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46"/>
  </p:handoutMasterIdLst>
  <p:sldIdLst>
    <p:sldId id="256" r:id="rId3"/>
    <p:sldId id="260" r:id="rId4"/>
    <p:sldId id="257" r:id="rId5"/>
    <p:sldId id="498" r:id="rId6"/>
    <p:sldId id="628" r:id="rId7"/>
    <p:sldId id="752" r:id="rId8"/>
    <p:sldId id="753" r:id="rId9"/>
    <p:sldId id="754" r:id="rId10"/>
    <p:sldId id="787" r:id="rId11"/>
    <p:sldId id="816" r:id="rId12"/>
    <p:sldId id="831" r:id="rId13"/>
    <p:sldId id="762" r:id="rId14"/>
    <p:sldId id="755" r:id="rId15"/>
    <p:sldId id="835" r:id="rId16"/>
    <p:sldId id="802" r:id="rId17"/>
    <p:sldId id="851" r:id="rId18"/>
    <p:sldId id="804" r:id="rId20"/>
    <p:sldId id="837" r:id="rId21"/>
    <p:sldId id="838" r:id="rId22"/>
    <p:sldId id="759" r:id="rId23"/>
    <p:sldId id="839" r:id="rId24"/>
    <p:sldId id="760" r:id="rId25"/>
    <p:sldId id="780" r:id="rId26"/>
    <p:sldId id="782" r:id="rId27"/>
    <p:sldId id="853" r:id="rId28"/>
    <p:sldId id="763" r:id="rId29"/>
    <p:sldId id="803" r:id="rId30"/>
    <p:sldId id="821" r:id="rId31"/>
    <p:sldId id="857" r:id="rId32"/>
    <p:sldId id="776" r:id="rId33"/>
    <p:sldId id="854" r:id="rId34"/>
    <p:sldId id="849" r:id="rId35"/>
    <p:sldId id="794" r:id="rId36"/>
    <p:sldId id="819" r:id="rId37"/>
    <p:sldId id="844" r:id="rId38"/>
    <p:sldId id="855" r:id="rId39"/>
    <p:sldId id="845" r:id="rId40"/>
    <p:sldId id="791" r:id="rId41"/>
    <p:sldId id="792" r:id="rId42"/>
    <p:sldId id="852" r:id="rId43"/>
    <p:sldId id="878" r:id="rId44"/>
    <p:sldId id="271" r:id="rId45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5" userDrawn="1">
          <p15:clr>
            <a:srgbClr val="A4A3A4"/>
          </p15:clr>
        </p15:guide>
        <p15:guide id="2" pos="381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eng, Stanley CN ." initials="SSC." lastIdx="0" clrIdx="0"/>
  <p:cmAuthor id="2" name="isakoff" initials="i" lastIdx="0" clrIdx="1"/>
  <p:cmAuthor id="3" name="PPTer_Tang" initials="P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800"/>
    <a:srgbClr val="FFFFFF"/>
    <a:srgbClr val="D3C09C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95"/>
        <p:guide pos="381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1" Type="http://schemas.openxmlformats.org/officeDocument/2006/relationships/tags" Target="tags/tag128.xml"/><Relationship Id="rId50" Type="http://schemas.openxmlformats.org/officeDocument/2006/relationships/commentAuthors" Target="commentAuthors.xml"/><Relationship Id="rId5" Type="http://schemas.openxmlformats.org/officeDocument/2006/relationships/slide" Target="slides/slide3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handoutMaster" Target="handoutMasters/handoutMaster1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获取更多免费方案请关注公众号： </a:t>
            </a:r>
            <a:r>
              <a:rPr lang="en-US" altLang="zh-CN"/>
              <a:t> / </a:t>
            </a:r>
            <a:r>
              <a:rPr lang="zh-CN" altLang="en-US"/>
              <a:t>下载微信：</a:t>
            </a:r>
            <a:r>
              <a:rPr lang="en-US" altLang="zh-CN"/>
              <a:t> </a:t>
            </a:r>
            <a:r>
              <a:rPr lang="en-US" altLang="zh-CN"/>
              <a:t>  /  </a:t>
            </a:r>
            <a:r>
              <a:rPr lang="zh-CN" altLang="en-US"/>
              <a:t>下载网站：</a:t>
            </a:r>
            <a:r>
              <a:rPr lang="en-US" altLang="zh-CN"/>
              <a:t>www.jychq.com</a:t>
            </a: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更多免费方案资料加微信：</a:t>
            </a:r>
            <a:r>
              <a:rPr lang="en-US" altLang="zh-CN" dirty="0"/>
              <a:t>jychq02</a:t>
            </a:r>
            <a:endParaRPr lang="en-US" altLang="zh-CN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文本框 3"/>
          <p:cNvSpPr txBox="1"/>
          <p:nvPr userDrawn="1"/>
        </p:nvSpPr>
        <p:spPr>
          <a:xfrm>
            <a:off x="2190750" y="47625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635" y="6297295"/>
            <a:ext cx="12191365" cy="400050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3319145" y="170815"/>
            <a:ext cx="8872855" cy="59753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 dirty="0">
              <a:latin typeface="印品黑体" panose="00000500000000000000" pitchFamily="2" charset="-122"/>
              <a:ea typeface="印品黑体" panose="000005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270" y="170815"/>
            <a:ext cx="254000" cy="59753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 dirty="0">
              <a:latin typeface="印品黑体" panose="00000500000000000000" pitchFamily="2" charset="-122"/>
              <a:ea typeface="印品黑体" panose="000005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288925" y="170815"/>
            <a:ext cx="67945" cy="59753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印品黑体" panose="00000500000000000000" pitchFamily="2" charset="-122"/>
              <a:ea typeface="印品黑体" panose="00000500000000000000" pitchFamily="2" charset="-122"/>
              <a:sym typeface="Arial" panose="020B0604020202020204" pitchFamily="34" charset="0"/>
            </a:endParaRPr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8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8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0.xml"/><Relationship Id="rId2" Type="http://schemas.openxmlformats.org/officeDocument/2006/relationships/image" Target="../media/image1.png"/><Relationship Id="rId1" Type="http://schemas.openxmlformats.org/officeDocument/2006/relationships/tags" Target="../tags/tag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image" Target="../media/image1.png"/><Relationship Id="rId1" Type="http://schemas.openxmlformats.org/officeDocument/2006/relationships/tags" Target="../tags/tag64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3.xml"/><Relationship Id="rId2" Type="http://schemas.openxmlformats.org/officeDocument/2006/relationships/image" Target="../media/image1.png"/><Relationship Id="rId1" Type="http://schemas.openxmlformats.org/officeDocument/2006/relationships/tags" Target="../tags/tag102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7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tags" Target="../tags/tag68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3.xml"/><Relationship Id="rId2" Type="http://schemas.openxmlformats.org/officeDocument/2006/relationships/image" Target="../media/image1.png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55245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" name="Freeform 5"/>
          <p:cNvSpPr/>
          <p:nvPr/>
        </p:nvSpPr>
        <p:spPr bwMode="auto">
          <a:xfrm flipH="1">
            <a:off x="11" y="1237621"/>
            <a:ext cx="7218719" cy="4797139"/>
          </a:xfrm>
          <a:custGeom>
            <a:avLst/>
            <a:gdLst>
              <a:gd name="T0" fmla="*/ 2283 w 9474"/>
              <a:gd name="T1" fmla="*/ 0 h 6268"/>
              <a:gd name="T2" fmla="*/ 9474 w 9474"/>
              <a:gd name="T3" fmla="*/ 0 h 6268"/>
              <a:gd name="T4" fmla="*/ 9474 w 9474"/>
              <a:gd name="T5" fmla="*/ 6268 h 6268"/>
              <a:gd name="T6" fmla="*/ 0 w 9474"/>
              <a:gd name="T7" fmla="*/ 6268 h 6268"/>
              <a:gd name="T8" fmla="*/ 2283 w 9474"/>
              <a:gd name="T9" fmla="*/ 0 h 6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74" h="6268">
                <a:moveTo>
                  <a:pt x="2283" y="0"/>
                </a:moveTo>
                <a:lnTo>
                  <a:pt x="9474" y="0"/>
                </a:lnTo>
                <a:lnTo>
                  <a:pt x="9474" y="6268"/>
                </a:lnTo>
                <a:lnTo>
                  <a:pt x="0" y="6268"/>
                </a:lnTo>
                <a:lnTo>
                  <a:pt x="2283" y="0"/>
                </a:lnTo>
                <a:close/>
              </a:path>
            </a:pathLst>
          </a:custGeom>
          <a:solidFill>
            <a:srgbClr val="FF9800"/>
          </a:solidFill>
          <a:ln>
            <a:noFill/>
          </a:ln>
          <a:effectLst/>
        </p:spPr>
        <p:txBody>
          <a:bodyPr vert="horz" wrap="square" lIns="91386" tIns="45702" rIns="91386" bIns="45702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29" name="Freeform 6"/>
          <p:cNvSpPr/>
          <p:nvPr/>
        </p:nvSpPr>
        <p:spPr bwMode="auto">
          <a:xfrm flipH="1">
            <a:off x="4920916" y="1779719"/>
            <a:ext cx="7271085" cy="3825968"/>
          </a:xfrm>
          <a:custGeom>
            <a:avLst/>
            <a:gdLst>
              <a:gd name="T0" fmla="*/ 0 w 9542"/>
              <a:gd name="T1" fmla="*/ 0 h 4998"/>
              <a:gd name="T2" fmla="*/ 9542 w 9542"/>
              <a:gd name="T3" fmla="*/ 0 h 4998"/>
              <a:gd name="T4" fmla="*/ 7722 w 9542"/>
              <a:gd name="T5" fmla="*/ 4998 h 4998"/>
              <a:gd name="T6" fmla="*/ 0 w 9542"/>
              <a:gd name="T7" fmla="*/ 4998 h 4998"/>
              <a:gd name="T8" fmla="*/ 0 w 9542"/>
              <a:gd name="T9" fmla="*/ 0 h 4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42" h="4998">
                <a:moveTo>
                  <a:pt x="0" y="0"/>
                </a:moveTo>
                <a:lnTo>
                  <a:pt x="9542" y="0"/>
                </a:lnTo>
                <a:lnTo>
                  <a:pt x="7722" y="4998"/>
                </a:lnTo>
                <a:lnTo>
                  <a:pt x="0" y="4998"/>
                </a:lnTo>
                <a:lnTo>
                  <a:pt x="0" y="0"/>
                </a:lnTo>
                <a:close/>
              </a:path>
            </a:pathLst>
          </a:custGeom>
          <a:solidFill>
            <a:srgbClr val="FF9800"/>
          </a:solidFill>
          <a:ln>
            <a:noFill/>
          </a:ln>
          <a:effectLst/>
        </p:spPr>
        <p:txBody>
          <a:bodyPr vert="horz" wrap="square" lIns="91386" tIns="45702" rIns="91386" bIns="45702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37" name="Freeform 12"/>
          <p:cNvSpPr/>
          <p:nvPr/>
        </p:nvSpPr>
        <p:spPr bwMode="auto">
          <a:xfrm flipH="1">
            <a:off x="5555668" y="1236033"/>
            <a:ext cx="6636333" cy="411003"/>
          </a:xfrm>
          <a:custGeom>
            <a:avLst/>
            <a:gdLst>
              <a:gd name="T0" fmla="*/ 8708 w 8708"/>
              <a:gd name="T1" fmla="*/ 0 h 537"/>
              <a:gd name="T2" fmla="*/ 8513 w 8708"/>
              <a:gd name="T3" fmla="*/ 537 h 537"/>
              <a:gd name="T4" fmla="*/ 0 w 8708"/>
              <a:gd name="T5" fmla="*/ 537 h 537"/>
              <a:gd name="T6" fmla="*/ 0 w 8708"/>
              <a:gd name="T7" fmla="*/ 0 h 537"/>
              <a:gd name="T8" fmla="*/ 8708 w 8708"/>
              <a:gd name="T9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08" h="537">
                <a:moveTo>
                  <a:pt x="8708" y="0"/>
                </a:moveTo>
                <a:lnTo>
                  <a:pt x="8513" y="537"/>
                </a:lnTo>
                <a:lnTo>
                  <a:pt x="0" y="537"/>
                </a:lnTo>
                <a:lnTo>
                  <a:pt x="0" y="0"/>
                </a:lnTo>
                <a:lnTo>
                  <a:pt x="8708" y="0"/>
                </a:lnTo>
                <a:close/>
              </a:path>
            </a:pathLst>
          </a:custGeom>
          <a:solidFill>
            <a:srgbClr val="2E3D54"/>
          </a:solidFill>
          <a:ln>
            <a:noFill/>
          </a:ln>
        </p:spPr>
        <p:txBody>
          <a:bodyPr vert="horz" wrap="square" lIns="68544" tIns="34274" rIns="68544" bIns="34274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2" name="Rectangle 3"/>
          <p:cNvSpPr txBox="1">
            <a:spLocks noChangeArrowheads="1"/>
          </p:cNvSpPr>
          <p:nvPr/>
        </p:nvSpPr>
        <p:spPr bwMode="auto">
          <a:xfrm flipH="1">
            <a:off x="1164469" y="1897028"/>
            <a:ext cx="9776411" cy="222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2" tIns="45718" rIns="91422" bIns="45718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r>
              <a:rPr lang="zh-CN" altLang="en-US" sz="7200" b="1" spc="400" dirty="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rPr>
              <a:t>餐饮会员运营</a:t>
            </a:r>
            <a:r>
              <a:rPr lang="zh-CN" altLang="en-US" sz="7200" b="1" spc="400" dirty="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endParaRPr lang="zh-CN" altLang="en-US" sz="7200" b="1" spc="400" dirty="0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Freeform 12"/>
          <p:cNvSpPr/>
          <p:nvPr/>
        </p:nvSpPr>
        <p:spPr bwMode="auto">
          <a:xfrm flipH="1">
            <a:off x="7136765" y="5605780"/>
            <a:ext cx="5055235" cy="410845"/>
          </a:xfrm>
          <a:custGeom>
            <a:avLst/>
            <a:gdLst>
              <a:gd name="T0" fmla="*/ 8708 w 8708"/>
              <a:gd name="T1" fmla="*/ 0 h 537"/>
              <a:gd name="T2" fmla="*/ 8513 w 8708"/>
              <a:gd name="T3" fmla="*/ 537 h 537"/>
              <a:gd name="T4" fmla="*/ 0 w 8708"/>
              <a:gd name="T5" fmla="*/ 537 h 537"/>
              <a:gd name="T6" fmla="*/ 0 w 8708"/>
              <a:gd name="T7" fmla="*/ 0 h 537"/>
              <a:gd name="T8" fmla="*/ 8708 w 8708"/>
              <a:gd name="T9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08" h="537">
                <a:moveTo>
                  <a:pt x="8708" y="0"/>
                </a:moveTo>
                <a:lnTo>
                  <a:pt x="8513" y="537"/>
                </a:lnTo>
                <a:lnTo>
                  <a:pt x="0" y="537"/>
                </a:lnTo>
                <a:lnTo>
                  <a:pt x="0" y="0"/>
                </a:lnTo>
                <a:lnTo>
                  <a:pt x="8708" y="0"/>
                </a:lnTo>
                <a:close/>
              </a:path>
            </a:pathLst>
          </a:custGeom>
          <a:solidFill>
            <a:srgbClr val="2E3D54"/>
          </a:solidFill>
          <a:ln>
            <a:noFill/>
          </a:ln>
        </p:spPr>
        <p:txBody>
          <a:bodyPr vert="horz" wrap="square" lIns="68544" tIns="34274" rIns="68544" bIns="34274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66190" y="3625215"/>
            <a:ext cx="719137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cap="all" dirty="0" smtClean="0">
                <a:solidFill>
                  <a:schemeClr val="bg1"/>
                </a:solidFill>
                <a:uFillTx/>
                <a:cs typeface="+mn-ea"/>
                <a:sym typeface="+mn-lt"/>
              </a:rPr>
              <a:t>Member operation plan</a:t>
            </a:r>
            <a:endParaRPr lang="en-US" altLang="zh-CN" cap="all" dirty="0" smtClean="0">
              <a:solidFill>
                <a:schemeClr val="bg1"/>
              </a:solidFill>
              <a:uFillTx/>
              <a:cs typeface="+mn-ea"/>
              <a:sym typeface="+mn-lt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358900" y="4147115"/>
            <a:ext cx="8763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思维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7059613" y="1729423"/>
            <a:ext cx="3653155" cy="3653155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8" name="组合 37"/>
          <p:cNvGrpSpPr/>
          <p:nvPr/>
        </p:nvGrpSpPr>
        <p:grpSpPr>
          <a:xfrm>
            <a:off x="2856230" y="2813685"/>
            <a:ext cx="2574290" cy="1864360"/>
            <a:chOff x="8281" y="7070"/>
            <a:chExt cx="4054" cy="2936"/>
          </a:xfrm>
        </p:grpSpPr>
        <p:grpSp>
          <p:nvGrpSpPr>
            <p:cNvPr id="13" name="组合 12"/>
            <p:cNvGrpSpPr/>
            <p:nvPr/>
          </p:nvGrpSpPr>
          <p:grpSpPr>
            <a:xfrm>
              <a:off x="8281" y="7070"/>
              <a:ext cx="4022" cy="606"/>
              <a:chOff x="7940" y="9042"/>
              <a:chExt cx="4022" cy="606"/>
            </a:xfrm>
          </p:grpSpPr>
          <p:pic>
            <p:nvPicPr>
              <p:cNvPr id="8" name="图片 7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940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9" name="图片 8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8794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10" name="图片 9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648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11" name="图片 10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0502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12" name="图片 11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1356" y="9042"/>
                <a:ext cx="606" cy="606"/>
              </a:xfrm>
              <a:prstGeom prst="rect">
                <a:avLst/>
              </a:prstGeom>
            </p:spPr>
          </p:pic>
        </p:grpSp>
        <p:grpSp>
          <p:nvGrpSpPr>
            <p:cNvPr id="14" name="组合 13"/>
            <p:cNvGrpSpPr/>
            <p:nvPr/>
          </p:nvGrpSpPr>
          <p:grpSpPr>
            <a:xfrm>
              <a:off x="8281" y="7676"/>
              <a:ext cx="4022" cy="606"/>
              <a:chOff x="7940" y="9042"/>
              <a:chExt cx="4022" cy="606"/>
            </a:xfrm>
          </p:grpSpPr>
          <p:pic>
            <p:nvPicPr>
              <p:cNvPr id="15" name="图片 14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940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16" name="图片 15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8794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17" name="图片 16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648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" name="图片 2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0502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19" name="图片 18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1356" y="9042"/>
                <a:ext cx="606" cy="606"/>
              </a:xfrm>
              <a:prstGeom prst="rect">
                <a:avLst/>
              </a:prstGeom>
            </p:spPr>
          </p:pic>
        </p:grpSp>
        <p:grpSp>
          <p:nvGrpSpPr>
            <p:cNvPr id="20" name="组合 19"/>
            <p:cNvGrpSpPr/>
            <p:nvPr/>
          </p:nvGrpSpPr>
          <p:grpSpPr>
            <a:xfrm>
              <a:off x="8281" y="8235"/>
              <a:ext cx="4022" cy="606"/>
              <a:chOff x="7940" y="9042"/>
              <a:chExt cx="4022" cy="606"/>
            </a:xfrm>
          </p:grpSpPr>
          <p:pic>
            <p:nvPicPr>
              <p:cNvPr id="21" name="图片 20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940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22" name="图片 21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8794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23" name="图片 22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648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24" name="图片 23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0502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25" name="图片 24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1356" y="9042"/>
                <a:ext cx="606" cy="606"/>
              </a:xfrm>
              <a:prstGeom prst="rect">
                <a:avLst/>
              </a:prstGeom>
            </p:spPr>
          </p:pic>
        </p:grpSp>
        <p:grpSp>
          <p:nvGrpSpPr>
            <p:cNvPr id="26" name="组合 25"/>
            <p:cNvGrpSpPr/>
            <p:nvPr/>
          </p:nvGrpSpPr>
          <p:grpSpPr>
            <a:xfrm>
              <a:off x="8281" y="8841"/>
              <a:ext cx="4022" cy="606"/>
              <a:chOff x="7940" y="9042"/>
              <a:chExt cx="4022" cy="606"/>
            </a:xfrm>
          </p:grpSpPr>
          <p:pic>
            <p:nvPicPr>
              <p:cNvPr id="27" name="图片 26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940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7" name="图片 6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8794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29" name="图片 28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648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0" name="图片 29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0502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1" name="图片 30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1356" y="9042"/>
                <a:ext cx="606" cy="606"/>
              </a:xfrm>
              <a:prstGeom prst="rect">
                <a:avLst/>
              </a:prstGeom>
            </p:spPr>
          </p:pic>
        </p:grpSp>
        <p:grpSp>
          <p:nvGrpSpPr>
            <p:cNvPr id="32" name="组合 31"/>
            <p:cNvGrpSpPr/>
            <p:nvPr/>
          </p:nvGrpSpPr>
          <p:grpSpPr>
            <a:xfrm>
              <a:off x="8313" y="9400"/>
              <a:ext cx="4022" cy="606"/>
              <a:chOff x="7940" y="9042"/>
              <a:chExt cx="4022" cy="606"/>
            </a:xfrm>
          </p:grpSpPr>
          <p:pic>
            <p:nvPicPr>
              <p:cNvPr id="33" name="图片 32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940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4" name="图片 33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8794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5" name="图片 34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648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7" name="图片 36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0502" y="9042"/>
                <a:ext cx="606" cy="606"/>
              </a:xfrm>
              <a:prstGeom prst="rect">
                <a:avLst/>
              </a:prstGeom>
            </p:spPr>
          </p:pic>
          <p:pic>
            <p:nvPicPr>
              <p:cNvPr id="39" name="图片 38" descr="303b32313536363737383bd3e3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1356" y="9042"/>
                <a:ext cx="606" cy="606"/>
              </a:xfrm>
              <a:prstGeom prst="rect">
                <a:avLst/>
              </a:prstGeom>
            </p:spPr>
          </p:pic>
        </p:grpSp>
      </p:grpSp>
      <p:sp>
        <p:nvSpPr>
          <p:cNvPr id="40" name="椭圆 39"/>
          <p:cNvSpPr/>
          <p:nvPr/>
        </p:nvSpPr>
        <p:spPr>
          <a:xfrm>
            <a:off x="2329498" y="1857058"/>
            <a:ext cx="3653155" cy="3653155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2" name="图片 51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50630" y="2232025"/>
            <a:ext cx="384810" cy="384810"/>
          </a:xfrm>
          <a:prstGeom prst="rect">
            <a:avLst/>
          </a:prstGeom>
        </p:spPr>
      </p:pic>
      <p:pic>
        <p:nvPicPr>
          <p:cNvPr id="53" name="图片 52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92920" y="2232025"/>
            <a:ext cx="384810" cy="384810"/>
          </a:xfrm>
          <a:prstGeom prst="rect">
            <a:avLst/>
          </a:prstGeom>
        </p:spPr>
      </p:pic>
      <p:pic>
        <p:nvPicPr>
          <p:cNvPr id="58" name="图片 57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50630" y="2586990"/>
            <a:ext cx="384810" cy="384810"/>
          </a:xfrm>
          <a:prstGeom prst="rect">
            <a:avLst/>
          </a:prstGeom>
        </p:spPr>
      </p:pic>
      <p:pic>
        <p:nvPicPr>
          <p:cNvPr id="59" name="图片 58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92920" y="2586990"/>
            <a:ext cx="384810" cy="384810"/>
          </a:xfrm>
          <a:prstGeom prst="rect">
            <a:avLst/>
          </a:prstGeom>
        </p:spPr>
      </p:pic>
      <p:pic>
        <p:nvPicPr>
          <p:cNvPr id="62" name="图片 61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94650" y="3009265"/>
            <a:ext cx="384810" cy="384810"/>
          </a:xfrm>
          <a:prstGeom prst="rect">
            <a:avLst/>
          </a:prstGeom>
        </p:spPr>
      </p:pic>
      <p:pic>
        <p:nvPicPr>
          <p:cNvPr id="64" name="图片 63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50630" y="2971800"/>
            <a:ext cx="384810" cy="384810"/>
          </a:xfrm>
          <a:prstGeom prst="rect">
            <a:avLst/>
          </a:prstGeom>
        </p:spPr>
      </p:pic>
      <p:pic>
        <p:nvPicPr>
          <p:cNvPr id="65" name="图片 64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92920" y="2971800"/>
            <a:ext cx="384810" cy="384810"/>
          </a:xfrm>
          <a:prstGeom prst="rect">
            <a:avLst/>
          </a:prstGeom>
        </p:spPr>
      </p:pic>
      <p:pic>
        <p:nvPicPr>
          <p:cNvPr id="68" name="图片 67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4970" y="3364230"/>
            <a:ext cx="384810" cy="384810"/>
          </a:xfrm>
          <a:prstGeom prst="rect">
            <a:avLst/>
          </a:prstGeom>
        </p:spPr>
      </p:pic>
      <p:pic>
        <p:nvPicPr>
          <p:cNvPr id="71" name="图片 70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70950" y="3326765"/>
            <a:ext cx="384810" cy="384810"/>
          </a:xfrm>
          <a:prstGeom prst="rect">
            <a:avLst/>
          </a:prstGeom>
        </p:spPr>
      </p:pic>
      <p:pic>
        <p:nvPicPr>
          <p:cNvPr id="72" name="图片 71" descr="303b32313536363737383bd3e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13240" y="3326765"/>
            <a:ext cx="384810" cy="384810"/>
          </a:xfrm>
          <a:prstGeom prst="rect">
            <a:avLst/>
          </a:prstGeom>
        </p:spPr>
      </p:pic>
      <p:sp>
        <p:nvSpPr>
          <p:cNvPr id="76" name="圆角矩形 75"/>
          <p:cNvSpPr/>
          <p:nvPr/>
        </p:nvSpPr>
        <p:spPr>
          <a:xfrm>
            <a:off x="7800340" y="2813685"/>
            <a:ext cx="843915" cy="1047750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7" name="圆角矩形 76"/>
          <p:cNvSpPr/>
          <p:nvPr/>
        </p:nvSpPr>
        <p:spPr>
          <a:xfrm>
            <a:off x="8743950" y="2074545"/>
            <a:ext cx="1156970" cy="1786890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8" name="圆角矩形 77"/>
          <p:cNvSpPr/>
          <p:nvPr/>
        </p:nvSpPr>
        <p:spPr>
          <a:xfrm>
            <a:off x="7918450" y="4010660"/>
            <a:ext cx="1982470" cy="1047750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91" name="组合 90"/>
          <p:cNvGrpSpPr/>
          <p:nvPr/>
        </p:nvGrpSpPr>
        <p:grpSpPr>
          <a:xfrm>
            <a:off x="8201660" y="4133850"/>
            <a:ext cx="1469390" cy="384810"/>
            <a:chOff x="14837" y="9510"/>
            <a:chExt cx="2314" cy="606"/>
          </a:xfrm>
        </p:grpSpPr>
        <p:pic>
          <p:nvPicPr>
            <p:cNvPr id="82" name="图片 81" descr="303b32313536363737383bd3e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4837" y="9510"/>
              <a:ext cx="606" cy="606"/>
            </a:xfrm>
            <a:prstGeom prst="rect">
              <a:avLst/>
            </a:prstGeom>
          </p:spPr>
        </p:pic>
        <p:pic>
          <p:nvPicPr>
            <p:cNvPr id="83" name="图片 82" descr="303b32313536363737383bd3e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5691" y="9510"/>
              <a:ext cx="606" cy="606"/>
            </a:xfrm>
            <a:prstGeom prst="rect">
              <a:avLst/>
            </a:prstGeom>
          </p:spPr>
        </p:pic>
        <p:pic>
          <p:nvPicPr>
            <p:cNvPr id="84" name="图片 83" descr="303b32313536363737383bd3e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6545" y="9510"/>
              <a:ext cx="606" cy="606"/>
            </a:xfrm>
            <a:prstGeom prst="rect">
              <a:avLst/>
            </a:prstGeom>
          </p:spPr>
        </p:pic>
      </p:grpSp>
      <p:grpSp>
        <p:nvGrpSpPr>
          <p:cNvPr id="92" name="组合 91"/>
          <p:cNvGrpSpPr/>
          <p:nvPr/>
        </p:nvGrpSpPr>
        <p:grpSpPr>
          <a:xfrm>
            <a:off x="8201660" y="4488180"/>
            <a:ext cx="1469390" cy="384810"/>
            <a:chOff x="14837" y="9510"/>
            <a:chExt cx="2314" cy="606"/>
          </a:xfrm>
        </p:grpSpPr>
        <p:pic>
          <p:nvPicPr>
            <p:cNvPr id="93" name="图片 92" descr="303b32313536363737383bd3e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4837" y="9510"/>
              <a:ext cx="606" cy="606"/>
            </a:xfrm>
            <a:prstGeom prst="rect">
              <a:avLst/>
            </a:prstGeom>
          </p:spPr>
        </p:pic>
        <p:pic>
          <p:nvPicPr>
            <p:cNvPr id="94" name="图片 93" descr="303b32313536363737383bd3e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5691" y="9510"/>
              <a:ext cx="606" cy="606"/>
            </a:xfrm>
            <a:prstGeom prst="rect">
              <a:avLst/>
            </a:prstGeom>
          </p:spPr>
        </p:pic>
        <p:pic>
          <p:nvPicPr>
            <p:cNvPr id="95" name="图片 94" descr="303b32313536363737383bd3e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6545" y="9510"/>
              <a:ext cx="606" cy="606"/>
            </a:xfrm>
            <a:prstGeom prst="rect">
              <a:avLst/>
            </a:prstGeom>
          </p:spPr>
        </p:pic>
      </p:grpSp>
      <p:cxnSp>
        <p:nvCxnSpPr>
          <p:cNvPr id="96" name="直接箭头连接符 95"/>
          <p:cNvCxnSpPr/>
          <p:nvPr/>
        </p:nvCxnSpPr>
        <p:spPr>
          <a:xfrm rot="5400000" flipV="1">
            <a:off x="2415540" y="1355725"/>
            <a:ext cx="647700" cy="8763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/>
          <p:cNvSpPr txBox="1"/>
          <p:nvPr/>
        </p:nvSpPr>
        <p:spPr>
          <a:xfrm>
            <a:off x="3491230" y="5418455"/>
            <a:ext cx="1554480" cy="783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/>
              <a:t>平台流量思维</a:t>
            </a:r>
            <a:endParaRPr lang="zh-CN" altLang="en-US"/>
          </a:p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rgbClr val="FFC000"/>
                </a:solidFill>
                <a:latin typeface="Microsoft YaHei Bold" panose="020B0503020204020204" charset="-122"/>
                <a:ea typeface="Microsoft YaHei Bold" panose="020B0503020204020204" charset="-122"/>
              </a:rPr>
              <a:t>大鱼塘钓鱼</a:t>
            </a:r>
            <a:endParaRPr lang="zh-CN" altLang="en-US" sz="1200" b="1">
              <a:solidFill>
                <a:srgbClr val="FFC000"/>
              </a:solidFill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8265795" y="5443855"/>
            <a:ext cx="1554480" cy="783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/>
              <a:t>会员流量思维</a:t>
            </a:r>
            <a:endParaRPr lang="zh-CN" altLang="en-US"/>
          </a:p>
          <a:p>
            <a:pPr algn="ctr">
              <a:lnSpc>
                <a:spcPct val="150000"/>
              </a:lnSpc>
            </a:pPr>
            <a:r>
              <a:rPr lang="zh-CN" altLang="en-US" sz="1200" b="1">
                <a:solidFill>
                  <a:srgbClr val="FFC000"/>
                </a:solidFill>
                <a:latin typeface="Microsoft YaHei Bold" panose="020B0503020204020204" charset="-122"/>
                <a:ea typeface="Microsoft YaHei Bold" panose="020B0503020204020204" charset="-122"/>
              </a:rPr>
              <a:t>自家鱼塘养鱼</a:t>
            </a:r>
            <a:endParaRPr lang="zh-CN" altLang="en-US" sz="1200" b="1">
              <a:solidFill>
                <a:srgbClr val="FFC000"/>
              </a:solidFill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1842135" y="1254125"/>
            <a:ext cx="487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200" b="1"/>
              <a:t>品牌</a:t>
            </a:r>
            <a:endParaRPr lang="zh-CN" altLang="en-US" sz="1200" b="1">
              <a:solidFill>
                <a:srgbClr val="C00000"/>
              </a:solidFill>
            </a:endParaRPr>
          </a:p>
        </p:txBody>
      </p:sp>
      <p:cxnSp>
        <p:nvCxnSpPr>
          <p:cNvPr id="100" name="直接箭头连接符 99"/>
          <p:cNvCxnSpPr/>
          <p:nvPr/>
        </p:nvCxnSpPr>
        <p:spPr>
          <a:xfrm rot="5400000" flipV="1">
            <a:off x="2094230" y="4242435"/>
            <a:ext cx="647700" cy="8763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文本框 100"/>
          <p:cNvSpPr txBox="1"/>
          <p:nvPr/>
        </p:nvSpPr>
        <p:spPr>
          <a:xfrm>
            <a:off x="1520825" y="4140835"/>
            <a:ext cx="487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200" b="1"/>
              <a:t>品牌</a:t>
            </a:r>
            <a:endParaRPr lang="zh-CN" altLang="en-US" sz="1200" b="1">
              <a:solidFill>
                <a:srgbClr val="C00000"/>
              </a:solidFill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7713980" y="2117725"/>
            <a:ext cx="487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200" b="1"/>
              <a:t>品牌</a:t>
            </a:r>
            <a:endParaRPr lang="zh-CN" altLang="en-US" sz="1200" b="1">
              <a:solidFill>
                <a:srgbClr val="C0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画像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5" name="textbox 21"/>
          <p:cNvSpPr/>
          <p:nvPr/>
        </p:nvSpPr>
        <p:spPr>
          <a:xfrm>
            <a:off x="2175510" y="1496060"/>
            <a:ext cx="5603240" cy="116649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0000"/>
              </a:lnSpc>
            </a:pPr>
            <a:endParaRPr lang="en-US" altLang="en-US" sz="3200" b="1" dirty="0"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  <a:p>
            <a:pPr marL="29210" indent="-16510" algn="l" rtl="0" eaLnBrk="0">
              <a:lnSpc>
                <a:spcPct val="96000"/>
              </a:lnSpc>
            </a:pPr>
            <a:r>
              <a:rPr sz="3200" b="1" spc="-60" dirty="0">
                <a:solidFill>
                  <a:srgbClr val="00000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家庭仓储</a:t>
            </a:r>
            <a:r>
              <a:rPr sz="3200" b="1" spc="-50" dirty="0">
                <a:solidFill>
                  <a:srgbClr val="00000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式</a:t>
            </a:r>
            <a:r>
              <a:rPr lang="en-US" sz="3200" b="1" spc="0" dirty="0">
                <a:solidFill>
                  <a:srgbClr val="00000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·</a:t>
            </a:r>
            <a:r>
              <a:rPr sz="3200" b="1" spc="-80" dirty="0">
                <a:solidFill>
                  <a:srgbClr val="00000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消费模</a:t>
            </a:r>
            <a:r>
              <a:rPr sz="3200" b="1" spc="-70" dirty="0">
                <a:solidFill>
                  <a:srgbClr val="00000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式</a:t>
            </a:r>
            <a:endParaRPr lang="en-US" altLang="en-US" sz="3200" b="1" dirty="0"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1" name="textbox 22"/>
          <p:cNvSpPr/>
          <p:nvPr/>
        </p:nvSpPr>
        <p:spPr>
          <a:xfrm>
            <a:off x="7272045" y="3414268"/>
            <a:ext cx="1981200" cy="96011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35560" algn="l" rtl="0" eaLnBrk="0">
              <a:lnSpc>
                <a:spcPts val="3660"/>
              </a:lnSpc>
            </a:pPr>
            <a:r>
              <a:rPr sz="290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18-24</a:t>
            </a:r>
            <a:r>
              <a:rPr sz="2900" spc="-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endParaRPr lang="en-US" altLang="en-US" sz="2900" dirty="0"/>
          </a:p>
          <a:p>
            <a:pPr marL="12700" algn="l" rtl="0" eaLnBrk="0">
              <a:lnSpc>
                <a:spcPct val="92000"/>
              </a:lnSpc>
              <a:spcBef>
                <a:spcPts val="470"/>
              </a:spcBef>
            </a:pPr>
            <a:r>
              <a:rPr sz="14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热爱生活</a:t>
            </a:r>
            <a:endParaRPr lang="en-US" altLang="en-US" sz="1400" dirty="0"/>
          </a:p>
          <a:p>
            <a:pPr marL="16510" algn="l" rtl="0" eaLnBrk="0">
              <a:lnSpc>
                <a:spcPct val="92000"/>
              </a:lnSpc>
              <a:spcBef>
                <a:spcPts val="140"/>
              </a:spcBef>
            </a:pPr>
            <a:r>
              <a:rPr lang="zh-CN" sz="14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生活</a:t>
            </a:r>
            <a:r>
              <a:rPr sz="14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尝鲜者、风向标</a:t>
            </a:r>
            <a:endParaRPr lang="en-US" altLang="en-US" sz="1400" dirty="0"/>
          </a:p>
        </p:txBody>
      </p:sp>
      <p:sp>
        <p:nvSpPr>
          <p:cNvPr id="42" name="textbox 23"/>
          <p:cNvSpPr/>
          <p:nvPr/>
        </p:nvSpPr>
        <p:spPr>
          <a:xfrm>
            <a:off x="5295221" y="3405124"/>
            <a:ext cx="1338580" cy="96964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7145" algn="l" rtl="0" eaLnBrk="0">
              <a:lnSpc>
                <a:spcPts val="3660"/>
              </a:lnSpc>
            </a:pPr>
            <a:r>
              <a:rPr sz="2900" spc="-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25-39岁</a:t>
            </a:r>
            <a:endParaRPr lang="en-US" altLang="en-US" sz="2900" dirty="0"/>
          </a:p>
          <a:p>
            <a:pPr marL="12700" algn="l" rtl="0" eaLnBrk="0">
              <a:lnSpc>
                <a:spcPct val="92000"/>
              </a:lnSpc>
              <a:spcBef>
                <a:spcPts val="545"/>
              </a:spcBef>
            </a:pPr>
            <a:r>
              <a:rPr sz="14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高知、</a:t>
            </a:r>
            <a:r>
              <a:rPr sz="14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高收</a:t>
            </a:r>
            <a:endParaRPr lang="en-US" altLang="en-US" sz="1400" dirty="0"/>
          </a:p>
          <a:p>
            <a:pPr marL="13970" algn="l" rtl="0" eaLnBrk="0">
              <a:lnSpc>
                <a:spcPct val="92000"/>
              </a:lnSpc>
              <a:spcBef>
                <a:spcPts val="135"/>
              </a:spcBef>
            </a:pPr>
            <a:r>
              <a:rPr lang="zh-CN" sz="14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家庭消费</a:t>
            </a:r>
            <a:r>
              <a:rPr sz="14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决策人</a:t>
            </a:r>
            <a:endParaRPr lang="en-US" altLang="en-US" sz="1400" dirty="0"/>
          </a:p>
        </p:txBody>
      </p:sp>
      <p:sp>
        <p:nvSpPr>
          <p:cNvPr id="45" name="textbox 26"/>
          <p:cNvSpPr/>
          <p:nvPr/>
        </p:nvSpPr>
        <p:spPr>
          <a:xfrm>
            <a:off x="5054863" y="3112577"/>
            <a:ext cx="708659" cy="22415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3000"/>
              </a:lnSpc>
            </a:pPr>
            <a:r>
              <a:rPr sz="140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目标人</a:t>
            </a:r>
            <a:r>
              <a:rPr sz="14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</a:t>
            </a:r>
            <a:endParaRPr lang="en-US" altLang="en-US" sz="1400" dirty="0"/>
          </a:p>
        </p:txBody>
      </p:sp>
      <p:sp>
        <p:nvSpPr>
          <p:cNvPr id="47" name="rect"/>
          <p:cNvSpPr/>
          <p:nvPr/>
        </p:nvSpPr>
        <p:spPr>
          <a:xfrm>
            <a:off x="5045964" y="3523204"/>
            <a:ext cx="13626" cy="772600"/>
          </a:xfrm>
          <a:prstGeom prst="rect">
            <a:avLst/>
          </a:prstGeom>
          <a:solidFill>
            <a:srgbClr val="7F7F7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48" name="rect"/>
          <p:cNvSpPr/>
          <p:nvPr/>
        </p:nvSpPr>
        <p:spPr>
          <a:xfrm>
            <a:off x="7040880" y="3515584"/>
            <a:ext cx="13588" cy="772600"/>
          </a:xfrm>
          <a:prstGeom prst="rect">
            <a:avLst/>
          </a:prstGeom>
          <a:solidFill>
            <a:srgbClr val="7F7F7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价值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230495" y="2640330"/>
            <a:ext cx="15544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餐企</a:t>
            </a:r>
            <a:endParaRPr lang="zh-CN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营业额</a:t>
            </a:r>
            <a:endParaRPr lang="zh-CN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61110" y="2501583"/>
            <a:ext cx="1830705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50000"/>
              </a:lnSpc>
            </a:pPr>
            <a:r>
              <a:rPr 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会员量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转化率</a:t>
            </a:r>
            <a:endParaRPr lang="zh-CN" altLang="en-US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老会员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复购率</a:t>
            </a:r>
            <a:endParaRPr lang="zh-CN" altLang="en-US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老会员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推荐率</a:t>
            </a:r>
            <a:endParaRPr lang="zh-CN" altLang="en-US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左右箭头 7"/>
          <p:cNvSpPr/>
          <p:nvPr/>
        </p:nvSpPr>
        <p:spPr>
          <a:xfrm>
            <a:off x="3449955" y="2966720"/>
            <a:ext cx="1600200" cy="546100"/>
          </a:xfrm>
          <a:prstGeom prst="left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822055" y="2501583"/>
            <a:ext cx="221488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会员高消费力</a:t>
            </a:r>
            <a:endParaRPr lang="zh-CN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会员高生活品质</a:t>
            </a:r>
            <a:endParaRPr lang="zh-CN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会员高品牌鉴赏力</a:t>
            </a:r>
            <a:endParaRPr lang="zh-CN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左右箭头 8"/>
          <p:cNvSpPr/>
          <p:nvPr/>
        </p:nvSpPr>
        <p:spPr>
          <a:xfrm>
            <a:off x="6863715" y="2966720"/>
            <a:ext cx="1600200" cy="546100"/>
          </a:xfrm>
          <a:prstGeom prst="left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价值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56080" y="2094865"/>
            <a:ext cx="9599295" cy="206121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>
              <a:lnSpc>
                <a:spcPct val="200000"/>
              </a:lnSpc>
              <a:defRPr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针对新餐企：实现锁客功能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-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提升客单价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-</a:t>
            </a:r>
            <a:r>
              <a:rPr lang="zh-CN" altLang="en-US" sz="3200" b="1" dirty="0">
                <a:solidFill>
                  <a:srgbClr val="FF9800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卖的多</a:t>
            </a:r>
            <a:endParaRPr lang="zh-CN" altLang="en-US" sz="3200" b="1" dirty="0">
              <a:solidFill>
                <a:srgbClr val="FF9800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  <a:p>
            <a:pPr algn="l">
              <a:lnSpc>
                <a:spcPct val="200000"/>
              </a:lnSpc>
              <a:defRPr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针对消费者：实现情绪价值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-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经济又实惠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-</a:t>
            </a:r>
            <a:r>
              <a:rPr lang="zh-CN" altLang="en-US" sz="3200" b="1" dirty="0">
                <a:solidFill>
                  <a:srgbClr val="FF9800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吃的好</a:t>
            </a:r>
            <a:endParaRPr lang="zh-CN" altLang="en-US" sz="3200" b="1" dirty="0">
              <a:solidFill>
                <a:srgbClr val="FF9800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366328" y="2681605"/>
            <a:ext cx="3230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defRPr/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会员</a:t>
            </a: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流量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2366645" y="1928495"/>
            <a:ext cx="2719070" cy="605155"/>
          </a:xfrm>
          <a:prstGeom prst="roundRect">
            <a:avLst>
              <a:gd name="adj" fmla="val 50000"/>
            </a:avLst>
          </a:prstGeom>
          <a:solidFill>
            <a:srgbClr val="FF98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 defTabSz="914400"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PART 03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" y="6024880"/>
            <a:ext cx="12191365" cy="67246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 descr="5a994b52048495926fdda34da0f99c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193145" y="6065520"/>
            <a:ext cx="635635" cy="5911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会员生命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周期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470525" y="4808220"/>
            <a:ext cx="1067435" cy="46037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470525" y="4808220"/>
            <a:ext cx="1067435" cy="46037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接触</a:t>
            </a: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期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6918325" y="4808220"/>
            <a:ext cx="1067435" cy="46037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918325" y="4808220"/>
            <a:ext cx="1067435" cy="46037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发展期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366125" y="4808220"/>
            <a:ext cx="1067435" cy="46037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366125" y="4808220"/>
            <a:ext cx="1067435" cy="46037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厌倦</a:t>
            </a: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期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9813925" y="4808220"/>
            <a:ext cx="1067435" cy="46037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9813925" y="4808220"/>
            <a:ext cx="1067435" cy="46037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遗忘</a:t>
            </a:r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期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688465" y="1707515"/>
            <a:ext cx="649986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200000"/>
              </a:lnSpc>
            </a:pPr>
            <a:r>
              <a:rPr lang="zh-CN" altLang="en-US" sz="1600"/>
              <a:t>一、接触期：刚开始对品牌产品感兴趣</a:t>
            </a:r>
            <a:endParaRPr lang="zh-CN" altLang="en-US" sz="1600"/>
          </a:p>
          <a:p>
            <a:pPr>
              <a:lnSpc>
                <a:spcPct val="200000"/>
              </a:lnSpc>
            </a:pPr>
            <a:r>
              <a:rPr lang="zh-CN" altLang="en-US" sz="1600"/>
              <a:t>二、发展期：第一次尝试购买该品牌产品</a:t>
            </a:r>
            <a:endParaRPr lang="zh-CN" altLang="en-US" sz="1600"/>
          </a:p>
          <a:p>
            <a:pPr>
              <a:lnSpc>
                <a:spcPct val="200000"/>
              </a:lnSpc>
            </a:pPr>
            <a:r>
              <a:rPr lang="zh-CN" altLang="en-US" sz="1600"/>
              <a:t>三、厌倦期：开始对原有产品不满，不再热衷</a:t>
            </a:r>
            <a:endParaRPr lang="zh-CN" altLang="en-US" sz="1600"/>
          </a:p>
          <a:p>
            <a:pPr>
              <a:lnSpc>
                <a:spcPct val="200000"/>
              </a:lnSpc>
            </a:pPr>
            <a:r>
              <a:rPr lang="zh-CN" altLang="en-US" sz="1600"/>
              <a:t>四、遗忘期：被其他同行竞品吸引，遗忘原有品牌</a:t>
            </a:r>
            <a:endParaRPr lang="zh-CN" altLang="en-US" sz="1600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会员价值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习惯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67380" y="2383155"/>
            <a:ext cx="74422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200000"/>
              </a:lnSpc>
              <a:buFont typeface="Wingdings" panose="05000000000000000000" charset="0"/>
              <a:buChar char=""/>
            </a:pPr>
            <a:r>
              <a:rPr lang="zh-CN" altLang="en-US" sz="1400" b="1">
                <a:latin typeface="Microsoft YaHei Bold" panose="020B0503020204020204" charset="-122"/>
                <a:ea typeface="Microsoft YaHei Bold" panose="020B0503020204020204" charset="-122"/>
              </a:rPr>
              <a:t>更注重售后服务体验</a:t>
            </a:r>
            <a:endParaRPr lang="zh-CN" altLang="en-US" sz="1400" b="1"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285750" indent="-285750">
              <a:lnSpc>
                <a:spcPct val="200000"/>
              </a:lnSpc>
            </a:pPr>
            <a:r>
              <a:rPr lang="zh-CN" altLang="en-US" sz="1400"/>
              <a:t>会员已不再只求产品质量，很多产品更侧重体验与服务，而服务则需要餐</a:t>
            </a:r>
            <a:r>
              <a:rPr lang="zh-CN" altLang="en-US" sz="1400"/>
              <a:t>企对话沟通</a:t>
            </a:r>
            <a:endParaRPr lang="zh-CN" altLang="en-US" sz="1400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"/>
            </a:pPr>
            <a:r>
              <a:rPr lang="zh-CN" altLang="en-US" sz="1400" b="1">
                <a:latin typeface="Microsoft YaHei Bold" panose="020B0503020204020204" charset="-122"/>
                <a:ea typeface="Microsoft YaHei Bold" panose="020B0503020204020204" charset="-122"/>
              </a:rPr>
              <a:t>更相信品牌人格魅力</a:t>
            </a:r>
            <a:endParaRPr lang="zh-CN" altLang="en-US" sz="1400" b="1"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285750" indent="-285750">
              <a:lnSpc>
                <a:spcPct val="200000"/>
              </a:lnSpc>
            </a:pPr>
            <a:r>
              <a:rPr lang="zh-CN" altLang="en-US" sz="1400"/>
              <a:t>社交媒体环境下，一个有魅力有个性的餐</a:t>
            </a:r>
            <a:r>
              <a:rPr lang="zh-CN" altLang="en-US" sz="1400"/>
              <a:t>企，更容易引起用户的信任与好感</a:t>
            </a:r>
            <a:endParaRPr lang="zh-CN" altLang="en-US" sz="1400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"/>
            </a:pPr>
            <a:r>
              <a:rPr lang="zh-CN" altLang="en-US" sz="1400" b="1">
                <a:latin typeface="Microsoft YaHei Bold" panose="020B0503020204020204" charset="-122"/>
                <a:ea typeface="Microsoft YaHei Bold" panose="020B0503020204020204" charset="-122"/>
              </a:rPr>
              <a:t>更喜欢产品相关内容</a:t>
            </a:r>
            <a:endParaRPr lang="zh-CN" altLang="en-US" sz="1400" b="1"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285750" indent="-285750">
              <a:lnSpc>
                <a:spcPct val="200000"/>
              </a:lnSpc>
            </a:pPr>
            <a:r>
              <a:rPr lang="zh-CN" altLang="en-US" sz="1400"/>
              <a:t>会员不仅是消费产品，还希望消费</a:t>
            </a:r>
            <a:r>
              <a:rPr lang="zh-CN" altLang="en-US" sz="1400"/>
              <a:t>产品背后的故事与内容，希望了解更多产品相关知识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1536700" y="1239520"/>
            <a:ext cx="3738880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200000"/>
              </a:lnSpc>
            </a:pPr>
            <a:r>
              <a:rPr lang="zh-CN" altLang="en-US" sz="2800" b="1">
                <a:latin typeface="Microsoft YaHei Bold" panose="020B0503020204020204" charset="-122"/>
                <a:ea typeface="Microsoft YaHei Bold" panose="020B0503020204020204" charset="-122"/>
                <a:sym typeface="+mn-ea"/>
              </a:rPr>
              <a:t>会员价值习惯的变迁：</a:t>
            </a:r>
            <a:endParaRPr lang="zh-CN" altLang="en-US" sz="2800" b="1">
              <a:latin typeface="Microsoft YaHei Bold" panose="020B0503020204020204" charset="-122"/>
              <a:ea typeface="Microsoft YaHei Bold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成本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24" name="MH_Title_1"/>
          <p:cNvSpPr/>
          <p:nvPr>
            <p:custDataLst>
              <p:tags r:id="rId1"/>
            </p:custDataLst>
          </p:nvPr>
        </p:nvSpPr>
        <p:spPr>
          <a:xfrm>
            <a:off x="1617345" y="2036938"/>
            <a:ext cx="3344333" cy="3368571"/>
          </a:xfrm>
          <a:prstGeom prst="ellipse">
            <a:avLst/>
          </a:prstGeom>
          <a:solidFill>
            <a:srgbClr val="FFC000"/>
          </a:solidFill>
          <a:ln w="57150" cap="flat" cmpd="sng" algn="ctr">
            <a:noFill/>
            <a:prstDash val="sysDot"/>
            <a:miter lim="800000"/>
          </a:ln>
          <a:effectLst/>
        </p:spPr>
        <p:txBody>
          <a:bodyPr lIns="0" tIns="0" rIns="0" bIns="0" anchor="ctr">
            <a:normAutofit/>
          </a:bodyPr>
          <a:lstStyle/>
          <a:p>
            <a:pPr>
              <a:defRPr/>
            </a:pPr>
            <a:r>
              <a:rPr lang="en-US" altLang="zh-CN" sz="5400" b="1" kern="0" dirty="0" smtClean="0">
                <a:solidFill>
                  <a:prstClr val="white"/>
                </a:solidFill>
                <a:cs typeface="+mn-ea"/>
                <a:sym typeface="+mn-lt"/>
              </a:rPr>
              <a:t>  </a:t>
            </a:r>
            <a:r>
              <a:rPr lang="zh-CN" altLang="en-US" sz="5400" b="1" kern="0" dirty="0" smtClean="0">
                <a:solidFill>
                  <a:prstClr val="white"/>
                </a:solidFill>
                <a:cs typeface="+mn-ea"/>
                <a:sym typeface="+mn-lt"/>
              </a:rPr>
              <a:t>成 本</a:t>
            </a:r>
            <a:endParaRPr lang="zh-CN" altLang="en-US" sz="5400" b="1" kern="0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35" name="MH_Other_1"/>
          <p:cNvSpPr/>
          <p:nvPr>
            <p:custDataLst>
              <p:tags r:id="rId2"/>
            </p:custDataLst>
          </p:nvPr>
        </p:nvSpPr>
        <p:spPr>
          <a:xfrm>
            <a:off x="4471247" y="3443448"/>
            <a:ext cx="884767" cy="89970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kern="0" dirty="0">
                <a:solidFill>
                  <a:prstClr val="white"/>
                </a:solidFill>
                <a:cs typeface="+mn-ea"/>
                <a:sym typeface="+mn-lt"/>
              </a:rPr>
              <a:t>B</a:t>
            </a:r>
            <a:endParaRPr lang="zh-CN" altLang="en-US" sz="4400" kern="0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" name="MH_Other_2"/>
          <p:cNvSpPr/>
          <p:nvPr>
            <p:custDataLst>
              <p:tags r:id="rId3"/>
            </p:custDataLst>
          </p:nvPr>
        </p:nvSpPr>
        <p:spPr>
          <a:xfrm>
            <a:off x="3757296" y="1722113"/>
            <a:ext cx="1521883" cy="150093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kern="0" dirty="0">
                <a:solidFill>
                  <a:prstClr val="white"/>
                </a:solidFill>
                <a:cs typeface="+mn-ea"/>
                <a:sym typeface="+mn-lt"/>
              </a:rPr>
              <a:t>A</a:t>
            </a:r>
            <a:endParaRPr lang="zh-CN" altLang="en-US" sz="4400" kern="0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38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45878" y="1853585"/>
            <a:ext cx="6028267" cy="123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lang="zh-CN" altLang="en-US" sz="1600" dirty="0">
                <a:latin typeface="+mn-lt"/>
                <a:ea typeface="+mn-ea"/>
                <a:cs typeface="+mn-ea"/>
                <a:sym typeface="+mn-lt"/>
              </a:rPr>
              <a:t>吸引一个新会员的成本是保持一个满意的老</a:t>
            </a:r>
            <a:r>
              <a:rPr lang="zh-CN" altLang="en-US" sz="1600" dirty="0">
                <a:latin typeface="+mn-lt"/>
                <a:ea typeface="+mn-ea"/>
                <a:cs typeface="+mn-ea"/>
                <a:sym typeface="+mn-lt"/>
              </a:rPr>
              <a:t>会员的</a:t>
            </a:r>
            <a:r>
              <a:rPr lang="en-US" altLang="zh-CN" sz="1600" dirty="0"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lang="zh-CN" altLang="en-US" sz="1600" dirty="0" smtClean="0">
                <a:latin typeface="+mn-lt"/>
                <a:ea typeface="+mn-ea"/>
                <a:cs typeface="+mn-ea"/>
                <a:sym typeface="+mn-lt"/>
              </a:rPr>
              <a:t>倍</a:t>
            </a:r>
            <a:endParaRPr lang="en-US" altLang="zh-CN" sz="16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" name="MH_SubTitle_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55378" y="3358068"/>
            <a:ext cx="6028267" cy="123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lang="zh-CN" altLang="en-US" sz="160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吸引新会员比保持现有会员常常要花更多成本，因此，保持会员比吸引新</a:t>
            </a:r>
            <a:r>
              <a:rPr lang="zh-CN" altLang="en-US" sz="160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会员更加重要</a:t>
            </a:r>
            <a:endParaRPr lang="zh-CN" altLang="en-US" sz="160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MH_Other_1"/>
          <p:cNvSpPr/>
          <p:nvPr>
            <p:custDataLst>
              <p:tags r:id="rId6"/>
            </p:custDataLst>
          </p:nvPr>
        </p:nvSpPr>
        <p:spPr>
          <a:xfrm>
            <a:off x="3833707" y="4766153"/>
            <a:ext cx="884767" cy="89970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kern="0" cap="all" dirty="0">
                <a:solidFill>
                  <a:prstClr val="white"/>
                </a:solidFill>
                <a:uFillTx/>
                <a:cs typeface="+mn-ea"/>
                <a:sym typeface="+mn-lt"/>
              </a:rPr>
              <a:t>c</a:t>
            </a:r>
            <a:endParaRPr lang="en-US" altLang="zh-CN" sz="4400" kern="0" cap="all" dirty="0">
              <a:solidFill>
                <a:prstClr val="white"/>
              </a:solidFill>
              <a:uFillTx/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61890" y="5199380"/>
            <a:ext cx="1994535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体验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感不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强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</a:t>
            </a:r>
            <a:endParaRPr lang="en-US" altLang="zh-CN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专业知识不够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</a:t>
            </a:r>
            <a:endParaRPr lang="zh-CN" altLang="en-US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46595" y="5199380"/>
            <a:ext cx="1600200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服务不好</a:t>
            </a:r>
            <a:endParaRPr lang="zh-CN" altLang="en-US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产品不好</a:t>
            </a:r>
            <a:endParaRPr lang="zh-CN" altLang="en-US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39690" y="4862195"/>
            <a:ext cx="26212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会员没有留住的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主要原因：</a:t>
            </a:r>
            <a:endParaRPr lang="zh-CN" altLang="en-US" sz="1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拉新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489960" y="2275205"/>
            <a:ext cx="5466080" cy="230695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三大招数</a:t>
            </a:r>
            <a:endParaRPr lang="zh-CN" altLang="en-US" sz="3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实现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会员高效优质拉新</a:t>
            </a:r>
            <a:endParaRPr lang="zh-CN" altLang="en-US" sz="3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强化品牌力传达即用户体验感</a:t>
            </a:r>
            <a:endParaRPr lang="zh-CN" altLang="en-US" sz="3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拉新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55135" y="1595120"/>
            <a:ext cx="3840480" cy="34150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步骤</a:t>
            </a:r>
            <a:r>
              <a:rPr lang="en-US" altLang="zh-CN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1:</a:t>
            </a:r>
            <a:r>
              <a:rPr lang="zh-CN" altLang="en-US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制定加人标准</a:t>
            </a:r>
            <a:endParaRPr lang="zh-CN" altLang="en-US" sz="28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这个步骤中客服号任务最重，同时也是作用最大的一步</a:t>
            </a:r>
            <a:endParaRPr lang="zh-CN" altLang="en-US" sz="1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步骤</a:t>
            </a:r>
            <a:r>
              <a:rPr lang="en-US" altLang="zh-CN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2:</a:t>
            </a:r>
            <a:r>
              <a:rPr lang="zh-CN" altLang="en-US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设定邀请话术</a:t>
            </a:r>
            <a:endParaRPr lang="zh-CN" altLang="en-US" sz="28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步骤</a:t>
            </a:r>
            <a:r>
              <a:rPr lang="en-US" altLang="zh-CN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3:</a:t>
            </a:r>
            <a:r>
              <a:rPr lang="zh-CN" altLang="en-US" sz="28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设定进群噱头</a:t>
            </a:r>
            <a:endParaRPr lang="zh-CN" altLang="en-US" sz="28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给消费者找一个进群的理由，不要莫名其妙的加进去</a:t>
            </a:r>
            <a:endParaRPr lang="zh-CN" altLang="en-US" sz="1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3567430" y="3119755"/>
            <a:ext cx="2835275" cy="30734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p>
            <a:pPr algn="l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言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2798445" y="2952115"/>
            <a:ext cx="608330" cy="608330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MH_Entry_1"/>
          <p:cNvSpPr/>
          <p:nvPr>
            <p:custDataLst>
              <p:tags r:id="rId2"/>
            </p:custDataLst>
          </p:nvPr>
        </p:nvSpPr>
        <p:spPr>
          <a:xfrm>
            <a:off x="7735570" y="3137535"/>
            <a:ext cx="2835275" cy="30734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p>
            <a:pPr algn="l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价值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966585" y="2969260"/>
            <a:ext cx="608330" cy="608330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MH_Entry_1"/>
          <p:cNvSpPr/>
          <p:nvPr>
            <p:custDataLst>
              <p:tags r:id="rId3"/>
            </p:custDataLst>
          </p:nvPr>
        </p:nvSpPr>
        <p:spPr>
          <a:xfrm>
            <a:off x="3567430" y="4206875"/>
            <a:ext cx="2835275" cy="30734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p>
            <a:pPr algn="l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流量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798445" y="4038600"/>
            <a:ext cx="608330" cy="608330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MH_Entry_1"/>
          <p:cNvSpPr/>
          <p:nvPr>
            <p:custDataLst>
              <p:tags r:id="rId4"/>
            </p:custDataLst>
          </p:nvPr>
        </p:nvSpPr>
        <p:spPr>
          <a:xfrm>
            <a:off x="7735570" y="4224020"/>
            <a:ext cx="2835275" cy="30734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p>
            <a:pPr algn="l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转换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6966585" y="4056380"/>
            <a:ext cx="608330" cy="608330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 flipH="1">
            <a:off x="2717165" y="942340"/>
            <a:ext cx="275145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   录</a:t>
            </a:r>
            <a:endParaRPr lang="zh-CN" altLang="en-US" sz="66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35" y="6160135"/>
            <a:ext cx="12191365" cy="537210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拉新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07260" y="2681605"/>
            <a:ext cx="910399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200000"/>
              </a:lnSpc>
              <a:buFont typeface="Wingdings" panose="05000000000000000000" charset="0"/>
              <a:buChar char=""/>
            </a:pPr>
            <a:r>
              <a:rPr lang="zh-CN" altLang="en-US" sz="1600" b="1">
                <a:latin typeface="Microsoft YaHei Bold" panose="020B0503020204020204" charset="-122"/>
                <a:ea typeface="Microsoft YaHei Bold" panose="020B0503020204020204" charset="-122"/>
              </a:rPr>
              <a:t>前提：</a:t>
            </a:r>
            <a:r>
              <a:rPr lang="zh-CN" altLang="en-US" sz="1600"/>
              <a:t>每个客户都会留下真实手机号</a:t>
            </a:r>
            <a:endParaRPr lang="zh-CN" altLang="en-US" sz="1600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"/>
            </a:pPr>
            <a:r>
              <a:rPr lang="zh-CN" altLang="en-US" sz="1600" b="1">
                <a:latin typeface="Microsoft YaHei Bold" panose="020B0503020204020204" charset="-122"/>
                <a:ea typeface="Microsoft YaHei Bold" panose="020B0503020204020204" charset="-122"/>
              </a:rPr>
              <a:t>理论：</a:t>
            </a:r>
            <a:r>
              <a:rPr lang="zh-CN" altLang="en-US" sz="1600"/>
              <a:t>已有购买记录的客户，比没有购买记录的客户，更有可能再次购买</a:t>
            </a:r>
            <a:endParaRPr lang="zh-CN" altLang="en-US" sz="1600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"/>
            </a:pPr>
            <a:r>
              <a:rPr lang="zh-CN" altLang="en-US" sz="1600" b="1">
                <a:latin typeface="Microsoft YaHei Bold" panose="020B0503020204020204" charset="-122"/>
                <a:ea typeface="Microsoft YaHei Bold" panose="020B0503020204020204" charset="-122"/>
              </a:rPr>
              <a:t>方法：</a:t>
            </a:r>
            <a:r>
              <a:rPr lang="zh-CN" altLang="en-US" sz="1600"/>
              <a:t>运用社群群发工具，向客户群发信息，引导客户添加微信</a:t>
            </a:r>
            <a:r>
              <a:rPr lang="zh-CN" altLang="en-US" sz="1600">
                <a:sym typeface="+mn-ea"/>
              </a:rPr>
              <a:t>客服</a:t>
            </a:r>
            <a:r>
              <a:rPr lang="zh-CN" altLang="en-US" sz="1600"/>
              <a:t>号</a:t>
            </a:r>
            <a:endParaRPr lang="zh-CN" altLang="en-US" sz="1600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"/>
            </a:pPr>
            <a:r>
              <a:rPr lang="zh-CN" altLang="en-US" sz="1600" b="1"/>
              <a:t>利用利益诱惑∶</a:t>
            </a:r>
            <a:r>
              <a:rPr lang="zh-CN" altLang="en-US" sz="1600"/>
              <a:t>强调添加微信客服号的好处，比如邀请抽奖，参加优惠活动等</a:t>
            </a:r>
            <a:endParaRPr lang="zh-CN" altLang="en-US" sz="1600"/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"/>
            </a:pPr>
            <a:r>
              <a:rPr lang="zh-CN" altLang="en-US" sz="1600" b="1"/>
              <a:t>利用损失厌恶∶</a:t>
            </a:r>
            <a:r>
              <a:rPr lang="zh-CN" altLang="en-US" sz="1600"/>
              <a:t>强调如果不添加微信客服号，就可能错过优惠活动或应得利益，促使主动添加</a:t>
            </a:r>
            <a:endParaRPr lang="zh-CN" altLang="en-US" sz="1600"/>
          </a:p>
        </p:txBody>
      </p:sp>
      <p:sp>
        <p:nvSpPr>
          <p:cNvPr id="8" name="文本框 7"/>
          <p:cNvSpPr txBox="1"/>
          <p:nvPr/>
        </p:nvSpPr>
        <p:spPr>
          <a:xfrm>
            <a:off x="1191260" y="1658620"/>
            <a:ext cx="685736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sym typeface="+mn-ea"/>
              </a:rPr>
              <a:t>社群群发</a:t>
            </a:r>
            <a:r>
              <a:rPr lang="en-US" altLang="zh-CN" sz="2000" b="1">
                <a:sym typeface="+mn-ea"/>
              </a:rPr>
              <a:t>/</a:t>
            </a:r>
            <a:r>
              <a:rPr lang="zh-CN" altLang="en-US" sz="2000" b="1">
                <a:sym typeface="+mn-ea"/>
              </a:rPr>
              <a:t>客服号私发：将餐企中已购买客户导入客服</a:t>
            </a:r>
            <a:r>
              <a:rPr lang="zh-CN" altLang="en-US" sz="2000" b="1">
                <a:sym typeface="+mn-ea"/>
              </a:rPr>
              <a:t>微信号</a:t>
            </a:r>
            <a:endParaRPr lang="zh-CN" altLang="en-US" sz="2000" b="1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拉新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169795" y="1711960"/>
            <a:ext cx="3046730" cy="1219200"/>
            <a:chOff x="3261" y="2356"/>
            <a:chExt cx="4798" cy="1920"/>
          </a:xfrm>
        </p:grpSpPr>
        <p:sp>
          <p:nvSpPr>
            <p:cNvPr id="3" name="圆角矩形 2"/>
            <p:cNvSpPr/>
            <p:nvPr/>
          </p:nvSpPr>
          <p:spPr>
            <a:xfrm>
              <a:off x="3261" y="2356"/>
              <a:ext cx="4799" cy="19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916" y="2662"/>
              <a:ext cx="3488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好评返现卡</a:t>
              </a:r>
              <a:endParaRPr lang="zh-CN" sz="32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894195" y="1711960"/>
            <a:ext cx="3046730" cy="1219200"/>
            <a:chOff x="10701" y="2356"/>
            <a:chExt cx="4798" cy="1920"/>
          </a:xfrm>
        </p:grpSpPr>
        <p:sp>
          <p:nvSpPr>
            <p:cNvPr id="5" name="圆角矩形 4"/>
            <p:cNvSpPr/>
            <p:nvPr/>
          </p:nvSpPr>
          <p:spPr>
            <a:xfrm>
              <a:off x="10701" y="2356"/>
              <a:ext cx="4799" cy="192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356" y="2662"/>
              <a:ext cx="3488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售后</a:t>
              </a: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服务卡</a:t>
              </a:r>
              <a:endParaRPr lang="zh-CN" sz="32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2169795" y="2919730"/>
            <a:ext cx="304736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告知消费者，如果给好评，添加客服微信，可以领取红包、优惠劵等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894195" y="2919730"/>
            <a:ext cx="294830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告知消费者，如果用餐后有任何问题，可以通过微信客服提供售后服务，微信速度更快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169795" y="3867785"/>
            <a:ext cx="3046730" cy="1219200"/>
            <a:chOff x="3417" y="5551"/>
            <a:chExt cx="4798" cy="1920"/>
          </a:xfrm>
        </p:grpSpPr>
        <p:sp>
          <p:nvSpPr>
            <p:cNvPr id="9" name="圆角矩形 8"/>
            <p:cNvSpPr/>
            <p:nvPr/>
          </p:nvSpPr>
          <p:spPr>
            <a:xfrm>
              <a:off x="3417" y="5551"/>
              <a:ext cx="4799" cy="192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4072" y="5857"/>
              <a:ext cx="3488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优惠</a:t>
              </a: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通知卡</a:t>
              </a:r>
              <a:endParaRPr lang="zh-CN" sz="32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169795" y="5088255"/>
            <a:ext cx="304736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告知消费者，门店经常在微信客服群举办限时限量的秒杀活动，要参加需要先添加客服微信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6894195" y="5088255"/>
            <a:ext cx="294830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告知消费者，门店经常举办各种线上线下活动，礼品丰厚，添加客服可提前知晓活动形式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894195" y="3867785"/>
            <a:ext cx="3046730" cy="1219200"/>
            <a:chOff x="10857" y="5551"/>
            <a:chExt cx="4798" cy="1920"/>
          </a:xfrm>
        </p:grpSpPr>
        <p:sp>
          <p:nvSpPr>
            <p:cNvPr id="11" name="圆角矩形 10"/>
            <p:cNvSpPr/>
            <p:nvPr/>
          </p:nvSpPr>
          <p:spPr>
            <a:xfrm>
              <a:off x="10857" y="5551"/>
              <a:ext cx="4799" cy="192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1512" y="5857"/>
              <a:ext cx="3488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活动</a:t>
              </a:r>
              <a:r>
                <a:rPr lang="zh-CN" sz="3200" b="1">
                  <a:solidFill>
                    <a:schemeClr val="tx1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</a:rPr>
                <a:t>通知卡</a:t>
              </a:r>
              <a:endParaRPr lang="zh-CN" sz="32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引流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07048" y="2963545"/>
            <a:ext cx="535940" cy="1657350"/>
          </a:xfrm>
          <a:prstGeom prst="roundRect">
            <a:avLst/>
          </a:prstGeom>
          <a:solidFill>
            <a:srgbClr val="FF98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>
            <a:off x="1149350" y="3208655"/>
            <a:ext cx="1357630" cy="835025"/>
          </a:xfrm>
          <a:prstGeom prst="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>
            <a:off x="3271520" y="3208655"/>
            <a:ext cx="1357630" cy="835025"/>
          </a:xfrm>
          <a:prstGeom prst="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5393690" y="3208655"/>
            <a:ext cx="1357630" cy="835025"/>
          </a:xfrm>
          <a:prstGeom prst="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7515860" y="3208655"/>
            <a:ext cx="1357630" cy="835025"/>
          </a:xfrm>
          <a:prstGeom prst="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9638030" y="3208655"/>
            <a:ext cx="1357630" cy="835025"/>
          </a:xfrm>
          <a:prstGeom prst="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245235" y="3442335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愿传播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99665" y="3118485"/>
            <a:ext cx="8686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5400" b="1">
                <a:solidFill>
                  <a:schemeClr val="tx1"/>
                </a:solidFill>
              </a:rPr>
              <a:t>引</a:t>
            </a:r>
            <a:endParaRPr lang="zh-CN" altLang="en-US" sz="5400" b="1">
              <a:solidFill>
                <a:schemeClr val="tx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538980" y="3119120"/>
            <a:ext cx="8686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5400" b="1">
                <a:solidFill>
                  <a:schemeClr val="tx1"/>
                </a:solidFill>
              </a:rPr>
              <a:t>留</a:t>
            </a:r>
            <a:endParaRPr lang="zh-CN" altLang="en-US" sz="5400" b="1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678295" y="3119120"/>
            <a:ext cx="8686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5400" b="1">
                <a:solidFill>
                  <a:schemeClr val="tx1"/>
                </a:solidFill>
              </a:rPr>
              <a:t>成</a:t>
            </a:r>
            <a:endParaRPr lang="zh-CN" altLang="en-US" sz="5400" b="1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800465" y="3118485"/>
            <a:ext cx="8686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5400" b="1">
                <a:solidFill>
                  <a:schemeClr val="tx1"/>
                </a:solidFill>
              </a:rPr>
              <a:t>黏</a:t>
            </a:r>
            <a:endParaRPr lang="zh-CN" altLang="en-US" sz="5400" b="1">
              <a:solidFill>
                <a:schemeClr val="tx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319780" y="3441700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愿到场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483860" y="3442335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愿购买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647940" y="3441700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愿转介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812020" y="3441700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愿常来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82930" y="3331210"/>
            <a:ext cx="5365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消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</a:rPr>
              <a:t>费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</a:rPr>
              <a:t>者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11049000" y="2905125"/>
            <a:ext cx="535940" cy="1657350"/>
          </a:xfrm>
          <a:prstGeom prst="round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1115040" y="3303270"/>
            <a:ext cx="4114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餐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</a:rPr>
              <a:t>企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483860" y="1877060"/>
            <a:ext cx="577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锁客截流四部曲，每个环节推出不同的超级赠品！</a:t>
            </a:r>
            <a:endParaRPr lang="zh-CN" sz="20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8564880" y="4329430"/>
            <a:ext cx="254952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 b="1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政策引诱：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一环套一环，让他常来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000" b="1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情感经营：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有交情，才会源源不断的交易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6275070" y="4329430"/>
            <a:ext cx="200596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 b="1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政策：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各种福利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套餐，设置分级、利益随级别的递增从而刺激消费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1" name="矩形 40"/>
          <p:cNvSpPr>
            <a:spLocks noChangeArrowheads="1"/>
          </p:cNvSpPr>
          <p:nvPr/>
        </p:nvSpPr>
        <p:spPr bwMode="auto">
          <a:xfrm>
            <a:off x="1245235" y="4329430"/>
            <a:ext cx="240982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 b="1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线上：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活动宣传、流程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简单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000" b="1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线下：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餐企流程清晰、话术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详细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3938905" y="4329430"/>
            <a:ext cx="2052320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000" b="1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现场氛围：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套餐、优惠劵、礼品、氛围布置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全渠道获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客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994660" y="2203450"/>
            <a:ext cx="5516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餐企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营业额增长，核心解决二件事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628900" y="3520123"/>
            <a:ext cx="2336800" cy="1219200"/>
          </a:xfrm>
          <a:prstGeom prst="round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16860" y="3714750"/>
            <a:ext cx="1960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全渠道引流获客</a:t>
            </a:r>
            <a:endParaRPr lang="zh-CN" sz="20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（广度）</a:t>
            </a:r>
            <a:endParaRPr lang="zh-CN" sz="20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817360" y="3468053"/>
            <a:ext cx="2336800" cy="1219200"/>
          </a:xfrm>
          <a:prstGeom prst="round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7132320" y="3662680"/>
            <a:ext cx="1706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深挖单客</a:t>
            </a:r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价值</a:t>
            </a:r>
            <a:endParaRPr lang="zh-CN" sz="20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（</a:t>
            </a:r>
            <a:r>
              <a:rPr lang="zh-CN" sz="20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深度）</a:t>
            </a:r>
            <a:endParaRPr lang="zh-CN" sz="20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579110" y="3576320"/>
            <a:ext cx="821055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6600" b="1">
                <a:latin typeface="Microsoft YaHei Bold" panose="020B0503020204020204" charset="-122"/>
                <a:ea typeface="Microsoft YaHei Bold" panose="020B0503020204020204" charset="-122"/>
              </a:rPr>
              <a:t>+</a:t>
            </a:r>
            <a:endParaRPr lang="en-US" altLang="zh-CN" sz="6600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2759075" y="1483360"/>
            <a:ext cx="3886200" cy="3493135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全渠道获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客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63980" y="2360930"/>
            <a:ext cx="1198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到店消费者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63980" y="3643630"/>
            <a:ext cx="1198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离店消费者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56380" y="1976120"/>
            <a:ext cx="9956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满足需求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19780" y="2393315"/>
            <a:ext cx="2773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关注消费者到店、离店</a:t>
            </a:r>
            <a:r>
              <a:rPr 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的整个消费品类</a:t>
            </a:r>
            <a:endParaRPr lang="zh-CN" sz="1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07080" y="3491230"/>
            <a:ext cx="9956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1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激活需求</a:t>
            </a:r>
            <a:endParaRPr lang="zh-CN" sz="1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31795" y="3944620"/>
            <a:ext cx="1711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通过消费者画像</a:t>
            </a:r>
            <a:r>
              <a:rPr lang="en-US" alt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社群运营，</a:t>
            </a:r>
            <a:r>
              <a:rPr 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激活沉睡消费者、召回流失消费者</a:t>
            </a:r>
            <a:endParaRPr lang="zh-CN" sz="1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179060" y="3500120"/>
            <a:ext cx="9956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1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制造需求</a:t>
            </a:r>
            <a:endParaRPr lang="zh-CN" sz="1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79060" y="3947795"/>
            <a:ext cx="1386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发起</a:t>
            </a:r>
            <a:r>
              <a:rPr 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品宣</a:t>
            </a:r>
            <a:r>
              <a:rPr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</a:t>
            </a:r>
            <a:r>
              <a:rPr 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，给消费者一个进店消费的理由</a:t>
            </a:r>
            <a:endParaRPr lang="zh-CN" sz="1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50380" y="1964055"/>
            <a:ext cx="388556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200"/>
              <a:t>激活消费者到店、</a:t>
            </a:r>
            <a:r>
              <a:rPr lang="zh-CN" altLang="en-US" sz="1200"/>
              <a:t>关注进店的消费触点</a:t>
            </a:r>
            <a:endParaRPr lang="zh-CN" altLang="en-US" sz="1200"/>
          </a:p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200"/>
              <a:t>大批消费者正在观望，沉睡，甚至濒临流失</a:t>
            </a:r>
            <a:endParaRPr lang="zh-CN" altLang="en-US" sz="1200"/>
          </a:p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endParaRPr lang="en-US" altLang="zh-CN" sz="1200"/>
          </a:p>
        </p:txBody>
      </p:sp>
      <p:sp>
        <p:nvSpPr>
          <p:cNvPr id="13" name="文本框 12"/>
          <p:cNvSpPr txBox="1"/>
          <p:nvPr/>
        </p:nvSpPr>
        <p:spPr>
          <a:xfrm>
            <a:off x="6764655" y="3500120"/>
            <a:ext cx="501586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200"/>
              <a:t>过【</a:t>
            </a:r>
            <a:r>
              <a:rPr lang="zh-CN" altLang="en-US" sz="1200"/>
              <a:t>社群运营】功能激活沉睡消费者、召回流失消费者</a:t>
            </a:r>
            <a:endParaRPr lang="zh-CN" altLang="en-US" sz="1200"/>
          </a:p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200"/>
              <a:t>通过【场景运营】功能发起节日/生日营销、会员日营销活动，到店可以领取专属优惠礼包</a:t>
            </a:r>
            <a:r>
              <a:rPr lang="zh-CN" altLang="en-US" sz="1200"/>
              <a:t>等</a:t>
            </a:r>
            <a:endParaRPr lang="zh-CN" altLang="en-US" sz="1200"/>
          </a:p>
          <a:p>
            <a:pPr marL="171450" indent="-1714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200"/>
              <a:t>推送上新提醒，多日未到店消费者，赠送优惠卡劵，刺激二次到店</a:t>
            </a:r>
            <a:r>
              <a:rPr lang="zh-CN" altLang="en-US" sz="1200"/>
              <a:t>等</a:t>
            </a:r>
            <a:endParaRPr lang="zh-CN" altLang="en-US" sz="1200"/>
          </a:p>
        </p:txBody>
      </p:sp>
      <p:sp>
        <p:nvSpPr>
          <p:cNvPr id="14" name="矩形 13"/>
          <p:cNvSpPr/>
          <p:nvPr/>
        </p:nvSpPr>
        <p:spPr>
          <a:xfrm>
            <a:off x="933450" y="3140710"/>
            <a:ext cx="10324465" cy="76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256280" y="5129530"/>
            <a:ext cx="138684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>
                <a:solidFill>
                  <a:srgbClr val="FFC000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+20%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Microsoft YaHei Bold" panose="020B0503020204020204" charset="-122"/>
              </a:rPr>
              <a:t>的生意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79060" y="5129530"/>
            <a:ext cx="138684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>
                <a:solidFill>
                  <a:srgbClr val="FFC000"/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+10%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Microsoft YaHei Bold" panose="020B0503020204020204" charset="-122"/>
              </a:rPr>
              <a:t>的生意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Microsoft YaHei Bold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深挖单客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价值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011670" y="5859145"/>
            <a:ext cx="46532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1600" b="1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通过单客的消费触点拆解，逐层提升购买转化率。</a:t>
            </a:r>
            <a:endParaRPr lang="zh-CN" sz="1600" b="1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任意多边形: 形状 2"/>
          <p:cNvSpPr/>
          <p:nvPr/>
        </p:nvSpPr>
        <p:spPr>
          <a:xfrm>
            <a:off x="1246505" y="1447800"/>
            <a:ext cx="2182495" cy="1092835"/>
          </a:xfrm>
          <a:custGeom>
            <a:avLst/>
            <a:gdLst>
              <a:gd name="connsiteX0" fmla="*/ 800488 w 1599208"/>
              <a:gd name="connsiteY0" fmla="*/ 0 h 800487"/>
              <a:gd name="connsiteX1" fmla="*/ 0 w 1599208"/>
              <a:gd name="connsiteY1" fmla="*/ 800488 h 800487"/>
              <a:gd name="connsiteX2" fmla="*/ 1599209 w 1599208"/>
              <a:gd name="connsiteY2" fmla="*/ 800488 h 800487"/>
              <a:gd name="connsiteX3" fmla="*/ 800488 w 1599208"/>
              <a:gd name="connsiteY3" fmla="*/ 0 h 80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9208" h="800487">
                <a:moveTo>
                  <a:pt x="800488" y="0"/>
                </a:moveTo>
                <a:cubicBezTo>
                  <a:pt x="358718" y="0"/>
                  <a:pt x="0" y="358718"/>
                  <a:pt x="0" y="800488"/>
                </a:cubicBezTo>
                <a:lnTo>
                  <a:pt x="1599209" y="800488"/>
                </a:lnTo>
                <a:cubicBezTo>
                  <a:pt x="1599209" y="358718"/>
                  <a:pt x="1242258" y="0"/>
                  <a:pt x="800488" y="0"/>
                </a:cubicBezTo>
                <a:close/>
              </a:path>
            </a:pathLst>
          </a:custGeom>
          <a:noFill/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" name="任意多边形: 形状 4"/>
          <p:cNvSpPr/>
          <p:nvPr/>
        </p:nvSpPr>
        <p:spPr>
          <a:xfrm>
            <a:off x="3429635" y="1447800"/>
            <a:ext cx="2182495" cy="1092835"/>
          </a:xfrm>
          <a:custGeom>
            <a:avLst/>
            <a:gdLst>
              <a:gd name="connsiteX0" fmla="*/ 800488 w 1599215"/>
              <a:gd name="connsiteY0" fmla="*/ 0 h 800487"/>
              <a:gd name="connsiteX1" fmla="*/ 0 w 1599215"/>
              <a:gd name="connsiteY1" fmla="*/ 800488 h 800487"/>
              <a:gd name="connsiteX2" fmla="*/ 1599209 w 1599215"/>
              <a:gd name="connsiteY2" fmla="*/ 800488 h 800487"/>
              <a:gd name="connsiteX3" fmla="*/ 800488 w 1599215"/>
              <a:gd name="connsiteY3" fmla="*/ 0 h 80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9215" h="800487">
                <a:moveTo>
                  <a:pt x="800488" y="0"/>
                </a:moveTo>
                <a:cubicBezTo>
                  <a:pt x="358717" y="0"/>
                  <a:pt x="0" y="358718"/>
                  <a:pt x="0" y="800488"/>
                </a:cubicBezTo>
                <a:lnTo>
                  <a:pt x="1599209" y="800488"/>
                </a:lnTo>
                <a:cubicBezTo>
                  <a:pt x="1600976" y="358718"/>
                  <a:pt x="1242258" y="0"/>
                  <a:pt x="800488" y="0"/>
                </a:cubicBezTo>
                <a:close/>
              </a:path>
            </a:pathLst>
          </a:custGeom>
          <a:noFill/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任意多边形: 形状 5"/>
          <p:cNvSpPr/>
          <p:nvPr/>
        </p:nvSpPr>
        <p:spPr>
          <a:xfrm>
            <a:off x="5614670" y="1447800"/>
            <a:ext cx="2182495" cy="1092835"/>
          </a:xfrm>
          <a:custGeom>
            <a:avLst/>
            <a:gdLst>
              <a:gd name="connsiteX0" fmla="*/ 800488 w 1599208"/>
              <a:gd name="connsiteY0" fmla="*/ 0 h 800487"/>
              <a:gd name="connsiteX1" fmla="*/ 0 w 1599208"/>
              <a:gd name="connsiteY1" fmla="*/ 800488 h 800487"/>
              <a:gd name="connsiteX2" fmla="*/ 1599209 w 1599208"/>
              <a:gd name="connsiteY2" fmla="*/ 800488 h 800487"/>
              <a:gd name="connsiteX3" fmla="*/ 800488 w 1599208"/>
              <a:gd name="connsiteY3" fmla="*/ 0 h 80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9208" h="800487">
                <a:moveTo>
                  <a:pt x="800488" y="0"/>
                </a:moveTo>
                <a:cubicBezTo>
                  <a:pt x="358718" y="0"/>
                  <a:pt x="0" y="358718"/>
                  <a:pt x="0" y="800488"/>
                </a:cubicBezTo>
                <a:lnTo>
                  <a:pt x="1599209" y="800488"/>
                </a:lnTo>
                <a:cubicBezTo>
                  <a:pt x="1599209" y="358718"/>
                  <a:pt x="1242258" y="0"/>
                  <a:pt x="800488" y="0"/>
                </a:cubicBezTo>
                <a:close/>
              </a:path>
            </a:pathLst>
          </a:custGeom>
          <a:noFill/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1" name="任意多边形: 形状 6"/>
          <p:cNvSpPr/>
          <p:nvPr/>
        </p:nvSpPr>
        <p:spPr>
          <a:xfrm>
            <a:off x="7799705" y="1447800"/>
            <a:ext cx="2182495" cy="1092835"/>
          </a:xfrm>
          <a:custGeom>
            <a:avLst/>
            <a:gdLst>
              <a:gd name="connsiteX0" fmla="*/ 800488 w 1599208"/>
              <a:gd name="connsiteY0" fmla="*/ 0 h 800487"/>
              <a:gd name="connsiteX1" fmla="*/ 0 w 1599208"/>
              <a:gd name="connsiteY1" fmla="*/ 800488 h 800487"/>
              <a:gd name="connsiteX2" fmla="*/ 1599209 w 1599208"/>
              <a:gd name="connsiteY2" fmla="*/ 800488 h 800487"/>
              <a:gd name="connsiteX3" fmla="*/ 800488 w 1599208"/>
              <a:gd name="connsiteY3" fmla="*/ 0 h 80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9208" h="800487">
                <a:moveTo>
                  <a:pt x="800488" y="0"/>
                </a:moveTo>
                <a:cubicBezTo>
                  <a:pt x="358718" y="0"/>
                  <a:pt x="0" y="358718"/>
                  <a:pt x="0" y="800488"/>
                </a:cubicBezTo>
                <a:lnTo>
                  <a:pt x="1599209" y="800488"/>
                </a:lnTo>
                <a:cubicBezTo>
                  <a:pt x="1599209" y="358718"/>
                  <a:pt x="1242259" y="0"/>
                  <a:pt x="800488" y="0"/>
                </a:cubicBezTo>
                <a:close/>
              </a:path>
            </a:pathLst>
          </a:custGeom>
          <a:noFill/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任意多边形: 形状 11"/>
          <p:cNvSpPr/>
          <p:nvPr/>
        </p:nvSpPr>
        <p:spPr>
          <a:xfrm>
            <a:off x="1210310" y="1959610"/>
            <a:ext cx="1044575" cy="665480"/>
          </a:xfrm>
          <a:custGeom>
            <a:avLst/>
            <a:gdLst>
              <a:gd name="connsiteX0" fmla="*/ 765146 w 765146"/>
              <a:gd name="connsiteY0" fmla="*/ 243857 h 487714"/>
              <a:gd name="connsiteX1" fmla="*/ 556631 w 765146"/>
              <a:gd name="connsiteY1" fmla="*/ 0 h 487714"/>
              <a:gd name="connsiteX2" fmla="*/ 556631 w 765146"/>
              <a:gd name="connsiteY2" fmla="*/ 102491 h 487714"/>
              <a:gd name="connsiteX3" fmla="*/ 0 w 765146"/>
              <a:gd name="connsiteY3" fmla="*/ 102491 h 487714"/>
              <a:gd name="connsiteX4" fmla="*/ 0 w 765146"/>
              <a:gd name="connsiteY4" fmla="*/ 385224 h 487714"/>
              <a:gd name="connsiteX5" fmla="*/ 556631 w 765146"/>
              <a:gd name="connsiteY5" fmla="*/ 385224 h 487714"/>
              <a:gd name="connsiteX6" fmla="*/ 556631 w 765146"/>
              <a:gd name="connsiteY6" fmla="*/ 487715 h 48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146" h="487714">
                <a:moveTo>
                  <a:pt x="765146" y="243857"/>
                </a:moveTo>
                <a:lnTo>
                  <a:pt x="556631" y="0"/>
                </a:lnTo>
                <a:lnTo>
                  <a:pt x="556631" y="102491"/>
                </a:lnTo>
                <a:lnTo>
                  <a:pt x="0" y="102491"/>
                </a:lnTo>
                <a:lnTo>
                  <a:pt x="0" y="385224"/>
                </a:lnTo>
                <a:lnTo>
                  <a:pt x="556631" y="385224"/>
                </a:lnTo>
                <a:lnTo>
                  <a:pt x="556631" y="487715"/>
                </a:lnTo>
                <a:close/>
              </a:path>
            </a:pathLst>
          </a:custGeom>
          <a:solidFill>
            <a:srgbClr val="FF98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12"/>
          <p:cNvSpPr/>
          <p:nvPr/>
        </p:nvSpPr>
        <p:spPr>
          <a:xfrm>
            <a:off x="824230" y="1906905"/>
            <a:ext cx="771525" cy="771525"/>
          </a:xfrm>
          <a:custGeom>
            <a:avLst/>
            <a:gdLst>
              <a:gd name="connsiteX0" fmla="*/ 565466 w 565466"/>
              <a:gd name="connsiteY0" fmla="*/ 282733 h 565466"/>
              <a:gd name="connsiteX1" fmla="*/ 282733 w 565466"/>
              <a:gd name="connsiteY1" fmla="*/ 565466 h 565466"/>
              <a:gd name="connsiteX2" fmla="*/ 0 w 565466"/>
              <a:gd name="connsiteY2" fmla="*/ 282733 h 565466"/>
              <a:gd name="connsiteX3" fmla="*/ 282733 w 565466"/>
              <a:gd name="connsiteY3" fmla="*/ 0 h 565466"/>
              <a:gd name="connsiteX4" fmla="*/ 565466 w 565466"/>
              <a:gd name="connsiteY4" fmla="*/ 282733 h 56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66" h="565466">
                <a:moveTo>
                  <a:pt x="565466" y="282733"/>
                </a:moveTo>
                <a:cubicBezTo>
                  <a:pt x="565466" y="438882"/>
                  <a:pt x="438882" y="565466"/>
                  <a:pt x="282733" y="565466"/>
                </a:cubicBezTo>
                <a:cubicBezTo>
                  <a:pt x="126584" y="565466"/>
                  <a:pt x="0" y="438882"/>
                  <a:pt x="0" y="282733"/>
                </a:cubicBezTo>
                <a:cubicBezTo>
                  <a:pt x="0" y="126584"/>
                  <a:pt x="126584" y="0"/>
                  <a:pt x="282733" y="0"/>
                </a:cubicBezTo>
                <a:cubicBezTo>
                  <a:pt x="438882" y="0"/>
                  <a:pt x="565466" y="126584"/>
                  <a:pt x="565466" y="282733"/>
                </a:cubicBezTo>
                <a:close/>
              </a:path>
            </a:pathLst>
          </a:custGeom>
          <a:solidFill>
            <a:srgbClr val="FFC0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6" name="任意多边形: 形状 13"/>
          <p:cNvSpPr/>
          <p:nvPr/>
        </p:nvSpPr>
        <p:spPr>
          <a:xfrm>
            <a:off x="918210" y="2000885"/>
            <a:ext cx="583565" cy="583565"/>
          </a:xfrm>
          <a:custGeom>
            <a:avLst/>
            <a:gdLst>
              <a:gd name="connsiteX0" fmla="*/ 427634 w 427633"/>
              <a:gd name="connsiteY0" fmla="*/ 213817 h 427633"/>
              <a:gd name="connsiteX1" fmla="*/ 213817 w 427633"/>
              <a:gd name="connsiteY1" fmla="*/ 427634 h 427633"/>
              <a:gd name="connsiteX2" fmla="*/ 0 w 427633"/>
              <a:gd name="connsiteY2" fmla="*/ 213817 h 427633"/>
              <a:gd name="connsiteX3" fmla="*/ 213817 w 427633"/>
              <a:gd name="connsiteY3" fmla="*/ 0 h 427633"/>
              <a:gd name="connsiteX4" fmla="*/ 427634 w 427633"/>
              <a:gd name="connsiteY4" fmla="*/ 213817 h 42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33" h="427633">
                <a:moveTo>
                  <a:pt x="427634" y="213817"/>
                </a:moveTo>
                <a:cubicBezTo>
                  <a:pt x="427634" y="331905"/>
                  <a:pt x="331905" y="427634"/>
                  <a:pt x="213817" y="427634"/>
                </a:cubicBezTo>
                <a:cubicBezTo>
                  <a:pt x="95729" y="427634"/>
                  <a:pt x="0" y="331905"/>
                  <a:pt x="0" y="213817"/>
                </a:cubicBezTo>
                <a:cubicBezTo>
                  <a:pt x="0" y="95729"/>
                  <a:pt x="95729" y="0"/>
                  <a:pt x="213817" y="0"/>
                </a:cubicBezTo>
                <a:cubicBezTo>
                  <a:pt x="331905" y="0"/>
                  <a:pt x="427634" y="95729"/>
                  <a:pt x="427634" y="213817"/>
                </a:cubicBezTo>
                <a:close/>
              </a:path>
            </a:pathLst>
          </a:custGeom>
          <a:solidFill>
            <a:schemeClr val="bg1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48" name="图形 3"/>
          <p:cNvGrpSpPr/>
          <p:nvPr/>
        </p:nvGrpSpPr>
        <p:grpSpPr>
          <a:xfrm rot="0">
            <a:off x="2353310" y="2254250"/>
            <a:ext cx="520700" cy="77470"/>
            <a:chOff x="3327996" y="3568355"/>
            <a:chExt cx="381689" cy="56546"/>
          </a:xfrm>
          <a:solidFill>
            <a:srgbClr val="8F9095"/>
          </a:solidFill>
        </p:grpSpPr>
        <p:sp>
          <p:nvSpPr>
            <p:cNvPr id="51" name="任意多边形: 形状 15"/>
            <p:cNvSpPr/>
            <p:nvPr/>
          </p:nvSpPr>
          <p:spPr>
            <a:xfrm>
              <a:off x="3327996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4137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任意多边形: 形状 16"/>
            <p:cNvSpPr/>
            <p:nvPr/>
          </p:nvSpPr>
          <p:spPr>
            <a:xfrm>
              <a:off x="3437555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6" name="任意多边形: 形状 17"/>
            <p:cNvSpPr/>
            <p:nvPr/>
          </p:nvSpPr>
          <p:spPr>
            <a:xfrm>
              <a:off x="3545347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7" name="任意多边形: 形状 18"/>
            <p:cNvSpPr/>
            <p:nvPr/>
          </p:nvSpPr>
          <p:spPr>
            <a:xfrm>
              <a:off x="3653139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4137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4" name="任意多边形: 形状 35"/>
          <p:cNvSpPr/>
          <p:nvPr/>
        </p:nvSpPr>
        <p:spPr>
          <a:xfrm>
            <a:off x="3395345" y="1959610"/>
            <a:ext cx="1044575" cy="665480"/>
          </a:xfrm>
          <a:custGeom>
            <a:avLst/>
            <a:gdLst>
              <a:gd name="connsiteX0" fmla="*/ 765146 w 765146"/>
              <a:gd name="connsiteY0" fmla="*/ 243857 h 487714"/>
              <a:gd name="connsiteX1" fmla="*/ 558398 w 765146"/>
              <a:gd name="connsiteY1" fmla="*/ 0 h 487714"/>
              <a:gd name="connsiteX2" fmla="*/ 558398 w 765146"/>
              <a:gd name="connsiteY2" fmla="*/ 102491 h 487714"/>
              <a:gd name="connsiteX3" fmla="*/ 0 w 765146"/>
              <a:gd name="connsiteY3" fmla="*/ 102491 h 487714"/>
              <a:gd name="connsiteX4" fmla="*/ 0 w 765146"/>
              <a:gd name="connsiteY4" fmla="*/ 385224 h 487714"/>
              <a:gd name="connsiteX5" fmla="*/ 558398 w 765146"/>
              <a:gd name="connsiteY5" fmla="*/ 385224 h 487714"/>
              <a:gd name="connsiteX6" fmla="*/ 558398 w 765146"/>
              <a:gd name="connsiteY6" fmla="*/ 487715 h 48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146" h="487714">
                <a:moveTo>
                  <a:pt x="765146" y="243857"/>
                </a:moveTo>
                <a:lnTo>
                  <a:pt x="558398" y="0"/>
                </a:lnTo>
                <a:lnTo>
                  <a:pt x="558398" y="102491"/>
                </a:lnTo>
                <a:lnTo>
                  <a:pt x="0" y="102491"/>
                </a:lnTo>
                <a:lnTo>
                  <a:pt x="0" y="385224"/>
                </a:lnTo>
                <a:lnTo>
                  <a:pt x="558398" y="385224"/>
                </a:lnTo>
                <a:lnTo>
                  <a:pt x="558398" y="487715"/>
                </a:lnTo>
                <a:close/>
              </a:path>
            </a:pathLst>
          </a:custGeom>
          <a:solidFill>
            <a:srgbClr val="FF98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5" name="任意多边形: 形状 36"/>
          <p:cNvSpPr/>
          <p:nvPr/>
        </p:nvSpPr>
        <p:spPr>
          <a:xfrm>
            <a:off x="3009265" y="1906905"/>
            <a:ext cx="771525" cy="771525"/>
          </a:xfrm>
          <a:custGeom>
            <a:avLst/>
            <a:gdLst>
              <a:gd name="connsiteX0" fmla="*/ 565466 w 565466"/>
              <a:gd name="connsiteY0" fmla="*/ 282733 h 565466"/>
              <a:gd name="connsiteX1" fmla="*/ 282733 w 565466"/>
              <a:gd name="connsiteY1" fmla="*/ 565466 h 565466"/>
              <a:gd name="connsiteX2" fmla="*/ 0 w 565466"/>
              <a:gd name="connsiteY2" fmla="*/ 282733 h 565466"/>
              <a:gd name="connsiteX3" fmla="*/ 282733 w 565466"/>
              <a:gd name="connsiteY3" fmla="*/ 0 h 565466"/>
              <a:gd name="connsiteX4" fmla="*/ 565466 w 565466"/>
              <a:gd name="connsiteY4" fmla="*/ 282733 h 56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66" h="565466">
                <a:moveTo>
                  <a:pt x="565466" y="282733"/>
                </a:moveTo>
                <a:cubicBezTo>
                  <a:pt x="565466" y="438882"/>
                  <a:pt x="438882" y="565466"/>
                  <a:pt x="282733" y="565466"/>
                </a:cubicBezTo>
                <a:cubicBezTo>
                  <a:pt x="126584" y="565466"/>
                  <a:pt x="0" y="438882"/>
                  <a:pt x="0" y="282733"/>
                </a:cubicBezTo>
                <a:cubicBezTo>
                  <a:pt x="0" y="126584"/>
                  <a:pt x="126584" y="0"/>
                  <a:pt x="282733" y="0"/>
                </a:cubicBezTo>
                <a:cubicBezTo>
                  <a:pt x="438882" y="0"/>
                  <a:pt x="565466" y="126584"/>
                  <a:pt x="565466" y="282733"/>
                </a:cubicBezTo>
                <a:close/>
              </a:path>
            </a:pathLst>
          </a:custGeom>
          <a:solidFill>
            <a:srgbClr val="FFC0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86" name="图形 3"/>
          <p:cNvGrpSpPr/>
          <p:nvPr/>
        </p:nvGrpSpPr>
        <p:grpSpPr>
          <a:xfrm rot="0">
            <a:off x="4540885" y="2254250"/>
            <a:ext cx="520700" cy="77470"/>
            <a:chOff x="4930739" y="3568355"/>
            <a:chExt cx="381689" cy="56546"/>
          </a:xfrm>
          <a:solidFill>
            <a:srgbClr val="8F9095"/>
          </a:solidFill>
        </p:grpSpPr>
        <p:sp>
          <p:nvSpPr>
            <p:cNvPr id="87" name="任意多边形: 形状 38"/>
            <p:cNvSpPr/>
            <p:nvPr/>
          </p:nvSpPr>
          <p:spPr>
            <a:xfrm>
              <a:off x="4930739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8" name="任意多边形: 形状 39"/>
            <p:cNvSpPr/>
            <p:nvPr/>
          </p:nvSpPr>
          <p:spPr>
            <a:xfrm>
              <a:off x="5038531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9" name="任意多边形: 形状 40"/>
            <p:cNvSpPr/>
            <p:nvPr/>
          </p:nvSpPr>
          <p:spPr>
            <a:xfrm>
              <a:off x="5146323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0" name="任意多边形: 形状 41"/>
            <p:cNvSpPr/>
            <p:nvPr/>
          </p:nvSpPr>
          <p:spPr>
            <a:xfrm>
              <a:off x="5255882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1" name="任意多边形: 形状 42"/>
          <p:cNvSpPr/>
          <p:nvPr/>
        </p:nvSpPr>
        <p:spPr>
          <a:xfrm>
            <a:off x="5574030" y="1959610"/>
            <a:ext cx="1044575" cy="665480"/>
          </a:xfrm>
          <a:custGeom>
            <a:avLst/>
            <a:gdLst>
              <a:gd name="connsiteX0" fmla="*/ 765146 w 765146"/>
              <a:gd name="connsiteY0" fmla="*/ 243857 h 487714"/>
              <a:gd name="connsiteX1" fmla="*/ 558398 w 765146"/>
              <a:gd name="connsiteY1" fmla="*/ 0 h 487714"/>
              <a:gd name="connsiteX2" fmla="*/ 558398 w 765146"/>
              <a:gd name="connsiteY2" fmla="*/ 102491 h 487714"/>
              <a:gd name="connsiteX3" fmla="*/ 0 w 765146"/>
              <a:gd name="connsiteY3" fmla="*/ 102491 h 487714"/>
              <a:gd name="connsiteX4" fmla="*/ 0 w 765146"/>
              <a:gd name="connsiteY4" fmla="*/ 385224 h 487714"/>
              <a:gd name="connsiteX5" fmla="*/ 558398 w 765146"/>
              <a:gd name="connsiteY5" fmla="*/ 385224 h 487714"/>
              <a:gd name="connsiteX6" fmla="*/ 558398 w 765146"/>
              <a:gd name="connsiteY6" fmla="*/ 487715 h 48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146" h="487714">
                <a:moveTo>
                  <a:pt x="765146" y="243857"/>
                </a:moveTo>
                <a:lnTo>
                  <a:pt x="558398" y="0"/>
                </a:lnTo>
                <a:lnTo>
                  <a:pt x="558398" y="102491"/>
                </a:lnTo>
                <a:lnTo>
                  <a:pt x="0" y="102491"/>
                </a:lnTo>
                <a:lnTo>
                  <a:pt x="0" y="385224"/>
                </a:lnTo>
                <a:lnTo>
                  <a:pt x="558398" y="385224"/>
                </a:lnTo>
                <a:lnTo>
                  <a:pt x="558398" y="487715"/>
                </a:lnTo>
                <a:close/>
              </a:path>
            </a:pathLst>
          </a:custGeom>
          <a:solidFill>
            <a:srgbClr val="FF98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2" name="任意多边形: 形状 45"/>
          <p:cNvSpPr/>
          <p:nvPr/>
        </p:nvSpPr>
        <p:spPr>
          <a:xfrm>
            <a:off x="5194300" y="1906905"/>
            <a:ext cx="771525" cy="771525"/>
          </a:xfrm>
          <a:custGeom>
            <a:avLst/>
            <a:gdLst>
              <a:gd name="connsiteX0" fmla="*/ 565466 w 565466"/>
              <a:gd name="connsiteY0" fmla="*/ 282733 h 565466"/>
              <a:gd name="connsiteX1" fmla="*/ 282733 w 565466"/>
              <a:gd name="connsiteY1" fmla="*/ 565466 h 565466"/>
              <a:gd name="connsiteX2" fmla="*/ 0 w 565466"/>
              <a:gd name="connsiteY2" fmla="*/ 282733 h 565466"/>
              <a:gd name="connsiteX3" fmla="*/ 282733 w 565466"/>
              <a:gd name="connsiteY3" fmla="*/ 0 h 565466"/>
              <a:gd name="connsiteX4" fmla="*/ 565466 w 565466"/>
              <a:gd name="connsiteY4" fmla="*/ 282733 h 56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66" h="565466">
                <a:moveTo>
                  <a:pt x="565466" y="282733"/>
                </a:moveTo>
                <a:cubicBezTo>
                  <a:pt x="565466" y="438882"/>
                  <a:pt x="438882" y="565466"/>
                  <a:pt x="282733" y="565466"/>
                </a:cubicBezTo>
                <a:cubicBezTo>
                  <a:pt x="126584" y="565466"/>
                  <a:pt x="0" y="438882"/>
                  <a:pt x="0" y="282733"/>
                </a:cubicBezTo>
                <a:cubicBezTo>
                  <a:pt x="0" y="126584"/>
                  <a:pt x="126584" y="0"/>
                  <a:pt x="282733" y="0"/>
                </a:cubicBezTo>
                <a:cubicBezTo>
                  <a:pt x="438882" y="0"/>
                  <a:pt x="565466" y="126584"/>
                  <a:pt x="565466" y="282733"/>
                </a:cubicBezTo>
                <a:close/>
              </a:path>
            </a:pathLst>
          </a:custGeom>
          <a:solidFill>
            <a:srgbClr val="FFC0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93" name="图形 3"/>
          <p:cNvGrpSpPr/>
          <p:nvPr/>
        </p:nvGrpSpPr>
        <p:grpSpPr>
          <a:xfrm rot="0">
            <a:off x="6725920" y="2254250"/>
            <a:ext cx="520700" cy="77470"/>
            <a:chOff x="6531715" y="3568355"/>
            <a:chExt cx="381689" cy="56546"/>
          </a:xfrm>
          <a:solidFill>
            <a:srgbClr val="8F9095"/>
          </a:solidFill>
        </p:grpSpPr>
        <p:sp>
          <p:nvSpPr>
            <p:cNvPr id="94" name="任意多边形: 形状 47"/>
            <p:cNvSpPr/>
            <p:nvPr/>
          </p:nvSpPr>
          <p:spPr>
            <a:xfrm>
              <a:off x="6531715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5" name="任意多边形: 形状 48"/>
            <p:cNvSpPr/>
            <p:nvPr/>
          </p:nvSpPr>
          <p:spPr>
            <a:xfrm>
              <a:off x="6639507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6" name="任意多边形: 形状 49"/>
            <p:cNvSpPr/>
            <p:nvPr/>
          </p:nvSpPr>
          <p:spPr>
            <a:xfrm>
              <a:off x="6747299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4137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7" name="任意多边形: 形状 50"/>
            <p:cNvSpPr/>
            <p:nvPr/>
          </p:nvSpPr>
          <p:spPr>
            <a:xfrm>
              <a:off x="6856858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6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69" y="0"/>
                    <a:pt x="28273" y="0"/>
                  </a:cubicBezTo>
                  <a:cubicBezTo>
                    <a:pt x="44177" y="0"/>
                    <a:pt x="56546" y="12370"/>
                    <a:pt x="56546" y="28273"/>
                  </a:cubicBezTo>
                  <a:cubicBezTo>
                    <a:pt x="56546" y="44177"/>
                    <a:pt x="44177" y="56547"/>
                    <a:pt x="28273" y="56547"/>
                  </a:cubicBezTo>
                  <a:cubicBezTo>
                    <a:pt x="12369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8" name="任意多边形: 形状 51"/>
          <p:cNvSpPr/>
          <p:nvPr/>
        </p:nvSpPr>
        <p:spPr>
          <a:xfrm>
            <a:off x="7767955" y="1959610"/>
            <a:ext cx="1044575" cy="665480"/>
          </a:xfrm>
          <a:custGeom>
            <a:avLst/>
            <a:gdLst>
              <a:gd name="connsiteX0" fmla="*/ 765147 w 765146"/>
              <a:gd name="connsiteY0" fmla="*/ 243857 h 487714"/>
              <a:gd name="connsiteX1" fmla="*/ 556631 w 765146"/>
              <a:gd name="connsiteY1" fmla="*/ 0 h 487714"/>
              <a:gd name="connsiteX2" fmla="*/ 556631 w 765146"/>
              <a:gd name="connsiteY2" fmla="*/ 102491 h 487714"/>
              <a:gd name="connsiteX3" fmla="*/ 0 w 765146"/>
              <a:gd name="connsiteY3" fmla="*/ 102491 h 487714"/>
              <a:gd name="connsiteX4" fmla="*/ 0 w 765146"/>
              <a:gd name="connsiteY4" fmla="*/ 385224 h 487714"/>
              <a:gd name="connsiteX5" fmla="*/ 556631 w 765146"/>
              <a:gd name="connsiteY5" fmla="*/ 385224 h 487714"/>
              <a:gd name="connsiteX6" fmla="*/ 556631 w 765146"/>
              <a:gd name="connsiteY6" fmla="*/ 487715 h 48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146" h="487714">
                <a:moveTo>
                  <a:pt x="765147" y="243857"/>
                </a:moveTo>
                <a:lnTo>
                  <a:pt x="556631" y="0"/>
                </a:lnTo>
                <a:lnTo>
                  <a:pt x="556631" y="102491"/>
                </a:lnTo>
                <a:lnTo>
                  <a:pt x="0" y="102491"/>
                </a:lnTo>
                <a:lnTo>
                  <a:pt x="0" y="385224"/>
                </a:lnTo>
                <a:lnTo>
                  <a:pt x="556631" y="385224"/>
                </a:lnTo>
                <a:lnTo>
                  <a:pt x="556631" y="487715"/>
                </a:lnTo>
                <a:close/>
              </a:path>
            </a:pathLst>
          </a:custGeom>
          <a:solidFill>
            <a:srgbClr val="FF98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9" name="任意多边形: 形状 52"/>
          <p:cNvSpPr/>
          <p:nvPr/>
        </p:nvSpPr>
        <p:spPr>
          <a:xfrm>
            <a:off x="7381875" y="1906905"/>
            <a:ext cx="771525" cy="771525"/>
          </a:xfrm>
          <a:custGeom>
            <a:avLst/>
            <a:gdLst>
              <a:gd name="connsiteX0" fmla="*/ 565466 w 565466"/>
              <a:gd name="connsiteY0" fmla="*/ 282733 h 565466"/>
              <a:gd name="connsiteX1" fmla="*/ 282733 w 565466"/>
              <a:gd name="connsiteY1" fmla="*/ 565466 h 565466"/>
              <a:gd name="connsiteX2" fmla="*/ 0 w 565466"/>
              <a:gd name="connsiteY2" fmla="*/ 282733 h 565466"/>
              <a:gd name="connsiteX3" fmla="*/ 282733 w 565466"/>
              <a:gd name="connsiteY3" fmla="*/ 0 h 565466"/>
              <a:gd name="connsiteX4" fmla="*/ 565466 w 565466"/>
              <a:gd name="connsiteY4" fmla="*/ 282733 h 56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66" h="565466">
                <a:moveTo>
                  <a:pt x="565466" y="282733"/>
                </a:moveTo>
                <a:cubicBezTo>
                  <a:pt x="565466" y="438882"/>
                  <a:pt x="438882" y="565466"/>
                  <a:pt x="282733" y="565466"/>
                </a:cubicBezTo>
                <a:cubicBezTo>
                  <a:pt x="126584" y="565466"/>
                  <a:pt x="0" y="438882"/>
                  <a:pt x="0" y="282733"/>
                </a:cubicBezTo>
                <a:cubicBezTo>
                  <a:pt x="0" y="126584"/>
                  <a:pt x="126584" y="0"/>
                  <a:pt x="282733" y="0"/>
                </a:cubicBezTo>
                <a:cubicBezTo>
                  <a:pt x="438882" y="0"/>
                  <a:pt x="565466" y="126584"/>
                  <a:pt x="565466" y="282733"/>
                </a:cubicBezTo>
                <a:close/>
              </a:path>
            </a:pathLst>
          </a:custGeom>
          <a:solidFill>
            <a:schemeClr val="accent4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100" name="图形 3"/>
          <p:cNvGrpSpPr/>
          <p:nvPr/>
        </p:nvGrpSpPr>
        <p:grpSpPr>
          <a:xfrm rot="0">
            <a:off x="8910955" y="2254250"/>
            <a:ext cx="520700" cy="77470"/>
            <a:chOff x="8132690" y="3568355"/>
            <a:chExt cx="381689" cy="56546"/>
          </a:xfrm>
          <a:solidFill>
            <a:srgbClr val="8F9095"/>
          </a:solidFill>
        </p:grpSpPr>
        <p:sp>
          <p:nvSpPr>
            <p:cNvPr id="101" name="任意多边形: 形状 54"/>
            <p:cNvSpPr/>
            <p:nvPr/>
          </p:nvSpPr>
          <p:spPr>
            <a:xfrm>
              <a:off x="8132690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2370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" name="任意多边形: 形状 55"/>
            <p:cNvSpPr/>
            <p:nvPr/>
          </p:nvSpPr>
          <p:spPr>
            <a:xfrm>
              <a:off x="8240483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7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70" y="0"/>
                    <a:pt x="28273" y="0"/>
                  </a:cubicBezTo>
                  <a:cubicBezTo>
                    <a:pt x="44177" y="0"/>
                    <a:pt x="56547" y="12370"/>
                    <a:pt x="56547" y="28273"/>
                  </a:cubicBezTo>
                  <a:cubicBezTo>
                    <a:pt x="56547" y="44177"/>
                    <a:pt x="44177" y="56547"/>
                    <a:pt x="28273" y="56547"/>
                  </a:cubicBezTo>
                  <a:cubicBezTo>
                    <a:pt x="14137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" name="任意多边形: 形状 56"/>
            <p:cNvSpPr/>
            <p:nvPr/>
          </p:nvSpPr>
          <p:spPr>
            <a:xfrm>
              <a:off x="8350042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6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69" y="0"/>
                    <a:pt x="28273" y="0"/>
                  </a:cubicBezTo>
                  <a:cubicBezTo>
                    <a:pt x="44177" y="0"/>
                    <a:pt x="56546" y="12370"/>
                    <a:pt x="56546" y="28273"/>
                  </a:cubicBezTo>
                  <a:cubicBezTo>
                    <a:pt x="56546" y="44177"/>
                    <a:pt x="44177" y="56547"/>
                    <a:pt x="28273" y="56547"/>
                  </a:cubicBezTo>
                  <a:cubicBezTo>
                    <a:pt x="12369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4" name="任意多边形: 形状 57"/>
            <p:cNvSpPr/>
            <p:nvPr/>
          </p:nvSpPr>
          <p:spPr>
            <a:xfrm>
              <a:off x="8457834" y="3568355"/>
              <a:ext cx="56546" cy="56546"/>
            </a:xfrm>
            <a:custGeom>
              <a:avLst/>
              <a:gdLst>
                <a:gd name="connsiteX0" fmla="*/ 0 w 56546"/>
                <a:gd name="connsiteY0" fmla="*/ 28273 h 56546"/>
                <a:gd name="connsiteX1" fmla="*/ 28273 w 56546"/>
                <a:gd name="connsiteY1" fmla="*/ 0 h 56546"/>
                <a:gd name="connsiteX2" fmla="*/ 56546 w 56546"/>
                <a:gd name="connsiteY2" fmla="*/ 28273 h 56546"/>
                <a:gd name="connsiteX3" fmla="*/ 28273 w 56546"/>
                <a:gd name="connsiteY3" fmla="*/ 56547 h 56546"/>
                <a:gd name="connsiteX4" fmla="*/ 0 w 56546"/>
                <a:gd name="connsiteY4" fmla="*/ 28273 h 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546" h="56546">
                  <a:moveTo>
                    <a:pt x="0" y="28273"/>
                  </a:moveTo>
                  <a:cubicBezTo>
                    <a:pt x="0" y="12370"/>
                    <a:pt x="12369" y="0"/>
                    <a:pt x="28273" y="0"/>
                  </a:cubicBezTo>
                  <a:cubicBezTo>
                    <a:pt x="44177" y="0"/>
                    <a:pt x="56546" y="12370"/>
                    <a:pt x="56546" y="28273"/>
                  </a:cubicBezTo>
                  <a:cubicBezTo>
                    <a:pt x="56546" y="44177"/>
                    <a:pt x="44177" y="56547"/>
                    <a:pt x="28273" y="56547"/>
                  </a:cubicBezTo>
                  <a:cubicBezTo>
                    <a:pt x="12369" y="56547"/>
                    <a:pt x="0" y="44177"/>
                    <a:pt x="0" y="28273"/>
                  </a:cubicBezTo>
                  <a:close/>
                </a:path>
              </a:pathLst>
            </a:custGeom>
            <a:solidFill>
              <a:srgbClr val="8F9095"/>
            </a:solidFill>
            <a:ln w="176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05" name="任意多边形: 形状 58"/>
          <p:cNvSpPr/>
          <p:nvPr/>
        </p:nvSpPr>
        <p:spPr>
          <a:xfrm>
            <a:off x="9966960" y="1959610"/>
            <a:ext cx="1044575" cy="665480"/>
          </a:xfrm>
          <a:custGeom>
            <a:avLst/>
            <a:gdLst>
              <a:gd name="connsiteX0" fmla="*/ 765146 w 765146"/>
              <a:gd name="connsiteY0" fmla="*/ 243857 h 487714"/>
              <a:gd name="connsiteX1" fmla="*/ 556631 w 765146"/>
              <a:gd name="connsiteY1" fmla="*/ 0 h 487714"/>
              <a:gd name="connsiteX2" fmla="*/ 556631 w 765146"/>
              <a:gd name="connsiteY2" fmla="*/ 102491 h 487714"/>
              <a:gd name="connsiteX3" fmla="*/ 0 w 765146"/>
              <a:gd name="connsiteY3" fmla="*/ 102491 h 487714"/>
              <a:gd name="connsiteX4" fmla="*/ 0 w 765146"/>
              <a:gd name="connsiteY4" fmla="*/ 385224 h 487714"/>
              <a:gd name="connsiteX5" fmla="*/ 556631 w 765146"/>
              <a:gd name="connsiteY5" fmla="*/ 385224 h 487714"/>
              <a:gd name="connsiteX6" fmla="*/ 556631 w 765146"/>
              <a:gd name="connsiteY6" fmla="*/ 487715 h 48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146" h="487714">
                <a:moveTo>
                  <a:pt x="765146" y="243857"/>
                </a:moveTo>
                <a:lnTo>
                  <a:pt x="556631" y="0"/>
                </a:lnTo>
                <a:lnTo>
                  <a:pt x="556631" y="102491"/>
                </a:lnTo>
                <a:lnTo>
                  <a:pt x="0" y="102491"/>
                </a:lnTo>
                <a:lnTo>
                  <a:pt x="0" y="385224"/>
                </a:lnTo>
                <a:lnTo>
                  <a:pt x="556631" y="385224"/>
                </a:lnTo>
                <a:lnTo>
                  <a:pt x="556631" y="487715"/>
                </a:lnTo>
                <a:close/>
              </a:path>
            </a:pathLst>
          </a:custGeom>
          <a:solidFill>
            <a:srgbClr val="FF98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6" name="任意多边形: 形状 59"/>
          <p:cNvSpPr/>
          <p:nvPr/>
        </p:nvSpPr>
        <p:spPr>
          <a:xfrm>
            <a:off x="9566910" y="1906905"/>
            <a:ext cx="771525" cy="771525"/>
          </a:xfrm>
          <a:custGeom>
            <a:avLst/>
            <a:gdLst>
              <a:gd name="connsiteX0" fmla="*/ 565466 w 565466"/>
              <a:gd name="connsiteY0" fmla="*/ 282733 h 565466"/>
              <a:gd name="connsiteX1" fmla="*/ 282733 w 565466"/>
              <a:gd name="connsiteY1" fmla="*/ 565466 h 565466"/>
              <a:gd name="connsiteX2" fmla="*/ 0 w 565466"/>
              <a:gd name="connsiteY2" fmla="*/ 282733 h 565466"/>
              <a:gd name="connsiteX3" fmla="*/ 282733 w 565466"/>
              <a:gd name="connsiteY3" fmla="*/ 0 h 565466"/>
              <a:gd name="connsiteX4" fmla="*/ 565466 w 565466"/>
              <a:gd name="connsiteY4" fmla="*/ 282733 h 56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466" h="565466">
                <a:moveTo>
                  <a:pt x="565466" y="282733"/>
                </a:moveTo>
                <a:cubicBezTo>
                  <a:pt x="565466" y="438882"/>
                  <a:pt x="438882" y="565466"/>
                  <a:pt x="282733" y="565466"/>
                </a:cubicBezTo>
                <a:cubicBezTo>
                  <a:pt x="126584" y="565466"/>
                  <a:pt x="0" y="438882"/>
                  <a:pt x="0" y="282733"/>
                </a:cubicBezTo>
                <a:cubicBezTo>
                  <a:pt x="0" y="126584"/>
                  <a:pt x="126584" y="0"/>
                  <a:pt x="282733" y="0"/>
                </a:cubicBezTo>
                <a:cubicBezTo>
                  <a:pt x="438882" y="0"/>
                  <a:pt x="565466" y="126584"/>
                  <a:pt x="565466" y="282733"/>
                </a:cubicBezTo>
                <a:close/>
              </a:path>
            </a:pathLst>
          </a:custGeom>
          <a:solidFill>
            <a:srgbClr val="FFC000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1" name="任意多边形: 形状 129"/>
          <p:cNvSpPr/>
          <p:nvPr/>
        </p:nvSpPr>
        <p:spPr>
          <a:xfrm>
            <a:off x="3105785" y="2000885"/>
            <a:ext cx="583565" cy="583565"/>
          </a:xfrm>
          <a:custGeom>
            <a:avLst/>
            <a:gdLst>
              <a:gd name="connsiteX0" fmla="*/ 427634 w 427633"/>
              <a:gd name="connsiteY0" fmla="*/ 213817 h 427633"/>
              <a:gd name="connsiteX1" fmla="*/ 213817 w 427633"/>
              <a:gd name="connsiteY1" fmla="*/ 427634 h 427633"/>
              <a:gd name="connsiteX2" fmla="*/ 0 w 427633"/>
              <a:gd name="connsiteY2" fmla="*/ 213817 h 427633"/>
              <a:gd name="connsiteX3" fmla="*/ 213817 w 427633"/>
              <a:gd name="connsiteY3" fmla="*/ 0 h 427633"/>
              <a:gd name="connsiteX4" fmla="*/ 427634 w 427633"/>
              <a:gd name="connsiteY4" fmla="*/ 213817 h 42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33" h="427633">
                <a:moveTo>
                  <a:pt x="427634" y="213817"/>
                </a:moveTo>
                <a:cubicBezTo>
                  <a:pt x="427634" y="331905"/>
                  <a:pt x="331905" y="427634"/>
                  <a:pt x="213817" y="427634"/>
                </a:cubicBezTo>
                <a:cubicBezTo>
                  <a:pt x="95729" y="427634"/>
                  <a:pt x="0" y="331905"/>
                  <a:pt x="0" y="213817"/>
                </a:cubicBezTo>
                <a:cubicBezTo>
                  <a:pt x="0" y="95729"/>
                  <a:pt x="95729" y="0"/>
                  <a:pt x="213817" y="0"/>
                </a:cubicBezTo>
                <a:cubicBezTo>
                  <a:pt x="331905" y="0"/>
                  <a:pt x="427634" y="95729"/>
                  <a:pt x="427634" y="213817"/>
                </a:cubicBezTo>
                <a:close/>
              </a:path>
            </a:pathLst>
          </a:custGeom>
          <a:solidFill>
            <a:schemeClr val="bg1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2" name="任意多边形: 形状 130"/>
          <p:cNvSpPr/>
          <p:nvPr/>
        </p:nvSpPr>
        <p:spPr>
          <a:xfrm>
            <a:off x="5290820" y="2000885"/>
            <a:ext cx="583565" cy="583565"/>
          </a:xfrm>
          <a:custGeom>
            <a:avLst/>
            <a:gdLst>
              <a:gd name="connsiteX0" fmla="*/ 427634 w 427633"/>
              <a:gd name="connsiteY0" fmla="*/ 213817 h 427633"/>
              <a:gd name="connsiteX1" fmla="*/ 213817 w 427633"/>
              <a:gd name="connsiteY1" fmla="*/ 427634 h 427633"/>
              <a:gd name="connsiteX2" fmla="*/ 0 w 427633"/>
              <a:gd name="connsiteY2" fmla="*/ 213817 h 427633"/>
              <a:gd name="connsiteX3" fmla="*/ 213817 w 427633"/>
              <a:gd name="connsiteY3" fmla="*/ 0 h 427633"/>
              <a:gd name="connsiteX4" fmla="*/ 427634 w 427633"/>
              <a:gd name="connsiteY4" fmla="*/ 213817 h 42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33" h="427633">
                <a:moveTo>
                  <a:pt x="427634" y="213817"/>
                </a:moveTo>
                <a:cubicBezTo>
                  <a:pt x="427634" y="331905"/>
                  <a:pt x="331904" y="427634"/>
                  <a:pt x="213817" y="427634"/>
                </a:cubicBezTo>
                <a:cubicBezTo>
                  <a:pt x="95729" y="427634"/>
                  <a:pt x="0" y="331905"/>
                  <a:pt x="0" y="213817"/>
                </a:cubicBezTo>
                <a:cubicBezTo>
                  <a:pt x="0" y="95729"/>
                  <a:pt x="95729" y="0"/>
                  <a:pt x="213817" y="0"/>
                </a:cubicBezTo>
                <a:cubicBezTo>
                  <a:pt x="331904" y="0"/>
                  <a:pt x="427634" y="95729"/>
                  <a:pt x="427634" y="213817"/>
                </a:cubicBezTo>
                <a:close/>
              </a:path>
            </a:pathLst>
          </a:custGeom>
          <a:solidFill>
            <a:schemeClr val="bg1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3" name="任意多边形: 形状 131"/>
          <p:cNvSpPr/>
          <p:nvPr/>
        </p:nvSpPr>
        <p:spPr>
          <a:xfrm>
            <a:off x="7475855" y="2000885"/>
            <a:ext cx="583565" cy="583565"/>
          </a:xfrm>
          <a:custGeom>
            <a:avLst/>
            <a:gdLst>
              <a:gd name="connsiteX0" fmla="*/ 427634 w 427633"/>
              <a:gd name="connsiteY0" fmla="*/ 213817 h 427633"/>
              <a:gd name="connsiteX1" fmla="*/ 213817 w 427633"/>
              <a:gd name="connsiteY1" fmla="*/ 427634 h 427633"/>
              <a:gd name="connsiteX2" fmla="*/ 0 w 427633"/>
              <a:gd name="connsiteY2" fmla="*/ 213817 h 427633"/>
              <a:gd name="connsiteX3" fmla="*/ 213817 w 427633"/>
              <a:gd name="connsiteY3" fmla="*/ 0 h 427633"/>
              <a:gd name="connsiteX4" fmla="*/ 427634 w 427633"/>
              <a:gd name="connsiteY4" fmla="*/ 213817 h 42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33" h="427633">
                <a:moveTo>
                  <a:pt x="427634" y="213817"/>
                </a:moveTo>
                <a:cubicBezTo>
                  <a:pt x="427634" y="331905"/>
                  <a:pt x="331905" y="427634"/>
                  <a:pt x="213817" y="427634"/>
                </a:cubicBezTo>
                <a:cubicBezTo>
                  <a:pt x="95729" y="427634"/>
                  <a:pt x="0" y="331905"/>
                  <a:pt x="0" y="213817"/>
                </a:cubicBezTo>
                <a:cubicBezTo>
                  <a:pt x="0" y="95729"/>
                  <a:pt x="95729" y="0"/>
                  <a:pt x="213817" y="0"/>
                </a:cubicBezTo>
                <a:cubicBezTo>
                  <a:pt x="331905" y="0"/>
                  <a:pt x="427634" y="95729"/>
                  <a:pt x="427634" y="213817"/>
                </a:cubicBezTo>
                <a:close/>
              </a:path>
            </a:pathLst>
          </a:custGeom>
          <a:solidFill>
            <a:schemeClr val="bg1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4" name="任意多边形: 形状 132"/>
          <p:cNvSpPr/>
          <p:nvPr/>
        </p:nvSpPr>
        <p:spPr>
          <a:xfrm>
            <a:off x="9660890" y="2000885"/>
            <a:ext cx="583565" cy="583565"/>
          </a:xfrm>
          <a:custGeom>
            <a:avLst/>
            <a:gdLst>
              <a:gd name="connsiteX0" fmla="*/ 427634 w 427633"/>
              <a:gd name="connsiteY0" fmla="*/ 213817 h 427633"/>
              <a:gd name="connsiteX1" fmla="*/ 213817 w 427633"/>
              <a:gd name="connsiteY1" fmla="*/ 427634 h 427633"/>
              <a:gd name="connsiteX2" fmla="*/ 0 w 427633"/>
              <a:gd name="connsiteY2" fmla="*/ 213817 h 427633"/>
              <a:gd name="connsiteX3" fmla="*/ 213817 w 427633"/>
              <a:gd name="connsiteY3" fmla="*/ 0 h 427633"/>
              <a:gd name="connsiteX4" fmla="*/ 427634 w 427633"/>
              <a:gd name="connsiteY4" fmla="*/ 213817 h 42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33" h="427633">
                <a:moveTo>
                  <a:pt x="427634" y="213817"/>
                </a:moveTo>
                <a:cubicBezTo>
                  <a:pt x="427634" y="331905"/>
                  <a:pt x="331905" y="427634"/>
                  <a:pt x="213817" y="427634"/>
                </a:cubicBezTo>
                <a:cubicBezTo>
                  <a:pt x="95729" y="427634"/>
                  <a:pt x="0" y="331905"/>
                  <a:pt x="0" y="213817"/>
                </a:cubicBezTo>
                <a:cubicBezTo>
                  <a:pt x="0" y="95729"/>
                  <a:pt x="95729" y="0"/>
                  <a:pt x="213817" y="0"/>
                </a:cubicBezTo>
                <a:cubicBezTo>
                  <a:pt x="331905" y="0"/>
                  <a:pt x="427634" y="95729"/>
                  <a:pt x="427634" y="213817"/>
                </a:cubicBezTo>
                <a:close/>
              </a:path>
            </a:pathLst>
          </a:custGeom>
          <a:solidFill>
            <a:schemeClr val="bg1"/>
          </a:solidFill>
          <a:ln w="1767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252" name="组合 251"/>
          <p:cNvGrpSpPr/>
          <p:nvPr/>
        </p:nvGrpSpPr>
        <p:grpSpPr>
          <a:xfrm rot="0">
            <a:off x="734695" y="2952115"/>
            <a:ext cx="1845310" cy="2099840"/>
            <a:chOff x="668943" y="3511151"/>
            <a:chExt cx="1845307" cy="2099660"/>
          </a:xfrm>
        </p:grpSpPr>
        <p:sp>
          <p:nvSpPr>
            <p:cNvPr id="249" name="文本框 248"/>
            <p:cNvSpPr txBox="1"/>
            <p:nvPr/>
          </p:nvSpPr>
          <p:spPr>
            <a:xfrm>
              <a:off x="679103" y="3511151"/>
              <a:ext cx="1757677" cy="460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9800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阿里巴巴普惠体 M" panose="00020600040101010101" pitchFamily="18" charset="-122"/>
                </a:rPr>
                <a:t>消费者到店</a:t>
              </a:r>
              <a:endParaRPr lang="zh-CN" altLang="en-US" sz="2400" b="1" dirty="0">
                <a:solidFill>
                  <a:srgbClr val="FF9800"/>
                </a:solidFill>
                <a:latin typeface="Microsoft YaHei Bold" panose="020B0503020204020204" charset="-122"/>
                <a:ea typeface="Microsoft YaHei Bold" panose="020B0503020204020204" charset="-122"/>
                <a:cs typeface="阿里巴巴普惠体 M" panose="00020600040101010101" pitchFamily="18" charset="-122"/>
              </a:endParaRPr>
            </a:p>
          </p:txBody>
        </p:sp>
        <p:sp>
          <p:nvSpPr>
            <p:cNvPr id="250" name="文本框 23"/>
            <p:cNvSpPr txBox="1"/>
            <p:nvPr/>
          </p:nvSpPr>
          <p:spPr>
            <a:xfrm>
              <a:off x="678839" y="4254992"/>
              <a:ext cx="1567717" cy="337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粉丝关注</a:t>
              </a:r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251" name="文本框 24"/>
            <p:cNvSpPr txBox="1"/>
            <p:nvPr/>
          </p:nvSpPr>
          <p:spPr>
            <a:xfrm>
              <a:off x="668943" y="4550452"/>
              <a:ext cx="1845307" cy="1060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设置自动欢迎语，尾部附带促销活动</a:t>
              </a: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+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新人优惠劵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53" name="组合 252"/>
          <p:cNvGrpSpPr/>
          <p:nvPr/>
        </p:nvGrpSpPr>
        <p:grpSpPr>
          <a:xfrm rot="0">
            <a:off x="2918460" y="3696020"/>
            <a:ext cx="1845310" cy="1355935"/>
            <a:chOff x="668943" y="4254992"/>
            <a:chExt cx="1845307" cy="1355819"/>
          </a:xfrm>
        </p:grpSpPr>
        <p:sp>
          <p:nvSpPr>
            <p:cNvPr id="255" name="文本框 23"/>
            <p:cNvSpPr txBox="1"/>
            <p:nvPr/>
          </p:nvSpPr>
          <p:spPr>
            <a:xfrm>
              <a:off x="678839" y="4254992"/>
              <a:ext cx="1567717" cy="337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首次到店</a:t>
              </a:r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256" name="文本框 24"/>
            <p:cNvSpPr txBox="1"/>
            <p:nvPr/>
          </p:nvSpPr>
          <p:spPr>
            <a:xfrm>
              <a:off x="668943" y="4550452"/>
              <a:ext cx="1845307" cy="1060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进店送福利，新人专属卡劵、老</a:t>
              </a:r>
              <a:r>
                <a:rPr 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会员优惠劵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57" name="组合 256"/>
          <p:cNvGrpSpPr/>
          <p:nvPr/>
        </p:nvGrpSpPr>
        <p:grpSpPr>
          <a:xfrm rot="0">
            <a:off x="5102225" y="2952115"/>
            <a:ext cx="1845310" cy="2099840"/>
            <a:chOff x="668943" y="3511151"/>
            <a:chExt cx="1845307" cy="2099660"/>
          </a:xfrm>
        </p:grpSpPr>
        <p:sp>
          <p:nvSpPr>
            <p:cNvPr id="258" name="文本框 257"/>
            <p:cNvSpPr txBox="1"/>
            <p:nvPr/>
          </p:nvSpPr>
          <p:spPr>
            <a:xfrm>
              <a:off x="679103" y="3511151"/>
              <a:ext cx="1566542" cy="460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9800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阿里巴巴普惠体 M" panose="00020600040101010101" pitchFamily="18" charset="-122"/>
                </a:rPr>
                <a:t>进店转化</a:t>
              </a:r>
              <a:endParaRPr lang="zh-CN" altLang="en-US" sz="2400" b="1" dirty="0">
                <a:solidFill>
                  <a:srgbClr val="FF9800"/>
                </a:solidFill>
                <a:latin typeface="Microsoft YaHei Bold" panose="020B0503020204020204" charset="-122"/>
                <a:ea typeface="Microsoft YaHei Bold" panose="020B0503020204020204" charset="-122"/>
                <a:cs typeface="阿里巴巴普惠体 M" panose="00020600040101010101" pitchFamily="18" charset="-122"/>
              </a:endParaRPr>
            </a:p>
          </p:txBody>
        </p:sp>
        <p:sp>
          <p:nvSpPr>
            <p:cNvPr id="259" name="文本框 23"/>
            <p:cNvSpPr txBox="1"/>
            <p:nvPr/>
          </p:nvSpPr>
          <p:spPr>
            <a:xfrm>
              <a:off x="678839" y="4254992"/>
              <a:ext cx="1567717" cy="337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下单</a:t>
              </a:r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260" name="文本框 24"/>
            <p:cNvSpPr txBox="1"/>
            <p:nvPr/>
          </p:nvSpPr>
          <p:spPr>
            <a:xfrm>
              <a:off x="668943" y="4550452"/>
              <a:ext cx="1845307" cy="1060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赠送第二杯半价、优惠套餐，会员专享优惠等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61" name="组合 260"/>
          <p:cNvGrpSpPr/>
          <p:nvPr/>
        </p:nvGrpSpPr>
        <p:grpSpPr>
          <a:xfrm rot="0">
            <a:off x="7285990" y="2952115"/>
            <a:ext cx="1845310" cy="2099840"/>
            <a:chOff x="668943" y="3511151"/>
            <a:chExt cx="1845307" cy="2099660"/>
          </a:xfrm>
        </p:grpSpPr>
        <p:sp>
          <p:nvSpPr>
            <p:cNvPr id="262" name="文本框 261"/>
            <p:cNvSpPr txBox="1"/>
            <p:nvPr/>
          </p:nvSpPr>
          <p:spPr>
            <a:xfrm>
              <a:off x="679103" y="3511151"/>
              <a:ext cx="1757677" cy="460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9800"/>
                  </a:solidFill>
                  <a:latin typeface="Microsoft YaHei Bold" panose="020B0503020204020204" charset="-122"/>
                  <a:ea typeface="Microsoft YaHei Bold" panose="020B0503020204020204" charset="-122"/>
                  <a:cs typeface="阿里巴巴普惠体 M" panose="00020600040101010101" pitchFamily="18" charset="-122"/>
                </a:rPr>
                <a:t>离店</a:t>
              </a:r>
              <a:r>
                <a:rPr lang="zh-CN" altLang="en-US" sz="2400" b="1" cap="all" dirty="0">
                  <a:solidFill>
                    <a:srgbClr val="FF9800"/>
                  </a:solidFill>
                  <a:uFillTx/>
                  <a:latin typeface="Microsoft YaHei Bold" panose="020B0503020204020204" charset="-122"/>
                  <a:ea typeface="Microsoft YaHei Bold" panose="020B0503020204020204" charset="-122"/>
                  <a:cs typeface="阿里巴巴普惠体 M" panose="00020600040101010101" pitchFamily="18" charset="-122"/>
                </a:rPr>
                <a:t>召回</a:t>
              </a:r>
              <a:endParaRPr lang="zh-CN" altLang="en-US" sz="2400" b="1" cap="all" dirty="0">
                <a:solidFill>
                  <a:srgbClr val="FF9800"/>
                </a:solidFill>
                <a:uFillTx/>
                <a:latin typeface="Microsoft YaHei Bold" panose="020B0503020204020204" charset="-122"/>
                <a:ea typeface="Microsoft YaHei Bold" panose="020B0503020204020204" charset="-122"/>
                <a:cs typeface="阿里巴巴普惠体 M" panose="00020600040101010101" pitchFamily="18" charset="-122"/>
              </a:endParaRPr>
            </a:p>
          </p:txBody>
        </p:sp>
        <p:sp>
          <p:nvSpPr>
            <p:cNvPr id="263" name="文本框 23"/>
            <p:cNvSpPr txBox="1"/>
            <p:nvPr/>
          </p:nvSpPr>
          <p:spPr>
            <a:xfrm>
              <a:off x="678839" y="4254992"/>
              <a:ext cx="1567717" cy="337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sz="1600" b="1">
                  <a:latin typeface="Microsoft YaHei Bold" panose="020B0503020204020204" charset="-122"/>
                  <a:ea typeface="Microsoft YaHei Bold" panose="020B0503020204020204" charset="-122"/>
                  <a:cs typeface="Microsoft YaHei Bold" panose="020B0503020204020204" charset="-122"/>
                  <a:sym typeface="+mn-ea"/>
                </a:rPr>
                <a:t>离开后的</a:t>
              </a:r>
              <a:r>
                <a:rPr lang="en-US" altLang="zh-CN" sz="1600" b="1">
                  <a:latin typeface="Microsoft YaHei Bold" panose="020B0503020204020204" charset="-122"/>
                  <a:ea typeface="Microsoft YaHei Bold" panose="020B0503020204020204" charset="-122"/>
                  <a:cs typeface="Microsoft YaHei Bold" panose="020B0503020204020204" charset="-122"/>
                  <a:sym typeface="+mn-ea"/>
                </a:rPr>
                <a:t>n</a:t>
              </a:r>
              <a:r>
                <a:rPr lang="zh-CN" altLang="en-US" sz="1600" b="1">
                  <a:latin typeface="Microsoft YaHei Bold" panose="020B0503020204020204" charset="-122"/>
                  <a:ea typeface="Microsoft YaHei Bold" panose="020B0503020204020204" charset="-122"/>
                  <a:cs typeface="Microsoft YaHei Bold" panose="020B0503020204020204" charset="-122"/>
                  <a:sym typeface="+mn-ea"/>
                </a:rPr>
                <a:t>天</a:t>
              </a:r>
              <a:endParaRPr lang="zh-CN" altLang="en-US" sz="1600" b="1" dirty="0">
                <a:solidFill>
                  <a:schemeClr val="accent4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264" name="文本框 24"/>
            <p:cNvSpPr txBox="1"/>
            <p:nvPr/>
          </p:nvSpPr>
          <p:spPr>
            <a:xfrm>
              <a:off x="668943" y="4550452"/>
              <a:ext cx="1845307" cy="1060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多日未到店消费者，推送上新提醒、优惠劵，刺激二次到店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65" name="组合 264"/>
          <p:cNvGrpSpPr/>
          <p:nvPr/>
        </p:nvGrpSpPr>
        <p:grpSpPr>
          <a:xfrm rot="0">
            <a:off x="9469120" y="3696020"/>
            <a:ext cx="1845310" cy="1032721"/>
            <a:chOff x="668943" y="4254992"/>
            <a:chExt cx="1845307" cy="1032632"/>
          </a:xfrm>
        </p:grpSpPr>
        <p:sp>
          <p:nvSpPr>
            <p:cNvPr id="267" name="文本框 23"/>
            <p:cNvSpPr txBox="1"/>
            <p:nvPr/>
          </p:nvSpPr>
          <p:spPr>
            <a:xfrm>
              <a:off x="678839" y="4254992"/>
              <a:ext cx="1567717" cy="337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节日、纪念日</a:t>
              </a:r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268" name="文本框 24"/>
            <p:cNvSpPr txBox="1"/>
            <p:nvPr/>
          </p:nvSpPr>
          <p:spPr>
            <a:xfrm>
              <a:off x="668943" y="4550452"/>
              <a:ext cx="1845307" cy="7371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zh-CN" sz="1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提醒消费者生日临近，到店可领取专属礼包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sp>
        <p:nvSpPr>
          <p:cNvPr id="175" name="文本框 174"/>
          <p:cNvSpPr txBox="1"/>
          <p:nvPr/>
        </p:nvSpPr>
        <p:spPr>
          <a:xfrm>
            <a:off x="980440" y="2001520"/>
            <a:ext cx="4337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>
                <a:latin typeface="Microsoft YaHei Bold" panose="020B0503020204020204" charset="-122"/>
                <a:ea typeface="Microsoft YaHei Bold" panose="020B0503020204020204" charset="-122"/>
              </a:rPr>
              <a:t>1</a:t>
            </a:r>
            <a:endParaRPr lang="en-US" altLang="zh-CN" sz="3200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5370830" y="1990725"/>
            <a:ext cx="4337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>
                <a:latin typeface="Microsoft YaHei Bold" panose="020B0503020204020204" charset="-122"/>
                <a:ea typeface="Microsoft YaHei Bold" panose="020B0503020204020204" charset="-122"/>
              </a:rPr>
              <a:t>2</a:t>
            </a:r>
            <a:endParaRPr lang="en-US" altLang="zh-CN" sz="3200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7558405" y="2001520"/>
            <a:ext cx="4337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>
                <a:latin typeface="Microsoft YaHei Bold" panose="020B0503020204020204" charset="-122"/>
                <a:ea typeface="Microsoft YaHei Bold" panose="020B0503020204020204" charset="-122"/>
              </a:rPr>
              <a:t>3</a:t>
            </a:r>
            <a:endParaRPr lang="en-US" altLang="zh-CN" sz="3200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会员促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活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2423795" y="1732915"/>
            <a:ext cx="6379210" cy="922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三组</a:t>
            </a:r>
            <a:r>
              <a: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消费关键行为数据</a:t>
            </a:r>
            <a:endParaRPr lang="zh-CN" altLang="en-US" sz="3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668780" y="3100705"/>
            <a:ext cx="2871470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82%</a:t>
            </a:r>
            <a:endParaRPr 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购买前做出决策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829175" y="3100705"/>
            <a:ext cx="3156585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77%</a:t>
            </a:r>
            <a:endParaRPr 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购买前后主动裂变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274685" y="3100705"/>
            <a:ext cx="2094230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19%</a:t>
            </a:r>
            <a:endParaRPr 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忠诚复购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748645" y="5975350"/>
            <a:ext cx="1325245" cy="321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indent="0" algn="l" rtl="0" eaLnBrk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000"/>
              <a:t>数据来源于</a:t>
            </a:r>
            <a:r>
              <a:rPr lang="zh-CN" altLang="en-US" sz="1000"/>
              <a:t>网络</a:t>
            </a:r>
            <a:endParaRPr lang="zh-CN" altLang="en-US" sz="1000"/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会员促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活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951605" y="2122170"/>
            <a:ext cx="1696720" cy="1671320"/>
            <a:chOff x="6494" y="3522"/>
            <a:chExt cx="2672" cy="2632"/>
          </a:xfrm>
        </p:grpSpPr>
        <p:sp>
          <p:nvSpPr>
            <p:cNvPr id="19" name="Shape 1672"/>
            <p:cNvSpPr/>
            <p:nvPr/>
          </p:nvSpPr>
          <p:spPr>
            <a:xfrm>
              <a:off x="6494" y="3522"/>
              <a:ext cx="2673" cy="2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F9800"/>
            </a:solidFill>
            <a:ln w="12700">
              <a:miter lim="400000"/>
            </a:ln>
          </p:spPr>
          <p:txBody>
            <a:bodyPr lIns="0" tIns="0" rIns="0" bIns="0"/>
            <a:p>
              <a:pPr algn="ctr">
                <a:lnSpc>
                  <a:spcPct val="300000"/>
                </a:lnSpc>
              </a:pPr>
              <a:r>
                <a:rPr lang="zh-CN" sz="2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分类</a:t>
              </a:r>
              <a:endParaRPr lang="zh-CN" sz="2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6" name="Shape 1683"/>
            <p:cNvSpPr/>
            <p:nvPr/>
          </p:nvSpPr>
          <p:spPr>
            <a:xfrm>
              <a:off x="6571" y="5256"/>
              <a:ext cx="803" cy="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9800"/>
            </a:solidFill>
            <a:ln w="12700">
              <a:solidFill>
                <a:schemeClr val="bg1"/>
              </a:solidFill>
              <a:miter lim="400000"/>
            </a:ln>
          </p:spPr>
          <p:txBody>
            <a:bodyPr lIns="17447" tIns="17447" rIns="17447" bIns="17447" anchor="ctr"/>
            <a:p>
              <a:pPr algn="ctr">
                <a:lnSpc>
                  <a:spcPct val="120000"/>
                </a:lnSpc>
              </a:pPr>
              <a:r>
                <a:rPr lang="en-US" altLang="zh-CN" sz="2000" dirty="0">
                  <a:solidFill>
                    <a:schemeClr val="bg1"/>
                  </a:solidFill>
                  <a:latin typeface="思源黑体 Bold" panose="020B0800000000000000" pitchFamily="34" charset="-122"/>
                  <a:ea typeface="思源黑体 Bold" panose="020B0800000000000000" pitchFamily="34" charset="-122"/>
                  <a:sym typeface="Arial" panose="020B0604020202020204" pitchFamily="34" charset="0"/>
                </a:rPr>
                <a:t>02</a:t>
              </a:r>
              <a:endParaRPr sz="2000" dirty="0">
                <a:solidFill>
                  <a:schemeClr val="bg1"/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395095" y="2122170"/>
            <a:ext cx="1696720" cy="1671320"/>
            <a:chOff x="2679" y="3522"/>
            <a:chExt cx="2672" cy="2632"/>
          </a:xfrm>
          <a:solidFill>
            <a:srgbClr val="FF9800"/>
          </a:solidFill>
        </p:grpSpPr>
        <p:sp>
          <p:nvSpPr>
            <p:cNvPr id="26" name="Shape 1669"/>
            <p:cNvSpPr/>
            <p:nvPr/>
          </p:nvSpPr>
          <p:spPr>
            <a:xfrm>
              <a:off x="2679" y="3522"/>
              <a:ext cx="2673" cy="2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0" tIns="0" rIns="0" bIns="0"/>
            <a:p>
              <a:pPr algn="ctr">
                <a:lnSpc>
                  <a:spcPct val="300000"/>
                </a:lnSpc>
              </a:pPr>
              <a:r>
                <a:rPr lang="zh-CN" altLang="en-US" sz="2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收集</a:t>
              </a:r>
              <a:endParaRPr lang="zh-CN" altLang="en-US" sz="2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7" name="Shape 1678"/>
            <p:cNvSpPr/>
            <p:nvPr/>
          </p:nvSpPr>
          <p:spPr>
            <a:xfrm>
              <a:off x="2770" y="3609"/>
              <a:ext cx="803" cy="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miter lim="400000"/>
            </a:ln>
          </p:spPr>
          <p:txBody>
            <a:bodyPr lIns="17447" tIns="17447" rIns="17447" bIns="17447" anchor="ctr"/>
            <a:p>
              <a:pPr algn="ctr">
                <a:lnSpc>
                  <a:spcPct val="120000"/>
                </a:lnSpc>
              </a:pPr>
              <a:r>
                <a:rPr lang="en-US" altLang="zh-CN" sz="2000" dirty="0">
                  <a:solidFill>
                    <a:schemeClr val="bg1"/>
                  </a:solidFill>
                  <a:latin typeface="思源黑体 Bold" panose="020B0800000000000000" pitchFamily="34" charset="-122"/>
                  <a:ea typeface="思源黑体 Bold" panose="020B0800000000000000" pitchFamily="34" charset="-122"/>
                  <a:sym typeface="Arial" panose="020B0604020202020204" pitchFamily="34" charset="0"/>
                </a:rPr>
                <a:t>01</a:t>
              </a:r>
              <a:endParaRPr sz="2000" dirty="0">
                <a:solidFill>
                  <a:schemeClr val="bg1"/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064625" y="2122170"/>
            <a:ext cx="1696720" cy="1671320"/>
            <a:chOff x="13923" y="3522"/>
            <a:chExt cx="2672" cy="2632"/>
          </a:xfrm>
        </p:grpSpPr>
        <p:sp>
          <p:nvSpPr>
            <p:cNvPr id="21" name="Shape 1677"/>
            <p:cNvSpPr/>
            <p:nvPr/>
          </p:nvSpPr>
          <p:spPr>
            <a:xfrm>
              <a:off x="13923" y="3522"/>
              <a:ext cx="2673" cy="2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F9800"/>
            </a:solidFill>
            <a:ln w="12700">
              <a:miter lim="400000"/>
            </a:ln>
          </p:spPr>
          <p:txBody>
            <a:bodyPr lIns="0" tIns="0" rIns="0" bIns="0"/>
            <a:p>
              <a:pPr algn="ctr">
                <a:lnSpc>
                  <a:spcPct val="300000"/>
                </a:lnSpc>
              </a:pPr>
              <a:r>
                <a:rPr lang="zh-CN" altLang="en-US" sz="2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关怀</a:t>
              </a:r>
              <a:endParaRPr lang="zh-CN" altLang="en-US" sz="2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8" name="Shape 1684"/>
            <p:cNvSpPr/>
            <p:nvPr/>
          </p:nvSpPr>
          <p:spPr>
            <a:xfrm>
              <a:off x="13982" y="5256"/>
              <a:ext cx="803" cy="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9800"/>
            </a:solidFill>
            <a:ln w="12700">
              <a:solidFill>
                <a:schemeClr val="bg1"/>
              </a:solidFill>
              <a:miter lim="400000"/>
            </a:ln>
          </p:spPr>
          <p:txBody>
            <a:bodyPr lIns="17447" tIns="17447" rIns="17447" bIns="17447" anchor="ctr"/>
            <a:p>
              <a:pPr algn="ctr">
                <a:lnSpc>
                  <a:spcPct val="120000"/>
                </a:lnSpc>
              </a:pPr>
              <a:r>
                <a:rPr lang="en-US" altLang="zh-CN" sz="2000" dirty="0">
                  <a:solidFill>
                    <a:schemeClr val="bg1"/>
                  </a:solidFill>
                  <a:latin typeface="思源黑体 Bold" panose="020B0800000000000000" pitchFamily="34" charset="-122"/>
                  <a:ea typeface="思源黑体 Bold" panose="020B0800000000000000" pitchFamily="34" charset="-122"/>
                  <a:sym typeface="Arial" panose="020B0604020202020204" pitchFamily="34" charset="0"/>
                </a:rPr>
                <a:t>04</a:t>
              </a:r>
              <a:endParaRPr sz="2000" dirty="0">
                <a:solidFill>
                  <a:schemeClr val="bg1"/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508115" y="2122170"/>
            <a:ext cx="1696720" cy="1672590"/>
            <a:chOff x="10048" y="3522"/>
            <a:chExt cx="2672" cy="2634"/>
          </a:xfrm>
        </p:grpSpPr>
        <p:sp>
          <p:nvSpPr>
            <p:cNvPr id="20" name="Shape 1674"/>
            <p:cNvSpPr/>
            <p:nvPr/>
          </p:nvSpPr>
          <p:spPr>
            <a:xfrm>
              <a:off x="10048" y="3522"/>
              <a:ext cx="2673" cy="2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/>
            <a:p>
              <a:pPr>
                <a:lnSpc>
                  <a:spcPct val="120000"/>
                </a:lnSpc>
              </a:pPr>
              <a:endParaRPr>
                <a:solidFill>
                  <a:srgbClr val="53585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9" name="Shape 1674"/>
            <p:cNvSpPr/>
            <p:nvPr/>
          </p:nvSpPr>
          <p:spPr>
            <a:xfrm>
              <a:off x="10048" y="3524"/>
              <a:ext cx="2673" cy="2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F9800"/>
            </a:solidFill>
            <a:ln w="12700">
              <a:miter lim="400000"/>
            </a:ln>
          </p:spPr>
          <p:txBody>
            <a:bodyPr lIns="0" tIns="0" rIns="0" bIns="0"/>
            <a:p>
              <a:pPr algn="ctr">
                <a:lnSpc>
                  <a:spcPct val="300000"/>
                </a:lnSpc>
              </a:pPr>
              <a:r>
                <a:rPr lang="zh-CN" altLang="en-US" sz="2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跟进</a:t>
              </a:r>
              <a:endParaRPr lang="zh-CN" altLang="en-US" sz="2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0" name="Shape 1681"/>
            <p:cNvSpPr/>
            <p:nvPr/>
          </p:nvSpPr>
          <p:spPr>
            <a:xfrm>
              <a:off x="10321" y="3809"/>
              <a:ext cx="803" cy="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9800"/>
            </a:solidFill>
            <a:ln w="12700">
              <a:solidFill>
                <a:schemeClr val="bg1"/>
              </a:solidFill>
              <a:miter lim="400000"/>
            </a:ln>
          </p:spPr>
          <p:txBody>
            <a:bodyPr lIns="17447" tIns="17447" rIns="17447" bIns="17447" anchor="ctr"/>
            <a:p>
              <a:pPr algn="ctr">
                <a:lnSpc>
                  <a:spcPct val="120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思源黑体 Bold" panose="020B0800000000000000" pitchFamily="34" charset="-122"/>
                  <a:ea typeface="思源黑体 Bold" panose="020B0800000000000000" pitchFamily="34" charset="-122"/>
                  <a:sym typeface="Arial" panose="020B0604020202020204" pitchFamily="34" charset="0"/>
                </a:rPr>
                <a:t>03</a:t>
              </a:r>
              <a:endParaRPr sz="2000" dirty="0">
                <a:solidFill>
                  <a:schemeClr val="bg1"/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395095" y="4366260"/>
            <a:ext cx="2138045" cy="1476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每天引导消费者，确保客服微信添加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名新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消费者，一月即新增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150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名微信好友，按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20%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会员转化，一月新增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会员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3914140" y="4366260"/>
            <a:ext cx="209486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每周针对已进店消费者（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机缘消费或会员消费），进行消费者分类（一周来一次，半月来一次，一个月来一次）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6" name="矩形 45"/>
          <p:cNvSpPr>
            <a:spLocks noChangeArrowheads="1"/>
          </p:cNvSpPr>
          <p:nvPr/>
        </p:nvSpPr>
        <p:spPr bwMode="auto">
          <a:xfrm>
            <a:off x="6390005" y="4366260"/>
            <a:ext cx="209486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按照消费分类，每周针对活动或政策主动回访一次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类会员，二周回访一次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类会员</a:t>
            </a:r>
            <a:endParaRPr lang="en-US" altLang="zh-CN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8865870" y="4366260"/>
            <a:ext cx="2094865" cy="922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根据消费者分类，定期发送餐企最新消息、节日祝福，让消费者记得你、认同你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传播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1835785" y="2417445"/>
            <a:ext cx="250571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effectLst/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价值感打造</a:t>
            </a:r>
            <a:endParaRPr lang="zh-CN" altLang="en-US" sz="2400">
              <a:solidFill>
                <a:schemeClr val="tx1"/>
              </a:solidFill>
              <a:effectLst/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effectLst/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【四个同一法则】</a:t>
            </a:r>
            <a:endParaRPr lang="zh-CN" altLang="en-US" sz="2400">
              <a:solidFill>
                <a:schemeClr val="tx1"/>
              </a:solidFill>
              <a:effectLst/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207125" y="1518285"/>
            <a:ext cx="3975100" cy="2997200"/>
            <a:chOff x="10140" y="3000"/>
            <a:chExt cx="6260" cy="4720"/>
          </a:xfrm>
        </p:grpSpPr>
        <p:sp>
          <p:nvSpPr>
            <p:cNvPr id="4" name="矩形 3"/>
            <p:cNvSpPr>
              <a:spLocks noChangeArrowheads="1"/>
            </p:cNvSpPr>
            <p:nvPr/>
          </p:nvSpPr>
          <p:spPr bwMode="auto">
            <a:xfrm>
              <a:off x="10747" y="3544"/>
              <a:ext cx="5047" cy="36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marL="342900" indent="-34290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同一</a:t>
              </a:r>
              <a:r>
                <a:rPr lang="zh-CN" altLang="en-US" b="1">
                  <a:solidFill>
                    <a:srgbClr val="FF9800"/>
                  </a:solidFill>
                  <a:effectLst/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  <a:sym typeface="+mn-ea"/>
                </a:rPr>
                <a:t>目的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：消暑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/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口感</a:t>
              </a:r>
              <a:endParaRPr lang="zh-CN" altLang="en-US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marL="342900" indent="-34290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同一</a:t>
              </a:r>
              <a:r>
                <a:rPr lang="zh-CN" altLang="en-US" b="1">
                  <a:solidFill>
                    <a:srgbClr val="FF9800"/>
                  </a:solidFill>
                  <a:effectLst/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  <a:sym typeface="+mn-ea"/>
                </a:rPr>
                <a:t>愿望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：经济实惠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/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健康</a:t>
              </a:r>
              <a:endParaRPr lang="zh-CN" altLang="en-US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marL="342900" indent="-34290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同一</a:t>
              </a:r>
              <a:r>
                <a:rPr lang="zh-CN" altLang="en-US" b="1">
                  <a:solidFill>
                    <a:srgbClr val="FF9800"/>
                  </a:solidFill>
                  <a:effectLst/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  <a:sym typeface="+mn-ea"/>
                </a:rPr>
                <a:t>动作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：去消费</a:t>
              </a:r>
              <a:endParaRPr lang="zh-CN" altLang="en-US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marL="342900" indent="-34290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同一</a:t>
              </a:r>
              <a:r>
                <a:rPr lang="zh-CN" altLang="en-US" b="1">
                  <a:solidFill>
                    <a:srgbClr val="FF9800"/>
                  </a:solidFill>
                  <a:effectLst/>
                  <a:latin typeface="Microsoft YaHei Bold" panose="020B0503020204020204" charset="-122"/>
                  <a:ea typeface="Microsoft YaHei Bold" panose="020B0503020204020204" charset="-122"/>
                  <a:cs typeface="微软雅黑" panose="020B0503020204020204" charset="-122"/>
                  <a:sym typeface="+mn-ea"/>
                </a:rPr>
                <a:t>行为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：每天吃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/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喝</a:t>
              </a:r>
              <a:endParaRPr lang="zh-CN" altLang="en-US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0140" y="3000"/>
              <a:ext cx="6260" cy="4720"/>
            </a:xfrm>
            <a:prstGeom prst="roundRect">
              <a:avLst/>
            </a:prstGeom>
            <a:noFill/>
            <a:ln>
              <a:solidFill>
                <a:schemeClr val="tx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" name="左右箭头 6"/>
          <p:cNvSpPr/>
          <p:nvPr/>
        </p:nvSpPr>
        <p:spPr>
          <a:xfrm>
            <a:off x="4511040" y="2839085"/>
            <a:ext cx="1422400" cy="355600"/>
          </a:xfrm>
          <a:prstGeom prst="leftRightArrow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019935" y="5170170"/>
            <a:ext cx="7777480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生活中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60%的时间，给了最亲密的15人，85%的信息，给了最亲密的2人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餐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企运用四个同一法则，多角度，从感官、体验、福利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板块深挖潜客裂变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传播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867535" y="2035810"/>
            <a:ext cx="951865" cy="787400"/>
            <a:chOff x="2941" y="3100"/>
            <a:chExt cx="1499" cy="1240"/>
          </a:xfrm>
        </p:grpSpPr>
        <p:sp>
          <p:nvSpPr>
            <p:cNvPr id="2" name="六边形 1"/>
            <p:cNvSpPr/>
            <p:nvPr/>
          </p:nvSpPr>
          <p:spPr>
            <a:xfrm>
              <a:off x="2941" y="3100"/>
              <a:ext cx="1499" cy="1240"/>
            </a:xfrm>
            <a:prstGeom prst="hexagon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3152" y="3181"/>
              <a:ext cx="1288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 defTabSz="914400">
                <a:lnSpc>
                  <a:spcPct val="15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流量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447415" y="2035810"/>
            <a:ext cx="1109980" cy="787400"/>
            <a:chOff x="5581" y="3181"/>
            <a:chExt cx="1748" cy="1240"/>
          </a:xfrm>
        </p:grpSpPr>
        <p:sp>
          <p:nvSpPr>
            <p:cNvPr id="3" name="六边形 2"/>
            <p:cNvSpPr/>
            <p:nvPr/>
          </p:nvSpPr>
          <p:spPr>
            <a:xfrm>
              <a:off x="5581" y="3181"/>
              <a:ext cx="1499" cy="1240"/>
            </a:xfrm>
            <a:prstGeom prst="hexagon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581" y="3262"/>
              <a:ext cx="1748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 defTabSz="914400">
                <a:lnSpc>
                  <a:spcPct val="15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转化率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185410" y="2035810"/>
            <a:ext cx="1245235" cy="787400"/>
            <a:chOff x="7901" y="3100"/>
            <a:chExt cx="1961" cy="1240"/>
          </a:xfrm>
        </p:grpSpPr>
        <p:sp>
          <p:nvSpPr>
            <p:cNvPr id="5" name="六边形 4"/>
            <p:cNvSpPr/>
            <p:nvPr/>
          </p:nvSpPr>
          <p:spPr>
            <a:xfrm>
              <a:off x="7901" y="3100"/>
              <a:ext cx="1499" cy="1240"/>
            </a:xfrm>
            <a:prstGeom prst="hexagon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970" y="3181"/>
              <a:ext cx="1892" cy="8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 defTabSz="914400">
                <a:lnSpc>
                  <a:spcPct val="15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客单价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058660" y="2035810"/>
            <a:ext cx="951865" cy="787400"/>
            <a:chOff x="10541" y="3181"/>
            <a:chExt cx="1499" cy="1240"/>
          </a:xfrm>
        </p:grpSpPr>
        <p:sp>
          <p:nvSpPr>
            <p:cNvPr id="7" name="六边形 6"/>
            <p:cNvSpPr/>
            <p:nvPr/>
          </p:nvSpPr>
          <p:spPr>
            <a:xfrm>
              <a:off x="10541" y="3181"/>
              <a:ext cx="1499" cy="1240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752" y="3181"/>
              <a:ext cx="128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 defTabSz="914400">
                <a:lnSpc>
                  <a:spcPct val="10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复购</a:t>
              </a: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频次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8638540" y="2035810"/>
            <a:ext cx="951865" cy="787400"/>
            <a:chOff x="13601" y="3181"/>
            <a:chExt cx="1499" cy="1240"/>
          </a:xfrm>
        </p:grpSpPr>
        <p:sp>
          <p:nvSpPr>
            <p:cNvPr id="10" name="六边形 9"/>
            <p:cNvSpPr/>
            <p:nvPr/>
          </p:nvSpPr>
          <p:spPr>
            <a:xfrm>
              <a:off x="13601" y="3181"/>
              <a:ext cx="1499" cy="1240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3812" y="3262"/>
              <a:ext cx="128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 defTabSz="914400">
                <a:lnSpc>
                  <a:spcPct val="10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购买</a:t>
              </a:r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Calibri Light" panose="020F0302020204030204" pitchFamily="34" charset="0"/>
                </a:rPr>
                <a:t>半径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2921000" y="1968500"/>
            <a:ext cx="4248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x</a:t>
            </a:r>
            <a:endParaRPr lang="en-US" altLang="zh-CN" sz="3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658995" y="1968500"/>
            <a:ext cx="4248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x</a:t>
            </a:r>
            <a:endParaRPr lang="en-US" altLang="zh-CN" sz="3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532245" y="1968500"/>
            <a:ext cx="4248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x</a:t>
            </a:r>
            <a:endParaRPr lang="en-US" altLang="zh-CN" sz="3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12125" y="1968500"/>
            <a:ext cx="4248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x</a:t>
            </a:r>
            <a:endParaRPr lang="en-US" altLang="zh-CN" sz="3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871028" y="3147695"/>
            <a:ext cx="9956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品牌传播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流量买采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裂变增量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532188" y="3147695"/>
            <a:ext cx="9956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营销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创意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营销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工具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精准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营销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193348" y="3147695"/>
            <a:ext cx="9956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卡劵工具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促销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活动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满减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政策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006908" y="3147695"/>
            <a:ext cx="9956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accent4">
                    <a:lumMod val="7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私域运营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accent4">
                    <a:lumMod val="7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会员体系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accent4">
                    <a:lumMod val="7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私域内容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668068" y="3147695"/>
            <a:ext cx="9956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accent4">
                    <a:lumMod val="7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拓展品类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accent4">
                    <a:lumMod val="7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跨界合作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accent4">
                    <a:lumMod val="7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服务升级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366328" y="2681605"/>
            <a:ext cx="238696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defRPr/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前</a:t>
            </a:r>
            <a:r>
              <a:rPr lang="en-US" altLang="zh-CN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   </a:t>
            </a: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言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2366645" y="1928495"/>
            <a:ext cx="2719070" cy="605155"/>
          </a:xfrm>
          <a:prstGeom prst="roundRect">
            <a:avLst>
              <a:gd name="adj" fmla="val 50000"/>
            </a:avLst>
          </a:prstGeom>
          <a:solidFill>
            <a:srgbClr val="FF98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 defTabSz="914400"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PART 01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" y="6024880"/>
            <a:ext cx="12191365" cy="67246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 descr="5a994b52048495926fdda34da0f99c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193145" y="6065520"/>
            <a:ext cx="635635" cy="5911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366328" y="2681605"/>
            <a:ext cx="3230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defTabSz="914400">
              <a:defRPr/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会员</a:t>
            </a: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转换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2366645" y="1928495"/>
            <a:ext cx="2719070" cy="605155"/>
          </a:xfrm>
          <a:prstGeom prst="roundRect">
            <a:avLst>
              <a:gd name="adj" fmla="val 50000"/>
            </a:avLst>
          </a:prstGeom>
          <a:solidFill>
            <a:srgbClr val="FF98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 defTabSz="914400"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PART 04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" y="6024880"/>
            <a:ext cx="12191365" cy="67246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 descr="5a994b52048495926fdda34da0f99c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193145" y="6065520"/>
            <a:ext cx="635635" cy="5911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超级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058920" y="1652905"/>
            <a:ext cx="10134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spc="0" baseline="0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rtl val="0"/>
              </a:rPr>
              <a:t>02</a:t>
            </a:r>
            <a:endParaRPr lang="zh-CN" altLang="en-US" sz="2000" spc="0" baseline="0" dirty="0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rtl val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4828540" y="1854835"/>
            <a:ext cx="776605" cy="1576705"/>
          </a:xfrm>
          <a:custGeom>
            <a:avLst/>
            <a:gdLst>
              <a:gd name="connsiteX0" fmla="*/ 0 w 955675"/>
              <a:gd name="connsiteY0" fmla="*/ 0 h 1592791"/>
              <a:gd name="connsiteX1" fmla="*/ 955675 w 955675"/>
              <a:gd name="connsiteY1" fmla="*/ 0 h 1592791"/>
              <a:gd name="connsiteX2" fmla="*/ 955675 w 955675"/>
              <a:gd name="connsiteY2" fmla="*/ 1592792 h 1592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675" h="1592791">
                <a:moveTo>
                  <a:pt x="0" y="0"/>
                </a:moveTo>
                <a:lnTo>
                  <a:pt x="955675" y="0"/>
                </a:lnTo>
                <a:lnTo>
                  <a:pt x="955675" y="1592792"/>
                </a:lnTo>
              </a:path>
            </a:pathLst>
          </a:custGeom>
          <a:noFill/>
          <a:ln w="14808" cap="flat">
            <a:solidFill>
              <a:srgbClr val="5C5D5E">
                <a:alpha val="50000"/>
              </a:srgb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17" name="图形 4"/>
          <p:cNvGrpSpPr/>
          <p:nvPr/>
        </p:nvGrpSpPr>
        <p:grpSpPr>
          <a:xfrm rot="0">
            <a:off x="4745990" y="1786255"/>
            <a:ext cx="146685" cy="132715"/>
            <a:chOff x="4515484" y="1943098"/>
            <a:chExt cx="180762" cy="180762"/>
          </a:xfrm>
        </p:grpSpPr>
        <p:grpSp>
          <p:nvGrpSpPr>
            <p:cNvPr id="20" name="图形 4"/>
            <p:cNvGrpSpPr/>
            <p:nvPr/>
          </p:nvGrpSpPr>
          <p:grpSpPr>
            <a:xfrm>
              <a:off x="4515484" y="1943098"/>
              <a:ext cx="180762" cy="180762"/>
              <a:chOff x="4515484" y="1943098"/>
              <a:chExt cx="180763" cy="180763"/>
            </a:xfrm>
          </p:grpSpPr>
          <p:sp>
            <p:nvSpPr>
              <p:cNvPr id="21" name="任意多边形: 形状 20"/>
              <p:cNvSpPr/>
              <p:nvPr/>
            </p:nvSpPr>
            <p:spPr>
              <a:xfrm>
                <a:off x="4515484" y="1943098"/>
                <a:ext cx="180763" cy="180763"/>
              </a:xfrm>
              <a:custGeom>
                <a:avLst/>
                <a:gdLst>
                  <a:gd name="connsiteX0" fmla="*/ 180764 w 180763"/>
                  <a:gd name="connsiteY0" fmla="*/ 90382 h 180763"/>
                  <a:gd name="connsiteX1" fmla="*/ 90382 w 180763"/>
                  <a:gd name="connsiteY1" fmla="*/ 180763 h 180763"/>
                  <a:gd name="connsiteX2" fmla="*/ 0 w 180763"/>
                  <a:gd name="connsiteY2" fmla="*/ 90382 h 180763"/>
                  <a:gd name="connsiteX3" fmla="*/ 90382 w 180763"/>
                  <a:gd name="connsiteY3" fmla="*/ 0 h 180763"/>
                  <a:gd name="connsiteX4" fmla="*/ 180764 w 180763"/>
                  <a:gd name="connsiteY4" fmla="*/ 90382 h 180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763" h="180763">
                    <a:moveTo>
                      <a:pt x="180764" y="90382"/>
                    </a:moveTo>
                    <a:cubicBezTo>
                      <a:pt x="180764" y="140758"/>
                      <a:pt x="140758" y="180763"/>
                      <a:pt x="90382" y="180763"/>
                    </a:cubicBezTo>
                    <a:cubicBezTo>
                      <a:pt x="40005" y="180763"/>
                      <a:pt x="0" y="140758"/>
                      <a:pt x="0" y="90382"/>
                    </a:cubicBezTo>
                    <a:cubicBezTo>
                      <a:pt x="0" y="40005"/>
                      <a:pt x="40005" y="0"/>
                      <a:pt x="90382" y="0"/>
                    </a:cubicBezTo>
                    <a:cubicBezTo>
                      <a:pt x="140758" y="0"/>
                      <a:pt x="180764" y="40005"/>
                      <a:pt x="180764" y="90382"/>
                    </a:cubicBezTo>
                    <a:close/>
                  </a:path>
                </a:pathLst>
              </a:custGeom>
              <a:solidFill>
                <a:srgbClr val="DFDFDF"/>
              </a:solidFill>
              <a:ln w="14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22" name="任意多边形: 形状 21"/>
              <p:cNvSpPr/>
              <p:nvPr/>
            </p:nvSpPr>
            <p:spPr>
              <a:xfrm>
                <a:off x="4515484" y="1943098"/>
                <a:ext cx="180763" cy="180763"/>
              </a:xfrm>
              <a:custGeom>
                <a:avLst/>
                <a:gdLst>
                  <a:gd name="connsiteX0" fmla="*/ 180764 w 180763"/>
                  <a:gd name="connsiteY0" fmla="*/ 90382 h 180763"/>
                  <a:gd name="connsiteX1" fmla="*/ 90382 w 180763"/>
                  <a:gd name="connsiteY1" fmla="*/ 180763 h 180763"/>
                  <a:gd name="connsiteX2" fmla="*/ 0 w 180763"/>
                  <a:gd name="connsiteY2" fmla="*/ 90382 h 180763"/>
                  <a:gd name="connsiteX3" fmla="*/ 90382 w 180763"/>
                  <a:gd name="connsiteY3" fmla="*/ 0 h 180763"/>
                  <a:gd name="connsiteX4" fmla="*/ 180764 w 180763"/>
                  <a:gd name="connsiteY4" fmla="*/ 90382 h 180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763" h="180763">
                    <a:moveTo>
                      <a:pt x="180764" y="90382"/>
                    </a:moveTo>
                    <a:cubicBezTo>
                      <a:pt x="180764" y="140758"/>
                      <a:pt x="140758" y="180763"/>
                      <a:pt x="90382" y="180763"/>
                    </a:cubicBezTo>
                    <a:cubicBezTo>
                      <a:pt x="40005" y="180763"/>
                      <a:pt x="0" y="140758"/>
                      <a:pt x="0" y="90382"/>
                    </a:cubicBezTo>
                    <a:cubicBezTo>
                      <a:pt x="0" y="40005"/>
                      <a:pt x="40005" y="0"/>
                      <a:pt x="90382" y="0"/>
                    </a:cubicBezTo>
                    <a:cubicBezTo>
                      <a:pt x="140758" y="0"/>
                      <a:pt x="180764" y="40005"/>
                      <a:pt x="180764" y="90382"/>
                    </a:cubicBezTo>
                    <a:close/>
                  </a:path>
                </a:pathLst>
              </a:custGeom>
              <a:noFill/>
              <a:ln w="14808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sp>
          <p:nvSpPr>
            <p:cNvPr id="23" name="任意多边形: 形状 22"/>
            <p:cNvSpPr/>
            <p:nvPr/>
          </p:nvSpPr>
          <p:spPr>
            <a:xfrm>
              <a:off x="4558453" y="1987548"/>
              <a:ext cx="91863" cy="91863"/>
            </a:xfrm>
            <a:custGeom>
              <a:avLst/>
              <a:gdLst>
                <a:gd name="connsiteX0" fmla="*/ 91863 w 91863"/>
                <a:gd name="connsiteY0" fmla="*/ 45932 h 91863"/>
                <a:gd name="connsiteX1" fmla="*/ 45932 w 91863"/>
                <a:gd name="connsiteY1" fmla="*/ 91863 h 91863"/>
                <a:gd name="connsiteX2" fmla="*/ 0 w 91863"/>
                <a:gd name="connsiteY2" fmla="*/ 45932 h 91863"/>
                <a:gd name="connsiteX3" fmla="*/ 45932 w 91863"/>
                <a:gd name="connsiteY3" fmla="*/ 0 h 91863"/>
                <a:gd name="connsiteX4" fmla="*/ 91863 w 91863"/>
                <a:gd name="connsiteY4" fmla="*/ 45932 h 91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63" h="91863">
                  <a:moveTo>
                    <a:pt x="91863" y="45932"/>
                  </a:moveTo>
                  <a:cubicBezTo>
                    <a:pt x="91863" y="71120"/>
                    <a:pt x="71120" y="91863"/>
                    <a:pt x="45932" y="91863"/>
                  </a:cubicBezTo>
                  <a:cubicBezTo>
                    <a:pt x="20743" y="91863"/>
                    <a:pt x="0" y="71120"/>
                    <a:pt x="0" y="45932"/>
                  </a:cubicBezTo>
                  <a:cubicBezTo>
                    <a:pt x="0" y="20743"/>
                    <a:pt x="20743" y="0"/>
                    <a:pt x="45932" y="0"/>
                  </a:cubicBezTo>
                  <a:cubicBezTo>
                    <a:pt x="72602" y="0"/>
                    <a:pt x="91863" y="20743"/>
                    <a:pt x="91863" y="45932"/>
                  </a:cubicBezTo>
                  <a:close/>
                </a:path>
              </a:pathLst>
            </a:custGeom>
            <a:solidFill>
              <a:schemeClr val="accent2"/>
            </a:solidFill>
            <a:ln w="14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26" name="任意多边形: 形状 25"/>
          <p:cNvSpPr/>
          <p:nvPr/>
        </p:nvSpPr>
        <p:spPr>
          <a:xfrm>
            <a:off x="6885940" y="1877695"/>
            <a:ext cx="776605" cy="1553845"/>
          </a:xfrm>
          <a:custGeom>
            <a:avLst/>
            <a:gdLst>
              <a:gd name="connsiteX0" fmla="*/ 955675 w 955675"/>
              <a:gd name="connsiteY0" fmla="*/ 0 h 1592791"/>
              <a:gd name="connsiteX1" fmla="*/ 0 w 955675"/>
              <a:gd name="connsiteY1" fmla="*/ 0 h 1592791"/>
              <a:gd name="connsiteX2" fmla="*/ 0 w 955675"/>
              <a:gd name="connsiteY2" fmla="*/ 1592792 h 1592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675" h="1592791">
                <a:moveTo>
                  <a:pt x="955675" y="0"/>
                </a:moveTo>
                <a:lnTo>
                  <a:pt x="0" y="0"/>
                </a:lnTo>
                <a:lnTo>
                  <a:pt x="0" y="1592792"/>
                </a:lnTo>
              </a:path>
            </a:pathLst>
          </a:custGeom>
          <a:noFill/>
          <a:ln w="14808" cap="flat">
            <a:solidFill>
              <a:srgbClr val="5C5D5E">
                <a:alpha val="50000"/>
              </a:srgb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27" name="图形 4"/>
          <p:cNvGrpSpPr/>
          <p:nvPr/>
        </p:nvGrpSpPr>
        <p:grpSpPr>
          <a:xfrm rot="0">
            <a:off x="7621270" y="1809115"/>
            <a:ext cx="146685" cy="132715"/>
            <a:chOff x="8055186" y="1943098"/>
            <a:chExt cx="180762" cy="180762"/>
          </a:xfrm>
        </p:grpSpPr>
        <p:grpSp>
          <p:nvGrpSpPr>
            <p:cNvPr id="30" name="图形 4"/>
            <p:cNvGrpSpPr/>
            <p:nvPr/>
          </p:nvGrpSpPr>
          <p:grpSpPr>
            <a:xfrm>
              <a:off x="8055186" y="1943098"/>
              <a:ext cx="180762" cy="180762"/>
              <a:chOff x="8055186" y="1943098"/>
              <a:chExt cx="180763" cy="180763"/>
            </a:xfrm>
          </p:grpSpPr>
          <p:sp>
            <p:nvSpPr>
              <p:cNvPr id="31" name="任意多边形: 形状 30"/>
              <p:cNvSpPr/>
              <p:nvPr/>
            </p:nvSpPr>
            <p:spPr>
              <a:xfrm>
                <a:off x="8055186" y="1943098"/>
                <a:ext cx="180763" cy="180763"/>
              </a:xfrm>
              <a:custGeom>
                <a:avLst/>
                <a:gdLst>
                  <a:gd name="connsiteX0" fmla="*/ 180764 w 180763"/>
                  <a:gd name="connsiteY0" fmla="*/ 90382 h 180763"/>
                  <a:gd name="connsiteX1" fmla="*/ 90382 w 180763"/>
                  <a:gd name="connsiteY1" fmla="*/ 180763 h 180763"/>
                  <a:gd name="connsiteX2" fmla="*/ 0 w 180763"/>
                  <a:gd name="connsiteY2" fmla="*/ 90382 h 180763"/>
                  <a:gd name="connsiteX3" fmla="*/ 90382 w 180763"/>
                  <a:gd name="connsiteY3" fmla="*/ 0 h 180763"/>
                  <a:gd name="connsiteX4" fmla="*/ 180764 w 180763"/>
                  <a:gd name="connsiteY4" fmla="*/ 90382 h 180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763" h="180763">
                    <a:moveTo>
                      <a:pt x="180764" y="90382"/>
                    </a:moveTo>
                    <a:cubicBezTo>
                      <a:pt x="180764" y="140758"/>
                      <a:pt x="140758" y="180763"/>
                      <a:pt x="90382" y="180763"/>
                    </a:cubicBezTo>
                    <a:cubicBezTo>
                      <a:pt x="40005" y="180763"/>
                      <a:pt x="0" y="140758"/>
                      <a:pt x="0" y="90382"/>
                    </a:cubicBezTo>
                    <a:cubicBezTo>
                      <a:pt x="0" y="40005"/>
                      <a:pt x="40005" y="0"/>
                      <a:pt x="90382" y="0"/>
                    </a:cubicBezTo>
                    <a:cubicBezTo>
                      <a:pt x="140758" y="0"/>
                      <a:pt x="180764" y="40005"/>
                      <a:pt x="180764" y="90382"/>
                    </a:cubicBezTo>
                    <a:close/>
                  </a:path>
                </a:pathLst>
              </a:custGeom>
              <a:solidFill>
                <a:srgbClr val="DFDFDF"/>
              </a:solidFill>
              <a:ln w="14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8055186" y="1943098"/>
                <a:ext cx="180763" cy="180763"/>
              </a:xfrm>
              <a:custGeom>
                <a:avLst/>
                <a:gdLst>
                  <a:gd name="connsiteX0" fmla="*/ 180764 w 180763"/>
                  <a:gd name="connsiteY0" fmla="*/ 90382 h 180763"/>
                  <a:gd name="connsiteX1" fmla="*/ 90382 w 180763"/>
                  <a:gd name="connsiteY1" fmla="*/ 180763 h 180763"/>
                  <a:gd name="connsiteX2" fmla="*/ 0 w 180763"/>
                  <a:gd name="connsiteY2" fmla="*/ 90382 h 180763"/>
                  <a:gd name="connsiteX3" fmla="*/ 90382 w 180763"/>
                  <a:gd name="connsiteY3" fmla="*/ 0 h 180763"/>
                  <a:gd name="connsiteX4" fmla="*/ 180764 w 180763"/>
                  <a:gd name="connsiteY4" fmla="*/ 90382 h 180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763" h="180763">
                    <a:moveTo>
                      <a:pt x="180764" y="90382"/>
                    </a:moveTo>
                    <a:cubicBezTo>
                      <a:pt x="180764" y="140758"/>
                      <a:pt x="140758" y="180763"/>
                      <a:pt x="90382" y="180763"/>
                    </a:cubicBezTo>
                    <a:cubicBezTo>
                      <a:pt x="40005" y="180763"/>
                      <a:pt x="0" y="140758"/>
                      <a:pt x="0" y="90382"/>
                    </a:cubicBezTo>
                    <a:cubicBezTo>
                      <a:pt x="0" y="40005"/>
                      <a:pt x="40005" y="0"/>
                      <a:pt x="90382" y="0"/>
                    </a:cubicBezTo>
                    <a:cubicBezTo>
                      <a:pt x="140758" y="0"/>
                      <a:pt x="180764" y="40005"/>
                      <a:pt x="180764" y="90382"/>
                    </a:cubicBezTo>
                    <a:close/>
                  </a:path>
                </a:pathLst>
              </a:custGeom>
              <a:noFill/>
              <a:ln w="14808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sp>
          <p:nvSpPr>
            <p:cNvPr id="33" name="任意多边形: 形状 32"/>
            <p:cNvSpPr/>
            <p:nvPr/>
          </p:nvSpPr>
          <p:spPr>
            <a:xfrm>
              <a:off x="8099636" y="1987548"/>
              <a:ext cx="91863" cy="91863"/>
            </a:xfrm>
            <a:custGeom>
              <a:avLst/>
              <a:gdLst>
                <a:gd name="connsiteX0" fmla="*/ 91863 w 91863"/>
                <a:gd name="connsiteY0" fmla="*/ 45932 h 91863"/>
                <a:gd name="connsiteX1" fmla="*/ 45932 w 91863"/>
                <a:gd name="connsiteY1" fmla="*/ 91863 h 91863"/>
                <a:gd name="connsiteX2" fmla="*/ 0 w 91863"/>
                <a:gd name="connsiteY2" fmla="*/ 45932 h 91863"/>
                <a:gd name="connsiteX3" fmla="*/ 45932 w 91863"/>
                <a:gd name="connsiteY3" fmla="*/ 0 h 91863"/>
                <a:gd name="connsiteX4" fmla="*/ 91863 w 91863"/>
                <a:gd name="connsiteY4" fmla="*/ 45932 h 91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63" h="91863">
                  <a:moveTo>
                    <a:pt x="91863" y="45932"/>
                  </a:moveTo>
                  <a:cubicBezTo>
                    <a:pt x="91863" y="71299"/>
                    <a:pt x="71299" y="91863"/>
                    <a:pt x="45932" y="91863"/>
                  </a:cubicBezTo>
                  <a:cubicBezTo>
                    <a:pt x="20564" y="91863"/>
                    <a:pt x="0" y="71299"/>
                    <a:pt x="0" y="45932"/>
                  </a:cubicBezTo>
                  <a:cubicBezTo>
                    <a:pt x="0" y="20564"/>
                    <a:pt x="20564" y="0"/>
                    <a:pt x="45932" y="0"/>
                  </a:cubicBezTo>
                  <a:cubicBezTo>
                    <a:pt x="71299" y="0"/>
                    <a:pt x="91863" y="20564"/>
                    <a:pt x="91863" y="45932"/>
                  </a:cubicBezTo>
                  <a:close/>
                </a:path>
              </a:pathLst>
            </a:custGeom>
            <a:solidFill>
              <a:schemeClr val="accent3"/>
            </a:solidFill>
            <a:ln w="14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7833995" y="1622425"/>
            <a:ext cx="10134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spc="0" baseline="0" dirty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rtl val="0"/>
              </a:rPr>
              <a:t>03</a:t>
            </a:r>
            <a:endParaRPr lang="zh-CN" altLang="en-US" sz="2000" spc="0" baseline="0" dirty="0">
              <a:solidFill>
                <a:schemeClr val="accent3"/>
              </a:solidFill>
              <a:latin typeface="微软雅黑" panose="020B0503020204020204" charset="-122"/>
              <a:ea typeface="微软雅黑" panose="020B0503020204020204" charset="-122"/>
              <a:rtl val="0"/>
            </a:endParaRPr>
          </a:p>
        </p:txBody>
      </p:sp>
      <p:grpSp>
        <p:nvGrpSpPr>
          <p:cNvPr id="44" name="图形 4"/>
          <p:cNvGrpSpPr/>
          <p:nvPr/>
        </p:nvGrpSpPr>
        <p:grpSpPr>
          <a:xfrm rot="0">
            <a:off x="2992120" y="3235960"/>
            <a:ext cx="873760" cy="1234440"/>
            <a:chOff x="2374476" y="3509220"/>
            <a:chExt cx="1075690" cy="1678728"/>
          </a:xfrm>
        </p:grpSpPr>
        <p:sp>
          <p:nvSpPr>
            <p:cNvPr id="45" name="任意多边形: 形状 44"/>
            <p:cNvSpPr/>
            <p:nvPr/>
          </p:nvSpPr>
          <p:spPr>
            <a:xfrm>
              <a:off x="2494491" y="3595157"/>
              <a:ext cx="955675" cy="1592791"/>
            </a:xfrm>
            <a:custGeom>
              <a:avLst/>
              <a:gdLst>
                <a:gd name="connsiteX0" fmla="*/ 0 w 955675"/>
                <a:gd name="connsiteY0" fmla="*/ 0 h 1592791"/>
                <a:gd name="connsiteX1" fmla="*/ 955675 w 955675"/>
                <a:gd name="connsiteY1" fmla="*/ 0 h 1592791"/>
                <a:gd name="connsiteX2" fmla="*/ 955675 w 955675"/>
                <a:gd name="connsiteY2" fmla="*/ 1592792 h 159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75" h="1592791">
                  <a:moveTo>
                    <a:pt x="0" y="0"/>
                  </a:moveTo>
                  <a:lnTo>
                    <a:pt x="955675" y="0"/>
                  </a:lnTo>
                  <a:lnTo>
                    <a:pt x="955675" y="1592792"/>
                  </a:lnTo>
                </a:path>
              </a:pathLst>
            </a:custGeom>
            <a:noFill/>
            <a:ln w="14808" cap="flat">
              <a:solidFill>
                <a:srgbClr val="5C5D5E">
                  <a:alpha val="5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46" name="图形 4"/>
            <p:cNvGrpSpPr/>
            <p:nvPr/>
          </p:nvGrpSpPr>
          <p:grpSpPr>
            <a:xfrm>
              <a:off x="2374476" y="3509220"/>
              <a:ext cx="180762" cy="180762"/>
              <a:chOff x="2374476" y="3509220"/>
              <a:chExt cx="180762" cy="180762"/>
            </a:xfrm>
          </p:grpSpPr>
          <p:grpSp>
            <p:nvGrpSpPr>
              <p:cNvPr id="49" name="图形 4"/>
              <p:cNvGrpSpPr/>
              <p:nvPr/>
            </p:nvGrpSpPr>
            <p:grpSpPr>
              <a:xfrm>
                <a:off x="2374476" y="3509220"/>
                <a:ext cx="180762" cy="180762"/>
                <a:chOff x="2374476" y="3509220"/>
                <a:chExt cx="180763" cy="180763"/>
              </a:xfrm>
            </p:grpSpPr>
            <p:sp>
              <p:nvSpPr>
                <p:cNvPr id="50" name="任意多边形: 形状 49"/>
                <p:cNvSpPr/>
                <p:nvPr/>
              </p:nvSpPr>
              <p:spPr>
                <a:xfrm>
                  <a:off x="2374476" y="3509220"/>
                  <a:ext cx="180763" cy="180763"/>
                </a:xfrm>
                <a:custGeom>
                  <a:avLst/>
                  <a:gdLst>
                    <a:gd name="connsiteX0" fmla="*/ 180763 w 180763"/>
                    <a:gd name="connsiteY0" fmla="*/ 90382 h 180763"/>
                    <a:gd name="connsiteX1" fmla="*/ 90382 w 180763"/>
                    <a:gd name="connsiteY1" fmla="*/ 180763 h 180763"/>
                    <a:gd name="connsiteX2" fmla="*/ 0 w 180763"/>
                    <a:gd name="connsiteY2" fmla="*/ 90382 h 180763"/>
                    <a:gd name="connsiteX3" fmla="*/ 90382 w 180763"/>
                    <a:gd name="connsiteY3" fmla="*/ 0 h 180763"/>
                    <a:gd name="connsiteX4" fmla="*/ 180763 w 180763"/>
                    <a:gd name="connsiteY4" fmla="*/ 90382 h 180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0763" h="180763">
                      <a:moveTo>
                        <a:pt x="180763" y="90382"/>
                      </a:moveTo>
                      <a:cubicBezTo>
                        <a:pt x="180763" y="140758"/>
                        <a:pt x="140758" y="180763"/>
                        <a:pt x="90382" y="180763"/>
                      </a:cubicBezTo>
                      <a:cubicBezTo>
                        <a:pt x="40005" y="180763"/>
                        <a:pt x="0" y="140758"/>
                        <a:pt x="0" y="90382"/>
                      </a:cubicBezTo>
                      <a:cubicBezTo>
                        <a:pt x="0" y="40005"/>
                        <a:pt x="40005" y="0"/>
                        <a:pt x="90382" y="0"/>
                      </a:cubicBezTo>
                      <a:cubicBezTo>
                        <a:pt x="140758" y="0"/>
                        <a:pt x="180763" y="41487"/>
                        <a:pt x="180763" y="90382"/>
                      </a:cubicBezTo>
                      <a:close/>
                    </a:path>
                  </a:pathLst>
                </a:custGeom>
                <a:solidFill>
                  <a:srgbClr val="DFDFDF"/>
                </a:solidFill>
                <a:ln w="148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1" name="任意多边形: 形状 50"/>
                <p:cNvSpPr/>
                <p:nvPr/>
              </p:nvSpPr>
              <p:spPr>
                <a:xfrm>
                  <a:off x="2374476" y="3509220"/>
                  <a:ext cx="180763" cy="180763"/>
                </a:xfrm>
                <a:custGeom>
                  <a:avLst/>
                  <a:gdLst>
                    <a:gd name="connsiteX0" fmla="*/ 180763 w 180763"/>
                    <a:gd name="connsiteY0" fmla="*/ 90382 h 180763"/>
                    <a:gd name="connsiteX1" fmla="*/ 90382 w 180763"/>
                    <a:gd name="connsiteY1" fmla="*/ 180763 h 180763"/>
                    <a:gd name="connsiteX2" fmla="*/ 0 w 180763"/>
                    <a:gd name="connsiteY2" fmla="*/ 90382 h 180763"/>
                    <a:gd name="connsiteX3" fmla="*/ 90382 w 180763"/>
                    <a:gd name="connsiteY3" fmla="*/ 0 h 180763"/>
                    <a:gd name="connsiteX4" fmla="*/ 180763 w 180763"/>
                    <a:gd name="connsiteY4" fmla="*/ 90382 h 180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0763" h="180763">
                      <a:moveTo>
                        <a:pt x="180763" y="90382"/>
                      </a:moveTo>
                      <a:cubicBezTo>
                        <a:pt x="180763" y="140758"/>
                        <a:pt x="140758" y="180763"/>
                        <a:pt x="90382" y="180763"/>
                      </a:cubicBezTo>
                      <a:cubicBezTo>
                        <a:pt x="40005" y="180763"/>
                        <a:pt x="0" y="140758"/>
                        <a:pt x="0" y="90382"/>
                      </a:cubicBezTo>
                      <a:cubicBezTo>
                        <a:pt x="0" y="40005"/>
                        <a:pt x="40005" y="0"/>
                        <a:pt x="90382" y="0"/>
                      </a:cubicBezTo>
                      <a:cubicBezTo>
                        <a:pt x="140758" y="0"/>
                        <a:pt x="180763" y="41487"/>
                        <a:pt x="180763" y="90382"/>
                      </a:cubicBezTo>
                      <a:close/>
                    </a:path>
                  </a:pathLst>
                </a:custGeom>
                <a:noFill/>
                <a:ln w="14808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2" name="任意多边形: 形状 51"/>
              <p:cNvSpPr/>
              <p:nvPr/>
            </p:nvSpPr>
            <p:spPr>
              <a:xfrm>
                <a:off x="2418926" y="3553670"/>
                <a:ext cx="91863" cy="91863"/>
              </a:xfrm>
              <a:custGeom>
                <a:avLst/>
                <a:gdLst>
                  <a:gd name="connsiteX0" fmla="*/ 91863 w 91863"/>
                  <a:gd name="connsiteY0" fmla="*/ 45932 h 91863"/>
                  <a:gd name="connsiteX1" fmla="*/ 45932 w 91863"/>
                  <a:gd name="connsiteY1" fmla="*/ 91863 h 91863"/>
                  <a:gd name="connsiteX2" fmla="*/ 0 w 91863"/>
                  <a:gd name="connsiteY2" fmla="*/ 45932 h 91863"/>
                  <a:gd name="connsiteX3" fmla="*/ 45932 w 91863"/>
                  <a:gd name="connsiteY3" fmla="*/ 0 h 91863"/>
                  <a:gd name="connsiteX4" fmla="*/ 91863 w 91863"/>
                  <a:gd name="connsiteY4" fmla="*/ 45932 h 91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63" h="91863">
                    <a:moveTo>
                      <a:pt x="91863" y="45932"/>
                    </a:moveTo>
                    <a:cubicBezTo>
                      <a:pt x="91863" y="71120"/>
                      <a:pt x="71120" y="91863"/>
                      <a:pt x="45932" y="91863"/>
                    </a:cubicBezTo>
                    <a:cubicBezTo>
                      <a:pt x="20743" y="91863"/>
                      <a:pt x="0" y="71120"/>
                      <a:pt x="0" y="45932"/>
                    </a:cubicBezTo>
                    <a:cubicBezTo>
                      <a:pt x="0" y="20743"/>
                      <a:pt x="20743" y="0"/>
                      <a:pt x="45932" y="0"/>
                    </a:cubicBezTo>
                    <a:cubicBezTo>
                      <a:pt x="71120" y="1482"/>
                      <a:pt x="91863" y="20743"/>
                      <a:pt x="91863" y="4593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4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</p:grpSp>
      <p:sp>
        <p:nvSpPr>
          <p:cNvPr id="60" name="文本框 59"/>
          <p:cNvSpPr txBox="1"/>
          <p:nvPr/>
        </p:nvSpPr>
        <p:spPr>
          <a:xfrm>
            <a:off x="2378075" y="3098165"/>
            <a:ext cx="10134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spc="0" baseline="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rtl val="0"/>
              </a:rPr>
              <a:t>01</a:t>
            </a:r>
            <a:endParaRPr lang="zh-CN" altLang="en-US" sz="2000" spc="0" baseline="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rtl val="0"/>
            </a:endParaRPr>
          </a:p>
        </p:txBody>
      </p:sp>
      <p:grpSp>
        <p:nvGrpSpPr>
          <p:cNvPr id="61" name="图形 4"/>
          <p:cNvGrpSpPr/>
          <p:nvPr/>
        </p:nvGrpSpPr>
        <p:grpSpPr>
          <a:xfrm rot="0">
            <a:off x="8534400" y="3032760"/>
            <a:ext cx="1935480" cy="1438243"/>
            <a:chOff x="9196069" y="3232190"/>
            <a:chExt cx="2382245" cy="1955758"/>
          </a:xfrm>
        </p:grpSpPr>
        <p:grpSp>
          <p:nvGrpSpPr>
            <p:cNvPr id="62" name="图形 4"/>
            <p:cNvGrpSpPr/>
            <p:nvPr/>
          </p:nvGrpSpPr>
          <p:grpSpPr>
            <a:xfrm>
              <a:off x="9581303" y="3232190"/>
              <a:ext cx="1997011" cy="1583859"/>
              <a:chOff x="9581303" y="3232190"/>
              <a:chExt cx="1997011" cy="1583859"/>
            </a:xfrm>
          </p:grpSpPr>
          <p:sp>
            <p:nvSpPr>
              <p:cNvPr id="64" name="任意多边形: 形状 63"/>
              <p:cNvSpPr/>
              <p:nvPr/>
            </p:nvSpPr>
            <p:spPr>
              <a:xfrm>
                <a:off x="9581303" y="4340435"/>
                <a:ext cx="1841711" cy="475614"/>
              </a:xfrm>
              <a:custGeom>
                <a:avLst/>
                <a:gdLst>
                  <a:gd name="connsiteX0" fmla="*/ 0 w 1841711"/>
                  <a:gd name="connsiteY0" fmla="*/ 0 h 475614"/>
                  <a:gd name="connsiteX1" fmla="*/ 1841711 w 1841711"/>
                  <a:gd name="connsiteY1" fmla="*/ 0 h 475614"/>
                  <a:gd name="connsiteX2" fmla="*/ 1841711 w 1841711"/>
                  <a:gd name="connsiteY2" fmla="*/ 475615 h 475614"/>
                  <a:gd name="connsiteX3" fmla="*/ 0 w 1841711"/>
                  <a:gd name="connsiteY3" fmla="*/ 475615 h 47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1711" h="475614">
                    <a:moveTo>
                      <a:pt x="0" y="0"/>
                    </a:moveTo>
                    <a:lnTo>
                      <a:pt x="1841711" y="0"/>
                    </a:lnTo>
                    <a:lnTo>
                      <a:pt x="1841711" y="475615"/>
                    </a:lnTo>
                    <a:lnTo>
                      <a:pt x="0" y="475615"/>
                    </a:lnTo>
                    <a:close/>
                  </a:path>
                </a:pathLst>
              </a:custGeom>
              <a:noFill/>
              <a:ln w="14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10330580" y="3232190"/>
                <a:ext cx="1247734" cy="542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000" spc="0" baseline="0" dirty="0">
                    <a:solidFill>
                      <a:schemeClr val="accent4"/>
                    </a:solidFill>
                    <a:latin typeface="微软雅黑" panose="020B0503020204020204" charset="-122"/>
                    <a:ea typeface="微软雅黑" panose="020B0503020204020204" charset="-122"/>
                    <a:rtl val="0"/>
                  </a:rPr>
                  <a:t>04</a:t>
                </a:r>
                <a:endParaRPr lang="zh-CN" altLang="en-US" sz="2000" spc="0" baseline="0" dirty="0">
                  <a:solidFill>
                    <a:schemeClr val="accent4"/>
                  </a:solidFill>
                  <a:latin typeface="微软雅黑" panose="020B0503020204020204" charset="-122"/>
                  <a:ea typeface="微软雅黑" panose="020B0503020204020204" charset="-122"/>
                  <a:rtl val="0"/>
                </a:endParaRPr>
              </a:p>
            </p:txBody>
          </p:sp>
        </p:grpSp>
        <p:grpSp>
          <p:nvGrpSpPr>
            <p:cNvPr id="71" name="图形 4"/>
            <p:cNvGrpSpPr/>
            <p:nvPr/>
          </p:nvGrpSpPr>
          <p:grpSpPr>
            <a:xfrm>
              <a:off x="9196069" y="3501812"/>
              <a:ext cx="1032721" cy="1686136"/>
              <a:chOff x="9196069" y="3501812"/>
              <a:chExt cx="1032721" cy="1686136"/>
            </a:xfrm>
          </p:grpSpPr>
          <p:sp>
            <p:nvSpPr>
              <p:cNvPr id="72" name="任意多边形: 形状 71"/>
              <p:cNvSpPr/>
              <p:nvPr/>
            </p:nvSpPr>
            <p:spPr>
              <a:xfrm>
                <a:off x="9196069" y="3595157"/>
                <a:ext cx="955675" cy="1592791"/>
              </a:xfrm>
              <a:custGeom>
                <a:avLst/>
                <a:gdLst>
                  <a:gd name="connsiteX0" fmla="*/ 955675 w 955675"/>
                  <a:gd name="connsiteY0" fmla="*/ 0 h 1592791"/>
                  <a:gd name="connsiteX1" fmla="*/ 0 w 955675"/>
                  <a:gd name="connsiteY1" fmla="*/ 0 h 1592791"/>
                  <a:gd name="connsiteX2" fmla="*/ 0 w 955675"/>
                  <a:gd name="connsiteY2" fmla="*/ 1592792 h 1592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5675" h="1592791">
                    <a:moveTo>
                      <a:pt x="955675" y="0"/>
                    </a:moveTo>
                    <a:lnTo>
                      <a:pt x="0" y="0"/>
                    </a:lnTo>
                    <a:lnTo>
                      <a:pt x="0" y="1592792"/>
                    </a:lnTo>
                  </a:path>
                </a:pathLst>
              </a:custGeom>
              <a:noFill/>
              <a:ln w="14808" cap="flat">
                <a:solidFill>
                  <a:srgbClr val="5C5D5E">
                    <a:alpha val="5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grpSp>
            <p:nvGrpSpPr>
              <p:cNvPr id="73" name="图形 4"/>
              <p:cNvGrpSpPr/>
              <p:nvPr/>
            </p:nvGrpSpPr>
            <p:grpSpPr>
              <a:xfrm>
                <a:off x="10048028" y="3501812"/>
                <a:ext cx="180762" cy="180762"/>
                <a:chOff x="10048028" y="3501812"/>
                <a:chExt cx="180762" cy="180762"/>
              </a:xfrm>
            </p:grpSpPr>
            <p:sp>
              <p:nvSpPr>
                <p:cNvPr id="77" name="任意多边形: 形状 76"/>
                <p:cNvSpPr/>
                <p:nvPr/>
              </p:nvSpPr>
              <p:spPr>
                <a:xfrm>
                  <a:off x="10048028" y="3501812"/>
                  <a:ext cx="180762" cy="180762"/>
                </a:xfrm>
                <a:custGeom>
                  <a:avLst/>
                  <a:gdLst>
                    <a:gd name="connsiteX0" fmla="*/ 180764 w 180763"/>
                    <a:gd name="connsiteY0" fmla="*/ 90382 h 180763"/>
                    <a:gd name="connsiteX1" fmla="*/ 90382 w 180763"/>
                    <a:gd name="connsiteY1" fmla="*/ 180763 h 180763"/>
                    <a:gd name="connsiteX2" fmla="*/ 0 w 180763"/>
                    <a:gd name="connsiteY2" fmla="*/ 90382 h 180763"/>
                    <a:gd name="connsiteX3" fmla="*/ 90382 w 180763"/>
                    <a:gd name="connsiteY3" fmla="*/ 0 h 180763"/>
                    <a:gd name="connsiteX4" fmla="*/ 180764 w 180763"/>
                    <a:gd name="connsiteY4" fmla="*/ 90382 h 180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0763" h="180763">
                      <a:moveTo>
                        <a:pt x="180764" y="90382"/>
                      </a:moveTo>
                      <a:cubicBezTo>
                        <a:pt x="180764" y="140758"/>
                        <a:pt x="140758" y="180763"/>
                        <a:pt x="90382" y="180763"/>
                      </a:cubicBezTo>
                      <a:cubicBezTo>
                        <a:pt x="40005" y="180763"/>
                        <a:pt x="0" y="140758"/>
                        <a:pt x="0" y="90382"/>
                      </a:cubicBezTo>
                      <a:cubicBezTo>
                        <a:pt x="0" y="40005"/>
                        <a:pt x="40005" y="0"/>
                        <a:pt x="90382" y="0"/>
                      </a:cubicBezTo>
                      <a:cubicBezTo>
                        <a:pt x="140758" y="0"/>
                        <a:pt x="180764" y="40005"/>
                        <a:pt x="180764" y="90382"/>
                      </a:cubicBezTo>
                      <a:close/>
                    </a:path>
                  </a:pathLst>
                </a:custGeom>
                <a:solidFill>
                  <a:srgbClr val="DFDFDF"/>
                </a:solidFill>
                <a:ln w="148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79" name="任意多边形: 形状 78"/>
                <p:cNvSpPr/>
                <p:nvPr/>
              </p:nvSpPr>
              <p:spPr>
                <a:xfrm>
                  <a:off x="10090996" y="3546262"/>
                  <a:ext cx="91863" cy="91863"/>
                </a:xfrm>
                <a:custGeom>
                  <a:avLst/>
                  <a:gdLst>
                    <a:gd name="connsiteX0" fmla="*/ 91864 w 91863"/>
                    <a:gd name="connsiteY0" fmla="*/ 45932 h 91863"/>
                    <a:gd name="connsiteX1" fmla="*/ 45931 w 91863"/>
                    <a:gd name="connsiteY1" fmla="*/ 91863 h 91863"/>
                    <a:gd name="connsiteX2" fmla="*/ 0 w 91863"/>
                    <a:gd name="connsiteY2" fmla="*/ 45932 h 91863"/>
                    <a:gd name="connsiteX3" fmla="*/ 45931 w 91863"/>
                    <a:gd name="connsiteY3" fmla="*/ 0 h 91863"/>
                    <a:gd name="connsiteX4" fmla="*/ 91864 w 91863"/>
                    <a:gd name="connsiteY4" fmla="*/ 45932 h 91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63" h="91863">
                      <a:moveTo>
                        <a:pt x="91864" y="45932"/>
                      </a:moveTo>
                      <a:cubicBezTo>
                        <a:pt x="91864" y="71120"/>
                        <a:pt x="71120" y="91863"/>
                        <a:pt x="45931" y="91863"/>
                      </a:cubicBezTo>
                      <a:cubicBezTo>
                        <a:pt x="20743" y="91863"/>
                        <a:pt x="0" y="71120"/>
                        <a:pt x="0" y="45932"/>
                      </a:cubicBezTo>
                      <a:cubicBezTo>
                        <a:pt x="0" y="20743"/>
                        <a:pt x="20743" y="0"/>
                        <a:pt x="45931" y="0"/>
                      </a:cubicBezTo>
                      <a:cubicBezTo>
                        <a:pt x="72601" y="0"/>
                        <a:pt x="91864" y="20743"/>
                        <a:pt x="91864" y="4593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48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</p:grpSp>
      </p:grpSp>
      <p:sp>
        <p:nvSpPr>
          <p:cNvPr id="90" name="任意多边形: 形状 89"/>
          <p:cNvSpPr/>
          <p:nvPr/>
        </p:nvSpPr>
        <p:spPr>
          <a:xfrm>
            <a:off x="3530600" y="3891280"/>
            <a:ext cx="2070100" cy="1593850"/>
          </a:xfrm>
          <a:custGeom>
            <a:avLst/>
            <a:gdLst>
              <a:gd name="connsiteX0" fmla="*/ 2548467 w 2548466"/>
              <a:gd name="connsiteY0" fmla="*/ 1634279 h 2167678"/>
              <a:gd name="connsiteX1" fmla="*/ 914188 w 2548466"/>
              <a:gd name="connsiteY1" fmla="*/ 0 h 2167678"/>
              <a:gd name="connsiteX2" fmla="*/ 0 w 2548466"/>
              <a:gd name="connsiteY2" fmla="*/ 2167679 h 2167678"/>
              <a:gd name="connsiteX3" fmla="*/ 2327699 w 2548466"/>
              <a:gd name="connsiteY3" fmla="*/ 2167679 h 2167678"/>
              <a:gd name="connsiteX4" fmla="*/ 2548467 w 2548466"/>
              <a:gd name="connsiteY4" fmla="*/ 1634279 h 2167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8466" h="2167678">
                <a:moveTo>
                  <a:pt x="2548467" y="1634279"/>
                </a:moveTo>
                <a:lnTo>
                  <a:pt x="914188" y="0"/>
                </a:lnTo>
                <a:cubicBezTo>
                  <a:pt x="373380" y="568960"/>
                  <a:pt x="31115" y="1329055"/>
                  <a:pt x="0" y="2167679"/>
                </a:cubicBezTo>
                <a:lnTo>
                  <a:pt x="2327699" y="2167679"/>
                </a:lnTo>
                <a:cubicBezTo>
                  <a:pt x="2346960" y="1966172"/>
                  <a:pt x="2426970" y="1782445"/>
                  <a:pt x="2548467" y="1634279"/>
                </a:cubicBezTo>
                <a:close/>
              </a:path>
            </a:pathLst>
          </a:custGeom>
          <a:solidFill>
            <a:schemeClr val="accent1"/>
          </a:solidFill>
          <a:ln w="1480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6" name="任意多边形: 形状 95"/>
          <p:cNvSpPr/>
          <p:nvPr/>
        </p:nvSpPr>
        <p:spPr>
          <a:xfrm>
            <a:off x="4385945" y="3128010"/>
            <a:ext cx="1771650" cy="1861820"/>
          </a:xfrm>
          <a:custGeom>
            <a:avLst/>
            <a:gdLst>
              <a:gd name="connsiteX0" fmla="*/ 2181013 w 2181013"/>
              <a:gd name="connsiteY0" fmla="*/ 2303991 h 2532168"/>
              <a:gd name="connsiteX1" fmla="*/ 2181013 w 2181013"/>
              <a:gd name="connsiteY1" fmla="*/ 0 h 2532168"/>
              <a:gd name="connsiteX2" fmla="*/ 0 w 2181013"/>
              <a:gd name="connsiteY2" fmla="*/ 899372 h 2532168"/>
              <a:gd name="connsiteX3" fmla="*/ 1632797 w 2181013"/>
              <a:gd name="connsiteY3" fmla="*/ 2532168 h 2532168"/>
              <a:gd name="connsiteX4" fmla="*/ 2181013 w 2181013"/>
              <a:gd name="connsiteY4" fmla="*/ 2303991 h 253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1013" h="2532168">
                <a:moveTo>
                  <a:pt x="2181013" y="2303991"/>
                </a:moveTo>
                <a:lnTo>
                  <a:pt x="2181013" y="0"/>
                </a:lnTo>
                <a:cubicBezTo>
                  <a:pt x="1337945" y="23707"/>
                  <a:pt x="573405" y="361527"/>
                  <a:pt x="0" y="899372"/>
                </a:cubicBezTo>
                <a:lnTo>
                  <a:pt x="1632797" y="2532168"/>
                </a:lnTo>
                <a:cubicBezTo>
                  <a:pt x="1783927" y="2406227"/>
                  <a:pt x="1973580" y="2323253"/>
                  <a:pt x="2181013" y="2303991"/>
                </a:cubicBezTo>
                <a:close/>
              </a:path>
            </a:pathLst>
          </a:custGeom>
          <a:solidFill>
            <a:schemeClr val="accent2"/>
          </a:solidFill>
          <a:ln w="1480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00" name="任意多边形: 形状 99"/>
          <p:cNvSpPr/>
          <p:nvPr/>
        </p:nvSpPr>
        <p:spPr>
          <a:xfrm>
            <a:off x="6316980" y="3129280"/>
            <a:ext cx="1751330" cy="1845945"/>
          </a:xfrm>
          <a:custGeom>
            <a:avLst/>
            <a:gdLst>
              <a:gd name="connsiteX0" fmla="*/ 521546 w 2155824"/>
              <a:gd name="connsiteY0" fmla="*/ 2509943 h 2509943"/>
              <a:gd name="connsiteX1" fmla="*/ 2155825 w 2155824"/>
              <a:gd name="connsiteY1" fmla="*/ 875665 h 2509943"/>
              <a:gd name="connsiteX2" fmla="*/ 0 w 2155824"/>
              <a:gd name="connsiteY2" fmla="*/ 0 h 2509943"/>
              <a:gd name="connsiteX3" fmla="*/ 0 w 2155824"/>
              <a:gd name="connsiteY3" fmla="*/ 2302510 h 2509943"/>
              <a:gd name="connsiteX4" fmla="*/ 521546 w 2155824"/>
              <a:gd name="connsiteY4" fmla="*/ 2509943 h 250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5824" h="2509943">
                <a:moveTo>
                  <a:pt x="521546" y="2509943"/>
                </a:moveTo>
                <a:lnTo>
                  <a:pt x="2155825" y="875665"/>
                </a:lnTo>
                <a:cubicBezTo>
                  <a:pt x="1583902" y="351155"/>
                  <a:pt x="829733" y="23707"/>
                  <a:pt x="0" y="0"/>
                </a:cubicBezTo>
                <a:lnTo>
                  <a:pt x="0" y="2302510"/>
                </a:lnTo>
                <a:cubicBezTo>
                  <a:pt x="195580" y="2320290"/>
                  <a:pt x="374862" y="2395855"/>
                  <a:pt x="521546" y="2509943"/>
                </a:cubicBezTo>
                <a:close/>
              </a:path>
            </a:pathLst>
          </a:custGeom>
          <a:solidFill>
            <a:schemeClr val="accent3"/>
          </a:solidFill>
          <a:ln w="1480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04" name="任意多边形: 形状 103"/>
          <p:cNvSpPr/>
          <p:nvPr/>
        </p:nvSpPr>
        <p:spPr>
          <a:xfrm>
            <a:off x="6856095" y="3873500"/>
            <a:ext cx="2089785" cy="1611630"/>
          </a:xfrm>
          <a:custGeom>
            <a:avLst/>
            <a:gdLst>
              <a:gd name="connsiteX0" fmla="*/ 244475 w 2572173"/>
              <a:gd name="connsiteY0" fmla="*/ 2191385 h 2191384"/>
              <a:gd name="connsiteX1" fmla="*/ 2572174 w 2572173"/>
              <a:gd name="connsiteY1" fmla="*/ 2191385 h 2191384"/>
              <a:gd name="connsiteX2" fmla="*/ 1634279 w 2572173"/>
              <a:gd name="connsiteY2" fmla="*/ 0 h 2191384"/>
              <a:gd name="connsiteX3" fmla="*/ 0 w 2572173"/>
              <a:gd name="connsiteY3" fmla="*/ 1631315 h 2191384"/>
              <a:gd name="connsiteX4" fmla="*/ 244475 w 2572173"/>
              <a:gd name="connsiteY4" fmla="*/ 2191385 h 219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2173" h="2191384">
                <a:moveTo>
                  <a:pt x="244475" y="2191385"/>
                </a:moveTo>
                <a:lnTo>
                  <a:pt x="2572174" y="2191385"/>
                </a:lnTo>
                <a:cubicBezTo>
                  <a:pt x="2539577" y="1340908"/>
                  <a:pt x="2188422" y="570442"/>
                  <a:pt x="1634279" y="0"/>
                </a:cubicBezTo>
                <a:lnTo>
                  <a:pt x="0" y="1631315"/>
                </a:lnTo>
                <a:cubicBezTo>
                  <a:pt x="133350" y="1783927"/>
                  <a:pt x="222250" y="1978025"/>
                  <a:pt x="244475" y="2191385"/>
                </a:cubicBezTo>
                <a:close/>
              </a:path>
            </a:pathLst>
          </a:custGeom>
          <a:solidFill>
            <a:schemeClr val="accent4"/>
          </a:solidFill>
          <a:ln w="1480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4" name="文本框 23"/>
          <p:cNvSpPr txBox="1"/>
          <p:nvPr>
            <p:custDataLst>
              <p:tags r:id="rId1"/>
            </p:custDataLst>
          </p:nvPr>
        </p:nvSpPr>
        <p:spPr>
          <a:xfrm>
            <a:off x="7305675" y="2218055"/>
            <a:ext cx="18116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高分享率</a:t>
            </a:r>
            <a:endParaRPr lang="zh-CN" altLang="en-US" sz="2000" dirty="0">
              <a:solidFill>
                <a:schemeClr val="accent3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7" name="文本框 23"/>
          <p:cNvSpPr txBox="1"/>
          <p:nvPr>
            <p:custDataLst>
              <p:tags r:id="rId2"/>
            </p:custDataLst>
          </p:nvPr>
        </p:nvSpPr>
        <p:spPr>
          <a:xfrm>
            <a:off x="3475355" y="2063750"/>
            <a:ext cx="18116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indent="0" algn="l" defTabSz="914400">
              <a:lnSpc>
                <a:spcPct val="200000"/>
              </a:lnSpc>
              <a:buFont typeface="Wingdings" panose="05000000000000000000" charset="0"/>
              <a:buNone/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高复购率</a:t>
            </a:r>
            <a:endParaRPr lang="zh-CN" altLang="en-US" sz="2000" dirty="0">
              <a:solidFill>
                <a:schemeClr val="accent2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21" name="文本框 23"/>
          <p:cNvSpPr txBox="1"/>
          <p:nvPr>
            <p:custDataLst>
              <p:tags r:id="rId3"/>
            </p:custDataLst>
          </p:nvPr>
        </p:nvSpPr>
        <p:spPr>
          <a:xfrm>
            <a:off x="1579880" y="3718560"/>
            <a:ext cx="18116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高转化率</a:t>
            </a:r>
            <a:endParaRPr lang="zh-CN" altLang="en-US" sz="2000" dirty="0">
              <a:solidFill>
                <a:schemeClr val="accent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24" name="文本框 23"/>
          <p:cNvSpPr txBox="1"/>
          <p:nvPr>
            <p:custDataLst>
              <p:tags r:id="rId4"/>
            </p:custDataLst>
          </p:nvPr>
        </p:nvSpPr>
        <p:spPr>
          <a:xfrm>
            <a:off x="9057640" y="3723005"/>
            <a:ext cx="18116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高介绍率</a:t>
            </a:r>
            <a:endParaRPr lang="zh-CN" altLang="en-US" sz="2000" dirty="0">
              <a:solidFill>
                <a:schemeClr val="accent4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10885" y="4772025"/>
            <a:ext cx="11398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>
              <a:lnSpc>
                <a:spcPct val="100000"/>
              </a:lnSpc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超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级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00000"/>
              </a:lnSpc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会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员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超级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会员特征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47338" y="1777573"/>
            <a:ext cx="2200275" cy="2316163"/>
            <a:chOff x="-95575" y="2317750"/>
            <a:chExt cx="2200275" cy="2316163"/>
          </a:xfrm>
        </p:grpSpPr>
        <p:sp>
          <p:nvSpPr>
            <p:cNvPr id="4" name="Oval 3"/>
            <p:cNvSpPr>
              <a:spLocks noChangeArrowheads="1"/>
            </p:cNvSpPr>
            <p:nvPr/>
          </p:nvSpPr>
          <p:spPr bwMode="auto">
            <a:xfrm>
              <a:off x="-95575" y="2416175"/>
              <a:ext cx="2101850" cy="2119313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6" name="Freeform 4"/>
            <p:cNvSpPr/>
            <p:nvPr/>
          </p:nvSpPr>
          <p:spPr bwMode="auto">
            <a:xfrm>
              <a:off x="167950" y="2317750"/>
              <a:ext cx="1936750" cy="2316163"/>
            </a:xfrm>
            <a:custGeom>
              <a:avLst/>
              <a:gdLst>
                <a:gd name="T0" fmla="*/ 81 w 199"/>
                <a:gd name="T1" fmla="*/ 236 h 236"/>
                <a:gd name="T2" fmla="*/ 4 w 199"/>
                <a:gd name="T3" fmla="*/ 208 h 236"/>
                <a:gd name="T4" fmla="*/ 3 w 199"/>
                <a:gd name="T5" fmla="*/ 194 h 236"/>
                <a:gd name="T6" fmla="*/ 17 w 199"/>
                <a:gd name="T7" fmla="*/ 192 h 236"/>
                <a:gd name="T8" fmla="*/ 81 w 199"/>
                <a:gd name="T9" fmla="*/ 216 h 236"/>
                <a:gd name="T10" fmla="*/ 140 w 199"/>
                <a:gd name="T11" fmla="*/ 196 h 236"/>
                <a:gd name="T12" fmla="*/ 179 w 199"/>
                <a:gd name="T13" fmla="*/ 118 h 236"/>
                <a:gd name="T14" fmla="*/ 150 w 199"/>
                <a:gd name="T15" fmla="*/ 49 h 236"/>
                <a:gd name="T16" fmla="*/ 81 w 199"/>
                <a:gd name="T17" fmla="*/ 20 h 236"/>
                <a:gd name="T18" fmla="*/ 71 w 199"/>
                <a:gd name="T19" fmla="*/ 10 h 236"/>
                <a:gd name="T20" fmla="*/ 81 w 199"/>
                <a:gd name="T21" fmla="*/ 0 h 236"/>
                <a:gd name="T22" fmla="*/ 164 w 199"/>
                <a:gd name="T23" fmla="*/ 35 h 236"/>
                <a:gd name="T24" fmla="*/ 199 w 199"/>
                <a:gd name="T25" fmla="*/ 118 h 236"/>
                <a:gd name="T26" fmla="*/ 152 w 199"/>
                <a:gd name="T27" fmla="*/ 212 h 236"/>
                <a:gd name="T28" fmla="*/ 81 w 199"/>
                <a:gd name="T2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36">
                  <a:moveTo>
                    <a:pt x="81" y="236"/>
                  </a:moveTo>
                  <a:cubicBezTo>
                    <a:pt x="53" y="236"/>
                    <a:pt x="26" y="226"/>
                    <a:pt x="4" y="208"/>
                  </a:cubicBezTo>
                  <a:cubicBezTo>
                    <a:pt x="0" y="204"/>
                    <a:pt x="0" y="198"/>
                    <a:pt x="3" y="194"/>
                  </a:cubicBezTo>
                  <a:cubicBezTo>
                    <a:pt x="7" y="189"/>
                    <a:pt x="13" y="189"/>
                    <a:pt x="17" y="192"/>
                  </a:cubicBezTo>
                  <a:cubicBezTo>
                    <a:pt x="35" y="208"/>
                    <a:pt x="58" y="216"/>
                    <a:pt x="81" y="216"/>
                  </a:cubicBezTo>
                  <a:cubicBezTo>
                    <a:pt x="103" y="216"/>
                    <a:pt x="123" y="209"/>
                    <a:pt x="140" y="196"/>
                  </a:cubicBezTo>
                  <a:cubicBezTo>
                    <a:pt x="165" y="177"/>
                    <a:pt x="179" y="149"/>
                    <a:pt x="179" y="118"/>
                  </a:cubicBezTo>
                  <a:cubicBezTo>
                    <a:pt x="179" y="92"/>
                    <a:pt x="169" y="67"/>
                    <a:pt x="150" y="49"/>
                  </a:cubicBezTo>
                  <a:cubicBezTo>
                    <a:pt x="132" y="30"/>
                    <a:pt x="107" y="20"/>
                    <a:pt x="81" y="20"/>
                  </a:cubicBezTo>
                  <a:cubicBezTo>
                    <a:pt x="75" y="20"/>
                    <a:pt x="71" y="16"/>
                    <a:pt x="71" y="10"/>
                  </a:cubicBezTo>
                  <a:cubicBezTo>
                    <a:pt x="71" y="4"/>
                    <a:pt x="75" y="0"/>
                    <a:pt x="81" y="0"/>
                  </a:cubicBezTo>
                  <a:cubicBezTo>
                    <a:pt x="113" y="0"/>
                    <a:pt x="142" y="12"/>
                    <a:pt x="164" y="35"/>
                  </a:cubicBezTo>
                  <a:cubicBezTo>
                    <a:pt x="187" y="57"/>
                    <a:pt x="199" y="86"/>
                    <a:pt x="199" y="118"/>
                  </a:cubicBezTo>
                  <a:cubicBezTo>
                    <a:pt x="199" y="155"/>
                    <a:pt x="182" y="190"/>
                    <a:pt x="152" y="212"/>
                  </a:cubicBezTo>
                  <a:cubicBezTo>
                    <a:pt x="131" y="228"/>
                    <a:pt x="107" y="236"/>
                    <a:pt x="81" y="236"/>
                  </a:cubicBez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177475" y="2690813"/>
              <a:ext cx="1557338" cy="1570038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9" name="Group 6"/>
          <p:cNvGrpSpPr/>
          <p:nvPr/>
        </p:nvGrpSpPr>
        <p:grpSpPr>
          <a:xfrm>
            <a:off x="3647988" y="1777573"/>
            <a:ext cx="2295525" cy="2316163"/>
            <a:chOff x="2505075" y="2317750"/>
            <a:chExt cx="2295525" cy="2316163"/>
          </a:xfrm>
        </p:grpSpPr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2595562" y="2416175"/>
              <a:ext cx="2101850" cy="2119313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2868612" y="2690813"/>
              <a:ext cx="1557338" cy="1570038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  <p:sp>
          <p:nvSpPr>
            <p:cNvPr id="12" name="Freeform 9"/>
            <p:cNvSpPr/>
            <p:nvPr/>
          </p:nvSpPr>
          <p:spPr bwMode="auto">
            <a:xfrm>
              <a:off x="2505075" y="2317750"/>
              <a:ext cx="2295525" cy="2316163"/>
            </a:xfrm>
            <a:custGeom>
              <a:avLst/>
              <a:gdLst>
                <a:gd name="T0" fmla="*/ 118 w 236"/>
                <a:gd name="T1" fmla="*/ 236 h 236"/>
                <a:gd name="T2" fmla="*/ 42 w 236"/>
                <a:gd name="T3" fmla="*/ 208 h 236"/>
                <a:gd name="T4" fmla="*/ 0 w 236"/>
                <a:gd name="T5" fmla="*/ 118 h 236"/>
                <a:gd name="T6" fmla="*/ 24 w 236"/>
                <a:gd name="T7" fmla="*/ 48 h 236"/>
                <a:gd name="T8" fmla="*/ 37 w 236"/>
                <a:gd name="T9" fmla="*/ 46 h 236"/>
                <a:gd name="T10" fmla="*/ 40 w 236"/>
                <a:gd name="T11" fmla="*/ 60 h 236"/>
                <a:gd name="T12" fmla="*/ 20 w 236"/>
                <a:gd name="T13" fmla="*/ 118 h 236"/>
                <a:gd name="T14" fmla="*/ 55 w 236"/>
                <a:gd name="T15" fmla="*/ 192 h 236"/>
                <a:gd name="T16" fmla="*/ 118 w 236"/>
                <a:gd name="T17" fmla="*/ 216 h 236"/>
                <a:gd name="T18" fmla="*/ 177 w 236"/>
                <a:gd name="T19" fmla="*/ 196 h 236"/>
                <a:gd name="T20" fmla="*/ 216 w 236"/>
                <a:gd name="T21" fmla="*/ 118 h 236"/>
                <a:gd name="T22" fmla="*/ 188 w 236"/>
                <a:gd name="T23" fmla="*/ 49 h 236"/>
                <a:gd name="T24" fmla="*/ 118 w 236"/>
                <a:gd name="T25" fmla="*/ 20 h 236"/>
                <a:gd name="T26" fmla="*/ 108 w 236"/>
                <a:gd name="T27" fmla="*/ 10 h 236"/>
                <a:gd name="T28" fmla="*/ 118 w 236"/>
                <a:gd name="T29" fmla="*/ 0 h 236"/>
                <a:gd name="T30" fmla="*/ 202 w 236"/>
                <a:gd name="T31" fmla="*/ 35 h 236"/>
                <a:gd name="T32" fmla="*/ 236 w 236"/>
                <a:gd name="T33" fmla="*/ 118 h 236"/>
                <a:gd name="T34" fmla="*/ 189 w 236"/>
                <a:gd name="T35" fmla="*/ 212 h 236"/>
                <a:gd name="T36" fmla="*/ 118 w 236"/>
                <a:gd name="T3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6" h="236">
                  <a:moveTo>
                    <a:pt x="118" y="236"/>
                  </a:moveTo>
                  <a:cubicBezTo>
                    <a:pt x="90" y="236"/>
                    <a:pt x="63" y="226"/>
                    <a:pt x="42" y="208"/>
                  </a:cubicBezTo>
                  <a:cubicBezTo>
                    <a:pt x="15" y="185"/>
                    <a:pt x="0" y="153"/>
                    <a:pt x="0" y="118"/>
                  </a:cubicBezTo>
                  <a:cubicBezTo>
                    <a:pt x="0" y="93"/>
                    <a:pt x="8" y="68"/>
                    <a:pt x="24" y="48"/>
                  </a:cubicBezTo>
                  <a:cubicBezTo>
                    <a:pt x="27" y="43"/>
                    <a:pt x="33" y="42"/>
                    <a:pt x="37" y="46"/>
                  </a:cubicBezTo>
                  <a:cubicBezTo>
                    <a:pt x="42" y="49"/>
                    <a:pt x="43" y="55"/>
                    <a:pt x="40" y="60"/>
                  </a:cubicBezTo>
                  <a:cubicBezTo>
                    <a:pt x="27" y="77"/>
                    <a:pt x="20" y="97"/>
                    <a:pt x="20" y="118"/>
                  </a:cubicBezTo>
                  <a:cubicBezTo>
                    <a:pt x="20" y="147"/>
                    <a:pt x="33" y="174"/>
                    <a:pt x="55" y="192"/>
                  </a:cubicBezTo>
                  <a:cubicBezTo>
                    <a:pt x="72" y="208"/>
                    <a:pt x="95" y="216"/>
                    <a:pt x="118" y="216"/>
                  </a:cubicBezTo>
                  <a:cubicBezTo>
                    <a:pt x="140" y="216"/>
                    <a:pt x="160" y="209"/>
                    <a:pt x="177" y="196"/>
                  </a:cubicBezTo>
                  <a:cubicBezTo>
                    <a:pt x="202" y="177"/>
                    <a:pt x="216" y="149"/>
                    <a:pt x="216" y="118"/>
                  </a:cubicBezTo>
                  <a:cubicBezTo>
                    <a:pt x="216" y="92"/>
                    <a:pt x="206" y="67"/>
                    <a:pt x="188" y="49"/>
                  </a:cubicBezTo>
                  <a:cubicBezTo>
                    <a:pt x="169" y="30"/>
                    <a:pt x="145" y="20"/>
                    <a:pt x="118" y="20"/>
                  </a:cubicBezTo>
                  <a:cubicBezTo>
                    <a:pt x="113" y="20"/>
                    <a:pt x="108" y="16"/>
                    <a:pt x="108" y="10"/>
                  </a:cubicBezTo>
                  <a:cubicBezTo>
                    <a:pt x="108" y="4"/>
                    <a:pt x="113" y="0"/>
                    <a:pt x="118" y="0"/>
                  </a:cubicBezTo>
                  <a:cubicBezTo>
                    <a:pt x="150" y="0"/>
                    <a:pt x="180" y="12"/>
                    <a:pt x="202" y="35"/>
                  </a:cubicBezTo>
                  <a:cubicBezTo>
                    <a:pt x="224" y="57"/>
                    <a:pt x="236" y="86"/>
                    <a:pt x="236" y="118"/>
                  </a:cubicBezTo>
                  <a:cubicBezTo>
                    <a:pt x="236" y="155"/>
                    <a:pt x="219" y="190"/>
                    <a:pt x="189" y="212"/>
                  </a:cubicBezTo>
                  <a:cubicBezTo>
                    <a:pt x="169" y="228"/>
                    <a:pt x="144" y="236"/>
                    <a:pt x="118" y="23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13" name="Group 10"/>
          <p:cNvGrpSpPr/>
          <p:nvPr/>
        </p:nvGrpSpPr>
        <p:grpSpPr>
          <a:xfrm>
            <a:off x="6343888" y="1777573"/>
            <a:ext cx="2198363" cy="2217738"/>
            <a:chOff x="5200975" y="2317750"/>
            <a:chExt cx="2198363" cy="221773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5200975" y="2416175"/>
              <a:ext cx="2101850" cy="2119313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474025" y="2690813"/>
              <a:ext cx="1557338" cy="1570038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  <p:sp>
          <p:nvSpPr>
            <p:cNvPr id="16" name="Freeform 13"/>
            <p:cNvSpPr/>
            <p:nvPr/>
          </p:nvSpPr>
          <p:spPr bwMode="auto">
            <a:xfrm>
              <a:off x="6153150" y="2317750"/>
              <a:ext cx="1246188" cy="2100263"/>
            </a:xfrm>
            <a:custGeom>
              <a:avLst/>
              <a:gdLst>
                <a:gd name="T0" fmla="*/ 75 w 128"/>
                <a:gd name="T1" fmla="*/ 214 h 214"/>
                <a:gd name="T2" fmla="*/ 67 w 128"/>
                <a:gd name="T3" fmla="*/ 210 h 214"/>
                <a:gd name="T4" fmla="*/ 69 w 128"/>
                <a:gd name="T5" fmla="*/ 196 h 214"/>
                <a:gd name="T6" fmla="*/ 108 w 128"/>
                <a:gd name="T7" fmla="*/ 118 h 214"/>
                <a:gd name="T8" fmla="*/ 79 w 128"/>
                <a:gd name="T9" fmla="*/ 49 h 214"/>
                <a:gd name="T10" fmla="*/ 10 w 128"/>
                <a:gd name="T11" fmla="*/ 20 h 214"/>
                <a:gd name="T12" fmla="*/ 0 w 128"/>
                <a:gd name="T13" fmla="*/ 10 h 214"/>
                <a:gd name="T14" fmla="*/ 10 w 128"/>
                <a:gd name="T15" fmla="*/ 0 h 214"/>
                <a:gd name="T16" fmla="*/ 93 w 128"/>
                <a:gd name="T17" fmla="*/ 35 h 214"/>
                <a:gd name="T18" fmla="*/ 128 w 128"/>
                <a:gd name="T19" fmla="*/ 118 h 214"/>
                <a:gd name="T20" fmla="*/ 81 w 128"/>
                <a:gd name="T21" fmla="*/ 212 h 214"/>
                <a:gd name="T22" fmla="*/ 75 w 128"/>
                <a:gd name="T23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8" h="214">
                  <a:moveTo>
                    <a:pt x="75" y="214"/>
                  </a:moveTo>
                  <a:cubicBezTo>
                    <a:pt x="72" y="214"/>
                    <a:pt x="69" y="213"/>
                    <a:pt x="67" y="210"/>
                  </a:cubicBezTo>
                  <a:cubicBezTo>
                    <a:pt x="63" y="206"/>
                    <a:pt x="64" y="200"/>
                    <a:pt x="69" y="196"/>
                  </a:cubicBezTo>
                  <a:cubicBezTo>
                    <a:pt x="94" y="177"/>
                    <a:pt x="108" y="149"/>
                    <a:pt x="108" y="118"/>
                  </a:cubicBezTo>
                  <a:cubicBezTo>
                    <a:pt x="108" y="92"/>
                    <a:pt x="98" y="67"/>
                    <a:pt x="79" y="49"/>
                  </a:cubicBezTo>
                  <a:cubicBezTo>
                    <a:pt x="61" y="30"/>
                    <a:pt x="36" y="20"/>
                    <a:pt x="10" y="20"/>
                  </a:cubicBez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1" y="0"/>
                    <a:pt x="71" y="12"/>
                    <a:pt x="93" y="35"/>
                  </a:cubicBezTo>
                  <a:cubicBezTo>
                    <a:pt x="115" y="57"/>
                    <a:pt x="128" y="86"/>
                    <a:pt x="128" y="118"/>
                  </a:cubicBezTo>
                  <a:cubicBezTo>
                    <a:pt x="128" y="155"/>
                    <a:pt x="111" y="190"/>
                    <a:pt x="81" y="212"/>
                  </a:cubicBezTo>
                  <a:cubicBezTo>
                    <a:pt x="79" y="214"/>
                    <a:pt x="77" y="214"/>
                    <a:pt x="75" y="214"/>
                  </a:cubicBez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7" name="Group 14"/>
          <p:cNvGrpSpPr/>
          <p:nvPr/>
        </p:nvGrpSpPr>
        <p:grpSpPr>
          <a:xfrm>
            <a:off x="8944387" y="1777573"/>
            <a:ext cx="2200275" cy="2316163"/>
            <a:chOff x="7801474" y="2317750"/>
            <a:chExt cx="2200275" cy="2316163"/>
          </a:xfrm>
        </p:grpSpPr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7801474" y="2416175"/>
              <a:ext cx="2101850" cy="2119313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  <p:sp>
          <p:nvSpPr>
            <p:cNvPr id="19" name="Freeform 16"/>
            <p:cNvSpPr/>
            <p:nvPr/>
          </p:nvSpPr>
          <p:spPr bwMode="auto">
            <a:xfrm>
              <a:off x="8064999" y="2317750"/>
              <a:ext cx="1936750" cy="2316163"/>
            </a:xfrm>
            <a:custGeom>
              <a:avLst/>
              <a:gdLst>
                <a:gd name="T0" fmla="*/ 81 w 199"/>
                <a:gd name="T1" fmla="*/ 236 h 236"/>
                <a:gd name="T2" fmla="*/ 4 w 199"/>
                <a:gd name="T3" fmla="*/ 208 h 236"/>
                <a:gd name="T4" fmla="*/ 3 w 199"/>
                <a:gd name="T5" fmla="*/ 194 h 236"/>
                <a:gd name="T6" fmla="*/ 17 w 199"/>
                <a:gd name="T7" fmla="*/ 192 h 236"/>
                <a:gd name="T8" fmla="*/ 81 w 199"/>
                <a:gd name="T9" fmla="*/ 216 h 236"/>
                <a:gd name="T10" fmla="*/ 140 w 199"/>
                <a:gd name="T11" fmla="*/ 196 h 236"/>
                <a:gd name="T12" fmla="*/ 179 w 199"/>
                <a:gd name="T13" fmla="*/ 118 h 236"/>
                <a:gd name="T14" fmla="*/ 150 w 199"/>
                <a:gd name="T15" fmla="*/ 49 h 236"/>
                <a:gd name="T16" fmla="*/ 81 w 199"/>
                <a:gd name="T17" fmla="*/ 20 h 236"/>
                <a:gd name="T18" fmla="*/ 71 w 199"/>
                <a:gd name="T19" fmla="*/ 10 h 236"/>
                <a:gd name="T20" fmla="*/ 81 w 199"/>
                <a:gd name="T21" fmla="*/ 0 h 236"/>
                <a:gd name="T22" fmla="*/ 164 w 199"/>
                <a:gd name="T23" fmla="*/ 35 h 236"/>
                <a:gd name="T24" fmla="*/ 199 w 199"/>
                <a:gd name="T25" fmla="*/ 118 h 236"/>
                <a:gd name="T26" fmla="*/ 152 w 199"/>
                <a:gd name="T27" fmla="*/ 212 h 236"/>
                <a:gd name="T28" fmla="*/ 81 w 199"/>
                <a:gd name="T2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36">
                  <a:moveTo>
                    <a:pt x="81" y="236"/>
                  </a:moveTo>
                  <a:cubicBezTo>
                    <a:pt x="53" y="236"/>
                    <a:pt x="26" y="226"/>
                    <a:pt x="4" y="208"/>
                  </a:cubicBezTo>
                  <a:cubicBezTo>
                    <a:pt x="0" y="204"/>
                    <a:pt x="0" y="198"/>
                    <a:pt x="3" y="194"/>
                  </a:cubicBezTo>
                  <a:cubicBezTo>
                    <a:pt x="7" y="189"/>
                    <a:pt x="13" y="189"/>
                    <a:pt x="17" y="192"/>
                  </a:cubicBezTo>
                  <a:cubicBezTo>
                    <a:pt x="35" y="208"/>
                    <a:pt x="58" y="216"/>
                    <a:pt x="81" y="216"/>
                  </a:cubicBezTo>
                  <a:cubicBezTo>
                    <a:pt x="103" y="216"/>
                    <a:pt x="123" y="209"/>
                    <a:pt x="140" y="196"/>
                  </a:cubicBezTo>
                  <a:cubicBezTo>
                    <a:pt x="165" y="177"/>
                    <a:pt x="179" y="149"/>
                    <a:pt x="179" y="118"/>
                  </a:cubicBezTo>
                  <a:cubicBezTo>
                    <a:pt x="179" y="92"/>
                    <a:pt x="169" y="67"/>
                    <a:pt x="150" y="49"/>
                  </a:cubicBezTo>
                  <a:cubicBezTo>
                    <a:pt x="132" y="30"/>
                    <a:pt x="107" y="20"/>
                    <a:pt x="81" y="20"/>
                  </a:cubicBezTo>
                  <a:cubicBezTo>
                    <a:pt x="75" y="20"/>
                    <a:pt x="71" y="16"/>
                    <a:pt x="71" y="10"/>
                  </a:cubicBezTo>
                  <a:cubicBezTo>
                    <a:pt x="71" y="4"/>
                    <a:pt x="75" y="0"/>
                    <a:pt x="81" y="0"/>
                  </a:cubicBezTo>
                  <a:cubicBezTo>
                    <a:pt x="113" y="0"/>
                    <a:pt x="142" y="12"/>
                    <a:pt x="164" y="35"/>
                  </a:cubicBezTo>
                  <a:cubicBezTo>
                    <a:pt x="187" y="57"/>
                    <a:pt x="199" y="86"/>
                    <a:pt x="199" y="118"/>
                  </a:cubicBezTo>
                  <a:cubicBezTo>
                    <a:pt x="199" y="155"/>
                    <a:pt x="182" y="190"/>
                    <a:pt x="152" y="212"/>
                  </a:cubicBezTo>
                  <a:cubicBezTo>
                    <a:pt x="131" y="228"/>
                    <a:pt x="107" y="236"/>
                    <a:pt x="81" y="23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auto">
            <a:xfrm>
              <a:off x="8074524" y="2690813"/>
              <a:ext cx="1557338" cy="1570038"/>
            </a:xfrm>
            <a:prstGeom prst="ellipse">
              <a:avLst/>
            </a:prstGeom>
            <a:noFill/>
            <a:ln w="28575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047338" y="4359093"/>
            <a:ext cx="2389036" cy="1209772"/>
            <a:chOff x="1380894" y="2712229"/>
            <a:chExt cx="2918589" cy="1209772"/>
          </a:xfrm>
        </p:grpSpPr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1421087" y="3030461"/>
              <a:ext cx="2849463" cy="89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60" tIns="30480" rIns="60960" bIns="3048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450975">
                <a:lnSpc>
                  <a:spcPct val="150000"/>
                </a:lnSpc>
              </a:pPr>
              <a:r>
                <a:rPr lang="zh-CN" altLang="en-US" sz="1200">
                  <a:sym typeface="+mn-ea"/>
                </a:rPr>
                <a:t>私域中有56%的消费者</a:t>
              </a:r>
              <a:r>
                <a:rPr lang="zh-CN" altLang="en-US" sz="1200">
                  <a:sym typeface="+mn-ea"/>
                </a:rPr>
                <a:t>有较高的内容需求，在私域内能够获得丰富、有趣的内容</a:t>
              </a:r>
              <a:endParaRPr lang="zh-CN" altLang="en-US" sz="1200" dirty="0">
                <a:cs typeface="+mn-ea"/>
                <a:sym typeface="+mn-lt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1380894" y="2712229"/>
              <a:ext cx="2918589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b="1" dirty="0">
                  <a:cs typeface="+mn-ea"/>
                  <a:sym typeface="+mn-lt"/>
                </a:rPr>
                <a:t>内容需求</a:t>
              </a:r>
              <a:r>
                <a:rPr lang="zh-CN" altLang="en-US" b="1" dirty="0">
                  <a:cs typeface="+mn-ea"/>
                  <a:sym typeface="+mn-lt"/>
                </a:rPr>
                <a:t>高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3636000" y="4359093"/>
            <a:ext cx="2389036" cy="1486632"/>
            <a:chOff x="1380894" y="2712229"/>
            <a:chExt cx="2918589" cy="1486632"/>
          </a:xfrm>
        </p:grpSpPr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1421087" y="3030461"/>
              <a:ext cx="2849463" cy="11684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60" tIns="30480" rIns="60960" bIns="3048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450975">
                <a:lnSpc>
                  <a:spcPct val="150000"/>
                </a:lnSpc>
              </a:pPr>
              <a:r>
                <a:rPr lang="zh-CN" altLang="en-US" sz="1200">
                  <a:sym typeface="+mn-ea"/>
                </a:rPr>
                <a:t>私域中有85%的消费者更关注产品品质与品牌可信赖度，而非仅仅关注在价格上，这部分人群在增多</a:t>
              </a:r>
              <a:endParaRPr lang="zh-CN" altLang="en-US" sz="1200" dirty="0">
                <a:cs typeface="+mn-ea"/>
                <a:sym typeface="+mn-lt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1380894" y="2712229"/>
              <a:ext cx="2918589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b="1" dirty="0">
                  <a:cs typeface="+mn-ea"/>
                  <a:sym typeface="+mn-lt"/>
                </a:rPr>
                <a:t>注重品质人</a:t>
              </a:r>
              <a:r>
                <a:rPr lang="zh-CN" altLang="en-US" b="1" dirty="0">
                  <a:cs typeface="+mn-ea"/>
                  <a:sym typeface="+mn-lt"/>
                </a:rPr>
                <a:t>增多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475582" y="4359093"/>
            <a:ext cx="2389036" cy="1486632"/>
            <a:chOff x="1380894" y="2712229"/>
            <a:chExt cx="2918589" cy="1486632"/>
          </a:xfrm>
        </p:grpSpPr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1421087" y="3030461"/>
              <a:ext cx="2849463" cy="11684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60" tIns="30480" rIns="60960" bIns="3048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450975">
                <a:lnSpc>
                  <a:spcPct val="150000"/>
                </a:lnSpc>
              </a:pPr>
              <a:r>
                <a:rPr lang="zh-CN" altLang="en-US" sz="1200">
                  <a:sym typeface="+mn-ea"/>
                </a:rPr>
                <a:t>61%的消费者因为购买更便捷而选择在私域进行产品购买，诸如实时优惠通知、一键购买等服务触发</a:t>
              </a:r>
              <a:r>
                <a:rPr lang="zh-CN" altLang="en-US" sz="1200">
                  <a:sym typeface="+mn-ea"/>
                </a:rPr>
                <a:t>的购买</a:t>
              </a:r>
              <a:endParaRPr lang="zh-CN" altLang="en-US" sz="1200" dirty="0">
                <a:cs typeface="+mn-ea"/>
                <a:sym typeface="+mn-lt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1380894" y="2712229"/>
              <a:ext cx="2918589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b="1" dirty="0">
                  <a:cs typeface="+mn-ea"/>
                  <a:sym typeface="+mn-lt"/>
                </a:rPr>
                <a:t>购</a:t>
              </a:r>
              <a:r>
                <a:rPr lang="zh-CN" altLang="en-US" b="1" dirty="0">
                  <a:cs typeface="+mn-ea"/>
                  <a:sym typeface="+mn-lt"/>
                </a:rPr>
                <a:t>买便捷需求</a:t>
              </a:r>
              <a:r>
                <a:rPr lang="zh-CN" altLang="en-US" b="1" dirty="0">
                  <a:cs typeface="+mn-ea"/>
                  <a:sym typeface="+mn-lt"/>
                </a:rPr>
                <a:t>多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9211087" y="4359093"/>
            <a:ext cx="2389036" cy="1209772"/>
            <a:chOff x="1380894" y="2712229"/>
            <a:chExt cx="2918589" cy="1209772"/>
          </a:xfrm>
        </p:grpSpPr>
        <p:sp>
          <p:nvSpPr>
            <p:cNvPr id="53" name="Text Box 10"/>
            <p:cNvSpPr txBox="1">
              <a:spLocks noChangeArrowheads="1"/>
            </p:cNvSpPr>
            <p:nvPr/>
          </p:nvSpPr>
          <p:spPr bwMode="auto">
            <a:xfrm>
              <a:off x="1421087" y="3030461"/>
              <a:ext cx="2849463" cy="89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60" tIns="30480" rIns="60960" bIns="3048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450975">
                <a:lnSpc>
                  <a:spcPct val="150000"/>
                </a:lnSpc>
              </a:pPr>
              <a:r>
                <a:rPr lang="zh-CN" altLang="en-US" sz="1200">
                  <a:sym typeface="+mn-ea"/>
                </a:rPr>
                <a:t>私域中61%的消费者重视服务，在私域购买是为了享受更优的服务</a:t>
              </a:r>
              <a:endParaRPr lang="zh-CN" altLang="en-US" sz="1200" dirty="0">
                <a:cs typeface="+mn-ea"/>
                <a:sym typeface="+mn-lt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1380894" y="2712229"/>
              <a:ext cx="2918589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b="1" dirty="0">
                  <a:cs typeface="+mn-ea"/>
                  <a:sym typeface="+mn-lt"/>
                </a:rPr>
                <a:t>服务要求</a:t>
              </a:r>
              <a:r>
                <a:rPr lang="zh-CN" altLang="en-US" b="1" dirty="0">
                  <a:cs typeface="+mn-ea"/>
                  <a:sym typeface="+mn-lt"/>
                </a:rPr>
                <a:t>高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</p:grpSp>
      <p:sp>
        <p:nvSpPr>
          <p:cNvPr id="104" name="TextBox 26"/>
          <p:cNvSpPr txBox="1"/>
          <p:nvPr/>
        </p:nvSpPr>
        <p:spPr>
          <a:xfrm>
            <a:off x="1498505" y="2708711"/>
            <a:ext cx="119951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sz="4000" b="1" dirty="0">
                <a:cs typeface="+mn-ea"/>
                <a:sym typeface="+mn-lt"/>
              </a:rPr>
              <a:t>56%</a:t>
            </a:r>
            <a:endParaRPr lang="en-US" sz="4000" b="1" dirty="0">
              <a:cs typeface="+mn-ea"/>
              <a:sym typeface="+mn-lt"/>
            </a:endParaRPr>
          </a:p>
        </p:txBody>
      </p:sp>
      <p:sp>
        <p:nvSpPr>
          <p:cNvPr id="105" name="TextBox 27"/>
          <p:cNvSpPr txBox="1"/>
          <p:nvPr/>
        </p:nvSpPr>
        <p:spPr>
          <a:xfrm>
            <a:off x="4189641" y="2708711"/>
            <a:ext cx="119951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sz="4000" b="1" dirty="0">
                <a:cs typeface="+mn-ea"/>
                <a:sym typeface="+mn-lt"/>
              </a:rPr>
              <a:t>85%</a:t>
            </a:r>
            <a:endParaRPr lang="en-US" sz="4000" b="1" dirty="0">
              <a:cs typeface="+mn-ea"/>
              <a:sym typeface="+mn-lt"/>
            </a:endParaRPr>
          </a:p>
        </p:txBody>
      </p:sp>
      <p:sp>
        <p:nvSpPr>
          <p:cNvPr id="106" name="TextBox 28"/>
          <p:cNvSpPr txBox="1"/>
          <p:nvPr/>
        </p:nvSpPr>
        <p:spPr>
          <a:xfrm>
            <a:off x="6801216" y="2708711"/>
            <a:ext cx="119951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sz="4000" b="1" dirty="0">
                <a:cs typeface="+mn-ea"/>
                <a:sym typeface="+mn-lt"/>
              </a:rPr>
              <a:t>61%</a:t>
            </a:r>
            <a:endParaRPr lang="en-US" sz="4000" b="1" dirty="0">
              <a:cs typeface="+mn-ea"/>
              <a:sym typeface="+mn-lt"/>
            </a:endParaRPr>
          </a:p>
        </p:txBody>
      </p:sp>
      <p:sp>
        <p:nvSpPr>
          <p:cNvPr id="107" name="TextBox 29"/>
          <p:cNvSpPr txBox="1"/>
          <p:nvPr/>
        </p:nvSpPr>
        <p:spPr>
          <a:xfrm>
            <a:off x="9397958" y="2708711"/>
            <a:ext cx="119951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sz="4000" b="1" dirty="0">
                <a:cs typeface="+mn-ea"/>
                <a:sym typeface="+mn-lt"/>
              </a:rPr>
              <a:t>61%</a:t>
            </a:r>
            <a:endParaRPr lang="en-US" sz="4000" b="1" dirty="0"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私域社群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90763" y="1506220"/>
            <a:ext cx="2849880" cy="8756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品牌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我要的不只是流量，而是爱我的人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48818" y="1506220"/>
            <a:ext cx="3561080" cy="8756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消费者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你要是拿我当人的话，我可以自愿成为流量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40978" y="2421255"/>
            <a:ext cx="165227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lnSpc>
                <a:spcPct val="300000"/>
              </a:lnSpc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私有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      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免费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300000"/>
              </a:lnSpc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精准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      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反复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15895" y="283781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695065" y="283781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715895" y="376745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695065" y="376745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733983" y="2508885"/>
            <a:ext cx="165227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lnSpc>
                <a:spcPct val="300000"/>
              </a:lnSpc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价值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      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同伴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300000"/>
              </a:lnSpc>
              <a:defRPr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功能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      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利益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708900" y="292544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688070" y="292544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708900" y="3855085"/>
            <a:ext cx="698500" cy="591820"/>
          </a:xfrm>
          <a:prstGeom prst="rect">
            <a:avLst/>
          </a:prstGeom>
          <a:noFill/>
          <a:ln>
            <a:solidFill>
              <a:srgbClr val="FFC0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688070" y="3855085"/>
            <a:ext cx="698500" cy="591820"/>
          </a:xfrm>
          <a:prstGeom prst="rect">
            <a:avLst/>
          </a:prstGeom>
          <a:noFill/>
          <a:ln>
            <a:solidFill>
              <a:srgbClr val="FF98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rgbClr val="FF98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291080" y="5256530"/>
            <a:ext cx="8687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从品牌和消费者的双视角度来看：打标签和精准分发是理想的私域流量状态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2291080" y="2641600"/>
            <a:ext cx="2477135" cy="1938655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圆角矩形 22"/>
          <p:cNvSpPr/>
          <p:nvPr/>
        </p:nvSpPr>
        <p:spPr>
          <a:xfrm>
            <a:off x="7322185" y="2722880"/>
            <a:ext cx="2477135" cy="1938655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私域社群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77503" y="1759585"/>
            <a:ext cx="944880" cy="28613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lnSpc>
                <a:spcPct val="150000"/>
              </a:lnSpc>
              <a:defRPr/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社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l" defTabSz="914400">
              <a:lnSpc>
                <a:spcPct val="150000"/>
              </a:lnSpc>
              <a:defRPr/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群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79048" y="243268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defRPr/>
            </a:pPr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社交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79048" y="376936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defRPr/>
            </a:pPr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人数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2478" y="2263775"/>
            <a:ext cx="1554480" cy="9220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p>
            <a:pPr algn="ctr" defTabSz="91440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具有</a:t>
            </a:r>
            <a:r>
              <a:rPr lang="zh-CN" altLang="en-US" b="1" dirty="0">
                <a:solidFill>
                  <a:srgbClr val="FF9800"/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社交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功能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ctr" defTabSz="91440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的</a:t>
            </a:r>
            <a:r>
              <a:rPr lang="zh-CN" altLang="en-US" b="1" dirty="0">
                <a:solidFill>
                  <a:srgbClr val="FF9800"/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场景</a:t>
            </a:r>
            <a:endParaRPr lang="zh-CN" altLang="en-US" b="1" dirty="0">
              <a:solidFill>
                <a:srgbClr val="FF9800"/>
              </a:solidFill>
              <a:latin typeface="Microsoft YaHei Bold" panose="020B0503020204020204" charset="-122"/>
              <a:ea typeface="Microsoft YaHei Bold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30578" y="3630930"/>
            <a:ext cx="1325880" cy="9220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p>
            <a:pPr algn="ctr" defTabSz="91440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一切以</a:t>
            </a:r>
            <a:r>
              <a:rPr lang="zh-CN" altLang="en-US" b="1" dirty="0">
                <a:solidFill>
                  <a:srgbClr val="FF9800"/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rPr>
              <a:t>多人</a:t>
            </a:r>
            <a:endParaRPr lang="zh-CN" altLang="en-US" b="1" dirty="0">
              <a:solidFill>
                <a:srgbClr val="FF9800"/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  <a:p>
            <a:pPr algn="ctr" defTabSz="914400">
              <a:lnSpc>
                <a:spcPct val="150000"/>
              </a:lnSpc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形式存在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cxnSp>
        <p:nvCxnSpPr>
          <p:cNvPr id="8" name="直接箭头连接符 7"/>
          <p:cNvCxnSpPr>
            <a:endCxn id="3" idx="1"/>
          </p:cNvCxnSpPr>
          <p:nvPr/>
        </p:nvCxnSpPr>
        <p:spPr>
          <a:xfrm>
            <a:off x="3822700" y="2724150"/>
            <a:ext cx="1256665" cy="63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3911600" y="4060825"/>
            <a:ext cx="1256665" cy="63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6243320" y="2722245"/>
            <a:ext cx="1981200" cy="127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6243320" y="4091305"/>
            <a:ext cx="1981200" cy="127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私域社群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体系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 rot="0">
            <a:off x="709295" y="1742440"/>
            <a:ext cx="1840230" cy="3940127"/>
            <a:chOff x="870630" y="1742223"/>
            <a:chExt cx="2297113" cy="3940120"/>
          </a:xfrm>
        </p:grpSpPr>
        <p:grpSp>
          <p:nvGrpSpPr>
            <p:cNvPr id="49" name="组合 48"/>
            <p:cNvGrpSpPr/>
            <p:nvPr/>
          </p:nvGrpSpPr>
          <p:grpSpPr>
            <a:xfrm>
              <a:off x="870630" y="1867953"/>
              <a:ext cx="2297113" cy="3814390"/>
              <a:chOff x="1589087" y="2138790"/>
              <a:chExt cx="2084841" cy="3461909"/>
            </a:xfrm>
          </p:grpSpPr>
          <p:sp>
            <p:nvSpPr>
              <p:cNvPr id="52" name="圆角矩形 20"/>
              <p:cNvSpPr>
                <a:spLocks noChangeArrowheads="1"/>
              </p:cNvSpPr>
              <p:nvPr/>
            </p:nvSpPr>
            <p:spPr bwMode="auto">
              <a:xfrm>
                <a:off x="1589087" y="3004376"/>
                <a:ext cx="2084841" cy="2596323"/>
              </a:xfrm>
              <a:prstGeom prst="roundRect">
                <a:avLst>
                  <a:gd name="adj" fmla="val 5681"/>
                </a:avLst>
              </a:prstGeom>
              <a:noFill/>
              <a:ln w="19050">
                <a:solidFill>
                  <a:srgbClr val="FF9800"/>
                </a:solidFill>
                <a:round/>
              </a:ln>
            </p:spPr>
            <p:txBody>
              <a:bodyPr lIns="62111" tIns="31055" rIns="62111" bIns="31055"/>
              <a:p>
                <a:pPr lvl="2"/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53" name="圆角矩形 31"/>
              <p:cNvSpPr>
                <a:spLocks noChangeArrowheads="1"/>
              </p:cNvSpPr>
              <p:nvPr/>
            </p:nvSpPr>
            <p:spPr bwMode="auto">
              <a:xfrm>
                <a:off x="1786957" y="2138790"/>
                <a:ext cx="1689100" cy="400110"/>
              </a:xfrm>
              <a:prstGeom prst="roundRect">
                <a:avLst>
                  <a:gd name="adj" fmla="val 16667"/>
                </a:avLst>
              </a:prstGeom>
              <a:solidFill>
                <a:srgbClr val="FF9800"/>
              </a:solidFill>
              <a:ln w="38100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54" name="燕尾形 36"/>
              <p:cNvSpPr>
                <a:spLocks noChangeArrowheads="1"/>
              </p:cNvSpPr>
              <p:nvPr/>
            </p:nvSpPr>
            <p:spPr bwMode="auto">
              <a:xfrm rot="-5400000" flipH="1" flipV="1">
                <a:off x="2497363" y="2547007"/>
                <a:ext cx="268288" cy="449262"/>
              </a:xfrm>
              <a:prstGeom prst="chevron">
                <a:avLst>
                  <a:gd name="adj" fmla="val 39398"/>
                </a:avLst>
              </a:prstGeom>
              <a:solidFill>
                <a:srgbClr val="FF9800"/>
              </a:solidFill>
              <a:ln w="9525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50" name="矩形 1"/>
            <p:cNvSpPr>
              <a:spLocks noChangeArrowheads="1"/>
            </p:cNvSpPr>
            <p:nvPr/>
          </p:nvSpPr>
          <p:spPr bwMode="auto">
            <a:xfrm>
              <a:off x="1164804" y="1742223"/>
              <a:ext cx="1691213" cy="622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管理</a:t>
              </a: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规范</a:t>
              </a:r>
              <a:endParaRPr lang="zh-CN" altLang="en-US" sz="2300" b="1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矩形 50"/>
            <p:cNvSpPr>
              <a:spLocks noChangeArrowheads="1"/>
            </p:cNvSpPr>
            <p:nvPr/>
          </p:nvSpPr>
          <p:spPr bwMode="auto">
            <a:xfrm>
              <a:off x="976192" y="2953404"/>
              <a:ext cx="2085987" cy="89153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群规是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必不可少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无规矩不成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方圆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3003550" y="1742440"/>
            <a:ext cx="1840230" cy="3940127"/>
            <a:chOff x="870630" y="1742223"/>
            <a:chExt cx="2297113" cy="3940120"/>
          </a:xfrm>
        </p:grpSpPr>
        <p:grpSp>
          <p:nvGrpSpPr>
            <p:cNvPr id="4" name="组合 3"/>
            <p:cNvGrpSpPr/>
            <p:nvPr/>
          </p:nvGrpSpPr>
          <p:grpSpPr>
            <a:xfrm>
              <a:off x="870630" y="1867953"/>
              <a:ext cx="2297113" cy="3814390"/>
              <a:chOff x="1589087" y="2138790"/>
              <a:chExt cx="2084841" cy="3461909"/>
            </a:xfrm>
          </p:grpSpPr>
          <p:sp>
            <p:nvSpPr>
              <p:cNvPr id="5" name="圆角矩形 20"/>
              <p:cNvSpPr>
                <a:spLocks noChangeArrowheads="1"/>
              </p:cNvSpPr>
              <p:nvPr/>
            </p:nvSpPr>
            <p:spPr bwMode="auto">
              <a:xfrm>
                <a:off x="1589087" y="3004376"/>
                <a:ext cx="2084841" cy="2596323"/>
              </a:xfrm>
              <a:prstGeom prst="roundRect">
                <a:avLst>
                  <a:gd name="adj" fmla="val 5681"/>
                </a:avLst>
              </a:prstGeom>
              <a:noFill/>
              <a:ln w="19050">
                <a:solidFill>
                  <a:srgbClr val="FF9800"/>
                </a:solidFill>
                <a:round/>
              </a:ln>
            </p:spPr>
            <p:txBody>
              <a:bodyPr lIns="62111" tIns="31055" rIns="62111" bIns="31055"/>
              <a:p>
                <a:pPr lvl="2"/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6" name="圆角矩形 31"/>
              <p:cNvSpPr>
                <a:spLocks noChangeArrowheads="1"/>
              </p:cNvSpPr>
              <p:nvPr/>
            </p:nvSpPr>
            <p:spPr bwMode="auto">
              <a:xfrm>
                <a:off x="1786957" y="2138790"/>
                <a:ext cx="1689100" cy="400110"/>
              </a:xfrm>
              <a:prstGeom prst="roundRect">
                <a:avLst>
                  <a:gd name="adj" fmla="val 16667"/>
                </a:avLst>
              </a:prstGeom>
              <a:solidFill>
                <a:srgbClr val="FF9800"/>
              </a:solidFill>
              <a:ln w="38100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7" name="燕尾形 36"/>
              <p:cNvSpPr>
                <a:spLocks noChangeArrowheads="1"/>
              </p:cNvSpPr>
              <p:nvPr/>
            </p:nvSpPr>
            <p:spPr bwMode="auto">
              <a:xfrm rot="-5400000" flipH="1" flipV="1">
                <a:off x="2497363" y="2547007"/>
                <a:ext cx="268288" cy="449262"/>
              </a:xfrm>
              <a:prstGeom prst="chevron">
                <a:avLst>
                  <a:gd name="adj" fmla="val 39398"/>
                </a:avLst>
              </a:prstGeom>
              <a:solidFill>
                <a:srgbClr val="FF9800"/>
              </a:solidFill>
              <a:ln w="9525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8" name="矩形 1"/>
            <p:cNvSpPr>
              <a:spLocks noChangeArrowheads="1"/>
            </p:cNvSpPr>
            <p:nvPr/>
          </p:nvSpPr>
          <p:spPr bwMode="auto">
            <a:xfrm>
              <a:off x="1164804" y="1742223"/>
              <a:ext cx="1691213" cy="622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管理</a:t>
              </a: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制度</a:t>
              </a:r>
              <a:endParaRPr lang="zh-CN" altLang="en-US" sz="2300" b="1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976192" y="2953404"/>
              <a:ext cx="2085987" cy="20916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规则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制定者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规则的奖励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者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惩处的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执行者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氛围的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维护者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等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等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 rot="0">
            <a:off x="5297805" y="1742440"/>
            <a:ext cx="1840230" cy="3940127"/>
            <a:chOff x="870630" y="1742223"/>
            <a:chExt cx="2297113" cy="3940120"/>
          </a:xfrm>
        </p:grpSpPr>
        <p:grpSp>
          <p:nvGrpSpPr>
            <p:cNvPr id="11" name="组合 10"/>
            <p:cNvGrpSpPr/>
            <p:nvPr/>
          </p:nvGrpSpPr>
          <p:grpSpPr>
            <a:xfrm>
              <a:off x="870630" y="1867953"/>
              <a:ext cx="2297113" cy="3814390"/>
              <a:chOff x="1589087" y="2138790"/>
              <a:chExt cx="2084841" cy="3461909"/>
            </a:xfrm>
          </p:grpSpPr>
          <p:sp>
            <p:nvSpPr>
              <p:cNvPr id="12" name="圆角矩形 20"/>
              <p:cNvSpPr>
                <a:spLocks noChangeArrowheads="1"/>
              </p:cNvSpPr>
              <p:nvPr/>
            </p:nvSpPr>
            <p:spPr bwMode="auto">
              <a:xfrm>
                <a:off x="1589087" y="3004376"/>
                <a:ext cx="2084841" cy="2596323"/>
              </a:xfrm>
              <a:prstGeom prst="roundRect">
                <a:avLst>
                  <a:gd name="adj" fmla="val 5681"/>
                </a:avLst>
              </a:prstGeom>
              <a:noFill/>
              <a:ln w="19050">
                <a:solidFill>
                  <a:srgbClr val="FF9800"/>
                </a:solidFill>
                <a:round/>
              </a:ln>
            </p:spPr>
            <p:txBody>
              <a:bodyPr lIns="62111" tIns="31055" rIns="62111" bIns="31055"/>
              <a:p>
                <a:pPr lvl="2"/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13" name="圆角矩形 31"/>
              <p:cNvSpPr>
                <a:spLocks noChangeArrowheads="1"/>
              </p:cNvSpPr>
              <p:nvPr/>
            </p:nvSpPr>
            <p:spPr bwMode="auto">
              <a:xfrm>
                <a:off x="1786957" y="2138790"/>
                <a:ext cx="1689100" cy="400110"/>
              </a:xfrm>
              <a:prstGeom prst="roundRect">
                <a:avLst>
                  <a:gd name="adj" fmla="val 16667"/>
                </a:avLst>
              </a:prstGeom>
              <a:solidFill>
                <a:srgbClr val="FF9800"/>
              </a:solidFill>
              <a:ln w="38100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14" name="燕尾形 36"/>
              <p:cNvSpPr>
                <a:spLocks noChangeArrowheads="1"/>
              </p:cNvSpPr>
              <p:nvPr/>
            </p:nvSpPr>
            <p:spPr bwMode="auto">
              <a:xfrm rot="-5400000" flipH="1" flipV="1">
                <a:off x="2497363" y="2547007"/>
                <a:ext cx="268288" cy="449262"/>
              </a:xfrm>
              <a:prstGeom prst="chevron">
                <a:avLst>
                  <a:gd name="adj" fmla="val 39398"/>
                </a:avLst>
              </a:prstGeom>
              <a:solidFill>
                <a:srgbClr val="FF9800"/>
              </a:solidFill>
              <a:ln w="9525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15" name="矩形 1"/>
            <p:cNvSpPr>
              <a:spLocks noChangeArrowheads="1"/>
            </p:cNvSpPr>
            <p:nvPr/>
          </p:nvSpPr>
          <p:spPr bwMode="auto">
            <a:xfrm>
              <a:off x="1164804" y="1742223"/>
              <a:ext cx="1691213" cy="622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内容</a:t>
              </a: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互动</a:t>
              </a:r>
              <a:endParaRPr lang="zh-CN" altLang="en-US" sz="2300" b="1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976192" y="2953404"/>
              <a:ext cx="2085987" cy="249173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浅度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内容：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indent="0" algn="l">
                <a:lnSpc>
                  <a:spcPct val="200000"/>
                </a:lnSpc>
                <a:buFont typeface="Wingdings" panose="05000000000000000000" charset="0"/>
                <a:buNone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不断塑造生活场景，将产品带入到场景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中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深度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内容：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indent="0" algn="l">
                <a:lnSpc>
                  <a:spcPct val="200000"/>
                </a:lnSpc>
                <a:buFont typeface="Wingdings" panose="05000000000000000000" charset="0"/>
                <a:buNone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线上分享（结合活动、产品、品牌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营销）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rot="0">
            <a:off x="7592060" y="1742440"/>
            <a:ext cx="1840230" cy="3940127"/>
            <a:chOff x="870630" y="1742223"/>
            <a:chExt cx="2297113" cy="3940120"/>
          </a:xfrm>
        </p:grpSpPr>
        <p:grpSp>
          <p:nvGrpSpPr>
            <p:cNvPr id="19" name="组合 18"/>
            <p:cNvGrpSpPr/>
            <p:nvPr/>
          </p:nvGrpSpPr>
          <p:grpSpPr>
            <a:xfrm>
              <a:off x="870630" y="1867953"/>
              <a:ext cx="2297113" cy="3814390"/>
              <a:chOff x="1589087" y="2138790"/>
              <a:chExt cx="2084841" cy="3461909"/>
            </a:xfrm>
          </p:grpSpPr>
          <p:sp>
            <p:nvSpPr>
              <p:cNvPr id="20" name="圆角矩形 20"/>
              <p:cNvSpPr>
                <a:spLocks noChangeArrowheads="1"/>
              </p:cNvSpPr>
              <p:nvPr/>
            </p:nvSpPr>
            <p:spPr bwMode="auto">
              <a:xfrm>
                <a:off x="1589087" y="3004376"/>
                <a:ext cx="2084841" cy="2596323"/>
              </a:xfrm>
              <a:prstGeom prst="roundRect">
                <a:avLst>
                  <a:gd name="adj" fmla="val 5681"/>
                </a:avLst>
              </a:prstGeom>
              <a:noFill/>
              <a:ln w="19050">
                <a:solidFill>
                  <a:srgbClr val="FF9800"/>
                </a:solidFill>
                <a:round/>
              </a:ln>
            </p:spPr>
            <p:txBody>
              <a:bodyPr lIns="62111" tIns="31055" rIns="62111" bIns="31055"/>
              <a:p>
                <a:pPr lvl="2"/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21" name="圆角矩形 31"/>
              <p:cNvSpPr>
                <a:spLocks noChangeArrowheads="1"/>
              </p:cNvSpPr>
              <p:nvPr/>
            </p:nvSpPr>
            <p:spPr bwMode="auto">
              <a:xfrm>
                <a:off x="1786957" y="2138790"/>
                <a:ext cx="1689100" cy="400110"/>
              </a:xfrm>
              <a:prstGeom prst="roundRect">
                <a:avLst>
                  <a:gd name="adj" fmla="val 16667"/>
                </a:avLst>
              </a:prstGeom>
              <a:solidFill>
                <a:srgbClr val="FF9800"/>
              </a:solidFill>
              <a:ln w="38100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22" name="燕尾形 36"/>
              <p:cNvSpPr>
                <a:spLocks noChangeArrowheads="1"/>
              </p:cNvSpPr>
              <p:nvPr/>
            </p:nvSpPr>
            <p:spPr bwMode="auto">
              <a:xfrm rot="-5400000" flipH="1" flipV="1">
                <a:off x="2497363" y="2547007"/>
                <a:ext cx="268288" cy="449262"/>
              </a:xfrm>
              <a:prstGeom prst="chevron">
                <a:avLst>
                  <a:gd name="adj" fmla="val 39398"/>
                </a:avLst>
              </a:prstGeom>
              <a:solidFill>
                <a:srgbClr val="FF9800"/>
              </a:solidFill>
              <a:ln w="9525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23" name="矩形 1"/>
            <p:cNvSpPr>
              <a:spLocks noChangeArrowheads="1"/>
            </p:cNvSpPr>
            <p:nvPr/>
          </p:nvSpPr>
          <p:spPr bwMode="auto">
            <a:xfrm>
              <a:off x="940384" y="1742223"/>
              <a:ext cx="2086267" cy="5067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物质精神奖励</a:t>
              </a:r>
              <a:endParaRPr lang="zh-CN" altLang="en-US" b="1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>
              <a:spLocks noChangeArrowheads="1"/>
            </p:cNvSpPr>
            <p:nvPr/>
          </p:nvSpPr>
          <p:spPr bwMode="auto">
            <a:xfrm>
              <a:off x="976192" y="2953404"/>
              <a:ext cx="2085987" cy="249173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定期群内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福利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定期红包（结合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活动）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定期专项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活动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定期线下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聚会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等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等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9886315" y="1742440"/>
            <a:ext cx="1840230" cy="3940127"/>
            <a:chOff x="870630" y="1742223"/>
            <a:chExt cx="2297113" cy="3940120"/>
          </a:xfrm>
        </p:grpSpPr>
        <p:grpSp>
          <p:nvGrpSpPr>
            <p:cNvPr id="55" name="组合 54"/>
            <p:cNvGrpSpPr/>
            <p:nvPr/>
          </p:nvGrpSpPr>
          <p:grpSpPr>
            <a:xfrm>
              <a:off x="870630" y="1867953"/>
              <a:ext cx="2297113" cy="3814390"/>
              <a:chOff x="1589087" y="2138790"/>
              <a:chExt cx="2084841" cy="3461909"/>
            </a:xfrm>
          </p:grpSpPr>
          <p:sp>
            <p:nvSpPr>
              <p:cNvPr id="56" name="圆角矩形 20"/>
              <p:cNvSpPr>
                <a:spLocks noChangeArrowheads="1"/>
              </p:cNvSpPr>
              <p:nvPr/>
            </p:nvSpPr>
            <p:spPr bwMode="auto">
              <a:xfrm>
                <a:off x="1589087" y="3004376"/>
                <a:ext cx="2084841" cy="2596323"/>
              </a:xfrm>
              <a:prstGeom prst="roundRect">
                <a:avLst>
                  <a:gd name="adj" fmla="val 5681"/>
                </a:avLst>
              </a:prstGeom>
              <a:noFill/>
              <a:ln w="19050">
                <a:solidFill>
                  <a:srgbClr val="FF9800"/>
                </a:solidFill>
                <a:round/>
              </a:ln>
            </p:spPr>
            <p:txBody>
              <a:bodyPr lIns="62111" tIns="31055" rIns="62111" bIns="31055"/>
              <a:p>
                <a:pPr lvl="2"/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57" name="圆角矩形 31"/>
              <p:cNvSpPr>
                <a:spLocks noChangeArrowheads="1"/>
              </p:cNvSpPr>
              <p:nvPr/>
            </p:nvSpPr>
            <p:spPr bwMode="auto">
              <a:xfrm>
                <a:off x="1786957" y="2138790"/>
                <a:ext cx="1689100" cy="400110"/>
              </a:xfrm>
              <a:prstGeom prst="roundRect">
                <a:avLst>
                  <a:gd name="adj" fmla="val 16667"/>
                </a:avLst>
              </a:prstGeom>
              <a:solidFill>
                <a:srgbClr val="FF9800"/>
              </a:solidFill>
              <a:ln w="38100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  <p:sp>
            <p:nvSpPr>
              <p:cNvPr id="58" name="燕尾形 36"/>
              <p:cNvSpPr>
                <a:spLocks noChangeArrowheads="1"/>
              </p:cNvSpPr>
              <p:nvPr/>
            </p:nvSpPr>
            <p:spPr bwMode="auto">
              <a:xfrm rot="-5400000" flipH="1" flipV="1">
                <a:off x="2497363" y="2547007"/>
                <a:ext cx="268288" cy="449262"/>
              </a:xfrm>
              <a:prstGeom prst="chevron">
                <a:avLst>
                  <a:gd name="adj" fmla="val 39398"/>
                </a:avLst>
              </a:prstGeom>
              <a:solidFill>
                <a:srgbClr val="FF9800"/>
              </a:solidFill>
              <a:ln w="9525">
                <a:noFill/>
                <a:round/>
              </a:ln>
            </p:spPr>
            <p:txBody>
              <a:bodyPr lIns="62111" tIns="31055" rIns="62111" bIns="31055"/>
              <a:p>
                <a:endParaRPr lang="zh-CN" altLang="en-US" dirty="0">
                  <a:solidFill>
                    <a:srgbClr val="434343"/>
                  </a:solidFill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59" name="矩形 1"/>
            <p:cNvSpPr>
              <a:spLocks noChangeArrowheads="1"/>
            </p:cNvSpPr>
            <p:nvPr/>
          </p:nvSpPr>
          <p:spPr bwMode="auto">
            <a:xfrm>
              <a:off x="1164804" y="1742223"/>
              <a:ext cx="1691213" cy="622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社群</a:t>
              </a:r>
              <a:r>
                <a:rPr lang="zh-CN" altLang="en-US" sz="2300" b="1" dirty="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rPr>
                <a:t>利益</a:t>
              </a:r>
              <a:endParaRPr lang="zh-CN" altLang="en-US" sz="2300" b="1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60" name="矩形 59"/>
            <p:cNvSpPr>
              <a:spLocks noChangeArrowheads="1"/>
            </p:cNvSpPr>
            <p:nvPr/>
          </p:nvSpPr>
          <p:spPr bwMode="auto">
            <a:xfrm>
              <a:off x="976192" y="2953404"/>
              <a:ext cx="2085987" cy="20916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L="285750" indent="-285750" algn="l">
                <a:lnSpc>
                  <a:spcPct val="200000"/>
                </a:lnSpc>
                <a:buFont typeface="Wingdings" panose="05000000000000000000" charset="0"/>
                <a:buChar char=""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例如：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  <a:p>
              <a:pPr indent="0" algn="l">
                <a:lnSpc>
                  <a:spcPct val="200000"/>
                </a:lnSpc>
                <a:buFont typeface="Wingdings" panose="05000000000000000000" charset="0"/>
                <a:buNone/>
              </a:pP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产品上新，社群成员优先享受产品体验，进行折扣秒杀，并换取赛图</a:t>
              </a:r>
              <a:r>
                <a:rPr lang="en-US" altLang="zh-CN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+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口碑</a:t>
              </a:r>
              <a:r>
                <a:rPr lang="zh-CN" altLang="en-US" sz="1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sym typeface="FZHei-B01S" panose="02010601030101010101" pitchFamily="2" charset="-122"/>
                </a:rPr>
                <a:t>传播</a:t>
              </a:r>
              <a:endPara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sym typeface="FZHei-B01S" panose="0201060103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私域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社群流量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856740" y="5845175"/>
            <a:ext cx="53721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latin typeface="Microsoft YaHei Bold" panose="020B0503020204020204" charset="-122"/>
                <a:ea typeface="Microsoft YaHei Bold" panose="020B0503020204020204" charset="-122"/>
              </a:rPr>
              <a:t>私域流量已经成为品牌影响消费者的重要路径</a:t>
            </a:r>
            <a:endParaRPr lang="zh-CN" altLang="en-US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 rot="0">
            <a:off x="1570990" y="1373505"/>
            <a:ext cx="8834755" cy="1693545"/>
            <a:chOff x="1179576" y="1894332"/>
            <a:chExt cx="9575935" cy="1955291"/>
          </a:xfrm>
        </p:grpSpPr>
        <p:grpSp>
          <p:nvGrpSpPr>
            <p:cNvPr id="44" name="图形 1"/>
            <p:cNvGrpSpPr/>
            <p:nvPr/>
          </p:nvGrpSpPr>
          <p:grpSpPr>
            <a:xfrm>
              <a:off x="1179576" y="1894332"/>
              <a:ext cx="1834016" cy="1955291"/>
              <a:chOff x="1179576" y="1894332"/>
              <a:chExt cx="1834016" cy="1955291"/>
            </a:xfrm>
            <a:solidFill>
              <a:schemeClr val="accent1"/>
            </a:solidFill>
          </p:grpSpPr>
          <p:sp>
            <p:nvSpPr>
              <p:cNvPr id="45" name="任意多边形: 形状 41"/>
              <p:cNvSpPr/>
              <p:nvPr/>
            </p:nvSpPr>
            <p:spPr>
              <a:xfrm>
                <a:off x="1179576" y="1923287"/>
                <a:ext cx="512063" cy="376427"/>
              </a:xfrm>
              <a:custGeom>
                <a:avLst/>
                <a:gdLst>
                  <a:gd name="connsiteX0" fmla="*/ 256032 w 512063"/>
                  <a:gd name="connsiteY0" fmla="*/ 0 h 376427"/>
                  <a:gd name="connsiteX1" fmla="*/ 0 w 512063"/>
                  <a:gd name="connsiteY1" fmla="*/ 376428 h 376427"/>
                  <a:gd name="connsiteX2" fmla="*/ 512064 w 512063"/>
                  <a:gd name="connsiteY2" fmla="*/ 376428 h 376427"/>
                  <a:gd name="connsiteX3" fmla="*/ 256032 w 512063"/>
                  <a:gd name="connsiteY3" fmla="*/ 0 h 37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063" h="376427">
                    <a:moveTo>
                      <a:pt x="256032" y="0"/>
                    </a:moveTo>
                    <a:cubicBezTo>
                      <a:pt x="106680" y="59436"/>
                      <a:pt x="0" y="205740"/>
                      <a:pt x="0" y="376428"/>
                    </a:cubicBezTo>
                    <a:lnTo>
                      <a:pt x="512064" y="376428"/>
                    </a:lnTo>
                    <a:cubicBezTo>
                      <a:pt x="512064" y="205740"/>
                      <a:pt x="405384" y="59436"/>
                      <a:pt x="25603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6" name="任意多边形: 形状 43"/>
              <p:cNvSpPr/>
              <p:nvPr/>
            </p:nvSpPr>
            <p:spPr>
              <a:xfrm>
                <a:off x="1307592" y="1894332"/>
                <a:ext cx="1706000" cy="1955291"/>
              </a:xfrm>
              <a:custGeom>
                <a:avLst/>
                <a:gdLst>
                  <a:gd name="connsiteX0" fmla="*/ 1679448 w 1706000"/>
                  <a:gd name="connsiteY0" fmla="*/ 1106424 h 1955291"/>
                  <a:gd name="connsiteX1" fmla="*/ 1516380 w 1706000"/>
                  <a:gd name="connsiteY1" fmla="*/ 1100328 h 1955291"/>
                  <a:gd name="connsiteX2" fmla="*/ 1455420 w 1706000"/>
                  <a:gd name="connsiteY2" fmla="*/ 1161288 h 1955291"/>
                  <a:gd name="connsiteX3" fmla="*/ 1455420 w 1706000"/>
                  <a:gd name="connsiteY3" fmla="*/ 405384 h 1955291"/>
                  <a:gd name="connsiteX4" fmla="*/ 1050036 w 1706000"/>
                  <a:gd name="connsiteY4" fmla="*/ 0 h 1955291"/>
                  <a:gd name="connsiteX5" fmla="*/ 277368 w 1706000"/>
                  <a:gd name="connsiteY5" fmla="*/ 0 h 1955291"/>
                  <a:gd name="connsiteX6" fmla="*/ 128016 w 1706000"/>
                  <a:gd name="connsiteY6" fmla="*/ 28956 h 1955291"/>
                  <a:gd name="connsiteX7" fmla="*/ 0 w 1706000"/>
                  <a:gd name="connsiteY7" fmla="*/ 111252 h 1955291"/>
                  <a:gd name="connsiteX8" fmla="*/ 256032 w 1706000"/>
                  <a:gd name="connsiteY8" fmla="*/ 111252 h 1955291"/>
                  <a:gd name="connsiteX9" fmla="*/ 384048 w 1706000"/>
                  <a:gd name="connsiteY9" fmla="*/ 406908 h 1955291"/>
                  <a:gd name="connsiteX10" fmla="*/ 384048 w 1706000"/>
                  <a:gd name="connsiteY10" fmla="*/ 1156716 h 1955291"/>
                  <a:gd name="connsiteX11" fmla="*/ 332232 w 1706000"/>
                  <a:gd name="connsiteY11" fmla="*/ 1104900 h 1955291"/>
                  <a:gd name="connsiteX12" fmla="*/ 166116 w 1706000"/>
                  <a:gd name="connsiteY12" fmla="*/ 1104900 h 1955291"/>
                  <a:gd name="connsiteX13" fmla="*/ 137160 w 1706000"/>
                  <a:gd name="connsiteY13" fmla="*/ 1179576 h 1955291"/>
                  <a:gd name="connsiteX14" fmla="*/ 170688 w 1706000"/>
                  <a:gd name="connsiteY14" fmla="*/ 1258824 h 1955291"/>
                  <a:gd name="connsiteX15" fmla="*/ 844296 w 1706000"/>
                  <a:gd name="connsiteY15" fmla="*/ 1923288 h 1955291"/>
                  <a:gd name="connsiteX16" fmla="*/ 1001268 w 1706000"/>
                  <a:gd name="connsiteY16" fmla="*/ 1923288 h 1955291"/>
                  <a:gd name="connsiteX17" fmla="*/ 1670304 w 1706000"/>
                  <a:gd name="connsiteY17" fmla="*/ 1263396 h 1955291"/>
                  <a:gd name="connsiteX18" fmla="*/ 1679448 w 1706000"/>
                  <a:gd name="connsiteY18" fmla="*/ 1106424 h 195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06000" h="1955291">
                    <a:moveTo>
                      <a:pt x="1679448" y="1106424"/>
                    </a:moveTo>
                    <a:cubicBezTo>
                      <a:pt x="1636776" y="1057656"/>
                      <a:pt x="1562100" y="1056132"/>
                      <a:pt x="1516380" y="1100328"/>
                    </a:cubicBezTo>
                    <a:lnTo>
                      <a:pt x="1455420" y="1161288"/>
                    </a:lnTo>
                    <a:lnTo>
                      <a:pt x="1455420" y="405384"/>
                    </a:lnTo>
                    <a:cubicBezTo>
                      <a:pt x="1455420" y="181356"/>
                      <a:pt x="1274064" y="0"/>
                      <a:pt x="1050036" y="0"/>
                    </a:cubicBezTo>
                    <a:lnTo>
                      <a:pt x="277368" y="0"/>
                    </a:lnTo>
                    <a:cubicBezTo>
                      <a:pt x="224028" y="0"/>
                      <a:pt x="173736" y="10668"/>
                      <a:pt x="128016" y="28956"/>
                    </a:cubicBezTo>
                    <a:cubicBezTo>
                      <a:pt x="80772" y="48768"/>
                      <a:pt x="36576" y="76200"/>
                      <a:pt x="0" y="111252"/>
                    </a:cubicBezTo>
                    <a:cubicBezTo>
                      <a:pt x="71628" y="44196"/>
                      <a:pt x="184404" y="44196"/>
                      <a:pt x="256032" y="111252"/>
                    </a:cubicBezTo>
                    <a:cubicBezTo>
                      <a:pt x="333756" y="185928"/>
                      <a:pt x="384048" y="289560"/>
                      <a:pt x="384048" y="406908"/>
                    </a:cubicBezTo>
                    <a:lnTo>
                      <a:pt x="384048" y="1156716"/>
                    </a:lnTo>
                    <a:lnTo>
                      <a:pt x="332232" y="1104900"/>
                    </a:lnTo>
                    <a:cubicBezTo>
                      <a:pt x="286512" y="1059180"/>
                      <a:pt x="208788" y="1057656"/>
                      <a:pt x="166116" y="1104900"/>
                    </a:cubicBezTo>
                    <a:cubicBezTo>
                      <a:pt x="146304" y="1126236"/>
                      <a:pt x="137160" y="1153668"/>
                      <a:pt x="137160" y="1179576"/>
                    </a:cubicBezTo>
                    <a:cubicBezTo>
                      <a:pt x="137160" y="1208532"/>
                      <a:pt x="147828" y="1237488"/>
                      <a:pt x="170688" y="1258824"/>
                    </a:cubicBezTo>
                    <a:lnTo>
                      <a:pt x="844296" y="1923288"/>
                    </a:lnTo>
                    <a:cubicBezTo>
                      <a:pt x="888492" y="1965960"/>
                      <a:pt x="958596" y="1965960"/>
                      <a:pt x="1001268" y="1923288"/>
                    </a:cubicBezTo>
                    <a:lnTo>
                      <a:pt x="1670304" y="1263396"/>
                    </a:lnTo>
                    <a:cubicBezTo>
                      <a:pt x="1712976" y="1222248"/>
                      <a:pt x="1719072" y="1152144"/>
                      <a:pt x="1679448" y="11064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47" name="任意多边形: 形状 44"/>
            <p:cNvSpPr/>
            <p:nvPr/>
          </p:nvSpPr>
          <p:spPr>
            <a:xfrm>
              <a:off x="3115055" y="1923287"/>
              <a:ext cx="512064" cy="376427"/>
            </a:xfrm>
            <a:custGeom>
              <a:avLst/>
              <a:gdLst>
                <a:gd name="connsiteX0" fmla="*/ 256032 w 512064"/>
                <a:gd name="connsiteY0" fmla="*/ 0 h 376427"/>
                <a:gd name="connsiteX1" fmla="*/ 0 w 512064"/>
                <a:gd name="connsiteY1" fmla="*/ 376428 h 376427"/>
                <a:gd name="connsiteX2" fmla="*/ 512064 w 512064"/>
                <a:gd name="connsiteY2" fmla="*/ 376428 h 376427"/>
                <a:gd name="connsiteX3" fmla="*/ 256032 w 512064"/>
                <a:gd name="connsiteY3" fmla="*/ 0 h 37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064" h="376427">
                  <a:moveTo>
                    <a:pt x="256032" y="0"/>
                  </a:moveTo>
                  <a:cubicBezTo>
                    <a:pt x="106680" y="59436"/>
                    <a:pt x="0" y="205740"/>
                    <a:pt x="0" y="376428"/>
                  </a:cubicBezTo>
                  <a:lnTo>
                    <a:pt x="512064" y="376428"/>
                  </a:lnTo>
                  <a:cubicBezTo>
                    <a:pt x="512064" y="205740"/>
                    <a:pt x="405384" y="59436"/>
                    <a:pt x="25603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3243072" y="1894332"/>
              <a:ext cx="1706000" cy="1955291"/>
            </a:xfrm>
            <a:custGeom>
              <a:avLst/>
              <a:gdLst>
                <a:gd name="connsiteX0" fmla="*/ 1679448 w 1706000"/>
                <a:gd name="connsiteY0" fmla="*/ 1106424 h 1955291"/>
                <a:gd name="connsiteX1" fmla="*/ 1516380 w 1706000"/>
                <a:gd name="connsiteY1" fmla="*/ 1100328 h 1955291"/>
                <a:gd name="connsiteX2" fmla="*/ 1455420 w 1706000"/>
                <a:gd name="connsiteY2" fmla="*/ 1161288 h 1955291"/>
                <a:gd name="connsiteX3" fmla="*/ 1455420 w 1706000"/>
                <a:gd name="connsiteY3" fmla="*/ 405384 h 1955291"/>
                <a:gd name="connsiteX4" fmla="*/ 1050036 w 1706000"/>
                <a:gd name="connsiteY4" fmla="*/ 0 h 1955291"/>
                <a:gd name="connsiteX5" fmla="*/ 277368 w 1706000"/>
                <a:gd name="connsiteY5" fmla="*/ 0 h 1955291"/>
                <a:gd name="connsiteX6" fmla="*/ 128016 w 1706000"/>
                <a:gd name="connsiteY6" fmla="*/ 28956 h 1955291"/>
                <a:gd name="connsiteX7" fmla="*/ 0 w 1706000"/>
                <a:gd name="connsiteY7" fmla="*/ 111252 h 1955291"/>
                <a:gd name="connsiteX8" fmla="*/ 256032 w 1706000"/>
                <a:gd name="connsiteY8" fmla="*/ 111252 h 1955291"/>
                <a:gd name="connsiteX9" fmla="*/ 384048 w 1706000"/>
                <a:gd name="connsiteY9" fmla="*/ 406908 h 1955291"/>
                <a:gd name="connsiteX10" fmla="*/ 384048 w 1706000"/>
                <a:gd name="connsiteY10" fmla="*/ 1156716 h 1955291"/>
                <a:gd name="connsiteX11" fmla="*/ 332232 w 1706000"/>
                <a:gd name="connsiteY11" fmla="*/ 1104900 h 1955291"/>
                <a:gd name="connsiteX12" fmla="*/ 166116 w 1706000"/>
                <a:gd name="connsiteY12" fmla="*/ 1104900 h 1955291"/>
                <a:gd name="connsiteX13" fmla="*/ 137160 w 1706000"/>
                <a:gd name="connsiteY13" fmla="*/ 1179576 h 1955291"/>
                <a:gd name="connsiteX14" fmla="*/ 170688 w 1706000"/>
                <a:gd name="connsiteY14" fmla="*/ 1258824 h 1955291"/>
                <a:gd name="connsiteX15" fmla="*/ 844296 w 1706000"/>
                <a:gd name="connsiteY15" fmla="*/ 1923288 h 1955291"/>
                <a:gd name="connsiteX16" fmla="*/ 1001268 w 1706000"/>
                <a:gd name="connsiteY16" fmla="*/ 1923288 h 1955291"/>
                <a:gd name="connsiteX17" fmla="*/ 1670304 w 1706000"/>
                <a:gd name="connsiteY17" fmla="*/ 1263396 h 1955291"/>
                <a:gd name="connsiteX18" fmla="*/ 1679448 w 1706000"/>
                <a:gd name="connsiteY18" fmla="*/ 1106424 h 195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6000" h="1955291">
                  <a:moveTo>
                    <a:pt x="1679448" y="1106424"/>
                  </a:moveTo>
                  <a:cubicBezTo>
                    <a:pt x="1636776" y="1057656"/>
                    <a:pt x="1562100" y="1056132"/>
                    <a:pt x="1516380" y="1100328"/>
                  </a:cubicBezTo>
                  <a:lnTo>
                    <a:pt x="1455420" y="1161288"/>
                  </a:lnTo>
                  <a:lnTo>
                    <a:pt x="1455420" y="405384"/>
                  </a:lnTo>
                  <a:cubicBezTo>
                    <a:pt x="1455420" y="181356"/>
                    <a:pt x="1274064" y="0"/>
                    <a:pt x="1050036" y="0"/>
                  </a:cubicBezTo>
                  <a:lnTo>
                    <a:pt x="277368" y="0"/>
                  </a:lnTo>
                  <a:cubicBezTo>
                    <a:pt x="224028" y="0"/>
                    <a:pt x="173736" y="10668"/>
                    <a:pt x="128016" y="28956"/>
                  </a:cubicBezTo>
                  <a:cubicBezTo>
                    <a:pt x="80772" y="48768"/>
                    <a:pt x="36576" y="76200"/>
                    <a:pt x="0" y="111252"/>
                  </a:cubicBezTo>
                  <a:cubicBezTo>
                    <a:pt x="71628" y="44196"/>
                    <a:pt x="184404" y="44196"/>
                    <a:pt x="256032" y="111252"/>
                  </a:cubicBezTo>
                  <a:cubicBezTo>
                    <a:pt x="333756" y="185928"/>
                    <a:pt x="384048" y="289560"/>
                    <a:pt x="384048" y="406908"/>
                  </a:cubicBezTo>
                  <a:lnTo>
                    <a:pt x="384048" y="1156716"/>
                  </a:lnTo>
                  <a:lnTo>
                    <a:pt x="332232" y="1104900"/>
                  </a:lnTo>
                  <a:cubicBezTo>
                    <a:pt x="286512" y="1059180"/>
                    <a:pt x="208788" y="1057656"/>
                    <a:pt x="166116" y="1104900"/>
                  </a:cubicBezTo>
                  <a:cubicBezTo>
                    <a:pt x="146304" y="1126236"/>
                    <a:pt x="137160" y="1153668"/>
                    <a:pt x="137160" y="1179576"/>
                  </a:cubicBezTo>
                  <a:cubicBezTo>
                    <a:pt x="137160" y="1208532"/>
                    <a:pt x="147828" y="1237488"/>
                    <a:pt x="170688" y="1258824"/>
                  </a:cubicBezTo>
                  <a:lnTo>
                    <a:pt x="844296" y="1923288"/>
                  </a:lnTo>
                  <a:cubicBezTo>
                    <a:pt x="888492" y="1965960"/>
                    <a:pt x="958596" y="1965960"/>
                    <a:pt x="1001268" y="1923288"/>
                  </a:cubicBezTo>
                  <a:lnTo>
                    <a:pt x="1670304" y="1263396"/>
                  </a:lnTo>
                  <a:cubicBezTo>
                    <a:pt x="1712976" y="1222248"/>
                    <a:pt x="1719072" y="1152144"/>
                    <a:pt x="1679448" y="1106424"/>
                  </a:cubicBezTo>
                  <a:close/>
                </a:path>
              </a:pathLst>
            </a:custGeom>
            <a:solidFill>
              <a:schemeClr val="accent2"/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5050535" y="1923287"/>
              <a:ext cx="512064" cy="376427"/>
            </a:xfrm>
            <a:custGeom>
              <a:avLst/>
              <a:gdLst>
                <a:gd name="connsiteX0" fmla="*/ 256032 w 512064"/>
                <a:gd name="connsiteY0" fmla="*/ 0 h 376427"/>
                <a:gd name="connsiteX1" fmla="*/ 0 w 512064"/>
                <a:gd name="connsiteY1" fmla="*/ 376428 h 376427"/>
                <a:gd name="connsiteX2" fmla="*/ 512064 w 512064"/>
                <a:gd name="connsiteY2" fmla="*/ 376428 h 376427"/>
                <a:gd name="connsiteX3" fmla="*/ 256032 w 512064"/>
                <a:gd name="connsiteY3" fmla="*/ 0 h 37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064" h="376427">
                  <a:moveTo>
                    <a:pt x="256032" y="0"/>
                  </a:moveTo>
                  <a:cubicBezTo>
                    <a:pt x="106680" y="59436"/>
                    <a:pt x="0" y="205740"/>
                    <a:pt x="0" y="376428"/>
                  </a:cubicBezTo>
                  <a:lnTo>
                    <a:pt x="512064" y="376428"/>
                  </a:lnTo>
                  <a:cubicBezTo>
                    <a:pt x="512064" y="205740"/>
                    <a:pt x="405384" y="59436"/>
                    <a:pt x="256032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5178551" y="1894332"/>
              <a:ext cx="1706000" cy="1955291"/>
            </a:xfrm>
            <a:custGeom>
              <a:avLst/>
              <a:gdLst>
                <a:gd name="connsiteX0" fmla="*/ 1679448 w 1706000"/>
                <a:gd name="connsiteY0" fmla="*/ 1106424 h 1955291"/>
                <a:gd name="connsiteX1" fmla="*/ 1516380 w 1706000"/>
                <a:gd name="connsiteY1" fmla="*/ 1100328 h 1955291"/>
                <a:gd name="connsiteX2" fmla="*/ 1455420 w 1706000"/>
                <a:gd name="connsiteY2" fmla="*/ 1161288 h 1955291"/>
                <a:gd name="connsiteX3" fmla="*/ 1455420 w 1706000"/>
                <a:gd name="connsiteY3" fmla="*/ 405384 h 1955291"/>
                <a:gd name="connsiteX4" fmla="*/ 1050036 w 1706000"/>
                <a:gd name="connsiteY4" fmla="*/ 0 h 1955291"/>
                <a:gd name="connsiteX5" fmla="*/ 277368 w 1706000"/>
                <a:gd name="connsiteY5" fmla="*/ 0 h 1955291"/>
                <a:gd name="connsiteX6" fmla="*/ 128016 w 1706000"/>
                <a:gd name="connsiteY6" fmla="*/ 28956 h 1955291"/>
                <a:gd name="connsiteX7" fmla="*/ 0 w 1706000"/>
                <a:gd name="connsiteY7" fmla="*/ 111252 h 1955291"/>
                <a:gd name="connsiteX8" fmla="*/ 256032 w 1706000"/>
                <a:gd name="connsiteY8" fmla="*/ 111252 h 1955291"/>
                <a:gd name="connsiteX9" fmla="*/ 384048 w 1706000"/>
                <a:gd name="connsiteY9" fmla="*/ 406908 h 1955291"/>
                <a:gd name="connsiteX10" fmla="*/ 384048 w 1706000"/>
                <a:gd name="connsiteY10" fmla="*/ 1156716 h 1955291"/>
                <a:gd name="connsiteX11" fmla="*/ 332232 w 1706000"/>
                <a:gd name="connsiteY11" fmla="*/ 1104900 h 1955291"/>
                <a:gd name="connsiteX12" fmla="*/ 166116 w 1706000"/>
                <a:gd name="connsiteY12" fmla="*/ 1104900 h 1955291"/>
                <a:gd name="connsiteX13" fmla="*/ 137160 w 1706000"/>
                <a:gd name="connsiteY13" fmla="*/ 1179576 h 1955291"/>
                <a:gd name="connsiteX14" fmla="*/ 170688 w 1706000"/>
                <a:gd name="connsiteY14" fmla="*/ 1258824 h 1955291"/>
                <a:gd name="connsiteX15" fmla="*/ 844296 w 1706000"/>
                <a:gd name="connsiteY15" fmla="*/ 1923288 h 1955291"/>
                <a:gd name="connsiteX16" fmla="*/ 1001268 w 1706000"/>
                <a:gd name="connsiteY16" fmla="*/ 1923288 h 1955291"/>
                <a:gd name="connsiteX17" fmla="*/ 1670304 w 1706000"/>
                <a:gd name="connsiteY17" fmla="*/ 1263396 h 1955291"/>
                <a:gd name="connsiteX18" fmla="*/ 1679448 w 1706000"/>
                <a:gd name="connsiteY18" fmla="*/ 1106424 h 195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6000" h="1955291">
                  <a:moveTo>
                    <a:pt x="1679448" y="1106424"/>
                  </a:moveTo>
                  <a:cubicBezTo>
                    <a:pt x="1636776" y="1057656"/>
                    <a:pt x="1562100" y="1056132"/>
                    <a:pt x="1516380" y="1100328"/>
                  </a:cubicBezTo>
                  <a:lnTo>
                    <a:pt x="1455420" y="1161288"/>
                  </a:lnTo>
                  <a:lnTo>
                    <a:pt x="1455420" y="405384"/>
                  </a:lnTo>
                  <a:cubicBezTo>
                    <a:pt x="1455420" y="181356"/>
                    <a:pt x="1274064" y="0"/>
                    <a:pt x="1050036" y="0"/>
                  </a:cubicBezTo>
                  <a:lnTo>
                    <a:pt x="277368" y="0"/>
                  </a:lnTo>
                  <a:cubicBezTo>
                    <a:pt x="224028" y="0"/>
                    <a:pt x="173736" y="10668"/>
                    <a:pt x="128016" y="28956"/>
                  </a:cubicBezTo>
                  <a:cubicBezTo>
                    <a:pt x="80772" y="48768"/>
                    <a:pt x="36576" y="76200"/>
                    <a:pt x="0" y="111252"/>
                  </a:cubicBezTo>
                  <a:cubicBezTo>
                    <a:pt x="71628" y="44196"/>
                    <a:pt x="184404" y="44196"/>
                    <a:pt x="256032" y="111252"/>
                  </a:cubicBezTo>
                  <a:cubicBezTo>
                    <a:pt x="333756" y="185928"/>
                    <a:pt x="384048" y="289560"/>
                    <a:pt x="384048" y="406908"/>
                  </a:cubicBezTo>
                  <a:lnTo>
                    <a:pt x="384048" y="1156716"/>
                  </a:lnTo>
                  <a:lnTo>
                    <a:pt x="332232" y="1104900"/>
                  </a:lnTo>
                  <a:cubicBezTo>
                    <a:pt x="286512" y="1059180"/>
                    <a:pt x="208788" y="1057656"/>
                    <a:pt x="166116" y="1104900"/>
                  </a:cubicBezTo>
                  <a:cubicBezTo>
                    <a:pt x="146304" y="1126236"/>
                    <a:pt x="137160" y="1153668"/>
                    <a:pt x="137160" y="1179576"/>
                  </a:cubicBezTo>
                  <a:cubicBezTo>
                    <a:pt x="137160" y="1208532"/>
                    <a:pt x="147828" y="1237488"/>
                    <a:pt x="170688" y="1258824"/>
                  </a:cubicBezTo>
                  <a:lnTo>
                    <a:pt x="844296" y="1923288"/>
                  </a:lnTo>
                  <a:cubicBezTo>
                    <a:pt x="888492" y="1965960"/>
                    <a:pt x="958596" y="1965960"/>
                    <a:pt x="1001268" y="1923288"/>
                  </a:cubicBezTo>
                  <a:lnTo>
                    <a:pt x="1670304" y="1263396"/>
                  </a:lnTo>
                  <a:cubicBezTo>
                    <a:pt x="1712976" y="1222248"/>
                    <a:pt x="1719072" y="1152144"/>
                    <a:pt x="1679448" y="1106424"/>
                  </a:cubicBezTo>
                  <a:close/>
                </a:path>
              </a:pathLst>
            </a:custGeom>
            <a:solidFill>
              <a:schemeClr val="accent3"/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52"/>
            <p:cNvSpPr/>
            <p:nvPr/>
          </p:nvSpPr>
          <p:spPr>
            <a:xfrm>
              <a:off x="6986015" y="1923287"/>
              <a:ext cx="512064" cy="376427"/>
            </a:xfrm>
            <a:custGeom>
              <a:avLst/>
              <a:gdLst>
                <a:gd name="connsiteX0" fmla="*/ 256032 w 512064"/>
                <a:gd name="connsiteY0" fmla="*/ 0 h 376427"/>
                <a:gd name="connsiteX1" fmla="*/ 0 w 512064"/>
                <a:gd name="connsiteY1" fmla="*/ 376428 h 376427"/>
                <a:gd name="connsiteX2" fmla="*/ 512064 w 512064"/>
                <a:gd name="connsiteY2" fmla="*/ 376428 h 376427"/>
                <a:gd name="connsiteX3" fmla="*/ 256032 w 512064"/>
                <a:gd name="connsiteY3" fmla="*/ 0 h 37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064" h="376427">
                  <a:moveTo>
                    <a:pt x="256032" y="0"/>
                  </a:moveTo>
                  <a:cubicBezTo>
                    <a:pt x="106680" y="59436"/>
                    <a:pt x="0" y="205740"/>
                    <a:pt x="0" y="376428"/>
                  </a:cubicBezTo>
                  <a:lnTo>
                    <a:pt x="512064" y="376428"/>
                  </a:lnTo>
                  <a:cubicBezTo>
                    <a:pt x="512064" y="205740"/>
                    <a:pt x="405384" y="59436"/>
                    <a:pt x="256032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7114031" y="1894332"/>
              <a:ext cx="1706000" cy="1955291"/>
            </a:xfrm>
            <a:custGeom>
              <a:avLst/>
              <a:gdLst>
                <a:gd name="connsiteX0" fmla="*/ 1679448 w 1706000"/>
                <a:gd name="connsiteY0" fmla="*/ 1106424 h 1955291"/>
                <a:gd name="connsiteX1" fmla="*/ 1516380 w 1706000"/>
                <a:gd name="connsiteY1" fmla="*/ 1100328 h 1955291"/>
                <a:gd name="connsiteX2" fmla="*/ 1455420 w 1706000"/>
                <a:gd name="connsiteY2" fmla="*/ 1161288 h 1955291"/>
                <a:gd name="connsiteX3" fmla="*/ 1455420 w 1706000"/>
                <a:gd name="connsiteY3" fmla="*/ 405384 h 1955291"/>
                <a:gd name="connsiteX4" fmla="*/ 1050036 w 1706000"/>
                <a:gd name="connsiteY4" fmla="*/ 0 h 1955291"/>
                <a:gd name="connsiteX5" fmla="*/ 277368 w 1706000"/>
                <a:gd name="connsiteY5" fmla="*/ 0 h 1955291"/>
                <a:gd name="connsiteX6" fmla="*/ 128016 w 1706000"/>
                <a:gd name="connsiteY6" fmla="*/ 28956 h 1955291"/>
                <a:gd name="connsiteX7" fmla="*/ 0 w 1706000"/>
                <a:gd name="connsiteY7" fmla="*/ 111252 h 1955291"/>
                <a:gd name="connsiteX8" fmla="*/ 256032 w 1706000"/>
                <a:gd name="connsiteY8" fmla="*/ 111252 h 1955291"/>
                <a:gd name="connsiteX9" fmla="*/ 384048 w 1706000"/>
                <a:gd name="connsiteY9" fmla="*/ 406908 h 1955291"/>
                <a:gd name="connsiteX10" fmla="*/ 384048 w 1706000"/>
                <a:gd name="connsiteY10" fmla="*/ 1156716 h 1955291"/>
                <a:gd name="connsiteX11" fmla="*/ 332232 w 1706000"/>
                <a:gd name="connsiteY11" fmla="*/ 1104900 h 1955291"/>
                <a:gd name="connsiteX12" fmla="*/ 166116 w 1706000"/>
                <a:gd name="connsiteY12" fmla="*/ 1104900 h 1955291"/>
                <a:gd name="connsiteX13" fmla="*/ 137160 w 1706000"/>
                <a:gd name="connsiteY13" fmla="*/ 1179576 h 1955291"/>
                <a:gd name="connsiteX14" fmla="*/ 170688 w 1706000"/>
                <a:gd name="connsiteY14" fmla="*/ 1258824 h 1955291"/>
                <a:gd name="connsiteX15" fmla="*/ 844296 w 1706000"/>
                <a:gd name="connsiteY15" fmla="*/ 1923288 h 1955291"/>
                <a:gd name="connsiteX16" fmla="*/ 1001268 w 1706000"/>
                <a:gd name="connsiteY16" fmla="*/ 1923288 h 1955291"/>
                <a:gd name="connsiteX17" fmla="*/ 1670305 w 1706000"/>
                <a:gd name="connsiteY17" fmla="*/ 1263396 h 1955291"/>
                <a:gd name="connsiteX18" fmla="*/ 1679448 w 1706000"/>
                <a:gd name="connsiteY18" fmla="*/ 1106424 h 195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6000" h="1955291">
                  <a:moveTo>
                    <a:pt x="1679448" y="1106424"/>
                  </a:moveTo>
                  <a:cubicBezTo>
                    <a:pt x="1636776" y="1057656"/>
                    <a:pt x="1562100" y="1056132"/>
                    <a:pt x="1516380" y="1100328"/>
                  </a:cubicBezTo>
                  <a:lnTo>
                    <a:pt x="1455420" y="1161288"/>
                  </a:lnTo>
                  <a:lnTo>
                    <a:pt x="1455420" y="405384"/>
                  </a:lnTo>
                  <a:cubicBezTo>
                    <a:pt x="1455420" y="181356"/>
                    <a:pt x="1274065" y="0"/>
                    <a:pt x="1050036" y="0"/>
                  </a:cubicBezTo>
                  <a:lnTo>
                    <a:pt x="277368" y="0"/>
                  </a:lnTo>
                  <a:cubicBezTo>
                    <a:pt x="224028" y="0"/>
                    <a:pt x="173736" y="10668"/>
                    <a:pt x="128016" y="28956"/>
                  </a:cubicBezTo>
                  <a:cubicBezTo>
                    <a:pt x="80772" y="48768"/>
                    <a:pt x="36576" y="76200"/>
                    <a:pt x="0" y="111252"/>
                  </a:cubicBezTo>
                  <a:cubicBezTo>
                    <a:pt x="71628" y="44196"/>
                    <a:pt x="184404" y="44196"/>
                    <a:pt x="256032" y="111252"/>
                  </a:cubicBezTo>
                  <a:cubicBezTo>
                    <a:pt x="333756" y="185928"/>
                    <a:pt x="384048" y="289560"/>
                    <a:pt x="384048" y="406908"/>
                  </a:cubicBezTo>
                  <a:lnTo>
                    <a:pt x="384048" y="1156716"/>
                  </a:lnTo>
                  <a:lnTo>
                    <a:pt x="332232" y="1104900"/>
                  </a:lnTo>
                  <a:cubicBezTo>
                    <a:pt x="286512" y="1059180"/>
                    <a:pt x="208788" y="1057656"/>
                    <a:pt x="166116" y="1104900"/>
                  </a:cubicBezTo>
                  <a:cubicBezTo>
                    <a:pt x="146304" y="1126236"/>
                    <a:pt x="137160" y="1153668"/>
                    <a:pt x="137160" y="1179576"/>
                  </a:cubicBezTo>
                  <a:cubicBezTo>
                    <a:pt x="137160" y="1208532"/>
                    <a:pt x="147828" y="1237488"/>
                    <a:pt x="170688" y="1258824"/>
                  </a:cubicBezTo>
                  <a:lnTo>
                    <a:pt x="844296" y="1923288"/>
                  </a:lnTo>
                  <a:cubicBezTo>
                    <a:pt x="888492" y="1965960"/>
                    <a:pt x="958596" y="1965960"/>
                    <a:pt x="1001268" y="1923288"/>
                  </a:cubicBezTo>
                  <a:lnTo>
                    <a:pt x="1670305" y="1263396"/>
                  </a:lnTo>
                  <a:cubicBezTo>
                    <a:pt x="1712976" y="1222248"/>
                    <a:pt x="1719072" y="1152144"/>
                    <a:pt x="1679448" y="1106424"/>
                  </a:cubicBezTo>
                  <a:close/>
                </a:path>
              </a:pathLst>
            </a:custGeom>
            <a:solidFill>
              <a:schemeClr val="accent4"/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8921496" y="1923287"/>
              <a:ext cx="512063" cy="376427"/>
            </a:xfrm>
            <a:custGeom>
              <a:avLst/>
              <a:gdLst>
                <a:gd name="connsiteX0" fmla="*/ 256032 w 512063"/>
                <a:gd name="connsiteY0" fmla="*/ 0 h 376427"/>
                <a:gd name="connsiteX1" fmla="*/ 0 w 512063"/>
                <a:gd name="connsiteY1" fmla="*/ 376428 h 376427"/>
                <a:gd name="connsiteX2" fmla="*/ 512064 w 512063"/>
                <a:gd name="connsiteY2" fmla="*/ 376428 h 376427"/>
                <a:gd name="connsiteX3" fmla="*/ 256032 w 512063"/>
                <a:gd name="connsiteY3" fmla="*/ 0 h 37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063" h="376427">
                  <a:moveTo>
                    <a:pt x="256032" y="0"/>
                  </a:moveTo>
                  <a:cubicBezTo>
                    <a:pt x="106680" y="59436"/>
                    <a:pt x="0" y="205740"/>
                    <a:pt x="0" y="376428"/>
                  </a:cubicBezTo>
                  <a:lnTo>
                    <a:pt x="512064" y="376428"/>
                  </a:lnTo>
                  <a:cubicBezTo>
                    <a:pt x="512064" y="205740"/>
                    <a:pt x="405384" y="59436"/>
                    <a:pt x="256032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9"/>
            <p:cNvSpPr/>
            <p:nvPr/>
          </p:nvSpPr>
          <p:spPr>
            <a:xfrm>
              <a:off x="9049511" y="1894332"/>
              <a:ext cx="1706000" cy="1955291"/>
            </a:xfrm>
            <a:custGeom>
              <a:avLst/>
              <a:gdLst>
                <a:gd name="connsiteX0" fmla="*/ 1679448 w 1706000"/>
                <a:gd name="connsiteY0" fmla="*/ 1106424 h 1955291"/>
                <a:gd name="connsiteX1" fmla="*/ 1516380 w 1706000"/>
                <a:gd name="connsiteY1" fmla="*/ 1100328 h 1955291"/>
                <a:gd name="connsiteX2" fmla="*/ 1455420 w 1706000"/>
                <a:gd name="connsiteY2" fmla="*/ 1161288 h 1955291"/>
                <a:gd name="connsiteX3" fmla="*/ 1455420 w 1706000"/>
                <a:gd name="connsiteY3" fmla="*/ 405384 h 1955291"/>
                <a:gd name="connsiteX4" fmla="*/ 1050036 w 1706000"/>
                <a:gd name="connsiteY4" fmla="*/ 0 h 1955291"/>
                <a:gd name="connsiteX5" fmla="*/ 277368 w 1706000"/>
                <a:gd name="connsiteY5" fmla="*/ 0 h 1955291"/>
                <a:gd name="connsiteX6" fmla="*/ 128016 w 1706000"/>
                <a:gd name="connsiteY6" fmla="*/ 28956 h 1955291"/>
                <a:gd name="connsiteX7" fmla="*/ 0 w 1706000"/>
                <a:gd name="connsiteY7" fmla="*/ 111252 h 1955291"/>
                <a:gd name="connsiteX8" fmla="*/ 256032 w 1706000"/>
                <a:gd name="connsiteY8" fmla="*/ 111252 h 1955291"/>
                <a:gd name="connsiteX9" fmla="*/ 384048 w 1706000"/>
                <a:gd name="connsiteY9" fmla="*/ 406908 h 1955291"/>
                <a:gd name="connsiteX10" fmla="*/ 384048 w 1706000"/>
                <a:gd name="connsiteY10" fmla="*/ 1156716 h 1955291"/>
                <a:gd name="connsiteX11" fmla="*/ 332232 w 1706000"/>
                <a:gd name="connsiteY11" fmla="*/ 1104900 h 1955291"/>
                <a:gd name="connsiteX12" fmla="*/ 166116 w 1706000"/>
                <a:gd name="connsiteY12" fmla="*/ 1104900 h 1955291"/>
                <a:gd name="connsiteX13" fmla="*/ 137160 w 1706000"/>
                <a:gd name="connsiteY13" fmla="*/ 1179576 h 1955291"/>
                <a:gd name="connsiteX14" fmla="*/ 170688 w 1706000"/>
                <a:gd name="connsiteY14" fmla="*/ 1258824 h 1955291"/>
                <a:gd name="connsiteX15" fmla="*/ 844296 w 1706000"/>
                <a:gd name="connsiteY15" fmla="*/ 1923288 h 1955291"/>
                <a:gd name="connsiteX16" fmla="*/ 1001268 w 1706000"/>
                <a:gd name="connsiteY16" fmla="*/ 1923288 h 1955291"/>
                <a:gd name="connsiteX17" fmla="*/ 1670305 w 1706000"/>
                <a:gd name="connsiteY17" fmla="*/ 1263396 h 1955291"/>
                <a:gd name="connsiteX18" fmla="*/ 1679448 w 1706000"/>
                <a:gd name="connsiteY18" fmla="*/ 1106424 h 195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6000" h="1955291">
                  <a:moveTo>
                    <a:pt x="1679448" y="1106424"/>
                  </a:moveTo>
                  <a:cubicBezTo>
                    <a:pt x="1636776" y="1057656"/>
                    <a:pt x="1562100" y="1056132"/>
                    <a:pt x="1516380" y="1100328"/>
                  </a:cubicBezTo>
                  <a:lnTo>
                    <a:pt x="1455420" y="1161288"/>
                  </a:lnTo>
                  <a:lnTo>
                    <a:pt x="1455420" y="405384"/>
                  </a:lnTo>
                  <a:cubicBezTo>
                    <a:pt x="1455420" y="181356"/>
                    <a:pt x="1274065" y="0"/>
                    <a:pt x="1050036" y="0"/>
                  </a:cubicBezTo>
                  <a:lnTo>
                    <a:pt x="277368" y="0"/>
                  </a:lnTo>
                  <a:cubicBezTo>
                    <a:pt x="224028" y="0"/>
                    <a:pt x="173736" y="10668"/>
                    <a:pt x="128016" y="28956"/>
                  </a:cubicBezTo>
                  <a:cubicBezTo>
                    <a:pt x="80772" y="48768"/>
                    <a:pt x="36576" y="76200"/>
                    <a:pt x="0" y="111252"/>
                  </a:cubicBezTo>
                  <a:cubicBezTo>
                    <a:pt x="71628" y="44196"/>
                    <a:pt x="184405" y="44196"/>
                    <a:pt x="256032" y="111252"/>
                  </a:cubicBezTo>
                  <a:cubicBezTo>
                    <a:pt x="333756" y="185928"/>
                    <a:pt x="384048" y="289560"/>
                    <a:pt x="384048" y="406908"/>
                  </a:cubicBezTo>
                  <a:lnTo>
                    <a:pt x="384048" y="1156716"/>
                  </a:lnTo>
                  <a:lnTo>
                    <a:pt x="332232" y="1104900"/>
                  </a:lnTo>
                  <a:cubicBezTo>
                    <a:pt x="286512" y="1059180"/>
                    <a:pt x="208788" y="1057656"/>
                    <a:pt x="166116" y="1104900"/>
                  </a:cubicBezTo>
                  <a:cubicBezTo>
                    <a:pt x="146305" y="1126236"/>
                    <a:pt x="137160" y="1153668"/>
                    <a:pt x="137160" y="1179576"/>
                  </a:cubicBezTo>
                  <a:cubicBezTo>
                    <a:pt x="137160" y="1208532"/>
                    <a:pt x="147828" y="1237488"/>
                    <a:pt x="170688" y="1258824"/>
                  </a:cubicBezTo>
                  <a:lnTo>
                    <a:pt x="844296" y="1923288"/>
                  </a:lnTo>
                  <a:cubicBezTo>
                    <a:pt x="888492" y="1965960"/>
                    <a:pt x="958596" y="1965960"/>
                    <a:pt x="1001268" y="1923288"/>
                  </a:cubicBezTo>
                  <a:lnTo>
                    <a:pt x="1670305" y="1263396"/>
                  </a:lnTo>
                  <a:cubicBezTo>
                    <a:pt x="1712976" y="1222248"/>
                    <a:pt x="1719072" y="1152144"/>
                    <a:pt x="1679448" y="1106424"/>
                  </a:cubicBezTo>
                  <a:close/>
                </a:path>
              </a:pathLst>
            </a:custGeom>
            <a:solidFill>
              <a:schemeClr val="accent5"/>
            </a:solidFill>
            <a:ln w="1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3" name="文本框 23"/>
            <p:cNvSpPr txBox="1"/>
            <p:nvPr/>
          </p:nvSpPr>
          <p:spPr>
            <a:xfrm>
              <a:off x="1748876" y="2496004"/>
              <a:ext cx="939190" cy="496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200" b="1" dirty="0">
                  <a:solidFill>
                    <a:schemeClr val="bg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96%</a:t>
              </a:r>
              <a:endParaRPr lang="zh-CN" altLang="en-US" sz="2200" b="1" dirty="0">
                <a:solidFill>
                  <a:schemeClr val="bg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74" name="文本框 23"/>
            <p:cNvSpPr txBox="1"/>
            <p:nvPr/>
          </p:nvSpPr>
          <p:spPr>
            <a:xfrm>
              <a:off x="3684327" y="2496004"/>
              <a:ext cx="939190" cy="887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200" b="1" dirty="0">
                  <a:solidFill>
                    <a:schemeClr val="bg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1.5</a:t>
              </a:r>
              <a:r>
                <a:rPr lang="zh-CN" altLang="en-US" sz="2200" b="1" dirty="0">
                  <a:solidFill>
                    <a:schemeClr val="bg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小时</a:t>
              </a:r>
              <a:endParaRPr lang="zh-CN" altLang="en-US" sz="2200" b="1" dirty="0">
                <a:solidFill>
                  <a:schemeClr val="bg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55" name="文本框 23"/>
            <p:cNvSpPr txBox="1"/>
            <p:nvPr/>
          </p:nvSpPr>
          <p:spPr>
            <a:xfrm>
              <a:off x="5619778" y="2496004"/>
              <a:ext cx="939190" cy="496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200" b="1" dirty="0">
                  <a:solidFill>
                    <a:schemeClr val="bg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42%</a:t>
              </a:r>
              <a:endParaRPr lang="zh-CN" altLang="en-US" sz="2200" b="1" dirty="0">
                <a:solidFill>
                  <a:schemeClr val="bg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76" name="文本框 23"/>
            <p:cNvSpPr txBox="1"/>
            <p:nvPr/>
          </p:nvSpPr>
          <p:spPr>
            <a:xfrm>
              <a:off x="7555229" y="2496004"/>
              <a:ext cx="939190" cy="496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200" b="1" dirty="0">
                  <a:solidFill>
                    <a:schemeClr val="bg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74%</a:t>
              </a:r>
              <a:endParaRPr lang="zh-CN" altLang="en-US" sz="2200" b="1" dirty="0">
                <a:solidFill>
                  <a:schemeClr val="bg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58" name="文本框 23"/>
            <p:cNvSpPr txBox="1"/>
            <p:nvPr/>
          </p:nvSpPr>
          <p:spPr>
            <a:xfrm>
              <a:off x="9490679" y="2496004"/>
              <a:ext cx="939190" cy="496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200" b="1" dirty="0">
                  <a:solidFill>
                    <a:schemeClr val="bg1"/>
                  </a:solidFill>
                  <a:latin typeface="+mj-ea"/>
                  <a:ea typeface="+mj-ea"/>
                  <a:cs typeface="阿里巴巴普惠体 R" panose="00020600040101010101" pitchFamily="18" charset="-122"/>
                </a:rPr>
                <a:t>79%</a:t>
              </a:r>
              <a:endParaRPr lang="zh-CN" altLang="en-US" sz="2200" b="1" dirty="0">
                <a:solidFill>
                  <a:schemeClr val="bg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sp>
        <p:nvSpPr>
          <p:cNvPr id="59" name="椭圆 58"/>
          <p:cNvSpPr/>
          <p:nvPr/>
        </p:nvSpPr>
        <p:spPr>
          <a:xfrm>
            <a:off x="2428875" y="3183890"/>
            <a:ext cx="200660" cy="1885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椭圆 84"/>
          <p:cNvSpPr/>
          <p:nvPr/>
        </p:nvSpPr>
        <p:spPr>
          <a:xfrm>
            <a:off x="4218940" y="3183890"/>
            <a:ext cx="200660" cy="1885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椭圆 87"/>
          <p:cNvSpPr/>
          <p:nvPr/>
        </p:nvSpPr>
        <p:spPr>
          <a:xfrm>
            <a:off x="6008370" y="3183890"/>
            <a:ext cx="200660" cy="1885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椭圆 93"/>
          <p:cNvSpPr/>
          <p:nvPr/>
        </p:nvSpPr>
        <p:spPr>
          <a:xfrm>
            <a:off x="7797800" y="3183890"/>
            <a:ext cx="200660" cy="1885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9587865" y="3183890"/>
            <a:ext cx="200660" cy="1885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09"/>
          <p:cNvGrpSpPr/>
          <p:nvPr/>
        </p:nvGrpSpPr>
        <p:grpSpPr>
          <a:xfrm rot="0">
            <a:off x="1560195" y="3605530"/>
            <a:ext cx="1878965" cy="947415"/>
            <a:chOff x="1817401" y="4087718"/>
            <a:chExt cx="1567717" cy="1093877"/>
          </a:xfrm>
        </p:grpSpPr>
        <p:sp>
          <p:nvSpPr>
            <p:cNvPr id="115" name="文本框 23"/>
            <p:cNvSpPr txBox="1"/>
            <p:nvPr/>
          </p:nvSpPr>
          <p:spPr>
            <a:xfrm>
              <a:off x="1817401" y="4087718"/>
              <a:ext cx="1567717" cy="389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Bold" panose="020B0503020204020204" charset="-122"/>
                  <a:ea typeface="Microsoft YaHei Bold" panose="020B0503020204020204" charset="-122"/>
                  <a:sym typeface="Calibri Light" panose="020F0302020204030204" pitchFamily="34" charset="0"/>
                </a:rPr>
                <a:t>渗透高</a:t>
              </a:r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116" name="文本框 24"/>
            <p:cNvSpPr txBox="1"/>
            <p:nvPr/>
          </p:nvSpPr>
          <p:spPr>
            <a:xfrm>
              <a:off x="1964117" y="4383178"/>
              <a:ext cx="1274283" cy="798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ctr" defTabSz="914400">
                <a:lnSpc>
                  <a:spcPct val="150000"/>
                </a:lnSpc>
                <a:defRPr/>
              </a:pP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私域触点在中国的渗透率高达</a:t>
              </a: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96%</a:t>
              </a:r>
              <a:endParaRPr lang="zh-CN" altLang="en-US" sz="1300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48" name="组合 147"/>
          <p:cNvGrpSpPr/>
          <p:nvPr/>
        </p:nvGrpSpPr>
        <p:grpSpPr>
          <a:xfrm rot="0">
            <a:off x="3358515" y="3605530"/>
            <a:ext cx="1878965" cy="1547495"/>
            <a:chOff x="1817401" y="4087718"/>
            <a:chExt cx="1567717" cy="1786725"/>
          </a:xfrm>
        </p:grpSpPr>
        <p:sp>
          <p:nvSpPr>
            <p:cNvPr id="150" name="文本框 23"/>
            <p:cNvSpPr txBox="1"/>
            <p:nvPr/>
          </p:nvSpPr>
          <p:spPr>
            <a:xfrm>
              <a:off x="1817401" y="4087718"/>
              <a:ext cx="1567717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Bold" panose="020B0503020204020204" charset="-122"/>
                  <a:ea typeface="Microsoft YaHei Bold" panose="020B0503020204020204" charset="-122"/>
                  <a:sym typeface="Calibri Light" panose="020F0302020204030204" pitchFamily="34" charset="0"/>
                </a:rPr>
                <a:t>粘性强</a:t>
              </a:r>
              <a:endPara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endParaRPr>
            </a:p>
            <a:p>
              <a:pPr algn="ctr"/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151" name="文本框 24"/>
            <p:cNvSpPr txBox="1"/>
            <p:nvPr/>
          </p:nvSpPr>
          <p:spPr>
            <a:xfrm>
              <a:off x="1964159" y="4383184"/>
              <a:ext cx="1314466" cy="1491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 defTabSz="914400">
                <a:lnSpc>
                  <a:spcPct val="150000"/>
                </a:lnSpc>
                <a:defRPr/>
              </a:pP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消费者花费在手机时间接近</a:t>
              </a: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6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小时，其中在私域触点近</a:t>
              </a: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1.5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小时</a:t>
              </a:r>
              <a:endParaRPr lang="zh-CN" altLang="en-US" sz="1300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52" name="组合 151"/>
          <p:cNvGrpSpPr/>
          <p:nvPr/>
        </p:nvGrpSpPr>
        <p:grpSpPr>
          <a:xfrm rot="0">
            <a:off x="5156200" y="3605530"/>
            <a:ext cx="1878965" cy="1247135"/>
            <a:chOff x="1817401" y="4087718"/>
            <a:chExt cx="1567717" cy="1439931"/>
          </a:xfrm>
        </p:grpSpPr>
        <p:sp>
          <p:nvSpPr>
            <p:cNvPr id="157" name="文本框 23"/>
            <p:cNvSpPr txBox="1"/>
            <p:nvPr/>
          </p:nvSpPr>
          <p:spPr>
            <a:xfrm>
              <a:off x="1817401" y="4087718"/>
              <a:ext cx="1567717" cy="389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Bold" panose="020B0503020204020204" charset="-122"/>
                  <a:ea typeface="Microsoft YaHei Bold" panose="020B0503020204020204" charset="-122"/>
                  <a:sym typeface="Calibri Light" panose="020F0302020204030204" pitchFamily="34" charset="0"/>
                </a:rPr>
                <a:t>易习惯</a:t>
              </a:r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158" name="文本框 24"/>
            <p:cNvSpPr txBox="1"/>
            <p:nvPr/>
          </p:nvSpPr>
          <p:spPr>
            <a:xfrm>
              <a:off x="1964117" y="4383178"/>
              <a:ext cx="1274283" cy="1144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 defTabSz="914400">
                <a:lnSpc>
                  <a:spcPct val="150000"/>
                </a:lnSpc>
                <a:defRPr/>
              </a:pPr>
              <a:r>
                <a:rPr 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42%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的消费者已经养成私域触点的习惯</a:t>
              </a:r>
              <a:endParaRPr lang="zh-CN" altLang="en-US" sz="1300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60" name="组合 159"/>
          <p:cNvGrpSpPr/>
          <p:nvPr/>
        </p:nvGrpSpPr>
        <p:grpSpPr>
          <a:xfrm rot="0">
            <a:off x="6954520" y="3605530"/>
            <a:ext cx="1878965" cy="1847210"/>
            <a:chOff x="1817401" y="4087718"/>
            <a:chExt cx="1567717" cy="2132773"/>
          </a:xfrm>
        </p:grpSpPr>
        <p:sp>
          <p:nvSpPr>
            <p:cNvPr id="162" name="文本框 23"/>
            <p:cNvSpPr txBox="1"/>
            <p:nvPr/>
          </p:nvSpPr>
          <p:spPr>
            <a:xfrm>
              <a:off x="1817401" y="4087718"/>
              <a:ext cx="1567717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Bold" panose="020B0503020204020204" charset="-122"/>
                  <a:ea typeface="Microsoft YaHei Bold" panose="020B0503020204020204" charset="-122"/>
                  <a:sym typeface="Calibri Light" panose="020F0302020204030204" pitchFamily="34" charset="0"/>
                </a:rPr>
                <a:t>影响大</a:t>
              </a:r>
              <a:endPara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endParaRPr>
            </a:p>
            <a:p>
              <a:pPr algn="ctr"/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165" name="文本框 24"/>
            <p:cNvSpPr txBox="1"/>
            <p:nvPr/>
          </p:nvSpPr>
          <p:spPr>
            <a:xfrm>
              <a:off x="1964117" y="4383178"/>
              <a:ext cx="1274283" cy="183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 defTabSz="914400">
                <a:lnSpc>
                  <a:spcPct val="150000"/>
                </a:lnSpc>
                <a:defRPr/>
              </a:pP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74%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的消费者花费表示其消费决策受私域内容的影响，口碑与干货信息，影响最大</a:t>
              </a:r>
              <a:endParaRPr lang="zh-CN" altLang="en-US" sz="1300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70" name="组合 169"/>
          <p:cNvGrpSpPr/>
          <p:nvPr/>
        </p:nvGrpSpPr>
        <p:grpSpPr>
          <a:xfrm rot="0">
            <a:off x="8752205" y="3605530"/>
            <a:ext cx="1944370" cy="1847215"/>
            <a:chOff x="1817401" y="4087718"/>
            <a:chExt cx="1622288" cy="2132779"/>
          </a:xfrm>
        </p:grpSpPr>
        <p:sp>
          <p:nvSpPr>
            <p:cNvPr id="171" name="文本框 23"/>
            <p:cNvSpPr txBox="1"/>
            <p:nvPr/>
          </p:nvSpPr>
          <p:spPr>
            <a:xfrm>
              <a:off x="1817401" y="4087718"/>
              <a:ext cx="1567717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Bold" panose="020B0503020204020204" charset="-122"/>
                  <a:ea typeface="Microsoft YaHei Bold" panose="020B0503020204020204" charset="-122"/>
                  <a:sym typeface="Calibri Light" panose="020F0302020204030204" pitchFamily="34" charset="0"/>
                </a:rPr>
                <a:t>交易额</a:t>
              </a:r>
              <a:endPara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sym typeface="Calibri Light" panose="020F0302020204030204" pitchFamily="34" charset="0"/>
              </a:endParaRPr>
            </a:p>
            <a:p>
              <a:pPr algn="ctr"/>
              <a:endParaRPr lang="zh-CN" altLang="en-US" sz="1600" b="1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  <p:sp>
          <p:nvSpPr>
            <p:cNvPr id="174" name="文本框 24"/>
            <p:cNvSpPr txBox="1"/>
            <p:nvPr/>
          </p:nvSpPr>
          <p:spPr>
            <a:xfrm>
              <a:off x="1964159" y="4383184"/>
              <a:ext cx="1475530" cy="183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>
                  <a:latin typeface="华文仿宋" panose="02010600040101010101" pitchFamily="2" charset="-122"/>
                  <a:ea typeface="华文仿宋" panose="02010600040101010101" pitchFamily="2" charset="-122"/>
                </a:defRPr>
              </a:lvl1pPr>
            </a:lstStyle>
            <a:p>
              <a:pPr algn="l" defTabSz="914400">
                <a:lnSpc>
                  <a:spcPct val="150000"/>
                </a:lnSpc>
                <a:defRPr/>
              </a:pP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79%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的消费者过去一年中会进行私域购买，其中</a:t>
              </a: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45%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的消费者表示会增加购买频次，</a:t>
              </a:r>
              <a:r>
                <a:rPr lang="en-US" altLang="zh-CN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80%</a:t>
              </a:r>
              <a:r>
                <a:rPr lang="zh-CN" altLang="en-US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表示会分享</a:t>
              </a:r>
              <a:endParaRPr lang="zh-CN" altLang="en-US" sz="1300" dirty="0">
                <a:solidFill>
                  <a:schemeClr val="tx1"/>
                </a:solidFill>
                <a:latin typeface="+mj-ea"/>
                <a:ea typeface="+mj-ea"/>
                <a:cs typeface="阿里巴巴普惠体 R" panose="00020600040101010101" pitchFamily="18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337560" y="1233170"/>
            <a:ext cx="1712595" cy="4875530"/>
          </a:xfrm>
          <a:prstGeom prst="rect">
            <a:avLst/>
          </a:prstGeom>
          <a:noFill/>
          <a:ln>
            <a:solidFill>
              <a:srgbClr val="48576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私域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社群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88485" y="1070610"/>
            <a:ext cx="2299970" cy="30670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打造目标</a:t>
            </a:r>
            <a:endParaRPr lang="zh-CN" altLang="en-US" sz="1400" b="1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22875" y="1518920"/>
            <a:ext cx="4932045" cy="275590"/>
          </a:xfrm>
          <a:prstGeom prst="rect">
            <a:avLst/>
          </a:prstGeom>
          <a:solidFill>
            <a:srgbClr val="F5F5F6"/>
          </a:solidFill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形成活跃社群、社群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活动，如读书计划、跑步计划、音乐计划等</a:t>
            </a:r>
            <a:endParaRPr lang="zh-CN" altLang="en-US" sz="1200" b="1" spc="300" dirty="0">
              <a:solidFill>
                <a:srgbClr val="4857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388485" y="2141220"/>
            <a:ext cx="2308225" cy="30670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组建路径</a:t>
            </a:r>
            <a:endParaRPr lang="zh-CN" altLang="en-US" sz="1400" b="1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222875" y="2590165"/>
            <a:ext cx="5650865" cy="275590"/>
          </a:xfrm>
          <a:prstGeom prst="rect">
            <a:avLst/>
          </a:prstGeom>
          <a:solidFill>
            <a:srgbClr val="F5F5F6"/>
          </a:solidFill>
        </p:spPr>
        <p:txBody>
          <a:bodyPr wrap="square" rtlCol="0">
            <a:spAutoFit/>
          </a:bodyPr>
          <a:lstStyle>
            <a:defPPr>
              <a:defRPr lang="zh-HK"/>
            </a:defPPr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1200" dirty="0"/>
              <a:t>为社群招募成员、促成异业商家与社群联动，提供必要的经费和资源支持</a:t>
            </a:r>
            <a:endParaRPr lang="zh-CN" altLang="en-US" sz="1200" dirty="0"/>
          </a:p>
        </p:txBody>
      </p:sp>
      <p:sp>
        <p:nvSpPr>
          <p:cNvPr id="40" name="文本框 39"/>
          <p:cNvSpPr txBox="1"/>
          <p:nvPr/>
        </p:nvSpPr>
        <p:spPr>
          <a:xfrm>
            <a:off x="4388485" y="3212465"/>
            <a:ext cx="2308225" cy="30670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日常管理</a:t>
            </a:r>
            <a:endParaRPr lang="zh-CN" altLang="en-US" sz="1400" b="1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222875" y="3660775"/>
            <a:ext cx="5359400" cy="275590"/>
          </a:xfrm>
          <a:prstGeom prst="rect">
            <a:avLst/>
          </a:prstGeom>
          <a:solidFill>
            <a:srgbClr val="F5F5F6"/>
          </a:solidFill>
        </p:spPr>
        <p:txBody>
          <a:bodyPr wrap="square" rtlCol="0">
            <a:spAutoFit/>
          </a:bodyPr>
          <a:lstStyle>
            <a:defPPr>
              <a:defRPr lang="zh-HK"/>
            </a:defPPr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1200" dirty="0"/>
              <a:t>线上建群，线下分享活动，由</a:t>
            </a:r>
            <a:r>
              <a:rPr lang="zh-CN" altLang="en-US" sz="1200" dirty="0">
                <a:sym typeface="+mn-ea"/>
              </a:rPr>
              <a:t>异业商家</a:t>
            </a:r>
            <a:r>
              <a:rPr lang="zh-CN" altLang="en-US" sz="1200" dirty="0"/>
              <a:t>商家与社群联合发起，共同主导招募</a:t>
            </a:r>
            <a:endParaRPr lang="zh-CN" altLang="en-US" sz="1200" dirty="0"/>
          </a:p>
        </p:txBody>
      </p:sp>
      <p:sp>
        <p:nvSpPr>
          <p:cNvPr id="43" name="文本框 42"/>
          <p:cNvSpPr txBox="1"/>
          <p:nvPr/>
        </p:nvSpPr>
        <p:spPr>
          <a:xfrm>
            <a:off x="4388485" y="4283075"/>
            <a:ext cx="2308225" cy="30670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重点活动</a:t>
            </a:r>
            <a:endParaRPr lang="zh-CN" altLang="en-US" sz="1400" b="1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222875" y="4731385"/>
            <a:ext cx="5650865" cy="275590"/>
          </a:xfrm>
          <a:prstGeom prst="rect">
            <a:avLst/>
          </a:prstGeom>
          <a:solidFill>
            <a:srgbClr val="F5F5F6"/>
          </a:solidFill>
        </p:spPr>
        <p:txBody>
          <a:bodyPr wrap="square" rtlCol="0">
            <a:spAutoFit/>
          </a:bodyPr>
          <a:lstStyle>
            <a:defPPr>
              <a:defRPr lang="zh-HK"/>
            </a:defPPr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1200" dirty="0"/>
              <a:t>每年度一次社群年度活动（与四季活动重合的主题，以四季活动为主）</a:t>
            </a:r>
            <a:endParaRPr lang="zh-CN" altLang="en-US" sz="1200" dirty="0"/>
          </a:p>
        </p:txBody>
      </p:sp>
      <p:sp>
        <p:nvSpPr>
          <p:cNvPr id="45" name="文本框 44"/>
          <p:cNvSpPr txBox="1"/>
          <p:nvPr/>
        </p:nvSpPr>
        <p:spPr>
          <a:xfrm>
            <a:off x="4388485" y="5353685"/>
            <a:ext cx="2308225" cy="306705"/>
          </a:xfrm>
          <a:prstGeom prst="rect">
            <a:avLst/>
          </a:prstGeom>
          <a:solidFill>
            <a:srgbClr val="FF9800"/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激励机制</a:t>
            </a:r>
            <a:endParaRPr lang="zh-CN" altLang="en-US" sz="1400" b="1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222875" y="5801995"/>
            <a:ext cx="4318000" cy="275590"/>
          </a:xfrm>
          <a:prstGeom prst="rect">
            <a:avLst/>
          </a:prstGeom>
          <a:solidFill>
            <a:srgbClr val="F5F5F6"/>
          </a:solidFill>
        </p:spPr>
        <p:txBody>
          <a:bodyPr wrap="square" rtlCol="0">
            <a:spAutoFit/>
          </a:bodyPr>
          <a:lstStyle>
            <a:defPPr>
              <a:defRPr lang="zh-HK"/>
            </a:defPPr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1200" dirty="0"/>
              <a:t>社群活动提前预告，邀请更多人参与</a:t>
            </a:r>
            <a:endParaRPr lang="zh-CN" altLang="en-US" sz="1200" dirty="0"/>
          </a:p>
        </p:txBody>
      </p:sp>
      <p:sp>
        <p:nvSpPr>
          <p:cNvPr id="51" name="矩形 50"/>
          <p:cNvSpPr/>
          <p:nvPr/>
        </p:nvSpPr>
        <p:spPr>
          <a:xfrm>
            <a:off x="3097530" y="1811020"/>
            <a:ext cx="892175" cy="1814830"/>
          </a:xfrm>
          <a:prstGeom prst="rect">
            <a:avLst/>
          </a:prstGeom>
          <a:solidFill>
            <a:srgbClr val="F5F5F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私域</a:t>
            </a:r>
            <a:r>
              <a:rPr lang="zh-CN" altLang="en-US" sz="2800" b="1" spc="300" dirty="0">
                <a:solidFill>
                  <a:schemeClr val="tx1"/>
                </a:solidFill>
                <a:effectLst/>
                <a:latin typeface="Microsoft YaHei Bold" panose="020B0503020204020204" charset="-122"/>
                <a:ea typeface="Microsoft YaHei Bold" panose="020B0503020204020204" charset="-122"/>
              </a:rPr>
              <a:t>社群</a:t>
            </a:r>
            <a:endParaRPr lang="zh-CN" altLang="en-US" sz="2800" b="1" spc="300" dirty="0">
              <a:solidFill>
                <a:schemeClr val="tx1"/>
              </a:solidFill>
              <a:effectLst/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私域社群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转换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53" name="站内站外，炒作引流"/>
          <p:cNvSpPr txBox="1"/>
          <p:nvPr/>
        </p:nvSpPr>
        <p:spPr>
          <a:xfrm>
            <a:off x="4789487" y="1936750"/>
            <a:ext cx="3221038" cy="33718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  <a:sym typeface="方正姚体" panose="02010601030101010101" charset="-122"/>
              </a:defRPr>
            </a:lvl1pPr>
          </a:lstStyle>
          <a:p>
            <a:r>
              <a:rPr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线上线下</a:t>
            </a:r>
            <a:r>
              <a:rPr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，炒作引流</a:t>
            </a:r>
            <a:endParaRPr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54" name="品质权益承接，精准触达"/>
          <p:cNvSpPr txBox="1"/>
          <p:nvPr/>
        </p:nvSpPr>
        <p:spPr>
          <a:xfrm>
            <a:off x="3795712" y="3182937"/>
            <a:ext cx="3151188" cy="370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  <a:sym typeface="方正姚体" panose="02010601030101010101" charset="-122"/>
              </a:defRPr>
            </a:lvl1pPr>
          </a:lstStyle>
          <a:p>
            <a:r>
              <a:rPr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品质权益承接，精准触达</a:t>
            </a:r>
            <a:endParaRPr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55" name="形状"/>
          <p:cNvSpPr/>
          <p:nvPr/>
        </p:nvSpPr>
        <p:spPr>
          <a:xfrm>
            <a:off x="5546725" y="2230437"/>
            <a:ext cx="1944688" cy="4032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400"/>
                </a:moveTo>
                <a:lnTo>
                  <a:pt x="140" y="5400"/>
                </a:lnTo>
                <a:lnTo>
                  <a:pt x="140" y="16200"/>
                </a:lnTo>
                <a:lnTo>
                  <a:pt x="0" y="16200"/>
                </a:lnTo>
                <a:close/>
                <a:moveTo>
                  <a:pt x="280" y="5400"/>
                </a:moveTo>
                <a:lnTo>
                  <a:pt x="559" y="5400"/>
                </a:lnTo>
                <a:lnTo>
                  <a:pt x="559" y="16200"/>
                </a:lnTo>
                <a:lnTo>
                  <a:pt x="280" y="16200"/>
                </a:lnTo>
                <a:close/>
                <a:moveTo>
                  <a:pt x="699" y="5400"/>
                </a:moveTo>
                <a:lnTo>
                  <a:pt x="19363" y="5400"/>
                </a:lnTo>
                <a:lnTo>
                  <a:pt x="19363" y="0"/>
                </a:lnTo>
                <a:lnTo>
                  <a:pt x="21600" y="10800"/>
                </a:lnTo>
                <a:lnTo>
                  <a:pt x="19363" y="21600"/>
                </a:lnTo>
                <a:lnTo>
                  <a:pt x="19363" y="16200"/>
                </a:lnTo>
                <a:lnTo>
                  <a:pt x="699" y="16200"/>
                </a:lnTo>
                <a:close/>
              </a:path>
            </a:pathLst>
          </a:custGeom>
          <a:solidFill>
            <a:srgbClr val="FF98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  <a:sym typeface="方正姚体" panose="02010601030101010101" charset="-122"/>
              </a:defRPr>
            </a:pPr>
            <a:endParaRPr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56" name="形状"/>
          <p:cNvSpPr/>
          <p:nvPr/>
        </p:nvSpPr>
        <p:spPr>
          <a:xfrm flipH="1">
            <a:off x="4049712" y="2779712"/>
            <a:ext cx="1944688" cy="4032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400"/>
                </a:moveTo>
                <a:lnTo>
                  <a:pt x="140" y="5400"/>
                </a:lnTo>
                <a:lnTo>
                  <a:pt x="140" y="16200"/>
                </a:lnTo>
                <a:lnTo>
                  <a:pt x="0" y="16200"/>
                </a:lnTo>
                <a:close/>
                <a:moveTo>
                  <a:pt x="280" y="5400"/>
                </a:moveTo>
                <a:lnTo>
                  <a:pt x="559" y="5400"/>
                </a:lnTo>
                <a:lnTo>
                  <a:pt x="559" y="16200"/>
                </a:lnTo>
                <a:lnTo>
                  <a:pt x="280" y="16200"/>
                </a:lnTo>
                <a:close/>
                <a:moveTo>
                  <a:pt x="699" y="5400"/>
                </a:moveTo>
                <a:lnTo>
                  <a:pt x="19364" y="5400"/>
                </a:lnTo>
                <a:lnTo>
                  <a:pt x="19364" y="0"/>
                </a:lnTo>
                <a:lnTo>
                  <a:pt x="21600" y="10800"/>
                </a:lnTo>
                <a:lnTo>
                  <a:pt x="19364" y="21600"/>
                </a:lnTo>
                <a:lnTo>
                  <a:pt x="19364" y="16200"/>
                </a:lnTo>
                <a:lnTo>
                  <a:pt x="699" y="16200"/>
                </a:lnTo>
                <a:close/>
              </a:path>
            </a:pathLst>
          </a:custGeom>
          <a:solidFill>
            <a:srgbClr val="FF98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方正姚体" panose="02010601030101010101" charset="-122"/>
                <a:ea typeface="方正姚体" panose="02010601030101010101" charset="-122"/>
                <a:cs typeface="方正姚体" panose="02010601030101010101" charset="-122"/>
                <a:sym typeface="方正姚体" panose="02010601030101010101" charset="-122"/>
              </a:defRPr>
            </a:pPr>
            <a:endParaRPr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等腰三角形 3"/>
          <p:cNvSpPr/>
          <p:nvPr/>
        </p:nvSpPr>
        <p:spPr>
          <a:xfrm>
            <a:off x="1636395" y="1597978"/>
            <a:ext cx="2159000" cy="2159000"/>
          </a:xfrm>
          <a:prstGeom prst="triangl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31365" y="1800860"/>
            <a:ext cx="1369060" cy="17532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3600" b="1">
                <a:latin typeface="Microsoft YaHei Bold" panose="020B0503020204020204" charset="-122"/>
                <a:ea typeface="Microsoft YaHei Bold" panose="020B0503020204020204" charset="-122"/>
              </a:rPr>
              <a:t>聚</a:t>
            </a:r>
            <a:endParaRPr lang="zh-CN" altLang="en-US" sz="3600" b="1"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>
                <a:latin typeface="Microsoft YaHei Bold" panose="020B0503020204020204" charset="-122"/>
                <a:ea typeface="Microsoft YaHei Bold" panose="020B0503020204020204" charset="-122"/>
              </a:rPr>
              <a:t>人</a:t>
            </a:r>
            <a:r>
              <a:rPr lang="en-US" altLang="zh-CN" sz="3600" b="1">
                <a:latin typeface="Microsoft YaHei Bold" panose="020B0503020204020204" charset="-122"/>
                <a:ea typeface="Microsoft YaHei Bold" panose="020B0503020204020204" charset="-122"/>
              </a:rPr>
              <a:t>  </a:t>
            </a:r>
            <a:r>
              <a:rPr lang="zh-CN" altLang="en-US" sz="3600" b="1">
                <a:latin typeface="Microsoft YaHei Bold" panose="020B0503020204020204" charset="-122"/>
                <a:ea typeface="Microsoft YaHei Bold" panose="020B0503020204020204" charset="-122"/>
              </a:rPr>
              <a:t>气</a:t>
            </a:r>
            <a:endParaRPr lang="zh-CN" altLang="en-US" sz="3600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7" name="等腰三角形 6"/>
          <p:cNvSpPr/>
          <p:nvPr/>
        </p:nvSpPr>
        <p:spPr>
          <a:xfrm>
            <a:off x="7922895" y="1597343"/>
            <a:ext cx="2159000" cy="2159000"/>
          </a:xfrm>
          <a:prstGeom prst="triangl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317865" y="1800225"/>
            <a:ext cx="1369060" cy="17532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3600" b="1">
                <a:latin typeface="Microsoft YaHei Bold" panose="020B0503020204020204" charset="-122"/>
                <a:ea typeface="Microsoft YaHei Bold" panose="020B0503020204020204" charset="-122"/>
              </a:rPr>
              <a:t>聚</a:t>
            </a:r>
            <a:endParaRPr lang="zh-CN" altLang="en-US" sz="3600" b="1"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>
                <a:latin typeface="Microsoft YaHei Bold" panose="020B0503020204020204" charset="-122"/>
                <a:ea typeface="Microsoft YaHei Bold" panose="020B0503020204020204" charset="-122"/>
              </a:rPr>
              <a:t>权</a:t>
            </a:r>
            <a:r>
              <a:rPr lang="en-US" altLang="zh-CN" sz="3600" b="1">
                <a:latin typeface="Microsoft YaHei Bold" panose="020B0503020204020204" charset="-122"/>
                <a:ea typeface="Microsoft YaHei Bold" panose="020B0503020204020204" charset="-122"/>
              </a:rPr>
              <a:t>  </a:t>
            </a:r>
            <a:r>
              <a:rPr lang="zh-CN" altLang="en-US" sz="3600" b="1">
                <a:latin typeface="Microsoft YaHei Bold" panose="020B0503020204020204" charset="-122"/>
                <a:ea typeface="Microsoft YaHei Bold" panose="020B0503020204020204" charset="-122"/>
              </a:rPr>
              <a:t>益</a:t>
            </a:r>
            <a:endParaRPr lang="zh-CN" altLang="en-US" sz="3600" b="1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40280" y="4550410"/>
            <a:ext cx="68802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"/>
            </a:pP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增强互动：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针对不同年龄段的消费者，进行微信群互动，提升消费者活跃度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240280" y="4937760"/>
            <a:ext cx="61690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"/>
            </a:pP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呼应节点：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以活动呼应节点，保持市场对餐企的高度关注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240280" y="5325110"/>
            <a:ext cx="91338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线下拓客：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、增加拓客渠道：联合周边小区物业一起举办活动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2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、热门话题：拍摄热门话题视频，聚焦市场目光，提升到店率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私域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社群情感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需求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016250" y="1767840"/>
            <a:ext cx="615886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0" indent="0" algn="ctr">
              <a:lnSpc>
                <a:spcPct val="150000"/>
              </a:lnSpc>
              <a:buNone/>
            </a:pPr>
            <a:r>
              <a:rPr lang="zh-CN" altLang="en-US" sz="2800" b="1" dirty="0">
                <a:effectLst/>
                <a:latin typeface="Microsoft YaHei Bold" panose="020B0503020204020204" charset="-122"/>
                <a:ea typeface="Microsoft YaHei Bold" panose="020B0503020204020204" charset="-122"/>
                <a:sym typeface="+mn-ea"/>
              </a:rPr>
              <a:t>希望受到尊重</a:t>
            </a:r>
            <a:endParaRPr lang="zh-CN" altLang="en-US" sz="2800" b="1" dirty="0">
              <a:effectLst/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0" lvl="0" indent="0" algn="ctr">
              <a:lnSpc>
                <a:spcPct val="200000"/>
              </a:lnSpc>
              <a:buNone/>
            </a:pPr>
            <a:r>
              <a:rPr lang="zh-CN" altLang="en-US" sz="2800" b="1" dirty="0">
                <a:effectLst/>
                <a:latin typeface="Microsoft YaHei Bold" panose="020B0503020204020204" charset="-122"/>
                <a:ea typeface="Microsoft YaHei Bold" panose="020B0503020204020204" charset="-122"/>
                <a:sym typeface="+mn-ea"/>
              </a:rPr>
              <a:t>希望得到信息</a:t>
            </a:r>
            <a:endParaRPr lang="zh-CN" altLang="en-US" sz="2800" b="1" dirty="0">
              <a:effectLst/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0" lvl="0" indent="0" algn="ctr">
              <a:lnSpc>
                <a:spcPct val="200000"/>
              </a:lnSpc>
              <a:buNone/>
            </a:pPr>
            <a:r>
              <a:rPr lang="zh-CN" altLang="en-US" sz="2800" b="1" dirty="0">
                <a:effectLst/>
                <a:latin typeface="Microsoft YaHei Bold" panose="020B0503020204020204" charset="-122"/>
                <a:ea typeface="Microsoft YaHei Bold" panose="020B0503020204020204" charset="-122"/>
                <a:sym typeface="+mn-ea"/>
              </a:rPr>
              <a:t>希望重视他们的时间</a:t>
            </a:r>
            <a:endParaRPr lang="zh-CN" altLang="en-US" sz="2800" b="1" dirty="0">
              <a:effectLst/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0" lvl="0" indent="0" algn="ctr">
              <a:lnSpc>
                <a:spcPct val="200000"/>
              </a:lnSpc>
              <a:buNone/>
            </a:pPr>
            <a:r>
              <a:rPr lang="zh-CN" altLang="en-US" sz="2800" b="1" dirty="0">
                <a:effectLst/>
                <a:latin typeface="Microsoft YaHei Bold" panose="020B0503020204020204" charset="-122"/>
                <a:ea typeface="Microsoft YaHei Bold" panose="020B0503020204020204" charset="-122"/>
                <a:sym typeface="+mn-ea"/>
              </a:rPr>
              <a:t>希望差异化对待</a:t>
            </a:r>
            <a:endParaRPr lang="zh-CN" altLang="en-US" sz="280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餐企行业发展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趋势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42085" y="1687830"/>
            <a:ext cx="9309100" cy="3096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indent="17780" algn="l" rtl="0" eaLnBrk="0">
              <a:lnSpc>
                <a:spcPct val="200000"/>
              </a:lnSpc>
            </a:pPr>
            <a:r>
              <a:rPr lang="en-US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自新冠疫情发生以来</a:t>
            </a:r>
            <a:r>
              <a:rPr lang="zh-CN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人们的活动半径受限</a:t>
            </a:r>
            <a:r>
              <a:rPr lang="zh-CN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收入受损</a:t>
            </a:r>
            <a:r>
              <a:rPr lang="zh-CN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消费场景受限</a:t>
            </a:r>
            <a:r>
              <a:rPr lang="zh-CN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消费方式发生较大变化</a:t>
            </a:r>
            <a:r>
              <a:rPr lang="zh-CN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与之相应</a:t>
            </a:r>
            <a:r>
              <a:rPr lang="zh-CN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餐企行业的</a:t>
            </a:r>
            <a:r>
              <a:rPr sz="16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发展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也从过去的连续性 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相对确定性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演变为非连续性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不确定性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这一状态已经从2020年持续至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今，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且仍看不到清</a:t>
            </a:r>
            <a:r>
              <a:rPr sz="160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晰</a:t>
            </a:r>
            <a:r>
              <a:rPr sz="16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600" spc="1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终点</a:t>
            </a:r>
            <a:r>
              <a:rPr sz="160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indent="-1905" algn="l" rtl="0" eaLnBrk="0">
              <a:lnSpc>
                <a:spcPct val="200000"/>
              </a:lnSpc>
              <a:spcBef>
                <a:spcPts val="395"/>
              </a:spcBef>
            </a:pPr>
            <a:r>
              <a:rPr lang="en-US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在内部竞争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外部压力的双重作用下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餐企的线上化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零售化程度进一步加深</a:t>
            </a:r>
            <a:r>
              <a:rPr lang="zh-CN"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线上线下双主场经营能力进一步</a:t>
            </a:r>
            <a:r>
              <a:rPr sz="160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夯</a:t>
            </a:r>
            <a:r>
              <a:rPr sz="16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 。</a:t>
            </a:r>
            <a:r>
              <a:rPr sz="1600" b="1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餐企经</a:t>
            </a:r>
            <a:r>
              <a:rPr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营者开始把目光</a:t>
            </a:r>
            <a:r>
              <a:rPr lang="zh-CN"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注意力更多锁定在对消费者需求的关注上</a:t>
            </a:r>
            <a:r>
              <a:rPr lang="zh-CN"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不断开创新的产品</a:t>
            </a:r>
            <a:r>
              <a:rPr lang="zh-CN"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新的经营模式</a:t>
            </a:r>
            <a:r>
              <a:rPr lang="zh-CN"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b="1" spc="4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营</a:t>
            </a:r>
            <a:r>
              <a:rPr sz="1600" b="1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造出新的消费体验。</a:t>
            </a:r>
            <a:endParaRPr lang="zh-CN" altLang="en-US" sz="1600" b="1" dirty="0">
              <a:solidFill>
                <a:schemeClr val="tx1">
                  <a:alpha val="100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私域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社群权益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grpSp>
        <p:nvGrpSpPr>
          <p:cNvPr id="90119" name="Group 7"/>
          <p:cNvGrpSpPr/>
          <p:nvPr/>
        </p:nvGrpSpPr>
        <p:grpSpPr bwMode="auto">
          <a:xfrm>
            <a:off x="4179729" y="1569085"/>
            <a:ext cx="3833019" cy="4177507"/>
            <a:chOff x="-1" y="0"/>
            <a:chExt cx="7666795" cy="8354810"/>
          </a:xfrm>
        </p:grpSpPr>
        <p:grpSp>
          <p:nvGrpSpPr>
            <p:cNvPr id="90140" name="Group 8"/>
            <p:cNvGrpSpPr/>
            <p:nvPr/>
          </p:nvGrpSpPr>
          <p:grpSpPr bwMode="auto">
            <a:xfrm>
              <a:off x="-1" y="0"/>
              <a:ext cx="7666795" cy="8354810"/>
              <a:chOff x="-1" y="0"/>
              <a:chExt cx="7666795" cy="8354810"/>
            </a:xfrm>
          </p:grpSpPr>
          <p:sp>
            <p:nvSpPr>
              <p:cNvPr id="46089" name="AutoShape 9"/>
              <p:cNvSpPr/>
              <p:nvPr/>
            </p:nvSpPr>
            <p:spPr bwMode="auto">
              <a:xfrm>
                <a:off x="2213193" y="4175024"/>
                <a:ext cx="3772273" cy="4179786"/>
              </a:xfrm>
              <a:custGeom>
                <a:avLst/>
                <a:gdLst>
                  <a:gd name="T0" fmla="*/ 1886136 w 21600"/>
                  <a:gd name="T1" fmla="*/ 2089893 h 21456"/>
                  <a:gd name="T2" fmla="*/ 1886136 w 21600"/>
                  <a:gd name="T3" fmla="*/ 2089893 h 21456"/>
                  <a:gd name="T4" fmla="*/ 1886136 w 21600"/>
                  <a:gd name="T5" fmla="*/ 2089893 h 21456"/>
                  <a:gd name="T6" fmla="*/ 1886136 w 21600"/>
                  <a:gd name="T7" fmla="*/ 2089893 h 2145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456">
                    <a:moveTo>
                      <a:pt x="15721" y="0"/>
                    </a:moveTo>
                    <a:cubicBezTo>
                      <a:pt x="16544" y="627"/>
                      <a:pt x="17484" y="1119"/>
                      <a:pt x="18499" y="1451"/>
                    </a:cubicBezTo>
                    <a:cubicBezTo>
                      <a:pt x="19493" y="1776"/>
                      <a:pt x="20542" y="1944"/>
                      <a:pt x="21600" y="1946"/>
                    </a:cubicBezTo>
                    <a:cubicBezTo>
                      <a:pt x="19837" y="2004"/>
                      <a:pt x="18237" y="2884"/>
                      <a:pt x="17381" y="4267"/>
                    </a:cubicBezTo>
                    <a:cubicBezTo>
                      <a:pt x="16541" y="5625"/>
                      <a:pt x="16540" y="7274"/>
                      <a:pt x="17378" y="8633"/>
                    </a:cubicBezTo>
                    <a:cubicBezTo>
                      <a:pt x="19181" y="11312"/>
                      <a:pt x="19102" y="14404"/>
                      <a:pt x="17662" y="16878"/>
                    </a:cubicBezTo>
                    <a:cubicBezTo>
                      <a:pt x="16216" y="19361"/>
                      <a:pt x="13422" y="21187"/>
                      <a:pt x="9922" y="21431"/>
                    </a:cubicBezTo>
                    <a:cubicBezTo>
                      <a:pt x="7498" y="21600"/>
                      <a:pt x="5213" y="20898"/>
                      <a:pt x="3437" y="19632"/>
                    </a:cubicBezTo>
                    <a:cubicBezTo>
                      <a:pt x="1682" y="18380"/>
                      <a:pt x="417" y="16571"/>
                      <a:pt x="0" y="14450"/>
                    </a:cubicBezTo>
                    <a:cubicBezTo>
                      <a:pt x="1012" y="14085"/>
                      <a:pt x="1953" y="13579"/>
                      <a:pt x="2788" y="12950"/>
                    </a:cubicBezTo>
                    <a:cubicBezTo>
                      <a:pt x="3638" y="12309"/>
                      <a:pt x="4367" y="11549"/>
                      <a:pt x="4947" y="10699"/>
                    </a:cubicBezTo>
                    <a:cubicBezTo>
                      <a:pt x="3681" y="12619"/>
                      <a:pt x="4204" y="14718"/>
                      <a:pt x="5631" y="16063"/>
                    </a:cubicBezTo>
                    <a:cubicBezTo>
                      <a:pt x="7045" y="17396"/>
                      <a:pt x="9321" y="17969"/>
                      <a:pt x="11553" y="17006"/>
                    </a:cubicBezTo>
                    <a:cubicBezTo>
                      <a:pt x="12890" y="16430"/>
                      <a:pt x="13745" y="15367"/>
                      <a:pt x="14099" y="14200"/>
                    </a:cubicBezTo>
                    <a:cubicBezTo>
                      <a:pt x="14445" y="13057"/>
                      <a:pt x="14318" y="11793"/>
                      <a:pt x="13606" y="10663"/>
                    </a:cubicBezTo>
                    <a:cubicBezTo>
                      <a:pt x="12452" y="8863"/>
                      <a:pt x="12079" y="6745"/>
                      <a:pt x="12558" y="4714"/>
                    </a:cubicBezTo>
                    <a:cubicBezTo>
                      <a:pt x="12992" y="2869"/>
                      <a:pt x="14107" y="1209"/>
                      <a:pt x="15721" y="0"/>
                    </a:cubicBezTo>
                    <a:close/>
                  </a:path>
                </a:pathLst>
              </a:custGeom>
              <a:solidFill>
                <a:srgbClr val="E0E4E6"/>
              </a:solidFill>
              <a:ln w="762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zh-CN" alt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6090" name="AutoShape 10"/>
              <p:cNvSpPr/>
              <p:nvPr/>
            </p:nvSpPr>
            <p:spPr bwMode="auto">
              <a:xfrm>
                <a:off x="1659100" y="0"/>
                <a:ext cx="3796088" cy="4175024"/>
              </a:xfrm>
              <a:custGeom>
                <a:avLst/>
                <a:gdLst>
                  <a:gd name="T0" fmla="*/ 1898044 w 21600"/>
                  <a:gd name="T1" fmla="*/ 2159977 h 21231"/>
                  <a:gd name="T2" fmla="*/ 1898044 w 21600"/>
                  <a:gd name="T3" fmla="*/ 2159977 h 21231"/>
                  <a:gd name="T4" fmla="*/ 1898044 w 21600"/>
                  <a:gd name="T5" fmla="*/ 2159977 h 21231"/>
                  <a:gd name="T6" fmla="*/ 1898044 w 21600"/>
                  <a:gd name="T7" fmla="*/ 2159977 h 2123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231">
                    <a:moveTo>
                      <a:pt x="5992" y="21231"/>
                    </a:moveTo>
                    <a:cubicBezTo>
                      <a:pt x="5137" y="20591"/>
                      <a:pt x="4161" y="20093"/>
                      <a:pt x="3110" y="19761"/>
                    </a:cubicBezTo>
                    <a:cubicBezTo>
                      <a:pt x="2111" y="19445"/>
                      <a:pt x="1060" y="19283"/>
                      <a:pt x="0" y="19282"/>
                    </a:cubicBezTo>
                    <a:cubicBezTo>
                      <a:pt x="1818" y="19267"/>
                      <a:pt x="3483" y="18368"/>
                      <a:pt x="4344" y="16938"/>
                    </a:cubicBezTo>
                    <a:cubicBezTo>
                      <a:pt x="5176" y="15556"/>
                      <a:pt x="5131" y="13885"/>
                      <a:pt x="4225" y="12541"/>
                    </a:cubicBezTo>
                    <a:cubicBezTo>
                      <a:pt x="1242" y="7834"/>
                      <a:pt x="3942" y="1870"/>
                      <a:pt x="9749" y="341"/>
                    </a:cubicBezTo>
                    <a:cubicBezTo>
                      <a:pt x="12447" y="-369"/>
                      <a:pt x="15187" y="69"/>
                      <a:pt x="17364" y="1299"/>
                    </a:cubicBezTo>
                    <a:cubicBezTo>
                      <a:pt x="19523" y="2518"/>
                      <a:pt x="21129" y="4517"/>
                      <a:pt x="21600" y="6970"/>
                    </a:cubicBezTo>
                    <a:cubicBezTo>
                      <a:pt x="20606" y="7284"/>
                      <a:pt x="19680" y="7750"/>
                      <a:pt x="18864" y="8346"/>
                    </a:cubicBezTo>
                    <a:cubicBezTo>
                      <a:pt x="18010" y="8969"/>
                      <a:pt x="17290" y="9726"/>
                      <a:pt x="16738" y="10578"/>
                    </a:cubicBezTo>
                    <a:cubicBezTo>
                      <a:pt x="17655" y="9092"/>
                      <a:pt x="17520" y="7441"/>
                      <a:pt x="16685" y="6154"/>
                    </a:cubicBezTo>
                    <a:cubicBezTo>
                      <a:pt x="15848" y="4864"/>
                      <a:pt x="14306" y="3936"/>
                      <a:pt x="12403" y="3925"/>
                    </a:cubicBezTo>
                    <a:cubicBezTo>
                      <a:pt x="8403" y="3901"/>
                      <a:pt x="5978" y="7861"/>
                      <a:pt x="8156" y="10858"/>
                    </a:cubicBezTo>
                    <a:cubicBezTo>
                      <a:pt x="9147" y="12465"/>
                      <a:pt x="9514" y="14319"/>
                      <a:pt x="9201" y="16132"/>
                    </a:cubicBezTo>
                    <a:cubicBezTo>
                      <a:pt x="8857" y="18122"/>
                      <a:pt x="7716" y="19934"/>
                      <a:pt x="5992" y="21231"/>
                    </a:cubicBezTo>
                    <a:close/>
                  </a:path>
                </a:pathLst>
              </a:custGeom>
              <a:solidFill>
                <a:srgbClr val="FFDB64"/>
              </a:solidFill>
              <a:ln w="762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zh-CN" alt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6091" name="AutoShape 11"/>
              <p:cNvSpPr/>
              <p:nvPr/>
            </p:nvSpPr>
            <p:spPr bwMode="auto">
              <a:xfrm>
                <a:off x="3080054" y="1269969"/>
                <a:ext cx="4586740" cy="2906642"/>
              </a:xfrm>
              <a:custGeom>
                <a:avLst/>
                <a:gdLst>
                  <a:gd name="T0" fmla="*/ 2293370 w 21422"/>
                  <a:gd name="T1" fmla="*/ 1463652 h 21523"/>
                  <a:gd name="T2" fmla="*/ 2293370 w 21422"/>
                  <a:gd name="T3" fmla="*/ 1463652 h 21523"/>
                  <a:gd name="T4" fmla="*/ 2293370 w 21422"/>
                  <a:gd name="T5" fmla="*/ 1463652 h 21523"/>
                  <a:gd name="T6" fmla="*/ 2293370 w 21422"/>
                  <a:gd name="T7" fmla="*/ 1463652 h 215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422" h="21523">
                    <a:moveTo>
                      <a:pt x="0" y="6232"/>
                    </a:moveTo>
                    <a:cubicBezTo>
                      <a:pt x="852" y="8365"/>
                      <a:pt x="2395" y="9541"/>
                      <a:pt x="3977" y="9264"/>
                    </a:cubicBezTo>
                    <a:cubicBezTo>
                      <a:pt x="5363" y="9021"/>
                      <a:pt x="6578" y="7682"/>
                      <a:pt x="7205" y="5707"/>
                    </a:cubicBezTo>
                    <a:cubicBezTo>
                      <a:pt x="8664" y="2005"/>
                      <a:pt x="11089" y="81"/>
                      <a:pt x="13544" y="2"/>
                    </a:cubicBezTo>
                    <a:cubicBezTo>
                      <a:pt x="15996" y="-77"/>
                      <a:pt x="18462" y="1684"/>
                      <a:pt x="20050" y="5252"/>
                    </a:cubicBezTo>
                    <a:cubicBezTo>
                      <a:pt x="21195" y="7823"/>
                      <a:pt x="21600" y="10878"/>
                      <a:pt x="21352" y="13779"/>
                    </a:cubicBezTo>
                    <a:cubicBezTo>
                      <a:pt x="21101" y="16705"/>
                      <a:pt x="20186" y="19492"/>
                      <a:pt x="18649" y="21523"/>
                    </a:cubicBezTo>
                    <a:cubicBezTo>
                      <a:pt x="18006" y="20661"/>
                      <a:pt x="17278" y="19973"/>
                      <a:pt x="16493" y="19488"/>
                    </a:cubicBezTo>
                    <a:cubicBezTo>
                      <a:pt x="15686" y="18988"/>
                      <a:pt x="14832" y="18710"/>
                      <a:pt x="13966" y="18664"/>
                    </a:cubicBezTo>
                    <a:cubicBezTo>
                      <a:pt x="15483" y="18503"/>
                      <a:pt x="16685" y="17116"/>
                      <a:pt x="17322" y="15245"/>
                    </a:cubicBezTo>
                    <a:cubicBezTo>
                      <a:pt x="17952" y="13396"/>
                      <a:pt x="18033" y="11067"/>
                      <a:pt x="17292" y="8991"/>
                    </a:cubicBezTo>
                    <a:cubicBezTo>
                      <a:pt x="15699" y="4522"/>
                      <a:pt x="11621" y="4599"/>
                      <a:pt x="10094" y="9126"/>
                    </a:cubicBezTo>
                    <a:cubicBezTo>
                      <a:pt x="9247" y="11321"/>
                      <a:pt x="7985" y="13037"/>
                      <a:pt x="6488" y="14030"/>
                    </a:cubicBezTo>
                    <a:cubicBezTo>
                      <a:pt x="4708" y="15212"/>
                      <a:pt x="2715" y="15301"/>
                      <a:pt x="895" y="14280"/>
                    </a:cubicBezTo>
                    <a:cubicBezTo>
                      <a:pt x="1040" y="12909"/>
                      <a:pt x="1036" y="11509"/>
                      <a:pt x="884" y="10140"/>
                    </a:cubicBezTo>
                    <a:cubicBezTo>
                      <a:pt x="732" y="8767"/>
                      <a:pt x="433" y="7446"/>
                      <a:pt x="0" y="6232"/>
                    </a:cubicBezTo>
                    <a:close/>
                  </a:path>
                </a:pathLst>
              </a:custGeom>
              <a:solidFill>
                <a:srgbClr val="E0E4E6"/>
              </a:solidFill>
              <a:ln w="762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zh-CN" alt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6092" name="AutoShape 12"/>
              <p:cNvSpPr/>
              <p:nvPr/>
            </p:nvSpPr>
            <p:spPr bwMode="auto">
              <a:xfrm>
                <a:off x="4393045" y="2512952"/>
                <a:ext cx="3272162" cy="4568714"/>
              </a:xfrm>
              <a:custGeom>
                <a:avLst/>
                <a:gdLst>
                  <a:gd name="T0" fmla="*/ 1636081 w 20348"/>
                  <a:gd name="T1" fmla="*/ 2284357 h 21288"/>
                  <a:gd name="T2" fmla="*/ 1636081 w 20348"/>
                  <a:gd name="T3" fmla="*/ 2284357 h 21288"/>
                  <a:gd name="T4" fmla="*/ 1636081 w 20348"/>
                  <a:gd name="T5" fmla="*/ 2284357 h 21288"/>
                  <a:gd name="T6" fmla="*/ 1636081 w 20348"/>
                  <a:gd name="T7" fmla="*/ 2284357 h 21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348" h="21288">
                    <a:moveTo>
                      <a:pt x="5200" y="0"/>
                    </a:moveTo>
                    <a:cubicBezTo>
                      <a:pt x="4379" y="1242"/>
                      <a:pt x="4446" y="2710"/>
                      <a:pt x="5378" y="3907"/>
                    </a:cubicBezTo>
                    <a:cubicBezTo>
                      <a:pt x="6350" y="5155"/>
                      <a:pt x="8121" y="5932"/>
                      <a:pt x="10049" y="5957"/>
                    </a:cubicBezTo>
                    <a:cubicBezTo>
                      <a:pt x="16686" y="5937"/>
                      <a:pt x="21600" y="10577"/>
                      <a:pt x="20065" y="15414"/>
                    </a:cubicBezTo>
                    <a:cubicBezTo>
                      <a:pt x="19354" y="17654"/>
                      <a:pt x="17400" y="19398"/>
                      <a:pt x="14914" y="20386"/>
                    </a:cubicBezTo>
                    <a:cubicBezTo>
                      <a:pt x="12460" y="21361"/>
                      <a:pt x="9480" y="21600"/>
                      <a:pt x="6624" y="20835"/>
                    </a:cubicBezTo>
                    <a:cubicBezTo>
                      <a:pt x="6811" y="19969"/>
                      <a:pt x="6808" y="19086"/>
                      <a:pt x="6613" y="18221"/>
                    </a:cubicBezTo>
                    <a:cubicBezTo>
                      <a:pt x="6407" y="17303"/>
                      <a:pt x="5989" y="16419"/>
                      <a:pt x="5377" y="15608"/>
                    </a:cubicBezTo>
                    <a:cubicBezTo>
                      <a:pt x="6477" y="17113"/>
                      <a:pt x="8517" y="17801"/>
                      <a:pt x="10490" y="17694"/>
                    </a:cubicBezTo>
                    <a:cubicBezTo>
                      <a:pt x="12437" y="17588"/>
                      <a:pt x="14296" y="16710"/>
                      <a:pt x="15153" y="15140"/>
                    </a:cubicBezTo>
                    <a:cubicBezTo>
                      <a:pt x="15879" y="13810"/>
                      <a:pt x="15584" y="12423"/>
                      <a:pt x="14648" y="11362"/>
                    </a:cubicBezTo>
                    <a:cubicBezTo>
                      <a:pt x="13673" y="10255"/>
                      <a:pt x="12000" y="9495"/>
                      <a:pt x="10002" y="9508"/>
                    </a:cubicBezTo>
                    <a:cubicBezTo>
                      <a:pt x="7494" y="9514"/>
                      <a:pt x="5074" y="8822"/>
                      <a:pt x="3209" y="7567"/>
                    </a:cubicBezTo>
                    <a:cubicBezTo>
                      <a:pt x="1505" y="6420"/>
                      <a:pt x="373" y="4872"/>
                      <a:pt x="0" y="3179"/>
                    </a:cubicBezTo>
                    <a:cubicBezTo>
                      <a:pt x="1075" y="2889"/>
                      <a:pt x="2077" y="2464"/>
                      <a:pt x="2963" y="1922"/>
                    </a:cubicBezTo>
                    <a:cubicBezTo>
                      <a:pt x="3848" y="1381"/>
                      <a:pt x="4605" y="731"/>
                      <a:pt x="5200" y="0"/>
                    </a:cubicBezTo>
                    <a:close/>
                  </a:path>
                </a:pathLst>
              </a:custGeom>
              <a:solidFill>
                <a:srgbClr val="FFDB64"/>
              </a:solidFill>
              <a:ln w="762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zh-CN" alt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6093" name="AutoShape 13"/>
              <p:cNvSpPr/>
              <p:nvPr/>
            </p:nvSpPr>
            <p:spPr bwMode="auto">
              <a:xfrm>
                <a:off x="-1" y="4175024"/>
                <a:ext cx="4586740" cy="2908229"/>
              </a:xfrm>
              <a:custGeom>
                <a:avLst/>
                <a:gdLst>
                  <a:gd name="T0" fmla="*/ 2293263 w 21419"/>
                  <a:gd name="T1" fmla="*/ 1454047 h 21413"/>
                  <a:gd name="T2" fmla="*/ 2293263 w 21419"/>
                  <a:gd name="T3" fmla="*/ 1454047 h 21413"/>
                  <a:gd name="T4" fmla="*/ 2293263 w 21419"/>
                  <a:gd name="T5" fmla="*/ 1454047 h 21413"/>
                  <a:gd name="T6" fmla="*/ 2293263 w 21419"/>
                  <a:gd name="T7" fmla="*/ 1454047 h 2141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419" h="21413">
                    <a:moveTo>
                      <a:pt x="20522" y="7210"/>
                    </a:moveTo>
                    <a:cubicBezTo>
                      <a:pt x="20383" y="8533"/>
                      <a:pt x="20381" y="9882"/>
                      <a:pt x="20519" y="11205"/>
                    </a:cubicBezTo>
                    <a:cubicBezTo>
                      <a:pt x="20666" y="12627"/>
                      <a:pt x="20971" y="13997"/>
                      <a:pt x="21419" y="15252"/>
                    </a:cubicBezTo>
                    <a:cubicBezTo>
                      <a:pt x="20660" y="13260"/>
                      <a:pt x="19276" y="12072"/>
                      <a:pt x="17803" y="12147"/>
                    </a:cubicBezTo>
                    <a:cubicBezTo>
                      <a:pt x="16365" y="12220"/>
                      <a:pt x="15058" y="13490"/>
                      <a:pt x="14370" y="15483"/>
                    </a:cubicBezTo>
                    <a:cubicBezTo>
                      <a:pt x="12950" y="19190"/>
                      <a:pt x="10560" y="21197"/>
                      <a:pt x="8105" y="21396"/>
                    </a:cubicBezTo>
                    <a:cubicBezTo>
                      <a:pt x="5597" y="21600"/>
                      <a:pt x="3037" y="19918"/>
                      <a:pt x="1398" y="16324"/>
                    </a:cubicBezTo>
                    <a:cubicBezTo>
                      <a:pt x="224" y="13749"/>
                      <a:pt x="-181" y="10664"/>
                      <a:pt x="72" y="7737"/>
                    </a:cubicBezTo>
                    <a:cubicBezTo>
                      <a:pt x="323" y="4828"/>
                      <a:pt x="1226" y="2053"/>
                      <a:pt x="2741" y="0"/>
                    </a:cubicBezTo>
                    <a:cubicBezTo>
                      <a:pt x="3429" y="905"/>
                      <a:pt x="4212" y="1616"/>
                      <a:pt x="5054" y="2102"/>
                    </a:cubicBezTo>
                    <a:cubicBezTo>
                      <a:pt x="5896" y="2589"/>
                      <a:pt x="6786" y="2843"/>
                      <a:pt x="7683" y="2852"/>
                    </a:cubicBezTo>
                    <a:cubicBezTo>
                      <a:pt x="5872" y="2837"/>
                      <a:pt x="4481" y="4579"/>
                      <a:pt x="3898" y="6861"/>
                    </a:cubicBezTo>
                    <a:cubicBezTo>
                      <a:pt x="3289" y="9244"/>
                      <a:pt x="3573" y="12141"/>
                      <a:pt x="4982" y="14145"/>
                    </a:cubicBezTo>
                    <a:cubicBezTo>
                      <a:pt x="5981" y="15565"/>
                      <a:pt x="7279" y="16002"/>
                      <a:pt x="8469" y="15629"/>
                    </a:cubicBezTo>
                    <a:cubicBezTo>
                      <a:pt x="9618" y="15270"/>
                      <a:pt x="10676" y="14152"/>
                      <a:pt x="11303" y="12360"/>
                    </a:cubicBezTo>
                    <a:cubicBezTo>
                      <a:pt x="12282" y="9786"/>
                      <a:pt x="13832" y="7876"/>
                      <a:pt x="15653" y="6999"/>
                    </a:cubicBezTo>
                    <a:cubicBezTo>
                      <a:pt x="17247" y="6231"/>
                      <a:pt x="18957" y="6306"/>
                      <a:pt x="20522" y="7210"/>
                    </a:cubicBezTo>
                    <a:close/>
                  </a:path>
                </a:pathLst>
              </a:custGeom>
              <a:solidFill>
                <a:srgbClr val="FFDB64"/>
              </a:solidFill>
              <a:ln w="762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pPr>
                  <a:defRPr/>
                </a:pPr>
                <a:endParaRPr lang="zh-CN" alt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6094" name="AutoShape 14"/>
              <p:cNvSpPr/>
              <p:nvPr/>
            </p:nvSpPr>
            <p:spPr bwMode="auto">
              <a:xfrm>
                <a:off x="1586" y="1262032"/>
                <a:ext cx="3268986" cy="4616338"/>
              </a:xfrm>
              <a:custGeom>
                <a:avLst/>
                <a:gdLst>
                  <a:gd name="T0" fmla="*/ 1634493 w 21504"/>
                  <a:gd name="T1" fmla="*/ 2408287 h 21141"/>
                  <a:gd name="T2" fmla="*/ 1634493 w 21504"/>
                  <a:gd name="T3" fmla="*/ 2408287 h 21141"/>
                  <a:gd name="T4" fmla="*/ 1634493 w 21504"/>
                  <a:gd name="T5" fmla="*/ 2408287 h 21141"/>
                  <a:gd name="T6" fmla="*/ 1634493 w 21504"/>
                  <a:gd name="T7" fmla="*/ 2408287 h 211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04" h="21141">
                    <a:moveTo>
                      <a:pt x="21504" y="17815"/>
                    </a:moveTo>
                    <a:cubicBezTo>
                      <a:pt x="20358" y="18103"/>
                      <a:pt x="19290" y="18522"/>
                      <a:pt x="18344" y="19057"/>
                    </a:cubicBezTo>
                    <a:cubicBezTo>
                      <a:pt x="17318" y="19637"/>
                      <a:pt x="16452" y="20344"/>
                      <a:pt x="15791" y="21141"/>
                    </a:cubicBezTo>
                    <a:cubicBezTo>
                      <a:pt x="16842" y="19927"/>
                      <a:pt x="16889" y="18416"/>
                      <a:pt x="15912" y="17172"/>
                    </a:cubicBezTo>
                    <a:cubicBezTo>
                      <a:pt x="14891" y="15871"/>
                      <a:pt x="12920" y="15070"/>
                      <a:pt x="10791" y="15092"/>
                    </a:cubicBezTo>
                    <a:cubicBezTo>
                      <a:pt x="7898" y="15105"/>
                      <a:pt x="5265" y="14320"/>
                      <a:pt x="3322" y="13032"/>
                    </a:cubicBezTo>
                    <a:cubicBezTo>
                      <a:pt x="1347" y="11723"/>
                      <a:pt x="81" y="9892"/>
                      <a:pt x="4" y="7843"/>
                    </a:cubicBezTo>
                    <a:cubicBezTo>
                      <a:pt x="-96" y="5178"/>
                      <a:pt x="1696" y="2876"/>
                      <a:pt x="4450" y="1466"/>
                    </a:cubicBezTo>
                    <a:cubicBezTo>
                      <a:pt x="7229" y="43"/>
                      <a:pt x="10966" y="-459"/>
                      <a:pt x="14582" y="474"/>
                    </a:cubicBezTo>
                    <a:cubicBezTo>
                      <a:pt x="14376" y="1269"/>
                      <a:pt x="14353" y="2083"/>
                      <a:pt x="14514" y="2884"/>
                    </a:cubicBezTo>
                    <a:cubicBezTo>
                      <a:pt x="14687" y="3738"/>
                      <a:pt x="15066" y="4565"/>
                      <a:pt x="15636" y="5330"/>
                    </a:cubicBezTo>
                    <a:cubicBezTo>
                      <a:pt x="13142" y="2756"/>
                      <a:pt x="7583" y="3025"/>
                      <a:pt x="5625" y="5815"/>
                    </a:cubicBezTo>
                    <a:cubicBezTo>
                      <a:pt x="3737" y="8505"/>
                      <a:pt x="6605" y="11633"/>
                      <a:pt x="10904" y="11572"/>
                    </a:cubicBezTo>
                    <a:cubicBezTo>
                      <a:pt x="13526" y="11561"/>
                      <a:pt x="16063" y="12223"/>
                      <a:pt x="18030" y="13430"/>
                    </a:cubicBezTo>
                    <a:cubicBezTo>
                      <a:pt x="19883" y="14568"/>
                      <a:pt x="21110" y="16118"/>
                      <a:pt x="21504" y="17815"/>
                    </a:cubicBezTo>
                    <a:close/>
                  </a:path>
                </a:pathLst>
              </a:custGeom>
              <a:solidFill>
                <a:srgbClr val="E0E4E6"/>
              </a:solidFill>
              <a:ln w="762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pPr>
                  <a:defRPr/>
                </a:pPr>
                <a:endParaRPr lang="zh-CN" alt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" name="Text Box 27"/>
            <p:cNvSpPr txBox="1"/>
            <p:nvPr/>
          </p:nvSpPr>
          <p:spPr bwMode="auto">
            <a:xfrm>
              <a:off x="3143560" y="1090587"/>
              <a:ext cx="1379673" cy="1017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r>
                <a:rPr lang="x-none" altLang="x-none"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Open Sans Light" charset="0"/>
                  <a:sym typeface="Arial" panose="020B0604020202020204" pitchFamily="34" charset="0"/>
                </a:rPr>
                <a:t>A</a:t>
              </a:r>
              <a:endParaRPr lang="x-none" altLang="x-none"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 Light" charset="0"/>
                <a:sym typeface="Arial" panose="020B0604020202020204" pitchFamily="34" charset="0"/>
              </a:endParaRPr>
            </a:p>
          </p:txBody>
        </p:sp>
        <p:sp>
          <p:nvSpPr>
            <p:cNvPr id="46108" name="Text Box 28"/>
            <p:cNvSpPr txBox="1"/>
            <p:nvPr/>
          </p:nvSpPr>
          <p:spPr bwMode="auto">
            <a:xfrm>
              <a:off x="5356754" y="2371667"/>
              <a:ext cx="1378086" cy="1015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r>
                <a:rPr lang="x-none" altLang="x-none"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Open Sans Light" charset="0"/>
                  <a:sym typeface="Arial" panose="020B0604020202020204" pitchFamily="34" charset="0"/>
                </a:rPr>
                <a:t>B</a:t>
              </a:r>
              <a:endParaRPr lang="x-none" altLang="x-none"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 Light" charset="0"/>
                <a:sym typeface="Arial" panose="020B0604020202020204" pitchFamily="34" charset="0"/>
              </a:endParaRPr>
            </a:p>
          </p:txBody>
        </p:sp>
        <p:sp>
          <p:nvSpPr>
            <p:cNvPr id="46109" name="Text Box 29"/>
            <p:cNvSpPr txBox="1"/>
            <p:nvPr/>
          </p:nvSpPr>
          <p:spPr bwMode="auto">
            <a:xfrm>
              <a:off x="5321825" y="4903669"/>
              <a:ext cx="1378086" cy="1017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r>
                <a:rPr lang="x-none" altLang="x-none"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Open Sans Light" charset="0"/>
                  <a:sym typeface="Arial" panose="020B0604020202020204" pitchFamily="34" charset="0"/>
                </a:rPr>
                <a:t>C</a:t>
              </a:r>
              <a:endParaRPr lang="x-none" altLang="x-none"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 Light" charset="0"/>
                <a:sym typeface="Arial" panose="020B0604020202020204" pitchFamily="34" charset="0"/>
              </a:endParaRPr>
            </a:p>
          </p:txBody>
        </p:sp>
        <p:sp>
          <p:nvSpPr>
            <p:cNvPr id="46110" name="Text Box 30"/>
            <p:cNvSpPr txBox="1"/>
            <p:nvPr/>
          </p:nvSpPr>
          <p:spPr bwMode="auto">
            <a:xfrm>
              <a:off x="3167374" y="6176813"/>
              <a:ext cx="1379674" cy="1017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r>
                <a:rPr lang="x-none" altLang="x-none"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Open Sans Light" charset="0"/>
                  <a:sym typeface="Arial" panose="020B0604020202020204" pitchFamily="34" charset="0"/>
                </a:rPr>
                <a:t>D</a:t>
              </a:r>
              <a:endParaRPr lang="x-none" altLang="x-none"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 Light" charset="0"/>
                <a:sym typeface="Arial" panose="020B0604020202020204" pitchFamily="34" charset="0"/>
              </a:endParaRPr>
            </a:p>
          </p:txBody>
        </p:sp>
        <p:sp>
          <p:nvSpPr>
            <p:cNvPr id="46111" name="Text Box 31"/>
            <p:cNvSpPr txBox="1"/>
            <p:nvPr/>
          </p:nvSpPr>
          <p:spPr bwMode="auto">
            <a:xfrm>
              <a:off x="941479" y="4903669"/>
              <a:ext cx="1378086" cy="1017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r>
                <a:rPr lang="x-none" altLang="x-none"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Open Sans Light" charset="0"/>
                  <a:sym typeface="Arial" panose="020B0604020202020204" pitchFamily="34" charset="0"/>
                </a:rPr>
                <a:t>E</a:t>
              </a:r>
              <a:endParaRPr lang="x-none" altLang="x-none"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 Light" charset="0"/>
                <a:sym typeface="Arial" panose="020B0604020202020204" pitchFamily="34" charset="0"/>
              </a:endParaRPr>
            </a:p>
          </p:txBody>
        </p:sp>
        <p:sp>
          <p:nvSpPr>
            <p:cNvPr id="46112" name="Text Box 32"/>
            <p:cNvSpPr txBox="1"/>
            <p:nvPr/>
          </p:nvSpPr>
          <p:spPr bwMode="auto">
            <a:xfrm>
              <a:off x="941479" y="2371667"/>
              <a:ext cx="1378086" cy="1015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r>
                <a:rPr lang="x-none" altLang="x-none"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Open Sans Light" charset="0"/>
                  <a:sym typeface="Arial" panose="020B0604020202020204" pitchFamily="34" charset="0"/>
                </a:rPr>
                <a:t>F</a:t>
              </a:r>
              <a:endParaRPr lang="x-none" altLang="x-none"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 Light" charset="0"/>
                <a:sym typeface="Arial" panose="020B0604020202020204" pitchFamily="34" charset="0"/>
              </a:endParaRPr>
            </a:p>
          </p:txBody>
        </p:sp>
      </p:grpSp>
      <p:sp>
        <p:nvSpPr>
          <p:cNvPr id="21" name="Rectangle 4"/>
          <p:cNvSpPr/>
          <p:nvPr/>
        </p:nvSpPr>
        <p:spPr bwMode="auto">
          <a:xfrm>
            <a:off x="8615045" y="1942465"/>
            <a:ext cx="3091180" cy="81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惠赠式：买一赠一、送红包、送积分、买多送多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礼品：买送礼品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回扣返利：满就返现金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8239760" y="1497330"/>
            <a:ext cx="2836545" cy="336550"/>
            <a:chOff x="12975" y="2607"/>
            <a:chExt cx="4467" cy="530"/>
          </a:xfrm>
        </p:grpSpPr>
        <p:sp>
          <p:nvSpPr>
            <p:cNvPr id="5" name="Rectangle 3"/>
            <p:cNvSpPr/>
            <p:nvPr/>
          </p:nvSpPr>
          <p:spPr bwMode="auto">
            <a:xfrm>
              <a:off x="13566" y="2607"/>
              <a:ext cx="38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spcBef>
                  <a:spcPct val="20000"/>
                </a:spcBef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rPr>
                <a:t>赠送类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" name="Oval 6"/>
            <p:cNvSpPr/>
            <p:nvPr/>
          </p:nvSpPr>
          <p:spPr bwMode="auto">
            <a:xfrm>
              <a:off x="12975" y="2740"/>
              <a:ext cx="349" cy="349"/>
            </a:xfrm>
            <a:prstGeom prst="ellipse">
              <a:avLst/>
            </a:prstGeom>
            <a:solidFill>
              <a:srgbClr val="FFDB64"/>
            </a:solidFill>
            <a:ln>
              <a:noFill/>
            </a:ln>
            <a:effectLst/>
          </p:spPr>
          <p:txBody>
            <a:bodyPr lIns="25400" tIns="25400" rIns="25400" bIns="25400" anchor="ctr"/>
            <a:lstStyle>
              <a:lvl1pPr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1pPr>
              <a:lvl2pPr marL="742950" indent="-28575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2pPr>
              <a:lvl3pPr marL="11430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3pPr>
              <a:lvl4pPr marL="16002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4pPr>
              <a:lvl5pPr marL="20574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5pPr>
              <a:lvl6pPr marL="25146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6pPr>
              <a:lvl7pPr marL="29718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7pPr>
              <a:lvl8pPr marL="34290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8pPr>
              <a:lvl9pPr marL="38862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endParaRPr lang="zh-CN" altLang="zh-CN" sz="1600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6" name="AutoShape 7"/>
            <p:cNvSpPr/>
            <p:nvPr/>
          </p:nvSpPr>
          <p:spPr bwMode="auto">
            <a:xfrm>
              <a:off x="13048" y="2838"/>
              <a:ext cx="201" cy="153"/>
            </a:xfrm>
            <a:custGeom>
              <a:avLst/>
              <a:gdLst>
                <a:gd name="T0" fmla="*/ 99384 w 21600"/>
                <a:gd name="T1" fmla="*/ 75532 h 21600"/>
                <a:gd name="T2" fmla="*/ 99384 w 21600"/>
                <a:gd name="T3" fmla="*/ 75532 h 21600"/>
                <a:gd name="T4" fmla="*/ 99384 w 21600"/>
                <a:gd name="T5" fmla="*/ 75532 h 21600"/>
                <a:gd name="T6" fmla="*/ 99384 w 21600"/>
                <a:gd name="T7" fmla="*/ 755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6796" y="16986"/>
                  </a:moveTo>
                  <a:lnTo>
                    <a:pt x="1627" y="10192"/>
                  </a:lnTo>
                  <a:lnTo>
                    <a:pt x="0" y="12666"/>
                  </a:lnTo>
                  <a:lnTo>
                    <a:pt x="6796" y="21600"/>
                  </a:lnTo>
                  <a:lnTo>
                    <a:pt x="21600" y="2181"/>
                  </a:lnTo>
                  <a:lnTo>
                    <a:pt x="19718" y="0"/>
                  </a:lnTo>
                  <a:lnTo>
                    <a:pt x="6796" y="169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2860" rIns="22860" anchor="ctr"/>
            <a:lstStyle/>
            <a:p>
              <a:pPr>
                <a:defRPr/>
              </a:pP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8" name="Rectangle 10"/>
          <p:cNvSpPr/>
          <p:nvPr/>
        </p:nvSpPr>
        <p:spPr bwMode="auto">
          <a:xfrm>
            <a:off x="8615205" y="3438368"/>
            <a:ext cx="2937810" cy="81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优惠券：抵价劵、现金劵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抽奖式：会员</a:t>
            </a: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红包抽奖、抽取幸运顾客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限时促销：今日秒杀，今日有效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8239760" y="3004185"/>
            <a:ext cx="2836545" cy="336550"/>
            <a:chOff x="12975" y="4980"/>
            <a:chExt cx="4467" cy="530"/>
          </a:xfrm>
        </p:grpSpPr>
        <p:sp>
          <p:nvSpPr>
            <p:cNvPr id="57" name="Rectangle 9"/>
            <p:cNvSpPr/>
            <p:nvPr/>
          </p:nvSpPr>
          <p:spPr bwMode="auto">
            <a:xfrm>
              <a:off x="13566" y="4980"/>
              <a:ext cx="38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spcBef>
                  <a:spcPct val="20000"/>
                </a:spcBef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rPr>
                <a:t>奖励类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9" name="Oval 12"/>
            <p:cNvSpPr/>
            <p:nvPr/>
          </p:nvSpPr>
          <p:spPr bwMode="auto">
            <a:xfrm>
              <a:off x="12975" y="5096"/>
              <a:ext cx="349" cy="349"/>
            </a:xfrm>
            <a:prstGeom prst="ellipse">
              <a:avLst/>
            </a:prstGeom>
            <a:solidFill>
              <a:srgbClr val="FFDB64"/>
            </a:solidFill>
            <a:ln>
              <a:noFill/>
            </a:ln>
            <a:effectLst/>
          </p:spPr>
          <p:txBody>
            <a:bodyPr lIns="25400" tIns="25400" rIns="25400" bIns="25400" anchor="ctr"/>
            <a:lstStyle>
              <a:lvl1pPr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1pPr>
              <a:lvl2pPr marL="742950" indent="-28575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2pPr>
              <a:lvl3pPr marL="11430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3pPr>
              <a:lvl4pPr marL="16002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4pPr>
              <a:lvl5pPr marL="20574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5pPr>
              <a:lvl6pPr marL="25146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6pPr>
              <a:lvl7pPr marL="29718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7pPr>
              <a:lvl8pPr marL="34290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8pPr>
              <a:lvl9pPr marL="38862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endParaRPr lang="zh-CN" altLang="zh-CN" sz="1600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60" name="AutoShape 13"/>
            <p:cNvSpPr/>
            <p:nvPr/>
          </p:nvSpPr>
          <p:spPr bwMode="auto">
            <a:xfrm>
              <a:off x="13048" y="5194"/>
              <a:ext cx="201" cy="153"/>
            </a:xfrm>
            <a:custGeom>
              <a:avLst/>
              <a:gdLst>
                <a:gd name="T0" fmla="*/ 99384 w 21600"/>
                <a:gd name="T1" fmla="*/ 75531 h 21600"/>
                <a:gd name="T2" fmla="*/ 99384 w 21600"/>
                <a:gd name="T3" fmla="*/ 75531 h 21600"/>
                <a:gd name="T4" fmla="*/ 99384 w 21600"/>
                <a:gd name="T5" fmla="*/ 75531 h 21600"/>
                <a:gd name="T6" fmla="*/ 99384 w 21600"/>
                <a:gd name="T7" fmla="*/ 7553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6796" y="16986"/>
                  </a:moveTo>
                  <a:lnTo>
                    <a:pt x="1627" y="10192"/>
                  </a:lnTo>
                  <a:lnTo>
                    <a:pt x="0" y="12666"/>
                  </a:lnTo>
                  <a:lnTo>
                    <a:pt x="6796" y="21600"/>
                  </a:lnTo>
                  <a:lnTo>
                    <a:pt x="21600" y="2181"/>
                  </a:lnTo>
                  <a:lnTo>
                    <a:pt x="19718" y="0"/>
                  </a:lnTo>
                  <a:lnTo>
                    <a:pt x="6796" y="169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2860" rIns="22860" anchor="ctr"/>
            <a:lstStyle/>
            <a:p>
              <a:pPr>
                <a:defRPr/>
              </a:pP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" name="Rectangle 16"/>
          <p:cNvSpPr/>
          <p:nvPr/>
        </p:nvSpPr>
        <p:spPr bwMode="auto">
          <a:xfrm>
            <a:off x="8615205" y="4934586"/>
            <a:ext cx="2937810" cy="81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搭配促销：菜</a:t>
            </a:r>
            <a:r>
              <a: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+</a:t>
            </a: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酒一起买，半价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捆绑式：买</a:t>
            </a:r>
            <a:r>
              <a: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A</a:t>
            </a: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送</a:t>
            </a:r>
            <a:r>
              <a: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B</a:t>
            </a: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，加一元多一件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连贯式：首次购买酒全价，第二次二件半价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8239760" y="4489450"/>
            <a:ext cx="2836545" cy="336550"/>
            <a:chOff x="12975" y="7319"/>
            <a:chExt cx="4467" cy="530"/>
          </a:xfrm>
        </p:grpSpPr>
        <p:sp>
          <p:nvSpPr>
            <p:cNvPr id="22" name="Rectangle 15"/>
            <p:cNvSpPr/>
            <p:nvPr/>
          </p:nvSpPr>
          <p:spPr bwMode="auto">
            <a:xfrm>
              <a:off x="13566" y="7319"/>
              <a:ext cx="38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spcBef>
                  <a:spcPct val="20000"/>
                </a:spcBef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rPr>
                <a:t>组合式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3" name="Oval 18"/>
            <p:cNvSpPr/>
            <p:nvPr/>
          </p:nvSpPr>
          <p:spPr bwMode="auto">
            <a:xfrm>
              <a:off x="12975" y="7453"/>
              <a:ext cx="349" cy="349"/>
            </a:xfrm>
            <a:prstGeom prst="ellipse">
              <a:avLst/>
            </a:prstGeom>
            <a:solidFill>
              <a:srgbClr val="FFDB64"/>
            </a:solidFill>
            <a:ln>
              <a:noFill/>
            </a:ln>
            <a:effectLst/>
          </p:spPr>
          <p:txBody>
            <a:bodyPr lIns="25400" tIns="25400" rIns="25400" bIns="25400" anchor="ctr"/>
            <a:lstStyle>
              <a:lvl1pPr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1pPr>
              <a:lvl2pPr marL="742950" indent="-28575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2pPr>
              <a:lvl3pPr marL="11430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3pPr>
              <a:lvl4pPr marL="16002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4pPr>
              <a:lvl5pPr marL="20574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5pPr>
              <a:lvl6pPr marL="25146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6pPr>
              <a:lvl7pPr marL="29718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7pPr>
              <a:lvl8pPr marL="34290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8pPr>
              <a:lvl9pPr marL="38862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endParaRPr lang="zh-CN" altLang="zh-CN" sz="1600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4" name="AutoShape 19"/>
            <p:cNvSpPr/>
            <p:nvPr/>
          </p:nvSpPr>
          <p:spPr bwMode="auto">
            <a:xfrm>
              <a:off x="13048" y="7551"/>
              <a:ext cx="201" cy="153"/>
            </a:xfrm>
            <a:custGeom>
              <a:avLst/>
              <a:gdLst>
                <a:gd name="T0" fmla="*/ 99384 w 21600"/>
                <a:gd name="T1" fmla="*/ 75532 h 21600"/>
                <a:gd name="T2" fmla="*/ 99384 w 21600"/>
                <a:gd name="T3" fmla="*/ 75532 h 21600"/>
                <a:gd name="T4" fmla="*/ 99384 w 21600"/>
                <a:gd name="T5" fmla="*/ 75532 h 21600"/>
                <a:gd name="T6" fmla="*/ 99384 w 21600"/>
                <a:gd name="T7" fmla="*/ 755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6796" y="16986"/>
                  </a:moveTo>
                  <a:lnTo>
                    <a:pt x="1627" y="10192"/>
                  </a:lnTo>
                  <a:lnTo>
                    <a:pt x="0" y="12666"/>
                  </a:lnTo>
                  <a:lnTo>
                    <a:pt x="6796" y="21600"/>
                  </a:lnTo>
                  <a:lnTo>
                    <a:pt x="21600" y="2181"/>
                  </a:lnTo>
                  <a:lnTo>
                    <a:pt x="19718" y="0"/>
                  </a:lnTo>
                  <a:lnTo>
                    <a:pt x="6796" y="169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2860" rIns="22860" anchor="ctr"/>
            <a:lstStyle/>
            <a:p>
              <a:pPr>
                <a:defRPr/>
              </a:pP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6" name="Rectangle 4"/>
          <p:cNvSpPr/>
          <p:nvPr/>
        </p:nvSpPr>
        <p:spPr bwMode="auto">
          <a:xfrm>
            <a:off x="1215390" y="1942465"/>
            <a:ext cx="3317240" cy="81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指定对象：角色专享（母亲节）、老顾客、新顾客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指定产品：</a:t>
            </a:r>
            <a:r>
              <a:rPr lang="zh-CN" sz="11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邀请返利、好评返利、好评有礼</a:t>
            </a:r>
            <a:endParaRPr lang="zh-CN" sz="1100" dirty="0"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联合：互补式（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3</a:t>
            </a:r>
            <a:r>
              <a:rPr lang="zh-CN" altLang="en-US" sz="11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公里商圈福利）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840105" y="1497330"/>
            <a:ext cx="2836545" cy="336550"/>
            <a:chOff x="1322" y="2878"/>
            <a:chExt cx="4467" cy="530"/>
          </a:xfrm>
        </p:grpSpPr>
        <p:sp>
          <p:nvSpPr>
            <p:cNvPr id="25" name="Rectangle 3"/>
            <p:cNvSpPr/>
            <p:nvPr/>
          </p:nvSpPr>
          <p:spPr bwMode="auto">
            <a:xfrm>
              <a:off x="1913" y="2878"/>
              <a:ext cx="38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spcBef>
                  <a:spcPct val="20000"/>
                </a:spcBef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rPr>
                <a:t>指定权益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Oval 6"/>
            <p:cNvSpPr/>
            <p:nvPr/>
          </p:nvSpPr>
          <p:spPr bwMode="auto">
            <a:xfrm>
              <a:off x="1322" y="3011"/>
              <a:ext cx="349" cy="349"/>
            </a:xfrm>
            <a:prstGeom prst="ellipse">
              <a:avLst/>
            </a:prstGeom>
            <a:solidFill>
              <a:srgbClr val="FFDB64"/>
            </a:solidFill>
            <a:ln>
              <a:noFill/>
            </a:ln>
            <a:effectLst/>
          </p:spPr>
          <p:txBody>
            <a:bodyPr lIns="25400" tIns="25400" rIns="25400" bIns="25400" anchor="ctr"/>
            <a:lstStyle>
              <a:lvl1pPr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1pPr>
              <a:lvl2pPr marL="742950" indent="-28575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2pPr>
              <a:lvl3pPr marL="11430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3pPr>
              <a:lvl4pPr marL="16002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4pPr>
              <a:lvl5pPr marL="20574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5pPr>
              <a:lvl6pPr marL="25146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6pPr>
              <a:lvl7pPr marL="29718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7pPr>
              <a:lvl8pPr marL="34290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8pPr>
              <a:lvl9pPr marL="38862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endParaRPr lang="zh-CN" altLang="zh-CN" sz="1600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8" name="AutoShape 7"/>
            <p:cNvSpPr/>
            <p:nvPr/>
          </p:nvSpPr>
          <p:spPr bwMode="auto">
            <a:xfrm>
              <a:off x="1395" y="3109"/>
              <a:ext cx="201" cy="153"/>
            </a:xfrm>
            <a:custGeom>
              <a:avLst/>
              <a:gdLst>
                <a:gd name="T0" fmla="*/ 99384 w 21600"/>
                <a:gd name="T1" fmla="*/ 75532 h 21600"/>
                <a:gd name="T2" fmla="*/ 99384 w 21600"/>
                <a:gd name="T3" fmla="*/ 75532 h 21600"/>
                <a:gd name="T4" fmla="*/ 99384 w 21600"/>
                <a:gd name="T5" fmla="*/ 75532 h 21600"/>
                <a:gd name="T6" fmla="*/ 99384 w 21600"/>
                <a:gd name="T7" fmla="*/ 755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6796" y="16986"/>
                  </a:moveTo>
                  <a:lnTo>
                    <a:pt x="1627" y="10192"/>
                  </a:lnTo>
                  <a:lnTo>
                    <a:pt x="0" y="12666"/>
                  </a:lnTo>
                  <a:lnTo>
                    <a:pt x="6796" y="21600"/>
                  </a:lnTo>
                  <a:lnTo>
                    <a:pt x="21600" y="2181"/>
                  </a:lnTo>
                  <a:lnTo>
                    <a:pt x="19718" y="0"/>
                  </a:lnTo>
                  <a:lnTo>
                    <a:pt x="6796" y="169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2860" rIns="22860" anchor="ctr"/>
            <a:lstStyle/>
            <a:p>
              <a:pPr>
                <a:defRPr/>
              </a:pP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0" name="Rectangle 10"/>
          <p:cNvSpPr/>
          <p:nvPr/>
        </p:nvSpPr>
        <p:spPr bwMode="auto">
          <a:xfrm>
            <a:off x="1215550" y="3438368"/>
            <a:ext cx="2937810" cy="81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会员式：</a:t>
            </a:r>
            <a:r>
              <a: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VIP</a:t>
            </a: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特价、会员日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纪念日：生日特惠、店庆特惠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特定周期：每周二上新、每个月一天半价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840105" y="3004185"/>
            <a:ext cx="2836545" cy="336550"/>
            <a:chOff x="1322" y="5251"/>
            <a:chExt cx="4467" cy="530"/>
          </a:xfrm>
        </p:grpSpPr>
        <p:sp>
          <p:nvSpPr>
            <p:cNvPr id="29" name="Rectangle 9"/>
            <p:cNvSpPr/>
            <p:nvPr/>
          </p:nvSpPr>
          <p:spPr bwMode="auto">
            <a:xfrm>
              <a:off x="1913" y="5251"/>
              <a:ext cx="38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spcBef>
                  <a:spcPct val="20000"/>
                </a:spcBef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rPr>
                <a:t>纪念式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Oval 12"/>
            <p:cNvSpPr/>
            <p:nvPr/>
          </p:nvSpPr>
          <p:spPr bwMode="auto">
            <a:xfrm>
              <a:off x="1322" y="5367"/>
              <a:ext cx="349" cy="349"/>
            </a:xfrm>
            <a:prstGeom prst="ellipse">
              <a:avLst/>
            </a:prstGeom>
            <a:solidFill>
              <a:srgbClr val="FFDB64"/>
            </a:solidFill>
            <a:ln>
              <a:noFill/>
            </a:ln>
            <a:effectLst/>
          </p:spPr>
          <p:txBody>
            <a:bodyPr lIns="25400" tIns="25400" rIns="25400" bIns="25400" anchor="ctr"/>
            <a:lstStyle>
              <a:lvl1pPr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1pPr>
              <a:lvl2pPr marL="742950" indent="-28575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2pPr>
              <a:lvl3pPr marL="11430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3pPr>
              <a:lvl4pPr marL="16002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4pPr>
              <a:lvl5pPr marL="20574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5pPr>
              <a:lvl6pPr marL="25146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6pPr>
              <a:lvl7pPr marL="29718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7pPr>
              <a:lvl8pPr marL="34290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8pPr>
              <a:lvl9pPr marL="38862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endParaRPr lang="zh-CN" altLang="zh-CN" sz="1600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2" name="AutoShape 13"/>
            <p:cNvSpPr/>
            <p:nvPr/>
          </p:nvSpPr>
          <p:spPr bwMode="auto">
            <a:xfrm>
              <a:off x="1395" y="5465"/>
              <a:ext cx="201" cy="153"/>
            </a:xfrm>
            <a:custGeom>
              <a:avLst/>
              <a:gdLst>
                <a:gd name="T0" fmla="*/ 99384 w 21600"/>
                <a:gd name="T1" fmla="*/ 75531 h 21600"/>
                <a:gd name="T2" fmla="*/ 99384 w 21600"/>
                <a:gd name="T3" fmla="*/ 75531 h 21600"/>
                <a:gd name="T4" fmla="*/ 99384 w 21600"/>
                <a:gd name="T5" fmla="*/ 75531 h 21600"/>
                <a:gd name="T6" fmla="*/ 99384 w 21600"/>
                <a:gd name="T7" fmla="*/ 7553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6796" y="16986"/>
                  </a:moveTo>
                  <a:lnTo>
                    <a:pt x="1627" y="10192"/>
                  </a:lnTo>
                  <a:lnTo>
                    <a:pt x="0" y="12666"/>
                  </a:lnTo>
                  <a:lnTo>
                    <a:pt x="6796" y="21600"/>
                  </a:lnTo>
                  <a:lnTo>
                    <a:pt x="21600" y="2181"/>
                  </a:lnTo>
                  <a:lnTo>
                    <a:pt x="19718" y="0"/>
                  </a:lnTo>
                  <a:lnTo>
                    <a:pt x="6796" y="169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2860" rIns="22860" anchor="ctr"/>
            <a:lstStyle/>
            <a:p>
              <a:pPr>
                <a:defRPr/>
              </a:pP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4" name="Rectangle 16"/>
          <p:cNvSpPr/>
          <p:nvPr/>
        </p:nvSpPr>
        <p:spPr bwMode="auto">
          <a:xfrm>
            <a:off x="1215550" y="4934586"/>
            <a:ext cx="2937810" cy="81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主题性：感恩回馈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首创式：狂欢节</a:t>
            </a:r>
            <a:endParaRPr 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联合：品牌</a:t>
            </a:r>
            <a:r>
              <a:rPr 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联盟（</a:t>
            </a:r>
            <a:r>
              <a: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3</a:t>
            </a:r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公里商圈福利）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840105" y="4489450"/>
            <a:ext cx="2836545" cy="336550"/>
            <a:chOff x="1322" y="7590"/>
            <a:chExt cx="4467" cy="530"/>
          </a:xfrm>
        </p:grpSpPr>
        <p:sp>
          <p:nvSpPr>
            <p:cNvPr id="33" name="Rectangle 15"/>
            <p:cNvSpPr/>
            <p:nvPr/>
          </p:nvSpPr>
          <p:spPr bwMode="auto">
            <a:xfrm>
              <a:off x="1913" y="7590"/>
              <a:ext cx="387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spcBef>
                  <a:spcPct val="20000"/>
                </a:spcBef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rPr>
                <a:t>名义主题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" name="Oval 18"/>
            <p:cNvSpPr/>
            <p:nvPr/>
          </p:nvSpPr>
          <p:spPr bwMode="auto">
            <a:xfrm>
              <a:off x="1322" y="7724"/>
              <a:ext cx="349" cy="349"/>
            </a:xfrm>
            <a:prstGeom prst="ellipse">
              <a:avLst/>
            </a:prstGeom>
            <a:solidFill>
              <a:srgbClr val="FFDB64"/>
            </a:solidFill>
            <a:ln>
              <a:noFill/>
            </a:ln>
            <a:effectLst/>
          </p:spPr>
          <p:txBody>
            <a:bodyPr lIns="25400" tIns="25400" rIns="25400" bIns="25400" anchor="ctr"/>
            <a:lstStyle>
              <a:lvl1pPr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1pPr>
              <a:lvl2pPr marL="742950" indent="-28575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2pPr>
              <a:lvl3pPr marL="11430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3pPr>
              <a:lvl4pPr marL="16002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4pPr>
              <a:lvl5pPr marL="2057400" indent="-228600">
                <a:lnSpc>
                  <a:spcPct val="70000"/>
                </a:lnSpc>
                <a:spcBef>
                  <a:spcPts val="5200"/>
                </a:spcBef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5pPr>
              <a:lvl6pPr marL="25146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6pPr>
              <a:lvl7pPr marL="29718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7pPr>
              <a:lvl8pPr marL="34290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8pPr>
              <a:lvl9pPr marL="3886200" indent="-228600" defTabSz="825500" eaLnBrk="0" fontAlgn="base" hangingPunct="0">
                <a:lnSpc>
                  <a:spcPct val="70000"/>
                </a:lnSpc>
                <a:spcBef>
                  <a:spcPts val="5200"/>
                </a:spcBef>
                <a:spcAft>
                  <a:spcPct val="0"/>
                </a:spcAft>
                <a:buSzPct val="75000"/>
                <a:buChar char="•"/>
                <a:defRPr sz="2800" baseline="43000">
                  <a:solidFill>
                    <a:srgbClr val="818A93"/>
                  </a:solidFill>
                  <a:latin typeface="Open Sans" charset="0"/>
                  <a:cs typeface="Open Sans" charset="0"/>
                  <a:sym typeface="Open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endParaRPr lang="zh-CN" altLang="zh-CN" sz="1600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6" name="AutoShape 19"/>
            <p:cNvSpPr/>
            <p:nvPr/>
          </p:nvSpPr>
          <p:spPr bwMode="auto">
            <a:xfrm>
              <a:off x="1395" y="7822"/>
              <a:ext cx="201" cy="153"/>
            </a:xfrm>
            <a:custGeom>
              <a:avLst/>
              <a:gdLst>
                <a:gd name="T0" fmla="*/ 99384 w 21600"/>
                <a:gd name="T1" fmla="*/ 75532 h 21600"/>
                <a:gd name="T2" fmla="*/ 99384 w 21600"/>
                <a:gd name="T3" fmla="*/ 75532 h 21600"/>
                <a:gd name="T4" fmla="*/ 99384 w 21600"/>
                <a:gd name="T5" fmla="*/ 75532 h 21600"/>
                <a:gd name="T6" fmla="*/ 99384 w 21600"/>
                <a:gd name="T7" fmla="*/ 755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6796" y="16986"/>
                  </a:moveTo>
                  <a:lnTo>
                    <a:pt x="1627" y="10192"/>
                  </a:lnTo>
                  <a:lnTo>
                    <a:pt x="0" y="12666"/>
                  </a:lnTo>
                  <a:lnTo>
                    <a:pt x="6796" y="21600"/>
                  </a:lnTo>
                  <a:lnTo>
                    <a:pt x="21600" y="2181"/>
                  </a:lnTo>
                  <a:lnTo>
                    <a:pt x="19718" y="0"/>
                  </a:lnTo>
                  <a:lnTo>
                    <a:pt x="6796" y="169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2860" rIns="22860" anchor="ctr"/>
            <a:lstStyle/>
            <a:p>
              <a:pPr>
                <a:defRPr/>
              </a:pP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私域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社群权益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5" name="任意多边形: 形状 24"/>
          <p:cNvSpPr/>
          <p:nvPr/>
        </p:nvSpPr>
        <p:spPr>
          <a:xfrm>
            <a:off x="4935220" y="2624455"/>
            <a:ext cx="1592580" cy="1608455"/>
          </a:xfrm>
          <a:custGeom>
            <a:avLst/>
            <a:gdLst>
              <a:gd name="connsiteX0" fmla="*/ 2292096 w 2292096"/>
              <a:gd name="connsiteY0" fmla="*/ 1146048 h 2292095"/>
              <a:gd name="connsiteX1" fmla="*/ 1146048 w 2292096"/>
              <a:gd name="connsiteY1" fmla="*/ 2292096 h 2292095"/>
              <a:gd name="connsiteX2" fmla="*/ 0 w 2292096"/>
              <a:gd name="connsiteY2" fmla="*/ 1146048 h 2292095"/>
              <a:gd name="connsiteX3" fmla="*/ 1146048 w 2292096"/>
              <a:gd name="connsiteY3" fmla="*/ 0 h 2292095"/>
              <a:gd name="connsiteX4" fmla="*/ 2292096 w 2292096"/>
              <a:gd name="connsiteY4" fmla="*/ 1146048 h 229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2096" h="2292095">
                <a:moveTo>
                  <a:pt x="2292096" y="1146048"/>
                </a:moveTo>
                <a:cubicBezTo>
                  <a:pt x="2292096" y="1778993"/>
                  <a:pt x="1778993" y="2292096"/>
                  <a:pt x="1146048" y="2292096"/>
                </a:cubicBezTo>
                <a:cubicBezTo>
                  <a:pt x="513103" y="2292096"/>
                  <a:pt x="0" y="1778993"/>
                  <a:pt x="0" y="1146048"/>
                </a:cubicBezTo>
                <a:cubicBezTo>
                  <a:pt x="0" y="513103"/>
                  <a:pt x="513103" y="0"/>
                  <a:pt x="1146048" y="0"/>
                </a:cubicBezTo>
                <a:cubicBezTo>
                  <a:pt x="1778993" y="0"/>
                  <a:pt x="2292096" y="513103"/>
                  <a:pt x="2292096" y="1146048"/>
                </a:cubicBezTo>
                <a:close/>
              </a:path>
            </a:pathLst>
          </a:custGeom>
          <a:solidFill>
            <a:schemeClr val="accent1"/>
          </a:solidFill>
          <a:ln w="1524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6" name="任意多边形: 形状 56"/>
          <p:cNvSpPr/>
          <p:nvPr/>
        </p:nvSpPr>
        <p:spPr>
          <a:xfrm>
            <a:off x="5408295" y="3583940"/>
            <a:ext cx="799465" cy="353695"/>
          </a:xfrm>
          <a:custGeom>
            <a:avLst/>
            <a:gdLst>
              <a:gd name="connsiteX0" fmla="*/ 0 w 1150620"/>
              <a:gd name="connsiteY0" fmla="*/ 0 h 504444"/>
              <a:gd name="connsiteX1" fmla="*/ 1150620 w 1150620"/>
              <a:gd name="connsiteY1" fmla="*/ 0 h 504444"/>
              <a:gd name="connsiteX2" fmla="*/ 1150620 w 1150620"/>
              <a:gd name="connsiteY2" fmla="*/ 504444 h 504444"/>
              <a:gd name="connsiteX3" fmla="*/ 0 w 1150620"/>
              <a:gd name="connsiteY3" fmla="*/ 504444 h 50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0620" h="504444">
                <a:moveTo>
                  <a:pt x="0" y="0"/>
                </a:moveTo>
                <a:lnTo>
                  <a:pt x="1150620" y="0"/>
                </a:lnTo>
                <a:lnTo>
                  <a:pt x="1150620" y="504444"/>
                </a:lnTo>
                <a:lnTo>
                  <a:pt x="0" y="504444"/>
                </a:lnTo>
                <a:close/>
              </a:path>
            </a:pathLst>
          </a:custGeom>
          <a:noFill/>
          <a:ln w="1524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71" name="文本框 24"/>
          <p:cNvSpPr txBox="1"/>
          <p:nvPr>
            <p:custDataLst>
              <p:tags r:id="rId1"/>
            </p:custDataLst>
          </p:nvPr>
        </p:nvSpPr>
        <p:spPr>
          <a:xfrm>
            <a:off x="8388985" y="1328420"/>
            <a:ext cx="35179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每周设置红包数额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，分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10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个领取，领取数额最大的前三位群员，可以获得某款特价产品（店内爆款引流产品）</a:t>
            </a:r>
            <a:endParaRPr lang="zh-CN" altLang="en-US" sz="1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一定记得要求客户晒单，非常重要</a:t>
            </a:r>
            <a:endParaRPr lang="zh-CN" altLang="en-US" sz="10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文本框 24"/>
          <p:cNvSpPr txBox="1"/>
          <p:nvPr>
            <p:custDataLst>
              <p:tags r:id="rId2"/>
            </p:custDataLst>
          </p:nvPr>
        </p:nvSpPr>
        <p:spPr>
          <a:xfrm>
            <a:off x="8388985" y="2468245"/>
            <a:ext cx="37033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设置每周二为会员日，在社群中以某款产品作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元秒杀促进转化（性价比差异）</a:t>
            </a:r>
            <a:endParaRPr lang="zh-CN" altLang="en-US" sz="1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28600" indent="-22860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以群接龙的方式进行操作，规定好限制人数，人数满即刻结束</a:t>
            </a:r>
            <a:endParaRPr lang="zh-CN" altLang="en-US" sz="10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5" name="组合 104"/>
          <p:cNvGrpSpPr/>
          <p:nvPr/>
        </p:nvGrpSpPr>
        <p:grpSpPr>
          <a:xfrm rot="0">
            <a:off x="6365240" y="1803400"/>
            <a:ext cx="1217295" cy="3083560"/>
            <a:chOff x="9056" y="2474"/>
            <a:chExt cx="2672" cy="4856"/>
          </a:xfrm>
        </p:grpSpPr>
        <p:grpSp>
          <p:nvGrpSpPr>
            <p:cNvPr id="6" name="图形 4"/>
            <p:cNvGrpSpPr/>
            <p:nvPr/>
          </p:nvGrpSpPr>
          <p:grpSpPr>
            <a:xfrm rot="0">
              <a:off x="9112" y="2613"/>
              <a:ext cx="2520" cy="4659"/>
              <a:chOff x="3529584" y="1440180"/>
              <a:chExt cx="2250947" cy="3977640"/>
            </a:xfrm>
            <a:noFill/>
          </p:grpSpPr>
          <p:sp>
            <p:nvSpPr>
              <p:cNvPr id="7" name="任意多边形: 形状 6"/>
              <p:cNvSpPr/>
              <p:nvPr/>
            </p:nvSpPr>
            <p:spPr>
              <a:xfrm>
                <a:off x="3529584" y="1440180"/>
                <a:ext cx="2250947" cy="1114044"/>
              </a:xfrm>
              <a:custGeom>
                <a:avLst/>
                <a:gdLst>
                  <a:gd name="connsiteX0" fmla="*/ 0 w 2250947"/>
                  <a:gd name="connsiteY0" fmla="*/ 1114044 h 1114044"/>
                  <a:gd name="connsiteX1" fmla="*/ 1336548 w 2250947"/>
                  <a:gd name="connsiteY1" fmla="*/ 0 h 1114044"/>
                  <a:gd name="connsiteX2" fmla="*/ 2250948 w 2250947"/>
                  <a:gd name="connsiteY2" fmla="*/ 0 h 111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50947" h="1114044">
                    <a:moveTo>
                      <a:pt x="0" y="1114044"/>
                    </a:moveTo>
                    <a:lnTo>
                      <a:pt x="1336548" y="0"/>
                    </a:lnTo>
                    <a:lnTo>
                      <a:pt x="2250948" y="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3" name="任意多边形: 形状 7"/>
              <p:cNvSpPr/>
              <p:nvPr/>
            </p:nvSpPr>
            <p:spPr>
              <a:xfrm>
                <a:off x="3531107" y="4305300"/>
                <a:ext cx="2249423" cy="1112520"/>
              </a:xfrm>
              <a:custGeom>
                <a:avLst/>
                <a:gdLst>
                  <a:gd name="connsiteX0" fmla="*/ 0 w 2249423"/>
                  <a:gd name="connsiteY0" fmla="*/ 0 h 1112520"/>
                  <a:gd name="connsiteX1" fmla="*/ 1335024 w 2249423"/>
                  <a:gd name="connsiteY1" fmla="*/ 1112520 h 1112520"/>
                  <a:gd name="connsiteX2" fmla="*/ 2249424 w 2249423"/>
                  <a:gd name="connsiteY2" fmla="*/ 1112520 h 1112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49423" h="1112520">
                    <a:moveTo>
                      <a:pt x="0" y="0"/>
                    </a:moveTo>
                    <a:lnTo>
                      <a:pt x="1335024" y="1112520"/>
                    </a:lnTo>
                    <a:lnTo>
                      <a:pt x="2249424" y="111252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3793235" y="2766060"/>
                <a:ext cx="1987295" cy="297180"/>
              </a:xfrm>
              <a:custGeom>
                <a:avLst/>
                <a:gdLst>
                  <a:gd name="connsiteX0" fmla="*/ 0 w 1987295"/>
                  <a:gd name="connsiteY0" fmla="*/ 297180 h 297180"/>
                  <a:gd name="connsiteX1" fmla="*/ 1072896 w 1987295"/>
                  <a:gd name="connsiteY1" fmla="*/ 0 h 297180"/>
                  <a:gd name="connsiteX2" fmla="*/ 1987296 w 1987295"/>
                  <a:gd name="connsiteY2" fmla="*/ 0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295" h="297180">
                    <a:moveTo>
                      <a:pt x="0" y="297180"/>
                    </a:moveTo>
                    <a:lnTo>
                      <a:pt x="1072896" y="0"/>
                    </a:lnTo>
                    <a:lnTo>
                      <a:pt x="1987296" y="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0" name="任意多边形: 形状 9"/>
              <p:cNvSpPr/>
              <p:nvPr/>
            </p:nvSpPr>
            <p:spPr>
              <a:xfrm>
                <a:off x="3793235" y="3794760"/>
                <a:ext cx="1987295" cy="297180"/>
              </a:xfrm>
              <a:custGeom>
                <a:avLst/>
                <a:gdLst>
                  <a:gd name="connsiteX0" fmla="*/ 0 w 1987295"/>
                  <a:gd name="connsiteY0" fmla="*/ 0 h 297180"/>
                  <a:gd name="connsiteX1" fmla="*/ 1072896 w 1987295"/>
                  <a:gd name="connsiteY1" fmla="*/ 297180 h 297180"/>
                  <a:gd name="connsiteX2" fmla="*/ 1987296 w 1987295"/>
                  <a:gd name="connsiteY2" fmla="*/ 297180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295" h="297180">
                    <a:moveTo>
                      <a:pt x="0" y="0"/>
                    </a:moveTo>
                    <a:lnTo>
                      <a:pt x="1072896" y="297180"/>
                    </a:lnTo>
                    <a:lnTo>
                      <a:pt x="1987296" y="29718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11" name="图形 4"/>
            <p:cNvGrpSpPr/>
            <p:nvPr/>
          </p:nvGrpSpPr>
          <p:grpSpPr>
            <a:xfrm rot="0">
              <a:off x="9056" y="2474"/>
              <a:ext cx="2672" cy="4856"/>
              <a:chOff x="3477768" y="1388364"/>
              <a:chExt cx="2354580" cy="4081271"/>
            </a:xfrm>
          </p:grpSpPr>
          <p:sp>
            <p:nvSpPr>
              <p:cNvPr id="12" name="任意多边形: 形状 11"/>
              <p:cNvSpPr/>
              <p:nvPr/>
            </p:nvSpPr>
            <p:spPr>
              <a:xfrm>
                <a:off x="3477768" y="2502408"/>
                <a:ext cx="103632" cy="103632"/>
              </a:xfrm>
              <a:custGeom>
                <a:avLst/>
                <a:gdLst>
                  <a:gd name="connsiteX0" fmla="*/ 103632 w 103632"/>
                  <a:gd name="connsiteY0" fmla="*/ 51816 h 103632"/>
                  <a:gd name="connsiteX1" fmla="*/ 51816 w 103632"/>
                  <a:gd name="connsiteY1" fmla="*/ 103632 h 103632"/>
                  <a:gd name="connsiteX2" fmla="*/ 0 w 103632"/>
                  <a:gd name="connsiteY2" fmla="*/ 51816 h 103632"/>
                  <a:gd name="connsiteX3" fmla="*/ 51816 w 103632"/>
                  <a:gd name="connsiteY3" fmla="*/ 0 h 103632"/>
                  <a:gd name="connsiteX4" fmla="*/ 103632 w 103632"/>
                  <a:gd name="connsiteY4" fmla="*/ 51816 h 10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2">
                    <a:moveTo>
                      <a:pt x="103632" y="51816"/>
                    </a:moveTo>
                    <a:cubicBezTo>
                      <a:pt x="103632" y="80433"/>
                      <a:pt x="80433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3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" name="任意多边形: 形状 12"/>
              <p:cNvSpPr/>
              <p:nvPr/>
            </p:nvSpPr>
            <p:spPr>
              <a:xfrm>
                <a:off x="5728716" y="1388364"/>
                <a:ext cx="103631" cy="103632"/>
              </a:xfrm>
              <a:custGeom>
                <a:avLst/>
                <a:gdLst>
                  <a:gd name="connsiteX0" fmla="*/ 103632 w 103631"/>
                  <a:gd name="connsiteY0" fmla="*/ 51816 h 103632"/>
                  <a:gd name="connsiteX1" fmla="*/ 51816 w 103631"/>
                  <a:gd name="connsiteY1" fmla="*/ 103632 h 103632"/>
                  <a:gd name="connsiteX2" fmla="*/ 0 w 103631"/>
                  <a:gd name="connsiteY2" fmla="*/ 51816 h 103632"/>
                  <a:gd name="connsiteX3" fmla="*/ 51816 w 103631"/>
                  <a:gd name="connsiteY3" fmla="*/ 0 h 103632"/>
                  <a:gd name="connsiteX4" fmla="*/ 103632 w 103631"/>
                  <a:gd name="connsiteY4" fmla="*/ 51816 h 10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1" h="103632">
                    <a:moveTo>
                      <a:pt x="103632" y="51816"/>
                    </a:moveTo>
                    <a:cubicBezTo>
                      <a:pt x="103632" y="80433"/>
                      <a:pt x="80434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4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4" name="任意多边形: 形状 13"/>
              <p:cNvSpPr/>
              <p:nvPr/>
            </p:nvSpPr>
            <p:spPr>
              <a:xfrm>
                <a:off x="5728715" y="2714244"/>
                <a:ext cx="103632" cy="103631"/>
              </a:xfrm>
              <a:custGeom>
                <a:avLst/>
                <a:gdLst>
                  <a:gd name="connsiteX0" fmla="*/ 0 w 103632"/>
                  <a:gd name="connsiteY0" fmla="*/ 51816 h 103631"/>
                  <a:gd name="connsiteX1" fmla="*/ 51816 w 103632"/>
                  <a:gd name="connsiteY1" fmla="*/ 0 h 103631"/>
                  <a:gd name="connsiteX2" fmla="*/ 103632 w 103632"/>
                  <a:gd name="connsiteY2" fmla="*/ 51816 h 103631"/>
                  <a:gd name="connsiteX3" fmla="*/ 51816 w 103632"/>
                  <a:gd name="connsiteY3" fmla="*/ 103632 h 103631"/>
                  <a:gd name="connsiteX4" fmla="*/ 0 w 103632"/>
                  <a:gd name="connsiteY4" fmla="*/ 51816 h 103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1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3632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5" name="任意多边形: 形状 14"/>
              <p:cNvSpPr/>
              <p:nvPr/>
            </p:nvSpPr>
            <p:spPr>
              <a:xfrm>
                <a:off x="5728715" y="4040124"/>
                <a:ext cx="103632" cy="103631"/>
              </a:xfrm>
              <a:custGeom>
                <a:avLst/>
                <a:gdLst>
                  <a:gd name="connsiteX0" fmla="*/ 0 w 103632"/>
                  <a:gd name="connsiteY0" fmla="*/ 51816 h 103631"/>
                  <a:gd name="connsiteX1" fmla="*/ 51816 w 103632"/>
                  <a:gd name="connsiteY1" fmla="*/ 0 h 103631"/>
                  <a:gd name="connsiteX2" fmla="*/ 103632 w 103632"/>
                  <a:gd name="connsiteY2" fmla="*/ 51816 h 103631"/>
                  <a:gd name="connsiteX3" fmla="*/ 51816 w 103632"/>
                  <a:gd name="connsiteY3" fmla="*/ 103632 h 103631"/>
                  <a:gd name="connsiteX4" fmla="*/ 0 w 103632"/>
                  <a:gd name="connsiteY4" fmla="*/ 51816 h 103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1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3632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6" name="任意多边形: 形状 15"/>
              <p:cNvSpPr/>
              <p:nvPr/>
            </p:nvSpPr>
            <p:spPr>
              <a:xfrm>
                <a:off x="5728716" y="5366004"/>
                <a:ext cx="103631" cy="103631"/>
              </a:xfrm>
              <a:custGeom>
                <a:avLst/>
                <a:gdLst>
                  <a:gd name="connsiteX0" fmla="*/ 103632 w 103631"/>
                  <a:gd name="connsiteY0" fmla="*/ 51816 h 103631"/>
                  <a:gd name="connsiteX1" fmla="*/ 51816 w 103631"/>
                  <a:gd name="connsiteY1" fmla="*/ 103632 h 103631"/>
                  <a:gd name="connsiteX2" fmla="*/ 0 w 103631"/>
                  <a:gd name="connsiteY2" fmla="*/ 51816 h 103631"/>
                  <a:gd name="connsiteX3" fmla="*/ 51816 w 103631"/>
                  <a:gd name="connsiteY3" fmla="*/ 0 h 103631"/>
                  <a:gd name="connsiteX4" fmla="*/ 103632 w 103631"/>
                  <a:gd name="connsiteY4" fmla="*/ 51816 h 103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1" h="103631">
                    <a:moveTo>
                      <a:pt x="103632" y="51816"/>
                    </a:moveTo>
                    <a:cubicBezTo>
                      <a:pt x="103632" y="80433"/>
                      <a:pt x="80434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4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7" name="任意多边形: 形状 16"/>
              <p:cNvSpPr/>
              <p:nvPr/>
            </p:nvSpPr>
            <p:spPr>
              <a:xfrm>
                <a:off x="3741420" y="3011424"/>
                <a:ext cx="103632" cy="103699"/>
              </a:xfrm>
              <a:custGeom>
                <a:avLst/>
                <a:gdLst>
                  <a:gd name="connsiteX0" fmla="*/ 0 w 103632"/>
                  <a:gd name="connsiteY0" fmla="*/ 51816 h 103699"/>
                  <a:gd name="connsiteX1" fmla="*/ 51816 w 103632"/>
                  <a:gd name="connsiteY1" fmla="*/ 0 h 103699"/>
                  <a:gd name="connsiteX2" fmla="*/ 103632 w 103632"/>
                  <a:gd name="connsiteY2" fmla="*/ 51816 h 103699"/>
                  <a:gd name="connsiteX3" fmla="*/ 51816 w 103632"/>
                  <a:gd name="connsiteY3" fmla="*/ 103632 h 103699"/>
                  <a:gd name="connsiteX4" fmla="*/ 0 w 103632"/>
                  <a:gd name="connsiteY4" fmla="*/ 51816 h 10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99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5156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8" name="任意多边形: 形状 17"/>
              <p:cNvSpPr/>
              <p:nvPr/>
            </p:nvSpPr>
            <p:spPr>
              <a:xfrm>
                <a:off x="3741420" y="3742944"/>
                <a:ext cx="103632" cy="103632"/>
              </a:xfrm>
              <a:custGeom>
                <a:avLst/>
                <a:gdLst>
                  <a:gd name="connsiteX0" fmla="*/ 103632 w 103632"/>
                  <a:gd name="connsiteY0" fmla="*/ 51816 h 103632"/>
                  <a:gd name="connsiteX1" fmla="*/ 51816 w 103632"/>
                  <a:gd name="connsiteY1" fmla="*/ 103632 h 103632"/>
                  <a:gd name="connsiteX2" fmla="*/ 0 w 103632"/>
                  <a:gd name="connsiteY2" fmla="*/ 51816 h 103632"/>
                  <a:gd name="connsiteX3" fmla="*/ 51816 w 103632"/>
                  <a:gd name="connsiteY3" fmla="*/ 0 h 103632"/>
                  <a:gd name="connsiteX4" fmla="*/ 103632 w 103632"/>
                  <a:gd name="connsiteY4" fmla="*/ 51816 h 10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2">
                    <a:moveTo>
                      <a:pt x="103632" y="51816"/>
                    </a:moveTo>
                    <a:cubicBezTo>
                      <a:pt x="103632" y="80433"/>
                      <a:pt x="80433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3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9" name="任意多边形: 形状 18"/>
              <p:cNvSpPr/>
              <p:nvPr/>
            </p:nvSpPr>
            <p:spPr>
              <a:xfrm>
                <a:off x="3479292" y="4253484"/>
                <a:ext cx="103632" cy="103699"/>
              </a:xfrm>
              <a:custGeom>
                <a:avLst/>
                <a:gdLst>
                  <a:gd name="connsiteX0" fmla="*/ 0 w 103632"/>
                  <a:gd name="connsiteY0" fmla="*/ 51816 h 103699"/>
                  <a:gd name="connsiteX1" fmla="*/ 51816 w 103632"/>
                  <a:gd name="connsiteY1" fmla="*/ 0 h 103699"/>
                  <a:gd name="connsiteX2" fmla="*/ 103632 w 103632"/>
                  <a:gd name="connsiteY2" fmla="*/ 51816 h 103699"/>
                  <a:gd name="connsiteX3" fmla="*/ 51816 w 103632"/>
                  <a:gd name="connsiteY3" fmla="*/ 103632 h 103699"/>
                  <a:gd name="connsiteX4" fmla="*/ 0 w 103632"/>
                  <a:gd name="connsiteY4" fmla="*/ 51816 h 10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99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5156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</p:grpSp>
      <p:sp>
        <p:nvSpPr>
          <p:cNvPr id="4" name="任意多边形: 形状 20"/>
          <p:cNvSpPr/>
          <p:nvPr/>
        </p:nvSpPr>
        <p:spPr>
          <a:xfrm>
            <a:off x="7582535" y="1431925"/>
            <a:ext cx="788035" cy="795655"/>
          </a:xfrm>
          <a:custGeom>
            <a:avLst/>
            <a:gdLst>
              <a:gd name="connsiteX0" fmla="*/ 566928 w 1133855"/>
              <a:gd name="connsiteY0" fmla="*/ 1133856 h 1133856"/>
              <a:gd name="connsiteX1" fmla="*/ 0 w 1133855"/>
              <a:gd name="connsiteY1" fmla="*/ 566928 h 1133856"/>
              <a:gd name="connsiteX2" fmla="*/ 566928 w 1133855"/>
              <a:gd name="connsiteY2" fmla="*/ 0 h 1133856"/>
              <a:gd name="connsiteX3" fmla="*/ 1133856 w 1133855"/>
              <a:gd name="connsiteY3" fmla="*/ 566928 h 1133856"/>
              <a:gd name="connsiteX4" fmla="*/ 566928 w 1133855"/>
              <a:gd name="connsiteY4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6">
                <a:moveTo>
                  <a:pt x="566928" y="1133856"/>
                </a:moveTo>
                <a:cubicBezTo>
                  <a:pt x="254508" y="1133856"/>
                  <a:pt x="0" y="879348"/>
                  <a:pt x="0" y="566928"/>
                </a:cubicBezTo>
                <a:cubicBezTo>
                  <a:pt x="0" y="254508"/>
                  <a:pt x="254508" y="0"/>
                  <a:pt x="566928" y="0"/>
                </a:cubicBezTo>
                <a:cubicBezTo>
                  <a:pt x="879348" y="0"/>
                  <a:pt x="1133856" y="254508"/>
                  <a:pt x="1133856" y="566928"/>
                </a:cubicBezTo>
                <a:cubicBezTo>
                  <a:pt x="1133856" y="879348"/>
                  <a:pt x="877824" y="1133856"/>
                  <a:pt x="566928" y="1133856"/>
                </a:cubicBezTo>
                <a:close/>
              </a:path>
            </a:pathLst>
          </a:custGeom>
          <a:solidFill>
            <a:schemeClr val="accent2"/>
          </a:solidFill>
          <a:ln w="1524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0" name="任意多边形: 形状 21"/>
          <p:cNvSpPr/>
          <p:nvPr/>
        </p:nvSpPr>
        <p:spPr>
          <a:xfrm>
            <a:off x="7582535" y="2498090"/>
            <a:ext cx="788035" cy="795655"/>
          </a:xfrm>
          <a:custGeom>
            <a:avLst/>
            <a:gdLst>
              <a:gd name="connsiteX0" fmla="*/ 1133856 w 1133855"/>
              <a:gd name="connsiteY0" fmla="*/ 566928 h 1133855"/>
              <a:gd name="connsiteX1" fmla="*/ 566928 w 1133855"/>
              <a:gd name="connsiteY1" fmla="*/ 1133856 h 1133855"/>
              <a:gd name="connsiteX2" fmla="*/ 0 w 1133855"/>
              <a:gd name="connsiteY2" fmla="*/ 566928 h 1133855"/>
              <a:gd name="connsiteX3" fmla="*/ 566928 w 1133855"/>
              <a:gd name="connsiteY3" fmla="*/ 0 h 1133855"/>
              <a:gd name="connsiteX4" fmla="*/ 1133856 w 1133855"/>
              <a:gd name="connsiteY4" fmla="*/ 566928 h 1133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5">
                <a:moveTo>
                  <a:pt x="1133856" y="566928"/>
                </a:moveTo>
                <a:cubicBezTo>
                  <a:pt x="1133856" y="880034"/>
                  <a:pt x="880034" y="1133856"/>
                  <a:pt x="566928" y="1133856"/>
                </a:cubicBezTo>
                <a:cubicBezTo>
                  <a:pt x="253822" y="1133856"/>
                  <a:pt x="0" y="880034"/>
                  <a:pt x="0" y="566928"/>
                </a:cubicBezTo>
                <a:cubicBezTo>
                  <a:pt x="0" y="253822"/>
                  <a:pt x="253822" y="0"/>
                  <a:pt x="566928" y="0"/>
                </a:cubicBezTo>
                <a:cubicBezTo>
                  <a:pt x="880033" y="0"/>
                  <a:pt x="1133856" y="253822"/>
                  <a:pt x="1133856" y="566928"/>
                </a:cubicBezTo>
                <a:close/>
              </a:path>
            </a:pathLst>
          </a:custGeom>
          <a:solidFill>
            <a:schemeClr val="accent3"/>
          </a:solidFill>
          <a:ln w="1524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3" name="任意多边形: 形状 22"/>
          <p:cNvSpPr/>
          <p:nvPr/>
        </p:nvSpPr>
        <p:spPr>
          <a:xfrm>
            <a:off x="7582535" y="4630420"/>
            <a:ext cx="788035" cy="795655"/>
          </a:xfrm>
          <a:custGeom>
            <a:avLst/>
            <a:gdLst>
              <a:gd name="connsiteX0" fmla="*/ 566928 w 1133855"/>
              <a:gd name="connsiteY0" fmla="*/ 1133856 h 1133856"/>
              <a:gd name="connsiteX1" fmla="*/ 0 w 1133855"/>
              <a:gd name="connsiteY1" fmla="*/ 566928 h 1133856"/>
              <a:gd name="connsiteX2" fmla="*/ 566928 w 1133855"/>
              <a:gd name="connsiteY2" fmla="*/ 0 h 1133856"/>
              <a:gd name="connsiteX3" fmla="*/ 1133856 w 1133855"/>
              <a:gd name="connsiteY3" fmla="*/ 566928 h 1133856"/>
              <a:gd name="connsiteX4" fmla="*/ 566928 w 1133855"/>
              <a:gd name="connsiteY4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6">
                <a:moveTo>
                  <a:pt x="566928" y="1133856"/>
                </a:moveTo>
                <a:cubicBezTo>
                  <a:pt x="254508" y="1133856"/>
                  <a:pt x="0" y="879348"/>
                  <a:pt x="0" y="566928"/>
                </a:cubicBezTo>
                <a:cubicBezTo>
                  <a:pt x="0" y="254508"/>
                  <a:pt x="254508" y="0"/>
                  <a:pt x="566928" y="0"/>
                </a:cubicBezTo>
                <a:cubicBezTo>
                  <a:pt x="879348" y="0"/>
                  <a:pt x="1133856" y="254508"/>
                  <a:pt x="1133856" y="566928"/>
                </a:cubicBezTo>
                <a:cubicBezTo>
                  <a:pt x="1133856" y="879348"/>
                  <a:pt x="877824" y="1133856"/>
                  <a:pt x="566928" y="1133856"/>
                </a:cubicBezTo>
                <a:close/>
              </a:path>
            </a:pathLst>
          </a:custGeom>
          <a:solidFill>
            <a:schemeClr val="accent5"/>
          </a:solidFill>
          <a:ln w="1524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任意多边形: 形状 23"/>
          <p:cNvSpPr/>
          <p:nvPr/>
        </p:nvSpPr>
        <p:spPr>
          <a:xfrm>
            <a:off x="7582535" y="3564255"/>
            <a:ext cx="788035" cy="795655"/>
          </a:xfrm>
          <a:custGeom>
            <a:avLst/>
            <a:gdLst>
              <a:gd name="connsiteX0" fmla="*/ 566928 w 1133855"/>
              <a:gd name="connsiteY0" fmla="*/ 1133856 h 1133856"/>
              <a:gd name="connsiteX1" fmla="*/ 0 w 1133855"/>
              <a:gd name="connsiteY1" fmla="*/ 566928 h 1133856"/>
              <a:gd name="connsiteX2" fmla="*/ 566928 w 1133855"/>
              <a:gd name="connsiteY2" fmla="*/ 0 h 1133856"/>
              <a:gd name="connsiteX3" fmla="*/ 1133856 w 1133855"/>
              <a:gd name="connsiteY3" fmla="*/ 566928 h 1133856"/>
              <a:gd name="connsiteX4" fmla="*/ 566928 w 1133855"/>
              <a:gd name="connsiteY4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6">
                <a:moveTo>
                  <a:pt x="566928" y="1133856"/>
                </a:moveTo>
                <a:cubicBezTo>
                  <a:pt x="254508" y="1133856"/>
                  <a:pt x="0" y="879348"/>
                  <a:pt x="0" y="566928"/>
                </a:cubicBezTo>
                <a:cubicBezTo>
                  <a:pt x="0" y="254508"/>
                  <a:pt x="254508" y="0"/>
                  <a:pt x="566928" y="0"/>
                </a:cubicBezTo>
                <a:cubicBezTo>
                  <a:pt x="879348" y="0"/>
                  <a:pt x="1133856" y="254508"/>
                  <a:pt x="1133856" y="566928"/>
                </a:cubicBezTo>
                <a:cubicBezTo>
                  <a:pt x="1133856" y="879348"/>
                  <a:pt x="877824" y="1133856"/>
                  <a:pt x="566928" y="1133856"/>
                </a:cubicBezTo>
                <a:close/>
              </a:path>
            </a:pathLst>
          </a:custGeom>
          <a:solidFill>
            <a:schemeClr val="accent4"/>
          </a:solidFill>
          <a:ln w="1524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8" name="Rectangle 15"/>
          <p:cNvSpPr/>
          <p:nvPr/>
        </p:nvSpPr>
        <p:spPr bwMode="auto">
          <a:xfrm>
            <a:off x="7538720" y="2612390"/>
            <a:ext cx="887095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defTabSz="1219200">
              <a:spcBef>
                <a:spcPct val="20000"/>
              </a:spcBef>
            </a:pPr>
            <a:r>
              <a:rPr lang="zh-CN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周二</a:t>
            </a:r>
            <a:endParaRPr lang="zh-CN" altLang="en-US" sz="1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 algn="ctr" defTabSz="1219200">
              <a:spcBef>
                <a:spcPct val="20000"/>
              </a:spcBef>
            </a:pPr>
            <a:r>
              <a:rPr lang="zh-CN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会员日</a:t>
            </a:r>
            <a:endParaRPr lang="zh-CN" altLang="en-US" sz="1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Rectangle 15"/>
          <p:cNvSpPr/>
          <p:nvPr/>
        </p:nvSpPr>
        <p:spPr bwMode="auto">
          <a:xfrm>
            <a:off x="7718425" y="1546860"/>
            <a:ext cx="887095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红包</a:t>
            </a:r>
            <a:endParaRPr lang="zh-CN" altLang="en-US" sz="1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 defTabSz="1219200">
              <a:spcBef>
                <a:spcPct val="20000"/>
              </a:spcBef>
            </a:pPr>
            <a:r>
              <a:rPr lang="zh-CN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抽奖</a:t>
            </a:r>
            <a:endParaRPr lang="zh-CN" altLang="en-US" sz="1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Rectangle 15"/>
          <p:cNvSpPr/>
          <p:nvPr/>
        </p:nvSpPr>
        <p:spPr bwMode="auto">
          <a:xfrm>
            <a:off x="7677150" y="3679825"/>
            <a:ext cx="887095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退款</a:t>
            </a:r>
            <a:endParaRPr lang="zh-CN" sz="1400" b="1" dirty="0"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促销</a:t>
            </a:r>
            <a:endParaRPr lang="zh-CN" altLang="en-US" sz="1400" b="1" dirty="0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Rectangle 15"/>
          <p:cNvSpPr/>
          <p:nvPr/>
        </p:nvSpPr>
        <p:spPr bwMode="auto">
          <a:xfrm>
            <a:off x="7719695" y="4725670"/>
            <a:ext cx="887095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商圈</a:t>
            </a:r>
            <a:endParaRPr lang="zh-CN" sz="1400" b="1" dirty="0"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引流</a:t>
            </a:r>
            <a:endParaRPr lang="zh-CN" altLang="en-US" sz="1400" b="1" dirty="0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1" name="文本框 24"/>
          <p:cNvSpPr txBox="1"/>
          <p:nvPr>
            <p:custDataLst>
              <p:tags r:id="rId3"/>
            </p:custDataLst>
          </p:nvPr>
        </p:nvSpPr>
        <p:spPr>
          <a:xfrm>
            <a:off x="8388985" y="3679825"/>
            <a:ext cx="361632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顾客将上月消费小票送到店收银台，按照</a:t>
            </a: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10:1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促销比列兑换成现金或抵扣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金额</a:t>
            </a:r>
            <a:endParaRPr lang="zh-CN" altLang="en-US" sz="1000" dirty="0"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sp>
        <p:nvSpPr>
          <p:cNvPr id="62" name="文本框 24"/>
          <p:cNvSpPr txBox="1"/>
          <p:nvPr>
            <p:custDataLst>
              <p:tags r:id="rId4"/>
            </p:custDataLst>
          </p:nvPr>
        </p:nvSpPr>
        <p:spPr>
          <a:xfrm>
            <a:off x="8370570" y="4630420"/>
            <a:ext cx="36163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周围异业商家联合，推荐客户赠送优惠劵，顾客进行分享，互惠互利</a:t>
            </a:r>
            <a:endParaRPr lang="zh-CN" sz="10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凭合作商家小票，免费喝啤酒</a:t>
            </a:r>
            <a:endParaRPr lang="zh-CN" sz="1000" dirty="0"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爱心套餐：商场员工的福利</a:t>
            </a:r>
            <a:endParaRPr lang="zh-CN" altLang="en-US" sz="10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9" name="组合 128"/>
          <p:cNvGrpSpPr/>
          <p:nvPr/>
        </p:nvGrpSpPr>
        <p:grpSpPr>
          <a:xfrm rot="0" flipH="1">
            <a:off x="3893820" y="1803400"/>
            <a:ext cx="1217295" cy="3083560"/>
            <a:chOff x="9056" y="2474"/>
            <a:chExt cx="2672" cy="4856"/>
          </a:xfrm>
        </p:grpSpPr>
        <p:grpSp>
          <p:nvGrpSpPr>
            <p:cNvPr id="130" name="图形 4"/>
            <p:cNvGrpSpPr/>
            <p:nvPr/>
          </p:nvGrpSpPr>
          <p:grpSpPr>
            <a:xfrm rot="0">
              <a:off x="9112" y="2613"/>
              <a:ext cx="2520" cy="4659"/>
              <a:chOff x="3529584" y="1440180"/>
              <a:chExt cx="2250947" cy="3977640"/>
            </a:xfrm>
            <a:noFill/>
          </p:grpSpPr>
          <p:sp>
            <p:nvSpPr>
              <p:cNvPr id="131" name="任意多边形: 形状 6"/>
              <p:cNvSpPr/>
              <p:nvPr/>
            </p:nvSpPr>
            <p:spPr>
              <a:xfrm>
                <a:off x="3529584" y="1440180"/>
                <a:ext cx="2250947" cy="1114044"/>
              </a:xfrm>
              <a:custGeom>
                <a:avLst/>
                <a:gdLst>
                  <a:gd name="connsiteX0" fmla="*/ 0 w 2250947"/>
                  <a:gd name="connsiteY0" fmla="*/ 1114044 h 1114044"/>
                  <a:gd name="connsiteX1" fmla="*/ 1336548 w 2250947"/>
                  <a:gd name="connsiteY1" fmla="*/ 0 h 1114044"/>
                  <a:gd name="connsiteX2" fmla="*/ 2250948 w 2250947"/>
                  <a:gd name="connsiteY2" fmla="*/ 0 h 111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50947" h="1114044">
                    <a:moveTo>
                      <a:pt x="0" y="1114044"/>
                    </a:moveTo>
                    <a:lnTo>
                      <a:pt x="1336548" y="0"/>
                    </a:lnTo>
                    <a:lnTo>
                      <a:pt x="2250948" y="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2" name="任意多边形: 形状 7"/>
              <p:cNvSpPr/>
              <p:nvPr/>
            </p:nvSpPr>
            <p:spPr>
              <a:xfrm>
                <a:off x="3531107" y="4305300"/>
                <a:ext cx="2249423" cy="1112520"/>
              </a:xfrm>
              <a:custGeom>
                <a:avLst/>
                <a:gdLst>
                  <a:gd name="connsiteX0" fmla="*/ 0 w 2249423"/>
                  <a:gd name="connsiteY0" fmla="*/ 0 h 1112520"/>
                  <a:gd name="connsiteX1" fmla="*/ 1335024 w 2249423"/>
                  <a:gd name="connsiteY1" fmla="*/ 1112520 h 1112520"/>
                  <a:gd name="connsiteX2" fmla="*/ 2249424 w 2249423"/>
                  <a:gd name="connsiteY2" fmla="*/ 1112520 h 1112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49423" h="1112520">
                    <a:moveTo>
                      <a:pt x="0" y="0"/>
                    </a:moveTo>
                    <a:lnTo>
                      <a:pt x="1335024" y="1112520"/>
                    </a:lnTo>
                    <a:lnTo>
                      <a:pt x="2249424" y="111252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3" name="任意多边形: 形状 8"/>
              <p:cNvSpPr/>
              <p:nvPr/>
            </p:nvSpPr>
            <p:spPr>
              <a:xfrm>
                <a:off x="3793235" y="2766060"/>
                <a:ext cx="1987295" cy="297180"/>
              </a:xfrm>
              <a:custGeom>
                <a:avLst/>
                <a:gdLst>
                  <a:gd name="connsiteX0" fmla="*/ 0 w 1987295"/>
                  <a:gd name="connsiteY0" fmla="*/ 297180 h 297180"/>
                  <a:gd name="connsiteX1" fmla="*/ 1072896 w 1987295"/>
                  <a:gd name="connsiteY1" fmla="*/ 0 h 297180"/>
                  <a:gd name="connsiteX2" fmla="*/ 1987296 w 1987295"/>
                  <a:gd name="connsiteY2" fmla="*/ 0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295" h="297180">
                    <a:moveTo>
                      <a:pt x="0" y="297180"/>
                    </a:moveTo>
                    <a:lnTo>
                      <a:pt x="1072896" y="0"/>
                    </a:lnTo>
                    <a:lnTo>
                      <a:pt x="1987296" y="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4" name="任意多边形: 形状 9"/>
              <p:cNvSpPr/>
              <p:nvPr/>
            </p:nvSpPr>
            <p:spPr>
              <a:xfrm>
                <a:off x="3793235" y="3794760"/>
                <a:ext cx="1987295" cy="297180"/>
              </a:xfrm>
              <a:custGeom>
                <a:avLst/>
                <a:gdLst>
                  <a:gd name="connsiteX0" fmla="*/ 0 w 1987295"/>
                  <a:gd name="connsiteY0" fmla="*/ 0 h 297180"/>
                  <a:gd name="connsiteX1" fmla="*/ 1072896 w 1987295"/>
                  <a:gd name="connsiteY1" fmla="*/ 297180 h 297180"/>
                  <a:gd name="connsiteX2" fmla="*/ 1987296 w 1987295"/>
                  <a:gd name="connsiteY2" fmla="*/ 297180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295" h="297180">
                    <a:moveTo>
                      <a:pt x="0" y="0"/>
                    </a:moveTo>
                    <a:lnTo>
                      <a:pt x="1072896" y="297180"/>
                    </a:lnTo>
                    <a:lnTo>
                      <a:pt x="1987296" y="297180"/>
                    </a:lnTo>
                  </a:path>
                </a:pathLst>
              </a:custGeom>
              <a:noFill/>
              <a:ln w="15240" cap="rnd">
                <a:solidFill>
                  <a:srgbClr val="808285"/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135" name="图形 4"/>
            <p:cNvGrpSpPr/>
            <p:nvPr/>
          </p:nvGrpSpPr>
          <p:grpSpPr>
            <a:xfrm rot="0">
              <a:off x="9056" y="2474"/>
              <a:ext cx="2672" cy="4856"/>
              <a:chOff x="3477768" y="1388364"/>
              <a:chExt cx="2354580" cy="4081271"/>
            </a:xfrm>
          </p:grpSpPr>
          <p:sp>
            <p:nvSpPr>
              <p:cNvPr id="136" name="任意多边形: 形状 11"/>
              <p:cNvSpPr/>
              <p:nvPr/>
            </p:nvSpPr>
            <p:spPr>
              <a:xfrm>
                <a:off x="3477768" y="2502408"/>
                <a:ext cx="103632" cy="103632"/>
              </a:xfrm>
              <a:custGeom>
                <a:avLst/>
                <a:gdLst>
                  <a:gd name="connsiteX0" fmla="*/ 103632 w 103632"/>
                  <a:gd name="connsiteY0" fmla="*/ 51816 h 103632"/>
                  <a:gd name="connsiteX1" fmla="*/ 51816 w 103632"/>
                  <a:gd name="connsiteY1" fmla="*/ 103632 h 103632"/>
                  <a:gd name="connsiteX2" fmla="*/ 0 w 103632"/>
                  <a:gd name="connsiteY2" fmla="*/ 51816 h 103632"/>
                  <a:gd name="connsiteX3" fmla="*/ 51816 w 103632"/>
                  <a:gd name="connsiteY3" fmla="*/ 0 h 103632"/>
                  <a:gd name="connsiteX4" fmla="*/ 103632 w 103632"/>
                  <a:gd name="connsiteY4" fmla="*/ 51816 h 10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2">
                    <a:moveTo>
                      <a:pt x="103632" y="51816"/>
                    </a:moveTo>
                    <a:cubicBezTo>
                      <a:pt x="103632" y="80433"/>
                      <a:pt x="80433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3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7" name="任意多边形: 形状 12"/>
              <p:cNvSpPr/>
              <p:nvPr/>
            </p:nvSpPr>
            <p:spPr>
              <a:xfrm>
                <a:off x="5728716" y="1388364"/>
                <a:ext cx="103631" cy="103632"/>
              </a:xfrm>
              <a:custGeom>
                <a:avLst/>
                <a:gdLst>
                  <a:gd name="connsiteX0" fmla="*/ 103632 w 103631"/>
                  <a:gd name="connsiteY0" fmla="*/ 51816 h 103632"/>
                  <a:gd name="connsiteX1" fmla="*/ 51816 w 103631"/>
                  <a:gd name="connsiteY1" fmla="*/ 103632 h 103632"/>
                  <a:gd name="connsiteX2" fmla="*/ 0 w 103631"/>
                  <a:gd name="connsiteY2" fmla="*/ 51816 h 103632"/>
                  <a:gd name="connsiteX3" fmla="*/ 51816 w 103631"/>
                  <a:gd name="connsiteY3" fmla="*/ 0 h 103632"/>
                  <a:gd name="connsiteX4" fmla="*/ 103632 w 103631"/>
                  <a:gd name="connsiteY4" fmla="*/ 51816 h 10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1" h="103632">
                    <a:moveTo>
                      <a:pt x="103632" y="51816"/>
                    </a:moveTo>
                    <a:cubicBezTo>
                      <a:pt x="103632" y="80433"/>
                      <a:pt x="80434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4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8" name="任意多边形: 形状 13"/>
              <p:cNvSpPr/>
              <p:nvPr/>
            </p:nvSpPr>
            <p:spPr>
              <a:xfrm>
                <a:off x="5728715" y="2714244"/>
                <a:ext cx="103632" cy="103631"/>
              </a:xfrm>
              <a:custGeom>
                <a:avLst/>
                <a:gdLst>
                  <a:gd name="connsiteX0" fmla="*/ 0 w 103632"/>
                  <a:gd name="connsiteY0" fmla="*/ 51816 h 103631"/>
                  <a:gd name="connsiteX1" fmla="*/ 51816 w 103632"/>
                  <a:gd name="connsiteY1" fmla="*/ 0 h 103631"/>
                  <a:gd name="connsiteX2" fmla="*/ 103632 w 103632"/>
                  <a:gd name="connsiteY2" fmla="*/ 51816 h 103631"/>
                  <a:gd name="connsiteX3" fmla="*/ 51816 w 103632"/>
                  <a:gd name="connsiteY3" fmla="*/ 103632 h 103631"/>
                  <a:gd name="connsiteX4" fmla="*/ 0 w 103632"/>
                  <a:gd name="connsiteY4" fmla="*/ 51816 h 103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1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3632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39" name="任意多边形: 形状 14"/>
              <p:cNvSpPr/>
              <p:nvPr/>
            </p:nvSpPr>
            <p:spPr>
              <a:xfrm>
                <a:off x="5728715" y="4040124"/>
                <a:ext cx="103632" cy="103631"/>
              </a:xfrm>
              <a:custGeom>
                <a:avLst/>
                <a:gdLst>
                  <a:gd name="connsiteX0" fmla="*/ 0 w 103632"/>
                  <a:gd name="connsiteY0" fmla="*/ 51816 h 103631"/>
                  <a:gd name="connsiteX1" fmla="*/ 51816 w 103632"/>
                  <a:gd name="connsiteY1" fmla="*/ 0 h 103631"/>
                  <a:gd name="connsiteX2" fmla="*/ 103632 w 103632"/>
                  <a:gd name="connsiteY2" fmla="*/ 51816 h 103631"/>
                  <a:gd name="connsiteX3" fmla="*/ 51816 w 103632"/>
                  <a:gd name="connsiteY3" fmla="*/ 103632 h 103631"/>
                  <a:gd name="connsiteX4" fmla="*/ 0 w 103632"/>
                  <a:gd name="connsiteY4" fmla="*/ 51816 h 103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1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3632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40" name="任意多边形: 形状 15"/>
              <p:cNvSpPr/>
              <p:nvPr/>
            </p:nvSpPr>
            <p:spPr>
              <a:xfrm>
                <a:off x="5728716" y="5366004"/>
                <a:ext cx="103631" cy="103631"/>
              </a:xfrm>
              <a:custGeom>
                <a:avLst/>
                <a:gdLst>
                  <a:gd name="connsiteX0" fmla="*/ 103632 w 103631"/>
                  <a:gd name="connsiteY0" fmla="*/ 51816 h 103631"/>
                  <a:gd name="connsiteX1" fmla="*/ 51816 w 103631"/>
                  <a:gd name="connsiteY1" fmla="*/ 103632 h 103631"/>
                  <a:gd name="connsiteX2" fmla="*/ 0 w 103631"/>
                  <a:gd name="connsiteY2" fmla="*/ 51816 h 103631"/>
                  <a:gd name="connsiteX3" fmla="*/ 51816 w 103631"/>
                  <a:gd name="connsiteY3" fmla="*/ 0 h 103631"/>
                  <a:gd name="connsiteX4" fmla="*/ 103632 w 103631"/>
                  <a:gd name="connsiteY4" fmla="*/ 51816 h 103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1" h="103631">
                    <a:moveTo>
                      <a:pt x="103632" y="51816"/>
                    </a:moveTo>
                    <a:cubicBezTo>
                      <a:pt x="103632" y="80433"/>
                      <a:pt x="80434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4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41" name="任意多边形: 形状 16"/>
              <p:cNvSpPr/>
              <p:nvPr/>
            </p:nvSpPr>
            <p:spPr>
              <a:xfrm>
                <a:off x="3741420" y="3011424"/>
                <a:ext cx="103632" cy="103699"/>
              </a:xfrm>
              <a:custGeom>
                <a:avLst/>
                <a:gdLst>
                  <a:gd name="connsiteX0" fmla="*/ 0 w 103632"/>
                  <a:gd name="connsiteY0" fmla="*/ 51816 h 103699"/>
                  <a:gd name="connsiteX1" fmla="*/ 51816 w 103632"/>
                  <a:gd name="connsiteY1" fmla="*/ 0 h 103699"/>
                  <a:gd name="connsiteX2" fmla="*/ 103632 w 103632"/>
                  <a:gd name="connsiteY2" fmla="*/ 51816 h 103699"/>
                  <a:gd name="connsiteX3" fmla="*/ 51816 w 103632"/>
                  <a:gd name="connsiteY3" fmla="*/ 103632 h 103699"/>
                  <a:gd name="connsiteX4" fmla="*/ 0 w 103632"/>
                  <a:gd name="connsiteY4" fmla="*/ 51816 h 10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99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5156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42" name="任意多边形: 形状 17"/>
              <p:cNvSpPr/>
              <p:nvPr/>
            </p:nvSpPr>
            <p:spPr>
              <a:xfrm>
                <a:off x="3741420" y="3742944"/>
                <a:ext cx="103632" cy="103632"/>
              </a:xfrm>
              <a:custGeom>
                <a:avLst/>
                <a:gdLst>
                  <a:gd name="connsiteX0" fmla="*/ 103632 w 103632"/>
                  <a:gd name="connsiteY0" fmla="*/ 51816 h 103632"/>
                  <a:gd name="connsiteX1" fmla="*/ 51816 w 103632"/>
                  <a:gd name="connsiteY1" fmla="*/ 103632 h 103632"/>
                  <a:gd name="connsiteX2" fmla="*/ 0 w 103632"/>
                  <a:gd name="connsiteY2" fmla="*/ 51816 h 103632"/>
                  <a:gd name="connsiteX3" fmla="*/ 51816 w 103632"/>
                  <a:gd name="connsiteY3" fmla="*/ 0 h 103632"/>
                  <a:gd name="connsiteX4" fmla="*/ 103632 w 103632"/>
                  <a:gd name="connsiteY4" fmla="*/ 51816 h 10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32">
                    <a:moveTo>
                      <a:pt x="103632" y="51816"/>
                    </a:moveTo>
                    <a:cubicBezTo>
                      <a:pt x="103632" y="80433"/>
                      <a:pt x="80433" y="103632"/>
                      <a:pt x="51816" y="103632"/>
                    </a:cubicBezTo>
                    <a:cubicBezTo>
                      <a:pt x="23199" y="103632"/>
                      <a:pt x="0" y="80433"/>
                      <a:pt x="0" y="51816"/>
                    </a:cubicBezTo>
                    <a:cubicBezTo>
                      <a:pt x="0" y="23199"/>
                      <a:pt x="23199" y="0"/>
                      <a:pt x="51816" y="0"/>
                    </a:cubicBezTo>
                    <a:cubicBezTo>
                      <a:pt x="80433" y="0"/>
                      <a:pt x="103632" y="23199"/>
                      <a:pt x="103632" y="5181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43" name="任意多边形: 形状 18"/>
              <p:cNvSpPr/>
              <p:nvPr/>
            </p:nvSpPr>
            <p:spPr>
              <a:xfrm>
                <a:off x="3479292" y="4253484"/>
                <a:ext cx="103632" cy="103699"/>
              </a:xfrm>
              <a:custGeom>
                <a:avLst/>
                <a:gdLst>
                  <a:gd name="connsiteX0" fmla="*/ 0 w 103632"/>
                  <a:gd name="connsiteY0" fmla="*/ 51816 h 103699"/>
                  <a:gd name="connsiteX1" fmla="*/ 51816 w 103632"/>
                  <a:gd name="connsiteY1" fmla="*/ 0 h 103699"/>
                  <a:gd name="connsiteX2" fmla="*/ 103632 w 103632"/>
                  <a:gd name="connsiteY2" fmla="*/ 51816 h 103699"/>
                  <a:gd name="connsiteX3" fmla="*/ 51816 w 103632"/>
                  <a:gd name="connsiteY3" fmla="*/ 103632 h 103699"/>
                  <a:gd name="connsiteX4" fmla="*/ 0 w 103632"/>
                  <a:gd name="connsiteY4" fmla="*/ 51816 h 10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32" h="103699">
                    <a:moveTo>
                      <a:pt x="0" y="51816"/>
                    </a:moveTo>
                    <a:cubicBezTo>
                      <a:pt x="0" y="22860"/>
                      <a:pt x="22860" y="0"/>
                      <a:pt x="51816" y="0"/>
                    </a:cubicBezTo>
                    <a:cubicBezTo>
                      <a:pt x="80772" y="0"/>
                      <a:pt x="103632" y="22860"/>
                      <a:pt x="103632" y="51816"/>
                    </a:cubicBezTo>
                    <a:cubicBezTo>
                      <a:pt x="103632" y="80772"/>
                      <a:pt x="80772" y="103632"/>
                      <a:pt x="51816" y="103632"/>
                    </a:cubicBezTo>
                    <a:cubicBezTo>
                      <a:pt x="22860" y="105156"/>
                      <a:pt x="0" y="80772"/>
                      <a:pt x="0" y="5181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5240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</p:grpSp>
      <p:sp>
        <p:nvSpPr>
          <p:cNvPr id="144" name="任意多边形: 形状 20"/>
          <p:cNvSpPr/>
          <p:nvPr/>
        </p:nvSpPr>
        <p:spPr>
          <a:xfrm flipH="1">
            <a:off x="3105785" y="1431925"/>
            <a:ext cx="788035" cy="795655"/>
          </a:xfrm>
          <a:custGeom>
            <a:avLst/>
            <a:gdLst>
              <a:gd name="connsiteX0" fmla="*/ 566928 w 1133855"/>
              <a:gd name="connsiteY0" fmla="*/ 1133856 h 1133856"/>
              <a:gd name="connsiteX1" fmla="*/ 0 w 1133855"/>
              <a:gd name="connsiteY1" fmla="*/ 566928 h 1133856"/>
              <a:gd name="connsiteX2" fmla="*/ 566928 w 1133855"/>
              <a:gd name="connsiteY2" fmla="*/ 0 h 1133856"/>
              <a:gd name="connsiteX3" fmla="*/ 1133856 w 1133855"/>
              <a:gd name="connsiteY3" fmla="*/ 566928 h 1133856"/>
              <a:gd name="connsiteX4" fmla="*/ 566928 w 1133855"/>
              <a:gd name="connsiteY4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6">
                <a:moveTo>
                  <a:pt x="566928" y="1133856"/>
                </a:moveTo>
                <a:cubicBezTo>
                  <a:pt x="254508" y="1133856"/>
                  <a:pt x="0" y="879348"/>
                  <a:pt x="0" y="566928"/>
                </a:cubicBezTo>
                <a:cubicBezTo>
                  <a:pt x="0" y="254508"/>
                  <a:pt x="254508" y="0"/>
                  <a:pt x="566928" y="0"/>
                </a:cubicBezTo>
                <a:cubicBezTo>
                  <a:pt x="879348" y="0"/>
                  <a:pt x="1133856" y="254508"/>
                  <a:pt x="1133856" y="566928"/>
                </a:cubicBezTo>
                <a:cubicBezTo>
                  <a:pt x="1133856" y="879348"/>
                  <a:pt x="877824" y="1133856"/>
                  <a:pt x="566928" y="1133856"/>
                </a:cubicBezTo>
                <a:close/>
              </a:path>
            </a:pathLst>
          </a:custGeom>
          <a:solidFill>
            <a:schemeClr val="accent2"/>
          </a:solidFill>
          <a:ln w="15240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5" name="任意多边形: 形状 21"/>
          <p:cNvSpPr/>
          <p:nvPr/>
        </p:nvSpPr>
        <p:spPr>
          <a:xfrm flipH="1">
            <a:off x="3105785" y="2498090"/>
            <a:ext cx="788035" cy="795655"/>
          </a:xfrm>
          <a:custGeom>
            <a:avLst/>
            <a:gdLst>
              <a:gd name="connsiteX0" fmla="*/ 1133856 w 1133855"/>
              <a:gd name="connsiteY0" fmla="*/ 566928 h 1133855"/>
              <a:gd name="connsiteX1" fmla="*/ 566928 w 1133855"/>
              <a:gd name="connsiteY1" fmla="*/ 1133856 h 1133855"/>
              <a:gd name="connsiteX2" fmla="*/ 0 w 1133855"/>
              <a:gd name="connsiteY2" fmla="*/ 566928 h 1133855"/>
              <a:gd name="connsiteX3" fmla="*/ 566928 w 1133855"/>
              <a:gd name="connsiteY3" fmla="*/ 0 h 1133855"/>
              <a:gd name="connsiteX4" fmla="*/ 1133856 w 1133855"/>
              <a:gd name="connsiteY4" fmla="*/ 566928 h 1133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5">
                <a:moveTo>
                  <a:pt x="1133856" y="566928"/>
                </a:moveTo>
                <a:cubicBezTo>
                  <a:pt x="1133856" y="880034"/>
                  <a:pt x="880034" y="1133856"/>
                  <a:pt x="566928" y="1133856"/>
                </a:cubicBezTo>
                <a:cubicBezTo>
                  <a:pt x="253822" y="1133856"/>
                  <a:pt x="0" y="880034"/>
                  <a:pt x="0" y="566928"/>
                </a:cubicBezTo>
                <a:cubicBezTo>
                  <a:pt x="0" y="253822"/>
                  <a:pt x="253822" y="0"/>
                  <a:pt x="566928" y="0"/>
                </a:cubicBezTo>
                <a:cubicBezTo>
                  <a:pt x="880033" y="0"/>
                  <a:pt x="1133856" y="253822"/>
                  <a:pt x="1133856" y="566928"/>
                </a:cubicBezTo>
                <a:close/>
              </a:path>
            </a:pathLst>
          </a:custGeom>
          <a:solidFill>
            <a:schemeClr val="accent3"/>
          </a:solidFill>
          <a:ln w="15240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6" name="任意多边形: 形状 22"/>
          <p:cNvSpPr/>
          <p:nvPr/>
        </p:nvSpPr>
        <p:spPr>
          <a:xfrm flipH="1">
            <a:off x="3105785" y="4630420"/>
            <a:ext cx="788035" cy="795655"/>
          </a:xfrm>
          <a:custGeom>
            <a:avLst/>
            <a:gdLst>
              <a:gd name="connsiteX0" fmla="*/ 566928 w 1133855"/>
              <a:gd name="connsiteY0" fmla="*/ 1133856 h 1133856"/>
              <a:gd name="connsiteX1" fmla="*/ 0 w 1133855"/>
              <a:gd name="connsiteY1" fmla="*/ 566928 h 1133856"/>
              <a:gd name="connsiteX2" fmla="*/ 566928 w 1133855"/>
              <a:gd name="connsiteY2" fmla="*/ 0 h 1133856"/>
              <a:gd name="connsiteX3" fmla="*/ 1133856 w 1133855"/>
              <a:gd name="connsiteY3" fmla="*/ 566928 h 1133856"/>
              <a:gd name="connsiteX4" fmla="*/ 566928 w 1133855"/>
              <a:gd name="connsiteY4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6">
                <a:moveTo>
                  <a:pt x="566928" y="1133856"/>
                </a:moveTo>
                <a:cubicBezTo>
                  <a:pt x="254508" y="1133856"/>
                  <a:pt x="0" y="879348"/>
                  <a:pt x="0" y="566928"/>
                </a:cubicBezTo>
                <a:cubicBezTo>
                  <a:pt x="0" y="254508"/>
                  <a:pt x="254508" y="0"/>
                  <a:pt x="566928" y="0"/>
                </a:cubicBezTo>
                <a:cubicBezTo>
                  <a:pt x="879348" y="0"/>
                  <a:pt x="1133856" y="254508"/>
                  <a:pt x="1133856" y="566928"/>
                </a:cubicBezTo>
                <a:cubicBezTo>
                  <a:pt x="1133856" y="879348"/>
                  <a:pt x="877824" y="1133856"/>
                  <a:pt x="566928" y="1133856"/>
                </a:cubicBezTo>
                <a:close/>
              </a:path>
            </a:pathLst>
          </a:custGeom>
          <a:solidFill>
            <a:schemeClr val="accent5"/>
          </a:solidFill>
          <a:ln w="15240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7" name="任意多边形: 形状 23"/>
          <p:cNvSpPr/>
          <p:nvPr/>
        </p:nvSpPr>
        <p:spPr>
          <a:xfrm flipH="1">
            <a:off x="3105785" y="3564255"/>
            <a:ext cx="788035" cy="795655"/>
          </a:xfrm>
          <a:custGeom>
            <a:avLst/>
            <a:gdLst>
              <a:gd name="connsiteX0" fmla="*/ 566928 w 1133855"/>
              <a:gd name="connsiteY0" fmla="*/ 1133856 h 1133856"/>
              <a:gd name="connsiteX1" fmla="*/ 0 w 1133855"/>
              <a:gd name="connsiteY1" fmla="*/ 566928 h 1133856"/>
              <a:gd name="connsiteX2" fmla="*/ 566928 w 1133855"/>
              <a:gd name="connsiteY2" fmla="*/ 0 h 1133856"/>
              <a:gd name="connsiteX3" fmla="*/ 1133856 w 1133855"/>
              <a:gd name="connsiteY3" fmla="*/ 566928 h 1133856"/>
              <a:gd name="connsiteX4" fmla="*/ 566928 w 1133855"/>
              <a:gd name="connsiteY4" fmla="*/ 1133856 h 1133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55" h="1133856">
                <a:moveTo>
                  <a:pt x="566928" y="1133856"/>
                </a:moveTo>
                <a:cubicBezTo>
                  <a:pt x="254508" y="1133856"/>
                  <a:pt x="0" y="879348"/>
                  <a:pt x="0" y="566928"/>
                </a:cubicBezTo>
                <a:cubicBezTo>
                  <a:pt x="0" y="254508"/>
                  <a:pt x="254508" y="0"/>
                  <a:pt x="566928" y="0"/>
                </a:cubicBezTo>
                <a:cubicBezTo>
                  <a:pt x="879348" y="0"/>
                  <a:pt x="1133856" y="254508"/>
                  <a:pt x="1133856" y="566928"/>
                </a:cubicBezTo>
                <a:cubicBezTo>
                  <a:pt x="1133856" y="879348"/>
                  <a:pt x="877824" y="1133856"/>
                  <a:pt x="566928" y="1133856"/>
                </a:cubicBezTo>
                <a:close/>
              </a:path>
            </a:pathLst>
          </a:custGeom>
          <a:solidFill>
            <a:schemeClr val="accent4"/>
          </a:solidFill>
          <a:ln w="15240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8" name="Rectangle 15"/>
          <p:cNvSpPr/>
          <p:nvPr/>
        </p:nvSpPr>
        <p:spPr bwMode="auto">
          <a:xfrm flipH="1">
            <a:off x="3162935" y="2741930"/>
            <a:ext cx="8870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包月制</a:t>
            </a:r>
            <a:endParaRPr lang="zh-CN" altLang="en-US" sz="1400" b="1" dirty="0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sp>
        <p:nvSpPr>
          <p:cNvPr id="149" name="Rectangle 15"/>
          <p:cNvSpPr/>
          <p:nvPr/>
        </p:nvSpPr>
        <p:spPr bwMode="auto">
          <a:xfrm flipH="1">
            <a:off x="3105785" y="1675765"/>
            <a:ext cx="8870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优惠劵</a:t>
            </a:r>
            <a:endParaRPr lang="zh-CN" sz="1400" b="1" dirty="0"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sp>
        <p:nvSpPr>
          <p:cNvPr id="150" name="Rectangle 15"/>
          <p:cNvSpPr/>
          <p:nvPr/>
        </p:nvSpPr>
        <p:spPr bwMode="auto">
          <a:xfrm flipH="1">
            <a:off x="3225165" y="3693160"/>
            <a:ext cx="887095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组合</a:t>
            </a:r>
            <a:endParaRPr lang="zh-CN" sz="1400" b="1" dirty="0"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销售</a:t>
            </a:r>
            <a:endParaRPr lang="zh-CN" sz="1400" b="1" dirty="0"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sp>
        <p:nvSpPr>
          <p:cNvPr id="151" name="Rectangle 15"/>
          <p:cNvSpPr/>
          <p:nvPr/>
        </p:nvSpPr>
        <p:spPr bwMode="auto">
          <a:xfrm flipH="1">
            <a:off x="3225165" y="4725670"/>
            <a:ext cx="887095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增值</a:t>
            </a:r>
            <a:endParaRPr lang="zh-CN" sz="1400" b="1" dirty="0">
              <a:latin typeface="Microsoft YaHei Bold" panose="020B0503020204020204" charset="-122"/>
              <a:ea typeface="Microsoft YaHei Bold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defTabSz="1219200">
              <a:spcBef>
                <a:spcPct val="20000"/>
              </a:spcBef>
            </a:pPr>
            <a:r>
              <a:rPr lang="zh-CN" sz="1400" b="1" dirty="0">
                <a:latin typeface="Microsoft YaHei Bold" panose="020B0503020204020204" charset="-122"/>
                <a:ea typeface="Microsoft YaHei Bold" panose="020B0503020204020204" charset="-122"/>
                <a:cs typeface="Open Sans" charset="0"/>
                <a:sym typeface="Arial" panose="020B0604020202020204" pitchFamily="34" charset="0"/>
              </a:rPr>
              <a:t>服务</a:t>
            </a:r>
            <a:endParaRPr lang="zh-CN" altLang="en-US" sz="1400" b="1" dirty="0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2" name="文本框 24"/>
          <p:cNvSpPr txBox="1"/>
          <p:nvPr>
            <p:custDataLst>
              <p:tags r:id="rId5"/>
            </p:custDataLst>
          </p:nvPr>
        </p:nvSpPr>
        <p:spPr>
          <a:xfrm>
            <a:off x="624840" y="4808855"/>
            <a:ext cx="250317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顾客等餐时，为顾客提供水果、小杯啤酒、爆米花（咸、辣、甜为主），留住顾客</a:t>
            </a:r>
            <a:endParaRPr lang="zh-CN" sz="1000" dirty="0"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</p:txBody>
      </p:sp>
      <p:sp>
        <p:nvSpPr>
          <p:cNvPr id="153" name="文本框 24"/>
          <p:cNvSpPr txBox="1"/>
          <p:nvPr>
            <p:custDataLst>
              <p:tags r:id="rId6"/>
            </p:custDataLst>
          </p:nvPr>
        </p:nvSpPr>
        <p:spPr>
          <a:xfrm>
            <a:off x="624840" y="1565910"/>
            <a:ext cx="23228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满</a:t>
            </a: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100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减</a:t>
            </a: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11.1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，一次能领取八张，</a:t>
            </a:r>
            <a:endParaRPr lang="zh-CN" altLang="en-US" sz="1000" dirty="0"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  <a:defRPr/>
            </a:pP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     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每餐限用一张</a:t>
            </a:r>
            <a:endParaRPr lang="zh-CN" altLang="en-US" sz="10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4" name="文本框 24"/>
          <p:cNvSpPr txBox="1"/>
          <p:nvPr>
            <p:custDataLst>
              <p:tags r:id="rId7"/>
            </p:custDataLst>
          </p:nvPr>
        </p:nvSpPr>
        <p:spPr>
          <a:xfrm>
            <a:off x="624840" y="2720340"/>
            <a:ext cx="232219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充值</a:t>
            </a: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158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元成为会员（降低门槛），每天可到店无限畅饮（黄啤），后期</a:t>
            </a: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靠烧烤和菜品盈利</a:t>
            </a:r>
            <a:endParaRPr lang="zh-CN" altLang="en-US" sz="10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5" name="文本框 24"/>
          <p:cNvSpPr txBox="1"/>
          <p:nvPr>
            <p:custDataLst>
              <p:tags r:id="rId8"/>
            </p:custDataLst>
          </p:nvPr>
        </p:nvSpPr>
        <p:spPr>
          <a:xfrm>
            <a:off x="624840" y="3583940"/>
            <a:ext cx="232219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/>
            </a:lvl1pPr>
          </a:lstStyle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推荐好友添加客服微信，立减</a:t>
            </a: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10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元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Open Sans" charset="0"/>
              <a:sym typeface="Arial" panose="020B060402020202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charset="0"/>
              <a:buChar char=""/>
              <a:defRPr/>
            </a:pP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发一条探店抖音，免费领取一张</a:t>
            </a:r>
            <a:r>
              <a:rPr lang="en-US" altLang="zh-CN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100</a:t>
            </a:r>
            <a:r>
              <a:rPr lang="zh-CN" altLang="en-US" sz="1000" dirty="0">
                <a:latin typeface="Arial" panose="020B0604020202020204" pitchFamily="34" charset="0"/>
                <a:ea typeface="微软雅黑" panose="020B0503020204020204" charset="-122"/>
                <a:cs typeface="Open Sans" charset="0"/>
                <a:sym typeface="Arial" panose="020B0604020202020204" pitchFamily="34" charset="0"/>
              </a:rPr>
              <a:t>元储值卡</a:t>
            </a:r>
            <a:endParaRPr lang="zh-CN" altLang="en-US" sz="10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5182870" y="3098800"/>
            <a:ext cx="10972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dist"/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权益</a:t>
            </a:r>
            <a:endParaRPr lang="zh-CN" alt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" name="Freeform 5"/>
          <p:cNvSpPr/>
          <p:nvPr/>
        </p:nvSpPr>
        <p:spPr bwMode="auto">
          <a:xfrm flipH="1">
            <a:off x="11" y="983621"/>
            <a:ext cx="7218719" cy="4797139"/>
          </a:xfrm>
          <a:custGeom>
            <a:avLst/>
            <a:gdLst>
              <a:gd name="T0" fmla="*/ 2283 w 9474"/>
              <a:gd name="T1" fmla="*/ 0 h 6268"/>
              <a:gd name="T2" fmla="*/ 9474 w 9474"/>
              <a:gd name="T3" fmla="*/ 0 h 6268"/>
              <a:gd name="T4" fmla="*/ 9474 w 9474"/>
              <a:gd name="T5" fmla="*/ 6268 h 6268"/>
              <a:gd name="T6" fmla="*/ 0 w 9474"/>
              <a:gd name="T7" fmla="*/ 6268 h 6268"/>
              <a:gd name="T8" fmla="*/ 2283 w 9474"/>
              <a:gd name="T9" fmla="*/ 0 h 6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74" h="6268">
                <a:moveTo>
                  <a:pt x="2283" y="0"/>
                </a:moveTo>
                <a:lnTo>
                  <a:pt x="9474" y="0"/>
                </a:lnTo>
                <a:lnTo>
                  <a:pt x="9474" y="6268"/>
                </a:lnTo>
                <a:lnTo>
                  <a:pt x="0" y="6268"/>
                </a:lnTo>
                <a:lnTo>
                  <a:pt x="2283" y="0"/>
                </a:lnTo>
                <a:close/>
              </a:path>
            </a:pathLst>
          </a:custGeom>
          <a:solidFill>
            <a:srgbClr val="FF9800"/>
          </a:solidFill>
          <a:ln>
            <a:noFill/>
          </a:ln>
          <a:effectLst/>
        </p:spPr>
        <p:txBody>
          <a:bodyPr vert="horz" wrap="square" lIns="91386" tIns="45702" rIns="91386" bIns="45702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29" name="Freeform 6"/>
          <p:cNvSpPr/>
          <p:nvPr/>
        </p:nvSpPr>
        <p:spPr bwMode="auto">
          <a:xfrm flipH="1">
            <a:off x="4920916" y="1469204"/>
            <a:ext cx="7271085" cy="3825968"/>
          </a:xfrm>
          <a:custGeom>
            <a:avLst/>
            <a:gdLst>
              <a:gd name="T0" fmla="*/ 0 w 9542"/>
              <a:gd name="T1" fmla="*/ 0 h 4998"/>
              <a:gd name="T2" fmla="*/ 9542 w 9542"/>
              <a:gd name="T3" fmla="*/ 0 h 4998"/>
              <a:gd name="T4" fmla="*/ 7722 w 9542"/>
              <a:gd name="T5" fmla="*/ 4998 h 4998"/>
              <a:gd name="T6" fmla="*/ 0 w 9542"/>
              <a:gd name="T7" fmla="*/ 4998 h 4998"/>
              <a:gd name="T8" fmla="*/ 0 w 9542"/>
              <a:gd name="T9" fmla="*/ 0 h 4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42" h="4998">
                <a:moveTo>
                  <a:pt x="0" y="0"/>
                </a:moveTo>
                <a:lnTo>
                  <a:pt x="9542" y="0"/>
                </a:lnTo>
                <a:lnTo>
                  <a:pt x="7722" y="4998"/>
                </a:lnTo>
                <a:lnTo>
                  <a:pt x="0" y="4998"/>
                </a:lnTo>
                <a:lnTo>
                  <a:pt x="0" y="0"/>
                </a:lnTo>
                <a:close/>
              </a:path>
            </a:pathLst>
          </a:custGeom>
          <a:solidFill>
            <a:srgbClr val="FF9800"/>
          </a:solidFill>
          <a:ln>
            <a:noFill/>
          </a:ln>
          <a:effectLst/>
        </p:spPr>
        <p:txBody>
          <a:bodyPr vert="horz" wrap="square" lIns="91386" tIns="45702" rIns="91386" bIns="45702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37" name="Freeform 12"/>
          <p:cNvSpPr/>
          <p:nvPr/>
        </p:nvSpPr>
        <p:spPr bwMode="auto">
          <a:xfrm flipH="1">
            <a:off x="5555668" y="982033"/>
            <a:ext cx="6636333" cy="411003"/>
          </a:xfrm>
          <a:custGeom>
            <a:avLst/>
            <a:gdLst>
              <a:gd name="T0" fmla="*/ 8708 w 8708"/>
              <a:gd name="T1" fmla="*/ 0 h 537"/>
              <a:gd name="T2" fmla="*/ 8513 w 8708"/>
              <a:gd name="T3" fmla="*/ 537 h 537"/>
              <a:gd name="T4" fmla="*/ 0 w 8708"/>
              <a:gd name="T5" fmla="*/ 537 h 537"/>
              <a:gd name="T6" fmla="*/ 0 w 8708"/>
              <a:gd name="T7" fmla="*/ 0 h 537"/>
              <a:gd name="T8" fmla="*/ 8708 w 8708"/>
              <a:gd name="T9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08" h="537">
                <a:moveTo>
                  <a:pt x="8708" y="0"/>
                </a:moveTo>
                <a:lnTo>
                  <a:pt x="8513" y="537"/>
                </a:lnTo>
                <a:lnTo>
                  <a:pt x="0" y="537"/>
                </a:lnTo>
                <a:lnTo>
                  <a:pt x="0" y="0"/>
                </a:lnTo>
                <a:lnTo>
                  <a:pt x="8708" y="0"/>
                </a:lnTo>
                <a:close/>
              </a:path>
            </a:pathLst>
          </a:custGeom>
          <a:solidFill>
            <a:srgbClr val="2E3D54"/>
          </a:solidFill>
          <a:ln>
            <a:noFill/>
          </a:ln>
        </p:spPr>
        <p:txBody>
          <a:bodyPr vert="horz" wrap="square" lIns="68544" tIns="34274" rIns="68544" bIns="34274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2" name="Rectangle 3"/>
          <p:cNvSpPr txBox="1">
            <a:spLocks noChangeArrowheads="1"/>
          </p:cNvSpPr>
          <p:nvPr/>
        </p:nvSpPr>
        <p:spPr bwMode="auto">
          <a:xfrm flipH="1">
            <a:off x="1207649" y="1871628"/>
            <a:ext cx="9776411" cy="222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2" tIns="45718" rIns="91422" bIns="45718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r>
              <a:rPr lang="en-US" altLang="zh-CN" sz="9600" b="1" spc="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THANKS</a:t>
            </a:r>
            <a:endParaRPr lang="en-US" altLang="zh-CN" sz="9600" b="1" spc="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Freeform 12"/>
          <p:cNvSpPr/>
          <p:nvPr/>
        </p:nvSpPr>
        <p:spPr bwMode="auto">
          <a:xfrm flipH="1">
            <a:off x="7136765" y="5351780"/>
            <a:ext cx="5055235" cy="410845"/>
          </a:xfrm>
          <a:custGeom>
            <a:avLst/>
            <a:gdLst>
              <a:gd name="T0" fmla="*/ 8708 w 8708"/>
              <a:gd name="T1" fmla="*/ 0 h 537"/>
              <a:gd name="T2" fmla="*/ 8513 w 8708"/>
              <a:gd name="T3" fmla="*/ 537 h 537"/>
              <a:gd name="T4" fmla="*/ 0 w 8708"/>
              <a:gd name="T5" fmla="*/ 537 h 537"/>
              <a:gd name="T6" fmla="*/ 0 w 8708"/>
              <a:gd name="T7" fmla="*/ 0 h 537"/>
              <a:gd name="T8" fmla="*/ 8708 w 8708"/>
              <a:gd name="T9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08" h="537">
                <a:moveTo>
                  <a:pt x="8708" y="0"/>
                </a:moveTo>
                <a:lnTo>
                  <a:pt x="8513" y="537"/>
                </a:lnTo>
                <a:lnTo>
                  <a:pt x="0" y="537"/>
                </a:lnTo>
                <a:lnTo>
                  <a:pt x="0" y="0"/>
                </a:lnTo>
                <a:lnTo>
                  <a:pt x="8708" y="0"/>
                </a:lnTo>
                <a:close/>
              </a:path>
            </a:pathLst>
          </a:custGeom>
          <a:solidFill>
            <a:srgbClr val="2E3D54"/>
          </a:solidFill>
          <a:ln>
            <a:noFill/>
          </a:ln>
        </p:spPr>
        <p:txBody>
          <a:bodyPr vert="horz" wrap="square" lIns="68544" tIns="34274" rIns="68544" bIns="34274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358900" y="3893115"/>
            <a:ext cx="8763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用户价值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经营升级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16050" y="1687830"/>
            <a:ext cx="935990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algn="l" rtl="0" eaLnBrk="0">
              <a:lnSpc>
                <a:spcPct val="200000"/>
              </a:lnSpc>
            </a:pPr>
            <a:r>
              <a:rPr lang="en-US" sz="16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新餐企的竞争已经发展到从用户数量的增加到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户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终身价值经营”的升级，从经营产品的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功能价值”向经营“用户关系”的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sz="16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人情经济</a:t>
            </a:r>
            <a:r>
              <a:rPr lang="zh-CN" sz="16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sz="160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转变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品牌和用户关系的深度，决定了生意的深度。</a:t>
            </a:r>
            <a:endParaRPr sz="1600" spc="6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700" algn="l" rtl="0" eaLnBrk="0">
              <a:lnSpc>
                <a:spcPct val="200000"/>
              </a:lnSpc>
              <a:buClrTx/>
              <a:buSzTx/>
              <a:buNone/>
            </a:pP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如今的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消费者在刚性需求上会更多追求“性价比”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在弹性需求上则开始追求“情价比”，</a:t>
            </a:r>
            <a:r>
              <a:rPr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更愿意接受产品、品位、调性与自己的趣味、偏好</a:t>
            </a:r>
            <a:r>
              <a:rPr lang="zh-CN" sz="1600" b="1" spc="6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匹配程度更高的消费产品。</a:t>
            </a:r>
            <a:endParaRPr lang="zh-CN" sz="1600" b="1" spc="60" dirty="0">
              <a:solidFill>
                <a:schemeClr val="tx1">
                  <a:alpha val="100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  <a:p>
            <a:pPr marL="12700" algn="l" rtl="0" eaLnBrk="0">
              <a:lnSpc>
                <a:spcPct val="200000"/>
              </a:lnSpc>
              <a:buClrTx/>
              <a:buSzTx/>
              <a:buNone/>
            </a:pPr>
            <a:r>
              <a:rPr lang="en-US" altLang="zh-CN" sz="1600" b="1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sz="1600" b="1" spc="60" dirty="0">
                <a:solidFill>
                  <a:srgbClr val="40404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【性价比】：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受经济环境影响，人们收入整体驱缓，消费更加理性、谨慎，更加追求物超所值。</a:t>
            </a:r>
            <a:endParaRPr lang="zh-CN" sz="1600" spc="6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700" algn="l" rtl="0" eaLnBrk="0">
              <a:lnSpc>
                <a:spcPct val="200000"/>
              </a:lnSpc>
              <a:buClrTx/>
              <a:buSzTx/>
              <a:buNone/>
            </a:pPr>
            <a:r>
              <a:rPr lang="en-US" altLang="zh-CN" sz="1600" b="1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sz="1600" b="1" spc="60" dirty="0">
                <a:solidFill>
                  <a:srgbClr val="40404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【情价比】：</a:t>
            </a:r>
            <a:r>
              <a:rPr lang="zh-CN" sz="16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随着消费社会的发展，人们会更多地凭心情和感觉挑选符合自身个性的商品，消费逐步成为界定自我、凸显个性的方式，使得消费内容更加多元化。</a:t>
            </a:r>
            <a:endParaRPr lang="zh-CN" sz="1600" spc="6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用户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偏好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pic>
        <p:nvPicPr>
          <p:cNvPr id="420" name="picture 4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45820" y="2341245"/>
            <a:ext cx="2183765" cy="2428240"/>
          </a:xfrm>
          <a:prstGeom prst="rect">
            <a:avLst/>
          </a:prstGeom>
        </p:spPr>
      </p:pic>
      <p:graphicFrame>
        <p:nvGraphicFramePr>
          <p:cNvPr id="421" name="table 42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916680" y="2272665"/>
          <a:ext cx="1757680" cy="2520315"/>
        </p:xfrm>
        <a:graphic>
          <a:graphicData uri="http://schemas.openxmlformats.org/drawingml/2006/table">
            <a:tbl>
              <a:tblPr/>
              <a:tblGrid>
                <a:gridCol w="743585"/>
                <a:gridCol w="1014095"/>
              </a:tblGrid>
              <a:tr h="314325">
                <a:tc>
                  <a:txBody>
                    <a:bodyPr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8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2692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900" spc="9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典型</a:t>
                      </a:r>
                      <a:r>
                        <a:rPr sz="900" spc="7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词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19380" algn="l" rtl="0" eaLnBrk="0">
                        <a:lnSpc>
                          <a:spcPts val="1240"/>
                        </a:lnSpc>
                        <a:spcBef>
                          <a:spcPts val="5"/>
                        </a:spcBef>
                      </a:pPr>
                      <a:r>
                        <a:rPr sz="900" spc="16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词频年同比(%</a:t>
                      </a:r>
                      <a:r>
                        <a:rPr sz="900" spc="11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337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鲜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085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32</a:t>
                      </a: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14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900" spc="9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鲜</a:t>
                      </a:r>
                      <a:r>
                        <a:rPr sz="900" spc="7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嫩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0855" algn="l" rtl="0" eaLnBrk="0">
                        <a:lnSpc>
                          <a:spcPct val="94000"/>
                        </a:lnSpc>
                      </a:pPr>
                      <a:r>
                        <a:rPr sz="900" spc="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37</a:t>
                      </a: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27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做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466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</a:t>
                      </a:r>
                      <a:r>
                        <a:rPr sz="900" spc="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27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烤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149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26</a:t>
                      </a:r>
                      <a:r>
                        <a:rPr sz="900" spc="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27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炒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085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73</a:t>
                      </a: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27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炸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149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spc="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</a:t>
                      </a:r>
                      <a:r>
                        <a:rPr sz="900" spc="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274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包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9085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32</a:t>
                      </a: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4475">
                <a:tc>
                  <a:txBody>
                    <a:bodyPr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27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</a:t>
                      </a:r>
                      <a:r>
                        <a:rPr sz="900" spc="6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磨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8831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spc="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42</a:t>
                      </a: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50190">
                <a:tc>
                  <a:txBody>
                    <a:bodyPr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3591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900" spc="7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</a:t>
                      </a:r>
                      <a:r>
                        <a:rPr sz="900" spc="5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季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48831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spc="4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</a:t>
                      </a:r>
                      <a:r>
                        <a:rPr sz="900" spc="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</a:tbl>
          </a:graphicData>
        </a:graphic>
      </p:graphicFrame>
      <p:grpSp>
        <p:nvGrpSpPr>
          <p:cNvPr id="26" name="group 26"/>
          <p:cNvGrpSpPr/>
          <p:nvPr/>
        </p:nvGrpSpPr>
        <p:grpSpPr>
          <a:xfrm rot="21600000">
            <a:off x="7258106" y="2328367"/>
            <a:ext cx="995099" cy="1878850"/>
            <a:chOff x="0" y="0"/>
            <a:chExt cx="995099" cy="1878850"/>
          </a:xfrm>
        </p:grpSpPr>
        <p:pic>
          <p:nvPicPr>
            <p:cNvPr id="446" name="picture 4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5403" y="79552"/>
              <a:ext cx="981455" cy="1799297"/>
            </a:xfrm>
            <a:prstGeom prst="rect">
              <a:avLst/>
            </a:prstGeom>
          </p:spPr>
        </p:pic>
        <p:sp>
          <p:nvSpPr>
            <p:cNvPr id="447" name="textbox 447"/>
            <p:cNvSpPr/>
            <p:nvPr/>
          </p:nvSpPr>
          <p:spPr>
            <a:xfrm>
              <a:off x="30613" y="-12700"/>
              <a:ext cx="977264" cy="1737360"/>
            </a:xfrm>
            <a:prstGeom prst="rect">
              <a:avLst/>
            </a:prstGeom>
          </p:spPr>
          <p:txBody>
            <a:bodyPr vert="horz" wrap="square" lIns="0" tIns="0" rIns="0" bIns="0"/>
            <a:p>
              <a:pPr algn="l" rtl="0" eaLnBrk="0">
                <a:lnSpc>
                  <a:spcPct val="81000"/>
                </a:lnSpc>
              </a:pPr>
              <a:endParaRPr lang="en-US" altLang="en-US" sz="100" dirty="0"/>
            </a:p>
            <a:p>
              <a:pPr algn="r" rtl="0" eaLnBrk="0">
                <a:lnSpc>
                  <a:spcPct val="96000"/>
                </a:lnSpc>
              </a:pPr>
              <a:r>
                <a:rPr sz="700" spc="4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0.6</a:t>
              </a:r>
              <a:r>
                <a:rPr sz="700" spc="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marL="785495" algn="l" rtl="0" eaLnBrk="0">
                <a:lnSpc>
                  <a:spcPct val="96000"/>
                </a:lnSpc>
                <a:spcBef>
                  <a:spcPts val="705"/>
                </a:spcBef>
              </a:pP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sz="700" spc="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marL="783590" algn="l" rtl="0" eaLnBrk="0">
                <a:lnSpc>
                  <a:spcPct val="96000"/>
                </a:lnSpc>
                <a:spcBef>
                  <a:spcPts val="1260"/>
                </a:spcBef>
              </a:pPr>
              <a:r>
                <a:rPr sz="700" spc="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</a:t>
              </a: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marL="14605" algn="l" rtl="0" eaLnBrk="0">
                <a:lnSpc>
                  <a:spcPct val="83000"/>
                </a:lnSpc>
                <a:spcBef>
                  <a:spcPts val="1210"/>
                </a:spcBef>
              </a:pP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</a:t>
              </a:r>
              <a:r>
                <a:rPr sz="700" spc="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marL="785495" algn="l" rtl="0" eaLnBrk="0">
                <a:lnSpc>
                  <a:spcPct val="95000"/>
                </a:lnSpc>
                <a:spcBef>
                  <a:spcPts val="5"/>
                </a:spcBef>
              </a:pP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sz="700" spc="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marL="14605" algn="l" rtl="0" eaLnBrk="0">
                <a:lnSpc>
                  <a:spcPct val="96000"/>
                </a:lnSpc>
                <a:spcBef>
                  <a:spcPts val="35"/>
                </a:spcBef>
              </a:pP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sz="700" spc="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marL="14605" algn="l" rtl="0" eaLnBrk="0">
                <a:lnSpc>
                  <a:spcPct val="96000"/>
                </a:lnSpc>
                <a:spcBef>
                  <a:spcPts val="215"/>
                </a:spcBef>
              </a:pP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sz="700" spc="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algn="r" rtl="0" eaLnBrk="0">
                <a:lnSpc>
                  <a:spcPct val="96000"/>
                </a:lnSpc>
                <a:spcBef>
                  <a:spcPts val="875"/>
                </a:spcBef>
              </a:pPr>
              <a:r>
                <a:rPr sz="700" spc="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12</a:t>
              </a: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  <a:p>
              <a:pPr algn="l" rtl="0" eaLnBrk="0">
                <a:lnSpc>
                  <a:spcPct val="101000"/>
                </a:lnSpc>
              </a:pPr>
              <a:endParaRPr lang="en-US" altLang="en-US" sz="600" dirty="0"/>
            </a:p>
            <a:p>
              <a:pPr marL="12700" algn="l" rtl="0" eaLnBrk="0">
                <a:lnSpc>
                  <a:spcPct val="96000"/>
                </a:lnSpc>
                <a:spcBef>
                  <a:spcPts val="0"/>
                </a:spcBef>
              </a:pPr>
              <a:r>
                <a:rPr sz="700" spc="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6</a:t>
              </a:r>
              <a:r>
                <a:rPr sz="700" spc="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  <a:endParaRPr lang="en-US" altLang="en-US" sz="700" dirty="0"/>
            </a:p>
          </p:txBody>
        </p:sp>
      </p:grpSp>
      <p:sp>
        <p:nvSpPr>
          <p:cNvPr id="450" name="textbox 450"/>
          <p:cNvSpPr/>
          <p:nvPr/>
        </p:nvSpPr>
        <p:spPr>
          <a:xfrm>
            <a:off x="6913880" y="4538345"/>
            <a:ext cx="2059305" cy="50228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14605" algn="l" rtl="0" eaLnBrk="0">
              <a:lnSpc>
                <a:spcPct val="100000"/>
              </a:lnSpc>
            </a:pPr>
            <a:r>
              <a:rPr sz="600" spc="5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性价比     </a:t>
            </a:r>
            <a:r>
              <a:rPr lang="en-US" sz="600" spc="5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600" spc="5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实惠        </a:t>
            </a:r>
            <a:r>
              <a:rPr sz="600" spc="4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600" spc="4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" spc="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值得</a:t>
            </a:r>
            <a:r>
              <a:rPr lang="en-US" sz="600" spc="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lang="en-US" sz="600" spc="0" dirty="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algn="l" rtl="0" eaLnBrk="0">
              <a:lnSpc>
                <a:spcPct val="100000"/>
              </a:lnSpc>
            </a:pPr>
            <a:endParaRPr lang="en-US" sz="600" spc="0" dirty="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algn="l" rtl="0" eaLnBrk="0">
              <a:lnSpc>
                <a:spcPct val="100000"/>
              </a:lnSpc>
            </a:pPr>
            <a:r>
              <a:rPr sz="600" spc="4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划算         </a:t>
            </a:r>
            <a:r>
              <a:rPr lang="en-US" sz="600" spc="4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600" spc="3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</a:t>
            </a:r>
            <a:r>
              <a:rPr sz="600" spc="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</a:t>
            </a:r>
            <a:endParaRPr lang="en-US" altLang="en-US" sz="600" dirty="0"/>
          </a:p>
        </p:txBody>
      </p:sp>
      <p:pic>
        <p:nvPicPr>
          <p:cNvPr id="451" name="picture 4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263628" y="4823169"/>
            <a:ext cx="80009" cy="80010"/>
          </a:xfrm>
          <a:prstGeom prst="rect">
            <a:avLst/>
          </a:prstGeom>
        </p:spPr>
      </p:pic>
      <p:pic>
        <p:nvPicPr>
          <p:cNvPr id="452" name="picture 4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726462" y="4647465"/>
            <a:ext cx="79375" cy="80010"/>
          </a:xfrm>
          <a:prstGeom prst="rect">
            <a:avLst/>
          </a:prstGeom>
        </p:spPr>
      </p:pic>
      <p:pic>
        <p:nvPicPr>
          <p:cNvPr id="453" name="picture 4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265452" y="4647465"/>
            <a:ext cx="79375" cy="80010"/>
          </a:xfrm>
          <a:prstGeom prst="rect">
            <a:avLst/>
          </a:prstGeom>
        </p:spPr>
      </p:pic>
      <p:sp>
        <p:nvSpPr>
          <p:cNvPr id="455" name="textbox 455"/>
          <p:cNvSpPr/>
          <p:nvPr/>
        </p:nvSpPr>
        <p:spPr>
          <a:xfrm>
            <a:off x="6590021" y="2320924"/>
            <a:ext cx="271779" cy="197675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4000"/>
              </a:lnSpc>
            </a:pPr>
            <a:r>
              <a:rPr sz="900" spc="3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1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en-US" sz="9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4000"/>
              </a:lnSpc>
              <a:spcBef>
                <a:spcPts val="280"/>
              </a:spcBef>
            </a:pPr>
            <a:r>
              <a:rPr sz="900" spc="3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1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en-US" sz="900" dirty="0"/>
          </a:p>
          <a:p>
            <a:pPr algn="l" rtl="0" eaLnBrk="0">
              <a:lnSpc>
                <a:spcPct val="130000"/>
              </a:lnSpc>
            </a:pPr>
            <a:endParaRPr lang="en-US" altLang="en-US" sz="1000" dirty="0"/>
          </a:p>
          <a:p>
            <a:pPr marL="15875" algn="l" rtl="0" eaLnBrk="0">
              <a:lnSpc>
                <a:spcPct val="94000"/>
              </a:lnSpc>
              <a:spcBef>
                <a:spcPts val="280"/>
              </a:spcBef>
            </a:pPr>
            <a:r>
              <a:rPr sz="900" spc="2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r>
              <a:rPr sz="900" spc="1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en-US" sz="9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marL="15875" algn="l" rtl="0" eaLnBrk="0">
              <a:lnSpc>
                <a:spcPct val="94000"/>
              </a:lnSpc>
              <a:spcBef>
                <a:spcPts val="280"/>
              </a:spcBef>
            </a:pPr>
            <a:r>
              <a:rPr sz="900" spc="2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900" spc="1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en-US" sz="9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marL="88900" algn="l" rtl="0" eaLnBrk="0">
              <a:lnSpc>
                <a:spcPct val="94000"/>
              </a:lnSpc>
              <a:spcBef>
                <a:spcPts val="280"/>
              </a:spcBef>
            </a:pPr>
            <a:r>
              <a:rPr sz="900" spc="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5%</a:t>
            </a:r>
            <a:endParaRPr lang="en-US" altLang="en-US" sz="900" dirty="0"/>
          </a:p>
          <a:p>
            <a:pPr algn="l" rtl="0" eaLnBrk="0">
              <a:lnSpc>
                <a:spcPct val="130000"/>
              </a:lnSpc>
            </a:pPr>
            <a:endParaRPr lang="en-US" altLang="en-US" sz="1000" dirty="0"/>
          </a:p>
          <a:p>
            <a:pPr algn="l" rtl="0" eaLnBrk="0">
              <a:lnSpc>
                <a:spcPct val="117000"/>
              </a:lnSpc>
            </a:pPr>
            <a:endParaRPr lang="en-US" altLang="en-US" sz="200" dirty="0"/>
          </a:p>
          <a:p>
            <a:pPr marL="85725" algn="l" rtl="0" eaLnBrk="0">
              <a:lnSpc>
                <a:spcPct val="94000"/>
              </a:lnSpc>
            </a:pPr>
            <a:r>
              <a:rPr sz="900" spc="2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900" spc="10" dirty="0">
                <a:solidFill>
                  <a:srgbClr val="44546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en-US" sz="900" dirty="0"/>
          </a:p>
        </p:txBody>
      </p:sp>
      <p:sp>
        <p:nvSpPr>
          <p:cNvPr id="459" name="textbox 459"/>
          <p:cNvSpPr/>
          <p:nvPr/>
        </p:nvSpPr>
        <p:spPr>
          <a:xfrm>
            <a:off x="7225093" y="4314735"/>
            <a:ext cx="290829" cy="14351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6000"/>
              </a:lnSpc>
            </a:pPr>
            <a:r>
              <a:rPr sz="900" spc="-1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</a:t>
            </a:r>
            <a:r>
              <a:rPr sz="900" spc="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900" dirty="0"/>
          </a:p>
        </p:txBody>
      </p:sp>
      <p:sp>
        <p:nvSpPr>
          <p:cNvPr id="460" name="textbox 460"/>
          <p:cNvSpPr/>
          <p:nvPr/>
        </p:nvSpPr>
        <p:spPr>
          <a:xfrm>
            <a:off x="7996095" y="4314735"/>
            <a:ext cx="290829" cy="14351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6000"/>
              </a:lnSpc>
            </a:pPr>
            <a:r>
              <a:rPr sz="900" spc="-1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</a:t>
            </a:r>
            <a:r>
              <a:rPr sz="900" spc="0" dirty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altLang="en-US" sz="900" dirty="0"/>
          </a:p>
        </p:txBody>
      </p:sp>
      <p:sp>
        <p:nvSpPr>
          <p:cNvPr id="461" name="textbox 461"/>
          <p:cNvSpPr/>
          <p:nvPr/>
        </p:nvSpPr>
        <p:spPr>
          <a:xfrm>
            <a:off x="7245406" y="2788106"/>
            <a:ext cx="249554" cy="12763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70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0.9</a:t>
            </a:r>
            <a:r>
              <a:rPr sz="7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en-US" sz="700" dirty="0"/>
          </a:p>
        </p:txBody>
      </p:sp>
      <p:sp>
        <p:nvSpPr>
          <p:cNvPr id="462" name="rect"/>
          <p:cNvSpPr/>
          <p:nvPr/>
        </p:nvSpPr>
        <p:spPr>
          <a:xfrm>
            <a:off x="6982875" y="4202455"/>
            <a:ext cx="1539459" cy="9525"/>
          </a:xfrm>
          <a:prstGeom prst="rect">
            <a:avLst/>
          </a:prstGeom>
          <a:solidFill>
            <a:srgbClr val="D9D9D9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464" name="rect"/>
          <p:cNvSpPr/>
          <p:nvPr/>
        </p:nvSpPr>
        <p:spPr>
          <a:xfrm>
            <a:off x="6803808" y="4647465"/>
            <a:ext cx="80009" cy="80010"/>
          </a:xfrm>
          <a:prstGeom prst="rect">
            <a:avLst/>
          </a:prstGeom>
          <a:solidFill>
            <a:srgbClr val="ED7D31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465" name="rect"/>
          <p:cNvSpPr/>
          <p:nvPr/>
        </p:nvSpPr>
        <p:spPr>
          <a:xfrm>
            <a:off x="6800633" y="4823169"/>
            <a:ext cx="80009" cy="80010"/>
          </a:xfrm>
          <a:prstGeom prst="rect">
            <a:avLst/>
          </a:prstGeom>
          <a:solidFill>
            <a:srgbClr val="FFD966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  <p:graphicFrame>
        <p:nvGraphicFramePr>
          <p:cNvPr id="468" name="table 468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9226550" y="2209165"/>
          <a:ext cx="1861185" cy="2560320"/>
        </p:xfrm>
        <a:graphic>
          <a:graphicData uri="http://schemas.openxmlformats.org/drawingml/2006/table">
            <a:tbl>
              <a:tblPr/>
              <a:tblGrid>
                <a:gridCol w="847725"/>
                <a:gridCol w="1013460"/>
              </a:tblGrid>
              <a:tr h="320040">
                <a:tc>
                  <a:txBody>
                    <a:bodyPr/>
                    <a:p>
                      <a:pPr algn="ctr" rtl="0" eaLnBrk="0">
                        <a:lnSpc>
                          <a:spcPct val="104000"/>
                        </a:lnSpc>
                      </a:pPr>
                      <a:r>
                        <a:rPr sz="900" spc="9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典型</a:t>
                      </a:r>
                      <a:r>
                        <a:rPr sz="900" spc="7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词</a:t>
                      </a:r>
                      <a:endParaRPr lang="en-US" altLang="en-US" sz="900" dirty="0"/>
                    </a:p>
                  </a:txBody>
                  <a:tcPr marL="0" marR="0" marT="0" marB="0" vert="horz" anchor="ctr" anchorCtr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algn="ctr" rtl="0" eaLnBrk="0">
                        <a:lnSpc>
                          <a:spcPct val="110000"/>
                        </a:lnSpc>
                      </a:pPr>
                      <a:r>
                        <a:rPr sz="900" spc="9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词频年同</a:t>
                      </a:r>
                      <a:r>
                        <a:rPr sz="900" spc="8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比</a:t>
                      </a:r>
                      <a:r>
                        <a:rPr sz="900" spc="5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</a:t>
                      </a:r>
                      <a:r>
                        <a:rPr sz="900" spc="40" dirty="0">
                          <a:solidFill>
                            <a:srgbClr val="0D0D0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endParaRPr lang="en-US" altLang="en-US" sz="900" dirty="0"/>
                    </a:p>
                  </a:txBody>
                  <a:tcPr marL="0" marR="0" marT="0" marB="0" vert="horz" anchor="ctr" anchorCtr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8285">
                <a:tc>
                  <a:txBody>
                    <a:bodyPr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28702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宝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藏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600" dirty="0"/>
                    </a:p>
                    <a:p>
                      <a:pPr marL="32893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151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8285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600" dirty="0"/>
                    </a:p>
                    <a:p>
                      <a:pPr marL="28702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踩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雷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600" dirty="0"/>
                    </a:p>
                    <a:p>
                      <a:pPr marL="3289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90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114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48285"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287020" algn="l" rtl="0" eaLnBrk="0">
                        <a:lnSpc>
                          <a:spcPct val="85000"/>
                        </a:lnSpc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打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卡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600" dirty="0"/>
                    </a:p>
                    <a:p>
                      <a:pPr marL="3289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90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106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8920">
                <a:tc>
                  <a:txBody>
                    <a:bodyPr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2857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种草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/>
                    </a:p>
                    <a:p>
                      <a:pPr marL="3289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90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102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48285">
                <a:tc>
                  <a:txBody>
                    <a:bodyPr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600" dirty="0"/>
                    </a:p>
                    <a:p>
                      <a:pPr marL="2298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没得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说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600" dirty="0"/>
                    </a:p>
                    <a:p>
                      <a:pPr marL="3098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87.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7650"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2863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快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乐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600" dirty="0"/>
                    </a:p>
                    <a:p>
                      <a:pPr marL="3098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61.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48920">
                <a:tc>
                  <a:txBody>
                    <a:bodyPr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2863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惊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艳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/>
                    </a:p>
                    <a:p>
                      <a:pPr marL="3098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sz="90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6.1%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  <a:tr h="248285"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28638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90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满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足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600" dirty="0"/>
                    </a:p>
                    <a:p>
                      <a:pPr marL="3600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90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34</a:t>
                      </a: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</a:tr>
              <a:tr h="253365">
                <a:tc>
                  <a:txBody>
                    <a:bodyPr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22860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90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棒棒哒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600" dirty="0"/>
                    </a:p>
                    <a:p>
                      <a:pPr marL="3632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spc="-3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10%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89025" y="5268595"/>
            <a:ext cx="94653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84150" indent="-171450" algn="l" rtl="0" eaLnBrk="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sz="100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大众点评用户评价“好吃”提及率22% ，如何满足消费者对口味的追求，</a:t>
            </a:r>
            <a:r>
              <a:rPr lang="zh-CN" sz="1000" b="1" spc="8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餐企</a:t>
            </a:r>
            <a:r>
              <a:rPr sz="1000" b="1" spc="8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应权衡“品质稳定”和“</a:t>
            </a:r>
            <a:r>
              <a:rPr sz="1000" b="1" spc="5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口</a:t>
            </a:r>
            <a:r>
              <a:rPr sz="1000" b="1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味优先”</a:t>
            </a:r>
            <a:r>
              <a:rPr lang="zh-CN" sz="1000" b="1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；</a:t>
            </a:r>
            <a:endParaRPr sz="1000" b="1" dirty="0">
              <a:solidFill>
                <a:schemeClr val="tx1">
                  <a:alpha val="100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  <a:sym typeface="+mn-ea"/>
            </a:endParaRPr>
          </a:p>
          <a:p>
            <a:pPr marL="184150" indent="-171450" algn="l" rtl="0" eaLnBrk="0">
              <a:lnSpc>
                <a:spcPct val="150000"/>
              </a:lnSpc>
              <a:buFont typeface="Wingdings" panose="05000000000000000000" charset="0"/>
              <a:buChar char=""/>
            </a:pPr>
            <a:r>
              <a:rPr sz="100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新鲜、现做、现炒、现烤用户评价提及较多，</a:t>
            </a:r>
            <a:r>
              <a:rPr sz="1000" b="1" spc="9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餐企对标准化+个性化、预制化+现制化进行融合探索成为</a:t>
            </a:r>
            <a:r>
              <a:rPr sz="1000" b="1" spc="8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趋</a:t>
            </a:r>
            <a:r>
              <a:rPr sz="1000" b="1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势</a:t>
            </a:r>
            <a:r>
              <a:rPr lang="zh-CN" sz="1000" b="1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  <a:sym typeface="+mn-ea"/>
              </a:rPr>
              <a:t>；</a:t>
            </a:r>
            <a:endParaRPr sz="100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84150" indent="-171450" algn="l" rtl="0" eaLnBrk="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sz="100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排名第二的评价热词是“性价比”，</a:t>
            </a:r>
            <a:r>
              <a:rPr sz="1000" b="1" spc="9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性价比是王道，消费者关注实惠、划算</a:t>
            </a:r>
            <a:r>
              <a:rPr lang="zh-CN" sz="1000" b="1" spc="9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sz="1000" b="1" spc="90" dirty="0">
              <a:solidFill>
                <a:schemeClr val="tx1">
                  <a:alpha val="100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  <a:p>
            <a:pPr marL="184150" indent="-171450" algn="l" rtl="0" eaLnBrk="0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sz="100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用户评价“宝藏”“踩雷”“开心”“失望”“棒棒哒”，</a:t>
            </a:r>
            <a:r>
              <a:rPr sz="1000" b="1" spc="9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情绪相关提及率增速明显，餐企消费情绪价值崛起</a:t>
            </a:r>
            <a:r>
              <a:rPr lang="zh-CN" sz="1000" b="1" spc="90" dirty="0">
                <a:solidFill>
                  <a:schemeClr val="tx1">
                    <a:alpha val="100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000" b="1" spc="90" dirty="0">
              <a:solidFill>
                <a:schemeClr val="tx1">
                  <a:alpha val="100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748645" y="5975350"/>
            <a:ext cx="1325245" cy="321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indent="0" algn="l" rtl="0" eaLnBrk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000"/>
              <a:t>数据来源于</a:t>
            </a:r>
            <a:r>
              <a:rPr lang="zh-CN" altLang="en-US" sz="1000"/>
              <a:t>网络</a:t>
            </a:r>
            <a:endParaRPr lang="zh-CN" altLang="en-US" sz="1000"/>
          </a:p>
        </p:txBody>
      </p:sp>
      <p:sp>
        <p:nvSpPr>
          <p:cNvPr id="4" name="文本框 3"/>
          <p:cNvSpPr txBox="1"/>
          <p:nvPr/>
        </p:nvSpPr>
        <p:spPr>
          <a:xfrm>
            <a:off x="668020" y="1561465"/>
            <a:ext cx="2540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000"/>
              <a:t>大众点评用户 </a:t>
            </a:r>
            <a:endParaRPr lang="zh-CN" altLang="en-US" sz="1000"/>
          </a:p>
          <a:p>
            <a:pPr algn="ctr">
              <a:lnSpc>
                <a:spcPct val="150000"/>
              </a:lnSpc>
            </a:pPr>
            <a:r>
              <a:rPr lang="zh-CN" altLang="en-US" sz="1000"/>
              <a:t>评价热词词云</a:t>
            </a:r>
            <a:endParaRPr lang="zh-CN" altLang="en-US" sz="1000"/>
          </a:p>
        </p:txBody>
      </p:sp>
      <p:sp>
        <p:nvSpPr>
          <p:cNvPr id="8" name="文本框 7"/>
          <p:cNvSpPr txBox="1"/>
          <p:nvPr/>
        </p:nvSpPr>
        <p:spPr>
          <a:xfrm>
            <a:off x="3407410" y="1561465"/>
            <a:ext cx="2540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000"/>
              <a:t>大众点评用户 </a:t>
            </a:r>
            <a:endParaRPr lang="zh-CN" altLang="en-US" sz="1000"/>
          </a:p>
          <a:p>
            <a:pPr algn="ctr">
              <a:lnSpc>
                <a:spcPct val="150000"/>
              </a:lnSpc>
            </a:pPr>
            <a:r>
              <a:rPr lang="zh-CN" altLang="en-US" sz="1000"/>
              <a:t>评价热词词云</a:t>
            </a:r>
            <a:endParaRPr lang="zh-CN" altLang="en-US" sz="1000"/>
          </a:p>
        </p:txBody>
      </p:sp>
      <p:sp>
        <p:nvSpPr>
          <p:cNvPr id="9" name="文本框 8"/>
          <p:cNvSpPr txBox="1"/>
          <p:nvPr/>
        </p:nvSpPr>
        <p:spPr>
          <a:xfrm>
            <a:off x="6146800" y="1561465"/>
            <a:ext cx="2540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000"/>
              <a:t>大众点评用户 </a:t>
            </a:r>
            <a:endParaRPr lang="zh-CN" altLang="en-US" sz="1000"/>
          </a:p>
          <a:p>
            <a:pPr algn="ctr">
              <a:lnSpc>
                <a:spcPct val="150000"/>
              </a:lnSpc>
            </a:pPr>
            <a:r>
              <a:rPr lang="zh-CN" altLang="en-US" sz="1000"/>
              <a:t>评价热词词云</a:t>
            </a:r>
            <a:endParaRPr lang="zh-CN" altLang="en-US" sz="1000"/>
          </a:p>
        </p:txBody>
      </p:sp>
      <p:sp>
        <p:nvSpPr>
          <p:cNvPr id="10" name="文本框 9"/>
          <p:cNvSpPr txBox="1"/>
          <p:nvPr/>
        </p:nvSpPr>
        <p:spPr>
          <a:xfrm>
            <a:off x="8886190" y="1561465"/>
            <a:ext cx="2540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000"/>
              <a:t>大众点评用户 </a:t>
            </a:r>
            <a:endParaRPr lang="zh-CN" altLang="en-US" sz="1000"/>
          </a:p>
          <a:p>
            <a:pPr algn="ctr">
              <a:lnSpc>
                <a:spcPct val="150000"/>
              </a:lnSpc>
            </a:pPr>
            <a:r>
              <a:rPr lang="zh-CN" altLang="en-US" sz="1000"/>
              <a:t>评价热词词云</a:t>
            </a:r>
            <a:endParaRPr lang="zh-CN" altLang="en-US" sz="1000"/>
          </a:p>
        </p:txBody>
      </p:sp>
    </p:spTree>
    <p:custDataLst>
      <p:tags r:id="rId8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新餐企融合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pic>
        <p:nvPicPr>
          <p:cNvPr id="586" name="picture 5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14983" y="1719072"/>
            <a:ext cx="3878222" cy="3758183"/>
          </a:xfrm>
          <a:prstGeom prst="rect">
            <a:avLst/>
          </a:prstGeom>
        </p:spPr>
      </p:pic>
      <p:sp>
        <p:nvSpPr>
          <p:cNvPr id="587" name="path"/>
          <p:cNvSpPr/>
          <p:nvPr/>
        </p:nvSpPr>
        <p:spPr>
          <a:xfrm>
            <a:off x="4826016" y="3594637"/>
            <a:ext cx="1396981" cy="6351"/>
          </a:xfrm>
          <a:custGeom>
            <a:avLst/>
            <a:gdLst/>
            <a:ahLst/>
            <a:cxnLst/>
            <a:rect l="0" t="0" r="0" b="0"/>
            <a:pathLst>
              <a:path w="2199" h="10">
                <a:moveTo>
                  <a:pt x="2199" y="5"/>
                </a:moveTo>
                <a:lnTo>
                  <a:pt x="0" y="5"/>
                </a:lnTo>
              </a:path>
            </a:pathLst>
          </a:custGeom>
          <a:noFill/>
          <a:ln w="6350" cap="flat">
            <a:solidFill>
              <a:srgbClr val="FFC000">
                <a:alpha val="100000"/>
              </a:srgbClr>
            </a:solidFill>
            <a:prstDash val="dash"/>
            <a:miter lim="80000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589" name="path"/>
          <p:cNvSpPr/>
          <p:nvPr/>
        </p:nvSpPr>
        <p:spPr>
          <a:xfrm>
            <a:off x="4289174" y="4820792"/>
            <a:ext cx="1499101" cy="6350"/>
          </a:xfrm>
          <a:custGeom>
            <a:avLst/>
            <a:gdLst/>
            <a:ahLst/>
            <a:cxnLst/>
            <a:rect l="0" t="0" r="0" b="0"/>
            <a:pathLst>
              <a:path w="2360" h="10">
                <a:moveTo>
                  <a:pt x="2360" y="5"/>
                </a:moveTo>
                <a:lnTo>
                  <a:pt x="0" y="5"/>
                </a:lnTo>
              </a:path>
            </a:pathLst>
          </a:custGeom>
          <a:noFill/>
          <a:ln w="6350" cap="flat">
            <a:solidFill>
              <a:srgbClr val="FFC000">
                <a:alpha val="100000"/>
              </a:srgbClr>
            </a:solidFill>
            <a:prstDash val="dash"/>
            <a:miter lim="80000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594" name="textbox 594"/>
          <p:cNvSpPr/>
          <p:nvPr/>
        </p:nvSpPr>
        <p:spPr>
          <a:xfrm>
            <a:off x="2101185" y="3296716"/>
            <a:ext cx="1671320" cy="59309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66000"/>
              </a:lnSpc>
            </a:pPr>
            <a:endParaRPr lang="en-US" altLang="en-US" sz="100" b="1" dirty="0">
              <a:latin typeface="Microsoft YaHei Bold" panose="020B0503020204020204" charset="-122"/>
              <a:ea typeface="Microsoft YaHei Bold" panose="020B0503020204020204" charset="-122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4300" b="1" spc="20" dirty="0">
                <a:solidFill>
                  <a:srgbClr val="000000">
                    <a:alpha val="100000"/>
                  </a:srgbClr>
                </a:solidFill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</a:rPr>
              <a:t>新餐企</a:t>
            </a:r>
            <a:endParaRPr lang="en-US" altLang="en-US" sz="4300" b="1" dirty="0">
              <a:latin typeface="Microsoft YaHei Bold" panose="020B0503020204020204" charset="-122"/>
              <a:ea typeface="Microsoft YaHei Bold" panose="020B0503020204020204" charset="-122"/>
            </a:endParaRPr>
          </a:p>
        </p:txBody>
      </p:sp>
      <p:sp>
        <p:nvSpPr>
          <p:cNvPr id="596" name="textbox 596"/>
          <p:cNvSpPr/>
          <p:nvPr/>
        </p:nvSpPr>
        <p:spPr>
          <a:xfrm>
            <a:off x="4730094" y="1931313"/>
            <a:ext cx="621665" cy="33845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6000"/>
              </a:lnSpc>
            </a:pPr>
            <a:r>
              <a:rPr sz="240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人本</a:t>
            </a:r>
            <a:endParaRPr lang="en-US" altLang="en-US" sz="2400" dirty="0"/>
          </a:p>
        </p:txBody>
      </p:sp>
      <p:sp>
        <p:nvSpPr>
          <p:cNvPr id="597" name="textbox 597"/>
          <p:cNvSpPr/>
          <p:nvPr/>
        </p:nvSpPr>
        <p:spPr>
          <a:xfrm>
            <a:off x="5226358" y="3092601"/>
            <a:ext cx="622934" cy="33782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5000"/>
              </a:lnSpc>
            </a:pPr>
            <a:r>
              <a:rPr sz="240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</a:t>
            </a:r>
            <a:r>
              <a:rPr sz="24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</a:t>
            </a:r>
            <a:endParaRPr lang="en-US" altLang="en-US" sz="2400" dirty="0"/>
          </a:p>
        </p:txBody>
      </p:sp>
      <p:sp>
        <p:nvSpPr>
          <p:cNvPr id="598" name="textbox 598"/>
          <p:cNvSpPr/>
          <p:nvPr/>
        </p:nvSpPr>
        <p:spPr>
          <a:xfrm>
            <a:off x="4748581" y="4403242"/>
            <a:ext cx="619759" cy="33464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sz="240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</a:t>
            </a:r>
            <a:r>
              <a:rPr sz="240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endParaRPr lang="en-US" altLang="en-US" sz="2400" dirty="0"/>
          </a:p>
        </p:txBody>
      </p:sp>
      <p:sp>
        <p:nvSpPr>
          <p:cNvPr id="601" name="path"/>
          <p:cNvSpPr/>
          <p:nvPr/>
        </p:nvSpPr>
        <p:spPr>
          <a:xfrm>
            <a:off x="4289174" y="2338975"/>
            <a:ext cx="1322539" cy="6351"/>
          </a:xfrm>
          <a:custGeom>
            <a:avLst/>
            <a:gdLst/>
            <a:ahLst/>
            <a:cxnLst/>
            <a:rect l="0" t="0" r="0" b="0"/>
            <a:pathLst>
              <a:path w="2082" h="10">
                <a:moveTo>
                  <a:pt x="2082" y="5"/>
                </a:moveTo>
                <a:lnTo>
                  <a:pt x="0" y="5"/>
                </a:lnTo>
              </a:path>
            </a:pathLst>
          </a:custGeom>
          <a:noFill/>
          <a:ln w="6350" cap="flat">
            <a:solidFill>
              <a:srgbClr val="FFC000">
                <a:alpha val="100000"/>
              </a:srgbClr>
            </a:solidFill>
            <a:prstDash val="dash"/>
            <a:miter lim="800000"/>
          </a:ln>
        </p:spPr>
        <p:txBody>
          <a:bodyPr rtlCol="0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674360" y="2061210"/>
            <a:ext cx="4625340" cy="313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107315" algn="l" rtl="0" eaLnBrk="0">
              <a:lnSpc>
                <a:spcPts val="1735"/>
              </a:lnSpc>
              <a:spcBef>
                <a:spcPts val="5"/>
              </a:spcBef>
            </a:pPr>
            <a:r>
              <a:rPr sz="12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新餐企的本质是以人为本</a:t>
            </a:r>
            <a:r>
              <a:rPr lang="zh-CN" sz="12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2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用户主义</a:t>
            </a:r>
            <a:r>
              <a:rPr lang="zh-CN" sz="12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200" spc="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对人的关注超过一</a:t>
            </a:r>
            <a:r>
              <a:rPr sz="120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切</a:t>
            </a:r>
            <a:r>
              <a:rPr lang="zh-CN" sz="120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1200"/>
          </a:p>
        </p:txBody>
      </p:sp>
      <p:sp>
        <p:nvSpPr>
          <p:cNvPr id="8" name="文本框 7"/>
          <p:cNvSpPr txBox="1"/>
          <p:nvPr/>
        </p:nvSpPr>
        <p:spPr>
          <a:xfrm>
            <a:off x="6228080" y="2787015"/>
            <a:ext cx="443992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106045" indent="1905" algn="l" rtl="0" eaLnBrk="0">
              <a:lnSpc>
                <a:spcPct val="150000"/>
              </a:lnSpc>
              <a:spcBef>
                <a:spcPts val="0"/>
              </a:spcBef>
            </a:pPr>
            <a:r>
              <a:rPr sz="12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新餐企的特征</a:t>
            </a:r>
            <a:r>
              <a:rPr lang="zh-CN" sz="12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2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表现为以消费者吃好为中心</a:t>
            </a:r>
            <a:r>
              <a:rPr lang="zh-CN" sz="12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20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不断突破</a:t>
            </a:r>
            <a:r>
              <a:rPr sz="120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</a:t>
            </a: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间</a:t>
            </a:r>
            <a:endParaRPr sz="120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06045" indent="1905" algn="l" rtl="0" eaLnBrk="0">
              <a:lnSpc>
                <a:spcPct val="150000"/>
              </a:lnSpc>
              <a:spcBef>
                <a:spcPts val="0"/>
              </a:spcBef>
            </a:pP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和空</a:t>
            </a:r>
            <a:r>
              <a:rPr sz="120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间的限制</a:t>
            </a:r>
            <a:r>
              <a:rPr lang="zh-CN" sz="120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20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用新产品 </a:t>
            </a:r>
            <a:r>
              <a:rPr lang="zh-CN" sz="120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新组合满足消费者不同场景 </a:t>
            </a:r>
            <a:r>
              <a:rPr lang="zh-CN"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不</a:t>
            </a:r>
            <a:endParaRPr sz="120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06045" indent="1905" algn="l" rtl="0" eaLnBrk="0">
              <a:lnSpc>
                <a:spcPct val="150000"/>
              </a:lnSpc>
              <a:spcBef>
                <a:spcPts val="0"/>
              </a:spcBef>
            </a:pP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同体验 </a:t>
            </a:r>
            <a:r>
              <a:rPr lang="zh-CN"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20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不同心理价位的多样化餐企需求</a:t>
            </a:r>
            <a:r>
              <a:rPr lang="zh-CN" sz="120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sz="1200" spc="7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88025" y="4361815"/>
            <a:ext cx="464693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104775" indent="1905" algn="l" rtl="0" eaLnBrk="0">
              <a:lnSpc>
                <a:spcPct val="150000"/>
              </a:lnSpc>
              <a:spcBef>
                <a:spcPts val="0"/>
              </a:spcBef>
            </a:pPr>
            <a:r>
              <a:rPr sz="120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博采众长 </a:t>
            </a:r>
            <a:r>
              <a:rPr lang="zh-CN" sz="120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20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兼收并蓄</a:t>
            </a:r>
            <a:r>
              <a:rPr lang="zh-CN" sz="120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20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将优势元素</a:t>
            </a:r>
            <a:r>
              <a:rPr sz="1200" spc="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“融合”在一起为我所</a:t>
            </a:r>
            <a:r>
              <a:rPr sz="120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用，  </a:t>
            </a:r>
            <a:endParaRPr sz="1200" spc="40" dirty="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04775" indent="1905" algn="l" rtl="0" eaLnBrk="0">
              <a:lnSpc>
                <a:spcPct val="150000"/>
              </a:lnSpc>
              <a:spcBef>
                <a:spcPts val="0"/>
              </a:spcBef>
            </a:pPr>
            <a:r>
              <a:rPr sz="120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是餐企创新的基本路径</a:t>
            </a:r>
            <a:r>
              <a:rPr sz="1200" spc="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之</a:t>
            </a:r>
            <a:r>
              <a:rPr sz="12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一。</a:t>
            </a:r>
            <a:endParaRPr lang="zh-CN" altLang="en-US" sz="1200"/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366328" y="2681605"/>
            <a:ext cx="3230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defRPr/>
            </a:pP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会员</a:t>
            </a:r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价值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2366645" y="1928495"/>
            <a:ext cx="2719070" cy="605155"/>
          </a:xfrm>
          <a:prstGeom prst="roundRect">
            <a:avLst>
              <a:gd name="adj" fmla="val 50000"/>
            </a:avLst>
          </a:prstGeom>
          <a:solidFill>
            <a:srgbClr val="FF98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 defTabSz="914400"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PART 02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" y="6024880"/>
            <a:ext cx="12191365" cy="672465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 descr="5a994b52048495926fdda34da0f99c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193145" y="6065520"/>
            <a:ext cx="635635" cy="5911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9"/>
          <p:cNvSpPr/>
          <p:nvPr/>
        </p:nvSpPr>
        <p:spPr>
          <a:xfrm>
            <a:off x="507365" y="269240"/>
            <a:ext cx="266001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会员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Bold" panose="020B0503020204020204" charset="-122"/>
                <a:ea typeface="Microsoft YaHei Bold" panose="020B0503020204020204" charset="-122"/>
                <a:cs typeface="Microsoft YaHei Bold" panose="020B0503020204020204" charset="-122"/>
              </a:rPr>
              <a:t>理论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Microsoft YaHei Bold" panose="020B0503020204020204" charset="-122"/>
              <a:ea typeface="Microsoft YaHei Bold" panose="020B0503020204020204" charset="-122"/>
              <a:cs typeface="Microsoft YaHei Bold" panose="020B0503020204020204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1453515" y="3860497"/>
            <a:ext cx="1536700" cy="546100"/>
            <a:chOff x="1409" y="4697"/>
            <a:chExt cx="2600" cy="900"/>
          </a:xfrm>
        </p:grpSpPr>
        <p:sp>
          <p:nvSpPr>
            <p:cNvPr id="19" name="五边形 18"/>
            <p:cNvSpPr/>
            <p:nvPr/>
          </p:nvSpPr>
          <p:spPr>
            <a:xfrm>
              <a:off x="1409" y="4697"/>
              <a:ext cx="2600" cy="90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845" y="4784"/>
              <a:ext cx="1728" cy="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chemeClr val="bg1"/>
                  </a:solidFill>
                  <a:latin typeface="Microsoft YaHei Bold" panose="020B0503020204020204" charset="-122"/>
                  <a:ea typeface="Microsoft YaHei Bold" panose="020B0503020204020204" charset="-122"/>
                </a:rPr>
                <a:t>过路客</a:t>
              </a:r>
              <a:endParaRPr lang="zh-CN" altLang="en-US" b="1">
                <a:solidFill>
                  <a:schemeClr val="bg1"/>
                </a:solidFill>
                <a:latin typeface="Microsoft YaHei Bold" panose="020B0503020204020204" charset="-122"/>
                <a:ea typeface="Microsoft YaHei Bold" panose="020B050302020402020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445510" y="3860497"/>
            <a:ext cx="1536700" cy="546100"/>
            <a:chOff x="4408" y="4680"/>
            <a:chExt cx="2600" cy="900"/>
          </a:xfrm>
        </p:grpSpPr>
        <p:sp>
          <p:nvSpPr>
            <p:cNvPr id="20" name="五边形 19"/>
            <p:cNvSpPr/>
            <p:nvPr/>
          </p:nvSpPr>
          <p:spPr>
            <a:xfrm>
              <a:off x="4408" y="4680"/>
              <a:ext cx="2600" cy="90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844" y="4767"/>
              <a:ext cx="1728" cy="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chemeClr val="bg1"/>
                  </a:solidFill>
                  <a:latin typeface="Microsoft YaHei Bold" panose="020B0503020204020204" charset="-122"/>
                  <a:ea typeface="Microsoft YaHei Bold" panose="020B0503020204020204" charset="-122"/>
                </a:rPr>
                <a:t>进店客</a:t>
              </a:r>
              <a:endParaRPr lang="zh-CN" altLang="en-US" b="1">
                <a:solidFill>
                  <a:schemeClr val="bg1"/>
                </a:solidFill>
                <a:latin typeface="Microsoft YaHei Bold" panose="020B0503020204020204" charset="-122"/>
                <a:ea typeface="Microsoft YaHei Bold" panose="020B0503020204020204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437505" y="3860497"/>
            <a:ext cx="1536700" cy="546100"/>
            <a:chOff x="8068" y="4580"/>
            <a:chExt cx="2600" cy="900"/>
          </a:xfrm>
        </p:grpSpPr>
        <p:sp>
          <p:nvSpPr>
            <p:cNvPr id="22" name="五边形 21"/>
            <p:cNvSpPr/>
            <p:nvPr/>
          </p:nvSpPr>
          <p:spPr>
            <a:xfrm>
              <a:off x="8068" y="4580"/>
              <a:ext cx="2600" cy="90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504" y="4667"/>
              <a:ext cx="1728" cy="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chemeClr val="bg1"/>
                  </a:solidFill>
                  <a:latin typeface="Microsoft YaHei Bold" panose="020B0503020204020204" charset="-122"/>
                  <a:ea typeface="Microsoft YaHei Bold" panose="020B0503020204020204" charset="-122"/>
                </a:rPr>
                <a:t>留</a:t>
              </a:r>
              <a:r>
                <a:rPr lang="zh-CN" altLang="en-US" b="1">
                  <a:solidFill>
                    <a:schemeClr val="bg1"/>
                  </a:solidFill>
                  <a:latin typeface="Microsoft YaHei Bold" panose="020B0503020204020204" charset="-122"/>
                  <a:ea typeface="Microsoft YaHei Bold" panose="020B0503020204020204" charset="-122"/>
                </a:rPr>
                <a:t>驻客</a:t>
              </a:r>
              <a:endParaRPr lang="zh-CN" altLang="en-US" b="1">
                <a:solidFill>
                  <a:schemeClr val="bg1"/>
                </a:solidFill>
                <a:latin typeface="Microsoft YaHei Bold" panose="020B0503020204020204" charset="-122"/>
                <a:ea typeface="Microsoft YaHei Bold" panose="020B050302020402020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429500" y="3860497"/>
            <a:ext cx="1536700" cy="546100"/>
            <a:chOff x="11358" y="4600"/>
            <a:chExt cx="2600" cy="900"/>
          </a:xfrm>
        </p:grpSpPr>
        <p:sp>
          <p:nvSpPr>
            <p:cNvPr id="24" name="五边形 23"/>
            <p:cNvSpPr/>
            <p:nvPr/>
          </p:nvSpPr>
          <p:spPr>
            <a:xfrm>
              <a:off x="11358" y="4600"/>
              <a:ext cx="2600" cy="90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1794" y="4687"/>
              <a:ext cx="1728" cy="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chemeClr val="bg1"/>
                  </a:solidFill>
                  <a:latin typeface="Microsoft YaHei Bold" panose="020B0503020204020204" charset="-122"/>
                  <a:ea typeface="Microsoft YaHei Bold" panose="020B0503020204020204" charset="-122"/>
                </a:rPr>
                <a:t>成交客</a:t>
              </a:r>
              <a:endParaRPr lang="zh-CN" altLang="en-US" b="1">
                <a:solidFill>
                  <a:schemeClr val="bg1"/>
                </a:solidFill>
                <a:latin typeface="Microsoft YaHei Bold" panose="020B0503020204020204" charset="-122"/>
                <a:ea typeface="Microsoft YaHei Bold" panose="020B050302020402020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421495" y="3860497"/>
            <a:ext cx="1536700" cy="546100"/>
            <a:chOff x="15018" y="4500"/>
            <a:chExt cx="2600" cy="900"/>
          </a:xfrm>
        </p:grpSpPr>
        <p:sp>
          <p:nvSpPr>
            <p:cNvPr id="35" name="五边形 34"/>
            <p:cNvSpPr/>
            <p:nvPr/>
          </p:nvSpPr>
          <p:spPr>
            <a:xfrm>
              <a:off x="15018" y="4500"/>
              <a:ext cx="2600" cy="90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5454" y="4587"/>
              <a:ext cx="1728" cy="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chemeClr val="bg1"/>
                  </a:solidFill>
                  <a:latin typeface="Microsoft YaHei Bold" panose="020B0503020204020204" charset="-122"/>
                  <a:ea typeface="Microsoft YaHei Bold" panose="020B0503020204020204" charset="-122"/>
                </a:rPr>
                <a:t>忠诚客</a:t>
              </a:r>
              <a:endParaRPr lang="zh-CN" altLang="en-US" b="1">
                <a:solidFill>
                  <a:schemeClr val="bg1"/>
                </a:solidFill>
                <a:latin typeface="Microsoft YaHei Bold" panose="020B0503020204020204" charset="-122"/>
                <a:ea typeface="Microsoft YaHei Bold" panose="020B0503020204020204" charset="-122"/>
              </a:endParaRPr>
            </a:p>
          </p:txBody>
        </p:sp>
      </p:grpSp>
      <p:sp>
        <p:nvSpPr>
          <p:cNvPr id="46" name="矩形 45"/>
          <p:cNvSpPr/>
          <p:nvPr/>
        </p:nvSpPr>
        <p:spPr>
          <a:xfrm>
            <a:off x="2134236" y="1898060"/>
            <a:ext cx="7414260" cy="1476375"/>
          </a:xfrm>
          <a:prstGeom prst="rect">
            <a:avLst/>
          </a:prstGeom>
        </p:spPr>
        <p:txBody>
          <a:bodyPr wrap="none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Microsoft YaHei Bold" panose="020B0503020204020204" charset="-122"/>
                <a:ea typeface="Microsoft YaHei Bold" panose="020B0503020204020204" charset="-122"/>
                <a:cs typeface="+mn-ea"/>
                <a:sym typeface="+mn-lt"/>
              </a:rPr>
              <a:t>会员是餐企赖以生存和发展的重要资源</a:t>
            </a:r>
            <a:endParaRPr lang="zh-CN" altLang="en-US" sz="2000" b="1" dirty="0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单个会员</a:t>
            </a:r>
            <a:r>
              <a:rPr lang="zh-CN" altLang="en-US" sz="2000">
                <a:latin typeface="Microsoft YaHei Bold" panose="020B0503020204020204" charset="-122"/>
                <a:ea typeface="Microsoft YaHei Bold" panose="020B0503020204020204" charset="-122"/>
                <a:cs typeface="微软雅黑" panose="020B0503020204020204" charset="-122"/>
                <a:sym typeface="+mn-ea"/>
              </a:rPr>
              <a:t>能贡献多少价值，决定了餐企的可持续</a:t>
            </a:r>
            <a:r>
              <a:rPr lang="zh-CN" altLang="en-US" sz="2000" b="1" dirty="0">
                <a:latin typeface="Microsoft YaHei Bold" panose="020B0503020204020204" charset="-122"/>
                <a:ea typeface="Microsoft YaHei Bold" panose="020B0503020204020204" charset="-122"/>
                <a:cs typeface="+mn-ea"/>
                <a:sym typeface="+mn-ea"/>
              </a:rPr>
              <a:t>增长</a:t>
            </a:r>
            <a:endParaRPr lang="zh-CN" altLang="en-US" sz="2000" b="1" dirty="0">
              <a:solidFill>
                <a:schemeClr val="tx1"/>
              </a:solidFill>
              <a:latin typeface="Microsoft YaHei Bold" panose="020B0503020204020204" charset="-122"/>
              <a:ea typeface="Microsoft YaHei Bold" panose="020B050302020402020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en-US" sz="2000" b="1" dirty="0">
                <a:latin typeface="Microsoft YaHei Bold" panose="020B0503020204020204" charset="-122"/>
                <a:ea typeface="Microsoft YaHei Bold" panose="020B0503020204020204" charset="-122"/>
                <a:cs typeface="+mn-ea"/>
                <a:sym typeface="+mn-lt"/>
              </a:rPr>
              <a:t>一家餐企只需要1000名核心的铁杆会员，就能很顺利</a:t>
            </a:r>
            <a:r>
              <a:rPr lang="zh-CN" altLang="en-US" sz="2000" b="1" dirty="0">
                <a:latin typeface="Microsoft YaHei Bold" panose="020B0503020204020204" charset="-122"/>
                <a:ea typeface="Microsoft YaHei Bold" panose="020B0503020204020204" charset="-122"/>
                <a:cs typeface="+mn-ea"/>
                <a:sym typeface="+mn-lt"/>
              </a:rPr>
              <a:t>的持续发展</a:t>
            </a:r>
            <a:endParaRPr lang="zh-CN" altLang="en-US" sz="2000" b="1" dirty="0">
              <a:latin typeface="Microsoft YaHei Bold" panose="020B0503020204020204" charset="-122"/>
              <a:ea typeface="Microsoft YaHei Bold" panose="020B0503020204020204" charset="-122"/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191443" y="5240020"/>
            <a:ext cx="18084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defTabSz="914400">
              <a:defRPr/>
            </a:pPr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会员转变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2590800" y="4604385"/>
            <a:ext cx="2616200" cy="743585"/>
          </a:xfrm>
          <a:prstGeom prst="line">
            <a:avLst/>
          </a:prstGeom>
          <a:ln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6096000" y="4406900"/>
            <a:ext cx="0" cy="749300"/>
          </a:xfrm>
          <a:prstGeom prst="line">
            <a:avLst/>
          </a:prstGeom>
          <a:ln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flipH="1">
            <a:off x="7012940" y="4518660"/>
            <a:ext cx="2706370" cy="914400"/>
          </a:xfrm>
          <a:prstGeom prst="line">
            <a:avLst/>
          </a:prstGeom>
          <a:ln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H="1">
            <a:off x="6121400" y="4484370"/>
            <a:ext cx="2120900" cy="660400"/>
          </a:xfrm>
          <a:prstGeom prst="line">
            <a:avLst/>
          </a:prstGeom>
          <a:ln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4064000" y="4582160"/>
            <a:ext cx="2019300" cy="596900"/>
          </a:xfrm>
          <a:prstGeom prst="line">
            <a:avLst/>
          </a:prstGeom>
          <a:ln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2.xml><?xml version="1.0" encoding="utf-8"?>
<p:tagLst xmlns:p="http://schemas.openxmlformats.org/presentationml/2006/main">
  <p:tag name="KSO_WM_UNIT_PLACING_PICTURE_USER_VIEWPORT" val="{&quot;height&quot;:2165,&quot;width&quot;:2329}"/>
</p:tagLst>
</file>

<file path=ppt/tags/tag10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4.xml><?xml version="1.0" encoding="utf-8"?>
<p:tagLst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05.xml><?xml version="1.0" encoding="utf-8"?>
<p:tagLst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06.xml><?xml version="1.0" encoding="utf-8"?>
<p:tagLst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07.xml><?xml version="1.0" encoding="utf-8"?>
<p:tagLst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0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8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19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1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2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3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4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5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12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COMMONDATA" val="eyJoZGlkIjoiMThhNTZmZDkwZGE1ZWJkZTUxOTc1Y2I1MzdmMDA1MzgifQ=="/>
  <p:tag name="KSO_WPP_MARK_KEY" val="d6956fdb-5186-4b8e-96d0-9b4a7c3b0266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9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1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2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PLACING_PICTURE_USER_VIEWPORT" val="{&quot;height&quot;:2165,&quot;width&quot;:2329}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UNIT_TABLE_BEAUTIFY" val="smartTable{53cdf10b-6399-4988-91c8-d1b2f3649860}"/>
  <p:tag name="TABLE_ENDDRAG_ORIGIN_RECT" val="138*198"/>
  <p:tag name="TABLE_ENDDRAG_RECT" val="307*184*138*198"/>
</p:tagLst>
</file>

<file path=ppt/tags/tag69.xml><?xml version="1.0" encoding="utf-8"?>
<p:tagLst xmlns:p="http://schemas.openxmlformats.org/presentationml/2006/main">
  <p:tag name="KSO_WM_UNIT_TABLE_BEAUTIFY" val="smartTable{d4460871-603e-45ac-a494-0e4ea2012def}"/>
  <p:tag name="TABLE_ENDDRAG_ORIGIN_RECT" val="146*201"/>
  <p:tag name="TABLE_ENDDRAG_RECT" val="720*189*146*20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UNIT_PLACING_PICTURE_USER_VIEWPORT" val="{&quot;height&quot;:2165,&quot;width&quot;:2329}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KSO_WM_UNIT_PLACING_PICTURE_USER_VIEWPORT" val="{&quot;height&quot;:2165,&quot;width&quot;:2329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3.xml><?xml version="1.0" encoding="utf-8"?>
<p:tagLst xmlns:p="http://schemas.openxmlformats.org/presentationml/2006/main">
  <p:tag name="MH" val="20180924193116"/>
  <p:tag name="MH_LIBRARY" val="GRAPHIC"/>
  <p:tag name="MH_TYPE" val="Title"/>
  <p:tag name="MH_ORDER" val="1"/>
</p:tagLst>
</file>

<file path=ppt/tags/tag84.xml><?xml version="1.0" encoding="utf-8"?>
<p:tagLst xmlns:p="http://schemas.openxmlformats.org/presentationml/2006/main">
  <p:tag name="MH" val="20180924193116"/>
  <p:tag name="MH_LIBRARY" val="GRAPHIC"/>
  <p:tag name="MH_TYPE" val="Other"/>
  <p:tag name="MH_ORDER" val="1"/>
</p:tagLst>
</file>

<file path=ppt/tags/tag85.xml><?xml version="1.0" encoding="utf-8"?>
<p:tagLst xmlns:p="http://schemas.openxmlformats.org/presentationml/2006/main">
  <p:tag name="MH" val="20180924193116"/>
  <p:tag name="MH_LIBRARY" val="GRAPHIC"/>
  <p:tag name="MH_TYPE" val="Other"/>
  <p:tag name="MH_ORDER" val="2"/>
</p:tagLst>
</file>

<file path=ppt/tags/tag86.xml><?xml version="1.0" encoding="utf-8"?>
<p:tagLst xmlns:p="http://schemas.openxmlformats.org/presentationml/2006/main">
  <p:tag name="MH" val="20180924193116"/>
  <p:tag name="MH_LIBRARY" val="GRAPHIC"/>
  <p:tag name="MH_TYPE" val="SubTitle"/>
  <p:tag name="MH_ORDER" val="1"/>
</p:tagLst>
</file>

<file path=ppt/tags/tag87.xml><?xml version="1.0" encoding="utf-8"?>
<p:tagLst xmlns:p="http://schemas.openxmlformats.org/presentationml/2006/main">
  <p:tag name="MH" val="20180924193116"/>
  <p:tag name="MH_LIBRARY" val="GRAPHIC"/>
  <p:tag name="MH_TYPE" val="SubTitle"/>
  <p:tag name="MH_ORDER" val="2"/>
</p:tagLst>
</file>

<file path=ppt/tags/tag88.xml><?xml version="1.0" encoding="utf-8"?>
<p:tagLst xmlns:p="http://schemas.openxmlformats.org/presentationml/2006/main">
  <p:tag name="MH" val="20180924193116"/>
  <p:tag name="MH_LIBRARY" val="GRAPHIC"/>
  <p:tag name="MH_TYPE" val="Other"/>
  <p:tag name="MH_ORDER" val="1"/>
</p:tagLst>
</file>

<file path=ppt/tags/tag8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ppt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5332</Words>
  <PresentationFormat>宽屏</PresentationFormat>
  <Paragraphs>870</Paragraphs>
  <Slides>42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65" baseType="lpstr">
      <vt:lpstr>Arial</vt:lpstr>
      <vt:lpstr>宋体</vt:lpstr>
      <vt:lpstr>Wingdings</vt:lpstr>
      <vt:lpstr>印品黑体</vt:lpstr>
      <vt:lpstr>Wingdings</vt:lpstr>
      <vt:lpstr>微软雅黑</vt:lpstr>
      <vt:lpstr>Calibri Light</vt:lpstr>
      <vt:lpstr>Microsoft YaHei Bold</vt:lpstr>
      <vt:lpstr>黑体</vt:lpstr>
      <vt:lpstr>Arial Unicode MS</vt:lpstr>
      <vt:lpstr>Calibri</vt:lpstr>
      <vt:lpstr>阿里巴巴普惠体 M</vt:lpstr>
      <vt:lpstr>阿里巴巴普惠体 R</vt:lpstr>
      <vt:lpstr>华文仿宋</vt:lpstr>
      <vt:lpstr>思源黑体 Bold</vt:lpstr>
      <vt:lpstr>思源黑体 CN Medium</vt:lpstr>
      <vt:lpstr>FZHei-B01S</vt:lpstr>
      <vt:lpstr>方正姚体</vt:lpstr>
      <vt:lpstr>Open Sans Light</vt:lpstr>
      <vt:lpstr>Open Sans</vt:lpstr>
      <vt:lpstr>Times New Roman</vt:lpstr>
      <vt:lpstr>Segoe Print</vt:lpstr>
      <vt:lpstr>ppt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2022-10-22T01:58:00Z</dcterms:created>
  <dcterms:modified xsi:type="dcterms:W3CDTF">2026-01-22T08:44:10Z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F6897FDD83D244D48A6FF440B12FE617_13</vt:lpwstr>
  </property>
</Properties>
</file>