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1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2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67" r:id="rId2"/>
    <p:sldId id="322" r:id="rId3"/>
    <p:sldId id="323" r:id="rId4"/>
    <p:sldId id="268" r:id="rId5"/>
    <p:sldId id="317" r:id="rId6"/>
    <p:sldId id="267" r:id="rId7"/>
    <p:sldId id="261" r:id="rId8"/>
    <p:sldId id="326" r:id="rId9"/>
    <p:sldId id="262" r:id="rId10"/>
    <p:sldId id="270" r:id="rId11"/>
    <p:sldId id="264" r:id="rId12"/>
    <p:sldId id="327" r:id="rId13"/>
    <p:sldId id="279" r:id="rId14"/>
    <p:sldId id="276" r:id="rId15"/>
    <p:sldId id="278" r:id="rId16"/>
    <p:sldId id="280" r:id="rId17"/>
    <p:sldId id="277" r:id="rId18"/>
    <p:sldId id="275" r:id="rId19"/>
    <p:sldId id="297" r:id="rId20"/>
    <p:sldId id="408" r:id="rId21"/>
    <p:sldId id="290" r:id="rId22"/>
    <p:sldId id="291" r:id="rId23"/>
    <p:sldId id="431" r:id="rId24"/>
    <p:sldId id="432" r:id="rId25"/>
    <p:sldId id="433" r:id="rId26"/>
    <p:sldId id="434" r:id="rId27"/>
    <p:sldId id="435" r:id="rId28"/>
    <p:sldId id="436" r:id="rId29"/>
    <p:sldId id="437" r:id="rId30"/>
    <p:sldId id="263" r:id="rId31"/>
    <p:sldId id="328" r:id="rId32"/>
    <p:sldId id="329" r:id="rId33"/>
    <p:sldId id="302" r:id="rId34"/>
    <p:sldId id="303" r:id="rId35"/>
    <p:sldId id="330" r:id="rId36"/>
    <p:sldId id="338" r:id="rId37"/>
    <p:sldId id="332" r:id="rId38"/>
    <p:sldId id="333" r:id="rId39"/>
    <p:sldId id="335" r:id="rId40"/>
    <p:sldId id="306" r:id="rId41"/>
    <p:sldId id="307" r:id="rId42"/>
    <p:sldId id="336" r:id="rId43"/>
    <p:sldId id="308" r:id="rId44"/>
    <p:sldId id="309" r:id="rId45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9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78" autoAdjust="0"/>
    <p:restoredTop sz="93775" autoAdjust="0"/>
  </p:normalViewPr>
  <p:slideViewPr>
    <p:cSldViewPr snapToGrid="0" showGuides="1">
      <p:cViewPr varScale="1">
        <p:scale>
          <a:sx n="62" d="100"/>
          <a:sy n="62" d="100"/>
        </p:scale>
        <p:origin x="876" y="52"/>
      </p:cViewPr>
      <p:guideLst>
        <p:guide orient="horz" pos="2196"/>
        <p:guide pos="390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更多免费方案资料加微信：anran1468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更多免费方案资料加微信：anran1468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2023/4/20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kp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-459033" y="1485864"/>
            <a:ext cx="5858357" cy="38862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>
            <a:lvl1pPr>
              <a:defRPr sz="605"/>
            </a:lvl1pPr>
          </a:lstStyle>
          <a:p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更多免费方案资料加微信：anran1468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2023/4/20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Relationship Id="rId6" Type="http://schemas.openxmlformats.org/officeDocument/2006/relationships/image" Target="../media/image2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Relationship Id="rId6" Type="http://schemas.openxmlformats.org/officeDocument/2006/relationships/image" Target="../media/image27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3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6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Relationship Id="rId5" Type="http://schemas.openxmlformats.org/officeDocument/2006/relationships/image" Target="../media/image42.jpe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9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3.xml"/><Relationship Id="rId6" Type="http://schemas.openxmlformats.org/officeDocument/2006/relationships/image" Target="../media/image53.png"/><Relationship Id="rId5" Type="http://schemas.openxmlformats.org/officeDocument/2006/relationships/image" Target="../media/image12.pn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4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5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6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8.xml"/><Relationship Id="rId5" Type="http://schemas.openxmlformats.org/officeDocument/2006/relationships/image" Target="../media/image65.jpe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9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1.xml"/><Relationship Id="rId6" Type="http://schemas.openxmlformats.org/officeDocument/2006/relationships/image" Target="../media/image12.png"/><Relationship Id="rId5" Type="http://schemas.openxmlformats.org/officeDocument/2006/relationships/image" Target="../media/image69.png"/><Relationship Id="rId4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2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4.xml"/><Relationship Id="rId6" Type="http://schemas.openxmlformats.org/officeDocument/2006/relationships/image" Target="../media/image12.png"/><Relationship Id="rId5" Type="http://schemas.openxmlformats.org/officeDocument/2006/relationships/image" Target="../media/image72.jpe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5.xml"/><Relationship Id="rId6" Type="http://schemas.openxmlformats.org/officeDocument/2006/relationships/image" Target="../media/image12.pn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7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8.xml"/><Relationship Id="rId6" Type="http://schemas.openxmlformats.org/officeDocument/2006/relationships/image" Target="../media/image12.png"/><Relationship Id="rId5" Type="http://schemas.openxmlformats.org/officeDocument/2006/relationships/image" Target="../media/image77.jpe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9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0.xm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a5e15665a4ab4f734e616ef91cab8a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3905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图片 122"/>
          <p:cNvPicPr/>
          <p:nvPr/>
        </p:nvPicPr>
        <p:blipFill>
          <a:blip r:embed="rId3"/>
          <a:srcRect l="39061" t="33392"/>
          <a:stretch>
            <a:fillRect/>
          </a:stretch>
        </p:blipFill>
        <p:spPr>
          <a:xfrm>
            <a:off x="2150633" y="684990"/>
            <a:ext cx="10018508" cy="615981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701040" y="4781550"/>
            <a:ext cx="3094990" cy="453390"/>
          </a:xfrm>
          <a:prstGeom prst="rect">
            <a:avLst/>
          </a:prstGeom>
          <a:solidFill>
            <a:srgbClr val="FFC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29285" y="1430020"/>
            <a:ext cx="4837430" cy="3881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5400" b="1" i="1">
                <a:ln>
                  <a:solidFill>
                    <a:schemeClr val="bg1"/>
                  </a:solidFill>
                </a:ln>
                <a:noFill/>
                <a:sym typeface="+mn-ea"/>
              </a:rPr>
              <a:t>人生，不设限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在于不断 [挑战] 自我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创造更多美好瞬间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每一次的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[挑战]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都能创造不一样的美好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2140" y="306705"/>
            <a:ext cx="21463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lvl="0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活动思考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——</a:t>
            </a:r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微信图片_20221020133941"/>
          <p:cNvPicPr>
            <a:picLocks noChangeAspect="1"/>
          </p:cNvPicPr>
          <p:nvPr/>
        </p:nvPicPr>
        <p:blipFill>
          <a:blip r:embed="rId3"/>
          <a:srcRect t="7636" b="7636"/>
          <a:stretch>
            <a:fillRect/>
          </a:stretch>
        </p:blipFill>
        <p:spPr>
          <a:xfrm>
            <a:off x="0" y="0"/>
            <a:ext cx="1219073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0730" cy="6858000"/>
          </a:xfrm>
          <a:prstGeom prst="rect">
            <a:avLst/>
          </a:prstGeom>
          <a:solidFill>
            <a:schemeClr val="tx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786505" y="4258310"/>
            <a:ext cx="5027930" cy="453390"/>
          </a:xfrm>
          <a:prstGeom prst="rect">
            <a:avLst/>
          </a:prstGeom>
          <a:solidFill>
            <a:srgbClr val="FFC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174875" y="2026920"/>
            <a:ext cx="8213725" cy="2804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辽阔天空，自由飞翔</a:t>
            </a:r>
          </a:p>
          <a:p>
            <a:pPr algn="ctr">
              <a:lnSpc>
                <a:spcPct val="140000"/>
              </a:lnSpc>
            </a:pPr>
            <a:r>
              <a:rPr lang="en-US" altLang="zh-CN" sz="4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这一次，我们选择“飞”凡之行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突破自我，尽享飞行的乐趣</a:t>
            </a:r>
          </a:p>
          <a:p>
            <a:pPr algn="ctr">
              <a:lnSpc>
                <a:spcPct val="140000"/>
              </a:lnSpc>
            </a:pP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去体验，去追逐，去征服</a:t>
            </a:r>
          </a:p>
          <a:p>
            <a:pPr algn="ctr">
              <a:lnSpc>
                <a:spcPct val="140000"/>
              </a:lnSpc>
            </a:pPr>
            <a:r>
              <a:rPr lang="zh-CN" altLang="en-US" sz="32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在云端，寻找</a:t>
            </a:r>
            <a:r>
              <a:rPr lang="en-US" altLang="zh-CN" sz="32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“</a:t>
            </a:r>
            <a:r>
              <a:rPr lang="zh-CN" altLang="en-US" sz="32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飞</a:t>
            </a:r>
            <a:r>
              <a:rPr lang="en-US" altLang="zh-CN" sz="32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”</a:t>
            </a:r>
            <a:r>
              <a:rPr lang="zh-CN" altLang="en-US" sz="32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凡美好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738360" y="301625"/>
            <a:ext cx="18402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概念引入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——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2a4be3648"/>
          <p:cNvPicPr>
            <a:picLocks noChangeAspect="1"/>
          </p:cNvPicPr>
          <p:nvPr/>
        </p:nvPicPr>
        <p:blipFill>
          <a:blip r:embed="rId3"/>
          <a:srcRect t="7833" b="78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12191365" cy="6858000"/>
          </a:xfrm>
          <a:prstGeom prst="rect">
            <a:avLst/>
          </a:prstGeom>
          <a:gradFill>
            <a:gsLst>
              <a:gs pos="0">
                <a:schemeClr val="tx1">
                  <a:alpha val="87000"/>
                </a:schemeClr>
              </a:gs>
              <a:gs pos="100000">
                <a:schemeClr val="tx1">
                  <a:alpha val="14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82015" y="2532380"/>
            <a:ext cx="1483995" cy="499110"/>
          </a:xfrm>
          <a:prstGeom prst="rect">
            <a:avLst/>
          </a:prstGeom>
          <a:solidFill>
            <a:srgbClr val="FFC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92810" y="2201545"/>
            <a:ext cx="8227060" cy="2454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去体验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血脉膨胀的性能基因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感受第一次飞行时内心的激情澎湃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当飞机缓缓飞离跑道的那一刻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视野和身心陶醉在这辽阔天地中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738360" y="290195"/>
            <a:ext cx="18402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活动策划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——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微信图片_20221020134152"/>
          <p:cNvPicPr>
            <a:picLocks noChangeAspect="1"/>
          </p:cNvPicPr>
          <p:nvPr/>
        </p:nvPicPr>
        <p:blipFill>
          <a:blip r:embed="rId3"/>
          <a:srcRect t="7872" b="787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10800000">
            <a:off x="635" y="0"/>
            <a:ext cx="12191365" cy="6858000"/>
          </a:xfrm>
          <a:prstGeom prst="rect">
            <a:avLst/>
          </a:prstGeom>
          <a:gradFill>
            <a:gsLst>
              <a:gs pos="0">
                <a:schemeClr val="tx1">
                  <a:alpha val="87000"/>
                </a:schemeClr>
              </a:gs>
              <a:gs pos="100000">
                <a:schemeClr val="tx1">
                  <a:alpha val="14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082280" y="2554605"/>
            <a:ext cx="1483995" cy="499110"/>
          </a:xfrm>
          <a:prstGeom prst="rect">
            <a:avLst/>
          </a:prstGeom>
          <a:solidFill>
            <a:srgbClr val="FFC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194685" y="2201545"/>
            <a:ext cx="8227060" cy="2454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>
              <a:lnSpc>
                <a:spcPct val="160000"/>
              </a:lnSpc>
            </a:pP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去追逐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内心的速度激情</a:t>
            </a:r>
          </a:p>
          <a:p>
            <a:pPr algn="r">
              <a:lnSpc>
                <a:spcPct val="16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让飞行唤醒内心的狂热</a:t>
            </a:r>
          </a:p>
          <a:p>
            <a:pPr algn="r">
              <a:lnSpc>
                <a:spcPct val="16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让每个细胞都跳跃激情</a:t>
            </a:r>
          </a:p>
          <a:p>
            <a:pPr algn="r">
              <a:lnSpc>
                <a:spcPct val="16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【飞】凡驾驭，尽情释放您的狂野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94970" y="290195"/>
            <a:ext cx="18402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活动策划</a:t>
            </a:r>
            <a:r>
              <a:rPr lang="en-US" altLang="zh-CN">
                <a:solidFill>
                  <a:schemeClr val="bg1"/>
                </a:solidFill>
                <a:sym typeface="+mn-ea"/>
              </a:rPr>
              <a:t>——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CG21408979636"/>
          <p:cNvPicPr>
            <a:picLocks noChangeAspect="1"/>
          </p:cNvPicPr>
          <p:nvPr/>
        </p:nvPicPr>
        <p:blipFill>
          <a:blip r:embed="rId3"/>
          <a:srcRect t="7647" b="764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12191365" cy="6858000"/>
          </a:xfrm>
          <a:prstGeom prst="rect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744855" y="3566160"/>
            <a:ext cx="2698750" cy="453390"/>
          </a:xfrm>
          <a:prstGeom prst="rect">
            <a:avLst/>
          </a:prstGeom>
          <a:solidFill>
            <a:srgbClr val="FFC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4210" y="2202180"/>
            <a:ext cx="5518150" cy="2453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起飞，降落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带着你期待已久的飞行梦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云端之旅 飞行人生</a:t>
            </a:r>
          </a:p>
          <a:p>
            <a:pPr lvl="0" algn="l">
              <a:lnSpc>
                <a:spcPct val="16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一场私人山间飞行体验之旅即将开启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3"/>
          <a:srcRect t="12486" b="12486"/>
          <a:stretch>
            <a:fillRect/>
          </a:stretch>
        </p:blipFill>
        <p:spPr>
          <a:xfrm>
            <a:off x="8186420" y="2125345"/>
            <a:ext cx="3695065" cy="36950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14796" r="21872"/>
          <a:stretch>
            <a:fillRect/>
          </a:stretch>
        </p:blipFill>
        <p:spPr>
          <a:xfrm>
            <a:off x="3885565" y="2125345"/>
            <a:ext cx="4160520" cy="3695700"/>
          </a:xfrm>
          <a:prstGeom prst="rect">
            <a:avLst/>
          </a:prstGeom>
        </p:spPr>
      </p:pic>
      <p:pic>
        <p:nvPicPr>
          <p:cNvPr id="4" name="图片 3" descr="微信图片_20221020134339"/>
          <p:cNvPicPr>
            <a:picLocks noChangeAspect="1"/>
          </p:cNvPicPr>
          <p:nvPr/>
        </p:nvPicPr>
        <p:blipFill>
          <a:blip r:embed="rId5"/>
          <a:srcRect l="16667" r="16667"/>
          <a:stretch>
            <a:fillRect/>
          </a:stretch>
        </p:blipFill>
        <p:spPr>
          <a:xfrm>
            <a:off x="179070" y="2124710"/>
            <a:ext cx="3609340" cy="360934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139430" y="1753235"/>
            <a:ext cx="3766185" cy="4329430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18" name="文本框 17"/>
          <p:cNvSpPr txBox="1"/>
          <p:nvPr/>
        </p:nvSpPr>
        <p:spPr>
          <a:xfrm>
            <a:off x="9009376" y="2417873"/>
            <a:ext cx="1996042" cy="919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359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Step 3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413160" y="3661335"/>
            <a:ext cx="3188474" cy="1048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20000"/>
              </a:lnSpc>
            </a:pP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lang="zh-CN" altLang="en-US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甄享盛宴</a:t>
            </a: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</a:p>
          <a:p>
            <a:pPr indent="0" algn="ctr">
              <a:lnSpc>
                <a:spcPct val="120000"/>
              </a:lnSpc>
            </a:pPr>
            <a:r>
              <a:rPr lang="zh-CN" sz="1600">
                <a:solidFill>
                  <a:schemeClr val="bg2">
                    <a:lumMod val="9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美食饕餮</a:t>
            </a:r>
            <a:r>
              <a:rPr lang="zh-CN" altLang="en-US" sz="1600">
                <a:solidFill>
                  <a:schemeClr val="bg2">
                    <a:lumMod val="9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 舌尖留味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955" y="2124710"/>
            <a:ext cx="3685540" cy="3695700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10" name="矩形 9"/>
          <p:cNvSpPr/>
          <p:nvPr/>
        </p:nvSpPr>
        <p:spPr>
          <a:xfrm>
            <a:off x="3872865" y="2124710"/>
            <a:ext cx="4191635" cy="3696335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12" name="文本框 11"/>
          <p:cNvSpPr txBox="1"/>
          <p:nvPr/>
        </p:nvSpPr>
        <p:spPr>
          <a:xfrm>
            <a:off x="196850" y="3661335"/>
            <a:ext cx="3548380" cy="1048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20000"/>
              </a:lnSpc>
            </a:pP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飞</a:t>
            </a: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行人生</a:t>
            </a: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</a:p>
          <a:p>
            <a:pPr indent="0" algn="ctr">
              <a:lnSpc>
                <a:spcPct val="120000"/>
              </a:lnSpc>
            </a:pPr>
            <a:r>
              <a:rPr lang="zh-CN" altLang="en-US" sz="1600">
                <a:solidFill>
                  <a:schemeClr val="bg2">
                    <a:lumMod val="9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云端之旅 飞行人生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9501" y="2417873"/>
            <a:ext cx="1996042" cy="919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359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Step 1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999560" y="2417873"/>
            <a:ext cx="1996042" cy="919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359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Step 2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403344" y="3661335"/>
            <a:ext cx="3188474" cy="1048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20000"/>
              </a:lnSpc>
            </a:pP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lang="zh-CN" altLang="en-US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车型讲解</a:t>
            </a:r>
            <a:r>
              <a:rPr lang="en-US" altLang="zh-CN" sz="359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</a:p>
          <a:p>
            <a:pPr indent="0" algn="ctr">
              <a:lnSpc>
                <a:spcPct val="120000"/>
              </a:lnSpc>
            </a:pPr>
            <a:r>
              <a:rPr lang="zh-CN" sz="1600">
                <a:solidFill>
                  <a:schemeClr val="bg2">
                    <a:lumMod val="9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车型品鉴</a:t>
            </a:r>
            <a:r>
              <a:rPr lang="en-US" altLang="zh-CN" sz="1600">
                <a:solidFill>
                  <a:schemeClr val="bg2">
                    <a:lumMod val="9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1600">
                <a:solidFill>
                  <a:schemeClr val="bg2">
                    <a:lumMod val="9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冬季出行分享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703200" y="591650"/>
            <a:ext cx="2576696" cy="6940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[ 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活动亮点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]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0" y="1766"/>
            <a:ext cx="12191365" cy="6850658"/>
            <a:chOff x="1786" y="999"/>
            <a:chExt cx="15614" cy="8774"/>
          </a:xfrm>
        </p:grpSpPr>
        <p:pic>
          <p:nvPicPr>
            <p:cNvPr id="12" name="图片 11" descr="VCG211258126149"/>
            <p:cNvPicPr>
              <a:picLocks noChangeAspect="1"/>
            </p:cNvPicPr>
            <p:nvPr/>
          </p:nvPicPr>
          <p:blipFill>
            <a:blip r:embed="rId3"/>
            <a:srcRect l="34539" t="6586" r="3277" b="5204"/>
            <a:stretch>
              <a:fillRect/>
            </a:stretch>
          </p:blipFill>
          <p:spPr>
            <a:xfrm flipH="1">
              <a:off x="1801" y="999"/>
              <a:ext cx="9273" cy="8774"/>
            </a:xfrm>
            <a:prstGeom prst="rect">
              <a:avLst/>
            </a:prstGeom>
          </p:spPr>
        </p:pic>
        <p:sp>
          <p:nvSpPr>
            <p:cNvPr id="9" name="任意多边形 8"/>
            <p:cNvSpPr/>
            <p:nvPr/>
          </p:nvSpPr>
          <p:spPr>
            <a:xfrm>
              <a:off x="5262" y="999"/>
              <a:ext cx="12139" cy="877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4940" h="10800">
                  <a:moveTo>
                    <a:pt x="2" y="0"/>
                  </a:moveTo>
                  <a:lnTo>
                    <a:pt x="14940" y="0"/>
                  </a:lnTo>
                  <a:lnTo>
                    <a:pt x="14940" y="10800"/>
                  </a:lnTo>
                  <a:lnTo>
                    <a:pt x="0" y="10800"/>
                  </a:lnTo>
                  <a:cubicBezTo>
                    <a:pt x="1765" y="9988"/>
                    <a:pt x="3333" y="7429"/>
                    <a:pt x="3204" y="5400"/>
                  </a:cubicBezTo>
                  <a:cubicBezTo>
                    <a:pt x="3361" y="3054"/>
                    <a:pt x="1483" y="710"/>
                    <a:pt x="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65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786" y="999"/>
              <a:ext cx="5570" cy="8303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6855" h="10219">
                  <a:moveTo>
                    <a:pt x="4313" y="0"/>
                  </a:moveTo>
                  <a:cubicBezTo>
                    <a:pt x="5842" y="989"/>
                    <a:pt x="6855" y="2709"/>
                    <a:pt x="6855" y="4667"/>
                  </a:cubicBezTo>
                  <a:cubicBezTo>
                    <a:pt x="6855" y="7733"/>
                    <a:pt x="4369" y="10219"/>
                    <a:pt x="1303" y="10219"/>
                  </a:cubicBezTo>
                  <a:cubicBezTo>
                    <a:pt x="854" y="10219"/>
                    <a:pt x="418" y="10166"/>
                    <a:pt x="0" y="10065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8000"/>
                  </a:schemeClr>
                </a:gs>
                <a:gs pos="100000">
                  <a:schemeClr val="tx1">
                    <a:alpha val="46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65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187607" y="5667572"/>
            <a:ext cx="7175761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dist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豪华</a:t>
            </a:r>
            <a:r>
              <a:rPr lang="en-US" altLang="zh-CN" sz="2800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x </a:t>
            </a:r>
            <a:r>
              <a:rPr lang="zh-CN" altLang="en-US" sz="2800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优雅</a:t>
            </a:r>
            <a:r>
              <a:rPr lang="en-US" altLang="zh-CN" sz="2800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x </a:t>
            </a:r>
            <a:r>
              <a:rPr lang="zh-CN" altLang="en-US" sz="2800" b="1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激情</a:t>
            </a:r>
            <a:r>
              <a:rPr lang="en-US" altLang="zh-CN" sz="2800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x </a:t>
            </a:r>
            <a:r>
              <a:rPr lang="zh-CN" altLang="en-US" sz="2800" dirty="0">
                <a:solidFill>
                  <a:schemeClr val="bg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飞行</a:t>
            </a:r>
            <a:endParaRPr lang="en-US" altLang="zh-CN" sz="2800" dirty="0">
              <a:solidFill>
                <a:schemeClr val="bg1"/>
              </a:solidFill>
              <a:effectLst>
                <a:reflection blurRad="6350" stA="50000" endA="300" endPos="50000" dist="29997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15230" y="1882140"/>
            <a:ext cx="6600825" cy="2992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活动主题：</a:t>
            </a: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在云端，寻找美好 </a:t>
            </a:r>
            <a:endParaRPr lang="zh-CN" altLang="en-US" sz="13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lang="en-US" altLang="zh-CN" sz="1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          —</a:t>
            </a: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2022梅赛德斯</a:t>
            </a:r>
            <a:r>
              <a:rPr lang="en-US" altLang="zh-CN" sz="1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奔驰宝利德奔驰 绍兴地区客户服务主题市场活动</a:t>
            </a: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活动时间：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2022.11.5</a:t>
            </a: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endParaRPr lang="en-US" altLang="zh-CN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活动地点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绍兴新昌万丰航空小镇</a:t>
            </a:r>
            <a:endParaRPr lang="en-US" altLang="zh-CN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endParaRPr lang="en-US" altLang="zh-CN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邀约人数：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</a:t>
            </a: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活动内容：车型赏析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冬季安全出行分享</a:t>
            </a:r>
            <a:r>
              <a:rPr lang="en-US" altLang="zh-CN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飞行体验</a:t>
            </a:r>
          </a:p>
        </p:txBody>
      </p:sp>
      <p:pic>
        <p:nvPicPr>
          <p:cNvPr id="21" name="图片 20" descr="cadcaa48d434ab02843b83c1dc4cce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100" y="2888326"/>
            <a:ext cx="3778688" cy="447652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4134270" y="5512009"/>
            <a:ext cx="1207072" cy="1207072"/>
            <a:chOff x="3729500" y="1252428"/>
            <a:chExt cx="2070101" cy="2070101"/>
          </a:xfrm>
        </p:grpSpPr>
        <p:sp>
          <p:nvSpPr>
            <p:cNvPr id="25" name="椭圆 24"/>
            <p:cNvSpPr/>
            <p:nvPr/>
          </p:nvSpPr>
          <p:spPr>
            <a:xfrm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48000">
                  <a:schemeClr val="bg1">
                    <a:alpha val="0"/>
                  </a:schemeClr>
                </a:gs>
                <a:gs pos="92000">
                  <a:schemeClr val="bg1">
                    <a:alpha val="3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6" name="椭圆 25"/>
            <p:cNvSpPr/>
            <p:nvPr/>
          </p:nvSpPr>
          <p:spPr>
            <a:xfrm rot="9832494"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7" name="椭圆 26"/>
            <p:cNvSpPr/>
            <p:nvPr/>
          </p:nvSpPr>
          <p:spPr>
            <a:xfrm rot="20507614">
              <a:off x="3729501" y="1252429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242995" y="5566616"/>
            <a:ext cx="1207072" cy="1207072"/>
            <a:chOff x="3729500" y="1252428"/>
            <a:chExt cx="2070101" cy="2070101"/>
          </a:xfrm>
        </p:grpSpPr>
        <p:sp>
          <p:nvSpPr>
            <p:cNvPr id="3" name="椭圆 2"/>
            <p:cNvSpPr/>
            <p:nvPr/>
          </p:nvSpPr>
          <p:spPr>
            <a:xfrm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48000">
                  <a:schemeClr val="bg1">
                    <a:alpha val="0"/>
                  </a:schemeClr>
                </a:gs>
                <a:gs pos="92000">
                  <a:schemeClr val="bg1">
                    <a:alpha val="3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4" name="椭圆 3"/>
            <p:cNvSpPr/>
            <p:nvPr/>
          </p:nvSpPr>
          <p:spPr>
            <a:xfrm rot="9832494"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5" name="椭圆 4"/>
            <p:cNvSpPr/>
            <p:nvPr/>
          </p:nvSpPr>
          <p:spPr>
            <a:xfrm rot="20507614">
              <a:off x="3729501" y="1252429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46953" y="5545027"/>
            <a:ext cx="1207072" cy="1207072"/>
            <a:chOff x="3729500" y="1252428"/>
            <a:chExt cx="2070101" cy="2070101"/>
          </a:xfrm>
        </p:grpSpPr>
        <p:sp>
          <p:nvSpPr>
            <p:cNvPr id="7" name="椭圆 6"/>
            <p:cNvSpPr/>
            <p:nvPr/>
          </p:nvSpPr>
          <p:spPr>
            <a:xfrm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48000">
                  <a:schemeClr val="bg1">
                    <a:alpha val="0"/>
                  </a:schemeClr>
                </a:gs>
                <a:gs pos="92000">
                  <a:schemeClr val="bg1">
                    <a:alpha val="3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" name="椭圆 7"/>
            <p:cNvSpPr/>
            <p:nvPr/>
          </p:nvSpPr>
          <p:spPr>
            <a:xfrm rot="9832494"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0" name="椭圆 9"/>
            <p:cNvSpPr/>
            <p:nvPr/>
          </p:nvSpPr>
          <p:spPr>
            <a:xfrm rot="20507614">
              <a:off x="3729501" y="1252429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265511" y="5512642"/>
            <a:ext cx="1207072" cy="1207072"/>
            <a:chOff x="3729500" y="1252428"/>
            <a:chExt cx="2070101" cy="2070101"/>
          </a:xfrm>
        </p:grpSpPr>
        <p:sp>
          <p:nvSpPr>
            <p:cNvPr id="14" name="椭圆 13"/>
            <p:cNvSpPr/>
            <p:nvPr/>
          </p:nvSpPr>
          <p:spPr>
            <a:xfrm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48000">
                  <a:schemeClr val="bg1">
                    <a:alpha val="0"/>
                  </a:schemeClr>
                </a:gs>
                <a:gs pos="92000">
                  <a:schemeClr val="bg1">
                    <a:alpha val="3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5" name="椭圆 14"/>
            <p:cNvSpPr/>
            <p:nvPr/>
          </p:nvSpPr>
          <p:spPr>
            <a:xfrm rot="9832494"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8" name="椭圆 17"/>
            <p:cNvSpPr/>
            <p:nvPr/>
          </p:nvSpPr>
          <p:spPr>
            <a:xfrm rot="20507614">
              <a:off x="3729501" y="1252429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pic>
        <p:nvPicPr>
          <p:cNvPr id="20" name="图片 19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1079444" y="-52206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CG211288450202"/>
          <p:cNvPicPr>
            <a:picLocks noChangeAspect="1"/>
          </p:cNvPicPr>
          <p:nvPr/>
        </p:nvPicPr>
        <p:blipFill>
          <a:blip r:embed="rId4"/>
          <a:srcRect b="7741"/>
          <a:stretch>
            <a:fillRect/>
          </a:stretch>
        </p:blipFill>
        <p:spPr>
          <a:xfrm>
            <a:off x="18414" y="-139"/>
            <a:ext cx="12173586" cy="68493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0021"/>
            <a:ext cx="12192000" cy="6839229"/>
          </a:xfrm>
          <a:prstGeom prst="rect">
            <a:avLst/>
          </a:prstGeom>
          <a:solidFill>
            <a:schemeClr val="tx2">
              <a:lumMod val="75000"/>
              <a:lumOff val="2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65"/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768350" y="1615440"/>
          <a:ext cx="10436225" cy="4927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6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5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6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3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70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4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时间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时长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环节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内容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完成搭建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11.4</a:t>
                      </a:r>
                      <a:endParaRPr lang="zh-CN" altLang="en-US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1day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完成搭建及调试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40">
                <a:tc rowSpan="8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上午场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11:00-11:30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30’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签到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发放手环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领取伴手礼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来宾扫描二维码进行电子签到，领取号码手环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>
                      <a:noFill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DJ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暖场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DJ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暖场表演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11:30-11:35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5’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主持人开场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介绍流程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活动开场概述，介绍户外场地特色及活动流程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11:35-11:40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5’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领导致辞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领导进行活动致辞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按手环号码抽奖</a:t>
                      </a:r>
                      <a:endParaRPr lang="zh-CN" altLang="en-US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趣味抽奖，按手环号码进行抽奖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9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11:40-11:45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5’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飞行事项讲解</a:t>
                      </a:r>
                      <a:endParaRPr lang="zh-CN" altLang="en-US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体验机型介绍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&amp;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体验注意事项讲解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11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:45-13:25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’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飞行体验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共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驾飞机，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次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3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人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一人飞行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10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分钟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飞行访谈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来宾体验飞行结束之后，主持人对来宾进行飞行访谈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40">
                <a:tc rowSpan="8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午宴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13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:25-16:00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155’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开始准备自助餐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自助冷餐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DJ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表演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DJ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伴餐演唱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按手环号码抽奖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趣味抽奖，按手环号码进行抽奖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奔驰车型讲解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&amp;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冬季出行安全分享</a:t>
                      </a:r>
                      <a:endParaRPr lang="zh-CN" altLang="en-US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车型赏析、产品介绍，冬季出行安全分享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DJ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表演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DJ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伴餐演唱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按手环号码抽奖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趣味抽奖，按手环号码进行抽奖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集体大合影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来宾集体大合影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65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签退领取伴手礼</a:t>
                      </a:r>
                      <a:endParaRPr lang="zh-CN" altLang="en-US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领取伴手礼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5000"/>
                        <a:alpha val="2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2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16:00-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-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返程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客户返程</a:t>
                      </a:r>
                    </a:p>
                  </a:txBody>
                  <a:tcPr marL="74291" marR="74291" marT="37144" marB="37144" anchor="ctr">
                    <a:lnL w="12700">
                      <a:solidFill>
                        <a:schemeClr val="bg1"/>
                      </a:solidFill>
                      <a:prstDash val="sysDash"/>
                    </a:lnL>
                    <a:lnR w="12700">
                      <a:solidFill>
                        <a:schemeClr val="bg1"/>
                      </a:solidFill>
                      <a:prstDash val="sysDash"/>
                    </a:lnR>
                    <a:lnT w="12700">
                      <a:solidFill>
                        <a:schemeClr val="bg1"/>
                      </a:solidFill>
                      <a:prstDash val="sysDash"/>
                    </a:lnT>
                    <a:lnB w="12700">
                      <a:solidFill>
                        <a:schemeClr val="bg1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10" name="图片 9" descr="180fdcd036c4b68b891713d8b0b96e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44218" y="995322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27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活动流程</a:t>
            </a:r>
          </a:p>
        </p:txBody>
      </p:sp>
      <p:pic>
        <p:nvPicPr>
          <p:cNvPr id="2" name="图片 1" descr="cadcaa48d434ab02843b83c1dc4cceb"/>
          <p:cNvPicPr>
            <a:picLocks noChangeAspect="1"/>
          </p:cNvPicPr>
          <p:nvPr/>
        </p:nvPicPr>
        <p:blipFill>
          <a:blip r:embed="rId6">
            <a:alphaModFix amt="5000"/>
          </a:blip>
          <a:stretch>
            <a:fillRect/>
          </a:stretch>
        </p:blipFill>
        <p:spPr>
          <a:xfrm>
            <a:off x="18414" y="10021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5" name="图片 4" descr="cadcaa48d434ab02843b83c1dc4cce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01" y="538838"/>
            <a:ext cx="2037808" cy="2413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6475" y="3419475"/>
            <a:ext cx="19050" cy="190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微信图片_20221020133843"/>
          <p:cNvPicPr>
            <a:picLocks noChangeAspect="1"/>
          </p:cNvPicPr>
          <p:nvPr/>
        </p:nvPicPr>
        <p:blipFill>
          <a:blip r:embed="rId4"/>
          <a:srcRect l="2432" r="2855"/>
          <a:stretch>
            <a:fillRect/>
          </a:stretch>
        </p:blipFill>
        <p:spPr>
          <a:xfrm>
            <a:off x="-20955" y="0"/>
            <a:ext cx="12237085" cy="68554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20955" y="2004695"/>
            <a:ext cx="12237085" cy="284924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255520" y="2388870"/>
            <a:ext cx="73279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3600" b="1">
                <a:ln>
                  <a:solidFill>
                    <a:srgbClr val="92D050"/>
                  </a:solidFill>
                </a:ln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lang="zh-CN" altLang="en-US" sz="3600" b="1">
                <a:ln>
                  <a:solidFill>
                    <a:srgbClr val="92D050"/>
                  </a:solidFill>
                </a:ln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绍兴新昌万丰航空小镇</a:t>
            </a:r>
            <a:r>
              <a:rPr lang="en-US" altLang="zh-CN" sz="3600" b="1">
                <a:ln>
                  <a:solidFill>
                    <a:srgbClr val="92D050"/>
                  </a:solidFill>
                </a:ln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8310" y="3110230"/>
            <a:ext cx="11297920" cy="1468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丰航空小镇结合通用航空、体育、旅游、文化、环境等资源基础，以通航运营、观光旅游、航空运动、空中游览、飞行执照培训为亮点，带动服务业、建筑业、文化创意产业等关联产业，形成产业、文化、旅游三位一体，生产、生活、生态融合发展，工业化、信息化、城镇化联动发展，宜业、宜居、宜游的美丽生态小镇。万丰航空积极开展航空体育运动培训、训练、竞赛、表演、体验等业务，覆盖的航空运动项目有轻型运动飞机、跳伞、航空模型、模拟飞行、热气球等业务。</a:t>
            </a:r>
            <a:endParaRPr lang="zh-CN" altLang="en-US" sz="1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0865" y="465138"/>
            <a:ext cx="34055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effectLst/>
              </a:rPr>
              <a:t>场地推荐</a:t>
            </a:r>
          </a:p>
        </p:txBody>
      </p:sp>
      <p:sp>
        <p:nvSpPr>
          <p:cNvPr id="8" name="矩形 7"/>
          <p:cNvSpPr/>
          <p:nvPr/>
        </p:nvSpPr>
        <p:spPr>
          <a:xfrm>
            <a:off x="447675" y="395605"/>
            <a:ext cx="76200" cy="599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4" name="图片 3" descr="cadcaa48d434ab02843b83c1dc4cceb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8675" y="363220"/>
            <a:ext cx="23863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| 入场签到</a:t>
            </a:r>
            <a:endParaRPr lang="en-US" sz="280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5220" y="1421130"/>
            <a:ext cx="88912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前期线上来宾信息倒入，现场扫描二维码完成签到领取奔驰定制数字手环及伴手礼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来宾根据手环上的数字顺序，后续进行相对应的飞行体验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" name="图片 9" descr="微信图片_20221020135514"/>
          <p:cNvPicPr>
            <a:picLocks noChangeAspect="1"/>
          </p:cNvPicPr>
          <p:nvPr/>
        </p:nvPicPr>
        <p:blipFill>
          <a:blip r:embed="rId5"/>
          <a:srcRect b="9754"/>
          <a:stretch>
            <a:fillRect/>
          </a:stretch>
        </p:blipFill>
        <p:spPr>
          <a:xfrm>
            <a:off x="1199515" y="2423160"/>
            <a:ext cx="5118735" cy="3081655"/>
          </a:xfrm>
          <a:prstGeom prst="rect">
            <a:avLst/>
          </a:prstGeom>
        </p:spPr>
      </p:pic>
      <p:pic>
        <p:nvPicPr>
          <p:cNvPr id="3" name="图片 2" descr="微信图片_20221020135523"/>
          <p:cNvPicPr>
            <a:picLocks noChangeAspect="1"/>
          </p:cNvPicPr>
          <p:nvPr/>
        </p:nvPicPr>
        <p:blipFill>
          <a:blip r:embed="rId6"/>
          <a:srcRect l="4847" r="8569" b="10816"/>
          <a:stretch>
            <a:fillRect/>
          </a:stretch>
        </p:blipFill>
        <p:spPr>
          <a:xfrm>
            <a:off x="6689090" y="2423160"/>
            <a:ext cx="4571365" cy="30816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4" name="图片 3" descr="cadcaa48d434ab02843b83c1dc4cceb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8675" y="363220"/>
            <a:ext cx="23863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| 伴手礼推荐</a:t>
            </a:r>
            <a:endParaRPr lang="en-US" sz="280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9505" y="1416685"/>
            <a:ext cx="5651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伴手礼：手动磨豆机礼盒：感受惬意咖啡时光</a:t>
            </a:r>
          </a:p>
        </p:txBody>
      </p:sp>
      <p:pic>
        <p:nvPicPr>
          <p:cNvPr id="3" name="图片 2" descr="6776a97d45683f69b81fe7f2393f4db"/>
          <p:cNvPicPr>
            <a:picLocks noChangeAspect="1"/>
          </p:cNvPicPr>
          <p:nvPr/>
        </p:nvPicPr>
        <p:blipFill>
          <a:blip r:embed="rId5"/>
          <a:srcRect l="12500" r="12500"/>
          <a:stretch>
            <a:fillRect/>
          </a:stretch>
        </p:blipFill>
        <p:spPr>
          <a:xfrm>
            <a:off x="869950" y="2188210"/>
            <a:ext cx="3241040" cy="324104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244340" y="2188210"/>
            <a:ext cx="7560310" cy="3240405"/>
            <a:chOff x="8634" y="3775"/>
            <a:chExt cx="11158" cy="4782"/>
          </a:xfrm>
        </p:grpSpPr>
        <p:pic>
          <p:nvPicPr>
            <p:cNvPr id="16" name="图片 15" descr="504998fd00f5f5ca0e28e976dc4a0e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34" y="3775"/>
              <a:ext cx="3586" cy="4782"/>
            </a:xfrm>
            <a:prstGeom prst="rect">
              <a:avLst/>
            </a:prstGeom>
          </p:spPr>
        </p:pic>
        <p:pic>
          <p:nvPicPr>
            <p:cNvPr id="17" name="图片 16" descr="0195ef742ee048e060944e7342e30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258" y="3809"/>
              <a:ext cx="3534" cy="4714"/>
            </a:xfrm>
            <a:prstGeom prst="rect">
              <a:avLst/>
            </a:prstGeom>
          </p:spPr>
        </p:pic>
        <p:pic>
          <p:nvPicPr>
            <p:cNvPr id="18" name="图片 17" descr="e16caedaeeeaf24286ee575abb23c5b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472" y="3810"/>
              <a:ext cx="3534" cy="4713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图片 128"/>
          <p:cNvPicPr/>
          <p:nvPr/>
        </p:nvPicPr>
        <p:blipFill>
          <a:blip r:embed="rId3"/>
          <a:srcRect t="7815" b="7815"/>
          <a:stretch>
            <a:fillRect/>
          </a:stretch>
        </p:blipFill>
        <p:spPr>
          <a:xfrm>
            <a:off x="872490" y="2247265"/>
            <a:ext cx="5699125" cy="32061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8675" y="363220"/>
            <a:ext cx="40627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DJ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暖场</a:t>
            </a:r>
            <a:endParaRPr 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8870" y="1572895"/>
            <a:ext cx="4902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DJ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暖场，开场表演，活跃气氛</a:t>
            </a:r>
          </a:p>
        </p:txBody>
      </p:sp>
      <p:sp>
        <p:nvSpPr>
          <p:cNvPr id="5" name="文本框 4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130" name="图片 129"/>
          <p:cNvPicPr/>
          <p:nvPr/>
        </p:nvPicPr>
        <p:blipFill>
          <a:blip r:embed="rId6"/>
          <a:stretch>
            <a:fillRect/>
          </a:stretch>
        </p:blipFill>
        <p:spPr>
          <a:xfrm>
            <a:off x="6727190" y="2248535"/>
            <a:ext cx="4805045" cy="320484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adcaa48d434ab02843b83c1dc4cceb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8675" y="363220"/>
            <a:ext cx="40627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主持人开场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&amp;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领导致辞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18870" y="1572895"/>
            <a:ext cx="4902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主持人登台,介绍到场来宾,并对到场宾客表示欢迎</a:t>
            </a:r>
          </a:p>
        </p:txBody>
      </p:sp>
      <p:pic>
        <p:nvPicPr>
          <p:cNvPr id="3" name="图片 2" descr="微信图片_20221020135308"/>
          <p:cNvPicPr>
            <a:picLocks noChangeAspect="1"/>
          </p:cNvPicPr>
          <p:nvPr/>
        </p:nvPicPr>
        <p:blipFill>
          <a:blip r:embed="rId5"/>
          <a:srcRect r="3779" b="10395"/>
          <a:stretch>
            <a:fillRect/>
          </a:stretch>
        </p:blipFill>
        <p:spPr>
          <a:xfrm>
            <a:off x="977265" y="2238375"/>
            <a:ext cx="5192395" cy="3223260"/>
          </a:xfrm>
          <a:prstGeom prst="rect">
            <a:avLst/>
          </a:prstGeom>
        </p:spPr>
      </p:pic>
      <p:pic>
        <p:nvPicPr>
          <p:cNvPr id="8" name="图片 7" descr="微信图片_20221020135240"/>
          <p:cNvPicPr>
            <a:picLocks noChangeAspect="1"/>
          </p:cNvPicPr>
          <p:nvPr/>
        </p:nvPicPr>
        <p:blipFill>
          <a:blip r:embed="rId6"/>
          <a:srcRect r="6222" b="10787"/>
          <a:stretch>
            <a:fillRect/>
          </a:stretch>
        </p:blipFill>
        <p:spPr>
          <a:xfrm>
            <a:off x="6567805" y="2237105"/>
            <a:ext cx="5081270" cy="32245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100570" y="1572895"/>
            <a:ext cx="39611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领导致辞，述说奔驰系列未来的愿景</a:t>
            </a:r>
            <a:endParaRPr 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微信图片_20221020134709"/>
          <p:cNvPicPr>
            <a:picLocks noChangeAspect="1"/>
          </p:cNvPicPr>
          <p:nvPr/>
        </p:nvPicPr>
        <p:blipFill>
          <a:blip r:embed="rId3"/>
          <a:srcRect r="6243" b="13327"/>
          <a:stretch>
            <a:fillRect/>
          </a:stretch>
        </p:blipFill>
        <p:spPr>
          <a:xfrm>
            <a:off x="1026160" y="2472055"/>
            <a:ext cx="4995545" cy="3077845"/>
          </a:xfrm>
          <a:prstGeom prst="rect">
            <a:avLst/>
          </a:prstGeom>
        </p:spPr>
      </p:pic>
      <p:pic>
        <p:nvPicPr>
          <p:cNvPr id="4" name="图片 3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8675" y="363220"/>
            <a:ext cx="551878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|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车型讲解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&amp;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冬季出行安全分享</a:t>
            </a:r>
            <a:endParaRPr lang="zh-CN" altLang="en-US" sz="280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2515" y="1572895"/>
            <a:ext cx="49028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产品讲师，针对此次活动车型进行车型讲解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引起现场来宾对梅赛德斯奔驰的关注和兴趣</a:t>
            </a:r>
          </a:p>
        </p:txBody>
      </p:sp>
      <p:sp>
        <p:nvSpPr>
          <p:cNvPr id="5" name="文本框 4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rcRect t="19469" b="10883"/>
          <a:stretch>
            <a:fillRect/>
          </a:stretch>
        </p:blipFill>
        <p:spPr>
          <a:xfrm>
            <a:off x="6704330" y="2451735"/>
            <a:ext cx="4742815" cy="304355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742113" y="1572895"/>
            <a:ext cx="466725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产品讲师针对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梅赛德斯奔驰系列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如何在冬日安全出行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进行重点知识点分享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adcaa48d434ab02843b83c1dc4cceb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8675" y="363220"/>
            <a:ext cx="550354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|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体验机型介绍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&amp;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注意事项讲解</a:t>
            </a:r>
            <a:endParaRPr lang="zh-CN" altLang="en-US" sz="280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5505" y="1159510"/>
            <a:ext cx="8693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佰思乐飞行专员，针对此次活动体验机型进行介绍，及飞行注意事项讲解</a:t>
            </a:r>
          </a:p>
        </p:txBody>
      </p:sp>
      <p:sp>
        <p:nvSpPr>
          <p:cNvPr id="5" name="文本框 4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3" name="图片 2" descr="微信图片_20221020135209"/>
          <p:cNvPicPr>
            <a:picLocks noChangeAspect="1"/>
          </p:cNvPicPr>
          <p:nvPr/>
        </p:nvPicPr>
        <p:blipFill>
          <a:blip r:embed="rId5"/>
          <a:srcRect r="10289" b="11058"/>
          <a:stretch>
            <a:fillRect/>
          </a:stretch>
        </p:blipFill>
        <p:spPr>
          <a:xfrm>
            <a:off x="865505" y="1802765"/>
            <a:ext cx="5098415" cy="3225165"/>
          </a:xfrm>
          <a:prstGeom prst="rect">
            <a:avLst/>
          </a:prstGeom>
        </p:spPr>
      </p:pic>
      <p:pic>
        <p:nvPicPr>
          <p:cNvPr id="7" name="图片 6" descr="微信图片_20221020134308"/>
          <p:cNvPicPr>
            <a:picLocks noChangeAspect="1"/>
          </p:cNvPicPr>
          <p:nvPr/>
        </p:nvPicPr>
        <p:blipFill>
          <a:blip r:embed="rId6"/>
          <a:srcRect l="7382"/>
          <a:stretch>
            <a:fillRect/>
          </a:stretch>
        </p:blipFill>
        <p:spPr>
          <a:xfrm>
            <a:off x="6078855" y="1808480"/>
            <a:ext cx="5325110" cy="32315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071304c159306c10b1d0b9573710ce8"/>
          <p:cNvPicPr>
            <a:picLocks noChangeAspect="1"/>
          </p:cNvPicPr>
          <p:nvPr/>
        </p:nvPicPr>
        <p:blipFill>
          <a:blip r:embed="rId3"/>
          <a:srcRect l="11164" r="15439" b="10295"/>
          <a:stretch>
            <a:fillRect/>
          </a:stretch>
        </p:blipFill>
        <p:spPr>
          <a:xfrm>
            <a:off x="699135" y="2510790"/>
            <a:ext cx="4262755" cy="2922270"/>
          </a:xfrm>
          <a:prstGeom prst="rect">
            <a:avLst/>
          </a:prstGeom>
        </p:spPr>
      </p:pic>
      <p:pic>
        <p:nvPicPr>
          <p:cNvPr id="7" name="图片 6" descr="b2614a188e04c2a14d94c8c26e8b5aa"/>
          <p:cNvPicPr>
            <a:picLocks noChangeAspect="1"/>
          </p:cNvPicPr>
          <p:nvPr/>
        </p:nvPicPr>
        <p:blipFill>
          <a:blip r:embed="rId4"/>
          <a:srcRect b="9148"/>
          <a:stretch>
            <a:fillRect/>
          </a:stretch>
        </p:blipFill>
        <p:spPr>
          <a:xfrm>
            <a:off x="9952355" y="2517140"/>
            <a:ext cx="2136775" cy="2912745"/>
          </a:xfrm>
          <a:prstGeom prst="rect">
            <a:avLst/>
          </a:prstGeom>
        </p:spPr>
      </p:pic>
      <p:pic>
        <p:nvPicPr>
          <p:cNvPr id="4" name="图片 3" descr="cadcaa48d434ab02843b83c1dc4cceb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8675" y="363220"/>
            <a:ext cx="40627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| 午宴</a:t>
            </a:r>
            <a:endParaRPr lang="en-US" sz="280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8870" y="1572895"/>
            <a:ext cx="101961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午宴以室外草坪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天幕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+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室外冷餐，座位以长条位餐形式，桌面辅以桌面立体字，桌面立牌，加以桌花装饰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午宴期间，乐队伴唱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根据手环数字号码，进行趣味抽奖（奖品推荐：奔驰熊）</a:t>
            </a:r>
          </a:p>
        </p:txBody>
      </p:sp>
      <p:sp>
        <p:nvSpPr>
          <p:cNvPr id="5" name="文本框 4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11" name="图片 10" descr="827393d909d2816e35efea5a6a8607f"/>
          <p:cNvPicPr>
            <a:picLocks noChangeAspect="1"/>
          </p:cNvPicPr>
          <p:nvPr/>
        </p:nvPicPr>
        <p:blipFill>
          <a:blip r:embed="rId7"/>
          <a:srcRect t="16963" b="26694"/>
          <a:stretch>
            <a:fillRect/>
          </a:stretch>
        </p:blipFill>
        <p:spPr>
          <a:xfrm>
            <a:off x="5082540" y="2510790"/>
            <a:ext cx="2398395" cy="2925445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8"/>
          <a:stretch>
            <a:fillRect/>
          </a:stretch>
        </p:blipFill>
        <p:spPr>
          <a:xfrm>
            <a:off x="7622540" y="2515235"/>
            <a:ext cx="2188210" cy="291655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微信图片_20221020134202"/>
          <p:cNvPicPr>
            <a:picLocks noChangeAspect="1"/>
          </p:cNvPicPr>
          <p:nvPr/>
        </p:nvPicPr>
        <p:blipFill>
          <a:blip r:embed="rId3"/>
          <a:srcRect b="5161"/>
          <a:stretch>
            <a:fillRect/>
          </a:stretch>
        </p:blipFill>
        <p:spPr>
          <a:xfrm>
            <a:off x="1200150" y="2740660"/>
            <a:ext cx="5034280" cy="3183890"/>
          </a:xfrm>
          <a:prstGeom prst="rect">
            <a:avLst/>
          </a:prstGeom>
        </p:spPr>
      </p:pic>
      <p:pic>
        <p:nvPicPr>
          <p:cNvPr id="11" name="图片 10" descr="微信图片_20221020134207"/>
          <p:cNvPicPr>
            <a:picLocks noChangeAspect="1"/>
          </p:cNvPicPr>
          <p:nvPr/>
        </p:nvPicPr>
        <p:blipFill>
          <a:blip r:embed="rId4"/>
          <a:srcRect t="6931"/>
          <a:stretch>
            <a:fillRect/>
          </a:stretch>
        </p:blipFill>
        <p:spPr>
          <a:xfrm>
            <a:off x="6537325" y="2746375"/>
            <a:ext cx="5113020" cy="31730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8675" y="320040"/>
            <a:ext cx="199072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飞行体验</a:t>
            </a:r>
            <a:endParaRPr 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" name="图片 20" descr="cadcaa48d434ab02843b83c1dc4cceb"/>
          <p:cNvPicPr>
            <a:picLocks noChangeAspect="1"/>
          </p:cNvPicPr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3090385" y="5571697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9" name="矩形 8"/>
          <p:cNvSpPr/>
          <p:nvPr/>
        </p:nvSpPr>
        <p:spPr>
          <a:xfrm>
            <a:off x="1542415" y="1416685"/>
            <a:ext cx="921893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来宾根据手环上的号码，按顺序进行相对应飞行体验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飞机数量：</a:t>
            </a:r>
            <a:r>
              <a:rPr lang="en-US" altLang="zh-CN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台，每台只限一人体验，每场体验：</a:t>
            </a:r>
            <a:r>
              <a:rPr lang="zh-CN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一次</a:t>
            </a:r>
            <a:r>
              <a:rPr lang="en-US" altLang="zh-CN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/3</a:t>
            </a:r>
            <a:r>
              <a:rPr lang="zh-CN" altLang="en-US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</a:t>
            </a:r>
            <a:r>
              <a:rPr lang="en-US" altLang="zh-CN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，一趟</a:t>
            </a:r>
            <a:r>
              <a:rPr lang="en-US" altLang="zh-CN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/10</a:t>
            </a:r>
            <a:r>
              <a:rPr lang="zh-CN" altLang="en-US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分钟</a:t>
            </a:r>
            <a:r>
              <a:rPr lang="en-US" altLang="zh-CN" sz="1600" b="1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zh-CN" sz="1600" b="1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飞机上天后，平稳飞行时，给予客户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分钟，</a:t>
            </a: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真机操控，沉浸式操纵体验，感受航空飞行的乐趣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8675" y="320040"/>
            <a:ext cx="339153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氛围布置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佰思乐</a:t>
            </a:r>
            <a:endParaRPr lang="en-US" altLang="zh-CN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" name="图片 20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9" name="矩形 8"/>
          <p:cNvSpPr/>
          <p:nvPr/>
        </p:nvSpPr>
        <p:spPr>
          <a:xfrm>
            <a:off x="1563370" y="1416685"/>
            <a:ext cx="74930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佰思乐打卡点</a:t>
            </a:r>
            <a:endParaRPr lang="en-US" alt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 descr="微信图片_20221020135613"/>
          <p:cNvPicPr>
            <a:picLocks noChangeAspect="1"/>
          </p:cNvPicPr>
          <p:nvPr/>
        </p:nvPicPr>
        <p:blipFill>
          <a:blip r:embed="rId5"/>
          <a:srcRect l="3059" r="3617" b="10451"/>
          <a:stretch>
            <a:fillRect/>
          </a:stretch>
        </p:blipFill>
        <p:spPr>
          <a:xfrm>
            <a:off x="6463665" y="2031365"/>
            <a:ext cx="5455920" cy="34880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685" y="2031365"/>
            <a:ext cx="5629910" cy="34886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rot="16200000">
            <a:off x="-1229211" y="1514470"/>
            <a:ext cx="3472356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Audi Type Wide" panose="020B0505040202060203" charset="0"/>
                <a:ea typeface="微软雅黑" panose="020B0503020204020204" charset="-122"/>
                <a:cs typeface="Audi Type Wide" panose="020B0505040202060203" charset="0"/>
              </a:rPr>
              <a:t>OPEN SHOW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8675" y="320040"/>
            <a:ext cx="413067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氛围布置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佰思乐</a:t>
            </a:r>
            <a:endParaRPr lang="en-US" altLang="zh-CN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" name="图片 20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9" name="矩形 8"/>
          <p:cNvSpPr/>
          <p:nvPr/>
        </p:nvSpPr>
        <p:spPr>
          <a:xfrm>
            <a:off x="1563370" y="1416685"/>
            <a:ext cx="74930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佰思乐飞行服务点：在桌面上以玻璃罩形式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香薰 、酒、食物，进行产品展示</a:t>
            </a:r>
          </a:p>
        </p:txBody>
      </p:sp>
      <p:pic>
        <p:nvPicPr>
          <p:cNvPr id="4" name="图片 3" descr="a7e0dda46764eacc7f53a5188de53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780" y="2056130"/>
            <a:ext cx="2832735" cy="3488055"/>
          </a:xfrm>
          <a:prstGeom prst="rect">
            <a:avLst/>
          </a:prstGeom>
        </p:spPr>
      </p:pic>
      <p:pic>
        <p:nvPicPr>
          <p:cNvPr id="131" name="图片 130"/>
          <p:cNvPicPr/>
          <p:nvPr/>
        </p:nvPicPr>
        <p:blipFill>
          <a:blip r:embed="rId6"/>
          <a:stretch>
            <a:fillRect/>
          </a:stretch>
        </p:blipFill>
        <p:spPr>
          <a:xfrm>
            <a:off x="4189730" y="2056130"/>
            <a:ext cx="3782695" cy="34880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2" name="图片 131"/>
          <p:cNvPicPr/>
          <p:nvPr/>
        </p:nvPicPr>
        <p:blipFill>
          <a:blip r:embed="rId7"/>
          <a:stretch>
            <a:fillRect/>
          </a:stretch>
        </p:blipFill>
        <p:spPr>
          <a:xfrm>
            <a:off x="8168640" y="2056130"/>
            <a:ext cx="3782060" cy="348742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b95050e277f1953eeeb9b6b948e5cb"/>
          <p:cNvPicPr>
            <a:picLocks noChangeAspect="1"/>
          </p:cNvPicPr>
          <p:nvPr/>
        </p:nvPicPr>
        <p:blipFill>
          <a:blip r:embed="rId3"/>
          <a:srcRect t="34132" b="22528"/>
          <a:stretch>
            <a:fillRect/>
          </a:stretch>
        </p:blipFill>
        <p:spPr>
          <a:xfrm>
            <a:off x="-13969" y="1638711"/>
            <a:ext cx="12223113" cy="352216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4604" y="1545371"/>
            <a:ext cx="12206604" cy="37412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795" dirty="0">
                <a:latin typeface="思源黑体" panose="020B0400000000000000" charset="-122"/>
                <a:ea typeface="思源黑体" panose="020B0400000000000000" charset="-122"/>
              </a:rPr>
              <a:t>    </a:t>
            </a:r>
            <a:endParaRPr kumimoji="1" lang="zh-CN" altLang="en-US" sz="1795" dirty="0">
              <a:latin typeface="思源黑体" panose="020B0400000000000000" charset="-122"/>
              <a:ea typeface="思源黑体" panose="020B0400000000000000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30427" y="5057117"/>
            <a:ext cx="269769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-97935" y="5354749"/>
            <a:ext cx="549164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5393712" y="36617"/>
            <a:ext cx="6767671" cy="53181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299003" y="3375971"/>
            <a:ext cx="3181494" cy="72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795" dirty="0">
                <a:gradFill flip="none" rotWithShape="1">
                  <a:gsLst>
                    <a:gs pos="82000">
                      <a:srgbClr val="B2B2B4"/>
                    </a:gs>
                    <a:gs pos="0">
                      <a:srgbClr val="D7D7D7"/>
                    </a:gs>
                    <a:gs pos="50000">
                      <a:srgbClr val="6A686E"/>
                    </a:gs>
                  </a:gsLst>
                  <a:lin ang="2700000" scaled="1"/>
                  <a:tileRect/>
                </a:gradFill>
                <a:effectLst>
                  <a:outerShdw blurRad="50800" dist="1905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STRATEGY CONCEPTION</a:t>
            </a:r>
            <a:r>
              <a:rPr lang="en-US" altLang="zh-CN" sz="3190" dirty="0">
                <a:solidFill>
                  <a:srgbClr val="013368"/>
                </a:solidFill>
                <a:effectLst>
                  <a:outerShdw blurRad="50800" dist="1905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25201" y="2821747"/>
            <a:ext cx="2966994" cy="7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3190" b="1" dirty="0">
                <a:solidFill>
                  <a:srgbClr val="013368"/>
                </a:solidFill>
                <a:effectLst>
                  <a:outerShdw blurRad="50800" dist="177800" dir="2700000" sx="99000" sy="99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方正兰亭超细黑简体" panose="02000000000000000000" charset="-122"/>
              </a:rPr>
              <a:t>「</a:t>
            </a:r>
            <a:r>
              <a:rPr lang="zh-CN" altLang="en-US" sz="3190" b="1" dirty="0">
                <a:solidFill>
                  <a:srgbClr val="013368"/>
                </a:solidFill>
                <a:effectLst>
                  <a:outerShdw blurRad="50800" dist="177800" dir="2700000" sx="99000" sy="99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方正兰亭超细黑简体" panose="02000000000000000000" charset="-122"/>
              </a:rPr>
              <a:t>设计支持</a:t>
            </a:r>
          </a:p>
        </p:txBody>
      </p:sp>
      <p:pic>
        <p:nvPicPr>
          <p:cNvPr id="2" name="图片 1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97" y="4031901"/>
            <a:ext cx="1096588" cy="1096588"/>
          </a:xfrm>
          <a:prstGeom prst="rect">
            <a:avLst/>
          </a:prstGeom>
        </p:spPr>
      </p:pic>
      <p:pic>
        <p:nvPicPr>
          <p:cNvPr id="5" name="图片 4" descr="cadcaa48d434ab02843b83c1dc4cce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568" y="4459759"/>
            <a:ext cx="2037808" cy="24131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a5e15665a4ab4f734e616ef91cab8a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255"/>
            <a:ext cx="12207240" cy="686562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219158" y="6366048"/>
            <a:ext cx="1972842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</a:rPr>
              <a:t>主画面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bc2c7db5a3907ae5905f574b48346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" y="1434465"/>
            <a:ext cx="6124575" cy="42017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8675" y="363220"/>
            <a:ext cx="20688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设计支持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841943" y="5839460"/>
            <a:ext cx="2458720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签到处</a:t>
            </a: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尺寸：4*3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m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汉仪中黑简" panose="0201060000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23810" y="5839695"/>
            <a:ext cx="981024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桌牌</a:t>
            </a:r>
          </a:p>
        </p:txBody>
      </p:sp>
      <p:pic>
        <p:nvPicPr>
          <p:cNvPr id="5" name="图片 4" descr="9b06169510b1d1090488476b5e7bb5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675" y="1433830"/>
            <a:ext cx="3094990" cy="42011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28675" y="363220"/>
            <a:ext cx="20688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设计支持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67535" y="5507355"/>
            <a:ext cx="2458720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活动主背景板</a:t>
            </a: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尺寸：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5*3m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020368" y="5612130"/>
            <a:ext cx="2458720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伴手礼袋</a:t>
            </a: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(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正反面）</a:t>
            </a: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尺寸：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21*14*27cm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91440" y="1572260"/>
            <a:ext cx="6010910" cy="3733800"/>
            <a:chOff x="993" y="2520"/>
            <a:chExt cx="9466" cy="5880"/>
          </a:xfrm>
        </p:grpSpPr>
        <p:sp>
          <p:nvSpPr>
            <p:cNvPr id="7" name="矩形 6"/>
            <p:cNvSpPr/>
            <p:nvPr/>
          </p:nvSpPr>
          <p:spPr>
            <a:xfrm>
              <a:off x="993" y="2520"/>
              <a:ext cx="9467" cy="5880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405f3063a45e9b6c408d36788f0b7f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05" y="2807"/>
              <a:ext cx="8843" cy="5306"/>
            </a:xfrm>
            <a:prstGeom prst="rect">
              <a:avLst/>
            </a:prstGeom>
          </p:spPr>
        </p:pic>
      </p:grpSp>
      <p:pic>
        <p:nvPicPr>
          <p:cNvPr id="14" name="图片 13" descr="c9b82396e8e5177f3f9194551c8e1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445" y="2315210"/>
            <a:ext cx="2875915" cy="2875915"/>
          </a:xfrm>
          <a:prstGeom prst="rect">
            <a:avLst/>
          </a:prstGeom>
        </p:spPr>
      </p:pic>
      <p:pic>
        <p:nvPicPr>
          <p:cNvPr id="15" name="图片 14" descr="56bdf87fd06094e5ab870745e2bb6f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7335" y="2315210"/>
            <a:ext cx="2875915" cy="28759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28675" y="363220"/>
            <a:ext cx="206883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设计支持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36205" y="5805170"/>
            <a:ext cx="2466340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木质立牌</a:t>
            </a: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尺寸：80*200cm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96315" y="1170940"/>
            <a:ext cx="6011545" cy="4500245"/>
            <a:chOff x="897" y="1597"/>
            <a:chExt cx="10750" cy="8048"/>
          </a:xfrm>
        </p:grpSpPr>
        <p:sp>
          <p:nvSpPr>
            <p:cNvPr id="5" name="矩形 4"/>
            <p:cNvSpPr/>
            <p:nvPr/>
          </p:nvSpPr>
          <p:spPr>
            <a:xfrm>
              <a:off x="897" y="1597"/>
              <a:ext cx="10750" cy="8048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05" y="1887"/>
              <a:ext cx="9996" cy="7497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4450" y="1014095"/>
            <a:ext cx="2609850" cy="46564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69235" y="5807710"/>
            <a:ext cx="2466340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佰思乐推介背景</a:t>
            </a: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尺寸：4*3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  <a:sym typeface="+mn-ea"/>
              </a:rPr>
              <a:t>m</a:t>
            </a:r>
          </a:p>
        </p:txBody>
      </p:sp>
      <p:pic>
        <p:nvPicPr>
          <p:cNvPr id="8" name="图片 7" descr="关注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688465" y="4095115"/>
            <a:ext cx="4660900" cy="2089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3dfccf29c6facaf7f5b77c0c6b9f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640" y="1779270"/>
            <a:ext cx="2473960" cy="39776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8632" y="363062"/>
            <a:ext cx="643412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设计支持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75080" y="5852795"/>
            <a:ext cx="1575435" cy="811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道旗</a:t>
            </a: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尺寸：5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m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471535" y="5852795"/>
            <a:ext cx="245872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领队指引牌</a:t>
            </a:r>
          </a:p>
        </p:txBody>
      </p:sp>
      <p:pic>
        <p:nvPicPr>
          <p:cNvPr id="4" name="图片 3" descr="324af82f1525070ce79bda45d6b21d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25" y="1770380"/>
            <a:ext cx="2801620" cy="40824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25148" y="5861255"/>
            <a:ext cx="981024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手环</a:t>
            </a:r>
          </a:p>
        </p:txBody>
      </p:sp>
      <p:pic>
        <p:nvPicPr>
          <p:cNvPr id="9" name="图片 8" descr="b81c5a3dc0f53f3c8518db9908b1cb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4770" y="1779270"/>
            <a:ext cx="4081780" cy="40817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d818d9eca3e9826f8d0553be0c82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060" y="1895475"/>
            <a:ext cx="2750820" cy="35693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8632" y="363062"/>
            <a:ext cx="643412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设计支持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2415" y="5611495"/>
            <a:ext cx="128968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立体字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440680" y="5611700"/>
            <a:ext cx="1268664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麦标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72138" y="5611700"/>
            <a:ext cx="981024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手卡</a:t>
            </a:r>
          </a:p>
        </p:txBody>
      </p:sp>
      <p:pic>
        <p:nvPicPr>
          <p:cNvPr id="9" name="图片 8" descr="4832ee65482fb1efcc5e78c03b6557a"/>
          <p:cNvPicPr>
            <a:picLocks noChangeAspect="1"/>
          </p:cNvPicPr>
          <p:nvPr/>
        </p:nvPicPr>
        <p:blipFill>
          <a:blip r:embed="rId6"/>
          <a:srcRect b="44283"/>
          <a:stretch>
            <a:fillRect/>
          </a:stretch>
        </p:blipFill>
        <p:spPr>
          <a:xfrm>
            <a:off x="594360" y="3038475"/>
            <a:ext cx="3185795" cy="1290320"/>
          </a:xfrm>
          <a:prstGeom prst="rect">
            <a:avLst/>
          </a:prstGeom>
        </p:spPr>
      </p:pic>
      <p:pic>
        <p:nvPicPr>
          <p:cNvPr id="11" name="图片 10" descr="90553c8382fc94c3779e8819ac0eca2"/>
          <p:cNvPicPr>
            <a:picLocks noChangeAspect="1"/>
          </p:cNvPicPr>
          <p:nvPr/>
        </p:nvPicPr>
        <p:blipFill>
          <a:blip r:embed="rId7"/>
          <a:srcRect l="16657" r="16657"/>
          <a:stretch>
            <a:fillRect/>
          </a:stretch>
        </p:blipFill>
        <p:spPr>
          <a:xfrm>
            <a:off x="4175125" y="1901825"/>
            <a:ext cx="3563620" cy="35636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28675" y="363220"/>
            <a:ext cx="2322195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设计支持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50870" y="5879465"/>
            <a:ext cx="149161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邀请函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969375" y="5879465"/>
            <a:ext cx="149161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手举牌</a:t>
            </a:r>
          </a:p>
        </p:txBody>
      </p:sp>
      <p:pic>
        <p:nvPicPr>
          <p:cNvPr id="5" name="图片 4" descr="0543da1383366a43baa864bb40916d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325" y="1842770"/>
            <a:ext cx="3523615" cy="30353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705" y="1230630"/>
            <a:ext cx="3135630" cy="44932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1259205"/>
            <a:ext cx="3145790" cy="44640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28632" y="363062"/>
            <a:ext cx="643412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设计支持</a:t>
            </a:r>
          </a:p>
        </p:txBody>
      </p:sp>
      <p:pic>
        <p:nvPicPr>
          <p:cNvPr id="23" name="图片 22" descr="180fdcd036c4b68b891713d8b0b96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8455" y="5914390"/>
            <a:ext cx="149161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中黑简" panose="02010600000101010101" charset="-122"/>
              </a:rPr>
              <a:t>倒计时海报</a:t>
            </a:r>
          </a:p>
        </p:txBody>
      </p:sp>
      <p:pic>
        <p:nvPicPr>
          <p:cNvPr id="2" name="图片 1" descr="39e8bdc7dd0dc5a67ac61f18963cd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900" y="1014095"/>
            <a:ext cx="2425065" cy="5133340"/>
          </a:xfrm>
          <a:prstGeom prst="rect">
            <a:avLst/>
          </a:prstGeom>
        </p:spPr>
      </p:pic>
      <p:pic>
        <p:nvPicPr>
          <p:cNvPr id="4" name="图片 3" descr="7006e2fa718e9377c8b13ad0c7ef4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950" y="1014095"/>
            <a:ext cx="2424430" cy="5133340"/>
          </a:xfrm>
          <a:prstGeom prst="rect">
            <a:avLst/>
          </a:prstGeom>
        </p:spPr>
      </p:pic>
      <p:pic>
        <p:nvPicPr>
          <p:cNvPr id="5" name="图片 4" descr="87281a2f84dfa51db443ab500e729d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4310" y="1014095"/>
            <a:ext cx="2313940" cy="49002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b95050e277f1953eeeb9b6b948e5cb"/>
          <p:cNvPicPr>
            <a:picLocks noChangeAspect="1"/>
          </p:cNvPicPr>
          <p:nvPr/>
        </p:nvPicPr>
        <p:blipFill>
          <a:blip r:embed="rId3"/>
          <a:srcRect t="34132" b="22528"/>
          <a:stretch>
            <a:fillRect/>
          </a:stretch>
        </p:blipFill>
        <p:spPr>
          <a:xfrm>
            <a:off x="-13969" y="1638711"/>
            <a:ext cx="12223113" cy="352216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4604" y="1545371"/>
            <a:ext cx="12206604" cy="37412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795" dirty="0">
                <a:latin typeface="思源黑体" panose="020B0400000000000000" charset="-122"/>
                <a:ea typeface="思源黑体" panose="020B0400000000000000" charset="-122"/>
              </a:rPr>
              <a:t>    </a:t>
            </a:r>
            <a:endParaRPr kumimoji="1" lang="zh-CN" altLang="en-US" sz="1795" dirty="0">
              <a:latin typeface="思源黑体" panose="020B0400000000000000" charset="-122"/>
              <a:ea typeface="思源黑体" panose="020B0400000000000000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30427" y="5057117"/>
            <a:ext cx="269769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-97935" y="5354749"/>
            <a:ext cx="549164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5393712" y="36617"/>
            <a:ext cx="6767671" cy="53181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299003" y="3375971"/>
            <a:ext cx="3181494" cy="72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795" dirty="0">
                <a:gradFill flip="none" rotWithShape="1">
                  <a:gsLst>
                    <a:gs pos="82000">
                      <a:srgbClr val="B2B2B4"/>
                    </a:gs>
                    <a:gs pos="0">
                      <a:srgbClr val="D7D7D7"/>
                    </a:gs>
                    <a:gs pos="50000">
                      <a:srgbClr val="6A686E"/>
                    </a:gs>
                  </a:gsLst>
                  <a:lin ang="2700000" scaled="1"/>
                  <a:tileRect/>
                </a:gradFill>
                <a:effectLst>
                  <a:outerShdw blurRad="50800" dist="1905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STRATEGY CONCEPTION</a:t>
            </a:r>
            <a:r>
              <a:rPr lang="en-US" altLang="zh-CN" sz="3190" dirty="0">
                <a:solidFill>
                  <a:srgbClr val="013368"/>
                </a:solidFill>
                <a:effectLst>
                  <a:outerShdw blurRad="50800" dist="1905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25201" y="2821747"/>
            <a:ext cx="2966994" cy="7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3190" b="1" dirty="0">
                <a:solidFill>
                  <a:srgbClr val="013368"/>
                </a:solidFill>
                <a:effectLst>
                  <a:outerShdw blurRad="50800" dist="177800" dir="2700000" sx="99000" sy="99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方正兰亭超细黑简体" panose="02000000000000000000" charset="-122"/>
              </a:rPr>
              <a:t>「</a:t>
            </a:r>
            <a:r>
              <a:rPr lang="zh-CN" altLang="en-US" sz="3190" b="1" dirty="0">
                <a:solidFill>
                  <a:srgbClr val="013368"/>
                </a:solidFill>
                <a:effectLst>
                  <a:outerShdw blurRad="50800" dist="177800" dir="2700000" sx="99000" sy="99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方正兰亭超细黑简体" panose="02000000000000000000" charset="-122"/>
              </a:rPr>
              <a:t>传播策略</a:t>
            </a:r>
          </a:p>
        </p:txBody>
      </p:sp>
      <p:pic>
        <p:nvPicPr>
          <p:cNvPr id="2" name="图片 1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97" y="4031901"/>
            <a:ext cx="1096588" cy="1096588"/>
          </a:xfrm>
          <a:prstGeom prst="rect">
            <a:avLst/>
          </a:prstGeom>
        </p:spPr>
      </p:pic>
      <p:pic>
        <p:nvPicPr>
          <p:cNvPr id="5" name="图片 4" descr="cadcaa48d434ab02843b83c1dc4cce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568" y="4459759"/>
            <a:ext cx="2037808" cy="24131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711325" y="1316990"/>
            <a:ext cx="10139045" cy="510540"/>
          </a:xfrm>
          <a:prstGeom prst="rect">
            <a:avLst/>
          </a:prstGeom>
          <a:solidFill>
            <a:schemeClr val="accent1">
              <a:lumMod val="7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5755" y="1971040"/>
            <a:ext cx="1188000" cy="57600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传播阶段</a:t>
            </a:r>
          </a:p>
        </p:txBody>
      </p:sp>
      <p:sp>
        <p:nvSpPr>
          <p:cNvPr id="4" name="燕尾形 3"/>
          <p:cNvSpPr/>
          <p:nvPr/>
        </p:nvSpPr>
        <p:spPr>
          <a:xfrm>
            <a:off x="1706880" y="2762885"/>
            <a:ext cx="3319145" cy="582930"/>
          </a:xfrm>
          <a:prstGeom prst="chevron">
            <a:avLst/>
          </a:prstGeom>
          <a:solidFill>
            <a:schemeClr val="accent1">
              <a:lumMod val="75000"/>
              <a:alpha val="17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5120" y="1380490"/>
            <a:ext cx="11887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活动主题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06880" y="1360805"/>
            <a:ext cx="920877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20000"/>
              </a:lnSpc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sym typeface="+mn-ea"/>
              </a:rPr>
              <a:t>在云端，寻找美好—2022梅赛德斯-奔驰宝利德奔驰绍兴地区客户服务主题市场活动 </a:t>
            </a:r>
          </a:p>
        </p:txBody>
      </p:sp>
      <p:sp>
        <p:nvSpPr>
          <p:cNvPr id="14" name="矩形 13"/>
          <p:cNvSpPr/>
          <p:nvPr/>
        </p:nvSpPr>
        <p:spPr>
          <a:xfrm>
            <a:off x="8535670" y="1971040"/>
            <a:ext cx="3310255" cy="57594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后续跟进及传播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607945" y="2900045"/>
            <a:ext cx="18218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活动预热、扩大宣传</a:t>
            </a:r>
          </a:p>
        </p:txBody>
      </p:sp>
      <p:sp>
        <p:nvSpPr>
          <p:cNvPr id="16" name="矩形 15"/>
          <p:cNvSpPr/>
          <p:nvPr/>
        </p:nvSpPr>
        <p:spPr>
          <a:xfrm>
            <a:off x="333375" y="2769235"/>
            <a:ext cx="1188000" cy="57600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传播目的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120640" y="2781935"/>
            <a:ext cx="3303905" cy="582930"/>
            <a:chOff x="7997" y="4261"/>
            <a:chExt cx="4015" cy="918"/>
          </a:xfrm>
          <a:solidFill>
            <a:schemeClr val="accent1">
              <a:lumMod val="75000"/>
              <a:alpha val="17000"/>
            </a:schemeClr>
          </a:solidFill>
        </p:grpSpPr>
        <p:sp>
          <p:nvSpPr>
            <p:cNvPr id="18" name="燕尾形 17"/>
            <p:cNvSpPr/>
            <p:nvPr/>
          </p:nvSpPr>
          <p:spPr>
            <a:xfrm>
              <a:off x="7997" y="4261"/>
              <a:ext cx="4015" cy="918"/>
            </a:xfrm>
            <a:prstGeom prst="chevron">
              <a:avLst/>
            </a:prstGeom>
            <a:grpFill/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580" y="4449"/>
              <a:ext cx="2869" cy="483"/>
            </a:xfrm>
            <a:prstGeom prst="rect">
              <a:avLst/>
            </a:prstGeom>
            <a:noFill/>
            <a:ln>
              <a:solidFill>
                <a:srgbClr val="000000">
                  <a:alpha val="0"/>
                </a:srgbClr>
              </a:solidFill>
            </a:ln>
          </p:spPr>
          <p:txBody>
            <a:bodyPr wrap="square" rtlCol="0" anchor="t"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引导互动，现场扩散</a:t>
              </a:r>
            </a:p>
          </p:txBody>
        </p:sp>
      </p:grpSp>
      <p:sp>
        <p:nvSpPr>
          <p:cNvPr id="20" name="燕尾形 19"/>
          <p:cNvSpPr/>
          <p:nvPr/>
        </p:nvSpPr>
        <p:spPr>
          <a:xfrm>
            <a:off x="8535670" y="2772410"/>
            <a:ext cx="3310890" cy="582930"/>
          </a:xfrm>
          <a:prstGeom prst="chevron">
            <a:avLst/>
          </a:prstGeom>
          <a:solidFill>
            <a:schemeClr val="accent1">
              <a:lumMod val="75000"/>
              <a:alpha val="17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80525" y="2903855"/>
            <a:ext cx="18218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后续跟进，口碑传播</a:t>
            </a:r>
          </a:p>
        </p:txBody>
      </p:sp>
      <p:sp>
        <p:nvSpPr>
          <p:cNvPr id="22" name="矩形 21"/>
          <p:cNvSpPr/>
          <p:nvPr/>
        </p:nvSpPr>
        <p:spPr>
          <a:xfrm>
            <a:off x="325755" y="3567430"/>
            <a:ext cx="1188085" cy="108648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传播方式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08785" y="3594735"/>
            <a:ext cx="3308985" cy="105029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我与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生活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的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一万种美好可能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话题互动</a:t>
            </a:r>
            <a:endParaRPr lang="zh-CN" altLang="en-US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倒计时海报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预热长图文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预热视频</a:t>
            </a:r>
          </a:p>
        </p:txBody>
      </p:sp>
      <p:sp>
        <p:nvSpPr>
          <p:cNvPr id="24" name="矩形 23"/>
          <p:cNvSpPr/>
          <p:nvPr/>
        </p:nvSpPr>
        <p:spPr>
          <a:xfrm>
            <a:off x="5121275" y="1971040"/>
            <a:ext cx="3310255" cy="57594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活动爆发期</a:t>
            </a:r>
          </a:p>
        </p:txBody>
      </p:sp>
      <p:sp>
        <p:nvSpPr>
          <p:cNvPr id="25" name="矩形 24"/>
          <p:cNvSpPr/>
          <p:nvPr/>
        </p:nvSpPr>
        <p:spPr>
          <a:xfrm>
            <a:off x="1706880" y="1961515"/>
            <a:ext cx="3310255" cy="57594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活动前期预热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124450" y="3719830"/>
            <a:ext cx="3308985" cy="8102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客户上传活动精彩美图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九宫格美图</a:t>
            </a:r>
          </a:p>
          <a:p>
            <a:pPr marL="171450" lvl="0" indent="-171450" algn="l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秒短视频</a:t>
            </a:r>
          </a:p>
        </p:txBody>
      </p:sp>
      <p:sp>
        <p:nvSpPr>
          <p:cNvPr id="27" name="矩形 26"/>
          <p:cNvSpPr/>
          <p:nvPr/>
        </p:nvSpPr>
        <p:spPr>
          <a:xfrm>
            <a:off x="1711325" y="3550285"/>
            <a:ext cx="3305810" cy="110172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25720" y="3550285"/>
            <a:ext cx="3305810" cy="109791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40115" y="3547745"/>
            <a:ext cx="3305810" cy="110299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40115" y="3719830"/>
            <a:ext cx="3308985" cy="8102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indent="-171450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主流媒体在各自平台上发布活动新闻稿件</a:t>
            </a:r>
          </a:p>
          <a:p>
            <a:pPr marL="228600" indent="-228600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活动视频进行剪辑，在自媒体平台持续传播</a:t>
            </a:r>
          </a:p>
          <a:p>
            <a:pPr marL="171450" indent="-171450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活动美图传播</a:t>
            </a:r>
          </a:p>
        </p:txBody>
      </p:sp>
      <p:sp>
        <p:nvSpPr>
          <p:cNvPr id="31" name="矩形 30"/>
          <p:cNvSpPr/>
          <p:nvPr/>
        </p:nvSpPr>
        <p:spPr>
          <a:xfrm>
            <a:off x="325755" y="5865495"/>
            <a:ext cx="1188000" cy="57600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传播</a:t>
            </a:r>
          </a:p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渠道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325" y="5848350"/>
            <a:ext cx="647700" cy="66675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120" y="5848350"/>
            <a:ext cx="645160" cy="66675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835" y="5848350"/>
            <a:ext cx="657225" cy="66675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6"/>
          <a:srcRect l="27257" t="21639" r="29102" b="20874"/>
          <a:stretch>
            <a:fillRect/>
          </a:stretch>
        </p:blipFill>
        <p:spPr>
          <a:xfrm>
            <a:off x="3500120" y="5811520"/>
            <a:ext cx="650875" cy="689610"/>
          </a:xfrm>
          <a:prstGeom prst="round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333375" y="4848225"/>
            <a:ext cx="1188085" cy="795020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传播内容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1627505" y="4851400"/>
            <a:ext cx="3389630" cy="79057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281238" y="4909185"/>
            <a:ext cx="208216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事件营销</a:t>
            </a:r>
          </a:p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话题制造</a:t>
            </a:r>
          </a:p>
        </p:txBody>
      </p:sp>
      <p:sp>
        <p:nvSpPr>
          <p:cNvPr id="45" name="矩形 44"/>
          <p:cNvSpPr/>
          <p:nvPr/>
        </p:nvSpPr>
        <p:spPr>
          <a:xfrm>
            <a:off x="5123180" y="4846320"/>
            <a:ext cx="3314065" cy="79057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739130" y="4956175"/>
            <a:ext cx="2082165" cy="5708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微信推文发送</a:t>
            </a:r>
          </a:p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活动美图共享</a:t>
            </a:r>
          </a:p>
        </p:txBody>
      </p:sp>
      <p:sp>
        <p:nvSpPr>
          <p:cNvPr id="48" name="矩形 47"/>
          <p:cNvSpPr/>
          <p:nvPr/>
        </p:nvSpPr>
        <p:spPr>
          <a:xfrm>
            <a:off x="8543290" y="4843145"/>
            <a:ext cx="3314065" cy="790575"/>
          </a:xfrm>
          <a:prstGeom prst="rect">
            <a:avLst/>
          </a:prstGeom>
          <a:noFill/>
          <a:ln w="12700" cmpd="sng">
            <a:solidFill>
              <a:srgbClr val="CEDFF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59240" y="4953000"/>
            <a:ext cx="2082165" cy="5708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活动回顾</a:t>
            </a:r>
          </a:p>
          <a:p>
            <a:pPr marL="171450" lvl="0" indent="-171450" algn="ctr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后续跟进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传播规划</a:t>
            </a:r>
          </a:p>
        </p:txBody>
      </p:sp>
      <p:pic>
        <p:nvPicPr>
          <p:cNvPr id="6" name="图片 5" descr="180fdcd036c4b68b891713d8b0b96e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0545" y="121920"/>
            <a:ext cx="1039495" cy="10394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132586" y="1778000"/>
            <a:ext cx="2486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汉仪趣黑W" panose="00020600040101010101" charset="-122"/>
              </a:rPr>
              <a:t>话题互动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39495" y="2451100"/>
            <a:ext cx="5633720" cy="21558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buClrTx/>
              <a:buSzTx/>
              <a:buFontTx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线上发起话题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我与</a:t>
            </a:r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生活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的</a:t>
            </a:r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一万种美好可能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大黑简" panose="02010600000101010101" charset="-122"/>
                <a:sym typeface="+mn-ea"/>
              </a:rPr>
              <a:t>”</a:t>
            </a:r>
            <a:r>
              <a:rPr 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话题互动</a:t>
            </a:r>
            <a:endParaRPr lang="en-US" altLang="zh-CN" sz="1600" dirty="0">
              <a:solidFill>
                <a:schemeClr val="bg1"/>
              </a:solidFill>
              <a:latin typeface="汉仪大黑简" panose="02010600000101010101" charset="-122"/>
              <a:ea typeface="汉仪大黑简" panose="02010600000101010101" charset="-122"/>
              <a:cs typeface="汉仪大黑简" panose="02010600000101010101" charset="-122"/>
              <a:sym typeface="+mn-ea"/>
            </a:endParaRPr>
          </a:p>
          <a:p>
            <a:pPr>
              <a:lnSpc>
                <a:spcPct val="120000"/>
              </a:lnSpc>
              <a:buClrTx/>
              <a:buSzTx/>
              <a:buFontTx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分享生活中的美好瞬间，并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@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绍兴宝利德奔驰参与话题互动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可以照片、视频形式进行投稿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线上评选发起作品投票，评选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最佳作品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前三名，将获得礼品一份！</a:t>
            </a: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传播渠道：微博/小红书/公众号/微信朋友圈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前期宣传</a:t>
            </a:r>
          </a:p>
        </p:txBody>
      </p:sp>
      <p:sp>
        <p:nvSpPr>
          <p:cNvPr id="3" name="文本框 2"/>
          <p:cNvSpPr txBox="1"/>
          <p:nvPr/>
        </p:nvSpPr>
        <p:spPr>
          <a:xfrm rot="16200000">
            <a:off x="-834982" y="1583469"/>
            <a:ext cx="2684005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SPREAD</a:t>
            </a:r>
            <a:endParaRPr lang="zh-CN" altLang="en-US" sz="359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pic>
        <p:nvPicPr>
          <p:cNvPr id="7" name="图片 6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cxnSp>
        <p:nvCxnSpPr>
          <p:cNvPr id="2" name="直接连接符 1"/>
          <p:cNvCxnSpPr/>
          <p:nvPr/>
        </p:nvCxnSpPr>
        <p:spPr>
          <a:xfrm>
            <a:off x="1332865" y="2299970"/>
            <a:ext cx="174561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图片 101"/>
          <p:cNvPicPr/>
          <p:nvPr/>
        </p:nvPicPr>
        <p:blipFill>
          <a:blip r:embed="rId5"/>
          <a:stretch>
            <a:fillRect/>
          </a:stretch>
        </p:blipFill>
        <p:spPr>
          <a:xfrm>
            <a:off x="6582410" y="2035810"/>
            <a:ext cx="5361305" cy="278638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7c150fb912337fa73ddd4fba7a5d3dd"/>
          <p:cNvPicPr>
            <a:picLocks noChangeAspect="1"/>
          </p:cNvPicPr>
          <p:nvPr/>
        </p:nvPicPr>
        <p:blipFill>
          <a:blip r:embed="rId3"/>
          <a:srcRect l="12746" r="13884" b="15984"/>
          <a:stretch>
            <a:fillRect/>
          </a:stretch>
        </p:blipFill>
        <p:spPr>
          <a:xfrm>
            <a:off x="5040367" y="993584"/>
            <a:ext cx="6770652" cy="4361588"/>
          </a:xfrm>
          <a:prstGeom prst="rect">
            <a:avLst/>
          </a:prstGeom>
        </p:spPr>
      </p:pic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pic>
        <p:nvPicPr>
          <p:cNvPr id="7" name="图片 6" descr="cadcaa48d434ab02843b83c1dc4cceb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3" name="文本框 2"/>
          <p:cNvSpPr txBox="1"/>
          <p:nvPr/>
        </p:nvSpPr>
        <p:spPr>
          <a:xfrm rot="16200000">
            <a:off x="-834982" y="1583469"/>
            <a:ext cx="2684005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SPREAD</a:t>
            </a:r>
            <a:endParaRPr lang="zh-CN" altLang="en-US" sz="359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43975" y="1935814"/>
            <a:ext cx="3890128" cy="228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sz="319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倒计时海报</a:t>
            </a:r>
          </a:p>
          <a:p>
            <a:pPr>
              <a:lnSpc>
                <a:spcPct val="140000"/>
              </a:lnSpc>
            </a:pPr>
            <a:endParaRPr sz="139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sz="139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活动前3天，发布</a:t>
            </a:r>
            <a:r>
              <a:rPr lang="zh-CN" altLang="en-US" sz="139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了</a:t>
            </a:r>
            <a:r>
              <a:rPr sz="139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活动宣传倒计时海报，通过三张倒计时释放活动地点、活动内容、活动车型，紧抓客户眼球</a:t>
            </a:r>
          </a:p>
          <a:p>
            <a:pPr>
              <a:lnSpc>
                <a:spcPct val="140000"/>
              </a:lnSpc>
            </a:pPr>
            <a:r>
              <a:rPr lang="zh-CN" sz="139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传播渠道：小红书</a:t>
            </a:r>
            <a:r>
              <a:rPr lang="en-US" altLang="zh-CN" sz="139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sz="139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公众号/微信朋友圈</a:t>
            </a:r>
            <a:endParaRPr sz="139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673225" y="2764790"/>
            <a:ext cx="174561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前期宣传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adcaa48d434ab02843b83c1dc4cceb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15" name="文本框 14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活动期间</a:t>
            </a:r>
          </a:p>
        </p:txBody>
      </p:sp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2440" y="2924582"/>
            <a:ext cx="4683516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活动中，摄影师实时上传现场拍摄照片、视频速修，同步上传至“云平台” 现场等候区摆放云相册二维码，嘉宾可实时扫码欣赏及分享活动美图</a:t>
            </a:r>
          </a:p>
          <a:p>
            <a:pPr>
              <a:lnSpc>
                <a:spcPct val="150000"/>
              </a:lnSpc>
              <a:buClrTx/>
              <a:buSzTx/>
              <a:buFontTx/>
            </a:pP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  <a:buClrTx/>
              <a:buSzTx/>
              <a:buFontTx/>
            </a:pP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Oval 3"/>
          <p:cNvSpPr/>
          <p:nvPr/>
        </p:nvSpPr>
        <p:spPr>
          <a:xfrm>
            <a:off x="5886143" y="985965"/>
            <a:ext cx="5470240" cy="5324833"/>
          </a:xfrm>
          <a:prstGeom prst="ellipse">
            <a:avLst/>
          </a:prstGeom>
          <a:solidFill>
            <a:srgbClr val="0070C0">
              <a:alpha val="38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127000" dist="88900" dir="7500000" sx="99000" sy="99000" algn="t" rotWithShape="0">
              <a:srgbClr val="FFFFFF">
                <a:lumMod val="50000"/>
                <a:alpha val="8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795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1" name="Shape 4303"/>
          <p:cNvSpPr/>
          <p:nvPr/>
        </p:nvSpPr>
        <p:spPr>
          <a:xfrm>
            <a:off x="5377527" y="2714113"/>
            <a:ext cx="508510" cy="495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86000">
                <a:srgbClr val="0065FA"/>
              </a:gs>
              <a:gs pos="0">
                <a:srgbClr val="002060"/>
              </a:gs>
            </a:gsLst>
            <a:lin ang="21594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7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Shape 4306"/>
          <p:cNvSpPr/>
          <p:nvPr/>
        </p:nvSpPr>
        <p:spPr>
          <a:xfrm>
            <a:off x="10976818" y="4757018"/>
            <a:ext cx="1057832" cy="1057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87000">
                <a:srgbClr val="0065FA"/>
              </a:gs>
              <a:gs pos="0">
                <a:srgbClr val="002060"/>
              </a:gs>
            </a:gsLst>
            <a:lin ang="21594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79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261081" y="4113229"/>
            <a:ext cx="1504237" cy="1504237"/>
            <a:chOff x="3729500" y="1252428"/>
            <a:chExt cx="2070101" cy="2070101"/>
          </a:xfrm>
        </p:grpSpPr>
        <p:sp>
          <p:nvSpPr>
            <p:cNvPr id="25" name="椭圆 24"/>
            <p:cNvSpPr/>
            <p:nvPr/>
          </p:nvSpPr>
          <p:spPr>
            <a:xfrm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48000">
                  <a:schemeClr val="bg1">
                    <a:alpha val="0"/>
                  </a:schemeClr>
                </a:gs>
                <a:gs pos="92000">
                  <a:schemeClr val="bg1">
                    <a:alpha val="3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6" name="椭圆 25"/>
            <p:cNvSpPr/>
            <p:nvPr/>
          </p:nvSpPr>
          <p:spPr>
            <a:xfrm rot="9832494"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7" name="椭圆 26"/>
            <p:cNvSpPr/>
            <p:nvPr/>
          </p:nvSpPr>
          <p:spPr>
            <a:xfrm rot="20507614">
              <a:off x="3729501" y="1252429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2" name="文本框 1"/>
          <p:cNvSpPr txBox="1"/>
          <p:nvPr/>
        </p:nvSpPr>
        <p:spPr>
          <a:xfrm rot="16200000">
            <a:off x="-834982" y="1583469"/>
            <a:ext cx="2684005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SPREAD</a:t>
            </a:r>
            <a:endParaRPr lang="zh-CN" altLang="en-US" sz="359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faa822d347178500df2773052103860"/>
          <p:cNvPicPr>
            <a:picLocks noChangeAspect="1"/>
          </p:cNvPicPr>
          <p:nvPr/>
        </p:nvPicPr>
        <p:blipFill>
          <a:blip r:embed="rId5"/>
          <a:srcRect l="15669" t="-12" r="16350" b="100000"/>
          <a:stretch>
            <a:fillRect/>
          </a:stretch>
        </p:blipFill>
        <p:spPr>
          <a:xfrm>
            <a:off x="7394074" y="985330"/>
            <a:ext cx="1839732" cy="6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897" h="1">
                <a:moveTo>
                  <a:pt x="0" y="1"/>
                </a:moveTo>
                <a:lnTo>
                  <a:pt x="1" y="1"/>
                </a:lnTo>
                <a:lnTo>
                  <a:pt x="19" y="0"/>
                </a:lnTo>
                <a:lnTo>
                  <a:pt x="38" y="0"/>
                </a:lnTo>
                <a:lnTo>
                  <a:pt x="2860" y="0"/>
                </a:lnTo>
                <a:lnTo>
                  <a:pt x="2878" y="0"/>
                </a:lnTo>
                <a:lnTo>
                  <a:pt x="2897" y="1"/>
                </a:lnTo>
                <a:lnTo>
                  <a:pt x="2897" y="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3" name="文本框 2"/>
          <p:cNvSpPr txBox="1"/>
          <p:nvPr/>
        </p:nvSpPr>
        <p:spPr>
          <a:xfrm>
            <a:off x="913444" y="224820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云相册直播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332865" y="2846070"/>
            <a:ext cx="174561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 descr="cb5ec61c25b72d44f7d42358f0215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625" y="716280"/>
            <a:ext cx="2797175" cy="56159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5517361" y="922989"/>
            <a:ext cx="1504237" cy="1504237"/>
            <a:chOff x="3729500" y="1252428"/>
            <a:chExt cx="2070101" cy="2070101"/>
          </a:xfrm>
        </p:grpSpPr>
        <p:sp>
          <p:nvSpPr>
            <p:cNvPr id="9" name="椭圆 8"/>
            <p:cNvSpPr/>
            <p:nvPr/>
          </p:nvSpPr>
          <p:spPr>
            <a:xfrm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48000">
                  <a:schemeClr val="bg1">
                    <a:alpha val="0"/>
                  </a:schemeClr>
                </a:gs>
                <a:gs pos="92000">
                  <a:schemeClr val="bg1">
                    <a:alpha val="3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1" name="椭圆 10"/>
            <p:cNvSpPr/>
            <p:nvPr/>
          </p:nvSpPr>
          <p:spPr>
            <a:xfrm rot="9832494">
              <a:off x="3729500" y="1252428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2" name="椭圆 11"/>
            <p:cNvSpPr/>
            <p:nvPr/>
          </p:nvSpPr>
          <p:spPr>
            <a:xfrm rot="20507614">
              <a:off x="3729501" y="1252429"/>
              <a:ext cx="2070100" cy="2070100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69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pic>
        <p:nvPicPr>
          <p:cNvPr id="8" name="图片 7" descr="cadcaa48d434ab02843b83c1dc4cceb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3973" t="1657" r="9823"/>
          <a:stretch>
            <a:fillRect/>
          </a:stretch>
        </p:blipFill>
        <p:spPr>
          <a:xfrm>
            <a:off x="68580" y="1884680"/>
            <a:ext cx="6299835" cy="4044315"/>
          </a:xfrm>
          <a:prstGeom prst="rect">
            <a:avLst/>
          </a:prstGeom>
        </p:spPr>
      </p:pic>
      <p:pic>
        <p:nvPicPr>
          <p:cNvPr id="1070" name="imag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01800" y="1642110"/>
            <a:ext cx="9697085" cy="542544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5" name="文本框 24"/>
          <p:cNvSpPr txBox="1"/>
          <p:nvPr/>
        </p:nvSpPr>
        <p:spPr>
          <a:xfrm>
            <a:off x="9109423" y="1567812"/>
            <a:ext cx="2044315" cy="427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08" tIns="27708" rIns="27708" bIns="27708" numCol="1" spcCol="38100" rtlCol="0" anchor="t">
            <a:spAutoFit/>
          </a:bodyPr>
          <a:lstStyle/>
          <a:p>
            <a:pPr marL="0" marR="0" indent="0" algn="dist" defTabSz="14922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25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活动后续传播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855750" y="2098730"/>
            <a:ext cx="4297988" cy="427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08" tIns="27708" rIns="27708" bIns="27708" numCol="1" spcCol="38100" rtlCol="0" anchor="t">
            <a:spAutoFit/>
          </a:bodyPr>
          <a:lstStyle/>
          <a:p>
            <a:pPr marL="0" marR="0" indent="0" algn="dist" defTabSz="14922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42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新闻通稿</a:t>
            </a:r>
            <a:r>
              <a:rPr lang="en-US" altLang="zh-CN" sz="242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42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九宫格</a:t>
            </a:r>
            <a:r>
              <a:rPr lang="en-US" altLang="zh-CN" sz="242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42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短视频</a:t>
            </a:r>
            <a:endParaRPr kumimoji="0" lang="zh-CN" altLang="en-US" sz="2425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6855750" y="2748153"/>
            <a:ext cx="4297988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8" name="Group 12"/>
          <p:cNvGrpSpPr/>
          <p:nvPr/>
        </p:nvGrpSpPr>
        <p:grpSpPr>
          <a:xfrm>
            <a:off x="7152536" y="3073119"/>
            <a:ext cx="324721" cy="324721"/>
            <a:chOff x="5059784" y="6348552"/>
            <a:chExt cx="1056786" cy="105678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Shape 843"/>
            <p:cNvSpPr/>
            <p:nvPr/>
          </p:nvSpPr>
          <p:spPr>
            <a:xfrm>
              <a:off x="5059784" y="6348552"/>
              <a:ext cx="1056786" cy="1056785"/>
            </a:xfrm>
            <a:prstGeom prst="ellipse">
              <a:avLst/>
            </a:prstGeom>
            <a:grpFill/>
            <a:ln w="12700">
              <a:solidFill>
                <a:schemeClr val="bg1">
                  <a:alpha val="33669"/>
                </a:schemeClr>
              </a:solidFill>
              <a:miter/>
            </a:ln>
          </p:spPr>
          <p:txBody>
            <a:bodyPr lIns="27708" rIns="27708" anchor="ctr"/>
            <a:lstStyle/>
            <a:p>
              <a:endParaRPr sz="109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  <p:sp>
          <p:nvSpPr>
            <p:cNvPr id="30" name="Shape 850"/>
            <p:cNvSpPr/>
            <p:nvPr/>
          </p:nvSpPr>
          <p:spPr>
            <a:xfrm>
              <a:off x="5288457" y="6577224"/>
              <a:ext cx="599441" cy="59944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miter/>
            </a:ln>
          </p:spPr>
          <p:txBody>
            <a:bodyPr lIns="27708" rIns="27708" anchor="ctr"/>
            <a:lstStyle/>
            <a:p>
              <a:endParaRPr sz="109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625715" y="2872105"/>
            <a:ext cx="3703955" cy="840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08" tIns="27708" rIns="27708" bIns="27708" numCol="1" spcCol="38100" rtlCol="0" anchor="t">
            <a:spAutoFit/>
          </a:bodyPr>
          <a:lstStyle/>
          <a:p>
            <a:pPr marL="0" marR="0" indent="0" algn="l" defTabSz="14922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5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Calibri" panose="020F0502020204030204"/>
              </a:rPr>
              <a:t>新闻通稿 </a:t>
            </a:r>
          </a:p>
          <a:p>
            <a:pPr marL="0" marR="0" indent="0" algn="l" defTabSz="14922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活动结束后，参与媒体统一推送本次活动软文，传播活动盛况及</a:t>
            </a:r>
            <a:r>
              <a:rPr 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豪华车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/>
            </a:endParaRPr>
          </a:p>
        </p:txBody>
      </p:sp>
      <p:grpSp>
        <p:nvGrpSpPr>
          <p:cNvPr id="33" name="Group 12"/>
          <p:cNvGrpSpPr/>
          <p:nvPr/>
        </p:nvGrpSpPr>
        <p:grpSpPr>
          <a:xfrm>
            <a:off x="7148191" y="4233155"/>
            <a:ext cx="324721" cy="324721"/>
            <a:chOff x="5059784" y="6348552"/>
            <a:chExt cx="1056786" cy="105678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4" name="Shape 843"/>
            <p:cNvSpPr/>
            <p:nvPr/>
          </p:nvSpPr>
          <p:spPr>
            <a:xfrm>
              <a:off x="5059784" y="6348552"/>
              <a:ext cx="1056786" cy="1056785"/>
            </a:xfrm>
            <a:prstGeom prst="ellipse">
              <a:avLst/>
            </a:prstGeom>
            <a:grpFill/>
            <a:ln w="12700">
              <a:solidFill>
                <a:schemeClr val="bg1">
                  <a:alpha val="33669"/>
                </a:schemeClr>
              </a:solidFill>
              <a:miter/>
            </a:ln>
          </p:spPr>
          <p:txBody>
            <a:bodyPr lIns="27708" rIns="27708" anchor="ctr"/>
            <a:lstStyle/>
            <a:p>
              <a:endParaRPr sz="109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  <p:sp>
          <p:nvSpPr>
            <p:cNvPr id="35" name="Shape 850"/>
            <p:cNvSpPr/>
            <p:nvPr/>
          </p:nvSpPr>
          <p:spPr>
            <a:xfrm>
              <a:off x="5288457" y="6577224"/>
              <a:ext cx="599441" cy="59944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miter/>
            </a:ln>
          </p:spPr>
          <p:txBody>
            <a:bodyPr lIns="27708" rIns="27708" anchor="ctr"/>
            <a:lstStyle/>
            <a:p>
              <a:endParaRPr sz="109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625731" y="4031369"/>
            <a:ext cx="3777666" cy="840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08" tIns="27708" rIns="27708" bIns="27708" numCol="1" spcCol="38100" rtlCol="0" anchor="t">
            <a:spAutoFit/>
          </a:bodyPr>
          <a:lstStyle/>
          <a:p>
            <a:pPr marL="0" marR="0" indent="0" algn="l" defTabSz="14922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5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Calibri" panose="020F0502020204030204"/>
              </a:rPr>
              <a:t>微信九宫格 </a:t>
            </a:r>
            <a:endParaRPr lang="en-US" altLang="zh-CN" sz="14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indent="0" algn="l" defTabSz="14922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活动第一时间将现场精彩照片生成为微信长图于朋友圈轰炸式传播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/>
            </a:endParaRPr>
          </a:p>
        </p:txBody>
      </p:sp>
      <p:grpSp>
        <p:nvGrpSpPr>
          <p:cNvPr id="37" name="Group 12"/>
          <p:cNvGrpSpPr/>
          <p:nvPr/>
        </p:nvGrpSpPr>
        <p:grpSpPr>
          <a:xfrm>
            <a:off x="7152536" y="5230831"/>
            <a:ext cx="324721" cy="324721"/>
            <a:chOff x="5059784" y="6348552"/>
            <a:chExt cx="1056786" cy="105678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Shape 843"/>
            <p:cNvSpPr/>
            <p:nvPr/>
          </p:nvSpPr>
          <p:spPr>
            <a:xfrm>
              <a:off x="5059784" y="6348552"/>
              <a:ext cx="1056786" cy="1056785"/>
            </a:xfrm>
            <a:prstGeom prst="ellipse">
              <a:avLst/>
            </a:prstGeom>
            <a:grpFill/>
            <a:ln w="12700">
              <a:solidFill>
                <a:schemeClr val="bg1">
                  <a:alpha val="33669"/>
                </a:schemeClr>
              </a:solidFill>
              <a:miter/>
            </a:ln>
          </p:spPr>
          <p:txBody>
            <a:bodyPr lIns="27708" rIns="27708" anchor="ctr"/>
            <a:lstStyle/>
            <a:p>
              <a:endParaRPr sz="109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  <p:sp>
          <p:nvSpPr>
            <p:cNvPr id="39" name="Shape 850"/>
            <p:cNvSpPr/>
            <p:nvPr/>
          </p:nvSpPr>
          <p:spPr>
            <a:xfrm>
              <a:off x="5288457" y="6577224"/>
              <a:ext cx="599441" cy="59944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miter/>
            </a:ln>
          </p:spPr>
          <p:txBody>
            <a:bodyPr lIns="27708" rIns="27708" anchor="ctr"/>
            <a:lstStyle/>
            <a:p>
              <a:endParaRPr sz="1090">
                <a:latin typeface="微软雅黑" panose="020B0503020204020204" charset="-122"/>
                <a:ea typeface="微软雅黑" panose="020B0503020204020204" charset="-122"/>
                <a:sym typeface="+mn-lt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625731" y="5141296"/>
            <a:ext cx="3777666" cy="8407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708" tIns="27708" rIns="27708" bIns="27708" numCol="1" spcCol="38100" rtlCol="0" anchor="t">
            <a:spAutoFit/>
          </a:bodyPr>
          <a:lstStyle/>
          <a:p>
            <a:pPr marL="0" marR="0" indent="0" algn="l" defTabSz="14922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55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Calibri" panose="020F0502020204030204"/>
              </a:rPr>
              <a:t>微信长图 </a:t>
            </a:r>
          </a:p>
          <a:p>
            <a:pPr marL="0" marR="0" indent="0" algn="l" defTabSz="14922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活动结束后第一时间，摄像师现场剪辑活动视频素材，形成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秒视频于朋友圈传播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93590" y="5351780"/>
            <a:ext cx="162623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845185" algn="ctr">
              <a:lnSpc>
                <a:spcPct val="100000"/>
              </a:lnSpc>
              <a:spcBef>
                <a:spcPts val="890"/>
              </a:spcBef>
            </a:pPr>
            <a:r>
              <a:rPr sz="1600" spc="-3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示意图</a:t>
            </a:r>
            <a:endParaRPr lang="zh-CN" altLang="en-US" sz="1600" spc="-3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后期传播</a:t>
            </a:r>
          </a:p>
        </p:txBody>
      </p:sp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2360295" y="2993390"/>
            <a:ext cx="1322070" cy="1322070"/>
          </a:xfrm>
          <a:prstGeom prst="ellipse">
            <a:avLst/>
          </a:prstGeom>
          <a:solidFill>
            <a:srgbClr val="CACACA">
              <a:alpha val="54902"/>
            </a:srgbClr>
          </a:solidFill>
          <a:ln w="12700" cap="flat">
            <a:noFill/>
            <a:custDash>
              <a:ds d="200000" sp="200000"/>
            </a:custDash>
            <a:miter lim="400000"/>
            <a:headEnd type="oval" w="med" len="med"/>
            <a:tailEnd type="oval" w="med" len="med"/>
          </a:ln>
          <a:effectLst/>
        </p:spPr>
        <p:txBody>
          <a:bodyPr wrap="square" lIns="27708" tIns="27708" rIns="27708" bIns="27708" numCol="1" rtlCol="0" anchor="t">
            <a:noAutofit/>
          </a:bodyPr>
          <a:lstStyle/>
          <a:p>
            <a:pPr algn="l"/>
            <a:endParaRPr lang="zh-CN" altLang="en-US" sz="1090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2725420" y="3343910"/>
            <a:ext cx="720090" cy="620395"/>
          </a:xfrm>
          <a:prstGeom prst="triangle">
            <a:avLst/>
          </a:prstGeom>
          <a:solidFill>
            <a:schemeClr val="bg1">
              <a:alpha val="47000"/>
            </a:schemeClr>
          </a:solidFill>
          <a:ln w="12700" cap="flat">
            <a:noFill/>
            <a:custDash>
              <a:ds d="200000" sp="200000"/>
            </a:custDash>
            <a:miter lim="400000"/>
            <a:headEnd type="oval" w="med" len="med"/>
            <a:tailEnd type="oval" w="med" len="med"/>
          </a:ln>
          <a:effectLst/>
        </p:spPr>
        <p:txBody>
          <a:bodyPr wrap="square" lIns="27708" tIns="27708" rIns="27708" bIns="27708" numCol="1" rtlCol="0" anchor="t">
            <a:noAutofit/>
          </a:bodyPr>
          <a:lstStyle/>
          <a:p>
            <a:pPr algn="l"/>
            <a:endParaRPr lang="zh-CN" altLang="en-US" sz="1090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b95050e277f1953eeeb9b6b948e5cb"/>
          <p:cNvPicPr>
            <a:picLocks noChangeAspect="1"/>
          </p:cNvPicPr>
          <p:nvPr/>
        </p:nvPicPr>
        <p:blipFill>
          <a:blip r:embed="rId3"/>
          <a:srcRect t="34132" b="22528"/>
          <a:stretch>
            <a:fillRect/>
          </a:stretch>
        </p:blipFill>
        <p:spPr>
          <a:xfrm>
            <a:off x="-13969" y="1638711"/>
            <a:ext cx="12223113" cy="352216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4604" y="1545371"/>
            <a:ext cx="12206604" cy="37412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795" dirty="0">
                <a:latin typeface="思源黑体" panose="020B0400000000000000" charset="-122"/>
                <a:ea typeface="思源黑体" panose="020B0400000000000000" charset="-122"/>
              </a:rPr>
              <a:t>    </a:t>
            </a:r>
            <a:endParaRPr kumimoji="1" lang="zh-CN" altLang="en-US" sz="1795" dirty="0">
              <a:latin typeface="思源黑体" panose="020B0400000000000000" charset="-122"/>
              <a:ea typeface="思源黑体" panose="020B0400000000000000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30427" y="5057117"/>
            <a:ext cx="269769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-97935" y="5354749"/>
            <a:ext cx="549164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5393712" y="36617"/>
            <a:ext cx="6767671" cy="53181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299003" y="3375971"/>
            <a:ext cx="3181494" cy="72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795" dirty="0">
                <a:gradFill flip="none" rotWithShape="1">
                  <a:gsLst>
                    <a:gs pos="82000">
                      <a:srgbClr val="B2B2B4"/>
                    </a:gs>
                    <a:gs pos="0">
                      <a:srgbClr val="D7D7D7"/>
                    </a:gs>
                    <a:gs pos="50000">
                      <a:srgbClr val="6A686E"/>
                    </a:gs>
                  </a:gsLst>
                  <a:lin ang="2700000" scaled="1"/>
                  <a:tileRect/>
                </a:gradFill>
                <a:effectLst>
                  <a:outerShdw blurRad="50800" dist="1905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STRATEGY CONCEPTION</a:t>
            </a:r>
            <a:r>
              <a:rPr lang="en-US" altLang="zh-CN" sz="3190" dirty="0">
                <a:solidFill>
                  <a:srgbClr val="013368"/>
                </a:solidFill>
                <a:effectLst>
                  <a:outerShdw blurRad="50800" dist="190500" dir="2700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25201" y="2821747"/>
            <a:ext cx="2966994" cy="72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3190" b="1" dirty="0">
                <a:solidFill>
                  <a:srgbClr val="013368"/>
                </a:solidFill>
                <a:effectLst>
                  <a:outerShdw blurRad="50800" dist="177800" dir="2700000" sx="99000" sy="99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方正兰亭超细黑简体" panose="02000000000000000000" charset="-122"/>
              </a:rPr>
              <a:t>「</a:t>
            </a:r>
            <a:r>
              <a:rPr lang="zh-CN" altLang="en-US" sz="3190" b="1" dirty="0">
                <a:solidFill>
                  <a:srgbClr val="013368"/>
                </a:solidFill>
                <a:effectLst>
                  <a:outerShdw blurRad="50800" dist="177800" dir="2700000" sx="99000" sy="99000" algn="tl" rotWithShape="0">
                    <a:schemeClr val="bg1">
                      <a:lumMod val="50000"/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方正兰亭超细黑简体" panose="02000000000000000000" charset="-122"/>
              </a:rPr>
              <a:t>执行管理</a:t>
            </a:r>
          </a:p>
        </p:txBody>
      </p:sp>
      <p:pic>
        <p:nvPicPr>
          <p:cNvPr id="2" name="图片 1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97" y="4031901"/>
            <a:ext cx="1096588" cy="1096588"/>
          </a:xfrm>
          <a:prstGeom prst="rect">
            <a:avLst/>
          </a:prstGeom>
        </p:spPr>
      </p:pic>
      <p:pic>
        <p:nvPicPr>
          <p:cNvPr id="5" name="图片 4" descr="cadcaa48d434ab02843b83c1dc4cce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568" y="4459759"/>
            <a:ext cx="2037808" cy="24131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5" y="-11512"/>
            <a:ext cx="12159263" cy="68044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" y="1082675"/>
            <a:ext cx="4314825" cy="4959350"/>
          </a:xfrm>
          <a:prstGeom prst="rect">
            <a:avLst/>
          </a:prstGeom>
        </p:spPr>
      </p:pic>
      <p:pic>
        <p:nvPicPr>
          <p:cNvPr id="7" name="图片 6" descr="cadcaa48d434ab02843b83c1dc4cceb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20" name="文本框 19"/>
          <p:cNvSpPr txBox="1"/>
          <p:nvPr/>
        </p:nvSpPr>
        <p:spPr>
          <a:xfrm>
            <a:off x="5344109" y="1409042"/>
            <a:ext cx="25533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8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</a:rPr>
              <a:t>关元之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354519" y="1750672"/>
            <a:ext cx="25533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</a:rPr>
              <a:t>专业双语主持人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434965" y="2439670"/>
            <a:ext cx="5605780" cy="2999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中国网海峡频道</a:t>
            </a:r>
            <a:r>
              <a:rPr 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，</a:t>
            </a: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合作主持人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“ 水韵萧然迎亚运 五水共治向未来 ”世界水日主题活动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钟薛高 x 李大橘贺岁盛典暨新品发布会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“ 德系精工点亮生活想象 ” 天猫西门子家电官方旗舰店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舟山水产品推介会-- 上海站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佩莱集团2021新品发布会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2020 秋冬大赏（杭州上海）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Vero moda X Angel Chen 联名系列直播发布会</a:t>
            </a: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汉仪旗黑" panose="00020600040101010101" charset="-122"/>
                <a:sym typeface="+mn-ea"/>
              </a:rPr>
              <a:t>“ 服务新体验 保险乐享家 ”华安保险首届客户服务节</a:t>
            </a:r>
          </a:p>
        </p:txBody>
      </p:sp>
      <p:sp>
        <p:nvSpPr>
          <p:cNvPr id="6" name="矩形 5"/>
          <p:cNvSpPr/>
          <p:nvPr/>
        </p:nvSpPr>
        <p:spPr>
          <a:xfrm>
            <a:off x="5434965" y="2245303"/>
            <a:ext cx="3412490" cy="76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9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主持人推荐</a:t>
            </a:r>
          </a:p>
        </p:txBody>
      </p:sp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5" y="-11512"/>
            <a:ext cx="12159263" cy="6804400"/>
          </a:xfrm>
          <a:prstGeom prst="rect">
            <a:avLst/>
          </a:prstGeom>
        </p:spPr>
      </p:pic>
      <p:pic>
        <p:nvPicPr>
          <p:cNvPr id="7" name="图片 6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13" name="object 10"/>
          <p:cNvSpPr txBox="1"/>
          <p:nvPr/>
        </p:nvSpPr>
        <p:spPr>
          <a:xfrm>
            <a:off x="196215" y="1707515"/>
            <a:ext cx="4985385" cy="3442335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298450" indent="-285750">
              <a:lnSpc>
                <a:spcPct val="150000"/>
              </a:lnSpc>
              <a:spcBef>
                <a:spcPts val="105"/>
              </a:spcBef>
              <a:buFont typeface="微软雅黑" panose="020B0503020204020204" charset="-122"/>
              <a:buChar char=""/>
              <a:tabLst>
                <a:tab pos="297815" algn="l"/>
                <a:tab pos="298450" algn="l"/>
              </a:tabLst>
            </a:pPr>
            <a:r>
              <a:rPr b="1" spc="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杭州白眸文化</a:t>
            </a:r>
            <a:r>
              <a:rPr lang="en-US" b="1" spc="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/</a:t>
            </a:r>
            <a:r>
              <a:rPr b="1" spc="-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BOBO</a:t>
            </a:r>
            <a:r>
              <a:rPr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摄影团</a:t>
            </a:r>
            <a:r>
              <a:rPr b="1" spc="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队</a:t>
            </a:r>
          </a:p>
          <a:p>
            <a:pPr marL="298450" indent="-285750">
              <a:lnSpc>
                <a:spcPct val="150000"/>
              </a:lnSpc>
              <a:spcBef>
                <a:spcPts val="105"/>
              </a:spcBef>
              <a:buFont typeface="微软雅黑" panose="020B0503020204020204" charset="-122"/>
              <a:buChar char=""/>
              <a:tabLst>
                <a:tab pos="297815" algn="l"/>
                <a:tab pos="298450" algn="l"/>
              </a:tabLst>
            </a:pPr>
            <a:endParaRPr b="1" spc="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297815">
              <a:lnSpc>
                <a:spcPct val="150000"/>
              </a:lnSpc>
              <a:tabLst>
                <a:tab pos="861060" algn="l"/>
              </a:tabLst>
            </a:pPr>
            <a:r>
              <a:rPr sz="12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白眸团队包含导演、制片、策划、摄影师、航拍师、灯光师、剪辑师、特效师共9人。</a:t>
            </a:r>
          </a:p>
          <a:p>
            <a:pPr marL="297815">
              <a:lnSpc>
                <a:spcPct val="150000"/>
              </a:lnSpc>
              <a:tabLst>
                <a:tab pos="861060" algn="l"/>
              </a:tabLst>
            </a:pPr>
            <a:r>
              <a:rPr sz="12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与杭州市江干区民政局、杭州市西湖区民政局、中建二局达成长期合作，出品《永恒的军魂》、《公益创投宣传片》、《社工节》系列短片等。2018年成为二更供应商，拍摄制作京东年货节广告；2019年成为阿里巴巴供应商，为菜鸟裹裹、美年大健康、阿里巴巴国际部（杭州）、花西子拍摄制作短片。</a:t>
            </a:r>
          </a:p>
          <a:p>
            <a:pPr marL="297815">
              <a:lnSpc>
                <a:spcPct val="150000"/>
              </a:lnSpc>
              <a:spcBef>
                <a:spcPts val="720"/>
              </a:spcBef>
            </a:pPr>
            <a:r>
              <a:rPr sz="12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与梅赛德斯奔驰、奥迪、宝马、印象城（杭州）、粤电集团、迪安诊断、杭州牙科医院、国美电器、格力电器等多家品牌建立合作关系</a:t>
            </a:r>
            <a:r>
              <a:rPr lang="en-US" sz="120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1785" y="1851660"/>
            <a:ext cx="6532245" cy="374713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摄影团队</a:t>
            </a:r>
            <a:endParaRPr lang="zh-CN" altLang="en-US" sz="2785" dirty="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  <a:sym typeface="+mn-ea"/>
            </a:endParaRPr>
          </a:p>
        </p:txBody>
      </p:sp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19991" r="5034"/>
          <a:stretch>
            <a:fillRect/>
          </a:stretch>
        </p:blipFill>
        <p:spPr>
          <a:xfrm>
            <a:off x="545437" y="2240344"/>
            <a:ext cx="5024493" cy="391584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8" name="object 4"/>
          <p:cNvSpPr/>
          <p:nvPr/>
        </p:nvSpPr>
        <p:spPr>
          <a:xfrm>
            <a:off x="412404" y="1382926"/>
            <a:ext cx="11504966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仪表整洁、头发和指甲修剪整齐，头发挽成发髻或盘起来；不允许抹指甲油、粘假睫毛或带美瞳隐形眼镜；裸露部位无纹身；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680075" y="2240280"/>
            <a:ext cx="5925820" cy="3916045"/>
            <a:chOff x="8735" y="3438"/>
            <a:chExt cx="7984" cy="527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35" y="3438"/>
              <a:ext cx="3956" cy="527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63" y="3438"/>
              <a:ext cx="3956" cy="5276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礼仪建议</a:t>
            </a:r>
            <a:endParaRPr lang="zh-CN" altLang="en-US" sz="2785" dirty="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  <a:sym typeface="+mn-ea"/>
            </a:endParaRPr>
          </a:p>
        </p:txBody>
      </p:sp>
      <p:pic>
        <p:nvPicPr>
          <p:cNvPr id="5" name="图片 4" descr="180fdcd036c4b68b891713d8b0b96e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34684" y="1234767"/>
            <a:ext cx="10321456" cy="4854667"/>
            <a:chOff x="274751" y="966843"/>
            <a:chExt cx="8617729" cy="3765147"/>
          </a:xfrm>
        </p:grpSpPr>
        <p:sp>
          <p:nvSpPr>
            <p:cNvPr id="2" name="矩形 13"/>
            <p:cNvSpPr>
              <a:spLocks noChangeArrowheads="1"/>
            </p:cNvSpPr>
            <p:nvPr/>
          </p:nvSpPr>
          <p:spPr bwMode="auto">
            <a:xfrm>
              <a:off x="2108925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395">
                <a:solidFill>
                  <a:schemeClr val="bg1"/>
                </a:solidFill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874356" y="966843"/>
              <a:ext cx="1188589" cy="344781"/>
            </a:xfrm>
            <a:prstGeom prst="rect">
              <a:avLst/>
            </a:prstGeom>
            <a:noFill/>
            <a:ln w="28575">
              <a:solidFill>
                <a:srgbClr val="FAFAFA"/>
              </a:solidFill>
              <a:miter lim="800000"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en-US" altLang="zh-CN" sz="1395" b="1" dirty="0">
                  <a:solidFill>
                    <a:schemeClr val="bg1"/>
                  </a:solidFill>
                  <a:cs typeface="微软雅黑" panose="020B0503020204020204" charset="-122"/>
                </a:rPr>
                <a:t>   </a:t>
              </a:r>
              <a:r>
                <a:rPr kumimoji="0" lang="zh-CN" altLang="en-US" sz="1395" b="1" dirty="0">
                  <a:solidFill>
                    <a:schemeClr val="bg1"/>
                  </a:solidFill>
                  <a:cs typeface="微软雅黑" panose="020B0503020204020204" charset="-122"/>
                </a:rPr>
                <a:t>项目总控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807650" y="4300339"/>
              <a:ext cx="5039890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现场执行品质监控</a:t>
              </a: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4507510" y="1317477"/>
              <a:ext cx="530" cy="377246"/>
            </a:xfrm>
            <a:prstGeom prst="line">
              <a:avLst/>
            </a:prstGeom>
            <a:noFill/>
            <a:ln w="28575">
              <a:solidFill>
                <a:srgbClr val="FAFAFA"/>
              </a:solidFill>
              <a:round/>
            </a:ln>
          </p:spPr>
          <p:txBody>
            <a:bodyPr wrap="square" lIns="35901" tIns="35901" rIns="35901" bIns="35901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1795" dirty="0">
                <a:solidFill>
                  <a:schemeClr val="bg1"/>
                </a:solidFill>
                <a:latin typeface="Audi Type" panose="020B0503040200000003" charset="0"/>
                <a:ea typeface="华康黑体W5(P)" panose="020B0500000000000000" pitchFamily="34" charset="-122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825699" y="2001747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b="1">
                  <a:solidFill>
                    <a:schemeClr val="bg1"/>
                  </a:solidFill>
                  <a:cs typeface="微软雅黑" panose="020B0503020204020204" charset="-122"/>
                </a:rPr>
                <a:t>VIP接待专员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104191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b="1">
                  <a:solidFill>
                    <a:schemeClr val="bg1"/>
                  </a:solidFill>
                  <a:cs typeface="微软雅黑" panose="020B0503020204020204" charset="-122"/>
                </a:rPr>
                <a:t>现场人力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133242" y="2346457"/>
              <a:ext cx="1056406" cy="55056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专业讲师</a:t>
              </a:r>
              <a:endParaRPr kumimoji="0" lang="en-US" altLang="zh-CN" sz="1395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礼仪人员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保安人员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保洁人员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摄影摄像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现场辅工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>
                  <a:solidFill>
                    <a:schemeClr val="bg1"/>
                  </a:solidFill>
                </a:rPr>
                <a:t>工作餐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 b="1">
                <a:solidFill>
                  <a:schemeClr val="bg1"/>
                </a:solidFill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20940" y="2289498"/>
              <a:ext cx="1096539" cy="1838585"/>
            </a:xfrm>
            <a:prstGeom prst="rect">
              <a:avLst/>
            </a:prstGeom>
            <a:solidFill>
              <a:schemeClr val="bg2">
                <a:lumMod val="25000"/>
                <a:alpha val="21000"/>
              </a:schemeClr>
            </a:solidFill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信息中心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媒体邀请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3"/>
            <p:cNvSpPr>
              <a:spLocks noChangeArrowheads="1"/>
            </p:cNvSpPr>
            <p:nvPr/>
          </p:nvSpPr>
          <p:spPr bwMode="auto">
            <a:xfrm>
              <a:off x="3347737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395">
                <a:solidFill>
                  <a:schemeClr val="bg1"/>
                </a:solidFill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3345645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b="1" dirty="0">
                  <a:solidFill>
                    <a:schemeClr val="bg1"/>
                  </a:solidFill>
                  <a:cs typeface="微软雅黑" panose="020B0503020204020204" charset="-122"/>
                </a:rPr>
                <a:t>车辆管理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379820" y="2331222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试驾教练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辅助教练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展车运输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展车美容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工作组用车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车辆整备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车辆调度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矩形 13"/>
            <p:cNvSpPr>
              <a:spLocks noChangeArrowheads="1"/>
            </p:cNvSpPr>
            <p:nvPr/>
          </p:nvSpPr>
          <p:spPr bwMode="auto">
            <a:xfrm>
              <a:off x="4592364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395">
                <a:solidFill>
                  <a:schemeClr val="bg1"/>
                </a:solidFill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587101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b="1">
                  <a:solidFill>
                    <a:schemeClr val="bg1"/>
                  </a:solidFill>
                  <a:cs typeface="微软雅黑" panose="020B0503020204020204" charset="-122"/>
                </a:rPr>
                <a:t>场内运营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591667" y="2346447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异业合作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茶歇吧台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互动设置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车辆讲解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13"/>
            <p:cNvSpPr>
              <a:spLocks noChangeArrowheads="1"/>
            </p:cNvSpPr>
            <p:nvPr/>
          </p:nvSpPr>
          <p:spPr bwMode="auto">
            <a:xfrm>
              <a:off x="5894141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395">
                <a:solidFill>
                  <a:schemeClr val="bg1"/>
                </a:solidFill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902625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b="1">
                  <a:solidFill>
                    <a:schemeClr val="bg1"/>
                  </a:solidFill>
                  <a:cs typeface="微软雅黑" panose="020B0503020204020204" charset="-122"/>
                </a:rPr>
                <a:t>搭建</a:t>
              </a: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5907190" y="2346447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前期勘测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搭建运输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搭建盯场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质量管控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工人协调</a:t>
              </a:r>
              <a:endParaRPr kumimoji="0" lang="en-US" altLang="zh-CN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 dirty="0">
                <a:solidFill>
                  <a:schemeClr val="bg1"/>
                </a:solidFill>
              </a:endParaRP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矩形 13"/>
            <p:cNvSpPr>
              <a:spLocks noChangeArrowheads="1"/>
            </p:cNvSpPr>
            <p:nvPr/>
          </p:nvSpPr>
          <p:spPr bwMode="auto">
            <a:xfrm>
              <a:off x="7214929" y="2289426"/>
              <a:ext cx="1094928" cy="188293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1000"/>
              </a:schemeClr>
            </a:solidFill>
            <a:ln>
              <a:noFill/>
            </a:ln>
          </p:spPr>
          <p:txBody>
            <a:bodyPr anchor="ctr" anchorCtr="1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en-US" altLang="en-US" sz="1395">
                <a:solidFill>
                  <a:schemeClr val="bg1"/>
                </a:solidFill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7216539" y="2001791"/>
              <a:ext cx="1094928" cy="287635"/>
            </a:xfrm>
            <a:prstGeom prst="rect">
              <a:avLst/>
            </a:prstGeom>
            <a:noFill/>
            <a:ln w="9525">
              <a:solidFill>
                <a:srgbClr val="D1C4B5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b="1">
                  <a:solidFill>
                    <a:schemeClr val="bg1"/>
                  </a:solidFill>
                  <a:cs typeface="微软雅黑" panose="020B0503020204020204" charset="-122"/>
                </a:rPr>
                <a:t>物流仓储</a:t>
              </a: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7221104" y="2346447"/>
              <a:ext cx="1056284" cy="126458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物料运输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zh-CN" altLang="en-US" sz="1395" dirty="0">
                  <a:solidFill>
                    <a:schemeClr val="bg1"/>
                  </a:solidFill>
                </a:rPr>
                <a:t>仓储管理</a:t>
              </a:r>
            </a:p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endParaRPr kumimoji="0" lang="zh-CN" altLang="en-US" sz="1395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656556" y="1316397"/>
              <a:ext cx="1825954" cy="28763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lIns="0" tIns="0" rIns="0" bIns="0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ClrTx/>
                <a:buFont typeface="Arial" panose="020B0604020202020204" pitchFamily="34" charset="0"/>
                <a:buNone/>
              </a:pPr>
              <a:r>
                <a:rPr kumimoji="0" lang="en-US" altLang="zh-CN" sz="1395">
                  <a:solidFill>
                    <a:schemeClr val="bg1"/>
                  </a:solidFill>
                  <a:cs typeface="微软雅黑" panose="020B0503020204020204" charset="-122"/>
                </a:rPr>
                <a:t>        </a:t>
              </a:r>
              <a:r>
                <a:rPr kumimoji="0" lang="zh-CN" altLang="en-US" sz="1395">
                  <a:solidFill>
                    <a:schemeClr val="bg1"/>
                  </a:solidFill>
                  <a:cs typeface="微软雅黑" panose="020B0503020204020204" charset="-122"/>
                </a:rPr>
                <a:t>场地协调</a:t>
              </a: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74751" y="1886483"/>
              <a:ext cx="8617729" cy="2845507"/>
            </a:xfrm>
            <a:prstGeom prst="rect">
              <a:avLst/>
            </a:prstGeom>
            <a:noFill/>
            <a:ln w="28575">
              <a:solidFill>
                <a:srgbClr val="FAFAFA"/>
              </a:solidFill>
              <a:miter lim="800000"/>
            </a:ln>
          </p:spPr>
          <p:txBody>
            <a:bodyPr wrap="none" anchor="ctr"/>
            <a:lstStyle>
              <a:lvl1pPr fontAlgn="ctr">
                <a:lnSpc>
                  <a:spcPct val="110000"/>
                </a:lnSpc>
                <a:spcBef>
                  <a:spcPct val="30000"/>
                </a:spcBef>
                <a:buClr>
                  <a:schemeClr val="accent2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 fontAlgn="ctr">
                <a:lnSpc>
                  <a:spcPct val="110000"/>
                </a:lnSpc>
                <a:spcBef>
                  <a:spcPct val="30000"/>
                </a:spcBef>
                <a:buClr>
                  <a:schemeClr val="hlink"/>
                </a:buClr>
                <a:buSzPct val="80000"/>
                <a:buFont typeface="Arial" panose="020B0604020202020204" pitchFamily="34" charset="0"/>
                <a:buChar char="►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30000"/>
                </a:spcBef>
                <a:buFont typeface="Audi Type" panose="020B0503040200000003" charset="0"/>
                <a:buChar char="•"/>
                <a:defRPr kumimoji="1" sz="2100">
                  <a:solidFill>
                    <a:schemeClr val="tx1"/>
                  </a:solidFill>
                  <a:latin typeface="微软雅黑" panose="020B0503020204020204" charset="-122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udi Type" panose="020B0503040200000003" charset="0"/>
                <a:buChar char="►"/>
                <a:defRPr kumimoji="1" sz="2100">
                  <a:solidFill>
                    <a:schemeClr val="hlin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lnSpc>
                  <a:spcPct val="150000"/>
                </a:lnSpc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395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 descr="180fdcd036c4b68b891713d8b0b96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人员安排</a:t>
            </a:r>
            <a:endParaRPr lang="zh-CN" altLang="en-US" sz="2785" dirty="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  <a:sym typeface="+mn-ea"/>
            </a:endParaRPr>
          </a:p>
        </p:txBody>
      </p:sp>
      <p:cxnSp>
        <p:nvCxnSpPr>
          <p:cNvPr id="3" name="直接连接符 2"/>
          <p:cNvCxnSpPr>
            <a:stCxn id="31" idx="3"/>
          </p:cNvCxnSpPr>
          <p:nvPr/>
        </p:nvCxnSpPr>
        <p:spPr>
          <a:xfrm>
            <a:off x="4776470" y="1870710"/>
            <a:ext cx="12344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912495" y="2179955"/>
            <a:ext cx="10370820" cy="0"/>
          </a:xfrm>
          <a:prstGeom prst="line">
            <a:avLst/>
          </a:prstGeom>
          <a:ln w="2857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ath904"/>
          <p:cNvSpPr/>
          <p:nvPr/>
        </p:nvSpPr>
        <p:spPr>
          <a:xfrm>
            <a:off x="16685" y="9386"/>
            <a:ext cx="12158629" cy="6839229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020202">
              <a:alpha val="100000"/>
            </a:srgbClr>
          </a:solidFill>
          <a:ln w="0" cap="sq">
            <a:solidFill>
              <a:srgbClr val="020202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 sz="2395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5" y="-11512"/>
            <a:ext cx="12159263" cy="68044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rcRect l="2491" t="4999" r="2051" b="6665"/>
          <a:stretch>
            <a:fillRect/>
          </a:stretch>
        </p:blipFill>
        <p:spPr>
          <a:xfrm>
            <a:off x="5612821" y="2200471"/>
            <a:ext cx="6188236" cy="3021293"/>
          </a:xfrm>
          <a:prstGeom prst="rect">
            <a:avLst/>
          </a:prstGeom>
        </p:spPr>
      </p:pic>
      <p:sp>
        <p:nvSpPr>
          <p:cNvPr id="18" name="TextBox 22"/>
          <p:cNvSpPr txBox="1"/>
          <p:nvPr/>
        </p:nvSpPr>
        <p:spPr>
          <a:xfrm>
            <a:off x="347248" y="2698849"/>
            <a:ext cx="5265573" cy="2028825"/>
          </a:xfrm>
          <a:prstGeom prst="rect">
            <a:avLst/>
          </a:prstGeom>
          <a:noFill/>
        </p:spPr>
        <p:txBody>
          <a:bodyPr rot="0" spcFirstLastPara="0" vert="horz" wrap="square" lIns="91189" tIns="45594" rIns="91189" bIns="45594" numCol="1" spcCol="0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395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1-开场前对活动场所进行消毒杀菌，人员入场前的场地进行全面消毒； 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395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2-签到处为客户准备相应防疫物资，同时为没佩戴口罩的人员现场提供口罩 ；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395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3-在现场注意防控，及每两个小时对场地进行消毒。</a:t>
            </a:r>
          </a:p>
        </p:txBody>
      </p:sp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防疫预案</a:t>
            </a:r>
            <a:endParaRPr lang="zh-CN" altLang="en-US" sz="2785" dirty="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  <a:sym typeface="+mn-ea"/>
            </a:endParaRPr>
          </a:p>
        </p:txBody>
      </p:sp>
      <p:pic>
        <p:nvPicPr>
          <p:cNvPr id="7" name="图片 6" descr="cadcaa48d434ab02843b83c1dc4cceb"/>
          <p:cNvPicPr>
            <a:picLocks noChangeAspect="1"/>
          </p:cNvPicPr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" y="-82"/>
            <a:ext cx="12159263" cy="6804400"/>
          </a:xfrm>
          <a:prstGeom prst="rect">
            <a:avLst/>
          </a:prstGeom>
        </p:spPr>
      </p:pic>
      <p:pic>
        <p:nvPicPr>
          <p:cNvPr id="5" name="图片 4" descr="cadcaa48d434ab02843b83c1dc4cceb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3" name="object 3"/>
          <p:cNvSpPr txBox="1"/>
          <p:nvPr/>
        </p:nvSpPr>
        <p:spPr>
          <a:xfrm>
            <a:off x="551815" y="2204720"/>
            <a:ext cx="5760085" cy="27698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0" vert="horz" wrap="square" lIns="0" tIns="0" rIns="0" bIns="0" numCol="1" spcCol="0" rtlCol="0" anchor="t">
            <a:spAutoFit/>
          </a:bodyPr>
          <a:lstStyle/>
          <a:p>
            <a:pPr marL="171450" lvl="0" indent="-171450" algn="l">
              <a:lnSpc>
                <a:spcPct val="2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活动中所有接触物品，均提前做好消毒处理； </a:t>
            </a:r>
          </a:p>
          <a:p>
            <a:pPr marL="171450" lvl="0" indent="-171450" algn="l">
              <a:lnSpc>
                <a:spcPct val="2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活动现场配备额温枪，对每位入场人员进行信息登记及进场测温； </a:t>
            </a:r>
          </a:p>
          <a:p>
            <a:pPr marL="171450" lvl="0" indent="-171450" algn="l">
              <a:lnSpc>
                <a:spcPct val="2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活动现场准备酒精测试仪，确保试驾人员安全； </a:t>
            </a:r>
          </a:p>
          <a:p>
            <a:pPr marL="171450" lvl="0" indent="-171450" algn="l">
              <a:lnSpc>
                <a:spcPct val="2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准备消毒液、晕车避暑药品、紧急医疗箱等产品，备好常规药品； </a:t>
            </a:r>
          </a:p>
          <a:p>
            <a:pPr marL="171450" lvl="0" indent="-171450" algn="l">
              <a:lnSpc>
                <a:spcPct val="2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活动现场安排专业人员进行人员的引导和疏通； </a:t>
            </a:r>
          </a:p>
          <a:p>
            <a:pPr marL="171450" lvl="0" indent="-171450" algn="l">
              <a:lnSpc>
                <a:spcPct val="2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活动前对所有执行人员进行专业培训和紧急情况演练。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51477" y="1696820"/>
            <a:ext cx="3027522" cy="3784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dist"/>
            <a:r>
              <a:rPr sz="1865" b="1" spc="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环境预案</a:t>
            </a:r>
            <a:r>
              <a:rPr altLang="zh-CN" sz="1865" spc="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sz="1865" b="1" spc="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安全风险防范</a:t>
            </a:r>
            <a:endParaRPr lang="en-US" altLang="zh-CN" sz="1865" b="1" spc="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4" name="图片 13" descr="640 (2).webp (6)"/>
          <p:cNvPicPr>
            <a:picLocks noChangeAspect="1"/>
          </p:cNvPicPr>
          <p:nvPr/>
        </p:nvPicPr>
        <p:blipFill>
          <a:blip r:embed="rId5"/>
          <a:srcRect t="5336" r="37838" b="10338"/>
          <a:stretch>
            <a:fillRect/>
          </a:stretch>
        </p:blipFill>
        <p:spPr>
          <a:xfrm>
            <a:off x="5770551" y="1550760"/>
            <a:ext cx="5220063" cy="3932350"/>
          </a:xfrm>
          <a:prstGeom prst="rect">
            <a:avLst/>
          </a:prstGeom>
        </p:spPr>
      </p:pic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8945" y="310515"/>
            <a:ext cx="1096645" cy="10966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12857" y="553553"/>
            <a:ext cx="360828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应急预案</a:t>
            </a:r>
            <a:endParaRPr lang="zh-CN" altLang="en-US" sz="2785" dirty="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ath904"/>
          <p:cNvSpPr/>
          <p:nvPr/>
        </p:nvSpPr>
        <p:spPr>
          <a:xfrm>
            <a:off x="16685" y="9386"/>
            <a:ext cx="12158629" cy="6839229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rgbClr val="020202">
              <a:alpha val="100000"/>
            </a:srgbClr>
          </a:solidFill>
          <a:ln w="0" cap="sq">
            <a:solidFill>
              <a:srgbClr val="020202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 sz="2395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5" y="-11512"/>
            <a:ext cx="12159263" cy="6804400"/>
          </a:xfrm>
          <a:prstGeom prst="rect">
            <a:avLst/>
          </a:prstGeom>
        </p:spPr>
      </p:pic>
      <p:grpSp>
        <p:nvGrpSpPr>
          <p:cNvPr id="45" name="组 51"/>
          <p:cNvGrpSpPr/>
          <p:nvPr/>
        </p:nvGrpSpPr>
        <p:grpSpPr>
          <a:xfrm>
            <a:off x="763562" y="1879837"/>
            <a:ext cx="10804505" cy="3193000"/>
            <a:chOff x="0" y="0"/>
            <a:chExt cx="10834159" cy="3201761"/>
          </a:xfrm>
        </p:grpSpPr>
        <p:sp>
          <p:nvSpPr>
            <p:cNvPr id="46" name="Freeform 3"/>
            <p:cNvSpPr/>
            <p:nvPr/>
          </p:nvSpPr>
          <p:spPr>
            <a:xfrm>
              <a:off x="0" y="149005"/>
              <a:ext cx="5247368" cy="133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3"/>
                  </a:moveTo>
                  <a:cubicBezTo>
                    <a:pt x="0" y="452"/>
                    <a:pt x="111" y="0"/>
                    <a:pt x="248" y="0"/>
                  </a:cubicBezTo>
                  <a:lnTo>
                    <a:pt x="21352" y="0"/>
                  </a:lnTo>
                  <a:cubicBezTo>
                    <a:pt x="21489" y="0"/>
                    <a:pt x="21600" y="452"/>
                    <a:pt x="21600" y="1013"/>
                  </a:cubicBezTo>
                  <a:lnTo>
                    <a:pt x="21600" y="20587"/>
                  </a:lnTo>
                  <a:cubicBezTo>
                    <a:pt x="21600" y="21148"/>
                    <a:pt x="21489" y="21600"/>
                    <a:pt x="21352" y="21600"/>
                  </a:cubicBezTo>
                  <a:lnTo>
                    <a:pt x="248" y="21600"/>
                  </a:lnTo>
                  <a:cubicBezTo>
                    <a:pt x="111" y="21600"/>
                    <a:pt x="0" y="21148"/>
                    <a:pt x="0" y="20587"/>
                  </a:cubicBezTo>
                  <a:lnTo>
                    <a:pt x="0" y="1013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3"/>
            <p:cNvSpPr/>
            <p:nvPr/>
          </p:nvSpPr>
          <p:spPr>
            <a:xfrm>
              <a:off x="263525" y="6267"/>
              <a:ext cx="1699451" cy="28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5"/>
                  </a:moveTo>
                  <a:cubicBezTo>
                    <a:pt x="0" y="4835"/>
                    <a:pt x="696" y="0"/>
                    <a:pt x="1555" y="0"/>
                  </a:cubicBezTo>
                  <a:lnTo>
                    <a:pt x="20045" y="0"/>
                  </a:lnTo>
                  <a:cubicBezTo>
                    <a:pt x="20904" y="0"/>
                    <a:pt x="21600" y="4835"/>
                    <a:pt x="21600" y="10805"/>
                  </a:cubicBezTo>
                  <a:cubicBezTo>
                    <a:pt x="21600" y="16765"/>
                    <a:pt x="20904" y="21600"/>
                    <a:pt x="20045" y="21600"/>
                  </a:cubicBezTo>
                  <a:lnTo>
                    <a:pt x="1555" y="21600"/>
                  </a:lnTo>
                  <a:cubicBezTo>
                    <a:pt x="696" y="21600"/>
                    <a:pt x="0" y="16765"/>
                    <a:pt x="0" y="10805"/>
                  </a:cubicBezTo>
                </a:path>
              </a:pathLst>
            </a:custGeom>
            <a:solidFill>
              <a:srgbClr val="0065FA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3"/>
            <p:cNvSpPr/>
            <p:nvPr/>
          </p:nvSpPr>
          <p:spPr>
            <a:xfrm>
              <a:off x="357447" y="60994"/>
              <a:ext cx="87312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4" y="0"/>
                  </a:lnTo>
                  <a:lnTo>
                    <a:pt x="6325" y="0"/>
                  </a:lnTo>
                  <a:lnTo>
                    <a:pt x="0" y="4983"/>
                  </a:lnTo>
                  <a:lnTo>
                    <a:pt x="0" y="16617"/>
                  </a:lnTo>
                  <a:lnTo>
                    <a:pt x="6325" y="21600"/>
                  </a:lnTo>
                  <a:lnTo>
                    <a:pt x="15274" y="21600"/>
                  </a:lnTo>
                  <a:lnTo>
                    <a:pt x="21600" y="16617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3"/>
            <p:cNvSpPr/>
            <p:nvPr/>
          </p:nvSpPr>
          <p:spPr>
            <a:xfrm>
              <a:off x="0" y="1757814"/>
              <a:ext cx="5247368" cy="1443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2"/>
                  </a:moveTo>
                  <a:cubicBezTo>
                    <a:pt x="0" y="454"/>
                    <a:pt x="107" y="0"/>
                    <a:pt x="238" y="0"/>
                  </a:cubicBezTo>
                  <a:lnTo>
                    <a:pt x="21362" y="0"/>
                  </a:lnTo>
                  <a:cubicBezTo>
                    <a:pt x="21493" y="0"/>
                    <a:pt x="21600" y="454"/>
                    <a:pt x="21600" y="1012"/>
                  </a:cubicBezTo>
                  <a:lnTo>
                    <a:pt x="21600" y="20586"/>
                  </a:lnTo>
                  <a:cubicBezTo>
                    <a:pt x="21600" y="21146"/>
                    <a:pt x="21493" y="21600"/>
                    <a:pt x="21362" y="21600"/>
                  </a:cubicBezTo>
                  <a:lnTo>
                    <a:pt x="238" y="21600"/>
                  </a:lnTo>
                  <a:cubicBezTo>
                    <a:pt x="107" y="21600"/>
                    <a:pt x="0" y="21146"/>
                    <a:pt x="0" y="20586"/>
                  </a:cubicBezTo>
                  <a:lnTo>
                    <a:pt x="0" y="1012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3"/>
            <p:cNvSpPr/>
            <p:nvPr/>
          </p:nvSpPr>
          <p:spPr>
            <a:xfrm>
              <a:off x="263525" y="1608563"/>
              <a:ext cx="1699452" cy="28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95"/>
                  </a:moveTo>
                  <a:cubicBezTo>
                    <a:pt x="0" y="4835"/>
                    <a:pt x="696" y="0"/>
                    <a:pt x="1555" y="0"/>
                  </a:cubicBezTo>
                  <a:lnTo>
                    <a:pt x="20045" y="0"/>
                  </a:lnTo>
                  <a:cubicBezTo>
                    <a:pt x="20904" y="0"/>
                    <a:pt x="21600" y="4835"/>
                    <a:pt x="21600" y="10795"/>
                  </a:cubicBezTo>
                  <a:cubicBezTo>
                    <a:pt x="21600" y="16765"/>
                    <a:pt x="20904" y="21600"/>
                    <a:pt x="20045" y="21600"/>
                  </a:cubicBezTo>
                  <a:lnTo>
                    <a:pt x="1555" y="21600"/>
                  </a:lnTo>
                  <a:cubicBezTo>
                    <a:pt x="696" y="21600"/>
                    <a:pt x="0" y="16765"/>
                    <a:pt x="0" y="10795"/>
                  </a:cubicBezTo>
                </a:path>
              </a:pathLst>
            </a:custGeom>
            <a:solidFill>
              <a:srgbClr val="0065FA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3"/>
            <p:cNvSpPr/>
            <p:nvPr/>
          </p:nvSpPr>
          <p:spPr>
            <a:xfrm>
              <a:off x="357447" y="1704574"/>
              <a:ext cx="87312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4" y="0"/>
                  </a:lnTo>
                  <a:lnTo>
                    <a:pt x="6325" y="0"/>
                  </a:lnTo>
                  <a:lnTo>
                    <a:pt x="0" y="4983"/>
                  </a:lnTo>
                  <a:lnTo>
                    <a:pt x="0" y="16617"/>
                  </a:lnTo>
                  <a:lnTo>
                    <a:pt x="6325" y="21600"/>
                  </a:lnTo>
                  <a:lnTo>
                    <a:pt x="15274" y="21600"/>
                  </a:lnTo>
                  <a:lnTo>
                    <a:pt x="21600" y="16617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3"/>
            <p:cNvSpPr/>
            <p:nvPr/>
          </p:nvSpPr>
          <p:spPr>
            <a:xfrm>
              <a:off x="5348904" y="141919"/>
              <a:ext cx="5485255" cy="1342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2"/>
                  </a:moveTo>
                  <a:cubicBezTo>
                    <a:pt x="0" y="452"/>
                    <a:pt x="107" y="0"/>
                    <a:pt x="239" y="0"/>
                  </a:cubicBezTo>
                  <a:lnTo>
                    <a:pt x="21362" y="0"/>
                  </a:lnTo>
                  <a:cubicBezTo>
                    <a:pt x="21493" y="0"/>
                    <a:pt x="21600" y="452"/>
                    <a:pt x="21600" y="1012"/>
                  </a:cubicBezTo>
                  <a:lnTo>
                    <a:pt x="21600" y="20588"/>
                  </a:lnTo>
                  <a:cubicBezTo>
                    <a:pt x="21600" y="21148"/>
                    <a:pt x="21493" y="21600"/>
                    <a:pt x="21362" y="21600"/>
                  </a:cubicBezTo>
                  <a:lnTo>
                    <a:pt x="239" y="21600"/>
                  </a:lnTo>
                  <a:cubicBezTo>
                    <a:pt x="107" y="21600"/>
                    <a:pt x="0" y="21148"/>
                    <a:pt x="0" y="20588"/>
                  </a:cubicBezTo>
                  <a:lnTo>
                    <a:pt x="0" y="1012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3"/>
            <p:cNvSpPr/>
            <p:nvPr/>
          </p:nvSpPr>
          <p:spPr>
            <a:xfrm>
              <a:off x="5616594" y="0"/>
              <a:ext cx="1699428" cy="286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5"/>
                  </a:moveTo>
                  <a:cubicBezTo>
                    <a:pt x="0" y="4835"/>
                    <a:pt x="696" y="0"/>
                    <a:pt x="1554" y="0"/>
                  </a:cubicBezTo>
                  <a:lnTo>
                    <a:pt x="20045" y="0"/>
                  </a:lnTo>
                  <a:cubicBezTo>
                    <a:pt x="20903" y="0"/>
                    <a:pt x="21600" y="4835"/>
                    <a:pt x="21600" y="10805"/>
                  </a:cubicBezTo>
                  <a:cubicBezTo>
                    <a:pt x="21600" y="16765"/>
                    <a:pt x="20903" y="21600"/>
                    <a:pt x="20045" y="21600"/>
                  </a:cubicBezTo>
                  <a:lnTo>
                    <a:pt x="1554" y="21600"/>
                  </a:lnTo>
                  <a:cubicBezTo>
                    <a:pt x="696" y="21600"/>
                    <a:pt x="0" y="16765"/>
                    <a:pt x="0" y="10805"/>
                  </a:cubicBezTo>
                </a:path>
              </a:pathLst>
            </a:custGeom>
            <a:solidFill>
              <a:srgbClr val="0065FA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3"/>
            <p:cNvSpPr/>
            <p:nvPr/>
          </p:nvSpPr>
          <p:spPr>
            <a:xfrm>
              <a:off x="5710436" y="54728"/>
              <a:ext cx="87370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3" y="0"/>
                  </a:lnTo>
                  <a:lnTo>
                    <a:pt x="6327" y="0"/>
                  </a:lnTo>
                  <a:lnTo>
                    <a:pt x="0" y="4983"/>
                  </a:lnTo>
                  <a:lnTo>
                    <a:pt x="0" y="16640"/>
                  </a:lnTo>
                  <a:lnTo>
                    <a:pt x="6327" y="21600"/>
                  </a:lnTo>
                  <a:lnTo>
                    <a:pt x="15273" y="21600"/>
                  </a:lnTo>
                  <a:lnTo>
                    <a:pt x="21600" y="16640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3"/>
            <p:cNvSpPr/>
            <p:nvPr/>
          </p:nvSpPr>
          <p:spPr>
            <a:xfrm>
              <a:off x="5348904" y="1757814"/>
              <a:ext cx="5485255" cy="1443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2"/>
                  </a:moveTo>
                  <a:cubicBezTo>
                    <a:pt x="0" y="454"/>
                    <a:pt x="102" y="0"/>
                    <a:pt x="228" y="0"/>
                  </a:cubicBezTo>
                  <a:lnTo>
                    <a:pt x="21372" y="0"/>
                  </a:lnTo>
                  <a:cubicBezTo>
                    <a:pt x="21498" y="0"/>
                    <a:pt x="21600" y="454"/>
                    <a:pt x="21600" y="1012"/>
                  </a:cubicBezTo>
                  <a:lnTo>
                    <a:pt x="21600" y="20586"/>
                  </a:lnTo>
                  <a:cubicBezTo>
                    <a:pt x="21600" y="21146"/>
                    <a:pt x="21498" y="21600"/>
                    <a:pt x="21372" y="21600"/>
                  </a:cubicBezTo>
                  <a:lnTo>
                    <a:pt x="228" y="21600"/>
                  </a:lnTo>
                  <a:cubicBezTo>
                    <a:pt x="102" y="21600"/>
                    <a:pt x="0" y="21146"/>
                    <a:pt x="0" y="20586"/>
                  </a:cubicBezTo>
                  <a:lnTo>
                    <a:pt x="0" y="1012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50800" cap="flat">
              <a:solidFill>
                <a:srgbClr val="ADB9CA"/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3"/>
            <p:cNvSpPr/>
            <p:nvPr/>
          </p:nvSpPr>
          <p:spPr>
            <a:xfrm>
              <a:off x="5616594" y="1608563"/>
              <a:ext cx="1699428" cy="28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95"/>
                  </a:moveTo>
                  <a:cubicBezTo>
                    <a:pt x="0" y="4835"/>
                    <a:pt x="696" y="0"/>
                    <a:pt x="1554" y="0"/>
                  </a:cubicBezTo>
                  <a:lnTo>
                    <a:pt x="20045" y="0"/>
                  </a:lnTo>
                  <a:cubicBezTo>
                    <a:pt x="20903" y="0"/>
                    <a:pt x="21600" y="4835"/>
                    <a:pt x="21600" y="10795"/>
                  </a:cubicBezTo>
                  <a:cubicBezTo>
                    <a:pt x="21600" y="16765"/>
                    <a:pt x="20903" y="21600"/>
                    <a:pt x="20045" y="21600"/>
                  </a:cubicBezTo>
                  <a:lnTo>
                    <a:pt x="1554" y="21600"/>
                  </a:lnTo>
                  <a:cubicBezTo>
                    <a:pt x="696" y="21600"/>
                    <a:pt x="0" y="16765"/>
                    <a:pt x="0" y="10795"/>
                  </a:cubicBezTo>
                </a:path>
              </a:pathLst>
            </a:custGeom>
            <a:solidFill>
              <a:srgbClr val="0065FA"/>
            </a:solidFill>
            <a:ln w="12700" cap="flat">
              <a:noFill/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3"/>
            <p:cNvSpPr/>
            <p:nvPr/>
          </p:nvSpPr>
          <p:spPr>
            <a:xfrm>
              <a:off x="5710436" y="1704574"/>
              <a:ext cx="87370" cy="12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83"/>
                  </a:moveTo>
                  <a:lnTo>
                    <a:pt x="15273" y="0"/>
                  </a:lnTo>
                  <a:lnTo>
                    <a:pt x="6327" y="0"/>
                  </a:lnTo>
                  <a:lnTo>
                    <a:pt x="0" y="4983"/>
                  </a:lnTo>
                  <a:lnTo>
                    <a:pt x="0" y="16617"/>
                  </a:lnTo>
                  <a:lnTo>
                    <a:pt x="6327" y="21600"/>
                  </a:lnTo>
                  <a:lnTo>
                    <a:pt x="15273" y="21600"/>
                  </a:lnTo>
                  <a:lnTo>
                    <a:pt x="21600" y="16617"/>
                  </a:lnTo>
                  <a:lnTo>
                    <a:pt x="21600" y="4983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000000">
                  <a:alpha val="0"/>
                </a:srgbClr>
              </a:solidFill>
              <a:prstDash val="solid"/>
              <a:round/>
            </a:ln>
            <a:effectLst/>
          </p:spPr>
          <p:txBody>
            <a:bodyPr wrap="square" lIns="45593" tIns="45593" rIns="45593" bIns="45593" numCol="1" anchor="ctr">
              <a:no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139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Box 1"/>
            <p:cNvSpPr txBox="1"/>
            <p:nvPr/>
          </p:nvSpPr>
          <p:spPr>
            <a:xfrm>
              <a:off x="5539759" y="2218671"/>
              <a:ext cx="4954441" cy="536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marL="285750" marR="0" lvl="0" indent="-285750" algn="l" defTabSz="1218565" rtl="0" eaLnBrk="1" fontAlgn="auto" latinLnBrk="0" hangingPunct="0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tabLst>
                  <a:tab pos="12700" algn="l"/>
                  <a:tab pos="355600" algn="l"/>
                </a:tabLst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zh-CN" altLang="en-US" sz="1195">
                  <a:solidFill>
                    <a:schemeClr val="bg1"/>
                  </a:solidFill>
                  <a:sym typeface="+mn-ea"/>
                </a:rPr>
                <a:t>准备应急药品，户外需备驱蚊药供嘉宾使用</a:t>
              </a:r>
            </a:p>
            <a:p>
              <a:pPr marL="285750" marR="0" lvl="0" indent="-285750" algn="l" defTabSz="1218565" rtl="0" eaLnBrk="1" fontAlgn="auto" latinLnBrk="0" hangingPunct="0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tabLst>
                  <a:tab pos="12700" algn="l"/>
                  <a:tab pos="355600" algn="l"/>
                </a:tabLst>
                <a:defRPr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zh-CN" altLang="en-US" sz="1195">
                  <a:solidFill>
                    <a:schemeClr val="bg1"/>
                  </a:solidFill>
                  <a:sym typeface="+mn-ea"/>
                </a:rPr>
                <a:t>现场任何意外受伤、突发疾病等情况，需汇报领导并及时处理</a:t>
              </a:r>
              <a:endParaRPr kumimoji="0" lang="zh-CN" altLang="en-US" sz="1195" b="0" i="0" u="none" strike="noStrike" cap="none" spc="0" normalizeH="0" baseline="0">
                <a:solidFill>
                  <a:schemeClr val="bg1"/>
                </a:solidFill>
                <a:sym typeface="+mn-ea"/>
              </a:endParaRPr>
            </a:p>
          </p:txBody>
        </p:sp>
      </p:grpSp>
      <p:sp>
        <p:nvSpPr>
          <p:cNvPr id="59" name="TextBox 1"/>
          <p:cNvSpPr txBox="1"/>
          <p:nvPr/>
        </p:nvSpPr>
        <p:spPr>
          <a:xfrm>
            <a:off x="1023572" y="3963473"/>
            <a:ext cx="4712102" cy="8026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/>
          <a:p>
            <a:pPr marR="0" lvl="0" indent="0" algn="l" defTabSz="1218565" rtl="0" eaLnBrk="1" fontAlgn="auto" latinLnBrk="0" hangingPunct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2700" algn="l"/>
                <a:tab pos="355600" algn="l"/>
              </a:tabLst>
              <a:defRPr sz="1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195">
                <a:solidFill>
                  <a:schemeClr val="bg1"/>
                </a:solidFill>
                <a:sym typeface="+mn-ea"/>
              </a:rPr>
              <a:t>为消防应急准备，确保消防设备在发生紧急情况下使用</a:t>
            </a:r>
            <a:endParaRPr lang="zh-CN" altLang="en-US" sz="1195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项目的明确划分，安排一个人在紧急情况下切段供电</a:t>
            </a:r>
          </a:p>
          <a:p>
            <a:pPr>
              <a:lnSpc>
                <a:spcPct val="150000"/>
              </a:lnSpc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一个巡逻队布置消防应急</a:t>
            </a:r>
            <a:endParaRPr kumimoji="0" lang="zh-CN" altLang="en-US" sz="1195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984310" y="2329024"/>
            <a:ext cx="4891948" cy="830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在活动前购买准备维修设备</a:t>
            </a:r>
            <a:endParaRPr lang="zh-CN" altLang="en-US" sz="119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建立一个现场管理团队，安排后备人员，保证及时处理问题</a:t>
            </a:r>
            <a:endParaRPr lang="zh-CN" altLang="en-US" sz="119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在任何紧急情况下，制定一个后备计划，保证项目的执行</a:t>
            </a:r>
            <a:endParaRPr kumimoji="0" lang="zh-CN" altLang="en-US" sz="1195" b="0" i="0" u="none" strike="noStrike" kern="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305374" y="1863576"/>
            <a:ext cx="12496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3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项目应急预案</a:t>
            </a:r>
            <a:endParaRPr lang="zh-CN" altLang="en-US" sz="1395" kern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250280" y="3463830"/>
            <a:ext cx="12496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3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火灾应急预案</a:t>
            </a:r>
            <a:endParaRPr lang="zh-CN" altLang="en-US" sz="1395" kern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3" name="TextBox 1"/>
          <p:cNvSpPr txBox="1"/>
          <p:nvPr/>
        </p:nvSpPr>
        <p:spPr>
          <a:xfrm>
            <a:off x="6287876" y="2284654"/>
            <a:ext cx="5279965" cy="830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/>
          <a:p>
            <a:pPr marR="0" lvl="0" algn="l" defTabSz="914400" rtl="0" eaLnBrk="1" fontAlgn="auto" latinLnBrk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活动期间时刻关注天气预报</a:t>
            </a:r>
          </a:p>
          <a:p>
            <a:pPr marR="0" lvl="0" algn="l" defTabSz="914400" rtl="0" eaLnBrk="1" fontAlgn="auto" latinLnBrk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当突发恶劣天气时，为嘉宾提供雨伞、暖贴、热饮及小茶点</a:t>
            </a:r>
          </a:p>
          <a:p>
            <a:pPr marR="0" lvl="0" algn="l" defTabSz="914400" rtl="0" eaLnBrk="1" fontAlgn="auto" latinLnBrk="0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1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使嘉宾在恶劣环境中同样感受品牌的温暖</a:t>
            </a:r>
            <a:endParaRPr kumimoji="0" lang="zh-CN" altLang="en-US" sz="1195" b="0" i="0" u="none" strike="noStrike" cap="none" spc="0" normalizeH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633639" y="1863576"/>
            <a:ext cx="12496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3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天气应急预案</a:t>
            </a:r>
            <a:endParaRPr lang="zh-CN" altLang="en-US" sz="1395" kern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474691" y="3465096"/>
            <a:ext cx="160528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13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医疗事故应急预案</a:t>
            </a:r>
            <a:endParaRPr lang="zh-CN" altLang="en-US" sz="1395"/>
          </a:p>
        </p:txBody>
      </p:sp>
      <p:pic>
        <p:nvPicPr>
          <p:cNvPr id="19" name="图片 18" descr="180fdcd036c4b68b891713d8b0b96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8392" y="319884"/>
            <a:ext cx="1096588" cy="109658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912809" y="562910"/>
            <a:ext cx="360809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|</a:t>
            </a:r>
            <a:r>
              <a:rPr lang="en-US" altLang="zh-CN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 </a:t>
            </a:r>
            <a:r>
              <a:rPr lang="zh-CN" altLang="en-US" sz="2785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  <a:cs typeface="汉仪中黑简" panose="02010600000101010101" charset="-122"/>
                <a:sym typeface="+mn-ea"/>
              </a:rPr>
              <a:t>应急预案</a:t>
            </a:r>
            <a:endParaRPr lang="zh-CN" altLang="en-US" sz="2785" dirty="0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  <a:cs typeface="汉仪中黑简" panose="02010600000101010101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 rot="16200000">
            <a:off x="-834982" y="1583469"/>
            <a:ext cx="2684005" cy="643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59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SPREAD</a:t>
            </a:r>
            <a:endParaRPr lang="zh-CN" altLang="en-US" sz="359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cadcaa48d434ab02843b83c1dc4cceb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3078320" y="5544392"/>
            <a:ext cx="8956209" cy="106103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31415" y="2752725"/>
            <a:ext cx="7846695" cy="1353185"/>
            <a:chOff x="3921" y="3931"/>
            <a:chExt cx="12357" cy="2131"/>
          </a:xfrm>
        </p:grpSpPr>
        <p:sp>
          <p:nvSpPr>
            <p:cNvPr id="31748" name="Straight Connector 63"/>
            <p:cNvSpPr>
              <a:spLocks noChangeShapeType="1"/>
            </p:cNvSpPr>
            <p:nvPr/>
          </p:nvSpPr>
          <p:spPr bwMode="auto">
            <a:xfrm flipV="1">
              <a:off x="3921" y="3931"/>
              <a:ext cx="4513" cy="13"/>
            </a:xfrm>
            <a:prstGeom prst="line">
              <a:avLst/>
            </a:prstGeom>
            <a:noFill/>
            <a:ln w="38100">
              <a:solidFill>
                <a:srgbClr val="FFFFFF">
                  <a:alpha val="50195"/>
                </a:srgbClr>
              </a:solidFill>
              <a:prstDash val="sysDot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1749" name="Straight Connector 65"/>
            <p:cNvSpPr>
              <a:spLocks noChangeShapeType="1"/>
            </p:cNvSpPr>
            <p:nvPr/>
          </p:nvSpPr>
          <p:spPr bwMode="auto">
            <a:xfrm>
              <a:off x="11524" y="5990"/>
              <a:ext cx="4755" cy="72"/>
            </a:xfrm>
            <a:prstGeom prst="line">
              <a:avLst/>
            </a:prstGeom>
            <a:noFill/>
            <a:ln w="38100">
              <a:solidFill>
                <a:srgbClr val="FFFFFF">
                  <a:alpha val="50195"/>
                </a:srgbClr>
              </a:solidFill>
              <a:prstDash val="sysDot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8580" tIns="34290" rIns="68580" bIns="34290"/>
            <a:lstStyle/>
            <a:p>
              <a:endParaRPr lang="zh-CN" altLang="en-US"/>
            </a:p>
          </p:txBody>
        </p:sp>
        <p:sp>
          <p:nvSpPr>
            <p:cNvPr id="31752" name="TextBox 74"/>
            <p:cNvSpPr>
              <a:spLocks noChangeArrowheads="1"/>
            </p:cNvSpPr>
            <p:nvPr/>
          </p:nvSpPr>
          <p:spPr bwMode="auto">
            <a:xfrm>
              <a:off x="5471" y="3944"/>
              <a:ext cx="8790" cy="2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altLang="zh-CN" sz="8000" dirty="0">
                  <a:blipFill>
                    <a:blip r:embed="rId4"/>
                    <a:stretch>
                      <a:fillRect/>
                    </a:stretch>
                  </a:blip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Arial Black" panose="020B0A04020102020204" pitchFamily="34" charset="0"/>
                </a:rPr>
                <a:t>THANKS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93f0da4-6a39-4ffb-98b1-12400dcb1284"/>
  <p:tag name="COMMONDATA" val="eyJoZGlkIjoiZWNmMWUyNzZkMDVhOTIzYzAwYzM5YTA3NjRkODQ4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19203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PECIAL_SOURCE" val="bdnul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9c9bf83-47f7-4999-85f6-d3f396bdb0c7}"/>
  <p:tag name="TABLE_ENDDRAG_ORIGIN_RECT" val="821*217"/>
  <p:tag name="TABLE_ENDDRAG_RECT" val="60*136*821*2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heme/theme1.xml><?xml version="1.0" encoding="utf-8"?>
<a:theme xmlns:a="http://schemas.openxmlformats.org/drawingml/2006/main" name="更多免费方案资料加微信：anran1468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2032</Words>
  <Application>Microsoft Office PowerPoint</Application>
  <PresentationFormat>宽屏</PresentationFormat>
  <Paragraphs>332</Paragraphs>
  <Slides>44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5" baseType="lpstr">
      <vt:lpstr>Audi Type</vt:lpstr>
      <vt:lpstr>Audi Type Wide</vt:lpstr>
      <vt:lpstr>汉仪大黑简</vt:lpstr>
      <vt:lpstr>汉仪中黑简</vt:lpstr>
      <vt:lpstr>思源黑体</vt:lpstr>
      <vt:lpstr>微软雅黑</vt:lpstr>
      <vt:lpstr>Arial</vt:lpstr>
      <vt:lpstr>Arial Black</vt:lpstr>
      <vt:lpstr>Calibri</vt:lpstr>
      <vt:lpstr>Wingdings</vt:lpstr>
      <vt:lpstr>更多免费方案资料加微信：anran1468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2023-04-20T06:41:20Z</dcterms:created>
  <dcterms:modified xsi:type="dcterms:W3CDTF">2023-04-20T06:41:58Z</dcterms:modified>
</cp:coreProperties>
</file>