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21.xml" ContentType="application/vnd.openxmlformats-officedocument.presentationml.slide+xml"/>
  <Override PartName="/ppt/tags/tag2.xml" ContentType="application/vnd.openxmlformats-officedocument.presentationml.tags+xml"/>
  <Override PartName="/ppt/slides/slide22.xml" ContentType="application/vnd.openxmlformats-officedocument.presentationml.slide+xml"/>
  <Override PartName="/ppt/tags/tag3.xml" ContentType="application/vnd.openxmlformats-officedocument.presentationml.tags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39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p="http://schemas.openxmlformats.org/presentationml/2006/main" xmlns:r="http://schemas.openxmlformats.org/officeDocument/2006/relationships" xmlns:a="http://schemas.openxmlformats.org/drawingml/2006/main">
  <p:cmAuthor id="1" name="Asus" initials="A" lastIdx="1" clrIdx="0"/>
  <p:cmAuthor id="2" name="PPTer_Tang" initials="P" lastIdx="1" clrIdx="0"/>
</p:cmAuthorLst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5880C1"/>
    <a:srgbClr val="FFE26D"/>
    <a:srgbClr val="F19EC2"/>
    <a:srgbClr val="688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10" y="-4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tableStyles" Target="tableStyles.xml"/><Relationship Id="rId62" Type="http://schemas.openxmlformats.org/officeDocument/2006/relationships/presProps" Target="presProps.xml"/><Relationship Id="rId63" Type="http://schemas.openxmlformats.org/officeDocument/2006/relationships/viewProps" Target="viewProps.xml"/><Relationship Id="rId64" Type="http://schemas.openxmlformats.org/officeDocument/2006/relationships/commentAuthors" Target="commentAuthors.xml"/><Relationship Id="rId65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3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84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F9B84EA-7D68-4D60-9CB1-D50884785D1C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85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86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8D4E0FC9-F1F8-4FAE-9988-3BA365CFD46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7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78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1B80549B-2DE9-4777-8A40-A181806833B3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79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9080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81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9082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E6AA7DDF-AEC1-462E-86E3-5B557109394F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</Relationships>
</file>

<file path=ppt/notesSlides/_rels/notesSlide34.xml.rels><?xml version="1.0" encoding="UTF-8" standalone="yes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</Relationships>
</file>

<file path=ppt/notesSlides/_rels/notesSlide3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</Relationships>
</file>

<file path=ppt/notesSlides/_rels/notesSlide36.xml.rels><?xml version="1.0" encoding="UTF-8" standalone="yes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</Relationships>
</file>

<file path=ppt/notesSlides/_rels/notesSlide37.xml.rels><?xml version="1.0" encoding="UTF-8" standalone="yes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</Relationships>
</file>

<file path=ppt/notesSlides/_rels/notesSlide38.xml.rels><?xml version="1.0" encoding="UTF-8" standalone="yes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</Relationships>
</file>

<file path=ppt/notesSlides/_rels/notesSlide39.xml.rels><?xml version="1.0" encoding="UTF-8" standalone="yes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0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E6AA7DDF-AEC1-462E-86E3-5B557109394F}" type="slidenum">
              <a:rPr altLang="en-US" lang="zh-CN" smtClean="0"/>
              <a:t>1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7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71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15623A47-0376-4CD7-85E8-3B16E5E28F6A}" type="slidenum">
              <a:rPr altLang="en-US" lang="zh-CN" smtClean="0"/>
              <a:t>13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7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80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15623A47-0376-4CD7-85E8-3B16E5E28F6A}" type="slidenum">
              <a:rPr altLang="en-US" lang="zh-CN" smtClean="0"/>
              <a:t>14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8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87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15623A47-0376-4CD7-85E8-3B16E5E28F6A}" type="slidenum">
              <a:rPr altLang="en-US" lang="zh-CN" smtClean="0"/>
              <a:t>15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70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0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17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71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1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18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73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79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4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05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0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9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20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00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2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0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3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4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52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6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57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6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8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69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8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79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0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89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1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02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12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3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14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2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6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7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7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88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2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99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9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9000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0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901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0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9021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5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902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9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903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31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E6AA7DDF-AEC1-462E-86E3-5B557109394F}" type="slidenum">
              <a:rPr altLang="en-US" lang="zh-CN" smtClean="0"/>
              <a:t>57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22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5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3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6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4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7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5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8</a:t>
            </a:fld>
            <a:endParaRPr altLang="en-US"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幻灯片图像占位符 1"/>
          <p:cNvSpPr>
            <a:spLocks noChangeAspect="1" noRot="1" noGrp="1"/>
          </p:cNvSpPr>
          <p:nvPr>
            <p:ph type="sldImg" idx="2"/>
          </p:nvPr>
        </p:nvSpPr>
        <p:spPr/>
      </p:sp>
      <p:sp>
        <p:nvSpPr>
          <p:cNvPr id="1048654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altLang="en-US"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幻灯片图像占位符 1"/>
          <p:cNvSpPr>
            <a:spLocks noChangeAspect="1" noRot="1" noGrp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104866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B9810DD1-8F30-4E9C-B371-E4B6C599A16B}" type="slidenum">
              <a:rPr altLang="en-US" lang="zh-CN" smtClean="0"/>
              <a:t>10</a:t>
            </a:fld>
            <a:endParaRPr altLang="en-US"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2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0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61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6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6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6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2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6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37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3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3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4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bg>
      <p:bgPr>
        <a:solidFill>
          <a:schemeClr val="accent2"/>
        </a:solidFill>
        <a:effectLst/>
      </p:bgPr>
    </p:bg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矩形 1"/>
          <p:cNvSpPr/>
          <p:nvPr userDrawn="1"/>
        </p:nvSpPr>
        <p:spPr>
          <a:xfrm>
            <a:off x="6096000" y="0"/>
            <a:ext cx="6098540" cy="685800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14" name="矩形 7"/>
          <p:cNvSpPr/>
          <p:nvPr userDrawn="1"/>
        </p:nvSpPr>
        <p:spPr>
          <a:xfrm>
            <a:off x="330200" y="310832"/>
            <a:ext cx="11531600" cy="6236335"/>
          </a:xfrm>
          <a:prstGeom prst="rect"/>
          <a:solidFill>
            <a:schemeClr val="bg1"/>
          </a:solidFill>
          <a:ln>
            <a:solidFill>
              <a:srgbClr val="FFE2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 拷贝 2">
    <p:bg>
      <p:bgPr>
        <a:solidFill>
          <a:srgbClr val="FFFFFF"/>
        </a:solidFill>
        <a:effectLst/>
      </p:bgPr>
    </p:bg>
    <p:spTree>
      <p:nvGrpSpPr>
        <p:cNvPr id="1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83816" cy="279400"/>
          </a:xfrm>
          <a:prstGeom prst="rect"/>
        </p:spPr>
        <p:txBody>
          <a:bodyPr anchor="t" bIns="50800" lIns="50800" rIns="50800" tIns="50800">
            <a:spAutoFit/>
          </a:bodyPr>
          <a:lstStyle>
            <a:lvl1pPr algn="l"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</a:p>
        </p:txBody>
      </p:sp>
    </p:spTree>
  </p:cSld>
  <p:clrMapOvr>
    <a:masterClrMapping/>
  </p:clrMapOvr>
  <p:transition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92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59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859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2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7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48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编辑母版文本样式</a:t>
            </a:r>
          </a:p>
        </p:txBody>
      </p:sp>
      <p:sp>
        <p:nvSpPr>
          <p:cNvPr id="104904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5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5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2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5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66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67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6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6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7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2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5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编辑母版文本样式</a:t>
            </a:r>
          </a:p>
        </p:txBody>
      </p:sp>
      <p:sp>
        <p:nvSpPr>
          <p:cNvPr id="104905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5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编辑母版文本样式</a:t>
            </a:r>
          </a:p>
        </p:txBody>
      </p:sp>
      <p:sp>
        <p:nvSpPr>
          <p:cNvPr id="104905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5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5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5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2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3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3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3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1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875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5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2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72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9073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编辑母版文本样式</a:t>
            </a:r>
          </a:p>
        </p:txBody>
      </p:sp>
      <p:sp>
        <p:nvSpPr>
          <p:cNvPr id="104907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7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7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2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1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</a:p>
        </p:txBody>
      </p:sp>
      <p:sp>
        <p:nvSpPr>
          <p:cNvPr id="1049042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9043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编辑母版文本样式</a:t>
            </a:r>
          </a:p>
        </p:txBody>
      </p:sp>
      <p:sp>
        <p:nvSpPr>
          <p:cNvPr id="1049044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9045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046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编辑母版文本样式</a:t>
            </a:r>
          </a:p>
          <a:p>
            <a:pPr lvl="1"/>
            <a:r>
              <a:rPr altLang="en-US" lang="zh-CN"/>
              <a:t>第二级</a:t>
            </a:r>
          </a:p>
          <a:p>
            <a:pPr lvl="2"/>
            <a:r>
              <a:rPr altLang="en-US" lang="zh-CN"/>
              <a:t>第三级</a:t>
            </a:r>
          </a:p>
          <a:p>
            <a:pPr lvl="3"/>
            <a:r>
              <a:rPr altLang="en-US" lang="zh-CN"/>
              <a:t>第四级</a:t>
            </a:r>
          </a:p>
          <a:p>
            <a:pPr lvl="4"/>
            <a:r>
              <a:rPr altLang="en-US" lang="zh-CN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F2CE7-4141-45C8-8B2E-1FC3496D020A}" type="datetimeFigureOut">
              <a:rPr altLang="en-US" lang="zh-CN" smtClean="0"/>
              <a:t>2022/3/29</a:t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EB43D-8800-4990-BC23-44044026F36B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tags" Target="../tags/tag1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jpe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slideLayout" Target="../slideLayouts/slideLayout12.xml"/><Relationship Id="rId12" Type="http://schemas.openxmlformats.org/officeDocument/2006/relationships/notesSlide" Target="../notesSlides/notesSlide11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slideLayout" Target="../slideLayouts/slideLayout12.xml"/><Relationship Id="rId10" Type="http://schemas.openxmlformats.org/officeDocument/2006/relationships/notesSlide" Target="../notesSlides/notesSlide1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slideLayout" Target="../slideLayouts/slideLayout12.xml"/><Relationship Id="rId7" Type="http://schemas.openxmlformats.org/officeDocument/2006/relationships/notesSlide" Target="../notesSlides/notesSlide14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8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20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2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3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6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tiff"/><Relationship Id="rId2" Type="http://schemas.openxmlformats.org/officeDocument/2006/relationships/slideLayout" Target="../slideLayouts/slideLayout13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slideLayout" Target="../slideLayouts/slideLayout7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7.xml"/></Relationships>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3.xml"/></Relationships>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slideLayout" Target="../slideLayouts/slideLayout7.xml"/></Relationships>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6.xml"/></Relationships>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7.xml"/></Relationships>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8.xml"/></Relationships>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9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/>
          <a:stretch>
            <a:fillRect/>
          </a:stretch>
        </p:blipFill>
        <p:spPr>
          <a:xfrm rot="5400000">
            <a:off x="2667000" y="-2666999"/>
            <a:ext cx="6857999" cy="12192000"/>
          </a:xfrm>
          <a:prstGeom prst="rect"/>
        </p:spPr>
      </p:pic>
      <p:pic>
        <p:nvPicPr>
          <p:cNvPr id="2097153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 rot="5400000">
            <a:off x="3349526" y="-798259"/>
            <a:ext cx="6243439" cy="8454518"/>
          </a:xfrm>
          <a:prstGeom prst="rect"/>
        </p:spPr>
      </p:pic>
      <p:sp>
        <p:nvSpPr>
          <p:cNvPr id="1048586" name="文本框 9"/>
          <p:cNvSpPr txBox="1"/>
          <p:nvPr/>
        </p:nvSpPr>
        <p:spPr>
          <a:xfrm>
            <a:off x="3225470" y="2893060"/>
            <a:ext cx="6492240" cy="14122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4400" kumimoji="1" lang="zh-CN" spc="300">
                <a:solidFill>
                  <a:schemeClr val="bg1"/>
                </a:solidFill>
                <a:effectLst>
                  <a:outerShdw algn="t" blurRad="50800" dir="5400000" dist="38100" rotWithShape="0">
                    <a:schemeClr val="bg1">
                      <a:alpha val="40000"/>
                    </a:schemeClr>
                  </a:outerShdw>
                </a:effectLst>
                <a:latin typeface="方正黑体简体" panose="03000509000000000000" pitchFamily="2" charset="-122"/>
                <a:ea typeface="方正黑体简体" panose="03000509000000000000" pitchFamily="2" charset="-122"/>
                <a:sym typeface="方正黑体简体" panose="03000509000000000000" pitchFamily="2" charset="-122"/>
              </a:rPr>
              <a:t>鲜疯水果实验室</a:t>
            </a:r>
          </a:p>
          <a:p>
            <a:pPr algn="ctr"/>
            <a:r>
              <a:rPr altLang="en-US" b="1" dirty="0" sz="4400" kumimoji="1" lang="zh-CN" spc="300">
                <a:solidFill>
                  <a:schemeClr val="bg1"/>
                </a:solidFill>
                <a:effectLst>
                  <a:outerShdw algn="t" blurRad="50800" dir="5400000" dist="38100" rotWithShape="0">
                    <a:schemeClr val="bg1">
                      <a:alpha val="40000"/>
                    </a:schemeClr>
                  </a:outerShdw>
                </a:effectLst>
                <a:latin typeface="方正黑体简体" panose="03000509000000000000" pitchFamily="2" charset="-122"/>
                <a:ea typeface="方正黑体简体" panose="03000509000000000000" pitchFamily="2" charset="-122"/>
                <a:sym typeface="方正黑体简体" panose="03000509000000000000" pitchFamily="2" charset="-122"/>
              </a:rPr>
              <a:t>招商推广服务方案</a:t>
            </a:r>
            <a:endParaRPr altLang="en-US" b="1" dirty="0" sz="4400" kumimoji="1" lang="zh-CN" spc="300">
              <a:solidFill>
                <a:schemeClr val="bg1"/>
              </a:solidFill>
              <a:effectLst>
                <a:outerShdw algn="t" blurRad="50800" dir="5400000" dist="38100" rotWithShape="0">
                  <a:schemeClr val="bg1">
                    <a:alpha val="40000"/>
                  </a:schemeClr>
                </a:outerShdw>
              </a:effectLst>
              <a:latin typeface="方正黑体简体" panose="03000509000000000000" pitchFamily="2" charset="-122"/>
              <a:ea typeface="方正黑体简体" panose="03000509000000000000" pitchFamily="2" charset="-122"/>
              <a:cs typeface="Noto Sans S Chinese Black" panose="020B0A00000000000000" charset="-122"/>
              <a:sym typeface="方正黑体简体" panose="03000509000000000000" pitchFamily="2" charset="-122"/>
            </a:endParaRPr>
          </a:p>
        </p:txBody>
      </p:sp>
      <p:sp>
        <p:nvSpPr>
          <p:cNvPr id="1048587" name="文本框 12"/>
          <p:cNvSpPr txBox="1"/>
          <p:nvPr/>
        </p:nvSpPr>
        <p:spPr>
          <a:xfrm>
            <a:off x="4732960" y="4681220"/>
            <a:ext cx="3477260" cy="306705"/>
          </a:xfrm>
          <a:prstGeom prst="rect"/>
          <a:solidFill>
            <a:srgbClr val="FFE26D"/>
          </a:solidFill>
          <a:ln>
            <a:noFill/>
          </a:ln>
        </p:spPr>
        <p:txBody>
          <a:bodyPr rtlCol="0" wrap="square">
            <a:spAutoFit/>
          </a:bodyPr>
          <a:p>
            <a:pPr algn="dist"/>
            <a:r>
              <a:rPr dirty="0" sz="1400" lang="zh-CN">
                <a:solidFill>
                  <a:srgbClr val="688FFF"/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  <a:cs typeface="Noto Sans S Chinese Regular" panose="020B0500000000000000" charset="-122"/>
                <a:sym typeface="方正黑体简体" panose="03000509000000000000" pitchFamily="2" charset="-122"/>
              </a:rPr>
              <a:t>福建省软众数字科技股份有限公司</a:t>
            </a:r>
            <a:r>
              <a:rPr b="1" dirty="0" sz="1400" lang="zh-CN">
                <a:solidFill>
                  <a:srgbClr val="688FFF"/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  <a:cs typeface="Noto Sans S Chinese Regular" panose="020B0500000000000000" charset="-122"/>
                <a:sym typeface="方正黑体简体" panose="03000509000000000000" pitchFamily="2" charset="-122"/>
              </a:rPr>
              <a:t> </a:t>
            </a: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文本框 3"/>
          <p:cNvSpPr txBox="1"/>
          <p:nvPr/>
        </p:nvSpPr>
        <p:spPr>
          <a:xfrm>
            <a:off x="1045210" y="561975"/>
            <a:ext cx="109023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创业投资人群：创业主流群体多为</a:t>
            </a: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80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90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后，本科学历居多</a:t>
            </a:r>
          </a:p>
        </p:txBody>
      </p:sp>
      <p:sp>
        <p:nvSpPr>
          <p:cNvPr id="1048656" name="矩形 9"/>
          <p:cNvSpPr/>
          <p:nvPr/>
        </p:nvSpPr>
        <p:spPr>
          <a:xfrm>
            <a:off x="68580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57" name="文本框 14"/>
          <p:cNvSpPr txBox="1"/>
          <p:nvPr/>
        </p:nvSpPr>
        <p:spPr>
          <a:xfrm>
            <a:off x="8290560" y="6309995"/>
            <a:ext cx="3787775" cy="36830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数据来源：《</a:t>
            </a:r>
            <a:r>
              <a:rPr altLang="zh-CN" sz="1200" 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2017</a:t>
            </a: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年互联网创业群体调查报告》</a:t>
            </a:r>
          </a:p>
        </p:txBody>
      </p:sp>
      <p:sp>
        <p:nvSpPr>
          <p:cNvPr id="1048658" name="文本框 10"/>
          <p:cNvSpPr txBox="1"/>
          <p:nvPr/>
        </p:nvSpPr>
        <p:spPr>
          <a:xfrm>
            <a:off x="1085215" y="1207135"/>
            <a:ext cx="10862310" cy="1310641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创业群体年龄层多为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80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后、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90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创业呈现年轻化趋势，创业者的创业动机与受教育程度有关。受教育程度越高，机会型创业的比例越高。青年对创业的社会价值观和自我认知优于非青年。更多的青年认为创业是一种好的职业选择，</a:t>
            </a:r>
            <a:endParaRPr altLang="en-US" b="1" lang="zh-CN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097164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1895475" y="2809240"/>
            <a:ext cx="3566160" cy="3236595"/>
          </a:xfrm>
          <a:prstGeom prst="rect"/>
        </p:spPr>
      </p:pic>
      <p:pic>
        <p:nvPicPr>
          <p:cNvPr id="2097165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6456680" y="2495550"/>
            <a:ext cx="3911600" cy="355028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文本框 9216"/>
          <p:cNvSpPr txBox="1"/>
          <p:nvPr/>
        </p:nvSpPr>
        <p:spPr>
          <a:xfrm>
            <a:off x="3613150" y="3567112"/>
            <a:ext cx="5029200" cy="787402"/>
          </a:xfrm>
          <a:prstGeom prst="rect"/>
          <a:noFill/>
          <a:ln w="12700">
            <a:noFill/>
          </a:ln>
        </p:spPr>
        <p:txBody>
          <a:bodyPr anchor="ctr" bIns="25400" lIns="25400" rIns="25400" tIns="25400" wrap="none">
            <a:spAutoFit/>
          </a:bodyPr>
          <a:p>
            <a:pPr algn="ctr" defTabSz="266700" hangingPunct="0">
              <a:lnSpc>
                <a:spcPct val="120000"/>
              </a:lnSpc>
            </a:pPr>
            <a:r>
              <a:rPr altLang="en-US" b="0" sz="4950" lang="zh-CN">
                <a:latin typeface="Helvetica" charset="0"/>
                <a:ea typeface="微软雅黑" panose="020B0503020204020204" charset="-122"/>
                <a:cs typeface="微软雅黑" panose="020B0503020204020204" charset="-122"/>
                <a:sym typeface="Helvetica" charset="0"/>
              </a:rPr>
              <a:t>竞品营销如何做？</a:t>
            </a:r>
            <a:endParaRPr altLang="en-US" b="0" sz="4950" lang="zh-CN">
              <a:latin typeface="Helvetica" charset="0"/>
              <a:ea typeface="Helvetica" charset="0"/>
              <a:cs typeface="微软雅黑" panose="020B0503020204020204" charset="-122"/>
              <a:sym typeface="Helvetica" charset="0"/>
            </a:endParaRPr>
          </a:p>
        </p:txBody>
      </p:sp>
      <p:sp>
        <p:nvSpPr>
          <p:cNvPr id="1048663" name="矩形 9217"/>
          <p:cNvSpPr/>
          <p:nvPr/>
        </p:nvSpPr>
        <p:spPr>
          <a:xfrm>
            <a:off x="2981325" y="2445385"/>
            <a:ext cx="6059805" cy="695960"/>
          </a:xfrm>
          <a:prstGeom prst="rect"/>
          <a:solidFill>
            <a:srgbClr val="5880C1"/>
          </a:solidFill>
          <a:ln w="63500" cap="flat" cmpd="sng">
            <a:solidFill>
              <a:srgbClr val="5880C1"/>
            </a:solidFill>
            <a:prstDash val="solid"/>
            <a:miter lim="400000"/>
            <a:headEnd type="none" w="med" len="med"/>
            <a:tailEnd type="none" w="med" len="med"/>
          </a:ln>
        </p:spPr>
        <p:txBody>
          <a:bodyPr anchor="ctr" bIns="0" lIns="0" rIns="0" tIns="0" wrap="square"/>
          <a:p>
            <a:pPr algn="ctr" hangingPunct="0"/>
            <a:r>
              <a:rPr altLang="en-US" b="0" sz="3300" 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 Medium" charset="0"/>
              </a:rPr>
              <a:t>面对前景广阔但竞争激烈的市场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880C1"/>
        </a:solidFill>
        <a:effectLst/>
      </p:bgPr>
    </p:bg>
    <p:spTree>
      <p:nvGrpSpPr>
        <p:cNvPr id="1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文本框 3"/>
          <p:cNvSpPr txBox="1"/>
          <p:nvPr/>
        </p:nvSpPr>
        <p:spPr>
          <a:xfrm>
            <a:off x="3928110" y="1861185"/>
            <a:ext cx="4335780" cy="22250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96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一点点</a:t>
            </a:r>
          </a:p>
        </p:txBody>
      </p:sp>
      <p:sp>
        <p:nvSpPr>
          <p:cNvPr id="1048665" name="文本框 2"/>
          <p:cNvSpPr txBox="1"/>
          <p:nvPr/>
        </p:nvSpPr>
        <p:spPr>
          <a:xfrm>
            <a:off x="3340100" y="4057015"/>
            <a:ext cx="5511800" cy="64516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关键词：开放加盟</a:t>
            </a:r>
            <a:r>
              <a:rPr altLang="zh-CN" sz="24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altLang="en-US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隐藏菜单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0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文本框 4"/>
          <p:cNvSpPr txBox="1"/>
          <p:nvPr/>
        </p:nvSpPr>
        <p:spPr>
          <a:xfrm>
            <a:off x="636905" y="1592580"/>
            <a:ext cx="10798810" cy="3558541"/>
          </a:xfrm>
          <a:prstGeom prst="rect"/>
          <a:noFill/>
        </p:spPr>
        <p:txBody>
          <a:bodyPr rtlCol="0" wrap="square">
            <a:spAutoFit/>
          </a:bodyPr>
          <a:p>
            <a:pPr algn="ctr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2015年，一点点在大陆以</a:t>
            </a:r>
            <a:r>
              <a:rPr altLang="en-US" b="1" sz="36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每个月开店20家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的速度快速扩张，在上海、浙江、深圳、广州等14个省市开放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单店加盟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和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部分区域授权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。</a:t>
            </a:r>
          </a:p>
          <a:p>
            <a:pPr algn="ctr">
              <a:lnSpc>
                <a:spcPct val="120000"/>
              </a:lnSpc>
            </a:pPr>
            <a:endParaRPr altLang="en-US" sz="2400"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方正黑体简体" panose="03000509000000000000" pitchFamily="2" charset="-122"/>
            </a:endParaRPr>
          </a:p>
          <a:p>
            <a:pPr algn="ctr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目前，一点点全国有</a:t>
            </a:r>
            <a:r>
              <a:rPr altLang="en-US" b="1" sz="28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2000家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店，其中上海有</a:t>
            </a:r>
            <a:r>
              <a:rPr altLang="en-US" b="1" sz="24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400多家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店，杭州</a:t>
            </a:r>
            <a:r>
              <a:rPr altLang="en-US" b="1" sz="24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240多家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，成都</a:t>
            </a:r>
            <a:r>
              <a:rPr altLang="en-US" b="1" sz="24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200家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方正黑体简体" panose="03000509000000000000" pitchFamily="2" charset="-122"/>
              </a:rPr>
              <a:t>店。大多门庭若市，排长队的情况更是屡见不鲜。</a:t>
            </a:r>
            <a:endParaRPr altLang="en-US" dirty="0" sz="2400" lang="zh-CN">
              <a:latin typeface="方正黑体简体" panose="03000509000000000000" pitchFamily="2" charset="-122"/>
              <a:ea typeface="方正黑体简体" panose="03000509000000000000" pitchFamily="2" charset="-122"/>
              <a:sym typeface="方正黑体简体" panose="03000509000000000000" pitchFamily="2" charset="-122"/>
            </a:endParaRPr>
          </a:p>
          <a:p>
            <a:pPr>
              <a:lnSpc>
                <a:spcPct val="150000"/>
              </a:lnSpc>
            </a:pPr>
            <a:endParaRPr altLang="zh-CN" dirty="0" sz="2400" lang="en-US">
              <a:latin typeface="方正黑体简体" panose="03000509000000000000" pitchFamily="2" charset="-122"/>
              <a:ea typeface="方正黑体简体" panose="03000509000000000000" pitchFamily="2" charset="-122"/>
              <a:sym typeface="方正黑体简体" panose="03000509000000000000" pitchFamily="2" charset="-122"/>
            </a:endParaRPr>
          </a:p>
        </p:txBody>
      </p:sp>
      <p:sp>
        <p:nvSpPr>
          <p:cNvPr id="1048667" name="矩形 11"/>
          <p:cNvSpPr/>
          <p:nvPr/>
        </p:nvSpPr>
        <p:spPr>
          <a:xfrm>
            <a:off x="4828540" y="-15240"/>
            <a:ext cx="2535555" cy="7740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68" name="TextBox 76"/>
          <p:cNvSpPr txBox="1"/>
          <p:nvPr/>
        </p:nvSpPr>
        <p:spPr>
          <a:xfrm>
            <a:off x="5193665" y="110490"/>
            <a:ext cx="1804035" cy="52197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方正黑体简体" panose="03000509000000000000" pitchFamily="2" charset="-122"/>
              </a:rPr>
              <a:t>竞品分析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组合 34"/>
          <p:cNvGrpSpPr/>
          <p:nvPr/>
        </p:nvGrpSpPr>
        <p:grpSpPr>
          <a:xfrm>
            <a:off x="866775" y="1745615"/>
            <a:ext cx="2753995" cy="3837940"/>
            <a:chOff x="1187" y="1933"/>
            <a:chExt cx="5304" cy="7561"/>
          </a:xfrm>
        </p:grpSpPr>
        <p:pic>
          <p:nvPicPr>
            <p:cNvPr id="2097166" name="图片 23" descr="7e0917596815e13c83355e534c13b4c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 cstate="email"/>
            <a:stretch>
              <a:fillRect/>
            </a:stretch>
          </p:blipFill>
          <p:spPr>
            <a:xfrm>
              <a:off x="1187" y="1933"/>
              <a:ext cx="3634" cy="6465"/>
            </a:xfrm>
            <a:prstGeom prst="rect"/>
          </p:spPr>
        </p:pic>
        <p:pic>
          <p:nvPicPr>
            <p:cNvPr id="2097167" name="图片 25" descr="9ace45c182443e4625e770aa47c08d2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2" cstate="email"/>
            <a:stretch>
              <a:fillRect/>
            </a:stretch>
          </p:blipFill>
          <p:spPr>
            <a:xfrm>
              <a:off x="1823" y="2208"/>
              <a:ext cx="3587" cy="6383"/>
            </a:xfrm>
            <a:prstGeom prst="rect"/>
          </p:spPr>
        </p:pic>
        <p:pic>
          <p:nvPicPr>
            <p:cNvPr id="2097168" name="图片 26" descr="8267d841f49bb5f25e66ff15397f138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 cstate="email"/>
            <a:stretch>
              <a:fillRect/>
            </a:stretch>
          </p:blipFill>
          <p:spPr>
            <a:xfrm>
              <a:off x="2343" y="2648"/>
              <a:ext cx="3613" cy="6429"/>
            </a:xfrm>
            <a:prstGeom prst="rect"/>
          </p:spPr>
        </p:pic>
        <p:pic>
          <p:nvPicPr>
            <p:cNvPr id="2097169" name="图片 27" descr="e66711fb5a2499d9ea7abfd701e2cb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4" cstate="email"/>
            <a:stretch>
              <a:fillRect/>
            </a:stretch>
          </p:blipFill>
          <p:spPr>
            <a:xfrm>
              <a:off x="2921" y="3140"/>
              <a:ext cx="3571" cy="6354"/>
            </a:xfrm>
            <a:prstGeom prst="rect"/>
          </p:spPr>
        </p:pic>
      </p:grpSp>
      <p:grpSp>
        <p:nvGrpSpPr>
          <p:cNvPr id="113" name="组合 36"/>
          <p:cNvGrpSpPr/>
          <p:nvPr/>
        </p:nvGrpSpPr>
        <p:grpSpPr>
          <a:xfrm>
            <a:off x="8349615" y="2134235"/>
            <a:ext cx="2959735" cy="3338195"/>
            <a:chOff x="13135" y="2123"/>
            <a:chExt cx="5116" cy="5769"/>
          </a:xfrm>
        </p:grpSpPr>
        <p:pic>
          <p:nvPicPr>
            <p:cNvPr id="2097170" name="图片 30" descr="8ee0aab4a125a509746adf5cfa64ee6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5" cstate="email"/>
            <a:stretch>
              <a:fillRect/>
            </a:stretch>
          </p:blipFill>
          <p:spPr>
            <a:xfrm>
              <a:off x="15317" y="2123"/>
              <a:ext cx="2934" cy="5220"/>
            </a:xfrm>
            <a:prstGeom prst="rect"/>
          </p:spPr>
        </p:pic>
        <p:pic>
          <p:nvPicPr>
            <p:cNvPr id="2097171" name="图片 31" descr="1bff02db356df9e5100988c945472ac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6" cstate="email"/>
            <a:stretch>
              <a:fillRect/>
            </a:stretch>
          </p:blipFill>
          <p:spPr>
            <a:xfrm>
              <a:off x="14289" y="2338"/>
              <a:ext cx="3037" cy="5402"/>
            </a:xfrm>
            <a:prstGeom prst="rect"/>
          </p:spPr>
        </p:pic>
        <p:pic>
          <p:nvPicPr>
            <p:cNvPr id="2097172" name="图片 32" descr="a90c0186ee813e66783dc52e330398b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7" cstate="email"/>
            <a:stretch>
              <a:fillRect/>
            </a:stretch>
          </p:blipFill>
          <p:spPr>
            <a:xfrm>
              <a:off x="13135" y="2560"/>
              <a:ext cx="2997" cy="5332"/>
            </a:xfrm>
            <a:prstGeom prst="rect"/>
          </p:spPr>
        </p:pic>
      </p:grpSp>
      <p:grpSp>
        <p:nvGrpSpPr>
          <p:cNvPr id="114" name="组合 38"/>
          <p:cNvGrpSpPr/>
          <p:nvPr/>
        </p:nvGrpSpPr>
        <p:grpSpPr>
          <a:xfrm>
            <a:off x="4361815" y="1988185"/>
            <a:ext cx="3536315" cy="3595370"/>
            <a:chOff x="6556" y="2837"/>
            <a:chExt cx="5569" cy="5662"/>
          </a:xfrm>
        </p:grpSpPr>
        <p:pic>
          <p:nvPicPr>
            <p:cNvPr id="2097173" name="图片 28" descr="008e6d372880aa4ca86fa1eff794155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8" cstate="email"/>
            <a:stretch>
              <a:fillRect/>
            </a:stretch>
          </p:blipFill>
          <p:spPr>
            <a:xfrm>
              <a:off x="6556" y="2837"/>
              <a:ext cx="4211" cy="4404"/>
            </a:xfrm>
            <a:prstGeom prst="rect"/>
          </p:spPr>
        </p:pic>
        <p:pic>
          <p:nvPicPr>
            <p:cNvPr id="2097174" name="图片 29" descr="f65bb9d86089dbcf20fd04339008e5c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9" cstate="email"/>
            <a:stretch>
              <a:fillRect/>
            </a:stretch>
          </p:blipFill>
          <p:spPr>
            <a:xfrm>
              <a:off x="7408" y="3518"/>
              <a:ext cx="4382" cy="4413"/>
            </a:xfrm>
            <a:prstGeom prst="rect"/>
          </p:spPr>
        </p:pic>
        <p:pic>
          <p:nvPicPr>
            <p:cNvPr id="2097175" name="图片 37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0" cstate="email"/>
            <a:stretch>
              <a:fillRect/>
            </a:stretch>
          </p:blipFill>
          <p:spPr>
            <a:xfrm>
              <a:off x="8073" y="4171"/>
              <a:ext cx="4053" cy="4328"/>
            </a:xfrm>
            <a:prstGeom prst="rect"/>
          </p:spPr>
        </p:pic>
      </p:grpSp>
      <p:sp>
        <p:nvSpPr>
          <p:cNvPr id="1048672" name="矩形 39"/>
          <p:cNvSpPr/>
          <p:nvPr/>
        </p:nvSpPr>
        <p:spPr>
          <a:xfrm>
            <a:off x="1584960" y="5860415"/>
            <a:ext cx="1087120" cy="50609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lang="zh-CN">
                <a:latin typeface="微软雅黑" panose="020B0503020204020204" charset="-122"/>
                <a:ea typeface="微软雅黑" panose="020B0503020204020204" charset="-122"/>
              </a:rPr>
              <a:t>抖音</a:t>
            </a:r>
          </a:p>
        </p:txBody>
      </p:sp>
      <p:sp>
        <p:nvSpPr>
          <p:cNvPr id="1048673" name="矩形 40"/>
          <p:cNvSpPr/>
          <p:nvPr/>
        </p:nvSpPr>
        <p:spPr>
          <a:xfrm>
            <a:off x="5760085" y="5860415"/>
            <a:ext cx="1087120" cy="50609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lang="zh-CN">
                <a:latin typeface="微软雅黑" panose="020B0503020204020204" charset="-122"/>
                <a:ea typeface="微软雅黑" panose="020B0503020204020204" charset="-122"/>
              </a:rPr>
              <a:t>百度</a:t>
            </a:r>
          </a:p>
        </p:txBody>
      </p:sp>
      <p:sp>
        <p:nvSpPr>
          <p:cNvPr id="1048674" name="矩形 41"/>
          <p:cNvSpPr/>
          <p:nvPr/>
        </p:nvSpPr>
        <p:spPr>
          <a:xfrm>
            <a:off x="9352915" y="5860415"/>
            <a:ext cx="1087120" cy="50609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lang="zh-CN">
                <a:latin typeface="微软雅黑" panose="020B0503020204020204" charset="-122"/>
                <a:ea typeface="微软雅黑" panose="020B0503020204020204" charset="-122"/>
              </a:rPr>
              <a:t>知乎</a:t>
            </a:r>
          </a:p>
        </p:txBody>
      </p:sp>
      <p:sp>
        <p:nvSpPr>
          <p:cNvPr id="1048675" name="文本框 42"/>
          <p:cNvSpPr txBox="1"/>
          <p:nvPr/>
        </p:nvSpPr>
        <p:spPr>
          <a:xfrm>
            <a:off x="956945" y="852805"/>
            <a:ext cx="10352405" cy="50673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新媒体渠道覆盖广，推广形式多样化。</a:t>
            </a:r>
          </a:p>
        </p:txBody>
      </p:sp>
      <p:sp>
        <p:nvSpPr>
          <p:cNvPr id="1048676" name="矩形 43"/>
          <p:cNvSpPr/>
          <p:nvPr/>
        </p:nvSpPr>
        <p:spPr>
          <a:xfrm>
            <a:off x="4828540" y="-15240"/>
            <a:ext cx="2535555" cy="7740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77" name="TextBox 76"/>
          <p:cNvSpPr txBox="1"/>
          <p:nvPr/>
        </p:nvSpPr>
        <p:spPr>
          <a:xfrm>
            <a:off x="5193665" y="110490"/>
            <a:ext cx="1804035" cy="52197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方正黑体简体" panose="03000509000000000000" pitchFamily="2" charset="-122"/>
              </a:rPr>
              <a:t>营销手段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矩形 22"/>
          <p:cNvSpPr/>
          <p:nvPr/>
        </p:nvSpPr>
        <p:spPr>
          <a:xfrm>
            <a:off x="4828540" y="-15240"/>
            <a:ext cx="2535555" cy="7740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82" name="TextBox 76"/>
          <p:cNvSpPr txBox="1"/>
          <p:nvPr/>
        </p:nvSpPr>
        <p:spPr>
          <a:xfrm>
            <a:off x="5193665" y="110490"/>
            <a:ext cx="1804035" cy="52197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方正黑体简体" panose="03000509000000000000" pitchFamily="2" charset="-122"/>
              </a:rPr>
              <a:t>营销手段</a:t>
            </a:r>
          </a:p>
        </p:txBody>
      </p:sp>
      <p:pic>
        <p:nvPicPr>
          <p:cNvPr id="2097176" name="图片 12" descr="765dfc18a32a0714a6b627a96f6c5ba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252335" y="1325245"/>
            <a:ext cx="2100580" cy="3738245"/>
          </a:xfrm>
          <a:prstGeom prst="rect"/>
        </p:spPr>
      </p:pic>
      <p:pic>
        <p:nvPicPr>
          <p:cNvPr id="2097177" name="图片 13" descr="d4b64bc70c86a8af701c0c52e6b7c83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1098550" y="1259205"/>
            <a:ext cx="2061845" cy="3669030"/>
          </a:xfrm>
          <a:prstGeom prst="rect"/>
        </p:spPr>
      </p:pic>
      <p:pic>
        <p:nvPicPr>
          <p:cNvPr id="2097178" name="图片 14" descr="39210dd491f858f8ce2ba0280891eda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3300095" y="1259205"/>
            <a:ext cx="2061845" cy="3669030"/>
          </a:xfrm>
          <a:prstGeom prst="rect"/>
        </p:spPr>
      </p:pic>
      <p:pic>
        <p:nvPicPr>
          <p:cNvPr id="2097179" name="图片 15" descr="f19fd064d104e24886c275e0e2c382f"/>
          <p:cNvPicPr>
            <a:picLocks noChangeAspect="1"/>
          </p:cNvPicPr>
          <p:nvPr/>
        </p:nvPicPr>
        <p:blipFill>
          <a:blip xmlns:r="http://schemas.openxmlformats.org/officeDocument/2006/relationships" r:embed="rId4" cstate="email"/>
          <a:stretch>
            <a:fillRect/>
          </a:stretch>
        </p:blipFill>
        <p:spPr>
          <a:xfrm>
            <a:off x="1332865" y="2019300"/>
            <a:ext cx="2124075" cy="3779520"/>
          </a:xfrm>
          <a:prstGeom prst="rect"/>
        </p:spPr>
      </p:pic>
      <p:pic>
        <p:nvPicPr>
          <p:cNvPr id="2097180" name="图片 16" descr="f5c55aa49672c24116e8dba88275f8e"/>
          <p:cNvPicPr>
            <a:picLocks noChangeAspect="1"/>
          </p:cNvPicPr>
          <p:nvPr/>
        </p:nvPicPr>
        <p:blipFill>
          <a:blip xmlns:r="http://schemas.openxmlformats.org/officeDocument/2006/relationships" r:embed="rId5" cstate="email"/>
          <a:stretch>
            <a:fillRect/>
          </a:stretch>
        </p:blipFill>
        <p:spPr>
          <a:xfrm>
            <a:off x="3630930" y="2019300"/>
            <a:ext cx="2124075" cy="3779520"/>
          </a:xfrm>
          <a:prstGeom prst="rect"/>
        </p:spPr>
      </p:pic>
      <p:pic>
        <p:nvPicPr>
          <p:cNvPr id="2097181" name="图片 17" descr="d14b909b8132726eb0984776d559de6"/>
          <p:cNvPicPr>
            <a:picLocks noChangeAspect="1"/>
          </p:cNvPicPr>
          <p:nvPr/>
        </p:nvPicPr>
        <p:blipFill>
          <a:blip xmlns:r="http://schemas.openxmlformats.org/officeDocument/2006/relationships" r:embed="rId6" cstate="email"/>
          <a:stretch>
            <a:fillRect/>
          </a:stretch>
        </p:blipFill>
        <p:spPr>
          <a:xfrm>
            <a:off x="9443720" y="1325245"/>
            <a:ext cx="2025015" cy="3602990"/>
          </a:xfrm>
          <a:prstGeom prst="rect"/>
        </p:spPr>
      </p:pic>
      <p:pic>
        <p:nvPicPr>
          <p:cNvPr id="2097182" name="图片 9" descr="67a20fdb95fd8d569694f61b0bbc9d1"/>
          <p:cNvPicPr>
            <a:picLocks noChangeAspect="1"/>
          </p:cNvPicPr>
          <p:nvPr/>
        </p:nvPicPr>
        <p:blipFill>
          <a:blip xmlns:r="http://schemas.openxmlformats.org/officeDocument/2006/relationships" r:embed="rId7" cstate="email"/>
          <a:stretch>
            <a:fillRect/>
          </a:stretch>
        </p:blipFill>
        <p:spPr>
          <a:xfrm>
            <a:off x="6997700" y="2171065"/>
            <a:ext cx="2038350" cy="3627755"/>
          </a:xfrm>
          <a:prstGeom prst="rect"/>
        </p:spPr>
      </p:pic>
      <p:pic>
        <p:nvPicPr>
          <p:cNvPr id="2097183" name="图片 11" descr="c8a64f8a9fcd6ad7b565bbeb9373fb2"/>
          <p:cNvPicPr>
            <a:picLocks noChangeAspect="1"/>
          </p:cNvPicPr>
          <p:nvPr/>
        </p:nvPicPr>
        <p:blipFill>
          <a:blip xmlns:r="http://schemas.openxmlformats.org/officeDocument/2006/relationships" r:embed="rId8" cstate="email"/>
          <a:stretch>
            <a:fillRect/>
          </a:stretch>
        </p:blipFill>
        <p:spPr>
          <a:xfrm>
            <a:off x="9248775" y="2174875"/>
            <a:ext cx="2073910" cy="3689985"/>
          </a:xfrm>
          <a:prstGeom prst="rect"/>
        </p:spPr>
      </p:pic>
      <p:sp>
        <p:nvSpPr>
          <p:cNvPr id="1048683" name="矩形 19"/>
          <p:cNvSpPr/>
          <p:nvPr/>
        </p:nvSpPr>
        <p:spPr>
          <a:xfrm>
            <a:off x="899795" y="4186555"/>
            <a:ext cx="3478530" cy="87693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just"/>
            <a:r>
              <a:rPr altLang="en-US" b="1" lang="zh-CN">
                <a:latin typeface="微软雅黑" panose="020B0503020204020204" charset="-122"/>
                <a:ea typeface="微软雅黑" panose="020B0503020204020204" charset="-122"/>
              </a:rPr>
              <a:t>小红书红人种草笔记推荐，引发分享测评热潮</a:t>
            </a:r>
          </a:p>
        </p:txBody>
      </p:sp>
      <p:sp>
        <p:nvSpPr>
          <p:cNvPr id="1048684" name="矩形 20"/>
          <p:cNvSpPr/>
          <p:nvPr/>
        </p:nvSpPr>
        <p:spPr>
          <a:xfrm>
            <a:off x="6421755" y="4186555"/>
            <a:ext cx="5046980" cy="87630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just"/>
            <a:r>
              <a:rPr altLang="en-US" b="1" lang="zh-CN">
                <a:latin typeface="微软雅黑" panose="020B0503020204020204" charset="-122"/>
                <a:ea typeface="微软雅黑" panose="020B0503020204020204" charset="-122"/>
              </a:rPr>
              <a:t>“一点点攻略”、“一点点测评”、“一点点隐藏菜单”等热点，吸引大批微博大V的参与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880C1"/>
        </a:solidFill>
        <a:effectLst/>
      </p:bgPr>
    </p:bg>
    <p:spTree>
      <p:nvGrpSpPr>
        <p:cNvPr id="1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文本框 3"/>
          <p:cNvSpPr txBox="1"/>
          <p:nvPr/>
        </p:nvSpPr>
        <p:spPr>
          <a:xfrm>
            <a:off x="1440815" y="1849755"/>
            <a:ext cx="9310370" cy="22250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zh-CN" b="1" sz="96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COCO</a:t>
            </a:r>
            <a:r>
              <a:rPr altLang="en-US" b="1" sz="96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都可茶饮</a:t>
            </a:r>
          </a:p>
        </p:txBody>
      </p:sp>
      <p:sp>
        <p:nvSpPr>
          <p:cNvPr id="1048689" name="文本框 1"/>
          <p:cNvSpPr txBox="1"/>
          <p:nvPr/>
        </p:nvSpPr>
        <p:spPr>
          <a:xfrm>
            <a:off x="3928110" y="4002405"/>
            <a:ext cx="4911725" cy="64516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关键词：抖音</a:t>
            </a:r>
            <a:r>
              <a:rPr altLang="zh-CN" sz="24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altLang="en-US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网红效应</a:t>
            </a:r>
            <a:r>
              <a:rPr altLang="zh-CN" sz="24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altLang="en-US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互联网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文本框 3"/>
          <p:cNvSpPr txBox="1"/>
          <p:nvPr/>
        </p:nvSpPr>
        <p:spPr>
          <a:xfrm>
            <a:off x="1045210" y="561975"/>
            <a:ext cx="109023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COCO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奶茶</a:t>
            </a: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抖音：</a:t>
            </a:r>
          </a:p>
        </p:txBody>
      </p:sp>
      <p:sp>
        <p:nvSpPr>
          <p:cNvPr id="1048691" name="矩形 9"/>
          <p:cNvSpPr/>
          <p:nvPr/>
        </p:nvSpPr>
        <p:spPr>
          <a:xfrm>
            <a:off x="68580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92" name="矩形 2"/>
          <p:cNvSpPr/>
          <p:nvPr/>
        </p:nvSpPr>
        <p:spPr>
          <a:xfrm>
            <a:off x="5059045" y="1707515"/>
            <a:ext cx="2060575" cy="17392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3" name="矩形 6"/>
          <p:cNvSpPr/>
          <p:nvPr/>
        </p:nvSpPr>
        <p:spPr>
          <a:xfrm>
            <a:off x="8367395" y="1707515"/>
            <a:ext cx="2060575" cy="17392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4" name="文本框 7"/>
          <p:cNvSpPr txBox="1"/>
          <p:nvPr/>
        </p:nvSpPr>
        <p:spPr>
          <a:xfrm>
            <a:off x="5316855" y="1978025"/>
            <a:ext cx="1544955" cy="11582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隐藏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菜单</a:t>
            </a:r>
          </a:p>
        </p:txBody>
      </p:sp>
      <p:sp>
        <p:nvSpPr>
          <p:cNvPr id="1048695" name="文本框 8"/>
          <p:cNvSpPr txBox="1"/>
          <p:nvPr/>
        </p:nvSpPr>
        <p:spPr>
          <a:xfrm>
            <a:off x="8625205" y="1978025"/>
            <a:ext cx="1544955" cy="11582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高颜值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饮品</a:t>
            </a:r>
          </a:p>
        </p:txBody>
      </p:sp>
      <p:sp>
        <p:nvSpPr>
          <p:cNvPr id="1048696" name="下箭头 12"/>
          <p:cNvSpPr/>
          <p:nvPr/>
        </p:nvSpPr>
        <p:spPr>
          <a:xfrm>
            <a:off x="5933440" y="3653790"/>
            <a:ext cx="311785" cy="576580"/>
          </a:xfrm>
          <a:prstGeom prst="downArrow"/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7" name="下箭头 15"/>
          <p:cNvSpPr/>
          <p:nvPr/>
        </p:nvSpPr>
        <p:spPr>
          <a:xfrm>
            <a:off x="9241790" y="3653790"/>
            <a:ext cx="311785" cy="576580"/>
          </a:xfrm>
          <a:prstGeom prst="downArrow"/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8" name="文本框 16"/>
          <p:cNvSpPr txBox="1"/>
          <p:nvPr/>
        </p:nvSpPr>
        <p:spPr>
          <a:xfrm>
            <a:off x="1379855" y="4472940"/>
            <a:ext cx="2811145" cy="1568450"/>
          </a:xfrm>
          <a:prstGeom prst="rect"/>
          <a:noFill/>
        </p:spPr>
        <p:txBody>
          <a:bodyPr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coco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的消费人群与喜欢刷抖音的用户一致，选择抖音为传播窗口，把产品信息精准的传递给潜在客户</a:t>
            </a:r>
          </a:p>
        </p:txBody>
      </p:sp>
      <p:sp>
        <p:nvSpPr>
          <p:cNvPr id="1048699" name="矩形 17"/>
          <p:cNvSpPr/>
          <p:nvPr/>
        </p:nvSpPr>
        <p:spPr>
          <a:xfrm>
            <a:off x="1755140" y="1708150"/>
            <a:ext cx="2060575" cy="17392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00" name="文本框 18"/>
          <p:cNvSpPr txBox="1"/>
          <p:nvPr/>
        </p:nvSpPr>
        <p:spPr>
          <a:xfrm>
            <a:off x="2012950" y="1978660"/>
            <a:ext cx="1544955" cy="11582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契合的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用户群体</a:t>
            </a:r>
          </a:p>
        </p:txBody>
      </p:sp>
      <p:sp>
        <p:nvSpPr>
          <p:cNvPr id="1048701" name="下箭头 19"/>
          <p:cNvSpPr/>
          <p:nvPr/>
        </p:nvSpPr>
        <p:spPr>
          <a:xfrm>
            <a:off x="2629535" y="3654425"/>
            <a:ext cx="311785" cy="576580"/>
          </a:xfrm>
          <a:prstGeom prst="downArrow"/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02" name="文本框 20"/>
          <p:cNvSpPr txBox="1"/>
          <p:nvPr/>
        </p:nvSpPr>
        <p:spPr>
          <a:xfrm>
            <a:off x="4683760" y="4472940"/>
            <a:ext cx="2811145" cy="1568450"/>
          </a:xfrm>
          <a:prstGeom prst="rect"/>
          <a:noFill/>
        </p:spPr>
        <p:txBody>
          <a:bodyPr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隐藏菜单</a:t>
            </a: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不仅给抖音用户带来互动，形成裂变式传播，且激发了当下年轻人的好奇心和购买欲。</a:t>
            </a:r>
          </a:p>
        </p:txBody>
      </p:sp>
      <p:sp>
        <p:nvSpPr>
          <p:cNvPr id="1048703" name="文本框 22"/>
          <p:cNvSpPr txBox="1"/>
          <p:nvPr/>
        </p:nvSpPr>
        <p:spPr>
          <a:xfrm>
            <a:off x="8100695" y="4472940"/>
            <a:ext cx="2707005" cy="1568450"/>
          </a:xfrm>
          <a:prstGeom prst="rect"/>
          <a:noFill/>
        </p:spPr>
        <p:txBody>
          <a:bodyPr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coco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的高颜值特点，能够很好的吸引网红达人的推广。通过推荐分享，</a:t>
            </a: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网红效应</a:t>
            </a: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</a:t>
            </a:r>
            <a:r>
              <a:rPr altLang="zh-CN" sz="16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coco</a:t>
            </a:r>
            <a:r>
              <a:rPr altLang="en-US" sz="16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带来很大的潜在客户。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文本框 3"/>
          <p:cNvSpPr txBox="1"/>
          <p:nvPr/>
        </p:nvSpPr>
        <p:spPr>
          <a:xfrm>
            <a:off x="1045210" y="561975"/>
            <a:ext cx="109023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COCO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奶茶</a:t>
            </a:r>
            <a:r>
              <a:rPr altLang="zh-CN" b="1" sz="2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互联网：</a:t>
            </a:r>
          </a:p>
        </p:txBody>
      </p:sp>
      <p:sp>
        <p:nvSpPr>
          <p:cNvPr id="1048708" name="矩形 9"/>
          <p:cNvSpPr/>
          <p:nvPr/>
        </p:nvSpPr>
        <p:spPr>
          <a:xfrm>
            <a:off x="68580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pic>
        <p:nvPicPr>
          <p:cNvPr id="2097184" name="图片 1" descr="f9b15d9b0bc76b2b11f4a2c2c867f2b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082155" y="2705100"/>
            <a:ext cx="2091690" cy="3665855"/>
          </a:xfrm>
          <a:prstGeom prst="rect"/>
        </p:spPr>
      </p:pic>
      <p:sp>
        <p:nvSpPr>
          <p:cNvPr id="1048709" name="文本框 21"/>
          <p:cNvSpPr txBox="1"/>
          <p:nvPr/>
        </p:nvSpPr>
        <p:spPr>
          <a:xfrm>
            <a:off x="1052195" y="1264285"/>
            <a:ext cx="10087610" cy="1310641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手机下单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提高用户体验，满足年轻人追求新鲜感的心理；线上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跨界快闪活动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，线下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百家门店同步推出优惠政策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；线上线下结合，有效的帮助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coco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将消费数据沉淀到线上，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coco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还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根据每一个消费者偏好进行产品推荐。</a:t>
            </a:r>
          </a:p>
        </p:txBody>
      </p:sp>
      <p:pic>
        <p:nvPicPr>
          <p:cNvPr id="2097185" name="图片 23" descr="d3d5171bdccebbbaac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1929765" y="2705100"/>
            <a:ext cx="2272665" cy="1708785"/>
          </a:xfrm>
          <a:prstGeom prst="rect"/>
        </p:spPr>
      </p:pic>
      <p:pic>
        <p:nvPicPr>
          <p:cNvPr id="2097186" name="图片 24" descr="d3d5171bdc37ed1c11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4467860" y="2705100"/>
            <a:ext cx="2289175" cy="1721485"/>
          </a:xfrm>
          <a:prstGeom prst="rect"/>
        </p:spPr>
      </p:pic>
      <p:pic>
        <p:nvPicPr>
          <p:cNvPr id="2097187" name="图片 25" descr="d3d5171bdcb999a9d1"/>
          <p:cNvPicPr>
            <a:picLocks noChangeAspect="1"/>
          </p:cNvPicPr>
          <p:nvPr/>
        </p:nvPicPr>
        <p:blipFill>
          <a:blip xmlns:r="http://schemas.openxmlformats.org/officeDocument/2006/relationships" r:embed="rId4" cstate="email"/>
          <a:stretch>
            <a:fillRect/>
          </a:stretch>
        </p:blipFill>
        <p:spPr>
          <a:xfrm>
            <a:off x="1929765" y="4618990"/>
            <a:ext cx="2272030" cy="1704340"/>
          </a:xfrm>
          <a:prstGeom prst="rect"/>
        </p:spPr>
      </p:pic>
      <p:pic>
        <p:nvPicPr>
          <p:cNvPr id="2097188" name="图片 26" descr="d3d5171bdc1edea31c"/>
          <p:cNvPicPr>
            <a:picLocks noChangeAspect="1"/>
          </p:cNvPicPr>
          <p:nvPr/>
        </p:nvPicPr>
        <p:blipFill>
          <a:blip xmlns:r="http://schemas.openxmlformats.org/officeDocument/2006/relationships" r:embed="rId5" cstate="email"/>
          <a:stretch>
            <a:fillRect/>
          </a:stretch>
        </p:blipFill>
        <p:spPr>
          <a:xfrm>
            <a:off x="4477385" y="4618990"/>
            <a:ext cx="2270760" cy="170815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extBox 23"/>
          <p:cNvSpPr txBox="1"/>
          <p:nvPr/>
        </p:nvSpPr>
        <p:spPr>
          <a:xfrm>
            <a:off x="3834114" y="5470733"/>
            <a:ext cx="4457171" cy="598805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dirty="0" sz="3300" lang="zh-CN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于是，我们开始思考</a:t>
            </a:r>
            <a:r>
              <a:rPr altLang="zh-CN" dirty="0" sz="3300" 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.....</a:t>
            </a:r>
          </a:p>
        </p:txBody>
      </p:sp>
      <p:sp>
        <p:nvSpPr>
          <p:cNvPr id="1048715" name="低…"/>
          <p:cNvSpPr/>
          <p:nvPr/>
        </p:nvSpPr>
        <p:spPr>
          <a:xfrm>
            <a:off x="798304" y="2438405"/>
            <a:ext cx="3116658" cy="1244278"/>
          </a:xfrm>
          <a:prstGeom prst="rect"/>
          <a:solidFill>
            <a:srgbClr val="5880C1"/>
          </a:solidFill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消费</a:t>
            </a:r>
          </a:p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生活化</a:t>
            </a:r>
          </a:p>
        </p:txBody>
      </p:sp>
      <p:sp>
        <p:nvSpPr>
          <p:cNvPr id="1048716" name="低…"/>
          <p:cNvSpPr/>
          <p:nvPr/>
        </p:nvSpPr>
        <p:spPr>
          <a:xfrm>
            <a:off x="4505005" y="2438405"/>
            <a:ext cx="3116658" cy="1244278"/>
          </a:xfrm>
          <a:prstGeom prst="rect"/>
          <a:solidFill>
            <a:srgbClr val="5880C1"/>
          </a:solidFill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创业</a:t>
            </a:r>
          </a:p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年轻化</a:t>
            </a:r>
          </a:p>
        </p:txBody>
      </p:sp>
      <p:sp>
        <p:nvSpPr>
          <p:cNvPr id="1048717" name="低…"/>
          <p:cNvSpPr/>
          <p:nvPr/>
        </p:nvSpPr>
        <p:spPr>
          <a:xfrm>
            <a:off x="8211706" y="2438405"/>
            <a:ext cx="3116658" cy="1244278"/>
          </a:xfrm>
          <a:prstGeom prst="rect"/>
          <a:solidFill>
            <a:srgbClr val="5880C1"/>
          </a:solidFill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营销</a:t>
            </a:r>
          </a:p>
          <a:p>
            <a:pPr defTabSz="1827530">
              <a:defRPr b="1" sz="6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b="0" dirty="0" sz="33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网络化</a:t>
            </a:r>
          </a:p>
        </p:txBody>
      </p:sp>
      <p:sp>
        <p:nvSpPr>
          <p:cNvPr id="1048718" name="文本框 47"/>
          <p:cNvSpPr txBox="1"/>
          <p:nvPr/>
        </p:nvSpPr>
        <p:spPr>
          <a:xfrm>
            <a:off x="882670" y="3835572"/>
            <a:ext cx="3036444" cy="674370"/>
          </a:xfrm>
          <a:prstGeom prst="rect"/>
          <a:noFill/>
          <a:ln w="12700" cap="flat">
            <a:noFill/>
            <a:miter lim="400000"/>
          </a:ln>
          <a:effectLst/>
        </p:spPr>
        <p:txBody>
          <a:bodyPr anchor="t" bIns="60959" lIns="60959" numCol="1" rIns="60959" tIns="60959" wrap="square">
            <a:spAutoFit/>
          </a:bodyPr>
          <a:lstStyle>
            <a:lvl1pPr defTabSz="1827530"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altLang="en-US" sz="1800" lang="zh-CN">
                <a:sym typeface="+mn-ea"/>
              </a:rPr>
              <a:t>新生代引领新的消费与饮食习惯。</a:t>
            </a:r>
            <a:endParaRPr b="0" dirty="0" sz="1800">
              <a:latin typeface="微软雅黑" panose="020B0503020204020204" charset="-122"/>
              <a:ea typeface="微软雅黑" panose="020B0503020204020204" charset="-122"/>
              <a:cs typeface="Microsoft YaHei Regular" charset="-122"/>
              <a:sym typeface="+mn-lt"/>
            </a:endParaRPr>
          </a:p>
        </p:txBody>
      </p:sp>
      <p:sp>
        <p:nvSpPr>
          <p:cNvPr id="1048719" name="矩形 51"/>
          <p:cNvSpPr/>
          <p:nvPr/>
        </p:nvSpPr>
        <p:spPr>
          <a:xfrm>
            <a:off x="798304" y="3774684"/>
            <a:ext cx="3116658" cy="1077589"/>
          </a:xfrm>
          <a:prstGeom prst="rect"/>
          <a:noFill/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sz="36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b="0" dirty="0" sz="1500">
              <a:latin typeface="微软雅黑" panose="020B0503020204020204" charset="-122"/>
              <a:ea typeface="微软雅黑" panose="020B0503020204020204" charset="-122"/>
              <a:cs typeface="Microsoft YaHei Regular" charset="-122"/>
              <a:sym typeface="+mn-lt"/>
            </a:endParaRPr>
          </a:p>
        </p:txBody>
      </p:sp>
      <p:sp>
        <p:nvSpPr>
          <p:cNvPr id="1048720" name="文本框 47"/>
          <p:cNvSpPr txBox="1"/>
          <p:nvPr/>
        </p:nvSpPr>
        <p:spPr>
          <a:xfrm>
            <a:off x="4627190" y="3835572"/>
            <a:ext cx="2897002" cy="674370"/>
          </a:xfrm>
          <a:prstGeom prst="rect"/>
          <a:noFill/>
          <a:ln w="12700" cap="flat">
            <a:noFill/>
            <a:miter lim="400000"/>
          </a:ln>
          <a:effectLst/>
        </p:spPr>
        <p:txBody>
          <a:bodyPr anchor="t" bIns="60959" lIns="60959" numCol="1" rIns="60959" tIns="60959" wrap="square">
            <a:spAutoFit/>
          </a:bodyPr>
          <a:lstStyle>
            <a:lvl1pPr defTabSz="1827530"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altLang="en-US" b="0" dirty="0" sz="1800" lang="zh-CN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创业成为更多年轻人的职业选择。</a:t>
            </a:r>
          </a:p>
        </p:txBody>
      </p:sp>
      <p:sp>
        <p:nvSpPr>
          <p:cNvPr id="1048721" name="矩形 51"/>
          <p:cNvSpPr/>
          <p:nvPr/>
        </p:nvSpPr>
        <p:spPr>
          <a:xfrm>
            <a:off x="4504696" y="3774684"/>
            <a:ext cx="3116658" cy="1077589"/>
          </a:xfrm>
          <a:prstGeom prst="rect"/>
          <a:noFill/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sz="36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b="0" dirty="0" sz="1500">
              <a:latin typeface="微软雅黑" panose="020B0503020204020204" charset="-122"/>
              <a:ea typeface="微软雅黑" panose="020B0503020204020204" charset="-122"/>
              <a:cs typeface="Microsoft YaHei Regular" charset="-122"/>
              <a:sym typeface="+mn-lt"/>
            </a:endParaRPr>
          </a:p>
        </p:txBody>
      </p:sp>
      <p:sp>
        <p:nvSpPr>
          <p:cNvPr id="1048722" name="文本框 47"/>
          <p:cNvSpPr txBox="1"/>
          <p:nvPr/>
        </p:nvSpPr>
        <p:spPr>
          <a:xfrm>
            <a:off x="8398704" y="3835572"/>
            <a:ext cx="2816805" cy="674370"/>
          </a:xfrm>
          <a:prstGeom prst="rect"/>
          <a:noFill/>
          <a:ln w="12700" cap="flat">
            <a:noFill/>
            <a:miter lim="400000"/>
          </a:ln>
          <a:effectLst/>
        </p:spPr>
        <p:txBody>
          <a:bodyPr anchor="t" bIns="60959" lIns="60959" numCol="1" rIns="60959" tIns="60959" wrap="square">
            <a:spAutoFit/>
          </a:bodyPr>
          <a:lstStyle>
            <a:lvl1pPr defTabSz="1827530"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altLang="en-US" b="0" dirty="0" sz="1800" lang="zh-CN" smtClean="0">
                <a:latin typeface="微软雅黑" panose="020B0503020204020204" charset="-122"/>
                <a:ea typeface="微软雅黑" panose="020B0503020204020204" charset="-122"/>
                <a:cs typeface="Microsoft YaHei Regular" charset="-122"/>
                <a:sym typeface="+mn-lt"/>
              </a:rPr>
              <a:t>网络营销、口碑营销被普遍应用。</a:t>
            </a:r>
            <a:endParaRPr altLang="en-US" b="0" dirty="0" sz="1800" lang="zh-CN">
              <a:latin typeface="微软雅黑" panose="020B0503020204020204" charset="-122"/>
              <a:ea typeface="微软雅黑" panose="020B0503020204020204" charset="-122"/>
              <a:cs typeface="Microsoft YaHei Regular" charset="-122"/>
              <a:sym typeface="+mn-lt"/>
            </a:endParaRPr>
          </a:p>
        </p:txBody>
      </p:sp>
      <p:sp>
        <p:nvSpPr>
          <p:cNvPr id="1048723" name="矩形 51"/>
          <p:cNvSpPr/>
          <p:nvPr/>
        </p:nvSpPr>
        <p:spPr>
          <a:xfrm>
            <a:off x="8200751" y="3774684"/>
            <a:ext cx="3116658" cy="1077589"/>
          </a:xfrm>
          <a:prstGeom prst="rect"/>
          <a:noFill/>
          <a:ln w="25400" cap="flat">
            <a:solidFill>
              <a:srgbClr val="5880C1"/>
            </a:solidFill>
            <a:prstDash val="solid"/>
            <a:miter lim="800000"/>
          </a:ln>
          <a:effectLst/>
        </p:spPr>
        <p:txBody>
          <a:bodyPr anchor="ctr" bIns="60959" lIns="60959" numCol="1" rIns="60959" tIns="60959" wrap="square">
            <a:noAutofit/>
          </a:bodyPr>
          <a:p>
            <a:pPr defTabSz="1827530">
              <a:defRPr sz="36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pPr>
            <a:endParaRPr b="0" dirty="0" sz="1500">
              <a:latin typeface="微软雅黑" panose="020B0503020204020204" charset="-122"/>
              <a:ea typeface="微软雅黑" panose="020B0503020204020204" charset="-122"/>
              <a:cs typeface="Microsoft YaHei Regular" charset="-122"/>
              <a:sym typeface="+mn-lt"/>
            </a:endParaRPr>
          </a:p>
        </p:txBody>
      </p:sp>
      <p:sp>
        <p:nvSpPr>
          <p:cNvPr id="1048724" name="居民收入水平不断提高，我国正逐步迈入消费升级时代…"/>
          <p:cNvSpPr txBox="1"/>
          <p:nvPr/>
        </p:nvSpPr>
        <p:spPr>
          <a:xfrm>
            <a:off x="593725" y="1599565"/>
            <a:ext cx="3406140" cy="812800"/>
          </a:xfrm>
          <a:prstGeom prst="rect"/>
          <a:ln w="12700">
            <a:miter lim="400000"/>
          </a:ln>
        </p:spPr>
        <p:txBody>
          <a:bodyPr bIns="0" lIns="0" rIns="0" tIns="0" wrap="square">
            <a:spAutoFit/>
          </a:bodyPr>
          <a:p>
            <a:pPr algn="ctr" defTabSz="266700" marR="457200">
              <a:lnSpc>
                <a:spcPct val="130000"/>
              </a:lnSpc>
              <a:defRPr b="1" sz="2800">
                <a:solidFill>
                  <a:srgbClr val="EE230C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饮品环境</a:t>
            </a:r>
            <a:r>
              <a:rPr altLang="en-US"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现状</a:t>
            </a:r>
            <a:endParaRPr sz="2000"/>
          </a:p>
          <a:p>
            <a:pPr algn="just" defTabSz="266700" marR="457200">
              <a:lnSpc>
                <a:spcPct val="130000"/>
              </a:lnSpc>
              <a:defRPr sz="1400">
                <a:solidFill>
                  <a:srgbClr val="595959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endParaRPr altLang="en-US" sz="1400" lang="zh-CN"/>
          </a:p>
        </p:txBody>
      </p:sp>
      <p:sp>
        <p:nvSpPr>
          <p:cNvPr id="1048725" name="居民收入水平不断提高，我国正逐步迈入消费升级时代…"/>
          <p:cNvSpPr txBox="1"/>
          <p:nvPr/>
        </p:nvSpPr>
        <p:spPr>
          <a:xfrm>
            <a:off x="4505325" y="1599565"/>
            <a:ext cx="3115945" cy="812800"/>
          </a:xfrm>
          <a:prstGeom prst="rect"/>
          <a:ln w="12700">
            <a:miter lim="400000"/>
          </a:ln>
        </p:spPr>
        <p:txBody>
          <a:bodyPr bIns="0" lIns="0" rIns="0" tIns="0" wrap="square">
            <a:spAutoFit/>
          </a:bodyPr>
          <a:p>
            <a:pPr algn="ctr" defTabSz="266700" marR="457200">
              <a:lnSpc>
                <a:spcPct val="130000"/>
              </a:lnSpc>
              <a:defRPr b="1" sz="2800">
                <a:solidFill>
                  <a:srgbClr val="EE230C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加盟群体</a:t>
            </a:r>
            <a:r>
              <a:rPr altLang="en-US"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现状</a:t>
            </a:r>
            <a:endParaRPr sz="2000"/>
          </a:p>
          <a:p>
            <a:pPr algn="just" defTabSz="266700" marR="457200">
              <a:lnSpc>
                <a:spcPct val="130000"/>
              </a:lnSpc>
              <a:defRPr sz="1400">
                <a:solidFill>
                  <a:srgbClr val="595959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endParaRPr altLang="en-US" sz="1400" lang="zh-CN"/>
          </a:p>
        </p:txBody>
      </p:sp>
      <p:sp>
        <p:nvSpPr>
          <p:cNvPr id="1048726" name="居民收入水平不断提高，我国正逐步迈入消费升级时代…"/>
          <p:cNvSpPr txBox="1"/>
          <p:nvPr/>
        </p:nvSpPr>
        <p:spPr>
          <a:xfrm>
            <a:off x="8201025" y="1599565"/>
            <a:ext cx="3127375" cy="812800"/>
          </a:xfrm>
          <a:prstGeom prst="rect"/>
          <a:ln w="12700">
            <a:miter lim="400000"/>
          </a:ln>
        </p:spPr>
        <p:txBody>
          <a:bodyPr bIns="0" lIns="0" rIns="0" tIns="0" wrap="square">
            <a:spAutoFit/>
          </a:bodyPr>
          <a:p>
            <a:pPr algn="ctr" defTabSz="266700" marR="457200">
              <a:lnSpc>
                <a:spcPct val="130000"/>
              </a:lnSpc>
              <a:defRPr b="1" sz="2800">
                <a:solidFill>
                  <a:srgbClr val="EE230C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altLang="en-US"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饮品营销现状</a:t>
            </a:r>
            <a:r>
              <a:rPr sz="2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000"/>
          </a:p>
          <a:p>
            <a:pPr algn="just" defTabSz="266700" marR="457200">
              <a:lnSpc>
                <a:spcPct val="130000"/>
              </a:lnSpc>
              <a:defRPr sz="1400">
                <a:solidFill>
                  <a:srgbClr val="595959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endParaRPr altLang="en-US" sz="1400" lang="zh-CN"/>
          </a:p>
        </p:txBody>
      </p:sp>
      <p:sp>
        <p:nvSpPr>
          <p:cNvPr id="1048727" name="矩形 10"/>
          <p:cNvSpPr/>
          <p:nvPr/>
        </p:nvSpPr>
        <p:spPr>
          <a:xfrm>
            <a:off x="4828540" y="-15240"/>
            <a:ext cx="2535555" cy="7740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28" name="TextBox 76"/>
          <p:cNvSpPr txBox="1"/>
          <p:nvPr/>
        </p:nvSpPr>
        <p:spPr>
          <a:xfrm>
            <a:off x="5193665" y="110490"/>
            <a:ext cx="1804035" cy="52197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dirty="0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方正黑体简体" panose="03000509000000000000" pitchFamily="2" charset="-122"/>
              </a:rPr>
              <a:t>现状总结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文本框 9216"/>
          <p:cNvSpPr txBox="1"/>
          <p:nvPr/>
        </p:nvSpPr>
        <p:spPr>
          <a:xfrm>
            <a:off x="1955800" y="3668712"/>
            <a:ext cx="8280400" cy="584202"/>
          </a:xfrm>
          <a:prstGeom prst="rect"/>
          <a:noFill/>
          <a:ln w="12700">
            <a:noFill/>
          </a:ln>
        </p:spPr>
        <p:txBody>
          <a:bodyPr anchor="ctr" bIns="25400" lIns="25400" rIns="25400" tIns="25400" wrap="none">
            <a:spAutoFit/>
          </a:bodyPr>
          <a:p>
            <a:pPr algn="ctr" defTabSz="266700" hangingPunct="0">
              <a:lnSpc>
                <a:spcPct val="120000"/>
              </a:lnSpc>
            </a:pPr>
            <a:r>
              <a:rPr altLang="en-US" b="0" sz="3600" lang="zh-CN">
                <a:latin typeface="Helvetica" charset="0"/>
                <a:ea typeface="微软雅黑" panose="020B0503020204020204" charset="-122"/>
                <a:cs typeface="微软雅黑" panose="020B0503020204020204" charset="-122"/>
                <a:sym typeface="Helvetica" charset="0"/>
              </a:rPr>
              <a:t>深化品牌曝光，为招商加盟提供坚实后盾</a:t>
            </a:r>
            <a:endParaRPr altLang="en-US" b="0" sz="3600" lang="zh-CN">
              <a:latin typeface="Helvetica" charset="0"/>
              <a:ea typeface="Helvetica" charset="0"/>
              <a:cs typeface="微软雅黑" panose="020B0503020204020204" charset="-122"/>
              <a:sym typeface="Helvetica" charset="0"/>
            </a:endParaRPr>
          </a:p>
        </p:txBody>
      </p:sp>
      <p:sp>
        <p:nvSpPr>
          <p:cNvPr id="1048597" name="矩形 9217"/>
          <p:cNvSpPr/>
          <p:nvPr/>
        </p:nvSpPr>
        <p:spPr>
          <a:xfrm>
            <a:off x="2981325" y="2445385"/>
            <a:ext cx="6059805" cy="695960"/>
          </a:xfrm>
          <a:prstGeom prst="rect"/>
          <a:solidFill>
            <a:srgbClr val="5880C1"/>
          </a:solidFill>
          <a:ln w="63500" cap="flat" cmpd="sng">
            <a:solidFill>
              <a:srgbClr val="5880C1"/>
            </a:solidFill>
            <a:prstDash val="solid"/>
            <a:miter lim="400000"/>
            <a:headEnd type="none" w="med" len="med"/>
            <a:tailEnd type="none" w="med" len="med"/>
          </a:ln>
        </p:spPr>
        <p:txBody>
          <a:bodyPr anchor="ctr" bIns="0" lIns="0" rIns="0" tIns="0" wrap="square"/>
          <a:p>
            <a:pPr algn="ctr" hangingPunct="0"/>
            <a:r>
              <a:rPr altLang="en-US" b="0" sz="3300" 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 Medium" charset="0"/>
              </a:rPr>
              <a:t>项目目的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9" name="图片 4" descr="问号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2513965" y="-68580"/>
            <a:ext cx="7164705" cy="7164705"/>
          </a:xfrm>
          <a:prstGeom prst="rect"/>
        </p:spPr>
      </p:pic>
      <p:sp>
        <p:nvSpPr>
          <p:cNvPr id="1048729" name="文本框 3"/>
          <p:cNvSpPr txBox="1"/>
          <p:nvPr/>
        </p:nvSpPr>
        <p:spPr>
          <a:xfrm>
            <a:off x="1924050" y="2487295"/>
            <a:ext cx="8721090" cy="12979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  <a:buClrTx/>
              <a:buSzTx/>
              <a:buNone/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年轻人目前的网络社交矩阵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文本框 1"/>
          <p:cNvSpPr txBox="1"/>
          <p:nvPr/>
        </p:nvSpPr>
        <p:spPr>
          <a:xfrm>
            <a:off x="1066165" y="882650"/>
            <a:ext cx="10161270" cy="829945"/>
          </a:xfrm>
          <a:prstGeom prst="rect"/>
          <a:noFill/>
        </p:spPr>
        <p:txBody>
          <a:bodyPr anchor="t"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他们是伴随互联网成长起来的一代，他们</a:t>
            </a:r>
          </a:p>
        </p:txBody>
      </p:sp>
      <p:sp>
        <p:nvSpPr>
          <p:cNvPr id="1048733" name="文本框 16"/>
          <p:cNvSpPr txBox="1"/>
          <p:nvPr/>
        </p:nvSpPr>
        <p:spPr>
          <a:xfrm>
            <a:off x="8928100" y="3456305"/>
            <a:ext cx="2002790" cy="1107440"/>
          </a:xfrm>
          <a:prstGeom prst="rect"/>
          <a:noFill/>
        </p:spPr>
        <p:txBody>
          <a:bodyPr anchor="t" rtlCol="0" wrap="square">
            <a:spAutoFit/>
          </a:bodyPr>
          <a:p>
            <a:pPr algn="ctr"/>
            <a:r>
              <a:rPr altLang="en-US" b="1" sz="3400" lang="zh-CN">
                <a:solidFill>
                  <a:schemeClr val="bg1"/>
                </a:solidFill>
              </a:rPr>
              <a:t>网络消费</a:t>
            </a:r>
          </a:p>
          <a:p>
            <a:pPr algn="ctr"/>
            <a:r>
              <a:rPr altLang="en-US" b="1" sz="3400" lang="zh-CN">
                <a:solidFill>
                  <a:schemeClr val="bg1"/>
                </a:solidFill>
              </a:rPr>
              <a:t>娱乐费</a:t>
            </a:r>
          </a:p>
        </p:txBody>
      </p:sp>
      <p:cxnSp>
        <p:nvCxnSpPr>
          <p:cNvPr id="3145730" name="直接连接符 2"/>
          <p:cNvCxnSpPr>
            <a:cxnSpLocks/>
          </p:cNvCxnSpPr>
          <p:nvPr/>
        </p:nvCxnSpPr>
        <p:spPr>
          <a:xfrm>
            <a:off x="1066165" y="2298700"/>
            <a:ext cx="10113010" cy="0"/>
          </a:xfrm>
          <a:prstGeom prst="line"/>
          <a:ln w="22225">
            <a:solidFill>
              <a:srgbClr val="5880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34" name="矩形 3"/>
          <p:cNvSpPr/>
          <p:nvPr/>
        </p:nvSpPr>
        <p:spPr>
          <a:xfrm>
            <a:off x="2677160" y="2103755"/>
            <a:ext cx="1567815" cy="402590"/>
          </a:xfrm>
          <a:prstGeom prst="rect"/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35" name="矩形 6"/>
          <p:cNvSpPr/>
          <p:nvPr/>
        </p:nvSpPr>
        <p:spPr>
          <a:xfrm>
            <a:off x="7737475" y="2097405"/>
            <a:ext cx="1567815" cy="402590"/>
          </a:xfrm>
          <a:prstGeom prst="rect"/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36" name="文本框 7"/>
          <p:cNvSpPr txBox="1"/>
          <p:nvPr/>
        </p:nvSpPr>
        <p:spPr>
          <a:xfrm>
            <a:off x="2816225" y="1966595"/>
            <a:ext cx="1407160" cy="598805"/>
          </a:xfrm>
          <a:prstGeom prst="rect"/>
          <a:noFill/>
        </p:spPr>
        <p:txBody>
          <a:bodyPr anchor="t"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en-US" b="1" sz="2200" lang="zh-CN">
                <a:latin typeface="微软雅黑" panose="020B0503020204020204" charset="-122"/>
                <a:ea typeface="微软雅黑" panose="020B0503020204020204" charset="-122"/>
              </a:rPr>
              <a:t>兴趣层面</a:t>
            </a:r>
          </a:p>
        </p:txBody>
      </p:sp>
      <p:sp>
        <p:nvSpPr>
          <p:cNvPr id="1048737" name="文本框 17"/>
          <p:cNvSpPr txBox="1"/>
          <p:nvPr/>
        </p:nvSpPr>
        <p:spPr>
          <a:xfrm>
            <a:off x="7898130" y="1907540"/>
            <a:ext cx="1407160" cy="598805"/>
          </a:xfrm>
          <a:prstGeom prst="rect"/>
          <a:noFill/>
        </p:spPr>
        <p:txBody>
          <a:bodyPr anchor="t" rtlCol="0" wrap="square">
            <a:spAutoFit/>
          </a:bodyPr>
          <a:p>
            <a:pPr algn="l" fontAlgn="auto">
              <a:lnSpc>
                <a:spcPct val="150000"/>
              </a:lnSpc>
            </a:pPr>
            <a:r>
              <a:rPr altLang="en-US" b="1" sz="2200" lang="zh-CN">
                <a:latin typeface="微软雅黑" panose="020B0503020204020204" charset="-122"/>
                <a:ea typeface="微软雅黑" panose="020B0503020204020204" charset="-122"/>
              </a:rPr>
              <a:t>接媒层面</a:t>
            </a:r>
          </a:p>
        </p:txBody>
      </p:sp>
      <p:sp>
        <p:nvSpPr>
          <p:cNvPr id="1048738" name="矩形 18"/>
          <p:cNvSpPr/>
          <p:nvPr/>
        </p:nvSpPr>
        <p:spPr>
          <a:xfrm>
            <a:off x="1276350" y="3116580"/>
            <a:ext cx="1881505" cy="27298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39" name="文本框 19"/>
          <p:cNvSpPr txBox="1"/>
          <p:nvPr/>
        </p:nvSpPr>
        <p:spPr>
          <a:xfrm>
            <a:off x="1400810" y="3604895"/>
            <a:ext cx="1633220" cy="16916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关注社会热点、潮流、时尚</a:t>
            </a:r>
          </a:p>
        </p:txBody>
      </p:sp>
      <p:grpSp>
        <p:nvGrpSpPr>
          <p:cNvPr id="133" name="组合 30"/>
          <p:cNvGrpSpPr/>
          <p:nvPr/>
        </p:nvGrpSpPr>
        <p:grpSpPr>
          <a:xfrm>
            <a:off x="6449060" y="3116580"/>
            <a:ext cx="1881505" cy="2729865"/>
            <a:chOff x="10253" y="5440"/>
            <a:chExt cx="2963" cy="3154"/>
          </a:xfrm>
        </p:grpSpPr>
        <p:sp>
          <p:nvSpPr>
            <p:cNvPr id="1048740" name="矩形 24"/>
            <p:cNvSpPr/>
            <p:nvPr/>
          </p:nvSpPr>
          <p:spPr>
            <a:xfrm>
              <a:off x="10253" y="5440"/>
              <a:ext cx="2963" cy="3154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41" name="文本框 25"/>
            <p:cNvSpPr txBox="1"/>
            <p:nvPr/>
          </p:nvSpPr>
          <p:spPr>
            <a:xfrm>
              <a:off x="10364" y="6232"/>
              <a:ext cx="2741" cy="1339"/>
            </a:xfrm>
            <a:prstGeom prst="rect"/>
            <a:noFill/>
          </p:spPr>
          <p:txBody>
            <a:bodyPr rtlCol="0" wrap="square">
              <a:spAutoFit/>
            </a:bodyPr>
            <a:p>
              <a:pPr algn="ctr">
                <a:lnSpc>
                  <a:spcPct val="150000"/>
                </a:lnSpc>
                <a:buClrTx/>
                <a:buSzTx/>
                <a:buNone/>
              </a:pPr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互联网粘性高于电视</a:t>
              </a:r>
            </a:p>
          </p:txBody>
        </p:sp>
      </p:grpSp>
      <p:sp>
        <p:nvSpPr>
          <p:cNvPr id="1048742" name="矩形 26"/>
          <p:cNvSpPr/>
          <p:nvPr/>
        </p:nvSpPr>
        <p:spPr>
          <a:xfrm>
            <a:off x="8988425" y="3116580"/>
            <a:ext cx="1881505" cy="27298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grpSp>
        <p:nvGrpSpPr>
          <p:cNvPr id="134" name="组合 29"/>
          <p:cNvGrpSpPr/>
          <p:nvPr/>
        </p:nvGrpSpPr>
        <p:grpSpPr>
          <a:xfrm>
            <a:off x="3761105" y="3116580"/>
            <a:ext cx="1881505" cy="2729865"/>
            <a:chOff x="5455" y="5440"/>
            <a:chExt cx="2963" cy="3154"/>
          </a:xfrm>
        </p:grpSpPr>
        <p:sp>
          <p:nvSpPr>
            <p:cNvPr id="1048743" name="矩形 21"/>
            <p:cNvSpPr/>
            <p:nvPr/>
          </p:nvSpPr>
          <p:spPr>
            <a:xfrm>
              <a:off x="5455" y="5440"/>
              <a:ext cx="2963" cy="3154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44" name="文本框 27"/>
            <p:cNvSpPr txBox="1"/>
            <p:nvPr/>
          </p:nvSpPr>
          <p:spPr>
            <a:xfrm>
              <a:off x="5748" y="6325"/>
              <a:ext cx="2377" cy="1339"/>
            </a:xfrm>
            <a:prstGeom prst="rect"/>
            <a:noFill/>
          </p:spPr>
          <p:txBody>
            <a:bodyPr rtlCol="0" wrap="square">
              <a:spAutoFit/>
            </a:bodyPr>
            <a:p>
              <a:pPr algn="ctr" fontAlgn="auto">
                <a:lnSpc>
                  <a:spcPct val="150000"/>
                </a:lnSpc>
              </a:pPr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重视品牌</a:t>
              </a:r>
            </a:p>
            <a:p>
              <a:pPr algn="ctr" fontAlgn="auto">
                <a:lnSpc>
                  <a:spcPct val="150000"/>
                </a:lnSpc>
              </a:pPr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生活质量</a:t>
              </a:r>
            </a:p>
          </p:txBody>
        </p:sp>
      </p:grpSp>
      <p:sp>
        <p:nvSpPr>
          <p:cNvPr id="1048745" name="文本框 28"/>
          <p:cNvSpPr txBox="1"/>
          <p:nvPr/>
        </p:nvSpPr>
        <p:spPr>
          <a:xfrm>
            <a:off x="9059545" y="3802380"/>
            <a:ext cx="1741170" cy="1158240"/>
          </a:xfrm>
          <a:prstGeom prst="rect"/>
          <a:noFill/>
        </p:spPr>
        <p:txBody>
          <a:bodyPr rtlCol="0" wrap="square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  <a:buNone/>
            </a:pP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80%是手机重度用户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Click="0" advTm="0" p14:dur="9"/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文本框 1"/>
          <p:cNvSpPr txBox="1"/>
          <p:nvPr/>
        </p:nvSpPr>
        <p:spPr>
          <a:xfrm>
            <a:off x="1174750" y="702945"/>
            <a:ext cx="9626600" cy="829945"/>
          </a:xfrm>
          <a:prstGeom prst="rect"/>
          <a:noFill/>
        </p:spPr>
        <p:txBody>
          <a:bodyPr anchor="t"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sz="3200" lang="zh-CN">
                <a:latin typeface="微软雅黑" panose="020B0503020204020204" charset="-122"/>
                <a:ea typeface="微软雅黑" panose="020B0503020204020204" charset="-122"/>
              </a:rPr>
              <a:t>因此，我们要通过</a:t>
            </a:r>
          </a:p>
        </p:txBody>
      </p:sp>
      <p:sp>
        <p:nvSpPr>
          <p:cNvPr id="1048747" name="矩形 8"/>
          <p:cNvSpPr/>
          <p:nvPr/>
        </p:nvSpPr>
        <p:spPr>
          <a:xfrm>
            <a:off x="1174750" y="1908175"/>
            <a:ext cx="4385945" cy="170878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48" name="矩形 9"/>
          <p:cNvSpPr/>
          <p:nvPr/>
        </p:nvSpPr>
        <p:spPr>
          <a:xfrm>
            <a:off x="6415405" y="1908175"/>
            <a:ext cx="4385945" cy="170878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49" name="文本框 12"/>
          <p:cNvSpPr txBox="1"/>
          <p:nvPr/>
        </p:nvSpPr>
        <p:spPr>
          <a:xfrm>
            <a:off x="1226185" y="2070735"/>
            <a:ext cx="4283075" cy="1383665"/>
          </a:xfrm>
          <a:prstGeom prst="rect"/>
          <a:noFill/>
        </p:spPr>
        <p:txBody>
          <a:bodyPr anchor="t"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更贴近年轻人的互动</a:t>
            </a:r>
          </a:p>
          <a:p>
            <a:pPr algn="ctr" fontAlgn="auto">
              <a:lnSpc>
                <a:spcPct val="150000"/>
              </a:lnSpc>
            </a:pPr>
            <a:r>
              <a:rPr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传播内容</a:t>
            </a:r>
          </a:p>
        </p:txBody>
      </p:sp>
      <p:sp>
        <p:nvSpPr>
          <p:cNvPr id="1048750" name="文本框 13"/>
          <p:cNvSpPr txBox="1"/>
          <p:nvPr/>
        </p:nvSpPr>
        <p:spPr>
          <a:xfrm>
            <a:off x="6466840" y="2070735"/>
            <a:ext cx="4283075" cy="1383665"/>
          </a:xfrm>
          <a:prstGeom prst="rect"/>
          <a:noFill/>
        </p:spPr>
        <p:txBody>
          <a:bodyPr anchor="t"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要善用</a:t>
            </a:r>
          </a:p>
          <a:p>
            <a:pPr algn="ctr" fontAlgn="auto">
              <a:lnSpc>
                <a:spcPct val="150000"/>
              </a:lnSpc>
            </a:pPr>
            <a:r>
              <a:rPr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互联网渠道、线下终端</a:t>
            </a:r>
          </a:p>
        </p:txBody>
      </p:sp>
      <p:sp>
        <p:nvSpPr>
          <p:cNvPr id="1048751" name="文本框 15"/>
          <p:cNvSpPr txBox="1"/>
          <p:nvPr/>
        </p:nvSpPr>
        <p:spPr>
          <a:xfrm>
            <a:off x="761365" y="3903980"/>
            <a:ext cx="10454005" cy="1894840"/>
          </a:xfrm>
          <a:prstGeom prst="rect"/>
          <a:noFill/>
        </p:spPr>
        <p:txBody>
          <a:bodyPr anchor="t"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4000" lang="zh-CN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抢占流量就是抢占更多市场</a:t>
            </a:r>
            <a:endParaRPr sz="4000"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sz="4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全方位、多方面的曝光</a:t>
            </a:r>
            <a:r>
              <a:rPr altLang="zh-CN" sz="40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4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鲜疯</a:t>
            </a:r>
            <a:r>
              <a:rPr altLang="zh-CN" sz="40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4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品牌形象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5" name="文本框 9"/>
          <p:cNvSpPr txBox="1"/>
          <p:nvPr/>
        </p:nvSpPr>
        <p:spPr>
          <a:xfrm>
            <a:off x="2430145" y="4402455"/>
            <a:ext cx="7352030" cy="20218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32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基于鲜疯产品特性出发，打造</a:t>
            </a:r>
            <a:r>
              <a:rPr altLang="zh-CN" sz="32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7-10</a:t>
            </a:r>
            <a:r>
              <a:rPr altLang="en-US" sz="32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月：</a:t>
            </a:r>
            <a:endParaRPr altLang="en-US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altLang="zh-CN" b="1" sz="5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#</a:t>
            </a: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鲜疯，撞色计划</a:t>
            </a:r>
            <a:r>
              <a:rPr altLang="zh-CN" b="1" sz="5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#</a:t>
            </a:r>
          </a:p>
        </p:txBody>
      </p:sp>
      <p:grpSp>
        <p:nvGrpSpPr>
          <p:cNvPr id="138" name="组合 12"/>
          <p:cNvGrpSpPr/>
          <p:nvPr/>
        </p:nvGrpSpPr>
        <p:grpSpPr>
          <a:xfrm>
            <a:off x="1448435" y="934720"/>
            <a:ext cx="2438400" cy="2438400"/>
            <a:chOff x="2068" y="1591"/>
            <a:chExt cx="3840" cy="3840"/>
          </a:xfrm>
        </p:grpSpPr>
        <p:sp>
          <p:nvSpPr>
            <p:cNvPr id="1048756" name="椭圆 3"/>
            <p:cNvSpPr/>
            <p:nvPr/>
          </p:nvSpPr>
          <p:spPr>
            <a:xfrm>
              <a:off x="2068" y="1591"/>
              <a:ext cx="3840" cy="3840"/>
            </a:xfrm>
            <a:prstGeom prst="ellipse"/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57" name="TextBox 76"/>
            <p:cNvSpPr txBox="1"/>
            <p:nvPr/>
          </p:nvSpPr>
          <p:spPr>
            <a:xfrm>
              <a:off x="2567" y="2457"/>
              <a:ext cx="2841" cy="1824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水果</a:t>
              </a:r>
            </a:p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饮料</a:t>
              </a:r>
            </a:p>
          </p:txBody>
        </p:sp>
      </p:grpSp>
      <p:grpSp>
        <p:nvGrpSpPr>
          <p:cNvPr id="139" name="组合 8"/>
          <p:cNvGrpSpPr/>
          <p:nvPr/>
        </p:nvGrpSpPr>
        <p:grpSpPr>
          <a:xfrm>
            <a:off x="4763770" y="934720"/>
            <a:ext cx="2438400" cy="2438400"/>
            <a:chOff x="7581" y="1851"/>
            <a:chExt cx="3840" cy="3840"/>
          </a:xfrm>
        </p:grpSpPr>
        <p:sp>
          <p:nvSpPr>
            <p:cNvPr id="1048758" name="椭圆 4"/>
            <p:cNvSpPr/>
            <p:nvPr/>
          </p:nvSpPr>
          <p:spPr>
            <a:xfrm>
              <a:off x="7581" y="1851"/>
              <a:ext cx="3840" cy="3840"/>
            </a:xfrm>
            <a:prstGeom prst="ellipse"/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59" name="TextBox 76"/>
            <p:cNvSpPr txBox="1"/>
            <p:nvPr/>
          </p:nvSpPr>
          <p:spPr>
            <a:xfrm>
              <a:off x="8080" y="2717"/>
              <a:ext cx="2841" cy="1824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冰品</a:t>
              </a:r>
            </a:p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尝鲜</a:t>
              </a:r>
            </a:p>
          </p:txBody>
        </p:sp>
      </p:grpSp>
      <p:grpSp>
        <p:nvGrpSpPr>
          <p:cNvPr id="140" name="组合 11"/>
          <p:cNvGrpSpPr/>
          <p:nvPr/>
        </p:nvGrpSpPr>
        <p:grpSpPr>
          <a:xfrm>
            <a:off x="8188325" y="934720"/>
            <a:ext cx="2438400" cy="2438400"/>
            <a:chOff x="12761" y="1741"/>
            <a:chExt cx="3840" cy="3840"/>
          </a:xfrm>
        </p:grpSpPr>
        <p:sp>
          <p:nvSpPr>
            <p:cNvPr id="1048760" name="椭圆 6"/>
            <p:cNvSpPr/>
            <p:nvPr/>
          </p:nvSpPr>
          <p:spPr>
            <a:xfrm>
              <a:off x="12761" y="1741"/>
              <a:ext cx="3840" cy="3840"/>
            </a:xfrm>
            <a:prstGeom prst="ellipse"/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61" name="TextBox 76"/>
            <p:cNvSpPr txBox="1"/>
            <p:nvPr/>
          </p:nvSpPr>
          <p:spPr>
            <a:xfrm>
              <a:off x="13260" y="2607"/>
              <a:ext cx="2841" cy="1824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果色</a:t>
              </a:r>
            </a:p>
            <a:p>
              <a:pPr algn="ctr"/>
              <a:r>
                <a:rPr altLang="en-US" b="1" dirty="0" sz="36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方正黑体简体" panose="03000509000000000000" pitchFamily="2" charset="-122"/>
                </a:rPr>
                <a:t>搭配</a:t>
              </a:r>
            </a:p>
          </p:txBody>
        </p:sp>
      </p:grpSp>
      <p:sp>
        <p:nvSpPr>
          <p:cNvPr id="1048762" name="下箭头 13"/>
          <p:cNvSpPr/>
          <p:nvPr/>
        </p:nvSpPr>
        <p:spPr>
          <a:xfrm>
            <a:off x="2553335" y="3546475"/>
            <a:ext cx="236220" cy="388620"/>
          </a:xfrm>
          <a:prstGeom prst="downArrow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63" name="下箭头 14"/>
          <p:cNvSpPr/>
          <p:nvPr/>
        </p:nvSpPr>
        <p:spPr>
          <a:xfrm>
            <a:off x="5864860" y="3546475"/>
            <a:ext cx="236220" cy="388620"/>
          </a:xfrm>
          <a:prstGeom prst="downArrow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64" name="下箭头 15"/>
          <p:cNvSpPr/>
          <p:nvPr/>
        </p:nvSpPr>
        <p:spPr>
          <a:xfrm>
            <a:off x="9289415" y="3546475"/>
            <a:ext cx="236220" cy="388620"/>
          </a:xfrm>
          <a:prstGeom prst="downArrow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文本框 9"/>
          <p:cNvSpPr txBox="1"/>
          <p:nvPr/>
        </p:nvSpPr>
        <p:spPr>
          <a:xfrm>
            <a:off x="2419985" y="926465"/>
            <a:ext cx="7352030" cy="12979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鲜疯，暑期</a:t>
            </a:r>
            <a:r>
              <a:rPr altLang="en-US" b="1" sz="5400" lang="zh-CN" u="sng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</a:rPr>
              <a:t>撞色</a:t>
            </a: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计划</a:t>
            </a:r>
          </a:p>
        </p:txBody>
      </p:sp>
      <p:sp>
        <p:nvSpPr>
          <p:cNvPr id="1048766" name="矩形 2"/>
          <p:cNvSpPr/>
          <p:nvPr/>
        </p:nvSpPr>
        <p:spPr>
          <a:xfrm>
            <a:off x="680720" y="314642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暑期档是冰品类饮料</a:t>
            </a:r>
          </a:p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销售高峰期</a:t>
            </a:r>
          </a:p>
        </p:txBody>
      </p:sp>
      <p:sp>
        <p:nvSpPr>
          <p:cNvPr id="1048767" name="矩形 3"/>
          <p:cNvSpPr/>
          <p:nvPr/>
        </p:nvSpPr>
        <p:spPr>
          <a:xfrm>
            <a:off x="4411345" y="314642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果色搭配色彩强烈</a:t>
            </a:r>
          </a:p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吸引消费者目光</a:t>
            </a:r>
          </a:p>
        </p:txBody>
      </p:sp>
      <p:sp>
        <p:nvSpPr>
          <p:cNvPr id="1048768" name="矩形 4"/>
          <p:cNvSpPr/>
          <p:nvPr/>
        </p:nvSpPr>
        <p:spPr>
          <a:xfrm>
            <a:off x="8141335" y="314642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鲜疯是年轻一代</a:t>
            </a:r>
          </a:p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消暑的最佳选择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9" name="文本框 11"/>
          <p:cNvSpPr txBox="1"/>
          <p:nvPr/>
        </p:nvSpPr>
        <p:spPr>
          <a:xfrm>
            <a:off x="3885565" y="361315"/>
            <a:ext cx="4420870" cy="70675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0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媒介传播目标</a:t>
            </a:r>
          </a:p>
        </p:txBody>
      </p:sp>
      <p:grpSp>
        <p:nvGrpSpPr>
          <p:cNvPr id="143" name="组合 1"/>
          <p:cNvGrpSpPr/>
          <p:nvPr/>
        </p:nvGrpSpPr>
        <p:grpSpPr>
          <a:xfrm>
            <a:off x="532765" y="1720215"/>
            <a:ext cx="10252710" cy="4426585"/>
            <a:chOff x="843" y="2724"/>
            <a:chExt cx="16146" cy="6971"/>
          </a:xfrm>
        </p:grpSpPr>
        <p:sp>
          <p:nvSpPr>
            <p:cNvPr id="1048770" name="等腰三角形 4"/>
            <p:cNvSpPr/>
            <p:nvPr/>
          </p:nvSpPr>
          <p:spPr>
            <a:xfrm>
              <a:off x="7891" y="2724"/>
              <a:ext cx="3419" cy="2616"/>
            </a:xfrm>
            <a:prstGeom prst="triangle"/>
            <a:solidFill>
              <a:srgbClr val="5880C1"/>
            </a:solidFill>
            <a:ln>
              <a:noFill/>
            </a:ln>
            <a:effectLst>
              <a:outerShdw algn="t" blurRad="50800" dir="5400000" dist="381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71" name="梯形 5"/>
            <p:cNvSpPr/>
            <p:nvPr/>
          </p:nvSpPr>
          <p:spPr>
            <a:xfrm>
              <a:off x="6574" y="5699"/>
              <a:ext cx="6049" cy="1724"/>
            </a:xfrm>
            <a:prstGeom prst="trapezoid">
              <a:avLst>
                <a:gd name="adj" fmla="val 67301"/>
              </a:avLst>
            </a:prstGeom>
            <a:solidFill>
              <a:srgbClr val="5880C1"/>
            </a:solidFill>
            <a:ln>
              <a:noFill/>
            </a:ln>
            <a:effectLst>
              <a:outerShdw algn="t" blurRad="50800" dir="5400000" dist="381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772" name="梯形 10"/>
            <p:cNvSpPr/>
            <p:nvPr/>
          </p:nvSpPr>
          <p:spPr>
            <a:xfrm>
              <a:off x="5154" y="7784"/>
              <a:ext cx="8892" cy="1911"/>
            </a:xfrm>
            <a:prstGeom prst="trapezoid">
              <a:avLst>
                <a:gd name="adj" fmla="val 66587"/>
              </a:avLst>
            </a:prstGeom>
            <a:solidFill>
              <a:srgbClr val="5880C1"/>
            </a:solidFill>
            <a:ln>
              <a:noFill/>
            </a:ln>
            <a:effectLst>
              <a:outerShdw algn="t" blurRad="50800" dir="5400000" dist="381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grpSp>
          <p:nvGrpSpPr>
            <p:cNvPr id="144" name="组合 16"/>
            <p:cNvGrpSpPr/>
            <p:nvPr/>
          </p:nvGrpSpPr>
          <p:grpSpPr>
            <a:xfrm>
              <a:off x="843" y="8234"/>
              <a:ext cx="4947" cy="1012"/>
              <a:chOff x="844" y="8606"/>
              <a:chExt cx="4947" cy="1012"/>
            </a:xfrm>
          </p:grpSpPr>
          <p:cxnSp>
            <p:nvCxnSpPr>
              <p:cNvPr id="3145731" name="直接连接符 12"/>
              <p:cNvCxnSpPr>
                <a:cxnSpLocks/>
              </p:cNvCxnSpPr>
              <p:nvPr/>
            </p:nvCxnSpPr>
            <p:spPr>
              <a:xfrm flipH="1">
                <a:off x="3787" y="9112"/>
                <a:ext cx="2004" cy="0"/>
              </a:xfrm>
              <a:prstGeom prst="line"/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8773" name="圆角矩形 13"/>
              <p:cNvSpPr/>
              <p:nvPr/>
            </p:nvSpPr>
            <p:spPr>
              <a:xfrm>
                <a:off x="844" y="8606"/>
                <a:ext cx="2943" cy="1012"/>
              </a:xfrm>
              <a:prstGeom prst="roundRect"/>
              <a:solidFill>
                <a:srgbClr val="FFC000"/>
              </a:solidFill>
              <a:ln>
                <a:noFill/>
              </a:ln>
              <a:effectLst>
                <a:outerShdw algn="t" blurRad="50800" dir="54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en-US" sz="2400" lang="zh-CN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预热期</a:t>
                </a:r>
              </a:p>
            </p:txBody>
          </p:sp>
        </p:grpSp>
        <p:sp>
          <p:nvSpPr>
            <p:cNvPr id="1048774" name="文本框 14"/>
            <p:cNvSpPr txBox="1"/>
            <p:nvPr/>
          </p:nvSpPr>
          <p:spPr>
            <a:xfrm>
              <a:off x="6723" y="8014"/>
              <a:ext cx="5751" cy="1404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借势暑期档提升曝光度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广泛传播露出品牌产品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提升产品关注度与声量</a:t>
              </a:r>
            </a:p>
          </p:txBody>
        </p:sp>
        <p:sp>
          <p:nvSpPr>
            <p:cNvPr id="1048775" name="文本框 15"/>
            <p:cNvSpPr txBox="1"/>
            <p:nvPr/>
          </p:nvSpPr>
          <p:spPr>
            <a:xfrm>
              <a:off x="6725" y="5835"/>
              <a:ext cx="5751" cy="1405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创意内容产出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深度展现鲜疯饮品特点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深化用户品牌概念</a:t>
              </a:r>
            </a:p>
          </p:txBody>
        </p:sp>
        <p:cxnSp>
          <p:nvCxnSpPr>
            <p:cNvPr id="3145732" name="直接连接符 18"/>
            <p:cNvCxnSpPr>
              <a:cxnSpLocks/>
            </p:cNvCxnSpPr>
            <p:nvPr/>
          </p:nvCxnSpPr>
          <p:spPr>
            <a:xfrm flipH="1">
              <a:off x="12042" y="6561"/>
              <a:ext cx="2004" cy="0"/>
            </a:xfrm>
            <a:prstGeom prst="line"/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8776" name="圆角矩形 19"/>
            <p:cNvSpPr/>
            <p:nvPr/>
          </p:nvSpPr>
          <p:spPr>
            <a:xfrm>
              <a:off x="14046" y="6055"/>
              <a:ext cx="2943" cy="1012"/>
            </a:xfrm>
            <a:prstGeom prst="roundRect"/>
            <a:solidFill>
              <a:srgbClr val="FFC000"/>
            </a:solidFill>
            <a:ln>
              <a:noFill/>
            </a:ln>
            <a:effectLst>
              <a:outerShdw algn="t" blurRad="50800" dir="5400000" dist="381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聚焦期</a:t>
              </a:r>
            </a:p>
          </p:txBody>
        </p:sp>
        <p:grpSp>
          <p:nvGrpSpPr>
            <p:cNvPr id="145" name="组合 20"/>
            <p:cNvGrpSpPr/>
            <p:nvPr/>
          </p:nvGrpSpPr>
          <p:grpSpPr>
            <a:xfrm>
              <a:off x="3786" y="3634"/>
              <a:ext cx="4947" cy="1012"/>
              <a:chOff x="844" y="8606"/>
              <a:chExt cx="4947" cy="1012"/>
            </a:xfrm>
          </p:grpSpPr>
          <p:cxnSp>
            <p:nvCxnSpPr>
              <p:cNvPr id="3145733" name="直接连接符 21"/>
              <p:cNvCxnSpPr>
                <a:cxnSpLocks/>
              </p:cNvCxnSpPr>
              <p:nvPr/>
            </p:nvCxnSpPr>
            <p:spPr>
              <a:xfrm flipH="1">
                <a:off x="3787" y="9112"/>
                <a:ext cx="2004" cy="0"/>
              </a:xfrm>
              <a:prstGeom prst="line"/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48777" name="圆角矩形 22"/>
              <p:cNvSpPr/>
              <p:nvPr/>
            </p:nvSpPr>
            <p:spPr>
              <a:xfrm>
                <a:off x="844" y="8606"/>
                <a:ext cx="2943" cy="1012"/>
              </a:xfrm>
              <a:prstGeom prst="roundRect"/>
              <a:solidFill>
                <a:srgbClr val="FFC000"/>
              </a:solidFill>
              <a:ln>
                <a:noFill/>
              </a:ln>
              <a:effectLst>
                <a:outerShdw algn="t" blurRad="50800" dir="54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r>
                  <a:rPr altLang="en-US" sz="2400" lang="zh-CN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延续期</a:t>
                </a:r>
              </a:p>
            </p:txBody>
          </p:sp>
        </p:grpSp>
        <p:sp>
          <p:nvSpPr>
            <p:cNvPr id="1048778" name="文本框 23"/>
            <p:cNvSpPr txBox="1"/>
            <p:nvPr/>
          </p:nvSpPr>
          <p:spPr>
            <a:xfrm>
              <a:off x="6729" y="3634"/>
              <a:ext cx="5751" cy="1404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精准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沟通</a:t>
              </a:r>
            </a:p>
            <a:p>
              <a:pPr algn="ctr"/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引导转化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9" name="文本框 1"/>
          <p:cNvSpPr txBox="1"/>
          <p:nvPr/>
        </p:nvSpPr>
        <p:spPr>
          <a:xfrm>
            <a:off x="3885565" y="361315"/>
            <a:ext cx="4420870" cy="70675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0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媒介传播策略</a:t>
            </a:r>
          </a:p>
        </p:txBody>
      </p:sp>
      <p:sp>
        <p:nvSpPr>
          <p:cNvPr id="1048780" name="矩形 9"/>
          <p:cNvSpPr/>
          <p:nvPr/>
        </p:nvSpPr>
        <p:spPr>
          <a:xfrm>
            <a:off x="3395980" y="1471295"/>
            <a:ext cx="1607185" cy="6724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32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互动</a:t>
            </a:r>
          </a:p>
        </p:txBody>
      </p:sp>
      <p:sp>
        <p:nvSpPr>
          <p:cNvPr id="1048781" name="矩形 17"/>
          <p:cNvSpPr/>
          <p:nvPr/>
        </p:nvSpPr>
        <p:spPr>
          <a:xfrm>
            <a:off x="3373120" y="2686685"/>
            <a:ext cx="1607185" cy="6724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32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曝光</a:t>
            </a:r>
          </a:p>
        </p:txBody>
      </p:sp>
      <p:sp>
        <p:nvSpPr>
          <p:cNvPr id="1048782" name="矩形 24"/>
          <p:cNvSpPr/>
          <p:nvPr/>
        </p:nvSpPr>
        <p:spPr>
          <a:xfrm>
            <a:off x="3395980" y="3914775"/>
            <a:ext cx="1607185" cy="67246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32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转化</a:t>
            </a:r>
          </a:p>
        </p:txBody>
      </p:sp>
      <p:sp>
        <p:nvSpPr>
          <p:cNvPr id="1048783" name="矩形 34"/>
          <p:cNvSpPr/>
          <p:nvPr/>
        </p:nvSpPr>
        <p:spPr>
          <a:xfrm>
            <a:off x="5779135" y="1789430"/>
            <a:ext cx="681355" cy="2470785"/>
          </a:xfrm>
          <a:prstGeom prst="rect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sz="2800" lang="zh-CN">
                <a:latin typeface="微软雅黑" panose="020B0503020204020204" charset="-122"/>
                <a:ea typeface="微软雅黑" panose="020B0503020204020204" charset="-122"/>
              </a:rPr>
              <a:t>微信端</a:t>
            </a:r>
          </a:p>
        </p:txBody>
      </p:sp>
      <p:sp>
        <p:nvSpPr>
          <p:cNvPr id="1048784" name="矩形 35"/>
          <p:cNvSpPr/>
          <p:nvPr/>
        </p:nvSpPr>
        <p:spPr>
          <a:xfrm>
            <a:off x="6897370" y="1790065"/>
            <a:ext cx="681355" cy="2469515"/>
          </a:xfrm>
          <a:prstGeom prst="rect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sz="2800" lang="zh-CN">
                <a:latin typeface="微软雅黑" panose="020B0503020204020204" charset="-122"/>
                <a:ea typeface="微软雅黑" panose="020B0503020204020204" charset="-122"/>
              </a:rPr>
              <a:t>信息流</a:t>
            </a:r>
          </a:p>
        </p:txBody>
      </p:sp>
      <p:sp>
        <p:nvSpPr>
          <p:cNvPr id="1048785" name="矩形 36"/>
          <p:cNvSpPr/>
          <p:nvPr/>
        </p:nvSpPr>
        <p:spPr>
          <a:xfrm>
            <a:off x="8021955" y="1789430"/>
            <a:ext cx="681355" cy="2469515"/>
          </a:xfrm>
          <a:prstGeom prst="rect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sz="2800" lang="zh-CN">
                <a:latin typeface="微软雅黑" panose="020B0503020204020204" charset="-122"/>
                <a:ea typeface="微软雅黑" panose="020B0503020204020204" charset="-122"/>
              </a:rPr>
              <a:t>抖音</a:t>
            </a:r>
          </a:p>
        </p:txBody>
      </p:sp>
      <p:sp>
        <p:nvSpPr>
          <p:cNvPr id="1048786" name="矩形 37"/>
          <p:cNvSpPr/>
          <p:nvPr/>
        </p:nvSpPr>
        <p:spPr>
          <a:xfrm>
            <a:off x="9128760" y="1788795"/>
            <a:ext cx="681355" cy="2470785"/>
          </a:xfrm>
          <a:prstGeom prst="rect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sz="2800" lang="en-US">
                <a:latin typeface="微软雅黑" panose="020B0503020204020204" charset="-122"/>
                <a:ea typeface="微软雅黑" panose="020B0503020204020204" charset="-122"/>
              </a:rPr>
              <a:t>K</a:t>
            </a:r>
          </a:p>
          <a:p>
            <a:pPr algn="ctr"/>
            <a:r>
              <a:rPr altLang="zh-CN" sz="2800" lang="en-US">
                <a:latin typeface="微软雅黑" panose="020B0503020204020204" charset="-122"/>
                <a:ea typeface="微软雅黑" panose="020B0503020204020204" charset="-122"/>
              </a:rPr>
              <a:t>O</a:t>
            </a:r>
          </a:p>
          <a:p>
            <a:pPr algn="ctr"/>
            <a:r>
              <a:rPr altLang="zh-CN" sz="2800" lang="en-US">
                <a:latin typeface="微软雅黑" panose="020B0503020204020204" charset="-122"/>
                <a:ea typeface="微软雅黑" panose="020B0503020204020204" charset="-122"/>
              </a:rPr>
              <a:t>L</a:t>
            </a:r>
          </a:p>
        </p:txBody>
      </p:sp>
      <p:sp>
        <p:nvSpPr>
          <p:cNvPr id="1048787" name="矩形 38"/>
          <p:cNvSpPr/>
          <p:nvPr/>
        </p:nvSpPr>
        <p:spPr>
          <a:xfrm>
            <a:off x="10231120" y="1790065"/>
            <a:ext cx="681355" cy="2468880"/>
          </a:xfrm>
          <a:prstGeom prst="rect"/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小红书</a:t>
            </a:r>
          </a:p>
        </p:txBody>
      </p:sp>
      <p:sp>
        <p:nvSpPr>
          <p:cNvPr id="1048788" name="文本框 39"/>
          <p:cNvSpPr txBox="1"/>
          <p:nvPr/>
        </p:nvSpPr>
        <p:spPr>
          <a:xfrm>
            <a:off x="997585" y="2329180"/>
            <a:ext cx="1708785" cy="1170940"/>
          </a:xfrm>
          <a:prstGeom prst="rect"/>
          <a:noFill/>
        </p:spPr>
        <p:txBody>
          <a:bodyPr rtlCol="0" wrap="square">
            <a:spAutoFit/>
          </a:bodyPr>
          <a:p>
            <a:pPr algn="dist"/>
            <a:r>
              <a:rPr altLang="en-US" b="1" sz="48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策略</a:t>
            </a:r>
            <a:endParaRPr altLang="en-US" sz="2800" lang="zh-CN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dist"/>
            <a:r>
              <a:rPr altLang="en-US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精准化投放</a:t>
            </a:r>
          </a:p>
        </p:txBody>
      </p:sp>
      <p:grpSp>
        <p:nvGrpSpPr>
          <p:cNvPr id="147" name="组合 43"/>
          <p:cNvGrpSpPr/>
          <p:nvPr/>
        </p:nvGrpSpPr>
        <p:grpSpPr>
          <a:xfrm>
            <a:off x="2764790" y="1789430"/>
            <a:ext cx="631190" cy="2470785"/>
            <a:chOff x="2951" y="3942"/>
            <a:chExt cx="994" cy="4414"/>
          </a:xfrm>
        </p:grpSpPr>
        <p:sp>
          <p:nvSpPr>
            <p:cNvPr id="1048789" name="左大括号 7"/>
            <p:cNvSpPr/>
            <p:nvPr/>
          </p:nvSpPr>
          <p:spPr>
            <a:xfrm>
              <a:off x="2951" y="3942"/>
              <a:ext cx="994" cy="4415"/>
            </a:xfrm>
            <a:prstGeom prst="leftBrace">
              <a:avLst>
                <a:gd name="adj1" fmla="val 0"/>
                <a:gd name="adj2" fmla="val 49759"/>
              </a:avLst>
            </a:prstGeom>
            <a:ln w="28575">
              <a:solidFill>
                <a:srgbClr val="588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34" name="直接连接符 41"/>
            <p:cNvCxnSpPr>
              <a:cxnSpLocks/>
            </p:cNvCxnSpPr>
            <p:nvPr/>
          </p:nvCxnSpPr>
          <p:spPr>
            <a:xfrm>
              <a:off x="3434" y="6151"/>
              <a:ext cx="475" cy="0"/>
            </a:xfrm>
            <a:prstGeom prst="line"/>
            <a:ln w="28575">
              <a:solidFill>
                <a:srgbClr val="588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组合 47"/>
          <p:cNvGrpSpPr/>
          <p:nvPr/>
        </p:nvGrpSpPr>
        <p:grpSpPr>
          <a:xfrm>
            <a:off x="4980305" y="1789430"/>
            <a:ext cx="654050" cy="2471420"/>
            <a:chOff x="6440" y="3795"/>
            <a:chExt cx="1030" cy="4414"/>
          </a:xfrm>
        </p:grpSpPr>
        <p:sp>
          <p:nvSpPr>
            <p:cNvPr id="1048790" name="左大括号 45"/>
            <p:cNvSpPr/>
            <p:nvPr/>
          </p:nvSpPr>
          <p:spPr>
            <a:xfrm rot="10800000">
              <a:off x="6476" y="3795"/>
              <a:ext cx="994" cy="4415"/>
            </a:xfrm>
            <a:prstGeom prst="leftBrace">
              <a:avLst>
                <a:gd name="adj1" fmla="val 0"/>
                <a:gd name="adj2" fmla="val 49759"/>
              </a:avLst>
            </a:prstGeom>
            <a:ln w="28575">
              <a:solidFill>
                <a:srgbClr val="588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35" name="直接连接符 46"/>
            <p:cNvCxnSpPr>
              <a:cxnSpLocks/>
            </p:cNvCxnSpPr>
            <p:nvPr/>
          </p:nvCxnSpPr>
          <p:spPr>
            <a:xfrm flipH="1">
              <a:off x="6440" y="6001"/>
              <a:ext cx="547" cy="0"/>
            </a:xfrm>
            <a:prstGeom prst="line"/>
            <a:ln w="28575">
              <a:solidFill>
                <a:srgbClr val="5880C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791" name="文本框 49"/>
          <p:cNvSpPr txBox="1"/>
          <p:nvPr/>
        </p:nvSpPr>
        <p:spPr>
          <a:xfrm>
            <a:off x="2951480" y="4700905"/>
            <a:ext cx="7586345" cy="1691640"/>
          </a:xfrm>
          <a:prstGeom prst="rect"/>
          <a:noFill/>
        </p:spPr>
        <p:txBody>
          <a:bodyPr rtlCol="0" wrap="square">
            <a:spAutoFit/>
          </a:bodyPr>
          <a:p>
            <a:pPr fontAlgn="auto" indent="-285750" marL="285750">
              <a:lnSpc>
                <a:spcPct val="150000"/>
              </a:lnSpc>
              <a:buFont typeface="Wingdings" panose="05000000000000000000" charset="0"/>
              <a:buChar char="n"/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根据本次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#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撞色计划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#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进行广告素材创意创作</a:t>
            </a:r>
          </a:p>
          <a:p>
            <a:pPr fontAlgn="auto" indent="-285750" marL="285750">
              <a:lnSpc>
                <a:spcPct val="150000"/>
              </a:lnSpc>
              <a:buFont typeface="Wingdings" panose="05000000000000000000" charset="0"/>
              <a:buChar char="n"/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设置项目亮点，如：夏季第一杯冰饮，鲜疯请</a:t>
            </a:r>
          </a:p>
          <a:p>
            <a:pPr fontAlgn="auto" indent="-285750" marL="285750">
              <a:lnSpc>
                <a:spcPct val="150000"/>
              </a:lnSpc>
              <a:buFont typeface="Wingdings" panose="05000000000000000000" charset="0"/>
              <a:buChar char="n"/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选择合适的投放渠道，打造活动热度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组合 1"/>
          <p:cNvGrpSpPr/>
          <p:nvPr/>
        </p:nvGrpSpPr>
        <p:grpSpPr>
          <a:xfrm>
            <a:off x="1732915" y="2277745"/>
            <a:ext cx="8745220" cy="1405255"/>
            <a:chOff x="2881" y="3647"/>
            <a:chExt cx="13772" cy="2213"/>
          </a:xfrm>
        </p:grpSpPr>
        <p:sp>
          <p:nvSpPr>
            <p:cNvPr id="1048792" name="椭圆 4"/>
            <p:cNvSpPr/>
            <p:nvPr/>
          </p:nvSpPr>
          <p:spPr>
            <a:xfrm>
              <a:off x="2881" y="3647"/>
              <a:ext cx="2333" cy="2213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sz="4800" lang="en-US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1048793" name="文本框 5"/>
            <p:cNvSpPr txBox="1"/>
            <p:nvPr/>
          </p:nvSpPr>
          <p:spPr>
            <a:xfrm>
              <a:off x="5704" y="4074"/>
              <a:ext cx="10949" cy="1210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sz="44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预热期  制造爆点造声势</a:t>
              </a:r>
            </a:p>
          </p:txBody>
        </p:sp>
        <p:sp>
          <p:nvSpPr>
            <p:cNvPr id="1048794" name="文本框 6"/>
            <p:cNvSpPr txBox="1"/>
            <p:nvPr/>
          </p:nvSpPr>
          <p:spPr>
            <a:xfrm>
              <a:off x="6760" y="5232"/>
              <a:ext cx="7575" cy="628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sz="20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</a:rPr>
                <a:t>关键词：鲜疯、话题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7" name="文本框 1"/>
          <p:cNvSpPr txBox="1"/>
          <p:nvPr/>
        </p:nvSpPr>
        <p:spPr>
          <a:xfrm>
            <a:off x="1315085" y="1101725"/>
            <a:ext cx="9561830" cy="82994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话题制造，打造爆点</a:t>
            </a:r>
          </a:p>
        </p:txBody>
      </p:sp>
      <p:sp>
        <p:nvSpPr>
          <p:cNvPr id="1048798" name="矩形 2"/>
          <p:cNvSpPr/>
          <p:nvPr/>
        </p:nvSpPr>
        <p:spPr>
          <a:xfrm>
            <a:off x="524510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话题抛出，层层递进</a:t>
            </a:r>
          </a:p>
        </p:txBody>
      </p:sp>
      <p:sp>
        <p:nvSpPr>
          <p:cNvPr id="1048799" name="矩形 3"/>
          <p:cNvSpPr/>
          <p:nvPr/>
        </p:nvSpPr>
        <p:spPr>
          <a:xfrm>
            <a:off x="4420235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信息流广告触达</a:t>
            </a:r>
          </a:p>
        </p:txBody>
      </p:sp>
      <p:sp>
        <p:nvSpPr>
          <p:cNvPr id="1048800" name="矩形 7"/>
          <p:cNvSpPr/>
          <p:nvPr/>
        </p:nvSpPr>
        <p:spPr>
          <a:xfrm>
            <a:off x="8258175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暑期第一杯冰品</a:t>
            </a:r>
          </a:p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鲜疯请</a:t>
            </a:r>
          </a:p>
        </p:txBody>
      </p:sp>
      <p:sp>
        <p:nvSpPr>
          <p:cNvPr id="1048801" name="文本框 8"/>
          <p:cNvSpPr txBox="1"/>
          <p:nvPr/>
        </p:nvSpPr>
        <p:spPr>
          <a:xfrm>
            <a:off x="544830" y="4450715"/>
            <a:ext cx="331089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zh-CN" sz="20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月夏季，高温天气的开始，鲜疯将结合不同人群给出消暑方案，辅以赠送饮料</a:t>
            </a:r>
          </a:p>
        </p:txBody>
      </p:sp>
      <p:sp>
        <p:nvSpPr>
          <p:cNvPr id="1048802" name="文本框 9"/>
          <p:cNvSpPr txBox="1"/>
          <p:nvPr/>
        </p:nvSpPr>
        <p:spPr>
          <a:xfrm>
            <a:off x="4411345" y="4450715"/>
            <a:ext cx="331089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公布此次活动计划，并通过腾讯信息流广告以及地方公众号大</a:t>
            </a:r>
            <a:r>
              <a:rPr altLang="zh-CN" sz="20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进行广告触达</a:t>
            </a:r>
          </a:p>
        </p:txBody>
      </p:sp>
      <p:sp>
        <p:nvSpPr>
          <p:cNvPr id="1048803" name="文本框 10"/>
          <p:cNvSpPr txBox="1"/>
          <p:nvPr/>
        </p:nvSpPr>
        <p:spPr>
          <a:xfrm>
            <a:off x="8287385" y="4450715"/>
            <a:ext cx="331089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将免费品尝饮料作为本次活动福利，赠送给目标消费群体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8000"/>
          </a:schemeClr>
        </a:solidFill>
        <a:effectLst/>
      </p:bgPr>
    </p:bg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文本框 3"/>
          <p:cNvSpPr txBox="1"/>
          <p:nvPr/>
        </p:nvSpPr>
        <p:spPr>
          <a:xfrm>
            <a:off x="1239520" y="2033905"/>
            <a:ext cx="9712960" cy="25044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新式饮品市场环境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与消费客群分析</a:t>
            </a:r>
            <a:endParaRPr altLang="zh-CN" b="1" sz="5400" lang="en-US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1" name="图片 1" descr="C:\Users\Administrator\Desktop\2019年6月23日鲜疯方案\素材\3.jpg3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-6350" y="-3175"/>
            <a:ext cx="12209145" cy="6863715"/>
          </a:xfrm>
          <a:prstGeom prst="rect"/>
        </p:spPr>
      </p:pic>
      <p:pic>
        <p:nvPicPr>
          <p:cNvPr id="2097192" name="图片 2" descr="C:\Users\Administrator\Desktop\白图层.png白图层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-6032" y="-16510"/>
            <a:ext cx="12202795" cy="6863715"/>
          </a:xfrm>
          <a:prstGeom prst="rect"/>
          <a:solidFill>
            <a:schemeClr val="bg1">
              <a:alpha val="33000"/>
            </a:schemeClr>
          </a:solidFill>
        </p:spPr>
      </p:pic>
      <p:sp>
        <p:nvSpPr>
          <p:cNvPr id="1048806" name="文本框 3"/>
          <p:cNvSpPr txBox="1"/>
          <p:nvPr/>
        </p:nvSpPr>
        <p:spPr>
          <a:xfrm>
            <a:off x="1793875" y="497840"/>
            <a:ext cx="7857490" cy="56794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那个炎热的夏天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除了</a:t>
            </a:r>
            <a:r>
              <a:rPr altLang="zh-CN" b="1" sz="54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ta</a:t>
            </a:r>
            <a:endParaRPr altLang="en-US" b="1" sz="5400" lang="zh-CN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还有我呀</a:t>
            </a:r>
            <a:endParaRPr altLang="en-US" sz="5400" lang="zh-CN"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altLang="en-US" b="1" sz="54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</a:rPr>
              <a:t>鲜疯 ，陪你一起 </a:t>
            </a:r>
            <a:r>
              <a:rPr altLang="en-US" b="1" sz="8800" lang="zh-CN">
                <a:solidFill>
                  <a:srgbClr val="F19EC2"/>
                </a:solidFill>
                <a:latin typeface="微软雅黑" panose="020B0503020204020204" charset="-122"/>
                <a:ea typeface="微软雅黑" panose="020B0503020204020204" charset="-122"/>
              </a:rPr>
              <a:t>疯！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9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10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latin typeface="微软雅黑" panose="020B0503020204020204" charset="-122"/>
                <a:ea typeface="微软雅黑" panose="020B0503020204020204" charset="-122"/>
              </a:rPr>
              <a:t>话题制造，公布计划</a:t>
            </a:r>
          </a:p>
        </p:txBody>
      </p:sp>
      <p:sp>
        <p:nvSpPr>
          <p:cNvPr id="1048811" name="文本框 11"/>
          <p:cNvSpPr txBox="1"/>
          <p:nvPr/>
        </p:nvSpPr>
        <p:spPr>
          <a:xfrm>
            <a:off x="729615" y="1218565"/>
            <a:ext cx="8694420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官微发起活动倒计时软文，聚焦目光，引起大众的关注和好奇</a:t>
            </a:r>
          </a:p>
        </p:txBody>
      </p:sp>
      <p:grpSp>
        <p:nvGrpSpPr>
          <p:cNvPr id="161" name="组合 1"/>
          <p:cNvGrpSpPr/>
          <p:nvPr/>
        </p:nvGrpSpPr>
        <p:grpSpPr>
          <a:xfrm>
            <a:off x="165100" y="1990090"/>
            <a:ext cx="11887200" cy="4399280"/>
            <a:chOff x="260" y="3134"/>
            <a:chExt cx="18720" cy="6928"/>
          </a:xfrm>
        </p:grpSpPr>
        <p:grpSp>
          <p:nvGrpSpPr>
            <p:cNvPr id="162" name="组合 13"/>
            <p:cNvGrpSpPr/>
            <p:nvPr/>
          </p:nvGrpSpPr>
          <p:grpSpPr>
            <a:xfrm>
              <a:off x="260" y="3389"/>
              <a:ext cx="4047" cy="6673"/>
              <a:chOff x="1149" y="3190"/>
              <a:chExt cx="4047" cy="6058"/>
            </a:xfrm>
          </p:grpSpPr>
          <p:sp>
            <p:nvSpPr>
              <p:cNvPr id="1048812" name="矩形 6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13" name="文本框 12"/>
              <p:cNvSpPr txBox="1"/>
              <p:nvPr/>
            </p:nvSpPr>
            <p:spPr>
              <a:xfrm>
                <a:off x="1778" y="4742"/>
                <a:ext cx="2790" cy="3109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重磅发布</a:t>
                </a:r>
              </a:p>
              <a:p>
                <a:pPr algn="ctr"/>
                <a:r>
                  <a:rPr altLang="zh-CN" sz="24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7</a:t>
                </a:r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月</a:t>
                </a:r>
                <a:r>
                  <a:rPr altLang="zh-CN" sz="24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X</a:t>
                </a:r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日</a:t>
                </a:r>
              </a:p>
              <a:p>
                <a:pPr algn="ctr"/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鲜疯的秘密</a:t>
                </a:r>
              </a:p>
              <a:p>
                <a:pPr algn="ctr"/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谁知道？</a:t>
                </a:r>
              </a:p>
              <a:p>
                <a:pPr algn="ctr"/>
                <a:endParaRPr altLang="en-US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线索：</a:t>
                </a:r>
              </a:p>
            </p:txBody>
          </p:sp>
        </p:grpSp>
        <p:grpSp>
          <p:nvGrpSpPr>
            <p:cNvPr id="163" name="组合 14"/>
            <p:cNvGrpSpPr/>
            <p:nvPr/>
          </p:nvGrpSpPr>
          <p:grpSpPr>
            <a:xfrm>
              <a:off x="4631" y="3389"/>
              <a:ext cx="4047" cy="6673"/>
              <a:chOff x="1149" y="3190"/>
              <a:chExt cx="4047" cy="6058"/>
            </a:xfrm>
          </p:grpSpPr>
          <p:sp>
            <p:nvSpPr>
              <p:cNvPr id="1048814" name="矩形 15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15" name="文本框 16"/>
              <p:cNvSpPr txBox="1"/>
              <p:nvPr/>
            </p:nvSpPr>
            <p:spPr>
              <a:xfrm>
                <a:off x="1778" y="4742"/>
                <a:ext cx="2790" cy="3109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距离“鲜疯的秘密”公布还有5天</a:t>
                </a:r>
              </a:p>
              <a:p>
                <a:pPr algn="ctr"/>
                <a:endParaRPr altLang="en-US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endParaRPr altLang="en-US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>
                  <a:buClrTx/>
                  <a:buSzTx/>
                  <a:buFontTx/>
                </a:pPr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线索：</a:t>
                </a:r>
              </a:p>
            </p:txBody>
          </p:sp>
        </p:grpSp>
        <p:grpSp>
          <p:nvGrpSpPr>
            <p:cNvPr id="164" name="组合 17"/>
            <p:cNvGrpSpPr/>
            <p:nvPr/>
          </p:nvGrpSpPr>
          <p:grpSpPr>
            <a:xfrm>
              <a:off x="8971" y="3389"/>
              <a:ext cx="4047" cy="6671"/>
              <a:chOff x="1149" y="3190"/>
              <a:chExt cx="4047" cy="6058"/>
            </a:xfrm>
          </p:grpSpPr>
          <p:sp>
            <p:nvSpPr>
              <p:cNvPr id="1048816" name="矩形 18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17" name="文本框 19"/>
              <p:cNvSpPr txBox="1"/>
              <p:nvPr/>
            </p:nvSpPr>
            <p:spPr>
              <a:xfrm>
                <a:off x="1450" y="4742"/>
                <a:ext cx="3118" cy="1657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sz="24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鲜疯暑期撞色计划，请你尝鲜</a:t>
                </a:r>
                <a:endParaRPr altLang="en-US" sz="2000" lang="zh-CN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048818" name="文本框 20"/>
            <p:cNvSpPr txBox="1"/>
            <p:nvPr/>
          </p:nvSpPr>
          <p:spPr>
            <a:xfrm>
              <a:off x="13203" y="3134"/>
              <a:ext cx="5777" cy="6744"/>
            </a:xfrm>
            <a:prstGeom prst="rect"/>
            <a:noFill/>
          </p:spPr>
          <p:txBody>
            <a:bodyPr rtlCol="0" wrap="square">
              <a:spAutoFit/>
            </a:bodyPr>
            <a:p>
              <a:pPr fontAlgn="auto">
                <a:lnSpc>
                  <a:spcPct val="150000"/>
                </a:lnSpc>
              </a:pPr>
              <a:r>
                <a:rPr altLang="en-US" b="1" sz="2400" lang="zh-CN">
                  <a:latin typeface="微软雅黑" panose="020B0503020204020204" charset="-122"/>
                  <a:ea typeface="微软雅黑" panose="020B0503020204020204" charset="-122"/>
                </a:rPr>
                <a:t>活动玩法</a:t>
              </a: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（微信卡券）</a:t>
              </a:r>
              <a:r>
                <a:rPr altLang="en-US" b="1" sz="2400" lang="zh-CN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</a:p>
            <a:p>
              <a:pPr fontAlgn="auto">
                <a:lnSpc>
                  <a:spcPct val="150000"/>
                </a:lnSpc>
              </a:pP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公布前设置活动线索，如：今日进店，告诉店员密令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撞色计划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”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获得一张卡片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“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撞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”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，即可在活动期开始兑换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杯饮品，每张卡片对应不同系列饮品。在活动预热期可简单得到卡片兑换饮料，活动期开始</a:t>
              </a:r>
              <a:r>
                <a:rPr altLang="zh-CN" sz="2000" lang="en-US">
                  <a:latin typeface="微软雅黑" panose="020B0503020204020204" charset="-122"/>
                  <a:ea typeface="微软雅黑" panose="020B0503020204020204" charset="-122"/>
                </a:rPr>
                <a:t>3.4</a:t>
              </a: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张卡片收集可以设置门槛。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3" name="图片 26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5628005" y="4103370"/>
            <a:ext cx="3799205" cy="2441575"/>
          </a:xfrm>
          <a:prstGeom prst="rect"/>
        </p:spPr>
      </p:pic>
      <p:sp>
        <p:nvSpPr>
          <p:cNvPr id="1048821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22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话题制造，公布计划</a:t>
            </a:r>
          </a:p>
        </p:txBody>
      </p:sp>
      <p:sp>
        <p:nvSpPr>
          <p:cNvPr id="1048823" name="五边形 21"/>
          <p:cNvSpPr/>
          <p:nvPr/>
        </p:nvSpPr>
        <p:spPr>
          <a:xfrm>
            <a:off x="836930" y="1120775"/>
            <a:ext cx="10312400" cy="574040"/>
          </a:xfrm>
          <a:prstGeom prst="homePlate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l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活动前期参与集卡成功素人播报活动，扩散传播，本地</a:t>
            </a:r>
            <a:r>
              <a:rPr altLang="zh-CN" b="1" sz="24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KOL</a:t>
            </a:r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接入</a:t>
            </a:r>
          </a:p>
        </p:txBody>
      </p:sp>
      <p:pic>
        <p:nvPicPr>
          <p:cNvPr id="2097194" name="图片 22" descr="3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544830" y="1854835"/>
            <a:ext cx="2398395" cy="4201160"/>
          </a:xfrm>
          <a:prstGeom prst="rect"/>
        </p:spPr>
      </p:pic>
      <p:pic>
        <p:nvPicPr>
          <p:cNvPr id="2097195" name="图片 23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2727960" y="1854835"/>
            <a:ext cx="2571115" cy="4601845"/>
          </a:xfrm>
          <a:prstGeom prst="rect"/>
        </p:spPr>
      </p:pic>
      <p:sp>
        <p:nvSpPr>
          <p:cNvPr id="1048824" name="文本框 24"/>
          <p:cNvSpPr txBox="1"/>
          <p:nvPr/>
        </p:nvSpPr>
        <p:spPr>
          <a:xfrm>
            <a:off x="1757045" y="6320790"/>
            <a:ext cx="2190750" cy="30670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1400" lang="zh-CN">
                <a:latin typeface="微软雅黑" panose="020B0503020204020204" charset="-122"/>
                <a:ea typeface="微软雅黑" panose="020B0503020204020204" charset="-122"/>
              </a:rPr>
              <a:t>公众号留言、对话模拟</a:t>
            </a:r>
          </a:p>
        </p:txBody>
      </p:sp>
      <p:sp>
        <p:nvSpPr>
          <p:cNvPr id="1048825" name="矩形 25"/>
          <p:cNvSpPr/>
          <p:nvPr/>
        </p:nvSpPr>
        <p:spPr>
          <a:xfrm>
            <a:off x="5628005" y="1854835"/>
            <a:ext cx="6203315" cy="4634865"/>
          </a:xfrm>
          <a:prstGeom prst="rect"/>
          <a:noFill/>
          <a:ln w="22225">
            <a:solidFill>
              <a:srgbClr val="5880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pic>
        <p:nvPicPr>
          <p:cNvPr id="2097196" name="图片 27"/>
          <p:cNvPicPr>
            <a:picLocks noChangeAspect="1"/>
          </p:cNvPicPr>
          <p:nvPr/>
        </p:nvPicPr>
        <p:blipFill>
          <a:blip xmlns:r="http://schemas.openxmlformats.org/officeDocument/2006/relationships" r:embed="rId4" cstate="email"/>
          <a:stretch>
            <a:fillRect/>
          </a:stretch>
        </p:blipFill>
        <p:spPr>
          <a:xfrm>
            <a:off x="7933690" y="4103370"/>
            <a:ext cx="3754120" cy="2265045"/>
          </a:xfrm>
          <a:prstGeom prst="rect"/>
        </p:spPr>
      </p:pic>
      <p:sp>
        <p:nvSpPr>
          <p:cNvPr id="1048826" name="文本框 28"/>
          <p:cNvSpPr txBox="1"/>
          <p:nvPr/>
        </p:nvSpPr>
        <p:spPr>
          <a:xfrm>
            <a:off x="5909945" y="2113915"/>
            <a:ext cx="5706745" cy="15138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地方美食公众号大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软文切入</a:t>
            </a:r>
          </a:p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标题参考：</a:t>
            </a:r>
          </a:p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《这个夏天的饮料它说全包了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.......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</a:p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《我知道你最想听的话就是：我给你买》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80C1"/>
        </a:solidFill>
        <a:effectLst/>
      </p:bgPr>
    </p:bg>
    <p:spTree>
      <p:nvGrpSpPr>
        <p:cNvPr id="1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9" name="文本框 1"/>
          <p:cNvSpPr txBox="1"/>
          <p:nvPr/>
        </p:nvSpPr>
        <p:spPr>
          <a:xfrm>
            <a:off x="1343660" y="1790700"/>
            <a:ext cx="9504680" cy="306324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进一步聚焦人群，掀起互动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让全民喝鲜疯成为一种潮流趋势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利用朋友圈信息流，不断扩大热度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2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33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话题制造，公布计划</a:t>
            </a:r>
          </a:p>
        </p:txBody>
      </p:sp>
      <p:pic>
        <p:nvPicPr>
          <p:cNvPr id="2097197" name="图片 2" descr="C:\Users\Administrator\Desktop\2019年6月23日鲜疯方案\素材\4.png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440055" y="1616075"/>
            <a:ext cx="5165090" cy="4525645"/>
          </a:xfrm>
          <a:prstGeom prst="rect"/>
        </p:spPr>
      </p:pic>
      <p:grpSp>
        <p:nvGrpSpPr>
          <p:cNvPr id="174" name="组合 7"/>
          <p:cNvGrpSpPr/>
          <p:nvPr/>
        </p:nvGrpSpPr>
        <p:grpSpPr>
          <a:xfrm>
            <a:off x="2134870" y="1616075"/>
            <a:ext cx="7044690" cy="502285"/>
            <a:chOff x="2602" y="1794"/>
            <a:chExt cx="8186" cy="584"/>
          </a:xfrm>
        </p:grpSpPr>
        <p:sp>
          <p:nvSpPr>
            <p:cNvPr id="1048834" name="椭圆 3"/>
            <p:cNvSpPr/>
            <p:nvPr/>
          </p:nvSpPr>
          <p:spPr>
            <a:xfrm>
              <a:off x="2602" y="1973"/>
              <a:ext cx="226" cy="22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36" name="直接连接符 1"/>
            <p:cNvCxnSpPr>
              <a:cxnSpLocks/>
              <a:stCxn id="1048834" idx="6"/>
            </p:cNvCxnSpPr>
            <p:nvPr/>
          </p:nvCxnSpPr>
          <p:spPr>
            <a:xfrm>
              <a:off x="2828" y="2086"/>
              <a:ext cx="4472" cy="0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835" name="椭圆 8"/>
            <p:cNvSpPr/>
            <p:nvPr/>
          </p:nvSpPr>
          <p:spPr>
            <a:xfrm>
              <a:off x="7266" y="1794"/>
              <a:ext cx="584" cy="584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1048836" name="文本框 9"/>
            <p:cNvSpPr txBox="1"/>
            <p:nvPr/>
          </p:nvSpPr>
          <p:spPr>
            <a:xfrm>
              <a:off x="7884" y="1794"/>
              <a:ext cx="2904" cy="535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</a:rPr>
                <a:t>鲜疯</a:t>
              </a:r>
            </a:p>
          </p:txBody>
        </p:sp>
      </p:grpSp>
      <p:grpSp>
        <p:nvGrpSpPr>
          <p:cNvPr id="175" name="组合 10"/>
          <p:cNvGrpSpPr/>
          <p:nvPr/>
        </p:nvGrpSpPr>
        <p:grpSpPr>
          <a:xfrm>
            <a:off x="3893603" y="2274411"/>
            <a:ext cx="7952855" cy="1691744"/>
            <a:chOff x="1979" y="1741"/>
            <a:chExt cx="9241" cy="1965"/>
          </a:xfrm>
        </p:grpSpPr>
        <p:sp>
          <p:nvSpPr>
            <p:cNvPr id="1048837" name="椭圆 21"/>
            <p:cNvSpPr/>
            <p:nvPr/>
          </p:nvSpPr>
          <p:spPr>
            <a:xfrm>
              <a:off x="1979" y="1927"/>
              <a:ext cx="226" cy="22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37" name="直接连接符 22"/>
            <p:cNvCxnSpPr>
              <a:cxnSpLocks/>
              <a:stCxn id="1048837" idx="6"/>
              <a:endCxn id="1048838" idx="2"/>
            </p:cNvCxnSpPr>
            <p:nvPr/>
          </p:nvCxnSpPr>
          <p:spPr>
            <a:xfrm flipV="1">
              <a:off x="2205" y="2033"/>
              <a:ext cx="2394" cy="7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838" name="椭圆 23"/>
            <p:cNvSpPr/>
            <p:nvPr/>
          </p:nvSpPr>
          <p:spPr>
            <a:xfrm>
              <a:off x="4599" y="1741"/>
              <a:ext cx="584" cy="584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1048839" name="文本框 24"/>
            <p:cNvSpPr txBox="1"/>
            <p:nvPr/>
          </p:nvSpPr>
          <p:spPr>
            <a:xfrm>
              <a:off x="5217" y="1741"/>
              <a:ext cx="6003" cy="1965"/>
            </a:xfrm>
            <a:prstGeom prst="rect"/>
            <a:noFill/>
          </p:spPr>
          <p:txBody>
            <a:bodyPr rtlCol="0" wrap="square">
              <a:spAutoFit/>
            </a:bodyPr>
            <a:p>
              <a:pPr algn="l" fontAlgn="auto">
                <a:lnSpc>
                  <a:spcPct val="150000"/>
                </a:lnSpc>
                <a:buClrTx/>
                <a:buSzTx/>
                <a:buFontTx/>
              </a:pP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</a:rPr>
                <a:t>文案</a:t>
              </a:r>
              <a:r>
                <a:rPr altLang="zh-CN" sz="2400" lang="en-US">
                  <a:latin typeface="微软雅黑" panose="020B0503020204020204" charset="-122"/>
                  <a:ea typeface="微软雅黑" panose="020B0503020204020204" charset="-122"/>
                </a:rPr>
                <a:t>:夏天</a:t>
              </a: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</a:rPr>
                <a:t>的标配是握在手中那一杯水果交融冰水，喝下一口有一口沁心的透凉。</a:t>
              </a:r>
            </a:p>
          </p:txBody>
        </p:sp>
      </p:grpSp>
      <p:grpSp>
        <p:nvGrpSpPr>
          <p:cNvPr id="176" name="组合 26"/>
          <p:cNvGrpSpPr/>
          <p:nvPr/>
        </p:nvGrpSpPr>
        <p:grpSpPr>
          <a:xfrm>
            <a:off x="2755202" y="4221172"/>
            <a:ext cx="9237036" cy="1158523"/>
            <a:chOff x="1839" y="1629"/>
            <a:chExt cx="10733" cy="1347"/>
          </a:xfrm>
        </p:grpSpPr>
        <p:sp>
          <p:nvSpPr>
            <p:cNvPr id="1048840" name="椭圆 27"/>
            <p:cNvSpPr/>
            <p:nvPr/>
          </p:nvSpPr>
          <p:spPr>
            <a:xfrm>
              <a:off x="1839" y="1973"/>
              <a:ext cx="226" cy="22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38" name="直接连接符 28"/>
            <p:cNvCxnSpPr>
              <a:cxnSpLocks/>
              <a:stCxn id="1048840" idx="6"/>
              <a:endCxn id="1048841" idx="2"/>
            </p:cNvCxnSpPr>
            <p:nvPr/>
          </p:nvCxnSpPr>
          <p:spPr>
            <a:xfrm>
              <a:off x="2065" y="2086"/>
              <a:ext cx="3751" cy="1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841" name="椭圆 29"/>
            <p:cNvSpPr/>
            <p:nvPr/>
          </p:nvSpPr>
          <p:spPr>
            <a:xfrm>
              <a:off x="5816" y="1794"/>
              <a:ext cx="584" cy="584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  <p:sp>
          <p:nvSpPr>
            <p:cNvPr id="1048842" name="文本框 30"/>
            <p:cNvSpPr txBox="1"/>
            <p:nvPr/>
          </p:nvSpPr>
          <p:spPr>
            <a:xfrm>
              <a:off x="6477" y="1629"/>
              <a:ext cx="6095" cy="1347"/>
            </a:xfrm>
            <a:prstGeom prst="rect"/>
            <a:noFill/>
          </p:spPr>
          <p:txBody>
            <a:bodyPr rtlCol="0" wrap="square">
              <a:spAutoFit/>
            </a:bodyPr>
            <a:p>
              <a:pPr fontAlgn="auto">
                <a:lnSpc>
                  <a:spcPct val="150000"/>
                </a:lnSpc>
              </a:pP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</a:rPr>
                <a:t>图片：简洁突出重点</a:t>
              </a:r>
            </a:p>
            <a:p>
              <a:pPr fontAlgn="auto">
                <a:lnSpc>
                  <a:spcPct val="150000"/>
                </a:lnSpc>
              </a:pP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</a:rPr>
                <a:t>文案：今年夏天，这一杯，让鲜疯请</a:t>
              </a:r>
            </a:p>
          </p:txBody>
        </p:sp>
      </p:grpSp>
      <p:sp>
        <p:nvSpPr>
          <p:cNvPr id="1048843" name="文本框 36"/>
          <p:cNvSpPr txBox="1"/>
          <p:nvPr/>
        </p:nvSpPr>
        <p:spPr>
          <a:xfrm>
            <a:off x="3872865" y="6230620"/>
            <a:ext cx="4445635" cy="36830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朋友圈第五条展示效果</a:t>
            </a:r>
          </a:p>
        </p:txBody>
      </p:sp>
      <p:sp>
        <p:nvSpPr>
          <p:cNvPr id="1048844" name="文本框 37"/>
          <p:cNvSpPr txBox="1"/>
          <p:nvPr/>
        </p:nvSpPr>
        <p:spPr>
          <a:xfrm>
            <a:off x="729615" y="1005205"/>
            <a:ext cx="8694420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在腾讯投放信息流广告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外层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7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48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话题制造，公布计划</a:t>
            </a:r>
          </a:p>
        </p:txBody>
      </p:sp>
      <p:sp>
        <p:nvSpPr>
          <p:cNvPr id="1048849" name="文本框 37"/>
          <p:cNvSpPr txBox="1"/>
          <p:nvPr/>
        </p:nvSpPr>
        <p:spPr>
          <a:xfrm>
            <a:off x="729615" y="1102995"/>
            <a:ext cx="8694420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在腾讯投放信息流广告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内层落地页</a:t>
            </a:r>
          </a:p>
        </p:txBody>
      </p:sp>
      <p:cxnSp>
        <p:nvCxnSpPr>
          <p:cNvPr id="3145739" name="直接连接符 25"/>
          <p:cNvCxnSpPr>
            <a:cxnSpLocks/>
          </p:cNvCxnSpPr>
          <p:nvPr/>
        </p:nvCxnSpPr>
        <p:spPr>
          <a:xfrm>
            <a:off x="4810125" y="2301240"/>
            <a:ext cx="0" cy="3382010"/>
          </a:xfrm>
          <a:prstGeom prst="line"/>
          <a:ln w="952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98" name="图片 13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1293495" y="1756410"/>
            <a:ext cx="2994660" cy="4606925"/>
          </a:xfrm>
          <a:prstGeom prst="rect"/>
        </p:spPr>
      </p:pic>
      <p:sp>
        <p:nvSpPr>
          <p:cNvPr id="1048850" name="文本框 14"/>
          <p:cNvSpPr txBox="1"/>
          <p:nvPr/>
        </p:nvSpPr>
        <p:spPr>
          <a:xfrm>
            <a:off x="5219065" y="2405380"/>
            <a:ext cx="6095365" cy="298704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链接至活动推文</a:t>
            </a:r>
          </a:p>
          <a:p>
            <a:pPr fontAlgn="auto">
              <a:lnSpc>
                <a:spcPct val="150000"/>
              </a:lnSpc>
            </a:pPr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一方面可以为公众号吸粉</a:t>
            </a:r>
          </a:p>
          <a:p>
            <a:pPr fontAlgn="auto">
              <a:lnSpc>
                <a:spcPct val="150000"/>
              </a:lnSpc>
            </a:pPr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一方面可以详细阅览活动规则，理解本次活动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组合 1"/>
          <p:cNvGrpSpPr/>
          <p:nvPr/>
        </p:nvGrpSpPr>
        <p:grpSpPr>
          <a:xfrm>
            <a:off x="1732915" y="2277745"/>
            <a:ext cx="8745220" cy="1405255"/>
            <a:chOff x="2881" y="3647"/>
            <a:chExt cx="13772" cy="2213"/>
          </a:xfrm>
        </p:grpSpPr>
        <p:sp>
          <p:nvSpPr>
            <p:cNvPr id="1048853" name="椭圆 2"/>
            <p:cNvSpPr/>
            <p:nvPr/>
          </p:nvSpPr>
          <p:spPr>
            <a:xfrm>
              <a:off x="2881" y="3647"/>
              <a:ext cx="2333" cy="2213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sz="4800" lang="en-US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1048854" name="文本框 3"/>
            <p:cNvSpPr txBox="1"/>
            <p:nvPr/>
          </p:nvSpPr>
          <p:spPr>
            <a:xfrm>
              <a:off x="5704" y="4074"/>
              <a:ext cx="10949" cy="1210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sz="44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聚焦期  双管齐下两手抓</a:t>
              </a:r>
            </a:p>
          </p:txBody>
        </p:sp>
        <p:sp>
          <p:nvSpPr>
            <p:cNvPr id="1048855" name="文本框 7"/>
            <p:cNvSpPr txBox="1"/>
            <p:nvPr/>
          </p:nvSpPr>
          <p:spPr>
            <a:xfrm>
              <a:off x="6760" y="5232"/>
              <a:ext cx="7575" cy="628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sz="20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</a:rPr>
                <a:t>关键词：借势、抖音、招商</a:t>
              </a:r>
              <a:endParaRPr altLang="zh-CN" b="1" sz="20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8" name="文本框 1"/>
          <p:cNvSpPr txBox="1"/>
          <p:nvPr/>
        </p:nvSpPr>
        <p:spPr>
          <a:xfrm>
            <a:off x="2534285" y="1139190"/>
            <a:ext cx="7124065" cy="82994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8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分享快乐，传播波及</a:t>
            </a:r>
          </a:p>
        </p:txBody>
      </p:sp>
      <p:sp>
        <p:nvSpPr>
          <p:cNvPr id="1048859" name="矩形 2"/>
          <p:cNvSpPr/>
          <p:nvPr/>
        </p:nvSpPr>
        <p:spPr>
          <a:xfrm>
            <a:off x="515620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借势促销，扩大传播面</a:t>
            </a:r>
          </a:p>
        </p:txBody>
      </p:sp>
      <p:sp>
        <p:nvSpPr>
          <p:cNvPr id="1048860" name="矩形 3"/>
          <p:cNvSpPr/>
          <p:nvPr/>
        </p:nvSpPr>
        <p:spPr>
          <a:xfrm>
            <a:off x="4411345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抖音视频</a:t>
            </a:r>
          </a:p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趣味冰品</a:t>
            </a:r>
          </a:p>
        </p:txBody>
      </p:sp>
      <p:sp>
        <p:nvSpPr>
          <p:cNvPr id="1048861" name="矩形 7"/>
          <p:cNvSpPr/>
          <p:nvPr/>
        </p:nvSpPr>
        <p:spPr>
          <a:xfrm>
            <a:off x="8258175" y="2708275"/>
            <a:ext cx="336931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2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第一波招商切入</a:t>
            </a:r>
          </a:p>
        </p:txBody>
      </p:sp>
      <p:sp>
        <p:nvSpPr>
          <p:cNvPr id="1048862" name="文本框 8"/>
          <p:cNvSpPr txBox="1"/>
          <p:nvPr/>
        </p:nvSpPr>
        <p:spPr>
          <a:xfrm>
            <a:off x="544830" y="4450715"/>
            <a:ext cx="331089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活动设置分享送券，号召朋友一起互动参与本次活动，进一步获得更多用户</a:t>
            </a:r>
          </a:p>
        </p:txBody>
      </p:sp>
      <p:sp>
        <p:nvSpPr>
          <p:cNvPr id="1048863" name="文本框 9"/>
          <p:cNvSpPr txBox="1"/>
          <p:nvPr/>
        </p:nvSpPr>
        <p:spPr>
          <a:xfrm>
            <a:off x="4411345" y="4450715"/>
            <a:ext cx="331089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开启抖音视频，多元化展示产品特性，让鲜疯品牌在消费者心中更具象</a:t>
            </a:r>
          </a:p>
        </p:txBody>
      </p:sp>
      <p:sp>
        <p:nvSpPr>
          <p:cNvPr id="1048864" name="文本框 10"/>
          <p:cNvSpPr txBox="1"/>
          <p:nvPr/>
        </p:nvSpPr>
        <p:spPr>
          <a:xfrm>
            <a:off x="8287385" y="4450715"/>
            <a:ext cx="3310890" cy="193802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随着活动热度的进一步加深，进行第一波招商广告切入，品牌曝光的同时可以吸引目标加盟对象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9" name="图片 1" descr="C:\Users\Administrator\Desktop\2019年6月23日鲜疯方案\素材\5.jpg5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-5715" y="-3175"/>
            <a:ext cx="12202795" cy="6863715"/>
          </a:xfrm>
          <a:prstGeom prst="rect"/>
        </p:spPr>
      </p:pic>
      <p:pic>
        <p:nvPicPr>
          <p:cNvPr id="2097200" name="图片 2" descr="C:\Users\Administrator\Desktop\灰图层.png灰图层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-6032" y="-2857"/>
            <a:ext cx="12202795" cy="6863080"/>
          </a:xfrm>
          <a:prstGeom prst="rect"/>
        </p:spPr>
      </p:pic>
      <p:sp>
        <p:nvSpPr>
          <p:cNvPr id="1048867" name="文本框 4"/>
          <p:cNvSpPr txBox="1"/>
          <p:nvPr/>
        </p:nvSpPr>
        <p:spPr>
          <a:xfrm>
            <a:off x="323850" y="1859915"/>
            <a:ext cx="11544300" cy="30632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结合七夕节点借势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深耕微信渠道推广，开拓视频广告投放渠道</a:t>
            </a:r>
          </a:p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全民鲜疯，由此爆发！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0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3" name="组合 11"/>
          <p:cNvGrpSpPr/>
          <p:nvPr/>
        </p:nvGrpSpPr>
        <p:grpSpPr>
          <a:xfrm>
            <a:off x="1927860" y="1694815"/>
            <a:ext cx="8355965" cy="4344035"/>
            <a:chOff x="2053" y="2715"/>
            <a:chExt cx="13159" cy="6841"/>
          </a:xfrm>
        </p:grpSpPr>
        <p:sp>
          <p:nvSpPr>
            <p:cNvPr id="1048871" name="矩形 1"/>
            <p:cNvSpPr/>
            <p:nvPr/>
          </p:nvSpPr>
          <p:spPr>
            <a:xfrm>
              <a:off x="2053" y="2715"/>
              <a:ext cx="1856" cy="1672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目的</a:t>
              </a:r>
            </a:p>
          </p:txBody>
        </p:sp>
        <p:sp>
          <p:nvSpPr>
            <p:cNvPr id="1048872" name="矩形 3"/>
            <p:cNvSpPr/>
            <p:nvPr/>
          </p:nvSpPr>
          <p:spPr>
            <a:xfrm>
              <a:off x="4324" y="2730"/>
              <a:ext cx="10873" cy="1672"/>
            </a:xfrm>
            <a:prstGeom prst="rect"/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结合七夕活动进行微信渠道的推广号召大家领取免费饮品卡</a:t>
              </a:r>
            </a:p>
          </p:txBody>
        </p:sp>
        <p:sp>
          <p:nvSpPr>
            <p:cNvPr id="1048873" name="矩形 6"/>
            <p:cNvSpPr/>
            <p:nvPr/>
          </p:nvSpPr>
          <p:spPr>
            <a:xfrm>
              <a:off x="2053" y="4786"/>
              <a:ext cx="1856" cy="1993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渠道</a:t>
              </a:r>
            </a:p>
          </p:txBody>
        </p:sp>
        <p:sp>
          <p:nvSpPr>
            <p:cNvPr id="1048874" name="矩形 8"/>
            <p:cNvSpPr/>
            <p:nvPr/>
          </p:nvSpPr>
          <p:spPr>
            <a:xfrm>
              <a:off x="4339" y="4801"/>
              <a:ext cx="10873" cy="1993"/>
            </a:xfrm>
            <a:prstGeom prst="rect"/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微信公众号广告位投放</a:t>
              </a:r>
            </a:p>
          </p:txBody>
        </p:sp>
        <p:sp>
          <p:nvSpPr>
            <p:cNvPr id="1048875" name="矩形 9"/>
            <p:cNvSpPr/>
            <p:nvPr/>
          </p:nvSpPr>
          <p:spPr>
            <a:xfrm>
              <a:off x="2053" y="7163"/>
              <a:ext cx="1856" cy="2393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内容</a:t>
              </a:r>
            </a:p>
          </p:txBody>
        </p:sp>
        <p:sp>
          <p:nvSpPr>
            <p:cNvPr id="1048876" name="矩形 10"/>
            <p:cNvSpPr/>
            <p:nvPr/>
          </p:nvSpPr>
          <p:spPr>
            <a:xfrm>
              <a:off x="4324" y="7163"/>
              <a:ext cx="10873" cy="2392"/>
            </a:xfrm>
            <a:prstGeom prst="rect"/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投放“鲜疯伙伴券”，凭鲜疯伙伴券可获得两人</a:t>
              </a:r>
            </a:p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同行，一杯免单的活动优惠</a:t>
              </a:r>
            </a:p>
          </p:txBody>
        </p:sp>
      </p:grpSp>
      <p:sp>
        <p:nvSpPr>
          <p:cNvPr id="1048877" name="文本框 2"/>
          <p:cNvSpPr txBox="1"/>
          <p:nvPr/>
        </p:nvSpPr>
        <p:spPr>
          <a:xfrm>
            <a:off x="729615" y="435610"/>
            <a:ext cx="6124575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公众号广告植入，活动福利发放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80C1"/>
        </a:solidFill>
        <a:effectLst/>
      </p:bgPr>
    </p:bg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文本框 3"/>
          <p:cNvSpPr txBox="1"/>
          <p:nvPr/>
        </p:nvSpPr>
        <p:spPr>
          <a:xfrm>
            <a:off x="1358265" y="1425575"/>
            <a:ext cx="9476105" cy="110680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b="1" sz="4400" lang="zh-CN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人均收入提升、新文化带动消费提升</a:t>
            </a:r>
          </a:p>
        </p:txBody>
      </p:sp>
      <p:sp>
        <p:nvSpPr>
          <p:cNvPr id="1048602" name="文本框 2"/>
          <p:cNvSpPr txBox="1"/>
          <p:nvPr/>
        </p:nvSpPr>
        <p:spPr>
          <a:xfrm>
            <a:off x="4224020" y="2798445"/>
            <a:ext cx="3743960" cy="50673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b="1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以年轻化带动的生活方式</a:t>
            </a:r>
          </a:p>
        </p:txBody>
      </p:sp>
      <p:grpSp>
        <p:nvGrpSpPr>
          <p:cNvPr id="84" name="组合 7"/>
          <p:cNvGrpSpPr/>
          <p:nvPr/>
        </p:nvGrpSpPr>
        <p:grpSpPr>
          <a:xfrm>
            <a:off x="1086485" y="3620770"/>
            <a:ext cx="10019665" cy="1767840"/>
            <a:chOff x="2439" y="6344"/>
            <a:chExt cx="15779" cy="2784"/>
          </a:xfrm>
        </p:grpSpPr>
        <p:sp>
          <p:nvSpPr>
            <p:cNvPr id="1048603" name="矩形 1"/>
            <p:cNvSpPr/>
            <p:nvPr/>
          </p:nvSpPr>
          <p:spPr>
            <a:xfrm>
              <a:off x="2439" y="6344"/>
              <a:ext cx="3618" cy="2784"/>
            </a:xfrm>
            <a:prstGeom prst="rect"/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604" name="矩形 4"/>
            <p:cNvSpPr/>
            <p:nvPr/>
          </p:nvSpPr>
          <p:spPr>
            <a:xfrm>
              <a:off x="6482" y="6344"/>
              <a:ext cx="3618" cy="2784"/>
            </a:xfrm>
            <a:prstGeom prst="rect"/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605" name="矩形 5"/>
            <p:cNvSpPr/>
            <p:nvPr/>
          </p:nvSpPr>
          <p:spPr>
            <a:xfrm>
              <a:off x="10537" y="6344"/>
              <a:ext cx="3618" cy="2784"/>
            </a:xfrm>
            <a:prstGeom prst="rect"/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sp>
          <p:nvSpPr>
            <p:cNvPr id="1048606" name="矩形 6"/>
            <p:cNvSpPr/>
            <p:nvPr/>
          </p:nvSpPr>
          <p:spPr>
            <a:xfrm>
              <a:off x="14600" y="6344"/>
              <a:ext cx="3618" cy="2784"/>
            </a:xfrm>
            <a:prstGeom prst="rect"/>
            <a:noFill/>
            <a:ln w="349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</p:grpSp>
      <p:sp>
        <p:nvSpPr>
          <p:cNvPr id="1048607" name="文本框 8"/>
          <p:cNvSpPr txBox="1"/>
          <p:nvPr/>
        </p:nvSpPr>
        <p:spPr>
          <a:xfrm>
            <a:off x="1398270" y="4028440"/>
            <a:ext cx="1673860" cy="95313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稳定的</a:t>
            </a:r>
          </a:p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市场体量</a:t>
            </a:r>
          </a:p>
        </p:txBody>
      </p:sp>
      <p:sp>
        <p:nvSpPr>
          <p:cNvPr id="1048608" name="文本框 9"/>
          <p:cNvSpPr txBox="1"/>
          <p:nvPr/>
        </p:nvSpPr>
        <p:spPr>
          <a:xfrm>
            <a:off x="3965575" y="4028440"/>
            <a:ext cx="1673860" cy="95313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消费</a:t>
            </a:r>
          </a:p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习惯升级</a:t>
            </a:r>
          </a:p>
        </p:txBody>
      </p:sp>
      <p:sp>
        <p:nvSpPr>
          <p:cNvPr id="1048609" name="文本框 10"/>
          <p:cNvSpPr txBox="1"/>
          <p:nvPr/>
        </p:nvSpPr>
        <p:spPr>
          <a:xfrm>
            <a:off x="6384925" y="4027805"/>
            <a:ext cx="1985645" cy="95313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主客群</a:t>
            </a:r>
          </a:p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消费力提升</a:t>
            </a:r>
          </a:p>
        </p:txBody>
      </p:sp>
      <p:sp>
        <p:nvSpPr>
          <p:cNvPr id="1048610" name="文本框 11"/>
          <p:cNvSpPr txBox="1"/>
          <p:nvPr/>
        </p:nvSpPr>
        <p:spPr>
          <a:xfrm>
            <a:off x="9120505" y="4028440"/>
            <a:ext cx="1673860" cy="95313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文化渗透</a:t>
            </a:r>
          </a:p>
          <a:p>
            <a:pPr algn="ctr" fontAlgn="auto">
              <a:lnSpc>
                <a:spcPct val="100000"/>
              </a:lnSpc>
            </a:pPr>
            <a:r>
              <a:rPr altLang="en-US" b="1" sz="28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与提升</a:t>
            </a:r>
          </a:p>
        </p:txBody>
      </p:sp>
      <p:cxnSp>
        <p:nvCxnSpPr>
          <p:cNvPr id="3145728" name="直接连接符 12"/>
          <p:cNvCxnSpPr>
            <a:cxnSpLocks/>
          </p:cNvCxnSpPr>
          <p:nvPr/>
        </p:nvCxnSpPr>
        <p:spPr>
          <a:xfrm>
            <a:off x="1086485" y="3078480"/>
            <a:ext cx="3109595" cy="0"/>
          </a:xfrm>
          <a:prstGeom prst="line"/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13"/>
          <p:cNvCxnSpPr>
            <a:cxnSpLocks/>
          </p:cNvCxnSpPr>
          <p:nvPr/>
        </p:nvCxnSpPr>
        <p:spPr>
          <a:xfrm>
            <a:off x="7995920" y="3078480"/>
            <a:ext cx="3109595" cy="0"/>
          </a:xfrm>
          <a:prstGeom prst="line"/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0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81" name="文本框 5"/>
          <p:cNvSpPr txBox="1"/>
          <p:nvPr/>
        </p:nvSpPr>
        <p:spPr>
          <a:xfrm>
            <a:off x="729615" y="435610"/>
            <a:ext cx="6124575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事件策划：七夕趣味</a:t>
            </a:r>
            <a:r>
              <a:rPr altLang="zh-CN" b="1" sz="3200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H5</a:t>
            </a:r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营销</a:t>
            </a:r>
          </a:p>
        </p:txBody>
      </p:sp>
      <p:grpSp>
        <p:nvGrpSpPr>
          <p:cNvPr id="197" name="组合 3"/>
          <p:cNvGrpSpPr/>
          <p:nvPr/>
        </p:nvGrpSpPr>
        <p:grpSpPr>
          <a:xfrm>
            <a:off x="236220" y="1674495"/>
            <a:ext cx="11905615" cy="4237355"/>
            <a:chOff x="-5731" y="3389"/>
            <a:chExt cx="18749" cy="6673"/>
          </a:xfrm>
        </p:grpSpPr>
        <p:grpSp>
          <p:nvGrpSpPr>
            <p:cNvPr id="198" name="组合 6"/>
            <p:cNvGrpSpPr/>
            <p:nvPr/>
          </p:nvGrpSpPr>
          <p:grpSpPr>
            <a:xfrm>
              <a:off x="260" y="3389"/>
              <a:ext cx="4047" cy="6673"/>
              <a:chOff x="1149" y="3190"/>
              <a:chExt cx="4047" cy="6058"/>
            </a:xfrm>
          </p:grpSpPr>
          <p:sp>
            <p:nvSpPr>
              <p:cNvPr id="1048882" name="矩形 8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83" name="文本框 9"/>
              <p:cNvSpPr txBox="1"/>
              <p:nvPr/>
            </p:nvSpPr>
            <p:spPr>
              <a:xfrm>
                <a:off x="1778" y="4742"/>
                <a:ext cx="2790" cy="1451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sz="20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ding</a:t>
                </a:r>
              </a:p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测一测你是哪种恋爱色</a:t>
                </a:r>
              </a:p>
            </p:txBody>
          </p:sp>
        </p:grpSp>
        <p:grpSp>
          <p:nvGrpSpPr>
            <p:cNvPr id="199" name="组合 14"/>
            <p:cNvGrpSpPr/>
            <p:nvPr/>
          </p:nvGrpSpPr>
          <p:grpSpPr>
            <a:xfrm>
              <a:off x="4631" y="3389"/>
              <a:ext cx="4047" cy="6673"/>
              <a:chOff x="1149" y="3190"/>
              <a:chExt cx="4047" cy="6058"/>
            </a:xfrm>
          </p:grpSpPr>
          <p:sp>
            <p:nvSpPr>
              <p:cNvPr id="1048884" name="矩形 10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85" name="文本框 16"/>
              <p:cNvSpPr txBox="1"/>
              <p:nvPr/>
            </p:nvSpPr>
            <p:spPr>
              <a:xfrm>
                <a:off x="1778" y="4742"/>
                <a:ext cx="2790" cy="2771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今天</a:t>
                </a:r>
                <a:r>
                  <a:rPr altLang="zh-CN" sz="20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ta</a:t>
                </a:r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给你准备了你最想要的礼物，你的心情是？</a:t>
                </a:r>
              </a:p>
              <a:p>
                <a:pPr algn="ctr"/>
                <a:r>
                  <a:rPr altLang="zh-CN" sz="20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A</a:t>
                </a:r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、红色</a:t>
                </a:r>
              </a:p>
              <a:p>
                <a:pPr algn="ctr"/>
                <a:r>
                  <a:rPr altLang="zh-CN" sz="20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</a:t>
                </a:r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、蓝色</a:t>
                </a:r>
              </a:p>
            </p:txBody>
          </p:sp>
        </p:grpSp>
        <p:grpSp>
          <p:nvGrpSpPr>
            <p:cNvPr id="200" name="组合 11"/>
            <p:cNvGrpSpPr/>
            <p:nvPr/>
          </p:nvGrpSpPr>
          <p:grpSpPr>
            <a:xfrm>
              <a:off x="8971" y="3389"/>
              <a:ext cx="4047" cy="6672"/>
              <a:chOff x="1149" y="3190"/>
              <a:chExt cx="4047" cy="6058"/>
            </a:xfrm>
          </p:grpSpPr>
          <p:sp>
            <p:nvSpPr>
              <p:cNvPr id="1048886" name="矩形 24"/>
              <p:cNvSpPr/>
              <p:nvPr/>
            </p:nvSpPr>
            <p:spPr>
              <a:xfrm>
                <a:off x="1149" y="3190"/>
                <a:ext cx="4047" cy="6058"/>
              </a:xfrm>
              <a:prstGeom prst="rect"/>
              <a:solidFill>
                <a:srgbClr val="588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sp>
            <p:nvSpPr>
              <p:cNvPr id="1048887" name="文本框 25"/>
              <p:cNvSpPr txBox="1"/>
              <p:nvPr/>
            </p:nvSpPr>
            <p:spPr>
              <a:xfrm>
                <a:off x="1614" y="4743"/>
                <a:ext cx="3118" cy="3651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红色和绿色：</a:t>
                </a:r>
              </a:p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你的感情稳定充满激情</a:t>
                </a:r>
                <a:r>
                  <a:rPr altLang="zh-CN" sz="2000"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......</a:t>
                </a:r>
              </a:p>
              <a:p>
                <a:pPr algn="ctr"/>
                <a:endParaRPr altLang="zh-CN" sz="2000" lang="en-US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/>
                <a:r>
                  <a:rPr altLang="en-US" sz="2000"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鲜疯，送你一杯火龙果芭乐，两个人一起喝才是最好</a:t>
                </a:r>
              </a:p>
            </p:txBody>
          </p:sp>
        </p:grpSp>
        <p:sp>
          <p:nvSpPr>
            <p:cNvPr id="1048888" name="文本框 26"/>
            <p:cNvSpPr txBox="1"/>
            <p:nvPr/>
          </p:nvSpPr>
          <p:spPr>
            <a:xfrm>
              <a:off x="-5731" y="3766"/>
              <a:ext cx="5777" cy="3864"/>
            </a:xfrm>
            <a:prstGeom prst="rect"/>
            <a:noFill/>
          </p:spPr>
          <p:txBody>
            <a:bodyPr rtlCol="0" wrap="square">
              <a:spAutoFit/>
            </a:bodyPr>
            <a:p>
              <a:pPr fontAlgn="auto">
                <a:lnSpc>
                  <a:spcPct val="150000"/>
                </a:lnSpc>
              </a:pPr>
              <a:r>
                <a:rPr altLang="en-US" b="1" sz="2400" lang="zh-CN">
                  <a:latin typeface="微软雅黑" panose="020B0503020204020204" charset="-122"/>
                  <a:ea typeface="微软雅黑" panose="020B0503020204020204" charset="-122"/>
                </a:rPr>
                <a:t>活动玩法</a:t>
              </a:r>
              <a:r>
                <a:rPr altLang="en-US" sz="2400" 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（微信卡券）</a:t>
              </a:r>
              <a:r>
                <a:rPr altLang="en-US" b="1" sz="2400" lang="zh-CN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</a:p>
            <a:p>
              <a:pPr fontAlgn="auto">
                <a:lnSpc>
                  <a:spcPct val="150000"/>
                </a:lnSpc>
              </a:pPr>
              <a:r>
                <a:rPr altLang="en-US" sz="2000" lang="zh-CN">
                  <a:latin typeface="微软雅黑" panose="020B0503020204020204" charset="-122"/>
                  <a:ea typeface="微软雅黑" panose="020B0503020204020204" charset="-122"/>
                </a:rPr>
                <a:t>通过对恋爱小事进行答题，从而得出答题分析，最后结合鲜疯饮品送出饮品券，让大家前往门店核销试喝。</a:t>
              </a:r>
            </a:p>
          </p:txBody>
        </p:sp>
      </p:grpSp>
      <p:sp>
        <p:nvSpPr>
          <p:cNvPr id="1048889" name="矩形 27"/>
          <p:cNvSpPr/>
          <p:nvPr/>
        </p:nvSpPr>
        <p:spPr>
          <a:xfrm>
            <a:off x="9938385" y="5385435"/>
            <a:ext cx="1908810" cy="408940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lang="zh-CN"/>
              <a:t>点击领取到卡包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2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93" name="文本框 5"/>
          <p:cNvSpPr txBox="1"/>
          <p:nvPr/>
        </p:nvSpPr>
        <p:spPr>
          <a:xfrm>
            <a:off x="729615" y="435610"/>
            <a:ext cx="6124575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公众号广告植入，活动福利发放</a:t>
            </a:r>
          </a:p>
        </p:txBody>
      </p:sp>
      <p:pic>
        <p:nvPicPr>
          <p:cNvPr id="2097201" name="图片 2" descr="C:\Users\Administrator\Desktop\2019年6月23日鲜疯方案\素材\8.png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>
          <a:xfrm>
            <a:off x="733743" y="1257300"/>
            <a:ext cx="3025140" cy="5400040"/>
          </a:xfrm>
          <a:prstGeom prst="rect"/>
        </p:spPr>
      </p:pic>
      <p:pic>
        <p:nvPicPr>
          <p:cNvPr id="2097202" name="图片 7" descr="C:\Users\Administrator\Desktop\2019年6月23日鲜疯方案\素材\9.png9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rcRect/>
          <a:stretch>
            <a:fillRect/>
          </a:stretch>
        </p:blipFill>
        <p:spPr>
          <a:xfrm>
            <a:off x="4004310" y="1413828"/>
            <a:ext cx="3041650" cy="5086985"/>
          </a:xfrm>
          <a:prstGeom prst="rect"/>
        </p:spPr>
      </p:pic>
      <p:sp>
        <p:nvSpPr>
          <p:cNvPr id="1048894" name="椭圆 15"/>
          <p:cNvSpPr/>
          <p:nvPr/>
        </p:nvSpPr>
        <p:spPr>
          <a:xfrm>
            <a:off x="3507740" y="5538470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895" name="椭圆 17"/>
          <p:cNvSpPr/>
          <p:nvPr/>
        </p:nvSpPr>
        <p:spPr>
          <a:xfrm>
            <a:off x="7468235" y="3632835"/>
            <a:ext cx="502285" cy="502285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2</a:t>
            </a:r>
          </a:p>
        </p:txBody>
      </p:sp>
      <p:sp>
        <p:nvSpPr>
          <p:cNvPr id="1048896" name="矩形 12"/>
          <p:cNvSpPr/>
          <p:nvPr/>
        </p:nvSpPr>
        <p:spPr>
          <a:xfrm>
            <a:off x="749300" y="4646295"/>
            <a:ext cx="3135630" cy="1820545"/>
          </a:xfrm>
          <a:prstGeom prst="rect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0" name="肘形连接符 13"/>
          <p:cNvCxnSpPr>
            <a:cxnSpLocks/>
            <a:stCxn id="1048894" idx="6"/>
          </p:cNvCxnSpPr>
          <p:nvPr/>
        </p:nvCxnSpPr>
        <p:spPr>
          <a:xfrm flipV="1">
            <a:off x="3702050" y="1870710"/>
            <a:ext cx="3912235" cy="3764915"/>
          </a:xfrm>
          <a:prstGeom prst="bentConnector3">
            <a:avLst>
              <a:gd name="adj1" fmla="val 321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8897" name="椭圆 19"/>
          <p:cNvSpPr/>
          <p:nvPr/>
        </p:nvSpPr>
        <p:spPr>
          <a:xfrm>
            <a:off x="6759575" y="3787140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1" name="直接连接符 20"/>
          <p:cNvCxnSpPr>
            <a:cxnSpLocks/>
            <a:stCxn id="1048897" idx="6"/>
          </p:cNvCxnSpPr>
          <p:nvPr/>
        </p:nvCxnSpPr>
        <p:spPr>
          <a:xfrm>
            <a:off x="6953885" y="3884295"/>
            <a:ext cx="514350" cy="1905"/>
          </a:xfrm>
          <a:prstGeom prst="line"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898" name="椭圆 21"/>
          <p:cNvSpPr/>
          <p:nvPr/>
        </p:nvSpPr>
        <p:spPr>
          <a:xfrm>
            <a:off x="7468235" y="1586865"/>
            <a:ext cx="502285" cy="502285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1</a:t>
            </a:r>
          </a:p>
        </p:txBody>
      </p:sp>
      <p:sp>
        <p:nvSpPr>
          <p:cNvPr id="1048899" name="文本框 22"/>
          <p:cNvSpPr txBox="1"/>
          <p:nvPr/>
        </p:nvSpPr>
        <p:spPr>
          <a:xfrm>
            <a:off x="8091805" y="1586865"/>
            <a:ext cx="3631565" cy="46037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预先设置活动卡片广告</a:t>
            </a:r>
          </a:p>
        </p:txBody>
      </p:sp>
      <p:sp>
        <p:nvSpPr>
          <p:cNvPr id="1048900" name="文本框 23"/>
          <p:cNvSpPr txBox="1"/>
          <p:nvPr/>
        </p:nvSpPr>
        <p:spPr>
          <a:xfrm>
            <a:off x="8091805" y="3503930"/>
            <a:ext cx="3631565" cy="222504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点击卡片跳转活动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H5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进入参与</a:t>
            </a:r>
          </a:p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主图文案：鲜疯：测一下你是哪种恋爱色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3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904" name="文本框 5"/>
          <p:cNvSpPr txBox="1"/>
          <p:nvPr/>
        </p:nvSpPr>
        <p:spPr>
          <a:xfrm>
            <a:off x="729615" y="435610"/>
            <a:ext cx="6124575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公众号广告植入，活动福利发放</a:t>
            </a:r>
          </a:p>
        </p:txBody>
      </p:sp>
      <p:pic>
        <p:nvPicPr>
          <p:cNvPr id="2097203" name="图片 2" descr="5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29615" y="1257300"/>
            <a:ext cx="3033395" cy="5400040"/>
          </a:xfrm>
          <a:prstGeom prst="rect"/>
        </p:spPr>
      </p:pic>
      <p:pic>
        <p:nvPicPr>
          <p:cNvPr id="2097204" name="图片 7" descr="6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4004310" y="1257300"/>
            <a:ext cx="3041650" cy="5400040"/>
          </a:xfrm>
          <a:prstGeom prst="rect"/>
        </p:spPr>
      </p:pic>
      <p:sp>
        <p:nvSpPr>
          <p:cNvPr id="1048905" name="椭圆 15"/>
          <p:cNvSpPr/>
          <p:nvPr/>
        </p:nvSpPr>
        <p:spPr>
          <a:xfrm>
            <a:off x="3507740" y="5538470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06" name="椭圆 17"/>
          <p:cNvSpPr/>
          <p:nvPr/>
        </p:nvSpPr>
        <p:spPr>
          <a:xfrm>
            <a:off x="7468235" y="3632835"/>
            <a:ext cx="502285" cy="502285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2</a:t>
            </a:r>
          </a:p>
        </p:txBody>
      </p:sp>
      <p:sp>
        <p:nvSpPr>
          <p:cNvPr id="1048907" name="矩形 12"/>
          <p:cNvSpPr/>
          <p:nvPr/>
        </p:nvSpPr>
        <p:spPr>
          <a:xfrm>
            <a:off x="749300" y="4966970"/>
            <a:ext cx="3135630" cy="1499870"/>
          </a:xfrm>
          <a:prstGeom prst="rect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2" name="肘形连接符 13"/>
          <p:cNvCxnSpPr>
            <a:cxnSpLocks/>
            <a:stCxn id="1048905" idx="6"/>
          </p:cNvCxnSpPr>
          <p:nvPr/>
        </p:nvCxnSpPr>
        <p:spPr>
          <a:xfrm flipV="1">
            <a:off x="3702050" y="1870710"/>
            <a:ext cx="3912235" cy="3764915"/>
          </a:xfrm>
          <a:prstGeom prst="bentConnector3">
            <a:avLst>
              <a:gd name="adj1" fmla="val 321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8908" name="矩形 18"/>
          <p:cNvSpPr/>
          <p:nvPr/>
        </p:nvSpPr>
        <p:spPr>
          <a:xfrm>
            <a:off x="3957320" y="1978025"/>
            <a:ext cx="3135630" cy="2161540"/>
          </a:xfrm>
          <a:prstGeom prst="rect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09" name="椭圆 19"/>
          <p:cNvSpPr/>
          <p:nvPr/>
        </p:nvSpPr>
        <p:spPr>
          <a:xfrm>
            <a:off x="6759575" y="3787140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3" name="直接连接符 20"/>
          <p:cNvCxnSpPr>
            <a:cxnSpLocks/>
            <a:stCxn id="1048909" idx="6"/>
          </p:cNvCxnSpPr>
          <p:nvPr/>
        </p:nvCxnSpPr>
        <p:spPr>
          <a:xfrm>
            <a:off x="6953885" y="3884295"/>
            <a:ext cx="514350" cy="1905"/>
          </a:xfrm>
          <a:prstGeom prst="line"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910" name="椭圆 21"/>
          <p:cNvSpPr/>
          <p:nvPr/>
        </p:nvSpPr>
        <p:spPr>
          <a:xfrm>
            <a:off x="7468235" y="1586865"/>
            <a:ext cx="502285" cy="502285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1</a:t>
            </a:r>
          </a:p>
        </p:txBody>
      </p:sp>
      <p:sp>
        <p:nvSpPr>
          <p:cNvPr id="1048911" name="文本框 22"/>
          <p:cNvSpPr txBox="1"/>
          <p:nvPr/>
        </p:nvSpPr>
        <p:spPr>
          <a:xfrm>
            <a:off x="8091805" y="1586865"/>
            <a:ext cx="3631565" cy="8026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预先设置鲜疯伙伴券卡券卡片</a:t>
            </a:r>
          </a:p>
        </p:txBody>
      </p:sp>
      <p:sp>
        <p:nvSpPr>
          <p:cNvPr id="1048912" name="文本框 23"/>
          <p:cNvSpPr txBox="1"/>
          <p:nvPr/>
        </p:nvSpPr>
        <p:spPr>
          <a:xfrm>
            <a:off x="8091805" y="3503930"/>
            <a:ext cx="3631565" cy="222504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点击卡片跳转原生卡券领 取页，直接领取卡券，领 取后可访问公众号或赠送 给朋友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5" name="Image" descr="Image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/>
          <a:ln w="12700">
            <a:miter lim="400000"/>
            <a:headEnd/>
            <a:tailEnd/>
          </a:ln>
        </p:spPr>
      </p:pic>
      <p:sp>
        <p:nvSpPr>
          <p:cNvPr id="1048915" name="Rectangle"/>
          <p:cNvSpPr/>
          <p:nvPr/>
        </p:nvSpPr>
        <p:spPr>
          <a:xfrm>
            <a:off x="18415" y="0"/>
            <a:ext cx="12192001" cy="6858001"/>
          </a:xfrm>
          <a:prstGeom prst="rect"/>
          <a:solidFill>
            <a:srgbClr val="000000">
              <a:alpha val="55000"/>
            </a:srgbClr>
          </a:solidFill>
          <a:ln w="12700">
            <a:miter lim="400000"/>
          </a:ln>
        </p:spPr>
        <p:txBody>
          <a:bodyPr anchor="ctr" bIns="0" lIns="0" rIns="0" tIns="0"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48916" name="浙江电信光宽带首届短视频模仿SHOW大赛"/>
          <p:cNvSpPr txBox="1"/>
          <p:nvPr/>
        </p:nvSpPr>
        <p:spPr>
          <a:xfrm>
            <a:off x="3726498" y="4553683"/>
            <a:ext cx="4673600" cy="546101"/>
          </a:xfrm>
          <a:prstGeom prst="rect"/>
          <a:ln w="12700">
            <a:miter lim="400000"/>
          </a:ln>
        </p:spPr>
        <p:txBody>
          <a:bodyPr anchor="ctr" bIns="25400" lIns="25400" rIns="25400" tIns="25400" wrap="none">
            <a:spAutoFit/>
          </a:bodyPr>
          <a:lstStyle>
            <a:lvl1pPr>
              <a:defRPr b="0" sz="6600">
                <a:solidFill>
                  <a:srgbClr val="FFFFFF"/>
                </a:solidFill>
              </a:defRPr>
            </a:lvl1pPr>
          </a:lstStyle>
          <a:p>
            <a:r>
              <a:rPr sz="3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短视频模仿SHOW</a:t>
            </a:r>
            <a:r>
              <a:rPr sz="33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挑战赛</a:t>
            </a:r>
          </a:p>
        </p:txBody>
      </p:sp>
      <p:sp>
        <p:nvSpPr>
          <p:cNvPr id="1048917" name="一起极速挑战"/>
          <p:cNvSpPr txBox="1"/>
          <p:nvPr/>
        </p:nvSpPr>
        <p:spPr>
          <a:xfrm>
            <a:off x="2686685" y="2819690"/>
            <a:ext cx="6985000" cy="1219202"/>
          </a:xfrm>
          <a:prstGeom prst="rect"/>
          <a:ln w="12700">
            <a:miter lim="400000"/>
          </a:ln>
        </p:spPr>
        <p:txBody>
          <a:bodyPr anchor="ctr" bIns="25400" lIns="25400" rIns="25400" tIns="25400" wrap="none">
            <a:spAutoFit/>
          </a:bodyPr>
          <a:lstStyle>
            <a:lvl1pPr>
              <a:defRPr sz="18800">
                <a:solidFill>
                  <a:srgbClr val="FFFFFF"/>
                </a:solidFill>
              </a:defRPr>
            </a:lvl1pPr>
          </a:lstStyle>
          <a:p>
            <a:pPr algn="ctr"/>
            <a:r>
              <a:rPr b="1" sz="785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一杯果汁的晴天</a:t>
            </a:r>
          </a:p>
        </p:txBody>
      </p:sp>
      <p:sp>
        <p:nvSpPr>
          <p:cNvPr id="1048918" name="危机报道并未言明品牌，只称“健胃消食片”…"/>
          <p:cNvSpPr txBox="1"/>
          <p:nvPr/>
        </p:nvSpPr>
        <p:spPr>
          <a:xfrm>
            <a:off x="550330" y="1257430"/>
            <a:ext cx="11301254" cy="1015995"/>
          </a:xfrm>
          <a:prstGeom prst="rect"/>
          <a:ln w="12700">
            <a:miter lim="400000"/>
          </a:ln>
        </p:spPr>
        <p:txBody>
          <a:bodyPr bIns="25397" lIns="25397" rIns="25397" tIns="25397" wrap="square">
            <a:spAutoFit/>
          </a:bodyPr>
          <a:p>
            <a:pPr algn="ctr">
              <a:lnSpc>
                <a:spcPct val="120000"/>
              </a:lnSpc>
              <a:defRPr b="0" sz="6600"/>
            </a:pPr>
            <a:r>
              <a:rPr altLang="en-US" dirty="0" sz="27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国庆节，旅游旺季，唤起城市打卡</a:t>
            </a:r>
          </a:p>
          <a:p>
            <a:pPr algn="ctr">
              <a:lnSpc>
                <a:spcPct val="120000"/>
              </a:lnSpc>
              <a:defRPr b="0" sz="6600"/>
            </a:pPr>
            <a:r>
              <a:rPr altLang="en-US" dirty="0" sz="27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结合年轻群体“爱晒”的特性，发起抖音挑战。</a:t>
            </a:r>
            <a:endParaRPr altLang="en-US" dirty="0" sz="1500" 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6" name="图片 10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9155430" y="1524000"/>
            <a:ext cx="2527618" cy="4496118"/>
          </a:xfrm>
          <a:prstGeom prst="rect"/>
        </p:spPr>
      </p:pic>
      <p:pic>
        <p:nvPicPr>
          <p:cNvPr id="2097207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3893820" y="1524000"/>
            <a:ext cx="2515870" cy="4475480"/>
          </a:xfrm>
          <a:prstGeom prst="rect"/>
        </p:spPr>
      </p:pic>
      <p:sp>
        <p:nvSpPr>
          <p:cNvPr id="1048919" name="比起北上深，广州的压力更市井、也更接地气…"/>
          <p:cNvSpPr txBox="1"/>
          <p:nvPr/>
        </p:nvSpPr>
        <p:spPr>
          <a:xfrm>
            <a:off x="10148570" y="2048828"/>
            <a:ext cx="1449705" cy="184150"/>
          </a:xfrm>
          <a:prstGeom prst="rect"/>
          <a:solidFill>
            <a:srgbClr val="1D1C21"/>
          </a:solidFill>
          <a:ln w="12700">
            <a:miter lim="400000"/>
          </a:ln>
        </p:spPr>
        <p:txBody>
          <a:bodyPr bIns="0" lIns="0" rIns="0" tIns="0" wrap="square">
            <a:spAutoFit/>
          </a:bodyPr>
          <a:p>
            <a:pPr algn="l">
              <a:defRPr sz="3600">
                <a:solidFill>
                  <a:srgbClr val="FFFFFF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altLang="zh-CN" sz="1200" 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#</a:t>
            </a:r>
            <a:r>
              <a:rPr altLang="en-US" sz="12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一杯果汁的晴天 </a:t>
            </a:r>
          </a:p>
        </p:txBody>
      </p:sp>
      <p:grpSp>
        <p:nvGrpSpPr>
          <p:cNvPr id="211" name="Group"/>
          <p:cNvGrpSpPr/>
          <p:nvPr/>
        </p:nvGrpSpPr>
        <p:grpSpPr>
          <a:xfrm>
            <a:off x="495300" y="1524000"/>
            <a:ext cx="3219450" cy="4496435"/>
            <a:chOff x="-1" y="0"/>
            <a:chExt cx="3219527" cy="3588596"/>
          </a:xfrm>
          <a:solidFill>
            <a:srgbClr val="5880C1"/>
          </a:solidFill>
        </p:grpSpPr>
        <p:sp>
          <p:nvSpPr>
            <p:cNvPr id="1048920" name="矩形 13"/>
            <p:cNvSpPr/>
            <p:nvPr/>
          </p:nvSpPr>
          <p:spPr>
            <a:xfrm>
              <a:off x="-1" y="0"/>
              <a:ext cx="3219527" cy="3588596"/>
            </a:xfrm>
            <a:prstGeom prst="rect"/>
            <a:grpFill/>
            <a:ln w="12700" cap="flat">
              <a:noFill/>
              <a:miter lim="400000"/>
            </a:ln>
            <a:effectLst/>
          </p:spPr>
          <p:txBody>
            <a:bodyPr anchor="ctr" bIns="0" lIns="0" numCol="1" rIns="0" tIns="0" wrap="square">
              <a:noAutofit/>
            </a:bodyPr>
            <a:p>
              <a:pPr algn="ctr">
                <a:defRPr b="1" sz="3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微软雅黑" panose="020B0503020204020204" charset="-122"/>
                </a:defRPr>
              </a:pPr>
              <a:endParaRPr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921" name="快闪店创意"/>
            <p:cNvSpPr txBox="1"/>
            <p:nvPr/>
          </p:nvSpPr>
          <p:spPr>
            <a:xfrm>
              <a:off x="619139" y="243981"/>
              <a:ext cx="2075865" cy="319279"/>
            </a:xfrm>
            <a:prstGeom prst="rect"/>
            <a:grpFill/>
            <a:ln w="12700" cap="flat">
              <a:noFill/>
              <a:miter lim="400000"/>
            </a:ln>
            <a:effectLst/>
          </p:spPr>
          <p:txBody>
            <a:bodyPr anchor="t" bIns="0" lIns="0" numCol="1" rIns="0" tIns="0" wrap="square">
              <a:spAutoFit/>
            </a:bodyPr>
            <a:lstStyle>
              <a:lvl1pPr algn="ctr">
                <a:defRPr sz="2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微软雅黑" panose="020B0503020204020204" charset="-122"/>
                </a:defRPr>
              </a:lvl1pPr>
            </a:lstStyle>
            <a:p>
              <a:r>
                <a:rPr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抖音玩法</a:t>
              </a:r>
              <a:r>
                <a:rPr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创意</a:t>
              </a:r>
            </a:p>
          </p:txBody>
        </p:sp>
        <p:sp>
          <p:nvSpPr>
            <p:cNvPr id="1048922" name="Line"/>
            <p:cNvSpPr/>
            <p:nvPr/>
          </p:nvSpPr>
          <p:spPr>
            <a:xfrm>
              <a:off x="161147" y="472595"/>
              <a:ext cx="427094" cy="2"/>
            </a:xfrm>
            <a:prstGeom prst="line"/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t" bIns="45718" lIns="45718" numCol="1" rIns="45718" tIns="45718" wrap="square">
              <a:noAutofit/>
            </a:bodyPr>
            <a:p>
              <a:endParaRPr sz="3000"/>
            </a:p>
          </p:txBody>
        </p:sp>
        <p:sp>
          <p:nvSpPr>
            <p:cNvPr id="1048923" name="Line"/>
            <p:cNvSpPr/>
            <p:nvPr/>
          </p:nvSpPr>
          <p:spPr>
            <a:xfrm>
              <a:off x="2634820" y="485295"/>
              <a:ext cx="427095" cy="2"/>
            </a:xfrm>
            <a:prstGeom prst="line"/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anchor="t" bIns="45718" lIns="45718" numCol="1" rIns="45718" tIns="45718" wrap="square">
              <a:noAutofit/>
            </a:bodyPr>
            <a:p>
              <a:endParaRPr sz="3000"/>
            </a:p>
          </p:txBody>
        </p:sp>
        <p:sp>
          <p:nvSpPr>
            <p:cNvPr id="1048924" name="广州的拼搏姿态和北上深不同，如云美食让这座城市充满生活气息，在这座城市的人，压力都来得比较市井。…"/>
            <p:cNvSpPr txBox="1"/>
            <p:nvPr/>
          </p:nvSpPr>
          <p:spPr>
            <a:xfrm>
              <a:off x="161147" y="785257"/>
              <a:ext cx="2900767" cy="2358104"/>
            </a:xfrm>
            <a:prstGeom prst="rect"/>
            <a:grpFill/>
            <a:ln w="12700" cap="flat">
              <a:noFill/>
              <a:miter lim="400000"/>
            </a:ln>
            <a:effectLst/>
          </p:spPr>
          <p:txBody>
            <a:bodyPr anchor="t" bIns="0" lIns="0" numCol="1" rIns="0" tIns="0" wrap="square">
              <a:spAutoFit/>
            </a:bodyPr>
            <a:p>
              <a:pPr algn="just">
                <a:lnSpc>
                  <a:spcPct val="150000"/>
                </a:lnSpc>
                <a:defRPr b="1"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微软雅黑" panose="020B0503020204020204" charset="-122"/>
                </a:defRPr>
              </a:pPr>
              <a:r>
                <a:rPr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这个国庆，无论你去哪里，有了鲜疯都是晴天。从阴天到拿到鲜疯开心微笑变晴天</a:t>
              </a:r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（微笑晴天功能）。</a:t>
              </a:r>
            </a:p>
            <a:p>
              <a:pPr algn="just">
                <a:lnSpc>
                  <a:spcPct val="150000"/>
                </a:lnSpc>
                <a:defRPr b="1"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微软雅黑" panose="020B0503020204020204" charset="-122"/>
                </a:defRPr>
              </a:pPr>
              <a:endParaRPr altLang="en-US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just">
                <a:lnSpc>
                  <a:spcPct val="150000"/>
                </a:lnSpc>
                <a:defRPr b="1" sz="16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微软雅黑" panose="020B0503020204020204" charset="-122"/>
                </a:defRPr>
              </a:pPr>
              <a:r>
                <a:rPr altLang="en-US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视频概述：国庆出行最怕下雨，一杯鲜疯微笑面对，唤醒所有晴天。与鲜疯果汁鲜艳多彩相结合。</a:t>
              </a:r>
              <a:endParaRPr altLang="en-US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48925" name="活动主题"/>
          <p:cNvSpPr/>
          <p:nvPr/>
        </p:nvSpPr>
        <p:spPr>
          <a:xfrm>
            <a:off x="4724578" y="0"/>
            <a:ext cx="2742846" cy="699537"/>
          </a:xfrm>
          <a:prstGeom prst="roundRect">
            <a:avLst>
              <a:gd name="adj" fmla="val 0"/>
            </a:avLst>
          </a:prstGeom>
          <a:solidFill>
            <a:srgbClr val="5880C1"/>
          </a:solidFill>
          <a:ln w="12700">
            <a:miter lim="400000"/>
          </a:ln>
        </p:spPr>
        <p:txBody>
          <a:bodyPr anchor="ctr" bIns="0" lIns="0" rIns="0" tIns="0"/>
          <a:lstStyle>
            <a:lvl1pPr>
              <a:defRPr b="0" sz="5500">
                <a:solidFill>
                  <a:srgbClr val="FFFFFF"/>
                </a:solidFill>
              </a:defRPr>
            </a:lvl1pPr>
          </a:lstStyle>
          <a:p>
            <a:pPr algn="ctr"/>
            <a:r>
              <a:rPr sz="2750" lang="zh-CN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抖音玩法</a:t>
            </a:r>
          </a:p>
        </p:txBody>
      </p:sp>
      <p:pic>
        <p:nvPicPr>
          <p:cNvPr id="2097208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rcRect/>
          <a:stretch>
            <a:fillRect/>
          </a:stretch>
        </p:blipFill>
        <p:spPr>
          <a:xfrm>
            <a:off x="3893503" y="1524318"/>
            <a:ext cx="2516188" cy="3191828"/>
          </a:xfrm>
          <a:prstGeom prst="rect"/>
        </p:spPr>
      </p:pic>
      <p:sp>
        <p:nvSpPr>
          <p:cNvPr id="1048926" name="文本框 7"/>
          <p:cNvSpPr txBox="1"/>
          <p:nvPr/>
        </p:nvSpPr>
        <p:spPr>
          <a:xfrm>
            <a:off x="3893820" y="4794409"/>
            <a:ext cx="2117408" cy="604520"/>
          </a:xfrm>
          <a:prstGeom prst="rect"/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ctr" bIns="25400" forceAA="0" horzOverflow="overflow" lIns="25400" numCol="1" rIns="25400" rot="0" rtlCol="0" spcCol="38100" tIns="25400" vert="horz" vertOverflow="overflow" wrap="square">
            <a:spAutoFit/>
          </a:bodyPr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altLang="zh-CN" baseline="0" b="1" cap="none" sz="1200" i="0" kumimoji="0" lang="en-US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#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一杯果汁的晴天</a:t>
            </a:r>
            <a:r>
              <a:rPr altLang="zh-CN" baseline="0" b="1" cap="none" sz="1200" i="0" kumimoji="0" lang="en-US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#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 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没有什么是一杯果汁解决不了的，如果有，那就两杯。</a:t>
            </a:r>
          </a:p>
        </p:txBody>
      </p:sp>
      <p:sp>
        <p:nvSpPr>
          <p:cNvPr id="1048927" name="文本框 9"/>
          <p:cNvSpPr txBox="1"/>
          <p:nvPr/>
        </p:nvSpPr>
        <p:spPr>
          <a:xfrm>
            <a:off x="9155430" y="2893695"/>
            <a:ext cx="2413635" cy="889000"/>
          </a:xfrm>
          <a:prstGeom prst="rect"/>
          <a:solidFill>
            <a:srgbClr val="1D1C2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ctr" bIns="25400" forceAA="0" horzOverflow="overflow" lIns="25400" numCol="1" rIns="25400" rot="0" rtlCol="0" spcCol="38100" tIns="25400" vert="horz" vertOverflow="overflow" wrap="square">
            <a:spAutoFit/>
          </a:bodyPr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altLang="en-US" baseline="0" b="1" cap="none" sz="1000" i="0" kumimoji="0" lang="zh-CN" normalizeH="0" spc="0" strike="noStrike" u="none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 没有什么是一杯果汁解决不了的，如果有，那就两杯。</a:t>
            </a:r>
            <a:endParaRPr altLang="en-US" baseline="0" b="1" cap="none" sz="1000" i="0" kumimoji="0" lang="zh-CN" normalizeH="0" spc="0" strike="noStrike" u="none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1" cap="none" sz="1000" i="0" kumimoji="0" lang="zh-CN" normalizeH="0" spc="0" strike="noStrike" u="none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altLang="en-US" baseline="0" b="1" cap="none" sz="1000" i="0" kumimoji="0" lang="zh-CN" normalizeH="0" spc="0" strike="noStrike" u="none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一起来参与鲜疯活动，视频获得点赞数达到要求，将获得鲜疯</a:t>
            </a:r>
            <a:r>
              <a:rPr baseline="0" b="1" cap="none" sz="1000" i="0" kumimoji="0" lang="zh-CN" normalizeH="0" spc="0" strike="noStrike" u="none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任意城市果汁畅饮券</a:t>
            </a:r>
            <a:r>
              <a:rPr altLang="en-US" baseline="0" b="1" cap="none" sz="1000" i="0" kumimoji="0" lang="zh-CN" normalizeH="0" spc="0" strike="noStrike" u="none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。</a:t>
            </a:r>
          </a:p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1" cap="none" sz="1000" i="0" kumimoji="0" lang="zh-CN" normalizeH="0" spc="0" strike="noStrike" u="none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Neue"/>
            </a:endParaRPr>
          </a:p>
        </p:txBody>
      </p:sp>
      <p:pic>
        <p:nvPicPr>
          <p:cNvPr id="2097209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4" cstate="email"/>
          <a:srcRect/>
          <a:stretch>
            <a:fillRect/>
          </a:stretch>
        </p:blipFill>
        <p:spPr>
          <a:xfrm>
            <a:off x="3893820" y="1508760"/>
            <a:ext cx="2515870" cy="3208020"/>
          </a:xfrm>
          <a:prstGeom prst="rect"/>
        </p:spPr>
      </p:pic>
      <p:pic>
        <p:nvPicPr>
          <p:cNvPr id="2097210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6395720" y="1539240"/>
            <a:ext cx="2515870" cy="4475480"/>
          </a:xfrm>
          <a:prstGeom prst="rect"/>
        </p:spPr>
      </p:pic>
      <p:sp>
        <p:nvSpPr>
          <p:cNvPr id="1048928" name="文本框 12"/>
          <p:cNvSpPr txBox="1"/>
          <p:nvPr/>
        </p:nvSpPr>
        <p:spPr>
          <a:xfrm>
            <a:off x="6395720" y="4809649"/>
            <a:ext cx="2117408" cy="604520"/>
          </a:xfrm>
          <a:prstGeom prst="rect"/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ctr" bIns="25400" forceAA="0" horzOverflow="overflow" lIns="25400" numCol="1" rIns="25400" rot="0" rtlCol="0" spcCol="38100" tIns="25400" vert="horz" vertOverflow="overflow" wrap="square">
            <a:spAutoFit/>
          </a:bodyPr>
          <a:p>
            <a:pPr algn="l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altLang="zh-CN" baseline="0" b="1" cap="none" sz="1200" i="0" kumimoji="0" lang="en-US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#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一杯果汁的晴天</a:t>
            </a:r>
            <a:r>
              <a:rPr altLang="zh-CN" baseline="0" b="1" cap="none" sz="1200" i="0" kumimoji="0" lang="en-US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#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 </a:t>
            </a:r>
            <a:r>
              <a:rPr altLang="en-US" baseline="0" b="1" cap="none" sz="1200" i="0" kumimoji="0" lang="zh-CN" normalizeH="0" spc="0" strike="noStrike" u="none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没有什么是一杯果汁解决不了的，如果有，那就两杯。</a:t>
            </a:r>
          </a:p>
        </p:txBody>
      </p:sp>
      <p:pic>
        <p:nvPicPr>
          <p:cNvPr id="2097211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5" cstate="email"/>
          <a:srcRect/>
          <a:stretch>
            <a:fillRect/>
          </a:stretch>
        </p:blipFill>
        <p:spPr>
          <a:xfrm>
            <a:off x="6395720" y="1504950"/>
            <a:ext cx="2515870" cy="3211830"/>
          </a:xfrm>
          <a:prstGeom prst="rect"/>
        </p:spPr>
      </p:pic>
      <p:pic>
        <p:nvPicPr>
          <p:cNvPr id="2097212" name="图片 14"/>
          <p:cNvPicPr>
            <a:picLocks noChangeAspect="1"/>
          </p:cNvPicPr>
          <p:nvPr/>
        </p:nvPicPr>
        <p:blipFill>
          <a:blip xmlns:r="http://schemas.openxmlformats.org/officeDocument/2006/relationships" r:embed="rId6" cstate="email"/>
          <a:stretch>
            <a:fillRect/>
          </a:stretch>
        </p:blipFill>
        <p:spPr>
          <a:xfrm rot="20700000">
            <a:off x="7338060" y="3199130"/>
            <a:ext cx="233045" cy="81661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9" name="活动玩法"/>
          <p:cNvSpPr/>
          <p:nvPr/>
        </p:nvSpPr>
        <p:spPr>
          <a:xfrm>
            <a:off x="4724578" y="0"/>
            <a:ext cx="2742846" cy="699537"/>
          </a:xfrm>
          <a:prstGeom prst="roundRect">
            <a:avLst>
              <a:gd name="adj" fmla="val 0"/>
            </a:avLst>
          </a:prstGeom>
          <a:solidFill>
            <a:srgbClr val="5880C1"/>
          </a:solidFill>
          <a:ln w="12700">
            <a:miter lim="400000"/>
          </a:ln>
        </p:spPr>
        <p:txBody>
          <a:bodyPr anchor="ctr" bIns="0" lIns="0" rIns="0" tIns="0"/>
          <a:lstStyle>
            <a:lvl1pPr>
              <a:defRPr b="0" sz="5500">
                <a:solidFill>
                  <a:srgbClr val="FFFFFF"/>
                </a:solidFill>
              </a:defRPr>
            </a:lvl1pPr>
          </a:lstStyle>
          <a:p>
            <a:pPr algn="ctr"/>
            <a:r>
              <a:rPr sz="275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活动玩法</a:t>
            </a:r>
          </a:p>
        </p:txBody>
      </p:sp>
      <p:sp>
        <p:nvSpPr>
          <p:cNvPr id="1048930" name="邀请抖音短视频达人…"/>
          <p:cNvSpPr txBox="1"/>
          <p:nvPr/>
        </p:nvSpPr>
        <p:spPr>
          <a:xfrm>
            <a:off x="285750" y="1094422"/>
            <a:ext cx="11621135" cy="1397001"/>
          </a:xfrm>
          <a:prstGeom prst="rect"/>
          <a:ln w="12700">
            <a:miter lim="400000"/>
          </a:ln>
        </p:spPr>
        <p:txBody>
          <a:bodyPr anchor="ctr" bIns="25400" lIns="25400" rIns="25400" tIns="25400" wrap="square">
            <a:spAutoFit/>
          </a:bodyPr>
          <a:p>
            <a:pPr>
              <a:lnSpc>
                <a:spcPct val="150000"/>
              </a:lnSpc>
              <a:defRPr b="0" sz="6600"/>
            </a:pPr>
            <a:r>
              <a:rPr altLang="en-US" b="1" sz="3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邀请抖音短视频达人，</a:t>
            </a:r>
            <a:r>
              <a:rPr altLang="en-US" b="1" sz="3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Neue"/>
              </a:rPr>
              <a:t>为达人短视频设计简单但个性化的“模板”</a:t>
            </a:r>
          </a:p>
          <a:p>
            <a:pPr>
              <a:lnSpc>
                <a:spcPct val="150000"/>
              </a:lnSpc>
              <a:defRPr b="0" sz="6600"/>
            </a:pPr>
            <a:r>
              <a:rPr altLang="en-US" b="1" sz="3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超强噱头、引爆全民跟风模仿大赛</a:t>
            </a:r>
          </a:p>
        </p:txBody>
      </p:sp>
      <p:grpSp>
        <p:nvGrpSpPr>
          <p:cNvPr id="213" name="组合 1"/>
          <p:cNvGrpSpPr/>
          <p:nvPr/>
        </p:nvGrpSpPr>
        <p:grpSpPr>
          <a:xfrm>
            <a:off x="1235251" y="2885706"/>
            <a:ext cx="10033109" cy="2421853"/>
            <a:chOff x="7934" y="10219"/>
            <a:chExt cx="23768" cy="5737"/>
          </a:xfrm>
          <a:solidFill>
            <a:srgbClr val="5880C1"/>
          </a:solidFill>
        </p:grpSpPr>
        <p:sp>
          <p:nvSpPr>
            <p:cNvPr id="1048931" name="抖音达人…"/>
            <p:cNvSpPr/>
            <p:nvPr/>
          </p:nvSpPr>
          <p:spPr>
            <a:xfrm>
              <a:off x="7934" y="10219"/>
              <a:ext cx="5737" cy="5737"/>
            </a:xfrm>
            <a:prstGeom prst="ellipse"/>
            <a:grpFill/>
            <a:ln w="12700">
              <a:miter lim="400000"/>
            </a:ln>
          </p:spPr>
          <p:txBody>
            <a:bodyPr anchor="ctr" bIns="0" lIns="0" rIns="0" tIns="0"/>
            <a:p>
              <a:pPr>
                <a:defRPr b="0" sz="4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b="1" sz="330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抖音达人</a:t>
              </a:r>
            </a:p>
            <a:p>
              <a:pPr>
                <a:defRPr b="0" sz="4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b="1" sz="330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母视频</a:t>
              </a:r>
            </a:p>
          </p:txBody>
        </p:sp>
        <p:sp>
          <p:nvSpPr>
            <p:cNvPr id="1048932" name="全民…"/>
            <p:cNvSpPr/>
            <p:nvPr/>
          </p:nvSpPr>
          <p:spPr>
            <a:xfrm>
              <a:off x="16961" y="10219"/>
              <a:ext cx="5737" cy="5737"/>
            </a:xfrm>
            <a:prstGeom prst="ellipse"/>
            <a:grpFill/>
            <a:ln w="12700">
              <a:miter lim="400000"/>
            </a:ln>
          </p:spPr>
          <p:txBody>
            <a:bodyPr anchor="ctr" bIns="0" lIns="0" rIns="0" tIns="0"/>
            <a:p>
              <a:pPr>
                <a:defRPr b="0" sz="4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b="1" sz="33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全民模仿SHOW</a:t>
              </a:r>
            </a:p>
          </p:txBody>
        </p:sp>
        <p:sp>
          <p:nvSpPr>
            <p:cNvPr id="1048933" name="Line"/>
            <p:cNvSpPr/>
            <p:nvPr/>
          </p:nvSpPr>
          <p:spPr>
            <a:xfrm flipV="1">
              <a:off x="14029" y="13136"/>
              <a:ext cx="2782" cy="95"/>
            </a:xfrm>
            <a:prstGeom prst="line"/>
            <a:grpFill/>
            <a:ln w="25400">
              <a:solidFill>
                <a:srgbClr val="000000"/>
              </a:solidFill>
              <a:miter lim="400000"/>
              <a:tailEnd type="triangle"/>
            </a:ln>
          </p:spPr>
          <p:txBody>
            <a:bodyPr anchor="ctr" bIns="0" lIns="0" rIns="0" tIns="0"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5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48934" name="引流终端…"/>
            <p:cNvSpPr/>
            <p:nvPr/>
          </p:nvSpPr>
          <p:spPr>
            <a:xfrm>
              <a:off x="25965" y="10219"/>
              <a:ext cx="5737" cy="5737"/>
            </a:xfrm>
            <a:prstGeom prst="ellipse"/>
            <a:grpFill/>
            <a:ln w="12700">
              <a:miter lim="400000"/>
            </a:ln>
          </p:spPr>
          <p:txBody>
            <a:bodyPr anchor="ctr" bIns="0" lIns="0" rIns="0" tIns="0"/>
            <a:p>
              <a:pPr>
                <a:defRPr b="0" sz="4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b="1" sz="330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引流终端</a:t>
              </a:r>
            </a:p>
            <a:p>
              <a:pPr>
                <a:defRPr b="0" sz="4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b="1" sz="330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领取奖品</a:t>
              </a:r>
            </a:p>
          </p:txBody>
        </p:sp>
        <p:sp>
          <p:nvSpPr>
            <p:cNvPr id="1048935" name="Line"/>
            <p:cNvSpPr/>
            <p:nvPr/>
          </p:nvSpPr>
          <p:spPr>
            <a:xfrm>
              <a:off x="22872" y="13231"/>
              <a:ext cx="2783" cy="0"/>
            </a:xfrm>
            <a:prstGeom prst="line"/>
            <a:grpFill/>
            <a:ln w="25400">
              <a:solidFill>
                <a:srgbClr val="000000"/>
              </a:solidFill>
              <a:miter lim="400000"/>
              <a:tailEnd type="triangle"/>
            </a:ln>
          </p:spPr>
          <p:txBody>
            <a:bodyPr anchor="ctr" bIns="0" lIns="0" rIns="0" tIns="0"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5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6" name="根据赛事推行节奏，分阶段打造线上话题，扩大传播声势"/>
          <p:cNvSpPr txBox="1"/>
          <p:nvPr/>
        </p:nvSpPr>
        <p:spPr>
          <a:xfrm>
            <a:off x="1814432" y="1582766"/>
            <a:ext cx="8813800" cy="512445"/>
          </a:xfrm>
          <a:prstGeom prst="rect"/>
          <a:ln w="12700">
            <a:miter lim="400000"/>
          </a:ln>
        </p:spPr>
        <p:txBody>
          <a:bodyPr bIns="25400" lIns="25400" rIns="25400" tIns="25400" wrap="none">
            <a:spAutoFit/>
          </a:bodyPr>
          <a:lstStyle>
            <a:lvl1pPr algn="l">
              <a:defRPr b="0" sz="4400"/>
            </a:lvl1pPr>
          </a:lstStyle>
          <a:p>
            <a:pPr algn="ctr"/>
            <a:r>
              <a:rPr b="1" sz="300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根据推行节奏，分阶段打造线上话题，扩大传播声势</a:t>
            </a:r>
          </a:p>
        </p:txBody>
      </p:sp>
      <p:sp>
        <p:nvSpPr>
          <p:cNvPr id="1048937" name="文本框 3"/>
          <p:cNvSpPr txBox="1"/>
          <p:nvPr/>
        </p:nvSpPr>
        <p:spPr>
          <a:xfrm>
            <a:off x="2056765" y="3202623"/>
            <a:ext cx="281305" cy="453708"/>
          </a:xfrm>
          <a:prstGeom prst="rect"/>
          <a:solidFill>
            <a:srgbClr val="5880C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ctr" bIns="25400" forceAA="0" horzOverflow="overflow" lIns="25400" numCol="1" rIns="25400" rot="0" rtlCol="0" spcCol="38100" tIns="25400" vert="eaVert" vertOverflow="overflow" wrap="square">
            <a:spAutoFit/>
          </a:bodyPr>
          <a:p>
            <a:pPr algn="ctr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1" cap="none" sz="1500" i="0" kumimoji="0" lang="zh-CN" normalizeH="0" spc="0" strike="noStrike" u="none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8938" name="活动玩法"/>
          <p:cNvSpPr/>
          <p:nvPr/>
        </p:nvSpPr>
        <p:spPr>
          <a:xfrm>
            <a:off x="4724578" y="0"/>
            <a:ext cx="2742846" cy="699537"/>
          </a:xfrm>
          <a:prstGeom prst="roundRect">
            <a:avLst>
              <a:gd name="adj" fmla="val 0"/>
            </a:avLst>
          </a:prstGeom>
          <a:solidFill>
            <a:srgbClr val="5880C1"/>
          </a:solidFill>
          <a:ln w="12700">
            <a:miter lim="400000"/>
          </a:ln>
        </p:spPr>
        <p:txBody>
          <a:bodyPr anchor="ctr" bIns="0" lIns="0" rIns="0" tIns="0"/>
          <a:lstStyle>
            <a:lvl1pPr>
              <a:defRPr b="0" sz="5500">
                <a:solidFill>
                  <a:srgbClr val="FFFFFF"/>
                </a:solidFill>
              </a:defRPr>
            </a:lvl1pPr>
          </a:lstStyle>
          <a:p>
            <a:pPr algn="ctr"/>
            <a:r>
              <a:rPr sz="2750" lang="zh-CN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活动传播</a:t>
            </a:r>
          </a:p>
        </p:txBody>
      </p:sp>
      <p:grpSp>
        <p:nvGrpSpPr>
          <p:cNvPr id="215" name="组合 6"/>
          <p:cNvGrpSpPr/>
          <p:nvPr/>
        </p:nvGrpSpPr>
        <p:grpSpPr>
          <a:xfrm>
            <a:off x="662623" y="2566670"/>
            <a:ext cx="11051223" cy="1724978"/>
            <a:chOff x="5792" y="10669"/>
            <a:chExt cx="25108" cy="5433"/>
          </a:xfrm>
          <a:solidFill>
            <a:srgbClr val="5880C1"/>
          </a:solidFill>
        </p:grpSpPr>
        <p:grpSp>
          <p:nvGrpSpPr>
            <p:cNvPr id="216" name="矩形 13"/>
            <p:cNvGrpSpPr/>
            <p:nvPr/>
          </p:nvGrpSpPr>
          <p:grpSpPr>
            <a:xfrm>
              <a:off x="5792" y="10670"/>
              <a:ext cx="5514" cy="5432"/>
              <a:chOff x="454356" y="-1"/>
              <a:chExt cx="1750792" cy="1724799"/>
            </a:xfrm>
            <a:grpFill/>
          </p:grpSpPr>
          <p:sp>
            <p:nvSpPr>
              <p:cNvPr id="1048939" name="矩形"/>
              <p:cNvSpPr/>
              <p:nvPr/>
            </p:nvSpPr>
            <p:spPr>
              <a:xfrm>
                <a:off x="454356" y="-1"/>
                <a:ext cx="1750792" cy="1724799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no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endParaRPr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48940" name="话题…"/>
              <p:cNvSpPr txBox="1"/>
              <p:nvPr/>
            </p:nvSpPr>
            <p:spPr>
              <a:xfrm>
                <a:off x="454356" y="328956"/>
                <a:ext cx="1750792" cy="1066886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sp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话题</a:t>
                </a:r>
              </a:p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设置</a:t>
                </a:r>
              </a:p>
            </p:txBody>
          </p:sp>
        </p:grpSp>
        <p:grpSp>
          <p:nvGrpSpPr>
            <p:cNvPr id="217" name="矩形 13"/>
            <p:cNvGrpSpPr/>
            <p:nvPr/>
          </p:nvGrpSpPr>
          <p:grpSpPr>
            <a:xfrm>
              <a:off x="12416" y="10670"/>
              <a:ext cx="5514" cy="5432"/>
              <a:chOff x="-1" y="-1"/>
              <a:chExt cx="1750792" cy="1724799"/>
            </a:xfrm>
            <a:grpFill/>
          </p:grpSpPr>
          <p:sp>
            <p:nvSpPr>
              <p:cNvPr id="1048941" name="矩形"/>
              <p:cNvSpPr/>
              <p:nvPr/>
            </p:nvSpPr>
            <p:spPr>
              <a:xfrm>
                <a:off x="-1" y="-1"/>
                <a:ext cx="1750792" cy="1724799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no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endParaRPr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48942" name="KOL…"/>
              <p:cNvSpPr txBox="1"/>
              <p:nvPr/>
            </p:nvSpPr>
            <p:spPr>
              <a:xfrm>
                <a:off x="-1" y="328956"/>
                <a:ext cx="1750792" cy="1066886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sp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 lang="en-US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KOL</a:t>
                </a:r>
              </a:p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扩散</a:t>
                </a:r>
              </a:p>
            </p:txBody>
          </p:sp>
        </p:grpSp>
        <p:grpSp>
          <p:nvGrpSpPr>
            <p:cNvPr id="218" name="矩形 13"/>
            <p:cNvGrpSpPr/>
            <p:nvPr/>
          </p:nvGrpSpPr>
          <p:grpSpPr>
            <a:xfrm>
              <a:off x="18831" y="10670"/>
              <a:ext cx="5514" cy="5432"/>
              <a:chOff x="-520289" y="-1"/>
              <a:chExt cx="1750792" cy="1724799"/>
            </a:xfrm>
            <a:grpFill/>
          </p:grpSpPr>
          <p:sp>
            <p:nvSpPr>
              <p:cNvPr id="1048943" name="矩形"/>
              <p:cNvSpPr/>
              <p:nvPr/>
            </p:nvSpPr>
            <p:spPr>
              <a:xfrm>
                <a:off x="-520289" y="-1"/>
                <a:ext cx="1750792" cy="1724799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no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endParaRPr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48944" name="有奖…"/>
              <p:cNvSpPr txBox="1"/>
              <p:nvPr/>
            </p:nvSpPr>
            <p:spPr>
              <a:xfrm>
                <a:off x="-520289" y="367059"/>
                <a:ext cx="1750792" cy="1066886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sp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媒体</a:t>
                </a:r>
              </a:p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 lang="zh-CN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助威</a:t>
                </a:r>
              </a:p>
            </p:txBody>
          </p:sp>
        </p:grpSp>
        <p:grpSp>
          <p:nvGrpSpPr>
            <p:cNvPr id="219" name="矩形 13"/>
            <p:cNvGrpSpPr/>
            <p:nvPr/>
          </p:nvGrpSpPr>
          <p:grpSpPr>
            <a:xfrm>
              <a:off x="25386" y="10669"/>
              <a:ext cx="5514" cy="5432"/>
              <a:chOff x="-996374" y="-319"/>
              <a:chExt cx="1750789" cy="1724799"/>
            </a:xfrm>
            <a:grpFill/>
          </p:grpSpPr>
          <p:sp>
            <p:nvSpPr>
              <p:cNvPr id="1048945" name="矩形"/>
              <p:cNvSpPr/>
              <p:nvPr/>
            </p:nvSpPr>
            <p:spPr>
              <a:xfrm>
                <a:off x="-996374" y="-319"/>
                <a:ext cx="1750789" cy="1724799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no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endParaRPr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48946" name="UGC…"/>
              <p:cNvSpPr txBox="1"/>
              <p:nvPr/>
            </p:nvSpPr>
            <p:spPr>
              <a:xfrm>
                <a:off x="-996374" y="367059"/>
                <a:ext cx="1750789" cy="1066886"/>
              </a:xfrm>
              <a:prstGeom prst="rect"/>
              <a:grpFill/>
              <a:ln w="12700" cap="flat">
                <a:noFill/>
                <a:miter lim="400000"/>
              </a:ln>
              <a:effectLst/>
            </p:spPr>
            <p:txBody>
              <a:bodyPr anchor="ctr" bIns="0" lIns="0" numCol="1" rIns="0" tIns="0" wrap="square">
                <a:spAutoFit/>
              </a:bodyPr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UGC</a:t>
                </a:r>
              </a:p>
              <a:p>
                <a:pPr algn="ctr">
                  <a:defRPr b="1" sz="36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微软雅黑" panose="020B0503020204020204" charset="-122"/>
                  </a:defRPr>
                </a:pPr>
                <a:r>
                  <a:rPr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沉淀</a:t>
                </a:r>
              </a:p>
            </p:txBody>
          </p:sp>
        </p:grpSp>
      </p:grpSp>
      <p:sp>
        <p:nvSpPr>
          <p:cNvPr id="1048947" name="文本框 7"/>
          <p:cNvSpPr txBox="1"/>
          <p:nvPr/>
        </p:nvSpPr>
        <p:spPr>
          <a:xfrm>
            <a:off x="662940" y="4484370"/>
            <a:ext cx="2426970" cy="974090"/>
          </a:xfrm>
          <a:prstGeom prst="rect"/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t" bIns="25400" forceAA="0" horzOverflow="overflow" lIns="25400" numCol="1" rIns="25400" rot="0" rtlCol="0" spcCol="38100" tIns="25400" vert="horz" vertOverflow="overflow" wrap="square">
            <a:spAutoFit/>
          </a:bodyPr>
          <a:p>
            <a:pPr algn="just" defTabSz="825500" fontAlgn="auto" hangingPunct="0" indent="0" latinLnBrk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b="0" sz="15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在微博上设置话题</a:t>
            </a:r>
            <a:r>
              <a:rPr b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#</a:t>
            </a:r>
            <a:r>
              <a:rPr b="0" sz="15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喝了会瘦的快乐水</a:t>
            </a:r>
            <a:r>
              <a:rPr b="0" sz="15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#</a:t>
            </a:r>
            <a:r>
              <a:rPr b="0" sz="15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让网友一起来探讨，一杯让心情即刻变好的快乐水，是什么样子的。</a:t>
            </a:r>
            <a:endParaRPr baseline="0" b="0" cap="none" sz="1500" i="0" kumimoji="0" lang="zh-CN" normalizeH="0" spc="0" strike="noStrike" u="none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948" name="文本框 11"/>
          <p:cNvSpPr txBox="1"/>
          <p:nvPr/>
        </p:nvSpPr>
        <p:spPr>
          <a:xfrm>
            <a:off x="3578225" y="4484370"/>
            <a:ext cx="2426970" cy="742950"/>
          </a:xfrm>
          <a:prstGeom prst="rect"/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t" bIns="25400" forceAA="0" horzOverflow="overflow" lIns="25400" numCol="1" rIns="25400" rot="0" rtlCol="0" spcCol="38100" tIns="25400" vert="horz" vertOverflow="overflow" wrap="square">
            <a:spAutoFit/>
          </a:bodyPr>
          <a:p>
            <a:pPr algn="just">
              <a:defRPr sz="2600">
                <a:solidFill>
                  <a:srgbClr val="FFFFFF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邀请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美食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／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地方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／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高校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抖音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KOL率先参与有奖话题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扩大话题知名度和参与度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baseline="0" b="0" cap="none" sz="1500" i="0" kumimoji="0" lang="zh-CN" normalizeH="0" spc="0" strike="noStrike" u="none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949" name="文本框 12"/>
          <p:cNvSpPr txBox="1"/>
          <p:nvPr/>
        </p:nvSpPr>
        <p:spPr>
          <a:xfrm>
            <a:off x="6401753" y="4484370"/>
            <a:ext cx="2426970" cy="974090"/>
          </a:xfrm>
          <a:prstGeom prst="rect"/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t" bIns="25400" forceAA="0" horzOverflow="overflow" lIns="25400" numCol="1" rIns="25400" rot="0" rtlCol="0" spcCol="38100" tIns="25400" vert="horz" vertOverflow="overflow" wrap="square">
            <a:spAutoFit/>
          </a:bodyPr>
          <a:p>
            <a:pPr algn="just">
              <a:defRPr sz="2600">
                <a:solidFill>
                  <a:srgbClr val="FFFFFF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利用</a:t>
            </a:r>
            <a:r>
              <a:rPr altLang="zh-CN" b="0" sz="15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altLang="en-US"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区域</a:t>
            </a:r>
            <a:r>
              <a:rPr altLang="zh-CN" b="0" sz="15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altLang="en-US"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垂直媒体助威，一起为此次抖音挑战赛发声，表达</a:t>
            </a:r>
            <a:r>
              <a:rPr altLang="zh-CN" b="0" sz="15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#</a:t>
            </a:r>
            <a:r>
              <a:rPr altLang="en-US"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一杯果汁的晴天</a:t>
            </a:r>
            <a:r>
              <a:rPr altLang="zh-CN" b="0" sz="15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#</a:t>
            </a:r>
            <a:r>
              <a:rPr altLang="en-US"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传达出鲜疯的健康、年轻的理念。</a:t>
            </a:r>
            <a:endParaRPr altLang="en-US" baseline="0" b="0" cap="none" sz="1500" i="0" kumimoji="0" lang="zh-CN" normalizeH="0" spc="0" strike="noStrike" u="none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48950" name="文本框 13"/>
          <p:cNvSpPr txBox="1"/>
          <p:nvPr/>
        </p:nvSpPr>
        <p:spPr>
          <a:xfrm>
            <a:off x="9286875" y="4484370"/>
            <a:ext cx="2426970" cy="974090"/>
          </a:xfrm>
          <a:prstGeom prst="rect"/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>
            <a:srgbClr val="000000"/>
          </a:fontRef>
        </p:style>
        <p:txBody>
          <a:bodyPr anchor="t" bIns="25400" forceAA="0" horzOverflow="overflow" lIns="25400" numCol="1" rIns="25400" rot="0" rtlCol="0" spcCol="38100" tIns="25400" vert="horz" vertOverflow="overflow" wrap="square">
            <a:spAutoFit/>
          </a:bodyPr>
          <a:p>
            <a:pPr algn="just">
              <a:defRPr sz="2600">
                <a:solidFill>
                  <a:srgbClr val="FFFFFF"/>
                </a:solidFill>
                <a:latin typeface="+mj-lt"/>
                <a:ea typeface="+mj-ea"/>
                <a:cs typeface="+mj-cs"/>
                <a:sym typeface="微软雅黑" panose="020B0503020204020204" charset="-122"/>
              </a:defRPr>
            </a:pP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利用奖品，让网友分享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自己的真实经历，或者谈谈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鲜疯</a:t>
            </a:r>
            <a:r>
              <a:rPr b="0" sz="15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的看法</a:t>
            </a:r>
            <a:r>
              <a:rPr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，积累大量</a:t>
            </a:r>
            <a:r>
              <a:rPr altLang="zh-CN" b="0" sz="1500" 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UGC</a:t>
            </a:r>
            <a:r>
              <a:rPr altLang="en-US" b="0" sz="15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，进行传播。</a:t>
            </a:r>
            <a:endParaRPr altLang="en-US" baseline="0" b="0" cap="none" sz="1500" i="0" kumimoji="0" lang="zh-CN" normalizeH="0" spc="0" strike="noStrike" u="none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3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rcRect r="7840" b="10165"/>
          <a:stretch>
            <a:fillRect/>
          </a:stretch>
        </p:blipFill>
        <p:spPr>
          <a:xfrm>
            <a:off x="-4445" y="19050"/>
            <a:ext cx="12181205" cy="6857365"/>
          </a:xfrm>
          <a:prstGeom prst="rect"/>
        </p:spPr>
      </p:pic>
      <p:sp>
        <p:nvSpPr>
          <p:cNvPr id="1048951" name="矩形 3"/>
          <p:cNvSpPr/>
          <p:nvPr/>
        </p:nvSpPr>
        <p:spPr>
          <a:xfrm>
            <a:off x="-4445" y="-69215"/>
            <a:ext cx="12181840" cy="6974205"/>
          </a:xfrm>
          <a:prstGeom prst="rect"/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52" name="一起极速挑战"/>
          <p:cNvSpPr txBox="1"/>
          <p:nvPr/>
        </p:nvSpPr>
        <p:spPr>
          <a:xfrm>
            <a:off x="1775460" y="2808261"/>
            <a:ext cx="8966200" cy="1219200"/>
          </a:xfrm>
          <a:prstGeom prst="rect"/>
          <a:ln w="12700">
            <a:miter lim="400000"/>
          </a:ln>
        </p:spPr>
        <p:txBody>
          <a:bodyPr anchor="ctr" bIns="25400" lIns="25400" rIns="25400" tIns="25400" wrap="none">
            <a:spAutoFit/>
          </a:bodyPr>
          <a:lstStyle>
            <a:lvl1pPr>
              <a:defRPr sz="18800">
                <a:solidFill>
                  <a:srgbClr val="FFFFFF"/>
                </a:solidFill>
              </a:defRPr>
            </a:lvl1pPr>
          </a:lstStyle>
          <a:p>
            <a:pPr algn="ctr"/>
            <a:r>
              <a:rPr b="1" sz="785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抖音体验，招商切入</a:t>
            </a:r>
          </a:p>
        </p:txBody>
      </p:sp>
      <p:sp>
        <p:nvSpPr>
          <p:cNvPr id="1048953" name="危机报道并未言明品牌，只称“健胃消食片”…"/>
          <p:cNvSpPr txBox="1"/>
          <p:nvPr/>
        </p:nvSpPr>
        <p:spPr>
          <a:xfrm>
            <a:off x="623355" y="934850"/>
            <a:ext cx="11301254" cy="1498594"/>
          </a:xfrm>
          <a:prstGeom prst="rect"/>
          <a:ln w="12700">
            <a:miter lim="400000"/>
          </a:ln>
        </p:spPr>
        <p:txBody>
          <a:bodyPr bIns="25397" lIns="25397" rIns="25397" tIns="25397" wrap="square">
            <a:spAutoFit/>
          </a:bodyPr>
          <a:p>
            <a:pPr algn="ctr">
              <a:lnSpc>
                <a:spcPct val="120000"/>
              </a:lnSpc>
              <a:defRPr b="0" sz="6600"/>
            </a:pPr>
            <a:endParaRPr altLang="en-US" dirty="0" sz="2700" 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0000"/>
              </a:lnSpc>
              <a:defRPr b="0" sz="6600"/>
            </a:pPr>
            <a:r>
              <a:rPr altLang="en-US" dirty="0" sz="27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通过系列活动预热，</a:t>
            </a:r>
          </a:p>
          <a:p>
            <a:pPr algn="ctr">
              <a:lnSpc>
                <a:spcPct val="120000"/>
              </a:lnSpc>
              <a:defRPr b="0" sz="6600"/>
            </a:pPr>
            <a:r>
              <a:rPr altLang="en-US" dirty="0" sz="27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打响知名度，占领互联网矩阵，开启：</a:t>
            </a:r>
            <a:endParaRPr altLang="en-US" dirty="0" sz="1500" lang="zh-CN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Click="0" advTm="0" p14:dur="9"/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4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955" name="文本框 5"/>
          <p:cNvSpPr txBox="1"/>
          <p:nvPr/>
        </p:nvSpPr>
        <p:spPr>
          <a:xfrm>
            <a:off x="729615" y="435610"/>
            <a:ext cx="6124575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抖音体验，招商切入</a:t>
            </a:r>
          </a:p>
        </p:txBody>
      </p:sp>
      <p:grpSp>
        <p:nvGrpSpPr>
          <p:cNvPr id="222" name="组合 11"/>
          <p:cNvGrpSpPr/>
          <p:nvPr/>
        </p:nvGrpSpPr>
        <p:grpSpPr>
          <a:xfrm>
            <a:off x="1918335" y="1694815"/>
            <a:ext cx="8959850" cy="4344035"/>
            <a:chOff x="2038" y="2715"/>
            <a:chExt cx="13159" cy="6841"/>
          </a:xfrm>
        </p:grpSpPr>
        <p:sp>
          <p:nvSpPr>
            <p:cNvPr id="1048956" name="矩形 1"/>
            <p:cNvSpPr/>
            <p:nvPr/>
          </p:nvSpPr>
          <p:spPr>
            <a:xfrm>
              <a:off x="2038" y="2730"/>
              <a:ext cx="1856" cy="1672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目的</a:t>
              </a:r>
              <a:endParaRPr altLang="en-US" sz="24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957" name="矩形 3"/>
            <p:cNvSpPr/>
            <p:nvPr/>
          </p:nvSpPr>
          <p:spPr>
            <a:xfrm>
              <a:off x="4310" y="2715"/>
              <a:ext cx="10873" cy="1672"/>
            </a:xfrm>
            <a:prstGeom prst="rect"/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抖音视频展示鲜疯产品以及门店</a:t>
              </a:r>
            </a:p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火爆程度展示，吸引招商</a:t>
              </a:r>
            </a:p>
          </p:txBody>
        </p:sp>
        <p:sp>
          <p:nvSpPr>
            <p:cNvPr id="1048958" name="矩形 6"/>
            <p:cNvSpPr/>
            <p:nvPr/>
          </p:nvSpPr>
          <p:spPr>
            <a:xfrm>
              <a:off x="2038" y="4801"/>
              <a:ext cx="1856" cy="1993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渠道</a:t>
              </a:r>
              <a:endParaRPr altLang="en-US" sz="24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959" name="矩形 8"/>
            <p:cNvSpPr/>
            <p:nvPr/>
          </p:nvSpPr>
          <p:spPr>
            <a:xfrm>
              <a:off x="4310" y="4786"/>
              <a:ext cx="10873" cy="1993"/>
            </a:xfrm>
            <a:prstGeom prst="rect"/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产品与门店进行切换</a:t>
              </a:r>
            </a:p>
          </p:txBody>
        </p:sp>
        <p:sp>
          <p:nvSpPr>
            <p:cNvPr id="1048960" name="矩形 9"/>
            <p:cNvSpPr/>
            <p:nvPr/>
          </p:nvSpPr>
          <p:spPr>
            <a:xfrm>
              <a:off x="2038" y="7163"/>
              <a:ext cx="1856" cy="2393"/>
            </a:xfrm>
            <a:prstGeom prst="rect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sz="2400" lang="zh-CN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内容</a:t>
              </a:r>
            </a:p>
          </p:txBody>
        </p:sp>
        <p:sp>
          <p:nvSpPr>
            <p:cNvPr id="1048961" name="矩形 10"/>
            <p:cNvSpPr/>
            <p:nvPr/>
          </p:nvSpPr>
          <p:spPr>
            <a:xfrm>
              <a:off x="4324" y="7148"/>
              <a:ext cx="10873" cy="2392"/>
            </a:xfrm>
            <a:prstGeom prst="rect"/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en-US" sz="2400" lang="zh-CN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从门店的火爆程度，到制作过程和成品的展示，并通过字幕突出加盟优势，清晰易懂，内容突出招商主题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4" name="矩形 4"/>
          <p:cNvSpPr/>
          <p:nvPr/>
        </p:nvSpPr>
        <p:spPr>
          <a:xfrm>
            <a:off x="0" y="45847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965" name="文本框 5"/>
          <p:cNvSpPr txBox="1"/>
          <p:nvPr/>
        </p:nvSpPr>
        <p:spPr>
          <a:xfrm>
            <a:off x="729615" y="435610"/>
            <a:ext cx="388366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抖音体验，招商切入</a:t>
            </a:r>
          </a:p>
        </p:txBody>
      </p:sp>
      <p:pic>
        <p:nvPicPr>
          <p:cNvPr id="2097214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29615" y="1963420"/>
            <a:ext cx="7661275" cy="4270375"/>
          </a:xfrm>
          <a:prstGeom prst="rect"/>
        </p:spPr>
      </p:pic>
      <p:sp>
        <p:nvSpPr>
          <p:cNvPr id="1048966" name="矩形 12"/>
          <p:cNvSpPr/>
          <p:nvPr/>
        </p:nvSpPr>
        <p:spPr>
          <a:xfrm>
            <a:off x="614680" y="3281680"/>
            <a:ext cx="2667000" cy="1499870"/>
          </a:xfrm>
          <a:prstGeom prst="rect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67" name="矩形 7"/>
          <p:cNvSpPr/>
          <p:nvPr/>
        </p:nvSpPr>
        <p:spPr>
          <a:xfrm>
            <a:off x="5922645" y="5501640"/>
            <a:ext cx="2526665" cy="410210"/>
          </a:xfrm>
          <a:prstGeom prst="rect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68" name="椭圆 15"/>
          <p:cNvSpPr/>
          <p:nvPr/>
        </p:nvSpPr>
        <p:spPr>
          <a:xfrm>
            <a:off x="2748280" y="3811905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4" name="肘形连接符 13"/>
          <p:cNvCxnSpPr>
            <a:cxnSpLocks/>
            <a:stCxn id="1048968" idx="6"/>
          </p:cNvCxnSpPr>
          <p:nvPr/>
        </p:nvCxnSpPr>
        <p:spPr>
          <a:xfrm flipV="1">
            <a:off x="2942590" y="2355850"/>
            <a:ext cx="5879465" cy="1553210"/>
          </a:xfrm>
          <a:prstGeom prst="bentConnector3">
            <a:avLst>
              <a:gd name="adj1" fmla="val 5000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8969" name="椭圆 21"/>
          <p:cNvSpPr/>
          <p:nvPr/>
        </p:nvSpPr>
        <p:spPr>
          <a:xfrm>
            <a:off x="8822055" y="2099310"/>
            <a:ext cx="502285" cy="502285"/>
          </a:xfrm>
          <a:prstGeom prst="ellipse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1</a:t>
            </a:r>
          </a:p>
        </p:txBody>
      </p:sp>
      <p:sp>
        <p:nvSpPr>
          <p:cNvPr id="1048970" name="文本框 22"/>
          <p:cNvSpPr txBox="1"/>
          <p:nvPr/>
        </p:nvSpPr>
        <p:spPr>
          <a:xfrm>
            <a:off x="9324340" y="1963420"/>
            <a:ext cx="2756535" cy="3291841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形式：场景转换</a:t>
            </a:r>
          </a:p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从门店的火爆程度，到制作过程和成品的展示，并通过字幕突出加盟优势，清晰易懂，最后2秒的停留恰到好处，突出招商主题</a:t>
            </a:r>
          </a:p>
        </p:txBody>
      </p:sp>
      <p:sp>
        <p:nvSpPr>
          <p:cNvPr id="1048971" name="文本框 14"/>
          <p:cNvSpPr txBox="1"/>
          <p:nvPr/>
        </p:nvSpPr>
        <p:spPr>
          <a:xfrm>
            <a:off x="729615" y="1019175"/>
            <a:ext cx="298005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视频内容展示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sp>
        <p:nvSpPr>
          <p:cNvPr id="1048972" name="椭圆 23"/>
          <p:cNvSpPr/>
          <p:nvPr/>
        </p:nvSpPr>
        <p:spPr>
          <a:xfrm>
            <a:off x="8822055" y="5501640"/>
            <a:ext cx="502285" cy="502285"/>
          </a:xfrm>
          <a:prstGeom prst="ellipse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2</a:t>
            </a:r>
          </a:p>
        </p:txBody>
      </p:sp>
      <p:sp>
        <p:nvSpPr>
          <p:cNvPr id="1048973" name="椭圆 24"/>
          <p:cNvSpPr/>
          <p:nvPr/>
        </p:nvSpPr>
        <p:spPr>
          <a:xfrm>
            <a:off x="8113395" y="5655945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5" name="直接连接符 25"/>
          <p:cNvCxnSpPr>
            <a:cxnSpLocks/>
            <a:stCxn id="1048973" idx="6"/>
          </p:cNvCxnSpPr>
          <p:nvPr/>
        </p:nvCxnSpPr>
        <p:spPr>
          <a:xfrm>
            <a:off x="8307705" y="5753100"/>
            <a:ext cx="514350" cy="1905"/>
          </a:xfrm>
          <a:prstGeom prst="line"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974" name="文本框 26"/>
          <p:cNvSpPr txBox="1"/>
          <p:nvPr/>
        </p:nvSpPr>
        <p:spPr>
          <a:xfrm>
            <a:off x="9392920" y="5429885"/>
            <a:ext cx="2756535" cy="55308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内层落地页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文本框 3"/>
          <p:cNvSpPr txBox="1"/>
          <p:nvPr/>
        </p:nvSpPr>
        <p:spPr>
          <a:xfrm>
            <a:off x="1089660" y="561975"/>
            <a:ext cx="104324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市场体量稳步增长，进入饱和期，但细分领域仍有发展空间</a:t>
            </a:r>
          </a:p>
        </p:txBody>
      </p:sp>
      <p:sp>
        <p:nvSpPr>
          <p:cNvPr id="1048616" name="文本框 10"/>
          <p:cNvSpPr txBox="1"/>
          <p:nvPr/>
        </p:nvSpPr>
        <p:spPr>
          <a:xfrm>
            <a:off x="1129665" y="1207135"/>
            <a:ext cx="10352405" cy="1310641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从中国人口变化可以看出，中国餐饮市场的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消费者总数是不断增长的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，随着二胎政策的出台，出生率有望增长，而从右图（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sym typeface="+mn-ea"/>
              </a:rPr>
              <a:t>新式饮品消费者年龄分布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）可以看出，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新生代如</a:t>
            </a:r>
            <a:r>
              <a:rPr altLang="zh-CN" b="1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85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后、</a:t>
            </a:r>
            <a:r>
              <a:rPr altLang="zh-CN" b="1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90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后、</a:t>
            </a:r>
            <a:r>
              <a:rPr altLang="zh-CN" b="1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后是最大的消费群体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，新生代引领新的消费与饮食习惯，新式饮品未来数年仍有增长空间。</a:t>
            </a:r>
          </a:p>
        </p:txBody>
      </p:sp>
      <p:sp>
        <p:nvSpPr>
          <p:cNvPr id="1048617" name="矩形 9"/>
          <p:cNvSpPr/>
          <p:nvPr/>
        </p:nvSpPr>
        <p:spPr>
          <a:xfrm>
            <a:off x="73025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18" name="文本框 21"/>
          <p:cNvSpPr txBox="1"/>
          <p:nvPr/>
        </p:nvSpPr>
        <p:spPr>
          <a:xfrm>
            <a:off x="1710690" y="2951480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中国人口变化（万人）</a:t>
            </a:r>
            <a:endParaRPr altLang="en-US" sz="1600" lang="zh-CN"/>
          </a:p>
        </p:txBody>
      </p:sp>
      <p:pic>
        <p:nvPicPr>
          <p:cNvPr id="2097154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471295" y="3488055"/>
            <a:ext cx="3676650" cy="2447925"/>
          </a:xfrm>
          <a:prstGeom prst="rect"/>
        </p:spPr>
      </p:pic>
      <p:pic>
        <p:nvPicPr>
          <p:cNvPr id="2097155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065645" y="3592830"/>
            <a:ext cx="3019425" cy="2343150"/>
          </a:xfrm>
          <a:prstGeom prst="rect"/>
        </p:spPr>
      </p:pic>
      <p:sp>
        <p:nvSpPr>
          <p:cNvPr id="1048619" name="文本框 4"/>
          <p:cNvSpPr txBox="1"/>
          <p:nvPr/>
        </p:nvSpPr>
        <p:spPr>
          <a:xfrm>
            <a:off x="7085330" y="3027680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新式饮品消费者年龄分布</a:t>
            </a:r>
            <a:endParaRPr altLang="en-US" sz="1600" lang="zh-CN"/>
          </a:p>
        </p:txBody>
      </p:sp>
      <p:sp>
        <p:nvSpPr>
          <p:cNvPr id="1048620" name="文本框 7"/>
          <p:cNvSpPr txBox="1"/>
          <p:nvPr/>
        </p:nvSpPr>
        <p:spPr>
          <a:xfrm>
            <a:off x="8510270" y="6290945"/>
            <a:ext cx="3493135" cy="36830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  <a:buClrTx/>
              <a:buSzTx/>
              <a:buFontTx/>
            </a:pP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数据来源：</a:t>
            </a: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国家统计局</a:t>
            </a: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、美团点评餐饮学院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7" name="矩形 4"/>
          <p:cNvSpPr/>
          <p:nvPr/>
        </p:nvSpPr>
        <p:spPr>
          <a:xfrm>
            <a:off x="0" y="45847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978" name="文本框 5"/>
          <p:cNvSpPr txBox="1"/>
          <p:nvPr/>
        </p:nvSpPr>
        <p:spPr>
          <a:xfrm>
            <a:off x="729615" y="435610"/>
            <a:ext cx="388366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抖音体验，招商切入</a:t>
            </a:r>
          </a:p>
        </p:txBody>
      </p:sp>
      <p:sp>
        <p:nvSpPr>
          <p:cNvPr id="1048979" name="椭圆 15"/>
          <p:cNvSpPr/>
          <p:nvPr/>
        </p:nvSpPr>
        <p:spPr>
          <a:xfrm>
            <a:off x="2748280" y="3811905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980" name="椭圆 21"/>
          <p:cNvSpPr/>
          <p:nvPr/>
        </p:nvSpPr>
        <p:spPr>
          <a:xfrm>
            <a:off x="8822055" y="2099310"/>
            <a:ext cx="502285" cy="502285"/>
          </a:xfrm>
          <a:prstGeom prst="ellipse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1</a:t>
            </a:r>
          </a:p>
        </p:txBody>
      </p:sp>
      <p:sp>
        <p:nvSpPr>
          <p:cNvPr id="1048981" name="文本框 22"/>
          <p:cNvSpPr txBox="1"/>
          <p:nvPr/>
        </p:nvSpPr>
        <p:spPr>
          <a:xfrm>
            <a:off x="9324340" y="1963420"/>
            <a:ext cx="2756535" cy="239966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形式：</a:t>
            </a:r>
            <a:r>
              <a:rPr altLang="zh-CN" sz="2000" lang="en-US">
                <a:latin typeface="微软雅黑" panose="020B0503020204020204" charset="-122"/>
                <a:ea typeface="微软雅黑" panose="020B0503020204020204" charset="-122"/>
              </a:rPr>
              <a:t>KOL</a:t>
            </a: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引导</a:t>
            </a:r>
          </a:p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邀请</a:t>
            </a:r>
            <a:r>
              <a:rPr altLang="zh-CN" sz="2000" lang="en-US">
                <a:latin typeface="微软雅黑" panose="020B0503020204020204" charset="-122"/>
                <a:ea typeface="微软雅黑" panose="020B0503020204020204" charset="-122"/>
              </a:rPr>
              <a:t>KOL</a:t>
            </a: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拍摄探店视频，并升华鲜疯产品优点以及门店的火爆情况，并引导到下方加盟链接。</a:t>
            </a:r>
          </a:p>
        </p:txBody>
      </p:sp>
      <p:sp>
        <p:nvSpPr>
          <p:cNvPr id="1048982" name="文本框 14"/>
          <p:cNvSpPr txBox="1"/>
          <p:nvPr/>
        </p:nvSpPr>
        <p:spPr>
          <a:xfrm>
            <a:off x="729615" y="1019175"/>
            <a:ext cx="298005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视频内容展示</a:t>
            </a: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sp>
        <p:nvSpPr>
          <p:cNvPr id="1048983" name="椭圆 23"/>
          <p:cNvSpPr/>
          <p:nvPr/>
        </p:nvSpPr>
        <p:spPr>
          <a:xfrm>
            <a:off x="8822055" y="5501640"/>
            <a:ext cx="502285" cy="502285"/>
          </a:xfrm>
          <a:prstGeom prst="ellipse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lang="en-US"/>
              <a:t>2</a:t>
            </a:r>
          </a:p>
        </p:txBody>
      </p:sp>
      <p:sp>
        <p:nvSpPr>
          <p:cNvPr id="1048984" name="文本框 26"/>
          <p:cNvSpPr txBox="1"/>
          <p:nvPr/>
        </p:nvSpPr>
        <p:spPr>
          <a:xfrm>
            <a:off x="9324340" y="5274945"/>
            <a:ext cx="2756535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贴纸、字幕和音</a:t>
            </a:r>
          </a:p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乐特效，让整个</a:t>
            </a:r>
          </a:p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视频更加生动</a:t>
            </a:r>
          </a:p>
        </p:txBody>
      </p:sp>
      <p:pic>
        <p:nvPicPr>
          <p:cNvPr id="2097215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024380" y="1663065"/>
            <a:ext cx="2416175" cy="4852670"/>
          </a:xfrm>
          <a:prstGeom prst="rect"/>
        </p:spPr>
      </p:pic>
      <p:pic>
        <p:nvPicPr>
          <p:cNvPr id="2097216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513070" y="1663065"/>
            <a:ext cx="2445385" cy="4853305"/>
          </a:xfrm>
          <a:prstGeom prst="rect"/>
        </p:spPr>
      </p:pic>
      <p:cxnSp>
        <p:nvCxnSpPr>
          <p:cNvPr id="3145746" name="肘形连接符 13"/>
          <p:cNvCxnSpPr>
            <a:cxnSpLocks/>
          </p:cNvCxnSpPr>
          <p:nvPr/>
        </p:nvCxnSpPr>
        <p:spPr>
          <a:xfrm flipV="1">
            <a:off x="3936365" y="2355850"/>
            <a:ext cx="4885690" cy="1549400"/>
          </a:xfrm>
          <a:prstGeom prst="bentConnector3">
            <a:avLst>
              <a:gd name="adj1" fmla="val 2926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8985" name="椭圆 24"/>
          <p:cNvSpPr/>
          <p:nvPr/>
        </p:nvSpPr>
        <p:spPr>
          <a:xfrm>
            <a:off x="7221220" y="4608195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7" name="直接连接符 25"/>
          <p:cNvCxnSpPr>
            <a:cxnSpLocks/>
          </p:cNvCxnSpPr>
          <p:nvPr/>
        </p:nvCxnSpPr>
        <p:spPr>
          <a:xfrm>
            <a:off x="7381240" y="4775200"/>
            <a:ext cx="1440815" cy="979805"/>
          </a:xfrm>
          <a:prstGeom prst="line"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986" name="椭圆 10"/>
          <p:cNvSpPr/>
          <p:nvPr/>
        </p:nvSpPr>
        <p:spPr>
          <a:xfrm>
            <a:off x="3709670" y="3811905"/>
            <a:ext cx="194310" cy="194310"/>
          </a:xfrm>
          <a:prstGeom prst="ellipse"/>
          <a:solidFill>
            <a:srgbClr val="FFE2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7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Click="0" advTm="0" p14:dur="1250"/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组合 2"/>
          <p:cNvGrpSpPr/>
          <p:nvPr/>
        </p:nvGrpSpPr>
        <p:grpSpPr>
          <a:xfrm>
            <a:off x="1732915" y="2277745"/>
            <a:ext cx="8745220" cy="1405255"/>
            <a:chOff x="2881" y="3647"/>
            <a:chExt cx="13772" cy="2213"/>
          </a:xfrm>
        </p:grpSpPr>
        <p:sp>
          <p:nvSpPr>
            <p:cNvPr id="1048989" name="椭圆 3"/>
            <p:cNvSpPr/>
            <p:nvPr/>
          </p:nvSpPr>
          <p:spPr>
            <a:xfrm>
              <a:off x="2881" y="3647"/>
              <a:ext cx="2333" cy="2213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sz="4800" lang="en-US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  <p:sp>
          <p:nvSpPr>
            <p:cNvPr id="1048990" name="文本框 7"/>
            <p:cNvSpPr txBox="1"/>
            <p:nvPr/>
          </p:nvSpPr>
          <p:spPr>
            <a:xfrm>
              <a:off x="5704" y="4074"/>
              <a:ext cx="10949" cy="1210"/>
            </a:xfrm>
            <a:prstGeom prst="rect"/>
            <a:noFill/>
          </p:spPr>
          <p:txBody>
            <a:bodyPr rtlCol="0" wrap="square">
              <a:spAutoFit/>
            </a:bodyPr>
            <a:p>
              <a:r>
                <a:rPr altLang="en-US" b="1" sz="44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延续期  精准营销促转化</a:t>
              </a:r>
            </a:p>
          </p:txBody>
        </p:sp>
        <p:sp>
          <p:nvSpPr>
            <p:cNvPr id="1048991" name="文本框 8"/>
            <p:cNvSpPr txBox="1"/>
            <p:nvPr/>
          </p:nvSpPr>
          <p:spPr>
            <a:xfrm>
              <a:off x="6760" y="5232"/>
              <a:ext cx="7575" cy="628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sz="2000" lang="zh-CN">
                  <a:solidFill>
                    <a:srgbClr val="5880C1"/>
                  </a:solidFill>
                  <a:latin typeface="微软雅黑" panose="020B0503020204020204" charset="-122"/>
                  <a:ea typeface="微软雅黑" panose="020B0503020204020204" charset="-122"/>
                </a:rPr>
                <a:t>关键词：小红书、招商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4" name="文本框 1"/>
          <p:cNvSpPr txBox="1"/>
          <p:nvPr/>
        </p:nvSpPr>
        <p:spPr>
          <a:xfrm>
            <a:off x="1323975" y="1101725"/>
            <a:ext cx="9561830" cy="82994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sz="4800" 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招商广告强势投放</a:t>
            </a:r>
          </a:p>
        </p:txBody>
      </p:sp>
      <p:sp>
        <p:nvSpPr>
          <p:cNvPr id="1048995" name="矩形 2"/>
          <p:cNvSpPr/>
          <p:nvPr/>
        </p:nvSpPr>
        <p:spPr>
          <a:xfrm>
            <a:off x="1690370" y="2611120"/>
            <a:ext cx="4089400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36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小红书</a:t>
            </a:r>
          </a:p>
        </p:txBody>
      </p:sp>
      <p:sp>
        <p:nvSpPr>
          <p:cNvPr id="1048996" name="矩形 3"/>
          <p:cNvSpPr/>
          <p:nvPr/>
        </p:nvSpPr>
        <p:spPr>
          <a:xfrm>
            <a:off x="6320155" y="2611120"/>
            <a:ext cx="4109085" cy="1635760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sz="3600" 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知乎</a:t>
            </a:r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997" name="文本框 8"/>
          <p:cNvSpPr txBox="1"/>
          <p:nvPr/>
        </p:nvSpPr>
        <p:spPr>
          <a:xfrm>
            <a:off x="1704975" y="4353560"/>
            <a:ext cx="4059555" cy="101473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小红书种草、植入招商链接</a:t>
            </a:r>
          </a:p>
          <a:p>
            <a:pPr algn="ctr"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设置内容表单报名，精准获客</a:t>
            </a:r>
          </a:p>
        </p:txBody>
      </p:sp>
      <p:sp>
        <p:nvSpPr>
          <p:cNvPr id="1048998" name="文本框 9"/>
          <p:cNvSpPr txBox="1"/>
          <p:nvPr/>
        </p:nvSpPr>
        <p:spPr>
          <a:xfrm>
            <a:off x="6320155" y="4353560"/>
            <a:ext cx="4108450" cy="101473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问答平台打造潜在矩阵</a:t>
            </a:r>
            <a:endParaRPr altLang="en-US" sz="2000"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多维度触达目标人群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1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002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latin typeface="微软雅黑" panose="020B0503020204020204" charset="-122"/>
                <a:ea typeface="微软雅黑" panose="020B0503020204020204" charset="-122"/>
              </a:rPr>
              <a:t>小红书</a:t>
            </a:r>
          </a:p>
        </p:txBody>
      </p:sp>
      <p:pic>
        <p:nvPicPr>
          <p:cNvPr id="2097218" name="图片 3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29615" y="1482090"/>
            <a:ext cx="3194050" cy="4918075"/>
          </a:xfrm>
          <a:prstGeom prst="rect"/>
        </p:spPr>
      </p:pic>
      <p:pic>
        <p:nvPicPr>
          <p:cNvPr id="2097219" name="图片 9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3984625" y="1482090"/>
            <a:ext cx="3239770" cy="5215255"/>
          </a:xfrm>
          <a:prstGeom prst="rect"/>
        </p:spPr>
      </p:pic>
      <p:sp>
        <p:nvSpPr>
          <p:cNvPr id="1049003" name="文本框 11"/>
          <p:cNvSpPr txBox="1"/>
          <p:nvPr/>
        </p:nvSpPr>
        <p:spPr>
          <a:xfrm>
            <a:off x="729615" y="836930"/>
            <a:ext cx="5949950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品牌软文以及招商推广软文进行一波覆盖</a:t>
            </a:r>
          </a:p>
        </p:txBody>
      </p:sp>
      <p:grpSp>
        <p:nvGrpSpPr>
          <p:cNvPr id="240" name="组合 13"/>
          <p:cNvGrpSpPr/>
          <p:nvPr/>
        </p:nvGrpSpPr>
        <p:grpSpPr>
          <a:xfrm>
            <a:off x="3551555" y="2181225"/>
            <a:ext cx="4799330" cy="502285"/>
            <a:chOff x="7057" y="7299"/>
            <a:chExt cx="7558" cy="791"/>
          </a:xfrm>
        </p:grpSpPr>
        <p:sp>
          <p:nvSpPr>
            <p:cNvPr id="1049004" name="椭圆 14"/>
            <p:cNvSpPr/>
            <p:nvPr/>
          </p:nvSpPr>
          <p:spPr>
            <a:xfrm>
              <a:off x="13824" y="7299"/>
              <a:ext cx="791" cy="791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1049005" name="椭圆 15"/>
            <p:cNvSpPr/>
            <p:nvPr/>
          </p:nvSpPr>
          <p:spPr>
            <a:xfrm>
              <a:off x="7057" y="7542"/>
              <a:ext cx="306" cy="30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48" name="直接连接符 16"/>
            <p:cNvCxnSpPr>
              <a:cxnSpLocks/>
              <a:stCxn id="1049005" idx="6"/>
              <a:endCxn id="1049004" idx="2"/>
            </p:cNvCxnSpPr>
            <p:nvPr/>
          </p:nvCxnSpPr>
          <p:spPr>
            <a:xfrm>
              <a:off x="7363" y="7695"/>
              <a:ext cx="6461" cy="0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06" name="文本框 17"/>
          <p:cNvSpPr txBox="1"/>
          <p:nvPr/>
        </p:nvSpPr>
        <p:spPr>
          <a:xfrm>
            <a:off x="8350885" y="2037715"/>
            <a:ext cx="3549650" cy="1476375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在品牌活动上以及招商目的进行软文内容投放，达到品牌曝光同时植入招商信息。</a:t>
            </a:r>
          </a:p>
        </p:txBody>
      </p:sp>
      <p:grpSp>
        <p:nvGrpSpPr>
          <p:cNvPr id="241" name="组合 18"/>
          <p:cNvGrpSpPr/>
          <p:nvPr/>
        </p:nvGrpSpPr>
        <p:grpSpPr>
          <a:xfrm>
            <a:off x="6405245" y="4781550"/>
            <a:ext cx="1945640" cy="502285"/>
            <a:chOff x="11551" y="7299"/>
            <a:chExt cx="3064" cy="791"/>
          </a:xfrm>
        </p:grpSpPr>
        <p:sp>
          <p:nvSpPr>
            <p:cNvPr id="1049007" name="椭圆 19"/>
            <p:cNvSpPr/>
            <p:nvPr/>
          </p:nvSpPr>
          <p:spPr>
            <a:xfrm>
              <a:off x="13824" y="7299"/>
              <a:ext cx="791" cy="791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>
                <a:buClrTx/>
                <a:buSzTx/>
                <a:buFontTx/>
              </a:pPr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1049008" name="椭圆 20"/>
            <p:cNvSpPr/>
            <p:nvPr/>
          </p:nvSpPr>
          <p:spPr>
            <a:xfrm>
              <a:off x="11551" y="7542"/>
              <a:ext cx="306" cy="30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49" name="直接连接符 21"/>
            <p:cNvCxnSpPr>
              <a:cxnSpLocks/>
              <a:stCxn id="1049008" idx="6"/>
              <a:endCxn id="1049007" idx="2"/>
            </p:cNvCxnSpPr>
            <p:nvPr/>
          </p:nvCxnSpPr>
          <p:spPr>
            <a:xfrm>
              <a:off x="11857" y="7695"/>
              <a:ext cx="1967" cy="0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09" name="文本框 22"/>
          <p:cNvSpPr txBox="1"/>
          <p:nvPr/>
        </p:nvSpPr>
        <p:spPr>
          <a:xfrm>
            <a:off x="8350885" y="4618355"/>
            <a:ext cx="3700145" cy="1938020"/>
          </a:xfrm>
          <a:prstGeom prst="rect"/>
          <a:noFill/>
        </p:spPr>
        <p:txBody>
          <a:bodyPr rtlCol="0" wrap="square">
            <a:spAutoFit/>
          </a:bodyPr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内容文案：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1、怎么免费喝鲜疯....</a:t>
            </a: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altLang="en-US" sz="2000" lang="zh-CN">
                <a:latin typeface="微软雅黑" panose="020B0503020204020204" charset="-122"/>
                <a:ea typeface="微软雅黑" panose="020B0503020204020204" charset="-122"/>
              </a:rPr>
              <a:t>2、在厦门，开一家自己的饮料店是什么感受....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Click="0" advTm="0" p14:dur="9"/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729615" y="1288415"/>
            <a:ext cx="3418840" cy="5318125"/>
          </a:xfrm>
          <a:prstGeom prst="rect"/>
        </p:spPr>
      </p:pic>
      <p:pic>
        <p:nvPicPr>
          <p:cNvPr id="2097221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4314825" y="1354455"/>
            <a:ext cx="3157220" cy="5186680"/>
          </a:xfrm>
          <a:prstGeom prst="rect"/>
        </p:spPr>
      </p:pic>
      <p:sp>
        <p:nvSpPr>
          <p:cNvPr id="1049012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013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latin typeface="微软雅黑" panose="020B0503020204020204" charset="-122"/>
                <a:ea typeface="微软雅黑" panose="020B0503020204020204" charset="-122"/>
              </a:rPr>
              <a:t>知乎信息流</a:t>
            </a:r>
          </a:p>
        </p:txBody>
      </p:sp>
      <p:grpSp>
        <p:nvGrpSpPr>
          <p:cNvPr id="245" name="组合 13"/>
          <p:cNvGrpSpPr/>
          <p:nvPr/>
        </p:nvGrpSpPr>
        <p:grpSpPr>
          <a:xfrm>
            <a:off x="3551555" y="2346325"/>
            <a:ext cx="4799330" cy="502285"/>
            <a:chOff x="7057" y="7299"/>
            <a:chExt cx="7558" cy="791"/>
          </a:xfrm>
        </p:grpSpPr>
        <p:sp>
          <p:nvSpPr>
            <p:cNvPr id="1049014" name="椭圆 14"/>
            <p:cNvSpPr/>
            <p:nvPr/>
          </p:nvSpPr>
          <p:spPr>
            <a:xfrm>
              <a:off x="13824" y="7299"/>
              <a:ext cx="791" cy="791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  <p:sp>
          <p:nvSpPr>
            <p:cNvPr id="1049015" name="椭圆 15"/>
            <p:cNvSpPr/>
            <p:nvPr/>
          </p:nvSpPr>
          <p:spPr>
            <a:xfrm>
              <a:off x="7057" y="7542"/>
              <a:ext cx="306" cy="30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50" name="直接连接符 16"/>
            <p:cNvCxnSpPr>
              <a:cxnSpLocks/>
              <a:stCxn id="1049015" idx="6"/>
              <a:endCxn id="1049014" idx="2"/>
            </p:cNvCxnSpPr>
            <p:nvPr/>
          </p:nvCxnSpPr>
          <p:spPr>
            <a:xfrm>
              <a:off x="7363" y="7695"/>
              <a:ext cx="6461" cy="0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16" name="文本框 17"/>
          <p:cNvSpPr txBox="1"/>
          <p:nvPr/>
        </p:nvSpPr>
        <p:spPr>
          <a:xfrm>
            <a:off x="8350885" y="2164080"/>
            <a:ext cx="3700145" cy="115824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知乎信息流，结合平台问答特性进行投放</a:t>
            </a:r>
          </a:p>
        </p:txBody>
      </p:sp>
      <p:grpSp>
        <p:nvGrpSpPr>
          <p:cNvPr id="246" name="组合 18"/>
          <p:cNvGrpSpPr/>
          <p:nvPr/>
        </p:nvGrpSpPr>
        <p:grpSpPr>
          <a:xfrm>
            <a:off x="6405245" y="4781550"/>
            <a:ext cx="1945640" cy="502285"/>
            <a:chOff x="11551" y="7299"/>
            <a:chExt cx="3064" cy="791"/>
          </a:xfrm>
        </p:grpSpPr>
        <p:sp>
          <p:nvSpPr>
            <p:cNvPr id="1049017" name="椭圆 19"/>
            <p:cNvSpPr/>
            <p:nvPr/>
          </p:nvSpPr>
          <p:spPr>
            <a:xfrm>
              <a:off x="13824" y="7299"/>
              <a:ext cx="791" cy="791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zh-CN" b="1" lang="en-US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  <p:sp>
          <p:nvSpPr>
            <p:cNvPr id="1049018" name="椭圆 20"/>
            <p:cNvSpPr/>
            <p:nvPr/>
          </p:nvSpPr>
          <p:spPr>
            <a:xfrm>
              <a:off x="11551" y="7542"/>
              <a:ext cx="306" cy="306"/>
            </a:xfrm>
            <a:prstGeom prst="ellipse"/>
            <a:solidFill>
              <a:srgbClr val="5880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  <p:cxnSp>
          <p:nvCxnSpPr>
            <p:cNvPr id="3145751" name="直接连接符 21"/>
            <p:cNvCxnSpPr>
              <a:cxnSpLocks/>
              <a:stCxn id="1049018" idx="6"/>
              <a:endCxn id="1049017" idx="2"/>
            </p:cNvCxnSpPr>
            <p:nvPr/>
          </p:nvCxnSpPr>
          <p:spPr>
            <a:xfrm>
              <a:off x="11857" y="7695"/>
              <a:ext cx="1967" cy="0"/>
            </a:xfrm>
            <a:prstGeom prst="line"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9019" name="文本框 22"/>
          <p:cNvSpPr txBox="1"/>
          <p:nvPr/>
        </p:nvSpPr>
        <p:spPr>
          <a:xfrm>
            <a:off x="8350885" y="4570095"/>
            <a:ext cx="3700145" cy="1691641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内容：</a:t>
            </a:r>
          </a:p>
          <a:p>
            <a:pPr fontAlgn="auto">
              <a:lnSpc>
                <a:spcPct val="150000"/>
              </a:lnSpc>
            </a:pP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、设置报名表单</a:t>
            </a:r>
          </a:p>
          <a:p>
            <a:pPr fontAlgn="auto">
              <a:lnSpc>
                <a:spcPct val="150000"/>
              </a:lnSpc>
            </a:pPr>
            <a:r>
              <a:rPr altLang="zh-CN" sz="2400" lang="en-US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altLang="en-US" sz="2400" lang="zh-CN">
                <a:latin typeface="微软雅黑" panose="020B0503020204020204" charset="-122"/>
                <a:ea typeface="微软雅黑" panose="020B0503020204020204" charset="-122"/>
              </a:rPr>
              <a:t>、画面简洁突出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Click="0" advTm="0" p14:dur="9"/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2" name="矩形 4"/>
          <p:cNvSpPr/>
          <p:nvPr/>
        </p:nvSpPr>
        <p:spPr>
          <a:xfrm>
            <a:off x="0" y="449580"/>
            <a:ext cx="615315" cy="55562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b="1" sz="2400" lang="zh-CN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023" name="文本框 5"/>
          <p:cNvSpPr txBox="1"/>
          <p:nvPr/>
        </p:nvSpPr>
        <p:spPr>
          <a:xfrm>
            <a:off x="729615" y="449580"/>
            <a:ext cx="4245610" cy="583565"/>
          </a:xfrm>
          <a:prstGeom prst="rect"/>
          <a:noFill/>
        </p:spPr>
        <p:txBody>
          <a:bodyPr rtlCol="0" wrap="square">
            <a:spAutoFit/>
          </a:bodyPr>
          <a:p>
            <a:r>
              <a:rPr altLang="en-US" b="1" sz="3200" lang="zh-CN">
                <a:latin typeface="微软雅黑" panose="020B0503020204020204" charset="-122"/>
                <a:ea typeface="微软雅黑" panose="020B0503020204020204" charset="-122"/>
              </a:rPr>
              <a:t>内层创意参考</a:t>
            </a:r>
          </a:p>
        </p:txBody>
      </p:sp>
      <p:pic>
        <p:nvPicPr>
          <p:cNvPr id="2097222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5194300" y="1541780"/>
            <a:ext cx="6650990" cy="5099050"/>
          </a:xfrm>
          <a:prstGeom prst="rect"/>
        </p:spPr>
      </p:pic>
      <p:sp>
        <p:nvSpPr>
          <p:cNvPr id="1049024" name="文本框 6"/>
          <p:cNvSpPr txBox="1"/>
          <p:nvPr/>
        </p:nvSpPr>
        <p:spPr>
          <a:xfrm>
            <a:off x="387985" y="2026285"/>
            <a:ext cx="4587240" cy="3266440"/>
          </a:xfrm>
          <a:prstGeom prst="rect"/>
          <a:noFill/>
        </p:spPr>
        <p:txBody>
          <a:bodyPr rtlCol="0" wrap="square">
            <a:spAutoFit/>
          </a:bodyPr>
          <a:p>
            <a:pPr fontAlgn="auto" indent="-457200" marL="457200">
              <a:lnSpc>
                <a:spcPct val="150000"/>
              </a:lnSpc>
              <a:buFont typeface="Wingdings" panose="05000000000000000000" charset="0"/>
              <a:buChar char="n"/>
            </a:pPr>
            <a:r>
              <a:rPr altLang="en-US" sz="28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操作流程：填写姓名电话，提交申请</a:t>
            </a:r>
          </a:p>
          <a:p>
            <a:pPr fontAlgn="auto" indent="-457200" marL="457200">
              <a:lnSpc>
                <a:spcPct val="150000"/>
              </a:lnSpc>
              <a:buFont typeface="Wingdings" panose="05000000000000000000" charset="0"/>
              <a:buChar char="n"/>
            </a:pPr>
            <a:r>
              <a:rPr altLang="en-US" sz="2800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可直接拨打电话，或通 过添加客服微 信等方式建立二次连接。</a:t>
            </a:r>
            <a:endParaRPr altLang="en-US" sz="2800" lang="zh-CN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3" name="图片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/>
          <a:stretch>
            <a:fillRect/>
          </a:stretch>
        </p:blipFill>
        <p:spPr>
          <a:xfrm rot="5400000">
            <a:off x="2667000" y="-2666999"/>
            <a:ext cx="6857999" cy="12192000"/>
          </a:xfrm>
          <a:prstGeom prst="rect"/>
        </p:spPr>
      </p:pic>
      <p:pic>
        <p:nvPicPr>
          <p:cNvPr id="2097224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 rot="5400000">
            <a:off x="3299361" y="-798259"/>
            <a:ext cx="6243439" cy="8454518"/>
          </a:xfrm>
          <a:prstGeom prst="rect"/>
        </p:spPr>
      </p:pic>
      <p:sp>
        <p:nvSpPr>
          <p:cNvPr id="1049027" name="文本框 9"/>
          <p:cNvSpPr txBox="1"/>
          <p:nvPr/>
        </p:nvSpPr>
        <p:spPr>
          <a:xfrm>
            <a:off x="3225470" y="2893060"/>
            <a:ext cx="6492240" cy="76835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en-US" b="1" dirty="0" sz="4400" kumimoji="1" lang="zh-CN" spc="300">
                <a:solidFill>
                  <a:schemeClr val="bg1"/>
                </a:solidFill>
                <a:effectLst>
                  <a:outerShdw algn="t" blurRad="50800" dir="5400000" dist="38100" rotWithShape="0">
                    <a:schemeClr val="bg1">
                      <a:alpha val="40000"/>
                    </a:schemeClr>
                  </a:outerShdw>
                </a:effectLst>
                <a:latin typeface="方正黑体简体" panose="03000509000000000000" pitchFamily="2" charset="-122"/>
                <a:ea typeface="方正黑体简体" panose="03000509000000000000" pitchFamily="2" charset="-122"/>
                <a:sym typeface="方正黑体简体" panose="03000509000000000000" pitchFamily="2" charset="-122"/>
              </a:rPr>
              <a:t>谢谢观看 期待合作</a:t>
            </a:r>
            <a:endParaRPr altLang="en-US" b="1" dirty="0" sz="4400" kumimoji="1" lang="zh-CN" spc="300">
              <a:solidFill>
                <a:schemeClr val="bg1"/>
              </a:solidFill>
              <a:effectLst>
                <a:outerShdw algn="t" blurRad="50800" dir="5400000" dist="38100" rotWithShape="0">
                  <a:schemeClr val="bg1">
                    <a:alpha val="40000"/>
                  </a:schemeClr>
                </a:outerShdw>
              </a:effectLst>
              <a:latin typeface="方正黑体简体" panose="03000509000000000000" pitchFamily="2" charset="-122"/>
              <a:ea typeface="方正黑体简体" panose="03000509000000000000" pitchFamily="2" charset="-122"/>
              <a:cs typeface="Noto Sans S Chinese Black" panose="020B0A00000000000000" charset="-122"/>
              <a:sym typeface="方正黑体简体" panose="03000509000000000000" pitchFamily="2" charset="-122"/>
            </a:endParaRPr>
          </a:p>
        </p:txBody>
      </p:sp>
      <p:sp>
        <p:nvSpPr>
          <p:cNvPr id="1049028" name="文本框 12"/>
          <p:cNvSpPr txBox="1"/>
          <p:nvPr/>
        </p:nvSpPr>
        <p:spPr>
          <a:xfrm>
            <a:off x="4732960" y="4681220"/>
            <a:ext cx="3477260" cy="306705"/>
          </a:xfrm>
          <a:prstGeom prst="rect"/>
          <a:solidFill>
            <a:srgbClr val="FFE26D"/>
          </a:solidFill>
          <a:ln>
            <a:noFill/>
          </a:ln>
        </p:spPr>
        <p:txBody>
          <a:bodyPr rtlCol="0" wrap="square">
            <a:spAutoFit/>
          </a:bodyPr>
          <a:p>
            <a:pPr algn="dist"/>
            <a:r>
              <a:rPr dirty="0" sz="1400" lang="zh-CN">
                <a:solidFill>
                  <a:srgbClr val="688FFF"/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  <a:cs typeface="Noto Sans S Chinese Regular" panose="020B0500000000000000" charset="-122"/>
                <a:sym typeface="方正黑体简体" panose="03000509000000000000" pitchFamily="2" charset="-122"/>
              </a:rPr>
              <a:t>福建省软众数字科技股份有限公司</a:t>
            </a:r>
            <a:r>
              <a:rPr b="1" dirty="0" sz="1400" lang="zh-CN">
                <a:solidFill>
                  <a:srgbClr val="688FFF"/>
                </a:solidFill>
                <a:latin typeface="方正黑体简体" panose="03000509000000000000" pitchFamily="2" charset="-122"/>
                <a:ea typeface="方正黑体简体" panose="03000509000000000000" pitchFamily="2" charset="-122"/>
                <a:cs typeface="Noto Sans S Chinese Regular" panose="020B0500000000000000" charset="-122"/>
                <a:sym typeface="方正黑体简体" panose="03000509000000000000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文本框 3"/>
          <p:cNvSpPr txBox="1"/>
          <p:nvPr/>
        </p:nvSpPr>
        <p:spPr>
          <a:xfrm>
            <a:off x="1089660" y="561975"/>
            <a:ext cx="104324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消费习惯升级：带动需求成长，全国新式饮品店门店爆炸性增长</a:t>
            </a:r>
          </a:p>
        </p:txBody>
      </p:sp>
      <p:sp>
        <p:nvSpPr>
          <p:cNvPr id="1048625" name="文本框 10"/>
          <p:cNvSpPr txBox="1"/>
          <p:nvPr/>
        </p:nvSpPr>
        <p:spPr>
          <a:xfrm>
            <a:off x="1129665" y="1207135"/>
            <a:ext cx="10603865" cy="1310641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随着消费水平的提升，消费习惯也在升级，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消费者对更为精致的消费需求随之成长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。新式饮品成为消费者的消费热点，从而带动了门店数的增长。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全国城市的新式饮品门店增长率皆呈现超过</a:t>
            </a:r>
            <a:r>
              <a:rPr altLang="zh-CN" b="1" lang="en-US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300%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的成长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，其中一线城市每年的新式饮品门店增长率皆位居第一。</a:t>
            </a:r>
          </a:p>
        </p:txBody>
      </p:sp>
      <p:sp>
        <p:nvSpPr>
          <p:cNvPr id="1048626" name="矩形 9"/>
          <p:cNvSpPr/>
          <p:nvPr/>
        </p:nvSpPr>
        <p:spPr>
          <a:xfrm>
            <a:off x="73025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27" name="文本框 21"/>
          <p:cNvSpPr txBox="1"/>
          <p:nvPr/>
        </p:nvSpPr>
        <p:spPr>
          <a:xfrm>
            <a:off x="1678940" y="2828290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中国消费支出数据整理</a:t>
            </a:r>
            <a:endParaRPr altLang="en-US" sz="1600" lang="zh-CN"/>
          </a:p>
        </p:txBody>
      </p:sp>
      <p:sp>
        <p:nvSpPr>
          <p:cNvPr id="1048628" name="文本框 4"/>
          <p:cNvSpPr txBox="1"/>
          <p:nvPr/>
        </p:nvSpPr>
        <p:spPr>
          <a:xfrm>
            <a:off x="7084695" y="2828290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新式饮品门店增长率</a:t>
            </a:r>
            <a:endParaRPr altLang="en-US" sz="1600" lang="zh-CN"/>
          </a:p>
        </p:txBody>
      </p:sp>
      <p:sp>
        <p:nvSpPr>
          <p:cNvPr id="1048629" name="文本框 6"/>
          <p:cNvSpPr txBox="1"/>
          <p:nvPr/>
        </p:nvSpPr>
        <p:spPr>
          <a:xfrm>
            <a:off x="8510270" y="6290945"/>
            <a:ext cx="3493135" cy="36830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  <a:buClrTx/>
              <a:buSzTx/>
              <a:buFontTx/>
            </a:pP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数据来源：</a:t>
            </a: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国家统计局</a:t>
            </a: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、美团点评餐饮学院</a:t>
            </a:r>
          </a:p>
        </p:txBody>
      </p:sp>
      <p:pic>
        <p:nvPicPr>
          <p:cNvPr id="2097157" name="图片 7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1089660" y="3402330"/>
            <a:ext cx="4178935" cy="2510790"/>
          </a:xfrm>
          <a:prstGeom prst="rect"/>
        </p:spPr>
      </p:pic>
      <p:pic>
        <p:nvPicPr>
          <p:cNvPr id="2097158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6626225" y="3378835"/>
            <a:ext cx="3917315" cy="253428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文本框 3"/>
          <p:cNvSpPr txBox="1"/>
          <p:nvPr/>
        </p:nvSpPr>
        <p:spPr>
          <a:xfrm>
            <a:off x="1089660" y="561975"/>
            <a:ext cx="104324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主客群消费能力提升：女性力量崛起，带动新式饮品发展</a:t>
            </a:r>
          </a:p>
        </p:txBody>
      </p:sp>
      <p:sp>
        <p:nvSpPr>
          <p:cNvPr id="1048634" name="文本框 10"/>
          <p:cNvSpPr txBox="1"/>
          <p:nvPr/>
        </p:nvSpPr>
        <p:spPr>
          <a:xfrm>
            <a:off x="1129665" y="1207135"/>
            <a:ext cx="10603865" cy="1717040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从现制茶饮以及现制咖啡的消费人群分布中，可以看出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女性皆为主要客群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；从阿里研究院发布的数据显示，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2017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年淘宝女性用户的消费金额较与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2015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年成长了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64%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。成交人数增长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55%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女性消费能力提升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；根据口碑的《</a:t>
            </a:r>
            <a:r>
              <a:rPr altLang="zh-CN" 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2017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国民餐饮消费大数据报告》，女性平均在下午茶的花费高于正餐，以购买饮品和甜点为主，平均消费时间多集中在下午茶时段，</a:t>
            </a:r>
            <a:r>
              <a:rPr altLang="en-US"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购买新式饮品成为享受生活的方式</a:t>
            </a:r>
            <a:r>
              <a:rPr altLang="en-US"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altLang="en-US" b="1" lang="zh-CN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35" name="矩形 9"/>
          <p:cNvSpPr/>
          <p:nvPr/>
        </p:nvSpPr>
        <p:spPr>
          <a:xfrm>
            <a:off x="73025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36" name="文本框 21"/>
          <p:cNvSpPr txBox="1"/>
          <p:nvPr/>
        </p:nvSpPr>
        <p:spPr>
          <a:xfrm>
            <a:off x="1087755" y="3113405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新式饮品消费者性别分布</a:t>
            </a:r>
            <a:endParaRPr altLang="en-US" sz="1600" lang="zh-CN"/>
          </a:p>
        </p:txBody>
      </p:sp>
      <p:pic>
        <p:nvPicPr>
          <p:cNvPr id="2097159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1" cstate="email"/>
          <a:stretch>
            <a:fillRect/>
          </a:stretch>
        </p:blipFill>
        <p:spPr>
          <a:xfrm>
            <a:off x="1087755" y="3632200"/>
            <a:ext cx="3068955" cy="2231390"/>
          </a:xfrm>
          <a:prstGeom prst="rect"/>
        </p:spPr>
      </p:pic>
      <p:pic>
        <p:nvPicPr>
          <p:cNvPr id="2097160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2" cstate="email"/>
          <a:stretch>
            <a:fillRect/>
          </a:stretch>
        </p:blipFill>
        <p:spPr>
          <a:xfrm>
            <a:off x="4397375" y="3632200"/>
            <a:ext cx="2994660" cy="2230755"/>
          </a:xfrm>
          <a:prstGeom prst="rect"/>
        </p:spPr>
      </p:pic>
      <p:pic>
        <p:nvPicPr>
          <p:cNvPr id="2097161" name="图片 11"/>
          <p:cNvPicPr>
            <a:picLocks noChangeAspect="1"/>
          </p:cNvPicPr>
          <p:nvPr/>
        </p:nvPicPr>
        <p:blipFill>
          <a:blip xmlns:r="http://schemas.openxmlformats.org/officeDocument/2006/relationships" r:embed="rId3" cstate="email"/>
          <a:stretch>
            <a:fillRect/>
          </a:stretch>
        </p:blipFill>
        <p:spPr>
          <a:xfrm>
            <a:off x="7639050" y="3506470"/>
            <a:ext cx="3883025" cy="2356485"/>
          </a:xfrm>
          <a:prstGeom prst="rect"/>
        </p:spPr>
      </p:pic>
      <p:sp>
        <p:nvSpPr>
          <p:cNvPr id="1048637" name="文本框 12"/>
          <p:cNvSpPr txBox="1"/>
          <p:nvPr/>
        </p:nvSpPr>
        <p:spPr>
          <a:xfrm>
            <a:off x="4392295" y="3113405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淘宝女性用户数据</a:t>
            </a:r>
            <a:endParaRPr altLang="en-US" sz="1600" lang="zh-CN"/>
          </a:p>
        </p:txBody>
      </p:sp>
      <p:sp>
        <p:nvSpPr>
          <p:cNvPr id="1048638" name="文本框 13"/>
          <p:cNvSpPr txBox="1"/>
          <p:nvPr/>
        </p:nvSpPr>
        <p:spPr>
          <a:xfrm>
            <a:off x="8080375" y="3046095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新式饮品消费时间段（小时）</a:t>
            </a:r>
            <a:endParaRPr altLang="zh-CN" sz="1600" 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39" name="文本框 14"/>
          <p:cNvSpPr txBox="1"/>
          <p:nvPr/>
        </p:nvSpPr>
        <p:spPr>
          <a:xfrm>
            <a:off x="8677910" y="6309995"/>
            <a:ext cx="3400425" cy="36830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数据来源：美团点评餐饮学院、阿里研究眼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文本框 3"/>
          <p:cNvSpPr txBox="1"/>
          <p:nvPr/>
        </p:nvSpPr>
        <p:spPr>
          <a:xfrm>
            <a:off x="1045210" y="561975"/>
            <a:ext cx="10902315" cy="645160"/>
          </a:xfrm>
          <a:prstGeom prst="rect"/>
          <a:noFill/>
        </p:spPr>
        <p:txBody>
          <a:bodyPr rtlCol="0" wrap="square">
            <a:spAutoFit/>
          </a:bodyPr>
          <a:p>
            <a:pPr fontAlgn="auto">
              <a:lnSpc>
                <a:spcPct val="150000"/>
              </a:lnSpc>
            </a:pPr>
            <a:r>
              <a:rPr altLang="en-US" b="1" sz="2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文化的渗透与提升：自主品牌认可度提升，购买新式饮品从跟风转变为生活方式</a:t>
            </a:r>
          </a:p>
        </p:txBody>
      </p:sp>
      <p:sp>
        <p:nvSpPr>
          <p:cNvPr id="1048644" name="文本框 10"/>
          <p:cNvSpPr txBox="1"/>
          <p:nvPr/>
        </p:nvSpPr>
        <p:spPr>
          <a:xfrm>
            <a:off x="1085215" y="1207135"/>
            <a:ext cx="10862310" cy="1310641"/>
          </a:xfrm>
          <a:prstGeom prst="rect"/>
          <a:noFill/>
        </p:spPr>
        <p:txBody>
          <a:bodyPr rtlCol="0" wrap="square">
            <a:spAutoFit/>
          </a:bodyPr>
          <a:p>
            <a:pPr algn="just" fontAlgn="auto">
              <a:lnSpc>
                <a:spcPct val="15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从调查报告显示，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年轻的中国消费者对国内文化的拥簇逐渐增加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，中国消费者对于本地的认可度正在提升，从新式饮品的消费因素统计中发现，购买新式茶饮的消费者中，最大的目的是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出于对产品的喜好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，购买咖啡是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出于实用性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的提神、消除疲劳。购买饮食饮品的行为从单纯的跟风，</a:t>
            </a:r>
            <a:r>
              <a:rPr b="1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下沉为中国消费者的生活文化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b="1" lang="zh-CN">
              <a:solidFill>
                <a:srgbClr val="5880C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45" name="矩形 9"/>
          <p:cNvSpPr/>
          <p:nvPr/>
        </p:nvSpPr>
        <p:spPr>
          <a:xfrm>
            <a:off x="685800" y="792480"/>
            <a:ext cx="359410" cy="335915"/>
          </a:xfrm>
          <a:prstGeom prst="rect"/>
          <a:solidFill>
            <a:srgbClr val="58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sz="4400" lang="zh-CN"/>
          </a:p>
        </p:txBody>
      </p:sp>
      <p:sp>
        <p:nvSpPr>
          <p:cNvPr id="1048646" name="文本框 21"/>
          <p:cNvSpPr txBox="1"/>
          <p:nvPr/>
        </p:nvSpPr>
        <p:spPr>
          <a:xfrm>
            <a:off x="1398905" y="3113405"/>
            <a:ext cx="352933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中国消费者对本地食品品牌接纳比率</a:t>
            </a:r>
            <a:endParaRPr altLang="en-US" sz="1600" lang="zh-CN"/>
          </a:p>
        </p:txBody>
      </p:sp>
      <p:sp>
        <p:nvSpPr>
          <p:cNvPr id="1048647" name="文本框 13"/>
          <p:cNvSpPr txBox="1"/>
          <p:nvPr/>
        </p:nvSpPr>
        <p:spPr>
          <a:xfrm>
            <a:off x="7503795" y="3046095"/>
            <a:ext cx="2999740" cy="460375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600" lang="zh-CN">
                <a:latin typeface="微软雅黑" panose="020B0503020204020204" charset="-122"/>
                <a:ea typeface="微软雅黑" panose="020B0503020204020204" charset="-122"/>
              </a:rPr>
              <a:t>新式饮品消费因素统计</a:t>
            </a:r>
            <a:endParaRPr altLang="zh-CN" sz="1600" 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48" name="文本框 14"/>
          <p:cNvSpPr txBox="1"/>
          <p:nvPr/>
        </p:nvSpPr>
        <p:spPr>
          <a:xfrm>
            <a:off x="8677910" y="6309995"/>
            <a:ext cx="3400425" cy="368300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</a:pPr>
            <a:r>
              <a:rPr altLang="en-US" sz="1200" lang="zh-CN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数据来源：尼尔森、美团点评餐饮学院</a:t>
            </a:r>
          </a:p>
        </p:txBody>
      </p:sp>
      <p:pic>
        <p:nvPicPr>
          <p:cNvPr id="2097162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229995" y="3573780"/>
            <a:ext cx="3867150" cy="2495550"/>
          </a:xfrm>
          <a:prstGeom prst="rect"/>
        </p:spPr>
      </p:pic>
      <p:pic>
        <p:nvPicPr>
          <p:cNvPr id="2097163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414770" y="3506470"/>
            <a:ext cx="4953000" cy="254317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0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文本框 3"/>
          <p:cNvSpPr txBox="1"/>
          <p:nvPr/>
        </p:nvSpPr>
        <p:spPr>
          <a:xfrm>
            <a:off x="2038350" y="2136775"/>
            <a:ext cx="8115935" cy="2504441"/>
          </a:xfrm>
          <a:prstGeom prst="rect"/>
          <a:noFill/>
        </p:spPr>
        <p:txBody>
          <a:bodyPr rtlCol="0" wrap="square">
            <a:spAutoFit/>
          </a:bodyPr>
          <a:p>
            <a:pPr algn="ctr" fontAlgn="auto">
              <a:lnSpc>
                <a:spcPct val="150000"/>
              </a:lnSpc>
              <a:buClrTx/>
              <a:buSzTx/>
              <a:buNone/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加盟招商行业趋势</a:t>
            </a:r>
          </a:p>
          <a:p>
            <a:pPr algn="ctr" fontAlgn="auto">
              <a:lnSpc>
                <a:spcPct val="150000"/>
              </a:lnSpc>
              <a:buClrTx/>
              <a:buSzTx/>
              <a:buNone/>
            </a:pPr>
            <a:r>
              <a:rPr altLang="en-US" b="1" sz="5400" lang="zh-CN">
                <a:solidFill>
                  <a:srgbClr val="5880C1"/>
                </a:solidFill>
                <a:latin typeface="微软雅黑" panose="020B0503020204020204" charset="-122"/>
                <a:ea typeface="微软雅黑" panose="020B0503020204020204" charset="-122"/>
              </a:rPr>
              <a:t>及人群洞察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advTm="0" p14:dur="9"/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heme/theme1.xml><?xml version="1.0" encoding="utf-8"?>
<a:theme xmlns:a="http://schemas.openxmlformats.org/drawingml/2006/main" name="Office 主题​​">
  <a:themeElements>
    <a:clrScheme name="自定义 2285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88FFF"/>
      </a:accent1>
      <a:accent2>
        <a:srgbClr val="F19EC2"/>
      </a:accent2>
      <a:accent3>
        <a:srgbClr val="688FFF"/>
      </a:accent3>
      <a:accent4>
        <a:srgbClr val="F19EC2"/>
      </a:accent4>
      <a:accent5>
        <a:srgbClr val="688FFF"/>
      </a:accent5>
      <a:accent6>
        <a:srgbClr val="F19EC2"/>
      </a:accent6>
      <a:hlink>
        <a:srgbClr val="688FFF"/>
      </a:hlink>
      <a:folHlink>
        <a:srgbClr val="F19EC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孟菲斯风格营销策划文案PPT模板</dc:title>
  <dc:creator>悦枫明</dc:creator>
  <cp:lastModifiedBy>xb21cn</cp:lastModifiedBy>
  <dcterms:created xsi:type="dcterms:W3CDTF">2019-01-23T09:39:00Z</dcterms:created>
  <dcterms:modified xsi:type="dcterms:W3CDTF">2022-03-30T00:26:57Z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  <property fmtid="{D5CDD505-2E9C-101B-9397-08002B2CF9AE}" pid="3" name="ICV">
    <vt:lpwstr>ce22aa60665a4864a3a4e10136e55f9c</vt:lpwstr>
  </property>
</Properties>
</file>