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6" r:id="rId2"/>
    <p:sldId id="326" r:id="rId3"/>
    <p:sldId id="264" r:id="rId4"/>
    <p:sldId id="258"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9" r:id="rId36"/>
    <p:sldId id="358" r:id="rId37"/>
    <p:sldId id="360" r:id="rId38"/>
    <p:sldId id="361" r:id="rId39"/>
    <p:sldId id="362" r:id="rId40"/>
    <p:sldId id="363" r:id="rId41"/>
    <p:sldId id="364" r:id="rId42"/>
    <p:sldId id="365" r:id="rId43"/>
    <p:sldId id="366" r:id="rId44"/>
    <p:sldId id="369" r:id="rId45"/>
    <p:sldId id="368" r:id="rId46"/>
    <p:sldId id="367"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8" r:id="rId66"/>
    <p:sldId id="389" r:id="rId67"/>
    <p:sldId id="390" r:id="rId68"/>
    <p:sldId id="391" r:id="rId69"/>
    <p:sldId id="392" r:id="rId70"/>
    <p:sldId id="393" r:id="rId71"/>
    <p:sldId id="394" r:id="rId72"/>
    <p:sldId id="395" r:id="rId73"/>
    <p:sldId id="396" r:id="rId74"/>
    <p:sldId id="397" r:id="rId75"/>
    <p:sldId id="398" r:id="rId76"/>
    <p:sldId id="399" r:id="rId77"/>
    <p:sldId id="400" r:id="rId78"/>
    <p:sldId id="401" r:id="rId79"/>
    <p:sldId id="402" r:id="rId80"/>
    <p:sldId id="403" r:id="rId81"/>
    <p:sldId id="404" r:id="rId82"/>
    <p:sldId id="405" r:id="rId83"/>
    <p:sldId id="406" r:id="rId84"/>
    <p:sldId id="407" r:id="rId85"/>
    <p:sldId id="408" r:id="rId86"/>
    <p:sldId id="409" r:id="rId87"/>
    <p:sldId id="410" r:id="rId88"/>
    <p:sldId id="411" r:id="rId89"/>
    <p:sldId id="412" r:id="rId90"/>
    <p:sldId id="413" r:id="rId91"/>
    <p:sldId id="414" r:id="rId92"/>
    <p:sldId id="415" r:id="rId93"/>
    <p:sldId id="416" r:id="rId94"/>
    <p:sldId id="417" r:id="rId95"/>
    <p:sldId id="418" r:id="rId96"/>
    <p:sldId id="327" r:id="rId9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0CE"/>
    <a:srgbClr val="D5A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94660"/>
  </p:normalViewPr>
  <p:slideViewPr>
    <p:cSldViewPr snapToGrid="0" showGuides="1">
      <p:cViewPr>
        <p:scale>
          <a:sx n="60" d="100"/>
          <a:sy n="60" d="100"/>
        </p:scale>
        <p:origin x="42" y="92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7853D-B068-4B23-BFB2-32B55972D46D}" type="datetimeFigureOut">
              <a:rPr lang="zh-CN" altLang="en-US" smtClean="0"/>
              <a:t>2024/2/22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989875-C16A-47C5-B05D-763A3D04C35A}" type="slidenum">
              <a:rPr lang="zh-CN" altLang="en-US" smtClean="0"/>
              <a:t>‹#›</a:t>
            </a:fld>
            <a:endParaRPr lang="zh-CN" altLang="en-US"/>
          </a:p>
        </p:txBody>
      </p:sp>
    </p:spTree>
    <p:extLst>
      <p:ext uri="{BB962C8B-B14F-4D97-AF65-F5344CB8AC3E}">
        <p14:creationId xmlns:p14="http://schemas.microsoft.com/office/powerpoint/2010/main" val="2573178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21AE85-A869-845F-7BFB-403907045B9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A6254BE-DECB-8DB6-8DAB-4F1DBC1ABE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6964DE0-3B0D-2806-0FB3-E0C41E77FB35}"/>
              </a:ext>
            </a:extLst>
          </p:cNvPr>
          <p:cNvSpPr>
            <a:spLocks noGrp="1"/>
          </p:cNvSpPr>
          <p:nvPr>
            <p:ph type="dt" sz="half" idx="10"/>
          </p:nvPr>
        </p:nvSpPr>
        <p:spPr/>
        <p:txBody>
          <a:bodyPr/>
          <a:lstStyle/>
          <a:p>
            <a:fld id="{9D079AB7-D62C-4BFC-BA6A-2B237B13DF2A}" type="datetime1">
              <a:rPr lang="zh-CN" altLang="en-US" smtClean="0"/>
              <a:t>2024/2/22</a:t>
            </a:fld>
            <a:endParaRPr lang="zh-CN" altLang="en-US"/>
          </a:p>
        </p:txBody>
      </p:sp>
      <p:sp>
        <p:nvSpPr>
          <p:cNvPr id="5" name="页脚占位符 4">
            <a:extLst>
              <a:ext uri="{FF2B5EF4-FFF2-40B4-BE49-F238E27FC236}">
                <a16:creationId xmlns:a16="http://schemas.microsoft.com/office/drawing/2014/main" id="{0DE145E1-07AB-1148-034E-65CDB602F85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5746DBB-4E4B-C646-6B0E-1DCAAB521BB3}"/>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87933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C2951A-814E-E15F-5E6A-9BB686241FE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AD4947B-E70E-701D-75F2-15965BC4B4B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47DBFB-F382-A961-9D88-3F1776881105}"/>
              </a:ext>
            </a:extLst>
          </p:cNvPr>
          <p:cNvSpPr>
            <a:spLocks noGrp="1"/>
          </p:cNvSpPr>
          <p:nvPr>
            <p:ph type="dt" sz="half" idx="10"/>
          </p:nvPr>
        </p:nvSpPr>
        <p:spPr/>
        <p:txBody>
          <a:bodyPr/>
          <a:lstStyle/>
          <a:p>
            <a:fld id="{E960447F-8FC9-4328-A2ED-F69BED024241}" type="datetime1">
              <a:rPr lang="zh-CN" altLang="en-US" smtClean="0"/>
              <a:t>2024/2/22</a:t>
            </a:fld>
            <a:endParaRPr lang="zh-CN" altLang="en-US"/>
          </a:p>
        </p:txBody>
      </p:sp>
      <p:sp>
        <p:nvSpPr>
          <p:cNvPr id="5" name="页脚占位符 4">
            <a:extLst>
              <a:ext uri="{FF2B5EF4-FFF2-40B4-BE49-F238E27FC236}">
                <a16:creationId xmlns:a16="http://schemas.microsoft.com/office/drawing/2014/main" id="{D9036EC7-37A1-BFEE-64AA-D5F686E4CF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33A610-3EA8-D9C8-A11E-380D098D080E}"/>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3400320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DA04F8-3139-C009-1B4A-DD337058981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171440B-C486-F138-9557-EE261D26A6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6CF5CC4-073D-C6B1-642D-A7DB6DC08A67}"/>
              </a:ext>
            </a:extLst>
          </p:cNvPr>
          <p:cNvSpPr>
            <a:spLocks noGrp="1"/>
          </p:cNvSpPr>
          <p:nvPr>
            <p:ph type="dt" sz="half" idx="10"/>
          </p:nvPr>
        </p:nvSpPr>
        <p:spPr/>
        <p:txBody>
          <a:bodyPr/>
          <a:lstStyle/>
          <a:p>
            <a:fld id="{2D870F01-3BE3-4CF6-BF96-130D56FC0C6A}" type="datetime1">
              <a:rPr lang="zh-CN" altLang="en-US" smtClean="0"/>
              <a:t>2024/2/22</a:t>
            </a:fld>
            <a:endParaRPr lang="zh-CN" altLang="en-US"/>
          </a:p>
        </p:txBody>
      </p:sp>
      <p:sp>
        <p:nvSpPr>
          <p:cNvPr id="5" name="页脚占位符 4">
            <a:extLst>
              <a:ext uri="{FF2B5EF4-FFF2-40B4-BE49-F238E27FC236}">
                <a16:creationId xmlns:a16="http://schemas.microsoft.com/office/drawing/2014/main" id="{7C663EB5-EE81-92C2-CE4D-8B1E79DDF2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BC7A880-C575-CAB7-502A-E73AE8C01D65}"/>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63034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14F5BA-CF70-8B05-2B5B-06C4C107BF4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3BBC12C-3C8A-B174-6CEE-E0C0D3BEEEA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B97C4E1-65AF-084A-5504-9C98FB2503B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49DBA3F-C1E9-92FF-E2ED-905693042B54}"/>
              </a:ext>
            </a:extLst>
          </p:cNvPr>
          <p:cNvSpPr>
            <a:spLocks noGrp="1"/>
          </p:cNvSpPr>
          <p:nvPr>
            <p:ph type="dt" sz="half" idx="10"/>
          </p:nvPr>
        </p:nvSpPr>
        <p:spPr/>
        <p:txBody>
          <a:bodyPr/>
          <a:lstStyle/>
          <a:p>
            <a:fld id="{D2E53A71-0A7F-447E-850E-AE8D0054B9AF}" type="datetime1">
              <a:rPr lang="zh-CN" altLang="en-US" smtClean="0"/>
              <a:t>2024/2/22</a:t>
            </a:fld>
            <a:endParaRPr lang="zh-CN" altLang="en-US"/>
          </a:p>
        </p:txBody>
      </p:sp>
      <p:sp>
        <p:nvSpPr>
          <p:cNvPr id="6" name="页脚占位符 5">
            <a:extLst>
              <a:ext uri="{FF2B5EF4-FFF2-40B4-BE49-F238E27FC236}">
                <a16:creationId xmlns:a16="http://schemas.microsoft.com/office/drawing/2014/main" id="{0C41E1C7-ACB8-F3D4-93ED-18C70F2BDB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04FDB5-91E5-C550-07E1-D6C263FFD2BD}"/>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7240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E5F225-BD35-8DB2-2DAC-90DCFE64FD8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5CE50EA-5981-1093-C9DF-A04257A6B1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7C8548D-AB72-96BE-101C-1DA8DB3A049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0459DB-61E0-156E-A6EB-3BC1898815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848317A-2A88-F42C-A78A-C3D1F67F9A1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AF7C2FC-AC94-AAE3-2F6A-768163841AD6}"/>
              </a:ext>
            </a:extLst>
          </p:cNvPr>
          <p:cNvSpPr>
            <a:spLocks noGrp="1"/>
          </p:cNvSpPr>
          <p:nvPr>
            <p:ph type="dt" sz="half" idx="10"/>
          </p:nvPr>
        </p:nvSpPr>
        <p:spPr/>
        <p:txBody>
          <a:bodyPr/>
          <a:lstStyle/>
          <a:p>
            <a:fld id="{1A72E398-5F18-406C-8689-1540E17355BC}" type="datetime1">
              <a:rPr lang="zh-CN" altLang="en-US" smtClean="0"/>
              <a:t>2024/2/22</a:t>
            </a:fld>
            <a:endParaRPr lang="zh-CN" altLang="en-US"/>
          </a:p>
        </p:txBody>
      </p:sp>
      <p:sp>
        <p:nvSpPr>
          <p:cNvPr id="8" name="页脚占位符 7">
            <a:extLst>
              <a:ext uri="{FF2B5EF4-FFF2-40B4-BE49-F238E27FC236}">
                <a16:creationId xmlns:a16="http://schemas.microsoft.com/office/drawing/2014/main" id="{49F3912D-0633-BDF8-EA5F-A625FC67CC6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98D3F2E-F39D-D735-4591-A5BD6228B000}"/>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976890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40F5EB-329D-98A5-3059-A5C42D42337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4127A53-A513-F98D-980D-3F4A6BE55C85}"/>
              </a:ext>
            </a:extLst>
          </p:cNvPr>
          <p:cNvSpPr>
            <a:spLocks noGrp="1"/>
          </p:cNvSpPr>
          <p:nvPr>
            <p:ph type="dt" sz="half" idx="10"/>
          </p:nvPr>
        </p:nvSpPr>
        <p:spPr/>
        <p:txBody>
          <a:bodyPr/>
          <a:lstStyle/>
          <a:p>
            <a:fld id="{EF084E76-F308-4BB7-829F-A9A36F27F783}" type="datetime1">
              <a:rPr lang="zh-CN" altLang="en-US" smtClean="0"/>
              <a:t>2024/2/22</a:t>
            </a:fld>
            <a:endParaRPr lang="zh-CN" altLang="en-US"/>
          </a:p>
        </p:txBody>
      </p:sp>
      <p:sp>
        <p:nvSpPr>
          <p:cNvPr id="4" name="页脚占位符 3">
            <a:extLst>
              <a:ext uri="{FF2B5EF4-FFF2-40B4-BE49-F238E27FC236}">
                <a16:creationId xmlns:a16="http://schemas.microsoft.com/office/drawing/2014/main" id="{048D4268-72A4-06BB-6052-446AAEF1775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F6CEEF6-A06B-1CBB-1E6D-D72A33528AAB}"/>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418321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F7493D4-4088-FEE8-51CC-C54DD119697E}"/>
              </a:ext>
            </a:extLst>
          </p:cNvPr>
          <p:cNvSpPr>
            <a:spLocks noGrp="1"/>
          </p:cNvSpPr>
          <p:nvPr>
            <p:ph type="dt" sz="half" idx="10"/>
          </p:nvPr>
        </p:nvSpPr>
        <p:spPr/>
        <p:txBody>
          <a:bodyPr/>
          <a:lstStyle/>
          <a:p>
            <a:fld id="{BCC3951C-0F3A-4EDB-8DD3-CC5E49D088EB}" type="datetime1">
              <a:rPr lang="zh-CN" altLang="en-US" smtClean="0"/>
              <a:t>2024/2/22</a:t>
            </a:fld>
            <a:endParaRPr lang="zh-CN" altLang="en-US"/>
          </a:p>
        </p:txBody>
      </p:sp>
      <p:sp>
        <p:nvSpPr>
          <p:cNvPr id="3" name="页脚占位符 2">
            <a:extLst>
              <a:ext uri="{FF2B5EF4-FFF2-40B4-BE49-F238E27FC236}">
                <a16:creationId xmlns:a16="http://schemas.microsoft.com/office/drawing/2014/main" id="{1707ED94-DF61-F75A-BDC4-3DE5AE52995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82F67D8-FF91-9CAB-BEE7-83295D83B399}"/>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69575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404E97-94A7-879E-9E7E-74AD04A493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1857AD9-9A00-802A-86C1-251C81BA7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41B21B2-CFE9-87C5-5073-60CC64B58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15C4FD4-9922-E003-7374-B693FF022152}"/>
              </a:ext>
            </a:extLst>
          </p:cNvPr>
          <p:cNvSpPr>
            <a:spLocks noGrp="1"/>
          </p:cNvSpPr>
          <p:nvPr>
            <p:ph type="dt" sz="half" idx="10"/>
          </p:nvPr>
        </p:nvSpPr>
        <p:spPr/>
        <p:txBody>
          <a:bodyPr/>
          <a:lstStyle/>
          <a:p>
            <a:fld id="{EC82385A-615A-414F-B592-17EAC9473DB3}" type="datetime1">
              <a:rPr lang="zh-CN" altLang="en-US" smtClean="0"/>
              <a:t>2024/2/22</a:t>
            </a:fld>
            <a:endParaRPr lang="zh-CN" altLang="en-US"/>
          </a:p>
        </p:txBody>
      </p:sp>
      <p:sp>
        <p:nvSpPr>
          <p:cNvPr id="6" name="页脚占位符 5">
            <a:extLst>
              <a:ext uri="{FF2B5EF4-FFF2-40B4-BE49-F238E27FC236}">
                <a16:creationId xmlns:a16="http://schemas.microsoft.com/office/drawing/2014/main" id="{E8F42445-557E-C576-CC33-9B75C39CCB7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E7E6EE9-980C-EBE4-C16D-C9FBDC717FFA}"/>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4031255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A05E56-78C5-58F1-E375-77775D30138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90C11D4-4010-E2AD-BF5D-3E279C4A44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AC83E6E-5436-3C19-D28A-25F8F8E97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46DF63A-420C-00E0-034B-88BEB2C9B5F0}"/>
              </a:ext>
            </a:extLst>
          </p:cNvPr>
          <p:cNvSpPr>
            <a:spLocks noGrp="1"/>
          </p:cNvSpPr>
          <p:nvPr>
            <p:ph type="dt" sz="half" idx="10"/>
          </p:nvPr>
        </p:nvSpPr>
        <p:spPr/>
        <p:txBody>
          <a:bodyPr/>
          <a:lstStyle/>
          <a:p>
            <a:fld id="{59B3D8E0-A51F-461D-B6D4-D109C0989E24}" type="datetime1">
              <a:rPr lang="zh-CN" altLang="en-US" smtClean="0"/>
              <a:t>2024/2/22</a:t>
            </a:fld>
            <a:endParaRPr lang="zh-CN" altLang="en-US"/>
          </a:p>
        </p:txBody>
      </p:sp>
      <p:sp>
        <p:nvSpPr>
          <p:cNvPr id="6" name="页脚占位符 5">
            <a:extLst>
              <a:ext uri="{FF2B5EF4-FFF2-40B4-BE49-F238E27FC236}">
                <a16:creationId xmlns:a16="http://schemas.microsoft.com/office/drawing/2014/main" id="{E81CD2FB-E3B4-99FA-A49F-C2B25E2CCA0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40A9982-ADEB-EB2C-03E6-9FD9475028F7}"/>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2911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1A486A-EC98-EFF9-6058-3F73A3F67D4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BB44004-5FAA-ED72-014F-5A83A8E0D99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BA738B0-CB9B-A106-CB94-7C79EEA79D7D}"/>
              </a:ext>
            </a:extLst>
          </p:cNvPr>
          <p:cNvSpPr>
            <a:spLocks noGrp="1"/>
          </p:cNvSpPr>
          <p:nvPr>
            <p:ph type="dt" sz="half" idx="10"/>
          </p:nvPr>
        </p:nvSpPr>
        <p:spPr/>
        <p:txBody>
          <a:bodyPr/>
          <a:lstStyle/>
          <a:p>
            <a:fld id="{EE80FAC6-4E4C-46DE-A7B2-ECBE15734DE2}" type="datetime1">
              <a:rPr lang="zh-CN" altLang="en-US" smtClean="0"/>
              <a:t>2024/2/22</a:t>
            </a:fld>
            <a:endParaRPr lang="zh-CN" altLang="en-US"/>
          </a:p>
        </p:txBody>
      </p:sp>
      <p:sp>
        <p:nvSpPr>
          <p:cNvPr id="5" name="页脚占位符 4">
            <a:extLst>
              <a:ext uri="{FF2B5EF4-FFF2-40B4-BE49-F238E27FC236}">
                <a16:creationId xmlns:a16="http://schemas.microsoft.com/office/drawing/2014/main" id="{A6E81FCC-34E0-D2AD-633B-D12C0FBD685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9D34B02-B661-7B47-5CE1-DE9A687A149F}"/>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10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7DFB4B2-2F56-7A3F-D267-175A0EE5097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53ECF21-D8EA-A8C5-060A-1AE00B18B32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9DF488-49B4-F019-9704-56E2433735BA}"/>
              </a:ext>
            </a:extLst>
          </p:cNvPr>
          <p:cNvSpPr>
            <a:spLocks noGrp="1"/>
          </p:cNvSpPr>
          <p:nvPr>
            <p:ph type="dt" sz="half" idx="10"/>
          </p:nvPr>
        </p:nvSpPr>
        <p:spPr/>
        <p:txBody>
          <a:bodyPr/>
          <a:lstStyle/>
          <a:p>
            <a:fld id="{5DB46749-4BEC-4128-9DF9-CCF860A0B653}" type="datetime1">
              <a:rPr lang="zh-CN" altLang="en-US" smtClean="0"/>
              <a:t>2024/2/22</a:t>
            </a:fld>
            <a:endParaRPr lang="zh-CN" altLang="en-US"/>
          </a:p>
        </p:txBody>
      </p:sp>
      <p:sp>
        <p:nvSpPr>
          <p:cNvPr id="5" name="页脚占位符 4">
            <a:extLst>
              <a:ext uri="{FF2B5EF4-FFF2-40B4-BE49-F238E27FC236}">
                <a16:creationId xmlns:a16="http://schemas.microsoft.com/office/drawing/2014/main" id="{4027B5F3-86C9-B757-F48E-10D8B61FB5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FBA4770-68C2-9DDF-244A-1E8E393EB56E}"/>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9240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7185632-54F0-047E-176A-B6971EC490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629082D-0AA9-8CE2-72D8-7B19CF2F8E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F16684-84C3-25C0-B396-DCF1636DAA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2C7B53-046B-478B-93C6-9D3A8915D247}" type="datetime1">
              <a:rPr lang="zh-CN" altLang="en-US" smtClean="0"/>
              <a:t>2024/2/22</a:t>
            </a:fld>
            <a:endParaRPr lang="zh-CN" altLang="en-US"/>
          </a:p>
        </p:txBody>
      </p:sp>
      <p:sp>
        <p:nvSpPr>
          <p:cNvPr id="5" name="页脚占位符 4">
            <a:extLst>
              <a:ext uri="{FF2B5EF4-FFF2-40B4-BE49-F238E27FC236}">
                <a16:creationId xmlns:a16="http://schemas.microsoft.com/office/drawing/2014/main" id="{713C3422-E483-3F71-964A-0BD61BEBC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0894AC3-418B-955E-2F69-DC60C23A99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59071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alpha val="0"/>
              </a:schemeClr>
            </a:gs>
            <a:gs pos="57000">
              <a:srgbClr val="4880CE">
                <a:alpha val="20000"/>
              </a:srgbClr>
            </a:gs>
            <a:gs pos="0">
              <a:srgbClr val="4880CE">
                <a:alpha val="32000"/>
              </a:srgbClr>
            </a:gs>
          </a:gsLst>
          <a:lin ang="10800000" scaled="1"/>
          <a:tileRect/>
        </a:gradFill>
        <a:effectLst/>
      </p:bgPr>
    </p:bg>
    <p:spTree>
      <p:nvGrpSpPr>
        <p:cNvPr id="1" name=""/>
        <p:cNvGrpSpPr/>
        <p:nvPr/>
      </p:nvGrpSpPr>
      <p:grpSpPr>
        <a:xfrm>
          <a:off x="0" y="0"/>
          <a:ext cx="0" cy="0"/>
          <a:chOff x="0" y="0"/>
          <a:chExt cx="0" cy="0"/>
        </a:xfrm>
      </p:grpSpPr>
      <p:pic>
        <p:nvPicPr>
          <p:cNvPr id="1042" name="Picture 18" descr="查看图片">
            <a:extLst>
              <a:ext uri="{FF2B5EF4-FFF2-40B4-BE49-F238E27FC236}">
                <a16:creationId xmlns:a16="http://schemas.microsoft.com/office/drawing/2014/main" id="{2FEF6A75-DAC6-94F2-EC78-B31404E1B1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3FE59426-2B59-AB56-7A76-39B98C10ADDD}"/>
              </a:ext>
            </a:extLst>
          </p:cNvPr>
          <p:cNvSpPr txBox="1"/>
          <p:nvPr/>
        </p:nvSpPr>
        <p:spPr>
          <a:xfrm>
            <a:off x="278403" y="1903094"/>
            <a:ext cx="7802136" cy="2877711"/>
          </a:xfrm>
          <a:prstGeom prst="rect">
            <a:avLst/>
          </a:prstGeom>
          <a:noFill/>
        </p:spPr>
        <p:txBody>
          <a:bodyPr wrap="none" rtlCol="0">
            <a:spAutoFit/>
          </a:bodyPr>
          <a:lstStyle/>
          <a:p>
            <a:r>
              <a:rPr lang="zh-CN" altLang="en-US" sz="11500" b="1" dirty="0">
                <a:solidFill>
                  <a:srgbClr val="0070C0"/>
                </a:solidFill>
                <a:latin typeface="微软雅黑" panose="020B0503020204020204" pitchFamily="34" charset="-122"/>
                <a:ea typeface="微软雅黑" panose="020B0503020204020204" pitchFamily="34" charset="-122"/>
              </a:rPr>
              <a:t>品牌建设</a:t>
            </a:r>
            <a:endParaRPr lang="en-US" altLang="zh-CN" sz="11500" b="1" dirty="0">
              <a:solidFill>
                <a:srgbClr val="0070C0"/>
              </a:solidFill>
              <a:latin typeface="微软雅黑" panose="020B0503020204020204" pitchFamily="34" charset="-122"/>
              <a:ea typeface="微软雅黑" panose="020B0503020204020204" pitchFamily="34" charset="-122"/>
            </a:endParaRPr>
          </a:p>
          <a:p>
            <a:r>
              <a:rPr lang="zh-CN" altLang="en-US" sz="6600" b="1" dirty="0">
                <a:solidFill>
                  <a:srgbClr val="0070C0"/>
                </a:solidFill>
                <a:latin typeface="微软雅黑" panose="020B0503020204020204" pitchFamily="34" charset="-122"/>
                <a:ea typeface="微软雅黑" panose="020B0503020204020204" pitchFamily="34" charset="-122"/>
              </a:rPr>
              <a:t>术语释义手册（下）</a:t>
            </a:r>
          </a:p>
        </p:txBody>
      </p:sp>
      <p:sp>
        <p:nvSpPr>
          <p:cNvPr id="7" name="矩形 6">
            <a:extLst>
              <a:ext uri="{FF2B5EF4-FFF2-40B4-BE49-F238E27FC236}">
                <a16:creationId xmlns:a16="http://schemas.microsoft.com/office/drawing/2014/main" id="{DB71196F-94C0-DF19-82F3-440AB5B845EF}"/>
              </a:ext>
            </a:extLst>
          </p:cNvPr>
          <p:cNvSpPr/>
          <p:nvPr/>
        </p:nvSpPr>
        <p:spPr>
          <a:xfrm>
            <a:off x="-2885" y="6581652"/>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0A455203-6EF9-7B09-66EC-C34A4B345DE8}"/>
              </a:ext>
            </a:extLst>
          </p:cNvPr>
          <p:cNvSpPr txBox="1"/>
          <p:nvPr/>
        </p:nvSpPr>
        <p:spPr>
          <a:xfrm>
            <a:off x="438411" y="4673960"/>
            <a:ext cx="5657589" cy="338554"/>
          </a:xfrm>
          <a:prstGeom prst="rect">
            <a:avLst/>
          </a:prstGeom>
          <a:noFill/>
        </p:spPr>
        <p:txBody>
          <a:bodyPr wrap="square" rtlCol="0">
            <a:spAutoFit/>
          </a:bodyPr>
          <a:lstStyle/>
          <a:p>
            <a:pPr algn="dist"/>
            <a:r>
              <a:rPr lang="en-US" altLang="zh-CN" sz="16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6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7639888-2DEA-C916-BA48-9BEE6CBC37FD}"/>
              </a:ext>
            </a:extLst>
          </p:cNvPr>
          <p:cNvSpPr txBox="1"/>
          <p:nvPr/>
        </p:nvSpPr>
        <p:spPr>
          <a:xfrm rot="5400000">
            <a:off x="8415839" y="2365635"/>
            <a:ext cx="6054710" cy="1323439"/>
          </a:xfrm>
          <a:prstGeom prst="rect">
            <a:avLst/>
          </a:prstGeom>
          <a:noFill/>
        </p:spPr>
        <p:txBody>
          <a:bodyPr wrap="square" rtlCol="0">
            <a:spAutoFit/>
          </a:bodyPr>
          <a:lstStyle/>
          <a:p>
            <a:pPr algn="dist"/>
            <a:r>
              <a:rPr lang="en-US" altLang="zh-CN" sz="8000" b="1" dirty="0">
                <a:solidFill>
                  <a:schemeClr val="bg1">
                    <a:alpha val="50000"/>
                  </a:schemeClr>
                </a:solidFill>
                <a:latin typeface="微软雅黑" panose="020B0503020204020204" pitchFamily="34" charset="-122"/>
                <a:ea typeface="微软雅黑" panose="020B0503020204020204" pitchFamily="34" charset="-122"/>
              </a:rPr>
              <a:t>BUSINESS</a:t>
            </a:r>
            <a:endParaRPr lang="zh-CN" altLang="en-US" sz="8000" b="1" dirty="0">
              <a:solidFill>
                <a:schemeClr val="bg1">
                  <a:alpha val="50000"/>
                </a:schemeClr>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6CB0C78D-13AE-9FEA-34BB-C7C3F8BFFBB0}"/>
              </a:ext>
            </a:extLst>
          </p:cNvPr>
          <p:cNvPicPr>
            <a:picLocks noChangeAspect="1"/>
          </p:cNvPicPr>
          <p:nvPr/>
        </p:nvPicPr>
        <p:blipFill>
          <a:blip r:embed="rId3"/>
          <a:stretch>
            <a:fillRect/>
          </a:stretch>
        </p:blipFill>
        <p:spPr>
          <a:xfrm>
            <a:off x="9495358" y="0"/>
            <a:ext cx="1583356" cy="6858000"/>
          </a:xfrm>
          <a:prstGeom prst="rect">
            <a:avLst/>
          </a:prstGeom>
        </p:spPr>
      </p:pic>
    </p:spTree>
    <p:extLst>
      <p:ext uri="{BB962C8B-B14F-4D97-AF65-F5344CB8AC3E}">
        <p14:creationId xmlns:p14="http://schemas.microsoft.com/office/powerpoint/2010/main" val="121764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查看图片">
            <a:extLst>
              <a:ext uri="{FF2B5EF4-FFF2-40B4-BE49-F238E27FC236}">
                <a16:creationId xmlns:a16="http://schemas.microsoft.com/office/drawing/2014/main" id="{8342ABCB-25D5-90E1-3429-42430711F6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362EEA43-A1E3-A074-D6E3-6E75EC0E01DA}"/>
              </a:ext>
            </a:extLst>
          </p:cNvPr>
          <p:cNvSpPr/>
          <p:nvPr/>
        </p:nvSpPr>
        <p:spPr>
          <a:xfrm>
            <a:off x="319736" y="207075"/>
            <a:ext cx="11552529" cy="644385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4A2EDB7-4918-F8C1-68A0-EF714C85F92D}"/>
              </a:ext>
            </a:extLst>
          </p:cNvPr>
          <p:cNvSpPr txBox="1"/>
          <p:nvPr/>
        </p:nvSpPr>
        <p:spPr>
          <a:xfrm>
            <a:off x="719458" y="635637"/>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07</a:t>
            </a:r>
            <a:endParaRPr lang="zh-CN" altLang="en-US" sz="2800" dirty="0"/>
          </a:p>
        </p:txBody>
      </p:sp>
      <p:sp>
        <p:nvSpPr>
          <p:cNvPr id="7" name="文本框 6">
            <a:extLst>
              <a:ext uri="{FF2B5EF4-FFF2-40B4-BE49-F238E27FC236}">
                <a16:creationId xmlns:a16="http://schemas.microsoft.com/office/drawing/2014/main" id="{AD3CC293-EEDD-8ACC-AE60-A74354A05ED9}"/>
              </a:ext>
            </a:extLst>
          </p:cNvPr>
          <p:cNvSpPr txBox="1"/>
          <p:nvPr/>
        </p:nvSpPr>
        <p:spPr>
          <a:xfrm>
            <a:off x="2598822" y="479789"/>
            <a:ext cx="1218347"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品牌用户 </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
        <p:nvSpPr>
          <p:cNvPr id="9" name="文本框 8">
            <a:extLst>
              <a:ext uri="{FF2B5EF4-FFF2-40B4-BE49-F238E27FC236}">
                <a16:creationId xmlns:a16="http://schemas.microsoft.com/office/drawing/2014/main" id="{0308B39F-A723-62EE-A3E5-8AB3B04F2588}"/>
              </a:ext>
            </a:extLst>
          </p:cNvPr>
          <p:cNvSpPr txBox="1"/>
          <p:nvPr/>
        </p:nvSpPr>
        <p:spPr>
          <a:xfrm>
            <a:off x="719458" y="1778260"/>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08</a:t>
            </a:r>
            <a:endParaRPr lang="zh-CN" altLang="en-US" sz="2800" dirty="0"/>
          </a:p>
        </p:txBody>
      </p:sp>
      <p:sp>
        <p:nvSpPr>
          <p:cNvPr id="10" name="文本框 9">
            <a:extLst>
              <a:ext uri="{FF2B5EF4-FFF2-40B4-BE49-F238E27FC236}">
                <a16:creationId xmlns:a16="http://schemas.microsoft.com/office/drawing/2014/main" id="{679BAB23-610B-11A9-D1FA-2F2A4B521D15}"/>
              </a:ext>
            </a:extLst>
          </p:cNvPr>
          <p:cNvSpPr txBox="1"/>
          <p:nvPr/>
        </p:nvSpPr>
        <p:spPr>
          <a:xfrm>
            <a:off x="2598822" y="1622412"/>
            <a:ext cx="1756122" cy="792909"/>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lang="en-US" altLang="zh-CN" b="1" dirty="0">
                <a:solidFill>
                  <a:prstClr val="white"/>
                </a:solidFill>
                <a:latin typeface="微软雅黑" panose="020B0503020204020204" pitchFamily="34" charset="-122"/>
                <a:ea typeface="微软雅黑" panose="020B0503020204020204" pitchFamily="34" charset="-122"/>
              </a:rPr>
              <a:t>-</a:t>
            </a:r>
            <a:r>
              <a:rPr lang="zh-CN" altLang="en-US" b="1" dirty="0">
                <a:solidFill>
                  <a:prstClr val="white"/>
                </a:solidFill>
                <a:latin typeface="微软雅黑" panose="020B0503020204020204" pitchFamily="34" charset="-122"/>
                <a:ea typeface="微软雅黑" panose="020B0503020204020204" pitchFamily="34" charset="-122"/>
              </a:rPr>
              <a:t>市场匹配</a:t>
            </a:r>
            <a:endParaRPr lang="en-US" altLang="zh-CN" b="1" dirty="0">
              <a:solidFill>
                <a:prstClr val="white"/>
              </a:solidFill>
              <a:latin typeface="微软雅黑" panose="020B0503020204020204" pitchFamily="34" charset="-122"/>
              <a:ea typeface="微软雅黑" panose="020B0503020204020204" pitchFamily="34" charset="-122"/>
            </a:endParaRPr>
          </a:p>
          <a:p>
            <a:pPr>
              <a:lnSpc>
                <a:spcPct val="150000"/>
              </a:lnSpc>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
        <p:nvSpPr>
          <p:cNvPr id="12" name="文本框 11">
            <a:extLst>
              <a:ext uri="{FF2B5EF4-FFF2-40B4-BE49-F238E27FC236}">
                <a16:creationId xmlns:a16="http://schemas.microsoft.com/office/drawing/2014/main" id="{2006667E-BDD9-246F-575D-42C05496075D}"/>
              </a:ext>
            </a:extLst>
          </p:cNvPr>
          <p:cNvSpPr txBox="1"/>
          <p:nvPr/>
        </p:nvSpPr>
        <p:spPr>
          <a:xfrm>
            <a:off x="10478433" y="683763"/>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03</a:t>
            </a:r>
            <a:endParaRPr lang="zh-CN" altLang="en-US" sz="3200" dirty="0"/>
          </a:p>
        </p:txBody>
      </p:sp>
      <p:cxnSp>
        <p:nvCxnSpPr>
          <p:cNvPr id="14" name="直接连接符 13">
            <a:extLst>
              <a:ext uri="{FF2B5EF4-FFF2-40B4-BE49-F238E27FC236}">
                <a16:creationId xmlns:a16="http://schemas.microsoft.com/office/drawing/2014/main" id="{0AA85F17-3F05-0366-0AB0-8FC17CF3C241}"/>
              </a:ext>
            </a:extLst>
          </p:cNvPr>
          <p:cNvCxnSpPr>
            <a:cxnSpLocks/>
          </p:cNvCxnSpPr>
          <p:nvPr/>
        </p:nvCxnSpPr>
        <p:spPr>
          <a:xfrm>
            <a:off x="5054370" y="938841"/>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A9436314-22E0-9378-EDBF-60B70BB21EC5}"/>
              </a:ext>
            </a:extLst>
          </p:cNvPr>
          <p:cNvSpPr txBox="1"/>
          <p:nvPr/>
        </p:nvSpPr>
        <p:spPr>
          <a:xfrm>
            <a:off x="10478433" y="1785201"/>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26</a:t>
            </a:r>
            <a:endParaRPr lang="zh-CN" altLang="en-US" sz="3200" dirty="0"/>
          </a:p>
        </p:txBody>
      </p:sp>
      <p:cxnSp>
        <p:nvCxnSpPr>
          <p:cNvPr id="16" name="直接连接符 15">
            <a:extLst>
              <a:ext uri="{FF2B5EF4-FFF2-40B4-BE49-F238E27FC236}">
                <a16:creationId xmlns:a16="http://schemas.microsoft.com/office/drawing/2014/main" id="{CEE05170-2872-2660-4BE0-7171798649B3}"/>
              </a:ext>
            </a:extLst>
          </p:cNvPr>
          <p:cNvCxnSpPr>
            <a:cxnSpLocks/>
          </p:cNvCxnSpPr>
          <p:nvPr/>
        </p:nvCxnSpPr>
        <p:spPr>
          <a:xfrm>
            <a:off x="5054370" y="2040279"/>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5752B0DF-2414-E7A2-49D7-DC18EEA51EBC}"/>
              </a:ext>
            </a:extLst>
          </p:cNvPr>
          <p:cNvSpPr txBox="1"/>
          <p:nvPr/>
        </p:nvSpPr>
        <p:spPr>
          <a:xfrm>
            <a:off x="695395" y="2764848"/>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09</a:t>
            </a:r>
            <a:endParaRPr lang="zh-CN" altLang="en-US" sz="2800" dirty="0"/>
          </a:p>
        </p:txBody>
      </p:sp>
      <p:sp>
        <p:nvSpPr>
          <p:cNvPr id="18" name="文本框 17">
            <a:extLst>
              <a:ext uri="{FF2B5EF4-FFF2-40B4-BE49-F238E27FC236}">
                <a16:creationId xmlns:a16="http://schemas.microsoft.com/office/drawing/2014/main" id="{6AF94C57-3164-A295-097B-D00EAD8DF1DA}"/>
              </a:ext>
            </a:extLst>
          </p:cNvPr>
          <p:cNvSpPr txBox="1"/>
          <p:nvPr/>
        </p:nvSpPr>
        <p:spPr>
          <a:xfrm>
            <a:off x="2574759" y="2609000"/>
            <a:ext cx="1335622" cy="792909"/>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lnSpc>
                <a:spcPct val="150000"/>
              </a:lnSpc>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
        <p:nvSpPr>
          <p:cNvPr id="19" name="文本框 18">
            <a:extLst>
              <a:ext uri="{FF2B5EF4-FFF2-40B4-BE49-F238E27FC236}">
                <a16:creationId xmlns:a16="http://schemas.microsoft.com/office/drawing/2014/main" id="{31DB621D-4617-0063-BE2B-EBF12D15C0B1}"/>
              </a:ext>
            </a:extLst>
          </p:cNvPr>
          <p:cNvSpPr txBox="1"/>
          <p:nvPr/>
        </p:nvSpPr>
        <p:spPr>
          <a:xfrm>
            <a:off x="10454370" y="2771789"/>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48</a:t>
            </a:r>
            <a:endParaRPr lang="zh-CN" altLang="en-US" sz="3200" dirty="0"/>
          </a:p>
        </p:txBody>
      </p:sp>
      <p:cxnSp>
        <p:nvCxnSpPr>
          <p:cNvPr id="20" name="直接连接符 19">
            <a:extLst>
              <a:ext uri="{FF2B5EF4-FFF2-40B4-BE49-F238E27FC236}">
                <a16:creationId xmlns:a16="http://schemas.microsoft.com/office/drawing/2014/main" id="{6E332698-E787-A4C8-0462-26F0431E3A09}"/>
              </a:ext>
            </a:extLst>
          </p:cNvPr>
          <p:cNvCxnSpPr>
            <a:cxnSpLocks/>
          </p:cNvCxnSpPr>
          <p:nvPr/>
        </p:nvCxnSpPr>
        <p:spPr>
          <a:xfrm>
            <a:off x="5054370" y="3026867"/>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7CC0ED53-E43F-EC94-909A-F240651CFB9C}"/>
              </a:ext>
            </a:extLst>
          </p:cNvPr>
          <p:cNvSpPr txBox="1"/>
          <p:nvPr/>
        </p:nvSpPr>
        <p:spPr>
          <a:xfrm>
            <a:off x="719458" y="3728040"/>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10</a:t>
            </a:r>
            <a:endParaRPr lang="zh-CN" altLang="en-US" sz="2800" dirty="0"/>
          </a:p>
        </p:txBody>
      </p:sp>
      <p:sp>
        <p:nvSpPr>
          <p:cNvPr id="25" name="文本框 24">
            <a:extLst>
              <a:ext uri="{FF2B5EF4-FFF2-40B4-BE49-F238E27FC236}">
                <a16:creationId xmlns:a16="http://schemas.microsoft.com/office/drawing/2014/main" id="{E3B5614B-0ED7-512B-58EE-CBA5AAC6B91D}"/>
              </a:ext>
            </a:extLst>
          </p:cNvPr>
          <p:cNvSpPr txBox="1"/>
          <p:nvPr/>
        </p:nvSpPr>
        <p:spPr>
          <a:xfrm>
            <a:off x="2598822" y="3572192"/>
            <a:ext cx="3185487" cy="792909"/>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品牌放大镜：营销推广与沟通</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lnSpc>
                <a:spcPct val="150000"/>
              </a:lnSpc>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
        <p:nvSpPr>
          <p:cNvPr id="26" name="文本框 25">
            <a:extLst>
              <a:ext uri="{FF2B5EF4-FFF2-40B4-BE49-F238E27FC236}">
                <a16:creationId xmlns:a16="http://schemas.microsoft.com/office/drawing/2014/main" id="{211E6AFA-D02F-1072-301D-037619417B32}"/>
              </a:ext>
            </a:extLst>
          </p:cNvPr>
          <p:cNvSpPr txBox="1"/>
          <p:nvPr/>
        </p:nvSpPr>
        <p:spPr>
          <a:xfrm>
            <a:off x="719458" y="4870663"/>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11</a:t>
            </a:r>
            <a:endParaRPr lang="zh-CN" altLang="en-US" sz="2800" dirty="0"/>
          </a:p>
        </p:txBody>
      </p:sp>
      <p:sp>
        <p:nvSpPr>
          <p:cNvPr id="27" name="文本框 26">
            <a:extLst>
              <a:ext uri="{FF2B5EF4-FFF2-40B4-BE49-F238E27FC236}">
                <a16:creationId xmlns:a16="http://schemas.microsoft.com/office/drawing/2014/main" id="{6DA19390-3757-F5B0-1386-A2CCD566583D}"/>
              </a:ext>
            </a:extLst>
          </p:cNvPr>
          <p:cNvSpPr txBox="1"/>
          <p:nvPr/>
        </p:nvSpPr>
        <p:spPr>
          <a:xfrm>
            <a:off x="2598822" y="4714815"/>
            <a:ext cx="2593018" cy="792909"/>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lnSpc>
                <a:spcPct val="150000"/>
              </a:lnSpc>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
        <p:nvSpPr>
          <p:cNvPr id="28" name="文本框 27">
            <a:extLst>
              <a:ext uri="{FF2B5EF4-FFF2-40B4-BE49-F238E27FC236}">
                <a16:creationId xmlns:a16="http://schemas.microsoft.com/office/drawing/2014/main" id="{0D431905-29C6-6792-73D6-C2BB05B6569F}"/>
              </a:ext>
            </a:extLst>
          </p:cNvPr>
          <p:cNvSpPr txBox="1"/>
          <p:nvPr/>
        </p:nvSpPr>
        <p:spPr>
          <a:xfrm>
            <a:off x="10478433" y="3776166"/>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68</a:t>
            </a:r>
            <a:endParaRPr lang="zh-CN" altLang="en-US" sz="3200" dirty="0"/>
          </a:p>
        </p:txBody>
      </p:sp>
      <p:cxnSp>
        <p:nvCxnSpPr>
          <p:cNvPr id="29" name="直接连接符 28">
            <a:extLst>
              <a:ext uri="{FF2B5EF4-FFF2-40B4-BE49-F238E27FC236}">
                <a16:creationId xmlns:a16="http://schemas.microsoft.com/office/drawing/2014/main" id="{E5814221-4CDC-9701-0113-7B2B1ADE6FA6}"/>
              </a:ext>
            </a:extLst>
          </p:cNvPr>
          <p:cNvCxnSpPr>
            <a:cxnSpLocks/>
          </p:cNvCxnSpPr>
          <p:nvPr/>
        </p:nvCxnSpPr>
        <p:spPr>
          <a:xfrm>
            <a:off x="6096000" y="4031244"/>
            <a:ext cx="43583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C102D620-43E9-CC7A-5074-0DD47AEBF8B3}"/>
              </a:ext>
            </a:extLst>
          </p:cNvPr>
          <p:cNvSpPr txBox="1"/>
          <p:nvPr/>
        </p:nvSpPr>
        <p:spPr>
          <a:xfrm>
            <a:off x="10478433" y="4877604"/>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83</a:t>
            </a:r>
            <a:endParaRPr lang="zh-CN" altLang="en-US" sz="3200" dirty="0"/>
          </a:p>
        </p:txBody>
      </p:sp>
      <p:cxnSp>
        <p:nvCxnSpPr>
          <p:cNvPr id="31" name="直接连接符 30">
            <a:extLst>
              <a:ext uri="{FF2B5EF4-FFF2-40B4-BE49-F238E27FC236}">
                <a16:creationId xmlns:a16="http://schemas.microsoft.com/office/drawing/2014/main" id="{697F458B-8908-29AA-9D13-63B5B27BB589}"/>
              </a:ext>
            </a:extLst>
          </p:cNvPr>
          <p:cNvCxnSpPr>
            <a:cxnSpLocks/>
          </p:cNvCxnSpPr>
          <p:nvPr/>
        </p:nvCxnSpPr>
        <p:spPr>
          <a:xfrm>
            <a:off x="5054370" y="5132682"/>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926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05164" y="283044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a:t>
            </a:r>
            <a:r>
              <a:rPr lang="zh-CN" altLang="en-US" sz="4800" b="1" dirty="0">
                <a:solidFill>
                  <a:prstClr val="white"/>
                </a:solidFill>
                <a:latin typeface="微软雅黑" panose="020B0503020204020204" pitchFamily="34" charset="-122"/>
                <a:ea typeface="微软雅黑" panose="020B0503020204020204" pitchFamily="34" charset="-122"/>
              </a:rPr>
              <a:t>用户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6F91307C-C07C-B683-0685-94073B22B6BC}"/>
              </a:ext>
            </a:extLst>
          </p:cNvPr>
          <p:cNvSpPr txBox="1"/>
          <p:nvPr/>
        </p:nvSpPr>
        <p:spPr>
          <a:xfrm>
            <a:off x="3437350" y="3144446"/>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07</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632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成瘾性消费</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对特定产品或服务的生理</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或心理依赖：如酒精和烟草。指个人资本投入造成的消费依赖性。</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Addictive Consumption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117399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习惯性购买行为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指消费者并为深入收集信息和评估品牌，只是习惯于购买自己熟悉的品牌，在购买后可能评价也可能不评价产品。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消费者低介入并认为各品牌之间没有显著差异，就会产生习惯性购买行为。</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Habitual Consumption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1036724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炫耀性消费</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富裕的上层阶级通过对物品的超出实用和生存所必需的消费性、奢侈性和铺张浪费，向他人炫耀和展示自己的金钱财力和社会地位，以及这种地位所带来的荣耀、声望和名誉。</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Conspicuous Consumption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1393286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1323439"/>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冲动性购买</a:t>
            </a:r>
            <a:endParaRPr lang="en-US" altLang="zh-CN" sz="4000" b="1" dirty="0">
              <a:solidFill>
                <a:srgbClr val="0070C0"/>
              </a:solidFill>
              <a:latin typeface="微软雅黑" panose="020B0503020204020204" pitchFamily="34" charset="-122"/>
              <a:ea typeface="微软雅黑" panose="020B0503020204020204" pitchFamily="34" charset="-122"/>
            </a:endParaRPr>
          </a:p>
          <a:p>
            <a:r>
              <a:rPr lang="zh-CN" altLang="en-US" sz="4000" b="1" dirty="0">
                <a:solidFill>
                  <a:srgbClr val="0070C0"/>
                </a:solidFill>
                <a:latin typeface="微软雅黑" panose="020B0503020204020204" pitchFamily="34" charset="-122"/>
                <a:ea typeface="微软雅黑" panose="020B0503020204020204" pitchFamily="34" charset="-122"/>
              </a:rPr>
              <a:t>（非计划购买）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顾客所购买的商品是到达商家之前根本没有预预定或者意识到的商品。顾客的冲都购买是在进入购物场所之后才形成的。</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特点：冲动性、强制性、情绪性、不计后果性。</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3381682"/>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Impulse Buy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246465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购买周期</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在一定时间范围内，购买一次该品牌的平均时间，一般以天为时间单位。 </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具体的计算方法是，将第二次及以后的购买时间点与第一次购买的时间点之差进行平均，即得出该品牌的购买周期</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Buying Cycle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316568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跨渠道购物者</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49962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线上搜索、线下购买或线下体验、线上购买</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Cross-channel shopper</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495992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消费者态度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消费者对客体、属性和利益的情感反应，即消费者对某件商品、品牌，或公司经由学习而有一致的喜好或不喜欢的反应倾向。</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是持久而普遍的概括性评价，包括品牌、产品、服务、组织、广告、创新、想法、问题、活动、观点和员工，由消费者所听、所体验所形成的。</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Attitude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822967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消费者信仰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深信不疑的思想，在消费者行为中，信念是对个人世界某些方面的认知。与态度不同，信念在情感或动机上总是中立的。</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Belief</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176259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认知失调</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在做出购买决定因态度和行为不一致后产生的焦虑，并产生一种需要和采取行动，调整态度或行为，以确保该决定是正确的。</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Cognitive Dissonance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1569445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考虑集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4489850" y="1707176"/>
            <a:ext cx="7378300" cy="433689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是用于消费者行为在做出最终购买决定之前，代表消费者评估的所有品牌和产品。</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品类中的品牌不会都被认真考虑购买，顾客会根据自己的个人筛选标准，缩小类别选择范围后留下的品牌或产品（一般为</a:t>
            </a:r>
            <a:r>
              <a:rPr lang="en-US" altLang="zh-CN" dirty="0">
                <a:latin typeface="微软雅黑" panose="020B0503020204020204" pitchFamily="34" charset="-122"/>
                <a:ea typeface="微软雅黑" panose="020B0503020204020204" pitchFamily="34" charset="-122"/>
              </a:rPr>
              <a:t>2~3</a:t>
            </a:r>
            <a:r>
              <a:rPr lang="zh-CN" altLang="en-US" dirty="0">
                <a:latin typeface="微软雅黑" panose="020B0503020204020204" pitchFamily="34" charset="-122"/>
                <a:ea typeface="微软雅黑" panose="020B0503020204020204" pitchFamily="34" charset="-122"/>
              </a:rPr>
              <a:t>个），考虑组在很大程度上保持稳定，并遵循其自身版本的收益递减规律，即当增加更多的品牌时，选择反而减少。如果一些消费者只考虑一个品牌，非常罕见的。优先序：当想到一个产品类别时，最先出现在脑海中的品牌是最</a:t>
            </a:r>
            <a:r>
              <a:rPr lang="en-US" altLang="zh-CN" dirty="0">
                <a:latin typeface="微软雅黑" panose="020B0503020204020204" pitchFamily="34" charset="-122"/>
                <a:ea typeface="微软雅黑" panose="020B0503020204020204" pitchFamily="34" charset="-122"/>
              </a:rPr>
              <a:t>fit</a:t>
            </a:r>
            <a:r>
              <a:rPr lang="zh-CN" altLang="en-US" dirty="0">
                <a:latin typeface="微软雅黑" panose="020B0503020204020204" pitchFamily="34" charset="-122"/>
                <a:ea typeface="微软雅黑" panose="020B0503020204020204" pitchFamily="34" charset="-122"/>
              </a:rPr>
              <a:t>需求的品牌（考虑集里）。大多数产品失败不是因为品牌知晓度，而是</a:t>
            </a:r>
            <a:r>
              <a:rPr lang="en-US" altLang="zh-CN" dirty="0">
                <a:latin typeface="微软雅黑" panose="020B0503020204020204" pitchFamily="34" charset="-122"/>
                <a:ea typeface="微软雅黑" panose="020B0503020204020204" pitchFamily="34" charset="-122"/>
              </a:rPr>
              <a:t>fit</a:t>
            </a:r>
            <a:r>
              <a:rPr lang="zh-CN" altLang="en-US" dirty="0">
                <a:latin typeface="微软雅黑" panose="020B0503020204020204" pitchFamily="34" charset="-122"/>
                <a:ea typeface="微软雅黑" panose="020B0503020204020204" pitchFamily="34" charset="-122"/>
              </a:rPr>
              <a:t>性，期望砸钱广告和炒作对解决品牌考虑清单问题是低效的。</a:t>
            </a:r>
            <a:endParaRPr lang="en-US" altLang="zh-CN"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Consideration Set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984667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品牌关系质量</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作为一种基于顾客的品牌资产测量，它反应消费者与品牌之间持续联系的强度和发展能力。 </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品牌关系质量用以直接描述品牌与消费者关系的状态，包括关系强度和关系时间的长度两部分。</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2308324"/>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Relationship Quality</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BRQ	</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2649605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用户旅程</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用户旅程图作为一种用户研究工具，可以在一段时间内找出用户与产品互动的所有渠道间的关系。</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通常包括：角色、时间轴、场景、接触点、渠道、想法和感受</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Customer journey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1509080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知觉图</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是消费者对某一系列产品或品牌的知觉和偏好的形象化表述。目的是尝试将消费者或潜在消费者的感知用直观的、形象化的图像表达出来。特别是用在产品、产品系列、品牌的定位方面。</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Perceptual &amp; positioning maps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908555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情绪板</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通常是指一系列图像，文字，样品的拼贴，它是设计领域常用的表达设计定义与方向的视觉做法。本质在于将情绪可视化，因此它被称为情绪板。</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Mood Board</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230725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决策树</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是一种通过罗列解题的有关步骤以及各步骤发生的条件与结果的一种方法。</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树形图的“分支”表示包含相关风险、成本、结果和结果概率的选择。</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Decision Tree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140751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顾客终身价值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326961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指的是每个购买者在未来可能为企业带来的收益总和。研究表明，如同某种产品一样，顾客对企业利润的贡献也可以分为导入期、快速增长期、成熟期和衰退期。</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每个客户的价值都有三部分构成：历史价值、当前价值和潜在价值。</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Lifetime Customer Value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191224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细分市场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依据相似的购买需求、欲望、认知共识或决策行为，进行市场分细分组，每组都有相似的特征，对市场活动有相似的反应，每个消费者群就是一个细分市场。</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Market Segmentation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552005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购买力指数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指数，将人口、有效购买收入和零售额这三个基本要素转换为衡量市场购买能力的指标。</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Buying Power Index </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BPI</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569533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广泛市场营销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向大量目标受众广泛推销产品或服务的过程，将市场视为一个同质的整体，通过相同传播工具，以相同的价格向所有人销售相同的产品。它被设计用来向大量的人出售大量的产品</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Mass Marketing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2325761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小众品牌</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为较少人所认知、新生的并未全方位打开市场的初创品牌，广义上的小众品牌也包括部分商业品牌。狭义上的小众品牌，则更多是由经验丰富的名家设计师、曾经服务于大牌奢侈品牌的设计师、个性鲜明的独立设计师所创立的新锐品牌。</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Niche Brand</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704306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个性化</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定制化营销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企业面向消费者，直接服务于顾客，并按照顾客的特殊要求制作个性化产品的新型营销方式。</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One-to-one Marketing/</a:t>
            </a:r>
          </a:p>
          <a:p>
            <a:r>
              <a:rPr lang="en-US" altLang="zh-CN" sz="3600" dirty="0">
                <a:solidFill>
                  <a:srgbClr val="0070C0"/>
                </a:solidFill>
                <a:latin typeface="微软雅黑" panose="020B0503020204020204" pitchFamily="34" charset="-122"/>
                <a:ea typeface="微软雅黑" panose="020B0503020204020204" pitchFamily="34" charset="-122"/>
              </a:rPr>
              <a:t>Customization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3381793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品牌用户</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飞轮（用户经营飞轮）</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顾客为中心的螺旋向上或向下关键驱动因素。</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用户经营是一个体系化的工程，以客户为中心，不断完善用户体验，最终促进企业成长和业务增长。用户经营飞轮主要涉及三大部分：组织赋能， 价值变现， 增长加速器。</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Flywheel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Users</a:t>
            </a:r>
          </a:p>
        </p:txBody>
      </p:sp>
    </p:spTree>
    <p:extLst>
      <p:ext uri="{BB962C8B-B14F-4D97-AF65-F5344CB8AC3E}">
        <p14:creationId xmlns:p14="http://schemas.microsoft.com/office/powerpoint/2010/main" val="2844209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05164" y="283044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6F91307C-C07C-B683-0685-94073B22B6BC}"/>
              </a:ext>
            </a:extLst>
          </p:cNvPr>
          <p:cNvSpPr txBox="1"/>
          <p:nvPr/>
        </p:nvSpPr>
        <p:spPr>
          <a:xfrm>
            <a:off x="4800929" y="3144446"/>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08</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3753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模糊前端</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536400"/>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新产品开发流程的起点，是创意产生和筛选的阶段，也是新产品开发过程中最不明确的阶段。</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这个模糊性包含不确定性（</a:t>
            </a:r>
            <a:r>
              <a:rPr lang="en-US" altLang="zh-CN" dirty="0">
                <a:latin typeface="微软雅黑" panose="020B0503020204020204" pitchFamily="34" charset="-122"/>
                <a:ea typeface="微软雅黑" panose="020B0503020204020204" pitchFamily="34" charset="-122"/>
              </a:rPr>
              <a:t>uncertainty)</a:t>
            </a:r>
            <a:r>
              <a:rPr lang="zh-CN" altLang="en-US" dirty="0">
                <a:latin typeface="微软雅黑" panose="020B0503020204020204" pitchFamily="34" charset="-122"/>
                <a:ea typeface="微软雅黑" panose="020B0503020204020204" pitchFamily="34" charset="-122"/>
              </a:rPr>
              <a:t>、定义不明确性</a:t>
            </a:r>
            <a:r>
              <a:rPr lang="en-US" altLang="zh-CN" dirty="0">
                <a:latin typeface="微软雅黑" panose="020B0503020204020204" pitchFamily="34" charset="-122"/>
                <a:ea typeface="微软雅黑" panose="020B0503020204020204" pitchFamily="34" charset="-122"/>
              </a:rPr>
              <a:t>(ambiguity)</a:t>
            </a:r>
            <a:r>
              <a:rPr lang="zh-CN" altLang="en-US" dirty="0">
                <a:latin typeface="微软雅黑" panose="020B0503020204020204" pitchFamily="34" charset="-122"/>
                <a:ea typeface="微软雅黑" panose="020B0503020204020204" pitchFamily="34" charset="-122"/>
              </a:rPr>
              <a:t>和歧义性（</a:t>
            </a:r>
            <a:r>
              <a:rPr lang="en-US" altLang="zh-CN" dirty="0">
                <a:latin typeface="微软雅黑" panose="020B0503020204020204" pitchFamily="34" charset="-122"/>
                <a:ea typeface="微软雅黑" panose="020B0503020204020204" pitchFamily="34" charset="-122"/>
              </a:rPr>
              <a:t>equivocality)</a:t>
            </a:r>
            <a:r>
              <a:rPr lang="zh-CN" altLang="en-US" dirty="0">
                <a:latin typeface="微软雅黑" panose="020B0503020204020204" pitchFamily="34" charset="-122"/>
                <a:ea typeface="微软雅黑" panose="020B0503020204020204" pitchFamily="34" charset="-122"/>
              </a:rPr>
              <a:t>。综合诸多学者们的观点，可以将模糊前端的模糊性分为“环境”和“资源”两大维度</a:t>
            </a:r>
            <a:endParaRPr lang="en-US" altLang="zh-CN"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Fuzzy Front End</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FFE</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4150075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门径管理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一种把新产品开发项目从概念推进到发布的操作模型，它将创新流程划分为一系列预先设定的阶段，每个阶段由一组预先计划的、跨职能的、同时进行的活动所组成，并在通向每一阶段处设置关口，控制流程，进行决策。</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Stage-Gate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901909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产品概念</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新产品概念的可视化描述，包括主要功能和消费者利益，并结合对所需技术的广泛理解</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Concept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1623486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产品概念测试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将企业初步设定好的一个产品概念或几个可替代的产品概念，展示于一群目标消费者面前，并获取其反映。</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通常由四部分组成：消费者观点、利益点、支撑点、总结。</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Concept Testing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2388702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el-GR" altLang="zh-CN" sz="4000" b="1" dirty="0">
                <a:solidFill>
                  <a:srgbClr val="0070C0"/>
                </a:solidFill>
                <a:latin typeface="微软雅黑" panose="020B0503020204020204" pitchFamily="34" charset="-122"/>
                <a:ea typeface="微软雅黑" panose="020B0503020204020204" pitchFamily="34" charset="-122"/>
              </a:rPr>
              <a:t>λ</a:t>
            </a:r>
            <a:r>
              <a:rPr lang="zh-CN" altLang="en-US" sz="4000" b="1" dirty="0">
                <a:solidFill>
                  <a:srgbClr val="0070C0"/>
                </a:solidFill>
                <a:latin typeface="微软雅黑" panose="020B0503020204020204" pitchFamily="34" charset="-122"/>
                <a:ea typeface="微软雅黑" panose="020B0503020204020204" pitchFamily="34" charset="-122"/>
              </a:rPr>
              <a:t>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32513" y="2235096"/>
            <a:ext cx="5393072" cy="373127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上市前的最终测试，放置在一个真实领域测试，评估产品的特性和吸引力，如使用真实的分销渠道，并使用推广促销等营销元素，能提供更准确的销售额和单位销量预测，以确保能够交付预期的结果。还可能提供关于可能需要调整的上市计划的任何方面的诊断信息，无论是产品、沟通、包装、定位，还是上市计划的任何其他元素。</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Gamma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1461305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市场测试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在比较小的范围内，展示和促销一个品牌。一般来说，新品牌总是在具有“领头羊”地位的市场上进行测试，确定市场和财务可行性。</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Test Marketing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656381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现场测试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与目标市场的用户在产品将被使用的实际环境中进行产品使用测试。</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Field Testing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2199501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功能测试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在实际使用时产品是否会按照预计的计划运行和见效。</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Functional Testing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2196654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分组测试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向不同的受众展示不同版本的营销活动，比较效果，以确定哪个版本具有更好的效果。</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A/B split Testing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105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关键成功因素</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描述了组织或项目实现其使命所必需的要素。实现目标需要认识到关键和不同角色的每个关键成功因素 </a:t>
            </a:r>
            <a:r>
              <a:rPr lang="en-US" altLang="zh-CN" sz="2000" dirty="0">
                <a:latin typeface="微软雅黑" panose="020B0503020204020204" pitchFamily="34" charset="-122"/>
                <a:ea typeface="微软雅黑" panose="020B0503020204020204" pitchFamily="34" charset="-122"/>
              </a:rPr>
              <a:t>(KSF) </a:t>
            </a:r>
            <a:r>
              <a:rPr lang="zh-CN" altLang="en-US" sz="2000" dirty="0">
                <a:latin typeface="微软雅黑" panose="020B0503020204020204" pitchFamily="34" charset="-122"/>
                <a:ea typeface="微软雅黑" panose="020B0503020204020204" pitchFamily="34" charset="-122"/>
              </a:rPr>
              <a:t>和关键成果领域 </a:t>
            </a:r>
            <a:r>
              <a:rPr lang="en-US" altLang="zh-CN" sz="2000" dirty="0">
                <a:latin typeface="微软雅黑" panose="020B0503020204020204" pitchFamily="34" charset="-122"/>
                <a:ea typeface="微软雅黑" panose="020B0503020204020204" pitchFamily="34" charset="-122"/>
              </a:rPr>
              <a:t>(KRA) </a:t>
            </a:r>
            <a:r>
              <a:rPr lang="zh-CN" altLang="en-US" sz="2000" dirty="0">
                <a:latin typeface="微软雅黑" panose="020B0503020204020204" pitchFamily="34" charset="-122"/>
                <a:ea typeface="微软雅黑" panose="020B0503020204020204" pitchFamily="34" charset="-122"/>
              </a:rPr>
              <a:t>之间的差异。 </a:t>
            </a:r>
            <a:r>
              <a:rPr lang="en-US" altLang="zh-CN" sz="2000" dirty="0">
                <a:latin typeface="微软雅黑" panose="020B0503020204020204" pitchFamily="34" charset="-122"/>
                <a:ea typeface="微软雅黑" panose="020B0503020204020204" pitchFamily="34" charset="-122"/>
              </a:rPr>
              <a:t>CSF </a:t>
            </a:r>
            <a:r>
              <a:rPr lang="zh-CN" altLang="en-US" sz="2000" dirty="0">
                <a:latin typeface="微软雅黑" panose="020B0503020204020204" pitchFamily="34" charset="-122"/>
                <a:ea typeface="微软雅黑" panose="020B0503020204020204" pitchFamily="34" charset="-122"/>
              </a:rPr>
              <a:t>是确保公司或组织成功所必需的关键要素或活动。</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Critical success factors (</a:t>
            </a:r>
            <a:r>
              <a:rPr lang="en-US" altLang="zh-CN" sz="3600" dirty="0" err="1">
                <a:solidFill>
                  <a:srgbClr val="0070C0"/>
                </a:solidFill>
                <a:latin typeface="微软雅黑" panose="020B0503020204020204" pitchFamily="34" charset="-122"/>
                <a:ea typeface="微软雅黑" panose="020B0503020204020204" pitchFamily="34" charset="-122"/>
              </a:rPr>
              <a:t>CsFs</a:t>
            </a:r>
            <a:r>
              <a:rPr lang="en-US" altLang="zh-CN" sz="3600" dirty="0">
                <a:solidFill>
                  <a:srgbClr val="0070C0"/>
                </a:solidFill>
                <a:latin typeface="微软雅黑" panose="020B0503020204020204" pitchFamily="34" charset="-122"/>
                <a:ea typeface="微软雅黑" panose="020B0503020204020204" pitchFamily="34" charset="-122"/>
              </a:rPr>
              <a: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2178211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标杆管理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标杆管理是一种有目标的学习过程，通过对标杆组织的学习，企业将重新思考和设计经营模式，在借鉴先进模式和理念基础上，进行本土化改造，最终创造出适合自己的全新的最佳经营模式，这实际上就是一个模仿和创新的过程。</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Benchmarking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402179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现金牛（摇钱母牛）</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49962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是指拥有高市场占有率及低预期增长的业务。</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Cash Cows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1905549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自身蚕食</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指同公司的产品冲突、相互竞争，蚕食对方的市场份额的现象。</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发生在品牌延伸或产品线延伸时，夺走了已有品牌或产品的份额，重叠的风险在于，高利润品牌受到低利润品牌的负面影响，从而导致整体收入和品牌价值的损失，</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Cannibalization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495975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5119450"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公平市场份额抽取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新产品（虽然不是同类）的推出可能会影响现有产品的销售，这被称为公平市场份额抽取</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Fair Share Draw</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794281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EC928-12DD-713D-BC60-C93EDB61F22C}"/>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D631CADE-7918-B017-2BC9-AB05D26284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5F2F9468-DD8F-246C-87B4-DD207253D9E2}"/>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545E0D9-ABEB-1D39-8D18-DEA1C2C42258}"/>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最简可行性产品</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6B6A4F61-7448-E83C-12EF-56DD22862D94}"/>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最早由埃里克</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莱斯提出，刊载于哈佛商业评论。指以最低成本尽可能展现核心概念的产品策略，即是指用最快、简明的方式建立一个可用的产品原型，这个原型要表达出你产品最终想要的效果，然后通过迭代来完善细节。</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A2A6E14-CDA4-CFE0-0F72-BD4E64D1559C}"/>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Minimum Viable Product (MVP)</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D196DFD3-CD42-C686-7534-A9F323C9181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C0579BD-D4F6-5259-F6C6-0A5648A31D94}"/>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01F28F2-B94E-9D82-5939-B8FEB3F0EAC3}"/>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3063380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B14F1-5122-9AFA-560B-DB777B5A4BB3}"/>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708473B9-FF82-192E-177B-13BDD3DA3CD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534CEDEA-5059-DFC7-4B2A-74ECAC15762D}"/>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69B614BB-C29D-64F1-4DFF-6618B250B35F}"/>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品类管理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963FE65-9A61-883D-CF5C-30DA486A67A3}"/>
              </a:ext>
            </a:extLst>
          </p:cNvPr>
          <p:cNvSpPr txBox="1"/>
          <p:nvPr/>
        </p:nvSpPr>
        <p:spPr>
          <a:xfrm>
            <a:off x="6181237" y="308570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品类（</a:t>
            </a:r>
            <a:r>
              <a:rPr lang="en-US" altLang="zh-CN" sz="2000" dirty="0">
                <a:latin typeface="微软雅黑" panose="020B0503020204020204" pitchFamily="34" charset="-122"/>
                <a:ea typeface="微软雅黑" panose="020B0503020204020204" pitchFamily="34" charset="-122"/>
              </a:rPr>
              <a:t>category</a:t>
            </a:r>
            <a:r>
              <a:rPr lang="zh-CN" altLang="en-US" sz="2000" dirty="0">
                <a:latin typeface="微软雅黑" panose="020B0503020204020204" pitchFamily="34" charset="-122"/>
                <a:ea typeface="微软雅黑" panose="020B0503020204020204" pitchFamily="34" charset="-122"/>
              </a:rPr>
              <a:t>）是指消费者认为相关且可相互替代的一组特殊商品或服务。品类管理指的是依据企业目标、不断变化的环境和消费者行为，对商品品类中零售组合的价格、货架区商品策略、促销力量以及其他组成部分的同时管理。</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87036FC7-CFD7-BAE3-C8E3-0BEBDF0A09B5}"/>
              </a:ext>
            </a:extLst>
          </p:cNvPr>
          <p:cNvSpPr txBox="1"/>
          <p:nvPr/>
        </p:nvSpPr>
        <p:spPr>
          <a:xfrm>
            <a:off x="768003" y="2675294"/>
            <a:ext cx="4070697"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Category Management</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CM</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A88551F6-A20D-7526-ECAC-653A0E8E26F6}"/>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0E84453B-E436-89AA-D981-52D7CDA5E529}"/>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26FCB66-2DDF-514E-93E5-EFCEEC7E2AC3}"/>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2187590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AFA0C-1365-F620-8A4C-50920678355B}"/>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1E0EE612-7D7B-384A-3D9F-F4AB5DB4C60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28F5AB3-0623-7123-CFBC-A610BC30535D}"/>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2B3DF757-E54D-B1ED-15EC-F3E20629E6D3}"/>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产品组合</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4CC0CD5-6A14-41C6-BB6B-A17DA8BED62D}"/>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一个企业生产或经营的全部产品线、产品项目的组合方式，它包括四个变数：产品组和的宽度、长度、深度和关联度。</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949862A9-1B14-E37F-F7DD-A506F4096133}"/>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Mix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8870B576-2D8D-F64F-80D9-6AB80051568F}"/>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216E0B66-0583-8097-663D-BDE6701D808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E5C9E6A-2C13-C513-31AE-DCAF72F463CA}"/>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238223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5FB88-299A-62F9-5ABD-309299910B78}"/>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B7220687-CF90-CF6F-C6AF-0C7FD1A6DC8D}"/>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AE9FBF8E-C349-B913-BA6D-D88CE84CF879}"/>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CA2DE877-7BAF-E17A-8312-C398117D5B69}"/>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产品组合宽度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3E96A3C-D07E-8FF2-50CB-B096F59B428E}"/>
              </a:ext>
            </a:extLst>
          </p:cNvPr>
          <p:cNvSpPr txBox="1"/>
          <p:nvPr/>
        </p:nvSpPr>
        <p:spPr>
          <a:xfrm>
            <a:off x="6096000" y="3275458"/>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又称产品组合广度，指一个企业的产品组合中包含的产品线的数目。</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C2EB1891-59DF-91BE-501B-BE3C91E12FF0}"/>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Mix Width</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EE469CA2-A182-3528-ADD2-AD150612B35F}"/>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F6509C28-4F63-856B-BF25-FCD5796E9C2E}"/>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9CD2916-AAE9-360C-417B-279671139F60}"/>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458597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B7E90-2EAE-73A8-2628-0807C8787C23}"/>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D52BA5D-3734-FCCC-CD34-FB5EF02991F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D09706B9-B464-6479-B06C-B9C364E8E643}"/>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1345486A-A8E3-159F-1208-9DFA5C21DA94}"/>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产品组合长度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B49376C-1057-C7E2-F72E-E538D9DDAAD7}"/>
              </a:ext>
            </a:extLst>
          </p:cNvPr>
          <p:cNvSpPr txBox="1"/>
          <p:nvPr/>
        </p:nvSpPr>
        <p:spPr>
          <a:xfrm>
            <a:off x="6096000" y="3275458"/>
            <a:ext cx="5393072" cy="49962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指产品组合中所有产品线的产品项目总数。</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918F8BC-A755-EC18-5C8F-598CDAB1708C}"/>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Mix Length</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8F585E7D-DFBD-E027-7952-EDA3FA753949}"/>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E7C033B-3115-CB94-F4F3-CC8E322AD68F}"/>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1997E9FF-FFFB-B38D-F68B-0D8E299331AF}"/>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3309279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39B6F-FBC4-D32C-4274-9A79968C2050}"/>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8AFFC47-4763-C383-8BD2-C8A223AC3B5A}"/>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377B141-FA7D-B027-EBBA-FBFB98CC2D0E}"/>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11DE8F95-C36C-76E2-293D-F7E016132CCD}"/>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产品组合深度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5CB2898-6A9F-2A80-B63A-7D16709C6F9F}"/>
              </a:ext>
            </a:extLst>
          </p:cNvPr>
          <p:cNvSpPr txBox="1"/>
          <p:nvPr/>
        </p:nvSpPr>
        <p:spPr>
          <a:xfrm>
            <a:off x="6219339" y="2096867"/>
            <a:ext cx="5393072" cy="4296176"/>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产品大类中每种产品有多少种花色品种规格。</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增加产品组合深度的四种具体形式：</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1600" dirty="0">
                <a:solidFill>
                  <a:srgbClr val="4880CE"/>
                </a:solidFill>
                <a:latin typeface="微软雅黑" panose="020B0503020204020204" pitchFamily="34" charset="-122"/>
                <a:ea typeface="微软雅黑" panose="020B0503020204020204" pitchFamily="34" charset="-122"/>
              </a:rPr>
              <a:t>①向下延伸，</a:t>
            </a:r>
            <a:r>
              <a:rPr lang="zh-CN" altLang="en-US" sz="1600" dirty="0">
                <a:latin typeface="微软雅黑" panose="020B0503020204020204" pitchFamily="34" charset="-122"/>
                <a:ea typeface="微软雅黑" panose="020B0503020204020204" pitchFamily="34" charset="-122"/>
              </a:rPr>
              <a:t>将原来定位于高档市场的产品大类向下延伸，增加低档的产品项目。</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solidFill>
                  <a:srgbClr val="4880CE"/>
                </a:solidFill>
                <a:latin typeface="微软雅黑" panose="020B0503020204020204" pitchFamily="34" charset="-122"/>
                <a:ea typeface="微软雅黑" panose="020B0503020204020204" pitchFamily="34" charset="-122"/>
              </a:rPr>
              <a:t>②向上延伸，</a:t>
            </a:r>
            <a:r>
              <a:rPr lang="zh-CN" altLang="en-US" sz="1600" dirty="0">
                <a:latin typeface="微软雅黑" panose="020B0503020204020204" pitchFamily="34" charset="-122"/>
                <a:ea typeface="微软雅黑" panose="020B0503020204020204" pitchFamily="34" charset="-122"/>
              </a:rPr>
              <a:t>将原来定位于低档市场的产品大类向上延伸，增加高档的产品项目。</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solidFill>
                  <a:srgbClr val="4880CE"/>
                </a:solidFill>
                <a:latin typeface="微软雅黑" panose="020B0503020204020204" pitchFamily="34" charset="-122"/>
                <a:ea typeface="微软雅黑" panose="020B0503020204020204" pitchFamily="34" charset="-122"/>
              </a:rPr>
              <a:t>③双向延伸，</a:t>
            </a:r>
            <a:r>
              <a:rPr lang="zh-CN" altLang="en-US" sz="1600" dirty="0">
                <a:latin typeface="微软雅黑" panose="020B0503020204020204" pitchFamily="34" charset="-122"/>
                <a:ea typeface="微软雅黑" panose="020B0503020204020204" pitchFamily="34" charset="-122"/>
              </a:rPr>
              <a:t>将原来定位于中档市场的产品大类同时向上、下延伸，同时增加高、低档的产品项目。</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solidFill>
                  <a:srgbClr val="4880CE"/>
                </a:solidFill>
                <a:latin typeface="微软雅黑" panose="020B0503020204020204" pitchFamily="34" charset="-122"/>
                <a:ea typeface="微软雅黑" panose="020B0503020204020204" pitchFamily="34" charset="-122"/>
              </a:rPr>
              <a:t>④增加新品项目，</a:t>
            </a:r>
            <a:r>
              <a:rPr lang="zh-CN" altLang="en-US" sz="1600" dirty="0">
                <a:latin typeface="微软雅黑" panose="020B0503020204020204" pitchFamily="34" charset="-122"/>
                <a:ea typeface="微软雅黑" panose="020B0503020204020204" pitchFamily="34" charset="-122"/>
              </a:rPr>
              <a:t>对一个产品大雷不是从档次上增加产品项目，而是着眼于开发不同于现有产品的新项目。</a:t>
            </a:r>
            <a:endParaRPr lang="en-US" altLang="zh-CN" sz="1600" dirty="0">
              <a:latin typeface="微软雅黑" panose="020B0503020204020204" pitchFamily="34" charset="-122"/>
              <a:ea typeface="微软雅黑" panose="020B0503020204020204" pitchFamily="34" charset="-122"/>
            </a:endParaRPr>
          </a:p>
          <a:p>
            <a:pPr>
              <a:lnSpc>
                <a:spcPct val="150000"/>
              </a:lnSpc>
            </a:pP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4B782AF-7672-65F4-350D-B14C77B576E3}"/>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Mix Depth</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380B8AED-F7D4-2B8A-F535-D4FD8946581E}"/>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DC09020-1892-2070-9BEC-6D8E8165BFAA}"/>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82C6CC61-4000-CFE6-5D9F-201EA667BD7A}"/>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136964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69B02-E824-B2E0-BD75-DBAD961FA87B}"/>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BD758A1C-F7FD-DEA8-DDF3-034CDB4CA9BF}"/>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9C3C665-39BB-E669-05DF-CDC9748D88AD}"/>
              </a:ext>
            </a:extLst>
          </p:cNvPr>
          <p:cNvSpPr txBox="1"/>
          <p:nvPr/>
        </p:nvSpPr>
        <p:spPr>
          <a:xfrm>
            <a:off x="667418" y="-40202"/>
            <a:ext cx="4147289"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产品</a:t>
            </a: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市场匹配</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30322AEA-E330-50ED-30F5-3068DA45BC9A}"/>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产品组合关联度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31F174D-9681-62F4-12BA-2B66CFB55669}"/>
              </a:ext>
            </a:extLst>
          </p:cNvPr>
          <p:cNvSpPr txBox="1"/>
          <p:nvPr/>
        </p:nvSpPr>
        <p:spPr>
          <a:xfrm>
            <a:off x="6132513" y="267529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指各产品线在最终用途、生产条件、分销渠道和其他方面相互关联的程度。</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企业在决定产品组合宽度、长度、密度和关联度时，会受到企业资源、市场需求和市场竞争的之月。产品组合主要取决于企业目标市场的需要。</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FF9E21D-8CC0-8D08-FAF4-CD580F89399A}"/>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Product Mix Consistency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1E9C1E9-2FFE-3AD5-9313-8C4D7B53F3CE}"/>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0E18C133-05B5-A71F-7CDB-282C712CF77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6C66837-3182-D01E-EDDD-8C7BD02242D9}"/>
              </a:ext>
            </a:extLst>
          </p:cNvPr>
          <p:cNvSpPr txBox="1"/>
          <p:nvPr/>
        </p:nvSpPr>
        <p:spPr>
          <a:xfrm>
            <a:off x="5220003"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Product-market fit</a:t>
            </a:r>
          </a:p>
        </p:txBody>
      </p:sp>
    </p:spTree>
    <p:extLst>
      <p:ext uri="{BB962C8B-B14F-4D97-AF65-F5344CB8AC3E}">
        <p14:creationId xmlns:p14="http://schemas.microsoft.com/office/powerpoint/2010/main" val="41759900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39C95-C033-20D1-0AF6-B1C3567EB56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E596E37D-D5FF-0984-4048-A866D61D92A3}"/>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2572049-DD7D-50A7-92A9-F2EF13BE8EDF}"/>
              </a:ext>
            </a:extLst>
          </p:cNvPr>
          <p:cNvSpPr txBox="1"/>
          <p:nvPr/>
        </p:nvSpPr>
        <p:spPr>
          <a:xfrm>
            <a:off x="605164" y="283044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A6573CA2-9858-121D-8BDB-F2E98667BB56}"/>
              </a:ext>
            </a:extLst>
          </p:cNvPr>
          <p:cNvSpPr txBox="1"/>
          <p:nvPr/>
        </p:nvSpPr>
        <p:spPr>
          <a:xfrm>
            <a:off x="3858394" y="3144446"/>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
        <p:nvSpPr>
          <p:cNvPr id="3" name="文本框 2">
            <a:extLst>
              <a:ext uri="{FF2B5EF4-FFF2-40B4-BE49-F238E27FC236}">
                <a16:creationId xmlns:a16="http://schemas.microsoft.com/office/drawing/2014/main" id="{3C8D0F06-877F-E9FE-4BE3-9958A408CF1D}"/>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09</a:t>
            </a:r>
            <a:endParaRPr lang="zh-CN" altLang="en-US" sz="3600" dirty="0"/>
          </a:p>
        </p:txBody>
      </p:sp>
      <p:sp>
        <p:nvSpPr>
          <p:cNvPr id="5" name="矩形 4">
            <a:extLst>
              <a:ext uri="{FF2B5EF4-FFF2-40B4-BE49-F238E27FC236}">
                <a16:creationId xmlns:a16="http://schemas.microsoft.com/office/drawing/2014/main" id="{A9F4BAD2-5430-F80C-73CE-F8F62CC289E3}"/>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5222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5A5F7-BD2D-9088-25EE-5AF5FC45725E}"/>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8FF7AB3-318E-C59E-3181-B8E6F9769969}"/>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57C60D91-14FD-113E-0570-3D87828D6720}"/>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97FCF23-B1A2-63F7-BF76-E83F7A075BB9}"/>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顾客感知价值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D55CCDF7-169D-A738-0457-5A89716D707D}"/>
              </a:ext>
            </a:extLst>
          </p:cNvPr>
          <p:cNvSpPr txBox="1"/>
          <p:nvPr/>
        </p:nvSpPr>
        <p:spPr>
          <a:xfrm>
            <a:off x="6132513" y="267529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消费者对产品的功能效益、社交效益、购买成本的评价，通常是与竞争对手的产品进行比较，及是否相信产品的价值，参照</a:t>
            </a:r>
            <a:r>
              <a:rPr lang="en-US" altLang="zh-CN" sz="2000" dirty="0">
                <a:latin typeface="微软雅黑" panose="020B0503020204020204" pitchFamily="34" charset="-122"/>
                <a:ea typeface="微软雅黑" panose="020B0503020204020204" pitchFamily="34" charset="-122"/>
              </a:rPr>
              <a:t>WWPF (worth what paid for-</a:t>
            </a:r>
            <a:r>
              <a:rPr lang="zh-CN" altLang="en-US" sz="2000" dirty="0">
                <a:latin typeface="微软雅黑" panose="020B0503020204020204" pitchFamily="34" charset="-122"/>
                <a:ea typeface="微软雅黑" panose="020B0503020204020204" pitchFamily="34" charset="-122"/>
              </a:rPr>
              <a:t>物有所值</a:t>
            </a:r>
            <a:r>
              <a:rPr lang="en-US" altLang="zh-CN" sz="20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226ED6A-D406-96AE-21A8-48FADDD165F6}"/>
              </a:ext>
            </a:extLst>
          </p:cNvPr>
          <p:cNvSpPr txBox="1"/>
          <p:nvPr/>
        </p:nvSpPr>
        <p:spPr>
          <a:xfrm>
            <a:off x="768003" y="2675294"/>
            <a:ext cx="4070697"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Customer Perceived Value (CPV)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5880C048-F8F6-7AB1-11F1-55110CB8C111}"/>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04FBA1D-F60E-BB11-1F29-2161AA228FBF}"/>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29BD5A8E-A216-4CDF-5207-F8132D3B2A0D}"/>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3031979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1A1FF-4469-C0B3-FDAF-7D2A3CEDCE5F}"/>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8CF715B3-0222-1F74-B5E9-9F6CF294580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688D7724-6D09-AB00-470D-D005C66EE966}"/>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962609AE-D98F-2590-6777-A9009EE98947}"/>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支付意愿</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B027CE7-2CEA-A4F7-087F-7C67EF575C2E}"/>
              </a:ext>
            </a:extLst>
          </p:cNvPr>
          <p:cNvSpPr txBox="1"/>
          <p:nvPr/>
        </p:nvSpPr>
        <p:spPr>
          <a:xfrm>
            <a:off x="6132513" y="2675294"/>
            <a:ext cx="5393072" cy="2346283"/>
          </a:xfrm>
          <a:prstGeom prst="rect">
            <a:avLst/>
          </a:prstGeom>
          <a:noFill/>
        </p:spPr>
        <p:txBody>
          <a:bodyPr wrap="square">
            <a:spAutoFit/>
          </a:bodyPr>
          <a:lstStyle/>
          <a:p>
            <a:pPr>
              <a:lnSpc>
                <a:spcPct val="150000"/>
              </a:lnSpc>
            </a:pPr>
            <a:r>
              <a:rPr lang="zh-CN" altLang="en-US" sz="2000">
                <a:latin typeface="微软雅黑" panose="020B0503020204020204" pitchFamily="34" charset="-122"/>
                <a:ea typeface="微软雅黑" panose="020B0503020204020204" pitchFamily="34" charset="-122"/>
              </a:rPr>
              <a:t>又称价格意愿，是指消费者接受一定数量的消费物品或劳务所愿意支付的金额。是消费者对特定物品或劳务的个人估价，带有强烈的主观评价成分。在环境质量公共物品的需求分析和环境经济影响评价中，支付意愿被广泛应用。</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043F901-5994-B876-B4F1-8D8D2824177D}"/>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Willingness to pay (WTP)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5191D49E-2E48-2F5E-A195-2615DFBF6AD2}"/>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217D58F3-BDE3-45A8-6AF6-682A66C236D3}"/>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D8F1113-8C06-3D1A-8478-249F57ABA6A7}"/>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7187489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0D5F-6837-693A-DAB7-77C3051B563D}"/>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EF401FF-321A-CD5D-32A3-ECAB3EDC618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FF314BA9-C22D-6A91-C265-29CF7431D9B6}"/>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BE99DD92-638A-608A-256B-A486B9ADBDF3}"/>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公平市场价值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AAD61BB7-49FB-6148-543E-9755435A1982}"/>
              </a:ext>
            </a:extLst>
          </p:cNvPr>
          <p:cNvSpPr txBox="1"/>
          <p:nvPr/>
        </p:nvSpPr>
        <p:spPr>
          <a:xfrm>
            <a:off x="6132513" y="267529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指买主和卖主之间按自愿原则，在双方的有关知识和信息基本对称的条件下，根据其自身利益在公开交易中所决定的价格。</a:t>
            </a:r>
            <a:endParaRPr lang="en-US" altLang="zh-CN" sz="16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64D05B0-9515-31DE-314F-A54118F271B7}"/>
              </a:ext>
            </a:extLst>
          </p:cNvPr>
          <p:cNvSpPr txBox="1"/>
          <p:nvPr/>
        </p:nvSpPr>
        <p:spPr>
          <a:xfrm>
            <a:off x="768003" y="2675294"/>
            <a:ext cx="4070697"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Fair Market Value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69FB2D10-3DD3-F0D1-364F-022B85083C80}"/>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04F4073F-7BE9-1267-A727-1D6B8C1C79B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F16231E3-3375-2105-0E5E-7EB1C8B3EB4E}"/>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2679664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421C7-488C-2629-47FF-A7EB6CCD3282}"/>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DFAE6050-5A55-1FF5-9C85-6D23BF55F92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C3C7F516-3FBE-1AE0-334D-598B1425126C}"/>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19F1EB78-10C2-2A9E-E195-BB264A1BA3C7}"/>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每日低价策略</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23E7C212-6BAF-E1BE-0781-E45DC0DE8A3D}"/>
              </a:ext>
            </a:extLst>
          </p:cNvPr>
          <p:cNvSpPr txBox="1"/>
          <p:nvPr/>
        </p:nvSpPr>
        <p:spPr>
          <a:xfrm>
            <a:off x="6132513" y="2675294"/>
            <a:ext cx="5393072" cy="326961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特定的品牌常年保持一个稳定的低价。在这种定价策略下，不用再补贴零售商库存（如前</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后</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），不用产生大量的促销退货（促销不理想的情况下），批发商和零售商也没有理由压货，利润来自销售商品而不是购买商品。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优势：减少价格战、减少广告、提高对顾客的服务水平、提高边际利润。</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BE725EC-4254-C10C-E316-D9725F43A2E6}"/>
              </a:ext>
            </a:extLst>
          </p:cNvPr>
          <p:cNvSpPr txBox="1"/>
          <p:nvPr/>
        </p:nvSpPr>
        <p:spPr>
          <a:xfrm>
            <a:off x="768003" y="2675294"/>
            <a:ext cx="4070697"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Everyday Low Pricing</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EDLP</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6A78E31A-DAF5-F020-DC69-50A438D26E4D}"/>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FBB166A1-6D97-5A36-76F4-4005FDFB804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5B337994-9358-991D-1515-9FD6627DBD92}"/>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14160274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BAB6D-7224-0F05-EE11-B79D6FB4E0BA}"/>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0D6D8BA3-94E5-7D93-34CC-2A5B559F1D3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14DF16CF-D70D-EFE8-F8EC-D4DC99C81245}"/>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534854A0-CE54-AF13-7821-E5616B5D40A9}"/>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高</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低定价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3E997EFF-A9EA-D07B-DA96-A25AE3C78BDB}"/>
              </a:ext>
            </a:extLst>
          </p:cNvPr>
          <p:cNvSpPr txBox="1"/>
          <p:nvPr/>
        </p:nvSpPr>
        <p:spPr>
          <a:xfrm>
            <a:off x="6132513" y="267529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对产品或服务日常情况下收取高价，但经常进行促销活动针对选定的产品项临时降低价格。</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4F24244-4D90-1A76-C9A3-627E5B907C2F}"/>
              </a:ext>
            </a:extLst>
          </p:cNvPr>
          <p:cNvSpPr txBox="1"/>
          <p:nvPr/>
        </p:nvSpPr>
        <p:spPr>
          <a:xfrm>
            <a:off x="768003" y="2675294"/>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High-low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9C4ACCD1-B369-B9BE-3BBA-7559CDEF40AA}"/>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C5CA76D-EF9E-B00F-098C-17A230D89FFB}"/>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1AFD98C-709C-9D30-0C5A-E165649D7A83}"/>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1767618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A3F52-9CF2-C0D5-8FF4-B56666DE1BE4}"/>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ACF966B4-4D53-28D6-FD52-3173B373719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447CDBF-AC83-3EDC-EDCA-7B34BAFDCE63}"/>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20B7CD03-989F-3845-E100-ACDB40A6454D}"/>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撇脂定价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CE65951A-6C04-D4A3-D638-C5E4E458240C}"/>
              </a:ext>
            </a:extLst>
          </p:cNvPr>
          <p:cNvSpPr txBox="1"/>
          <p:nvPr/>
        </p:nvSpPr>
        <p:spPr>
          <a:xfrm>
            <a:off x="6132513" y="267529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又称高价法，即将产品的价格定的较高，尽可能在产品生命初期，在竞争者研制出相似的产品以前，尽快的收回投资，并取得相当的利润。然后随着时间的推移，再逐步降低价格使产品进入弹性大的市场。</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8C9F608-F794-66F9-B3B8-8BCAEFE3A226}"/>
              </a:ext>
            </a:extLst>
          </p:cNvPr>
          <p:cNvSpPr txBox="1"/>
          <p:nvPr/>
        </p:nvSpPr>
        <p:spPr>
          <a:xfrm>
            <a:off x="768003" y="2675294"/>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Skim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B085E8C-7A6C-8235-0F20-7584B59C1815}"/>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FEB1B15E-8D0B-D533-93F1-476C97A5C30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AF620CE-5090-F50D-D610-360229415630}"/>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626138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DAF3D-47E7-76B2-2DD8-5A43015C0CCE}"/>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4E756CC8-E17B-E8E6-3603-8D9E4DDD32D9}"/>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6EA8240D-08EE-2517-E0D4-5FC10E58DC11}"/>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3B3C6B1-AC2E-03AB-B6A9-5BD097AECA73}"/>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渗透定价 </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DAE8C211-1451-B719-BE70-F2083507C6AA}"/>
              </a:ext>
            </a:extLst>
          </p:cNvPr>
          <p:cNvSpPr txBox="1"/>
          <p:nvPr/>
        </p:nvSpPr>
        <p:spPr>
          <a:xfrm>
            <a:off x="6132513" y="2675294"/>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以较低的产品价格打入市场，目的是在短期内加速市场成长，牺牲高毛利以期获得较高的销售量及市场占有率，进而产生显著的成本经济效益，使成本和价格得以不断降低。渗透价格并不意味着绝对的便宜，而是相对于价值来讲比较低。</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4795C85-B460-F6C4-C9D5-B7E6E6AD9282}"/>
              </a:ext>
            </a:extLst>
          </p:cNvPr>
          <p:cNvSpPr txBox="1"/>
          <p:nvPr/>
        </p:nvSpPr>
        <p:spPr>
          <a:xfrm>
            <a:off x="768003" y="2675294"/>
            <a:ext cx="4557976" cy="1200329"/>
          </a:xfrm>
          <a:prstGeom prst="rect">
            <a:avLst/>
          </a:prstGeom>
          <a:noFill/>
        </p:spPr>
        <p:txBody>
          <a:bodyPr wrap="square">
            <a:spAutoFit/>
          </a:bodyPr>
          <a:lstStyle/>
          <a:p>
            <a:r>
              <a:rPr lang="en-US" altLang="zh-CN" sz="3600" dirty="0" err="1">
                <a:solidFill>
                  <a:srgbClr val="0070C0"/>
                </a:solidFill>
                <a:latin typeface="微软雅黑" panose="020B0503020204020204" pitchFamily="34" charset="-122"/>
                <a:ea typeface="微软雅黑" panose="020B0503020204020204" pitchFamily="34" charset="-122"/>
              </a:rPr>
              <a:t>Marketet</a:t>
            </a:r>
            <a:r>
              <a:rPr lang="en-US" altLang="zh-CN" sz="3600" dirty="0">
                <a:solidFill>
                  <a:srgbClr val="0070C0"/>
                </a:solidFill>
                <a:latin typeface="微软雅黑" panose="020B0503020204020204" pitchFamily="34" charset="-122"/>
                <a:ea typeface="微软雅黑" panose="020B0503020204020204" pitchFamily="34" charset="-122"/>
              </a:rPr>
              <a:t> </a:t>
            </a:r>
          </a:p>
          <a:p>
            <a:r>
              <a:rPr lang="en-US" altLang="zh-CN" sz="3600" dirty="0">
                <a:solidFill>
                  <a:srgbClr val="0070C0"/>
                </a:solidFill>
                <a:latin typeface="微软雅黑" panose="020B0503020204020204" pitchFamily="34" charset="-122"/>
                <a:ea typeface="微软雅黑" panose="020B0503020204020204" pitchFamily="34" charset="-122"/>
              </a:rPr>
              <a:t>Penetration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3790E135-BB7F-4E64-879F-EFED94501F46}"/>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BF24E52-FE27-06F6-DD2D-E2319B74B30A}"/>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C52EEFB-B6BD-8CFE-CF3A-ACDA022EA2A1}"/>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13246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B975A-886D-84F5-82D8-331E1AA8C53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084A1D53-A9D5-10CF-90D6-485A5F6E533C}"/>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D4DCC741-12FD-405D-13EB-DEF74E223C62}"/>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E727EEC5-12B8-4EF6-CB14-887A23A9D130}"/>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成本加成定价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5874EE8E-357B-610C-CD75-E0822B28D7D0}"/>
              </a:ext>
            </a:extLst>
          </p:cNvPr>
          <p:cNvSpPr txBox="1"/>
          <p:nvPr/>
        </p:nvSpPr>
        <p:spPr>
          <a:xfrm>
            <a:off x="6132513" y="267529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指以本企业的成本为基础的一种定价方法，适用于非竞争性产品定价。具体又包括完全成本定价加成定价法、变动成本加成定价法、标准成本加成法。</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771D077F-BC26-CB1F-5FEC-B847374555BF}"/>
              </a:ext>
            </a:extLst>
          </p:cNvPr>
          <p:cNvSpPr txBox="1"/>
          <p:nvPr/>
        </p:nvSpPr>
        <p:spPr>
          <a:xfrm>
            <a:off x="768003" y="2675294"/>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Cost-plus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393FB4F-D159-0E1E-C9AB-B5BA8D79E064}"/>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3111F1D-E5D3-11EB-C2D3-03E3B568494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20F5B8D8-5C9E-BB6D-4CA5-87360FBB5414}"/>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3268041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2D466-9BC5-4756-3E1C-83B6DAA3EB35}"/>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5202A05-695C-E0E8-2A32-7615EC603278}"/>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FE51D74-2D0D-CF12-1D30-087AF3E4AE11}"/>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186CC3B5-9915-6C41-FC02-6C00F7529ED2}"/>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价值定价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26D48EE7-4B71-E7AF-811A-96C73759B265}"/>
              </a:ext>
            </a:extLst>
          </p:cNvPr>
          <p:cNvSpPr txBox="1"/>
          <p:nvPr/>
        </p:nvSpPr>
        <p:spPr>
          <a:xfrm>
            <a:off x="6132513" y="267529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尽量让产品的价格反映产品的实际价值，以合理的定价提供合适的质量和良好的服务组合。这种方法兴起于</a:t>
            </a:r>
            <a:r>
              <a:rPr lang="en-US" altLang="zh-CN" sz="2000" dirty="0">
                <a:latin typeface="微软雅黑" panose="020B0503020204020204" pitchFamily="34" charset="-122"/>
                <a:ea typeface="微软雅黑" panose="020B0503020204020204" pitchFamily="34" charset="-122"/>
              </a:rPr>
              <a:t>20</a:t>
            </a:r>
            <a:r>
              <a:rPr lang="zh-CN" altLang="en-US" sz="2000" dirty="0">
                <a:latin typeface="微软雅黑" panose="020B0503020204020204" pitchFamily="34" charset="-122"/>
                <a:ea typeface="微软雅黑" panose="020B0503020204020204" pitchFamily="34" charset="-122"/>
              </a:rPr>
              <a:t>世纪</a:t>
            </a:r>
            <a:r>
              <a:rPr lang="en-US" altLang="zh-CN" sz="2000" dirty="0">
                <a:latin typeface="微软雅黑" panose="020B0503020204020204" pitchFamily="34" charset="-122"/>
                <a:ea typeface="微软雅黑" panose="020B0503020204020204" pitchFamily="34" charset="-122"/>
              </a:rPr>
              <a:t>90</a:t>
            </a:r>
            <a:r>
              <a:rPr lang="zh-CN" altLang="en-US" sz="2000" dirty="0">
                <a:latin typeface="微软雅黑" panose="020B0503020204020204" pitchFamily="34" charset="-122"/>
                <a:ea typeface="微软雅黑" panose="020B0503020204020204" pitchFamily="34" charset="-122"/>
              </a:rPr>
              <a:t>年代，被麦肯锡称为是市场导向的战略计划中最好的定价方法。</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4FA68D3-2245-6632-94BB-BFB853D0F1A3}"/>
              </a:ext>
            </a:extLst>
          </p:cNvPr>
          <p:cNvSpPr txBox="1"/>
          <p:nvPr/>
        </p:nvSpPr>
        <p:spPr>
          <a:xfrm>
            <a:off x="768003" y="2675294"/>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Value Pricing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C12E5F92-09DE-5198-DDBA-51370D927222}"/>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BCD7686C-4FFB-5A10-F651-F1224AAD076D}"/>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037D535-9CFB-D717-83F9-9769CF3A457E}"/>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4838695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15985-E3C6-F12F-EAB5-36457B36AEDA}"/>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F873F3DE-B175-457A-9F36-C2CBAFE0D192}"/>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5E0B5BB2-6441-6BBE-654D-5F3B0662E80C}"/>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F55D9DC-9FBE-75D3-EC56-37C2BC9857CA}"/>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市场竞争定价法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88056F4-02DB-D3AF-C296-5B153F670D2F}"/>
              </a:ext>
            </a:extLst>
          </p:cNvPr>
          <p:cNvSpPr txBox="1"/>
          <p:nvPr/>
        </p:nvSpPr>
        <p:spPr>
          <a:xfrm>
            <a:off x="6132513" y="267529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根据市场上同类商品竞争结果的可零售价格，反向计算而确定出厂价格的定价方法。</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1F4AF7E1-A837-DA75-8ADD-0D26BD22CB3A}"/>
              </a:ext>
            </a:extLst>
          </p:cNvPr>
          <p:cNvSpPr txBox="1"/>
          <p:nvPr/>
        </p:nvSpPr>
        <p:spPr>
          <a:xfrm>
            <a:off x="768003" y="2675294"/>
            <a:ext cx="4557976"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Matching the Competition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05039725-4C21-03E5-7765-A999F9321FAC}"/>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4A14DB1F-09BA-4A58-91C1-B92FDF721E4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E0E43671-85EE-DC6F-1956-C92CB9821E9E}"/>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3038949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50DCE-542F-4102-A0E2-E551C50CD46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345E8AE-1996-9564-8F86-89FCE1AD795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FC21ED33-383E-915E-5A65-966E9E378EA8}"/>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473A0988-4D9F-783B-5E3E-FEEEC64A7FAD}"/>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招徕定价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97414C2-E191-5715-095F-61DEEB4F5D08}"/>
              </a:ext>
            </a:extLst>
          </p:cNvPr>
          <p:cNvSpPr txBox="1"/>
          <p:nvPr/>
        </p:nvSpPr>
        <p:spPr>
          <a:xfrm>
            <a:off x="6132513" y="267529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又称特价商品定价，是一种有意将少数商品降价以招徕吸引顾客的定价方式。商品的价格定价低于市价，一般都能吸引起消费者的注意，这是适合消费者“求廉”心理的。</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1902ACAA-8D68-F8EF-5779-47CCC72C786E}"/>
              </a:ext>
            </a:extLst>
          </p:cNvPr>
          <p:cNvSpPr txBox="1"/>
          <p:nvPr/>
        </p:nvSpPr>
        <p:spPr>
          <a:xfrm>
            <a:off x="768003" y="2675294"/>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Loss Leader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F65B1760-1127-3118-1FB5-D6490C78D5A3}"/>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C1C3A57F-7CA8-2A72-53F3-E9C4EFDA810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84002636-D592-6FC4-711A-E88C836B9E75}"/>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910879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E498B-8AD3-9FF3-5DB6-5DBFE5DD0A73}"/>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E1FB58D-0CE3-9C7C-3876-DAFD7BAB4C4D}"/>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3FA1438-9741-F757-D23D-2D0B7D48372E}"/>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0A161969-9875-520C-84E9-23015D76EBAB}"/>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生命周期理论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45CAE6E-12F7-40F6-C9C3-C48099AA9B26}"/>
              </a:ext>
            </a:extLst>
          </p:cNvPr>
          <p:cNvSpPr txBox="1"/>
          <p:nvPr/>
        </p:nvSpPr>
        <p:spPr>
          <a:xfrm>
            <a:off x="6181237" y="2285529"/>
            <a:ext cx="5393072" cy="373127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是产品的市场寿命，即一种新产品从开始进入市场到被市场淘汰的整个过程。</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典型的产品生命周期一般可以分为：介绍期（或引入期）、成长期、成熟期和衰退期。</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（特别是后期利用下一代产品来弱化竞争、利用高支付意愿的客户、减少不良品库存单位的增加）</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C03CBDB-EDC2-E64C-182B-98F12977751D}"/>
              </a:ext>
            </a:extLst>
          </p:cNvPr>
          <p:cNvSpPr txBox="1"/>
          <p:nvPr/>
        </p:nvSpPr>
        <p:spPr>
          <a:xfrm>
            <a:off x="768003" y="2675294"/>
            <a:ext cx="4557976"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PLC</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Product Life Cycle Theory</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354FBF43-9A92-5B14-C323-4FE06AF1E57F}"/>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F5BD0B12-8B65-D50F-46E7-6C981DBF276F}"/>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A382ED0-B314-C93C-65F0-FDD900DC0049}"/>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0764733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B493-D4EB-E9E0-DE0D-AAB5DB905C9D}"/>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F7B83759-47A2-8168-D80D-4701832F5251}"/>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FC8F728-A85D-89B9-2E98-9036071AA134}"/>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86E4F247-B800-4BA7-A381-E00E7D49E40E}"/>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价格分割法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4B371E8-D974-3D1C-A621-A91CB85B2CBD}"/>
              </a:ext>
            </a:extLst>
          </p:cNvPr>
          <p:cNvSpPr txBox="1"/>
          <p:nvPr/>
        </p:nvSpPr>
        <p:spPr>
          <a:xfrm>
            <a:off x="6132513" y="267529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推销人员在报价时，用较小的单位商品的价格进行比较，造成买方心理的价格便宜感，从而促成交易。</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形式：用较小的单位报价；用较小单位商品的价格进行比较。</a:t>
            </a:r>
            <a:endParaRPr lang="en-US" altLang="zh-CN" sz="20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5067C87D-BD91-566C-605B-6C8939CE1B25}"/>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4F3E121-65D2-8728-F268-01D54163B7D1}"/>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9EACAC61-9A1E-1192-0550-4C9EAA35DB3C}"/>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4454185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AD2C1-9C2C-41B0-42EF-363B6A4D3408}"/>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FD49DE72-22B8-32EA-E730-4A8AF0AA860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95C579E8-D26F-F289-3664-159DDE8976E2}"/>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2D207A2D-BDC5-D246-8912-C5E3A4FF42DC}"/>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高峰负荷定价</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AA9E063A-25B6-A28A-BFDB-E4AA4DDCD9B5}"/>
              </a:ext>
            </a:extLst>
          </p:cNvPr>
          <p:cNvSpPr txBox="1"/>
          <p:nvPr/>
        </p:nvSpPr>
        <p:spPr>
          <a:xfrm>
            <a:off x="6132513" y="267529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是指时间差价的一种形式。在对某些公共企业的产出的需求可能会随时间而大幅变动的情况下，会出现高峰负荷定价问题。</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最适合于供应缺乏弹性的产品。</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F6EDD893-D952-E447-67E5-A45A4CAF8A9C}"/>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Peak-load Pricing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AEB79A4-D905-7894-B1FD-34315027B2C3}"/>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24E1619-5735-F363-DBDA-C287B01E0B4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D993597-793A-2829-D9D3-BEF475ABD419}"/>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4170215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859B6-869F-B17B-372A-C8BDBAF66712}"/>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7C8ED659-05C8-DD9A-9355-E6F01FB465BD}"/>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431E4DE2-80A6-7A4D-6950-646FD50DBE7C}"/>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EE2C8FB-CD10-DA78-96D9-682861C29808}"/>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沉没成本</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95199795-8390-E66F-77C2-9A25DCA064BB}"/>
              </a:ext>
            </a:extLst>
          </p:cNvPr>
          <p:cNvSpPr txBox="1"/>
          <p:nvPr/>
        </p:nvSpPr>
        <p:spPr>
          <a:xfrm>
            <a:off x="6132513" y="267529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指已发生或承诺、无法回收的成本支出，如因失误造成的不可回收的投资。</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84F4A37B-179F-1663-65FB-460460D8BEF8}"/>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Sunk Cost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A9A700F-4D13-E46D-D3F2-92D8817D1A80}"/>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51926AE0-88C7-C4EE-ED41-4C501531BE2A}"/>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D6CF7C6-8299-8BA1-F1D5-C4CE3CFE0537}"/>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9286858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51CB5-E1FC-E27B-CADF-C339B6948EC0}"/>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34E293B9-35F4-0B54-3C32-7C13FB74576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A0972CA3-127F-C97C-22C3-7C8B27A1BF16}"/>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9FE069EC-0865-FCBA-88F2-4DDCFB341B1A}"/>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变动成本</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771DC6B1-21D7-12ED-11A9-7F37FAE3688C}"/>
              </a:ext>
            </a:extLst>
          </p:cNvPr>
          <p:cNvSpPr txBox="1"/>
          <p:nvPr/>
        </p:nvSpPr>
        <p:spPr>
          <a:xfrm>
            <a:off x="6132513" y="267529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指成本的总发生额在相关范围内随着业务量的变动而呈现线性变动的成本。直接人工、直接材料都是典型的变动成本。</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A96F649E-D1CA-C807-FE94-D971FBF53E20}"/>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Variable Costing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F861AF1D-2505-C537-D598-F77B78655D8E}"/>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EADAA6FA-E1BC-B9FF-EA41-9FCE992E4D2C}"/>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11F5B94D-42D1-070F-6195-BC7170605E93}"/>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5417544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D7790-79D8-2438-69C9-36CA4EDB27D1}"/>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C6CCA2B-B26F-67A0-28F8-A4B1E7AF81B2}"/>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0B1161E-DF1E-5FBE-BEDD-0C8FF76A82AC}"/>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411F831-4B9C-6A03-C071-A23F1E0E744B}"/>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固定成本</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83E6269-C24B-1931-E404-2DEE95264A9E}"/>
              </a:ext>
            </a:extLst>
          </p:cNvPr>
          <p:cNvSpPr txBox="1"/>
          <p:nvPr/>
        </p:nvSpPr>
        <p:spPr>
          <a:xfrm>
            <a:off x="6132513" y="267529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相对于变动成本，是指成本总额在一定时期和业务量范围内，不受业务量增减变动影像而能保持不变的成本。</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B1F59271-52D1-2674-6B45-FBFB99B9BF37}"/>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Fixed Cost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5BFA4C8C-A848-71FA-0CFD-A6F168E9ED55}"/>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1C8BC02-8A0A-0347-E76C-D659BAE8709D}"/>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D874F6D9-1EDB-3BDD-DB02-B9866CBAF006}"/>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7155149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15B73-A920-B995-3225-044E0EDE976A}"/>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37996969-764A-2954-9590-B62966B1C1D2}"/>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7C7EE8AF-F8C7-0835-F863-4C769B759211}"/>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F247DAE0-4B99-9055-D281-B27E831DB222}"/>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溢价率</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3AB1040-CDB4-AF7B-3B30-5D5482889FD2}"/>
              </a:ext>
            </a:extLst>
          </p:cNvPr>
          <p:cNvSpPr txBox="1"/>
          <p:nvPr/>
        </p:nvSpPr>
        <p:spPr>
          <a:xfrm>
            <a:off x="6132513" y="267529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指产品的销售价格超过</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或低于</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基准价格的百分比。</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7117651-72C2-8512-ED51-DC41ABFF628E}"/>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Premium Rate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81E20C80-688A-2A64-CBA5-31E2499D542B}"/>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467FF08D-D877-0CC8-2BED-CBBEED4FAEC9}"/>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7990601-D7E3-FA08-E450-DFB72EF73B23}"/>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2950745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E4666-43EA-3A8B-18EE-622E6A073FBD}"/>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706F594-71AB-C686-1859-9FA75B99EE66}"/>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22826FB-B414-6826-87C3-A0142AC11142}"/>
              </a:ext>
            </a:extLst>
          </p:cNvPr>
          <p:cNvSpPr txBox="1"/>
          <p:nvPr/>
        </p:nvSpPr>
        <p:spPr>
          <a:xfrm>
            <a:off x="667418" y="200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品牌定价</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8B1ECD07-5072-50B6-A0DB-4224E40E3E00}"/>
              </a:ext>
            </a:extLst>
          </p:cNvPr>
          <p:cNvSpPr txBox="1"/>
          <p:nvPr/>
        </p:nvSpPr>
        <p:spPr>
          <a:xfrm>
            <a:off x="768003" y="1967408"/>
            <a:ext cx="541323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极限价格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5A6BA509-0AD1-4C37-5D43-0530FB9C5F2F}"/>
              </a:ext>
            </a:extLst>
          </p:cNvPr>
          <p:cNvSpPr txBox="1"/>
          <p:nvPr/>
        </p:nvSpPr>
        <p:spPr>
          <a:xfrm>
            <a:off x="6132513" y="2675294"/>
            <a:ext cx="5393072" cy="49962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指消费者最后能接受的一件商品的最高价格。</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CEF061C5-1C75-AD0C-4DDD-91EB825DEBD1}"/>
              </a:ext>
            </a:extLst>
          </p:cNvPr>
          <p:cNvSpPr txBox="1"/>
          <p:nvPr/>
        </p:nvSpPr>
        <p:spPr>
          <a:xfrm>
            <a:off x="666415" y="2684802"/>
            <a:ext cx="4557976"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Reservation Price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EC948969-2189-1DC4-6BFD-220238E1D2BA}"/>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5E921AC-E461-8F69-19AC-27D0C20219FB}"/>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5EE94C6D-509F-9B5D-B453-E39BC71504F0}"/>
              </a:ext>
            </a:extLst>
          </p:cNvPr>
          <p:cNvSpPr txBox="1"/>
          <p:nvPr/>
        </p:nvSpPr>
        <p:spPr>
          <a:xfrm>
            <a:off x="4024250" y="238848"/>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Pricing</a:t>
            </a:r>
          </a:p>
        </p:txBody>
      </p:sp>
    </p:spTree>
    <p:extLst>
      <p:ext uri="{BB962C8B-B14F-4D97-AF65-F5344CB8AC3E}">
        <p14:creationId xmlns:p14="http://schemas.microsoft.com/office/powerpoint/2010/main" val="8536913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69B98-582C-31B2-B9D9-039D577438C8}"/>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2FC77C8-21A6-8800-6A2F-1F001A5BACDA}"/>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6552EF1D-C368-1725-334A-003370F25409}"/>
              </a:ext>
            </a:extLst>
          </p:cNvPr>
          <p:cNvSpPr txBox="1"/>
          <p:nvPr/>
        </p:nvSpPr>
        <p:spPr>
          <a:xfrm>
            <a:off x="605164" y="2830442"/>
            <a:ext cx="8186857"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品牌放大镜：营销推广与沟通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76694244-6E36-18B4-3FC7-82E674B4D4FF}"/>
              </a:ext>
            </a:extLst>
          </p:cNvPr>
          <p:cNvSpPr txBox="1"/>
          <p:nvPr/>
        </p:nvSpPr>
        <p:spPr>
          <a:xfrm>
            <a:off x="605164" y="3786130"/>
            <a:ext cx="757130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
        <p:nvSpPr>
          <p:cNvPr id="3" name="文本框 2">
            <a:extLst>
              <a:ext uri="{FF2B5EF4-FFF2-40B4-BE49-F238E27FC236}">
                <a16:creationId xmlns:a16="http://schemas.microsoft.com/office/drawing/2014/main" id="{671AA618-0E46-4384-D230-6E26AF9B688D}"/>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10</a:t>
            </a:r>
            <a:endParaRPr lang="zh-CN" altLang="en-US" sz="3600" dirty="0"/>
          </a:p>
        </p:txBody>
      </p:sp>
      <p:sp>
        <p:nvSpPr>
          <p:cNvPr id="5" name="矩形 4">
            <a:extLst>
              <a:ext uri="{FF2B5EF4-FFF2-40B4-BE49-F238E27FC236}">
                <a16:creationId xmlns:a16="http://schemas.microsoft.com/office/drawing/2014/main" id="{58AD72F0-3909-EA8B-A481-430F5F925F0C}"/>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333411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BA48F-CD93-8880-09C7-1177B165448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6E26248-C241-7822-F7C6-C176EB7249C6}"/>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982BD767-2E5C-8E4D-563F-71D56074D114}"/>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EF497E03-C573-E736-EA24-2F004016BA9A}"/>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品牌参与</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C3ED545F-E0F4-E44D-AA26-9FF99E1557D5}"/>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是通过广告、口碑、社交媒体、零售展示和产品试用等各种方式，与潜在消费者互动来实现与品牌建立联系的过程。积极的品牌参与提高品牌知名度和品牌偏好。</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CBE45696-3E0F-DB0E-2EBC-B6233F08AEB4}"/>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Engagement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DE7671CA-2B7E-BA2B-8AE3-F82231BD710D}"/>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3912AE74-B4E2-819F-4DBC-7D839FEAD08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474044FF-4DC0-F5DA-A44F-A40FF09203AB}"/>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5429502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C78A-9722-18C6-4276-55587012EBB1}"/>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274FE51-CEE0-5CE6-F7AB-09ADF5C66CC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3F6D566C-DE3A-832B-8D1D-8AFF89B41833}"/>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AC9F4895-FAAA-007A-F33C-B2D10A349FBE}"/>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品牌安全政策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1EB0CB6-5AFA-C877-988B-DD1682CD77D7}"/>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为保护品牌形象和声誉而明确规定不能出现的禁忌，限制其品牌营销中出现的内容，包括代言协议。</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8487C00C-643F-4DDC-2229-6522614DA93E}"/>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Safety policy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C62EF8D-ABFD-EC3D-8953-D44709B4E14B}"/>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FAF8959-6809-211E-BF70-FEBCCF432E4A}"/>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C9D9B3-8A26-5390-5E4B-7B2579BE57C1}"/>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7014289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F71E-F6AB-58A9-183B-06EBC96F9319}"/>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EB2255D0-CA4D-AB25-05B1-0178661F3A61}"/>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FB5B361-8B06-0390-6BA8-1598C1A7D2D4}"/>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C748B7C-B217-3E92-3C94-EEEF528CD4F9}"/>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内容营销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F1D97DC-6AB9-C253-312F-50F85CBF15C7}"/>
              </a:ext>
            </a:extLst>
          </p:cNvPr>
          <p:cNvSpPr txBox="1"/>
          <p:nvPr/>
        </p:nvSpPr>
        <p:spPr>
          <a:xfrm>
            <a:off x="6181237" y="3085704"/>
            <a:ext cx="5128447"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包括所有的营销方式，涉及建立或共享的内容，目的是接触影响现有的和潜在的消费者。指以改变顾客的购买行为和销售培养为目的，由企业向目标顾客传递相关有价值的信息的销售活动。</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0651F82B-79FF-70FD-09E1-8E378ACE9070}"/>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Content Marketing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AC5D42F8-F5F9-5178-CAE3-B6D66ACADF50}"/>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A142AFCE-046D-B038-AEAE-0BE4F433DDB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6600127-2900-51CE-D541-28710FA1DFBA}"/>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56262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702F-01D6-59DB-D81A-58B25AB00AD8}"/>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3789E60-6619-CA6A-7C7A-DDE06FC07EEA}"/>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6321C32-89BF-E0C2-54D8-177F2DE003C6}"/>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30AF7C65-AC23-B515-54DC-75869C4EA4FD}"/>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用户反应</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3461DCB-6DB9-D1A1-8F87-C3487434E705}"/>
              </a:ext>
            </a:extLst>
          </p:cNvPr>
          <p:cNvSpPr txBox="1"/>
          <p:nvPr/>
        </p:nvSpPr>
        <p:spPr>
          <a:xfrm>
            <a:off x="6181237" y="3085704"/>
            <a:ext cx="5128447"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如点赞、评论、转发推荐等</a:t>
            </a:r>
            <a:r>
              <a:rPr lang="en-US" altLang="zh-CN" sz="2000" dirty="0">
                <a:latin typeface="微软雅黑" panose="020B0503020204020204" pitchFamily="34" charset="-122"/>
                <a:ea typeface="微软雅黑" panose="020B0503020204020204" pitchFamily="34" charset="-122"/>
              </a:rPr>
              <a:t>-Friends/followers/supporters/likes</a:t>
            </a:r>
          </a:p>
        </p:txBody>
      </p:sp>
      <p:sp>
        <p:nvSpPr>
          <p:cNvPr id="14" name="文本框 13">
            <a:extLst>
              <a:ext uri="{FF2B5EF4-FFF2-40B4-BE49-F238E27FC236}">
                <a16:creationId xmlns:a16="http://schemas.microsoft.com/office/drawing/2014/main" id="{D70AB181-624E-EC57-6368-55285F3E0447}"/>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User Response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ECAF4D16-A59C-A27F-F907-DA4C6C8A63E0}"/>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51B0E454-FC01-A68A-66A4-8A7F68C23415}"/>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489D9C8B-96EA-9A57-34CE-7D61B976C06B}"/>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42687116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880C1-2D40-80A1-6AB6-C2F4ADDE143E}"/>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0A78D97-8706-7C0B-1461-DF7C9635B4ED}"/>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DC930FD-B7E0-E396-3AFC-05C2402FD2A3}"/>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B31EF83B-8867-A3B8-3D68-DF9CABFF8B4F}"/>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广告</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消费厌烦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CFC281B-1C6C-07CD-F476-CA9084D079AA}"/>
              </a:ext>
            </a:extLst>
          </p:cNvPr>
          <p:cNvSpPr txBox="1"/>
          <p:nvPr/>
        </p:nvSpPr>
        <p:spPr>
          <a:xfrm>
            <a:off x="6181237" y="3085704"/>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由于过度曝光</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消费，消费者对广告信息变得漠不关心，重复观看不再有任何效果，甚至抵制。</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D091D115-89B6-5730-27A7-31B4F5B0965E}"/>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Advertising/consumer Wear Out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835F820A-504B-4825-F8F5-20C6F972908D}"/>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3842C516-F108-CA6F-7F3B-F067A2180D9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46CD14A-87A3-AF5D-E225-DA2D3446F5DC}"/>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0118745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81E4-C4E7-0D33-2650-084AB968AB6C}"/>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61F9C0B5-7F61-4501-31C6-FC6E1E88CAE1}"/>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4E179A44-8EE3-ADE4-5625-D3FD9E7C79D8}"/>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50FCCD4A-9CE9-561F-6B3A-CFFDD86EE6E4}"/>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客户忠诚计划</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6F308DF-F19E-AEC3-1AB2-2526A59423BF}"/>
              </a:ext>
            </a:extLst>
          </p:cNvPr>
          <p:cNvSpPr txBox="1"/>
          <p:nvPr/>
        </p:nvSpPr>
        <p:spPr>
          <a:xfrm>
            <a:off x="6181237" y="3085704"/>
            <a:ext cx="5128447"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指连锁企业或合作企业对于消费相对频繁的顾客提供的一系列购买优惠、增值服务或其他奖励方式，其目的在于奖励忠诚客户、刺激消费并留住核心客户，是实施关系营销的重要方式。</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A5F8996F-D0B3-902B-6AA9-910DEB6F3BC3}"/>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Loyalty Programs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8BCA544F-F731-5AA2-27D2-0E035AC86E6B}"/>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8BA8024-1FE3-FD89-9614-6D427409D66B}"/>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D5A7917-1FD0-E066-FB20-3E858E36CAFD}"/>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29391457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5F59C-56D2-B0EA-B96A-A539BFF5A309}"/>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A13DDF4-35E8-5D0A-D2E9-22FC969B4BC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C769BF9D-F593-C516-760D-3BE27F398453}"/>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65E9F330-4394-3B53-5ECD-5D9363D71AC4}"/>
              </a:ext>
            </a:extLst>
          </p:cNvPr>
          <p:cNvSpPr txBox="1"/>
          <p:nvPr/>
        </p:nvSpPr>
        <p:spPr>
          <a:xfrm>
            <a:off x="768003" y="1967408"/>
            <a:ext cx="5999518"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a:t>
            </a:r>
            <a:r>
              <a:rPr lang="en-US" altLang="zh-CN" sz="4000" b="1" dirty="0">
                <a:solidFill>
                  <a:srgbClr val="0070C0"/>
                </a:solidFill>
                <a:latin typeface="微软雅黑" panose="020B0503020204020204" pitchFamily="34" charset="-122"/>
                <a:ea typeface="微软雅黑" panose="020B0503020204020204" pitchFamily="34" charset="-122"/>
              </a:rPr>
              <a:t>CPA</a:t>
            </a:r>
            <a:r>
              <a:rPr lang="zh-CN" altLang="en-US" sz="4000" b="1" dirty="0">
                <a:solidFill>
                  <a:srgbClr val="0070C0"/>
                </a:solidFill>
                <a:latin typeface="微软雅黑" panose="020B0503020204020204" pitchFamily="34" charset="-122"/>
                <a:ea typeface="微软雅黑" panose="020B0503020204020204" pitchFamily="34" charset="-122"/>
              </a:rPr>
              <a:t>广告（每行动成本）</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99799DA-1200-8F69-6F47-13A6EFC3B49B}"/>
              </a:ext>
            </a:extLst>
          </p:cNvPr>
          <p:cNvSpPr txBox="1"/>
          <p:nvPr/>
        </p:nvSpPr>
        <p:spPr>
          <a:xfrm>
            <a:off x="6181237" y="3085704"/>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广告主为每个行动所付出的成本。也称按效果付费成本。是指按广告实际投放效果，即按回应的有效问卷或订单来计费，而不限广告投放量。</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8A98077-B7FA-9F34-3162-0949E57CF99D}"/>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CPA - Cost Per Action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BEF93BCA-B4DD-BA97-7469-C1B53F4D31F7}"/>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C5313A1E-1100-1FC2-28B4-14EB69463DD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E2A518F-E57A-D7D7-C0E0-546F8968D9B0}"/>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25328161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28F4C-32C8-1405-321F-B367F73C0B7F}"/>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1AF5A699-7C9F-8DE2-929D-E21D3236CB4E}"/>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5236108-0782-2931-C6B6-147265927C78}"/>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677B4252-1E1F-9328-2D4F-602329C96D0B}"/>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a:t>
            </a:r>
            <a:r>
              <a:rPr lang="en-US" altLang="zh-CN" sz="4000" b="1" dirty="0">
                <a:solidFill>
                  <a:srgbClr val="0070C0"/>
                </a:solidFill>
                <a:latin typeface="微软雅黑" panose="020B0503020204020204" pitchFamily="34" charset="-122"/>
                <a:ea typeface="微软雅黑" panose="020B0503020204020204" pitchFamily="34" charset="-122"/>
              </a:rPr>
              <a:t>CPT</a:t>
            </a:r>
            <a:r>
              <a:rPr lang="zh-CN" altLang="en-US" sz="4000" b="1" dirty="0">
                <a:solidFill>
                  <a:srgbClr val="0070C0"/>
                </a:solidFill>
                <a:latin typeface="微软雅黑" panose="020B0503020204020204" pitchFamily="34" charset="-122"/>
                <a:ea typeface="微软雅黑" panose="020B0503020204020204" pitchFamily="34" charset="-122"/>
              </a:rPr>
              <a:t>广告</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CDCF9612-DBA6-D87D-AA97-DF309EA83953}"/>
              </a:ext>
            </a:extLst>
          </p:cNvPr>
          <p:cNvSpPr txBox="1"/>
          <p:nvPr/>
        </p:nvSpPr>
        <p:spPr>
          <a:xfrm>
            <a:off x="6181237" y="3085704"/>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一种以时间来计费的广告，每广告时间成本（</a:t>
            </a:r>
            <a:r>
              <a:rPr lang="en-US" altLang="zh-CN" sz="2000" dirty="0">
                <a:latin typeface="微软雅黑" panose="020B0503020204020204" pitchFamily="34" charset="-122"/>
                <a:ea typeface="微软雅黑" panose="020B0503020204020204" pitchFamily="34" charset="-122"/>
              </a:rPr>
              <a:t>CPT</a:t>
            </a:r>
            <a:r>
              <a:rPr lang="zh-CN" altLang="en-US" sz="2000" dirty="0">
                <a:latin typeface="微软雅黑" panose="020B0503020204020204" pitchFamily="34" charset="-122"/>
                <a:ea typeface="微软雅黑" panose="020B0503020204020204" pitchFamily="34" charset="-122"/>
              </a:rPr>
              <a:t>）是传统媒体广告购买模式的延续，它使得网络广告的收费模式更趋近于和传统媒体的购买模式一致。</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EC9A4B9-9C1F-FA65-A2D9-823DE603C106}"/>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CPA - Cost Per Time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BDA9208E-CB27-CEFB-EF5E-13216FBDBAF4}"/>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F028236D-22E9-DCC7-EF44-834D431467B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DD962097-744F-B0DA-8B54-15D75F2C52F0}"/>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42690467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664B0-E974-C725-9E88-1F294E23E6F2}"/>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48C86FD-E0AA-DA5C-693C-E48E79128F56}"/>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5DC0DE9E-096D-A20F-5BC5-5EA0FA21C48C}"/>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EF7E4E1-5476-5F5F-8196-9443E6BA4199}"/>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危机沟通</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F34CBBD8-69B3-AB8F-BC6E-123D0AE9D7B5}"/>
              </a:ext>
            </a:extLst>
          </p:cNvPr>
          <p:cNvSpPr txBox="1"/>
          <p:nvPr/>
        </p:nvSpPr>
        <p:spPr>
          <a:xfrm>
            <a:off x="6096000" y="2471649"/>
            <a:ext cx="5128447" cy="326961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指以沟通为手段、解决危机为目的所进行的一连串化解危机与避免危机的行为和过程。</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企业沟通的对象大概涵盖：①被危机所影响的群众和组织、②影响公司运营的单位、③被卷入在危机里的群众和组织、④必须被告知的群众和组织。</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FCC887B2-74A6-D030-557F-88EE1C0CBCA6}"/>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Crisis Communications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645EE963-79A9-8E58-BC79-837FCA543D8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50E74F90-3792-2AF7-FFCD-ED3F82C4D145}"/>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D4F2EF7-5E2E-976C-BB3A-31A76666220D}"/>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5770047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49003-42CB-4132-2F94-BAA8D71C914F}"/>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D10D3B7D-3636-9C2A-6BFF-93AEF3FD4386}"/>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367C2A0D-0A08-AAAD-6925-3E8A53E87EDA}"/>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05144662-188D-34EA-E097-CA8382D420AD}"/>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需求建议书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3EE7D6B-9E94-9747-8402-6890B2E9B068}"/>
              </a:ext>
            </a:extLst>
          </p:cNvPr>
          <p:cNvSpPr txBox="1"/>
          <p:nvPr/>
        </p:nvSpPr>
        <p:spPr>
          <a:xfrm>
            <a:off x="6181237" y="3085704"/>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指从客户角度出发，全面、详细地向服务商陈述、表达为了满足其已识别需求所应做的准备工作。</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F516E1BB-9BF5-DC7D-6E6F-93A949914C41}"/>
              </a:ext>
            </a:extLst>
          </p:cNvPr>
          <p:cNvSpPr txBox="1"/>
          <p:nvPr/>
        </p:nvSpPr>
        <p:spPr>
          <a:xfrm>
            <a:off x="768003" y="2675294"/>
            <a:ext cx="4668604" cy="1200329"/>
          </a:xfrm>
          <a:prstGeom prst="rect">
            <a:avLst/>
          </a:prstGeom>
          <a:noFill/>
        </p:spPr>
        <p:txBody>
          <a:bodyPr wrap="square">
            <a:spAutoFit/>
          </a:bodyPr>
          <a:lstStyle/>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RFP</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 Request for Proposal</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F59266B5-BA6A-1B9A-060B-77CEC66231B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B1C7B91-2367-2FB0-C928-411C374E93EB}"/>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EE173294-E7AE-F1E2-3541-FB8C30FF3C1C}"/>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25070869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069B3-CFFD-EA7A-02EB-5C858723F4C2}"/>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14F7DB7-6C7F-969E-D5DF-D34AD1B70EE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6C0C6B2-119F-AB75-9C5F-D351A01E388B}"/>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AF9E03B-439A-2B71-4AE8-F5270ED39FA9}"/>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曝光率营销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37050D35-0947-378B-C577-DBEABB901849}"/>
              </a:ext>
            </a:extLst>
          </p:cNvPr>
          <p:cNvSpPr txBox="1"/>
          <p:nvPr/>
        </p:nvSpPr>
        <p:spPr>
          <a:xfrm>
            <a:off x="6181237" y="3085704"/>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曝光率营销是利用关注度极高、曝光率极高的多个主流媒介进行同步营销活动，并借助多个主流媒介的相互作用力以及第三方媒介的曝光力度，追求极高的有效曝光率。</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96E773D0-568F-E1B3-33DD-9127A598CB85}"/>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Exposure Rate marketing</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E1D102B-B8ED-4C9D-A117-F4C948C6627E}"/>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BBAC8C4-0F73-EC09-B9FC-12E044DF3C22}"/>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D839CC0-32F4-4A00-F678-2F89D049DC75}"/>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6369906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27C53-F775-FD05-F43E-30F4E1A9CB84}"/>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E21D023-74C0-034B-0DB4-D7535D63A6B4}"/>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68D869E1-F356-1E58-373A-AC69B9E69ED2}"/>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C81E398E-60A8-4094-DBA1-F72709E50468}"/>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蹦失率</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7DD6390-0704-986D-2B10-E7E092152F8E}"/>
              </a:ext>
            </a:extLst>
          </p:cNvPr>
          <p:cNvSpPr txBox="1"/>
          <p:nvPr/>
        </p:nvSpPr>
        <p:spPr>
          <a:xfrm>
            <a:off x="6181237" y="3085704"/>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也称跳失率，是指限时顾客通过相应入口进入，只访问了一个页面就离开的访问次数占该页面总访问次数的比例。</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3559F96-0119-892E-642C-80D1B0F10674}"/>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Bounce Rate</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CA24037A-41A4-8E4A-925A-DD6BC8CA6B7B}"/>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E4755037-CC37-918C-F4DC-3B5B65A3A71E}"/>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36CC53AA-E2B3-B85A-4568-B986C281A17E}"/>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9989738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47CC9-6041-EA4B-AC91-C1471D76414A}"/>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ACE87EF-0DAD-756B-0FC6-ED963B04382E}"/>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1591C78-42E0-4B3A-F907-4035BA5088BB}"/>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CA22B19F-6F4E-5444-3E2C-0F636DEF7189}"/>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会员制营销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8869D43F-80A2-E945-D252-A29383C82D09}"/>
              </a:ext>
            </a:extLst>
          </p:cNvPr>
          <p:cNvSpPr txBox="1"/>
          <p:nvPr/>
        </p:nvSpPr>
        <p:spPr>
          <a:xfrm>
            <a:off x="6181237" y="3085704"/>
            <a:ext cx="5128447"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指企业以某项利益或服务为主题，将用户组成一个俱乐部形式的团体，通过提供适合会员需要的服务，开展宣传、销售、促销等活动，培养企业的忠诚顾客，以此获得经营利益。</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12AEAC5F-0FCF-7542-14BB-AD108636C97F}"/>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Affiliate Marketing</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A89D8DE0-6E4A-9987-2076-3B9B65D218E3}"/>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ADF24419-EF38-57C9-AFCA-DB5103BEBBC5}"/>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19F7742-FECF-BD28-C550-CAB21774CF5E}"/>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12085040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81923-9D87-5E2E-8690-2CD39FFF2C0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EFC12AA0-3C1B-A5C6-69DC-87456246E4EC}"/>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1941DBF0-FB89-3ACB-1369-9E5803F9AA71}"/>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A8C5ABC5-0BAF-8C77-28E5-2DA9174D65C2}"/>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口碑营销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AE50D887-8156-211C-A1AE-F0490B488866}"/>
              </a:ext>
            </a:extLst>
          </p:cNvPr>
          <p:cNvSpPr txBox="1"/>
          <p:nvPr/>
        </p:nvSpPr>
        <p:spPr>
          <a:xfrm>
            <a:off x="6181237" y="3085704"/>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指企业努力使消费者通过亲朋好友之间的交流将自己的产品信息、品牌传播开来。这种营销方式的特点是成功率高、可信度强。</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32D0F7A-E26C-6A4C-7F71-ED4A4E816CFA}"/>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Word of Mouth</a:t>
            </a:r>
          </a:p>
          <a:p>
            <a:r>
              <a:rPr lang="en-US" altLang="zh-CN" sz="3600" dirty="0">
                <a:solidFill>
                  <a:srgbClr val="0070C0"/>
                </a:solidFill>
                <a:latin typeface="微软雅黑" panose="020B0503020204020204" pitchFamily="34" charset="-122"/>
                <a:ea typeface="微软雅黑" panose="020B0503020204020204" pitchFamily="34" charset="-122"/>
              </a:rPr>
              <a:t>Marketing</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E4371B04-3BC0-CB51-F8D5-A67791D8C95A}"/>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B0EDE712-488F-5B89-3D23-D9612DFBB46F}"/>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83C01C80-B99C-EE99-C847-43D2DF825708}"/>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13345482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5E5F5-1A95-B365-02F3-A6FACA3FB76C}"/>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441E1CD9-EA72-3375-A1D5-F417B20E7CCF}"/>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3E4F876B-B5CA-173F-3993-1C82C28FE015}"/>
              </a:ext>
            </a:extLst>
          </p:cNvPr>
          <p:cNvSpPr txBox="1"/>
          <p:nvPr/>
        </p:nvSpPr>
        <p:spPr>
          <a:xfrm>
            <a:off x="617691" y="0"/>
            <a:ext cx="5724644"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品牌营销推广与沟通</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03B04076-0619-E812-41E4-7D7951108705}"/>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搜索引擎优化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70C8828-3436-9119-588B-886577D26DA8}"/>
              </a:ext>
            </a:extLst>
          </p:cNvPr>
          <p:cNvSpPr txBox="1"/>
          <p:nvPr/>
        </p:nvSpPr>
        <p:spPr>
          <a:xfrm>
            <a:off x="6181237" y="3085704"/>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通过采用易于搜索引擎搜索引的合理手段，使网站各项基本要素适合搜索，并对用户更友好，从而容易被搜索引擎收录及优先排序。</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D3972EAB-7EB9-7B25-DDCA-90860495DF99}"/>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Search engine optimization (SEO) </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6AF66349-5814-794C-6C17-0E88210333DA}"/>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DF1737F-936A-2DB7-DDC0-BFF7BD1C5681}"/>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3A79A13-EA29-03B1-B3AF-D2B08B57AA29}"/>
              </a:ext>
            </a:extLst>
          </p:cNvPr>
          <p:cNvSpPr txBox="1"/>
          <p:nvPr/>
        </p:nvSpPr>
        <p:spPr>
          <a:xfrm>
            <a:off x="6767521" y="383312"/>
            <a:ext cx="664873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Communication</a:t>
            </a:r>
          </a:p>
        </p:txBody>
      </p:sp>
    </p:spTree>
    <p:extLst>
      <p:ext uri="{BB962C8B-B14F-4D97-AF65-F5344CB8AC3E}">
        <p14:creationId xmlns:p14="http://schemas.microsoft.com/office/powerpoint/2010/main" val="31412139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A78C-E33D-F0EE-5FF2-F851A86F7BF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25DDA641-CCBA-DEBA-CB1E-7CEA1240228E}"/>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4540A51C-E0FE-508D-7CB5-6C6A40804675}"/>
              </a:ext>
            </a:extLst>
          </p:cNvPr>
          <p:cNvSpPr txBox="1"/>
          <p:nvPr/>
        </p:nvSpPr>
        <p:spPr>
          <a:xfrm>
            <a:off x="605164" y="2830442"/>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5F9FB6B2-6585-987B-7CFA-90F4F4D764B8}"/>
              </a:ext>
            </a:extLst>
          </p:cNvPr>
          <p:cNvSpPr txBox="1"/>
          <p:nvPr/>
        </p:nvSpPr>
        <p:spPr>
          <a:xfrm>
            <a:off x="605163" y="3786130"/>
            <a:ext cx="1027138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
        <p:nvSpPr>
          <p:cNvPr id="3" name="文本框 2">
            <a:extLst>
              <a:ext uri="{FF2B5EF4-FFF2-40B4-BE49-F238E27FC236}">
                <a16:creationId xmlns:a16="http://schemas.microsoft.com/office/drawing/2014/main" id="{52E41E50-2F30-5511-D9D3-D950773EC91C}"/>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11</a:t>
            </a:r>
            <a:endParaRPr lang="zh-CN" altLang="en-US" sz="3600" dirty="0"/>
          </a:p>
        </p:txBody>
      </p:sp>
      <p:sp>
        <p:nvSpPr>
          <p:cNvPr id="5" name="矩形 4">
            <a:extLst>
              <a:ext uri="{FF2B5EF4-FFF2-40B4-BE49-F238E27FC236}">
                <a16:creationId xmlns:a16="http://schemas.microsoft.com/office/drawing/2014/main" id="{74DC1A01-E91A-0AA3-BF89-9F42F1F73514}"/>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3477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8CF8-7255-0C7C-DEAC-48F57FFBE7A7}"/>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4CF716B7-F8D2-C0CE-2488-CBA54C43326C}"/>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901810D-6C92-04C4-E23B-0D8BA24594C5}"/>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FCE0B07A-A7B0-D334-1679-EEE72FEBB868}"/>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渠道冲突</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D85D8E5E-2F8B-C8AA-F6A2-6D2B119AF599}"/>
              </a:ext>
            </a:extLst>
          </p:cNvPr>
          <p:cNvSpPr txBox="1"/>
          <p:nvPr/>
        </p:nvSpPr>
        <p:spPr>
          <a:xfrm>
            <a:off x="6181237" y="3085704"/>
            <a:ext cx="5128447"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渠道成员发现其他渠道成员从事的活动阻碍或者不利于本组织实现自身目标。</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B0ADE166-9998-FD25-E5F7-270BEAB7DAA2}"/>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Channel conflict</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BEB7D383-E6BA-E169-563A-3DACBA26F9DF}"/>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8589ABF0-D00D-4F23-0228-A3C606397D1E}"/>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182964F-880C-7680-2578-0DD4F942FDB7}"/>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33230501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927D2-4FA8-438D-013E-2E4E1127CCED}"/>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C8C8D3CC-942B-AF00-4AA1-5FA584528CAD}"/>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740785E-EF58-1000-0607-8AC33E5030AB}"/>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17FA28EA-ACD3-CFD7-8615-73A16321A2AF}"/>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销售支持</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72220A7-DA6E-BDF3-5E46-C027E75E3CAF}"/>
              </a:ext>
            </a:extLst>
          </p:cNvPr>
          <p:cNvSpPr txBox="1"/>
          <p:nvPr/>
        </p:nvSpPr>
        <p:spPr>
          <a:xfrm>
            <a:off x="6181237" y="3085704"/>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能够协助总经理（或相关负责人）进行日常销售工作的管理，以及配合销售团队做好后台支持工作，汇总销售数据及进行订单或项目信息的系统管理等工作人员。</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9A4CD5C7-6137-B9C2-EF8E-E91046754E91}"/>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Sales Enablement</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6C4F9BA9-F234-D1F6-7E9E-0C1544443A85}"/>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4B62FE2-7CC9-F017-7135-075218B7AC9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EE5AB9A3-4ADB-1E42-3D34-C143A060D0F6}"/>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21027530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60A78-60A4-8708-9E41-BF852E9B9C9A}"/>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E9937AF4-39D3-9E47-1214-5AA50BC77C77}"/>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23E6EE2-B9B6-5BF0-9528-1D852ABDA708}"/>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5549D802-35FA-C70A-780C-048AD13708F1}"/>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年均复合增长率</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3EFB22CC-D169-7DD9-5C6A-1CECB77C783E}"/>
              </a:ext>
            </a:extLst>
          </p:cNvPr>
          <p:cNvSpPr txBox="1"/>
          <p:nvPr/>
        </p:nvSpPr>
        <p:spPr>
          <a:xfrm>
            <a:off x="6181237" y="3085704"/>
            <a:ext cx="5128447" cy="49962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指一项投资在特定时期内的年度增长率。</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EFA28939-B794-83C1-882B-E457F551694B}"/>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Compound Annual</a:t>
            </a:r>
          </a:p>
          <a:p>
            <a:r>
              <a:rPr lang="en-US" altLang="zh-CN" sz="3600" dirty="0">
                <a:solidFill>
                  <a:srgbClr val="0070C0"/>
                </a:solidFill>
                <a:latin typeface="微软雅黑" panose="020B0503020204020204" pitchFamily="34" charset="-122"/>
                <a:ea typeface="微软雅黑" panose="020B0503020204020204" pitchFamily="34" charset="-122"/>
              </a:rPr>
              <a:t>Growth Rate(CAGR)</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244DF3A9-D3D7-074B-0CCA-FC680AD2EC39}"/>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8955B5D1-C7CC-5DA7-A7EB-B492A0EE835D}"/>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725FFCA2-D310-5090-670D-332CD82377E7}"/>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4182821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D8FA7-5C7D-60CF-6C2A-EA559CC2549E}"/>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FADB2F57-B7FA-4A20-0FC1-522100B0B3BE}"/>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F87330B5-5638-1282-F795-496C1F8BF9E2}"/>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5519A231-C790-699E-0277-BD921212347F}"/>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销售力量覆盖领地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779410C-1A46-B3C8-8356-F10CEEE768F2}"/>
              </a:ext>
            </a:extLst>
          </p:cNvPr>
          <p:cNvSpPr txBox="1"/>
          <p:nvPr/>
        </p:nvSpPr>
        <p:spPr>
          <a:xfrm>
            <a:off x="6181237" y="3085704"/>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每个销售人员或销售团队或经销商负责的地理区域、渠道或客户类型，平衡领域，防止混乱，不仅可以降低成本和增加销售额，还能增加销售团队积极性。</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F305571A-4164-3062-58D0-14E930A7ED44}"/>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Sales Force Coverage</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AB77DFF6-7834-811A-BFC9-6AD4B2DEE0B4}"/>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3CA5829D-5757-7CC6-981C-08737BAB9FD9}"/>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64667D1-842E-FBE5-BAC7-C5EA9D089FA3}"/>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1474352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3EEF-4B34-6C3C-492C-929E4B95592C}"/>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D2F0274-F420-D3D5-9325-50CFE0A4B78E}"/>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33F21B7-B895-74D1-EEAA-CF43508361E3}"/>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D734D9B9-77C6-0285-4455-8DCB68CF65DD}"/>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销售队伍效力</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0DD5ACC8-7551-CFC4-1DA6-833315144228}"/>
              </a:ext>
            </a:extLst>
          </p:cNvPr>
          <p:cNvSpPr txBox="1"/>
          <p:nvPr/>
        </p:nvSpPr>
        <p:spPr>
          <a:xfrm>
            <a:off x="6096000" y="2321351"/>
            <a:ext cx="5128447" cy="373127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即“销售队伍的效率和效能”，它是一项涉及“企业制定完市场策略后，销售队伍如何实现最佳销售业绩？”的管理实践活动。</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销售队伍的效力：测量努力程度、潜力和结果，如比较来自不同地区的市场规模、潜在客户数量、拜访频次、活跃客户比例、客单价、销售额等</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B85CB6E9-B701-012B-0EAB-C8348285AD2C}"/>
              </a:ext>
            </a:extLst>
          </p:cNvPr>
          <p:cNvSpPr txBox="1"/>
          <p:nvPr/>
        </p:nvSpPr>
        <p:spPr>
          <a:xfrm>
            <a:off x="768003" y="2675294"/>
            <a:ext cx="4668604"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Sales Force Effectiveness</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SFE</a:t>
            </a:r>
            <a:r>
              <a:rPr lang="zh-CN" altLang="en-US" sz="3600" dirty="0">
                <a:solidFill>
                  <a:srgbClr val="0070C0"/>
                </a:solidFill>
                <a:latin typeface="微软雅黑" panose="020B0503020204020204" pitchFamily="34" charset="-122"/>
                <a:ea typeface="微软雅黑" panose="020B0503020204020204" pitchFamily="34" charset="-122"/>
              </a:rPr>
              <a:t>）</a:t>
            </a:r>
          </a:p>
        </p:txBody>
      </p:sp>
      <p:sp>
        <p:nvSpPr>
          <p:cNvPr id="16" name="文本框 15">
            <a:extLst>
              <a:ext uri="{FF2B5EF4-FFF2-40B4-BE49-F238E27FC236}">
                <a16:creationId xmlns:a16="http://schemas.microsoft.com/office/drawing/2014/main" id="{95732977-ECC7-61F2-C7CE-C701068EDFEE}"/>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C93AB0B-A6D1-DA3B-3909-D5C0A744B93E}"/>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4635E8F9-DB86-0E87-0558-FB952D6915D0}"/>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33745889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B40DC-66A2-637F-975B-B9FF028AC9F9}"/>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FEB298A1-0AF5-8717-F780-4EFC38E36282}"/>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78437851-DA26-5B30-E146-40AA0553D1CA}"/>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F3CA4D86-2BBA-4C05-D8F2-0EA0890C0C3C}"/>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库存周转率</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3BCC3A71-A680-C260-4DC2-FE4B6F772AEE}"/>
              </a:ext>
            </a:extLst>
          </p:cNvPr>
          <p:cNvSpPr txBox="1"/>
          <p:nvPr/>
        </p:nvSpPr>
        <p:spPr>
          <a:xfrm>
            <a:off x="6096000" y="3249552"/>
            <a:ext cx="5128447"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是一种衡量库存管理效率的重要指标，反映了库存货物在一定时间内周转的次数。库存周转率越高，表明库存流动越快，销售情况越好，同时也说明了库存管理的效率较高。</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ITO = (</a:t>
            </a:r>
            <a:r>
              <a:rPr lang="zh-CN" altLang="en-US" sz="2000" dirty="0">
                <a:latin typeface="微软雅黑" panose="020B0503020204020204" pitchFamily="34" charset="-122"/>
                <a:ea typeface="微软雅黑" panose="020B0503020204020204" pitchFamily="34" charset="-122"/>
              </a:rPr>
              <a:t>年度销售产品的成本 </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当年平均库存价值</a:t>
            </a:r>
            <a:r>
              <a:rPr lang="en-US" altLang="zh-CN" sz="2000" dirty="0">
                <a:latin typeface="微软雅黑" panose="020B0503020204020204" pitchFamily="34" charset="-122"/>
                <a:ea typeface="微软雅黑" panose="020B0503020204020204" pitchFamily="34" charset="-122"/>
              </a:rPr>
              <a:t>) × 100%</a:t>
            </a:r>
          </a:p>
        </p:txBody>
      </p:sp>
      <p:sp>
        <p:nvSpPr>
          <p:cNvPr id="14" name="文本框 13">
            <a:extLst>
              <a:ext uri="{FF2B5EF4-FFF2-40B4-BE49-F238E27FC236}">
                <a16:creationId xmlns:a16="http://schemas.microsoft.com/office/drawing/2014/main" id="{F943C68D-6198-0094-357F-D261AB98D182}"/>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Inventory Turn Over</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ITO</a:t>
            </a:r>
            <a:r>
              <a:rPr lang="zh-CN" altLang="en-US" sz="3600" dirty="0">
                <a:solidFill>
                  <a:srgbClr val="0070C0"/>
                </a:solidFill>
                <a:latin typeface="微软雅黑" panose="020B0503020204020204" pitchFamily="34" charset="-122"/>
                <a:ea typeface="微软雅黑" panose="020B0503020204020204" pitchFamily="34" charset="-122"/>
              </a:rPr>
              <a:t>）</a:t>
            </a:r>
          </a:p>
        </p:txBody>
      </p:sp>
      <p:sp>
        <p:nvSpPr>
          <p:cNvPr id="16" name="文本框 15">
            <a:extLst>
              <a:ext uri="{FF2B5EF4-FFF2-40B4-BE49-F238E27FC236}">
                <a16:creationId xmlns:a16="http://schemas.microsoft.com/office/drawing/2014/main" id="{DA022731-BF42-EB90-92FA-160981827AA9}"/>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29DCA71D-2227-6FEB-2F48-90AEF2F14C19}"/>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AB37698-3E25-7E05-F4A7-D67B2D58A362}"/>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3119729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8F592-77D2-35C8-224C-0F30E21E746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56DDD28A-E50E-A466-1329-22859313DEB5}"/>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44C198F-AE70-E6D1-F01A-45623730B8A0}"/>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F8037CCC-6E0A-0AE6-4188-D21AC5750D26}"/>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杠杆营销</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8B381FDF-FC91-F8DB-CF21-B5B5F0B509F8}"/>
              </a:ext>
            </a:extLst>
          </p:cNvPr>
          <p:cNvSpPr txBox="1"/>
          <p:nvPr/>
        </p:nvSpPr>
        <p:spPr>
          <a:xfrm>
            <a:off x="6096000" y="3249552"/>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也被称为“借力营销”，是一种结合了互联网和高流量平台的营销方式。利用其成功品牌名称，支持其新产品进入一个不同但相关的市场。</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9101B9A9-297A-62BB-E9D6-392E482CC2DE}"/>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Leveraging</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34B531F-6414-6B24-A7BE-5B37FF56CD40}"/>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A9A4C711-BD32-7C53-5C97-8E8394AE3AB7}"/>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6EAA0852-5C89-3C8F-7E94-BEE4F19DDD05}"/>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8089418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7AD54-39D2-8600-DEDD-7530465CF914}"/>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993CF024-3BB6-B60C-80E2-54DD50551D06}"/>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276C26E-6657-E8BA-E854-F17FBD6A6055}"/>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4F6602F7-4D5A-78CA-1B6C-26D710ED43CD}"/>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交叉销售</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3DB5BC35-5738-8FCB-15F8-034A7338B5BD}"/>
              </a:ext>
            </a:extLst>
          </p:cNvPr>
          <p:cNvSpPr txBox="1"/>
          <p:nvPr/>
        </p:nvSpPr>
        <p:spPr>
          <a:xfrm>
            <a:off x="6096000" y="3249552"/>
            <a:ext cx="5128447"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发现客户的多种需求，并通过满足其需求而实现销售多种相关的服务或产品的营销方式。促成交叉销售的各种策略和方法。</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B786F87E-E213-9B8E-EA7A-5295F295AC2F}"/>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Cross selling</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309CAB68-7F04-D21F-2BCA-C1E6BECF634D}"/>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8F51BD81-E030-A8F5-9617-137D0B3DEB14}"/>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68B70D3B-75DB-4BBF-59B3-9BF6589097B4}"/>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16493897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335DF-1603-084B-7B85-E26DA961F26C}"/>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D9512DB8-29F5-D0ED-5B6B-94C20EB0DE0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B234514-615A-97F9-08F1-E4611174EB45}"/>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65D5D85B-D668-5067-27AA-96D467F5E2E6}"/>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品牌组合</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8DA8A0F5-8F9C-7A04-E993-DC2342C101FC}"/>
              </a:ext>
            </a:extLst>
          </p:cNvPr>
          <p:cNvSpPr txBox="1"/>
          <p:nvPr/>
        </p:nvSpPr>
        <p:spPr>
          <a:xfrm>
            <a:off x="6096000" y="3249552"/>
            <a:ext cx="5128447"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指包括一个组织所管理的所有品牌，包括主品牌、担保品牌、子品牌、品牌化的差异点、联合品牌、品牌化的活力点及公司品牌。</a:t>
            </a: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BB13D472-2088-C50D-2A14-BD6CE3A398F9}"/>
              </a:ext>
            </a:extLst>
          </p:cNvPr>
          <p:cNvSpPr txBox="1"/>
          <p:nvPr/>
        </p:nvSpPr>
        <p:spPr>
          <a:xfrm>
            <a:off x="768003" y="2675294"/>
            <a:ext cx="4668604"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Portfolio</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D25B31D6-BD2D-0FA0-BDA6-0B1A2455E0AF}"/>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20D95483-0EC5-BD26-7441-DA4DEF2F3596}"/>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6097210-F3F8-9561-EDB6-0BD1795820A0}"/>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27781540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E179C-26FF-5CB7-3C77-C711E26DA5D6}"/>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AF689496-5F52-7F19-B902-D8AE143D8A84}"/>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1CF271E6-FFED-12C9-DCCA-79F118869154}"/>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8BF5ABFC-5068-17BE-4370-57B374A8D908}"/>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盈亏平衡点</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AD177133-CC03-9D99-8B00-7205AA954F9F}"/>
              </a:ext>
            </a:extLst>
          </p:cNvPr>
          <p:cNvSpPr txBox="1"/>
          <p:nvPr/>
        </p:nvSpPr>
        <p:spPr>
          <a:xfrm>
            <a:off x="6096000" y="3249552"/>
            <a:ext cx="5128447"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又称零利润点、保本点、盈亏临界点。通常指全部销售收入等于全部成本时的产量。</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14091C01-8825-FE33-7512-2683A20F8AAC}"/>
              </a:ext>
            </a:extLst>
          </p:cNvPr>
          <p:cNvSpPr txBox="1"/>
          <p:nvPr/>
        </p:nvSpPr>
        <p:spPr>
          <a:xfrm>
            <a:off x="768003" y="2675294"/>
            <a:ext cx="4668604"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Break Even Point </a:t>
            </a:r>
          </a:p>
          <a:p>
            <a:r>
              <a:rPr lang="en-US" altLang="zh-CN" sz="3600" dirty="0">
                <a:solidFill>
                  <a:srgbClr val="0070C0"/>
                </a:solidFill>
                <a:latin typeface="微软雅黑" panose="020B0503020204020204" pitchFamily="34" charset="-122"/>
                <a:ea typeface="微软雅黑" panose="020B0503020204020204" pitchFamily="34" charset="-122"/>
              </a:rPr>
              <a:t>(BEP)</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244747F-36A1-BF6E-93F5-B80BAA4C6E23}"/>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DD99744A-F0C2-0E89-E593-ED6CB4F782D8}"/>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C6D5E85-0594-FFF2-092F-1F78C48EA920}"/>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9063617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0956C-358D-1E61-2EEB-C944B0729A37}"/>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0121C386-F334-5B7B-7A47-D86DB4846E73}"/>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808E6423-68CA-CBC5-22D1-631F69BC3D66}"/>
              </a:ext>
            </a:extLst>
          </p:cNvPr>
          <p:cNvSpPr txBox="1"/>
          <p:nvPr/>
        </p:nvSpPr>
        <p:spPr>
          <a:xfrm>
            <a:off x="617691" y="0"/>
            <a:ext cx="4493538" cy="1069845"/>
          </a:xfrm>
          <a:prstGeom prst="rect">
            <a:avLst/>
          </a:prstGeom>
          <a:noFill/>
        </p:spPr>
        <p:txBody>
          <a:bodyPr wrap="none" rtlCol="0">
            <a:spAutoFit/>
          </a:bodyPr>
          <a:lstStyle/>
          <a:p>
            <a:pPr>
              <a:lnSpc>
                <a:spcPct val="150000"/>
              </a:lnSpc>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品牌销售和促销</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86257E30-8612-599E-5153-33969B314798}"/>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利益销售法</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94825A35-D276-74B6-4EBE-64C55D8AD3CC}"/>
              </a:ext>
            </a:extLst>
          </p:cNvPr>
          <p:cNvSpPr txBox="1"/>
          <p:nvPr/>
        </p:nvSpPr>
        <p:spPr>
          <a:xfrm>
            <a:off x="6096000" y="3249552"/>
            <a:ext cx="5128447"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在进行产品介绍、销售政策、销售细节等表述的时候，针对客户需求意向，进行有选择、有目的的逐条理由的说服。</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F-</a:t>
            </a:r>
            <a:r>
              <a:rPr lang="zh-CN" altLang="en-US" sz="2000" dirty="0">
                <a:latin typeface="微软雅黑" panose="020B0503020204020204" pitchFamily="34" charset="-122"/>
                <a:ea typeface="微软雅黑" panose="020B0503020204020204" pitchFamily="34" charset="-122"/>
              </a:rPr>
              <a:t>属性或功效</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A-</a:t>
            </a:r>
            <a:r>
              <a:rPr lang="zh-CN" altLang="en-US" sz="2000" dirty="0">
                <a:latin typeface="微软雅黑" panose="020B0503020204020204" pitchFamily="34" charset="-122"/>
                <a:ea typeface="微软雅黑" panose="020B0503020204020204" pitchFamily="34" charset="-122"/>
              </a:rPr>
              <a:t>优点或优势</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B-</a:t>
            </a:r>
            <a:r>
              <a:rPr lang="zh-CN" altLang="en-US" sz="2000">
                <a:latin typeface="微软雅黑" panose="020B0503020204020204" pitchFamily="34" charset="-122"/>
                <a:ea typeface="微软雅黑" panose="020B0503020204020204" pitchFamily="34" charset="-122"/>
              </a:rPr>
              <a:t>客户利益与价值</a:t>
            </a:r>
            <a:endParaRPr lang="en-US" altLang="zh-CN" sz="2000"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8D1C595-DB61-E5D6-AE26-604B031D226A}"/>
              </a:ext>
            </a:extLst>
          </p:cNvPr>
          <p:cNvSpPr txBox="1"/>
          <p:nvPr/>
        </p:nvSpPr>
        <p:spPr>
          <a:xfrm>
            <a:off x="768003" y="2675294"/>
            <a:ext cx="4668604" cy="2308324"/>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Feature/Fact</a:t>
            </a:r>
          </a:p>
          <a:p>
            <a:r>
              <a:rPr lang="en-US" altLang="zh-CN" sz="3600" dirty="0">
                <a:solidFill>
                  <a:srgbClr val="0070C0"/>
                </a:solidFill>
                <a:latin typeface="微软雅黑" panose="020B0503020204020204" pitchFamily="34" charset="-122"/>
                <a:ea typeface="微软雅黑" panose="020B0503020204020204" pitchFamily="34" charset="-122"/>
              </a:rPr>
              <a:t>Advantage</a:t>
            </a:r>
          </a:p>
          <a:p>
            <a:r>
              <a:rPr lang="en-US" altLang="zh-CN" sz="3600" dirty="0">
                <a:solidFill>
                  <a:srgbClr val="0070C0"/>
                </a:solidFill>
                <a:latin typeface="微软雅黑" panose="020B0503020204020204" pitchFamily="34" charset="-122"/>
                <a:ea typeface="微软雅黑" panose="020B0503020204020204" pitchFamily="34" charset="-122"/>
              </a:rPr>
              <a:t>Benefit</a:t>
            </a:r>
          </a:p>
          <a:p>
            <a:r>
              <a:rPr lang="en-US" altLang="zh-CN" sz="3600" dirty="0">
                <a:solidFill>
                  <a:srgbClr val="0070C0"/>
                </a:solidFill>
                <a:latin typeface="微软雅黑" panose="020B0503020204020204" pitchFamily="34" charset="-122"/>
                <a:ea typeface="微软雅黑" panose="020B0503020204020204" pitchFamily="34" charset="-122"/>
              </a:rPr>
              <a:t>(FAB)</a:t>
            </a:r>
            <a:endParaRPr lang="zh-CN" altLang="en-US" sz="3600" dirty="0">
              <a:solidFill>
                <a:srgbClr val="0070C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C1B3EB0-FEFA-6846-2296-9E8CE9180FB5}"/>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2BF619B-8DD8-0661-B3C7-A344DBC3507F}"/>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06EDA6E7-B1EA-97EB-25BD-9EA6E83B8BC4}"/>
              </a:ext>
            </a:extLst>
          </p:cNvPr>
          <p:cNvSpPr txBox="1"/>
          <p:nvPr/>
        </p:nvSpPr>
        <p:spPr>
          <a:xfrm>
            <a:off x="5436607" y="383312"/>
            <a:ext cx="797964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Sales and Promotions</a:t>
            </a:r>
          </a:p>
        </p:txBody>
      </p:sp>
    </p:spTree>
    <p:extLst>
      <p:ext uri="{BB962C8B-B14F-4D97-AF65-F5344CB8AC3E}">
        <p14:creationId xmlns:p14="http://schemas.microsoft.com/office/powerpoint/2010/main" val="42763663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2" name="Picture 18" descr="查看图片">
            <a:extLst>
              <a:ext uri="{FF2B5EF4-FFF2-40B4-BE49-F238E27FC236}">
                <a16:creationId xmlns:a16="http://schemas.microsoft.com/office/drawing/2014/main" id="{2FEF6A75-DAC6-94F2-EC78-B31404E1B1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3FE59426-2B59-AB56-7A76-39B98C10ADDD}"/>
              </a:ext>
            </a:extLst>
          </p:cNvPr>
          <p:cNvSpPr txBox="1"/>
          <p:nvPr/>
        </p:nvSpPr>
        <p:spPr>
          <a:xfrm>
            <a:off x="278403" y="1229326"/>
            <a:ext cx="9427581" cy="3385542"/>
          </a:xfrm>
          <a:prstGeom prst="rect">
            <a:avLst/>
          </a:prstGeom>
          <a:noFill/>
        </p:spPr>
        <p:txBody>
          <a:bodyPr wrap="none" rtlCol="0">
            <a:spAutoFit/>
          </a:bodyPr>
          <a:lstStyle/>
          <a:p>
            <a:r>
              <a:rPr lang="en-US" altLang="zh-CN" sz="16600" b="1" dirty="0">
                <a:solidFill>
                  <a:srgbClr val="0070C0"/>
                </a:solidFill>
                <a:latin typeface="微软雅黑" panose="020B0503020204020204" pitchFamily="34" charset="-122"/>
                <a:ea typeface="微软雅黑" panose="020B0503020204020204" pitchFamily="34" charset="-122"/>
              </a:rPr>
              <a:t>THANKS</a:t>
            </a:r>
          </a:p>
          <a:p>
            <a:r>
              <a:rPr lang="zh-CN" altLang="en-US" sz="4800" b="1" dirty="0">
                <a:solidFill>
                  <a:srgbClr val="0070C0"/>
                </a:solidFill>
                <a:latin typeface="微软雅黑" panose="020B0503020204020204" pitchFamily="34" charset="-122"/>
                <a:ea typeface="微软雅黑" panose="020B0503020204020204" pitchFamily="34" charset="-122"/>
              </a:rPr>
              <a:t>更多内容，见上篇</a:t>
            </a:r>
          </a:p>
        </p:txBody>
      </p:sp>
      <p:sp>
        <p:nvSpPr>
          <p:cNvPr id="7" name="矩形 6">
            <a:extLst>
              <a:ext uri="{FF2B5EF4-FFF2-40B4-BE49-F238E27FC236}">
                <a16:creationId xmlns:a16="http://schemas.microsoft.com/office/drawing/2014/main" id="{DB71196F-94C0-DF19-82F3-440AB5B845EF}"/>
              </a:ext>
            </a:extLst>
          </p:cNvPr>
          <p:cNvSpPr/>
          <p:nvPr/>
        </p:nvSpPr>
        <p:spPr>
          <a:xfrm>
            <a:off x="-2885" y="6581652"/>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0A455203-6EF9-7B09-66EC-C34A4B345DE8}"/>
              </a:ext>
            </a:extLst>
          </p:cNvPr>
          <p:cNvSpPr txBox="1"/>
          <p:nvPr/>
        </p:nvSpPr>
        <p:spPr>
          <a:xfrm>
            <a:off x="438411" y="4673960"/>
            <a:ext cx="5657589" cy="338554"/>
          </a:xfrm>
          <a:prstGeom prst="rect">
            <a:avLst/>
          </a:prstGeom>
          <a:noFill/>
        </p:spPr>
        <p:txBody>
          <a:bodyPr wrap="square" rtlCol="0">
            <a:spAutoFit/>
          </a:bodyPr>
          <a:lstStyle/>
          <a:p>
            <a:pPr algn="dist"/>
            <a:r>
              <a:rPr lang="en-US" altLang="zh-CN" sz="16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6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7639888-2DEA-C916-BA48-9BEE6CBC37FD}"/>
              </a:ext>
            </a:extLst>
          </p:cNvPr>
          <p:cNvSpPr txBox="1"/>
          <p:nvPr/>
        </p:nvSpPr>
        <p:spPr>
          <a:xfrm rot="5400000">
            <a:off x="8415839" y="2365635"/>
            <a:ext cx="6054710" cy="1323439"/>
          </a:xfrm>
          <a:prstGeom prst="rect">
            <a:avLst/>
          </a:prstGeom>
          <a:noFill/>
        </p:spPr>
        <p:txBody>
          <a:bodyPr wrap="square" rtlCol="0">
            <a:spAutoFit/>
          </a:bodyPr>
          <a:lstStyle/>
          <a:p>
            <a:pPr algn="dist"/>
            <a:r>
              <a:rPr lang="en-US" altLang="zh-CN" sz="8000" b="1" dirty="0">
                <a:solidFill>
                  <a:schemeClr val="bg1">
                    <a:alpha val="50000"/>
                  </a:schemeClr>
                </a:solidFill>
                <a:latin typeface="微软雅黑" panose="020B0503020204020204" pitchFamily="34" charset="-122"/>
                <a:ea typeface="微软雅黑" panose="020B0503020204020204" pitchFamily="34" charset="-122"/>
              </a:rPr>
              <a:t>BUSINESS</a:t>
            </a:r>
            <a:endParaRPr lang="zh-CN" altLang="en-US" sz="8000" b="1" dirty="0">
              <a:solidFill>
                <a:schemeClr val="bg1">
                  <a:alpha val="50000"/>
                </a:schemeClr>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6CB0C78D-13AE-9FEA-34BB-C7C3F8BFFBB0}"/>
              </a:ext>
            </a:extLst>
          </p:cNvPr>
          <p:cNvPicPr>
            <a:picLocks noChangeAspect="1"/>
          </p:cNvPicPr>
          <p:nvPr/>
        </p:nvPicPr>
        <p:blipFill>
          <a:blip r:embed="rId3"/>
          <a:stretch>
            <a:fillRect/>
          </a:stretch>
        </p:blipFill>
        <p:spPr>
          <a:xfrm>
            <a:off x="9495358" y="0"/>
            <a:ext cx="1583356" cy="6858000"/>
          </a:xfrm>
          <a:prstGeom prst="rect">
            <a:avLst/>
          </a:prstGeom>
        </p:spPr>
      </p:pic>
    </p:spTree>
    <p:extLst>
      <p:ext uri="{BB962C8B-B14F-4D97-AF65-F5344CB8AC3E}">
        <p14:creationId xmlns:p14="http://schemas.microsoft.com/office/powerpoint/2010/main" val="389282017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902</TotalTime>
  <Words>5247</Words>
  <Application>Microsoft Office PowerPoint</Application>
  <PresentationFormat>宽屏</PresentationFormat>
  <Paragraphs>615</Paragraphs>
  <Slides>96</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96</vt:i4>
      </vt:variant>
    </vt:vector>
  </HeadingPairs>
  <TitlesOfParts>
    <vt:vector size="101" baseType="lpstr">
      <vt:lpstr>等线</vt:lpstr>
      <vt:lpstr>等线 Light</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颸雨 张</dc:creator>
  <cp:lastModifiedBy>颸雨 张</cp:lastModifiedBy>
  <cp:revision>51</cp:revision>
  <dcterms:created xsi:type="dcterms:W3CDTF">2024-01-10T08:59:36Z</dcterms:created>
  <dcterms:modified xsi:type="dcterms:W3CDTF">2024-02-22T10:11:16Z</dcterms:modified>
</cp:coreProperties>
</file>