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3" Type="http://schemas.openxmlformats.org/officeDocument/2006/relationships/tags" Target="tags/tag1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slide" Target="slides/slide3.xml"/><Relationship Id="rId49" Type="http://schemas.openxmlformats.org/officeDocument/2006/relationships/handoutMaster" Target="handoutMasters/handoutMaster1.xml"/><Relationship Id="rId48" Type="http://schemas.openxmlformats.org/officeDocument/2006/relationships/notesMaster" Target="notesMasters/notesMaster1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</a:rPr>
            </a:fld>
            <a:endParaRPr lang="zh-CN" altLang="en-US">
              <a:latin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</a:rPr>
            </a:fld>
            <a:endParaRPr lang="zh-CN" altLang="en-US">
              <a:latin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image" Target="../media/image29.jpe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1.png"/><Relationship Id="rId11" Type="http://schemas.openxmlformats.org/officeDocument/2006/relationships/image" Target="../media/image32.jpeg"/><Relationship Id="rId10" Type="http://schemas.openxmlformats.org/officeDocument/2006/relationships/image" Target="../media/image31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jpeg"/><Relationship Id="rId1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4.png"/><Relationship Id="rId1" Type="http://schemas.openxmlformats.org/officeDocument/2006/relationships/image" Target="../media/image63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2.png"/><Relationship Id="rId1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2.png"/><Relationship Id="rId2" Type="http://schemas.openxmlformats.org/officeDocument/2006/relationships/image" Target="../media/image74.jpeg"/><Relationship Id="rId1" Type="http://schemas.openxmlformats.org/officeDocument/2006/relationships/image" Target="../media/image7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2.png"/><Relationship Id="rId1" Type="http://schemas.openxmlformats.org/officeDocument/2006/relationships/image" Target="../media/image7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2.png"/><Relationship Id="rId1" Type="http://schemas.openxmlformats.org/officeDocument/2006/relationships/image" Target="../media/image76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2.png"/><Relationship Id="rId2" Type="http://schemas.openxmlformats.org/officeDocument/2006/relationships/image" Target="../media/image78.jpeg"/><Relationship Id="rId1" Type="http://schemas.openxmlformats.org/officeDocument/2006/relationships/image" Target="../media/image7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0.png"/><Relationship Id="rId2" Type="http://schemas.openxmlformats.org/officeDocument/2006/relationships/image" Target="../media/image82.jpeg"/><Relationship Id="rId1" Type="http://schemas.openxmlformats.org/officeDocument/2006/relationships/image" Target="../media/image8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12192000" cy="6842759"/>
          </a:xfrm>
          <a:prstGeom prst="rect">
            <a:avLst/>
          </a:prstGeom>
          <a:solidFill>
            <a:srgbClr val="503C8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98487" y="2506406"/>
            <a:ext cx="3706473" cy="589968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4729128" y="3717206"/>
            <a:ext cx="2739389" cy="3765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2700" b="1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</a:t>
            </a:r>
            <a:r>
              <a:rPr sz="27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700" b="1" kern="0" spc="2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BOOK</a:t>
            </a:r>
            <a:endParaRPr lang="en-US" altLang="en-US"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50928" y="2498016"/>
            <a:ext cx="5031149" cy="792505"/>
          </a:xfrm>
          <a:prstGeom prst="rect">
            <a:avLst/>
          </a:prstGeom>
        </p:spPr>
      </p:pic>
      <p:sp>
        <p:nvSpPr>
          <p:cNvPr id="10" name="textbox 10"/>
          <p:cNvSpPr/>
          <p:nvPr/>
        </p:nvSpPr>
        <p:spPr>
          <a:xfrm>
            <a:off x="5004028" y="4421936"/>
            <a:ext cx="1932304" cy="243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84000"/>
              </a:lnSpc>
            </a:pPr>
            <a:r>
              <a:rPr sz="1700" b="1" kern="0" spc="6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 D</a:t>
            </a:r>
            <a:r>
              <a:rPr sz="1700" b="1" kern="0" spc="14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700" b="1" kern="0" spc="6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 I</a:t>
            </a:r>
            <a:r>
              <a:rPr sz="1700" b="1" kern="0" spc="-1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6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700" b="1" kern="0" spc="-1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6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</a:t>
            </a:r>
            <a:endParaRPr lang="en-US" altLang="en-US" sz="1700" dirty="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50027" y="3921188"/>
            <a:ext cx="844054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/>
          <p:nvPr/>
        </p:nvSpPr>
        <p:spPr>
          <a:xfrm>
            <a:off x="4215345" y="1569783"/>
            <a:ext cx="3858259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  <a:tabLst>
                <a:tab pos="153670" algn="l"/>
              </a:tabLst>
            </a:pPr>
            <a:r>
              <a:rPr sz="2300" kern="0" spc="0" dirty="0">
                <a:solidFill>
                  <a:srgbClr val="D9D9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r>
              <a:rPr sz="2300" b="1" kern="0" spc="280" dirty="0">
                <a:solidFill>
                  <a:srgbClr val="D9D9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</a:t>
            </a:r>
            <a:r>
              <a:rPr sz="2300" b="1" kern="0" spc="90" dirty="0">
                <a:solidFill>
                  <a:srgbClr val="D9D9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80" dirty="0">
                <a:solidFill>
                  <a:srgbClr val="D9D9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PHILOS</a:t>
            </a:r>
            <a:r>
              <a:rPr sz="2300" b="1" kern="0" spc="270" dirty="0">
                <a:solidFill>
                  <a:srgbClr val="D9D9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OPHY</a:t>
            </a:r>
            <a:endParaRPr lang="en-US" altLang="en-US" sz="2300" dirty="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8"/>
          <p:cNvSpPr/>
          <p:nvPr/>
        </p:nvSpPr>
        <p:spPr>
          <a:xfrm>
            <a:off x="1270985" y="2834773"/>
            <a:ext cx="9570719" cy="17138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4605" algn="l" rtl="0" eaLnBrk="0">
              <a:lnSpc>
                <a:spcPct val="98000"/>
              </a:lnSpc>
            </a:pP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包小姐与鞋先生，</a:t>
            </a:r>
            <a:r>
              <a:rPr sz="1500" kern="0" spc="-2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以色彩美学引领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都市女性多元时尚配搭</a:t>
            </a:r>
            <a:r>
              <a:rPr sz="1500" kern="0" spc="-2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500" dirty="0"/>
          </a:p>
          <a:p>
            <a:pPr algn="l" rtl="0" eaLnBrk="0">
              <a:lnSpc>
                <a:spcPct val="147000"/>
              </a:lnSpc>
            </a:pPr>
            <a:endParaRPr lang="en-US" altLang="en-US" sz="1000" dirty="0"/>
          </a:p>
          <a:p>
            <a:pPr algn="l" rtl="0" eaLnBrk="0">
              <a:lnSpc>
                <a:spcPct val="147000"/>
              </a:lnSpc>
            </a:pPr>
            <a:endParaRPr lang="en-US" altLang="en-US" sz="1000" dirty="0"/>
          </a:p>
          <a:p>
            <a:pPr marL="26670" algn="l" rtl="0" eaLnBrk="0">
              <a:lnSpc>
                <a:spcPct val="90000"/>
              </a:lnSpc>
              <a:spcBef>
                <a:spcPts val="460"/>
              </a:spcBef>
            </a:pP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品牌成立于2018年，</a:t>
            </a:r>
            <a:r>
              <a:rPr sz="1500" kern="0" spc="-2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500" kern="0" spc="80" dirty="0">
                <a:ln w="5793" cap="flat" cmpd="sng">
                  <a:solidFill>
                    <a:srgbClr val="FFFFFF">
                      <a:alpha val="100000"/>
                    </a:srgbClr>
                  </a:solidFill>
                  <a:prstDash val="solid"/>
                  <a:beve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丰富</a:t>
            </a:r>
            <a:r>
              <a:rPr sz="1500" kern="0" spc="70" dirty="0">
                <a:ln w="5793" cap="flat" cmpd="sng">
                  <a:solidFill>
                    <a:srgbClr val="FFFFFF">
                      <a:alpha val="100000"/>
                    </a:srgbClr>
                  </a:solidFill>
                  <a:prstDash val="solid"/>
                  <a:beve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色彩</a:t>
            </a:r>
            <a:r>
              <a:rPr sz="1500" kern="0" spc="-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ln w="5793" cap="flat" cmpd="sng">
                  <a:solidFill>
                    <a:srgbClr val="FFFFFF">
                      <a:alpha val="100000"/>
                    </a:srgbClr>
                  </a:solidFill>
                  <a:prstDash val="solid"/>
                  <a:beve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、多元风格</a:t>
            </a:r>
            <a:r>
              <a:rPr sz="1500" kern="0" spc="-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ln w="5793" cap="flat" cmpd="sng">
                  <a:solidFill>
                    <a:srgbClr val="FFFFFF">
                      <a:alpha val="100000"/>
                    </a:srgbClr>
                  </a:solidFill>
                  <a:prstDash val="solid"/>
                  <a:bevel/>
                </a:ln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、精致理念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作为品牌灵魂，</a:t>
            </a:r>
            <a:r>
              <a:rPr sz="1500" kern="0" spc="-3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充分演绎出现代女性在“职场</a:t>
            </a:r>
            <a:r>
              <a:rPr sz="1500" kern="0" spc="-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”与</a:t>
            </a:r>
            <a:endParaRPr lang="en-US" altLang="en-US" sz="1500" dirty="0"/>
          </a:p>
          <a:p>
            <a:pPr marL="13970" indent="96520" algn="l" rtl="0" eaLnBrk="0">
              <a:lnSpc>
                <a:spcPct val="164000"/>
              </a:lnSpc>
              <a:spcBef>
                <a:spcPts val="10"/>
              </a:spcBef>
            </a:pP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“个人</a:t>
            </a:r>
            <a:r>
              <a:rPr sz="1500" kern="0" spc="-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”之间的灵活转换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与平衡拿捏，</a:t>
            </a:r>
            <a:r>
              <a:rPr sz="1500" kern="0" spc="-3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产品围绕色彩场景展开，</a:t>
            </a:r>
            <a:r>
              <a:rPr sz="1500" kern="0" spc="-2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以独特设计感</a:t>
            </a:r>
            <a:r>
              <a:rPr sz="1500" kern="0" spc="-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、考究细节传递着精致生活态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度，</a:t>
            </a:r>
            <a:r>
              <a:rPr sz="1500" kern="0" spc="-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以及对自由纯粹的不懈追求</a:t>
            </a:r>
            <a:r>
              <a:rPr sz="1500" kern="0" spc="-2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500" dirty="0"/>
          </a:p>
        </p:txBody>
      </p:sp>
      <p:sp>
        <p:nvSpPr>
          <p:cNvPr id="20" name="textbox 20"/>
          <p:cNvSpPr/>
          <p:nvPr/>
        </p:nvSpPr>
        <p:spPr>
          <a:xfrm>
            <a:off x="4137012" y="1506283"/>
            <a:ext cx="3717290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</a:t>
            </a:r>
            <a:r>
              <a:rPr sz="2300" b="1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PHILOS</a:t>
            </a:r>
            <a:r>
              <a:rPr sz="2300" b="1" kern="0" spc="2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OPHY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06540" y="1016507"/>
            <a:ext cx="4215383" cy="5509259"/>
          </a:xfrm>
          <a:prstGeom prst="rect">
            <a:avLst/>
          </a:prstGeom>
        </p:spPr>
      </p:pic>
      <p:sp>
        <p:nvSpPr>
          <p:cNvPr id="24" name="textbox 24"/>
          <p:cNvSpPr/>
          <p:nvPr/>
        </p:nvSpPr>
        <p:spPr>
          <a:xfrm>
            <a:off x="1014831" y="3400056"/>
            <a:ext cx="5135879" cy="9118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包小姐与鞋先生是国内首个将鞋与包赋予生命和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性别的品牌</a:t>
            </a:r>
            <a:r>
              <a:rPr sz="12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2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21590" algn="l" rtl="0" eaLnBrk="0">
              <a:lnSpc>
                <a:spcPct val="85000"/>
              </a:lnSpc>
              <a:spcBef>
                <a:spcPts val="370"/>
              </a:spcBef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品牌将鞋与包将变成懂你的人</a:t>
            </a:r>
            <a:r>
              <a:rPr sz="12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，丰富色彩表达和多元风格设计满足生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活场景</a:t>
            </a:r>
            <a:endParaRPr lang="en-US" altLang="en-US" sz="1200" dirty="0"/>
          </a:p>
          <a:p>
            <a:pPr marL="21590" algn="l" rtl="0" eaLnBrk="0">
              <a:lnSpc>
                <a:spcPts val="288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的多样搭配需求和独到审美品位，</a:t>
            </a:r>
            <a:r>
              <a:rPr sz="12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陪伴使你走出精彩每一步</a:t>
            </a:r>
            <a:r>
              <a:rPr sz="12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200" dirty="0"/>
          </a:p>
        </p:txBody>
      </p:sp>
      <p:sp>
        <p:nvSpPr>
          <p:cNvPr id="26" name="textbox 26"/>
          <p:cNvSpPr/>
          <p:nvPr/>
        </p:nvSpPr>
        <p:spPr>
          <a:xfrm>
            <a:off x="1014730" y="2226310"/>
            <a:ext cx="3709670" cy="7308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300" dirty="0"/>
          </a:p>
          <a:p>
            <a:pPr marL="12700" algn="l" rtl="0" eaLnBrk="0">
              <a:lnSpc>
                <a:spcPct val="78000"/>
              </a:lnSpc>
            </a:pPr>
            <a:r>
              <a:rPr sz="1600" kern="0" spc="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包小姐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600" kern="0" spc="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代表个性自由的腔调女性</a:t>
            </a:r>
            <a:endParaRPr lang="en-US" altLang="en-US" sz="1600" dirty="0"/>
          </a:p>
          <a:p>
            <a:pPr marL="13970" algn="l" rtl="0" eaLnBrk="0">
              <a:lnSpc>
                <a:spcPts val="2160"/>
              </a:lnSpc>
            </a:pPr>
            <a:r>
              <a:rPr sz="1600" kern="0" spc="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鞋先生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600" kern="0" spc="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体贴温柔的男</a:t>
            </a:r>
            <a:r>
              <a:rPr sz="1600" kern="0" spc="-1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朋友</a:t>
            </a:r>
            <a:endParaRPr lang="en-US" altLang="en-US" sz="1600" kern="0" spc="-10" dirty="0">
              <a:ln w="4358" cap="flat" cmpd="sng">
                <a:solidFill>
                  <a:srgbClr val="000000">
                    <a:alpha val="100000"/>
                  </a:srgbClr>
                </a:solidFill>
                <a:prstDash val="solid"/>
                <a:bevel/>
              </a:ln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083552" y="1016508"/>
            <a:ext cx="3727704" cy="5513832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1002639" y="3059239"/>
            <a:ext cx="5218429" cy="12820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色彩丰富</a:t>
            </a:r>
            <a:r>
              <a:rPr sz="12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：专注于色彩美学研究与发现，通过独特的色彩运用搭建故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事场景</a:t>
            </a:r>
            <a:endParaRPr lang="en-US" altLang="en-US" sz="1200" dirty="0"/>
          </a:p>
          <a:p>
            <a:pPr marL="12700" algn="l" rtl="0" eaLnBrk="0">
              <a:lnSpc>
                <a:spcPct val="93000"/>
              </a:lnSpc>
              <a:spcBef>
                <a:spcPts val="154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独特设计感：提炼有趣独特元素，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创造有设计感的鞋履与包袋</a:t>
            </a:r>
            <a:endParaRPr lang="en-US" altLang="en-US" sz="1200" dirty="0"/>
          </a:p>
          <a:p>
            <a:pPr marL="12700" algn="l" rtl="0" eaLnBrk="0">
              <a:lnSpc>
                <a:spcPct val="88000"/>
              </a:lnSpc>
              <a:spcBef>
                <a:spcPts val="152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精致理念：精密形体研究</a:t>
            </a:r>
            <a:r>
              <a:rPr sz="12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、甄选品质材料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、精工首饰级配件</a:t>
            </a:r>
            <a:r>
              <a:rPr sz="12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、匠心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工艺</a:t>
            </a:r>
            <a:endParaRPr lang="en-US" altLang="en-US" sz="12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300" dirty="0"/>
          </a:p>
          <a:p>
            <a:pPr marL="12700" algn="l" rtl="0" eaLnBrk="0">
              <a:lnSpc>
                <a:spcPct val="88000"/>
              </a:lnSpc>
              <a:spcBef>
                <a:spcPts val="0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多场景穿搭：应对都市女性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、职场通勤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、休闲生活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、聚会晚宴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、轻运动</a:t>
            </a:r>
            <a:endParaRPr lang="en-US" altLang="en-US" sz="1200" dirty="0"/>
          </a:p>
        </p:txBody>
      </p:sp>
      <p:sp>
        <p:nvSpPr>
          <p:cNvPr id="32" name="textbox 32"/>
          <p:cNvSpPr/>
          <p:nvPr/>
        </p:nvSpPr>
        <p:spPr>
          <a:xfrm>
            <a:off x="1017117" y="613181"/>
            <a:ext cx="2851150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SLOGAN</a:t>
            </a:r>
            <a:endParaRPr lang="en-US" altLang="en-US" sz="2300" dirty="0"/>
          </a:p>
        </p:txBody>
      </p:sp>
      <p:sp>
        <p:nvSpPr>
          <p:cNvPr id="34" name="textbox 34"/>
          <p:cNvSpPr/>
          <p:nvPr/>
        </p:nvSpPr>
        <p:spPr>
          <a:xfrm>
            <a:off x="1004238" y="2255922"/>
            <a:ext cx="2297429" cy="289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algn="r" rtl="0" eaLnBrk="0">
              <a:lnSpc>
                <a:spcPct val="87000"/>
              </a:lnSpc>
            </a:pPr>
            <a:r>
              <a:rPr sz="2000" kern="0" spc="-10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</a:t>
            </a:r>
            <a:r>
              <a:rPr sz="2000" kern="0" spc="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</a:t>
            </a: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9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彩</a:t>
            </a:r>
            <a:r>
              <a:rPr sz="20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9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</a:t>
            </a:r>
            <a:r>
              <a:rPr sz="20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9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000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6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</a:t>
            </a:r>
            <a:endParaRPr lang="en-US" altLang="en-US" sz="2000" dirty="0"/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6596" y="1009167"/>
            <a:ext cx="2873502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074407" y="1019555"/>
            <a:ext cx="3738371" cy="5500115"/>
          </a:xfrm>
          <a:prstGeom prst="rect">
            <a:avLst/>
          </a:prstGeom>
        </p:spPr>
      </p:pic>
      <p:sp>
        <p:nvSpPr>
          <p:cNvPr id="40" name="textbox 40"/>
          <p:cNvSpPr/>
          <p:nvPr/>
        </p:nvSpPr>
        <p:spPr>
          <a:xfrm>
            <a:off x="1017054" y="2242808"/>
            <a:ext cx="2053589" cy="2895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2000" kern="0" spc="-2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服务全客层</a:t>
            </a:r>
            <a:endParaRPr lang="en-US" altLang="en-US" sz="2000" dirty="0"/>
          </a:p>
          <a:p>
            <a:pPr algn="l" rtl="0" eaLnBrk="0">
              <a:lnSpc>
                <a:spcPct val="175000"/>
              </a:lnSpc>
            </a:pPr>
            <a:endParaRPr lang="en-US" altLang="en-US" sz="1000" dirty="0"/>
          </a:p>
          <a:p>
            <a:pPr marL="17145" algn="l" rtl="0" eaLnBrk="0">
              <a:lnSpc>
                <a:spcPct val="87000"/>
              </a:lnSpc>
              <a:spcBef>
                <a:spcPts val="600"/>
              </a:spcBef>
            </a:pPr>
            <a:r>
              <a:rPr sz="2000" kern="0" spc="3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主力24-35岁区间</a:t>
            </a:r>
            <a:endParaRPr lang="en-US" altLang="en-US" sz="2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7000"/>
              </a:lnSpc>
              <a:spcBef>
                <a:spcPts val="370"/>
              </a:spcBef>
            </a:pP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审美在线</a:t>
            </a:r>
            <a:endParaRPr lang="en-US" altLang="en-US" sz="12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7000"/>
              </a:lnSpc>
              <a:spcBef>
                <a:spcPts val="36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关注时尚趋势</a:t>
            </a:r>
            <a:endParaRPr lang="en-US" altLang="en-US" sz="12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6000"/>
              </a:lnSpc>
              <a:spcBef>
                <a:spcPts val="370"/>
              </a:spcBef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追求款式</a:t>
            </a:r>
            <a:endParaRPr lang="en-US" altLang="en-US" sz="12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6000"/>
              </a:lnSpc>
              <a:spcBef>
                <a:spcPts val="370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乐于投资穿搭</a:t>
            </a:r>
            <a:endParaRPr lang="en-US" altLang="en-US" sz="12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300" dirty="0"/>
          </a:p>
          <a:p>
            <a:pPr marL="12700" algn="l" rtl="0" eaLnBrk="0">
              <a:lnSpc>
                <a:spcPct val="87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讲究生活品质的女性消费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者</a:t>
            </a:r>
            <a:endParaRPr lang="en-US" altLang="en-US" sz="1200" dirty="0"/>
          </a:p>
        </p:txBody>
      </p:sp>
      <p:sp>
        <p:nvSpPr>
          <p:cNvPr id="42" name="textbox 42"/>
          <p:cNvSpPr/>
          <p:nvPr/>
        </p:nvSpPr>
        <p:spPr>
          <a:xfrm>
            <a:off x="1013853" y="601002"/>
            <a:ext cx="390334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TARGET</a:t>
            </a: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CONSUMERS</a:t>
            </a:r>
            <a:endParaRPr lang="en-US" altLang="en-US" sz="2300" dirty="0"/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0071" y="1015631"/>
            <a:ext cx="3847287" cy="761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497579" y="1016508"/>
            <a:ext cx="7315200" cy="5507735"/>
          </a:xfrm>
          <a:prstGeom prst="rect">
            <a:avLst/>
          </a:prstGeom>
        </p:spPr>
      </p:pic>
      <p:sp>
        <p:nvSpPr>
          <p:cNvPr id="48" name="textbox 48"/>
          <p:cNvSpPr/>
          <p:nvPr/>
        </p:nvSpPr>
        <p:spPr>
          <a:xfrm>
            <a:off x="1004150" y="3200031"/>
            <a:ext cx="1692910" cy="5486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女鞋</a:t>
            </a:r>
            <a:r>
              <a:rPr sz="12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：699元-2399元</a:t>
            </a:r>
            <a:endParaRPr lang="en-US" altLang="en-US" sz="12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300" dirty="0"/>
          </a:p>
          <a:p>
            <a:pPr marL="12700" algn="l" rtl="0" eaLnBrk="0">
              <a:lnSpc>
                <a:spcPct val="86000"/>
              </a:lnSpc>
              <a:spcBef>
                <a:spcPts val="0"/>
              </a:spcBef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女包：499元-1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699元</a:t>
            </a:r>
            <a:endParaRPr lang="en-US" altLang="en-US" sz="1200" dirty="0"/>
          </a:p>
        </p:txBody>
      </p:sp>
      <p:sp>
        <p:nvSpPr>
          <p:cNvPr id="50" name="textbox 50"/>
          <p:cNvSpPr/>
          <p:nvPr/>
        </p:nvSpPr>
        <p:spPr>
          <a:xfrm>
            <a:off x="1021981" y="598106"/>
            <a:ext cx="221043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PRICE</a:t>
            </a:r>
            <a:r>
              <a:rPr sz="2300" b="1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ZONE</a:t>
            </a:r>
            <a:endParaRPr lang="en-US" altLang="en-US" sz="2300" dirty="0"/>
          </a:p>
        </p:txBody>
      </p:sp>
      <p:sp>
        <p:nvSpPr>
          <p:cNvPr id="52" name="textbox 52"/>
          <p:cNvSpPr/>
          <p:nvPr/>
        </p:nvSpPr>
        <p:spPr>
          <a:xfrm>
            <a:off x="1019754" y="2217842"/>
            <a:ext cx="1462405" cy="348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540"/>
              </a:lnSpc>
            </a:pPr>
            <a:r>
              <a:rPr sz="2000" kern="0" spc="-80" dirty="0">
                <a:ln w="7282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品类&amp;价格带</a:t>
            </a:r>
            <a:endParaRPr lang="en-US" altLang="en-US" sz="2000" dirty="0"/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7168" y="1012735"/>
            <a:ext cx="2198293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144511" y="1016508"/>
            <a:ext cx="3668268" cy="5497067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1009015" y="2204288"/>
            <a:ext cx="4293234" cy="3441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300" kern="0" spc="10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成为中国时尚女鞋行业潮流标</a:t>
            </a:r>
            <a:r>
              <a:rPr sz="2300" kern="0" spc="9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杆</a:t>
            </a:r>
            <a:endParaRPr lang="en-US" altLang="en-US" sz="2300" dirty="0"/>
          </a:p>
        </p:txBody>
      </p:sp>
      <p:sp>
        <p:nvSpPr>
          <p:cNvPr id="60" name="textbox 60"/>
          <p:cNvSpPr/>
          <p:nvPr/>
        </p:nvSpPr>
        <p:spPr>
          <a:xfrm>
            <a:off x="1006805" y="617309"/>
            <a:ext cx="2613660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VISION</a:t>
            </a:r>
            <a:endParaRPr lang="en-US" altLang="en-US" sz="2300" dirty="0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2736" y="1013447"/>
            <a:ext cx="2595537" cy="761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139940" y="1016507"/>
            <a:ext cx="3672840" cy="5509259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1033957" y="2215248"/>
            <a:ext cx="3358515" cy="365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300" kern="0" spc="7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以物连接，</a:t>
            </a:r>
            <a:r>
              <a:rPr sz="2300" kern="0" spc="-5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7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让人们更美</a:t>
            </a:r>
            <a:r>
              <a:rPr sz="2300" kern="0" spc="60" dirty="0">
                <a:ln w="871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丽</a:t>
            </a:r>
            <a:endParaRPr lang="en-US" altLang="en-US" sz="2300" dirty="0"/>
          </a:p>
        </p:txBody>
      </p:sp>
      <p:sp>
        <p:nvSpPr>
          <p:cNvPr id="68" name="textbox 68"/>
          <p:cNvSpPr/>
          <p:nvPr/>
        </p:nvSpPr>
        <p:spPr>
          <a:xfrm>
            <a:off x="1016965" y="613181"/>
            <a:ext cx="290639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</a:t>
            </a:r>
            <a:r>
              <a:rPr sz="2300" b="1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MISSION</a:t>
            </a:r>
            <a:endParaRPr lang="en-US" altLang="en-US" sz="2300" dirty="0"/>
          </a:p>
        </p:txBody>
      </p:sp>
      <p:pic>
        <p:nvPicPr>
          <p:cNvPr id="70" name="picture 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1224" y="1012774"/>
            <a:ext cx="2909455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28187" y="1482852"/>
            <a:ext cx="5937503" cy="3096767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39729" y="1887385"/>
            <a:ext cx="4167823" cy="1323187"/>
          </a:xfrm>
          <a:prstGeom prst="rect">
            <a:avLst/>
          </a:prstGeom>
        </p:spPr>
      </p:pic>
      <p:sp>
        <p:nvSpPr>
          <p:cNvPr id="76" name="textbox 76"/>
          <p:cNvSpPr/>
          <p:nvPr/>
        </p:nvSpPr>
        <p:spPr>
          <a:xfrm>
            <a:off x="1569980" y="5086467"/>
            <a:ext cx="4383404" cy="11626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1400" kern="0" spc="20" dirty="0">
                <a:ln w="5103" cap="flat" cmpd="sng">
                  <a:solidFill>
                    <a:srgbClr val="333333">
                      <a:alpha val="100000"/>
                    </a:srgbClr>
                  </a:solidFill>
                  <a:prstDash val="solid"/>
                  <a:bevel/>
                </a:ln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研发中心组织发展战略愿</a:t>
            </a:r>
            <a:r>
              <a:rPr sz="1400" kern="0" spc="10" dirty="0">
                <a:ln w="5103" cap="flat" cmpd="sng">
                  <a:solidFill>
                    <a:srgbClr val="333333">
                      <a:alpha val="100000"/>
                    </a:srgbClr>
                  </a:solidFill>
                  <a:prstDash val="solid"/>
                  <a:bevel/>
                </a:ln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景：</a:t>
            </a:r>
            <a:r>
              <a:rPr sz="1400" kern="0" spc="-32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1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2020-2023年，逐步实现</a:t>
            </a:r>
            <a:endParaRPr lang="en-US" altLang="en-US" sz="1400" dirty="0"/>
          </a:p>
          <a:p>
            <a:pPr algn="l" rtl="0" eaLnBrk="0">
              <a:lnSpc>
                <a:spcPct val="132000"/>
              </a:lnSpc>
            </a:pPr>
            <a:endParaRPr lang="en-US" altLang="en-US" sz="1000" dirty="0"/>
          </a:p>
          <a:p>
            <a:pPr marL="21590" algn="l" rtl="0" eaLnBrk="0">
              <a:lnSpc>
                <a:spcPct val="106000"/>
              </a:lnSpc>
              <a:spcBef>
                <a:spcPts val="430"/>
              </a:spcBef>
            </a:pPr>
            <a:r>
              <a:rPr sz="1400" kern="0" spc="-3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 国际研发中心：</a:t>
            </a:r>
            <a:r>
              <a:rPr sz="1400" kern="0" spc="-27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国际化</a:t>
            </a:r>
            <a:r>
              <a:rPr sz="1400" kern="0" spc="-15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、专业</a:t>
            </a:r>
            <a:r>
              <a:rPr sz="1400" kern="0" spc="-4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化的研发团队；           </a:t>
            </a:r>
            <a:r>
              <a:rPr sz="1400" kern="0" spc="-3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</a:t>
            </a:r>
            <a:r>
              <a:rPr sz="1400" kern="0" spc="-20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整合化人才资源能力：</a:t>
            </a:r>
            <a:endParaRPr lang="en-US" altLang="en-US" sz="1400" dirty="0"/>
          </a:p>
          <a:p>
            <a:pPr marL="317500" algn="l" rtl="0" eaLnBrk="0">
              <a:lnSpc>
                <a:spcPct val="93000"/>
              </a:lnSpc>
              <a:spcBef>
                <a:spcPts val="245"/>
              </a:spcBef>
            </a:pPr>
            <a:r>
              <a:rPr sz="1400" kern="0" spc="-20" dirty="0">
                <a:solidFill>
                  <a:srgbClr val="3333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内部专家能力+全球时尚智力共同驱动创新；</a:t>
            </a:r>
            <a:endParaRPr lang="en-US" altLang="en-US" sz="1400" dirty="0"/>
          </a:p>
        </p:txBody>
      </p:sp>
      <p:sp>
        <p:nvSpPr>
          <p:cNvPr id="78" name="textbox 78"/>
          <p:cNvSpPr/>
          <p:nvPr/>
        </p:nvSpPr>
        <p:spPr>
          <a:xfrm>
            <a:off x="6913443" y="6187760"/>
            <a:ext cx="3644900" cy="252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780"/>
              </a:lnSpc>
            </a:pPr>
            <a:r>
              <a:rPr sz="1400" kern="0" spc="0" dirty="0">
                <a:solidFill>
                  <a:srgbClr val="D9D9D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合作伙伴以具体开发</a:t>
            </a:r>
            <a:r>
              <a:rPr sz="1400" kern="0" spc="-10" dirty="0">
                <a:solidFill>
                  <a:srgbClr val="D9D9D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/合作为准，上述仅限示例</a:t>
            </a:r>
            <a:endParaRPr lang="en-US" altLang="en-US" sz="1400" dirty="0"/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98735" y="5676900"/>
            <a:ext cx="1418843" cy="603504"/>
          </a:xfrm>
          <a:prstGeom prst="rect">
            <a:avLst/>
          </a:prstGeom>
        </p:spPr>
      </p:pic>
      <p:pic>
        <p:nvPicPr>
          <p:cNvPr id="82" name="picture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66531" y="5600700"/>
            <a:ext cx="1350264" cy="556260"/>
          </a:xfrm>
          <a:prstGeom prst="rect">
            <a:avLst/>
          </a:prstGeom>
        </p:spPr>
      </p:pic>
      <p:sp>
        <p:nvSpPr>
          <p:cNvPr id="84" name="textbox 84"/>
          <p:cNvSpPr/>
          <p:nvPr/>
        </p:nvSpPr>
        <p:spPr>
          <a:xfrm>
            <a:off x="1012570" y="612927"/>
            <a:ext cx="2988310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DESIGNER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EAM</a:t>
            </a:r>
            <a:endParaRPr lang="en-US" altLang="en-US" sz="2300" dirty="0"/>
          </a:p>
        </p:txBody>
      </p:sp>
      <p:sp>
        <p:nvSpPr>
          <p:cNvPr id="86" name="textbox 86"/>
          <p:cNvSpPr/>
          <p:nvPr/>
        </p:nvSpPr>
        <p:spPr>
          <a:xfrm>
            <a:off x="7447115" y="5050739"/>
            <a:ext cx="2768600" cy="2647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1700" kern="0" spc="100" dirty="0">
                <a:ln w="6537" cap="flat" cmpd="sng">
                  <a:solidFill>
                    <a:srgbClr val="0D0D0D">
                      <a:alpha val="100000"/>
                    </a:srgbClr>
                  </a:solidFill>
                  <a:prstDash val="solid"/>
                  <a:bevel/>
                </a:ln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优秀的国际时尚资源供</a:t>
            </a:r>
            <a:r>
              <a:rPr sz="1700" kern="0" spc="90" dirty="0">
                <a:ln w="6537" cap="flat" cmpd="sng">
                  <a:solidFill>
                    <a:srgbClr val="0D0D0D">
                      <a:alpha val="100000"/>
                    </a:srgbClr>
                  </a:solidFill>
                  <a:prstDash val="solid"/>
                  <a:bevel/>
                </a:ln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应商</a:t>
            </a:r>
            <a:endParaRPr lang="en-US" altLang="en-US" sz="1700" dirty="0"/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329171" y="5682996"/>
            <a:ext cx="1254252" cy="339852"/>
          </a:xfrm>
          <a:prstGeom prst="rect">
            <a:avLst/>
          </a:prstGeom>
        </p:spPr>
      </p:pic>
      <p:sp>
        <p:nvSpPr>
          <p:cNvPr id="90" name="textbox 90"/>
          <p:cNvSpPr/>
          <p:nvPr/>
        </p:nvSpPr>
        <p:spPr>
          <a:xfrm>
            <a:off x="8709085" y="3013892"/>
            <a:ext cx="1261110" cy="212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专业化人才培育</a:t>
            </a:r>
            <a:endParaRPr lang="en-US" altLang="en-US" sz="1400" dirty="0"/>
          </a:p>
        </p:txBody>
      </p:sp>
      <p:sp>
        <p:nvSpPr>
          <p:cNvPr id="92" name="textbox 92"/>
          <p:cNvSpPr/>
          <p:nvPr/>
        </p:nvSpPr>
        <p:spPr>
          <a:xfrm>
            <a:off x="7292913" y="1083743"/>
            <a:ext cx="1252855" cy="2089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国际化设计能力</a:t>
            </a:r>
            <a:endParaRPr lang="en-US" altLang="en-US" sz="1400" dirty="0"/>
          </a:p>
        </p:txBody>
      </p:sp>
      <p:sp>
        <p:nvSpPr>
          <p:cNvPr id="94" name="textbox 94"/>
          <p:cNvSpPr/>
          <p:nvPr/>
        </p:nvSpPr>
        <p:spPr>
          <a:xfrm>
            <a:off x="5728870" y="4330790"/>
            <a:ext cx="1252855" cy="2089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国际化买手能力</a:t>
            </a:r>
            <a:endParaRPr lang="en-US" altLang="en-US" sz="1400" dirty="0"/>
          </a:p>
        </p:txBody>
      </p:sp>
      <p:sp>
        <p:nvSpPr>
          <p:cNvPr id="96" name="textbox 96"/>
          <p:cNvSpPr/>
          <p:nvPr/>
        </p:nvSpPr>
        <p:spPr>
          <a:xfrm>
            <a:off x="2494467" y="3575956"/>
            <a:ext cx="1086485" cy="2108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全球素材搜集</a:t>
            </a:r>
            <a:endParaRPr lang="en-US" altLang="en-US" sz="1400" dirty="0"/>
          </a:p>
        </p:txBody>
      </p:sp>
      <p:sp>
        <p:nvSpPr>
          <p:cNvPr id="98" name="textbox 98"/>
          <p:cNvSpPr/>
          <p:nvPr/>
        </p:nvSpPr>
        <p:spPr>
          <a:xfrm>
            <a:off x="2013582" y="2513169"/>
            <a:ext cx="1086485" cy="2076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全球时尚情报</a:t>
            </a:r>
            <a:endParaRPr lang="en-US" altLang="en-US" sz="1400" dirty="0"/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03122" y="1016596"/>
            <a:ext cx="2957207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1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443983" y="1016507"/>
            <a:ext cx="6377711" cy="3502152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1009637" y="2252357"/>
            <a:ext cx="2508250" cy="15678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7780" algn="l" rtl="0" eaLnBrk="0">
              <a:lnSpc>
                <a:spcPct val="79000"/>
              </a:lnSpc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云弘集团研发中心设计研发团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队逐步</a:t>
            </a:r>
            <a:endParaRPr lang="en-US" altLang="en-US" sz="1200" dirty="0"/>
          </a:p>
          <a:p>
            <a:pPr marL="12700" indent="11430" algn="l" rtl="0" eaLnBrk="0">
              <a:lnSpc>
                <a:spcPct val="152000"/>
              </a:lnSpc>
              <a:spcBef>
                <a:spcPts val="6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国际化，</a:t>
            </a:r>
            <a:r>
              <a:rPr sz="12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目前拥有专业人才80余名</a:t>
            </a:r>
            <a:r>
              <a:rPr sz="12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超过一半的成员来自国内外专业设计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艺术学院</a:t>
            </a:r>
            <a:r>
              <a:rPr sz="12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，其中1/3来自全球顶尖名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校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，部分设计专业人才拥有国际知名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精品时尚品牌工作经验；</a:t>
            </a:r>
            <a:endParaRPr lang="en-US" altLang="en-US" sz="1200" dirty="0"/>
          </a:p>
        </p:txBody>
      </p:sp>
      <p:sp>
        <p:nvSpPr>
          <p:cNvPr id="106" name="textbox 106"/>
          <p:cNvSpPr/>
          <p:nvPr/>
        </p:nvSpPr>
        <p:spPr>
          <a:xfrm>
            <a:off x="1010399" y="4994795"/>
            <a:ext cx="2459354" cy="4445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7900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他们对美和艺术有着自己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独到的见解</a:t>
            </a:r>
            <a:endParaRPr lang="en-US" altLang="en-US" sz="1200" dirty="0"/>
          </a:p>
          <a:p>
            <a:pPr marL="12700" algn="l" rtl="0" eaLnBrk="0">
              <a:lnSpc>
                <a:spcPts val="2165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致力于为更多人创造舒适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美观的鞋履</a:t>
            </a:r>
            <a:endParaRPr lang="en-US" altLang="en-US" sz="1200" dirty="0"/>
          </a:p>
        </p:txBody>
      </p:sp>
      <p:sp>
        <p:nvSpPr>
          <p:cNvPr id="108" name="textbox 108"/>
          <p:cNvSpPr/>
          <p:nvPr/>
        </p:nvSpPr>
        <p:spPr>
          <a:xfrm>
            <a:off x="1030363" y="613181"/>
            <a:ext cx="2988310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DESIGNER</a:t>
            </a:r>
            <a:r>
              <a:rPr sz="2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EAM</a:t>
            </a:r>
            <a:endParaRPr lang="en-US" altLang="en-US" sz="2300" dirty="0"/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24144" y="5541264"/>
            <a:ext cx="432815" cy="480060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50508" y="5558028"/>
            <a:ext cx="425196" cy="472439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025640" y="5564123"/>
            <a:ext cx="425195" cy="472439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296144" y="5518404"/>
            <a:ext cx="425195" cy="472439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062728" y="5558027"/>
            <a:ext cx="420623" cy="466344"/>
          </a:xfrm>
          <a:prstGeom prst="rect">
            <a:avLst/>
          </a:prstGeom>
        </p:spPr>
      </p:pic>
      <p:pic>
        <p:nvPicPr>
          <p:cNvPr id="120" name="picture 1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680959" y="5558027"/>
            <a:ext cx="414528" cy="460248"/>
          </a:xfrm>
          <a:prstGeom prst="rect">
            <a:avLst/>
          </a:prstGeom>
        </p:spPr>
      </p:pic>
      <p:pic>
        <p:nvPicPr>
          <p:cNvPr id="122" name="picture 1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340852" y="5536692"/>
            <a:ext cx="414528" cy="460248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993123" y="5536692"/>
            <a:ext cx="414528" cy="460248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422648" y="5558027"/>
            <a:ext cx="414527" cy="460248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659111" y="5536692"/>
            <a:ext cx="408431" cy="452627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10257211" y="6131692"/>
            <a:ext cx="554355" cy="330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意大利佛罗伦</a:t>
            </a:r>
            <a:endParaRPr lang="en-US" altLang="en-US" sz="600" dirty="0"/>
          </a:p>
          <a:p>
            <a:pPr marL="12700" algn="l" rtl="0" eaLnBrk="0">
              <a:lnSpc>
                <a:spcPct val="100000"/>
              </a:lnSpc>
              <a:spcBef>
                <a:spcPts val="135"/>
              </a:spcBef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萨国立美术学</a:t>
            </a:r>
            <a:endParaRPr lang="en-US" altLang="en-US" sz="600" dirty="0"/>
          </a:p>
          <a:p>
            <a:pPr marL="238125" algn="l" rtl="0" eaLnBrk="0">
              <a:lnSpc>
                <a:spcPct val="99000"/>
              </a:lnSpc>
              <a:spcBef>
                <a:spcPts val="125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院</a:t>
            </a:r>
            <a:endParaRPr lang="en-US" altLang="en-US" sz="600" dirty="0"/>
          </a:p>
        </p:txBody>
      </p:sp>
      <p:sp>
        <p:nvSpPr>
          <p:cNvPr id="132" name="textbox 132"/>
          <p:cNvSpPr/>
          <p:nvPr/>
        </p:nvSpPr>
        <p:spPr>
          <a:xfrm>
            <a:off x="9010689" y="6133929"/>
            <a:ext cx="377190" cy="330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美国萨凡</a:t>
            </a:r>
            <a:endParaRPr lang="en-US" altLang="en-US" sz="600" dirty="0"/>
          </a:p>
          <a:p>
            <a:pPr marL="12700" algn="l" rtl="0" eaLnBrk="0">
              <a:lnSpc>
                <a:spcPct val="98000"/>
              </a:lnSpc>
              <a:spcBef>
                <a:spcPts val="125"/>
              </a:spcBef>
            </a:pP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纳设计学</a:t>
            </a:r>
            <a:endParaRPr lang="en-US" altLang="en-US" sz="600" dirty="0"/>
          </a:p>
          <a:p>
            <a:pPr marL="150495" algn="l" rtl="0" eaLnBrk="0">
              <a:lnSpc>
                <a:spcPct val="99000"/>
              </a:lnSpc>
              <a:spcBef>
                <a:spcPts val="130"/>
              </a:spcBef>
            </a:pP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院</a:t>
            </a:r>
            <a:endParaRPr lang="en-US" altLang="en-US" sz="600" dirty="0"/>
          </a:p>
        </p:txBody>
      </p:sp>
      <p:sp>
        <p:nvSpPr>
          <p:cNvPr id="134" name="textbox 134"/>
          <p:cNvSpPr/>
          <p:nvPr/>
        </p:nvSpPr>
        <p:spPr>
          <a:xfrm>
            <a:off x="7621384" y="6158084"/>
            <a:ext cx="554990" cy="2228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9000"/>
              </a:lnSpc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美国纽约帕森</a:t>
            </a:r>
            <a:endParaRPr lang="en-US" altLang="en-US" sz="600" dirty="0"/>
          </a:p>
          <a:p>
            <a:pPr marL="57150" algn="l" rtl="0" eaLnBrk="0">
              <a:lnSpc>
                <a:spcPct val="99000"/>
              </a:lnSpc>
              <a:spcBef>
                <a:spcPts val="125"/>
              </a:spcBef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斯设计学院</a:t>
            </a:r>
            <a:endParaRPr lang="en-US" altLang="en-US" sz="600" dirty="0"/>
          </a:p>
        </p:txBody>
      </p:sp>
      <p:sp>
        <p:nvSpPr>
          <p:cNvPr id="136" name="textbox 136"/>
          <p:cNvSpPr/>
          <p:nvPr/>
        </p:nvSpPr>
        <p:spPr>
          <a:xfrm>
            <a:off x="8271954" y="6137612"/>
            <a:ext cx="554990" cy="2235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46050" indent="-133350" algn="l" rtl="0" eaLnBrk="0">
              <a:lnSpc>
                <a:spcPct val="108000"/>
              </a:lnSpc>
            </a:pP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美国罗德岛设 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计学院</a:t>
            </a:r>
            <a:endParaRPr lang="en-US" altLang="en-US" sz="600" dirty="0"/>
          </a:p>
        </p:txBody>
      </p:sp>
      <p:sp>
        <p:nvSpPr>
          <p:cNvPr id="138" name="textbox 138"/>
          <p:cNvSpPr/>
          <p:nvPr/>
        </p:nvSpPr>
        <p:spPr>
          <a:xfrm>
            <a:off x="5647028" y="6124300"/>
            <a:ext cx="554990" cy="2235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91770" indent="-179070" algn="l" rtl="0" eaLnBrk="0">
              <a:lnSpc>
                <a:spcPct val="108000"/>
              </a:lnSpc>
            </a:pP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英国皇家艺术 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学院</a:t>
            </a:r>
            <a:endParaRPr lang="en-US" altLang="en-US" sz="600" dirty="0"/>
          </a:p>
        </p:txBody>
      </p:sp>
      <p:sp>
        <p:nvSpPr>
          <p:cNvPr id="140" name="textbox 140"/>
          <p:cNvSpPr/>
          <p:nvPr/>
        </p:nvSpPr>
        <p:spPr>
          <a:xfrm>
            <a:off x="9573176" y="6137876"/>
            <a:ext cx="554355" cy="2228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9000"/>
              </a:lnSpc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意大利马兰戈</a:t>
            </a:r>
            <a:endParaRPr lang="en-US" altLang="en-US" sz="600" dirty="0"/>
          </a:p>
          <a:p>
            <a:pPr marL="55880" algn="l" rtl="0" eaLnBrk="0">
              <a:lnSpc>
                <a:spcPct val="99000"/>
              </a:lnSpc>
              <a:spcBef>
                <a:spcPts val="130"/>
              </a:spcBef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尼设计学院</a:t>
            </a:r>
            <a:endParaRPr lang="en-US" altLang="en-US" sz="600" dirty="0"/>
          </a:p>
        </p:txBody>
      </p:sp>
      <p:sp>
        <p:nvSpPr>
          <p:cNvPr id="142" name="textbox 142"/>
          <p:cNvSpPr/>
          <p:nvPr/>
        </p:nvSpPr>
        <p:spPr>
          <a:xfrm>
            <a:off x="6287591" y="6147790"/>
            <a:ext cx="554990" cy="222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44145" indent="-132080" algn="l" rtl="0" eaLnBrk="0">
              <a:lnSpc>
                <a:spcPct val="108000"/>
              </a:lnSpc>
            </a:pP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英国伯明翰艺 </a:t>
            </a: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术学院</a:t>
            </a:r>
            <a:endParaRPr lang="en-US" altLang="en-US" sz="600" dirty="0"/>
          </a:p>
        </p:txBody>
      </p:sp>
      <p:sp>
        <p:nvSpPr>
          <p:cNvPr id="144" name="textbox 144"/>
          <p:cNvSpPr/>
          <p:nvPr/>
        </p:nvSpPr>
        <p:spPr>
          <a:xfrm>
            <a:off x="4353114" y="6131796"/>
            <a:ext cx="554990" cy="221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6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英国中央圣马</a:t>
            </a:r>
            <a:endParaRPr lang="en-US" altLang="en-US" sz="600" dirty="0"/>
          </a:p>
          <a:p>
            <a:pPr marL="58420" algn="l" rtl="0" eaLnBrk="0">
              <a:lnSpc>
                <a:spcPct val="99000"/>
              </a:lnSpc>
              <a:spcBef>
                <a:spcPts val="125"/>
              </a:spcBef>
            </a:pP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丁设计学院</a:t>
            </a:r>
            <a:endParaRPr lang="en-US" altLang="en-US" sz="600" dirty="0"/>
          </a:p>
        </p:txBody>
      </p:sp>
      <p:sp>
        <p:nvSpPr>
          <p:cNvPr id="146" name="textbox 146"/>
          <p:cNvSpPr/>
          <p:nvPr/>
        </p:nvSpPr>
        <p:spPr>
          <a:xfrm>
            <a:off x="4965851" y="6141528"/>
            <a:ext cx="554990" cy="221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91135" indent="-178435" algn="l" rtl="0" eaLnBrk="0">
              <a:lnSpc>
                <a:spcPct val="107000"/>
              </a:lnSpc>
            </a:pPr>
            <a:r>
              <a:rPr sz="6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英国伦敦艺术 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</a:t>
            </a:r>
            <a:endParaRPr lang="en-US" altLang="en-US" sz="600" dirty="0"/>
          </a:p>
        </p:txBody>
      </p:sp>
      <p:sp>
        <p:nvSpPr>
          <p:cNvPr id="148" name="textbox 148"/>
          <p:cNvSpPr/>
          <p:nvPr/>
        </p:nvSpPr>
        <p:spPr>
          <a:xfrm>
            <a:off x="6977865" y="6145537"/>
            <a:ext cx="542925" cy="2235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79070" indent="-167005" algn="l" rtl="0" eaLnBrk="0">
              <a:lnSpc>
                <a:spcPct val="108000"/>
              </a:lnSpc>
            </a:pP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日本多摩美术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6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学院</a:t>
            </a:r>
            <a:endParaRPr lang="en-US" altLang="en-US" sz="600" dirty="0"/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020915" y="1016851"/>
            <a:ext cx="2957208" cy="7619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3471964" y="5105742"/>
            <a:ext cx="96519" cy="3346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4605" algn="l" rtl="0" eaLnBrk="0">
              <a:lnSpc>
                <a:spcPts val="385"/>
              </a:lnSpc>
            </a:pPr>
            <a:r>
              <a:rPr sz="3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endParaRPr lang="en-US" altLang="en-US" sz="3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80"/>
              </a:lnSpc>
            </a:pPr>
            <a:r>
              <a:rPr sz="3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274820" y="1016508"/>
            <a:ext cx="6537960" cy="4364735"/>
          </a:xfrm>
          <a:prstGeom prst="rect">
            <a:avLst/>
          </a:prstGeom>
        </p:spPr>
      </p:pic>
      <p:sp>
        <p:nvSpPr>
          <p:cNvPr id="156" name="textbox 156"/>
          <p:cNvSpPr/>
          <p:nvPr/>
        </p:nvSpPr>
        <p:spPr>
          <a:xfrm>
            <a:off x="1010475" y="2881985"/>
            <a:ext cx="2782570" cy="26650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4605" algn="l" rtl="0" eaLnBrk="0">
              <a:lnSpc>
                <a:spcPct val="85000"/>
              </a:lnSpc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我司素材库拥有23000多种原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材料，每年</a:t>
            </a:r>
            <a:endParaRPr lang="en-US" altLang="en-US" sz="1200" dirty="0"/>
          </a:p>
          <a:p>
            <a:pPr marL="15240" algn="l" rtl="0" eaLnBrk="0">
              <a:lnSpc>
                <a:spcPct val="152000"/>
              </a:lnSpc>
              <a:spcBef>
                <a:spcPts val="50"/>
              </a:spcBef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更新6000多种，这些原材料来自全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球30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多个国家地区的1100多个供应商，其中  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国际供应商525个，包括日本MOKUBA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（木马）</a:t>
            </a:r>
            <a:r>
              <a:rPr sz="12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、日本MIYUKI</a:t>
            </a:r>
            <a:r>
              <a:rPr sz="12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、日本</a:t>
            </a:r>
            <a:endParaRPr lang="en-US" altLang="en-US" sz="1200" dirty="0"/>
          </a:p>
          <a:p>
            <a:pPr marL="20320" algn="l" rtl="0" eaLnBrk="0">
              <a:lnSpc>
                <a:spcPct val="78000"/>
              </a:lnSpc>
              <a:spcBef>
                <a:spcPts val="79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ROSEMARUSHI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N丸进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、捷克宝仕奥莎</a:t>
            </a:r>
            <a:endParaRPr lang="en-US" altLang="en-US" sz="1200" dirty="0"/>
          </a:p>
          <a:p>
            <a:pPr marL="20320" algn="l" rtl="0" eaLnBrk="0">
              <a:lnSpc>
                <a:spcPts val="2145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PRECIOSA</a:t>
            </a:r>
            <a:r>
              <a:rPr sz="1200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、法国</a:t>
            </a:r>
            <a:endParaRPr lang="en-US" altLang="en-US" sz="1200" dirty="0"/>
          </a:p>
          <a:p>
            <a:pPr marL="20320" algn="l" rtl="0" eaLnBrk="0">
              <a:lnSpc>
                <a:spcPct val="84000"/>
              </a:lnSpc>
              <a:spcBef>
                <a:spcPts val="105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PAILLETTES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LANGLOIS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MARTIN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等，</a:t>
            </a:r>
            <a:endParaRPr lang="en-US" altLang="en-US" sz="1200" dirty="0"/>
          </a:p>
          <a:p>
            <a:pPr marL="12700" indent="-635" algn="l" rtl="0" eaLnBrk="0">
              <a:lnSpc>
                <a:spcPct val="154000"/>
              </a:lnSpc>
              <a:spcBef>
                <a:spcPts val="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她们同时为香奈儿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、路易威登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、爱马仕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顶尖奢华品牌提供原材料；</a:t>
            </a:r>
            <a:endParaRPr lang="en-US" altLang="en-US" sz="1200" dirty="0"/>
          </a:p>
        </p:txBody>
      </p:sp>
      <p:sp>
        <p:nvSpPr>
          <p:cNvPr id="158" name="textbox 158"/>
          <p:cNvSpPr/>
          <p:nvPr/>
        </p:nvSpPr>
        <p:spPr>
          <a:xfrm>
            <a:off x="1022591" y="561911"/>
            <a:ext cx="1981200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</a:t>
            </a:r>
            <a:endParaRPr lang="en-US" altLang="en-US" sz="2300" dirty="0"/>
          </a:p>
        </p:txBody>
      </p:sp>
      <p:sp>
        <p:nvSpPr>
          <p:cNvPr id="160" name="textbox 160"/>
          <p:cNvSpPr/>
          <p:nvPr/>
        </p:nvSpPr>
        <p:spPr>
          <a:xfrm>
            <a:off x="1019390" y="2246688"/>
            <a:ext cx="3124835" cy="2019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4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UA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ITY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MAT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IA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</a:t>
            </a:r>
            <a:endParaRPr lang="en-US" altLang="en-US" sz="1400" dirty="0"/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0386" y="1012190"/>
            <a:ext cx="1955228" cy="76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3602482" y="3042516"/>
            <a:ext cx="5296153" cy="3317046"/>
            <a:chOff x="0" y="0"/>
            <a:chExt cx="5296153" cy="3317046"/>
          </a:xfrm>
        </p:grpSpPr>
        <p:sp>
          <p:nvSpPr>
            <p:cNvPr id="164" name="path"/>
            <p:cNvSpPr/>
            <p:nvPr/>
          </p:nvSpPr>
          <p:spPr>
            <a:xfrm>
              <a:off x="0" y="541931"/>
              <a:ext cx="2336546" cy="2061971"/>
            </a:xfrm>
            <a:custGeom>
              <a:avLst/>
              <a:gdLst/>
              <a:ahLst/>
              <a:cxnLst/>
              <a:rect l="0" t="0" r="0" b="0"/>
              <a:pathLst>
                <a:path w="3679" h="3247">
                  <a:moveTo>
                    <a:pt x="10" y="3242"/>
                  </a:moveTo>
                  <a:cubicBezTo>
                    <a:pt x="-17" y="1942"/>
                    <a:pt x="627" y="683"/>
                    <a:pt x="1807" y="1"/>
                  </a:cubicBezTo>
                  <a:cubicBezTo>
                    <a:pt x="1808" y="1"/>
                    <a:pt x="1809" y="0"/>
                    <a:pt x="1810" y="0"/>
                  </a:cubicBezTo>
                  <a:lnTo>
                    <a:pt x="3679" y="3247"/>
                  </a:lnTo>
                  <a:lnTo>
                    <a:pt x="10" y="3242"/>
                  </a:lnTo>
                </a:path>
              </a:pathLst>
            </a:custGeom>
            <a:solidFill>
              <a:srgbClr val="ED7D3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6" name="path"/>
            <p:cNvSpPr/>
            <p:nvPr/>
          </p:nvSpPr>
          <p:spPr>
            <a:xfrm>
              <a:off x="1163066" y="0"/>
              <a:ext cx="2522219" cy="2550563"/>
            </a:xfrm>
            <a:custGeom>
              <a:avLst/>
              <a:gdLst/>
              <a:ahLst/>
              <a:cxnLst/>
              <a:rect l="0" t="0" r="0" b="0"/>
              <a:pathLst>
                <a:path w="3971" h="4016">
                  <a:moveTo>
                    <a:pt x="0" y="483"/>
                  </a:moveTo>
                  <a:cubicBezTo>
                    <a:pt x="1276" y="-219"/>
                    <a:pt x="2789" y="-120"/>
                    <a:pt x="3971" y="618"/>
                  </a:cubicBezTo>
                  <a:lnTo>
                    <a:pt x="1951" y="4016"/>
                  </a:lnTo>
                  <a:lnTo>
                    <a:pt x="0" y="483"/>
                  </a:lnTo>
                </a:path>
              </a:pathLst>
            </a:custGeom>
            <a:solidFill>
              <a:srgbClr val="1F4E7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68" name="path"/>
            <p:cNvSpPr/>
            <p:nvPr/>
          </p:nvSpPr>
          <p:spPr>
            <a:xfrm>
              <a:off x="2423413" y="182267"/>
              <a:ext cx="2872740" cy="2436876"/>
            </a:xfrm>
            <a:custGeom>
              <a:avLst/>
              <a:gdLst/>
              <a:ahLst/>
              <a:cxnLst/>
              <a:rect l="0" t="0" r="0" b="0"/>
              <a:pathLst>
                <a:path w="4524" h="3837">
                  <a:moveTo>
                    <a:pt x="2388" y="0"/>
                  </a:moveTo>
                  <a:cubicBezTo>
                    <a:pt x="2987" y="389"/>
                    <a:pt x="3508" y="925"/>
                    <a:pt x="3892" y="1590"/>
                  </a:cubicBezTo>
                  <a:cubicBezTo>
                    <a:pt x="4300" y="2298"/>
                    <a:pt x="4505" y="3066"/>
                    <a:pt x="4524" y="3823"/>
                  </a:cubicBezTo>
                  <a:lnTo>
                    <a:pt x="0" y="3837"/>
                  </a:lnTo>
                  <a:lnTo>
                    <a:pt x="2388" y="0"/>
                  </a:lnTo>
                </a:path>
              </a:pathLst>
            </a:custGeom>
            <a:solidFill>
              <a:srgbClr val="503C8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0" name="path"/>
            <p:cNvSpPr/>
            <p:nvPr/>
          </p:nvSpPr>
          <p:spPr>
            <a:xfrm>
              <a:off x="1821433" y="1885172"/>
              <a:ext cx="1393279" cy="1431874"/>
            </a:xfrm>
            <a:custGeom>
              <a:avLst/>
              <a:gdLst/>
              <a:ahLst/>
              <a:cxnLst/>
              <a:rect l="0" t="0" r="0" b="0"/>
              <a:pathLst>
                <a:path w="2194" h="2254">
                  <a:moveTo>
                    <a:pt x="0" y="1127"/>
                  </a:moveTo>
                  <a:cubicBezTo>
                    <a:pt x="1" y="504"/>
                    <a:pt x="492" y="0"/>
                    <a:pt x="1097" y="0"/>
                  </a:cubicBezTo>
                  <a:cubicBezTo>
                    <a:pt x="1703" y="0"/>
                    <a:pt x="2194" y="504"/>
                    <a:pt x="2194" y="1127"/>
                  </a:cubicBezTo>
                  <a:cubicBezTo>
                    <a:pt x="2194" y="1750"/>
                    <a:pt x="1703" y="2254"/>
                    <a:pt x="1097" y="2254"/>
                  </a:cubicBezTo>
                  <a:cubicBezTo>
                    <a:pt x="492" y="2254"/>
                    <a:pt x="1" y="1750"/>
                    <a:pt x="0" y="112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2" name="path"/>
            <p:cNvSpPr/>
            <p:nvPr/>
          </p:nvSpPr>
          <p:spPr>
            <a:xfrm>
              <a:off x="1982812" y="2050399"/>
              <a:ext cx="1071219" cy="1101433"/>
            </a:xfrm>
            <a:custGeom>
              <a:avLst/>
              <a:gdLst/>
              <a:ahLst/>
              <a:cxnLst/>
              <a:rect l="0" t="0" r="0" b="0"/>
              <a:pathLst>
                <a:path w="1686" h="1734">
                  <a:moveTo>
                    <a:pt x="0" y="866"/>
                  </a:moveTo>
                  <a:cubicBezTo>
                    <a:pt x="0" y="388"/>
                    <a:pt x="377" y="0"/>
                    <a:pt x="843" y="0"/>
                  </a:cubicBezTo>
                  <a:cubicBezTo>
                    <a:pt x="1309" y="0"/>
                    <a:pt x="1686" y="388"/>
                    <a:pt x="1686" y="867"/>
                  </a:cubicBezTo>
                  <a:cubicBezTo>
                    <a:pt x="1686" y="1346"/>
                    <a:pt x="1309" y="1734"/>
                    <a:pt x="843" y="1734"/>
                  </a:cubicBezTo>
                  <a:cubicBezTo>
                    <a:pt x="377" y="1734"/>
                    <a:pt x="0" y="1346"/>
                    <a:pt x="0" y="866"/>
                  </a:cubicBezTo>
                </a:path>
              </a:pathLst>
            </a:custGeom>
            <a:solidFill>
              <a:srgbClr val="7F7F7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74" name="textbox 174"/>
          <p:cNvSpPr/>
          <p:nvPr/>
        </p:nvSpPr>
        <p:spPr>
          <a:xfrm>
            <a:off x="4846904" y="2088003"/>
            <a:ext cx="3676015" cy="7842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4605" algn="l" rtl="0" eaLnBrk="0">
              <a:lnSpc>
                <a:spcPct val="86000"/>
              </a:lnSpc>
            </a:pPr>
            <a:r>
              <a:rPr sz="1400" kern="0" spc="-20" dirty="0">
                <a:ln w="5103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多元风格</a:t>
            </a:r>
            <a:endParaRPr lang="en-US" altLang="en-US" sz="1400" dirty="0"/>
          </a:p>
          <a:p>
            <a:pPr marL="13970" algn="l" rtl="0" eaLnBrk="0">
              <a:lnSpc>
                <a:spcPct val="97000"/>
              </a:lnSpc>
              <a:spcBef>
                <a:spcPts val="125"/>
              </a:spcBef>
            </a:pP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商品诠释11大系列故事</a:t>
            </a:r>
            <a:endParaRPr lang="en-US" altLang="en-US" sz="1200" dirty="0"/>
          </a:p>
          <a:p>
            <a:pPr marL="12700" algn="l" rtl="0" eaLnBrk="0">
              <a:lnSpc>
                <a:spcPts val="1485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涵盖5种不同风格场景</a:t>
            </a:r>
            <a:endParaRPr lang="en-US" altLang="en-US" sz="1200" dirty="0"/>
          </a:p>
          <a:p>
            <a:pPr marL="12700" algn="l" rtl="0" eaLnBrk="0">
              <a:lnSpc>
                <a:spcPts val="1515"/>
              </a:lnSpc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简约都市</a:t>
            </a:r>
            <a:r>
              <a:rPr sz="12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、个性酷帅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、奢华宴会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、时装运动</a:t>
            </a:r>
            <a:r>
              <a:rPr sz="1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、甜美优雅</a:t>
            </a:r>
            <a:endParaRPr lang="en-US" altLang="en-US" sz="1200" dirty="0"/>
          </a:p>
        </p:txBody>
      </p:sp>
      <p:sp>
        <p:nvSpPr>
          <p:cNvPr id="176" name="textbox 176"/>
          <p:cNvSpPr/>
          <p:nvPr/>
        </p:nvSpPr>
        <p:spPr>
          <a:xfrm>
            <a:off x="4090771" y="4434192"/>
            <a:ext cx="3996690" cy="4908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丰富色彩</a:t>
            </a:r>
            <a:endParaRPr lang="en-US" altLang="en-US" sz="1700" dirty="0"/>
          </a:p>
          <a:p>
            <a:pPr marL="12700" algn="l" rtl="0" eaLnBrk="0">
              <a:lnSpc>
                <a:spcPct val="89000"/>
              </a:lnSpc>
              <a:spcBef>
                <a:spcPts val="20"/>
              </a:spcBef>
            </a:pP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精致理念</a:t>
            </a:r>
            <a:endParaRPr lang="en-US" altLang="en-US" sz="1700" dirty="0"/>
          </a:p>
        </p:txBody>
      </p:sp>
      <p:sp>
        <p:nvSpPr>
          <p:cNvPr id="178" name="textbox 178"/>
          <p:cNvSpPr/>
          <p:nvPr/>
        </p:nvSpPr>
        <p:spPr>
          <a:xfrm>
            <a:off x="1176671" y="4298220"/>
            <a:ext cx="2154554" cy="781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400" kern="0" spc="-10" dirty="0">
                <a:ln w="5103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精致理念</a:t>
            </a:r>
            <a:endParaRPr lang="en-US" altLang="en-US" sz="1400" dirty="0"/>
          </a:p>
          <a:p>
            <a:pPr marL="20955" indent="-6985" algn="l" rtl="0" eaLnBrk="0">
              <a:lnSpc>
                <a:spcPct val="100000"/>
              </a:lnSpc>
              <a:spcBef>
                <a:spcPts val="11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鞋包配饰化元素凸显特点， 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国际买手选材+原创设计</a:t>
            </a:r>
            <a:endParaRPr lang="en-US" altLang="en-US" sz="1200" dirty="0"/>
          </a:p>
          <a:p>
            <a:pPr marL="16510" algn="l" rtl="0" eaLnBrk="0">
              <a:lnSpc>
                <a:spcPts val="152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首饰的精致细节和潮流设计结合</a:t>
            </a:r>
            <a:endParaRPr lang="en-US" altLang="en-US" sz="1200" dirty="0"/>
          </a:p>
        </p:txBody>
      </p:sp>
      <p:sp>
        <p:nvSpPr>
          <p:cNvPr id="180" name="textbox 180"/>
          <p:cNvSpPr/>
          <p:nvPr/>
        </p:nvSpPr>
        <p:spPr>
          <a:xfrm>
            <a:off x="1006068" y="633514"/>
            <a:ext cx="3919854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TARGET</a:t>
            </a:r>
            <a:r>
              <a:rPr sz="2300" b="1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3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CONSUMERS</a:t>
            </a:r>
            <a:endParaRPr lang="en-US" altLang="en-US" sz="2300" dirty="0"/>
          </a:p>
        </p:txBody>
      </p:sp>
      <p:sp>
        <p:nvSpPr>
          <p:cNvPr id="182" name="textbox 182"/>
          <p:cNvSpPr/>
          <p:nvPr/>
        </p:nvSpPr>
        <p:spPr>
          <a:xfrm>
            <a:off x="9053068" y="4412738"/>
            <a:ext cx="1238250" cy="419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5240" algn="l" rtl="0" eaLnBrk="0">
              <a:lnSpc>
                <a:spcPct val="87000"/>
              </a:lnSpc>
            </a:pPr>
            <a:r>
              <a:rPr sz="1400" kern="0" spc="-20" dirty="0">
                <a:ln w="5103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丰富色彩</a:t>
            </a:r>
            <a:endParaRPr lang="en-US" altLang="en-US" sz="1400" dirty="0"/>
          </a:p>
          <a:p>
            <a:pPr marL="12700" algn="l" rtl="0" eaLnBrk="0">
              <a:lnSpc>
                <a:spcPts val="1520"/>
              </a:lnSpc>
              <a:spcBef>
                <a:spcPts val="125"/>
              </a:spcBef>
            </a:pPr>
            <a:r>
              <a:rPr sz="12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10组色系主题商品</a:t>
            </a:r>
            <a:endParaRPr lang="en-US" altLang="en-US" sz="1200" dirty="0"/>
          </a:p>
        </p:txBody>
      </p:sp>
      <p:sp>
        <p:nvSpPr>
          <p:cNvPr id="184" name="textbox 184"/>
          <p:cNvSpPr/>
          <p:nvPr/>
        </p:nvSpPr>
        <p:spPr>
          <a:xfrm>
            <a:off x="1037852" y="1174465"/>
            <a:ext cx="2061210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 RA N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  K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Y W O R D</a:t>
            </a:r>
            <a:endParaRPr lang="en-US" altLang="en-US" sz="1400" dirty="0"/>
          </a:p>
        </p:txBody>
      </p:sp>
      <p:sp>
        <p:nvSpPr>
          <p:cNvPr id="186" name="textbox 186"/>
          <p:cNvSpPr/>
          <p:nvPr/>
        </p:nvSpPr>
        <p:spPr>
          <a:xfrm>
            <a:off x="5541835" y="3652113"/>
            <a:ext cx="927735" cy="2609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多元风格</a:t>
            </a:r>
            <a:endParaRPr lang="en-US" altLang="en-US" sz="1700" dirty="0"/>
          </a:p>
        </p:txBody>
      </p:sp>
      <p:sp>
        <p:nvSpPr>
          <p:cNvPr id="188" name="textbox 188"/>
          <p:cNvSpPr/>
          <p:nvPr/>
        </p:nvSpPr>
        <p:spPr>
          <a:xfrm>
            <a:off x="5903380" y="5562006"/>
            <a:ext cx="449580" cy="2184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500" b="1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DNA</a:t>
            </a:r>
            <a:endParaRPr lang="en-US" altLang="en-US" sz="1500" dirty="0"/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09027" y="1011542"/>
            <a:ext cx="3888930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2270188" y="2990798"/>
            <a:ext cx="2728772" cy="2758948"/>
            <a:chOff x="0" y="0"/>
            <a:chExt cx="2728772" cy="2758948"/>
          </a:xfrm>
        </p:grpSpPr>
        <p:pic>
          <p:nvPicPr>
            <p:cNvPr id="192" name="picture 19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2728772" cy="2758948"/>
            </a:xfrm>
            <a:prstGeom prst="rect">
              <a:avLst/>
            </a:prstGeom>
          </p:spPr>
        </p:pic>
        <p:sp>
          <p:nvSpPr>
            <p:cNvPr id="194" name="textbox 194"/>
            <p:cNvSpPr/>
            <p:nvPr/>
          </p:nvSpPr>
          <p:spPr>
            <a:xfrm>
              <a:off x="-12700" y="-12700"/>
              <a:ext cx="2754629" cy="28251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marL="78041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400" kern="0" spc="-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品牌使命</a:t>
              </a:r>
              <a:endParaRPr lang="en-US" altLang="en-US" sz="14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marL="763270" algn="l" rtl="0" eaLnBrk="0">
                <a:lnSpc>
                  <a:spcPct val="87000"/>
                </a:lnSpc>
                <a:spcBef>
                  <a:spcPts val="420"/>
                </a:spcBef>
              </a:pPr>
              <a:r>
                <a:rPr sz="1400" kern="0" spc="-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品牌DNA</a:t>
              </a:r>
              <a:endParaRPr lang="en-US" altLang="en-US" sz="1400" dirty="0"/>
            </a:p>
            <a:p>
              <a:pPr algn="l" rtl="0" eaLnBrk="0">
                <a:lnSpc>
                  <a:spcPct val="14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48000"/>
                </a:lnSpc>
              </a:pPr>
              <a:endParaRPr lang="en-US" altLang="en-US" sz="1000" dirty="0"/>
            </a:p>
            <a:p>
              <a:pPr marL="780415" algn="l" rtl="0" eaLnBrk="0">
                <a:lnSpc>
                  <a:spcPct val="87000"/>
                </a:lnSpc>
                <a:spcBef>
                  <a:spcPts val="430"/>
                </a:spcBef>
              </a:pPr>
              <a:r>
                <a:rPr sz="1400" kern="0" spc="-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品牌定位</a:t>
              </a:r>
              <a:endParaRPr lang="en-US" altLang="en-US" sz="1400" dirty="0"/>
            </a:p>
            <a:p>
              <a:pPr algn="l" rtl="0" eaLnBrk="0">
                <a:lnSpc>
                  <a:spcPct val="12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300" dirty="0"/>
            </a:p>
            <a:p>
              <a:pPr marL="747395" algn="l" rtl="0" eaLnBrk="0">
                <a:lnSpc>
                  <a:spcPct val="85000"/>
                </a:lnSpc>
              </a:pPr>
              <a:r>
                <a:rPr sz="1400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SLOGAN</a:t>
              </a:r>
              <a:endParaRPr lang="en-US" altLang="en-US" sz="1400" dirty="0"/>
            </a:p>
          </p:txBody>
        </p:sp>
      </p:grpSp>
      <p:sp>
        <p:nvSpPr>
          <p:cNvPr id="196" name="path"/>
          <p:cNvSpPr/>
          <p:nvPr/>
        </p:nvSpPr>
        <p:spPr>
          <a:xfrm>
            <a:off x="4314444" y="2983991"/>
            <a:ext cx="5350763" cy="3015996"/>
          </a:xfrm>
          <a:custGeom>
            <a:avLst/>
            <a:gdLst/>
            <a:ahLst/>
            <a:cxnLst/>
            <a:rect l="0" t="0" r="0" b="0"/>
            <a:pathLst>
              <a:path w="8426" h="4749">
                <a:moveTo>
                  <a:pt x="357" y="0"/>
                </a:moveTo>
                <a:lnTo>
                  <a:pt x="8032" y="0"/>
                </a:lnTo>
                <a:lnTo>
                  <a:pt x="8032" y="4512"/>
                </a:lnTo>
                <a:lnTo>
                  <a:pt x="357" y="4512"/>
                </a:lnTo>
                <a:lnTo>
                  <a:pt x="357" y="0"/>
                </a:lnTo>
                <a:close/>
              </a:path>
              <a:path w="8426" h="4749">
                <a:moveTo>
                  <a:pt x="0" y="4296"/>
                </a:moveTo>
                <a:lnTo>
                  <a:pt x="8426" y="4296"/>
                </a:lnTo>
                <a:lnTo>
                  <a:pt x="8426" y="4749"/>
                </a:lnTo>
                <a:lnTo>
                  <a:pt x="0" y="4749"/>
                </a:lnTo>
                <a:lnTo>
                  <a:pt x="0" y="4296"/>
                </a:lnTo>
                <a:close/>
              </a:path>
            </a:pathLst>
          </a:custGeom>
          <a:solidFill>
            <a:srgbClr val="E7E6E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4643628" y="3086100"/>
            <a:ext cx="4671059" cy="2631947"/>
            <a:chOff x="0" y="0"/>
            <a:chExt cx="4671059" cy="2631947"/>
          </a:xfrm>
        </p:grpSpPr>
        <p:grpSp>
          <p:nvGrpSpPr>
            <p:cNvPr id="8" name="group 8"/>
            <p:cNvGrpSpPr/>
            <p:nvPr/>
          </p:nvGrpSpPr>
          <p:grpSpPr>
            <a:xfrm rot="21600000">
              <a:off x="0" y="0"/>
              <a:ext cx="4671059" cy="2631947"/>
              <a:chOff x="0" y="0"/>
              <a:chExt cx="4671059" cy="2631947"/>
            </a:xfrm>
          </p:grpSpPr>
          <p:sp>
            <p:nvSpPr>
              <p:cNvPr id="198" name="path"/>
              <p:cNvSpPr/>
              <p:nvPr/>
            </p:nvSpPr>
            <p:spPr>
              <a:xfrm>
                <a:off x="0" y="0"/>
                <a:ext cx="4671059" cy="662940"/>
              </a:xfrm>
              <a:custGeom>
                <a:avLst/>
                <a:gdLst/>
                <a:ahLst/>
                <a:cxnLst/>
                <a:rect l="0" t="0" r="0" b="0"/>
                <a:pathLst>
                  <a:path w="7355" h="1044">
                    <a:moveTo>
                      <a:pt x="0" y="0"/>
                    </a:moveTo>
                    <a:lnTo>
                      <a:pt x="7355" y="0"/>
                    </a:lnTo>
                    <a:lnTo>
                      <a:pt x="7355" y="1044"/>
                    </a:lnTo>
                    <a:lnTo>
                      <a:pt x="0" y="10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30A0">
                  <a:alpha val="4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path"/>
              <p:cNvSpPr/>
              <p:nvPr/>
            </p:nvSpPr>
            <p:spPr>
              <a:xfrm>
                <a:off x="0" y="702563"/>
                <a:ext cx="4671059" cy="652272"/>
              </a:xfrm>
              <a:custGeom>
                <a:avLst/>
                <a:gdLst/>
                <a:ahLst/>
                <a:cxnLst/>
                <a:rect l="0" t="0" r="0" b="0"/>
                <a:pathLst>
                  <a:path w="7355" h="1027">
                    <a:moveTo>
                      <a:pt x="0" y="0"/>
                    </a:moveTo>
                    <a:lnTo>
                      <a:pt x="7355" y="0"/>
                    </a:lnTo>
                    <a:lnTo>
                      <a:pt x="7355" y="1027"/>
                    </a:lnTo>
                    <a:lnTo>
                      <a:pt x="0" y="10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30A0">
                  <a:alpha val="6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path"/>
              <p:cNvSpPr/>
              <p:nvPr/>
            </p:nvSpPr>
            <p:spPr>
              <a:xfrm>
                <a:off x="0" y="1394459"/>
                <a:ext cx="4671059" cy="598932"/>
              </a:xfrm>
              <a:custGeom>
                <a:avLst/>
                <a:gdLst/>
                <a:ahLst/>
                <a:cxnLst/>
                <a:rect l="0" t="0" r="0" b="0"/>
                <a:pathLst>
                  <a:path w="7355" h="943">
                    <a:moveTo>
                      <a:pt x="0" y="0"/>
                    </a:moveTo>
                    <a:lnTo>
                      <a:pt x="7355" y="0"/>
                    </a:lnTo>
                    <a:lnTo>
                      <a:pt x="7355" y="943"/>
                    </a:lnTo>
                    <a:lnTo>
                      <a:pt x="0" y="9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30A0">
                  <a:alpha val="8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path"/>
              <p:cNvSpPr/>
              <p:nvPr/>
            </p:nvSpPr>
            <p:spPr>
              <a:xfrm>
                <a:off x="0" y="2033015"/>
                <a:ext cx="4671059" cy="598932"/>
              </a:xfrm>
              <a:custGeom>
                <a:avLst/>
                <a:gdLst/>
                <a:ahLst/>
                <a:cxnLst/>
                <a:rect l="0" t="0" r="0" b="0"/>
                <a:pathLst>
                  <a:path w="7355" h="943">
                    <a:moveTo>
                      <a:pt x="0" y="0"/>
                    </a:moveTo>
                    <a:lnTo>
                      <a:pt x="7355" y="0"/>
                    </a:lnTo>
                    <a:lnTo>
                      <a:pt x="7355" y="943"/>
                    </a:lnTo>
                    <a:lnTo>
                      <a:pt x="0" y="9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30A0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6" name="textbox 206"/>
            <p:cNvSpPr/>
            <p:nvPr/>
          </p:nvSpPr>
          <p:spPr>
            <a:xfrm>
              <a:off x="-12700" y="-12700"/>
              <a:ext cx="4696459" cy="2672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4000"/>
                </a:lnSpc>
              </a:pPr>
              <a:endParaRPr lang="en-US" altLang="en-US" sz="1000" dirty="0"/>
            </a:p>
            <a:p>
              <a:pPr marL="154622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以物连接</a:t>
              </a:r>
              <a:r>
                <a:rPr sz="1200" kern="0" spc="1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让人们更美丽</a:t>
              </a:r>
              <a:endParaRPr lang="en-US" altLang="en-US" sz="1200" dirty="0"/>
            </a:p>
            <a:p>
              <a:pPr algn="l" rtl="0" eaLnBrk="0">
                <a:lnSpc>
                  <a:spcPct val="14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49000"/>
                </a:lnSpc>
              </a:pPr>
              <a:endParaRPr lang="en-US" altLang="en-US" sz="1000" dirty="0"/>
            </a:p>
            <a:p>
              <a:pPr marL="1467485" algn="l" rtl="0" eaLnBrk="0">
                <a:lnSpc>
                  <a:spcPct val="87000"/>
                </a:lnSpc>
                <a:spcBef>
                  <a:spcPts val="365"/>
                </a:spcBef>
              </a:pP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丰富色彩</a:t>
              </a:r>
              <a:r>
                <a:rPr sz="1200" kern="0" spc="-1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、多元风格</a:t>
              </a:r>
              <a:r>
                <a:rPr sz="1200" kern="0" spc="-2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200" kern="0" spc="-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精致理念</a:t>
              </a:r>
              <a:endParaRPr lang="en-US" altLang="en-US" sz="12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1000"/>
                </a:lnSpc>
              </a:pPr>
              <a:endParaRPr lang="en-US" altLang="en-US" sz="1000" dirty="0"/>
            </a:p>
            <a:p>
              <a:pPr marL="1259840" algn="l" rtl="0" eaLnBrk="0">
                <a:lnSpc>
                  <a:spcPct val="93000"/>
                </a:lnSpc>
                <a:spcBef>
                  <a:spcPts val="365"/>
                </a:spcBef>
              </a:pP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丰富色彩</a:t>
              </a:r>
              <a:r>
                <a:rPr sz="1200" kern="0" spc="-1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，多元风格的鞋</a:t>
              </a:r>
              <a:r>
                <a:rPr sz="1200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包品牌</a:t>
              </a:r>
              <a:endParaRPr lang="en-US" altLang="en-US" sz="1200" dirty="0"/>
            </a:p>
            <a:p>
              <a:pPr algn="l" rtl="0" eaLnBrk="0">
                <a:lnSpc>
                  <a:spcPct val="13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300" dirty="0"/>
            </a:p>
            <a:p>
              <a:pPr marL="1830705" algn="l" rtl="0" eaLnBrk="0">
                <a:lnSpc>
                  <a:spcPct val="86000"/>
                </a:lnSpc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走出精彩每一步</a:t>
              </a:r>
              <a:endParaRPr lang="en-US" altLang="en-US" sz="1200" dirty="0"/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4314444" y="1860804"/>
            <a:ext cx="5327903" cy="1121663"/>
            <a:chOff x="0" y="0"/>
            <a:chExt cx="5327903" cy="1121663"/>
          </a:xfrm>
        </p:grpSpPr>
        <p:sp>
          <p:nvSpPr>
            <p:cNvPr id="208" name="path"/>
            <p:cNvSpPr/>
            <p:nvPr/>
          </p:nvSpPr>
          <p:spPr>
            <a:xfrm>
              <a:off x="0" y="0"/>
              <a:ext cx="5327903" cy="1121663"/>
            </a:xfrm>
            <a:custGeom>
              <a:avLst/>
              <a:gdLst/>
              <a:ahLst/>
              <a:cxnLst/>
              <a:rect l="0" t="0" r="0" b="0"/>
              <a:pathLst>
                <a:path w="8390" h="1766">
                  <a:moveTo>
                    <a:pt x="0" y="1766"/>
                  </a:moveTo>
                  <a:lnTo>
                    <a:pt x="4195" y="0"/>
                  </a:lnTo>
                  <a:lnTo>
                    <a:pt x="8390" y="1766"/>
                  </a:lnTo>
                  <a:lnTo>
                    <a:pt x="0" y="1766"/>
                  </a:lnTo>
                </a:path>
              </a:pathLst>
            </a:custGeom>
            <a:solidFill>
              <a:srgbClr val="A6A6A6">
                <a:alpha val="2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0" name="textbox 210"/>
            <p:cNvSpPr/>
            <p:nvPr/>
          </p:nvSpPr>
          <p:spPr>
            <a:xfrm>
              <a:off x="-12700" y="-12700"/>
              <a:ext cx="5353684" cy="11626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marL="157543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成为中国时尚女鞋行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业潮流标杆</a:t>
              </a:r>
              <a:endParaRPr lang="en-US" altLang="en-US" sz="1200" dirty="0"/>
            </a:p>
          </p:txBody>
        </p:sp>
      </p:grpSp>
      <p:sp>
        <p:nvSpPr>
          <p:cNvPr id="212" name="textbox 212"/>
          <p:cNvSpPr/>
          <p:nvPr/>
        </p:nvSpPr>
        <p:spPr>
          <a:xfrm>
            <a:off x="1010310" y="623227"/>
            <a:ext cx="2626360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</a:t>
            </a: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HOUS</a:t>
            </a:r>
            <a:r>
              <a:rPr sz="2300" b="1" kern="0" spc="2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2300" dirty="0"/>
          </a:p>
        </p:txBody>
      </p:sp>
      <p:sp>
        <p:nvSpPr>
          <p:cNvPr id="214" name="textbox 214"/>
          <p:cNvSpPr/>
          <p:nvPr/>
        </p:nvSpPr>
        <p:spPr>
          <a:xfrm>
            <a:off x="3025148" y="2581032"/>
            <a:ext cx="720725" cy="2101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品牌愿景</a:t>
            </a:r>
            <a:endParaRPr lang="en-US" altLang="en-US" sz="1400" dirty="0"/>
          </a:p>
        </p:txBody>
      </p:sp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87425" y="1009942"/>
            <a:ext cx="2636202" cy="761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218"/>
          <p:cNvSpPr/>
          <p:nvPr/>
        </p:nvSpPr>
        <p:spPr>
          <a:xfrm>
            <a:off x="1916404" y="1290701"/>
            <a:ext cx="4634229" cy="51339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55880" algn="l" rtl="0" eaLnBrk="0">
              <a:lnSpc>
                <a:spcPct val="93000"/>
              </a:lnSpc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品牌诞生</a:t>
            </a:r>
            <a:r>
              <a:rPr sz="12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，首店七宝万科开业</a:t>
            </a:r>
            <a:endParaRPr lang="en-US" altLang="en-US" sz="1200" dirty="0"/>
          </a:p>
          <a:p>
            <a:pPr marL="145415" algn="l" rtl="0" eaLnBrk="0">
              <a:lnSpc>
                <a:spcPct val="87000"/>
              </a:lnSpc>
              <a:spcBef>
                <a:spcPts val="100"/>
              </a:spcBef>
            </a:pP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品牌首批18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FW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商品亮相上海</a:t>
            </a:r>
            <a:endParaRPr lang="en-US" altLang="en-US" sz="1200" dirty="0"/>
          </a:p>
          <a:p>
            <a:pPr marL="137160" algn="l" rtl="0" eaLnBrk="0">
              <a:lnSpc>
                <a:spcPct val="87000"/>
              </a:lnSpc>
              <a:spcBef>
                <a:spcPts val="20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广告视觉片“90厘米世界</a:t>
            </a:r>
            <a:r>
              <a:rPr sz="12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”诞生</a:t>
            </a:r>
            <a:endParaRPr lang="en-US" altLang="en-US" sz="12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63500" algn="l" rtl="0" eaLnBrk="0">
              <a:lnSpc>
                <a:spcPct val="93000"/>
              </a:lnSpc>
              <a:spcBef>
                <a:spcPts val="370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北京蓝港</a:t>
            </a:r>
            <a:r>
              <a:rPr sz="12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、北京房山龙湖</a:t>
            </a:r>
            <a:r>
              <a:rPr sz="12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、南京中央</a:t>
            </a:r>
            <a:r>
              <a:rPr sz="12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3店同开，南京中央业绩排名前</a:t>
            </a:r>
            <a:endParaRPr lang="en-US" altLang="en-US" sz="12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marL="69215" algn="l" rtl="0" eaLnBrk="0">
              <a:lnSpc>
                <a:spcPct val="87000"/>
              </a:lnSpc>
              <a:spcBef>
                <a:spcPts val="36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13家店铺开业</a:t>
            </a:r>
            <a:endParaRPr lang="en-US" altLang="en-US" sz="1200" dirty="0"/>
          </a:p>
          <a:p>
            <a:pPr marL="137795" algn="l" rtl="0" eaLnBrk="0">
              <a:lnSpc>
                <a:spcPct val="79000"/>
              </a:lnSpc>
              <a:spcBef>
                <a:spcPts val="18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赢商网专题报道分析“鞋包品牌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新入局者出现</a:t>
            </a:r>
            <a:r>
              <a:rPr sz="12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en-US" sz="1200" dirty="0"/>
          </a:p>
          <a:p>
            <a:pPr marL="66675" algn="l" rtl="0" eaLnBrk="0">
              <a:lnSpc>
                <a:spcPts val="2865"/>
              </a:lnSpc>
            </a:pP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2019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SS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春夏商品上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</a:t>
            </a:r>
            <a:endParaRPr lang="en-US" altLang="en-US" sz="12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marL="67945" algn="l" rtl="0" eaLnBrk="0">
              <a:lnSpc>
                <a:spcPct val="87000"/>
              </a:lnSpc>
              <a:spcBef>
                <a:spcPts val="36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包小姐与鞋先生微商城开业</a:t>
            </a:r>
            <a:endParaRPr lang="en-US" altLang="en-US" sz="12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79000"/>
              </a:lnSpc>
              <a:spcBef>
                <a:spcPts val="37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包小姐与鞋先生天猫旗舰店开业 线下门店数到达17家店铺</a:t>
            </a:r>
            <a:endParaRPr lang="en-US" altLang="en-US" sz="1200" dirty="0"/>
          </a:p>
          <a:p>
            <a:pPr marL="17780" algn="l" rtl="0" eaLnBrk="0">
              <a:lnSpc>
                <a:spcPts val="2870"/>
              </a:lnSpc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包小姐与鞋先生荣获2019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CCFA</a:t>
            </a: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连锁品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牌最佳创新大奖</a:t>
            </a:r>
            <a:endParaRPr lang="en-US" altLang="en-US" sz="1200" dirty="0"/>
          </a:p>
          <a:p>
            <a:pPr algn="l" rtl="0" eaLnBrk="0">
              <a:lnSpc>
                <a:spcPct val="115000"/>
              </a:lnSpc>
            </a:pPr>
            <a:endParaRPr lang="en-US" altLang="en-US" sz="1000" dirty="0"/>
          </a:p>
          <a:p>
            <a:pPr marL="21590" algn="l" rtl="0" eaLnBrk="0">
              <a:lnSpc>
                <a:spcPct val="79000"/>
              </a:lnSpc>
              <a:spcBef>
                <a:spcPts val="36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品牌一周年庆典 鞋履“颜</a:t>
            </a:r>
            <a:r>
              <a:rPr sz="12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”究所19FW新品发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</a:t>
            </a:r>
            <a:endParaRPr lang="en-US" altLang="en-US" sz="1200" dirty="0"/>
          </a:p>
          <a:p>
            <a:pPr marL="87630" algn="l" rtl="0" eaLnBrk="0">
              <a:lnSpc>
                <a:spcPts val="1545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线下门店数量24家</a:t>
            </a:r>
            <a:endParaRPr lang="en-US" altLang="en-US" sz="12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13970" algn="l" rtl="0" eaLnBrk="0">
              <a:lnSpc>
                <a:spcPct val="93000"/>
              </a:lnSpc>
              <a:spcBef>
                <a:spcPts val="36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重庆世纪新都开业，全国31家门店</a:t>
            </a:r>
            <a:endParaRPr lang="en-US" altLang="en-US" sz="1200" dirty="0"/>
          </a:p>
          <a:p>
            <a:pPr marL="14605" algn="l" rtl="0" eaLnBrk="0">
              <a:lnSpc>
                <a:spcPct val="84000"/>
              </a:lnSpc>
              <a:spcBef>
                <a:spcPts val="155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上海南翔印象城开业，全国32家门店</a:t>
            </a:r>
            <a:endParaRPr lang="en-US" altLang="en-US" sz="1200" dirty="0"/>
          </a:p>
          <a:p>
            <a:pPr marL="19050" algn="l" rtl="0" eaLnBrk="0">
              <a:lnSpc>
                <a:spcPts val="288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无锡万象城开业，全国36家门店</a:t>
            </a:r>
            <a:endParaRPr lang="en-US" altLang="en-US" sz="12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300" dirty="0"/>
          </a:p>
          <a:p>
            <a:pPr marL="16510" algn="l" rtl="0" eaLnBrk="0">
              <a:lnSpc>
                <a:spcPct val="93000"/>
              </a:lnSpc>
              <a:spcBef>
                <a:spcPts val="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上海世纪汇开业，全国42家门店</a:t>
            </a:r>
            <a:endParaRPr lang="en-US" altLang="en-US" sz="1200" dirty="0"/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234427" y="1016508"/>
            <a:ext cx="3578352" cy="5512308"/>
          </a:xfrm>
          <a:prstGeom prst="rect">
            <a:avLst/>
          </a:prstGeom>
        </p:spPr>
      </p:pic>
      <p:sp>
        <p:nvSpPr>
          <p:cNvPr id="222" name="textbox 222"/>
          <p:cNvSpPr/>
          <p:nvPr/>
        </p:nvSpPr>
        <p:spPr>
          <a:xfrm>
            <a:off x="1002995" y="1309141"/>
            <a:ext cx="769619" cy="50800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3970" algn="l" rtl="0" eaLnBrk="0">
              <a:lnSpc>
                <a:spcPct val="83000"/>
              </a:lnSpc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2018.8.24</a:t>
            </a:r>
            <a:endParaRPr lang="en-US" altLang="en-US" sz="1200" dirty="0"/>
          </a:p>
          <a:p>
            <a:pPr algn="l" rtl="0" eaLnBrk="0">
              <a:lnSpc>
                <a:spcPct val="116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marL="13970" algn="l" rtl="0" eaLnBrk="0">
              <a:lnSpc>
                <a:spcPct val="83000"/>
              </a:lnSpc>
              <a:spcBef>
                <a:spcPts val="365"/>
              </a:spcBef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2018.9</a:t>
            </a:r>
            <a:endParaRPr lang="en-US" altLang="en-US" sz="1200" dirty="0"/>
          </a:p>
          <a:p>
            <a:pPr marL="12700" algn="l" rtl="0" eaLnBrk="0">
              <a:lnSpc>
                <a:spcPct val="78000"/>
              </a:lnSpc>
              <a:spcBef>
                <a:spcPts val="23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endParaRPr lang="en-US" altLang="en-US" sz="12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marL="13970" algn="l" rtl="0" eaLnBrk="0">
              <a:lnSpc>
                <a:spcPct val="83000"/>
              </a:lnSpc>
              <a:spcBef>
                <a:spcPts val="365"/>
              </a:spcBef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2018.12</a:t>
            </a:r>
            <a:endParaRPr lang="en-US" altLang="en-US" sz="1200" dirty="0"/>
          </a:p>
          <a:p>
            <a:pPr algn="l" rtl="0" eaLnBrk="0">
              <a:lnSpc>
                <a:spcPct val="115000"/>
              </a:lnSpc>
            </a:pPr>
            <a:endParaRPr lang="en-US" altLang="en-US" sz="1000" dirty="0"/>
          </a:p>
          <a:p>
            <a:pPr algn="l" rtl="0" eaLnBrk="0">
              <a:lnSpc>
                <a:spcPct val="115000"/>
              </a:lnSpc>
            </a:pPr>
            <a:endParaRPr lang="en-US" altLang="en-US" sz="1000" dirty="0"/>
          </a:p>
          <a:p>
            <a:pPr marL="13970" algn="l" rtl="0" eaLnBrk="0">
              <a:lnSpc>
                <a:spcPts val="915"/>
              </a:lnSpc>
              <a:spcBef>
                <a:spcPts val="370"/>
              </a:spcBef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2019.1</a:t>
            </a:r>
            <a:endParaRPr lang="en-US" altLang="en-US" sz="1200" dirty="0"/>
          </a:p>
          <a:p>
            <a:pPr marL="13970" algn="l" rtl="0" eaLnBrk="0">
              <a:lnSpc>
                <a:spcPts val="2880"/>
              </a:lnSpc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2019.3</a:t>
            </a:r>
            <a:endParaRPr lang="en-US" altLang="en-US" sz="1200" dirty="0"/>
          </a:p>
          <a:p>
            <a:pPr marL="13970" algn="l" rtl="0" eaLnBrk="0">
              <a:lnSpc>
                <a:spcPts val="2880"/>
              </a:lnSpc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2019.5</a:t>
            </a:r>
            <a:endParaRPr lang="en-US" altLang="en-US" sz="1200" dirty="0"/>
          </a:p>
          <a:p>
            <a:pPr marL="13970" algn="l" rtl="0" eaLnBrk="0">
              <a:lnSpc>
                <a:spcPts val="2880"/>
              </a:lnSpc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2019.6</a:t>
            </a:r>
            <a:endParaRPr lang="en-US" altLang="en-US" sz="1200" dirty="0"/>
          </a:p>
          <a:p>
            <a:pPr marL="13970" algn="l" rtl="0" eaLnBrk="0">
              <a:lnSpc>
                <a:spcPts val="2880"/>
              </a:lnSpc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2019.8</a:t>
            </a:r>
            <a:endParaRPr lang="en-US" altLang="en-US" sz="1200" dirty="0"/>
          </a:p>
          <a:p>
            <a:pPr algn="l" rtl="0" eaLnBrk="0">
              <a:lnSpc>
                <a:spcPct val="126000"/>
              </a:lnSpc>
            </a:pPr>
            <a:endParaRPr lang="en-US" altLang="en-US" sz="1000" dirty="0"/>
          </a:p>
          <a:p>
            <a:pPr algn="l" rtl="0" eaLnBrk="0">
              <a:lnSpc>
                <a:spcPct val="127000"/>
              </a:lnSpc>
            </a:pPr>
            <a:endParaRPr lang="en-US" altLang="en-US" sz="1000" dirty="0"/>
          </a:p>
          <a:p>
            <a:pPr marL="13970" algn="l" rtl="0" eaLnBrk="0">
              <a:lnSpc>
                <a:spcPts val="915"/>
              </a:lnSpc>
              <a:spcBef>
                <a:spcPts val="365"/>
              </a:spcBef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2020.1</a:t>
            </a:r>
            <a:endParaRPr lang="en-US" altLang="en-US" sz="1200" dirty="0"/>
          </a:p>
          <a:p>
            <a:pPr marL="13970" algn="l" rtl="0" eaLnBrk="0">
              <a:lnSpc>
                <a:spcPts val="2880"/>
              </a:lnSpc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2020.8</a:t>
            </a:r>
            <a:endParaRPr lang="en-US" altLang="en-US" sz="1200" dirty="0"/>
          </a:p>
          <a:p>
            <a:pPr marL="13970" algn="l" rtl="0" eaLnBrk="0">
              <a:lnSpc>
                <a:spcPts val="2880"/>
              </a:lnSpc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2021.3</a:t>
            </a:r>
            <a:endParaRPr lang="en-US" altLang="en-US" sz="1200" dirty="0"/>
          </a:p>
          <a:p>
            <a:pPr marL="13970" algn="l" rtl="0" eaLnBrk="0">
              <a:lnSpc>
                <a:spcPts val="2880"/>
              </a:lnSpc>
            </a:pPr>
            <a:r>
              <a:rPr sz="1200" kern="0" spc="30" dirty="0">
                <a:ln w="4358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2021.8</a:t>
            </a:r>
            <a:endParaRPr lang="en-US" altLang="en-US" sz="1200" dirty="0"/>
          </a:p>
        </p:txBody>
      </p:sp>
      <p:sp>
        <p:nvSpPr>
          <p:cNvPr id="224" name="textbox 224"/>
          <p:cNvSpPr/>
          <p:nvPr/>
        </p:nvSpPr>
        <p:spPr>
          <a:xfrm>
            <a:off x="1017473" y="623227"/>
            <a:ext cx="2885439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BRAND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COUR</a:t>
            </a:r>
            <a:r>
              <a:rPr sz="2300" b="1" kern="0" spc="2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endParaRPr lang="en-US" altLang="en-US" sz="2300" dirty="0"/>
          </a:p>
        </p:txBody>
      </p:sp>
      <p:sp>
        <p:nvSpPr>
          <p:cNvPr id="226" name="textbox 226"/>
          <p:cNvSpPr/>
          <p:nvPr/>
        </p:nvSpPr>
        <p:spPr>
          <a:xfrm>
            <a:off x="997966" y="6593764"/>
            <a:ext cx="2518410" cy="1962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12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截止2022年3月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，全国共计45家门店</a:t>
            </a:r>
            <a:endParaRPr lang="en-US" altLang="en-US" sz="1200" dirty="0"/>
          </a:p>
        </p:txBody>
      </p:sp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98816" y="1009942"/>
            <a:ext cx="2901378" cy="761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50928" y="2498016"/>
            <a:ext cx="5031149" cy="792505"/>
          </a:xfrm>
          <a:prstGeom prst="rect">
            <a:avLst/>
          </a:prstGeom>
        </p:spPr>
      </p:pic>
      <p:sp>
        <p:nvSpPr>
          <p:cNvPr id="232" name="textbox 232"/>
          <p:cNvSpPr/>
          <p:nvPr/>
        </p:nvSpPr>
        <p:spPr>
          <a:xfrm>
            <a:off x="5191963" y="4417364"/>
            <a:ext cx="1560194" cy="2501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700" b="1" kern="0" spc="12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 RO</a:t>
            </a:r>
            <a:r>
              <a:rPr sz="1700" b="1" kern="0" spc="2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12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700" b="1" kern="0" spc="-2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12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UCTS</a:t>
            </a:r>
            <a:endParaRPr lang="en-US" altLang="en-US" sz="1700" dirty="0"/>
          </a:p>
        </p:txBody>
      </p:sp>
      <p:pic>
        <p:nvPicPr>
          <p:cNvPr id="234" name="picture 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50027" y="3921188"/>
            <a:ext cx="844054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000244" y="1016507"/>
            <a:ext cx="5811012" cy="5509259"/>
          </a:xfrm>
          <a:prstGeom prst="rect">
            <a:avLst/>
          </a:prstGeom>
        </p:spPr>
      </p:pic>
      <p:sp>
        <p:nvSpPr>
          <p:cNvPr id="238" name="textbox 238"/>
          <p:cNvSpPr/>
          <p:nvPr/>
        </p:nvSpPr>
        <p:spPr>
          <a:xfrm>
            <a:off x="1014289" y="2276558"/>
            <a:ext cx="3577590" cy="1438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21590" algn="l" rtl="0" eaLnBrk="0">
              <a:lnSpc>
                <a:spcPct val="81000"/>
              </a:lnSpc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E W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R R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V A L   U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 </a:t>
            </a:r>
            <a:r>
              <a:rPr sz="1400" kern="0" spc="-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T E</a:t>
            </a:r>
            <a:endParaRPr lang="en-US" altLang="en-US" sz="1400" dirty="0"/>
          </a:p>
          <a:p>
            <a:pPr algn="l" rtl="0" eaLnBrk="0">
              <a:lnSpc>
                <a:spcPct val="123000"/>
              </a:lnSpc>
            </a:pPr>
            <a:endParaRPr lang="en-US" altLang="en-US" sz="10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marL="24130" algn="l" rtl="0" eaLnBrk="0">
              <a:lnSpc>
                <a:spcPct val="93000"/>
              </a:lnSpc>
              <a:spcBef>
                <a:spcPts val="42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品牌商品极具特色以</a:t>
            </a:r>
            <a:r>
              <a:rPr sz="1400" kern="0" spc="0" dirty="0">
                <a:ln w="5103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10大色彩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为设计命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题，</a:t>
            </a:r>
            <a:endParaRPr lang="en-US" altLang="en-US" sz="1400" dirty="0"/>
          </a:p>
          <a:p>
            <a:pPr marL="15240" algn="l" rtl="0" eaLnBrk="0">
              <a:lnSpc>
                <a:spcPct val="79000"/>
              </a:lnSpc>
              <a:spcBef>
                <a:spcPts val="95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每季诠释</a:t>
            </a:r>
            <a:r>
              <a:rPr sz="1400" kern="0" spc="0" dirty="0">
                <a:ln w="5103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11大主题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系列中用多样的风格商品</a:t>
            </a:r>
            <a:endParaRPr lang="en-US" altLang="en-US" sz="1400" dirty="0"/>
          </a:p>
          <a:p>
            <a:pPr algn="r" rtl="0" eaLnBrk="0">
              <a:lnSpc>
                <a:spcPts val="2525"/>
              </a:lnSpc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体现时尚潮流满足消费者各种场景穿着需求。</a:t>
            </a:r>
            <a:endParaRPr lang="en-US" altLang="en-US" sz="1400" dirty="0"/>
          </a:p>
        </p:txBody>
      </p:sp>
      <p:sp>
        <p:nvSpPr>
          <p:cNvPr id="240" name="textbox 240"/>
          <p:cNvSpPr/>
          <p:nvPr/>
        </p:nvSpPr>
        <p:spPr>
          <a:xfrm>
            <a:off x="1035558" y="653364"/>
            <a:ext cx="1981200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PRODUCTS</a:t>
            </a:r>
            <a:endParaRPr lang="en-US" altLang="en-US" sz="2300" dirty="0"/>
          </a:p>
        </p:txBody>
      </p:sp>
      <p:pic>
        <p:nvPicPr>
          <p:cNvPr id="242" name="picture 2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3561" y="1040079"/>
            <a:ext cx="2005266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98348" y="1598523"/>
            <a:ext cx="11157203" cy="4585868"/>
          </a:xfrm>
          <a:prstGeom prst="rect">
            <a:avLst/>
          </a:prstGeom>
        </p:spPr>
      </p:pic>
      <p:sp>
        <p:nvSpPr>
          <p:cNvPr id="246" name="textbox 246"/>
          <p:cNvSpPr/>
          <p:nvPr/>
        </p:nvSpPr>
        <p:spPr>
          <a:xfrm>
            <a:off x="733892" y="6316874"/>
            <a:ext cx="11141709" cy="2349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蓝色航程           奇幻雨林           休闲时光           罗马假日           奇趣花园           白金都市            蓝色梦境           春意盎然</a:t>
            </a:r>
            <a:endParaRPr lang="en-US" altLang="en-US" sz="1500" dirty="0"/>
          </a:p>
        </p:txBody>
      </p:sp>
      <p:sp>
        <p:nvSpPr>
          <p:cNvPr id="248" name="textbox 248"/>
          <p:cNvSpPr/>
          <p:nvPr/>
        </p:nvSpPr>
        <p:spPr>
          <a:xfrm>
            <a:off x="4313275" y="770026"/>
            <a:ext cx="3212464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23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2300" b="1" kern="0" spc="3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</a:t>
            </a:r>
            <a:r>
              <a:rPr sz="2300" b="1" kern="0" spc="2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RIES</a:t>
            </a:r>
            <a:endParaRPr lang="en-US" altLang="en-US" sz="2300" dirty="0"/>
          </a:p>
        </p:txBody>
      </p:sp>
      <p:sp>
        <p:nvSpPr>
          <p:cNvPr id="250" name="textbox 250"/>
          <p:cNvSpPr/>
          <p:nvPr/>
        </p:nvSpPr>
        <p:spPr>
          <a:xfrm>
            <a:off x="5012159" y="1335793"/>
            <a:ext cx="1872614" cy="200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L</a:t>
            </a:r>
            <a:r>
              <a:rPr sz="13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V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3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   S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3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3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 S</a:t>
            </a:r>
            <a:endParaRPr lang="en-US" altLang="en-US" sz="1300" dirty="0"/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323956" y="1156271"/>
            <a:ext cx="3155797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2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2648" y="800100"/>
            <a:ext cx="10995659" cy="4123944"/>
          </a:xfrm>
          <a:prstGeom prst="rect">
            <a:avLst/>
          </a:prstGeom>
        </p:spPr>
      </p:pic>
      <p:sp>
        <p:nvSpPr>
          <p:cNvPr id="256" name="textbox 256"/>
          <p:cNvSpPr/>
          <p:nvPr/>
        </p:nvSpPr>
        <p:spPr>
          <a:xfrm>
            <a:off x="2736868" y="5387365"/>
            <a:ext cx="8733155" cy="6356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本系列以酷黑为基调，纯净的克莱因蓝色点亮其中，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以太空元素作为细节呼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应，诣在唤醒人们对未来的好奇与期</a:t>
            </a:r>
            <a:endParaRPr lang="en-US" altLang="en-US" sz="1400" dirty="0"/>
          </a:p>
          <a:p>
            <a:pPr marL="12700" algn="l" rtl="0" eaLnBrk="0">
              <a:lnSpc>
                <a:spcPts val="336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待，量感厚底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、反光织物等时髦元素，彰显着现代女性的不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断的向上力量。</a:t>
            </a:r>
            <a:endParaRPr lang="en-US" altLang="en-US" sz="1400" dirty="0"/>
          </a:p>
        </p:txBody>
      </p:sp>
      <p:sp>
        <p:nvSpPr>
          <p:cNvPr id="258" name="textbox 258"/>
          <p:cNvSpPr/>
          <p:nvPr/>
        </p:nvSpPr>
        <p:spPr>
          <a:xfrm>
            <a:off x="767880" y="5542152"/>
            <a:ext cx="1322705" cy="278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995"/>
              </a:lnSpc>
            </a:pPr>
            <a:r>
              <a:rPr sz="16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600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</a:t>
            </a:r>
            <a:r>
              <a:rPr sz="16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</a:t>
            </a:r>
            <a:r>
              <a:rPr sz="16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航</a:t>
            </a:r>
            <a:r>
              <a:rPr sz="16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</a:t>
            </a:r>
            <a:endParaRPr lang="en-US" alt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picture 2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2648" y="800100"/>
            <a:ext cx="10975847" cy="4123944"/>
          </a:xfrm>
          <a:prstGeom prst="rect">
            <a:avLst/>
          </a:prstGeom>
        </p:spPr>
      </p:pic>
      <p:sp>
        <p:nvSpPr>
          <p:cNvPr id="262" name="textbox 262"/>
          <p:cNvSpPr/>
          <p:nvPr/>
        </p:nvSpPr>
        <p:spPr>
          <a:xfrm>
            <a:off x="2746224" y="5388079"/>
            <a:ext cx="8734425" cy="634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郁郁葱葱的热带雨林，充满惊喜的奇遇记正在发生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。此系列以神秘的雨林为灵感，运用了老虎豹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子刺绣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、阔叶植</a:t>
            </a:r>
            <a:endParaRPr lang="en-US" altLang="en-US" sz="1400" dirty="0"/>
          </a:p>
          <a:p>
            <a:pPr marL="14605" algn="l" rtl="0" eaLnBrk="0">
              <a:lnSpc>
                <a:spcPts val="336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</a:t>
            </a:r>
            <a:r>
              <a:rPr sz="14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、仙人掌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、花朵，及浓郁的绿色调，展现了极赋生命力的奇幻雨林。</a:t>
            </a:r>
            <a:endParaRPr lang="en-US" altLang="en-US" sz="1400" dirty="0"/>
          </a:p>
        </p:txBody>
      </p:sp>
      <p:sp>
        <p:nvSpPr>
          <p:cNvPr id="264" name="textbox 264"/>
          <p:cNvSpPr/>
          <p:nvPr/>
        </p:nvSpPr>
        <p:spPr>
          <a:xfrm>
            <a:off x="767880" y="5542152"/>
            <a:ext cx="1322705" cy="278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995"/>
              </a:lnSpc>
            </a:pPr>
            <a:r>
              <a:rPr sz="16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600" kern="0" spc="-6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奇</a:t>
            </a:r>
            <a:r>
              <a:rPr sz="16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幻</a:t>
            </a:r>
            <a:r>
              <a:rPr sz="16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雨</a:t>
            </a:r>
            <a:r>
              <a:rPr sz="16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林</a:t>
            </a:r>
            <a:endParaRPr lang="en-US" alt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3504" y="800100"/>
            <a:ext cx="10974323" cy="4123944"/>
          </a:xfrm>
          <a:prstGeom prst="rect">
            <a:avLst/>
          </a:prstGeom>
        </p:spPr>
      </p:pic>
      <p:sp>
        <p:nvSpPr>
          <p:cNvPr id="268" name="textbox 268"/>
          <p:cNvSpPr/>
          <p:nvPr/>
        </p:nvSpPr>
        <p:spPr>
          <a:xfrm>
            <a:off x="732370" y="5379201"/>
            <a:ext cx="10697844" cy="6527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algn="r" rtl="0" eaLnBrk="0">
              <a:lnSpc>
                <a:spcPct val="79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人们期望通过色彩探寻闲适惬意的生活方式</a:t>
            </a:r>
            <a:r>
              <a:rPr sz="14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。此系列充分利用暖棕色调的亲和力和白色的舒适感，</a:t>
            </a:r>
            <a:r>
              <a:rPr sz="14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以及五金的浅</a:t>
            </a:r>
            <a:endParaRPr lang="en-US" altLang="en-US" sz="1400" dirty="0"/>
          </a:p>
          <a:p>
            <a:pPr marL="12700" algn="l" rtl="0" eaLnBrk="0">
              <a:lnSpc>
                <a:spcPts val="2050"/>
              </a:lnSpc>
            </a:pPr>
            <a:r>
              <a:rPr sz="16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600" kern="0" spc="-6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休</a:t>
            </a:r>
            <a:r>
              <a:rPr sz="16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闲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sz="16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</a:t>
            </a:r>
            <a:endParaRPr lang="en-US" altLang="en-US" sz="1600" dirty="0"/>
          </a:p>
          <a:p>
            <a:pPr marL="1978660" algn="l" rtl="0" eaLnBrk="0">
              <a:lnSpc>
                <a:spcPct val="92000"/>
              </a:lnSpc>
              <a:spcBef>
                <a:spcPts val="1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金色点缀，</a:t>
            </a:r>
            <a:r>
              <a:rPr sz="14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自然地展现出轻松和休闲感。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3504" y="800100"/>
            <a:ext cx="10981944" cy="4123944"/>
          </a:xfrm>
          <a:prstGeom prst="rect">
            <a:avLst/>
          </a:prstGeom>
        </p:spPr>
      </p:pic>
      <p:sp>
        <p:nvSpPr>
          <p:cNvPr id="272" name="textbox 272"/>
          <p:cNvSpPr/>
          <p:nvPr/>
        </p:nvSpPr>
        <p:spPr>
          <a:xfrm>
            <a:off x="2695703" y="5347261"/>
            <a:ext cx="8734425" cy="666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5875" algn="l" rtl="0" eaLnBrk="0">
              <a:lnSpc>
                <a:spcPts val="178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灵感源于电影《罗马假日》，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本系列选用摩登黑白色调，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以条纹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、波点等多种形式更新演绎，致力于探索经典与</a:t>
            </a:r>
            <a:endParaRPr lang="en-US" altLang="en-US" sz="1400" dirty="0"/>
          </a:p>
          <a:p>
            <a:pPr marL="12700" algn="l" rtl="0" eaLnBrk="0">
              <a:lnSpc>
                <a:spcPts val="3265"/>
              </a:lnSpc>
            </a:pP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流行之间的微妙平衡，展现了21世纪女性的纯粹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与自由。</a:t>
            </a:r>
            <a:endParaRPr lang="en-US" altLang="en-US" sz="1400" dirty="0"/>
          </a:p>
        </p:txBody>
      </p:sp>
      <p:sp>
        <p:nvSpPr>
          <p:cNvPr id="274" name="textbox 274"/>
          <p:cNvSpPr/>
          <p:nvPr/>
        </p:nvSpPr>
        <p:spPr>
          <a:xfrm>
            <a:off x="732370" y="5533275"/>
            <a:ext cx="1322705" cy="278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995"/>
              </a:lnSpc>
            </a:pP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500" kern="0" spc="-4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-7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罗</a:t>
            </a:r>
            <a:r>
              <a:rPr sz="15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-7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马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-7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</a:t>
            </a:r>
            <a:r>
              <a:rPr sz="1500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-7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2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7408" y="780288"/>
            <a:ext cx="10997183" cy="4130040"/>
          </a:xfrm>
          <a:prstGeom prst="rect">
            <a:avLst/>
          </a:prstGeom>
        </p:spPr>
      </p:pic>
      <p:sp>
        <p:nvSpPr>
          <p:cNvPr id="278" name="textbox 278"/>
          <p:cNvSpPr/>
          <p:nvPr/>
        </p:nvSpPr>
        <p:spPr>
          <a:xfrm>
            <a:off x="732370" y="5379201"/>
            <a:ext cx="10697844" cy="6521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algn="r" rtl="0" eaLnBrk="0">
              <a:lnSpc>
                <a:spcPct val="79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此系列以治愈的黄</a:t>
            </a:r>
            <a:r>
              <a:rPr sz="14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、绿色描述了一个生机勃勃的春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日花园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。元素上运用了灵动小蜜蜂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、明艳花朵，诉说了一个花</a:t>
            </a:r>
            <a:endParaRPr lang="en-US" altLang="en-US" sz="1400" dirty="0"/>
          </a:p>
          <a:p>
            <a:pPr marL="12700" algn="l" rtl="0" eaLnBrk="0">
              <a:lnSpc>
                <a:spcPts val="2035"/>
              </a:lnSpc>
            </a:pPr>
            <a:r>
              <a:rPr sz="16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600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1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奇</a:t>
            </a:r>
            <a:r>
              <a:rPr sz="16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1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趣</a:t>
            </a:r>
            <a:r>
              <a:rPr sz="16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1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</a:t>
            </a:r>
            <a:r>
              <a:rPr sz="16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1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园</a:t>
            </a:r>
            <a:endParaRPr lang="en-US" altLang="en-US" sz="1600" dirty="0"/>
          </a:p>
          <a:p>
            <a:pPr marL="1978025" algn="l" rtl="0" eaLnBrk="0">
              <a:lnSpc>
                <a:spcPct val="93000"/>
              </a:lnSpc>
              <a:spcBef>
                <a:spcPts val="1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儿与小蜜蜂的追逐嬉戏的故事，传递出人们去自然</a:t>
            </a:r>
            <a:r>
              <a:rPr sz="1400" kern="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、美好的向往。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7408" y="768095"/>
            <a:ext cx="10997183" cy="4142232"/>
          </a:xfrm>
          <a:prstGeom prst="rect">
            <a:avLst/>
          </a:prstGeom>
        </p:spPr>
      </p:pic>
      <p:sp>
        <p:nvSpPr>
          <p:cNvPr id="282" name="textbox 282"/>
          <p:cNvSpPr/>
          <p:nvPr/>
        </p:nvSpPr>
        <p:spPr>
          <a:xfrm>
            <a:off x="2697309" y="5378487"/>
            <a:ext cx="8777605" cy="6356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顺应居家的随性感，雅致蓝色调成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为22年新趋势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。净水蓝宛若梦境中的天空云端，</a:t>
            </a:r>
            <a:r>
              <a:rPr sz="14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闪耀水钻恰似阳光下的波光点</a:t>
            </a:r>
            <a:endParaRPr lang="en-US" altLang="en-US" sz="1400" dirty="0"/>
          </a:p>
          <a:p>
            <a:pPr marL="15875" algn="l" rtl="0" eaLnBrk="0">
              <a:lnSpc>
                <a:spcPts val="336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，为都市女性的精致生活带来更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多遐想空间，传递着享受当下的自娱法则。</a:t>
            </a:r>
            <a:endParaRPr lang="en-US" altLang="en-US" sz="1400" dirty="0"/>
          </a:p>
        </p:txBody>
      </p:sp>
      <p:sp>
        <p:nvSpPr>
          <p:cNvPr id="284" name="textbox 284"/>
          <p:cNvSpPr/>
          <p:nvPr/>
        </p:nvSpPr>
        <p:spPr>
          <a:xfrm>
            <a:off x="732370" y="5533275"/>
            <a:ext cx="1322705" cy="278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995"/>
              </a:lnSpc>
            </a:pPr>
            <a:r>
              <a:rPr sz="16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600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</a:t>
            </a:r>
            <a:r>
              <a:rPr sz="16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</a:t>
            </a:r>
            <a:r>
              <a:rPr sz="16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梦</a:t>
            </a:r>
            <a:r>
              <a:rPr sz="16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境</a:t>
            </a:r>
            <a:endParaRPr lang="en-US" alt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2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1312" y="766571"/>
            <a:ext cx="11006327" cy="4136136"/>
          </a:xfrm>
          <a:prstGeom prst="rect">
            <a:avLst/>
          </a:prstGeom>
        </p:spPr>
      </p:pic>
      <p:sp>
        <p:nvSpPr>
          <p:cNvPr id="288" name="textbox 288"/>
          <p:cNvSpPr/>
          <p:nvPr/>
        </p:nvSpPr>
        <p:spPr>
          <a:xfrm>
            <a:off x="2697666" y="5379558"/>
            <a:ext cx="8732519" cy="634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从艺术家马蒂斯的作品中提取灵感，结合了当下流行的简约廓形，流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线型线条结构，</a:t>
            </a:r>
            <a:r>
              <a:rPr sz="14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圆条带以及拼接的手法表现</a:t>
            </a:r>
            <a:endParaRPr lang="en-US" altLang="en-US" sz="1400" dirty="0"/>
          </a:p>
          <a:p>
            <a:pPr marL="33655" algn="l" rtl="0" eaLnBrk="0">
              <a:lnSpc>
                <a:spcPts val="336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自然植物的线条美感和色彩美感，给高压都市人群带来灵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动自然气息。</a:t>
            </a:r>
            <a:endParaRPr lang="en-US" altLang="en-US" sz="1400" dirty="0"/>
          </a:p>
        </p:txBody>
      </p:sp>
      <p:sp>
        <p:nvSpPr>
          <p:cNvPr id="290" name="textbox 290"/>
          <p:cNvSpPr/>
          <p:nvPr/>
        </p:nvSpPr>
        <p:spPr>
          <a:xfrm>
            <a:off x="732370" y="5533275"/>
            <a:ext cx="1322705" cy="2787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995"/>
              </a:lnSpc>
            </a:pPr>
            <a:r>
              <a:rPr sz="1600" kern="0" spc="-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600" kern="0" spc="-6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</a:t>
            </a:r>
            <a:r>
              <a:rPr sz="16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意</a:t>
            </a:r>
            <a:r>
              <a:rPr sz="16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3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盎</a:t>
            </a:r>
            <a:r>
              <a:rPr sz="16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20" dirty="0">
                <a:ln w="653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bevel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然</a:t>
            </a:r>
            <a:endParaRPr lang="en-US" alt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picture 2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50928" y="2498016"/>
            <a:ext cx="5031149" cy="792505"/>
          </a:xfrm>
          <a:prstGeom prst="rect">
            <a:avLst/>
          </a:prstGeom>
        </p:spPr>
      </p:pic>
      <p:sp>
        <p:nvSpPr>
          <p:cNvPr id="294" name="textbox 294"/>
          <p:cNvSpPr/>
          <p:nvPr/>
        </p:nvSpPr>
        <p:spPr>
          <a:xfrm>
            <a:off x="4558258" y="4417364"/>
            <a:ext cx="2824479" cy="2501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700" b="1" kern="0" spc="11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 D  P RO</a:t>
            </a:r>
            <a:r>
              <a:rPr sz="1700" b="1" kern="0" spc="-4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11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MO</a:t>
            </a:r>
            <a:r>
              <a:rPr sz="1700" b="1" kern="0" spc="10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 IO N</a:t>
            </a:r>
            <a:endParaRPr lang="en-US" altLang="en-US" sz="1700" dirty="0"/>
          </a:p>
        </p:txBody>
      </p:sp>
      <p:pic>
        <p:nvPicPr>
          <p:cNvPr id="296" name="picture 2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50027" y="3921188"/>
            <a:ext cx="844054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icture 2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34568" y="1455420"/>
            <a:ext cx="7011923" cy="5056632"/>
          </a:xfrm>
          <a:prstGeom prst="rect">
            <a:avLst/>
          </a:prstGeom>
        </p:spPr>
      </p:pic>
      <p:pic>
        <p:nvPicPr>
          <p:cNvPr id="300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42147" y="1455420"/>
            <a:ext cx="3401567" cy="5056632"/>
          </a:xfrm>
          <a:prstGeom prst="rect">
            <a:avLst/>
          </a:prstGeom>
        </p:spPr>
      </p:pic>
      <p:sp>
        <p:nvSpPr>
          <p:cNvPr id="302" name="textbox 302"/>
          <p:cNvSpPr/>
          <p:nvPr/>
        </p:nvSpPr>
        <p:spPr>
          <a:xfrm>
            <a:off x="5335003" y="830478"/>
            <a:ext cx="1239519" cy="2603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700" kern="0" spc="190" dirty="0">
                <a:ln w="654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视觉大片</a:t>
            </a:r>
            <a:r>
              <a:rPr sz="1700" kern="0" spc="0" dirty="0">
                <a:ln w="654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SS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3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31519" y="1449324"/>
            <a:ext cx="6332220" cy="5074920"/>
          </a:xfrm>
          <a:prstGeom prst="rect">
            <a:avLst/>
          </a:prstGeom>
        </p:spPr>
      </p:pic>
      <p:pic>
        <p:nvPicPr>
          <p:cNvPr id="306" name="picture 3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54823" y="1449324"/>
            <a:ext cx="4070603" cy="5074920"/>
          </a:xfrm>
          <a:prstGeom prst="rect">
            <a:avLst/>
          </a:prstGeom>
        </p:spPr>
      </p:pic>
      <p:sp>
        <p:nvSpPr>
          <p:cNvPr id="308" name="textbox 308"/>
          <p:cNvSpPr/>
          <p:nvPr/>
        </p:nvSpPr>
        <p:spPr>
          <a:xfrm>
            <a:off x="5335003" y="830478"/>
            <a:ext cx="1239519" cy="2603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700" kern="0" spc="190" dirty="0">
                <a:ln w="654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视觉大片</a:t>
            </a:r>
            <a:r>
              <a:rPr sz="1700" kern="0" spc="0" dirty="0">
                <a:ln w="654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SS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picture 3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31519" y="1449324"/>
            <a:ext cx="6640067" cy="5074920"/>
          </a:xfrm>
          <a:prstGeom prst="rect">
            <a:avLst/>
          </a:prstGeom>
        </p:spPr>
      </p:pic>
      <p:pic>
        <p:nvPicPr>
          <p:cNvPr id="312" name="picture 3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624571" y="1449324"/>
            <a:ext cx="3800855" cy="5074920"/>
          </a:xfrm>
          <a:prstGeom prst="rect">
            <a:avLst/>
          </a:prstGeom>
        </p:spPr>
      </p:pic>
      <p:sp>
        <p:nvSpPr>
          <p:cNvPr id="314" name="textbox 314"/>
          <p:cNvSpPr/>
          <p:nvPr/>
        </p:nvSpPr>
        <p:spPr>
          <a:xfrm>
            <a:off x="5335003" y="830478"/>
            <a:ext cx="1239519" cy="2603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700" kern="0" spc="190" dirty="0">
                <a:ln w="654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视觉大片</a:t>
            </a:r>
            <a:r>
              <a:rPr sz="1700" kern="0" spc="0" dirty="0">
                <a:ln w="654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SS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50928" y="2498016"/>
            <a:ext cx="5031149" cy="792505"/>
          </a:xfrm>
          <a:prstGeom prst="rect">
            <a:avLst/>
          </a:prstGeom>
        </p:spPr>
      </p:pic>
      <p:sp>
        <p:nvSpPr>
          <p:cNvPr id="318" name="textbox 318"/>
          <p:cNvSpPr/>
          <p:nvPr/>
        </p:nvSpPr>
        <p:spPr>
          <a:xfrm>
            <a:off x="4679543" y="4417364"/>
            <a:ext cx="2582545" cy="2501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700" b="1" kern="0" spc="16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BRAN</a:t>
            </a:r>
            <a:r>
              <a:rPr sz="1700" b="1" kern="0" spc="-1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16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</a:t>
            </a:r>
            <a:r>
              <a:rPr sz="1700" b="1" kern="0" spc="15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700" b="1" kern="0" spc="16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DY</a:t>
            </a:r>
            <a:r>
              <a:rPr sz="1700" b="1" kern="0" spc="-3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b="1" kern="0" spc="16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NAM ICS</a:t>
            </a:r>
            <a:endParaRPr lang="en-US" altLang="en-US" sz="1700" dirty="0"/>
          </a:p>
        </p:txBody>
      </p:sp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50027" y="3921188"/>
            <a:ext cx="844054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picture 3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894319" y="1449323"/>
            <a:ext cx="3531108" cy="2342388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98892" y="4081271"/>
            <a:ext cx="3514344" cy="2343911"/>
          </a:xfrm>
          <a:prstGeom prst="rect">
            <a:avLst/>
          </a:prstGeom>
        </p:spPr>
      </p:pic>
      <p:pic>
        <p:nvPicPr>
          <p:cNvPr id="326" name="picture 3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1519" y="1449323"/>
            <a:ext cx="3514344" cy="2342388"/>
          </a:xfrm>
          <a:prstGeom prst="rect">
            <a:avLst/>
          </a:prstGeom>
        </p:spPr>
      </p:pic>
      <p:pic>
        <p:nvPicPr>
          <p:cNvPr id="328" name="picture 3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12920" y="1449323"/>
            <a:ext cx="3514344" cy="2342388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36092" y="4081271"/>
            <a:ext cx="3514344" cy="2342387"/>
          </a:xfrm>
          <a:prstGeom prst="rect">
            <a:avLst/>
          </a:prstGeom>
        </p:spPr>
      </p:pic>
      <p:pic>
        <p:nvPicPr>
          <p:cNvPr id="332" name="picture 3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12920" y="4085844"/>
            <a:ext cx="3514344" cy="2342387"/>
          </a:xfrm>
          <a:prstGeom prst="rect">
            <a:avLst/>
          </a:prstGeom>
        </p:spPr>
      </p:pic>
      <p:sp>
        <p:nvSpPr>
          <p:cNvPr id="334" name="textbox 334"/>
          <p:cNvSpPr/>
          <p:nvPr/>
        </p:nvSpPr>
        <p:spPr>
          <a:xfrm>
            <a:off x="2991760" y="516157"/>
            <a:ext cx="6176645" cy="6407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2151380" algn="l" rtl="0" eaLnBrk="0">
              <a:lnSpc>
                <a:spcPct val="87000"/>
              </a:lnSpc>
            </a:pPr>
            <a:r>
              <a:rPr sz="2000" kern="0" spc="6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鞋履</a:t>
            </a:r>
            <a:r>
              <a:rPr sz="2000" kern="0" spc="-23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6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2000" kern="0" spc="-23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6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</a:t>
            </a:r>
            <a:r>
              <a:rPr sz="2000" kern="0" spc="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6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”究所</a:t>
            </a:r>
            <a:endParaRPr lang="en-US" altLang="en-US" sz="2000" dirty="0"/>
          </a:p>
          <a:p>
            <a:pPr algn="l" rtl="0" eaLnBrk="0">
              <a:lnSpc>
                <a:spcPct val="110000"/>
              </a:lnSpc>
            </a:pPr>
            <a:endParaRPr lang="en-US" altLang="en-US" sz="900" dirty="0"/>
          </a:p>
          <a:p>
            <a:pPr algn="r" rtl="0" eaLnBrk="0">
              <a:lnSpc>
                <a:spcPct val="93000"/>
              </a:lnSpc>
              <a:spcBef>
                <a:spcPts val="0"/>
              </a:spcBef>
            </a:pP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 小 姐 与 鞋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先 生</a:t>
            </a:r>
            <a:r>
              <a:rPr sz="1400" kern="0" spc="-9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 立 2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 年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kern="0" spc="-9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 合 生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 举 办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鞋 履</a:t>
            </a:r>
            <a:r>
              <a:rPr sz="1400" kern="0" spc="-11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400" kern="0" spc="-8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颜</a:t>
            </a:r>
            <a:r>
              <a:rPr sz="1400" kern="0" spc="1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400" kern="0" spc="-31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究 所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</a:t>
            </a:r>
            <a:r>
              <a:rPr sz="1400" kern="0" spc="-4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览 。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" name="table 336"/>
          <p:cNvGraphicFramePr>
            <a:graphicFrameLocks noGrp="1"/>
          </p:cNvGraphicFramePr>
          <p:nvPr/>
        </p:nvGraphicFramePr>
        <p:xfrm>
          <a:off x="333375" y="1413891"/>
          <a:ext cx="11459209" cy="5213984"/>
        </p:xfrm>
        <a:graphic>
          <a:graphicData uri="http://schemas.openxmlformats.org/drawingml/2006/table">
            <a:tbl>
              <a:tblPr/>
              <a:tblGrid>
                <a:gridCol w="3688715"/>
                <a:gridCol w="7770494"/>
              </a:tblGrid>
              <a:tr h="518858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150"/>
                        </a:lnSpc>
                      </a:pPr>
                      <a:endParaRPr lang="en-US" altLang="en-US" sz="1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38" name="picture 3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017263" y="1423416"/>
            <a:ext cx="7766304" cy="5177028"/>
          </a:xfrm>
          <a:prstGeom prst="rect">
            <a:avLst/>
          </a:prstGeom>
        </p:spPr>
      </p:pic>
      <p:pic>
        <p:nvPicPr>
          <p:cNvPr id="340" name="picture 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42900" y="1423415"/>
            <a:ext cx="3674363" cy="5195315"/>
          </a:xfrm>
          <a:prstGeom prst="rect">
            <a:avLst/>
          </a:prstGeom>
        </p:spPr>
      </p:pic>
      <p:sp>
        <p:nvSpPr>
          <p:cNvPr id="342" name="textbox 342"/>
          <p:cNvSpPr/>
          <p:nvPr/>
        </p:nvSpPr>
        <p:spPr>
          <a:xfrm>
            <a:off x="1935190" y="535952"/>
            <a:ext cx="8295640" cy="6362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3154680" algn="l" rtl="0" eaLnBrk="0">
              <a:lnSpc>
                <a:spcPct val="86000"/>
              </a:lnSpc>
            </a:pPr>
            <a:r>
              <a:rPr sz="2000" kern="0" spc="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CCF</a:t>
            </a:r>
            <a:r>
              <a:rPr sz="2000" kern="0" spc="-2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2000" kern="0" spc="-22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7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</a:t>
            </a:r>
            <a:r>
              <a:rPr sz="2000" kern="0" spc="-18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7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</a:t>
            </a:r>
            <a:r>
              <a:rPr sz="2000" kern="0" spc="-23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7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</a:t>
            </a:r>
            <a:r>
              <a:rPr sz="2000" kern="0" spc="-21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17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奖</a:t>
            </a:r>
            <a:endParaRPr lang="en-US" altLang="en-US" sz="2000" dirty="0"/>
          </a:p>
          <a:p>
            <a:pPr algn="l" rtl="0" eaLnBrk="0">
              <a:lnSpc>
                <a:spcPct val="110000"/>
              </a:lnSpc>
            </a:pPr>
            <a:endParaRPr lang="en-US" altLang="en-US" sz="900" dirty="0"/>
          </a:p>
          <a:p>
            <a:pPr marL="12700" algn="l" rtl="0" eaLnBrk="0">
              <a:lnSpc>
                <a:spcPct val="93000"/>
              </a:lnSpc>
              <a:spcBef>
                <a:spcPts val="5"/>
              </a:spcBef>
            </a:pP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0 1 9 年 ， 荣 获 金 百 合 连</a:t>
            </a:r>
            <a:r>
              <a:rPr sz="1400" kern="0" spc="-3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锁 品 牌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佳</a:t>
            </a:r>
            <a:r>
              <a:rPr sz="1400" kern="0" spc="-8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</a:t>
            </a:r>
            <a:r>
              <a:rPr sz="1400" kern="0" spc="-8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400" kern="0" spc="-4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奖 ； 2 0 2</a:t>
            </a:r>
            <a:r>
              <a:rPr sz="1400" kern="0" spc="-4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400" kern="0" spc="-8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 ，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荣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获</a:t>
            </a:r>
            <a:r>
              <a:rPr sz="1400" kern="0" spc="-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 百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 时 尚 连 锁 品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牌</a:t>
            </a:r>
            <a:r>
              <a:rPr sz="1400" kern="0" spc="-7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</a:t>
            </a:r>
            <a:r>
              <a:rPr sz="1400" kern="0" spc="-8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picture 3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513319" y="979932"/>
            <a:ext cx="3997452" cy="4870703"/>
          </a:xfrm>
          <a:prstGeom prst="rect">
            <a:avLst/>
          </a:prstGeom>
        </p:spPr>
      </p:pic>
      <p:pic>
        <p:nvPicPr>
          <p:cNvPr id="346" name="picture 3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08475" y="979932"/>
            <a:ext cx="3608479" cy="4875275"/>
          </a:xfrm>
          <a:prstGeom prst="rect">
            <a:avLst/>
          </a:prstGeom>
        </p:spPr>
      </p:pic>
      <p:pic>
        <p:nvPicPr>
          <p:cNvPr id="348" name="picture 3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0748" y="979931"/>
            <a:ext cx="3052962" cy="4870704"/>
          </a:xfrm>
          <a:prstGeom prst="rect">
            <a:avLst/>
          </a:prstGeom>
        </p:spPr>
      </p:pic>
      <p:sp>
        <p:nvSpPr>
          <p:cNvPr id="350" name="textbox 350"/>
          <p:cNvSpPr/>
          <p:nvPr/>
        </p:nvSpPr>
        <p:spPr>
          <a:xfrm>
            <a:off x="5523268" y="537989"/>
            <a:ext cx="1132839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000" kern="0" spc="180" dirty="0">
                <a:ln w="7282" cap="flat" cmpd="sng">
                  <a:solidFill>
                    <a:srgbClr val="503C81">
                      <a:alpha val="100000"/>
                    </a:srgbClr>
                  </a:solidFill>
                  <a:prstDash val="solid"/>
                  <a:bevel/>
                </a:ln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明星合作</a:t>
            </a:r>
            <a:endParaRPr lang="en-US" altLang="en-US" sz="2000" dirty="0"/>
          </a:p>
        </p:txBody>
      </p:sp>
      <p:sp>
        <p:nvSpPr>
          <p:cNvPr id="352" name="textbox 352"/>
          <p:cNvSpPr/>
          <p:nvPr/>
        </p:nvSpPr>
        <p:spPr>
          <a:xfrm>
            <a:off x="9330445" y="6014218"/>
            <a:ext cx="629919" cy="2120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87000"/>
              </a:lnSpc>
            </a:pPr>
            <a:r>
              <a:rPr sz="1400" kern="0" spc="18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唐艺昕</a:t>
            </a:r>
            <a:endParaRPr lang="en-US" altLang="en-US" sz="1400" dirty="0"/>
          </a:p>
        </p:txBody>
      </p:sp>
      <p:sp>
        <p:nvSpPr>
          <p:cNvPr id="354" name="textbox 354"/>
          <p:cNvSpPr/>
          <p:nvPr/>
        </p:nvSpPr>
        <p:spPr>
          <a:xfrm>
            <a:off x="5448850" y="6016894"/>
            <a:ext cx="415290" cy="2089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400" kern="0" spc="16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秦岚</a:t>
            </a:r>
            <a:endParaRPr lang="en-US" altLang="en-US" sz="1400" dirty="0"/>
          </a:p>
        </p:txBody>
      </p:sp>
      <p:sp>
        <p:nvSpPr>
          <p:cNvPr id="356" name="textbox 356"/>
          <p:cNvSpPr/>
          <p:nvPr/>
        </p:nvSpPr>
        <p:spPr>
          <a:xfrm>
            <a:off x="1887660" y="6021177"/>
            <a:ext cx="414019" cy="205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400" kern="0" spc="150" dirty="0">
                <a:solidFill>
                  <a:srgbClr val="503C8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孙千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picture 3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50928" y="2498016"/>
            <a:ext cx="5031149" cy="792505"/>
          </a:xfrm>
          <a:prstGeom prst="rect">
            <a:avLst/>
          </a:prstGeom>
        </p:spPr>
      </p:pic>
      <p:sp>
        <p:nvSpPr>
          <p:cNvPr id="360" name="textbox 360"/>
          <p:cNvSpPr/>
          <p:nvPr/>
        </p:nvSpPr>
        <p:spPr>
          <a:xfrm>
            <a:off x="4620107" y="4417364"/>
            <a:ext cx="2693035" cy="2489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86000"/>
              </a:lnSpc>
            </a:pPr>
            <a:r>
              <a:rPr sz="1700" b="1" kern="0" spc="-1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 N LI N E</a:t>
            </a:r>
            <a:r>
              <a:rPr sz="1700" b="1" kern="0" spc="11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700" b="1" kern="0" spc="-1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  O F F LI</a:t>
            </a:r>
            <a:r>
              <a:rPr sz="1700" b="1" kern="0" spc="-2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N E</a:t>
            </a:r>
            <a:endParaRPr lang="en-US" altLang="en-US" sz="1700" dirty="0"/>
          </a:p>
        </p:txBody>
      </p:sp>
      <p:pic>
        <p:nvPicPr>
          <p:cNvPr id="362" name="picture 3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50027" y="3921188"/>
            <a:ext cx="844054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picture 3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582667" y="1697735"/>
            <a:ext cx="6954012" cy="4561332"/>
          </a:xfrm>
          <a:prstGeom prst="rect">
            <a:avLst/>
          </a:prstGeom>
        </p:spPr>
      </p:pic>
      <p:sp>
        <p:nvSpPr>
          <p:cNvPr id="366" name="textbox 366"/>
          <p:cNvSpPr/>
          <p:nvPr/>
        </p:nvSpPr>
        <p:spPr>
          <a:xfrm>
            <a:off x="996402" y="1636517"/>
            <a:ext cx="2672079" cy="3371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22860" algn="l" rtl="0" eaLnBrk="0">
              <a:lnSpc>
                <a:spcPct val="83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NT E R N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L   ST O R E   L I ST</a:t>
            </a:r>
            <a:endParaRPr lang="en-US" altLang="en-US" sz="1400" dirty="0"/>
          </a:p>
          <a:p>
            <a:pPr algn="l" rtl="0" eaLnBrk="0">
              <a:lnSpc>
                <a:spcPct val="113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marL="15875" algn="l" rtl="0" eaLnBrk="0">
              <a:lnSpc>
                <a:spcPct val="97000"/>
              </a:lnSpc>
              <a:spcBef>
                <a:spcPts val="43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上海七宝万科商场</a:t>
            </a:r>
            <a:endParaRPr lang="en-US" altLang="en-US" sz="1400" dirty="0"/>
          </a:p>
          <a:p>
            <a:pPr marL="15875" algn="l" rtl="0" eaLnBrk="0">
              <a:lnSpc>
                <a:spcPts val="252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上海静安大悦城</a:t>
            </a:r>
            <a:endParaRPr lang="en-US" altLang="en-US" sz="1400" dirty="0"/>
          </a:p>
          <a:p>
            <a:pPr marL="14605" algn="l" rtl="0" eaLnBrk="0">
              <a:lnSpc>
                <a:spcPts val="252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北京汉光百货</a:t>
            </a:r>
            <a:endParaRPr lang="en-US" altLang="en-US" sz="1400" dirty="0"/>
          </a:p>
          <a:p>
            <a:pPr marL="14605" algn="l" rtl="0" eaLnBrk="0">
              <a:lnSpc>
                <a:spcPts val="1800"/>
              </a:lnSpc>
              <a:spcBef>
                <a:spcPts val="885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北京蓝色港湾</a:t>
            </a:r>
            <a:endParaRPr lang="en-US" altLang="en-US" sz="1400" dirty="0"/>
          </a:p>
          <a:p>
            <a:pPr marL="12700" algn="l" rtl="0" eaLnBrk="0">
              <a:lnSpc>
                <a:spcPct val="97000"/>
              </a:lnSpc>
              <a:spcBef>
                <a:spcPts val="73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杭州滨江龙湖天街</a:t>
            </a:r>
            <a:endParaRPr lang="en-US" altLang="en-US" sz="1400" dirty="0"/>
          </a:p>
          <a:p>
            <a:pPr marL="12700" algn="l" rtl="0" eaLnBrk="0">
              <a:lnSpc>
                <a:spcPts val="252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杭州武林银泰百货</a:t>
            </a:r>
            <a:endParaRPr lang="en-US" altLang="en-US" sz="1400" dirty="0"/>
          </a:p>
          <a:p>
            <a:pPr marL="13335" algn="l" rtl="0" eaLnBrk="0">
              <a:lnSpc>
                <a:spcPts val="252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武汉武商广场</a:t>
            </a:r>
            <a:endParaRPr lang="en-US" altLang="en-US" sz="1400" dirty="0"/>
          </a:p>
          <a:p>
            <a:pPr marL="13335" algn="l" rtl="0" eaLnBrk="0">
              <a:lnSpc>
                <a:spcPct val="97000"/>
              </a:lnSpc>
              <a:spcBef>
                <a:spcPts val="89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成都王府井百货</a:t>
            </a:r>
            <a:endParaRPr lang="en-US" altLang="en-US" sz="1400" dirty="0"/>
          </a:p>
          <a:p>
            <a:pPr marL="15240" algn="l" rtl="0" eaLnBrk="0">
              <a:lnSpc>
                <a:spcPts val="252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西安赛格购物中心</a:t>
            </a:r>
            <a:endParaRPr lang="en-US" altLang="en-US" sz="1400" dirty="0"/>
          </a:p>
        </p:txBody>
      </p:sp>
      <p:sp>
        <p:nvSpPr>
          <p:cNvPr id="368" name="textbox 368"/>
          <p:cNvSpPr/>
          <p:nvPr/>
        </p:nvSpPr>
        <p:spPr>
          <a:xfrm>
            <a:off x="735660" y="613181"/>
            <a:ext cx="15322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OFFLINE</a:t>
            </a:r>
            <a:endParaRPr lang="en-US" altLang="en-US" sz="2300" dirty="0"/>
          </a:p>
        </p:txBody>
      </p:sp>
      <p:pic>
        <p:nvPicPr>
          <p:cNvPr id="370" name="picture 3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21236" y="5255424"/>
            <a:ext cx="692920" cy="21412"/>
          </a:xfrm>
          <a:prstGeom prst="rect">
            <a:avLst/>
          </a:prstGeom>
        </p:spPr>
      </p:pic>
      <p:pic>
        <p:nvPicPr>
          <p:cNvPr id="372" name="picture 3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6208" y="1015733"/>
            <a:ext cx="1488808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picture 3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104644" y="1449324"/>
            <a:ext cx="7982712" cy="5074920"/>
          </a:xfrm>
          <a:prstGeom prst="rect">
            <a:avLst/>
          </a:prstGeom>
        </p:spPr>
      </p:pic>
      <p:sp>
        <p:nvSpPr>
          <p:cNvPr id="376" name="textbox 376"/>
          <p:cNvSpPr/>
          <p:nvPr/>
        </p:nvSpPr>
        <p:spPr>
          <a:xfrm>
            <a:off x="5318175" y="413143"/>
            <a:ext cx="15322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OFFLINE</a:t>
            </a:r>
            <a:endParaRPr lang="en-US" altLang="en-US" sz="2300" dirty="0"/>
          </a:p>
        </p:txBody>
      </p:sp>
      <p:sp>
        <p:nvSpPr>
          <p:cNvPr id="378" name="textbox 378"/>
          <p:cNvSpPr/>
          <p:nvPr/>
        </p:nvSpPr>
        <p:spPr>
          <a:xfrm>
            <a:off x="5294443" y="991471"/>
            <a:ext cx="1652270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 O R 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MA G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1400" dirty="0"/>
          </a:p>
        </p:txBody>
      </p:sp>
      <p:pic>
        <p:nvPicPr>
          <p:cNvPr id="380" name="picture 3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51589" y="815695"/>
            <a:ext cx="1488807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picture 3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75248" y="1618488"/>
            <a:ext cx="5260848" cy="3506723"/>
          </a:xfrm>
          <a:prstGeom prst="rect">
            <a:avLst/>
          </a:prstGeom>
        </p:spPr>
      </p:pic>
      <p:pic>
        <p:nvPicPr>
          <p:cNvPr id="384" name="picture 3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7427" y="1618488"/>
            <a:ext cx="5260847" cy="3506723"/>
          </a:xfrm>
          <a:prstGeom prst="rect">
            <a:avLst/>
          </a:prstGeom>
        </p:spPr>
      </p:pic>
      <p:sp>
        <p:nvSpPr>
          <p:cNvPr id="386" name="textbox 386"/>
          <p:cNvSpPr/>
          <p:nvPr/>
        </p:nvSpPr>
        <p:spPr>
          <a:xfrm>
            <a:off x="5318175" y="413143"/>
            <a:ext cx="15322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OFFLINE</a:t>
            </a:r>
            <a:endParaRPr lang="en-US" altLang="en-US" sz="2300" dirty="0"/>
          </a:p>
        </p:txBody>
      </p:sp>
      <p:sp>
        <p:nvSpPr>
          <p:cNvPr id="388" name="textbox 388"/>
          <p:cNvSpPr/>
          <p:nvPr/>
        </p:nvSpPr>
        <p:spPr>
          <a:xfrm>
            <a:off x="5294443" y="991471"/>
            <a:ext cx="782319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 O R E</a:t>
            </a:r>
            <a:endParaRPr lang="en-US" altLang="en-US" sz="1400" dirty="0"/>
          </a:p>
        </p:txBody>
      </p:sp>
      <p:sp>
        <p:nvSpPr>
          <p:cNvPr id="390" name="textbox 390"/>
          <p:cNvSpPr/>
          <p:nvPr/>
        </p:nvSpPr>
        <p:spPr>
          <a:xfrm>
            <a:off x="6212863" y="991471"/>
            <a:ext cx="734059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MA G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1400" dirty="0"/>
          </a:p>
        </p:txBody>
      </p:sp>
      <p:pic>
        <p:nvPicPr>
          <p:cNvPr id="392" name="picture 3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51589" y="815695"/>
            <a:ext cx="1488807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picture 3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89047" y="1449324"/>
            <a:ext cx="7612380" cy="5074920"/>
          </a:xfrm>
          <a:prstGeom prst="rect">
            <a:avLst/>
          </a:prstGeom>
        </p:spPr>
      </p:pic>
      <p:sp>
        <p:nvSpPr>
          <p:cNvPr id="396" name="textbox 396"/>
          <p:cNvSpPr/>
          <p:nvPr/>
        </p:nvSpPr>
        <p:spPr>
          <a:xfrm>
            <a:off x="5318175" y="413143"/>
            <a:ext cx="15322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OFFLINE</a:t>
            </a:r>
            <a:endParaRPr lang="en-US" altLang="en-US" sz="2300" dirty="0"/>
          </a:p>
        </p:txBody>
      </p:sp>
      <p:sp>
        <p:nvSpPr>
          <p:cNvPr id="398" name="textbox 398"/>
          <p:cNvSpPr/>
          <p:nvPr/>
        </p:nvSpPr>
        <p:spPr>
          <a:xfrm>
            <a:off x="5294443" y="991471"/>
            <a:ext cx="1652270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 O R 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MA G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1400" dirty="0"/>
          </a:p>
        </p:txBody>
      </p:sp>
      <p:pic>
        <p:nvPicPr>
          <p:cNvPr id="400" name="picture 4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51589" y="815695"/>
            <a:ext cx="1488807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picture 4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59279" y="1449324"/>
            <a:ext cx="8471915" cy="5074920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5318175" y="413143"/>
            <a:ext cx="15322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OFFLINE</a:t>
            </a:r>
            <a:endParaRPr lang="en-US" altLang="en-US" sz="2300" dirty="0"/>
          </a:p>
        </p:txBody>
      </p:sp>
      <p:sp>
        <p:nvSpPr>
          <p:cNvPr id="406" name="textbox 406"/>
          <p:cNvSpPr/>
          <p:nvPr/>
        </p:nvSpPr>
        <p:spPr>
          <a:xfrm>
            <a:off x="5294443" y="991471"/>
            <a:ext cx="1652270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 O R 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MA G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1400" dirty="0"/>
          </a:p>
        </p:txBody>
      </p:sp>
      <p:pic>
        <p:nvPicPr>
          <p:cNvPr id="408" name="picture 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51589" y="815695"/>
            <a:ext cx="1488807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picture 4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9412" y="2029967"/>
            <a:ext cx="5404103" cy="3602735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96583" y="2029967"/>
            <a:ext cx="5404103" cy="3602735"/>
          </a:xfrm>
          <a:prstGeom prst="rect">
            <a:avLst/>
          </a:prstGeom>
        </p:spPr>
      </p:pic>
      <p:sp>
        <p:nvSpPr>
          <p:cNvPr id="414" name="textbox 414"/>
          <p:cNvSpPr/>
          <p:nvPr/>
        </p:nvSpPr>
        <p:spPr>
          <a:xfrm>
            <a:off x="5318175" y="413143"/>
            <a:ext cx="15322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OFFLINE</a:t>
            </a:r>
            <a:endParaRPr lang="en-US" altLang="en-US" sz="2300" dirty="0"/>
          </a:p>
        </p:txBody>
      </p:sp>
      <p:sp>
        <p:nvSpPr>
          <p:cNvPr id="416" name="textbox 416"/>
          <p:cNvSpPr/>
          <p:nvPr/>
        </p:nvSpPr>
        <p:spPr>
          <a:xfrm>
            <a:off x="5294443" y="991471"/>
            <a:ext cx="1652270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 O R 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 MA G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endParaRPr lang="en-US" altLang="en-US" sz="1400" dirty="0"/>
          </a:p>
        </p:txBody>
      </p:sp>
      <p:pic>
        <p:nvPicPr>
          <p:cNvPr id="418" name="picture 4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51589" y="815695"/>
            <a:ext cx="1488807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picture 4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8955" y="2435352"/>
            <a:ext cx="12163043" cy="3605783"/>
          </a:xfrm>
          <a:prstGeom prst="rect">
            <a:avLst/>
          </a:prstGeom>
        </p:spPr>
      </p:pic>
      <p:sp>
        <p:nvSpPr>
          <p:cNvPr id="422" name="textbox 422"/>
          <p:cNvSpPr/>
          <p:nvPr/>
        </p:nvSpPr>
        <p:spPr>
          <a:xfrm>
            <a:off x="715602" y="1629176"/>
            <a:ext cx="4747895" cy="624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269875" algn="l" rtl="0" eaLnBrk="0">
              <a:lnSpc>
                <a:spcPct val="83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U G G E ST I O N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L O CAT I N G</a:t>
            </a:r>
            <a:endParaRPr lang="en-US" altLang="en-US" sz="1400" dirty="0"/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algn="l" rtl="0" eaLnBrk="0">
              <a:lnSpc>
                <a:spcPct val="119000"/>
              </a:lnSpc>
            </a:pPr>
            <a:endParaRPr lang="en-US" altLang="en-US" sz="300" dirty="0"/>
          </a:p>
          <a:p>
            <a:pPr marL="12700" algn="l" rtl="0" eaLnBrk="0">
              <a:lnSpc>
                <a:spcPct val="87000"/>
              </a:lnSpc>
              <a:spcBef>
                <a:spcPts val="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时尚女性消费者聚集品类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区域：女装</a:t>
            </a:r>
            <a:r>
              <a:rPr sz="14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、化妆品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、女鞋区域</a:t>
            </a:r>
            <a:endParaRPr lang="en-US" altLang="en-US" sz="1400" dirty="0"/>
          </a:p>
        </p:txBody>
      </p:sp>
      <p:sp>
        <p:nvSpPr>
          <p:cNvPr id="424" name="textbox 424"/>
          <p:cNvSpPr/>
          <p:nvPr/>
        </p:nvSpPr>
        <p:spPr>
          <a:xfrm>
            <a:off x="966774" y="1066279"/>
            <a:ext cx="15322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OFFLINE</a:t>
            </a:r>
            <a:endParaRPr lang="en-US" altLang="en-US" sz="2300" dirty="0"/>
          </a:p>
        </p:txBody>
      </p:sp>
      <p:pic>
        <p:nvPicPr>
          <p:cNvPr id="426" name="picture 4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87323" y="1468831"/>
            <a:ext cx="1488808" cy="7619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picture 4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583423" y="967740"/>
            <a:ext cx="2189988" cy="4741163"/>
          </a:xfrm>
          <a:prstGeom prst="rect">
            <a:avLst/>
          </a:prstGeom>
        </p:spPr>
      </p:pic>
      <p:pic>
        <p:nvPicPr>
          <p:cNvPr id="430" name="picture 4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294375" y="967740"/>
            <a:ext cx="2189987" cy="4741163"/>
          </a:xfrm>
          <a:prstGeom prst="rect">
            <a:avLst/>
          </a:prstGeom>
        </p:spPr>
      </p:pic>
      <p:sp>
        <p:nvSpPr>
          <p:cNvPr id="432" name="textbox 432"/>
          <p:cNvSpPr/>
          <p:nvPr/>
        </p:nvSpPr>
        <p:spPr>
          <a:xfrm>
            <a:off x="719107" y="2216391"/>
            <a:ext cx="1560194" cy="636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 商 城</a:t>
            </a:r>
            <a:r>
              <a:rPr sz="14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旗</a:t>
            </a:r>
            <a:r>
              <a:rPr sz="14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舰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</a:t>
            </a:r>
            <a:endParaRPr lang="en-US" altLang="en-US" sz="1400" dirty="0"/>
          </a:p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2700" algn="l" rtl="0" eaLnBrk="0">
              <a:lnSpc>
                <a:spcPct val="86000"/>
              </a:lnSpc>
              <a:spcBef>
                <a:spcPts val="5"/>
              </a:spcBef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 猫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旗 舰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店</a:t>
            </a:r>
            <a:endParaRPr lang="en-US" altLang="en-US" sz="1400" dirty="0"/>
          </a:p>
        </p:txBody>
      </p:sp>
      <p:sp>
        <p:nvSpPr>
          <p:cNvPr id="434" name="textbox 434"/>
          <p:cNvSpPr/>
          <p:nvPr/>
        </p:nvSpPr>
        <p:spPr>
          <a:xfrm>
            <a:off x="962126" y="1066279"/>
            <a:ext cx="13417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ONLINE</a:t>
            </a:r>
            <a:endParaRPr lang="en-US" altLang="en-US" sz="2300" dirty="0"/>
          </a:p>
        </p:txBody>
      </p:sp>
      <p:sp>
        <p:nvSpPr>
          <p:cNvPr id="436" name="textbox 436"/>
          <p:cNvSpPr/>
          <p:nvPr/>
        </p:nvSpPr>
        <p:spPr>
          <a:xfrm>
            <a:off x="972379" y="1629176"/>
            <a:ext cx="2104389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SA L E S</a:t>
            </a:r>
            <a:r>
              <a:rPr sz="14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 HA N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 S</a:t>
            </a:r>
            <a:endParaRPr lang="en-US" altLang="en-US" sz="1400" dirty="0"/>
          </a:p>
        </p:txBody>
      </p:sp>
      <p:pic>
        <p:nvPicPr>
          <p:cNvPr id="438" name="picture 4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7323" y="1468831"/>
            <a:ext cx="1488808" cy="761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picture 4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50928" y="2498016"/>
            <a:ext cx="5031149" cy="792505"/>
          </a:xfrm>
          <a:prstGeom prst="rect">
            <a:avLst/>
          </a:prstGeom>
        </p:spPr>
      </p:pic>
      <p:sp>
        <p:nvSpPr>
          <p:cNvPr id="442" name="textbox 442"/>
          <p:cNvSpPr/>
          <p:nvPr/>
        </p:nvSpPr>
        <p:spPr>
          <a:xfrm>
            <a:off x="4934356" y="4417364"/>
            <a:ext cx="2078989" cy="2501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700" b="1" kern="0" spc="80" dirty="0">
                <a:solidFill>
                  <a:srgbClr val="503C81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SOC IAL  M E D IA</a:t>
            </a:r>
            <a:endParaRPr lang="en-US" altLang="en-US" sz="1700" dirty="0"/>
          </a:p>
        </p:txBody>
      </p:sp>
      <p:pic>
        <p:nvPicPr>
          <p:cNvPr id="444" name="picture 4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550027" y="3921188"/>
            <a:ext cx="844054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picture 4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230879" y="1732788"/>
            <a:ext cx="7962900" cy="4430267"/>
          </a:xfrm>
          <a:prstGeom prst="rect">
            <a:avLst/>
          </a:prstGeom>
        </p:spPr>
      </p:pic>
      <p:sp>
        <p:nvSpPr>
          <p:cNvPr id="448" name="textbox 448"/>
          <p:cNvSpPr/>
          <p:nvPr/>
        </p:nvSpPr>
        <p:spPr>
          <a:xfrm>
            <a:off x="425826" y="3271222"/>
            <a:ext cx="2626995" cy="14833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8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Official Wechat Account</a:t>
            </a:r>
            <a:endParaRPr lang="en-US" altLang="en-US" sz="1400" dirty="0"/>
          </a:p>
          <a:p>
            <a:pPr algn="l" rtl="0" eaLnBrk="0">
              <a:lnSpc>
                <a:spcPct val="128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430"/>
              </a:spcBef>
            </a:pP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8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Official Weibo Account</a:t>
            </a:r>
            <a:endParaRPr lang="en-US" altLang="en-US" sz="1400" dirty="0"/>
          </a:p>
          <a:p>
            <a:pPr algn="l" rtl="0" eaLnBrk="0">
              <a:lnSpc>
                <a:spcPct val="12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3000"/>
              </a:lnSpc>
              <a:spcBef>
                <a:spcPts val="420"/>
              </a:spcBef>
            </a:pPr>
            <a:r>
              <a:rPr sz="14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Official Xia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ohongshu Account</a:t>
            </a:r>
            <a:endParaRPr lang="en-US" altLang="en-US" sz="1400" dirty="0"/>
          </a:p>
          <a:p>
            <a:pPr algn="l" rtl="0" eaLnBrk="0">
              <a:lnSpc>
                <a:spcPct val="12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2700" algn="l" rtl="0" eaLnBrk="0">
              <a:lnSpc>
                <a:spcPct val="83000"/>
              </a:lnSpc>
              <a:spcBef>
                <a:spcPts val="5"/>
              </a:spcBef>
            </a:pPr>
            <a:r>
              <a:rPr sz="14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Official S</a:t>
            </a:r>
            <a:r>
              <a:rPr sz="1400" kern="0" spc="-1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hipinhao Account</a:t>
            </a:r>
            <a:endParaRPr lang="en-US" altLang="en-US" sz="1400" dirty="0"/>
          </a:p>
        </p:txBody>
      </p:sp>
      <p:sp>
        <p:nvSpPr>
          <p:cNvPr id="450" name="textbox 450"/>
          <p:cNvSpPr/>
          <p:nvPr/>
        </p:nvSpPr>
        <p:spPr>
          <a:xfrm>
            <a:off x="4085428" y="1086060"/>
            <a:ext cx="3435984" cy="203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3000"/>
              </a:lnSpc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 N S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 C C O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U NT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 NA G E M E NT</a:t>
            </a:r>
            <a:endParaRPr lang="en-US" altLang="en-US" sz="1400" dirty="0"/>
          </a:p>
        </p:txBody>
      </p:sp>
      <p:sp>
        <p:nvSpPr>
          <p:cNvPr id="452" name="textbox 452"/>
          <p:cNvSpPr/>
          <p:nvPr/>
        </p:nvSpPr>
        <p:spPr>
          <a:xfrm>
            <a:off x="5131625" y="528688"/>
            <a:ext cx="1341755" cy="326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2300" b="1" kern="0" spc="2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ONLINE</a:t>
            </a:r>
            <a:endParaRPr lang="en-US" altLang="en-US" sz="2300" dirty="0"/>
          </a:p>
        </p:txBody>
      </p:sp>
      <p:pic>
        <p:nvPicPr>
          <p:cNvPr id="454" name="picture 4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39156" y="922159"/>
            <a:ext cx="1331086" cy="762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picture 4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581911" y="219455"/>
            <a:ext cx="9029700" cy="642061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zJjMmVlODIwZjRkMWJlMTEzNWQwZDk2NDFjMjRh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微软雅黑"/>
        <a:font script="Hebr" typeface="微软雅黑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微软雅黑"/>
        <a:font script="Hebr" typeface="微软雅黑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3820</Words>
  <PresentationFormat/>
  <Paragraphs>397</Paragraphs>
  <Slides>45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5" baseType="lpstr">
      <vt:lpstr>Arial</vt:lpstr>
      <vt:lpstr>宋体</vt:lpstr>
      <vt:lpstr>Wingdings</vt:lpstr>
      <vt:lpstr>Arial</vt:lpstr>
      <vt:lpstr>微软雅黑</vt:lpstr>
      <vt:lpstr>Times New Roman</vt:lpstr>
      <vt:lpstr>Wingdings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terms:created xsi:type="dcterms:W3CDTF">2023-11-10T07:26:01Z</dcterms:created>
  <dcterms:modified xsi:type="dcterms:W3CDTF">2023-11-10T07:26:01Z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2023-11-10T14:50:21Z</vt:filetime>
  </property>
  <property fmtid="{D5CDD505-2E9C-101B-9397-08002B2CF9AE}" pid="4" name="ICV">
    <vt:lpwstr>3E47274146884934925E382A1814D247_12</vt:lpwstr>
  </property>
  <property fmtid="{D5CDD505-2E9C-101B-9397-08002B2CF9AE}" pid="5" name="KSOProductBuildVer">
    <vt:lpwstr>2052-12.1.0.15712</vt:lpwstr>
  </property>
</Properties>
</file>