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media/image5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258" r:id="rId3"/>
    <p:sldId id="257" r:id="rId4"/>
    <p:sldId id="256" r:id="rId6"/>
    <p:sldId id="349" r:id="rId7"/>
    <p:sldId id="431" r:id="rId8"/>
    <p:sldId id="2104" r:id="rId9"/>
    <p:sldId id="416" r:id="rId10"/>
    <p:sldId id="11416" r:id="rId11"/>
    <p:sldId id="2110" r:id="rId12"/>
    <p:sldId id="2111" r:id="rId13"/>
    <p:sldId id="430" r:id="rId14"/>
    <p:sldId id="11415" r:id="rId15"/>
    <p:sldId id="11417" r:id="rId16"/>
    <p:sldId id="11405" r:id="rId17"/>
    <p:sldId id="11409" r:id="rId18"/>
    <p:sldId id="11410" r:id="rId19"/>
    <p:sldId id="11411" r:id="rId20"/>
    <p:sldId id="11429" r:id="rId21"/>
    <p:sldId id="311" r:id="rId22"/>
    <p:sldId id="11445" r:id="rId23"/>
    <p:sldId id="11447" r:id="rId24"/>
    <p:sldId id="11450" r:id="rId25"/>
    <p:sldId id="11449" r:id="rId26"/>
    <p:sldId id="11448" r:id="rId27"/>
    <p:sldId id="11451" r:id="rId28"/>
    <p:sldId id="11419" r:id="rId29"/>
    <p:sldId id="11422" r:id="rId30"/>
    <p:sldId id="11423" r:id="rId31"/>
    <p:sldId id="11446" r:id="rId32"/>
    <p:sldId id="11412" r:id="rId33"/>
    <p:sldId id="11439" r:id="rId34"/>
    <p:sldId id="11444" r:id="rId35"/>
    <p:sldId id="672" r:id="rId36"/>
    <p:sldId id="11441" r:id="rId37"/>
    <p:sldId id="11430" r:id="rId38"/>
    <p:sldId id="11431" r:id="rId39"/>
    <p:sldId id="11432" r:id="rId40"/>
    <p:sldId id="11433" r:id="rId41"/>
    <p:sldId id="11434" r:id="rId42"/>
    <p:sldId id="11435" r:id="rId43"/>
    <p:sldId id="11436" r:id="rId44"/>
    <p:sldId id="11437" r:id="rId45"/>
    <p:sldId id="11438" r:id="rId46"/>
    <p:sldId id="11024" r:id="rId47"/>
    <p:sldId id="11026" r:id="rId48"/>
    <p:sldId id="11027" r:id="rId49"/>
    <p:sldId id="11028" r:id="rId50"/>
    <p:sldId id="11029" r:id="rId51"/>
    <p:sldId id="11030" r:id="rId52"/>
    <p:sldId id="11031" r:id="rId53"/>
    <p:sldId id="11032" r:id="rId54"/>
    <p:sldId id="11033" r:id="rId55"/>
    <p:sldId id="11034" r:id="rId56"/>
    <p:sldId id="271" r:id="rId57"/>
  </p:sldIdLst>
  <p:sldSz cx="12192000" cy="6858000"/>
  <p:notesSz cx="6858000" cy="9144000"/>
  <p:embeddedFontLst>
    <p:embeddedFont>
      <p:font typeface="微软雅黑" panose="020B0503020204020204" charset="-122"/>
      <p:regular r:id="rId61"/>
    </p:embeddedFont>
    <p:embeddedFont>
      <p:font typeface="Bahnschrift" panose="020B0502040204020203" pitchFamily="34" charset="0"/>
      <p:regular r:id="rId62"/>
      <p:bold r:id="rId63"/>
    </p:embeddedFont>
    <p:embeddedFont>
      <p:font typeface="等线 Light" panose="02010600030101010101" charset="-122"/>
      <p:regular r:id="rId64"/>
    </p:embeddedFont>
    <p:embeddedFont>
      <p:font typeface="等线" panose="02010600030101010101" charset="-122"/>
      <p:regular r:id="rId65"/>
    </p:embeddedFont>
  </p:embeddedFontLst>
  <p:custDataLst>
    <p:tags r:id="rId6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90F5"/>
    <a:srgbClr val="C6B9FE"/>
    <a:srgbClr val="FADEE9"/>
    <a:srgbClr val="4162AF"/>
    <a:srgbClr val="000436"/>
    <a:srgbClr val="021374"/>
    <a:srgbClr val="000E5F"/>
    <a:srgbClr val="02126B"/>
    <a:srgbClr val="3AE7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2" d="100"/>
          <a:sy n="122" d="100"/>
        </p:scale>
        <p:origin x="126" y="5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6" Type="http://schemas.openxmlformats.org/officeDocument/2006/relationships/tags" Target="tags/tag3.xml"/><Relationship Id="rId65" Type="http://schemas.openxmlformats.org/officeDocument/2006/relationships/font" Target="fonts/font5.fntdata"/><Relationship Id="rId64" Type="http://schemas.openxmlformats.org/officeDocument/2006/relationships/font" Target="fonts/font4.fntdata"/><Relationship Id="rId63" Type="http://schemas.openxmlformats.org/officeDocument/2006/relationships/font" Target="fonts/font3.fntdata"/><Relationship Id="rId62" Type="http://schemas.openxmlformats.org/officeDocument/2006/relationships/font" Target="fonts/font2.fntdata"/><Relationship Id="rId61" Type="http://schemas.openxmlformats.org/officeDocument/2006/relationships/font" Target="fonts/font1.fntdata"/><Relationship Id="rId60" Type="http://schemas.openxmlformats.org/officeDocument/2006/relationships/tableStyles" Target="tableStyles.xml"/><Relationship Id="rId6" Type="http://schemas.openxmlformats.org/officeDocument/2006/relationships/slide" Target="slides/slide3.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E24A6A-75B2-4955-B1D4-FFAE422C7C0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625503-1123-4853-A594-8A8BC05746C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625503-1123-4853-A594-8A8BC05746C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FF2EE1-7D07-438D-ACAE-9D184C75BE09}" type="slidenum">
              <a:rPr lang="id-ID" smtClean="0"/>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1703C-A4E6-4F50-9D61-ABE41FF233B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625503-1123-4853-A594-8A8BC05746C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625503-1123-4853-A594-8A8BC05746C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625503-1123-4853-A594-8A8BC05746C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7E565-FD37-4B1D-AB66-7E1963B3AB3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292D814-B038-435C-99A2-BB4C0BEF8B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F7E565-FD37-4B1D-AB66-7E1963B3AB3B}" type="slidenum">
              <a:rPr lang="zh-CN" altLang="en-US" smtClean="0"/>
            </a:fld>
            <a:endParaRPr lang="zh-CN" altLang="en-US"/>
          </a:p>
        </p:txBody>
      </p:sp>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charset="-122"/>
                <a:ea typeface="微软雅黑" panose="020B0503020204020204" charset="-122"/>
                <a:sym typeface="+mn-ea"/>
              </a:rPr>
              <a:t>感谢您下载包图网平台上提供的</a:t>
            </a:r>
            <a:r>
              <a:rPr lang="en-US" altLang="zh-CN" sz="300" dirty="0">
                <a:solidFill>
                  <a:schemeClr val="bg1"/>
                </a:solidFill>
                <a:latin typeface="微软雅黑" panose="020B0503020204020204" charset="-122"/>
                <a:ea typeface="微软雅黑" panose="020B0503020204020204" charset="-122"/>
                <a:sym typeface="+mn-ea"/>
              </a:rPr>
              <a:t>PPT</a:t>
            </a:r>
            <a:r>
              <a:rPr lang="zh-CN" altLang="en-US" sz="300" dirty="0">
                <a:solidFill>
                  <a:schemeClr val="bg1"/>
                </a:solidFill>
                <a:latin typeface="微软雅黑" panose="020B0503020204020204" charset="-122"/>
                <a:ea typeface="微软雅黑" panose="020B050302020402020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charset="-122"/>
              <a:ea typeface="微软雅黑" panose="020B0503020204020204" charset="-122"/>
              <a:sym typeface="+mn-ea"/>
            </a:endParaRPr>
          </a:p>
          <a:p>
            <a:r>
              <a:rPr lang="en-US" altLang="zh-CN" sz="600" dirty="0">
                <a:solidFill>
                  <a:schemeClr val="bg1"/>
                </a:solidFill>
                <a:latin typeface="微软雅黑" panose="020B0503020204020204" charset="-122"/>
                <a:ea typeface="微软雅黑" panose="020B0503020204020204" charset="-122"/>
                <a:sym typeface="+mn-ea"/>
              </a:rPr>
              <a:t>ibaotu.com</a:t>
            </a:r>
            <a:endParaRPr lang="en-US" altLang="zh-CN" sz="600" dirty="0">
              <a:solidFill>
                <a:schemeClr val="bg1"/>
              </a:solidFill>
              <a:latin typeface="微软雅黑" panose="020B0503020204020204" charset="-122"/>
              <a:ea typeface="微软雅黑" panose="020B0503020204020204" charset="-122"/>
              <a:sym typeface="+mn-ea"/>
            </a:endParaRPr>
          </a:p>
        </p:txBody>
      </p:sp>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3525" cy="687299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92D814-B038-435C-99A2-BB4C0BEF8BF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F7E565-FD37-4B1D-AB66-7E1963B3AB3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image" Target="../media/image5.pn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3.xml"/><Relationship Id="rId2" Type="http://schemas.openxmlformats.org/officeDocument/2006/relationships/image" Target="../media/image7.jpe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 Id="rId3" Type="http://schemas.microsoft.com/office/2007/relationships/media" Target="../media/media1.mp4"/><Relationship Id="rId2" Type="http://schemas.openxmlformats.org/officeDocument/2006/relationships/video" Target="NULL" TargetMode="External"/><Relationship Id="rId1" Type="http://schemas.openxmlformats.org/officeDocument/2006/relationships/image" Target="../media/image8.GI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jpeg"/><Relationship Id="rId2" Type="http://schemas.microsoft.com/office/2007/relationships/media" Target="../media/media2.mp4"/><Relationship Id="rId1" Type="http://schemas.openxmlformats.org/officeDocument/2006/relationships/video" Target="NULL" TargetMode="Externa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5.jpeg"/><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9.jpeg"/><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0.jpeg"/><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1.jpeg"/><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12.xml"/><Relationship Id="rId7" Type="http://schemas.openxmlformats.org/officeDocument/2006/relationships/image" Target="../media/image28.jpeg"/><Relationship Id="rId6" Type="http://schemas.openxmlformats.org/officeDocument/2006/relationships/image" Target="../media/image27.GIF"/><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image" Target="../media/image30.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4.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5.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6.jpe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image" Target="../media/image23.jpeg"/><Relationship Id="rId3" Type="http://schemas.openxmlformats.org/officeDocument/2006/relationships/image" Target="../media/image6.jpeg"/><Relationship Id="rId2" Type="http://schemas.openxmlformats.org/officeDocument/2006/relationships/image" Target="../media/image37.jpeg"/><Relationship Id="rId1" Type="http://schemas.openxmlformats.org/officeDocument/2006/relationships/image" Target="../media/image1.jpeg"/></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2.jpeg"/><Relationship Id="rId1" Type="http://schemas.openxmlformats.org/officeDocument/2006/relationships/image" Target="../media/image1.jpe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1.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46.jpeg"/><Relationship Id="rId1" Type="http://schemas.openxmlformats.org/officeDocument/2006/relationships/tags" Target="../tags/tag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47.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8.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46.jpeg"/><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9.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0.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1.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2.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3.jpe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4.jpe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5.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6.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7.jpe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image" Target="../media/image1.jpeg"/></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image" Target="../media/image1.jpeg"/></Relationships>
</file>

<file path=ppt/slides/_rels/slide4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image" Target="../media/image1.jpeg"/></Relationships>
</file>

<file path=ppt/slides/_rels/slide4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image" Target="../media/image1.jpeg"/></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image" Target="../media/image1.jpe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image" Target="../media/image1.jpeg"/></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image" Target="../media/image1.jpeg"/></Relationships>
</file>

<file path=ppt/slides/_rels/slide5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image" Target="../media/image1.jpeg"/></Relationships>
</file>

<file path=ppt/slides/_rels/slide5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6.jpeg"/><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image" Target="../media/image1.jpeg"/></Relationships>
</file>

<file path=ppt/slides/_rels/slide53.xml.rels><?xml version="1.0" encoding="UTF-8" standalone="yes"?>
<Relationships xmlns="http://schemas.openxmlformats.org/package/2006/relationships"><Relationship Id="rId9" Type="http://schemas.openxmlformats.org/officeDocument/2006/relationships/image" Target="../media/image68.jpeg"/><Relationship Id="rId8" Type="http://schemas.microsoft.com/office/2007/relationships/media" Target="../media/media4.mp4"/><Relationship Id="rId7" Type="http://schemas.openxmlformats.org/officeDocument/2006/relationships/video" Target="../media/media4.mp4"/><Relationship Id="rId6" Type="http://schemas.openxmlformats.org/officeDocument/2006/relationships/image" Target="../media/image67.jpeg"/><Relationship Id="rId5" Type="http://schemas.microsoft.com/office/2007/relationships/media" Target="../media/media3.mp4"/><Relationship Id="rId4" Type="http://schemas.openxmlformats.org/officeDocument/2006/relationships/video" Target="../media/media3.mp4"/><Relationship Id="rId3" Type="http://schemas.openxmlformats.org/officeDocument/2006/relationships/image" Target="../media/image59.svg"/><Relationship Id="rId2" Type="http://schemas.openxmlformats.org/officeDocument/2006/relationships/image" Target="../media/image58.png"/><Relationship Id="rId10" Type="http://schemas.openxmlformats.org/officeDocument/2006/relationships/slideLayout" Target="../slideLayouts/slideLayout7.xml"/><Relationship Id="rId1" Type="http://schemas.openxmlformats.org/officeDocument/2006/relationships/image" Target="../media/image1.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72990"/>
          </a:xfrm>
          <a:prstGeom prst="rect">
            <a:avLst/>
          </a:prstGeom>
        </p:spPr>
      </p:pic>
      <p:sp>
        <p:nvSpPr>
          <p:cNvPr id="4" name="圆: 空心 3"/>
          <p:cNvSpPr/>
          <p:nvPr/>
        </p:nvSpPr>
        <p:spPr>
          <a:xfrm rot="1205758">
            <a:off x="9196822" y="3527915"/>
            <a:ext cx="2386538" cy="2398837"/>
          </a:xfrm>
          <a:prstGeom prst="donut">
            <a:avLst>
              <a:gd name="adj" fmla="val 4808"/>
            </a:avLst>
          </a:prstGeom>
          <a:pattFill prst="ltHorz">
            <a:fgClr>
              <a:schemeClr val="bg1"/>
            </a:fgClr>
            <a:bgClr>
              <a:srgbClr val="021374"/>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1" name="文本框 10"/>
          <p:cNvSpPr txBox="1"/>
          <p:nvPr/>
        </p:nvSpPr>
        <p:spPr>
          <a:xfrm>
            <a:off x="915522" y="1773410"/>
            <a:ext cx="5059150" cy="707886"/>
          </a:xfrm>
          <a:prstGeom prst="rect">
            <a:avLst/>
          </a:prstGeom>
          <a:noFill/>
        </p:spPr>
        <p:txBody>
          <a:bodyPr wrap="square">
            <a:spAutoFit/>
          </a:bodyPr>
          <a:lstStyle/>
          <a:p>
            <a:pPr algn="dist"/>
            <a:r>
              <a:rPr lang="en-US" altLang="zh-CN" sz="40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sleepless night</a:t>
            </a:r>
            <a:endParaRPr lang="zh-CN" altLang="en-US" sz="40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2" name="文本框 11"/>
          <p:cNvSpPr txBox="1"/>
          <p:nvPr/>
        </p:nvSpPr>
        <p:spPr>
          <a:xfrm>
            <a:off x="627863" y="2361137"/>
            <a:ext cx="9591901" cy="1200329"/>
          </a:xfrm>
          <a:prstGeom prst="rect">
            <a:avLst/>
          </a:prstGeom>
          <a:noFill/>
        </p:spPr>
        <p:txBody>
          <a:bodyPr wrap="square" rtlCol="0">
            <a:spAutoFit/>
          </a:bodyPr>
          <a:lstStyle/>
          <a:p>
            <a:pPr algn="dist"/>
            <a:r>
              <a:rPr lang="zh-CN" altLang="en-US" sz="72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全球不眠之夜</a:t>
            </a:r>
            <a:r>
              <a:rPr lang="en-US" altLang="zh-CN" sz="72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72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云端渝中</a:t>
            </a:r>
            <a:endParaRPr lang="zh-CN" altLang="en-US" sz="72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3" name="文本框 12"/>
          <p:cNvSpPr txBox="1"/>
          <p:nvPr/>
        </p:nvSpPr>
        <p:spPr>
          <a:xfrm>
            <a:off x="1005016" y="4029681"/>
            <a:ext cx="2674372" cy="369332"/>
          </a:xfrm>
          <a:prstGeom prst="rect">
            <a:avLst/>
          </a:prstGeom>
          <a:noFill/>
        </p:spPr>
        <p:txBody>
          <a:bodyPr wrap="square" rtlCol="0">
            <a:spAutoFit/>
          </a:bodyPr>
          <a:lstStyle/>
          <a:p>
            <a:pPr algn="dist"/>
            <a:r>
              <a:rPr lang="zh-CN" altLang="en-US" i="1" dirty="0">
                <a:solidFill>
                  <a:schemeClr val="bg1">
                    <a:lumMod val="95000"/>
                  </a:schemeClr>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全球不眠之夜</a:t>
            </a:r>
            <a:r>
              <a:rPr lang="en-US" altLang="zh-CN" i="1" dirty="0">
                <a:solidFill>
                  <a:schemeClr val="bg1">
                    <a:lumMod val="95000"/>
                  </a:schemeClr>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IP</a:t>
            </a:r>
            <a:r>
              <a:rPr lang="zh-CN" altLang="en-US" i="1" dirty="0">
                <a:solidFill>
                  <a:schemeClr val="bg1">
                    <a:lumMod val="95000"/>
                  </a:schemeClr>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发布会</a:t>
            </a:r>
            <a:endParaRPr lang="zh-CN" altLang="en-US" i="1" dirty="0">
              <a:solidFill>
                <a:schemeClr val="bg1">
                  <a:lumMod val="95000"/>
                </a:schemeClr>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4" name="矩形: 圆角 13"/>
          <p:cNvSpPr/>
          <p:nvPr/>
        </p:nvSpPr>
        <p:spPr>
          <a:xfrm>
            <a:off x="809468" y="3975767"/>
            <a:ext cx="3065468" cy="477160"/>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sp>
        <p:nvSpPr>
          <p:cNvPr id="39" name="文本框 38"/>
          <p:cNvSpPr txBox="1"/>
          <p:nvPr/>
        </p:nvSpPr>
        <p:spPr>
          <a:xfrm>
            <a:off x="567901" y="564843"/>
            <a:ext cx="3554394" cy="707886"/>
          </a:xfrm>
          <a:prstGeom prst="rect">
            <a:avLst/>
          </a:prstGeom>
          <a:noFill/>
        </p:spPr>
        <p:txBody>
          <a:bodyPr wrap="square">
            <a:spAutoFit/>
          </a:bodyPr>
          <a:lstStyle/>
          <a:p>
            <a:pPr algn="dist"/>
            <a:r>
              <a:rPr lang="en-US" altLang="zh-CN" sz="40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CONTENTS</a:t>
            </a:r>
            <a:endParaRPr lang="zh-CN" altLang="en-US" sz="40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nvGrpSpPr>
          <p:cNvPr id="48" name="组合 47"/>
          <p:cNvGrpSpPr/>
          <p:nvPr/>
        </p:nvGrpSpPr>
        <p:grpSpPr>
          <a:xfrm>
            <a:off x="4197246" y="1579337"/>
            <a:ext cx="2389985" cy="1726805"/>
            <a:chOff x="4122295" y="1699258"/>
            <a:chExt cx="2389985" cy="1726805"/>
          </a:xfrm>
        </p:grpSpPr>
        <p:grpSp>
          <p:nvGrpSpPr>
            <p:cNvPr id="42" name="组合 41"/>
            <p:cNvGrpSpPr/>
            <p:nvPr/>
          </p:nvGrpSpPr>
          <p:grpSpPr>
            <a:xfrm>
              <a:off x="4122295" y="1699258"/>
              <a:ext cx="2389985" cy="1726805"/>
              <a:chOff x="532008" y="2507836"/>
              <a:chExt cx="2389985" cy="1726805"/>
            </a:xfrm>
          </p:grpSpPr>
          <p:sp>
            <p:nvSpPr>
              <p:cNvPr id="40" name="文本框 39"/>
              <p:cNvSpPr txBox="1"/>
              <p:nvPr/>
            </p:nvSpPr>
            <p:spPr>
              <a:xfrm>
                <a:off x="532008" y="2507836"/>
                <a:ext cx="1665631" cy="1446550"/>
              </a:xfrm>
              <a:prstGeom prst="rect">
                <a:avLst/>
              </a:prstGeom>
              <a:noFill/>
            </p:spPr>
            <p:txBody>
              <a:bodyPr wrap="square" rtlCol="0">
                <a:spAutoFit/>
              </a:bodyPr>
              <a:lstStyle/>
              <a:p>
                <a:pPr algn="ctr"/>
                <a:r>
                  <a:rPr lang="en-US" altLang="zh-CN" sz="88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01</a:t>
                </a:r>
                <a:endParaRPr lang="zh-CN" altLang="en-US" sz="88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41" name="文本框 40"/>
              <p:cNvSpPr txBox="1"/>
              <p:nvPr/>
            </p:nvSpPr>
            <p:spPr>
              <a:xfrm>
                <a:off x="667212" y="3711421"/>
                <a:ext cx="2254781"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活动概况</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
          <p:nvSpPr>
            <p:cNvPr id="43" name="圆: 空心 42"/>
            <p:cNvSpPr/>
            <p:nvPr/>
          </p:nvSpPr>
          <p:spPr>
            <a:xfrm>
              <a:off x="5982083" y="1754740"/>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grpSp>
        <p:nvGrpSpPr>
          <p:cNvPr id="49" name="组合 48"/>
          <p:cNvGrpSpPr/>
          <p:nvPr/>
        </p:nvGrpSpPr>
        <p:grpSpPr>
          <a:xfrm>
            <a:off x="7532098" y="1579337"/>
            <a:ext cx="2389987" cy="1726805"/>
            <a:chOff x="4122295" y="1699258"/>
            <a:chExt cx="2389987" cy="1726805"/>
          </a:xfrm>
        </p:grpSpPr>
        <p:grpSp>
          <p:nvGrpSpPr>
            <p:cNvPr id="50" name="组合 49"/>
            <p:cNvGrpSpPr/>
            <p:nvPr/>
          </p:nvGrpSpPr>
          <p:grpSpPr>
            <a:xfrm>
              <a:off x="4122295" y="1699258"/>
              <a:ext cx="2389987" cy="1726805"/>
              <a:chOff x="532008" y="2507836"/>
              <a:chExt cx="2389987" cy="1726805"/>
            </a:xfrm>
          </p:grpSpPr>
          <p:sp>
            <p:nvSpPr>
              <p:cNvPr id="52" name="文本框 51"/>
              <p:cNvSpPr txBox="1"/>
              <p:nvPr/>
            </p:nvSpPr>
            <p:spPr>
              <a:xfrm>
                <a:off x="532008" y="2507836"/>
                <a:ext cx="1859788" cy="1446550"/>
              </a:xfrm>
              <a:prstGeom prst="rect">
                <a:avLst/>
              </a:prstGeom>
              <a:noFill/>
            </p:spPr>
            <p:txBody>
              <a:bodyPr wrap="square" rtlCol="0">
                <a:spAutoFit/>
              </a:bodyPr>
              <a:lstStyle/>
              <a:p>
                <a:pPr algn="ctr"/>
                <a:r>
                  <a:rPr lang="en-US" altLang="zh-CN" sz="88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02</a:t>
                </a:r>
                <a:endParaRPr lang="zh-CN" altLang="en-US" sz="88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53" name="文本框 52"/>
              <p:cNvSpPr txBox="1"/>
              <p:nvPr/>
            </p:nvSpPr>
            <p:spPr>
              <a:xfrm>
                <a:off x="667213" y="3711421"/>
                <a:ext cx="2254782"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活动内容</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
          <p:nvSpPr>
            <p:cNvPr id="51" name="圆: 空心 50"/>
            <p:cNvSpPr/>
            <p:nvPr/>
          </p:nvSpPr>
          <p:spPr>
            <a:xfrm>
              <a:off x="5982083" y="1754740"/>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grpSp>
        <p:nvGrpSpPr>
          <p:cNvPr id="54" name="组合 53"/>
          <p:cNvGrpSpPr/>
          <p:nvPr/>
        </p:nvGrpSpPr>
        <p:grpSpPr>
          <a:xfrm>
            <a:off x="1621437" y="3702625"/>
            <a:ext cx="2302493" cy="1726805"/>
            <a:chOff x="4122295" y="1699258"/>
            <a:chExt cx="2302493" cy="1726805"/>
          </a:xfrm>
        </p:grpSpPr>
        <p:grpSp>
          <p:nvGrpSpPr>
            <p:cNvPr id="55" name="组合 54"/>
            <p:cNvGrpSpPr/>
            <p:nvPr/>
          </p:nvGrpSpPr>
          <p:grpSpPr>
            <a:xfrm>
              <a:off x="4122295" y="1699258"/>
              <a:ext cx="2302493" cy="1726805"/>
              <a:chOff x="532008" y="2507836"/>
              <a:chExt cx="2302493" cy="1726805"/>
            </a:xfrm>
          </p:grpSpPr>
          <p:sp>
            <p:nvSpPr>
              <p:cNvPr id="57" name="文本框 56"/>
              <p:cNvSpPr txBox="1"/>
              <p:nvPr/>
            </p:nvSpPr>
            <p:spPr>
              <a:xfrm>
                <a:off x="532008" y="2507836"/>
                <a:ext cx="1991193" cy="1446550"/>
              </a:xfrm>
              <a:prstGeom prst="rect">
                <a:avLst/>
              </a:prstGeom>
              <a:noFill/>
            </p:spPr>
            <p:txBody>
              <a:bodyPr wrap="square" rtlCol="0">
                <a:spAutoFit/>
              </a:bodyPr>
              <a:lstStyle/>
              <a:p>
                <a:pPr algn="ctr"/>
                <a:r>
                  <a:rPr lang="en-US" altLang="zh-CN" sz="88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03</a:t>
                </a:r>
                <a:endParaRPr lang="zh-CN" altLang="en-US" sz="88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58" name="文本框 57"/>
              <p:cNvSpPr txBox="1"/>
              <p:nvPr/>
            </p:nvSpPr>
            <p:spPr>
              <a:xfrm>
                <a:off x="667212" y="3711421"/>
                <a:ext cx="2167289"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
          <p:nvSpPr>
            <p:cNvPr id="56" name="圆: 空心 55"/>
            <p:cNvSpPr/>
            <p:nvPr/>
          </p:nvSpPr>
          <p:spPr>
            <a:xfrm>
              <a:off x="5982083" y="1754740"/>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grpSp>
        <p:nvGrpSpPr>
          <p:cNvPr id="59" name="组合 58"/>
          <p:cNvGrpSpPr/>
          <p:nvPr/>
        </p:nvGrpSpPr>
        <p:grpSpPr>
          <a:xfrm>
            <a:off x="4956289" y="3702625"/>
            <a:ext cx="2412177" cy="1726805"/>
            <a:chOff x="4122295" y="1699258"/>
            <a:chExt cx="2412177" cy="1726805"/>
          </a:xfrm>
        </p:grpSpPr>
        <p:grpSp>
          <p:nvGrpSpPr>
            <p:cNvPr id="60" name="组合 59"/>
            <p:cNvGrpSpPr/>
            <p:nvPr/>
          </p:nvGrpSpPr>
          <p:grpSpPr>
            <a:xfrm>
              <a:off x="4122295" y="1699258"/>
              <a:ext cx="2412177" cy="1726805"/>
              <a:chOff x="532008" y="2507836"/>
              <a:chExt cx="2412177" cy="1726805"/>
            </a:xfrm>
          </p:grpSpPr>
          <p:sp>
            <p:nvSpPr>
              <p:cNvPr id="62" name="文本框 61"/>
              <p:cNvSpPr txBox="1"/>
              <p:nvPr/>
            </p:nvSpPr>
            <p:spPr>
              <a:xfrm>
                <a:off x="532008" y="2507836"/>
                <a:ext cx="1859788" cy="1446550"/>
              </a:xfrm>
              <a:prstGeom prst="rect">
                <a:avLst/>
              </a:prstGeom>
              <a:noFill/>
            </p:spPr>
            <p:txBody>
              <a:bodyPr wrap="square" rtlCol="0">
                <a:spAutoFit/>
              </a:bodyPr>
              <a:lstStyle/>
              <a:p>
                <a:pPr algn="ctr"/>
                <a:r>
                  <a:rPr lang="en-US" altLang="zh-CN" sz="88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04</a:t>
                </a:r>
                <a:endParaRPr lang="zh-CN" altLang="en-US" sz="88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63" name="文本框 62"/>
              <p:cNvSpPr txBox="1"/>
              <p:nvPr/>
            </p:nvSpPr>
            <p:spPr>
              <a:xfrm>
                <a:off x="667212" y="3711421"/>
                <a:ext cx="2276973"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活动细节</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
          <p:nvSpPr>
            <p:cNvPr id="61" name="圆: 空心 60"/>
            <p:cNvSpPr/>
            <p:nvPr/>
          </p:nvSpPr>
          <p:spPr>
            <a:xfrm>
              <a:off x="5982083" y="1754740"/>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0"/>
            <a:ext cx="12193525" cy="6872990"/>
          </a:xfrm>
          <a:prstGeom prst="rect">
            <a:avLst/>
          </a:prstGeom>
        </p:spPr>
      </p:pic>
      <p:sp>
        <p:nvSpPr>
          <p:cNvPr id="6" name="圆: 空心 5"/>
          <p:cNvSpPr/>
          <p:nvPr/>
        </p:nvSpPr>
        <p:spPr>
          <a:xfrm rot="1205758">
            <a:off x="1268827" y="1104493"/>
            <a:ext cx="2763624" cy="4649016"/>
          </a:xfrm>
          <a:prstGeom prst="donut">
            <a:avLst>
              <a:gd name="adj" fmla="val 3552"/>
            </a:avLst>
          </a:prstGeom>
          <a:pattFill prst="ltHorz">
            <a:fgClr>
              <a:schemeClr val="bg1"/>
            </a:fgClr>
            <a:bgClr>
              <a:srgbClr val="021374"/>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9" name="文本框 8"/>
          <p:cNvSpPr txBox="1"/>
          <p:nvPr/>
        </p:nvSpPr>
        <p:spPr>
          <a:xfrm>
            <a:off x="4582118" y="2767280"/>
            <a:ext cx="5351995" cy="1200329"/>
          </a:xfrm>
          <a:prstGeom prst="rect">
            <a:avLst/>
          </a:prstGeom>
          <a:noFill/>
        </p:spPr>
        <p:txBody>
          <a:bodyPr wrap="square" rtlCol="0">
            <a:spAutoFit/>
          </a:bodyPr>
          <a:lstStyle/>
          <a:p>
            <a:pPr algn="dist"/>
            <a:r>
              <a:rPr lang="zh-CN" altLang="en-US" sz="72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活动概况</a:t>
            </a:r>
            <a:endParaRPr lang="zh-CN" altLang="en-US" sz="72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0" name="文本框 9"/>
          <p:cNvSpPr txBox="1"/>
          <p:nvPr/>
        </p:nvSpPr>
        <p:spPr>
          <a:xfrm>
            <a:off x="1650791" y="2253894"/>
            <a:ext cx="1665631" cy="1862048"/>
          </a:xfrm>
          <a:prstGeom prst="rect">
            <a:avLst/>
          </a:prstGeom>
          <a:noFill/>
        </p:spPr>
        <p:txBody>
          <a:bodyPr wrap="square" rtlCol="0">
            <a:spAutoFit/>
          </a:bodyPr>
          <a:lstStyle/>
          <a:p>
            <a:pPr algn="ctr"/>
            <a:r>
              <a:rPr lang="en-US" altLang="zh-CN" sz="115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01</a:t>
            </a:r>
            <a:endParaRPr lang="zh-CN" altLang="en-US" sz="115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2" name="文本框 1"/>
          <p:cNvSpPr txBox="1"/>
          <p:nvPr/>
        </p:nvSpPr>
        <p:spPr>
          <a:xfrm>
            <a:off x="4582118" y="3861786"/>
            <a:ext cx="5460149" cy="923330"/>
          </a:xfrm>
          <a:prstGeom prst="rect">
            <a:avLst/>
          </a:prstGeom>
          <a:noFill/>
          <a:effectLst>
            <a:outerShdw blurRad="50800" dist="38100" algn="l" rotWithShape="0">
              <a:prstClr val="black">
                <a:alpha val="40000"/>
              </a:prstClr>
            </a:outerShdw>
          </a:effectLst>
        </p:spPr>
        <p:txBody>
          <a:bodyPr wrap="none" rtlCol="0">
            <a:spAutoFit/>
          </a:bodyPr>
          <a:lstStyle/>
          <a:p>
            <a:r>
              <a:rPr lang="en-US" altLang="zh-CN" sz="5400" b="1" i="1"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rPr>
              <a:t>Activity overview</a:t>
            </a:r>
            <a:endParaRPr lang="zh-CN" altLang="en-US" sz="5400" b="1" i="1"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9636" r="9636"/>
          <a:stretch>
            <a:fillRect/>
          </a:stretch>
        </p:blipFill>
        <p:spPr>
          <a:xfrm>
            <a:off x="442420" y="404034"/>
            <a:ext cx="4026819" cy="6108100"/>
          </a:xfrm>
          <a:prstGeom prst="rect">
            <a:avLst/>
          </a:prstGeom>
          <a:effectLst>
            <a:outerShdw blurRad="63500" sx="102000" sy="102000" algn="ctr" rotWithShape="0">
              <a:prstClr val="black">
                <a:alpha val="40000"/>
              </a:prstClr>
            </a:outerShdw>
          </a:effectLst>
        </p:spPr>
      </p:pic>
      <p:sp>
        <p:nvSpPr>
          <p:cNvPr id="19" name="TextBox 18"/>
          <p:cNvSpPr txBox="1"/>
          <p:nvPr/>
        </p:nvSpPr>
        <p:spPr>
          <a:xfrm>
            <a:off x="6640521" y="2573539"/>
            <a:ext cx="4019602" cy="646331"/>
          </a:xfrm>
          <a:prstGeom prst="rect">
            <a:avLst/>
          </a:prstGeom>
          <a:noFill/>
        </p:spPr>
        <p:txBody>
          <a:bodyPr wrap="square" rtlCol="0">
            <a:spAutoFit/>
          </a:bodyPr>
          <a:lstStyle/>
          <a:p>
            <a:r>
              <a:rPr lang="id-ID" sz="3600" b="1" spc="6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_</a:t>
            </a:r>
            <a:r>
              <a:rPr lang="zh-CN" altLang="en-US" sz="3600" b="1" spc="6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活动概况</a:t>
            </a:r>
            <a:endParaRPr lang="id-ID" sz="3600" b="1" spc="6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21" name="Rectangle 20"/>
          <p:cNvSpPr/>
          <p:nvPr/>
        </p:nvSpPr>
        <p:spPr>
          <a:xfrm>
            <a:off x="6640522" y="3103300"/>
            <a:ext cx="5551478" cy="2262158"/>
          </a:xfrm>
          <a:prstGeom prst="rect">
            <a:avLst/>
          </a:prstGeom>
        </p:spPr>
        <p:txBody>
          <a:bodyPr wrap="square">
            <a:spAutoFit/>
          </a:bodyPr>
          <a:lstStyle/>
          <a:p>
            <a:pPr>
              <a:lnSpc>
                <a:spcPct val="200000"/>
              </a:lnSpc>
            </a:pP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活动时间：</a:t>
            </a:r>
            <a:r>
              <a:rPr lang="en-US" altLang="zh-CN"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2021.12.31</a:t>
            </a: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（暂定）</a:t>
            </a:r>
            <a:endParaRPr lang="en-US" altLang="zh-CN"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a:lnSpc>
                <a:spcPct val="200000"/>
              </a:lnSpc>
            </a:pP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活动地点：</a:t>
            </a:r>
            <a:r>
              <a:rPr lang="zh-CN"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渝中区联合国际</a:t>
            </a:r>
            <a:r>
              <a:rPr lang="en-US"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重庆之眼</a:t>
            </a:r>
            <a:r>
              <a:rPr lang="en-US"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endParaRPr lang="en-US"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a:lnSpc>
                <a:spcPct val="200000"/>
              </a:lnSpc>
            </a:pP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活动主题：</a:t>
            </a:r>
            <a:r>
              <a:rPr lang="en-US" altLang="zh-CN"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 </a:t>
            </a: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全球不眠之夜</a:t>
            </a:r>
            <a:r>
              <a:rPr lang="en-US" altLang="zh-CN"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云端渝中</a:t>
            </a:r>
            <a:endParaRPr lang="en-US" altLang="zh-CN"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a:lnSpc>
                <a:spcPct val="200000"/>
              </a:lnSpc>
            </a:pP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活动内容：</a:t>
            </a:r>
            <a:r>
              <a:rPr lang="en-US" altLang="zh-CN"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全球不眠之夜</a:t>
            </a:r>
            <a:r>
              <a:rPr lang="en-US"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云端渝中</a:t>
            </a:r>
            <a:r>
              <a:rPr lang="en-US"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活动启动仪式</a:t>
            </a:r>
            <a:r>
              <a:rPr lang="en-US"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200" b="1"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品牌发布会</a:t>
            </a:r>
            <a:r>
              <a:rPr lang="zh-CN"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；榜单颁奖典礼</a:t>
            </a:r>
            <a:r>
              <a:rPr lang="zh-CN" altLang="en-US"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200" kern="100" dirty="0">
                <a:solidFill>
                  <a:schemeClr val="bg1">
                    <a:lumMod val="95000"/>
                  </a:schemeClr>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云端创意秀演出。</a:t>
            </a:r>
            <a:endParaRPr lang="en-US" altLang="zh-CN"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a:lnSpc>
                <a:spcPct val="200000"/>
              </a:lnSpc>
            </a:pP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活动目的：落户“全球不眠夜”</a:t>
            </a:r>
            <a:r>
              <a:rPr lang="en-US" altLang="zh-CN"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IP</a:t>
            </a: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、传递云端渝中品牌概念，扩大</a:t>
            </a:r>
            <a:r>
              <a:rPr lang="en-US" altLang="zh-CN"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IP</a:t>
            </a:r>
            <a:r>
              <a:rPr lang="zh-CN" alt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声量知名度</a:t>
            </a:r>
            <a:endParaRPr lang="en-US" sz="1200"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23" name="TextBox 22"/>
          <p:cNvSpPr txBox="1"/>
          <p:nvPr/>
        </p:nvSpPr>
        <p:spPr>
          <a:xfrm rot="16200000">
            <a:off x="4896012" y="3888471"/>
            <a:ext cx="2769308" cy="369332"/>
          </a:xfrm>
          <a:prstGeom prst="rect">
            <a:avLst/>
          </a:prstGeom>
          <a:noFill/>
        </p:spPr>
        <p:txBody>
          <a:bodyPr wrap="square" rtlCol="0">
            <a:spAutoFit/>
          </a:bodyPr>
          <a:lstStyle/>
          <a:p>
            <a:pPr algn="dist"/>
            <a:r>
              <a:rPr lang="en-US" altLang="zh-CN" b="1"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Activity overview</a:t>
            </a:r>
            <a:endParaRPr lang="id-ID" altLang="zh-CN" b="1" dirty="0">
              <a:solidFill>
                <a:schemeClr val="bg1">
                  <a:lumMod val="95000"/>
                </a:schemeClr>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24" name="矩形 23"/>
          <p:cNvSpPr/>
          <p:nvPr/>
        </p:nvSpPr>
        <p:spPr>
          <a:xfrm>
            <a:off x="4469239" y="405153"/>
            <a:ext cx="2171283" cy="14384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9239" y="404033"/>
            <a:ext cx="2508610" cy="1439595"/>
          </a:xfrm>
          <a:prstGeom prst="rect">
            <a:avLst/>
          </a:prstGeom>
          <a:solidFill>
            <a:srgbClr val="000E5F"/>
          </a:solidFill>
        </p:spPr>
      </p:pic>
      <p:sp>
        <p:nvSpPr>
          <p:cNvPr id="28" name="TextBox 27"/>
          <p:cNvSpPr txBox="1"/>
          <p:nvPr/>
        </p:nvSpPr>
        <p:spPr>
          <a:xfrm>
            <a:off x="4592958" y="798745"/>
            <a:ext cx="2266967" cy="707886"/>
          </a:xfrm>
          <a:prstGeom prst="rect">
            <a:avLst/>
          </a:prstGeom>
          <a:noFill/>
        </p:spPr>
        <p:txBody>
          <a:bodyPr vert="horz" wrap="none" rtlCol="0">
            <a:spAutoFit/>
          </a:bodyPr>
          <a:lstStyle/>
          <a:p>
            <a:pPr algn="dist"/>
            <a:r>
              <a:rPr lang="en-US" altLang="zh-CN" sz="4000" b="1"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overview</a:t>
            </a:r>
            <a:endParaRPr lang="id-ID" altLang="zh-CN" sz="4000" b="1"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cxnSp>
        <p:nvCxnSpPr>
          <p:cNvPr id="3" name="直接连接符 2"/>
          <p:cNvCxnSpPr/>
          <p:nvPr/>
        </p:nvCxnSpPr>
        <p:spPr>
          <a:xfrm>
            <a:off x="11049917" y="160807"/>
            <a:ext cx="881350" cy="808677"/>
          </a:xfrm>
          <a:prstGeom prst="line">
            <a:avLst/>
          </a:prstGeom>
          <a:ln>
            <a:solidFill>
              <a:srgbClr val="495432"/>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673530" y="5488525"/>
            <a:ext cx="881350" cy="808677"/>
          </a:xfrm>
          <a:prstGeom prst="line">
            <a:avLst/>
          </a:prstGeom>
          <a:ln>
            <a:solidFill>
              <a:srgbClr val="49543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0"/>
            <a:ext cx="12193525" cy="6872990"/>
          </a:xfrm>
          <a:prstGeom prst="rect">
            <a:avLst/>
          </a:prstGeom>
        </p:spPr>
      </p:pic>
      <p:sp>
        <p:nvSpPr>
          <p:cNvPr id="6" name="圆: 空心 5"/>
          <p:cNvSpPr/>
          <p:nvPr/>
        </p:nvSpPr>
        <p:spPr>
          <a:xfrm rot="1205758">
            <a:off x="1268827" y="1104493"/>
            <a:ext cx="2763624" cy="4649016"/>
          </a:xfrm>
          <a:prstGeom prst="donut">
            <a:avLst>
              <a:gd name="adj" fmla="val 3552"/>
            </a:avLst>
          </a:prstGeom>
          <a:pattFill prst="ltHorz">
            <a:fgClr>
              <a:schemeClr val="bg1"/>
            </a:fgClr>
            <a:bgClr>
              <a:srgbClr val="021374"/>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9" name="文本框 8"/>
          <p:cNvSpPr txBox="1"/>
          <p:nvPr/>
        </p:nvSpPr>
        <p:spPr>
          <a:xfrm>
            <a:off x="4582118" y="2767280"/>
            <a:ext cx="5351995" cy="1200329"/>
          </a:xfrm>
          <a:prstGeom prst="rect">
            <a:avLst/>
          </a:prstGeom>
          <a:noFill/>
        </p:spPr>
        <p:txBody>
          <a:bodyPr wrap="square" rtlCol="0">
            <a:spAutoFit/>
          </a:bodyPr>
          <a:lstStyle/>
          <a:p>
            <a:pPr algn="dist"/>
            <a:r>
              <a:rPr lang="zh-CN" altLang="en-US" sz="72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活动内容</a:t>
            </a:r>
            <a:endParaRPr lang="zh-CN" altLang="en-US" sz="72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0" name="文本框 9"/>
          <p:cNvSpPr txBox="1"/>
          <p:nvPr/>
        </p:nvSpPr>
        <p:spPr>
          <a:xfrm>
            <a:off x="1650791" y="2253894"/>
            <a:ext cx="2113341" cy="1862048"/>
          </a:xfrm>
          <a:prstGeom prst="rect">
            <a:avLst/>
          </a:prstGeom>
          <a:noFill/>
        </p:spPr>
        <p:txBody>
          <a:bodyPr wrap="square" rtlCol="0">
            <a:spAutoFit/>
          </a:bodyPr>
          <a:lstStyle/>
          <a:p>
            <a:pPr algn="ctr"/>
            <a:r>
              <a:rPr lang="en-US" altLang="zh-CN" sz="115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02</a:t>
            </a:r>
            <a:endParaRPr lang="zh-CN" altLang="en-US" sz="115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2" name="文本框 1"/>
          <p:cNvSpPr txBox="1"/>
          <p:nvPr/>
        </p:nvSpPr>
        <p:spPr>
          <a:xfrm>
            <a:off x="4582118" y="3861786"/>
            <a:ext cx="5174441" cy="923330"/>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5400" b="1" i="1"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rPr>
              <a:t>Activity content</a:t>
            </a:r>
            <a:endParaRPr lang="zh-CN" altLang="en-US" sz="5400" b="1" i="1"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60400" y="0"/>
            <a:ext cx="991118" cy="6270372"/>
          </a:xfrm>
          <a:prstGeom prst="rect">
            <a:avLst/>
          </a:prstGeom>
          <a:solidFill>
            <a:srgbClr val="0213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cxnSp>
        <p:nvCxnSpPr>
          <p:cNvPr id="3" name="直接连接符 2"/>
          <p:cNvCxnSpPr/>
          <p:nvPr/>
        </p:nvCxnSpPr>
        <p:spPr>
          <a:xfrm>
            <a:off x="1250303" y="5236806"/>
            <a:ext cx="1352938"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1155959" y="704558"/>
            <a:ext cx="2715208" cy="1200329"/>
          </a:xfrm>
          <a:prstGeom prst="rect">
            <a:avLst/>
          </a:prstGeom>
          <a:noFill/>
        </p:spPr>
        <p:txBody>
          <a:bodyPr wrap="square" rtlCol="0">
            <a:spAutoFit/>
          </a:bodyPr>
          <a:lstStyle/>
          <a:p>
            <a:r>
              <a:rPr lang="en-US" altLang="zh-CN" sz="36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Activity flow chart</a:t>
            </a:r>
            <a:endParaRPr lang="zh-CN" altLang="en-US" sz="36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6" name="文本框 5"/>
          <p:cNvSpPr txBox="1"/>
          <p:nvPr/>
        </p:nvSpPr>
        <p:spPr>
          <a:xfrm>
            <a:off x="1257518" y="2411257"/>
            <a:ext cx="1980029" cy="523220"/>
          </a:xfrm>
          <a:prstGeom prst="rect">
            <a:avLst/>
          </a:prstGeom>
          <a:noFill/>
        </p:spPr>
        <p:txBody>
          <a:bodyPr wrap="none" rtlCol="0">
            <a:spAutoFit/>
          </a:bodyPr>
          <a:lstStyle/>
          <a:p>
            <a:r>
              <a:rPr lang="zh-CN" altLang="en-US" sz="28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活动流程表</a:t>
            </a:r>
            <a:endParaRPr lang="zh-CN" altLang="en-US" sz="28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aphicFrame>
        <p:nvGraphicFramePr>
          <p:cNvPr id="7" name="表格 7"/>
          <p:cNvGraphicFramePr>
            <a:graphicFrameLocks noGrp="1"/>
          </p:cNvGraphicFramePr>
          <p:nvPr/>
        </p:nvGraphicFramePr>
        <p:xfrm>
          <a:off x="4461070" y="963116"/>
          <a:ext cx="6847121" cy="5582626"/>
        </p:xfrm>
        <a:graphic>
          <a:graphicData uri="http://schemas.openxmlformats.org/drawingml/2006/table">
            <a:tbl>
              <a:tblPr firstRow="1" bandRow="1">
                <a:tableStyleId>{5C22544A-7EE6-4342-B048-85BDC9FD1C3A}</a:tableStyleId>
              </a:tblPr>
              <a:tblGrid>
                <a:gridCol w="2154655"/>
                <a:gridCol w="4692466"/>
              </a:tblGrid>
              <a:tr h="465411">
                <a:tc>
                  <a:txBody>
                    <a:bodyPr/>
                    <a:lstStyle/>
                    <a:p>
                      <a:pPr algn="ctr"/>
                      <a:r>
                        <a:rPr lang="zh-CN" altLang="en-US" sz="18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活动时间</a:t>
                      </a:r>
                      <a:endParaRPr lang="zh-CN" altLang="en-US" sz="18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en-US" sz="18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活动内容</a:t>
                      </a:r>
                      <a:endParaRPr lang="zh-CN" altLang="en-US" sz="18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68633">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18:30-19:00</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来宾领导签到接待</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32520">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19:00-19:05</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开场演绎（荧光芭蕾）</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59121">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19:05-19:10</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主持人登场</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411177">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19:10-19:15</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“world night”</a:t>
                      </a: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组委会成员及专业评审亮相</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algn="ct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86872">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19:15-19:30</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全球不眠之夜</a:t>
                      </a: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云端渝中</a:t>
                      </a: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品牌发布及解读</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411177">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19:30-19:40</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携程集团发布重庆市夜间旅游大数据报告</a:t>
                      </a:r>
                      <a:endPar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algn="ct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61500">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19:40-19:50</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全球不眠夜系列活动内容发布</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85877">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19:50-20:00</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六榜四线一评选</a:t>
                      </a: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发布</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62489">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20:00-20:10</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全球不眠之夜</a:t>
                      </a: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云端渝中</a:t>
                      </a: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活动启动仪式</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62490">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20:10-20:15</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云端创意秀演出</a:t>
                      </a: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1</a:t>
                      </a:r>
                      <a:r>
                        <a:rPr lang="zh-CN" altLang="en-US"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（康康舞）</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77604">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20:15-20:20</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云端创意秀演出</a:t>
                      </a: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2</a:t>
                      </a:r>
                      <a:r>
                        <a:rPr lang="zh-CN" altLang="en-US"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（天空主题走秀）</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32519">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20:20-20:25</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云端创意秀演出</a:t>
                      </a: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3</a:t>
                      </a:r>
                      <a:r>
                        <a:rPr lang="zh-CN" altLang="en-US"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（云中的</a:t>
                      </a:r>
                      <a:r>
                        <a:rPr lang="en-US"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Angle</a:t>
                      </a:r>
                      <a:r>
                        <a:rPr lang="zh-CN" altLang="en-US"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32519">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20:20-20:25</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zh-CN"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云端创意秀演出</a:t>
                      </a:r>
                      <a:r>
                        <a:rPr lang="zh-CN" altLang="en-US" sz="1100"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（意大利歌剧）</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r h="332519">
                <a:tc>
                  <a:txBody>
                    <a:bodyPr/>
                    <a:lstStyle/>
                    <a:p>
                      <a:pPr algn="ctr"/>
                      <a:r>
                        <a:rPr lang="en-US" altLang="zh-CN"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20:25-21:00</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c>
                  <a:txBody>
                    <a:bodyPr/>
                    <a:lstStyle/>
                    <a:p>
                      <a:pPr algn="ctr"/>
                      <a:r>
                        <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自由交流沟通（乐队暖场）</a:t>
                      </a:r>
                      <a:endParaRPr lang="zh-CN" altLang="en-US" sz="11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txBody>
                  <a:tcPr marL="75997" marR="75997" marT="37998" marB="37998">
                    <a:no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1"/>
          <a:srcRect t="1389" b="29470"/>
          <a:stretch>
            <a:fillRect/>
          </a:stretch>
        </p:blipFill>
        <p:spPr>
          <a:xfrm>
            <a:off x="8412569" y="420914"/>
            <a:ext cx="3314521" cy="6197601"/>
          </a:xfrm>
          <a:prstGeom prst="rect">
            <a:avLst/>
          </a:prstGeom>
          <a:ln w="25400">
            <a:solidFill>
              <a:schemeClr val="bg1"/>
            </a:solidFill>
          </a:ln>
        </p:spPr>
      </p:pic>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52" r="52"/>
          <a:stretch>
            <a:fillRect/>
          </a:stretch>
        </p:blipFill>
        <p:spPr>
          <a:xfrm>
            <a:off x="585470" y="1849755"/>
            <a:ext cx="3051109" cy="4334510"/>
          </a:xfrm>
          <a:prstGeom prst="rect">
            <a:avLst/>
          </a:prstGeom>
          <a:ln w="25400">
            <a:solidFill>
              <a:schemeClr val="bg1"/>
            </a:solidFill>
          </a:ln>
        </p:spPr>
      </p:pic>
      <p:sp>
        <p:nvSpPr>
          <p:cNvPr id="8" name="文本框 7"/>
          <p:cNvSpPr txBox="1"/>
          <p:nvPr/>
        </p:nvSpPr>
        <p:spPr>
          <a:xfrm>
            <a:off x="4381118" y="2207501"/>
            <a:ext cx="3532351" cy="3926524"/>
          </a:xfrm>
          <a:prstGeom prst="rect">
            <a:avLst/>
          </a:prstGeom>
          <a:noFill/>
        </p:spPr>
        <p:txBody>
          <a:bodyPr wrap="square" rtlCol="0">
            <a:spAutoFit/>
          </a:bodyPr>
          <a:lstStyle/>
          <a:p>
            <a:pPr algn="l" fontAlgn="auto">
              <a:lnSpc>
                <a:spcPct val="150000"/>
              </a:lnSpc>
            </a:pPr>
            <a:r>
              <a:rPr lang="zh-CN" altLang="en-US"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签到时间：</a:t>
            </a:r>
            <a:r>
              <a:rPr lang="en-US" altLang="zh-CN"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18:30-19:00</a:t>
            </a:r>
            <a:endParaRPr lang="en-US" altLang="zh-CN"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endParaRPr>
          </a:p>
          <a:p>
            <a:pPr algn="l" fontAlgn="auto">
              <a:lnSpc>
                <a:spcPct val="150000"/>
              </a:lnSpc>
            </a:pPr>
            <a:r>
              <a:rPr lang="zh-CN" altLang="en-US"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签到形式：云朵树签到</a:t>
            </a:r>
            <a:r>
              <a:rPr lang="en-US" altLang="zh-CN"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a:t>
            </a:r>
            <a:r>
              <a:rPr lang="zh-CN" altLang="en-US"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嘉宾拉动云朵树下的灯绳，云朵等亮起，随着签到人数增加，云朵树越来越亮</a:t>
            </a:r>
            <a:endParaRPr lang="en-US" altLang="zh-CN"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endParaRPr>
          </a:p>
          <a:p>
            <a:pPr algn="l" fontAlgn="auto">
              <a:lnSpc>
                <a:spcPct val="150000"/>
              </a:lnSpc>
            </a:pPr>
            <a:r>
              <a:rPr lang="zh-CN" altLang="en-US"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签到阐述：云朵的形状关联“云端渝中”概念，同时逐步点亮的过程也寓意着渝中文旅一步一步成长点亮</a:t>
            </a:r>
            <a:endParaRPr lang="en-US" altLang="zh-CN"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endParaRPr>
          </a:p>
          <a:p>
            <a:pPr algn="l" fontAlgn="auto">
              <a:lnSpc>
                <a:spcPct val="150000"/>
              </a:lnSpc>
            </a:pPr>
            <a:r>
              <a:rPr lang="en-US" altLang="zh-CN"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Sign in Description: the shape of the clouds is related to the concept of "</a:t>
            </a:r>
            <a:r>
              <a:rPr lang="en-US" altLang="zh-CN" sz="1400" dirty="0" err="1">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Yuzhong</a:t>
            </a:r>
            <a:r>
              <a:rPr lang="en-US" altLang="zh-CN" sz="14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 in the cloud". At the same time, the process of gradually lighting up also implies the</a:t>
            </a:r>
            <a:endParaRPr lang="zh-CN" altLang="en-US" sz="1100"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endParaRPr>
          </a:p>
        </p:txBody>
      </p:sp>
      <p:sp>
        <p:nvSpPr>
          <p:cNvPr id="20" name="TextBox 11"/>
          <p:cNvSpPr txBox="1"/>
          <p:nvPr/>
        </p:nvSpPr>
        <p:spPr>
          <a:xfrm>
            <a:off x="3881030" y="1807391"/>
            <a:ext cx="3879193" cy="400110"/>
          </a:xfrm>
          <a:prstGeom prst="rect">
            <a:avLst/>
          </a:prstGeom>
          <a:noFill/>
        </p:spPr>
        <p:txBody>
          <a:bodyPr wrap="square" rtlCol="0">
            <a:spAutoFit/>
          </a:bodyPr>
          <a:lstStyle/>
          <a:p>
            <a:pPr lvl="1"/>
            <a:r>
              <a:rPr lang="zh-CN" altLang="en-US" sz="2000" b="1"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活动签到</a:t>
            </a:r>
            <a:r>
              <a:rPr lang="en-US" altLang="zh-CN" sz="2000" b="1"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rPr>
              <a:t>/Activity check in</a:t>
            </a:r>
            <a:endParaRPr sz="2000" b="1" dirty="0">
              <a:solidFill>
                <a:schemeClr val="bg1">
                  <a:lumMod val="95000"/>
                </a:schemeClr>
              </a:solidFill>
              <a:latin typeface="Bahnschrift" panose="020B0502040204020203" pitchFamily="34" charset="0"/>
              <a:ea typeface="微软雅黑" panose="020B0503020204020204" charset="-122"/>
              <a:cs typeface="+mn-ea"/>
              <a:sym typeface="Bahnschrift" panose="020B0502040204020203"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262229"/>
            <a:ext cx="12192000" cy="6399038"/>
            <a:chOff x="478469" y="491627"/>
            <a:chExt cx="11228130" cy="5893145"/>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10971" y="2174881"/>
              <a:ext cx="3752528" cy="2517436"/>
            </a:xfrm>
            <a:prstGeom prst="rect">
              <a:avLst/>
            </a:prstGeom>
          </p:spPr>
        </p:pic>
        <p:pic>
          <p:nvPicPr>
            <p:cNvPr id="2" name="6c5e2bd2011a4d00f411ccc0ab3aa7aa">
              <a:hlinkClick r:id="" action="ppaction://media"/>
            </p:cNvPr>
            <p:cNvPicPr>
              <a:picLocks noChangeAspect="1"/>
            </p:cNvPicPr>
            <p:nvPr>
              <a:videoFile r:link="rId2"/>
              <p:extLst>
                <p:ext uri="{DAA4B4D4-6D71-4841-9C94-3DE7FCFB9230}">
                  <p14:media xmlns:p14="http://schemas.microsoft.com/office/powerpoint/2010/main" r:embed="rId3">
                    <p14:trim end="2828.000000"/>
                  </p14:media>
                </p:ext>
              </p:extLst>
            </p:nvPr>
          </p:nvPicPr>
          <p:blipFill>
            <a:blip r:embed="rId4"/>
            <a:stretch>
              <a:fillRect/>
            </a:stretch>
          </p:blipFill>
          <p:spPr>
            <a:xfrm>
              <a:off x="4671467" y="531236"/>
              <a:ext cx="3270334" cy="5813927"/>
            </a:xfrm>
            <a:prstGeom prst="rect">
              <a:avLst/>
            </a:prstGeom>
          </p:spPr>
        </p:pic>
        <p:sp>
          <p:nvSpPr>
            <p:cNvPr id="14" name="矩形 13"/>
            <p:cNvSpPr/>
            <p:nvPr/>
          </p:nvSpPr>
          <p:spPr>
            <a:xfrm>
              <a:off x="478469" y="4701518"/>
              <a:ext cx="11228130" cy="1683254"/>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3" name="矩形 12"/>
            <p:cNvSpPr/>
            <p:nvPr/>
          </p:nvSpPr>
          <p:spPr>
            <a:xfrm>
              <a:off x="478469" y="491627"/>
              <a:ext cx="11228130" cy="1683254"/>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pic>
          <p:nvPicPr>
            <p:cNvPr id="4" name="图片 3"/>
            <p:cNvPicPr>
              <a:picLocks noChangeAspect="1"/>
            </p:cNvPicPr>
            <p:nvPr/>
          </p:nvPicPr>
          <p:blipFill rotWithShape="1">
            <a:blip r:embed="rId5"/>
            <a:srcRect l="3625" r="6337"/>
            <a:stretch>
              <a:fillRect/>
            </a:stretch>
          </p:blipFill>
          <p:spPr>
            <a:xfrm>
              <a:off x="478469" y="2179481"/>
              <a:ext cx="4199931" cy="2517436"/>
            </a:xfrm>
            <a:prstGeom prst="rect">
              <a:avLst/>
            </a:prstGeom>
          </p:spPr>
        </p:pic>
        <p:sp>
          <p:nvSpPr>
            <p:cNvPr id="8" name="文本框 7"/>
            <p:cNvSpPr txBox="1"/>
            <p:nvPr/>
          </p:nvSpPr>
          <p:spPr>
            <a:xfrm>
              <a:off x="1080308" y="569896"/>
              <a:ext cx="10626291" cy="283445"/>
            </a:xfrm>
            <a:prstGeom prst="rect">
              <a:avLst/>
            </a:prstGeom>
            <a:noFill/>
          </p:spPr>
          <p:txBody>
            <a:bodyPr wrap="square" rtlCol="0">
              <a:spAutoFit/>
            </a:bodyPr>
            <a:lstStyle/>
            <a:p>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Global sleepless night -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yunduan</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Yuzhong</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Global sleepless night -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yunduan</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Yuzhong</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Global sleepless night -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yunduan</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Yuzhong</a:t>
              </a:r>
              <a:endPar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0" name="文本框 9"/>
            <p:cNvSpPr txBox="1"/>
            <p:nvPr/>
          </p:nvSpPr>
          <p:spPr>
            <a:xfrm>
              <a:off x="3959368" y="1333254"/>
              <a:ext cx="4266332" cy="481855"/>
            </a:xfrm>
            <a:prstGeom prst="rect">
              <a:avLst/>
            </a:prstGeom>
            <a:noFill/>
          </p:spPr>
          <p:txBody>
            <a:bodyPr wrap="square">
              <a:spAutoFit/>
            </a:bodyPr>
            <a:lstStyle/>
            <a:p>
              <a:pPr algn="ctr"/>
              <a:r>
                <a:rPr lang="zh-CN" altLang="en-US" sz="28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8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800" b="1" dirty="0">
                  <a:solidFill>
                    <a:schemeClr val="bg1"/>
                  </a:solidFill>
                  <a:latin typeface="Bahnschrift" panose="020B0502040204020203" pitchFamily="34" charset="0"/>
                  <a:ea typeface="微软雅黑" panose="020B0503020204020204" charset="-122"/>
                  <a:sym typeface="Bahnschrift" panose="020B0502040204020203" pitchFamily="34" charset="0"/>
                </a:rPr>
                <a:t>全球不眠夜</a:t>
              </a:r>
              <a:r>
                <a:rPr lang="en-US" altLang="zh-CN" sz="28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800" b="1" dirty="0">
                  <a:solidFill>
                    <a:schemeClr val="bg1"/>
                  </a:solidFill>
                  <a:latin typeface="Bahnschrift" panose="020B0502040204020203" pitchFamily="34" charset="0"/>
                  <a:ea typeface="微软雅黑" panose="020B0503020204020204" charset="-122"/>
                  <a:sym typeface="Bahnschrift" panose="020B0502040204020203" pitchFamily="34" charset="0"/>
                </a:rPr>
                <a:t>云端渝中</a:t>
              </a:r>
              <a:r>
                <a:rPr lang="en-US" altLang="zh-CN" sz="28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8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1" name="文本框 10"/>
            <p:cNvSpPr txBox="1"/>
            <p:nvPr/>
          </p:nvSpPr>
          <p:spPr>
            <a:xfrm>
              <a:off x="3301817" y="4818395"/>
              <a:ext cx="5581434" cy="368478"/>
            </a:xfrm>
            <a:prstGeom prst="rect">
              <a:avLst/>
            </a:prstGeom>
            <a:noFill/>
          </p:spPr>
          <p:txBody>
            <a:bodyPr wrap="square">
              <a:spAutoFit/>
            </a:bodyPr>
            <a:lstStyle/>
            <a:p>
              <a:pPr algn="dist"/>
              <a:r>
                <a:rPr lang="zh-CN" altLang="en-US" sz="20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0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000" b="1" dirty="0">
                  <a:solidFill>
                    <a:schemeClr val="bg1"/>
                  </a:solidFill>
                  <a:latin typeface="Bahnschrift" panose="020B0502040204020203" pitchFamily="34" charset="0"/>
                  <a:ea typeface="微软雅黑" panose="020B0503020204020204" charset="-122"/>
                  <a:sym typeface="Bahnschrift" panose="020B0502040204020203" pitchFamily="34" charset="0"/>
                </a:rPr>
                <a:t>国际梦幻荧光芭蕾</a:t>
              </a:r>
              <a:r>
                <a:rPr lang="en-US" altLang="zh-CN" sz="20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000" b="1" dirty="0">
                  <a:solidFill>
                    <a:schemeClr val="bg1"/>
                  </a:solidFill>
                  <a:latin typeface="Bahnschrift" panose="020B0502040204020203" pitchFamily="34" charset="0"/>
                  <a:ea typeface="微软雅黑" panose="020B0503020204020204" charset="-122"/>
                  <a:sym typeface="Bahnschrift" panose="020B0502040204020203" pitchFamily="34" charset="0"/>
                </a:rPr>
                <a:t>越夜越美丽</a:t>
              </a:r>
              <a:r>
                <a:rPr lang="en-US" altLang="zh-CN" sz="20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0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grpSp>
      <p:sp>
        <p:nvSpPr>
          <p:cNvPr id="16" name="文本框 15"/>
          <p:cNvSpPr txBox="1"/>
          <p:nvPr/>
        </p:nvSpPr>
        <p:spPr>
          <a:xfrm>
            <a:off x="854131" y="6254542"/>
            <a:ext cx="11538497" cy="307777"/>
          </a:xfrm>
          <a:prstGeom prst="rect">
            <a:avLst/>
          </a:prstGeom>
          <a:noFill/>
        </p:spPr>
        <p:txBody>
          <a:bodyPr wrap="square" rtlCol="0">
            <a:spAutoFit/>
          </a:bodyPr>
          <a:lstStyle/>
          <a:p>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Global sleepless night -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yunduan</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Yuzhong</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Global sleepless night -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yunduan</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Yuzhong</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Global sleepless night -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yunduan</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1400" dirty="0" err="1">
                <a:solidFill>
                  <a:schemeClr val="bg1"/>
                </a:solidFill>
                <a:latin typeface="Bahnschrift" panose="020B0502040204020203" pitchFamily="34" charset="0"/>
                <a:ea typeface="微软雅黑" panose="020B0503020204020204" charset="-122"/>
                <a:sym typeface="Bahnschrift" panose="020B0502040204020203" pitchFamily="34" charset="0"/>
              </a:rPr>
              <a:t>Yuzhong</a:t>
            </a:r>
            <a:endPar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8" name="文本框 17"/>
          <p:cNvSpPr txBox="1"/>
          <p:nvPr/>
        </p:nvSpPr>
        <p:spPr>
          <a:xfrm>
            <a:off x="3222422" y="5504907"/>
            <a:ext cx="6212114" cy="523220"/>
          </a:xfrm>
          <a:prstGeom prst="rect">
            <a:avLst/>
          </a:prstGeom>
          <a:noFill/>
        </p:spPr>
        <p:txBody>
          <a:bodyPr wrap="square">
            <a:spAutoFit/>
          </a:bodyPr>
          <a:lstStyle/>
          <a:p>
            <a:pPr algn="ctr"/>
            <a:r>
              <a:rPr lang="zh-CN" altLang="en-US" sz="14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“芭蕾舞起源于意大利，又叫脚尖舞，是一种优雅灵动的古典舞蹈。在意大利的文艺复兴时期，人们往往会跳芭蕾舞来迎接外国元首，</a:t>
            </a:r>
            <a:endPar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timing>
    <p:tnLst>
      <p:par>
        <p:cTn id="1" dur="indefinite" restart="never" nodeType="tmRoot">
          <p:childTnLst>
            <p:video>
              <p:cMediaNode vol="80000">
                <p:cTn id="2"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t="2288" b="13415"/>
          <a:stretch>
            <a:fillRect/>
          </a:stretch>
        </p:blipFill>
        <p:spPr>
          <a:xfrm>
            <a:off x="0" y="0"/>
            <a:ext cx="12194006" cy="6858000"/>
          </a:xfrm>
          <a:prstGeom prst="rect">
            <a:avLst/>
          </a:prstGeom>
        </p:spPr>
      </p:pic>
      <p:sp>
        <p:nvSpPr>
          <p:cNvPr id="6" name="矩形 5"/>
          <p:cNvSpPr/>
          <p:nvPr/>
        </p:nvSpPr>
        <p:spPr>
          <a:xfrm>
            <a:off x="0" y="1"/>
            <a:ext cx="12192000" cy="6857999"/>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8" name="文本框 7"/>
          <p:cNvSpPr txBox="1"/>
          <p:nvPr/>
        </p:nvSpPr>
        <p:spPr>
          <a:xfrm>
            <a:off x="6018245" y="1028700"/>
            <a:ext cx="4588115" cy="523220"/>
          </a:xfrm>
          <a:prstGeom prst="rect">
            <a:avLst/>
          </a:prstGeom>
          <a:noFill/>
        </p:spPr>
        <p:txBody>
          <a:bodyPr wrap="none" rtlCol="0">
            <a:spAutoFit/>
          </a:bodyPr>
          <a:lstStyle/>
          <a:p>
            <a:r>
              <a:rPr lang="en-US" altLang="zh-CN" sz="2800" dirty="0">
                <a:solidFill>
                  <a:schemeClr val="bg1"/>
                </a:solidFill>
                <a:latin typeface="Bahnschrift" panose="020B0502040204020203" pitchFamily="34" charset="0"/>
                <a:ea typeface="微软雅黑" panose="020B0503020204020204" charset="-122"/>
                <a:sym typeface="Bahnschrift" panose="020B0502040204020203" pitchFamily="34" charset="0"/>
              </a:rPr>
              <a:t>Host the opening ceremony</a:t>
            </a:r>
            <a:endParaRPr lang="zh-CN" altLang="en-US" sz="28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cxnSp>
        <p:nvCxnSpPr>
          <p:cNvPr id="12" name="直接连接符 11"/>
          <p:cNvCxnSpPr/>
          <p:nvPr/>
        </p:nvCxnSpPr>
        <p:spPr>
          <a:xfrm>
            <a:off x="6153444" y="1604865"/>
            <a:ext cx="45301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flipH="1">
            <a:off x="6096000" y="1794629"/>
            <a:ext cx="4194207" cy="1061829"/>
          </a:xfrm>
          <a:prstGeom prst="rect">
            <a:avLst/>
          </a:prstGeom>
          <a:noFill/>
        </p:spPr>
        <p:txBody>
          <a:bodyPr wrap="square" rtlCol="0">
            <a:spAutoFit/>
          </a:bodyPr>
          <a:lstStyle/>
          <a:p>
            <a:pPr>
              <a:lnSpc>
                <a:spcPct val="150000"/>
              </a:lnSpc>
            </a:pPr>
            <a:r>
              <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rPr>
              <a:t>主持人开场，简要介绍活动内容，“全球不眠夜</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rPr>
              <a:t>云端渝中”品牌概念，同时对现场嘉宾表示欢迎，介绍主要领导，开启活动流程</a:t>
            </a:r>
            <a:endPar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t="8844" r="1240" b="7891"/>
          <a:stretch>
            <a:fillRect/>
          </a:stretch>
        </p:blipFill>
        <p:spPr>
          <a:xfrm>
            <a:off x="0" y="0"/>
            <a:ext cx="12192000" cy="6858000"/>
          </a:xfrm>
          <a:prstGeom prst="rect">
            <a:avLst/>
          </a:prstGeom>
        </p:spPr>
      </p:pic>
      <p:sp>
        <p:nvSpPr>
          <p:cNvPr id="3" name="矩形 2"/>
          <p:cNvSpPr/>
          <p:nvPr/>
        </p:nvSpPr>
        <p:spPr>
          <a:xfrm>
            <a:off x="0" y="1"/>
            <a:ext cx="12192000" cy="6857999"/>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5" name="文本框 4"/>
          <p:cNvSpPr txBox="1"/>
          <p:nvPr/>
        </p:nvSpPr>
        <p:spPr>
          <a:xfrm>
            <a:off x="576166" y="1028700"/>
            <a:ext cx="6097554" cy="523220"/>
          </a:xfrm>
          <a:prstGeom prst="rect">
            <a:avLst/>
          </a:prstGeom>
          <a:noFill/>
        </p:spPr>
        <p:txBody>
          <a:bodyPr wrap="square">
            <a:spAutoFit/>
          </a:bodyPr>
          <a:lstStyle/>
          <a:p>
            <a:r>
              <a:rPr lang="zh-CN" altLang="en-US" sz="2800" dirty="0">
                <a:solidFill>
                  <a:schemeClr val="bg1"/>
                </a:solidFill>
                <a:latin typeface="Bahnschrift" panose="020B0502040204020203" pitchFamily="34" charset="0"/>
                <a:ea typeface="微软雅黑" panose="020B0503020204020204" charset="-122"/>
                <a:sym typeface="Bahnschrift" panose="020B0502040204020203" pitchFamily="34" charset="0"/>
              </a:rPr>
              <a:t>Speech by main leaders</a:t>
            </a:r>
            <a:endParaRPr lang="zh-CN" altLang="en-US" sz="28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cxnSp>
        <p:nvCxnSpPr>
          <p:cNvPr id="6" name="直接连接符 5"/>
          <p:cNvCxnSpPr/>
          <p:nvPr/>
        </p:nvCxnSpPr>
        <p:spPr>
          <a:xfrm>
            <a:off x="660400" y="1679510"/>
            <a:ext cx="45301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flipH="1">
            <a:off x="660400" y="1807101"/>
            <a:ext cx="4194207" cy="1061829"/>
          </a:xfrm>
          <a:prstGeom prst="rect">
            <a:avLst/>
          </a:prstGeom>
          <a:noFill/>
        </p:spPr>
        <p:txBody>
          <a:bodyPr wrap="square" rtlCol="0">
            <a:spAutoFit/>
          </a:bodyPr>
          <a:lstStyle/>
          <a:p>
            <a:pPr>
              <a:lnSpc>
                <a:spcPct val="150000"/>
              </a:lnSpc>
            </a:pPr>
            <a:r>
              <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rPr>
              <a:t>相关领导致辞，传达活动理念，以及对发布会的解读，表达对到场嘉宾的欢迎，提高活动整体调性和高度</a:t>
            </a:r>
            <a:endPar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 name="文本框 7"/>
          <p:cNvSpPr txBox="1"/>
          <p:nvPr/>
        </p:nvSpPr>
        <p:spPr>
          <a:xfrm>
            <a:off x="660400" y="2996520"/>
            <a:ext cx="6096000" cy="1856919"/>
          </a:xfrm>
          <a:prstGeom prst="rect">
            <a:avLst/>
          </a:prstGeom>
          <a:noFill/>
        </p:spPr>
        <p:txBody>
          <a:bodyPr wrap="square">
            <a:spAutoFit/>
          </a:bodyPr>
          <a:lstStyle/>
          <a:p>
            <a:pPr marL="285750" lvl="0" indent="-285750" algn="just" fontAlgn="base">
              <a:lnSpc>
                <a:spcPts val="2895"/>
              </a:lnSpc>
              <a:buFont typeface="Wingdings" panose="05000000000000000000" pitchFamily="2" charset="2"/>
              <a:buChar char="ü"/>
            </a:pPr>
            <a:r>
              <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首届</a:t>
            </a:r>
            <a:r>
              <a:rPr lang="en-US"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全球不眠之夜</a:t>
            </a:r>
            <a:r>
              <a:rPr lang="en-US"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云端渝中</a:t>
            </a:r>
            <a:r>
              <a:rPr lang="en-US"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品牌发布及解读；</a:t>
            </a:r>
            <a:endPar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marL="285750" lvl="0" indent="-285750" algn="just" fontAlgn="base">
              <a:lnSpc>
                <a:spcPts val="2895"/>
              </a:lnSpc>
              <a:buFont typeface="Wingdings" panose="05000000000000000000" pitchFamily="2" charset="2"/>
              <a:buChar char="ü"/>
            </a:pPr>
            <a:r>
              <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携程集团发布重庆市夜间旅游大数据报告；</a:t>
            </a:r>
            <a:endPar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marL="285750" lvl="0" indent="-285750" algn="just" fontAlgn="base">
              <a:lnSpc>
                <a:spcPts val="2895"/>
              </a:lnSpc>
              <a:buFont typeface="Wingdings" panose="05000000000000000000" pitchFamily="2" charset="2"/>
              <a:buChar char="ü"/>
            </a:pPr>
            <a:r>
              <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全球不眠夜系列活动内容发布；</a:t>
            </a:r>
            <a:endPar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marL="285750" lvl="0" indent="-285750" algn="just" fontAlgn="base">
              <a:lnSpc>
                <a:spcPts val="2895"/>
              </a:lnSpc>
              <a:buFont typeface="Wingdings" panose="05000000000000000000" pitchFamily="2" charset="2"/>
              <a:buChar char="ü"/>
            </a:pPr>
            <a:r>
              <a:rPr lang="en-US"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“world night”</a:t>
            </a:r>
            <a:r>
              <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组委会成员及专业评审亮相；</a:t>
            </a:r>
            <a:endPar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marL="285750" indent="-285750">
              <a:buFont typeface="Wingdings" panose="05000000000000000000" pitchFamily="2" charset="2"/>
              <a:buChar char="ü"/>
            </a:pPr>
            <a:r>
              <a:rPr lang="en-US"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六榜四线一评选</a:t>
            </a:r>
            <a:r>
              <a:rPr lang="en-US"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sz="1400" kern="1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发布</a:t>
            </a:r>
            <a:endPar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56c98ba573792ab791c1bd19fba49f0a">
            <a:hlinkClick r:id="" action="ppaction://media"/>
          </p:cNvPr>
          <p:cNvPicPr>
            <a:picLocks noChangeAspect="1"/>
          </p:cNvPicPr>
          <p:nvPr>
            <a:videoFile r:link="rId1"/>
            <p:extLst>
              <p:ext uri="{DAA4B4D4-6D71-4841-9C94-3DE7FCFB9230}">
                <p14:media xmlns:p14="http://schemas.microsoft.com/office/powerpoint/2010/main" r:embed="rId2">
                  <p14:trim st="5331.000000" end="8894.000000"/>
                </p14:media>
              </p:ext>
            </p:extLst>
          </p:nvPr>
        </p:nvPicPr>
        <p:blipFill>
          <a:blip r:embed="rId3"/>
          <a:stretch>
            <a:fillRect/>
          </a:stretch>
        </p:blipFill>
        <p:spPr>
          <a:xfrm>
            <a:off x="0" y="0"/>
            <a:ext cx="12192000" cy="6858000"/>
          </a:xfrm>
          <a:prstGeom prst="rect">
            <a:avLst/>
          </a:prstGeom>
        </p:spPr>
      </p:pic>
      <p:sp>
        <p:nvSpPr>
          <p:cNvPr id="3" name="矩形 2"/>
          <p:cNvSpPr/>
          <p:nvPr/>
        </p:nvSpPr>
        <p:spPr>
          <a:xfrm>
            <a:off x="0" y="0"/>
            <a:ext cx="12192000" cy="14949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4" name="文本框 3"/>
          <p:cNvSpPr txBox="1"/>
          <p:nvPr/>
        </p:nvSpPr>
        <p:spPr>
          <a:xfrm flipH="1">
            <a:off x="3998896" y="0"/>
            <a:ext cx="4194207" cy="473206"/>
          </a:xfrm>
          <a:prstGeom prst="rect">
            <a:avLst/>
          </a:prstGeom>
          <a:noFill/>
        </p:spPr>
        <p:txBody>
          <a:bodyPr wrap="square" rtlCol="0">
            <a:spAutoFit/>
          </a:bodyPr>
          <a:lstStyle/>
          <a:p>
            <a:pPr>
              <a:lnSpc>
                <a:spcPct val="150000"/>
              </a:lnSpc>
            </a:pPr>
            <a:r>
              <a:rPr lang="en-US" altLang="zh-CN"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zh-CN"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全球不眠之夜</a:t>
            </a:r>
            <a:r>
              <a:rPr lang="en-US" altLang="zh-CN"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zh-CN"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云端渝中</a:t>
            </a:r>
            <a:r>
              <a:rPr lang="en-US" altLang="zh-CN" kern="1200" dirty="0">
                <a:solidFill>
                  <a:schemeClr val="bg1"/>
                </a:solidFill>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dirty="0">
                <a:solidFill>
                  <a:schemeClr val="bg1"/>
                </a:solidFill>
                <a:latin typeface="Bahnschrift" panose="020B0502040204020203" pitchFamily="34" charset="0"/>
                <a:ea typeface="微软雅黑" panose="020B0503020204020204" charset="-122"/>
                <a:sym typeface="Bahnschrift" panose="020B0502040204020203" pitchFamily="34" charset="0"/>
              </a:rPr>
              <a:t>启动仪式</a:t>
            </a:r>
            <a:r>
              <a:rPr lang="en-US" altLang="zh-CN"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5" name="文本框 4"/>
          <p:cNvSpPr txBox="1"/>
          <p:nvPr/>
        </p:nvSpPr>
        <p:spPr>
          <a:xfrm flipH="1">
            <a:off x="196046" y="473206"/>
            <a:ext cx="11799905" cy="711733"/>
          </a:xfrm>
          <a:prstGeom prst="rect">
            <a:avLst/>
          </a:prstGeom>
          <a:noFill/>
        </p:spPr>
        <p:txBody>
          <a:bodyPr wrap="square" rtlCol="0">
            <a:spAutoFit/>
          </a:bodyPr>
          <a:lstStyle/>
          <a:p>
            <a:pPr>
              <a:lnSpc>
                <a:spcPct val="150000"/>
              </a:lnSpc>
            </a:pPr>
            <a:r>
              <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rPr>
              <a:t>启动仪式创意阐述：结合“不眠之夜打造炫酷灯光秀，彰显狂嗨夜经济”</a:t>
            </a:r>
            <a:r>
              <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rPr>
              <a:t>围绕云端渝中，通过无人机启动球往高空飞去仿佛前往渝中体验云端之巅</a:t>
            </a:r>
            <a:endParaRPr lang="en-US" altLang="zh-CN" sz="14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nSpc>
                <a:spcPct val="150000"/>
              </a:lnSpc>
            </a:pPr>
            <a:r>
              <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rPr>
              <a:t>启动仪式流程：随着主持人口播倒计时，启动嘉宾将手放在银幕共同点亮，同时象征云端的无人机球体逐渐升空</a:t>
            </a:r>
            <a:endParaRPr lang="zh-CN" altLang="en-US" sz="14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7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372988">
            <a:off x="7432645" y="4951803"/>
            <a:ext cx="4487557" cy="1542865"/>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12621" b="12621"/>
          <a:stretch>
            <a:fillRect/>
          </a:stretch>
        </p:blipFill>
        <p:spPr>
          <a:xfrm>
            <a:off x="384491" y="1244192"/>
            <a:ext cx="8076102" cy="4369615"/>
          </a:xfrm>
          <a:prstGeom prst="rect">
            <a:avLst/>
          </a:prstGeom>
          <a:ln w="19050">
            <a:solidFill>
              <a:schemeClr val="bg1"/>
            </a:solidFill>
          </a:ln>
          <a:effectLst>
            <a:outerShdw blurRad="50800" dist="38100" dir="5400000" algn="t" rotWithShape="0">
              <a:prstClr val="black">
                <a:alpha val="40000"/>
              </a:prstClr>
            </a:outerShdw>
          </a:effectLst>
        </p:spPr>
      </p:pic>
      <p:sp>
        <p:nvSpPr>
          <p:cNvPr id="4" name="矩形 3"/>
          <p:cNvSpPr/>
          <p:nvPr/>
        </p:nvSpPr>
        <p:spPr>
          <a:xfrm>
            <a:off x="7373923" y="2008116"/>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7" name="文本框 6"/>
          <p:cNvSpPr txBox="1"/>
          <p:nvPr/>
        </p:nvSpPr>
        <p:spPr>
          <a:xfrm>
            <a:off x="7373923" y="2138106"/>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全球不眠之夜</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云端渝中</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0" name="矩形 9"/>
          <p:cNvSpPr/>
          <p:nvPr/>
        </p:nvSpPr>
        <p:spPr>
          <a:xfrm>
            <a:off x="7373923" y="3088751"/>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1" name="矩形 10"/>
          <p:cNvSpPr/>
          <p:nvPr/>
        </p:nvSpPr>
        <p:spPr>
          <a:xfrm>
            <a:off x="7373923" y="4169386"/>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9" name="文本框 8"/>
          <p:cNvSpPr txBox="1"/>
          <p:nvPr/>
        </p:nvSpPr>
        <p:spPr>
          <a:xfrm>
            <a:off x="7373923" y="3253283"/>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外国舞团热情演绎康康舞</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2" name="文本框 11"/>
          <p:cNvSpPr txBox="1"/>
          <p:nvPr/>
        </p:nvSpPr>
        <p:spPr>
          <a:xfrm>
            <a:off x="7133108" y="4331145"/>
            <a:ext cx="4743801" cy="338554"/>
          </a:xfrm>
          <a:prstGeom prst="rect">
            <a:avLst/>
          </a:prstGeom>
          <a:noFill/>
        </p:spPr>
        <p:txBody>
          <a:bodyPr wrap="square">
            <a:spAutoFit/>
          </a:bodyPr>
          <a:lstStyle/>
          <a:p>
            <a:pPr algn="ctr"/>
            <a:r>
              <a:rPr lang="zh-CN" altLang="en-US" sz="16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16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16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康康舞起源于法国，一种轻快热情的舞蹈</a:t>
            </a:r>
            <a:r>
              <a:rPr lang="en-US" altLang="zh-CN" sz="16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16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531052"/>
            <a:ext cx="12192000" cy="5795895"/>
            <a:chOff x="261257" y="674914"/>
            <a:chExt cx="11586756" cy="5508171"/>
          </a:xfrm>
        </p:grpSpPr>
        <p:pic>
          <p:nvPicPr>
            <p:cNvPr id="4" name="图片 3"/>
            <p:cNvPicPr>
              <a:picLocks noChangeAspect="1"/>
            </p:cNvPicPr>
            <p:nvPr/>
          </p:nvPicPr>
          <p:blipFill rotWithShape="1">
            <a:blip r:embed="rId1"/>
            <a:srcRect l="5632" r="9957" b="4022"/>
            <a:stretch>
              <a:fillRect/>
            </a:stretch>
          </p:blipFill>
          <p:spPr>
            <a:xfrm>
              <a:off x="261257" y="674914"/>
              <a:ext cx="3635741" cy="5508171"/>
            </a:xfrm>
            <a:prstGeom prst="rect">
              <a:avLst/>
            </a:prstGeom>
          </p:spPr>
        </p:pic>
        <p:pic>
          <p:nvPicPr>
            <p:cNvPr id="5" name="图片 4"/>
            <p:cNvPicPr>
              <a:picLocks noChangeAspect="1"/>
            </p:cNvPicPr>
            <p:nvPr/>
          </p:nvPicPr>
          <p:blipFill rotWithShape="1">
            <a:blip r:embed="rId2"/>
            <a:srcRect b="8359"/>
            <a:stretch>
              <a:fillRect/>
            </a:stretch>
          </p:blipFill>
          <p:spPr>
            <a:xfrm>
              <a:off x="3769207" y="674914"/>
              <a:ext cx="4511118" cy="5508171"/>
            </a:xfrm>
            <a:prstGeom prst="rect">
              <a:avLst/>
            </a:prstGeom>
          </p:spPr>
        </p:pic>
        <p:pic>
          <p:nvPicPr>
            <p:cNvPr id="6" name="图片 5"/>
            <p:cNvPicPr>
              <a:picLocks noChangeAspect="1"/>
            </p:cNvPicPr>
            <p:nvPr/>
          </p:nvPicPr>
          <p:blipFill rotWithShape="1">
            <a:blip r:embed="rId3"/>
            <a:srcRect l="5711" r="11368" b="3915"/>
            <a:stretch>
              <a:fillRect/>
            </a:stretch>
          </p:blipFill>
          <p:spPr>
            <a:xfrm>
              <a:off x="8280324" y="674914"/>
              <a:ext cx="3567687" cy="5508171"/>
            </a:xfrm>
            <a:prstGeom prst="rect">
              <a:avLst/>
            </a:prstGeom>
          </p:spPr>
        </p:pic>
        <p:sp>
          <p:nvSpPr>
            <p:cNvPr id="7" name="矩形 6"/>
            <p:cNvSpPr/>
            <p:nvPr/>
          </p:nvSpPr>
          <p:spPr>
            <a:xfrm>
              <a:off x="261257" y="4185260"/>
              <a:ext cx="11586756" cy="978304"/>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grpSp>
      <p:sp>
        <p:nvSpPr>
          <p:cNvPr id="9" name="文本框 8"/>
          <p:cNvSpPr txBox="1"/>
          <p:nvPr/>
        </p:nvSpPr>
        <p:spPr>
          <a:xfrm>
            <a:off x="-62856" y="4620049"/>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全球不眠之夜</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云端渝中</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0" name="文本框 9"/>
          <p:cNvSpPr txBox="1"/>
          <p:nvPr/>
        </p:nvSpPr>
        <p:spPr>
          <a:xfrm>
            <a:off x="4384242" y="4352996"/>
            <a:ext cx="4743801" cy="830997"/>
          </a:xfrm>
          <a:prstGeom prst="rect">
            <a:avLst/>
          </a:prstGeom>
          <a:noFill/>
        </p:spPr>
        <p:txBody>
          <a:bodyPr wrap="square">
            <a:spAutoFit/>
          </a:bodyPr>
          <a:lstStyle/>
          <a:p>
            <a:r>
              <a:rPr lang="zh-CN" altLang="en-US" sz="1600" b="1" dirty="0">
                <a:solidFill>
                  <a:schemeClr val="bg1"/>
                </a:solidFill>
                <a:latin typeface="Bahnschrift" panose="020B0502040204020203" pitchFamily="34" charset="0"/>
                <a:ea typeface="微软雅黑" panose="020B0503020204020204" charset="-122"/>
                <a:sym typeface="Bahnschrift" panose="020B0502040204020203" pitchFamily="34" charset="0"/>
              </a:rPr>
              <a:t>表演形式：云端秀场</a:t>
            </a:r>
            <a:endParaRPr lang="en-US" altLang="zh-CN" sz="16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r>
              <a:rPr lang="zh-CN" altLang="en-US" sz="1600" b="1" dirty="0">
                <a:solidFill>
                  <a:schemeClr val="bg1"/>
                </a:solidFill>
                <a:latin typeface="Bahnschrift" panose="020B0502040204020203" pitchFamily="34" charset="0"/>
                <a:ea typeface="微软雅黑" panose="020B0503020204020204" charset="-122"/>
                <a:sym typeface="Bahnschrift" panose="020B0502040204020203" pitchFamily="34" charset="0"/>
              </a:rPr>
              <a:t>关键元素：蓝天白云</a:t>
            </a:r>
            <a:endParaRPr lang="en-US" altLang="zh-CN" sz="16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r>
              <a:rPr lang="zh-CN" altLang="en-US" sz="1600" b="1" dirty="0">
                <a:solidFill>
                  <a:schemeClr val="bg1"/>
                </a:solidFill>
                <a:latin typeface="Bahnschrift" panose="020B0502040204020203" pitchFamily="34" charset="0"/>
                <a:ea typeface="微软雅黑" panose="020B0503020204020204" charset="-122"/>
                <a:sym typeface="Bahnschrift" panose="020B0502040204020203" pitchFamily="34" charset="0"/>
              </a:rPr>
              <a:t>表演人员：专业外籍模特</a:t>
            </a:r>
            <a:endParaRPr lang="zh-CN" altLang="en-US" sz="16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1" name="文本框 10"/>
          <p:cNvSpPr txBox="1"/>
          <p:nvPr/>
        </p:nvSpPr>
        <p:spPr>
          <a:xfrm>
            <a:off x="6895961" y="4596763"/>
            <a:ext cx="5273920"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手持渝中文创产品深化云端概念</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372988">
            <a:off x="7432645" y="4951803"/>
            <a:ext cx="4487557" cy="1542865"/>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6758" b="6758"/>
          <a:stretch>
            <a:fillRect/>
          </a:stretch>
        </p:blipFill>
        <p:spPr>
          <a:xfrm>
            <a:off x="384491" y="1244192"/>
            <a:ext cx="8076102" cy="4369615"/>
          </a:xfrm>
          <a:prstGeom prst="rect">
            <a:avLst/>
          </a:prstGeom>
          <a:ln w="19050">
            <a:solidFill>
              <a:schemeClr val="bg1"/>
            </a:solidFill>
          </a:ln>
          <a:effectLst>
            <a:outerShdw blurRad="50800" dist="38100" dir="5400000" algn="t" rotWithShape="0">
              <a:prstClr val="black">
                <a:alpha val="40000"/>
              </a:prstClr>
            </a:outerShdw>
          </a:effectLst>
        </p:spPr>
      </p:pic>
      <p:sp>
        <p:nvSpPr>
          <p:cNvPr id="4" name="矩形 3"/>
          <p:cNvSpPr/>
          <p:nvPr/>
        </p:nvSpPr>
        <p:spPr>
          <a:xfrm>
            <a:off x="7373923" y="2008116"/>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0" name="矩形 9"/>
          <p:cNvSpPr/>
          <p:nvPr/>
        </p:nvSpPr>
        <p:spPr>
          <a:xfrm>
            <a:off x="7373923" y="3088751"/>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1" name="矩形 10"/>
          <p:cNvSpPr/>
          <p:nvPr/>
        </p:nvSpPr>
        <p:spPr>
          <a:xfrm>
            <a:off x="7373923" y="4169386"/>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2" name="文本框 11"/>
          <p:cNvSpPr txBox="1"/>
          <p:nvPr/>
        </p:nvSpPr>
        <p:spPr>
          <a:xfrm>
            <a:off x="7373923" y="2138106"/>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全球不眠之夜</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云端渝中</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3" name="文本框 12"/>
          <p:cNvSpPr txBox="1"/>
          <p:nvPr/>
        </p:nvSpPr>
        <p:spPr>
          <a:xfrm>
            <a:off x="7428188" y="3218808"/>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云端古典舞</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4" name="文本框 13"/>
          <p:cNvSpPr txBox="1"/>
          <p:nvPr/>
        </p:nvSpPr>
        <p:spPr>
          <a:xfrm>
            <a:off x="7251286" y="4341144"/>
            <a:ext cx="4620136"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柔软白云包裹下的柔美演绎</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372988">
            <a:off x="7432645" y="4951803"/>
            <a:ext cx="4487557" cy="1542865"/>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9401" b="9401"/>
          <a:stretch>
            <a:fillRect/>
          </a:stretch>
        </p:blipFill>
        <p:spPr>
          <a:xfrm>
            <a:off x="384491" y="1244192"/>
            <a:ext cx="8076102" cy="4369615"/>
          </a:xfrm>
          <a:prstGeom prst="rect">
            <a:avLst/>
          </a:prstGeom>
          <a:ln w="19050">
            <a:solidFill>
              <a:schemeClr val="bg1"/>
            </a:solidFill>
          </a:ln>
          <a:effectLst>
            <a:outerShdw blurRad="50800" dist="38100" dir="5400000" algn="t" rotWithShape="0">
              <a:prstClr val="black">
                <a:alpha val="40000"/>
              </a:prstClr>
            </a:outerShdw>
          </a:effectLst>
        </p:spPr>
      </p:pic>
      <p:sp>
        <p:nvSpPr>
          <p:cNvPr id="4" name="矩形 3"/>
          <p:cNvSpPr/>
          <p:nvPr/>
        </p:nvSpPr>
        <p:spPr>
          <a:xfrm>
            <a:off x="7373923" y="2008116"/>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0" name="矩形 9"/>
          <p:cNvSpPr/>
          <p:nvPr/>
        </p:nvSpPr>
        <p:spPr>
          <a:xfrm>
            <a:off x="7373923" y="3088751"/>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1" name="矩形 10"/>
          <p:cNvSpPr/>
          <p:nvPr/>
        </p:nvSpPr>
        <p:spPr>
          <a:xfrm>
            <a:off x="7373923" y="4169386"/>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2" name="文本框 11"/>
          <p:cNvSpPr txBox="1"/>
          <p:nvPr/>
        </p:nvSpPr>
        <p:spPr>
          <a:xfrm>
            <a:off x="7373923" y="2138106"/>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全球不眠之夜</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云端渝中</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3" name="文本框 12"/>
          <p:cNvSpPr txBox="1"/>
          <p:nvPr/>
        </p:nvSpPr>
        <p:spPr>
          <a:xfrm>
            <a:off x="7428188" y="3218808"/>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意大利歌剧独唱</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4" name="文本框 13"/>
          <p:cNvSpPr txBox="1"/>
          <p:nvPr/>
        </p:nvSpPr>
        <p:spPr>
          <a:xfrm>
            <a:off x="7317333" y="4341144"/>
            <a:ext cx="4743801" cy="461665"/>
          </a:xfrm>
          <a:prstGeom prst="rect">
            <a:avLst/>
          </a:prstGeom>
          <a:noFill/>
        </p:spPr>
        <p:txBody>
          <a:bodyPr wrap="square">
            <a:spAutoFit/>
          </a:bodyPr>
          <a:lstStyle/>
          <a:p>
            <a:r>
              <a:rPr lang="en-US" altLang="zh-CN" sz="2400" b="1"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2400" b="1"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歌剧是浓墨重彩写意的油画</a:t>
            </a:r>
            <a:r>
              <a:rPr lang="en-US" altLang="zh-CN" sz="2400" b="1"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372988">
            <a:off x="7432645" y="4951803"/>
            <a:ext cx="4487557" cy="1542865"/>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9401" b="9401"/>
          <a:stretch>
            <a:fillRect/>
          </a:stretch>
        </p:blipFill>
        <p:spPr>
          <a:xfrm>
            <a:off x="384491" y="1244192"/>
            <a:ext cx="8076102" cy="4369615"/>
          </a:xfrm>
          <a:prstGeom prst="rect">
            <a:avLst/>
          </a:prstGeom>
          <a:ln w="19050">
            <a:solidFill>
              <a:schemeClr val="bg1"/>
            </a:solidFill>
          </a:ln>
          <a:effectLst>
            <a:outerShdw blurRad="50800" dist="38100" dir="5400000" algn="t" rotWithShape="0">
              <a:prstClr val="black">
                <a:alpha val="40000"/>
              </a:prstClr>
            </a:outerShdw>
          </a:effectLst>
        </p:spPr>
      </p:pic>
      <p:sp>
        <p:nvSpPr>
          <p:cNvPr id="4" name="矩形 3"/>
          <p:cNvSpPr/>
          <p:nvPr/>
        </p:nvSpPr>
        <p:spPr>
          <a:xfrm>
            <a:off x="7373923" y="2008116"/>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0" name="矩形 9"/>
          <p:cNvSpPr/>
          <p:nvPr/>
        </p:nvSpPr>
        <p:spPr>
          <a:xfrm>
            <a:off x="7373923" y="3088751"/>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1" name="矩形 10"/>
          <p:cNvSpPr/>
          <p:nvPr/>
        </p:nvSpPr>
        <p:spPr>
          <a:xfrm>
            <a:off x="7373923" y="4169386"/>
            <a:ext cx="4374862" cy="633423"/>
          </a:xfrm>
          <a:prstGeom prst="rect">
            <a:avLst/>
          </a:prstGeom>
          <a:gradFill>
            <a:gsLst>
              <a:gs pos="54000">
                <a:srgbClr val="021374"/>
              </a:gs>
              <a:gs pos="0">
                <a:schemeClr val="accent1">
                  <a:lumMod val="5000"/>
                  <a:lumOff val="95000"/>
                </a:schemeClr>
              </a:gs>
              <a:gs pos="100000">
                <a:srgbClr val="0070C0"/>
              </a:gs>
              <a:gs pos="80000">
                <a:schemeClr val="accent1">
                  <a:lumMod val="45000"/>
                  <a:lumOff val="55000"/>
                </a:schemeClr>
              </a:gs>
              <a:gs pos="100000">
                <a:schemeClr val="accent1">
                  <a:lumMod val="30000"/>
                  <a:lumOff val="70000"/>
                </a:schemeClr>
              </a:gs>
            </a:gsLst>
            <a:lin ang="108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9" name="文本框 8"/>
          <p:cNvSpPr txBox="1"/>
          <p:nvPr/>
        </p:nvSpPr>
        <p:spPr>
          <a:xfrm>
            <a:off x="7373923" y="2138106"/>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全球不眠之夜</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云端渝中</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2" name="文本框 11"/>
          <p:cNvSpPr txBox="1"/>
          <p:nvPr/>
        </p:nvSpPr>
        <p:spPr>
          <a:xfrm>
            <a:off x="7428188" y="3260509"/>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外籍乐队倾情献唱</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3" name="文本框 12"/>
          <p:cNvSpPr txBox="1"/>
          <p:nvPr/>
        </p:nvSpPr>
        <p:spPr>
          <a:xfrm>
            <a:off x="7428188" y="4341144"/>
            <a:ext cx="4266332" cy="461665"/>
          </a:xfrm>
          <a:prstGeom prst="rect">
            <a:avLst/>
          </a:prstGeom>
          <a:noFill/>
        </p:spPr>
        <p:txBody>
          <a:bodyPr wrap="square">
            <a:spAutoFit/>
          </a:bodyPr>
          <a:lstStyle/>
          <a:p>
            <a:pPr algn="ct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 </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暖场氛围营造</a:t>
            </a:r>
            <a:r>
              <a:rPr lang="en-US" altLang="zh-CN" sz="24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0"/>
            <a:ext cx="12193525" cy="6872990"/>
          </a:xfrm>
          <a:prstGeom prst="rect">
            <a:avLst/>
          </a:prstGeom>
        </p:spPr>
      </p:pic>
      <p:sp>
        <p:nvSpPr>
          <p:cNvPr id="6" name="圆: 空心 5"/>
          <p:cNvSpPr/>
          <p:nvPr/>
        </p:nvSpPr>
        <p:spPr>
          <a:xfrm rot="1205758">
            <a:off x="1268827" y="1104493"/>
            <a:ext cx="2763624" cy="4649016"/>
          </a:xfrm>
          <a:prstGeom prst="donut">
            <a:avLst>
              <a:gd name="adj" fmla="val 3552"/>
            </a:avLst>
          </a:prstGeom>
          <a:pattFill prst="ltHorz">
            <a:fgClr>
              <a:schemeClr val="bg1"/>
            </a:fgClr>
            <a:bgClr>
              <a:srgbClr val="021374"/>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9" name="文本框 8"/>
          <p:cNvSpPr txBox="1"/>
          <p:nvPr/>
        </p:nvSpPr>
        <p:spPr>
          <a:xfrm>
            <a:off x="4582118" y="2767280"/>
            <a:ext cx="5351995" cy="1200329"/>
          </a:xfrm>
          <a:prstGeom prst="rect">
            <a:avLst/>
          </a:prstGeom>
          <a:noFill/>
        </p:spPr>
        <p:txBody>
          <a:bodyPr wrap="square" rtlCol="0">
            <a:spAutoFit/>
          </a:bodyPr>
          <a:lstStyle/>
          <a:p>
            <a:pPr algn="dist"/>
            <a:r>
              <a:rPr lang="zh-CN" altLang="en-US" sz="72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endParaRPr lang="zh-CN" altLang="en-US" sz="72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0" name="文本框 9"/>
          <p:cNvSpPr txBox="1"/>
          <p:nvPr/>
        </p:nvSpPr>
        <p:spPr>
          <a:xfrm>
            <a:off x="1650791" y="2253894"/>
            <a:ext cx="2113341" cy="1862048"/>
          </a:xfrm>
          <a:prstGeom prst="rect">
            <a:avLst/>
          </a:prstGeom>
          <a:noFill/>
        </p:spPr>
        <p:txBody>
          <a:bodyPr wrap="square" rtlCol="0">
            <a:spAutoFit/>
          </a:bodyPr>
          <a:lstStyle/>
          <a:p>
            <a:pPr algn="ctr"/>
            <a:r>
              <a:rPr lang="en-US" altLang="zh-CN" sz="115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03</a:t>
            </a:r>
            <a:endParaRPr lang="zh-CN" altLang="en-US" sz="115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2" name="文本框 1"/>
          <p:cNvSpPr txBox="1"/>
          <p:nvPr/>
        </p:nvSpPr>
        <p:spPr>
          <a:xfrm>
            <a:off x="4582119" y="3861786"/>
            <a:ext cx="5490796" cy="769441"/>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4400" b="1" i="1"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rPr>
              <a:t>Activity atmosphere</a:t>
            </a:r>
            <a:endParaRPr lang="zh-CN" altLang="en-US" sz="4400" b="1" i="1"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1306" y="347209"/>
            <a:ext cx="4597869" cy="400110"/>
          </a:xfrm>
          <a:prstGeom prst="rect">
            <a:avLst/>
          </a:prstGeom>
          <a:noFill/>
        </p:spPr>
        <p:txBody>
          <a:bodyPr wrap="square">
            <a:spAutoFit/>
          </a:bodyPr>
          <a:lstStyle/>
          <a:p>
            <a:pPr algn="dist"/>
            <a:r>
              <a:rPr lang="zh-CN" altLang="en-US" sz="20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活动场地介绍</a:t>
            </a:r>
            <a:r>
              <a:rPr lang="en-US" altLang="zh-CN" sz="20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20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来福士观景台</a:t>
            </a:r>
            <a:endParaRPr lang="zh-CN" altLang="en-US" sz="20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9" name="文本框 8"/>
          <p:cNvSpPr txBox="1"/>
          <p:nvPr/>
        </p:nvSpPr>
        <p:spPr>
          <a:xfrm>
            <a:off x="1294528" y="4629385"/>
            <a:ext cx="9139530" cy="2377574"/>
          </a:xfrm>
          <a:prstGeom prst="rect">
            <a:avLst/>
          </a:prstGeom>
          <a:noFill/>
        </p:spPr>
        <p:txBody>
          <a:bodyPr wrap="square">
            <a:spAutoFit/>
          </a:bodyPr>
          <a:lstStyle/>
          <a:p>
            <a:pPr algn="ctr">
              <a:lnSpc>
                <a:spcPct val="150000"/>
              </a:lnSpc>
            </a:pPr>
            <a:r>
              <a:rPr lang="zh-CN" altLang="en-US"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重庆来福士探索舱</a:t>
            </a:r>
            <a:r>
              <a:rPr lang="en-US" altLang="zh-CN"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观景台作为重庆网红地标</a:t>
            </a:r>
            <a:r>
              <a:rPr lang="en-US" altLang="zh-CN"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No.1</a:t>
            </a:r>
            <a:r>
              <a:rPr lang="zh-CN" altLang="en-US"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endParaRPr lang="en-US" altLang="zh-CN"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lang="zh-CN" altLang="en-US"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成为流量</a:t>
            </a:r>
            <a:r>
              <a:rPr lang="en-US" altLang="zh-CN"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实力双担当，而重庆来福士的水晶连廊：探索舱</a:t>
            </a:r>
            <a:r>
              <a:rPr lang="en-US" altLang="zh-CN"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观景台更是一个万众期待的地方</a:t>
            </a:r>
            <a:endParaRPr lang="en-US" altLang="zh-CN" sz="1100" dirty="0">
              <a:solidFill>
                <a:schemeClr val="bg1"/>
              </a:solidFill>
              <a:effectLst/>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lang="zh-CN" altLang="en-US"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以</a:t>
            </a:r>
            <a:r>
              <a:rPr lang="en-US" altLang="zh-CN"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探索</a:t>
            </a:r>
            <a:r>
              <a:rPr lang="en-US" altLang="zh-CN"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为主题，将城市人文地理、科幻未来融入其中。在</a:t>
            </a:r>
            <a:r>
              <a:rPr lang="en-US" altLang="zh-CN"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1</a:t>
            </a:r>
            <a:r>
              <a:rPr lang="zh-CN" altLang="en-US"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层，穿过一扇月亮门，进入“探索舱</a:t>
            </a:r>
            <a:r>
              <a:rPr lang="en-US" altLang="zh-CN"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观景台”入口，我们将在这里看到重庆城市人文、历史发展。设立 </a:t>
            </a:r>
            <a:r>
              <a:rPr lang="zh-CN" altLang="en-US" sz="1100" b="0" i="0" dirty="0">
                <a:solidFill>
                  <a:srgbClr val="FFC000"/>
                </a:solidFill>
                <a:effectLst/>
                <a:latin typeface="Bahnschrift" panose="020B0502040204020203" pitchFamily="34" charset="0"/>
                <a:ea typeface="微软雅黑" panose="020B0503020204020204" charset="-122"/>
                <a:sym typeface="Bahnschrift" panose="020B0502040204020203" pitchFamily="34" charset="0"/>
              </a:rPr>
              <a:t>“城市起源”、“发现重庆”、“摩登时代”、“西部之门”、“开眼世界、”“参与未来”</a:t>
            </a:r>
            <a:r>
              <a:rPr lang="zh-CN" altLang="en-US"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六个主题展区，众多珍藏版人文图片、视频透过不同时代的纪录视角重现重庆城市发展历史烙印，让游客回望重庆历史，感受重庆人文魅力，了解重庆城市变迁发展。室内部分被打造成火星探索观察站，五个</a:t>
            </a:r>
            <a:r>
              <a:rPr lang="en-US" altLang="zh-CN"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5D</a:t>
            </a:r>
            <a:r>
              <a:rPr lang="zh-CN" altLang="en-US"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体感火星主题展区将逐一展示人类如何改造火星，感受由美国国家地理金牌制作团队以及奥斯卡获奖制片人掌舵的</a:t>
            </a:r>
            <a:r>
              <a:rPr lang="en-US" altLang="zh-CN"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《Live On Mars》</a:t>
            </a:r>
            <a:r>
              <a:rPr lang="zh-CN" altLang="en-US" sz="11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原班制作团队联合打造的定制视听内容，探索人类如何让火星成为第二个宜居“地球”的伟大构想。</a:t>
            </a:r>
            <a:endPar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endPar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endPar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grpSp>
        <p:nvGrpSpPr>
          <p:cNvPr id="20" name="组合 19"/>
          <p:cNvGrpSpPr/>
          <p:nvPr/>
        </p:nvGrpSpPr>
        <p:grpSpPr>
          <a:xfrm>
            <a:off x="831381" y="1108837"/>
            <a:ext cx="10260940" cy="3520126"/>
            <a:chOff x="1059981" y="1139825"/>
            <a:chExt cx="9548311" cy="3275651"/>
          </a:xfrm>
        </p:grpSpPr>
        <p:pic>
          <p:nvPicPr>
            <p:cNvPr id="14" name="图片 13"/>
            <p:cNvPicPr>
              <a:picLocks noChangeAspect="1"/>
            </p:cNvPicPr>
            <p:nvPr/>
          </p:nvPicPr>
          <p:blipFill>
            <a:blip r:embed="rId1"/>
            <a:stretch>
              <a:fillRect/>
            </a:stretch>
          </p:blipFill>
          <p:spPr>
            <a:xfrm>
              <a:off x="5952420" y="1139825"/>
              <a:ext cx="2476424" cy="1638022"/>
            </a:xfrm>
            <a:prstGeom prst="rect">
              <a:avLst/>
            </a:prstGeom>
            <a:ln w="15875">
              <a:solidFill>
                <a:schemeClr val="bg1"/>
              </a:solidFill>
            </a:ln>
          </p:spPr>
        </p:pic>
        <p:pic>
          <p:nvPicPr>
            <p:cNvPr id="3" name="图片 2"/>
            <p:cNvPicPr>
              <a:picLocks noChangeAspect="1"/>
            </p:cNvPicPr>
            <p:nvPr/>
          </p:nvPicPr>
          <p:blipFill>
            <a:blip r:embed="rId2"/>
            <a:stretch>
              <a:fillRect/>
            </a:stretch>
          </p:blipFill>
          <p:spPr>
            <a:xfrm>
              <a:off x="1059981" y="1139825"/>
              <a:ext cx="2447925" cy="1631950"/>
            </a:xfrm>
            <a:prstGeom prst="rect">
              <a:avLst/>
            </a:prstGeom>
            <a:ln w="15875">
              <a:solidFill>
                <a:schemeClr val="bg1"/>
              </a:solidFill>
            </a:ln>
          </p:spPr>
        </p:pic>
        <p:pic>
          <p:nvPicPr>
            <p:cNvPr id="4" name="图片 3"/>
            <p:cNvPicPr>
              <a:picLocks noChangeAspect="1"/>
            </p:cNvPicPr>
            <p:nvPr/>
          </p:nvPicPr>
          <p:blipFill>
            <a:blip r:embed="rId3"/>
            <a:stretch>
              <a:fillRect/>
            </a:stretch>
          </p:blipFill>
          <p:spPr>
            <a:xfrm>
              <a:off x="3507907" y="1139825"/>
              <a:ext cx="2452182" cy="1631950"/>
            </a:xfrm>
            <a:prstGeom prst="rect">
              <a:avLst/>
            </a:prstGeom>
            <a:ln w="15875">
              <a:solidFill>
                <a:schemeClr val="bg1"/>
              </a:solidFill>
            </a:ln>
          </p:spPr>
        </p:pic>
        <p:pic>
          <p:nvPicPr>
            <p:cNvPr id="5" name="图片 4"/>
            <p:cNvPicPr>
              <a:picLocks noChangeAspect="1"/>
            </p:cNvPicPr>
            <p:nvPr/>
          </p:nvPicPr>
          <p:blipFill>
            <a:blip r:embed="rId4"/>
            <a:stretch>
              <a:fillRect/>
            </a:stretch>
          </p:blipFill>
          <p:spPr>
            <a:xfrm>
              <a:off x="1062753" y="2753011"/>
              <a:ext cx="2452182" cy="1662465"/>
            </a:xfrm>
            <a:prstGeom prst="rect">
              <a:avLst/>
            </a:prstGeom>
            <a:ln w="15875">
              <a:solidFill>
                <a:schemeClr val="bg1"/>
              </a:solidFill>
            </a:ln>
          </p:spPr>
        </p:pic>
        <p:pic>
          <p:nvPicPr>
            <p:cNvPr id="6" name="图片 5"/>
            <p:cNvPicPr>
              <a:picLocks noChangeAspect="1"/>
            </p:cNvPicPr>
            <p:nvPr/>
          </p:nvPicPr>
          <p:blipFill rotWithShape="1">
            <a:blip r:embed="rId5"/>
            <a:srcRect b="8521"/>
            <a:stretch>
              <a:fillRect/>
            </a:stretch>
          </p:blipFill>
          <p:spPr>
            <a:xfrm>
              <a:off x="3507906" y="2759083"/>
              <a:ext cx="2675945" cy="1653554"/>
            </a:xfrm>
            <a:prstGeom prst="rect">
              <a:avLst/>
            </a:prstGeom>
            <a:ln w="15875">
              <a:solidFill>
                <a:schemeClr val="bg1"/>
              </a:solidFill>
            </a:ln>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7998" y="2777847"/>
              <a:ext cx="2476424" cy="1634790"/>
            </a:xfrm>
            <a:prstGeom prst="rect">
              <a:avLst/>
            </a:prstGeom>
            <a:ln w="15875">
              <a:solidFill>
                <a:schemeClr val="bg1"/>
              </a:solidFill>
            </a:ln>
          </p:spPr>
        </p:pic>
        <p:pic>
          <p:nvPicPr>
            <p:cNvPr id="15" name="图片 14"/>
            <p:cNvPicPr>
              <a:picLocks noChangeAspect="1"/>
            </p:cNvPicPr>
            <p:nvPr/>
          </p:nvPicPr>
          <p:blipFill>
            <a:blip r:embed="rId7"/>
            <a:stretch>
              <a:fillRect/>
            </a:stretch>
          </p:blipFill>
          <p:spPr>
            <a:xfrm>
              <a:off x="8426417" y="1139825"/>
              <a:ext cx="2181875" cy="3272812"/>
            </a:xfrm>
            <a:prstGeom prst="rect">
              <a:avLst/>
            </a:prstGeom>
            <a:ln w="15875">
              <a:solidFill>
                <a:schemeClr val="bg1"/>
              </a:solidFill>
            </a:ln>
          </p:spPr>
        </p:pic>
      </p:grpSp>
      <p:sp>
        <p:nvSpPr>
          <p:cNvPr id="21" name="iconfont-1122-840613"/>
          <p:cNvSpPr/>
          <p:nvPr/>
        </p:nvSpPr>
        <p:spPr>
          <a:xfrm>
            <a:off x="354914" y="2658443"/>
            <a:ext cx="345134" cy="345134"/>
          </a:xfrm>
          <a:custGeom>
            <a:avLst/>
            <a:gdLst>
              <a:gd name="T0" fmla="*/ 5096 w 10942"/>
              <a:gd name="T1" fmla="*/ 9044 h 10942"/>
              <a:gd name="T2" fmla="*/ 8344 w 10942"/>
              <a:gd name="T3" fmla="*/ 5796 h 10942"/>
              <a:gd name="T4" fmla="*/ 8344 w 10942"/>
              <a:gd name="T5" fmla="*/ 5146 h 10942"/>
              <a:gd name="T6" fmla="*/ 5096 w 10942"/>
              <a:gd name="T7" fmla="*/ 1898 h 10942"/>
              <a:gd name="T8" fmla="*/ 4797 w 10942"/>
              <a:gd name="T9" fmla="*/ 1774 h 10942"/>
              <a:gd name="T10" fmla="*/ 4472 w 10942"/>
              <a:gd name="T11" fmla="*/ 1898 h 10942"/>
              <a:gd name="T12" fmla="*/ 3747 w 10942"/>
              <a:gd name="T13" fmla="*/ 2648 h 10942"/>
              <a:gd name="T14" fmla="*/ 3597 w 10942"/>
              <a:gd name="T15" fmla="*/ 2948 h 10942"/>
              <a:gd name="T16" fmla="*/ 3747 w 10942"/>
              <a:gd name="T17" fmla="*/ 3272 h 10942"/>
              <a:gd name="T18" fmla="*/ 5921 w 10942"/>
              <a:gd name="T19" fmla="*/ 5471 h 10942"/>
              <a:gd name="T20" fmla="*/ 3747 w 10942"/>
              <a:gd name="T21" fmla="*/ 7669 h 10942"/>
              <a:gd name="T22" fmla="*/ 3597 w 10942"/>
              <a:gd name="T23" fmla="*/ 7994 h 10942"/>
              <a:gd name="T24" fmla="*/ 3747 w 10942"/>
              <a:gd name="T25" fmla="*/ 8294 h 10942"/>
              <a:gd name="T26" fmla="*/ 4472 w 10942"/>
              <a:gd name="T27" fmla="*/ 9044 h 10942"/>
              <a:gd name="T28" fmla="*/ 4797 w 10942"/>
              <a:gd name="T29" fmla="*/ 9168 h 10942"/>
              <a:gd name="T30" fmla="*/ 5096 w 10942"/>
              <a:gd name="T31" fmla="*/ 9044 h 10942"/>
              <a:gd name="T32" fmla="*/ 10218 w 10942"/>
              <a:gd name="T33" fmla="*/ 8219 h 10942"/>
              <a:gd name="T34" fmla="*/ 8219 w 10942"/>
              <a:gd name="T35" fmla="*/ 10218 h 10942"/>
              <a:gd name="T36" fmla="*/ 5471 w 10942"/>
              <a:gd name="T37" fmla="*/ 10942 h 10942"/>
              <a:gd name="T38" fmla="*/ 2723 w 10942"/>
              <a:gd name="T39" fmla="*/ 10218 h 10942"/>
              <a:gd name="T40" fmla="*/ 724 w 10942"/>
              <a:gd name="T41" fmla="*/ 8219 h 10942"/>
              <a:gd name="T42" fmla="*/ 0 w 10942"/>
              <a:gd name="T43" fmla="*/ 5471 h 10942"/>
              <a:gd name="T44" fmla="*/ 724 w 10942"/>
              <a:gd name="T45" fmla="*/ 2723 h 10942"/>
              <a:gd name="T46" fmla="*/ 2723 w 10942"/>
              <a:gd name="T47" fmla="*/ 724 h 10942"/>
              <a:gd name="T48" fmla="*/ 5471 w 10942"/>
              <a:gd name="T49" fmla="*/ 0 h 10942"/>
              <a:gd name="T50" fmla="*/ 8219 w 10942"/>
              <a:gd name="T51" fmla="*/ 724 h 10942"/>
              <a:gd name="T52" fmla="*/ 10218 w 10942"/>
              <a:gd name="T53" fmla="*/ 2723 h 10942"/>
              <a:gd name="T54" fmla="*/ 10942 w 10942"/>
              <a:gd name="T55" fmla="*/ 5471 h 10942"/>
              <a:gd name="T56" fmla="*/ 10218 w 10942"/>
              <a:gd name="T57" fmla="*/ 8219 h 10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42" h="10942">
                <a:moveTo>
                  <a:pt x="5096" y="9044"/>
                </a:moveTo>
                <a:lnTo>
                  <a:pt x="8344" y="5796"/>
                </a:lnTo>
                <a:cubicBezTo>
                  <a:pt x="8544" y="5596"/>
                  <a:pt x="8544" y="5346"/>
                  <a:pt x="8344" y="5146"/>
                </a:cubicBezTo>
                <a:lnTo>
                  <a:pt x="5096" y="1898"/>
                </a:lnTo>
                <a:cubicBezTo>
                  <a:pt x="5021" y="1823"/>
                  <a:pt x="4921" y="1774"/>
                  <a:pt x="4797" y="1774"/>
                </a:cubicBezTo>
                <a:cubicBezTo>
                  <a:pt x="4672" y="1774"/>
                  <a:pt x="4547" y="1823"/>
                  <a:pt x="4472" y="1898"/>
                </a:cubicBezTo>
                <a:lnTo>
                  <a:pt x="3747" y="2648"/>
                </a:lnTo>
                <a:cubicBezTo>
                  <a:pt x="3647" y="2723"/>
                  <a:pt x="3597" y="2823"/>
                  <a:pt x="3597" y="2948"/>
                </a:cubicBezTo>
                <a:cubicBezTo>
                  <a:pt x="3597" y="3098"/>
                  <a:pt x="3647" y="3198"/>
                  <a:pt x="3747" y="3272"/>
                </a:cubicBezTo>
                <a:lnTo>
                  <a:pt x="5921" y="5471"/>
                </a:lnTo>
                <a:lnTo>
                  <a:pt x="3747" y="7669"/>
                </a:lnTo>
                <a:cubicBezTo>
                  <a:pt x="3647" y="7744"/>
                  <a:pt x="3597" y="7844"/>
                  <a:pt x="3597" y="7994"/>
                </a:cubicBezTo>
                <a:cubicBezTo>
                  <a:pt x="3597" y="8119"/>
                  <a:pt x="3647" y="8219"/>
                  <a:pt x="3747" y="8294"/>
                </a:cubicBezTo>
                <a:lnTo>
                  <a:pt x="4472" y="9044"/>
                </a:lnTo>
                <a:cubicBezTo>
                  <a:pt x="4547" y="9119"/>
                  <a:pt x="4672" y="9168"/>
                  <a:pt x="4797" y="9168"/>
                </a:cubicBezTo>
                <a:cubicBezTo>
                  <a:pt x="4921" y="9168"/>
                  <a:pt x="5021" y="9119"/>
                  <a:pt x="5096" y="9044"/>
                </a:cubicBezTo>
                <a:close/>
                <a:moveTo>
                  <a:pt x="10218" y="8219"/>
                </a:moveTo>
                <a:cubicBezTo>
                  <a:pt x="9718" y="9044"/>
                  <a:pt x="9044" y="9718"/>
                  <a:pt x="8219" y="10218"/>
                </a:cubicBezTo>
                <a:cubicBezTo>
                  <a:pt x="7420" y="10692"/>
                  <a:pt x="6495" y="10942"/>
                  <a:pt x="5471" y="10942"/>
                </a:cubicBezTo>
                <a:cubicBezTo>
                  <a:pt x="4447" y="10942"/>
                  <a:pt x="3522" y="10692"/>
                  <a:pt x="2723" y="10218"/>
                </a:cubicBezTo>
                <a:cubicBezTo>
                  <a:pt x="1898" y="9718"/>
                  <a:pt x="1224" y="9044"/>
                  <a:pt x="724" y="8219"/>
                </a:cubicBezTo>
                <a:cubicBezTo>
                  <a:pt x="250" y="7420"/>
                  <a:pt x="0" y="6495"/>
                  <a:pt x="0" y="5471"/>
                </a:cubicBezTo>
                <a:cubicBezTo>
                  <a:pt x="0" y="4447"/>
                  <a:pt x="250" y="3522"/>
                  <a:pt x="724" y="2723"/>
                </a:cubicBezTo>
                <a:cubicBezTo>
                  <a:pt x="1224" y="1898"/>
                  <a:pt x="1898" y="1224"/>
                  <a:pt x="2723" y="724"/>
                </a:cubicBezTo>
                <a:cubicBezTo>
                  <a:pt x="3522" y="250"/>
                  <a:pt x="4447" y="0"/>
                  <a:pt x="5471" y="0"/>
                </a:cubicBezTo>
                <a:cubicBezTo>
                  <a:pt x="6495" y="0"/>
                  <a:pt x="7420" y="250"/>
                  <a:pt x="8219" y="724"/>
                </a:cubicBezTo>
                <a:cubicBezTo>
                  <a:pt x="9044" y="1224"/>
                  <a:pt x="9718" y="1898"/>
                  <a:pt x="10218" y="2723"/>
                </a:cubicBezTo>
                <a:cubicBezTo>
                  <a:pt x="10692" y="3522"/>
                  <a:pt x="10942" y="4447"/>
                  <a:pt x="10942" y="5471"/>
                </a:cubicBezTo>
                <a:cubicBezTo>
                  <a:pt x="10942" y="6495"/>
                  <a:pt x="10692" y="7420"/>
                  <a:pt x="10218" y="82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22" name="iconfont-1122-840613"/>
          <p:cNvSpPr/>
          <p:nvPr/>
        </p:nvSpPr>
        <p:spPr>
          <a:xfrm rot="10800000">
            <a:off x="11228045" y="2690019"/>
            <a:ext cx="345134" cy="345134"/>
          </a:xfrm>
          <a:custGeom>
            <a:avLst/>
            <a:gdLst>
              <a:gd name="T0" fmla="*/ 5096 w 10942"/>
              <a:gd name="T1" fmla="*/ 9044 h 10942"/>
              <a:gd name="T2" fmla="*/ 8344 w 10942"/>
              <a:gd name="T3" fmla="*/ 5796 h 10942"/>
              <a:gd name="T4" fmla="*/ 8344 w 10942"/>
              <a:gd name="T5" fmla="*/ 5146 h 10942"/>
              <a:gd name="T6" fmla="*/ 5096 w 10942"/>
              <a:gd name="T7" fmla="*/ 1898 h 10942"/>
              <a:gd name="T8" fmla="*/ 4797 w 10942"/>
              <a:gd name="T9" fmla="*/ 1774 h 10942"/>
              <a:gd name="T10" fmla="*/ 4472 w 10942"/>
              <a:gd name="T11" fmla="*/ 1898 h 10942"/>
              <a:gd name="T12" fmla="*/ 3747 w 10942"/>
              <a:gd name="T13" fmla="*/ 2648 h 10942"/>
              <a:gd name="T14" fmla="*/ 3597 w 10942"/>
              <a:gd name="T15" fmla="*/ 2948 h 10942"/>
              <a:gd name="T16" fmla="*/ 3747 w 10942"/>
              <a:gd name="T17" fmla="*/ 3272 h 10942"/>
              <a:gd name="T18" fmla="*/ 5921 w 10942"/>
              <a:gd name="T19" fmla="*/ 5471 h 10942"/>
              <a:gd name="T20" fmla="*/ 3747 w 10942"/>
              <a:gd name="T21" fmla="*/ 7669 h 10942"/>
              <a:gd name="T22" fmla="*/ 3597 w 10942"/>
              <a:gd name="T23" fmla="*/ 7994 h 10942"/>
              <a:gd name="T24" fmla="*/ 3747 w 10942"/>
              <a:gd name="T25" fmla="*/ 8294 h 10942"/>
              <a:gd name="T26" fmla="*/ 4472 w 10942"/>
              <a:gd name="T27" fmla="*/ 9044 h 10942"/>
              <a:gd name="T28" fmla="*/ 4797 w 10942"/>
              <a:gd name="T29" fmla="*/ 9168 h 10942"/>
              <a:gd name="T30" fmla="*/ 5096 w 10942"/>
              <a:gd name="T31" fmla="*/ 9044 h 10942"/>
              <a:gd name="T32" fmla="*/ 10218 w 10942"/>
              <a:gd name="T33" fmla="*/ 8219 h 10942"/>
              <a:gd name="T34" fmla="*/ 8219 w 10942"/>
              <a:gd name="T35" fmla="*/ 10218 h 10942"/>
              <a:gd name="T36" fmla="*/ 5471 w 10942"/>
              <a:gd name="T37" fmla="*/ 10942 h 10942"/>
              <a:gd name="T38" fmla="*/ 2723 w 10942"/>
              <a:gd name="T39" fmla="*/ 10218 h 10942"/>
              <a:gd name="T40" fmla="*/ 724 w 10942"/>
              <a:gd name="T41" fmla="*/ 8219 h 10942"/>
              <a:gd name="T42" fmla="*/ 0 w 10942"/>
              <a:gd name="T43" fmla="*/ 5471 h 10942"/>
              <a:gd name="T44" fmla="*/ 724 w 10942"/>
              <a:gd name="T45" fmla="*/ 2723 h 10942"/>
              <a:gd name="T46" fmla="*/ 2723 w 10942"/>
              <a:gd name="T47" fmla="*/ 724 h 10942"/>
              <a:gd name="T48" fmla="*/ 5471 w 10942"/>
              <a:gd name="T49" fmla="*/ 0 h 10942"/>
              <a:gd name="T50" fmla="*/ 8219 w 10942"/>
              <a:gd name="T51" fmla="*/ 724 h 10942"/>
              <a:gd name="T52" fmla="*/ 10218 w 10942"/>
              <a:gd name="T53" fmla="*/ 2723 h 10942"/>
              <a:gd name="T54" fmla="*/ 10942 w 10942"/>
              <a:gd name="T55" fmla="*/ 5471 h 10942"/>
              <a:gd name="T56" fmla="*/ 10218 w 10942"/>
              <a:gd name="T57" fmla="*/ 8219 h 10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42" h="10942">
                <a:moveTo>
                  <a:pt x="5096" y="9044"/>
                </a:moveTo>
                <a:lnTo>
                  <a:pt x="8344" y="5796"/>
                </a:lnTo>
                <a:cubicBezTo>
                  <a:pt x="8544" y="5596"/>
                  <a:pt x="8544" y="5346"/>
                  <a:pt x="8344" y="5146"/>
                </a:cubicBezTo>
                <a:lnTo>
                  <a:pt x="5096" y="1898"/>
                </a:lnTo>
                <a:cubicBezTo>
                  <a:pt x="5021" y="1823"/>
                  <a:pt x="4921" y="1774"/>
                  <a:pt x="4797" y="1774"/>
                </a:cubicBezTo>
                <a:cubicBezTo>
                  <a:pt x="4672" y="1774"/>
                  <a:pt x="4547" y="1823"/>
                  <a:pt x="4472" y="1898"/>
                </a:cubicBezTo>
                <a:lnTo>
                  <a:pt x="3747" y="2648"/>
                </a:lnTo>
                <a:cubicBezTo>
                  <a:pt x="3647" y="2723"/>
                  <a:pt x="3597" y="2823"/>
                  <a:pt x="3597" y="2948"/>
                </a:cubicBezTo>
                <a:cubicBezTo>
                  <a:pt x="3597" y="3098"/>
                  <a:pt x="3647" y="3198"/>
                  <a:pt x="3747" y="3272"/>
                </a:cubicBezTo>
                <a:lnTo>
                  <a:pt x="5921" y="5471"/>
                </a:lnTo>
                <a:lnTo>
                  <a:pt x="3747" y="7669"/>
                </a:lnTo>
                <a:cubicBezTo>
                  <a:pt x="3647" y="7744"/>
                  <a:pt x="3597" y="7844"/>
                  <a:pt x="3597" y="7994"/>
                </a:cubicBezTo>
                <a:cubicBezTo>
                  <a:pt x="3597" y="8119"/>
                  <a:pt x="3647" y="8219"/>
                  <a:pt x="3747" y="8294"/>
                </a:cubicBezTo>
                <a:lnTo>
                  <a:pt x="4472" y="9044"/>
                </a:lnTo>
                <a:cubicBezTo>
                  <a:pt x="4547" y="9119"/>
                  <a:pt x="4672" y="9168"/>
                  <a:pt x="4797" y="9168"/>
                </a:cubicBezTo>
                <a:cubicBezTo>
                  <a:pt x="4921" y="9168"/>
                  <a:pt x="5021" y="9119"/>
                  <a:pt x="5096" y="9044"/>
                </a:cubicBezTo>
                <a:close/>
                <a:moveTo>
                  <a:pt x="10218" y="8219"/>
                </a:moveTo>
                <a:cubicBezTo>
                  <a:pt x="9718" y="9044"/>
                  <a:pt x="9044" y="9718"/>
                  <a:pt x="8219" y="10218"/>
                </a:cubicBezTo>
                <a:cubicBezTo>
                  <a:pt x="7420" y="10692"/>
                  <a:pt x="6495" y="10942"/>
                  <a:pt x="5471" y="10942"/>
                </a:cubicBezTo>
                <a:cubicBezTo>
                  <a:pt x="4447" y="10942"/>
                  <a:pt x="3522" y="10692"/>
                  <a:pt x="2723" y="10218"/>
                </a:cubicBezTo>
                <a:cubicBezTo>
                  <a:pt x="1898" y="9718"/>
                  <a:pt x="1224" y="9044"/>
                  <a:pt x="724" y="8219"/>
                </a:cubicBezTo>
                <a:cubicBezTo>
                  <a:pt x="250" y="7420"/>
                  <a:pt x="0" y="6495"/>
                  <a:pt x="0" y="5471"/>
                </a:cubicBezTo>
                <a:cubicBezTo>
                  <a:pt x="0" y="4447"/>
                  <a:pt x="250" y="3522"/>
                  <a:pt x="724" y="2723"/>
                </a:cubicBezTo>
                <a:cubicBezTo>
                  <a:pt x="1224" y="1898"/>
                  <a:pt x="1898" y="1224"/>
                  <a:pt x="2723" y="724"/>
                </a:cubicBezTo>
                <a:cubicBezTo>
                  <a:pt x="3522" y="250"/>
                  <a:pt x="4447" y="0"/>
                  <a:pt x="5471" y="0"/>
                </a:cubicBezTo>
                <a:cubicBezTo>
                  <a:pt x="6495" y="0"/>
                  <a:pt x="7420" y="250"/>
                  <a:pt x="8219" y="724"/>
                </a:cubicBezTo>
                <a:cubicBezTo>
                  <a:pt x="9044" y="1224"/>
                  <a:pt x="9718" y="1898"/>
                  <a:pt x="10218" y="2723"/>
                </a:cubicBezTo>
                <a:cubicBezTo>
                  <a:pt x="10692" y="3522"/>
                  <a:pt x="10942" y="4447"/>
                  <a:pt x="10942" y="5471"/>
                </a:cubicBezTo>
                <a:cubicBezTo>
                  <a:pt x="10942" y="6495"/>
                  <a:pt x="10692" y="7420"/>
                  <a:pt x="10218" y="82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12" name="组合 11"/>
          <p:cNvGrpSpPr/>
          <p:nvPr/>
        </p:nvGrpSpPr>
        <p:grpSpPr>
          <a:xfrm>
            <a:off x="-50949" y="839750"/>
            <a:ext cx="4215387" cy="593519"/>
            <a:chOff x="539035" y="3160619"/>
            <a:chExt cx="4215387" cy="593519"/>
          </a:xfrm>
        </p:grpSpPr>
        <p:grpSp>
          <p:nvGrpSpPr>
            <p:cNvPr id="13" name="组合 12"/>
            <p:cNvGrpSpPr/>
            <p:nvPr/>
          </p:nvGrpSpPr>
          <p:grpSpPr>
            <a:xfrm>
              <a:off x="614339" y="3160619"/>
              <a:ext cx="3263113" cy="593519"/>
              <a:chOff x="748499" y="4191070"/>
              <a:chExt cx="3263113" cy="593519"/>
            </a:xfrm>
          </p:grpSpPr>
          <p:sp>
            <p:nvSpPr>
              <p:cNvPr id="15" name="矩形 14"/>
              <p:cNvSpPr/>
              <p:nvPr/>
            </p:nvSpPr>
            <p:spPr>
              <a:xfrm>
                <a:off x="864552" y="4257539"/>
                <a:ext cx="3147060" cy="527050"/>
              </a:xfrm>
              <a:prstGeom prst="rect">
                <a:avLst/>
              </a:prstGeom>
              <a:solidFill>
                <a:srgbClr val="8D4A29"/>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6" name="矩形 15"/>
              <p:cNvSpPr/>
              <p:nvPr/>
            </p:nvSpPr>
            <p:spPr>
              <a:xfrm>
                <a:off x="748499" y="4191070"/>
                <a:ext cx="3147060" cy="527050"/>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14" name="文本框 13"/>
            <p:cNvSpPr txBox="1"/>
            <p:nvPr/>
          </p:nvSpPr>
          <p:spPr>
            <a:xfrm>
              <a:off x="539035" y="3279542"/>
              <a:ext cx="4215387" cy="338554"/>
            </a:xfrm>
            <a:prstGeom prst="rect">
              <a:avLst/>
            </a:prstGeom>
            <a:noFill/>
          </p:spPr>
          <p:txBody>
            <a:bodyPr wrap="square">
              <a:spAutoFit/>
            </a:bodyPr>
            <a:lstStyle/>
            <a:p>
              <a:r>
                <a:rPr lang="zh-CN" altLang="en-US" sz="1600" dirty="0">
                  <a:solidFill>
                    <a:schemeClr val="tx1">
                      <a:lumMod val="95000"/>
                      <a:lumOff val="5000"/>
                    </a:schemeClr>
                  </a:solidFill>
                  <a:latin typeface="Bahnschrift" panose="020B0502040204020203" pitchFamily="34" charset="0"/>
                  <a:ea typeface="微软雅黑" panose="020B0503020204020204" charset="-122"/>
                  <a:sym typeface="Bahnschrift" panose="020B0502040204020203" pitchFamily="34" charset="0"/>
                </a:rPr>
                <a:t>场景概念：开启云端浪漫探索之旅</a:t>
              </a:r>
              <a:endParaRPr lang="zh-CN" altLang="en-US" sz="1600" dirty="0">
                <a:latin typeface="Bahnschrift" panose="020B0502040204020203" pitchFamily="34" charset="0"/>
                <a:ea typeface="微软雅黑" panose="020B0503020204020204" charset="-122"/>
                <a:sym typeface="Bahnschrift" panose="020B0502040204020203" pitchFamily="34" charset="0"/>
              </a:endParaRPr>
            </a:p>
          </p:txBody>
        </p:sp>
      </p:grpSp>
      <p:grpSp>
        <p:nvGrpSpPr>
          <p:cNvPr id="17" name="组合 16"/>
          <p:cNvGrpSpPr/>
          <p:nvPr/>
        </p:nvGrpSpPr>
        <p:grpSpPr>
          <a:xfrm>
            <a:off x="1809429" y="3651289"/>
            <a:ext cx="3338417" cy="593519"/>
            <a:chOff x="539035" y="3160619"/>
            <a:chExt cx="3338417" cy="593519"/>
          </a:xfrm>
        </p:grpSpPr>
        <p:grpSp>
          <p:nvGrpSpPr>
            <p:cNvPr id="18" name="组合 17"/>
            <p:cNvGrpSpPr/>
            <p:nvPr/>
          </p:nvGrpSpPr>
          <p:grpSpPr>
            <a:xfrm>
              <a:off x="614339" y="3160619"/>
              <a:ext cx="3263113" cy="593519"/>
              <a:chOff x="748499" y="4191070"/>
              <a:chExt cx="3263113" cy="593519"/>
            </a:xfrm>
          </p:grpSpPr>
          <p:sp>
            <p:nvSpPr>
              <p:cNvPr id="23" name="矩形 22"/>
              <p:cNvSpPr/>
              <p:nvPr/>
            </p:nvSpPr>
            <p:spPr>
              <a:xfrm>
                <a:off x="864552" y="4257539"/>
                <a:ext cx="3147060" cy="527050"/>
              </a:xfrm>
              <a:prstGeom prst="rect">
                <a:avLst/>
              </a:prstGeom>
              <a:solidFill>
                <a:srgbClr val="8D4A29"/>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24" name="矩形 23"/>
              <p:cNvSpPr/>
              <p:nvPr/>
            </p:nvSpPr>
            <p:spPr>
              <a:xfrm>
                <a:off x="748499" y="4191070"/>
                <a:ext cx="3147060" cy="527050"/>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22" name="文本框 21"/>
            <p:cNvSpPr txBox="1"/>
            <p:nvPr/>
          </p:nvSpPr>
          <p:spPr>
            <a:xfrm>
              <a:off x="539035" y="3279542"/>
              <a:ext cx="3147061" cy="369332"/>
            </a:xfrm>
            <a:prstGeom prst="rect">
              <a:avLst/>
            </a:prstGeom>
            <a:noFill/>
          </p:spPr>
          <p:txBody>
            <a:bodyPr wrap="square">
              <a:spAutoFit/>
            </a:bodyPr>
            <a:lstStyle/>
            <a:p>
              <a:pPr algn="dist"/>
              <a:r>
                <a:rPr lang="zh-CN" altLang="en-US" dirty="0">
                  <a:solidFill>
                    <a:schemeClr val="tx1">
                      <a:lumMod val="95000"/>
                      <a:lumOff val="5000"/>
                    </a:schemeClr>
                  </a:solidFill>
                  <a:latin typeface="Bahnschrift" panose="020B0502040204020203" pitchFamily="34" charset="0"/>
                  <a:ea typeface="微软雅黑" panose="020B0503020204020204" charset="-122"/>
                  <a:sym typeface="Bahnschrift" panose="020B0502040204020203" pitchFamily="34" charset="0"/>
                </a:rPr>
                <a:t>探索重庆城市未来可能</a:t>
              </a: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3" name="箭头: 下 2"/>
          <p:cNvSpPr/>
          <p:nvPr/>
        </p:nvSpPr>
        <p:spPr>
          <a:xfrm>
            <a:off x="2669829" y="1514252"/>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nvGrpSpPr>
          <p:cNvPr id="26" name="组合 25"/>
          <p:cNvGrpSpPr/>
          <p:nvPr/>
        </p:nvGrpSpPr>
        <p:grpSpPr>
          <a:xfrm>
            <a:off x="730342" y="2262972"/>
            <a:ext cx="3338417" cy="593519"/>
            <a:chOff x="539035" y="3160619"/>
            <a:chExt cx="3338417" cy="593519"/>
          </a:xfrm>
        </p:grpSpPr>
        <p:grpSp>
          <p:nvGrpSpPr>
            <p:cNvPr id="27" name="组合 26"/>
            <p:cNvGrpSpPr/>
            <p:nvPr/>
          </p:nvGrpSpPr>
          <p:grpSpPr>
            <a:xfrm>
              <a:off x="614339" y="3160619"/>
              <a:ext cx="3263113" cy="593519"/>
              <a:chOff x="748499" y="4191070"/>
              <a:chExt cx="3263113" cy="593519"/>
            </a:xfrm>
          </p:grpSpPr>
          <p:sp>
            <p:nvSpPr>
              <p:cNvPr id="29" name="矩形 28"/>
              <p:cNvSpPr/>
              <p:nvPr/>
            </p:nvSpPr>
            <p:spPr>
              <a:xfrm>
                <a:off x="864552" y="4257539"/>
                <a:ext cx="3147060" cy="527050"/>
              </a:xfrm>
              <a:prstGeom prst="rect">
                <a:avLst/>
              </a:prstGeom>
              <a:solidFill>
                <a:srgbClr val="8D4A29"/>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30" name="矩形 29"/>
              <p:cNvSpPr/>
              <p:nvPr/>
            </p:nvSpPr>
            <p:spPr>
              <a:xfrm>
                <a:off x="748499" y="4191070"/>
                <a:ext cx="3147060" cy="527050"/>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28" name="文本框 27"/>
            <p:cNvSpPr txBox="1"/>
            <p:nvPr/>
          </p:nvSpPr>
          <p:spPr>
            <a:xfrm>
              <a:off x="539035" y="3279542"/>
              <a:ext cx="3147061" cy="369332"/>
            </a:xfrm>
            <a:prstGeom prst="rect">
              <a:avLst/>
            </a:prstGeom>
            <a:noFill/>
          </p:spPr>
          <p:txBody>
            <a:bodyPr wrap="square">
              <a:spAutoFit/>
            </a:bodyPr>
            <a:lstStyle/>
            <a:p>
              <a:pPr algn="dist"/>
              <a:r>
                <a:rPr lang="zh-CN" altLang="en-US" dirty="0">
                  <a:solidFill>
                    <a:schemeClr val="tx1">
                      <a:lumMod val="95000"/>
                      <a:lumOff val="5000"/>
                    </a:schemeClr>
                  </a:solidFill>
                  <a:latin typeface="Bahnschrift" panose="020B0502040204020203" pitchFamily="34" charset="0"/>
                  <a:ea typeface="微软雅黑" panose="020B0503020204020204" charset="-122"/>
                  <a:sym typeface="Bahnschrift" panose="020B0502040204020203" pitchFamily="34" charset="0"/>
                </a:rPr>
                <a:t>触摸重庆历史文化脉络</a:t>
              </a: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31" name="箭头: 下 30"/>
          <p:cNvSpPr/>
          <p:nvPr/>
        </p:nvSpPr>
        <p:spPr>
          <a:xfrm>
            <a:off x="2977020" y="2905085"/>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sp>
        <p:nvSpPr>
          <p:cNvPr id="32" name="箭头: 下 31"/>
          <p:cNvSpPr/>
          <p:nvPr/>
        </p:nvSpPr>
        <p:spPr>
          <a:xfrm>
            <a:off x="3540360" y="4258467"/>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nvGrpSpPr>
          <p:cNvPr id="33" name="组合 32"/>
          <p:cNvGrpSpPr/>
          <p:nvPr/>
        </p:nvGrpSpPr>
        <p:grpSpPr>
          <a:xfrm>
            <a:off x="2977020" y="5026371"/>
            <a:ext cx="3338417" cy="593519"/>
            <a:chOff x="539035" y="3160619"/>
            <a:chExt cx="3338417" cy="593519"/>
          </a:xfrm>
        </p:grpSpPr>
        <p:grpSp>
          <p:nvGrpSpPr>
            <p:cNvPr id="34" name="组合 33"/>
            <p:cNvGrpSpPr/>
            <p:nvPr/>
          </p:nvGrpSpPr>
          <p:grpSpPr>
            <a:xfrm>
              <a:off x="614339" y="3160619"/>
              <a:ext cx="3263113" cy="593519"/>
              <a:chOff x="748499" y="4191070"/>
              <a:chExt cx="3263113" cy="593519"/>
            </a:xfrm>
          </p:grpSpPr>
          <p:sp>
            <p:nvSpPr>
              <p:cNvPr id="36" name="矩形 35"/>
              <p:cNvSpPr/>
              <p:nvPr/>
            </p:nvSpPr>
            <p:spPr>
              <a:xfrm>
                <a:off x="864552" y="4257539"/>
                <a:ext cx="3147060" cy="527050"/>
              </a:xfrm>
              <a:prstGeom prst="rect">
                <a:avLst/>
              </a:prstGeom>
              <a:solidFill>
                <a:srgbClr val="8D4A29"/>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37" name="矩形 36"/>
              <p:cNvSpPr/>
              <p:nvPr/>
            </p:nvSpPr>
            <p:spPr>
              <a:xfrm>
                <a:off x="748499" y="4191070"/>
                <a:ext cx="3147060" cy="527050"/>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35" name="文本框 34"/>
            <p:cNvSpPr txBox="1"/>
            <p:nvPr/>
          </p:nvSpPr>
          <p:spPr>
            <a:xfrm>
              <a:off x="539035" y="3279542"/>
              <a:ext cx="3147061" cy="369332"/>
            </a:xfrm>
            <a:prstGeom prst="rect">
              <a:avLst/>
            </a:prstGeom>
            <a:noFill/>
          </p:spPr>
          <p:txBody>
            <a:bodyPr wrap="square">
              <a:spAutoFit/>
            </a:bodyPr>
            <a:lstStyle/>
            <a:p>
              <a:pPr algn="dist"/>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grpSp>
        <p:nvGrpSpPr>
          <p:cNvPr id="38" name="组合 37"/>
          <p:cNvGrpSpPr/>
          <p:nvPr/>
        </p:nvGrpSpPr>
        <p:grpSpPr>
          <a:xfrm>
            <a:off x="8676112" y="831190"/>
            <a:ext cx="3504344" cy="593519"/>
            <a:chOff x="373108" y="3160619"/>
            <a:chExt cx="3504344" cy="593519"/>
          </a:xfrm>
        </p:grpSpPr>
        <p:grpSp>
          <p:nvGrpSpPr>
            <p:cNvPr id="39" name="组合 38"/>
            <p:cNvGrpSpPr/>
            <p:nvPr/>
          </p:nvGrpSpPr>
          <p:grpSpPr>
            <a:xfrm>
              <a:off x="441589" y="3160619"/>
              <a:ext cx="3435863" cy="593519"/>
              <a:chOff x="575749" y="4191070"/>
              <a:chExt cx="3435863" cy="593519"/>
            </a:xfrm>
          </p:grpSpPr>
          <p:sp>
            <p:nvSpPr>
              <p:cNvPr id="41" name="矩形 40"/>
              <p:cNvSpPr/>
              <p:nvPr/>
            </p:nvSpPr>
            <p:spPr>
              <a:xfrm>
                <a:off x="864552" y="4257539"/>
                <a:ext cx="3147060" cy="527050"/>
              </a:xfrm>
              <a:prstGeom prst="rect">
                <a:avLst/>
              </a:prstGeom>
              <a:solidFill>
                <a:srgbClr val="8D4A29"/>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42" name="矩形 41"/>
              <p:cNvSpPr/>
              <p:nvPr/>
            </p:nvSpPr>
            <p:spPr>
              <a:xfrm>
                <a:off x="575749" y="4191070"/>
                <a:ext cx="3319810" cy="527050"/>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40" name="文本框 39"/>
            <p:cNvSpPr txBox="1"/>
            <p:nvPr/>
          </p:nvSpPr>
          <p:spPr>
            <a:xfrm>
              <a:off x="373108" y="3279542"/>
              <a:ext cx="3435862" cy="338554"/>
            </a:xfrm>
            <a:prstGeom prst="rect">
              <a:avLst/>
            </a:prstGeom>
            <a:noFill/>
          </p:spPr>
          <p:txBody>
            <a:bodyPr wrap="square">
              <a:spAutoFit/>
            </a:bodyPr>
            <a:lstStyle/>
            <a:p>
              <a:pPr algn="dist"/>
              <a:r>
                <a:rPr lang="zh-CN" altLang="en-US" sz="1600" dirty="0">
                  <a:solidFill>
                    <a:schemeClr val="tx1">
                      <a:lumMod val="95000"/>
                      <a:lumOff val="5000"/>
                    </a:schemeClr>
                  </a:solidFill>
                  <a:latin typeface="Bahnschrift" panose="020B0502040204020203" pitchFamily="34" charset="0"/>
                  <a:ea typeface="微软雅黑" panose="020B0503020204020204" charset="-122"/>
                  <a:sym typeface="Bahnschrift" panose="020B0502040204020203" pitchFamily="34" charset="0"/>
                </a:rPr>
                <a:t>概念体现：借助来福士探索仓观景台</a:t>
              </a:r>
              <a:endParaRPr lang="zh-CN" altLang="en-US" sz="1600" dirty="0">
                <a:latin typeface="Bahnschrift" panose="020B0502040204020203" pitchFamily="34" charset="0"/>
                <a:ea typeface="微软雅黑" panose="020B0503020204020204" charset="-122"/>
                <a:sym typeface="Bahnschrift" panose="020B0502040204020203" pitchFamily="34" charset="0"/>
              </a:endParaRPr>
            </a:p>
          </p:txBody>
        </p:sp>
      </p:grpSp>
      <p:sp>
        <p:nvSpPr>
          <p:cNvPr id="43" name="箭头: 下 42"/>
          <p:cNvSpPr/>
          <p:nvPr/>
        </p:nvSpPr>
        <p:spPr>
          <a:xfrm rot="16200000">
            <a:off x="3823561" y="843781"/>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sp>
        <p:nvSpPr>
          <p:cNvPr id="44" name="箭头: 下 43"/>
          <p:cNvSpPr/>
          <p:nvPr/>
        </p:nvSpPr>
        <p:spPr>
          <a:xfrm rot="16200000">
            <a:off x="5189627" y="848093"/>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sp>
        <p:nvSpPr>
          <p:cNvPr id="45" name="箭头: 下 44"/>
          <p:cNvSpPr/>
          <p:nvPr/>
        </p:nvSpPr>
        <p:spPr>
          <a:xfrm rot="16200000">
            <a:off x="6479663" y="843780"/>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sp>
        <p:nvSpPr>
          <p:cNvPr id="46" name="箭头: 下 45"/>
          <p:cNvSpPr/>
          <p:nvPr/>
        </p:nvSpPr>
        <p:spPr>
          <a:xfrm rot="16200000">
            <a:off x="7807926" y="850344"/>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nvGrpSpPr>
          <p:cNvPr id="47" name="组合 46"/>
          <p:cNvGrpSpPr/>
          <p:nvPr/>
        </p:nvGrpSpPr>
        <p:grpSpPr>
          <a:xfrm>
            <a:off x="8047937" y="2196503"/>
            <a:ext cx="3338417" cy="593519"/>
            <a:chOff x="539035" y="3160619"/>
            <a:chExt cx="3338417" cy="593519"/>
          </a:xfrm>
        </p:grpSpPr>
        <p:grpSp>
          <p:nvGrpSpPr>
            <p:cNvPr id="48" name="组合 47"/>
            <p:cNvGrpSpPr/>
            <p:nvPr/>
          </p:nvGrpSpPr>
          <p:grpSpPr>
            <a:xfrm>
              <a:off x="614339" y="3160619"/>
              <a:ext cx="3263113" cy="593519"/>
              <a:chOff x="748499" y="4191070"/>
              <a:chExt cx="3263113" cy="593519"/>
            </a:xfrm>
          </p:grpSpPr>
          <p:sp>
            <p:nvSpPr>
              <p:cNvPr id="50" name="矩形 49"/>
              <p:cNvSpPr/>
              <p:nvPr/>
            </p:nvSpPr>
            <p:spPr>
              <a:xfrm>
                <a:off x="864552" y="4257539"/>
                <a:ext cx="3147060" cy="527050"/>
              </a:xfrm>
              <a:prstGeom prst="rect">
                <a:avLst/>
              </a:prstGeom>
              <a:solidFill>
                <a:srgbClr val="8D4A29"/>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51" name="矩形 50"/>
              <p:cNvSpPr/>
              <p:nvPr/>
            </p:nvSpPr>
            <p:spPr>
              <a:xfrm>
                <a:off x="748499" y="4191070"/>
                <a:ext cx="3147060" cy="527050"/>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49" name="文本框 48"/>
            <p:cNvSpPr txBox="1"/>
            <p:nvPr/>
          </p:nvSpPr>
          <p:spPr>
            <a:xfrm>
              <a:off x="539035" y="3279542"/>
              <a:ext cx="3222364" cy="369332"/>
            </a:xfrm>
            <a:prstGeom prst="rect">
              <a:avLst/>
            </a:prstGeom>
            <a:noFill/>
          </p:spPr>
          <p:txBody>
            <a:bodyPr wrap="square">
              <a:spAutoFit/>
            </a:bodyPr>
            <a:lstStyle/>
            <a:p>
              <a:pPr algn="dist"/>
              <a:r>
                <a:rPr lang="zh-CN" altLang="en-US" dirty="0">
                  <a:latin typeface="Bahnschrift" panose="020B0502040204020203" pitchFamily="34" charset="0"/>
                  <a:ea typeface="微软雅黑" panose="020B0503020204020204" charset="-122"/>
                  <a:sym typeface="Bahnschrift" panose="020B0502040204020203" pitchFamily="34" charset="0"/>
                </a:rPr>
                <a:t>探索仓自带重庆历史视图板块</a:t>
              </a: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52" name="箭头: 下 51"/>
          <p:cNvSpPr/>
          <p:nvPr/>
        </p:nvSpPr>
        <p:spPr>
          <a:xfrm>
            <a:off x="9327776" y="1491178"/>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nvGrpSpPr>
          <p:cNvPr id="54" name="组合 53"/>
          <p:cNvGrpSpPr/>
          <p:nvPr/>
        </p:nvGrpSpPr>
        <p:grpSpPr>
          <a:xfrm>
            <a:off x="7172581" y="3664948"/>
            <a:ext cx="3338417" cy="593519"/>
            <a:chOff x="539035" y="3160619"/>
            <a:chExt cx="3338417" cy="593519"/>
          </a:xfrm>
        </p:grpSpPr>
        <p:grpSp>
          <p:nvGrpSpPr>
            <p:cNvPr id="55" name="组合 54"/>
            <p:cNvGrpSpPr/>
            <p:nvPr/>
          </p:nvGrpSpPr>
          <p:grpSpPr>
            <a:xfrm>
              <a:off x="614339" y="3160619"/>
              <a:ext cx="3263113" cy="593519"/>
              <a:chOff x="748499" y="4191070"/>
              <a:chExt cx="3263113" cy="593519"/>
            </a:xfrm>
          </p:grpSpPr>
          <p:sp>
            <p:nvSpPr>
              <p:cNvPr id="57" name="矩形 56"/>
              <p:cNvSpPr/>
              <p:nvPr/>
            </p:nvSpPr>
            <p:spPr>
              <a:xfrm>
                <a:off x="864552" y="4257539"/>
                <a:ext cx="3147060" cy="527050"/>
              </a:xfrm>
              <a:prstGeom prst="rect">
                <a:avLst/>
              </a:prstGeom>
              <a:solidFill>
                <a:srgbClr val="8D4A29"/>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58" name="矩形 57"/>
              <p:cNvSpPr/>
              <p:nvPr/>
            </p:nvSpPr>
            <p:spPr>
              <a:xfrm>
                <a:off x="748499" y="4191070"/>
                <a:ext cx="3147060" cy="527050"/>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56" name="文本框 55"/>
            <p:cNvSpPr txBox="1"/>
            <p:nvPr/>
          </p:nvSpPr>
          <p:spPr>
            <a:xfrm>
              <a:off x="539035" y="3279542"/>
              <a:ext cx="3222364" cy="369332"/>
            </a:xfrm>
            <a:prstGeom prst="rect">
              <a:avLst/>
            </a:prstGeom>
            <a:noFill/>
          </p:spPr>
          <p:txBody>
            <a:bodyPr wrap="square">
              <a:spAutoFit/>
            </a:bodyPr>
            <a:lstStyle/>
            <a:p>
              <a:pPr algn="dist"/>
              <a:r>
                <a:rPr lang="zh-CN" altLang="en-US" dirty="0">
                  <a:latin typeface="Bahnschrift" panose="020B0502040204020203" pitchFamily="34" charset="0"/>
                  <a:ea typeface="微软雅黑" panose="020B0503020204020204" charset="-122"/>
                  <a:sym typeface="Bahnschrift" panose="020B0502040204020203" pitchFamily="34" charset="0"/>
                </a:rPr>
                <a:t>火星主题展区前往未来</a:t>
              </a: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59" name="箭头: 下 58"/>
          <p:cNvSpPr/>
          <p:nvPr/>
        </p:nvSpPr>
        <p:spPr>
          <a:xfrm>
            <a:off x="8744593" y="2879565"/>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sp>
        <p:nvSpPr>
          <p:cNvPr id="60" name="文本框 59"/>
          <p:cNvSpPr txBox="1"/>
          <p:nvPr/>
        </p:nvSpPr>
        <p:spPr>
          <a:xfrm>
            <a:off x="3052324" y="5164692"/>
            <a:ext cx="3147061" cy="369332"/>
          </a:xfrm>
          <a:prstGeom prst="rect">
            <a:avLst/>
          </a:prstGeom>
          <a:noFill/>
        </p:spPr>
        <p:txBody>
          <a:bodyPr wrap="square">
            <a:spAutoFit/>
          </a:bodyPr>
          <a:lstStyle/>
          <a:p>
            <a:pPr algn="dist"/>
            <a:r>
              <a:rPr lang="zh-CN" altLang="en-US" dirty="0">
                <a:solidFill>
                  <a:schemeClr val="tx1">
                    <a:lumMod val="95000"/>
                    <a:lumOff val="5000"/>
                  </a:schemeClr>
                </a:solidFill>
                <a:latin typeface="Bahnschrift" panose="020B0502040204020203" pitchFamily="34" charset="0"/>
                <a:ea typeface="微软雅黑" panose="020B0503020204020204" charset="-122"/>
                <a:sym typeface="Bahnschrift" panose="020B0502040204020203" pitchFamily="34" charset="0"/>
              </a:rPr>
              <a:t>体现“云端渝中”品牌概念</a:t>
            </a: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nvGrpSpPr>
          <p:cNvPr id="61" name="组合 60"/>
          <p:cNvGrpSpPr/>
          <p:nvPr/>
        </p:nvGrpSpPr>
        <p:grpSpPr>
          <a:xfrm>
            <a:off x="6235914" y="5052598"/>
            <a:ext cx="3338417" cy="593519"/>
            <a:chOff x="539035" y="3160619"/>
            <a:chExt cx="3338417" cy="593519"/>
          </a:xfrm>
        </p:grpSpPr>
        <p:grpSp>
          <p:nvGrpSpPr>
            <p:cNvPr id="62" name="组合 61"/>
            <p:cNvGrpSpPr/>
            <p:nvPr/>
          </p:nvGrpSpPr>
          <p:grpSpPr>
            <a:xfrm>
              <a:off x="614339" y="3160619"/>
              <a:ext cx="3263113" cy="593519"/>
              <a:chOff x="748499" y="4191070"/>
              <a:chExt cx="3263113" cy="593519"/>
            </a:xfrm>
          </p:grpSpPr>
          <p:sp>
            <p:nvSpPr>
              <p:cNvPr id="64" name="矩形 63"/>
              <p:cNvSpPr/>
              <p:nvPr/>
            </p:nvSpPr>
            <p:spPr>
              <a:xfrm>
                <a:off x="864552" y="4257539"/>
                <a:ext cx="3147060" cy="527050"/>
              </a:xfrm>
              <a:prstGeom prst="rect">
                <a:avLst/>
              </a:prstGeom>
              <a:solidFill>
                <a:srgbClr val="8D4A29"/>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65" name="矩形 64"/>
              <p:cNvSpPr/>
              <p:nvPr/>
            </p:nvSpPr>
            <p:spPr>
              <a:xfrm>
                <a:off x="748499" y="4191070"/>
                <a:ext cx="3147060" cy="527050"/>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63" name="文本框 62"/>
            <p:cNvSpPr txBox="1"/>
            <p:nvPr/>
          </p:nvSpPr>
          <p:spPr>
            <a:xfrm>
              <a:off x="539035" y="3279542"/>
              <a:ext cx="3222364" cy="369332"/>
            </a:xfrm>
            <a:prstGeom prst="rect">
              <a:avLst/>
            </a:prstGeom>
            <a:noFill/>
          </p:spPr>
          <p:txBody>
            <a:bodyPr wrap="square">
              <a:spAutoFit/>
            </a:bodyPr>
            <a:lstStyle/>
            <a:p>
              <a:pPr algn="dist"/>
              <a:r>
                <a:rPr lang="zh-CN" altLang="en-US" dirty="0">
                  <a:latin typeface="Bahnschrift" panose="020B0502040204020203" pitchFamily="34" charset="0"/>
                  <a:ea typeface="微软雅黑" panose="020B0503020204020204" charset="-122"/>
                  <a:sym typeface="Bahnschrift" panose="020B0502040204020203" pitchFamily="34" charset="0"/>
                </a:rPr>
                <a:t>嘉宾领取飞船票千万浪漫云端</a:t>
              </a: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sp>
        <p:nvSpPr>
          <p:cNvPr id="66" name="箭头: 下 65"/>
          <p:cNvSpPr/>
          <p:nvPr/>
        </p:nvSpPr>
        <p:spPr>
          <a:xfrm>
            <a:off x="7950739" y="4323954"/>
            <a:ext cx="194395" cy="682251"/>
          </a:xfrm>
          <a:prstGeom prst="downArrow">
            <a:avLst/>
          </a:prstGeom>
          <a:no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7" name="文本框 66"/>
          <p:cNvSpPr txBox="1"/>
          <p:nvPr/>
        </p:nvSpPr>
        <p:spPr>
          <a:xfrm>
            <a:off x="1662296" y="1898538"/>
            <a:ext cx="3195105" cy="2835392"/>
          </a:xfrm>
          <a:prstGeom prst="rect">
            <a:avLst/>
          </a:prstGeom>
          <a:noFill/>
          <a:ln>
            <a:noFill/>
          </a:ln>
        </p:spPr>
        <p:txBody>
          <a:bodyPr wrap="none" rtlCol="0">
            <a:spAutoFit/>
          </a:bodyPr>
          <a:lstStyle/>
          <a:p>
            <a:r>
              <a:rPr lang="en-US" altLang="zh-CN" sz="5200" b="1" dirty="0">
                <a:solidFill>
                  <a:schemeClr val="bg1"/>
                </a:solidFill>
                <a:latin typeface="Bahnschrift" panose="020B0502040204020203" pitchFamily="34" charset="0"/>
                <a:ea typeface="微软雅黑" panose="020B0503020204020204" charset="-122"/>
                <a:sym typeface="Bahnschrift" panose="020B0502040204020203" pitchFamily="34" charset="0"/>
              </a:rPr>
              <a:t>PROJECT</a:t>
            </a:r>
            <a:endParaRPr lang="en-US" altLang="zh-CN" sz="52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r>
              <a:rPr lang="en-US" altLang="zh-CN" sz="4455" b="1" dirty="0">
                <a:solidFill>
                  <a:schemeClr val="bg1"/>
                </a:solidFill>
                <a:latin typeface="Bahnschrift" panose="020B0502040204020203" pitchFamily="34" charset="0"/>
                <a:ea typeface="微软雅黑" panose="020B0503020204020204" charset="-122"/>
                <a:sym typeface="Bahnschrift" panose="020B0502040204020203" pitchFamily="34" charset="0"/>
              </a:rPr>
              <a:t>STRATEGY</a:t>
            </a:r>
            <a:endParaRPr lang="en-US" altLang="zh-CN" sz="4455"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r>
              <a:rPr lang="en-US" altLang="zh-CN" sz="4270" dirty="0">
                <a:solidFill>
                  <a:schemeClr val="bg1"/>
                </a:solidFill>
                <a:latin typeface="Bahnschrift" panose="020B0502040204020203" pitchFamily="34" charset="0"/>
                <a:ea typeface="微软雅黑" panose="020B0503020204020204" charset="-122"/>
                <a:sym typeface="Bahnschrift" panose="020B0502040204020203" pitchFamily="34" charset="0"/>
              </a:rPr>
              <a:t>&amp; ANALYSIS</a:t>
            </a:r>
            <a:endParaRPr lang="en-US" altLang="zh-CN" sz="427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r>
              <a:rPr lang="zh-CN" altLang="en-US" sz="3900" dirty="0">
                <a:solidFill>
                  <a:schemeClr val="bg1"/>
                </a:solidFill>
                <a:latin typeface="Bahnschrift" panose="020B0502040204020203" pitchFamily="34" charset="0"/>
                <a:ea typeface="微软雅黑" panose="020B0503020204020204" charset="-122"/>
                <a:sym typeface="Bahnschrift" panose="020B0502040204020203" pitchFamily="34" charset="0"/>
              </a:rPr>
              <a:t>整体策略分析</a:t>
            </a:r>
            <a:endParaRPr lang="zh-CN" altLang="en-US" sz="39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grpSp>
        <p:nvGrpSpPr>
          <p:cNvPr id="68" name="组合 67"/>
          <p:cNvGrpSpPr/>
          <p:nvPr/>
        </p:nvGrpSpPr>
        <p:grpSpPr>
          <a:xfrm>
            <a:off x="1708327" y="1554378"/>
            <a:ext cx="3231508" cy="394778"/>
            <a:chOff x="4113612" y="1236767"/>
            <a:chExt cx="3747184" cy="457776"/>
          </a:xfrm>
          <a:solidFill>
            <a:srgbClr val="D42B2D"/>
          </a:solidFill>
        </p:grpSpPr>
        <p:sp>
          <p:nvSpPr>
            <p:cNvPr id="69" name="平行四边形 68"/>
            <p:cNvSpPr/>
            <p:nvPr/>
          </p:nvSpPr>
          <p:spPr>
            <a:xfrm>
              <a:off x="4640394" y="1239096"/>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0" name="平行四边形 69"/>
            <p:cNvSpPr/>
            <p:nvPr/>
          </p:nvSpPr>
          <p:spPr>
            <a:xfrm>
              <a:off x="5164647"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1" name="平行四边形 70"/>
            <p:cNvSpPr/>
            <p:nvPr/>
          </p:nvSpPr>
          <p:spPr>
            <a:xfrm>
              <a:off x="5690164"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2" name="平行四边形 71"/>
            <p:cNvSpPr/>
            <p:nvPr/>
          </p:nvSpPr>
          <p:spPr>
            <a:xfrm>
              <a:off x="6215682"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3" name="平行四边形 72"/>
            <p:cNvSpPr/>
            <p:nvPr/>
          </p:nvSpPr>
          <p:spPr>
            <a:xfrm>
              <a:off x="6741199"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4" name="平行四边形 73"/>
            <p:cNvSpPr/>
            <p:nvPr/>
          </p:nvSpPr>
          <p:spPr>
            <a:xfrm>
              <a:off x="7266716"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5" name="平行四边形 74"/>
            <p:cNvSpPr/>
            <p:nvPr/>
          </p:nvSpPr>
          <p:spPr>
            <a:xfrm>
              <a:off x="4113612" y="1236767"/>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grpSp>
      <p:grpSp>
        <p:nvGrpSpPr>
          <p:cNvPr id="76" name="组合 75"/>
          <p:cNvGrpSpPr/>
          <p:nvPr/>
        </p:nvGrpSpPr>
        <p:grpSpPr>
          <a:xfrm flipH="1">
            <a:off x="1708327" y="4695537"/>
            <a:ext cx="3231508" cy="394778"/>
            <a:chOff x="4113612" y="1236767"/>
            <a:chExt cx="3747184" cy="457776"/>
          </a:xfrm>
          <a:solidFill>
            <a:srgbClr val="FEDDB5"/>
          </a:solidFill>
        </p:grpSpPr>
        <p:sp>
          <p:nvSpPr>
            <p:cNvPr id="77" name="平行四边形 76"/>
            <p:cNvSpPr/>
            <p:nvPr/>
          </p:nvSpPr>
          <p:spPr>
            <a:xfrm>
              <a:off x="4640394" y="1239096"/>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8" name="平行四边形 77"/>
            <p:cNvSpPr/>
            <p:nvPr/>
          </p:nvSpPr>
          <p:spPr>
            <a:xfrm>
              <a:off x="5164647"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9" name="平行四边形 78"/>
            <p:cNvSpPr/>
            <p:nvPr/>
          </p:nvSpPr>
          <p:spPr>
            <a:xfrm>
              <a:off x="5690164"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0" name="平行四边形 79"/>
            <p:cNvSpPr/>
            <p:nvPr/>
          </p:nvSpPr>
          <p:spPr>
            <a:xfrm>
              <a:off x="6215682"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1" name="平行四边形 80"/>
            <p:cNvSpPr/>
            <p:nvPr/>
          </p:nvSpPr>
          <p:spPr>
            <a:xfrm>
              <a:off x="6741199"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2" name="平行四边形 81"/>
            <p:cNvSpPr/>
            <p:nvPr/>
          </p:nvSpPr>
          <p:spPr>
            <a:xfrm>
              <a:off x="7266716" y="1244600"/>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3" name="平行四边形 82"/>
            <p:cNvSpPr/>
            <p:nvPr/>
          </p:nvSpPr>
          <p:spPr>
            <a:xfrm>
              <a:off x="4113612" y="1236767"/>
              <a:ext cx="594080" cy="449943"/>
            </a:xfrm>
            <a:prstGeom prst="parallelogram">
              <a:avLst>
                <a:gd name="adj" fmla="val 540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5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grpSp>
      <p:sp>
        <p:nvSpPr>
          <p:cNvPr id="84" name="文本框 83"/>
          <p:cNvSpPr txBox="1"/>
          <p:nvPr/>
        </p:nvSpPr>
        <p:spPr>
          <a:xfrm>
            <a:off x="5172977" y="1748389"/>
            <a:ext cx="5883894" cy="1938992"/>
          </a:xfrm>
          <a:prstGeom prst="rect">
            <a:avLst/>
          </a:prstGeom>
          <a:noFill/>
          <a:ln>
            <a:noFill/>
          </a:ln>
        </p:spPr>
        <p:txBody>
          <a:bodyPr wrap="square" rtlCol="0">
            <a:spAutoFit/>
          </a:bodyPr>
          <a:lstStyle/>
          <a:p>
            <a:pPr>
              <a:lnSpc>
                <a:spcPct val="150000"/>
              </a:lnSpc>
            </a:pPr>
            <a:r>
              <a:rPr lang="zh-CN" altLang="en-US" sz="2800" b="1" dirty="0">
                <a:solidFill>
                  <a:schemeClr val="bg1"/>
                </a:solidFill>
                <a:latin typeface="Bahnschrift" panose="020B0502040204020203" pitchFamily="34" charset="0"/>
                <a:ea typeface="微软雅黑" panose="020B0503020204020204" charset="-122"/>
                <a:sym typeface="Bahnschrift" panose="020B0502040204020203" pitchFamily="34" charset="0"/>
              </a:rPr>
              <a:t>云端之上 窥见雾都</a:t>
            </a:r>
            <a:endParaRPr lang="en-US" altLang="zh-CN" sz="28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nSpc>
                <a:spcPct val="150000"/>
              </a:lnSpc>
            </a:pPr>
            <a:r>
              <a:rPr lang="zh-CN" altLang="en-US" sz="2800" b="1" dirty="0">
                <a:solidFill>
                  <a:schemeClr val="bg1"/>
                </a:solidFill>
                <a:latin typeface="Bahnschrift" panose="020B0502040204020203" pitchFamily="34" charset="0"/>
                <a:ea typeface="微软雅黑" panose="020B0503020204020204" charset="-122"/>
                <a:sym typeface="Bahnschrift" panose="020B0502040204020203" pitchFamily="34" charset="0"/>
              </a:rPr>
              <a:t>过往历史照进未来</a:t>
            </a:r>
            <a:endParaRPr lang="zh-CN" altLang="en-US" sz="28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nSpc>
                <a:spcPct val="150000"/>
              </a:lnSpc>
            </a:pPr>
            <a:r>
              <a:rPr lang="zh-CN" altLang="en-US" sz="2400" b="1" spc="37" dirty="0">
                <a:solidFill>
                  <a:schemeClr val="bg1"/>
                </a:solidFill>
                <a:latin typeface="Bahnschrift" panose="020B0502040204020203" pitchFamily="34" charset="0"/>
                <a:ea typeface="微软雅黑" panose="020B0503020204020204" charset="-122"/>
                <a:cs typeface="Times New Roman" panose="02020603050405020304" pitchFamily="18" charset="0"/>
                <a:sym typeface="Bahnschrift" panose="020B0502040204020203" pitchFamily="34" charset="0"/>
              </a:rPr>
              <a:t>请乘坐星体号前往宇宙浪漫中心</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5" name="文本框 84"/>
          <p:cNvSpPr txBox="1"/>
          <p:nvPr/>
        </p:nvSpPr>
        <p:spPr>
          <a:xfrm>
            <a:off x="5172977" y="3631287"/>
            <a:ext cx="5290645" cy="1508105"/>
          </a:xfrm>
          <a:prstGeom prst="rect">
            <a:avLst/>
          </a:prstGeom>
          <a:noFill/>
        </p:spPr>
        <p:txBody>
          <a:bodyPr wrap="square">
            <a:spAutoFit/>
          </a:bodyPr>
          <a:lstStyle/>
          <a:p>
            <a:pPr>
              <a:lnSpc>
                <a:spcPct val="200000"/>
              </a:lnSpc>
            </a:pPr>
            <a:r>
              <a:rPr lang="zh-CN" altLang="en-US" sz="1600" b="1" spc="37" dirty="0">
                <a:solidFill>
                  <a:srgbClr val="FFC000"/>
                </a:solidFill>
                <a:latin typeface="Bahnschrift" panose="020B0502040204020203" pitchFamily="34" charset="0"/>
                <a:ea typeface="微软雅黑" panose="020B0503020204020204" charset="-122"/>
                <a:cs typeface="Times New Roman" panose="02020603050405020304" pitchFamily="18" charset="0"/>
                <a:sym typeface="Bahnschrift" panose="020B0502040204020203" pitchFamily="34" charset="0"/>
              </a:rPr>
              <a:t>创意形式：签到嘉宾可获得“星体号”飞船票，凭借船票开启云端之旅，同时船票兼具现场互动功能，现场打造云端市集，嘉宾凭船票可“云游”云端市集</a:t>
            </a:r>
            <a:endParaRPr lang="zh-CN" altLang="en-US" sz="1600" b="1" dirty="0">
              <a:solidFill>
                <a:srgbClr val="FFC000"/>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4" name="组合 33"/>
          <p:cNvGrpSpPr/>
          <p:nvPr/>
        </p:nvGrpSpPr>
        <p:grpSpPr>
          <a:xfrm>
            <a:off x="611752" y="776409"/>
            <a:ext cx="10968491" cy="2680607"/>
            <a:chOff x="533627" y="3697061"/>
            <a:chExt cx="10968491" cy="2680607"/>
          </a:xfrm>
        </p:grpSpPr>
        <p:sp>
          <p:nvSpPr>
            <p:cNvPr id="5" name="矩形: 圆角 4"/>
            <p:cNvSpPr/>
            <p:nvPr/>
          </p:nvSpPr>
          <p:spPr>
            <a:xfrm>
              <a:off x="533627" y="3697061"/>
              <a:ext cx="10968491" cy="2680607"/>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sp>
          <p:nvSpPr>
            <p:cNvPr id="16" name="椭圆 15"/>
            <p:cNvSpPr/>
            <p:nvPr/>
          </p:nvSpPr>
          <p:spPr>
            <a:xfrm>
              <a:off x="2884114" y="4297135"/>
              <a:ext cx="1598216" cy="1598216"/>
            </a:xfrm>
            <a:prstGeom prst="ellipse">
              <a:avLst/>
            </a:prstGeom>
            <a:solidFill>
              <a:schemeClr val="bg1"/>
            </a:solidFill>
            <a:ln>
              <a:noFill/>
            </a:ln>
            <a:effectLst>
              <a:outerShdw blurRad="50800" dist="38100" dir="5400000" algn="t"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15" name="任意多边形: 形状 14"/>
            <p:cNvSpPr/>
            <p:nvPr/>
          </p:nvSpPr>
          <p:spPr>
            <a:xfrm>
              <a:off x="689880" y="3907405"/>
              <a:ext cx="2837089" cy="2219665"/>
            </a:xfrm>
            <a:custGeom>
              <a:avLst/>
              <a:gdLst>
                <a:gd name="connsiteX0" fmla="*/ 263077 w 2017486"/>
                <a:gd name="connsiteY0" fmla="*/ 0 h 1578429"/>
                <a:gd name="connsiteX1" fmla="*/ 1754409 w 2017486"/>
                <a:gd name="connsiteY1" fmla="*/ 0 h 1578429"/>
                <a:gd name="connsiteX2" fmla="*/ 2017486 w 2017486"/>
                <a:gd name="connsiteY2" fmla="*/ 263077 h 1578429"/>
                <a:gd name="connsiteX3" fmla="*/ 2017486 w 2017486"/>
                <a:gd name="connsiteY3" fmla="*/ 1315352 h 1578429"/>
                <a:gd name="connsiteX4" fmla="*/ 1754409 w 2017486"/>
                <a:gd name="connsiteY4" fmla="*/ 1578429 h 1578429"/>
                <a:gd name="connsiteX5" fmla="*/ 263077 w 2017486"/>
                <a:gd name="connsiteY5" fmla="*/ 1578429 h 1578429"/>
                <a:gd name="connsiteX6" fmla="*/ 0 w 2017486"/>
                <a:gd name="connsiteY6" fmla="*/ 1315352 h 1578429"/>
                <a:gd name="connsiteX7" fmla="*/ 0 w 2017486"/>
                <a:gd name="connsiteY7" fmla="*/ 1211828 h 1578429"/>
                <a:gd name="connsiteX8" fmla="*/ 416266 w 2017486"/>
                <a:gd name="connsiteY8" fmla="*/ 795562 h 1578429"/>
                <a:gd name="connsiteX9" fmla="*/ 0 w 2017486"/>
                <a:gd name="connsiteY9" fmla="*/ 379296 h 1578429"/>
                <a:gd name="connsiteX10" fmla="*/ 0 w 2017486"/>
                <a:gd name="connsiteY10" fmla="*/ 263077 h 1578429"/>
                <a:gd name="connsiteX11" fmla="*/ 263077 w 2017486"/>
                <a:gd name="connsiteY11" fmla="*/ 0 h 157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17486" h="1578429">
                  <a:moveTo>
                    <a:pt x="263077" y="0"/>
                  </a:moveTo>
                  <a:lnTo>
                    <a:pt x="1754409" y="0"/>
                  </a:lnTo>
                  <a:cubicBezTo>
                    <a:pt x="1899702" y="0"/>
                    <a:pt x="2017486" y="117784"/>
                    <a:pt x="2017486" y="263077"/>
                  </a:cubicBezTo>
                  <a:lnTo>
                    <a:pt x="2017486" y="1315352"/>
                  </a:lnTo>
                  <a:cubicBezTo>
                    <a:pt x="2017486" y="1460645"/>
                    <a:pt x="1899702" y="1578429"/>
                    <a:pt x="1754409" y="1578429"/>
                  </a:cubicBezTo>
                  <a:lnTo>
                    <a:pt x="263077" y="1578429"/>
                  </a:lnTo>
                  <a:cubicBezTo>
                    <a:pt x="117784" y="1578429"/>
                    <a:pt x="0" y="1460645"/>
                    <a:pt x="0" y="1315352"/>
                  </a:cubicBezTo>
                  <a:lnTo>
                    <a:pt x="0" y="1211828"/>
                  </a:lnTo>
                  <a:cubicBezTo>
                    <a:pt x="229897" y="1211828"/>
                    <a:pt x="416266" y="1025459"/>
                    <a:pt x="416266" y="795562"/>
                  </a:cubicBezTo>
                  <a:cubicBezTo>
                    <a:pt x="416266" y="565665"/>
                    <a:pt x="229897" y="379296"/>
                    <a:pt x="0" y="379296"/>
                  </a:cubicBezTo>
                  <a:lnTo>
                    <a:pt x="0" y="263077"/>
                  </a:lnTo>
                  <a:cubicBezTo>
                    <a:pt x="0" y="117784"/>
                    <a:pt x="117784" y="0"/>
                    <a:pt x="263077" y="0"/>
                  </a:cubicBezTo>
                  <a:close/>
                </a:path>
              </a:pathLst>
            </a:custGeom>
            <a:solidFill>
              <a:schemeClr val="bg1"/>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cxnSp>
          <p:nvCxnSpPr>
            <p:cNvPr id="9" name="直接连接符 8"/>
            <p:cNvCxnSpPr/>
            <p:nvPr/>
          </p:nvCxnSpPr>
          <p:spPr>
            <a:xfrm>
              <a:off x="3483427" y="4139122"/>
              <a:ext cx="0" cy="1756229"/>
            </a:xfrm>
            <a:prstGeom prst="line">
              <a:avLst/>
            </a:prstGeom>
            <a:ln w="57150">
              <a:solidFill>
                <a:srgbClr val="C6B9FE"/>
              </a:solidFill>
              <a:prstDash val="sysDash"/>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3751" y="3888524"/>
              <a:ext cx="2303218" cy="1981200"/>
            </a:xfrm>
            <a:prstGeom prst="rect">
              <a:avLst/>
            </a:prstGeom>
          </p:spPr>
        </p:pic>
        <p:sp>
          <p:nvSpPr>
            <p:cNvPr id="19" name="文本框 18"/>
            <p:cNvSpPr txBox="1"/>
            <p:nvPr/>
          </p:nvSpPr>
          <p:spPr>
            <a:xfrm>
              <a:off x="4217093" y="4232793"/>
              <a:ext cx="6647974" cy="646331"/>
            </a:xfrm>
            <a:prstGeom prst="rect">
              <a:avLst/>
            </a:prstGeom>
            <a:noFill/>
          </p:spPr>
          <p:txBody>
            <a:bodyPr wrap="none" rtlCol="0">
              <a:spAutoFit/>
            </a:bodyPr>
            <a:lstStyle/>
            <a:p>
              <a:r>
                <a:rPr lang="zh-CN" altLang="en-US" sz="36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rPr>
                <a:t>请乘坐星体号前往宇宙浪漫中心</a:t>
              </a:r>
              <a:endParaRPr lang="zh-CN" altLang="en-US" sz="36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endParaRPr>
            </a:p>
          </p:txBody>
        </p:sp>
        <p:sp>
          <p:nvSpPr>
            <p:cNvPr id="23" name="矩形: 圆角 22"/>
            <p:cNvSpPr/>
            <p:nvPr/>
          </p:nvSpPr>
          <p:spPr>
            <a:xfrm>
              <a:off x="4738913" y="5147184"/>
              <a:ext cx="3998687" cy="426301"/>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24" name="矩形: 圆角 23"/>
            <p:cNvSpPr/>
            <p:nvPr/>
          </p:nvSpPr>
          <p:spPr>
            <a:xfrm>
              <a:off x="4596107" y="5251024"/>
              <a:ext cx="2999786" cy="377372"/>
            </a:xfrm>
            <a:prstGeom prst="roundRect">
              <a:avLst/>
            </a:prstGeom>
            <a:solidFill>
              <a:srgbClr val="DC9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25" name="文本框 24"/>
            <p:cNvSpPr txBox="1"/>
            <p:nvPr/>
          </p:nvSpPr>
          <p:spPr>
            <a:xfrm>
              <a:off x="4738914" y="5299950"/>
              <a:ext cx="2385784" cy="400110"/>
            </a:xfrm>
            <a:prstGeom prst="rect">
              <a:avLst/>
            </a:prstGeom>
            <a:noFill/>
          </p:spPr>
          <p:txBody>
            <a:bodyPr wrap="square" rtlCol="0">
              <a:spAutoFit/>
            </a:bodyPr>
            <a:lstStyle/>
            <a:p>
              <a:pPr algn="dist"/>
              <a:r>
                <a:rPr lang="zh-CN" altLang="en-US" sz="2000" dirty="0">
                  <a:solidFill>
                    <a:schemeClr val="bg1"/>
                  </a:solidFill>
                  <a:latin typeface="Bahnschrift" panose="020B0502040204020203" pitchFamily="34" charset="0"/>
                  <a:ea typeface="微软雅黑" panose="020B0503020204020204" charset="-122"/>
                  <a:sym typeface="Bahnschrift" panose="020B0502040204020203" pitchFamily="34" charset="0"/>
                </a:rPr>
                <a:t>凭此券兑换浪漫</a:t>
              </a:r>
              <a:endParaRPr lang="zh-CN" altLang="en-US" sz="2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26" name="文本框 25"/>
            <p:cNvSpPr txBox="1"/>
            <p:nvPr/>
          </p:nvSpPr>
          <p:spPr>
            <a:xfrm>
              <a:off x="7531222" y="5256409"/>
              <a:ext cx="1271049" cy="400110"/>
            </a:xfrm>
            <a:prstGeom prst="rect">
              <a:avLst/>
            </a:prstGeom>
            <a:noFill/>
          </p:spPr>
          <p:txBody>
            <a:bodyPr wrap="square" rtlCol="0">
              <a:spAutoFit/>
            </a:bodyPr>
            <a:lstStyle/>
            <a:p>
              <a:pPr algn="dist"/>
              <a:r>
                <a:rPr lang="zh-CN" altLang="en-US" sz="2000" dirty="0">
                  <a:solidFill>
                    <a:schemeClr val="bg1"/>
                  </a:solidFill>
                  <a:latin typeface="Bahnschrift" panose="020B0502040204020203" pitchFamily="34" charset="0"/>
                  <a:ea typeface="微软雅黑" panose="020B0503020204020204" charset="-122"/>
                  <a:sym typeface="Bahnschrift" panose="020B0502040204020203" pitchFamily="34" charset="0"/>
                </a:rPr>
                <a:t>云端之旅</a:t>
              </a:r>
              <a:endParaRPr lang="zh-CN" altLang="en-US" sz="2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27" name="文本框 26"/>
            <p:cNvSpPr txBox="1"/>
            <p:nvPr/>
          </p:nvSpPr>
          <p:spPr>
            <a:xfrm>
              <a:off x="4596107" y="5821104"/>
              <a:ext cx="3304369" cy="338554"/>
            </a:xfrm>
            <a:prstGeom prst="rect">
              <a:avLst/>
            </a:prstGeom>
            <a:noFill/>
          </p:spPr>
          <p:txBody>
            <a:bodyPr wrap="square" rtlCol="0">
              <a:spAutoFit/>
            </a:bodyPr>
            <a:lstStyle/>
            <a:p>
              <a:pPr algn="dist"/>
              <a:r>
                <a:rPr lang="zh-CN" altLang="en-US" sz="16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rPr>
                <a:t>搭乘地点：来福士火星探索仓</a:t>
              </a:r>
              <a:endParaRPr lang="zh-CN" altLang="en-US" sz="16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endParaRPr>
            </a:p>
          </p:txBody>
        </p:sp>
        <p:cxnSp>
          <p:nvCxnSpPr>
            <p:cNvPr id="29" name="直接连接符 28"/>
            <p:cNvCxnSpPr/>
            <p:nvPr/>
          </p:nvCxnSpPr>
          <p:spPr>
            <a:xfrm>
              <a:off x="7932864" y="5747290"/>
              <a:ext cx="0" cy="37978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7997392" y="5821104"/>
              <a:ext cx="2533904" cy="338554"/>
            </a:xfrm>
            <a:prstGeom prst="rect">
              <a:avLst/>
            </a:prstGeom>
            <a:noFill/>
          </p:spPr>
          <p:txBody>
            <a:bodyPr wrap="square" rtlCol="0">
              <a:spAutoFit/>
            </a:bodyPr>
            <a:lstStyle/>
            <a:p>
              <a:pPr algn="dist"/>
              <a:r>
                <a:rPr lang="zh-CN" altLang="en-US" sz="16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rPr>
                <a:t>使用时间：</a:t>
              </a:r>
              <a:r>
                <a:rPr lang="en-US" altLang="zh-CN" sz="16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rPr>
                <a:t>2022.1.18</a:t>
              </a:r>
              <a:endParaRPr lang="zh-CN" altLang="en-US" sz="16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endParaRPr>
            </a:p>
          </p:txBody>
        </p:sp>
        <p:sp>
          <p:nvSpPr>
            <p:cNvPr id="32" name="椭圆 31"/>
            <p:cNvSpPr/>
            <p:nvPr/>
          </p:nvSpPr>
          <p:spPr>
            <a:xfrm>
              <a:off x="9741187" y="4780360"/>
              <a:ext cx="941328" cy="9413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33" name="文本框 32"/>
            <p:cNvSpPr txBox="1"/>
            <p:nvPr/>
          </p:nvSpPr>
          <p:spPr>
            <a:xfrm>
              <a:off x="9787317" y="4913683"/>
              <a:ext cx="826096" cy="830997"/>
            </a:xfrm>
            <a:prstGeom prst="rect">
              <a:avLst/>
            </a:prstGeom>
            <a:noFill/>
          </p:spPr>
          <p:txBody>
            <a:bodyPr wrap="square" rtlCol="0">
              <a:spAutoFit/>
            </a:bodyPr>
            <a:lstStyle/>
            <a:p>
              <a:pPr algn="dist"/>
              <a:r>
                <a:rPr lang="zh-CN" altLang="en-US" sz="24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rPr>
                <a:t>立即</a:t>
              </a:r>
              <a:endParaRPr lang="en-US" altLang="zh-CN" sz="24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endParaRPr>
            </a:p>
            <a:p>
              <a:pPr algn="dist"/>
              <a:r>
                <a:rPr lang="zh-CN" altLang="en-US" sz="24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rPr>
                <a:t>前往</a:t>
              </a:r>
              <a:endParaRPr lang="zh-CN" altLang="en-US" sz="2400"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endParaRPr>
            </a:p>
          </p:txBody>
        </p:sp>
      </p:grpSp>
      <p:sp>
        <p:nvSpPr>
          <p:cNvPr id="36" name="文本框 35"/>
          <p:cNvSpPr txBox="1"/>
          <p:nvPr/>
        </p:nvSpPr>
        <p:spPr>
          <a:xfrm>
            <a:off x="925350" y="4004583"/>
            <a:ext cx="10341293" cy="1107996"/>
          </a:xfrm>
          <a:prstGeom prst="rect">
            <a:avLst/>
          </a:prstGeom>
          <a:noFill/>
        </p:spPr>
        <p:txBody>
          <a:bodyPr wrap="none" rtlCol="0">
            <a:spAutoFit/>
          </a:bodyPr>
          <a:lstStyle/>
          <a:p>
            <a:r>
              <a:rPr lang="en-US" altLang="zh-CN" sz="6600"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rPr>
              <a:t>【</a:t>
            </a:r>
            <a:r>
              <a:rPr lang="zh-CN" altLang="en-US" sz="6600"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rPr>
              <a:t>云端之旅飞船票券示意</a:t>
            </a:r>
            <a:r>
              <a:rPr lang="en-US" altLang="zh-CN" sz="6600"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rPr>
              <a:t>】</a:t>
            </a:r>
            <a:endParaRPr lang="zh-CN" altLang="en-US" sz="6600"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grpSp>
        <p:nvGrpSpPr>
          <p:cNvPr id="3" name="组合 2"/>
          <p:cNvGrpSpPr/>
          <p:nvPr/>
        </p:nvGrpSpPr>
        <p:grpSpPr>
          <a:xfrm>
            <a:off x="464695" y="128134"/>
            <a:ext cx="4513705" cy="523220"/>
            <a:chOff x="308162" y="53184"/>
            <a:chExt cx="4513705" cy="523220"/>
          </a:xfrm>
        </p:grpSpPr>
        <p:sp>
          <p:nvSpPr>
            <p:cNvPr id="4" name="文本框 3"/>
            <p:cNvSpPr txBox="1"/>
            <p:nvPr/>
          </p:nvSpPr>
          <p:spPr>
            <a:xfrm>
              <a:off x="674849" y="53184"/>
              <a:ext cx="4147018"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r>
                <a:rPr lang="en-US" altLang="zh-CN"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舞台效果图</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5" name="圆: 空心 4"/>
            <p:cNvSpPr/>
            <p:nvPr/>
          </p:nvSpPr>
          <p:spPr>
            <a:xfrm>
              <a:off x="308162" y="203231"/>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
        <p:nvSpPr>
          <p:cNvPr id="6" name="文本 65"/>
          <p:cNvSpPr/>
          <p:nvPr/>
        </p:nvSpPr>
        <p:spPr>
          <a:xfrm>
            <a:off x="831382" y="651354"/>
            <a:ext cx="4147018" cy="61940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p>
            <a:pPr algn="ctr">
              <a:lnSpc>
                <a:spcPct val="150000"/>
              </a:lnSpc>
              <a:buFont typeface="Arial" panose="020B0604020202020204" pitchFamily="34" charset="0"/>
              <a:buNone/>
            </a:pPr>
            <a:r>
              <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异形舞台结合曲线</a:t>
            </a:r>
            <a:r>
              <a:rPr lang="en-US" altLang="zh-CN"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T</a:t>
            </a:r>
            <a:r>
              <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台及阶梯式观众区，具备云端流动感，同时兼具观看、演绎、走秀的功能</a:t>
            </a:r>
            <a:endPar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grpSp>
        <p:nvGrpSpPr>
          <p:cNvPr id="3" name="组合 2"/>
          <p:cNvGrpSpPr/>
          <p:nvPr/>
        </p:nvGrpSpPr>
        <p:grpSpPr>
          <a:xfrm>
            <a:off x="464695" y="128134"/>
            <a:ext cx="4513705" cy="523220"/>
            <a:chOff x="308162" y="53184"/>
            <a:chExt cx="4513705" cy="523220"/>
          </a:xfrm>
        </p:grpSpPr>
        <p:sp>
          <p:nvSpPr>
            <p:cNvPr id="4" name="文本框 3"/>
            <p:cNvSpPr txBox="1"/>
            <p:nvPr/>
          </p:nvSpPr>
          <p:spPr>
            <a:xfrm>
              <a:off x="674849" y="53184"/>
              <a:ext cx="4147018"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r>
                <a:rPr lang="en-US" altLang="zh-CN"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舞台效果图</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5" name="圆: 空心 4"/>
            <p:cNvSpPr/>
            <p:nvPr/>
          </p:nvSpPr>
          <p:spPr>
            <a:xfrm>
              <a:off x="308162" y="203231"/>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grpSp>
        <p:nvGrpSpPr>
          <p:cNvPr id="3" name="组合 2"/>
          <p:cNvGrpSpPr/>
          <p:nvPr/>
        </p:nvGrpSpPr>
        <p:grpSpPr>
          <a:xfrm>
            <a:off x="464695" y="128134"/>
            <a:ext cx="4513705" cy="523220"/>
            <a:chOff x="308162" y="53184"/>
            <a:chExt cx="4513705" cy="523220"/>
          </a:xfrm>
        </p:grpSpPr>
        <p:sp>
          <p:nvSpPr>
            <p:cNvPr id="4" name="文本框 3"/>
            <p:cNvSpPr txBox="1"/>
            <p:nvPr/>
          </p:nvSpPr>
          <p:spPr>
            <a:xfrm>
              <a:off x="674849" y="53184"/>
              <a:ext cx="4147018"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r>
                <a:rPr lang="en-US" altLang="zh-CN"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舞台效果图</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5" name="圆: 空心 4"/>
            <p:cNvSpPr/>
            <p:nvPr/>
          </p:nvSpPr>
          <p:spPr>
            <a:xfrm>
              <a:off x="308162" y="203231"/>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805" y="0"/>
            <a:ext cx="12188389" cy="6858000"/>
          </a:xfrm>
          <a:prstGeom prst="rect">
            <a:avLst/>
          </a:prstGeom>
        </p:spPr>
      </p:pic>
      <p:grpSp>
        <p:nvGrpSpPr>
          <p:cNvPr id="3" name="组合 2"/>
          <p:cNvGrpSpPr/>
          <p:nvPr/>
        </p:nvGrpSpPr>
        <p:grpSpPr>
          <a:xfrm>
            <a:off x="464695" y="128134"/>
            <a:ext cx="4513705" cy="523220"/>
            <a:chOff x="308162" y="53184"/>
            <a:chExt cx="4513705" cy="523220"/>
          </a:xfrm>
        </p:grpSpPr>
        <p:sp>
          <p:nvSpPr>
            <p:cNvPr id="4" name="文本框 3"/>
            <p:cNvSpPr txBox="1"/>
            <p:nvPr/>
          </p:nvSpPr>
          <p:spPr>
            <a:xfrm>
              <a:off x="674849" y="53184"/>
              <a:ext cx="4147018"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r>
                <a:rPr lang="en-US" altLang="zh-CN"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舞台效果图</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5" name="圆: 空心 4"/>
            <p:cNvSpPr/>
            <p:nvPr/>
          </p:nvSpPr>
          <p:spPr>
            <a:xfrm>
              <a:off x="308162" y="203231"/>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
        <p:nvSpPr>
          <p:cNvPr id="6" name="文本 65"/>
          <p:cNvSpPr/>
          <p:nvPr/>
        </p:nvSpPr>
        <p:spPr>
          <a:xfrm>
            <a:off x="831382" y="768602"/>
            <a:ext cx="2558319" cy="94256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p>
            <a:pPr algn="ctr">
              <a:lnSpc>
                <a:spcPct val="150000"/>
              </a:lnSpc>
              <a:buFont typeface="Arial" panose="020B0604020202020204" pitchFamily="34" charset="0"/>
              <a:buNone/>
            </a:pPr>
            <a:r>
              <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异形舞台结合曲线</a:t>
            </a:r>
            <a:r>
              <a:rPr lang="en-US" altLang="zh-CN"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T</a:t>
            </a:r>
            <a:r>
              <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台及阶梯式观众区，具备云端流动感，同时兼具观看、演绎、走秀的功能</a:t>
            </a:r>
            <a:endPar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72990"/>
          </a:xfrm>
          <a:prstGeom prst="rect">
            <a:avLst/>
          </a:prstGeom>
        </p:spPr>
      </p:pic>
      <p:sp>
        <p:nvSpPr>
          <p:cNvPr id="3" name="矩形: 圆角 2"/>
          <p:cNvSpPr/>
          <p:nvPr/>
        </p:nvSpPr>
        <p:spPr>
          <a:xfrm>
            <a:off x="464695" y="764498"/>
            <a:ext cx="11257613" cy="5816183"/>
          </a:xfrm>
          <a:prstGeom prst="roundRect">
            <a:avLst>
              <a:gd name="adj" fmla="val 12028"/>
            </a:avLst>
          </a:prstGeom>
          <a:solidFill>
            <a:srgbClr val="00043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nvGrpSpPr>
          <p:cNvPr id="4" name="组合 3"/>
          <p:cNvGrpSpPr/>
          <p:nvPr/>
        </p:nvGrpSpPr>
        <p:grpSpPr>
          <a:xfrm>
            <a:off x="464695" y="128134"/>
            <a:ext cx="3707254" cy="523220"/>
            <a:chOff x="308162" y="53184"/>
            <a:chExt cx="3707254" cy="523220"/>
          </a:xfrm>
        </p:grpSpPr>
        <p:sp>
          <p:nvSpPr>
            <p:cNvPr id="5" name="文本框 4"/>
            <p:cNvSpPr txBox="1"/>
            <p:nvPr/>
          </p:nvSpPr>
          <p:spPr>
            <a:xfrm>
              <a:off x="674849" y="53184"/>
              <a:ext cx="3340567"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r>
                <a:rPr lang="en-US" altLang="zh-CN"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签到处</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6" name="圆: 空心 5"/>
            <p:cNvSpPr/>
            <p:nvPr/>
          </p:nvSpPr>
          <p:spPr>
            <a:xfrm>
              <a:off x="308162" y="203231"/>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pic>
        <p:nvPicPr>
          <p:cNvPr id="16" name="图片 15"/>
          <p:cNvPicPr>
            <a:picLocks noChangeAspect="1"/>
          </p:cNvPicPr>
          <p:nvPr/>
        </p:nvPicPr>
        <p:blipFill>
          <a:blip r:embed="rId2"/>
          <a:stretch>
            <a:fillRect/>
          </a:stretch>
        </p:blipFill>
        <p:spPr>
          <a:xfrm>
            <a:off x="636073" y="1254374"/>
            <a:ext cx="3352800" cy="5029200"/>
          </a:xfrm>
          <a:prstGeom prst="rect">
            <a:avLst/>
          </a:prstGeom>
        </p:spPr>
      </p:pic>
      <p:pic>
        <p:nvPicPr>
          <p:cNvPr id="17" name="图片 16"/>
          <p:cNvPicPr>
            <a:picLocks noChangeAspect="1"/>
          </p:cNvPicPr>
          <p:nvPr/>
        </p:nvPicPr>
        <p:blipFill rotWithShape="1">
          <a:blip r:embed="rId3"/>
          <a:srcRect t="75480" b="3027"/>
          <a:stretch>
            <a:fillRect/>
          </a:stretch>
        </p:blipFill>
        <p:spPr>
          <a:xfrm>
            <a:off x="3988872" y="3912482"/>
            <a:ext cx="4079347" cy="2371092"/>
          </a:xfrm>
          <a:prstGeom prst="rect">
            <a:avLst/>
          </a:prstGeom>
          <a:ln w="25400">
            <a:noFill/>
          </a:ln>
        </p:spPr>
      </p:pic>
      <p:sp>
        <p:nvSpPr>
          <p:cNvPr id="18" name="iconfont-1122-840613"/>
          <p:cNvSpPr/>
          <p:nvPr/>
        </p:nvSpPr>
        <p:spPr>
          <a:xfrm>
            <a:off x="8360347" y="3672589"/>
            <a:ext cx="345134" cy="345134"/>
          </a:xfrm>
          <a:custGeom>
            <a:avLst/>
            <a:gdLst>
              <a:gd name="T0" fmla="*/ 5096 w 10942"/>
              <a:gd name="T1" fmla="*/ 9044 h 10942"/>
              <a:gd name="T2" fmla="*/ 8344 w 10942"/>
              <a:gd name="T3" fmla="*/ 5796 h 10942"/>
              <a:gd name="T4" fmla="*/ 8344 w 10942"/>
              <a:gd name="T5" fmla="*/ 5146 h 10942"/>
              <a:gd name="T6" fmla="*/ 5096 w 10942"/>
              <a:gd name="T7" fmla="*/ 1898 h 10942"/>
              <a:gd name="T8" fmla="*/ 4797 w 10942"/>
              <a:gd name="T9" fmla="*/ 1774 h 10942"/>
              <a:gd name="T10" fmla="*/ 4472 w 10942"/>
              <a:gd name="T11" fmla="*/ 1898 h 10942"/>
              <a:gd name="T12" fmla="*/ 3747 w 10942"/>
              <a:gd name="T13" fmla="*/ 2648 h 10942"/>
              <a:gd name="T14" fmla="*/ 3597 w 10942"/>
              <a:gd name="T15" fmla="*/ 2948 h 10942"/>
              <a:gd name="T16" fmla="*/ 3747 w 10942"/>
              <a:gd name="T17" fmla="*/ 3272 h 10942"/>
              <a:gd name="T18" fmla="*/ 5921 w 10942"/>
              <a:gd name="T19" fmla="*/ 5471 h 10942"/>
              <a:gd name="T20" fmla="*/ 3747 w 10942"/>
              <a:gd name="T21" fmla="*/ 7669 h 10942"/>
              <a:gd name="T22" fmla="*/ 3597 w 10942"/>
              <a:gd name="T23" fmla="*/ 7994 h 10942"/>
              <a:gd name="T24" fmla="*/ 3747 w 10942"/>
              <a:gd name="T25" fmla="*/ 8294 h 10942"/>
              <a:gd name="T26" fmla="*/ 4472 w 10942"/>
              <a:gd name="T27" fmla="*/ 9044 h 10942"/>
              <a:gd name="T28" fmla="*/ 4797 w 10942"/>
              <a:gd name="T29" fmla="*/ 9168 h 10942"/>
              <a:gd name="T30" fmla="*/ 5096 w 10942"/>
              <a:gd name="T31" fmla="*/ 9044 h 10942"/>
              <a:gd name="T32" fmla="*/ 10218 w 10942"/>
              <a:gd name="T33" fmla="*/ 8219 h 10942"/>
              <a:gd name="T34" fmla="*/ 8219 w 10942"/>
              <a:gd name="T35" fmla="*/ 10218 h 10942"/>
              <a:gd name="T36" fmla="*/ 5471 w 10942"/>
              <a:gd name="T37" fmla="*/ 10942 h 10942"/>
              <a:gd name="T38" fmla="*/ 2723 w 10942"/>
              <a:gd name="T39" fmla="*/ 10218 h 10942"/>
              <a:gd name="T40" fmla="*/ 724 w 10942"/>
              <a:gd name="T41" fmla="*/ 8219 h 10942"/>
              <a:gd name="T42" fmla="*/ 0 w 10942"/>
              <a:gd name="T43" fmla="*/ 5471 h 10942"/>
              <a:gd name="T44" fmla="*/ 724 w 10942"/>
              <a:gd name="T45" fmla="*/ 2723 h 10942"/>
              <a:gd name="T46" fmla="*/ 2723 w 10942"/>
              <a:gd name="T47" fmla="*/ 724 h 10942"/>
              <a:gd name="T48" fmla="*/ 5471 w 10942"/>
              <a:gd name="T49" fmla="*/ 0 h 10942"/>
              <a:gd name="T50" fmla="*/ 8219 w 10942"/>
              <a:gd name="T51" fmla="*/ 724 h 10942"/>
              <a:gd name="T52" fmla="*/ 10218 w 10942"/>
              <a:gd name="T53" fmla="*/ 2723 h 10942"/>
              <a:gd name="T54" fmla="*/ 10942 w 10942"/>
              <a:gd name="T55" fmla="*/ 5471 h 10942"/>
              <a:gd name="T56" fmla="*/ 10218 w 10942"/>
              <a:gd name="T57" fmla="*/ 8219 h 10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42" h="10942">
                <a:moveTo>
                  <a:pt x="5096" y="9044"/>
                </a:moveTo>
                <a:lnTo>
                  <a:pt x="8344" y="5796"/>
                </a:lnTo>
                <a:cubicBezTo>
                  <a:pt x="8544" y="5596"/>
                  <a:pt x="8544" y="5346"/>
                  <a:pt x="8344" y="5146"/>
                </a:cubicBezTo>
                <a:lnTo>
                  <a:pt x="5096" y="1898"/>
                </a:lnTo>
                <a:cubicBezTo>
                  <a:pt x="5021" y="1823"/>
                  <a:pt x="4921" y="1774"/>
                  <a:pt x="4797" y="1774"/>
                </a:cubicBezTo>
                <a:cubicBezTo>
                  <a:pt x="4672" y="1774"/>
                  <a:pt x="4547" y="1823"/>
                  <a:pt x="4472" y="1898"/>
                </a:cubicBezTo>
                <a:lnTo>
                  <a:pt x="3747" y="2648"/>
                </a:lnTo>
                <a:cubicBezTo>
                  <a:pt x="3647" y="2723"/>
                  <a:pt x="3597" y="2823"/>
                  <a:pt x="3597" y="2948"/>
                </a:cubicBezTo>
                <a:cubicBezTo>
                  <a:pt x="3597" y="3098"/>
                  <a:pt x="3647" y="3198"/>
                  <a:pt x="3747" y="3272"/>
                </a:cubicBezTo>
                <a:lnTo>
                  <a:pt x="5921" y="5471"/>
                </a:lnTo>
                <a:lnTo>
                  <a:pt x="3747" y="7669"/>
                </a:lnTo>
                <a:cubicBezTo>
                  <a:pt x="3647" y="7744"/>
                  <a:pt x="3597" y="7844"/>
                  <a:pt x="3597" y="7994"/>
                </a:cubicBezTo>
                <a:cubicBezTo>
                  <a:pt x="3597" y="8119"/>
                  <a:pt x="3647" y="8219"/>
                  <a:pt x="3747" y="8294"/>
                </a:cubicBezTo>
                <a:lnTo>
                  <a:pt x="4472" y="9044"/>
                </a:lnTo>
                <a:cubicBezTo>
                  <a:pt x="4547" y="9119"/>
                  <a:pt x="4672" y="9168"/>
                  <a:pt x="4797" y="9168"/>
                </a:cubicBezTo>
                <a:cubicBezTo>
                  <a:pt x="4921" y="9168"/>
                  <a:pt x="5021" y="9119"/>
                  <a:pt x="5096" y="9044"/>
                </a:cubicBezTo>
                <a:close/>
                <a:moveTo>
                  <a:pt x="10218" y="8219"/>
                </a:moveTo>
                <a:cubicBezTo>
                  <a:pt x="9718" y="9044"/>
                  <a:pt x="9044" y="9718"/>
                  <a:pt x="8219" y="10218"/>
                </a:cubicBezTo>
                <a:cubicBezTo>
                  <a:pt x="7420" y="10692"/>
                  <a:pt x="6495" y="10942"/>
                  <a:pt x="5471" y="10942"/>
                </a:cubicBezTo>
                <a:cubicBezTo>
                  <a:pt x="4447" y="10942"/>
                  <a:pt x="3522" y="10692"/>
                  <a:pt x="2723" y="10218"/>
                </a:cubicBezTo>
                <a:cubicBezTo>
                  <a:pt x="1898" y="9718"/>
                  <a:pt x="1224" y="9044"/>
                  <a:pt x="724" y="8219"/>
                </a:cubicBezTo>
                <a:cubicBezTo>
                  <a:pt x="250" y="7420"/>
                  <a:pt x="0" y="6495"/>
                  <a:pt x="0" y="5471"/>
                </a:cubicBezTo>
                <a:cubicBezTo>
                  <a:pt x="0" y="4447"/>
                  <a:pt x="250" y="3522"/>
                  <a:pt x="724" y="2723"/>
                </a:cubicBezTo>
                <a:cubicBezTo>
                  <a:pt x="1224" y="1898"/>
                  <a:pt x="1898" y="1224"/>
                  <a:pt x="2723" y="724"/>
                </a:cubicBezTo>
                <a:cubicBezTo>
                  <a:pt x="3522" y="250"/>
                  <a:pt x="4447" y="0"/>
                  <a:pt x="5471" y="0"/>
                </a:cubicBezTo>
                <a:cubicBezTo>
                  <a:pt x="6495" y="0"/>
                  <a:pt x="7420" y="250"/>
                  <a:pt x="8219" y="724"/>
                </a:cubicBezTo>
                <a:cubicBezTo>
                  <a:pt x="9044" y="1224"/>
                  <a:pt x="9718" y="1898"/>
                  <a:pt x="10218" y="2723"/>
                </a:cubicBezTo>
                <a:cubicBezTo>
                  <a:pt x="10692" y="3522"/>
                  <a:pt x="10942" y="4447"/>
                  <a:pt x="10942" y="5471"/>
                </a:cubicBezTo>
                <a:cubicBezTo>
                  <a:pt x="10942" y="6495"/>
                  <a:pt x="10692" y="7420"/>
                  <a:pt x="10218" y="82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pic>
        <p:nvPicPr>
          <p:cNvPr id="19" name="图片 18"/>
          <p:cNvPicPr>
            <a:picLocks noChangeAspect="1"/>
          </p:cNvPicPr>
          <p:nvPr/>
        </p:nvPicPr>
        <p:blipFill rotWithShape="1">
          <a:blip r:embed="rId3"/>
          <a:srcRect t="50354" b="25545"/>
          <a:stretch>
            <a:fillRect/>
          </a:stretch>
        </p:blipFill>
        <p:spPr>
          <a:xfrm>
            <a:off x="3988873" y="1262799"/>
            <a:ext cx="4079347" cy="2658774"/>
          </a:xfrm>
          <a:prstGeom prst="rect">
            <a:avLst/>
          </a:prstGeom>
          <a:ln w="25400">
            <a:noFill/>
          </a:ln>
        </p:spPr>
      </p:pic>
      <p:sp>
        <p:nvSpPr>
          <p:cNvPr id="20" name="文本 65"/>
          <p:cNvSpPr/>
          <p:nvPr/>
        </p:nvSpPr>
        <p:spPr>
          <a:xfrm>
            <a:off x="8791206" y="3561616"/>
            <a:ext cx="2558319" cy="67345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p>
            <a:pPr algn="ctr">
              <a:lnSpc>
                <a:spcPct val="114000"/>
              </a:lnSpc>
              <a:buFont typeface="Arial" panose="020B0604020202020204" pitchFamily="34" charset="0"/>
              <a:buNone/>
            </a:pPr>
            <a:r>
              <a:rPr lang="zh-CN" altLang="en-US" sz="2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云朵树灯签到氛围</a:t>
            </a:r>
            <a:endParaRPr lang="en-US" altLang="zh-CN" sz="2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a:p>
            <a:pPr algn="ctr">
              <a:lnSpc>
                <a:spcPct val="114000"/>
              </a:lnSpc>
              <a:buFont typeface="Arial" panose="020B0604020202020204" pitchFamily="34" charset="0"/>
              <a:buNone/>
            </a:pPr>
            <a:r>
              <a:rPr lang="zh-CN" altLang="en-US" sz="2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模特礼仪引导嘉宾签到</a:t>
            </a:r>
            <a:endParaRPr lang="zh-CN" altLang="en-US" sz="2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pic>
        <p:nvPicPr>
          <p:cNvPr id="21" name="图片 20"/>
          <p:cNvPicPr>
            <a:picLocks noChangeAspect="1"/>
          </p:cNvPicPr>
          <p:nvPr/>
        </p:nvPicPr>
        <p:blipFill>
          <a:blip r:embed="rId4"/>
          <a:stretch>
            <a:fillRect/>
          </a:stretch>
        </p:blipFill>
        <p:spPr>
          <a:xfrm>
            <a:off x="8068219" y="5416799"/>
            <a:ext cx="1300163" cy="866775"/>
          </a:xfrm>
          <a:prstGeom prst="rect">
            <a:avLst/>
          </a:prstGeom>
        </p:spPr>
      </p:pic>
      <p:sp>
        <p:nvSpPr>
          <p:cNvPr id="7" name="矩形 6"/>
          <p:cNvSpPr/>
          <p:nvPr/>
        </p:nvSpPr>
        <p:spPr>
          <a:xfrm>
            <a:off x="8149179" y="5728528"/>
            <a:ext cx="361950" cy="243316"/>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23" name="文本 65"/>
          <p:cNvSpPr/>
          <p:nvPr/>
        </p:nvSpPr>
        <p:spPr>
          <a:xfrm>
            <a:off x="7925310" y="6120126"/>
            <a:ext cx="2558319" cy="16132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p>
            <a:pPr algn="ctr">
              <a:lnSpc>
                <a:spcPct val="114000"/>
              </a:lnSpc>
              <a:buFont typeface="Arial" panose="020B0604020202020204" pitchFamily="34" charset="0"/>
              <a:buNone/>
            </a:pPr>
            <a:r>
              <a:rPr lang="en-US" altLang="zh-CN" sz="1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PS:</a:t>
            </a:r>
            <a:r>
              <a:rPr lang="zh-CN" altLang="en-US" sz="1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签到处位置（可根据实际需求调整）</a:t>
            </a:r>
            <a:endParaRPr lang="zh-CN" altLang="en-US" sz="1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72990"/>
          </a:xfrm>
          <a:prstGeom prst="rect">
            <a:avLst/>
          </a:prstGeom>
        </p:spPr>
      </p:pic>
      <p:sp>
        <p:nvSpPr>
          <p:cNvPr id="3" name="矩形: 圆角 2"/>
          <p:cNvSpPr/>
          <p:nvPr/>
        </p:nvSpPr>
        <p:spPr>
          <a:xfrm>
            <a:off x="464695" y="764498"/>
            <a:ext cx="11257613" cy="5816183"/>
          </a:xfrm>
          <a:prstGeom prst="roundRect">
            <a:avLst>
              <a:gd name="adj" fmla="val 12028"/>
            </a:avLst>
          </a:prstGeom>
          <a:solidFill>
            <a:srgbClr val="00043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nvGrpSpPr>
          <p:cNvPr id="4" name="组合 3"/>
          <p:cNvGrpSpPr/>
          <p:nvPr/>
        </p:nvGrpSpPr>
        <p:grpSpPr>
          <a:xfrm>
            <a:off x="464695" y="128134"/>
            <a:ext cx="4383530" cy="523220"/>
            <a:chOff x="308162" y="53184"/>
            <a:chExt cx="4383530" cy="523220"/>
          </a:xfrm>
        </p:grpSpPr>
        <p:sp>
          <p:nvSpPr>
            <p:cNvPr id="5" name="文本框 4"/>
            <p:cNvSpPr txBox="1"/>
            <p:nvPr/>
          </p:nvSpPr>
          <p:spPr>
            <a:xfrm>
              <a:off x="674849" y="53184"/>
              <a:ext cx="4016843"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r>
                <a:rPr lang="en-US" altLang="zh-CN"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打卡点氛围</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6" name="圆: 空心 5"/>
            <p:cNvSpPr/>
            <p:nvPr/>
          </p:nvSpPr>
          <p:spPr>
            <a:xfrm>
              <a:off x="308162" y="203231"/>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pic>
        <p:nvPicPr>
          <p:cNvPr id="16" name="图片 15"/>
          <p:cNvPicPr>
            <a:picLocks noChangeAspect="1"/>
          </p:cNvPicPr>
          <p:nvPr/>
        </p:nvPicPr>
        <p:blipFill rotWithShape="1">
          <a:blip r:embed="rId2"/>
          <a:srcRect b="50000"/>
          <a:stretch>
            <a:fillRect/>
          </a:stretch>
        </p:blipFill>
        <p:spPr>
          <a:xfrm>
            <a:off x="709294" y="1588896"/>
            <a:ext cx="3704343" cy="2083693"/>
          </a:xfrm>
          <a:prstGeom prst="rect">
            <a:avLst/>
          </a:prstGeom>
        </p:spPr>
      </p:pic>
      <p:sp>
        <p:nvSpPr>
          <p:cNvPr id="20" name="iconfont-1122-840613"/>
          <p:cNvSpPr/>
          <p:nvPr/>
        </p:nvSpPr>
        <p:spPr>
          <a:xfrm>
            <a:off x="8360347" y="3672589"/>
            <a:ext cx="345134" cy="345134"/>
          </a:xfrm>
          <a:custGeom>
            <a:avLst/>
            <a:gdLst>
              <a:gd name="T0" fmla="*/ 5096 w 10942"/>
              <a:gd name="T1" fmla="*/ 9044 h 10942"/>
              <a:gd name="T2" fmla="*/ 8344 w 10942"/>
              <a:gd name="T3" fmla="*/ 5796 h 10942"/>
              <a:gd name="T4" fmla="*/ 8344 w 10942"/>
              <a:gd name="T5" fmla="*/ 5146 h 10942"/>
              <a:gd name="T6" fmla="*/ 5096 w 10942"/>
              <a:gd name="T7" fmla="*/ 1898 h 10942"/>
              <a:gd name="T8" fmla="*/ 4797 w 10942"/>
              <a:gd name="T9" fmla="*/ 1774 h 10942"/>
              <a:gd name="T10" fmla="*/ 4472 w 10942"/>
              <a:gd name="T11" fmla="*/ 1898 h 10942"/>
              <a:gd name="T12" fmla="*/ 3747 w 10942"/>
              <a:gd name="T13" fmla="*/ 2648 h 10942"/>
              <a:gd name="T14" fmla="*/ 3597 w 10942"/>
              <a:gd name="T15" fmla="*/ 2948 h 10942"/>
              <a:gd name="T16" fmla="*/ 3747 w 10942"/>
              <a:gd name="T17" fmla="*/ 3272 h 10942"/>
              <a:gd name="T18" fmla="*/ 5921 w 10942"/>
              <a:gd name="T19" fmla="*/ 5471 h 10942"/>
              <a:gd name="T20" fmla="*/ 3747 w 10942"/>
              <a:gd name="T21" fmla="*/ 7669 h 10942"/>
              <a:gd name="T22" fmla="*/ 3597 w 10942"/>
              <a:gd name="T23" fmla="*/ 7994 h 10942"/>
              <a:gd name="T24" fmla="*/ 3747 w 10942"/>
              <a:gd name="T25" fmla="*/ 8294 h 10942"/>
              <a:gd name="T26" fmla="*/ 4472 w 10942"/>
              <a:gd name="T27" fmla="*/ 9044 h 10942"/>
              <a:gd name="T28" fmla="*/ 4797 w 10942"/>
              <a:gd name="T29" fmla="*/ 9168 h 10942"/>
              <a:gd name="T30" fmla="*/ 5096 w 10942"/>
              <a:gd name="T31" fmla="*/ 9044 h 10942"/>
              <a:gd name="T32" fmla="*/ 10218 w 10942"/>
              <a:gd name="T33" fmla="*/ 8219 h 10942"/>
              <a:gd name="T34" fmla="*/ 8219 w 10942"/>
              <a:gd name="T35" fmla="*/ 10218 h 10942"/>
              <a:gd name="T36" fmla="*/ 5471 w 10942"/>
              <a:gd name="T37" fmla="*/ 10942 h 10942"/>
              <a:gd name="T38" fmla="*/ 2723 w 10942"/>
              <a:gd name="T39" fmla="*/ 10218 h 10942"/>
              <a:gd name="T40" fmla="*/ 724 w 10942"/>
              <a:gd name="T41" fmla="*/ 8219 h 10942"/>
              <a:gd name="T42" fmla="*/ 0 w 10942"/>
              <a:gd name="T43" fmla="*/ 5471 h 10942"/>
              <a:gd name="T44" fmla="*/ 724 w 10942"/>
              <a:gd name="T45" fmla="*/ 2723 h 10942"/>
              <a:gd name="T46" fmla="*/ 2723 w 10942"/>
              <a:gd name="T47" fmla="*/ 724 h 10942"/>
              <a:gd name="T48" fmla="*/ 5471 w 10942"/>
              <a:gd name="T49" fmla="*/ 0 h 10942"/>
              <a:gd name="T50" fmla="*/ 8219 w 10942"/>
              <a:gd name="T51" fmla="*/ 724 h 10942"/>
              <a:gd name="T52" fmla="*/ 10218 w 10942"/>
              <a:gd name="T53" fmla="*/ 2723 h 10942"/>
              <a:gd name="T54" fmla="*/ 10942 w 10942"/>
              <a:gd name="T55" fmla="*/ 5471 h 10942"/>
              <a:gd name="T56" fmla="*/ 10218 w 10942"/>
              <a:gd name="T57" fmla="*/ 8219 h 10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42" h="10942">
                <a:moveTo>
                  <a:pt x="5096" y="9044"/>
                </a:moveTo>
                <a:lnTo>
                  <a:pt x="8344" y="5796"/>
                </a:lnTo>
                <a:cubicBezTo>
                  <a:pt x="8544" y="5596"/>
                  <a:pt x="8544" y="5346"/>
                  <a:pt x="8344" y="5146"/>
                </a:cubicBezTo>
                <a:lnTo>
                  <a:pt x="5096" y="1898"/>
                </a:lnTo>
                <a:cubicBezTo>
                  <a:pt x="5021" y="1823"/>
                  <a:pt x="4921" y="1774"/>
                  <a:pt x="4797" y="1774"/>
                </a:cubicBezTo>
                <a:cubicBezTo>
                  <a:pt x="4672" y="1774"/>
                  <a:pt x="4547" y="1823"/>
                  <a:pt x="4472" y="1898"/>
                </a:cubicBezTo>
                <a:lnTo>
                  <a:pt x="3747" y="2648"/>
                </a:lnTo>
                <a:cubicBezTo>
                  <a:pt x="3647" y="2723"/>
                  <a:pt x="3597" y="2823"/>
                  <a:pt x="3597" y="2948"/>
                </a:cubicBezTo>
                <a:cubicBezTo>
                  <a:pt x="3597" y="3098"/>
                  <a:pt x="3647" y="3198"/>
                  <a:pt x="3747" y="3272"/>
                </a:cubicBezTo>
                <a:lnTo>
                  <a:pt x="5921" y="5471"/>
                </a:lnTo>
                <a:lnTo>
                  <a:pt x="3747" y="7669"/>
                </a:lnTo>
                <a:cubicBezTo>
                  <a:pt x="3647" y="7744"/>
                  <a:pt x="3597" y="7844"/>
                  <a:pt x="3597" y="7994"/>
                </a:cubicBezTo>
                <a:cubicBezTo>
                  <a:pt x="3597" y="8119"/>
                  <a:pt x="3647" y="8219"/>
                  <a:pt x="3747" y="8294"/>
                </a:cubicBezTo>
                <a:lnTo>
                  <a:pt x="4472" y="9044"/>
                </a:lnTo>
                <a:cubicBezTo>
                  <a:pt x="4547" y="9119"/>
                  <a:pt x="4672" y="9168"/>
                  <a:pt x="4797" y="9168"/>
                </a:cubicBezTo>
                <a:cubicBezTo>
                  <a:pt x="4921" y="9168"/>
                  <a:pt x="5021" y="9119"/>
                  <a:pt x="5096" y="9044"/>
                </a:cubicBezTo>
                <a:close/>
                <a:moveTo>
                  <a:pt x="10218" y="8219"/>
                </a:moveTo>
                <a:cubicBezTo>
                  <a:pt x="9718" y="9044"/>
                  <a:pt x="9044" y="9718"/>
                  <a:pt x="8219" y="10218"/>
                </a:cubicBezTo>
                <a:cubicBezTo>
                  <a:pt x="7420" y="10692"/>
                  <a:pt x="6495" y="10942"/>
                  <a:pt x="5471" y="10942"/>
                </a:cubicBezTo>
                <a:cubicBezTo>
                  <a:pt x="4447" y="10942"/>
                  <a:pt x="3522" y="10692"/>
                  <a:pt x="2723" y="10218"/>
                </a:cubicBezTo>
                <a:cubicBezTo>
                  <a:pt x="1898" y="9718"/>
                  <a:pt x="1224" y="9044"/>
                  <a:pt x="724" y="8219"/>
                </a:cubicBezTo>
                <a:cubicBezTo>
                  <a:pt x="250" y="7420"/>
                  <a:pt x="0" y="6495"/>
                  <a:pt x="0" y="5471"/>
                </a:cubicBezTo>
                <a:cubicBezTo>
                  <a:pt x="0" y="4447"/>
                  <a:pt x="250" y="3522"/>
                  <a:pt x="724" y="2723"/>
                </a:cubicBezTo>
                <a:cubicBezTo>
                  <a:pt x="1224" y="1898"/>
                  <a:pt x="1898" y="1224"/>
                  <a:pt x="2723" y="724"/>
                </a:cubicBezTo>
                <a:cubicBezTo>
                  <a:pt x="3522" y="250"/>
                  <a:pt x="4447" y="0"/>
                  <a:pt x="5471" y="0"/>
                </a:cubicBezTo>
                <a:cubicBezTo>
                  <a:pt x="6495" y="0"/>
                  <a:pt x="7420" y="250"/>
                  <a:pt x="8219" y="724"/>
                </a:cubicBezTo>
                <a:cubicBezTo>
                  <a:pt x="9044" y="1224"/>
                  <a:pt x="9718" y="1898"/>
                  <a:pt x="10218" y="2723"/>
                </a:cubicBezTo>
                <a:cubicBezTo>
                  <a:pt x="10692" y="3522"/>
                  <a:pt x="10942" y="4447"/>
                  <a:pt x="10942" y="5471"/>
                </a:cubicBezTo>
                <a:cubicBezTo>
                  <a:pt x="10942" y="6495"/>
                  <a:pt x="10692" y="7420"/>
                  <a:pt x="10218" y="82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21" name="文本 65"/>
          <p:cNvSpPr/>
          <p:nvPr/>
        </p:nvSpPr>
        <p:spPr>
          <a:xfrm>
            <a:off x="8922595" y="3465070"/>
            <a:ext cx="2558319" cy="61940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p>
            <a:pPr algn="ctr">
              <a:lnSpc>
                <a:spcPct val="150000"/>
              </a:lnSpc>
              <a:buFont typeface="Arial" panose="020B0604020202020204" pitchFamily="34" charset="0"/>
              <a:buNone/>
            </a:pPr>
            <a:r>
              <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巧妙通过金属质感传达未来感，同时带有云朵的诗意柔软</a:t>
            </a:r>
            <a:endPar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22" name="文本 65"/>
          <p:cNvSpPr/>
          <p:nvPr/>
        </p:nvSpPr>
        <p:spPr>
          <a:xfrm>
            <a:off x="610690" y="5859153"/>
            <a:ext cx="2558319" cy="16132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p>
            <a:pPr algn="ctr">
              <a:lnSpc>
                <a:spcPct val="114000"/>
              </a:lnSpc>
              <a:buFont typeface="Arial" panose="020B0604020202020204" pitchFamily="34" charset="0"/>
              <a:buNone/>
            </a:pPr>
            <a:r>
              <a:rPr lang="en-US" altLang="zh-CN" sz="1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PS:</a:t>
            </a:r>
            <a:r>
              <a:rPr lang="zh-CN" altLang="en-US" sz="1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此图仅为形式效果参考图（四选一）</a:t>
            </a:r>
            <a:endParaRPr lang="zh-CN" altLang="en-US" sz="1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pic>
        <p:nvPicPr>
          <p:cNvPr id="23" name="图片 22"/>
          <p:cNvPicPr>
            <a:picLocks noChangeAspect="1"/>
          </p:cNvPicPr>
          <p:nvPr/>
        </p:nvPicPr>
        <p:blipFill rotWithShape="1">
          <a:blip r:embed="rId3"/>
          <a:srcRect b="49883"/>
          <a:stretch>
            <a:fillRect/>
          </a:stretch>
        </p:blipFill>
        <p:spPr>
          <a:xfrm>
            <a:off x="709294" y="3672589"/>
            <a:ext cx="3726448" cy="2101030"/>
          </a:xfrm>
          <a:prstGeom prst="rect">
            <a:avLst/>
          </a:prstGeom>
        </p:spPr>
      </p:pic>
      <p:pic>
        <p:nvPicPr>
          <p:cNvPr id="24" name="图片 23"/>
          <p:cNvPicPr>
            <a:picLocks noChangeAspect="1"/>
          </p:cNvPicPr>
          <p:nvPr/>
        </p:nvPicPr>
        <p:blipFill rotWithShape="1">
          <a:blip r:embed="rId4"/>
          <a:srcRect b="50685"/>
          <a:stretch>
            <a:fillRect/>
          </a:stretch>
        </p:blipFill>
        <p:spPr>
          <a:xfrm>
            <a:off x="4413637" y="1588896"/>
            <a:ext cx="3755850" cy="2083693"/>
          </a:xfrm>
          <a:prstGeom prst="rect">
            <a:avLst/>
          </a:prstGeom>
        </p:spPr>
      </p:pic>
      <p:pic>
        <p:nvPicPr>
          <p:cNvPr id="7" name="图片 6"/>
          <p:cNvPicPr>
            <a:picLocks noChangeAspect="1"/>
          </p:cNvPicPr>
          <p:nvPr/>
        </p:nvPicPr>
        <p:blipFill rotWithShape="1">
          <a:blip r:embed="rId5"/>
          <a:srcRect b="50109"/>
          <a:stretch>
            <a:fillRect/>
          </a:stretch>
        </p:blipFill>
        <p:spPr>
          <a:xfrm>
            <a:off x="4413636" y="3672589"/>
            <a:ext cx="3755849" cy="210804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72990"/>
          </a:xfrm>
          <a:prstGeom prst="rect">
            <a:avLst/>
          </a:prstGeom>
        </p:spPr>
      </p:pic>
      <p:sp>
        <p:nvSpPr>
          <p:cNvPr id="3" name="矩形: 圆角 2"/>
          <p:cNvSpPr/>
          <p:nvPr/>
        </p:nvSpPr>
        <p:spPr>
          <a:xfrm>
            <a:off x="464695" y="764498"/>
            <a:ext cx="11257613" cy="5816183"/>
          </a:xfrm>
          <a:prstGeom prst="roundRect">
            <a:avLst>
              <a:gd name="adj" fmla="val 12028"/>
            </a:avLst>
          </a:prstGeom>
          <a:solidFill>
            <a:srgbClr val="00043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nvGrpSpPr>
          <p:cNvPr id="4" name="组合 3"/>
          <p:cNvGrpSpPr/>
          <p:nvPr/>
        </p:nvGrpSpPr>
        <p:grpSpPr>
          <a:xfrm>
            <a:off x="464695" y="128134"/>
            <a:ext cx="4850255" cy="523220"/>
            <a:chOff x="308162" y="53184"/>
            <a:chExt cx="4850255" cy="523220"/>
          </a:xfrm>
        </p:grpSpPr>
        <p:sp>
          <p:nvSpPr>
            <p:cNvPr id="5" name="文本框 4"/>
            <p:cNvSpPr txBox="1"/>
            <p:nvPr/>
          </p:nvSpPr>
          <p:spPr>
            <a:xfrm>
              <a:off x="674849" y="53184"/>
              <a:ext cx="4483568"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r>
                <a:rPr lang="en-US" altLang="zh-CN"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暖场乐队氛围</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6" name="圆: 空心 5"/>
            <p:cNvSpPr/>
            <p:nvPr/>
          </p:nvSpPr>
          <p:spPr>
            <a:xfrm>
              <a:off x="308162" y="203231"/>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pic>
        <p:nvPicPr>
          <p:cNvPr id="17" name="图片 16"/>
          <p:cNvPicPr>
            <a:picLocks noChangeAspect="1"/>
          </p:cNvPicPr>
          <p:nvPr/>
        </p:nvPicPr>
        <p:blipFill>
          <a:blip r:embed="rId2"/>
          <a:stretch>
            <a:fillRect/>
          </a:stretch>
        </p:blipFill>
        <p:spPr>
          <a:xfrm>
            <a:off x="777760" y="1415852"/>
            <a:ext cx="7204189" cy="4745533"/>
          </a:xfrm>
          <a:prstGeom prst="rect">
            <a:avLst/>
          </a:prstGeom>
        </p:spPr>
      </p:pic>
      <p:sp>
        <p:nvSpPr>
          <p:cNvPr id="18" name="iconfont-1122-840613"/>
          <p:cNvSpPr/>
          <p:nvPr/>
        </p:nvSpPr>
        <p:spPr>
          <a:xfrm>
            <a:off x="8360347" y="3672589"/>
            <a:ext cx="345134" cy="345134"/>
          </a:xfrm>
          <a:custGeom>
            <a:avLst/>
            <a:gdLst>
              <a:gd name="T0" fmla="*/ 5096 w 10942"/>
              <a:gd name="T1" fmla="*/ 9044 h 10942"/>
              <a:gd name="T2" fmla="*/ 8344 w 10942"/>
              <a:gd name="T3" fmla="*/ 5796 h 10942"/>
              <a:gd name="T4" fmla="*/ 8344 w 10942"/>
              <a:gd name="T5" fmla="*/ 5146 h 10942"/>
              <a:gd name="T6" fmla="*/ 5096 w 10942"/>
              <a:gd name="T7" fmla="*/ 1898 h 10942"/>
              <a:gd name="T8" fmla="*/ 4797 w 10942"/>
              <a:gd name="T9" fmla="*/ 1774 h 10942"/>
              <a:gd name="T10" fmla="*/ 4472 w 10942"/>
              <a:gd name="T11" fmla="*/ 1898 h 10942"/>
              <a:gd name="T12" fmla="*/ 3747 w 10942"/>
              <a:gd name="T13" fmla="*/ 2648 h 10942"/>
              <a:gd name="T14" fmla="*/ 3597 w 10942"/>
              <a:gd name="T15" fmla="*/ 2948 h 10942"/>
              <a:gd name="T16" fmla="*/ 3747 w 10942"/>
              <a:gd name="T17" fmla="*/ 3272 h 10942"/>
              <a:gd name="T18" fmla="*/ 5921 w 10942"/>
              <a:gd name="T19" fmla="*/ 5471 h 10942"/>
              <a:gd name="T20" fmla="*/ 3747 w 10942"/>
              <a:gd name="T21" fmla="*/ 7669 h 10942"/>
              <a:gd name="T22" fmla="*/ 3597 w 10942"/>
              <a:gd name="T23" fmla="*/ 7994 h 10942"/>
              <a:gd name="T24" fmla="*/ 3747 w 10942"/>
              <a:gd name="T25" fmla="*/ 8294 h 10942"/>
              <a:gd name="T26" fmla="*/ 4472 w 10942"/>
              <a:gd name="T27" fmla="*/ 9044 h 10942"/>
              <a:gd name="T28" fmla="*/ 4797 w 10942"/>
              <a:gd name="T29" fmla="*/ 9168 h 10942"/>
              <a:gd name="T30" fmla="*/ 5096 w 10942"/>
              <a:gd name="T31" fmla="*/ 9044 h 10942"/>
              <a:gd name="T32" fmla="*/ 10218 w 10942"/>
              <a:gd name="T33" fmla="*/ 8219 h 10942"/>
              <a:gd name="T34" fmla="*/ 8219 w 10942"/>
              <a:gd name="T35" fmla="*/ 10218 h 10942"/>
              <a:gd name="T36" fmla="*/ 5471 w 10942"/>
              <a:gd name="T37" fmla="*/ 10942 h 10942"/>
              <a:gd name="T38" fmla="*/ 2723 w 10942"/>
              <a:gd name="T39" fmla="*/ 10218 h 10942"/>
              <a:gd name="T40" fmla="*/ 724 w 10942"/>
              <a:gd name="T41" fmla="*/ 8219 h 10942"/>
              <a:gd name="T42" fmla="*/ 0 w 10942"/>
              <a:gd name="T43" fmla="*/ 5471 h 10942"/>
              <a:gd name="T44" fmla="*/ 724 w 10942"/>
              <a:gd name="T45" fmla="*/ 2723 h 10942"/>
              <a:gd name="T46" fmla="*/ 2723 w 10942"/>
              <a:gd name="T47" fmla="*/ 724 h 10942"/>
              <a:gd name="T48" fmla="*/ 5471 w 10942"/>
              <a:gd name="T49" fmla="*/ 0 h 10942"/>
              <a:gd name="T50" fmla="*/ 8219 w 10942"/>
              <a:gd name="T51" fmla="*/ 724 h 10942"/>
              <a:gd name="T52" fmla="*/ 10218 w 10942"/>
              <a:gd name="T53" fmla="*/ 2723 h 10942"/>
              <a:gd name="T54" fmla="*/ 10942 w 10942"/>
              <a:gd name="T55" fmla="*/ 5471 h 10942"/>
              <a:gd name="T56" fmla="*/ 10218 w 10942"/>
              <a:gd name="T57" fmla="*/ 8219 h 10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42" h="10942">
                <a:moveTo>
                  <a:pt x="5096" y="9044"/>
                </a:moveTo>
                <a:lnTo>
                  <a:pt x="8344" y="5796"/>
                </a:lnTo>
                <a:cubicBezTo>
                  <a:pt x="8544" y="5596"/>
                  <a:pt x="8544" y="5346"/>
                  <a:pt x="8344" y="5146"/>
                </a:cubicBezTo>
                <a:lnTo>
                  <a:pt x="5096" y="1898"/>
                </a:lnTo>
                <a:cubicBezTo>
                  <a:pt x="5021" y="1823"/>
                  <a:pt x="4921" y="1774"/>
                  <a:pt x="4797" y="1774"/>
                </a:cubicBezTo>
                <a:cubicBezTo>
                  <a:pt x="4672" y="1774"/>
                  <a:pt x="4547" y="1823"/>
                  <a:pt x="4472" y="1898"/>
                </a:cubicBezTo>
                <a:lnTo>
                  <a:pt x="3747" y="2648"/>
                </a:lnTo>
                <a:cubicBezTo>
                  <a:pt x="3647" y="2723"/>
                  <a:pt x="3597" y="2823"/>
                  <a:pt x="3597" y="2948"/>
                </a:cubicBezTo>
                <a:cubicBezTo>
                  <a:pt x="3597" y="3098"/>
                  <a:pt x="3647" y="3198"/>
                  <a:pt x="3747" y="3272"/>
                </a:cubicBezTo>
                <a:lnTo>
                  <a:pt x="5921" y="5471"/>
                </a:lnTo>
                <a:lnTo>
                  <a:pt x="3747" y="7669"/>
                </a:lnTo>
                <a:cubicBezTo>
                  <a:pt x="3647" y="7744"/>
                  <a:pt x="3597" y="7844"/>
                  <a:pt x="3597" y="7994"/>
                </a:cubicBezTo>
                <a:cubicBezTo>
                  <a:pt x="3597" y="8119"/>
                  <a:pt x="3647" y="8219"/>
                  <a:pt x="3747" y="8294"/>
                </a:cubicBezTo>
                <a:lnTo>
                  <a:pt x="4472" y="9044"/>
                </a:lnTo>
                <a:cubicBezTo>
                  <a:pt x="4547" y="9119"/>
                  <a:pt x="4672" y="9168"/>
                  <a:pt x="4797" y="9168"/>
                </a:cubicBezTo>
                <a:cubicBezTo>
                  <a:pt x="4921" y="9168"/>
                  <a:pt x="5021" y="9119"/>
                  <a:pt x="5096" y="9044"/>
                </a:cubicBezTo>
                <a:close/>
                <a:moveTo>
                  <a:pt x="10218" y="8219"/>
                </a:moveTo>
                <a:cubicBezTo>
                  <a:pt x="9718" y="9044"/>
                  <a:pt x="9044" y="9718"/>
                  <a:pt x="8219" y="10218"/>
                </a:cubicBezTo>
                <a:cubicBezTo>
                  <a:pt x="7420" y="10692"/>
                  <a:pt x="6495" y="10942"/>
                  <a:pt x="5471" y="10942"/>
                </a:cubicBezTo>
                <a:cubicBezTo>
                  <a:pt x="4447" y="10942"/>
                  <a:pt x="3522" y="10692"/>
                  <a:pt x="2723" y="10218"/>
                </a:cubicBezTo>
                <a:cubicBezTo>
                  <a:pt x="1898" y="9718"/>
                  <a:pt x="1224" y="9044"/>
                  <a:pt x="724" y="8219"/>
                </a:cubicBezTo>
                <a:cubicBezTo>
                  <a:pt x="250" y="7420"/>
                  <a:pt x="0" y="6495"/>
                  <a:pt x="0" y="5471"/>
                </a:cubicBezTo>
                <a:cubicBezTo>
                  <a:pt x="0" y="4447"/>
                  <a:pt x="250" y="3522"/>
                  <a:pt x="724" y="2723"/>
                </a:cubicBezTo>
                <a:cubicBezTo>
                  <a:pt x="1224" y="1898"/>
                  <a:pt x="1898" y="1224"/>
                  <a:pt x="2723" y="724"/>
                </a:cubicBezTo>
                <a:cubicBezTo>
                  <a:pt x="3522" y="250"/>
                  <a:pt x="4447" y="0"/>
                  <a:pt x="5471" y="0"/>
                </a:cubicBezTo>
                <a:cubicBezTo>
                  <a:pt x="6495" y="0"/>
                  <a:pt x="7420" y="250"/>
                  <a:pt x="8219" y="724"/>
                </a:cubicBezTo>
                <a:cubicBezTo>
                  <a:pt x="9044" y="1224"/>
                  <a:pt x="9718" y="1898"/>
                  <a:pt x="10218" y="2723"/>
                </a:cubicBezTo>
                <a:cubicBezTo>
                  <a:pt x="10692" y="3522"/>
                  <a:pt x="10942" y="4447"/>
                  <a:pt x="10942" y="5471"/>
                </a:cubicBezTo>
                <a:cubicBezTo>
                  <a:pt x="10942" y="6495"/>
                  <a:pt x="10692" y="7420"/>
                  <a:pt x="10218" y="82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9" name="文本 65"/>
          <p:cNvSpPr/>
          <p:nvPr/>
        </p:nvSpPr>
        <p:spPr>
          <a:xfrm>
            <a:off x="8855921" y="3535456"/>
            <a:ext cx="2558319" cy="619400"/>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p>
            <a:pPr algn="ctr">
              <a:lnSpc>
                <a:spcPct val="150000"/>
              </a:lnSpc>
              <a:buFont typeface="Arial" panose="020B0604020202020204" pitchFamily="34" charset="0"/>
              <a:buNone/>
            </a:pPr>
            <a:r>
              <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云端佳境氛围营造，外籍乐队头顶白云温情演奏</a:t>
            </a:r>
            <a:endPar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20" name="文本 65"/>
          <p:cNvSpPr/>
          <p:nvPr/>
        </p:nvSpPr>
        <p:spPr>
          <a:xfrm>
            <a:off x="339610" y="6219823"/>
            <a:ext cx="2558319" cy="16132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p>
            <a:pPr algn="ctr">
              <a:lnSpc>
                <a:spcPct val="114000"/>
              </a:lnSpc>
              <a:buFont typeface="Arial" panose="020B0604020202020204" pitchFamily="34" charset="0"/>
              <a:buNone/>
            </a:pPr>
            <a:r>
              <a:rPr lang="en-US" altLang="zh-CN" sz="1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PS:</a:t>
            </a:r>
            <a:r>
              <a:rPr lang="zh-CN" altLang="en-US" sz="1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此图仅为形式效果参考图</a:t>
            </a:r>
            <a:endParaRPr lang="zh-CN" altLang="en-US" sz="10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72990"/>
          </a:xfrm>
          <a:prstGeom prst="rect">
            <a:avLst/>
          </a:prstGeom>
        </p:spPr>
      </p:pic>
      <p:sp>
        <p:nvSpPr>
          <p:cNvPr id="3" name="矩形: 圆角 2"/>
          <p:cNvSpPr/>
          <p:nvPr/>
        </p:nvSpPr>
        <p:spPr>
          <a:xfrm>
            <a:off x="464695" y="764498"/>
            <a:ext cx="11257613" cy="5816183"/>
          </a:xfrm>
          <a:prstGeom prst="roundRect">
            <a:avLst>
              <a:gd name="adj" fmla="val 12028"/>
            </a:avLst>
          </a:prstGeom>
          <a:solidFill>
            <a:srgbClr val="00043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nvGrpSpPr>
          <p:cNvPr id="4" name="组合 3"/>
          <p:cNvGrpSpPr/>
          <p:nvPr/>
        </p:nvGrpSpPr>
        <p:grpSpPr>
          <a:xfrm>
            <a:off x="464695" y="128134"/>
            <a:ext cx="4774962" cy="523220"/>
            <a:chOff x="308162" y="53184"/>
            <a:chExt cx="4774962" cy="523220"/>
          </a:xfrm>
        </p:grpSpPr>
        <p:sp>
          <p:nvSpPr>
            <p:cNvPr id="5" name="文本框 4"/>
            <p:cNvSpPr txBox="1"/>
            <p:nvPr/>
          </p:nvSpPr>
          <p:spPr>
            <a:xfrm>
              <a:off x="674849" y="53184"/>
              <a:ext cx="4408275" cy="523220"/>
            </a:xfrm>
            <a:prstGeom prst="rect">
              <a:avLst/>
            </a:prstGeom>
            <a:noFill/>
          </p:spPr>
          <p:txBody>
            <a:bodyPr wrap="square">
              <a:spAutoFit/>
            </a:bodyPr>
            <a:lstStyle/>
            <a:p>
              <a:pPr algn="dist"/>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活动氛围</a:t>
              </a:r>
              <a:r>
                <a:rPr lang="en-US" altLang="zh-CN"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a:t>
              </a:r>
              <a:r>
                <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云端市集茶歇</a:t>
              </a:r>
              <a:endParaRPr lang="zh-CN" altLang="en-US" sz="28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6" name="圆: 空心 5"/>
            <p:cNvSpPr/>
            <p:nvPr/>
          </p:nvSpPr>
          <p:spPr>
            <a:xfrm>
              <a:off x="308162" y="203231"/>
              <a:ext cx="313066" cy="313066"/>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grpSp>
      <p:sp>
        <p:nvSpPr>
          <p:cNvPr id="22" name="iconfont-1122-840613"/>
          <p:cNvSpPr/>
          <p:nvPr/>
        </p:nvSpPr>
        <p:spPr>
          <a:xfrm>
            <a:off x="8360347" y="3672589"/>
            <a:ext cx="345134" cy="345134"/>
          </a:xfrm>
          <a:custGeom>
            <a:avLst/>
            <a:gdLst>
              <a:gd name="T0" fmla="*/ 5096 w 10942"/>
              <a:gd name="T1" fmla="*/ 9044 h 10942"/>
              <a:gd name="T2" fmla="*/ 8344 w 10942"/>
              <a:gd name="T3" fmla="*/ 5796 h 10942"/>
              <a:gd name="T4" fmla="*/ 8344 w 10942"/>
              <a:gd name="T5" fmla="*/ 5146 h 10942"/>
              <a:gd name="T6" fmla="*/ 5096 w 10942"/>
              <a:gd name="T7" fmla="*/ 1898 h 10942"/>
              <a:gd name="T8" fmla="*/ 4797 w 10942"/>
              <a:gd name="T9" fmla="*/ 1774 h 10942"/>
              <a:gd name="T10" fmla="*/ 4472 w 10942"/>
              <a:gd name="T11" fmla="*/ 1898 h 10942"/>
              <a:gd name="T12" fmla="*/ 3747 w 10942"/>
              <a:gd name="T13" fmla="*/ 2648 h 10942"/>
              <a:gd name="T14" fmla="*/ 3597 w 10942"/>
              <a:gd name="T15" fmla="*/ 2948 h 10942"/>
              <a:gd name="T16" fmla="*/ 3747 w 10942"/>
              <a:gd name="T17" fmla="*/ 3272 h 10942"/>
              <a:gd name="T18" fmla="*/ 5921 w 10942"/>
              <a:gd name="T19" fmla="*/ 5471 h 10942"/>
              <a:gd name="T20" fmla="*/ 3747 w 10942"/>
              <a:gd name="T21" fmla="*/ 7669 h 10942"/>
              <a:gd name="T22" fmla="*/ 3597 w 10942"/>
              <a:gd name="T23" fmla="*/ 7994 h 10942"/>
              <a:gd name="T24" fmla="*/ 3747 w 10942"/>
              <a:gd name="T25" fmla="*/ 8294 h 10942"/>
              <a:gd name="T26" fmla="*/ 4472 w 10942"/>
              <a:gd name="T27" fmla="*/ 9044 h 10942"/>
              <a:gd name="T28" fmla="*/ 4797 w 10942"/>
              <a:gd name="T29" fmla="*/ 9168 h 10942"/>
              <a:gd name="T30" fmla="*/ 5096 w 10942"/>
              <a:gd name="T31" fmla="*/ 9044 h 10942"/>
              <a:gd name="T32" fmla="*/ 10218 w 10942"/>
              <a:gd name="T33" fmla="*/ 8219 h 10942"/>
              <a:gd name="T34" fmla="*/ 8219 w 10942"/>
              <a:gd name="T35" fmla="*/ 10218 h 10942"/>
              <a:gd name="T36" fmla="*/ 5471 w 10942"/>
              <a:gd name="T37" fmla="*/ 10942 h 10942"/>
              <a:gd name="T38" fmla="*/ 2723 w 10942"/>
              <a:gd name="T39" fmla="*/ 10218 h 10942"/>
              <a:gd name="T40" fmla="*/ 724 w 10942"/>
              <a:gd name="T41" fmla="*/ 8219 h 10942"/>
              <a:gd name="T42" fmla="*/ 0 w 10942"/>
              <a:gd name="T43" fmla="*/ 5471 h 10942"/>
              <a:gd name="T44" fmla="*/ 724 w 10942"/>
              <a:gd name="T45" fmla="*/ 2723 h 10942"/>
              <a:gd name="T46" fmla="*/ 2723 w 10942"/>
              <a:gd name="T47" fmla="*/ 724 h 10942"/>
              <a:gd name="T48" fmla="*/ 5471 w 10942"/>
              <a:gd name="T49" fmla="*/ 0 h 10942"/>
              <a:gd name="T50" fmla="*/ 8219 w 10942"/>
              <a:gd name="T51" fmla="*/ 724 h 10942"/>
              <a:gd name="T52" fmla="*/ 10218 w 10942"/>
              <a:gd name="T53" fmla="*/ 2723 h 10942"/>
              <a:gd name="T54" fmla="*/ 10942 w 10942"/>
              <a:gd name="T55" fmla="*/ 5471 h 10942"/>
              <a:gd name="T56" fmla="*/ 10218 w 10942"/>
              <a:gd name="T57" fmla="*/ 8219 h 10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42" h="10942">
                <a:moveTo>
                  <a:pt x="5096" y="9044"/>
                </a:moveTo>
                <a:lnTo>
                  <a:pt x="8344" y="5796"/>
                </a:lnTo>
                <a:cubicBezTo>
                  <a:pt x="8544" y="5596"/>
                  <a:pt x="8544" y="5346"/>
                  <a:pt x="8344" y="5146"/>
                </a:cubicBezTo>
                <a:lnTo>
                  <a:pt x="5096" y="1898"/>
                </a:lnTo>
                <a:cubicBezTo>
                  <a:pt x="5021" y="1823"/>
                  <a:pt x="4921" y="1774"/>
                  <a:pt x="4797" y="1774"/>
                </a:cubicBezTo>
                <a:cubicBezTo>
                  <a:pt x="4672" y="1774"/>
                  <a:pt x="4547" y="1823"/>
                  <a:pt x="4472" y="1898"/>
                </a:cubicBezTo>
                <a:lnTo>
                  <a:pt x="3747" y="2648"/>
                </a:lnTo>
                <a:cubicBezTo>
                  <a:pt x="3647" y="2723"/>
                  <a:pt x="3597" y="2823"/>
                  <a:pt x="3597" y="2948"/>
                </a:cubicBezTo>
                <a:cubicBezTo>
                  <a:pt x="3597" y="3098"/>
                  <a:pt x="3647" y="3198"/>
                  <a:pt x="3747" y="3272"/>
                </a:cubicBezTo>
                <a:lnTo>
                  <a:pt x="5921" y="5471"/>
                </a:lnTo>
                <a:lnTo>
                  <a:pt x="3747" y="7669"/>
                </a:lnTo>
                <a:cubicBezTo>
                  <a:pt x="3647" y="7744"/>
                  <a:pt x="3597" y="7844"/>
                  <a:pt x="3597" y="7994"/>
                </a:cubicBezTo>
                <a:cubicBezTo>
                  <a:pt x="3597" y="8119"/>
                  <a:pt x="3647" y="8219"/>
                  <a:pt x="3747" y="8294"/>
                </a:cubicBezTo>
                <a:lnTo>
                  <a:pt x="4472" y="9044"/>
                </a:lnTo>
                <a:cubicBezTo>
                  <a:pt x="4547" y="9119"/>
                  <a:pt x="4672" y="9168"/>
                  <a:pt x="4797" y="9168"/>
                </a:cubicBezTo>
                <a:cubicBezTo>
                  <a:pt x="4921" y="9168"/>
                  <a:pt x="5021" y="9119"/>
                  <a:pt x="5096" y="9044"/>
                </a:cubicBezTo>
                <a:close/>
                <a:moveTo>
                  <a:pt x="10218" y="8219"/>
                </a:moveTo>
                <a:cubicBezTo>
                  <a:pt x="9718" y="9044"/>
                  <a:pt x="9044" y="9718"/>
                  <a:pt x="8219" y="10218"/>
                </a:cubicBezTo>
                <a:cubicBezTo>
                  <a:pt x="7420" y="10692"/>
                  <a:pt x="6495" y="10942"/>
                  <a:pt x="5471" y="10942"/>
                </a:cubicBezTo>
                <a:cubicBezTo>
                  <a:pt x="4447" y="10942"/>
                  <a:pt x="3522" y="10692"/>
                  <a:pt x="2723" y="10218"/>
                </a:cubicBezTo>
                <a:cubicBezTo>
                  <a:pt x="1898" y="9718"/>
                  <a:pt x="1224" y="9044"/>
                  <a:pt x="724" y="8219"/>
                </a:cubicBezTo>
                <a:cubicBezTo>
                  <a:pt x="250" y="7420"/>
                  <a:pt x="0" y="6495"/>
                  <a:pt x="0" y="5471"/>
                </a:cubicBezTo>
                <a:cubicBezTo>
                  <a:pt x="0" y="4447"/>
                  <a:pt x="250" y="3522"/>
                  <a:pt x="724" y="2723"/>
                </a:cubicBezTo>
                <a:cubicBezTo>
                  <a:pt x="1224" y="1898"/>
                  <a:pt x="1898" y="1224"/>
                  <a:pt x="2723" y="724"/>
                </a:cubicBezTo>
                <a:cubicBezTo>
                  <a:pt x="3522" y="250"/>
                  <a:pt x="4447" y="0"/>
                  <a:pt x="5471" y="0"/>
                </a:cubicBezTo>
                <a:cubicBezTo>
                  <a:pt x="6495" y="0"/>
                  <a:pt x="7420" y="250"/>
                  <a:pt x="8219" y="724"/>
                </a:cubicBezTo>
                <a:cubicBezTo>
                  <a:pt x="9044" y="1224"/>
                  <a:pt x="9718" y="1898"/>
                  <a:pt x="10218" y="2723"/>
                </a:cubicBezTo>
                <a:cubicBezTo>
                  <a:pt x="10692" y="3522"/>
                  <a:pt x="10942" y="4447"/>
                  <a:pt x="10942" y="5471"/>
                </a:cubicBezTo>
                <a:cubicBezTo>
                  <a:pt x="10942" y="6495"/>
                  <a:pt x="10692" y="7420"/>
                  <a:pt x="10218" y="82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23" name="文本 65"/>
          <p:cNvSpPr/>
          <p:nvPr/>
        </p:nvSpPr>
        <p:spPr>
          <a:xfrm>
            <a:off x="8810256" y="3436495"/>
            <a:ext cx="2558319" cy="942566"/>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p>
            <a:pPr algn="ctr">
              <a:lnSpc>
                <a:spcPct val="150000"/>
              </a:lnSpc>
              <a:buFont typeface="Arial" panose="020B0604020202020204" pitchFamily="34" charset="0"/>
              <a:buNone/>
            </a:pPr>
            <a:r>
              <a:rPr lang="zh-CN" altLang="en-US" sz="1400" dirty="0">
                <a:solidFill>
                  <a:schemeClr val="bg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将茶歇以云端市集的形式进行展示互动，嘉宾</a:t>
            </a:r>
            <a:r>
              <a:rPr lang="zh-CN" altLang="en-US" sz="1400" dirty="0">
                <a:solidFill>
                  <a:srgbClr val="FFC000"/>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凭借“星体号”飞船券副券领取茶歇饮料</a:t>
            </a:r>
            <a:endParaRPr lang="zh-CN" altLang="en-US" sz="1400" dirty="0">
              <a:solidFill>
                <a:srgbClr val="FFC000"/>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pic>
        <p:nvPicPr>
          <p:cNvPr id="12" name="图片 11"/>
          <p:cNvPicPr>
            <a:picLocks noChangeAspect="1"/>
          </p:cNvPicPr>
          <p:nvPr/>
        </p:nvPicPr>
        <p:blipFill rotWithShape="1">
          <a:blip r:embed="rId2"/>
          <a:srcRect b="13412"/>
          <a:stretch>
            <a:fillRect/>
          </a:stretch>
        </p:blipFill>
        <p:spPr>
          <a:xfrm>
            <a:off x="4281854" y="1799461"/>
            <a:ext cx="3588434" cy="2328190"/>
          </a:xfrm>
          <a:prstGeom prst="rect">
            <a:avLst/>
          </a:prstGeom>
        </p:spPr>
      </p:pic>
      <p:pic>
        <p:nvPicPr>
          <p:cNvPr id="13" name="图片 12"/>
          <p:cNvPicPr>
            <a:picLocks noChangeAspect="1"/>
          </p:cNvPicPr>
          <p:nvPr/>
        </p:nvPicPr>
        <p:blipFill rotWithShape="1">
          <a:blip r:embed="rId3"/>
          <a:srcRect b="13372"/>
          <a:stretch>
            <a:fillRect/>
          </a:stretch>
        </p:blipFill>
        <p:spPr>
          <a:xfrm>
            <a:off x="4281854" y="3573371"/>
            <a:ext cx="3588434" cy="2328190"/>
          </a:xfrm>
          <a:prstGeom prst="rect">
            <a:avLst/>
          </a:prstGeom>
        </p:spPr>
      </p:pic>
      <p:pic>
        <p:nvPicPr>
          <p:cNvPr id="8" name="图片 7"/>
          <p:cNvPicPr>
            <a:picLocks noChangeAspect="1"/>
          </p:cNvPicPr>
          <p:nvPr/>
        </p:nvPicPr>
        <p:blipFill rotWithShape="1">
          <a:blip r:embed="rId4"/>
          <a:srcRect b="8995"/>
          <a:stretch>
            <a:fillRect/>
          </a:stretch>
        </p:blipFill>
        <p:spPr>
          <a:xfrm>
            <a:off x="831382" y="1799461"/>
            <a:ext cx="3450472" cy="418390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0"/>
            <a:ext cx="12193525" cy="6872990"/>
          </a:xfrm>
          <a:prstGeom prst="rect">
            <a:avLst/>
          </a:prstGeom>
        </p:spPr>
      </p:pic>
      <p:sp>
        <p:nvSpPr>
          <p:cNvPr id="6" name="圆: 空心 5"/>
          <p:cNvSpPr/>
          <p:nvPr/>
        </p:nvSpPr>
        <p:spPr>
          <a:xfrm rot="1205758">
            <a:off x="1268827" y="1104493"/>
            <a:ext cx="2763624" cy="4649016"/>
          </a:xfrm>
          <a:prstGeom prst="donut">
            <a:avLst>
              <a:gd name="adj" fmla="val 3552"/>
            </a:avLst>
          </a:prstGeom>
          <a:pattFill prst="ltHorz">
            <a:fgClr>
              <a:schemeClr val="bg1"/>
            </a:fgClr>
            <a:bgClr>
              <a:srgbClr val="021374"/>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9" name="文本框 8"/>
          <p:cNvSpPr txBox="1"/>
          <p:nvPr/>
        </p:nvSpPr>
        <p:spPr>
          <a:xfrm>
            <a:off x="4582118" y="2767280"/>
            <a:ext cx="5351995" cy="1200329"/>
          </a:xfrm>
          <a:prstGeom prst="rect">
            <a:avLst/>
          </a:prstGeom>
          <a:noFill/>
        </p:spPr>
        <p:txBody>
          <a:bodyPr wrap="square" rtlCol="0">
            <a:spAutoFit/>
          </a:bodyPr>
          <a:lstStyle/>
          <a:p>
            <a:pPr algn="dist"/>
            <a:r>
              <a:rPr lang="zh-CN" altLang="en-US" sz="72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活动细节</a:t>
            </a:r>
            <a:endParaRPr lang="zh-CN" altLang="en-US" sz="7200" i="1" dirty="0">
              <a:solidFill>
                <a:schemeClr val="bg1"/>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0" name="文本框 9"/>
          <p:cNvSpPr txBox="1"/>
          <p:nvPr/>
        </p:nvSpPr>
        <p:spPr>
          <a:xfrm>
            <a:off x="1650791" y="2253894"/>
            <a:ext cx="2113341" cy="1862048"/>
          </a:xfrm>
          <a:prstGeom prst="rect">
            <a:avLst/>
          </a:prstGeom>
          <a:noFill/>
        </p:spPr>
        <p:txBody>
          <a:bodyPr wrap="square" rtlCol="0">
            <a:spAutoFit/>
          </a:bodyPr>
          <a:lstStyle/>
          <a:p>
            <a:pPr algn="ctr"/>
            <a:r>
              <a:rPr lang="en-US" altLang="zh-CN" sz="115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04</a:t>
            </a:r>
            <a:endParaRPr lang="zh-CN" altLang="en-US" sz="115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2" name="文本框 1"/>
          <p:cNvSpPr txBox="1"/>
          <p:nvPr/>
        </p:nvSpPr>
        <p:spPr>
          <a:xfrm>
            <a:off x="4582119" y="3861786"/>
            <a:ext cx="5490796" cy="769441"/>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4400" b="1" i="1"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rPr>
              <a:t>Activity guarantee</a:t>
            </a:r>
            <a:endParaRPr lang="zh-CN" altLang="en-US" sz="4400" b="1" i="1" dirty="0">
              <a:solidFill>
                <a:schemeClr val="bg1">
                  <a:lumMod val="95000"/>
                </a:schemeClr>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3190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532052" y="0"/>
            <a:ext cx="7113612" cy="6857107"/>
            <a:chOff x="2532382" y="0"/>
            <a:chExt cx="7114538" cy="6858000"/>
          </a:xfrm>
        </p:grpSpPr>
        <p:sp>
          <p:nvSpPr>
            <p:cNvPr id="4" name="íṥ1íḋè"/>
            <p:cNvSpPr/>
            <p:nvPr/>
          </p:nvSpPr>
          <p:spPr>
            <a:xfrm>
              <a:off x="2532382" y="1446835"/>
              <a:ext cx="7114538" cy="3970117"/>
            </a:xfrm>
            <a:prstGeom prst="rect">
              <a:avLst/>
            </a:prstGeom>
            <a:blipFill>
              <a:blip r:embed="rId2"/>
              <a:stretch>
                <a:fillRect t="-9672" b="-9609"/>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en-US" altLang="zh-CN" dirty="0">
                <a:latin typeface="Bahnschrift" panose="020B0502040204020203" pitchFamily="34" charset="0"/>
                <a:ea typeface="微软雅黑" panose="020B0503020204020204" charset="-122"/>
                <a:sym typeface="Bahnschrift" panose="020B0502040204020203" pitchFamily="34" charset="0"/>
              </a:endParaRPr>
            </a:p>
            <a:p>
              <a:pPr algn="ctr"/>
              <a:endParaRPr lang="en-US" altLang="zh-CN" dirty="0">
                <a:latin typeface="Bahnschrift" panose="020B0502040204020203" pitchFamily="34" charset="0"/>
                <a:ea typeface="微软雅黑" panose="020B0503020204020204" charset="-122"/>
                <a:sym typeface="Bahnschrift" panose="020B0502040204020203" pitchFamily="34" charset="0"/>
              </a:endParaRPr>
            </a:p>
          </p:txBody>
        </p:sp>
        <p:sp>
          <p:nvSpPr>
            <p:cNvPr id="5" name="íśḻîḓè"/>
            <p:cNvSpPr/>
            <p:nvPr/>
          </p:nvSpPr>
          <p:spPr>
            <a:xfrm>
              <a:off x="2738784" y="1640840"/>
              <a:ext cx="6701732" cy="3582108"/>
            </a:xfrm>
            <a:prstGeom prst="rect">
              <a:avLst/>
            </a:prstGeom>
            <a:solidFill>
              <a:schemeClr val="tx1">
                <a:lumMod val="75000"/>
                <a:lumOff val="25000"/>
                <a:alpha val="80000"/>
              </a:schemeClr>
            </a:solid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en-US" altLang="zh-CN" dirty="0">
                <a:latin typeface="Bahnschrift" panose="020B0502040204020203" pitchFamily="34" charset="0"/>
                <a:ea typeface="微软雅黑" panose="020B0503020204020204" charset="-122"/>
                <a:sym typeface="Bahnschrift" panose="020B0502040204020203" pitchFamily="34" charset="0"/>
              </a:endParaRPr>
            </a:p>
            <a:p>
              <a:pPr algn="ctr"/>
              <a:endParaRPr lang="en-US" altLang="zh-CN" dirty="0">
                <a:latin typeface="Bahnschrift" panose="020B0502040204020203" pitchFamily="34" charset="0"/>
                <a:ea typeface="微软雅黑" panose="020B0503020204020204" charset="-122"/>
                <a:sym typeface="Bahnschrift" panose="020B0502040204020203" pitchFamily="34" charset="0"/>
              </a:endParaRPr>
            </a:p>
          </p:txBody>
        </p:sp>
        <p:sp>
          <p:nvSpPr>
            <p:cNvPr id="6" name="iŝḻïḑê"/>
            <p:cNvSpPr/>
            <p:nvPr/>
          </p:nvSpPr>
          <p:spPr>
            <a:xfrm>
              <a:off x="5539853" y="0"/>
              <a:ext cx="1099594" cy="1883779"/>
            </a:xfrm>
            <a:prstGeom prst="rect">
              <a:avLst/>
            </a:prstGeom>
            <a:solidFill>
              <a:schemeClr val="accent1"/>
            </a:solidFill>
            <a:ln w="508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20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 name="iṣļíḍè"/>
            <p:cNvSpPr/>
            <p:nvPr/>
          </p:nvSpPr>
          <p:spPr bwMode="auto">
            <a:xfrm>
              <a:off x="5784808" y="1031593"/>
              <a:ext cx="609685" cy="536879"/>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solidFill>
              <a:schemeClr val="bg1"/>
            </a:solidFill>
            <a:ln w="50800">
              <a:solidFill>
                <a:schemeClr val="bg1"/>
              </a:solidFill>
            </a:ln>
          </p:spPr>
          <p:txBody>
            <a:bodyPr/>
            <a:lstStyle/>
            <a:p>
              <a:endParaRPr lang="zh-CN" altLang="en-US">
                <a:latin typeface="Bahnschrift" panose="020B0502040204020203" pitchFamily="34" charset="0"/>
                <a:ea typeface="微软雅黑" panose="020B0503020204020204" charset="-122"/>
                <a:sym typeface="Bahnschrift" panose="020B0502040204020203" pitchFamily="34" charset="0"/>
              </a:endParaRPr>
            </a:p>
          </p:txBody>
        </p:sp>
        <p:cxnSp>
          <p:nvCxnSpPr>
            <p:cNvPr id="8" name="直接连接符 7"/>
            <p:cNvCxnSpPr/>
            <p:nvPr/>
          </p:nvCxnSpPr>
          <p:spPr>
            <a:xfrm flipH="1">
              <a:off x="6089650" y="5046562"/>
              <a:ext cx="6350" cy="1811438"/>
            </a:xfrm>
            <a:prstGeom prst="line">
              <a:avLst/>
            </a:prstGeom>
            <a:ln w="53975"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9" name="ïṧļiďè"/>
            <p:cNvSpPr txBox="1"/>
            <p:nvPr/>
          </p:nvSpPr>
          <p:spPr>
            <a:xfrm>
              <a:off x="3851194" y="3032277"/>
              <a:ext cx="5086600" cy="1042173"/>
            </a:xfrm>
            <a:prstGeom prst="rect">
              <a:avLst/>
            </a:prstGeom>
            <a:noFill/>
            <a:ln>
              <a:noFill/>
            </a:ln>
          </p:spPr>
          <p:txBody>
            <a:bodyPr wrap="square" lIns="90000" tIns="46800" rIns="90000" bIns="46800" anchor="t" anchorCtr="0">
              <a:noAutofit/>
            </a:bodyPr>
            <a:lstStyle/>
            <a:p>
              <a:pPr>
                <a:buSzPct val="25000"/>
              </a:pPr>
              <a:r>
                <a:rPr lang="en-US" altLang="zh-CN" sz="48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4800" b="1" dirty="0">
                  <a:solidFill>
                    <a:schemeClr val="bg1"/>
                  </a:solidFill>
                  <a:latin typeface="Bahnschrift" panose="020B0502040204020203" pitchFamily="34" charset="0"/>
                  <a:ea typeface="微软雅黑" panose="020B0503020204020204" charset="-122"/>
                  <a:sym typeface="Bahnschrift" panose="020B0502040204020203" pitchFamily="34" charset="0"/>
                </a:rPr>
                <a:t>直播带货嫁接</a:t>
              </a:r>
              <a:r>
                <a:rPr lang="en-US" altLang="zh-CN" sz="48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en-US" sz="36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57010" y="1078865"/>
            <a:ext cx="4878070" cy="4878070"/>
            <a:chOff x="10326" y="1353"/>
            <a:chExt cx="7886" cy="7886"/>
          </a:xfrm>
        </p:grpSpPr>
        <p:sp>
          <p:nvSpPr>
            <p:cNvPr id="3" name="椭圆 2"/>
            <p:cNvSpPr/>
            <p:nvPr/>
          </p:nvSpPr>
          <p:spPr>
            <a:xfrm>
              <a:off x="10326" y="1353"/>
              <a:ext cx="7887" cy="7887"/>
            </a:xfrm>
            <a:prstGeom prst="ellipse">
              <a:avLst/>
            </a:pr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4" name="椭圆 3"/>
            <p:cNvSpPr/>
            <p:nvPr/>
          </p:nvSpPr>
          <p:spPr>
            <a:xfrm>
              <a:off x="11087" y="2217"/>
              <a:ext cx="6365" cy="6365"/>
            </a:xfrm>
            <a:prstGeom prst="ellipse">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Bahnschrift" panose="020B0502040204020203" pitchFamily="34" charset="0"/>
                <a:ea typeface="微软雅黑" panose="020B0503020204020204" charset="-122"/>
                <a:sym typeface="Bahnschrift" panose="020B0502040204020203" pitchFamily="34" charset="0"/>
              </a:endParaRPr>
            </a:p>
          </p:txBody>
        </p:sp>
      </p:grpSp>
      <p:grpSp>
        <p:nvGrpSpPr>
          <p:cNvPr id="5" name="组合 4"/>
          <p:cNvGrpSpPr/>
          <p:nvPr/>
        </p:nvGrpSpPr>
        <p:grpSpPr>
          <a:xfrm>
            <a:off x="940435" y="337185"/>
            <a:ext cx="4117975" cy="5580380"/>
            <a:chOff x="12118" y="508"/>
            <a:chExt cx="6485" cy="8788"/>
          </a:xfrm>
        </p:grpSpPr>
        <p:grpSp>
          <p:nvGrpSpPr>
            <p:cNvPr id="6" name="组合 5"/>
            <p:cNvGrpSpPr/>
            <p:nvPr/>
          </p:nvGrpSpPr>
          <p:grpSpPr>
            <a:xfrm>
              <a:off x="12118" y="508"/>
              <a:ext cx="6485" cy="7467"/>
              <a:chOff x="12231" y="1386"/>
              <a:chExt cx="6485" cy="7467"/>
            </a:xfrm>
          </p:grpSpPr>
          <p:sp>
            <p:nvSpPr>
              <p:cNvPr id="10" name="TextBox 21"/>
              <p:cNvSpPr txBox="1"/>
              <p:nvPr/>
            </p:nvSpPr>
            <p:spPr>
              <a:xfrm>
                <a:off x="12401" y="2761"/>
                <a:ext cx="6315" cy="1478"/>
              </a:xfrm>
              <a:prstGeom prst="rect">
                <a:avLst/>
              </a:prstGeom>
              <a:noFill/>
            </p:spPr>
            <p:txBody>
              <a:bodyPr wrap="square" rtlCol="0">
                <a:spAutoFit/>
              </a:bodyPr>
              <a:lstStyle/>
              <a:p>
                <a:pPr fontAlgn="auto">
                  <a:lnSpc>
                    <a:spcPct val="150000"/>
                  </a:lnSpc>
                </a:pPr>
                <a:r>
                  <a:rPr lang="zh-CN" altLang="en-US" sz="4000" b="1" i="1" dirty="0">
                    <a:solidFill>
                      <a:schemeClr val="bg1"/>
                    </a:solidFill>
                    <a:latin typeface="Bahnschrift" panose="020B0502040204020203" pitchFamily="34" charset="0"/>
                    <a:ea typeface="微软雅黑" panose="020B0503020204020204" charset="-122"/>
                    <a:cs typeface="+mj-lt"/>
                    <a:sym typeface="Bahnschrift" panose="020B0502040204020203" pitchFamily="34" charset="0"/>
                  </a:rPr>
                  <a:t>直播带货推荐</a:t>
                </a:r>
                <a:endParaRPr lang="en-US" sz="4000" b="1" i="1" dirty="0">
                  <a:solidFill>
                    <a:schemeClr val="bg1"/>
                  </a:solidFill>
                  <a:latin typeface="Bahnschrift" panose="020B0502040204020203" pitchFamily="34" charset="0"/>
                  <a:ea typeface="微软雅黑" panose="020B0503020204020204" charset="-122"/>
                  <a:cs typeface="+mj-lt"/>
                  <a:sym typeface="Bahnschrift" panose="020B0502040204020203" pitchFamily="34" charset="0"/>
                </a:endParaRPr>
              </a:p>
            </p:txBody>
          </p:sp>
          <p:sp>
            <p:nvSpPr>
              <p:cNvPr id="11" name="TextBox 22"/>
              <p:cNvSpPr txBox="1"/>
              <p:nvPr/>
            </p:nvSpPr>
            <p:spPr>
              <a:xfrm>
                <a:off x="12401" y="4549"/>
                <a:ext cx="6059" cy="4304"/>
              </a:xfrm>
              <a:prstGeom prst="rect">
                <a:avLst/>
              </a:prstGeom>
              <a:noFill/>
            </p:spPr>
            <p:txBody>
              <a:bodyPr wrap="square" rtlCol="0">
                <a:spAutoFit/>
              </a:bodyPr>
              <a:lstStyle/>
              <a:p>
                <a:pPr algn="l" fontAlgn="auto">
                  <a:lnSpc>
                    <a:spcPct val="130000"/>
                  </a:lnSpc>
                </a:pPr>
                <a:r>
                  <a:rPr lang="zh-CN" altLang="en-US" sz="1200" i="1" u="sng" dirty="0">
                    <a:solidFill>
                      <a:srgbClr val="FFC000"/>
                    </a:solidFill>
                    <a:latin typeface="Bahnschrift" panose="020B0502040204020203" pitchFamily="34" charset="0"/>
                    <a:ea typeface="微软雅黑" panose="020B0503020204020204" charset="-122"/>
                    <a:cs typeface="+mj-lt"/>
                    <a:sym typeface="Bahnschrift" panose="020B0502040204020203" pitchFamily="34" charset="0"/>
                  </a:rPr>
                  <a:t>关于兴趣电商：</a:t>
                </a:r>
                <a:r>
                  <a:rPr lang="zh-CN" altLang="en-US" sz="12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传统电商是以淘宝为代表的电商模式，起点是消费者明确的购物需求，整个购物的路径为“需求</a:t>
                </a:r>
                <a:r>
                  <a:rPr lang="en-US" altLang="zh-CN" sz="12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2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搜索</a:t>
                </a:r>
                <a:r>
                  <a:rPr lang="en-US" altLang="zh-CN" sz="12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2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购买”。而兴趣电商围绕的是内容，通过内容激发消费者的购物兴趣，最终完成“</a:t>
                </a:r>
                <a:r>
                  <a:rPr lang="zh-CN" altLang="en-US" sz="1200" b="0" i="0" dirty="0">
                    <a:solidFill>
                      <a:srgbClr val="FFC000"/>
                    </a:solidFill>
                    <a:effectLst/>
                    <a:latin typeface="Bahnschrift" panose="020B0502040204020203" pitchFamily="34" charset="0"/>
                    <a:ea typeface="微软雅黑" panose="020B0503020204020204" charset="-122"/>
                    <a:sym typeface="Bahnschrift" panose="020B0502040204020203" pitchFamily="34" charset="0"/>
                  </a:rPr>
                  <a:t>兴趣</a:t>
                </a:r>
                <a:r>
                  <a:rPr lang="en-US" altLang="zh-CN" sz="1200" b="0" i="0" dirty="0">
                    <a:solidFill>
                      <a:srgbClr val="FFC000"/>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200" b="0" i="0" dirty="0">
                    <a:solidFill>
                      <a:srgbClr val="FFC000"/>
                    </a:solidFill>
                    <a:effectLst/>
                    <a:latin typeface="Bahnschrift" panose="020B0502040204020203" pitchFamily="34" charset="0"/>
                    <a:ea typeface="微软雅黑" panose="020B0503020204020204" charset="-122"/>
                    <a:sym typeface="Bahnschrift" panose="020B0502040204020203" pitchFamily="34" charset="0"/>
                  </a:rPr>
                  <a:t>需求</a:t>
                </a:r>
                <a:r>
                  <a:rPr lang="en-US" altLang="zh-CN" sz="1200" b="0" i="0" dirty="0">
                    <a:solidFill>
                      <a:srgbClr val="FFC000"/>
                    </a:solidFill>
                    <a:effectLst/>
                    <a:latin typeface="Bahnschrift" panose="020B0502040204020203" pitchFamily="34" charset="0"/>
                    <a:ea typeface="微软雅黑" panose="020B0503020204020204" charset="-122"/>
                    <a:sym typeface="Bahnschrift" panose="020B0502040204020203" pitchFamily="34" charset="0"/>
                  </a:rPr>
                  <a:t>-</a:t>
                </a:r>
                <a:r>
                  <a:rPr lang="zh-CN" altLang="en-US" sz="1200" b="0" i="0" dirty="0">
                    <a:solidFill>
                      <a:srgbClr val="FFC000"/>
                    </a:solidFill>
                    <a:effectLst/>
                    <a:latin typeface="Bahnschrift" panose="020B0502040204020203" pitchFamily="34" charset="0"/>
                    <a:ea typeface="微软雅黑" panose="020B0503020204020204" charset="-122"/>
                    <a:sym typeface="Bahnschrift" panose="020B0502040204020203" pitchFamily="34" charset="0"/>
                  </a:rPr>
                  <a:t>购买”的过程</a:t>
                </a:r>
                <a:r>
                  <a:rPr lang="zh-CN" altLang="en-US" sz="1200" b="0" i="0" dirty="0">
                    <a:solidFill>
                      <a:schemeClr val="bg1"/>
                    </a:solidFill>
                    <a:effectLst/>
                    <a:latin typeface="Bahnschrift" panose="020B0502040204020203" pitchFamily="34" charset="0"/>
                    <a:ea typeface="微软雅黑" panose="020B0503020204020204" charset="-122"/>
                    <a:sym typeface="Bahnschrift" panose="020B0502040204020203" pitchFamily="34" charset="0"/>
                  </a:rPr>
                  <a:t>。可以理解为传统电商是消费者“人找货’，新电商模式则变为</a:t>
                </a:r>
                <a:r>
                  <a:rPr lang="zh-CN" altLang="en-US" sz="1200" b="0" i="0" dirty="0">
                    <a:solidFill>
                      <a:srgbClr val="FFC000"/>
                    </a:solidFill>
                    <a:effectLst/>
                    <a:latin typeface="Bahnschrift" panose="020B0502040204020203" pitchFamily="34" charset="0"/>
                    <a:ea typeface="微软雅黑" panose="020B0503020204020204" charset="-122"/>
                    <a:sym typeface="Bahnschrift" panose="020B0502040204020203" pitchFamily="34" charset="0"/>
                  </a:rPr>
                  <a:t>“货找人”。</a:t>
                </a:r>
                <a:endParaRPr lang="en-US" altLang="zh-CN" sz="1200" b="0" i="0" dirty="0">
                  <a:solidFill>
                    <a:srgbClr val="FFC000"/>
                  </a:solidFill>
                  <a:effectLst/>
                  <a:latin typeface="Bahnschrift" panose="020B0502040204020203" pitchFamily="34" charset="0"/>
                  <a:ea typeface="微软雅黑" panose="020B0503020204020204" charset="-122"/>
                  <a:sym typeface="Bahnschrift" panose="020B0502040204020203" pitchFamily="34" charset="0"/>
                </a:endParaRPr>
              </a:p>
              <a:p>
                <a:pPr algn="l" fontAlgn="auto">
                  <a:lnSpc>
                    <a:spcPct val="130000"/>
                  </a:lnSpc>
                </a:pPr>
                <a:endParaRPr lang="en-US" sz="1200" u="sng" dirty="0">
                  <a:solidFill>
                    <a:schemeClr val="bg1"/>
                  </a:solidFill>
                  <a:latin typeface="Bahnschrift" panose="020B0502040204020203" pitchFamily="34" charset="0"/>
                  <a:ea typeface="微软雅黑" panose="020B0503020204020204" charset="-122"/>
                  <a:cs typeface="+mj-lt"/>
                  <a:sym typeface="Bahnschrift" panose="020B0502040204020203" pitchFamily="34" charset="0"/>
                </a:endParaRPr>
              </a:p>
              <a:p>
                <a:pPr algn="l" fontAlgn="auto">
                  <a:lnSpc>
                    <a:spcPct val="130000"/>
                  </a:lnSpc>
                </a:pPr>
                <a:r>
                  <a:rPr lang="zh-CN" altLang="en-US" sz="1200" i="1" u="sng" dirty="0">
                    <a:solidFill>
                      <a:srgbClr val="FFC000"/>
                    </a:solidFill>
                    <a:latin typeface="Bahnschrift" panose="020B0502040204020203" pitchFamily="34" charset="0"/>
                    <a:ea typeface="微软雅黑" panose="020B0503020204020204" charset="-122"/>
                    <a:cs typeface="+mj-lt"/>
                    <a:sym typeface="Bahnschrift" panose="020B0502040204020203" pitchFamily="34" charset="0"/>
                  </a:rPr>
                  <a:t>带货形式：</a:t>
                </a:r>
                <a:r>
                  <a:rPr lang="zh-CN" altLang="en-US" sz="1200" dirty="0">
                    <a:solidFill>
                      <a:schemeClr val="bg1"/>
                    </a:solidFill>
                    <a:latin typeface="Bahnschrift" panose="020B0502040204020203" pitchFamily="34" charset="0"/>
                    <a:ea typeface="微软雅黑" panose="020B0503020204020204" charset="-122"/>
                    <a:cs typeface="+mj-lt"/>
                    <a:sym typeface="Bahnschrift" panose="020B0502040204020203" pitchFamily="34" charset="0"/>
                  </a:rPr>
                  <a:t>绑定抖音本地生活，结合</a:t>
                </a:r>
                <a:r>
                  <a:rPr lang="zh-CN" altLang="en-US" sz="1200" dirty="0">
                    <a:solidFill>
                      <a:srgbClr val="FFC000"/>
                    </a:solidFill>
                    <a:latin typeface="Bahnschrift" panose="020B0502040204020203" pitchFamily="34" charset="0"/>
                    <a:ea typeface="微软雅黑" panose="020B0503020204020204" charset="-122"/>
                    <a:cs typeface="+mj-lt"/>
                    <a:sym typeface="Bahnschrift" panose="020B0502040204020203" pitchFamily="34" charset="0"/>
                  </a:rPr>
                  <a:t>达人直播探店“探店渝中六榜四线”</a:t>
                </a:r>
                <a:r>
                  <a:rPr lang="zh-CN" altLang="en-US" sz="1200" dirty="0">
                    <a:solidFill>
                      <a:schemeClr val="bg1"/>
                    </a:solidFill>
                    <a:latin typeface="Bahnschrift" panose="020B0502040204020203" pitchFamily="34" charset="0"/>
                    <a:ea typeface="微软雅黑" panose="020B0503020204020204" charset="-122"/>
                    <a:cs typeface="+mj-lt"/>
                    <a:sym typeface="Bahnschrift" panose="020B0502040204020203" pitchFamily="34" charset="0"/>
                  </a:rPr>
                  <a:t>联动渝中美食娱乐商家，</a:t>
                </a:r>
                <a:r>
                  <a:rPr lang="zh-CN" altLang="en-US" sz="1200" dirty="0">
                    <a:solidFill>
                      <a:srgbClr val="FFC000"/>
                    </a:solidFill>
                    <a:latin typeface="Bahnschrift" panose="020B0502040204020203" pitchFamily="34" charset="0"/>
                    <a:ea typeface="微软雅黑" panose="020B0503020204020204" charset="-122"/>
                    <a:cs typeface="+mj-lt"/>
                    <a:sym typeface="Bahnschrift" panose="020B0502040204020203" pitchFamily="34" charset="0"/>
                  </a:rPr>
                  <a:t>做团购套餐带货</a:t>
                </a:r>
                <a:r>
                  <a:rPr lang="zh-CN" altLang="en-US" sz="1200" dirty="0">
                    <a:solidFill>
                      <a:schemeClr val="bg1"/>
                    </a:solidFill>
                    <a:latin typeface="Bahnschrift" panose="020B0502040204020203" pitchFamily="34" charset="0"/>
                    <a:ea typeface="微软雅黑" panose="020B0503020204020204" charset="-122"/>
                    <a:cs typeface="+mj-lt"/>
                    <a:sym typeface="Bahnschrift" panose="020B0502040204020203" pitchFamily="34" charset="0"/>
                  </a:rPr>
                  <a:t>，将渝中区文创品、农特产等荣誉特色消费中，借势抖音达人矩阵，发起</a:t>
                </a:r>
                <a:r>
                  <a:rPr lang="en-US" altLang="zh-CN" sz="1200" dirty="0">
                    <a:solidFill>
                      <a:srgbClr val="FFC000"/>
                    </a:solidFill>
                    <a:latin typeface="Bahnschrift" panose="020B0502040204020203" pitchFamily="34" charset="0"/>
                    <a:ea typeface="微软雅黑" panose="020B0503020204020204" charset="-122"/>
                    <a:cs typeface="+mj-lt"/>
                    <a:sym typeface="Bahnschrift" panose="020B0502040204020203" pitchFamily="34" charset="0"/>
                  </a:rPr>
                  <a:t>【</a:t>
                </a:r>
                <a:r>
                  <a:rPr lang="zh-CN" altLang="en-US" sz="1200" dirty="0">
                    <a:solidFill>
                      <a:srgbClr val="FFC000"/>
                    </a:solidFill>
                    <a:latin typeface="Bahnschrift" panose="020B0502040204020203" pitchFamily="34" charset="0"/>
                    <a:ea typeface="微软雅黑" panose="020B0503020204020204" charset="-122"/>
                    <a:cs typeface="+mj-lt"/>
                    <a:sym typeface="Bahnschrift" panose="020B0502040204020203" pitchFamily="34" charset="0"/>
                  </a:rPr>
                  <a:t>种草</a:t>
                </a:r>
                <a:r>
                  <a:rPr lang="en-US" altLang="zh-CN" sz="1200" dirty="0">
                    <a:solidFill>
                      <a:srgbClr val="FFC000"/>
                    </a:solidFill>
                    <a:latin typeface="Bahnschrift" panose="020B0502040204020203" pitchFamily="34" charset="0"/>
                    <a:ea typeface="微软雅黑" panose="020B0503020204020204" charset="-122"/>
                    <a:cs typeface="+mj-lt"/>
                    <a:sym typeface="Bahnschrift" panose="020B0502040204020203" pitchFamily="34" charset="0"/>
                  </a:rPr>
                  <a:t>+</a:t>
                </a:r>
                <a:r>
                  <a:rPr lang="zh-CN" altLang="en-US" sz="1200" dirty="0">
                    <a:solidFill>
                      <a:srgbClr val="FFC000"/>
                    </a:solidFill>
                    <a:latin typeface="Bahnschrift" panose="020B0502040204020203" pitchFamily="34" charset="0"/>
                    <a:ea typeface="微软雅黑" panose="020B0503020204020204" charset="-122"/>
                    <a:cs typeface="+mj-lt"/>
                    <a:sym typeface="Bahnschrift" panose="020B0502040204020203" pitchFamily="34" charset="0"/>
                  </a:rPr>
                  <a:t>消费</a:t>
                </a:r>
                <a:r>
                  <a:rPr lang="en-US" altLang="zh-CN" sz="1200" dirty="0">
                    <a:solidFill>
                      <a:srgbClr val="FFC000"/>
                    </a:solidFill>
                    <a:latin typeface="Bahnschrift" panose="020B0502040204020203" pitchFamily="34" charset="0"/>
                    <a:ea typeface="微软雅黑" panose="020B0503020204020204" charset="-122"/>
                    <a:cs typeface="+mj-lt"/>
                    <a:sym typeface="Bahnschrift" panose="020B0502040204020203" pitchFamily="34" charset="0"/>
                  </a:rPr>
                  <a:t>】</a:t>
                </a:r>
                <a:r>
                  <a:rPr lang="zh-CN" altLang="en-US" sz="1200" dirty="0">
                    <a:solidFill>
                      <a:schemeClr val="bg1"/>
                    </a:solidFill>
                    <a:latin typeface="Bahnschrift" panose="020B0502040204020203" pitchFamily="34" charset="0"/>
                    <a:ea typeface="微软雅黑" panose="020B0503020204020204" charset="-122"/>
                    <a:cs typeface="+mj-lt"/>
                    <a:sym typeface="Bahnschrift" panose="020B0502040204020203" pitchFamily="34" charset="0"/>
                  </a:rPr>
                  <a:t>直播模式</a:t>
                </a:r>
                <a:endParaRPr lang="en-US" sz="1200" dirty="0" err="1">
                  <a:solidFill>
                    <a:schemeClr val="bg1"/>
                  </a:solidFill>
                  <a:latin typeface="Bahnschrift" panose="020B0502040204020203" pitchFamily="34" charset="0"/>
                  <a:ea typeface="微软雅黑" panose="020B0503020204020204" charset="-122"/>
                  <a:cs typeface="+mj-lt"/>
                  <a:sym typeface="Bahnschrift" panose="020B0502040204020203" pitchFamily="34" charset="0"/>
                </a:endParaRPr>
              </a:p>
            </p:txBody>
          </p:sp>
          <p:sp>
            <p:nvSpPr>
              <p:cNvPr id="12" name="TextBox 23"/>
              <p:cNvSpPr txBox="1"/>
              <p:nvPr/>
            </p:nvSpPr>
            <p:spPr>
              <a:xfrm>
                <a:off x="12231" y="1386"/>
                <a:ext cx="987" cy="2617"/>
              </a:xfrm>
              <a:prstGeom prst="rect">
                <a:avLst/>
              </a:prstGeom>
              <a:noFill/>
            </p:spPr>
            <p:txBody>
              <a:bodyPr wrap="square" rtlCol="0">
                <a:spAutoFit/>
              </a:bodyPr>
              <a:lstStyle/>
              <a:p>
                <a:pPr algn="ctr">
                  <a:lnSpc>
                    <a:spcPts val="14000"/>
                  </a:lnSpc>
                </a:pPr>
                <a:r>
                  <a:rPr lang="en-US" sz="6500" b="1" i="1" spc="300" dirty="0">
                    <a:solidFill>
                      <a:schemeClr val="bg1"/>
                    </a:solidFill>
                    <a:latin typeface="Bahnschrift" panose="020B0502040204020203" pitchFamily="34" charset="0"/>
                    <a:ea typeface="微软雅黑" panose="020B0503020204020204" charset="-122"/>
                    <a:cs typeface="+mj-lt"/>
                    <a:sym typeface="Bahnschrift" panose="020B0502040204020203" pitchFamily="34" charset="0"/>
                  </a:rPr>
                  <a:t>“</a:t>
                </a:r>
                <a:endParaRPr lang="en-US" sz="6500" b="1" i="1" spc="300" dirty="0">
                  <a:solidFill>
                    <a:schemeClr val="bg1"/>
                  </a:solidFill>
                  <a:latin typeface="Bahnschrift" panose="020B0502040204020203" pitchFamily="34" charset="0"/>
                  <a:ea typeface="微软雅黑" panose="020B0503020204020204" charset="-122"/>
                  <a:cs typeface="+mj-lt"/>
                  <a:sym typeface="Bahnschrift" panose="020B0502040204020203" pitchFamily="34" charset="0"/>
                </a:endParaRPr>
              </a:p>
            </p:txBody>
          </p:sp>
        </p:grpSp>
        <p:grpSp>
          <p:nvGrpSpPr>
            <p:cNvPr id="7" name="组合 6"/>
            <p:cNvGrpSpPr/>
            <p:nvPr/>
          </p:nvGrpSpPr>
          <p:grpSpPr>
            <a:xfrm>
              <a:off x="12288" y="8718"/>
              <a:ext cx="2168" cy="578"/>
              <a:chOff x="5155" y="8364"/>
              <a:chExt cx="2168" cy="578"/>
            </a:xfrm>
          </p:grpSpPr>
          <p:sp>
            <p:nvSpPr>
              <p:cNvPr id="8" name="Google Shape;436;p46"/>
              <p:cNvSpPr/>
              <p:nvPr/>
            </p:nvSpPr>
            <p:spPr>
              <a:xfrm>
                <a:off x="5155" y="8364"/>
                <a:ext cx="2168" cy="579"/>
              </a:xfrm>
              <a:prstGeom prst="roundRect">
                <a:avLst>
                  <a:gd name="adj" fmla="val 50000"/>
                </a:avLst>
              </a:prstGeom>
              <a:solidFill>
                <a:srgbClr val="F09828"/>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5">
                  <a:solidFill>
                    <a:srgbClr val="FFFFFF"/>
                  </a:solidFill>
                  <a:latin typeface="Bahnschrift" panose="020B0502040204020203" pitchFamily="34" charset="0"/>
                  <a:ea typeface="微软雅黑" panose="020B0503020204020204" charset="-122"/>
                  <a:cs typeface="+mj-lt"/>
                  <a:sym typeface="Bahnschrift" panose="020B0502040204020203" pitchFamily="34" charset="0"/>
                </a:endParaRPr>
              </a:p>
            </p:txBody>
          </p:sp>
          <p:sp>
            <p:nvSpPr>
              <p:cNvPr id="9" name="Google Shape;437;p46"/>
              <p:cNvSpPr txBox="1"/>
              <p:nvPr/>
            </p:nvSpPr>
            <p:spPr>
              <a:xfrm>
                <a:off x="5308" y="8435"/>
                <a:ext cx="1861" cy="436"/>
              </a:xfrm>
              <a:prstGeom prst="rect">
                <a:avLst/>
              </a:prstGeom>
              <a:noFill/>
              <a:ln>
                <a:noFill/>
              </a:ln>
            </p:spPr>
            <p:txBody>
              <a:bodyPr spcFirstLastPara="1" wrap="square" lIns="91433" tIns="45700" rIns="91433" bIns="45700" anchor="t" anchorCtr="0">
                <a:noAutofit/>
              </a:bodyPr>
              <a:lstStyle/>
              <a:p>
                <a:pPr marL="0" marR="0" lvl="0" indent="0" algn="ctr" rtl="0">
                  <a:spcBef>
                    <a:spcPts val="0"/>
                  </a:spcBef>
                  <a:spcAft>
                    <a:spcPts val="0"/>
                  </a:spcAft>
                  <a:buNone/>
                </a:pPr>
                <a:r>
                  <a:rPr lang="zh-CN" altLang="en-US" sz="1200" b="1" dirty="0">
                    <a:solidFill>
                      <a:srgbClr val="FFFFFF"/>
                    </a:solidFill>
                    <a:latin typeface="Bahnschrift" panose="020B0502040204020203" pitchFamily="34" charset="0"/>
                    <a:ea typeface="微软雅黑" panose="020B0503020204020204" charset="-122"/>
                    <a:cs typeface="+mj-lt"/>
                    <a:sym typeface="Bahnschrift" panose="020B0502040204020203" pitchFamily="34" charset="0"/>
                  </a:rPr>
                  <a:t>拥抱兴趣电商</a:t>
                </a:r>
                <a:endParaRPr lang="en-GB" sz="1200" b="1" dirty="0">
                  <a:solidFill>
                    <a:srgbClr val="FFFFFF"/>
                  </a:solidFill>
                  <a:latin typeface="Bahnschrift" panose="020B0502040204020203" pitchFamily="34" charset="0"/>
                  <a:ea typeface="微软雅黑" panose="020B0503020204020204" charset="-122"/>
                  <a:cs typeface="+mj-lt"/>
                  <a:sym typeface="Bahnschrift" panose="020B0502040204020203" pitchFamily="34" charset="0"/>
                </a:endParaRPr>
              </a:p>
            </p:txBody>
          </p:sp>
        </p:gr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lstStyle/>
          <a:p>
            <a:endParaRPr lang="zh-CN" altLang="en-US">
              <a:latin typeface="Bahnschrift" panose="020B0502040204020203" pitchFamily="34" charset="0"/>
              <a:ea typeface="微软雅黑" panose="020B0503020204020204" charset="-122"/>
              <a:sym typeface="Bahnschrift" panose="020B0502040204020203" pitchFamily="34" charset="0"/>
            </a:endParaRPr>
          </a:p>
        </p:txBody>
      </p:sp>
      <p:sp>
        <p:nvSpPr>
          <p:cNvPr id="3" name="副标题 2"/>
          <p:cNvSpPr>
            <a:spLocks noGrp="1"/>
          </p:cNvSpPr>
          <p:nvPr>
            <p:ph type="subTitle" idx="1"/>
          </p:nvPr>
        </p:nvSpPr>
        <p:spPr>
          <a:xfrm>
            <a:off x="1524000" y="3602038"/>
            <a:ext cx="9144000" cy="1655762"/>
          </a:xfrm>
        </p:spPr>
        <p:txBody>
          <a:bodyPr/>
          <a:lstStyle/>
          <a:p>
            <a:endParaRPr lang="zh-CN" altLang="en-US">
              <a:latin typeface="Bahnschrift" panose="020B0502040204020203" pitchFamily="34" charset="0"/>
              <a:ea typeface="微软雅黑" panose="020B0503020204020204" charset="-122"/>
              <a:sym typeface="Bahnschrift" panose="020B0502040204020203" pitchFamily="34" charset="0"/>
            </a:endParaRPr>
          </a:p>
        </p:txBody>
      </p:sp>
      <p:pic>
        <p:nvPicPr>
          <p:cNvPr id="4" name="图片 3"/>
          <p:cNvPicPr>
            <a:picLocks noChangeAspect="1"/>
          </p:cNvPicPr>
          <p:nvPr/>
        </p:nvPicPr>
        <p:blipFill>
          <a:blip r:embed="rId1"/>
          <a:stretch>
            <a:fillRect/>
          </a:stretch>
        </p:blipFill>
        <p:spPr>
          <a:xfrm>
            <a:off x="41910" y="13970"/>
            <a:ext cx="12155170" cy="694372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3190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2532052" y="0"/>
            <a:ext cx="7113612" cy="6857107"/>
            <a:chOff x="2532382" y="0"/>
            <a:chExt cx="7114538" cy="6858000"/>
          </a:xfrm>
        </p:grpSpPr>
        <p:sp>
          <p:nvSpPr>
            <p:cNvPr id="4" name="íṥ1íḋè"/>
            <p:cNvSpPr/>
            <p:nvPr/>
          </p:nvSpPr>
          <p:spPr>
            <a:xfrm>
              <a:off x="2532382" y="1446835"/>
              <a:ext cx="7114538" cy="3970117"/>
            </a:xfrm>
            <a:prstGeom prst="rect">
              <a:avLst/>
            </a:prstGeom>
            <a:blipFill>
              <a:blip r:embed="rId2"/>
              <a:stretch>
                <a:fillRect t="-9672" b="-9609"/>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en-US" altLang="zh-CN" dirty="0">
                <a:latin typeface="Bahnschrift" panose="020B0502040204020203" pitchFamily="34" charset="0"/>
                <a:ea typeface="微软雅黑" panose="020B0503020204020204" charset="-122"/>
                <a:sym typeface="Bahnschrift" panose="020B0502040204020203" pitchFamily="34" charset="0"/>
              </a:endParaRPr>
            </a:p>
            <a:p>
              <a:pPr algn="ctr"/>
              <a:endParaRPr lang="en-US" altLang="zh-CN" dirty="0">
                <a:latin typeface="Bahnschrift" panose="020B0502040204020203" pitchFamily="34" charset="0"/>
                <a:ea typeface="微软雅黑" panose="020B0503020204020204" charset="-122"/>
                <a:sym typeface="Bahnschrift" panose="020B0502040204020203" pitchFamily="34" charset="0"/>
              </a:endParaRPr>
            </a:p>
          </p:txBody>
        </p:sp>
        <p:sp>
          <p:nvSpPr>
            <p:cNvPr id="5" name="íśḻîḓè"/>
            <p:cNvSpPr/>
            <p:nvPr/>
          </p:nvSpPr>
          <p:spPr>
            <a:xfrm>
              <a:off x="2738784" y="1640840"/>
              <a:ext cx="6701732" cy="3582108"/>
            </a:xfrm>
            <a:prstGeom prst="rect">
              <a:avLst/>
            </a:prstGeom>
            <a:solidFill>
              <a:schemeClr val="tx1">
                <a:lumMod val="75000"/>
                <a:lumOff val="25000"/>
                <a:alpha val="80000"/>
              </a:schemeClr>
            </a:solid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en-US" altLang="zh-CN" dirty="0">
                <a:latin typeface="Bahnschrift" panose="020B0502040204020203" pitchFamily="34" charset="0"/>
                <a:ea typeface="微软雅黑" panose="020B0503020204020204" charset="-122"/>
                <a:sym typeface="Bahnschrift" panose="020B0502040204020203" pitchFamily="34" charset="0"/>
              </a:endParaRPr>
            </a:p>
            <a:p>
              <a:pPr algn="ctr"/>
              <a:endParaRPr lang="en-US" altLang="zh-CN" dirty="0">
                <a:latin typeface="Bahnschrift" panose="020B0502040204020203" pitchFamily="34" charset="0"/>
                <a:ea typeface="微软雅黑" panose="020B0503020204020204" charset="-122"/>
                <a:sym typeface="Bahnschrift" panose="020B0502040204020203" pitchFamily="34" charset="0"/>
              </a:endParaRPr>
            </a:p>
          </p:txBody>
        </p:sp>
        <p:sp>
          <p:nvSpPr>
            <p:cNvPr id="6" name="iŝḻïḑê"/>
            <p:cNvSpPr/>
            <p:nvPr/>
          </p:nvSpPr>
          <p:spPr>
            <a:xfrm>
              <a:off x="5539853" y="0"/>
              <a:ext cx="1099594" cy="1883779"/>
            </a:xfrm>
            <a:prstGeom prst="rect">
              <a:avLst/>
            </a:prstGeom>
            <a:solidFill>
              <a:schemeClr val="accent1"/>
            </a:solidFill>
            <a:ln w="508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20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7" name="iṣļíḍè"/>
            <p:cNvSpPr/>
            <p:nvPr/>
          </p:nvSpPr>
          <p:spPr bwMode="auto">
            <a:xfrm>
              <a:off x="5784808" y="1031593"/>
              <a:ext cx="609685" cy="536879"/>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solidFill>
              <a:schemeClr val="bg1"/>
            </a:solidFill>
            <a:ln w="50800">
              <a:solidFill>
                <a:schemeClr val="bg1"/>
              </a:solidFill>
            </a:ln>
          </p:spPr>
          <p:txBody>
            <a:bodyPr/>
            <a:lstStyle/>
            <a:p>
              <a:endParaRPr lang="zh-CN" altLang="en-US">
                <a:latin typeface="Bahnschrift" panose="020B0502040204020203" pitchFamily="34" charset="0"/>
                <a:ea typeface="微软雅黑" panose="020B0503020204020204" charset="-122"/>
                <a:sym typeface="Bahnschrift" panose="020B0502040204020203" pitchFamily="34" charset="0"/>
              </a:endParaRPr>
            </a:p>
          </p:txBody>
        </p:sp>
        <p:cxnSp>
          <p:nvCxnSpPr>
            <p:cNvPr id="8" name="直接连接符 7"/>
            <p:cNvCxnSpPr/>
            <p:nvPr/>
          </p:nvCxnSpPr>
          <p:spPr>
            <a:xfrm flipH="1">
              <a:off x="6089650" y="5046562"/>
              <a:ext cx="6350" cy="1811438"/>
            </a:xfrm>
            <a:prstGeom prst="line">
              <a:avLst/>
            </a:prstGeom>
            <a:ln w="53975"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9" name="ïṧļiďè"/>
            <p:cNvSpPr txBox="1"/>
            <p:nvPr/>
          </p:nvSpPr>
          <p:spPr>
            <a:xfrm>
              <a:off x="3851194" y="3032277"/>
              <a:ext cx="5086600" cy="1042173"/>
            </a:xfrm>
            <a:prstGeom prst="rect">
              <a:avLst/>
            </a:prstGeom>
            <a:noFill/>
            <a:ln>
              <a:noFill/>
            </a:ln>
          </p:spPr>
          <p:txBody>
            <a:bodyPr wrap="square" lIns="90000" tIns="46800" rIns="90000" bIns="46800" anchor="t" anchorCtr="0">
              <a:noAutofit/>
            </a:bodyPr>
            <a:lstStyle/>
            <a:p>
              <a:pPr>
                <a:buSzPct val="25000"/>
              </a:pPr>
              <a:r>
                <a:rPr lang="en-US" altLang="zh-CN" sz="48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r>
                <a:rPr lang="zh-CN" altLang="en-US" sz="4800" b="1" dirty="0">
                  <a:solidFill>
                    <a:schemeClr val="bg1"/>
                  </a:solidFill>
                  <a:latin typeface="Bahnschrift" panose="020B0502040204020203" pitchFamily="34" charset="0"/>
                  <a:ea typeface="微软雅黑" panose="020B0503020204020204" charset="-122"/>
                  <a:sym typeface="Bahnschrift" panose="020B0502040204020203" pitchFamily="34" charset="0"/>
                </a:rPr>
                <a:t>演绎资源简介</a:t>
              </a:r>
              <a:r>
                <a:rPr lang="en-US" altLang="zh-CN" sz="4800" b="1" dirty="0">
                  <a:solidFill>
                    <a:schemeClr val="bg1"/>
                  </a:solidFill>
                  <a:latin typeface="Bahnschrift" panose="020B0502040204020203" pitchFamily="34" charset="0"/>
                  <a:ea typeface="微软雅黑" panose="020B0503020204020204" charset="-122"/>
                  <a:sym typeface="Bahnschrift" panose="020B0502040204020203" pitchFamily="34" charset="0"/>
                </a:rPr>
                <a:t>】</a:t>
              </a:r>
              <a:endParaRPr lang="en-US" sz="36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9525" y="23812"/>
            <a:ext cx="12172950" cy="681037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4287" y="33337"/>
            <a:ext cx="12163425" cy="67913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762" y="9525"/>
            <a:ext cx="12182475" cy="683895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2677"/>
            <a:ext cx="12192000" cy="685264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10104"/>
            <a:ext cx="12192000" cy="6837791"/>
          </a:xfrm>
          <a:prstGeom prst="rect">
            <a:avLst/>
          </a:prstGeom>
        </p:spPr>
      </p:pic>
      <p:pic>
        <p:nvPicPr>
          <p:cNvPr id="5" name="图片 4"/>
          <p:cNvPicPr>
            <a:picLocks noChangeAspect="1"/>
          </p:cNvPicPr>
          <p:nvPr/>
        </p:nvPicPr>
        <p:blipFill>
          <a:blip r:embed="rId1"/>
          <a:stretch>
            <a:fillRect/>
          </a:stretch>
        </p:blipFill>
        <p:spPr>
          <a:xfrm>
            <a:off x="0" y="10104"/>
            <a:ext cx="12192000" cy="683779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8455" y="0"/>
            <a:ext cx="1217509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793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85725"/>
            <a:ext cx="12091543" cy="677227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46443" y="0"/>
            <a:ext cx="12284886" cy="692467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sp>
        <p:nvSpPr>
          <p:cNvPr id="9" name="矩形 8"/>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人员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分</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工</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44" name="矩形 43"/>
          <p:cNvSpPr/>
          <p:nvPr/>
        </p:nvSpPr>
        <p:spPr>
          <a:xfrm>
            <a:off x="2881827" y="2713023"/>
            <a:ext cx="2118757" cy="2346967"/>
          </a:xfrm>
          <a:prstGeom prst="rect">
            <a:avLst/>
          </a:prstGeom>
          <a:noFill/>
          <a:ln>
            <a:solidFill>
              <a:srgbClr val="FEDD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70">
              <a:latin typeface="Bahnschrift" panose="020B0502040204020203" pitchFamily="34" charset="0"/>
              <a:ea typeface="微软雅黑" panose="020B0503020204020204" charset="-122"/>
              <a:sym typeface="Bahnschrift" panose="020B0502040204020203" pitchFamily="34" charset="0"/>
            </a:endParaRPr>
          </a:p>
        </p:txBody>
      </p:sp>
      <p:sp>
        <p:nvSpPr>
          <p:cNvPr id="45" name="矩形 44"/>
          <p:cNvSpPr/>
          <p:nvPr/>
        </p:nvSpPr>
        <p:spPr>
          <a:xfrm>
            <a:off x="2881894" y="2243643"/>
            <a:ext cx="2118904" cy="555216"/>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30" b="1" dirty="0">
                <a:solidFill>
                  <a:schemeClr val="tx1"/>
                </a:solidFill>
                <a:latin typeface="Bahnschrift" panose="020B0502040204020203" pitchFamily="34" charset="0"/>
                <a:ea typeface="微软雅黑" panose="020B0503020204020204" charset="-122"/>
                <a:sym typeface="Bahnschrift" panose="020B0502040204020203" pitchFamily="34" charset="0"/>
              </a:rPr>
              <a:t>项目搭建</a:t>
            </a:r>
            <a:endParaRPr lang="en-US" altLang="zh-CN" sz="2230" b="1"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46" name="矩形 45"/>
          <p:cNvSpPr/>
          <p:nvPr/>
        </p:nvSpPr>
        <p:spPr>
          <a:xfrm>
            <a:off x="5069577" y="2713023"/>
            <a:ext cx="2118757" cy="2346967"/>
          </a:xfrm>
          <a:prstGeom prst="rect">
            <a:avLst/>
          </a:prstGeom>
          <a:noFill/>
          <a:ln>
            <a:solidFill>
              <a:srgbClr val="FEDD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70">
              <a:latin typeface="Bahnschrift" panose="020B0502040204020203" pitchFamily="34" charset="0"/>
              <a:ea typeface="微软雅黑" panose="020B0503020204020204" charset="-122"/>
              <a:sym typeface="Bahnschrift" panose="020B0502040204020203" pitchFamily="34" charset="0"/>
            </a:endParaRPr>
          </a:p>
        </p:txBody>
      </p:sp>
      <p:sp>
        <p:nvSpPr>
          <p:cNvPr id="47" name="矩形 46"/>
          <p:cNvSpPr/>
          <p:nvPr/>
        </p:nvSpPr>
        <p:spPr>
          <a:xfrm>
            <a:off x="5069384" y="2243643"/>
            <a:ext cx="2118757" cy="555216"/>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30" b="1" dirty="0">
                <a:solidFill>
                  <a:schemeClr val="tx1"/>
                </a:solidFill>
                <a:latin typeface="Bahnschrift" panose="020B0502040204020203" pitchFamily="34" charset="0"/>
                <a:ea typeface="微软雅黑" panose="020B0503020204020204" charset="-122"/>
                <a:sym typeface="Bahnschrift" panose="020B0502040204020203" pitchFamily="34" charset="0"/>
              </a:rPr>
              <a:t>项目协调</a:t>
            </a:r>
            <a:endParaRPr lang="zh-CN" altLang="en-US" sz="2230" b="1"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49" name="矩形 48"/>
          <p:cNvSpPr/>
          <p:nvPr/>
        </p:nvSpPr>
        <p:spPr>
          <a:xfrm>
            <a:off x="660464" y="2713023"/>
            <a:ext cx="2118757" cy="2346967"/>
          </a:xfrm>
          <a:prstGeom prst="rect">
            <a:avLst/>
          </a:prstGeom>
          <a:noFill/>
          <a:ln>
            <a:solidFill>
              <a:srgbClr val="FEDD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70">
              <a:latin typeface="Bahnschrift" panose="020B0502040204020203" pitchFamily="34" charset="0"/>
              <a:ea typeface="微软雅黑" panose="020B0503020204020204" charset="-122"/>
              <a:sym typeface="Bahnschrift" panose="020B0502040204020203" pitchFamily="34" charset="0"/>
            </a:endParaRPr>
          </a:p>
        </p:txBody>
      </p:sp>
      <p:sp>
        <p:nvSpPr>
          <p:cNvPr id="50" name="矩形 49"/>
          <p:cNvSpPr/>
          <p:nvPr/>
        </p:nvSpPr>
        <p:spPr>
          <a:xfrm>
            <a:off x="660601" y="2243643"/>
            <a:ext cx="2118904" cy="555216"/>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30" b="1" dirty="0">
                <a:solidFill>
                  <a:schemeClr val="tx1"/>
                </a:solidFill>
                <a:latin typeface="Bahnschrift" panose="020B0502040204020203" pitchFamily="34" charset="0"/>
                <a:ea typeface="微软雅黑" panose="020B0503020204020204" charset="-122"/>
                <a:sym typeface="Bahnschrift" panose="020B0502040204020203" pitchFamily="34" charset="0"/>
              </a:rPr>
              <a:t>方案策划</a:t>
            </a:r>
            <a:endParaRPr lang="zh-CN" altLang="en-US" sz="2230" b="1"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51" name="矩形 50"/>
          <p:cNvSpPr/>
          <p:nvPr/>
        </p:nvSpPr>
        <p:spPr>
          <a:xfrm>
            <a:off x="9462179" y="2713023"/>
            <a:ext cx="2118757" cy="2346967"/>
          </a:xfrm>
          <a:prstGeom prst="rect">
            <a:avLst/>
          </a:prstGeom>
          <a:noFill/>
          <a:ln>
            <a:solidFill>
              <a:srgbClr val="FEDD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70">
              <a:latin typeface="Bahnschrift" panose="020B0502040204020203" pitchFamily="34" charset="0"/>
              <a:ea typeface="微软雅黑" panose="020B0503020204020204" charset="-122"/>
              <a:sym typeface="Bahnschrift" panose="020B0502040204020203" pitchFamily="34" charset="0"/>
            </a:endParaRPr>
          </a:p>
        </p:txBody>
      </p:sp>
      <p:sp>
        <p:nvSpPr>
          <p:cNvPr id="52" name="矩形 51"/>
          <p:cNvSpPr/>
          <p:nvPr/>
        </p:nvSpPr>
        <p:spPr>
          <a:xfrm>
            <a:off x="9462056" y="2243643"/>
            <a:ext cx="2118904" cy="555216"/>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30" b="1" dirty="0">
                <a:solidFill>
                  <a:schemeClr val="tx1"/>
                </a:solidFill>
                <a:latin typeface="Bahnschrift" panose="020B0502040204020203" pitchFamily="34" charset="0"/>
                <a:ea typeface="微软雅黑" panose="020B0503020204020204" charset="-122"/>
                <a:sym typeface="Bahnschrift" panose="020B0502040204020203" pitchFamily="34" charset="0"/>
              </a:rPr>
              <a:t>宣传拍摄组</a:t>
            </a:r>
            <a:endParaRPr lang="zh-CN" altLang="en-US" sz="2230" b="1"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53" name="文本框 52"/>
          <p:cNvSpPr txBox="1"/>
          <p:nvPr/>
        </p:nvSpPr>
        <p:spPr>
          <a:xfrm>
            <a:off x="3125455" y="3121089"/>
            <a:ext cx="1685077" cy="656077"/>
          </a:xfrm>
          <a:prstGeom prst="rect">
            <a:avLst/>
          </a:prstGeom>
          <a:noFill/>
        </p:spPr>
        <p:txBody>
          <a:bodyPr wrap="none" rtlCol="0">
            <a:spAutoFit/>
          </a:bodyPr>
          <a:lstStyle/>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负责场地协调</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现场搭建，物料制作</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54" name="矩形 53"/>
          <p:cNvSpPr/>
          <p:nvPr/>
        </p:nvSpPr>
        <p:spPr>
          <a:xfrm>
            <a:off x="5369654" y="3121089"/>
            <a:ext cx="1518364" cy="992579"/>
          </a:xfrm>
          <a:prstGeom prst="rect">
            <a:avLst/>
          </a:prstGeom>
          <a:noFill/>
        </p:spPr>
        <p:txBody>
          <a:bodyPr wrap="none" rtlCol="0">
            <a:spAutoFit/>
          </a:bodyPr>
          <a:lstStyle/>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跟进各部门的</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审批执行</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跟进相关工作对接</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55" name="矩形 54"/>
          <p:cNvSpPr/>
          <p:nvPr/>
        </p:nvSpPr>
        <p:spPr>
          <a:xfrm>
            <a:off x="734010" y="3037625"/>
            <a:ext cx="1851789" cy="992579"/>
          </a:xfrm>
          <a:prstGeom prst="rect">
            <a:avLst/>
          </a:prstGeom>
          <a:noFill/>
        </p:spPr>
        <p:txBody>
          <a:bodyPr wrap="none" rtlCol="0">
            <a:spAutoFit/>
          </a:bodyPr>
          <a:lstStyle/>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方案制定修正</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现场流程制定</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配合现场执行进行管理</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56" name="矩形 55"/>
          <p:cNvSpPr/>
          <p:nvPr/>
        </p:nvSpPr>
        <p:spPr>
          <a:xfrm>
            <a:off x="9678970" y="3006209"/>
            <a:ext cx="1685077" cy="1292662"/>
          </a:xfrm>
          <a:prstGeom prst="rect">
            <a:avLst/>
          </a:prstGeom>
          <a:noFill/>
        </p:spPr>
        <p:txBody>
          <a:bodyPr wrap="none" rtlCol="0">
            <a:spAutoFit/>
          </a:bodyPr>
          <a:lstStyle/>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宣传物料制作、</a:t>
            </a:r>
            <a:endParaRPr kumimoji="1"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安装跟进</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图文制作和线上发布</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参与人群发动和互动</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57" name="矩形 56"/>
          <p:cNvSpPr/>
          <p:nvPr/>
        </p:nvSpPr>
        <p:spPr>
          <a:xfrm>
            <a:off x="7267352" y="2694153"/>
            <a:ext cx="2118757" cy="2365837"/>
          </a:xfrm>
          <a:prstGeom prst="rect">
            <a:avLst/>
          </a:prstGeom>
          <a:noFill/>
          <a:ln>
            <a:solidFill>
              <a:srgbClr val="FEDD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70">
              <a:latin typeface="Bahnschrift" panose="020B0502040204020203" pitchFamily="34" charset="0"/>
              <a:ea typeface="微软雅黑" panose="020B0503020204020204" charset="-122"/>
              <a:sym typeface="Bahnschrift" panose="020B0502040204020203" pitchFamily="34" charset="0"/>
            </a:endParaRPr>
          </a:p>
        </p:txBody>
      </p:sp>
      <p:sp>
        <p:nvSpPr>
          <p:cNvPr id="58" name="矩形 57"/>
          <p:cNvSpPr/>
          <p:nvPr/>
        </p:nvSpPr>
        <p:spPr>
          <a:xfrm>
            <a:off x="7266569" y="2243643"/>
            <a:ext cx="2118757" cy="555216"/>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30" b="1" dirty="0">
                <a:solidFill>
                  <a:schemeClr val="tx1"/>
                </a:solidFill>
                <a:latin typeface="Bahnschrift" panose="020B0502040204020203" pitchFamily="34" charset="0"/>
                <a:ea typeface="微软雅黑" panose="020B0503020204020204" charset="-122"/>
                <a:sym typeface="Bahnschrift" panose="020B0502040204020203" pitchFamily="34" charset="0"/>
              </a:rPr>
              <a:t>现场服务</a:t>
            </a:r>
            <a:endParaRPr lang="zh-CN" altLang="en-US" sz="2230" b="1"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59" name="矩形 58"/>
          <p:cNvSpPr/>
          <p:nvPr/>
        </p:nvSpPr>
        <p:spPr>
          <a:xfrm>
            <a:off x="7484075" y="3121089"/>
            <a:ext cx="1685077" cy="992579"/>
          </a:xfrm>
          <a:prstGeom prst="rect">
            <a:avLst/>
          </a:prstGeom>
          <a:noFill/>
        </p:spPr>
        <p:txBody>
          <a:bodyPr wrap="none" rtlCol="0">
            <a:spAutoFit/>
          </a:bodyPr>
          <a:lstStyle/>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现场服务</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演员管理，流程执行</a:t>
            </a:r>
            <a:endParaRPr kumimoji="1"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ctr">
              <a:lnSpc>
                <a:spcPct val="150000"/>
              </a:lnSpc>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点位及人流管控</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项目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执</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行</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6" name="文本框 5"/>
          <p:cNvSpPr txBox="1"/>
          <p:nvPr/>
        </p:nvSpPr>
        <p:spPr>
          <a:xfrm>
            <a:off x="3758933" y="5010878"/>
            <a:ext cx="7164139" cy="575542"/>
          </a:xfrm>
          <a:prstGeom prst="rect">
            <a:avLst/>
          </a:prstGeom>
          <a:noFill/>
        </p:spPr>
        <p:txBody>
          <a:bodyPr wrap="square" rtlCol="0">
            <a:spAutoFit/>
          </a:bodyPr>
          <a:lstStyle/>
          <a:p>
            <a:pPr>
              <a:lnSpc>
                <a:spcPct val="150000"/>
              </a:lnSpc>
            </a:pPr>
            <a:r>
              <a:rPr kumimoji="1" lang="zh-CN" altLang="en-US" sz="111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为保证活动高水平、高质量的举行，我们将为此次活动挑选精英组织架构，各职能小组，分工有序、协调配合，提供专项专案服务。</a:t>
            </a:r>
            <a:endParaRPr kumimoji="1" lang="zh-CN" altLang="en-US" sz="111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endParaRPr>
          </a:p>
        </p:txBody>
      </p:sp>
      <p:sp>
        <p:nvSpPr>
          <p:cNvPr id="7" name="矩形 6"/>
          <p:cNvSpPr/>
          <p:nvPr/>
        </p:nvSpPr>
        <p:spPr>
          <a:xfrm>
            <a:off x="3769820" y="2234724"/>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文案组</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8" name="矩形 7"/>
          <p:cNvSpPr/>
          <p:nvPr/>
        </p:nvSpPr>
        <p:spPr>
          <a:xfrm>
            <a:off x="3769819" y="2791711"/>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策划组</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0" name="矩形 9"/>
          <p:cNvSpPr/>
          <p:nvPr/>
        </p:nvSpPr>
        <p:spPr>
          <a:xfrm>
            <a:off x="3769819" y="3348110"/>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70">
                <a:solidFill>
                  <a:schemeClr val="tx1"/>
                </a:solidFill>
                <a:latin typeface="Bahnschrift" panose="020B0502040204020203" pitchFamily="34" charset="0"/>
                <a:ea typeface="微软雅黑" panose="020B0503020204020204" charset="-122"/>
                <a:sym typeface="Bahnschrift" panose="020B0502040204020203" pitchFamily="34" charset="0"/>
              </a:rPr>
              <a:t>AE</a:t>
            </a:r>
            <a:endParaRPr kumimoji="1" lang="en-US" altLang="zh-CN"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1" name="矩形 10"/>
          <p:cNvSpPr/>
          <p:nvPr/>
        </p:nvSpPr>
        <p:spPr>
          <a:xfrm>
            <a:off x="5043551" y="2234724"/>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70">
                <a:solidFill>
                  <a:schemeClr val="tx1"/>
                </a:solidFill>
                <a:latin typeface="Bahnschrift" panose="020B0502040204020203" pitchFamily="34" charset="0"/>
                <a:ea typeface="微软雅黑" panose="020B0503020204020204" charset="-122"/>
                <a:sym typeface="Bahnschrift" panose="020B0502040204020203" pitchFamily="34" charset="0"/>
              </a:rPr>
              <a:t>3d</a:t>
            </a: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组</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2" name="矩形 11"/>
          <p:cNvSpPr/>
          <p:nvPr/>
        </p:nvSpPr>
        <p:spPr>
          <a:xfrm>
            <a:off x="5043550" y="2791711"/>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平面组</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3" name="矩形 12"/>
          <p:cNvSpPr/>
          <p:nvPr/>
        </p:nvSpPr>
        <p:spPr>
          <a:xfrm>
            <a:off x="7653780" y="2235476"/>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质检员</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4" name="矩形 13"/>
          <p:cNvSpPr/>
          <p:nvPr/>
        </p:nvSpPr>
        <p:spPr>
          <a:xfrm>
            <a:off x="7653780" y="2792464"/>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dirty="0">
                <a:solidFill>
                  <a:schemeClr val="tx1"/>
                </a:solidFill>
                <a:latin typeface="Bahnschrift" panose="020B0502040204020203" pitchFamily="34" charset="0"/>
                <a:ea typeface="微软雅黑" panose="020B0503020204020204" charset="-122"/>
                <a:sym typeface="Bahnschrift" panose="020B0502040204020203" pitchFamily="34" charset="0"/>
              </a:rPr>
              <a:t>安全员</a:t>
            </a:r>
            <a:endParaRPr kumimoji="1" lang="zh-CN" altLang="en-US" sz="1670"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5" name="矩形 14"/>
          <p:cNvSpPr/>
          <p:nvPr/>
        </p:nvSpPr>
        <p:spPr>
          <a:xfrm>
            <a:off x="5043550" y="3348379"/>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美工</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6" name="矩形 15"/>
          <p:cNvSpPr/>
          <p:nvPr/>
        </p:nvSpPr>
        <p:spPr>
          <a:xfrm>
            <a:off x="6320649" y="2235476"/>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工程师</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7" name="矩形 16"/>
          <p:cNvSpPr/>
          <p:nvPr/>
        </p:nvSpPr>
        <p:spPr>
          <a:xfrm>
            <a:off x="6320648" y="2792464"/>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采购组</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8" name="矩形 17"/>
          <p:cNvSpPr/>
          <p:nvPr/>
        </p:nvSpPr>
        <p:spPr>
          <a:xfrm>
            <a:off x="3758933" y="1718700"/>
            <a:ext cx="6197431" cy="378117"/>
          </a:xfrm>
          <a:prstGeom prst="rect">
            <a:avLst/>
          </a:prstGeom>
        </p:spPr>
        <p:txBody>
          <a:bodyPr wrap="square">
            <a:spAutoFit/>
          </a:bodyPr>
          <a:lstStyle/>
          <a:p>
            <a:r>
              <a:rPr kumimoji="1" lang="zh-CN" altLang="en-US" sz="1855" b="1"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策划总监    设计总监     项目总监                      后勤总监</a:t>
            </a:r>
            <a:endParaRPr kumimoji="1" lang="zh-CN" altLang="en-US" sz="1855" b="1"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endParaRPr>
          </a:p>
        </p:txBody>
      </p:sp>
      <p:sp>
        <p:nvSpPr>
          <p:cNvPr id="19" name="左大括号 18"/>
          <p:cNvSpPr/>
          <p:nvPr/>
        </p:nvSpPr>
        <p:spPr>
          <a:xfrm>
            <a:off x="3068116" y="1761565"/>
            <a:ext cx="466445" cy="3066506"/>
          </a:xfrm>
          <a:prstGeom prst="leftBrace">
            <a:avLst>
              <a:gd name="adj1" fmla="val 334640"/>
              <a:gd name="adj2"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670">
              <a:latin typeface="Bahnschrift" panose="020B0502040204020203" pitchFamily="34" charset="0"/>
              <a:ea typeface="微软雅黑" panose="020B0503020204020204" charset="-122"/>
              <a:sym typeface="Bahnschrift" panose="020B0502040204020203" pitchFamily="34" charset="0"/>
            </a:endParaRPr>
          </a:p>
        </p:txBody>
      </p:sp>
      <p:sp>
        <p:nvSpPr>
          <p:cNvPr id="20" name="矩形 19"/>
          <p:cNvSpPr/>
          <p:nvPr/>
        </p:nvSpPr>
        <p:spPr>
          <a:xfrm>
            <a:off x="1127209" y="2630389"/>
            <a:ext cx="2310014" cy="1206997"/>
          </a:xfrm>
          <a:prstGeom prst="rect">
            <a:avLst/>
          </a:prstGeom>
        </p:spPr>
        <p:txBody>
          <a:bodyPr wrap="square">
            <a:spAutoFit/>
          </a:bodyPr>
          <a:lstStyle/>
          <a:p>
            <a:pPr algn="ctr">
              <a:lnSpc>
                <a:spcPct val="150000"/>
              </a:lnSpc>
            </a:pPr>
            <a:r>
              <a:rPr kumimoji="1" lang="zh-CN" altLang="en-US" sz="1855" b="1"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项目组</a:t>
            </a:r>
            <a:endParaRPr kumimoji="1" lang="zh-CN" altLang="en-US" sz="1855" b="1"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endParaRPr>
          </a:p>
          <a:p>
            <a:pPr algn="ctr"/>
            <a:r>
              <a:rPr kumimoji="1" lang="zh-CN" altLang="en-US"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项目经理</a:t>
            </a:r>
            <a:r>
              <a:rPr kumimoji="1" lang="en-US" altLang="zh-CN"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1</a:t>
            </a:r>
            <a:r>
              <a:rPr kumimoji="1" lang="zh-CN" altLang="en-US"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人</a:t>
            </a:r>
            <a:endParaRPr kumimoji="1" lang="en-US" altLang="zh-CN"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endParaRPr>
          </a:p>
          <a:p>
            <a:pPr algn="ctr"/>
            <a:r>
              <a:rPr kumimoji="1" lang="zh-CN" altLang="en-US"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甲方总协调</a:t>
            </a:r>
            <a:r>
              <a:rPr kumimoji="1" lang="en-US" altLang="zh-CN"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1</a:t>
            </a:r>
            <a:r>
              <a:rPr kumimoji="1" lang="zh-CN" altLang="en-US"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人</a:t>
            </a:r>
            <a:endParaRPr kumimoji="1" lang="en-US" altLang="zh-CN"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endParaRPr>
          </a:p>
          <a:p>
            <a:pPr algn="ctr"/>
            <a:r>
              <a:rPr kumimoji="1" lang="zh-CN" altLang="en-US"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乙方项目助理</a:t>
            </a:r>
            <a:r>
              <a:rPr kumimoji="1" lang="en-US" altLang="zh-CN"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2</a:t>
            </a:r>
            <a:r>
              <a:rPr kumimoji="1" lang="zh-CN" altLang="en-US" sz="1485"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人</a:t>
            </a:r>
            <a:endParaRPr kumimoji="1" lang="zh-CN" altLang="en-US" sz="1670"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endParaRPr>
          </a:p>
        </p:txBody>
      </p:sp>
      <p:sp>
        <p:nvSpPr>
          <p:cNvPr id="21" name="矩形 20"/>
          <p:cNvSpPr/>
          <p:nvPr/>
        </p:nvSpPr>
        <p:spPr>
          <a:xfrm>
            <a:off x="6320648" y="3348541"/>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施工人员</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22" name="矩形 21"/>
          <p:cNvSpPr/>
          <p:nvPr/>
        </p:nvSpPr>
        <p:spPr>
          <a:xfrm>
            <a:off x="6324187" y="3901671"/>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安装美工</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23" name="矩形 22"/>
          <p:cNvSpPr/>
          <p:nvPr/>
        </p:nvSpPr>
        <p:spPr>
          <a:xfrm>
            <a:off x="6324211" y="4421500"/>
            <a:ext cx="1041982" cy="451322"/>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电力组</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24" name="矩形 23"/>
          <p:cNvSpPr/>
          <p:nvPr/>
        </p:nvSpPr>
        <p:spPr>
          <a:xfrm>
            <a:off x="8846723" y="2235476"/>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rPr>
              <a:t>财务组</a:t>
            </a:r>
            <a:endParaRPr kumimoji="1" lang="zh-CN" altLang="en-US" sz="167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25" name="矩形 24"/>
          <p:cNvSpPr/>
          <p:nvPr/>
        </p:nvSpPr>
        <p:spPr>
          <a:xfrm>
            <a:off x="8846723" y="2792464"/>
            <a:ext cx="1041841" cy="45318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670" dirty="0">
                <a:solidFill>
                  <a:schemeClr val="tx1"/>
                </a:solidFill>
                <a:latin typeface="Bahnschrift" panose="020B0502040204020203" pitchFamily="34" charset="0"/>
                <a:ea typeface="微软雅黑" panose="020B0503020204020204" charset="-122"/>
                <a:sym typeface="Bahnschrift" panose="020B0502040204020203" pitchFamily="34" charset="0"/>
              </a:rPr>
              <a:t>应急组</a:t>
            </a:r>
            <a:endParaRPr kumimoji="1" lang="zh-CN" altLang="en-US" sz="1670"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27" name="矩形 26"/>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现场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执</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行</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6" name="圆角矩形 5"/>
          <p:cNvSpPr/>
          <p:nvPr/>
        </p:nvSpPr>
        <p:spPr>
          <a:xfrm>
            <a:off x="1825984" y="5052065"/>
            <a:ext cx="8429916" cy="440283"/>
          </a:xfrm>
          <a:prstGeom prst="roundRect">
            <a:avLst>
              <a:gd name="adj" fmla="val 50000"/>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70" dirty="0">
              <a:latin typeface="Bahnschrift" panose="020B0502040204020203" pitchFamily="34" charset="0"/>
              <a:ea typeface="微软雅黑" panose="020B0503020204020204" charset="-122"/>
              <a:sym typeface="Bahnschrift" panose="020B0502040204020203" pitchFamily="34" charset="0"/>
            </a:endParaRPr>
          </a:p>
        </p:txBody>
      </p:sp>
      <p:sp>
        <p:nvSpPr>
          <p:cNvPr id="7" name="圆角矩形 6"/>
          <p:cNvSpPr/>
          <p:nvPr/>
        </p:nvSpPr>
        <p:spPr>
          <a:xfrm>
            <a:off x="4515132" y="5052655"/>
            <a:ext cx="2965552" cy="447575"/>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70" b="1" dirty="0">
              <a:latin typeface="Bahnschrift" panose="020B0502040204020203" pitchFamily="34" charset="0"/>
              <a:ea typeface="微软雅黑" panose="020B0503020204020204" charset="-122"/>
              <a:sym typeface="Bahnschrift" panose="020B0502040204020203" pitchFamily="34" charset="0"/>
            </a:endParaRPr>
          </a:p>
        </p:txBody>
      </p:sp>
      <p:sp>
        <p:nvSpPr>
          <p:cNvPr id="8" name="文本框 7"/>
          <p:cNvSpPr txBox="1"/>
          <p:nvPr/>
        </p:nvSpPr>
        <p:spPr>
          <a:xfrm>
            <a:off x="7416801" y="5123263"/>
            <a:ext cx="2855269" cy="320985"/>
          </a:xfrm>
          <a:prstGeom prst="rect">
            <a:avLst/>
          </a:prstGeom>
          <a:noFill/>
        </p:spPr>
        <p:txBody>
          <a:bodyPr wrap="none" rtlCol="0">
            <a:spAutoFit/>
          </a:bodyPr>
          <a:lstStyle>
            <a:defPPr>
              <a:defRPr lang="zh-CN"/>
            </a:defPPr>
            <a:lvl1pPr>
              <a:defRPr kumimoji="1" sz="1600">
                <a:solidFill>
                  <a:schemeClr val="bg1"/>
                </a:solidFill>
                <a:latin typeface="微软雅黑 Light" panose="020B0502040204020203" pitchFamily="34" charset="-122"/>
                <a:ea typeface="微软雅黑 Light" panose="020B0502040204020203" pitchFamily="34" charset="-122"/>
              </a:defRPr>
            </a:lvl1pPr>
          </a:lstStyle>
          <a:p>
            <a:r>
              <a:rPr lang="zh-CN" altLang="en-US" sz="1485" dirty="0">
                <a:solidFill>
                  <a:schemeClr val="tx1"/>
                </a:solidFill>
                <a:latin typeface="Bahnschrift" panose="020B0502040204020203" pitchFamily="34" charset="0"/>
                <a:ea typeface="微软雅黑" panose="020B0503020204020204" charset="-122"/>
                <a:sym typeface="Bahnschrift" panose="020B0502040204020203" pitchFamily="34" charset="0"/>
              </a:rPr>
              <a:t>执行人员统一黄色着装佩戴工牌</a:t>
            </a:r>
            <a:endParaRPr lang="zh-CN" altLang="en-US" sz="1485"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0" name="矩形 9"/>
          <p:cNvSpPr/>
          <p:nvPr/>
        </p:nvSpPr>
        <p:spPr>
          <a:xfrm>
            <a:off x="1928930" y="5097668"/>
            <a:ext cx="2587568" cy="320985"/>
          </a:xfrm>
          <a:prstGeom prst="rect">
            <a:avLst/>
          </a:prstGeom>
          <a:noFill/>
        </p:spPr>
        <p:txBody>
          <a:bodyPr wrap="none" rtlCol="0">
            <a:spAutoFit/>
          </a:bodyPr>
          <a:lstStyle/>
          <a:p>
            <a:r>
              <a:rPr kumimoji="1" lang="zh-CN" altLang="en-US" sz="1485" dirty="0">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制定现场执行</a:t>
            </a:r>
            <a:r>
              <a:rPr kumimoji="1" lang="en-US" altLang="zh-CN" sz="1485" dirty="0">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a:t>
            </a:r>
            <a:r>
              <a:rPr kumimoji="1" lang="zh-CN" altLang="en-US" sz="1485" dirty="0">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人员工作手册</a:t>
            </a:r>
            <a:endParaRPr kumimoji="1" lang="en-US" altLang="zh-CN" sz="1485" dirty="0">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endParaRPr>
          </a:p>
        </p:txBody>
      </p:sp>
      <p:sp>
        <p:nvSpPr>
          <p:cNvPr id="11" name="矩形 10"/>
          <p:cNvSpPr/>
          <p:nvPr/>
        </p:nvSpPr>
        <p:spPr>
          <a:xfrm>
            <a:off x="5064204" y="5123674"/>
            <a:ext cx="1901483" cy="320985"/>
          </a:xfrm>
          <a:prstGeom prst="rect">
            <a:avLst/>
          </a:prstGeom>
          <a:noFill/>
        </p:spPr>
        <p:txBody>
          <a:bodyPr wrap="none" rtlCol="0">
            <a:spAutoFit/>
          </a:bodyPr>
          <a:lstStyle/>
          <a:p>
            <a:r>
              <a:rPr kumimoji="1" lang="zh-CN" altLang="en-US" sz="1485"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rPr>
              <a:t>工作人员等人员培训</a:t>
            </a:r>
            <a:endParaRPr kumimoji="1" lang="zh-CN" altLang="en-US" sz="1485" dirty="0">
              <a:solidFill>
                <a:schemeClr val="tx1">
                  <a:lumMod val="85000"/>
                  <a:lumOff val="15000"/>
                </a:schemeClr>
              </a:solidFill>
              <a:latin typeface="Bahnschrift" panose="020B0502040204020203" pitchFamily="34" charset="0"/>
              <a:ea typeface="微软雅黑" panose="020B0503020204020204" charset="-122"/>
              <a:sym typeface="Bahnschrift" panose="020B0502040204020203" pitchFamily="34" charset="0"/>
            </a:endParaRPr>
          </a:p>
        </p:txBody>
      </p:sp>
      <p:grpSp>
        <p:nvGrpSpPr>
          <p:cNvPr id="12" name="组合 11"/>
          <p:cNvGrpSpPr>
            <a:grpSpLocks noChangeAspect="1"/>
          </p:cNvGrpSpPr>
          <p:nvPr/>
        </p:nvGrpSpPr>
        <p:grpSpPr>
          <a:xfrm>
            <a:off x="434976" y="1725120"/>
            <a:ext cx="11330577" cy="3000050"/>
            <a:chOff x="1392382" y="2074030"/>
            <a:chExt cx="8715517" cy="2307648"/>
          </a:xfrm>
        </p:grpSpPr>
        <p:pic>
          <p:nvPicPr>
            <p:cNvPr id="13" name="图片 12"/>
            <p:cNvPicPr>
              <a:picLocks noChangeAspect="1"/>
            </p:cNvPicPr>
            <p:nvPr/>
          </p:nvPicPr>
          <p:blipFill>
            <a:blip r:embed="rId4"/>
            <a:stretch>
              <a:fillRect/>
            </a:stretch>
          </p:blipFill>
          <p:spPr>
            <a:xfrm>
              <a:off x="1392382" y="2074030"/>
              <a:ext cx="2895600" cy="2298700"/>
            </a:xfrm>
            <a:prstGeom prst="rect">
              <a:avLst/>
            </a:prstGeom>
          </p:spPr>
        </p:pic>
        <p:pic>
          <p:nvPicPr>
            <p:cNvPr id="14" name="图片 13"/>
            <p:cNvPicPr>
              <a:picLocks noChangeAspect="1"/>
            </p:cNvPicPr>
            <p:nvPr/>
          </p:nvPicPr>
          <p:blipFill>
            <a:blip r:embed="rId5" cstate="print"/>
            <a:srcRect/>
            <a:stretch>
              <a:fillRect/>
            </a:stretch>
          </p:blipFill>
          <p:spPr>
            <a:xfrm>
              <a:off x="4285195" y="2074030"/>
              <a:ext cx="2895600" cy="2298700"/>
            </a:xfrm>
            <a:custGeom>
              <a:avLst/>
              <a:gdLst>
                <a:gd name="connsiteX0" fmla="*/ 0 w 2895600"/>
                <a:gd name="connsiteY0" fmla="*/ 0 h 2298700"/>
                <a:gd name="connsiteX1" fmla="*/ 2895600 w 2895600"/>
                <a:gd name="connsiteY1" fmla="*/ 0 h 2298700"/>
                <a:gd name="connsiteX2" fmla="*/ 2895600 w 2895600"/>
                <a:gd name="connsiteY2" fmla="*/ 2298700 h 2298700"/>
                <a:gd name="connsiteX3" fmla="*/ 0 w 2895600"/>
                <a:gd name="connsiteY3" fmla="*/ 2298700 h 2298700"/>
              </a:gdLst>
              <a:ahLst/>
              <a:cxnLst>
                <a:cxn ang="0">
                  <a:pos x="connsiteX0" y="connsiteY0"/>
                </a:cxn>
                <a:cxn ang="0">
                  <a:pos x="connsiteX1" y="connsiteY1"/>
                </a:cxn>
                <a:cxn ang="0">
                  <a:pos x="connsiteX2" y="connsiteY2"/>
                </a:cxn>
                <a:cxn ang="0">
                  <a:pos x="connsiteX3" y="connsiteY3"/>
                </a:cxn>
              </a:cxnLst>
              <a:rect l="l" t="t" r="r" b="b"/>
              <a:pathLst>
                <a:path w="2895600" h="2298700">
                  <a:moveTo>
                    <a:pt x="0" y="0"/>
                  </a:moveTo>
                  <a:lnTo>
                    <a:pt x="2895600" y="0"/>
                  </a:lnTo>
                  <a:lnTo>
                    <a:pt x="2895600" y="2298700"/>
                  </a:lnTo>
                  <a:lnTo>
                    <a:pt x="0" y="2298700"/>
                  </a:lnTo>
                  <a:close/>
                </a:path>
              </a:pathLst>
            </a:custGeom>
          </p:spPr>
        </p:pic>
        <p:pic>
          <p:nvPicPr>
            <p:cNvPr id="15" name="图片 14"/>
            <p:cNvPicPr>
              <a:picLocks noChangeAspect="1"/>
            </p:cNvPicPr>
            <p:nvPr/>
          </p:nvPicPr>
          <p:blipFill rotWithShape="1">
            <a:blip r:embed="rId6"/>
            <a:srcRect l="780"/>
            <a:stretch>
              <a:fillRect/>
            </a:stretch>
          </p:blipFill>
          <p:spPr>
            <a:xfrm>
              <a:off x="7166575" y="2076628"/>
              <a:ext cx="2941324" cy="2305050"/>
            </a:xfrm>
            <a:prstGeom prst="rect">
              <a:avLst/>
            </a:prstGeom>
          </p:spPr>
        </p:pic>
      </p:grpSp>
      <p:sp>
        <p:nvSpPr>
          <p:cNvPr id="17" name="矩形 16"/>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应急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预</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案</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6" name="Content Placeholder 2"/>
          <p:cNvSpPr txBox="1"/>
          <p:nvPr/>
        </p:nvSpPr>
        <p:spPr bwMode="auto">
          <a:xfrm>
            <a:off x="1131717" y="1611483"/>
            <a:ext cx="8110008" cy="1478924"/>
          </a:xfrm>
          <a:prstGeom prst="rect">
            <a:avLst/>
          </a:prstGeom>
          <a:noFill/>
          <a:ln w="9525">
            <a:noFill/>
            <a:miter lim="800000"/>
          </a:ln>
        </p:spPr>
        <p:txBody>
          <a:bodyPr wrap="square" lIns="63673" tIns="31842" rIns="63673" bIns="31842">
            <a:spAutoFit/>
          </a:bodyPr>
          <a:lstStyle/>
          <a:p>
            <a:pPr>
              <a:lnSpc>
                <a:spcPct val="150000"/>
              </a:lnSpc>
            </a:pPr>
            <a:r>
              <a:rPr lang="zh-CN" altLang="en-US" sz="1670" b="1" dirty="0">
                <a:solidFill>
                  <a:schemeClr val="bg1"/>
                </a:solidFill>
                <a:latin typeface="Bahnschrift" panose="020B0502040204020203" pitchFamily="34" charset="0"/>
                <a:ea typeface="微软雅黑" panose="020B0503020204020204" charset="-122"/>
                <a:sym typeface="Bahnschrift" panose="020B0502040204020203" pitchFamily="34" charset="0"/>
              </a:rPr>
              <a:t>天气预案</a:t>
            </a:r>
            <a:endParaRPr lang="zh-CN" altLang="en-US" sz="167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l">
              <a:lnSpc>
                <a:spcPct val="150000"/>
              </a:lnSpc>
              <a:buClrTx/>
              <a:buSzTx/>
              <a:buFont typeface="Arial" panose="020B0604020202020204" pitchFamily="34" charset="0"/>
              <a:buNone/>
            </a:pPr>
            <a:r>
              <a:rPr lang="zh-CN" altLang="en-US" sz="1485" dirty="0">
                <a:solidFill>
                  <a:schemeClr val="bg1"/>
                </a:solidFill>
                <a:latin typeface="Bahnschrift" panose="020B0502040204020203" pitchFamily="34" charset="0"/>
                <a:ea typeface="微软雅黑" panose="020B0503020204020204" charset="-122"/>
                <a:sym typeface="Bahnschrift" panose="020B0502040204020203" pitchFamily="34" charset="0"/>
              </a:rPr>
              <a:t>在活动举办前关注天气情况制定活动时间；</a:t>
            </a:r>
            <a:endParaRPr lang="zh-CN" altLang="en-US" sz="1485"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l">
              <a:lnSpc>
                <a:spcPct val="150000"/>
              </a:lnSpc>
              <a:buClrTx/>
              <a:buSzTx/>
              <a:buFont typeface="Arial" panose="020B0604020202020204" pitchFamily="34" charset="0"/>
              <a:buNone/>
            </a:pPr>
            <a:r>
              <a:rPr lang="zh-CN" altLang="en-US" sz="1485" dirty="0">
                <a:solidFill>
                  <a:schemeClr val="bg1"/>
                </a:solidFill>
                <a:latin typeface="Bahnschrift" panose="020B0502040204020203" pitchFamily="34" charset="0"/>
                <a:ea typeface="微软雅黑" panose="020B0503020204020204" charset="-122"/>
                <a:sym typeface="Bahnschrift" panose="020B0502040204020203" pitchFamily="34" charset="0"/>
              </a:rPr>
              <a:t>现场预备遮雨棚，若在活动进行中下雨，做避雨使用；</a:t>
            </a:r>
            <a:endParaRPr lang="zh-CN" altLang="en-US" sz="1485"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algn="l">
              <a:lnSpc>
                <a:spcPct val="150000"/>
              </a:lnSpc>
              <a:buClrTx/>
              <a:buSzTx/>
              <a:buFont typeface="Arial" panose="020B0604020202020204" pitchFamily="34" charset="0"/>
              <a:buNone/>
            </a:pPr>
            <a:r>
              <a:rPr lang="zh-CN" altLang="en-US" sz="1485" dirty="0">
                <a:solidFill>
                  <a:schemeClr val="bg1"/>
                </a:solidFill>
                <a:latin typeface="Bahnschrift" panose="020B0502040204020203" pitchFamily="34" charset="0"/>
                <a:ea typeface="微软雅黑" panose="020B0503020204020204" charset="-122"/>
                <a:sym typeface="Bahnschrift" panose="020B0502040204020203" pitchFamily="34" charset="0"/>
              </a:rPr>
              <a:t>在活动来宾（未带雨具）发放一次性雨衣，向来宾（携带雨伞）发放一次性伞套。</a:t>
            </a:r>
            <a:endParaRPr lang="zh-CN" altLang="en-US" sz="1485"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grpSp>
        <p:nvGrpSpPr>
          <p:cNvPr id="7" name="组合 6"/>
          <p:cNvGrpSpPr>
            <a:grpSpLocks noChangeAspect="1"/>
          </p:cNvGrpSpPr>
          <p:nvPr/>
        </p:nvGrpSpPr>
        <p:grpSpPr>
          <a:xfrm>
            <a:off x="434975" y="3328806"/>
            <a:ext cx="11322051" cy="2793905"/>
            <a:chOff x="-1" y="3321106"/>
            <a:chExt cx="10398659" cy="2566043"/>
          </a:xfrm>
        </p:grpSpPr>
        <p:pic>
          <p:nvPicPr>
            <p:cNvPr id="8" name="图片 7"/>
            <p:cNvPicPr>
              <a:picLocks noChangeAspect="1"/>
            </p:cNvPicPr>
            <p:nvPr/>
          </p:nvPicPr>
          <p:blipFill>
            <a:blip r:embed="rId4"/>
            <a:stretch>
              <a:fillRect/>
            </a:stretch>
          </p:blipFill>
          <p:spPr>
            <a:xfrm>
              <a:off x="7832616" y="3321107"/>
              <a:ext cx="2566042" cy="2566042"/>
            </a:xfrm>
            <a:prstGeom prst="rect">
              <a:avLst/>
            </a:prstGeom>
          </p:spPr>
        </p:pic>
        <p:pic>
          <p:nvPicPr>
            <p:cNvPr id="10" name="图片 9"/>
            <p:cNvPicPr>
              <a:picLocks noChangeAspect="1"/>
            </p:cNvPicPr>
            <p:nvPr/>
          </p:nvPicPr>
          <p:blipFill>
            <a:blip r:embed="rId5"/>
            <a:stretch>
              <a:fillRect/>
            </a:stretch>
          </p:blipFill>
          <p:spPr>
            <a:xfrm>
              <a:off x="3904273" y="3321106"/>
              <a:ext cx="3928342" cy="2566042"/>
            </a:xfrm>
            <a:prstGeom prst="rect">
              <a:avLst/>
            </a:prstGeom>
          </p:spPr>
        </p:pic>
        <p:pic>
          <p:nvPicPr>
            <p:cNvPr id="11" name="图片 10"/>
            <p:cNvPicPr>
              <a:picLocks noChangeAspect="1"/>
            </p:cNvPicPr>
            <p:nvPr/>
          </p:nvPicPr>
          <p:blipFill>
            <a:blip r:embed="rId6"/>
            <a:srcRect b="5358"/>
            <a:stretch>
              <a:fillRect/>
            </a:stretch>
          </p:blipFill>
          <p:spPr>
            <a:xfrm>
              <a:off x="-1" y="3321106"/>
              <a:ext cx="3895091" cy="2566042"/>
            </a:xfrm>
            <a:prstGeom prst="rect">
              <a:avLst/>
            </a:prstGeom>
          </p:spPr>
        </p:pic>
      </p:grpSp>
      <p:sp>
        <p:nvSpPr>
          <p:cNvPr id="13" name="矩形 12"/>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应急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预</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案</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6" name="Content Placeholder 2"/>
          <p:cNvSpPr txBox="1"/>
          <p:nvPr/>
        </p:nvSpPr>
        <p:spPr bwMode="auto">
          <a:xfrm>
            <a:off x="1131717" y="1381937"/>
            <a:ext cx="9534653" cy="3716844"/>
          </a:xfrm>
          <a:prstGeom prst="rect">
            <a:avLst/>
          </a:prstGeom>
          <a:noFill/>
          <a:ln w="9525">
            <a:noFill/>
            <a:miter lim="800000"/>
          </a:ln>
        </p:spPr>
        <p:txBody>
          <a:bodyPr wrap="square" lIns="63673" tIns="31842" rIns="63673" bIns="31842">
            <a:spAutoFit/>
          </a:bodyPr>
          <a:lstStyle/>
          <a:p>
            <a:pPr>
              <a:lnSpc>
                <a:spcPct val="150000"/>
              </a:lnSpc>
            </a:pPr>
            <a:r>
              <a:rPr lang="zh-CN" altLang="en-US" sz="1670" b="1" dirty="0">
                <a:solidFill>
                  <a:schemeClr val="bg1"/>
                </a:solidFill>
                <a:latin typeface="Bahnschrift" panose="020B0502040204020203" pitchFamily="34" charset="0"/>
                <a:ea typeface="微软雅黑" panose="020B0503020204020204" charset="-122"/>
                <a:sym typeface="Bahnschrift" panose="020B0502040204020203" pitchFamily="34" charset="0"/>
              </a:rPr>
              <a:t>人流管理</a:t>
            </a:r>
            <a:endParaRPr lang="en-US" altLang="zh-CN" sz="167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成立大型营销活动安全管理领导小组，对于安全工作全面负责。建立安全管理责任风险分割机制，各点位负责人分管该点位的安全工作。一旦发现本点位辖区内的不稳定因素，及时通报领导小组并启动相应的预警机制。</a:t>
            </a:r>
            <a:endPar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提前</a:t>
            </a:r>
            <a:r>
              <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rPr>
              <a:t>15</a:t>
            </a: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个工作日向当地商业管理部门及公安机关等相关部门提出举办大型营销活动的申请，</a:t>
            </a:r>
            <a:endPar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活动举办前，应该根据活动规模和特点，与所在地的管理部门就活动方案、交通需求、应急救援等方面进行充分沟通，明确各方职责。并根据营销活动的具体方案，协调公安，消防，交通，城管，医疗等相关部门力量，配置相应的人员和设备。</a:t>
            </a:r>
            <a:endPar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根据活动规划和各点位的具体情况配备充足的安保人员。</a:t>
            </a:r>
            <a:endPar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活动举办前根据每个点位的活动性质，合理预估每一个点位场地人数容纳量，不拥堵主流疏通道路</a:t>
            </a:r>
            <a:endPar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对于人数即将上限，提前预警并启用相应措施</a:t>
            </a:r>
            <a:endPar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根据大型跨年营销活动的特点，客流聚集情况具有一定的规律性。对于活动人员高峰时期（一是营销活动当天开门前，场外人群高度聚集；二是活动当晚</a:t>
            </a:r>
            <a:r>
              <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rPr>
              <a:t>19</a:t>
            </a: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点到</a:t>
            </a:r>
            <a:r>
              <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rPr>
              <a:t>21</a:t>
            </a: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点，场内人员拥挤；三是活动深夜</a:t>
            </a:r>
            <a:r>
              <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rPr>
              <a:t>23</a:t>
            </a: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点至</a:t>
            </a:r>
            <a:r>
              <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rPr>
              <a:t>24</a:t>
            </a: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点，客户为跨年特殊活动聚集），对于特殊时间段，应该加强安保措施并严加执行，现场设置安保人员及铁马进行人流疏导和隔离</a:t>
            </a:r>
            <a:endParaRPr lang="en-US" altLang="zh-CN"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 name="矩形 7"/>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应急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预</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案</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6" name="Content Placeholder 2"/>
          <p:cNvSpPr txBox="1"/>
          <p:nvPr/>
        </p:nvSpPr>
        <p:spPr bwMode="auto">
          <a:xfrm>
            <a:off x="1131717" y="1381938"/>
            <a:ext cx="9831215" cy="4317009"/>
          </a:xfrm>
          <a:prstGeom prst="rect">
            <a:avLst/>
          </a:prstGeom>
          <a:noFill/>
          <a:ln w="9525">
            <a:noFill/>
            <a:miter lim="800000"/>
          </a:ln>
        </p:spPr>
        <p:txBody>
          <a:bodyPr wrap="square" lIns="63673" tIns="31842" rIns="63673" bIns="31842">
            <a:spAutoFit/>
          </a:bodyPr>
          <a:lstStyle/>
          <a:p>
            <a:pPr>
              <a:lnSpc>
                <a:spcPct val="150000"/>
              </a:lnSpc>
            </a:pPr>
            <a:r>
              <a:rPr lang="zh-CN" altLang="en-US" sz="1670" b="1" dirty="0">
                <a:solidFill>
                  <a:schemeClr val="bg1"/>
                </a:solidFill>
                <a:latin typeface="Bahnschrift" panose="020B0502040204020203" pitchFamily="34" charset="0"/>
                <a:ea typeface="微软雅黑" panose="020B0503020204020204" charset="-122"/>
                <a:sym typeface="Bahnschrift" panose="020B0502040204020203" pitchFamily="34" charset="0"/>
              </a:rPr>
              <a:t>应急响应</a:t>
            </a:r>
            <a:endParaRPr lang="zh-CN" altLang="en-US" sz="167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活动应急协调中心办公室接到展会突发公共事件信息后，立即向有关部门通报事故情况，组织有关单位对事故进行调查确认以及评估，根据评估确认的结果，活动应急，协调中心根据情况做出启动应急预案决定后，指挥和组织协调应急处理工作。</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活动应急协调中心办公室在领导小组的统指挥下， 协调有关部</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门做好下列工作:</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(一)立即通知相关部门人员以及专家赶赴现场调查处理。</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(二)配合相关部门开展应急管理工作，应及时向活动应急协调</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中心报告应急工作进展情况。</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(三)组织专家对活动突发公共事件发生的原因、性质、危害程</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度、波及范围等情况进行调查分析，提出下一步防范措施，</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(四)会同组委会制定信息发布方案，及时采取适当方式组织发</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布活动突发公共事件有关信息。向媒体发布的信息，应当严格按照“信息归口、统一发布”的原则和规定程序，信息内容应经发布单位领导或活动应急协调中心审查同意后，以单位名义发布。</a:t>
            </a: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endParaRPr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 name="矩形 7"/>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应急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预</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案</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6" name="Content Placeholder 2"/>
          <p:cNvSpPr txBox="1"/>
          <p:nvPr/>
        </p:nvSpPr>
        <p:spPr>
          <a:xfrm>
            <a:off x="2940898" y="3817988"/>
            <a:ext cx="1063653" cy="197916"/>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极端天气</a:t>
            </a:r>
            <a:endPar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7" name="Content Placeholder 2"/>
          <p:cNvSpPr txBox="1"/>
          <p:nvPr/>
        </p:nvSpPr>
        <p:spPr bwMode="auto">
          <a:xfrm>
            <a:off x="2448815" y="4088520"/>
            <a:ext cx="2077147" cy="1680133"/>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提前一周跟进天气状况，活动前一日密切关注潜在的恶劣天气情况，并做好充分的准备工作；</a:t>
            </a:r>
            <a:endParaRPr lang="en-US" altLang="zh-CN"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在活动来宾（未带雨具）发放一次性雨衣，向来宾（携带雨伞）发放一次性伞套。</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 name="Content Placeholder 2"/>
          <p:cNvSpPr txBox="1"/>
          <p:nvPr/>
        </p:nvSpPr>
        <p:spPr bwMode="auto">
          <a:xfrm>
            <a:off x="2503789" y="1872928"/>
            <a:ext cx="1967206" cy="1680133"/>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场地配备医药箱及医疗人员，准备各类常规药物；</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当出现活动人员/工作人员伤病情况发生时，首先在场地进行紧急处理；人员伤病较严重时，第一时间拨打120转移到医院治疗。</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0" name="Content Placeholder 2"/>
          <p:cNvSpPr txBox="1"/>
          <p:nvPr/>
        </p:nvSpPr>
        <p:spPr>
          <a:xfrm>
            <a:off x="5250083" y="1602525"/>
            <a:ext cx="1062548" cy="199021"/>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火灾及消防</a:t>
            </a:r>
            <a:endPar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11" name="Content Placeholder 2"/>
          <p:cNvSpPr txBox="1"/>
          <p:nvPr/>
        </p:nvSpPr>
        <p:spPr bwMode="auto">
          <a:xfrm>
            <a:off x="4873519" y="1873054"/>
            <a:ext cx="2098353" cy="1449300"/>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场地配备灭火器；当火焰发生时使用灭火器灭火；视情节，必要时拨打119告知当地消防部门；</a:t>
            </a:r>
            <a:endParaRPr lang="en-US" altLang="zh-CN"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从搭建到活动期间，每日严格检查线路、电源。</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2" name="Content Placeholder 2"/>
          <p:cNvSpPr txBox="1"/>
          <p:nvPr/>
        </p:nvSpPr>
        <p:spPr>
          <a:xfrm>
            <a:off x="7665267" y="1602525"/>
            <a:ext cx="1063653" cy="199021"/>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物品遗失</a:t>
            </a:r>
            <a:endPar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13" name="Content Placeholder 2"/>
          <p:cNvSpPr txBox="1"/>
          <p:nvPr/>
        </p:nvSpPr>
        <p:spPr bwMode="auto">
          <a:xfrm>
            <a:off x="7226439" y="1873054"/>
            <a:ext cx="2060959" cy="1910965"/>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当有嘉宾遗失物品时，第一时间安排工作人员检查现场／接送车／会场，协助嘉宾找回失物（问询失物招领处／调取监控等）；</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如果遗失物品确实无法找到，根据遗失物品的重要度考虑报警。</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4" name="Content Placeholder 2"/>
          <p:cNvSpPr txBox="1"/>
          <p:nvPr/>
        </p:nvSpPr>
        <p:spPr bwMode="auto">
          <a:xfrm>
            <a:off x="4953247" y="4088519"/>
            <a:ext cx="1980367" cy="987636"/>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平静听取投诉内容，迅速引导到投诉应对人员处； </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如发现可能招致纠纷的行为，向运营总控报告。</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5" name="Content Placeholder 2"/>
          <p:cNvSpPr txBox="1"/>
          <p:nvPr/>
        </p:nvSpPr>
        <p:spPr bwMode="auto">
          <a:xfrm>
            <a:off x="7226439" y="4043592"/>
            <a:ext cx="2077448" cy="1449300"/>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现场工作人员不间断巡视；</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对于易产生拥堵的位置，如签到处等视情况进行限流；</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rPr>
              <a:t>工作人员配备扩音器、手举牌，当人流有拥堵迹象，及时进行喊话指引疏导。</a:t>
            </a:r>
            <a:endParaRPr lang="zh-CN" altLang="en-US" sz="10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6" name="Content Placeholder 2"/>
          <p:cNvSpPr txBox="1"/>
          <p:nvPr/>
        </p:nvSpPr>
        <p:spPr>
          <a:xfrm>
            <a:off x="5411604" y="3824086"/>
            <a:ext cx="1063653" cy="197916"/>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投诉应对</a:t>
            </a:r>
            <a:endPar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17" name="Content Placeholder 2"/>
          <p:cNvSpPr txBox="1"/>
          <p:nvPr/>
        </p:nvSpPr>
        <p:spPr>
          <a:xfrm>
            <a:off x="7736758" y="3834889"/>
            <a:ext cx="1063653" cy="197916"/>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拥挤踩踏</a:t>
            </a:r>
            <a:endPar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18" name="Content Placeholder 2"/>
          <p:cNvSpPr txBox="1"/>
          <p:nvPr/>
        </p:nvSpPr>
        <p:spPr>
          <a:xfrm>
            <a:off x="2940857" y="1602525"/>
            <a:ext cx="1062548" cy="199021"/>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医疗应急</a:t>
            </a:r>
            <a:endParaRPr lang="zh-CN" altLang="en-US" sz="12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20" name="矩形 19"/>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应急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预</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案</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6" name="Content Placeholder 2"/>
          <p:cNvSpPr txBox="1"/>
          <p:nvPr/>
        </p:nvSpPr>
        <p:spPr>
          <a:xfrm>
            <a:off x="7684818" y="3813443"/>
            <a:ext cx="1062548" cy="199021"/>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火灾及消防</a:t>
            </a:r>
            <a:endPar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7" name="Content Placeholder 2"/>
          <p:cNvSpPr txBox="1"/>
          <p:nvPr/>
        </p:nvSpPr>
        <p:spPr bwMode="auto">
          <a:xfrm>
            <a:off x="7167000" y="4083971"/>
            <a:ext cx="2098353" cy="1578310"/>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rPr>
              <a:t>场地配备灭火器；当火焰发生时使用灭火器灭火；视情节，必要时拨打119告知当地消防部门；</a:t>
            </a:r>
            <a:endParaRPr lang="en-US" altLang="zh-CN" sz="11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rPr>
              <a:t>从搭建到活动期间，每日严格检查线路、电源。</a:t>
            </a:r>
            <a:endPar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 name="Content Placeholder 2"/>
          <p:cNvSpPr txBox="1"/>
          <p:nvPr/>
        </p:nvSpPr>
        <p:spPr bwMode="auto">
          <a:xfrm>
            <a:off x="2447257" y="4129460"/>
            <a:ext cx="1957298" cy="1578310"/>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defRPr/>
            </a:pPr>
            <a:r>
              <a:rPr lang="zh-CN" altLang="en-US" sz="1100" kern="0" dirty="0">
                <a:solidFill>
                  <a:schemeClr val="bg1"/>
                </a:solidFill>
                <a:latin typeface="Bahnschrift" panose="020B0502040204020203" pitchFamily="34" charset="0"/>
                <a:ea typeface="微软雅黑" panose="020B0503020204020204" charset="-122"/>
                <a:sym typeface="Bahnschrift" panose="020B0502040204020203" pitchFamily="34" charset="0"/>
              </a:rPr>
              <a:t>提前与场地电工组商量预案；</a:t>
            </a:r>
            <a:endParaRPr lang="en-US" altLang="zh-CN" sz="1100" kern="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defRPr/>
            </a:pPr>
            <a:r>
              <a:rPr lang="zh-CN" altLang="en-US" sz="1100" kern="0" dirty="0">
                <a:solidFill>
                  <a:schemeClr val="bg1"/>
                </a:solidFill>
                <a:latin typeface="Bahnschrift" panose="020B0502040204020203" pitchFamily="34" charset="0"/>
                <a:ea typeface="微软雅黑" panose="020B0503020204020204" charset="-122"/>
                <a:sym typeface="Bahnschrift" panose="020B0502040204020203" pitchFamily="34" charset="0"/>
              </a:rPr>
              <a:t>突发停电时，专人启用备用电源设备，保证现场供电及照明，保证活动的顺利完成。</a:t>
            </a:r>
            <a:endParaRPr lang="zh-CN" altLang="en-US" sz="1100" kern="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0" name="Content Placeholder 2"/>
          <p:cNvSpPr txBox="1"/>
          <p:nvPr/>
        </p:nvSpPr>
        <p:spPr>
          <a:xfrm>
            <a:off x="2894080" y="3825894"/>
            <a:ext cx="1063653" cy="197916"/>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80000"/>
              </a:lnSpc>
              <a:buClr>
                <a:srgbClr val="4F81BD">
                  <a:lumMod val="75000"/>
                </a:srgbClr>
              </a:buClr>
              <a:defRPr/>
            </a:pPr>
            <a:r>
              <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突发停电</a:t>
            </a:r>
            <a:endPar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11" name="Content Placeholder 2"/>
          <p:cNvSpPr txBox="1"/>
          <p:nvPr/>
        </p:nvSpPr>
        <p:spPr bwMode="auto">
          <a:xfrm>
            <a:off x="4807312" y="4129461"/>
            <a:ext cx="1962107" cy="1321125"/>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rPr>
              <a:t>从进场到撤场，各岗位均有技术人员在场，坚守岗位；</a:t>
            </a:r>
            <a:endPar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pPr>
            <a:r>
              <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rPr>
              <a:t> 现场有备用设备，以便临时更换使用。</a:t>
            </a:r>
            <a:endPar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2" name="Content Placeholder 2"/>
          <p:cNvSpPr txBox="1"/>
          <p:nvPr/>
        </p:nvSpPr>
        <p:spPr>
          <a:xfrm>
            <a:off x="5256538" y="3825895"/>
            <a:ext cx="1063653" cy="197916"/>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设备故障</a:t>
            </a:r>
            <a:endPar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13" name="Content Placeholder 2"/>
          <p:cNvSpPr txBox="1"/>
          <p:nvPr/>
        </p:nvSpPr>
        <p:spPr>
          <a:xfrm>
            <a:off x="7559872" y="1680127"/>
            <a:ext cx="1345673" cy="270668"/>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质量与安全管理</a:t>
            </a:r>
            <a:endPar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14" name="Content Placeholder 2"/>
          <p:cNvSpPr txBox="1"/>
          <p:nvPr/>
        </p:nvSpPr>
        <p:spPr bwMode="auto">
          <a:xfrm>
            <a:off x="7183532" y="1950797"/>
            <a:ext cx="2098353" cy="1079969"/>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rPr>
              <a:t>安排质量检测专员，对现场的施工进行高度重视与管理，在展出期间质量检测员现场待命，管理现场安全。</a:t>
            </a:r>
            <a:endPar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5" name="Content Placeholder 2"/>
          <p:cNvSpPr txBox="1"/>
          <p:nvPr/>
        </p:nvSpPr>
        <p:spPr bwMode="auto">
          <a:xfrm>
            <a:off x="2437232" y="1994782"/>
            <a:ext cx="1957298" cy="1578310"/>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defRPr/>
            </a:pPr>
            <a:r>
              <a:rPr lang="zh-CN" altLang="en-US" sz="1100" kern="0" dirty="0">
                <a:solidFill>
                  <a:schemeClr val="bg1"/>
                </a:solidFill>
                <a:latin typeface="Bahnschrift" panose="020B0502040204020203" pitchFamily="34" charset="0"/>
                <a:ea typeface="微软雅黑" panose="020B0503020204020204" charset="-122"/>
                <a:sym typeface="Bahnschrift" panose="020B0502040204020203" pitchFamily="34" charset="0"/>
              </a:rPr>
              <a:t>全部采用行业工程技术有工作经验的工程师，技术骨干</a:t>
            </a:r>
            <a:endParaRPr lang="zh-CN" altLang="en-US" sz="1100" kern="0" dirty="0">
              <a:solidFill>
                <a:schemeClr val="bg1"/>
              </a:solidFill>
              <a:latin typeface="Bahnschrift" panose="020B0502040204020203" pitchFamily="34" charset="0"/>
              <a:ea typeface="微软雅黑" panose="020B0503020204020204" charset="-122"/>
              <a:sym typeface="Bahnschrift" panose="020B0502040204020203" pitchFamily="34" charset="0"/>
            </a:endParaRPr>
          </a:p>
          <a:p>
            <a:pPr marL="265430" indent="-265430">
              <a:lnSpc>
                <a:spcPct val="150000"/>
              </a:lnSpc>
              <a:buFont typeface="Arial" panose="020B0604020202020204" pitchFamily="34" charset="0"/>
              <a:buChar char="•"/>
              <a:defRPr/>
            </a:pPr>
            <a:r>
              <a:rPr lang="zh-CN" altLang="en-US" sz="1100" kern="0" dirty="0">
                <a:solidFill>
                  <a:schemeClr val="bg1"/>
                </a:solidFill>
                <a:latin typeface="Bahnschrift" panose="020B0502040204020203" pitchFamily="34" charset="0"/>
                <a:ea typeface="微软雅黑" panose="020B0503020204020204" charset="-122"/>
                <a:sym typeface="Bahnschrift" panose="020B0502040204020203" pitchFamily="34" charset="0"/>
              </a:rPr>
              <a:t>搭建前明确施工责任制，落实到人头，按照施工进度施工</a:t>
            </a:r>
            <a:endParaRPr lang="zh-CN" altLang="en-US" sz="1100" kern="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6" name="Content Placeholder 2"/>
          <p:cNvSpPr txBox="1"/>
          <p:nvPr/>
        </p:nvSpPr>
        <p:spPr>
          <a:xfrm>
            <a:off x="2627760" y="1690406"/>
            <a:ext cx="1596291" cy="198726"/>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80000"/>
              </a:lnSpc>
              <a:buClr>
                <a:srgbClr val="4F81BD">
                  <a:lumMod val="75000"/>
                </a:srgbClr>
              </a:buClr>
              <a:defRPr/>
            </a:pPr>
            <a:r>
              <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工程施工技术管理</a:t>
            </a:r>
            <a:endPar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17" name="Content Placeholder 2"/>
          <p:cNvSpPr txBox="1"/>
          <p:nvPr/>
        </p:nvSpPr>
        <p:spPr bwMode="auto">
          <a:xfrm>
            <a:off x="4797287" y="1994784"/>
            <a:ext cx="1962107" cy="1079969"/>
          </a:xfrm>
          <a:prstGeom prst="rect">
            <a:avLst/>
          </a:prstGeom>
          <a:noFill/>
          <a:ln w="9525">
            <a:noFill/>
            <a:miter lim="800000"/>
          </a:ln>
        </p:spPr>
        <p:txBody>
          <a:bodyPr wrap="square" lIns="63673" tIns="31842" rIns="63673" bIns="31842">
            <a:spAutoFit/>
          </a:bodyPr>
          <a:lstStyle/>
          <a:p>
            <a:pPr marL="265430" indent="-265430">
              <a:lnSpc>
                <a:spcPct val="150000"/>
              </a:lnSpc>
              <a:buFont typeface="Arial" panose="020B0604020202020204" pitchFamily="34" charset="0"/>
              <a:buChar char="•"/>
            </a:pPr>
            <a:r>
              <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rPr>
              <a:t>现场全部采用市场承认的绿色环保材料，搭建完可以立即使用，不危害身体健康</a:t>
            </a:r>
            <a:endParaRPr lang="zh-CN" altLang="en-US" sz="11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8" name="Content Placeholder 2"/>
          <p:cNvSpPr txBox="1"/>
          <p:nvPr/>
        </p:nvSpPr>
        <p:spPr>
          <a:xfrm>
            <a:off x="5125257" y="1690995"/>
            <a:ext cx="1326213" cy="198136"/>
          </a:xfrm>
          <a:prstGeom prst="rect">
            <a:avLst/>
          </a:prstGeom>
        </p:spPr>
        <p:txBody>
          <a:bodyPr lIns="63673" tIns="31842" rIns="63673" bIns="3184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fontAlgn="auto">
              <a:lnSpc>
                <a:spcPct val="80000"/>
              </a:lnSpc>
              <a:defRPr/>
            </a:pPr>
            <a:r>
              <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rPr>
              <a:t>环境保护措施</a:t>
            </a:r>
            <a:endParaRPr lang="zh-CN" altLang="en-US" sz="1300" b="1" dirty="0">
              <a:solidFill>
                <a:schemeClr val="bg1"/>
              </a:solidFill>
              <a:latin typeface="Bahnschrift" panose="020B0502040204020203" pitchFamily="34" charset="0"/>
              <a:ea typeface="微软雅黑" panose="020B0503020204020204" charset="-122"/>
              <a:cs typeface="Heiti SC Light" charset="-122"/>
              <a:sym typeface="Bahnschrift" panose="020B0502040204020203" pitchFamily="34" charset="0"/>
            </a:endParaRPr>
          </a:p>
        </p:txBody>
      </p:sp>
      <p:sp>
        <p:nvSpPr>
          <p:cNvPr id="20" name="矩形 19"/>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拍摄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管</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理</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pic>
        <p:nvPicPr>
          <p:cNvPr id="6" name="图片 5"/>
          <p:cNvPicPr>
            <a:picLocks noChangeAspect="1"/>
          </p:cNvPicPr>
          <p:nvPr/>
        </p:nvPicPr>
        <p:blipFill rotWithShape="1">
          <a:blip r:embed="rId4"/>
          <a:srcRect/>
          <a:stretch>
            <a:fillRect/>
          </a:stretch>
        </p:blipFill>
        <p:spPr>
          <a:xfrm>
            <a:off x="434975" y="1866838"/>
            <a:ext cx="11322050" cy="3313576"/>
          </a:xfrm>
          <a:custGeom>
            <a:avLst/>
            <a:gdLst>
              <a:gd name="connsiteX0" fmla="*/ 0 w 12192000"/>
              <a:gd name="connsiteY0" fmla="*/ 0 h 3568181"/>
              <a:gd name="connsiteX1" fmla="*/ 12192000 w 12192000"/>
              <a:gd name="connsiteY1" fmla="*/ 0 h 3568181"/>
              <a:gd name="connsiteX2" fmla="*/ 12192000 w 12192000"/>
              <a:gd name="connsiteY2" fmla="*/ 3568181 h 3568181"/>
              <a:gd name="connsiteX3" fmla="*/ 0 w 12192000"/>
              <a:gd name="connsiteY3" fmla="*/ 3568181 h 3568181"/>
            </a:gdLst>
            <a:ahLst/>
            <a:cxnLst>
              <a:cxn ang="0">
                <a:pos x="connsiteX0" y="connsiteY0"/>
              </a:cxn>
              <a:cxn ang="0">
                <a:pos x="connsiteX1" y="connsiteY1"/>
              </a:cxn>
              <a:cxn ang="0">
                <a:pos x="connsiteX2" y="connsiteY2"/>
              </a:cxn>
              <a:cxn ang="0">
                <a:pos x="connsiteX3" y="connsiteY3"/>
              </a:cxn>
            </a:cxnLst>
            <a:rect l="l" t="t" r="r" b="b"/>
            <a:pathLst>
              <a:path w="12192000" h="3568181">
                <a:moveTo>
                  <a:pt x="0" y="0"/>
                </a:moveTo>
                <a:lnTo>
                  <a:pt x="12192000" y="0"/>
                </a:lnTo>
                <a:lnTo>
                  <a:pt x="12192000" y="3568181"/>
                </a:lnTo>
                <a:lnTo>
                  <a:pt x="0" y="3568181"/>
                </a:lnTo>
                <a:close/>
              </a:path>
            </a:pathLst>
          </a:custGeom>
        </p:spPr>
      </p:pic>
      <p:sp>
        <p:nvSpPr>
          <p:cNvPr id="7" name="文本框 6"/>
          <p:cNvSpPr txBox="1"/>
          <p:nvPr/>
        </p:nvSpPr>
        <p:spPr>
          <a:xfrm>
            <a:off x="7073056" y="5261548"/>
            <a:ext cx="3685624" cy="292388"/>
          </a:xfrm>
          <a:prstGeom prst="rect">
            <a:avLst/>
          </a:prstGeom>
          <a:noFill/>
        </p:spPr>
        <p:txBody>
          <a:bodyPr wrap="none" rtlCol="0">
            <a:spAutoFit/>
          </a:bodyPr>
          <a:lstStyle/>
          <a:p>
            <a:pPr defTabSz="763905">
              <a:defRPr/>
            </a:pPr>
            <a:r>
              <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rPr>
              <a:t>专业的摄影师和摄像团队全程记录活动精彩内容</a:t>
            </a:r>
            <a:endParaRPr kumimoji="1" lang="zh-CN" altLang="en-US" sz="130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10" name="矩形 9"/>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a:extLst>
              <a:ext uri="{28A0092B-C50C-407E-A947-70E740481C1C}">
                <a14:useLocalDpi xmlns:a14="http://schemas.microsoft.com/office/drawing/2010/main" val="0"/>
              </a:ext>
            </a:extLst>
          </a:blip>
          <a:srcRect t="6783" r="4038"/>
          <a:stretch>
            <a:fillRect/>
          </a:stretch>
        </p:blipFill>
        <p:spPr>
          <a:xfrm>
            <a:off x="0" y="0"/>
            <a:ext cx="12192000" cy="6858000"/>
          </a:xfrm>
          <a:prstGeom prst="rect">
            <a:avLst/>
          </a:prstGeom>
        </p:spPr>
      </p:pic>
      <p:pic>
        <p:nvPicPr>
          <p:cNvPr id="5" name="图形 4" descr="盲文 纯色填充"/>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0274" y="331365"/>
            <a:ext cx="914400" cy="914400"/>
          </a:xfrm>
          <a:prstGeom prst="rect">
            <a:avLst/>
          </a:prstGeom>
        </p:spPr>
      </p:pic>
      <p:sp>
        <p:nvSpPr>
          <p:cNvPr id="48" name="文本框 47"/>
          <p:cNvSpPr txBox="1"/>
          <p:nvPr/>
        </p:nvSpPr>
        <p:spPr>
          <a:xfrm>
            <a:off x="1719569" y="535998"/>
            <a:ext cx="1507144" cy="461665"/>
          </a:xfrm>
          <a:prstGeom prst="rect">
            <a:avLst/>
          </a:prstGeom>
          <a:noFill/>
        </p:spPr>
        <p:txBody>
          <a:bodyPr wrap="none" rtlCol="0">
            <a:spAutoFit/>
          </a:bodyPr>
          <a:lstStyle/>
          <a:p>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视频 </a:t>
            </a:r>
            <a:r>
              <a:rPr lang="zh-CN" altLang="en-US" sz="2400" dirty="0">
                <a:solidFill>
                  <a:srgbClr val="FEDDB5"/>
                </a:solidFill>
                <a:latin typeface="Bahnschrift" panose="020B0502040204020203" pitchFamily="34" charset="0"/>
                <a:ea typeface="微软雅黑" panose="020B0503020204020204" charset="-122"/>
                <a:sym typeface="Bahnschrift" panose="020B0502040204020203" pitchFamily="34" charset="0"/>
              </a:rPr>
              <a:t>快</a:t>
            </a:r>
            <a:r>
              <a:rPr lang="zh-CN" altLang="en-US" sz="2400" dirty="0">
                <a:solidFill>
                  <a:schemeClr val="bg1"/>
                </a:solidFill>
                <a:latin typeface="Bahnschrift" panose="020B0502040204020203" pitchFamily="34" charset="0"/>
                <a:ea typeface="微软雅黑" panose="020B0503020204020204" charset="-122"/>
                <a:sym typeface="Bahnschrift" panose="020B0502040204020203" pitchFamily="34" charset="0"/>
              </a:rPr>
              <a:t>剪</a:t>
            </a:r>
            <a:endParaRPr lang="zh-CN" altLang="en-US" sz="2400" b="1"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6" name="矩形 5"/>
          <p:cNvSpPr/>
          <p:nvPr/>
        </p:nvSpPr>
        <p:spPr>
          <a:xfrm>
            <a:off x="1072972" y="5501575"/>
            <a:ext cx="6453198" cy="367408"/>
          </a:xfrm>
          <a:prstGeom prst="rect">
            <a:avLst/>
          </a:prstGeom>
        </p:spPr>
        <p:txBody>
          <a:bodyPr wrap="square">
            <a:spAutoFit/>
          </a:bodyPr>
          <a:lstStyle/>
          <a:p>
            <a:pPr defTabSz="763905">
              <a:lnSpc>
                <a:spcPct val="150000"/>
              </a:lnSpc>
              <a:defRPr/>
            </a:pPr>
            <a:r>
              <a:rPr lang="zh-CN" altLang="en-US" sz="1300"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全程多阶段、多角度</a:t>
            </a:r>
            <a:r>
              <a:rPr lang="en-US" altLang="zh-CN" sz="1300"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15S</a:t>
            </a:r>
            <a:r>
              <a:rPr lang="zh-CN" altLang="en-US" sz="1300"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rPr>
              <a:t>短视频快剪呈现，为分享传播提供高品质素材。</a:t>
            </a:r>
            <a:endParaRPr lang="zh-CN" altLang="en-US" sz="1300" dirty="0">
              <a:solidFill>
                <a:schemeClr val="bg1"/>
              </a:solidFill>
              <a:latin typeface="Bahnschrift" panose="020B0502040204020203" pitchFamily="34" charset="0"/>
              <a:ea typeface="微软雅黑" panose="020B0503020204020204" charset="-122"/>
              <a:cs typeface="微软雅黑" panose="020B0503020204020204" charset="-122"/>
              <a:sym typeface="Bahnschrift" panose="020B0502040204020203" pitchFamily="34" charset="0"/>
            </a:endParaRPr>
          </a:p>
        </p:txBody>
      </p:sp>
      <p:sp>
        <p:nvSpPr>
          <p:cNvPr id="7" name="文本框 6"/>
          <p:cNvSpPr txBox="1"/>
          <p:nvPr/>
        </p:nvSpPr>
        <p:spPr>
          <a:xfrm>
            <a:off x="1072973" y="1785976"/>
            <a:ext cx="1688283" cy="349455"/>
          </a:xfrm>
          <a:prstGeom prst="rect">
            <a:avLst/>
          </a:prstGeom>
          <a:noFill/>
        </p:spPr>
        <p:txBody>
          <a:bodyPr wrap="none" rtlCol="0">
            <a:spAutoFit/>
          </a:bodyPr>
          <a:lstStyle/>
          <a:p>
            <a:r>
              <a:rPr kumimoji="1" lang="zh-CN" altLang="en-US" sz="1670" dirty="0">
                <a:solidFill>
                  <a:schemeClr val="bg1"/>
                </a:solidFill>
                <a:latin typeface="Bahnschrift" panose="020B0502040204020203" pitchFamily="34" charset="0"/>
                <a:ea typeface="微软雅黑" panose="020B0503020204020204" charset="-122"/>
                <a:sym typeface="Bahnschrift" panose="020B0502040204020203" pitchFamily="34" charset="0"/>
              </a:rPr>
              <a:t>短视频样片呈现</a:t>
            </a:r>
            <a:endParaRPr kumimoji="1" lang="zh-CN" altLang="en-US" sz="1670" dirty="0">
              <a:solidFill>
                <a:schemeClr val="bg1"/>
              </a:solidFill>
              <a:latin typeface="Bahnschrift" panose="020B0502040204020203" pitchFamily="34" charset="0"/>
              <a:ea typeface="微软雅黑" panose="020B0503020204020204" charset="-122"/>
              <a:sym typeface="Bahnschrift" panose="020B0502040204020203" pitchFamily="34" charset="0"/>
            </a:endParaRPr>
          </a:p>
        </p:txBody>
      </p:sp>
      <p:sp>
        <p:nvSpPr>
          <p:cNvPr id="8" name="矩形 7"/>
          <p:cNvSpPr/>
          <p:nvPr/>
        </p:nvSpPr>
        <p:spPr>
          <a:xfrm>
            <a:off x="1072972" y="4987629"/>
            <a:ext cx="4897353" cy="33924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70"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0" name="矩形 9"/>
          <p:cNvSpPr/>
          <p:nvPr/>
        </p:nvSpPr>
        <p:spPr>
          <a:xfrm>
            <a:off x="3006262" y="4985760"/>
            <a:ext cx="1217000" cy="349455"/>
          </a:xfrm>
          <a:prstGeom prst="rect">
            <a:avLst/>
          </a:prstGeom>
        </p:spPr>
        <p:txBody>
          <a:bodyPr wrap="none">
            <a:spAutoFit/>
          </a:bodyPr>
          <a:lstStyle/>
          <a:p>
            <a:pPr lvl="0" algn="ctr"/>
            <a:r>
              <a:rPr kumimoji="1" lang="zh-CN" altLang="en-US" sz="1670" b="1" dirty="0">
                <a:latin typeface="Bahnschrift" panose="020B0502040204020203" pitchFamily="34" charset="0"/>
                <a:ea typeface="微软雅黑" panose="020B0503020204020204" charset="-122"/>
                <a:sym typeface="Bahnschrift" panose="020B0502040204020203" pitchFamily="34" charset="0"/>
              </a:rPr>
              <a:t>延 时 搭 建</a:t>
            </a:r>
            <a:endParaRPr kumimoji="1" lang="zh-CN" altLang="en-US" sz="1670" b="1" dirty="0">
              <a:latin typeface="Bahnschrift" panose="020B0502040204020203" pitchFamily="34" charset="0"/>
              <a:ea typeface="微软雅黑" panose="020B0503020204020204" charset="-122"/>
              <a:sym typeface="Bahnschrift" panose="020B0502040204020203" pitchFamily="34" charset="0"/>
            </a:endParaRPr>
          </a:p>
        </p:txBody>
      </p:sp>
      <p:sp>
        <p:nvSpPr>
          <p:cNvPr id="11" name="矩形 10"/>
          <p:cNvSpPr/>
          <p:nvPr/>
        </p:nvSpPr>
        <p:spPr>
          <a:xfrm>
            <a:off x="6164223" y="4985760"/>
            <a:ext cx="4897353" cy="339241"/>
          </a:xfrm>
          <a:prstGeom prst="rect">
            <a:avLst/>
          </a:prstGeom>
          <a:solidFill>
            <a:srgbClr val="FEDD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70" dirty="0">
              <a:solidFill>
                <a:schemeClr val="tx1"/>
              </a:solidFill>
              <a:latin typeface="Bahnschrift" panose="020B0502040204020203" pitchFamily="34" charset="0"/>
              <a:ea typeface="微软雅黑" panose="020B0503020204020204" charset="-122"/>
              <a:sym typeface="Bahnschrift" panose="020B0502040204020203" pitchFamily="34" charset="0"/>
            </a:endParaRPr>
          </a:p>
        </p:txBody>
      </p:sp>
      <p:sp>
        <p:nvSpPr>
          <p:cNvPr id="12" name="矩形 11"/>
          <p:cNvSpPr/>
          <p:nvPr/>
        </p:nvSpPr>
        <p:spPr>
          <a:xfrm>
            <a:off x="8094613" y="4983891"/>
            <a:ext cx="1217000" cy="349455"/>
          </a:xfrm>
          <a:prstGeom prst="rect">
            <a:avLst/>
          </a:prstGeom>
        </p:spPr>
        <p:txBody>
          <a:bodyPr wrap="none">
            <a:spAutoFit/>
          </a:bodyPr>
          <a:lstStyle/>
          <a:p>
            <a:pPr lvl="0" algn="ctr"/>
            <a:r>
              <a:rPr kumimoji="1" lang="zh-CN" altLang="en-US" sz="1670" b="1" dirty="0">
                <a:latin typeface="Bahnschrift" panose="020B0502040204020203" pitchFamily="34" charset="0"/>
                <a:ea typeface="微软雅黑" panose="020B0503020204020204" charset="-122"/>
                <a:sym typeface="Bahnschrift" panose="020B0502040204020203" pitchFamily="34" charset="0"/>
              </a:rPr>
              <a:t>活 动 花 絮</a:t>
            </a:r>
            <a:endParaRPr kumimoji="1" lang="zh-CN" altLang="en-US" sz="1670" b="1" dirty="0">
              <a:latin typeface="Bahnschrift" panose="020B0502040204020203" pitchFamily="34" charset="0"/>
              <a:ea typeface="微软雅黑" panose="020B0503020204020204" charset="-122"/>
              <a:sym typeface="Bahnschrift" panose="020B0502040204020203" pitchFamily="34" charset="0"/>
            </a:endParaRPr>
          </a:p>
        </p:txBody>
      </p:sp>
      <p:pic>
        <p:nvPicPr>
          <p:cNvPr id="13" name="1601274291899417" descr="1601274291899417">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6161320" y="2209182"/>
            <a:ext cx="4897353" cy="2775167"/>
          </a:xfrm>
          <a:prstGeom prst="rect">
            <a:avLst/>
          </a:prstGeom>
        </p:spPr>
      </p:pic>
      <p:pic>
        <p:nvPicPr>
          <p:cNvPr id="14" name="在线媒体 2" descr="在线媒体 2">
            <a:hlinkClick r:id="" action="ppaction://media"/>
          </p:cNvPr>
          <p:cNvPicPr>
            <a:picLocks noChangeAspect="1"/>
          </p:cNvPicPr>
          <p:nvPr>
            <a:videoFile r:link="rId7"/>
            <p:extLst>
              <p:ext uri="{DAA4B4D4-6D71-4841-9C94-3DE7FCFB9230}">
                <p14:media xmlns:p14="http://schemas.microsoft.com/office/powerpoint/2010/main" r:embed="rId8"/>
              </p:ext>
            </p:extLst>
          </p:nvPr>
        </p:nvPicPr>
        <p:blipFill>
          <a:blip r:embed="rId9"/>
          <a:stretch>
            <a:fillRect/>
          </a:stretch>
        </p:blipFill>
        <p:spPr>
          <a:xfrm>
            <a:off x="1072972" y="2206507"/>
            <a:ext cx="4897353" cy="2774996"/>
          </a:xfrm>
          <a:prstGeom prst="rect">
            <a:avLst/>
          </a:prstGeom>
        </p:spPr>
      </p:pic>
      <p:sp>
        <p:nvSpPr>
          <p:cNvPr id="16" name="矩形 15"/>
          <p:cNvSpPr/>
          <p:nvPr/>
        </p:nvSpPr>
        <p:spPr>
          <a:xfrm>
            <a:off x="977668" y="297369"/>
            <a:ext cx="2147787" cy="238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400" dirty="0">
                <a:latin typeface="Bahnschrift" panose="020B0502040204020203" pitchFamily="34" charset="0"/>
                <a:ea typeface="微软雅黑" panose="020B0503020204020204" charset="-122"/>
                <a:sym typeface="Bahnschrift" panose="020B0502040204020203" pitchFamily="34" charset="0"/>
              </a:rPr>
              <a:t>Executive management</a:t>
            </a:r>
            <a:endParaRPr kumimoji="1" lang="zh-CN" altLang="en-US" sz="1400" dirty="0">
              <a:latin typeface="Bahnschrift" panose="020B0502040204020203" pitchFamily="34" charset="0"/>
              <a:ea typeface="微软雅黑" panose="020B0503020204020204" charset="-122"/>
              <a:sym typeface="Bahnschrif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45"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08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3"/>
                                        </p:tgtEl>
                                      </p:cBhvr>
                                    </p:cmd>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4"/>
                                        </p:tgtEl>
                                      </p:cBhvr>
                                    </p:cmd>
                                  </p:childTnLst>
                                </p:cTn>
                              </p:par>
                            </p:childTnLst>
                          </p:cTn>
                        </p:par>
                      </p:childTnLst>
                    </p:cTn>
                  </p:par>
                </p:childTnLst>
              </p:cTn>
              <p:nextCondLst>
                <p:cond evt="onClick" delay="0">
                  <p:tgtEl>
                    <p:spTgt spid="14"/>
                  </p:tgtEl>
                </p:cond>
              </p:nextCondLst>
            </p:seq>
            <p:video>
              <p:cMediaNode vol="80000">
                <p:cTn id="21" fill="hold" display="0">
                  <p:stCondLst>
                    <p:cond delay="indefinite"/>
                  </p:stCondLst>
                </p:cTn>
                <p:tgtEl>
                  <p:spTgt spid="13"/>
                </p:tgtEl>
              </p:cMediaNode>
            </p:video>
            <p:video>
              <p:cMediaNode vol="80000">
                <p:cTn id="22" fill="hold" display="0">
                  <p:stCondLst>
                    <p:cond delay="indefinite"/>
                  </p:stCondLst>
                </p:cTn>
                <p:tgtEl>
                  <p:spTgt spid="14"/>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72990"/>
          </a:xfrm>
          <a:prstGeom prst="rect">
            <a:avLst/>
          </a:prstGeom>
        </p:spPr>
      </p:pic>
      <p:sp>
        <p:nvSpPr>
          <p:cNvPr id="4" name="圆: 空心 3"/>
          <p:cNvSpPr/>
          <p:nvPr/>
        </p:nvSpPr>
        <p:spPr>
          <a:xfrm rot="1205758">
            <a:off x="9196822" y="3527915"/>
            <a:ext cx="2386538" cy="2398837"/>
          </a:xfrm>
          <a:prstGeom prst="donut">
            <a:avLst>
              <a:gd name="adj" fmla="val 4808"/>
            </a:avLst>
          </a:prstGeom>
          <a:pattFill prst="ltHorz">
            <a:fgClr>
              <a:schemeClr val="bg1"/>
            </a:fgClr>
            <a:bgClr>
              <a:srgbClr val="021374"/>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2" name="文本框 11"/>
          <p:cNvSpPr txBox="1"/>
          <p:nvPr/>
        </p:nvSpPr>
        <p:spPr>
          <a:xfrm>
            <a:off x="627864" y="2361137"/>
            <a:ext cx="6494964" cy="1569660"/>
          </a:xfrm>
          <a:prstGeom prst="rect">
            <a:avLst/>
          </a:prstGeom>
          <a:noFill/>
        </p:spPr>
        <p:txBody>
          <a:bodyPr wrap="square" rtlCol="0">
            <a:spAutoFit/>
          </a:bodyPr>
          <a:lstStyle/>
          <a:p>
            <a:pPr algn="dist"/>
            <a:r>
              <a:rPr lang="en-US" altLang="zh-CN" sz="96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THANKS</a:t>
            </a:r>
            <a:endParaRPr lang="zh-CN" altLang="en-US" sz="9600" i="1" dirty="0">
              <a:gradFill flip="none" rotWithShape="1">
                <a:gsLst>
                  <a:gs pos="0">
                    <a:srgbClr val="797892">
                      <a:alpha val="28000"/>
                    </a:srgbClr>
                  </a:gs>
                  <a:gs pos="44000">
                    <a:srgbClr val="E1E2EB"/>
                  </a:gs>
                  <a:gs pos="77000">
                    <a:schemeClr val="bg1"/>
                  </a:gs>
                </a:gsLst>
                <a:lin ang="16200000" scaled="1"/>
                <a:tileRect/>
              </a:gradFill>
              <a:effectLst>
                <a:outerShdw blurRad="63500" sx="102000" sy="102000" algn="ctr" rotWithShape="0">
                  <a:prstClr val="black">
                    <a:alpha val="40000"/>
                  </a:prst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3" name="文本框 12"/>
          <p:cNvSpPr txBox="1"/>
          <p:nvPr/>
        </p:nvSpPr>
        <p:spPr>
          <a:xfrm>
            <a:off x="998218" y="4029681"/>
            <a:ext cx="2207636" cy="369332"/>
          </a:xfrm>
          <a:prstGeom prst="rect">
            <a:avLst/>
          </a:prstGeom>
          <a:noFill/>
        </p:spPr>
        <p:txBody>
          <a:bodyPr wrap="square" rtlCol="0">
            <a:spAutoFit/>
          </a:bodyPr>
          <a:lstStyle/>
          <a:p>
            <a:pPr algn="dist"/>
            <a:r>
              <a:rPr lang="zh-CN" altLang="en-US" b="1" i="1" dirty="0">
                <a:solidFill>
                  <a:schemeClr val="bg1">
                    <a:lumMod val="95000"/>
                  </a:schemeClr>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rPr>
              <a:t>云端渝中</a:t>
            </a:r>
            <a:endParaRPr lang="zh-CN" altLang="en-US" b="1" i="1" dirty="0">
              <a:solidFill>
                <a:schemeClr val="bg1">
                  <a:lumMod val="95000"/>
                </a:schemeClr>
              </a:solidFill>
              <a:effectLst>
                <a:outerShdw blurRad="38100" dist="38100" dir="2700000" algn="tl">
                  <a:srgbClr val="000000">
                    <a:alpha val="43137"/>
                  </a:srgbClr>
                </a:outerShdw>
              </a:effectLst>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
        <p:nvSpPr>
          <p:cNvPr id="14" name="矩形: 圆角 13"/>
          <p:cNvSpPr/>
          <p:nvPr/>
        </p:nvSpPr>
        <p:spPr>
          <a:xfrm>
            <a:off x="809468" y="3975767"/>
            <a:ext cx="2585136" cy="477160"/>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hnschrift" panose="020B0502040204020203" pitchFamily="34" charset="0"/>
              <a:ea typeface="微软雅黑" panose="020B0503020204020204" charset="-122"/>
              <a:cs typeface="阿里巴巴普惠体 H" panose="00020600040101010101" pitchFamily="18" charset="-122"/>
              <a:sym typeface="Bahnschrift" panose="020B0502040204020203" pitchFamily="34" charset="0"/>
            </a:endParaRPr>
          </a:p>
        </p:txBody>
      </p:sp>
    </p:spTree>
  </p:cSld>
  <p:clrMapOvr>
    <a:masterClrMapping/>
  </p:clrMapOvr>
</p:sld>
</file>

<file path=ppt/tags/tag1.xml><?xml version="1.0" encoding="utf-8"?>
<p:tagLst xmlns:p="http://schemas.openxmlformats.org/presentationml/2006/main">
  <p:tag name="ISLIDE.DIAGRAM" val="#331904"/>
</p:tagLst>
</file>

<file path=ppt/tags/tag2.xml><?xml version="1.0" encoding="utf-8"?>
<p:tagLst xmlns:p="http://schemas.openxmlformats.org/presentationml/2006/main">
  <p:tag name="ISLIDE.DIAGRAM" val="#331904"/>
</p:tagLst>
</file>

<file path=ppt/tags/tag3.xml><?xml version="1.0" encoding="utf-8"?>
<p:tagLst xmlns:p="http://schemas.openxmlformats.org/presentationml/2006/main">
  <p:tag name="COMMONDATA" val="eyJoZGlkIjoiYTZmNjcyMWQ4NWZkZGVmNGIzZDY5ZmY0ODc1ODExYW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5606</Words>
  <Application>WPS 演示</Application>
  <PresentationFormat>宽屏</PresentationFormat>
  <Paragraphs>516</Paragraphs>
  <Slides>54</Slides>
  <Notes>6</Notes>
  <HiddenSlides>0</HiddenSlides>
  <MMClips>4</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54</vt:i4>
      </vt:variant>
    </vt:vector>
  </HeadingPairs>
  <TitlesOfParts>
    <vt:vector size="69" baseType="lpstr">
      <vt:lpstr>Arial</vt:lpstr>
      <vt:lpstr>宋体</vt:lpstr>
      <vt:lpstr>Wingdings</vt:lpstr>
      <vt:lpstr>微软雅黑</vt:lpstr>
      <vt:lpstr>Bahnschrift</vt:lpstr>
      <vt:lpstr>阿里巴巴普惠体 H</vt:lpstr>
      <vt:lpstr>Arial Unicode MS</vt:lpstr>
      <vt:lpstr>等线 Light</vt:lpstr>
      <vt:lpstr>等线</vt:lpstr>
      <vt:lpstr>Times New Roman</vt:lpstr>
      <vt:lpstr>微软雅黑 Light</vt:lpstr>
      <vt:lpstr>Arial</vt:lpstr>
      <vt:lpstr>Heiti SC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Rachel</cp:lastModifiedBy>
  <cp:revision>1</cp:revision>
  <dcterms:created xsi:type="dcterms:W3CDTF">2022-10-04T15:52:04Z</dcterms:created>
  <dcterms:modified xsi:type="dcterms:W3CDTF">2022-10-04T15:52:06Z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18776300</vt:lpwstr>
  </property>
  <property fmtid="{D5CDD505-2E9C-101B-9397-08002B2CF9AE}" pid="3" name="NXPowerLiteSettings">
    <vt:lpwstr>C700052003A000</vt:lpwstr>
  </property>
  <property fmtid="{D5CDD505-2E9C-101B-9397-08002B2CF9AE}" pid="4" name="NXPowerLiteVersion">
    <vt:lpwstr>D8.0.2</vt:lpwstr>
  </property>
  <property fmtid="{D5CDD505-2E9C-101B-9397-08002B2CF9AE}" pid="5" name="ICV">
    <vt:lpwstr>E8D37A035BE04B9CB3AEFAEAB143AA85</vt:lpwstr>
  </property>
  <property fmtid="{D5CDD505-2E9C-101B-9397-08002B2CF9AE}" pid="6" name="KSOProductBuildVer">
    <vt:lpwstr>2052-11.1.0.12358</vt:lpwstr>
  </property>
</Properties>
</file>