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handoutMasterIdLst>
    <p:handoutMasterId r:id="rId45"/>
  </p:handoutMasterIdLst>
  <p:sldIdLst>
    <p:sldId id="256" r:id="rId4"/>
    <p:sldId id="274" r:id="rId6"/>
    <p:sldId id="278" r:id="rId7"/>
    <p:sldId id="271" r:id="rId8"/>
    <p:sldId id="318" r:id="rId9"/>
    <p:sldId id="309" r:id="rId10"/>
    <p:sldId id="277" r:id="rId11"/>
    <p:sldId id="329" r:id="rId12"/>
    <p:sldId id="283" r:id="rId13"/>
    <p:sldId id="294" r:id="rId14"/>
    <p:sldId id="284" r:id="rId15"/>
    <p:sldId id="285" r:id="rId16"/>
    <p:sldId id="292" r:id="rId17"/>
    <p:sldId id="293" r:id="rId18"/>
    <p:sldId id="313" r:id="rId19"/>
    <p:sldId id="289" r:id="rId20"/>
    <p:sldId id="324" r:id="rId21"/>
    <p:sldId id="276" r:id="rId22"/>
    <p:sldId id="320" r:id="rId23"/>
    <p:sldId id="331" r:id="rId24"/>
    <p:sldId id="333" r:id="rId25"/>
    <p:sldId id="330" r:id="rId26"/>
    <p:sldId id="311" r:id="rId27"/>
    <p:sldId id="322" r:id="rId28"/>
    <p:sldId id="297" r:id="rId29"/>
    <p:sldId id="296" r:id="rId30"/>
    <p:sldId id="299" r:id="rId31"/>
    <p:sldId id="332" r:id="rId32"/>
    <p:sldId id="325" r:id="rId33"/>
    <p:sldId id="326" r:id="rId34"/>
    <p:sldId id="304" r:id="rId35"/>
    <p:sldId id="303" r:id="rId36"/>
    <p:sldId id="305" r:id="rId37"/>
    <p:sldId id="317" r:id="rId38"/>
    <p:sldId id="275" r:id="rId39"/>
    <p:sldId id="302" r:id="rId40"/>
    <p:sldId id="307" r:id="rId41"/>
    <p:sldId id="327" r:id="rId42"/>
    <p:sldId id="334" r:id="rId43"/>
    <p:sldId id="279" r:id="rId44"/>
  </p:sldIdLst>
  <p:sldSz cx="12192000" cy="6858000"/>
  <p:notesSz cx="9865995" cy="6735445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F7F"/>
    <a:srgbClr val="0E429F"/>
    <a:srgbClr val="FFDA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15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9" Type="http://schemas.openxmlformats.org/officeDocument/2006/relationships/tags" Target="tags/tag1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4E466-8DD1-4068-9575-BA84D54869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C2FFF-BDCF-4E14-88CB-75748CED251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8D54A-0EE7-453C-927B-E6B4E32C4D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16DCB-5CF4-4B45-BD9E-23B0DCCE5C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 flipH="1">
            <a:off x="2690178" y="-2690178"/>
            <a:ext cx="6844665" cy="12225020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4848225" y="382905"/>
            <a:ext cx="24955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此处添加标题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4465320" y="755650"/>
            <a:ext cx="3261360" cy="33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245660" y="136478"/>
            <a:ext cx="11846256" cy="65645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 flipH="1">
            <a:off x="2690495" y="-2689860"/>
            <a:ext cx="6844665" cy="12225020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346075" y="348615"/>
            <a:ext cx="11499850" cy="61607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DB44D-C359-4F82-A016-B655B2D842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C996D-C3F6-4A7E-9B4F-58AFC8F5B54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9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孟菲斯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2649220" y="-2674620"/>
            <a:ext cx="6868160" cy="12217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64430" y="3835417"/>
            <a:ext cx="5872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商业广场夏季主题活动策划方案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Noto Sans S Chinese Black" panose="020B0A00000000000000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050" y="662106"/>
            <a:ext cx="1673496" cy="80146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61260" y="2422418"/>
            <a:ext cx="8345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FFDF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孔淼卡通简" panose="01010104010101010101" pitchFamily="2" charset="-122"/>
                <a:ea typeface="腾祥孔淼卡通简" panose="01010104010101010101" pitchFamily="2" charset="-122"/>
                <a:cs typeface="Noto Sans S Chinese Black" panose="020B0A00000000000000" charset="-122"/>
                <a:sym typeface="+mn-ea"/>
              </a:rPr>
              <a:t>龙虾啤酒美食节</a:t>
            </a:r>
            <a:endParaRPr lang="zh-CN" altLang="en-US" sz="8000" dirty="0">
              <a:solidFill>
                <a:srgbClr val="FFDF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孔淼卡通简" panose="01010104010101010101" pitchFamily="2" charset="-122"/>
              <a:ea typeface="腾祥孔淼卡通简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2657475" y="-2657475"/>
            <a:ext cx="6879590" cy="1219454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458586" y="505980"/>
            <a:ext cx="11246485" cy="58953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880870" y="2721610"/>
            <a:ext cx="2933065" cy="584835"/>
            <a:chOff x="5998" y="2118"/>
            <a:chExt cx="4619" cy="921"/>
          </a:xfrm>
        </p:grpSpPr>
        <p:sp>
          <p:nvSpPr>
            <p:cNvPr id="18" name="TextBox 32"/>
            <p:cNvSpPr txBox="1">
              <a:spLocks noChangeArrowheads="1"/>
            </p:cNvSpPr>
            <p:nvPr/>
          </p:nvSpPr>
          <p:spPr bwMode="auto">
            <a:xfrm>
              <a:off x="5998" y="2118"/>
              <a:ext cx="1048" cy="92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chemeClr val="bg1"/>
              </a:solidFill>
              <a:miter lim="800000"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76"/>
            <p:cNvSpPr txBox="1"/>
            <p:nvPr/>
          </p:nvSpPr>
          <p:spPr>
            <a:xfrm>
              <a:off x="7313" y="2234"/>
              <a:ext cx="3304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活动概述</a:t>
              </a:r>
              <a:endPara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880870" y="4426585"/>
            <a:ext cx="3688715" cy="584835"/>
            <a:chOff x="5998" y="5998"/>
            <a:chExt cx="5809" cy="921"/>
          </a:xfrm>
        </p:grpSpPr>
        <p:sp>
          <p:nvSpPr>
            <p:cNvPr id="22" name="TextBox 32"/>
            <p:cNvSpPr txBox="1">
              <a:spLocks noChangeArrowheads="1"/>
            </p:cNvSpPr>
            <p:nvPr/>
          </p:nvSpPr>
          <p:spPr bwMode="auto">
            <a:xfrm>
              <a:off x="5998" y="5998"/>
              <a:ext cx="1048" cy="92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chemeClr val="bg1"/>
              </a:solidFill>
              <a:miter lim="800000"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76"/>
            <p:cNvSpPr txBox="1"/>
            <p:nvPr/>
          </p:nvSpPr>
          <p:spPr>
            <a:xfrm>
              <a:off x="7214" y="6095"/>
              <a:ext cx="4593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活动互动内容</a:t>
              </a:r>
              <a:endPara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409180" y="2721610"/>
            <a:ext cx="2954020" cy="584835"/>
            <a:chOff x="5998" y="4058"/>
            <a:chExt cx="4652" cy="921"/>
          </a:xfrm>
        </p:grpSpPr>
        <p:sp>
          <p:nvSpPr>
            <p:cNvPr id="31" name="TextBox 32"/>
            <p:cNvSpPr txBox="1">
              <a:spLocks noChangeArrowheads="1"/>
            </p:cNvSpPr>
            <p:nvPr/>
          </p:nvSpPr>
          <p:spPr bwMode="auto">
            <a:xfrm>
              <a:off x="5998" y="4058"/>
              <a:ext cx="1048" cy="92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chemeClr val="bg1"/>
              </a:solidFill>
              <a:miter lim="800000"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76"/>
            <p:cNvSpPr txBox="1"/>
            <p:nvPr/>
          </p:nvSpPr>
          <p:spPr>
            <a:xfrm>
              <a:off x="7284" y="4125"/>
              <a:ext cx="3366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活动氛围</a:t>
              </a:r>
              <a:endPara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409180" y="4426585"/>
            <a:ext cx="2954020" cy="584835"/>
            <a:chOff x="5998" y="7938"/>
            <a:chExt cx="4652" cy="921"/>
          </a:xfrm>
        </p:grpSpPr>
        <p:sp>
          <p:nvSpPr>
            <p:cNvPr id="44" name="TextBox 32"/>
            <p:cNvSpPr txBox="1">
              <a:spLocks noChangeArrowheads="1"/>
            </p:cNvSpPr>
            <p:nvPr/>
          </p:nvSpPr>
          <p:spPr bwMode="auto">
            <a:xfrm>
              <a:off x="5998" y="7938"/>
              <a:ext cx="1048" cy="92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chemeClr val="bg1"/>
              </a:solidFill>
              <a:miter lim="800000"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76"/>
            <p:cNvSpPr txBox="1"/>
            <p:nvPr/>
          </p:nvSpPr>
          <p:spPr>
            <a:xfrm>
              <a:off x="7284" y="8056"/>
              <a:ext cx="3366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其他</a:t>
              </a:r>
              <a:endPara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48" name="Text Box 3"/>
          <p:cNvSpPr>
            <a:spLocks noChangeArrowheads="1"/>
          </p:cNvSpPr>
          <p:nvPr/>
        </p:nvSpPr>
        <p:spPr bwMode="auto">
          <a:xfrm>
            <a:off x="3939540" y="870585"/>
            <a:ext cx="3989070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B16926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S Chinese Regular" panose="020B0500000000000000" charset="-122"/>
              </a:rPr>
              <a:t>目录</a:t>
            </a:r>
            <a:endParaRPr lang="en-US" altLang="zh-CN" sz="5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Noto Sans S Chinese Regular" panose="020B05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2657475" y="-2657475"/>
            <a:ext cx="6879590" cy="1219454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476625" y="864870"/>
            <a:ext cx="5462270" cy="54622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842154" y="3242627"/>
            <a:ext cx="4731212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kumimoji="1" lang="zh-CN" altLang="en-US" sz="4000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活动概述</a:t>
            </a:r>
            <a:endParaRPr kumimoji="1" lang="zh-CN" altLang="en-US" sz="4000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25010" y="2178050"/>
            <a:ext cx="2921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2626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05970" y="1532255"/>
            <a:ext cx="5339600" cy="45935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在盛夏之际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以创意趣味的表现形式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吉祥物、比卡丘、龙虾仔等萌宠</a:t>
            </a:r>
            <a:endParaRPr lang="en-US" altLang="zh-CN" sz="24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DJ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、歌手等潮流大咖</a:t>
            </a:r>
            <a:endParaRPr lang="en-US" altLang="zh-CN" sz="24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网红打卡拍照点位</a:t>
            </a:r>
            <a:endParaRPr lang="en-US" altLang="zh-CN" sz="24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龙虾啤酒相关的趣味互动游戏</a:t>
            </a:r>
            <a:endParaRPr lang="en-US" altLang="zh-CN" sz="24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超低价吃虾优惠等</a:t>
            </a:r>
            <a:endParaRPr lang="en-US" altLang="zh-CN" sz="24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打造狂欢龙虾啤酒音乐节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引爆整个盛夏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3375" y="2895600"/>
            <a:ext cx="5619115" cy="2789555"/>
          </a:xfrm>
          <a:prstGeom prst="rect">
            <a:avLst/>
          </a:prstGeom>
          <a:solidFill>
            <a:srgbClr val="FFDA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7990" y="1791335"/>
            <a:ext cx="1572260" cy="495300"/>
          </a:xfrm>
          <a:prstGeom prst="rect">
            <a:avLst/>
          </a:prstGeom>
          <a:solidFill>
            <a:srgbClr val="0E4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76"/>
          <p:cNvSpPr txBox="1"/>
          <p:nvPr/>
        </p:nvSpPr>
        <p:spPr>
          <a:xfrm>
            <a:off x="2000250" y="1640304"/>
            <a:ext cx="3827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FUN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虾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乐 嗨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啤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一夏</a:t>
            </a:r>
            <a:endParaRPr lang="zh-CN" altLang="en-US" sz="2800" b="1" i="1" dirty="0">
              <a:solidFill>
                <a:schemeClr val="bg2">
                  <a:lumMod val="1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80654" y="3191935"/>
            <a:ext cx="4530437" cy="2196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一波强势植入的独家记忆</a:t>
            </a:r>
            <a:endParaRPr lang="en-US" altLang="zh-CN" sz="24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一次独特的啤酒龙虾音乐趴</a:t>
            </a:r>
            <a:endParaRPr lang="en-US" altLang="zh-CN" sz="24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一次至潮够</a:t>
            </a:r>
            <a:r>
              <a:rPr lang="en-US" altLang="zh-CN" sz="24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IN</a:t>
            </a:r>
            <a:r>
              <a:rPr lang="zh-CN" altLang="en-US" sz="240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的潮玩夜</a:t>
            </a:r>
            <a:endParaRPr lang="zh-CN" altLang="en-US" sz="2400" dirty="0">
              <a:ln w="0"/>
              <a:solidFill>
                <a:schemeClr val="bg2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4840432" y="947607"/>
            <a:ext cx="2918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i="1" dirty="0">
                <a:solidFill>
                  <a:schemeClr val="bg2">
                    <a:lumMod val="1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活动参与商户</a:t>
            </a:r>
            <a:endParaRPr lang="zh-CN" altLang="en-US" sz="2800" b="1" i="1" dirty="0">
              <a:solidFill>
                <a:schemeClr val="bg2">
                  <a:lumMod val="1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39636" y="1746318"/>
            <a:ext cx="9185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655560" y="3380778"/>
            <a:ext cx="2918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i="1" dirty="0">
                <a:solidFill>
                  <a:schemeClr val="bg2">
                    <a:lumMod val="1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商户物料资源</a:t>
            </a:r>
            <a:endParaRPr lang="zh-CN" altLang="en-US" sz="2800" b="1" i="1" dirty="0">
              <a:solidFill>
                <a:schemeClr val="bg2">
                  <a:lumMod val="1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20178" y="4245796"/>
            <a:ext cx="8358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全场龙虾、啤酒、周边推广物料、活动小礼品、</a:t>
            </a:r>
            <a:endParaRPr lang="en-US" altLang="zh-CN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8000</a:t>
            </a: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元抽奖礼品（均分成为三天）、防晒霜、发光发夹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596327" y="989621"/>
            <a:ext cx="2627552" cy="4535210"/>
            <a:chOff x="1596327" y="989621"/>
            <a:chExt cx="2627552" cy="4535210"/>
          </a:xfrm>
        </p:grpSpPr>
        <p:sp>
          <p:nvSpPr>
            <p:cNvPr id="13" name="矩形 20"/>
            <p:cNvSpPr/>
            <p:nvPr/>
          </p:nvSpPr>
          <p:spPr>
            <a:xfrm>
              <a:off x="1596327" y="989621"/>
              <a:ext cx="2627552" cy="4535210"/>
            </a:xfrm>
            <a:prstGeom prst="rect">
              <a:avLst/>
            </a:prstGeom>
            <a:solidFill>
              <a:srgbClr val="0E429F"/>
            </a:solidFill>
            <a:ln w="25400" cmpd="sng">
              <a:noFill/>
              <a:miter lim="800000"/>
            </a:ln>
          </p:spPr>
          <p:txBody>
            <a:bodyPr anchor="ctr"/>
            <a:lstStyle/>
            <a:p>
              <a:pPr algn="ctr" fontAlgn="ctr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tabLst>
                  <a:tab pos="723265" algn="l"/>
                  <a:tab pos="1447165" algn="l"/>
                </a:tabLst>
              </a:pP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4" name="直接连接符 33"/>
            <p:cNvCxnSpPr/>
            <p:nvPr/>
          </p:nvCxnSpPr>
          <p:spPr>
            <a:xfrm>
              <a:off x="2191721" y="2897840"/>
              <a:ext cx="1550501" cy="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0" name="TextBox 76"/>
            <p:cNvSpPr txBox="1"/>
            <p:nvPr/>
          </p:nvSpPr>
          <p:spPr>
            <a:xfrm>
              <a:off x="2069359" y="3123903"/>
              <a:ext cx="1599274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活动时间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605747" y="3417306"/>
              <a:ext cx="2600308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月</a:t>
              </a: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19-21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日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白天</a:t>
              </a: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9:30-17:30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晚上</a:t>
              </a: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17:30—21:30</a:t>
              </a:r>
              <a:endPara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469376" y="1868684"/>
              <a:ext cx="769916" cy="831566"/>
              <a:chOff x="10269882" y="1662762"/>
              <a:chExt cx="574574" cy="574574"/>
            </a:xfrm>
          </p:grpSpPr>
          <p:sp>
            <p:nvSpPr>
              <p:cNvPr id="26" name="矩形 25"/>
              <p:cNvSpPr/>
              <p:nvPr/>
            </p:nvSpPr>
            <p:spPr>
              <a:xfrm rot="2700000">
                <a:off x="10269882" y="1662762"/>
                <a:ext cx="574574" cy="574574"/>
              </a:xfrm>
              <a:prstGeom prst="rect">
                <a:avLst/>
              </a:prstGeom>
              <a:solidFill>
                <a:srgbClr val="FFC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10403953" y="1796833"/>
                <a:ext cx="306433" cy="306433"/>
                <a:chOff x="31126113" y="-5078413"/>
                <a:chExt cx="701675" cy="701675"/>
              </a:xfrm>
              <a:solidFill>
                <a:srgbClr val="191E22"/>
              </a:solidFill>
            </p:grpSpPr>
            <p:sp>
              <p:nvSpPr>
                <p:cNvPr id="28" name="Freeform 14"/>
                <p:cNvSpPr>
                  <a:spLocks noEditPoints="1"/>
                </p:cNvSpPr>
                <p:nvPr/>
              </p:nvSpPr>
              <p:spPr bwMode="auto">
                <a:xfrm>
                  <a:off x="31126113" y="-5078413"/>
                  <a:ext cx="701675" cy="701675"/>
                </a:xfrm>
                <a:custGeom>
                  <a:avLst/>
                  <a:gdLst>
                    <a:gd name="T0" fmla="*/ 0 w 442"/>
                    <a:gd name="T1" fmla="*/ 0 h 442"/>
                    <a:gd name="T2" fmla="*/ 0 w 442"/>
                    <a:gd name="T3" fmla="*/ 442 h 442"/>
                    <a:gd name="T4" fmla="*/ 442 w 442"/>
                    <a:gd name="T5" fmla="*/ 442 h 442"/>
                    <a:gd name="T6" fmla="*/ 442 w 442"/>
                    <a:gd name="T7" fmla="*/ 0 h 442"/>
                    <a:gd name="T8" fmla="*/ 0 w 442"/>
                    <a:gd name="T9" fmla="*/ 0 h 442"/>
                    <a:gd name="T10" fmla="*/ 404 w 442"/>
                    <a:gd name="T11" fmla="*/ 405 h 442"/>
                    <a:gd name="T12" fmla="*/ 37 w 442"/>
                    <a:gd name="T13" fmla="*/ 405 h 442"/>
                    <a:gd name="T14" fmla="*/ 37 w 442"/>
                    <a:gd name="T15" fmla="*/ 38 h 442"/>
                    <a:gd name="T16" fmla="*/ 404 w 442"/>
                    <a:gd name="T17" fmla="*/ 38 h 442"/>
                    <a:gd name="T18" fmla="*/ 404 w 442"/>
                    <a:gd name="T19" fmla="*/ 405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2" h="442">
                      <a:moveTo>
                        <a:pt x="0" y="0"/>
                      </a:moveTo>
                      <a:lnTo>
                        <a:pt x="0" y="442"/>
                      </a:lnTo>
                      <a:lnTo>
                        <a:pt x="442" y="442"/>
                      </a:lnTo>
                      <a:lnTo>
                        <a:pt x="442" y="0"/>
                      </a:lnTo>
                      <a:lnTo>
                        <a:pt x="0" y="0"/>
                      </a:lnTo>
                      <a:close/>
                      <a:moveTo>
                        <a:pt x="404" y="405"/>
                      </a:moveTo>
                      <a:lnTo>
                        <a:pt x="37" y="405"/>
                      </a:lnTo>
                      <a:lnTo>
                        <a:pt x="37" y="38"/>
                      </a:lnTo>
                      <a:lnTo>
                        <a:pt x="404" y="38"/>
                      </a:lnTo>
                      <a:lnTo>
                        <a:pt x="404" y="4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5"/>
                <p:cNvSpPr/>
                <p:nvPr/>
              </p:nvSpPr>
              <p:spPr bwMode="auto">
                <a:xfrm>
                  <a:off x="31395988" y="-4891088"/>
                  <a:ext cx="192088" cy="315913"/>
                </a:xfrm>
                <a:custGeom>
                  <a:avLst/>
                  <a:gdLst>
                    <a:gd name="T0" fmla="*/ 121 w 121"/>
                    <a:gd name="T1" fmla="*/ 161 h 199"/>
                    <a:gd name="T2" fmla="*/ 38 w 121"/>
                    <a:gd name="T3" fmla="*/ 161 h 199"/>
                    <a:gd name="T4" fmla="*/ 38 w 121"/>
                    <a:gd name="T5" fmla="*/ 97 h 199"/>
                    <a:gd name="T6" fmla="*/ 99 w 121"/>
                    <a:gd name="T7" fmla="*/ 97 h 199"/>
                    <a:gd name="T8" fmla="*/ 99 w 121"/>
                    <a:gd name="T9" fmla="*/ 59 h 199"/>
                    <a:gd name="T10" fmla="*/ 38 w 121"/>
                    <a:gd name="T11" fmla="*/ 59 h 199"/>
                    <a:gd name="T12" fmla="*/ 38 w 121"/>
                    <a:gd name="T13" fmla="*/ 0 h 199"/>
                    <a:gd name="T14" fmla="*/ 0 w 121"/>
                    <a:gd name="T15" fmla="*/ 0 h 199"/>
                    <a:gd name="T16" fmla="*/ 0 w 121"/>
                    <a:gd name="T17" fmla="*/ 199 h 199"/>
                    <a:gd name="T18" fmla="*/ 121 w 121"/>
                    <a:gd name="T19" fmla="*/ 199 h 199"/>
                    <a:gd name="T20" fmla="*/ 121 w 121"/>
                    <a:gd name="T21" fmla="*/ 161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1" h="199">
                      <a:moveTo>
                        <a:pt x="121" y="161"/>
                      </a:moveTo>
                      <a:lnTo>
                        <a:pt x="38" y="161"/>
                      </a:lnTo>
                      <a:lnTo>
                        <a:pt x="38" y="97"/>
                      </a:lnTo>
                      <a:lnTo>
                        <a:pt x="99" y="97"/>
                      </a:lnTo>
                      <a:lnTo>
                        <a:pt x="99" y="59"/>
                      </a:lnTo>
                      <a:lnTo>
                        <a:pt x="38" y="59"/>
                      </a:ln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199"/>
                      </a:lnTo>
                      <a:lnTo>
                        <a:pt x="121" y="199"/>
                      </a:lnTo>
                      <a:lnTo>
                        <a:pt x="121" y="16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2" name="组合 11"/>
          <p:cNvGrpSpPr/>
          <p:nvPr/>
        </p:nvGrpSpPr>
        <p:grpSpPr>
          <a:xfrm>
            <a:off x="4880288" y="895773"/>
            <a:ext cx="2836052" cy="4535210"/>
            <a:chOff x="4704398" y="895773"/>
            <a:chExt cx="2836052" cy="4535210"/>
          </a:xfrm>
        </p:grpSpPr>
        <p:sp>
          <p:nvSpPr>
            <p:cNvPr id="16" name="矩形 35"/>
            <p:cNvSpPr/>
            <p:nvPr/>
          </p:nvSpPr>
          <p:spPr>
            <a:xfrm>
              <a:off x="4704398" y="895773"/>
              <a:ext cx="2617606" cy="4535210"/>
            </a:xfrm>
            <a:prstGeom prst="rect">
              <a:avLst/>
            </a:prstGeom>
            <a:solidFill>
              <a:srgbClr val="FFDA43"/>
            </a:solidFill>
            <a:ln w="25400" cmpd="sng">
              <a:noFill/>
              <a:miter lim="800000"/>
            </a:ln>
          </p:spPr>
          <p:txBody>
            <a:bodyPr anchor="ctr"/>
            <a:lstStyle/>
            <a:p>
              <a:pPr algn="ctr" fontAlgn="ctr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tabLst>
                  <a:tab pos="723265" algn="l"/>
                  <a:tab pos="1447165" algn="l"/>
                </a:tabLst>
              </a:pP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7" name="直接连接符 39"/>
            <p:cNvCxnSpPr/>
            <p:nvPr/>
          </p:nvCxnSpPr>
          <p:spPr>
            <a:xfrm>
              <a:off x="5371741" y="2897840"/>
              <a:ext cx="1550501" cy="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" name="TextBox 76"/>
            <p:cNvSpPr txBox="1"/>
            <p:nvPr/>
          </p:nvSpPr>
          <p:spPr>
            <a:xfrm>
              <a:off x="5586705" y="3186323"/>
              <a:ext cx="1599274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活动地点</a:t>
              </a:r>
              <a:endParaRPr lang="zh-CN" altLang="en-US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940142" y="3625369"/>
              <a:ext cx="2600308" cy="4616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广场中庭</a:t>
              </a:r>
              <a:endParaRPr lang="zh-CN" altLang="zh-CN" sz="1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649396" y="1935240"/>
              <a:ext cx="769916" cy="831566"/>
              <a:chOff x="10209236" y="1320876"/>
              <a:chExt cx="574574" cy="574574"/>
            </a:xfrm>
          </p:grpSpPr>
          <p:sp>
            <p:nvSpPr>
              <p:cNvPr id="41" name="矩形 40"/>
              <p:cNvSpPr/>
              <p:nvPr/>
            </p:nvSpPr>
            <p:spPr>
              <a:xfrm rot="2700000">
                <a:off x="10209236" y="1320876"/>
                <a:ext cx="574574" cy="574574"/>
              </a:xfrm>
              <a:prstGeom prst="rect">
                <a:avLst/>
              </a:prstGeom>
              <a:solidFill>
                <a:srgbClr val="E24E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10330134" y="1441428"/>
                <a:ext cx="332778" cy="333471"/>
                <a:chOff x="26704926" y="-7291388"/>
                <a:chExt cx="762000" cy="763587"/>
              </a:xfrm>
              <a:solidFill>
                <a:srgbClr val="191E22"/>
              </a:solidFill>
            </p:grpSpPr>
            <p:sp>
              <p:nvSpPr>
                <p:cNvPr id="43" name="Freeform 16"/>
                <p:cNvSpPr>
                  <a:spLocks noEditPoints="1"/>
                </p:cNvSpPr>
                <p:nvPr/>
              </p:nvSpPr>
              <p:spPr bwMode="auto">
                <a:xfrm>
                  <a:off x="26741438" y="-7291388"/>
                  <a:ext cx="725488" cy="725488"/>
                </a:xfrm>
                <a:custGeom>
                  <a:avLst/>
                  <a:gdLst>
                    <a:gd name="T0" fmla="*/ 242 w 457"/>
                    <a:gd name="T1" fmla="*/ 0 h 457"/>
                    <a:gd name="T2" fmla="*/ 0 w 457"/>
                    <a:gd name="T3" fmla="*/ 244 h 457"/>
                    <a:gd name="T4" fmla="*/ 213 w 457"/>
                    <a:gd name="T5" fmla="*/ 457 h 457"/>
                    <a:gd name="T6" fmla="*/ 457 w 457"/>
                    <a:gd name="T7" fmla="*/ 213 h 457"/>
                    <a:gd name="T8" fmla="*/ 242 w 457"/>
                    <a:gd name="T9" fmla="*/ 0 h 457"/>
                    <a:gd name="T10" fmla="*/ 55 w 457"/>
                    <a:gd name="T11" fmla="*/ 244 h 457"/>
                    <a:gd name="T12" fmla="*/ 242 w 457"/>
                    <a:gd name="T13" fmla="*/ 55 h 457"/>
                    <a:gd name="T14" fmla="*/ 403 w 457"/>
                    <a:gd name="T15" fmla="*/ 213 h 457"/>
                    <a:gd name="T16" fmla="*/ 213 w 457"/>
                    <a:gd name="T17" fmla="*/ 403 h 457"/>
                    <a:gd name="T18" fmla="*/ 55 w 457"/>
                    <a:gd name="T19" fmla="*/ 244 h 4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57" h="457">
                      <a:moveTo>
                        <a:pt x="242" y="0"/>
                      </a:moveTo>
                      <a:lnTo>
                        <a:pt x="0" y="244"/>
                      </a:lnTo>
                      <a:lnTo>
                        <a:pt x="213" y="457"/>
                      </a:lnTo>
                      <a:lnTo>
                        <a:pt x="457" y="213"/>
                      </a:lnTo>
                      <a:lnTo>
                        <a:pt x="242" y="0"/>
                      </a:lnTo>
                      <a:close/>
                      <a:moveTo>
                        <a:pt x="55" y="244"/>
                      </a:moveTo>
                      <a:lnTo>
                        <a:pt x="242" y="55"/>
                      </a:lnTo>
                      <a:lnTo>
                        <a:pt x="403" y="213"/>
                      </a:lnTo>
                      <a:lnTo>
                        <a:pt x="213" y="403"/>
                      </a:lnTo>
                      <a:lnTo>
                        <a:pt x="55" y="2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Freeform 17"/>
                <p:cNvSpPr>
                  <a:spLocks noEditPoints="1"/>
                </p:cNvSpPr>
                <p:nvPr/>
              </p:nvSpPr>
              <p:spPr bwMode="auto">
                <a:xfrm>
                  <a:off x="26704926" y="-6810376"/>
                  <a:ext cx="280988" cy="282575"/>
                </a:xfrm>
                <a:custGeom>
                  <a:avLst/>
                  <a:gdLst>
                    <a:gd name="T0" fmla="*/ 0 w 177"/>
                    <a:gd name="T1" fmla="*/ 178 h 178"/>
                    <a:gd name="T2" fmla="*/ 177 w 177"/>
                    <a:gd name="T3" fmla="*/ 156 h 178"/>
                    <a:gd name="T4" fmla="*/ 21 w 177"/>
                    <a:gd name="T5" fmla="*/ 0 h 178"/>
                    <a:gd name="T6" fmla="*/ 0 w 177"/>
                    <a:gd name="T7" fmla="*/ 178 h 178"/>
                    <a:gd name="T8" fmla="*/ 49 w 177"/>
                    <a:gd name="T9" fmla="*/ 81 h 178"/>
                    <a:gd name="T10" fmla="*/ 97 w 177"/>
                    <a:gd name="T11" fmla="*/ 128 h 178"/>
                    <a:gd name="T12" fmla="*/ 42 w 177"/>
                    <a:gd name="T13" fmla="*/ 135 h 178"/>
                    <a:gd name="T14" fmla="*/ 49 w 177"/>
                    <a:gd name="T15" fmla="*/ 8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7" h="178">
                      <a:moveTo>
                        <a:pt x="0" y="178"/>
                      </a:moveTo>
                      <a:lnTo>
                        <a:pt x="177" y="156"/>
                      </a:lnTo>
                      <a:lnTo>
                        <a:pt x="21" y="0"/>
                      </a:lnTo>
                      <a:lnTo>
                        <a:pt x="0" y="178"/>
                      </a:lnTo>
                      <a:close/>
                      <a:moveTo>
                        <a:pt x="49" y="81"/>
                      </a:moveTo>
                      <a:lnTo>
                        <a:pt x="97" y="128"/>
                      </a:lnTo>
                      <a:lnTo>
                        <a:pt x="42" y="135"/>
                      </a:lnTo>
                      <a:lnTo>
                        <a:pt x="49" y="8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4" name="组合 23"/>
          <p:cNvGrpSpPr/>
          <p:nvPr/>
        </p:nvGrpSpPr>
        <p:grpSpPr>
          <a:xfrm>
            <a:off x="8226878" y="880884"/>
            <a:ext cx="2736594" cy="4535210"/>
            <a:chOff x="7924154" y="895773"/>
            <a:chExt cx="2736594" cy="4535210"/>
          </a:xfrm>
        </p:grpSpPr>
        <p:sp>
          <p:nvSpPr>
            <p:cNvPr id="20" name="矩形 45"/>
            <p:cNvSpPr/>
            <p:nvPr/>
          </p:nvSpPr>
          <p:spPr>
            <a:xfrm>
              <a:off x="7924154" y="895773"/>
              <a:ext cx="2600308" cy="4535210"/>
            </a:xfrm>
            <a:prstGeom prst="rect">
              <a:avLst/>
            </a:prstGeom>
            <a:solidFill>
              <a:srgbClr val="0E429F"/>
            </a:solidFill>
            <a:ln w="25400" cmpd="sng">
              <a:noFill/>
              <a:miter lim="800000"/>
            </a:ln>
          </p:spPr>
          <p:txBody>
            <a:bodyPr anchor="ctr"/>
            <a:lstStyle/>
            <a:p>
              <a:pPr algn="ctr" fontAlgn="ctr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tabLst>
                  <a:tab pos="723265" algn="l"/>
                  <a:tab pos="1447165" algn="l"/>
                </a:tabLst>
              </a:pP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1" name="直接连接符 49"/>
            <p:cNvCxnSpPr/>
            <p:nvPr/>
          </p:nvCxnSpPr>
          <p:spPr>
            <a:xfrm>
              <a:off x="8562954" y="2897840"/>
              <a:ext cx="1550501" cy="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8" name="TextBox 76"/>
            <p:cNvSpPr txBox="1"/>
            <p:nvPr/>
          </p:nvSpPr>
          <p:spPr>
            <a:xfrm>
              <a:off x="8514181" y="2992411"/>
              <a:ext cx="1599274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活动对象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060440" y="3397419"/>
              <a:ext cx="2600308" cy="120032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写字楼白领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周边居民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潮流人士等</a:t>
              </a:r>
              <a:endParaRPr lang="zh-CN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8906469" y="1938089"/>
              <a:ext cx="769916" cy="831566"/>
              <a:chOff x="9956933" y="1945996"/>
              <a:chExt cx="574574" cy="574574"/>
            </a:xfrm>
          </p:grpSpPr>
          <p:sp>
            <p:nvSpPr>
              <p:cNvPr id="60" name="矩形 59"/>
              <p:cNvSpPr/>
              <p:nvPr/>
            </p:nvSpPr>
            <p:spPr>
              <a:xfrm rot="2700000">
                <a:off x="9956933" y="1945996"/>
                <a:ext cx="574574" cy="574574"/>
              </a:xfrm>
              <a:prstGeom prst="rect">
                <a:avLst/>
              </a:prstGeom>
              <a:solidFill>
                <a:srgbClr val="E24E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>
                <a:off x="10050732" y="2089666"/>
                <a:ext cx="347337" cy="343177"/>
                <a:chOff x="28849638" y="-9447213"/>
                <a:chExt cx="795338" cy="785812"/>
              </a:xfrm>
              <a:solidFill>
                <a:srgbClr val="191E22"/>
              </a:solidFill>
            </p:grpSpPr>
            <p:sp>
              <p:nvSpPr>
                <p:cNvPr id="62" name="Freeform 12"/>
                <p:cNvSpPr>
                  <a:spLocks noEditPoints="1"/>
                </p:cNvSpPr>
                <p:nvPr/>
              </p:nvSpPr>
              <p:spPr bwMode="auto">
                <a:xfrm>
                  <a:off x="28849638" y="-9299576"/>
                  <a:ext cx="795338" cy="638175"/>
                </a:xfrm>
                <a:custGeom>
                  <a:avLst/>
                  <a:gdLst>
                    <a:gd name="T0" fmla="*/ 72 w 212"/>
                    <a:gd name="T1" fmla="*/ 92 h 170"/>
                    <a:gd name="T2" fmla="*/ 44 w 212"/>
                    <a:gd name="T3" fmla="*/ 82 h 170"/>
                    <a:gd name="T4" fmla="*/ 0 w 212"/>
                    <a:gd name="T5" fmla="*/ 126 h 170"/>
                    <a:gd name="T6" fmla="*/ 44 w 212"/>
                    <a:gd name="T7" fmla="*/ 170 h 170"/>
                    <a:gd name="T8" fmla="*/ 88 w 212"/>
                    <a:gd name="T9" fmla="*/ 126 h 170"/>
                    <a:gd name="T10" fmla="*/ 88 w 212"/>
                    <a:gd name="T11" fmla="*/ 51 h 170"/>
                    <a:gd name="T12" fmla="*/ 196 w 212"/>
                    <a:gd name="T13" fmla="*/ 21 h 170"/>
                    <a:gd name="T14" fmla="*/ 196 w 212"/>
                    <a:gd name="T15" fmla="*/ 56 h 170"/>
                    <a:gd name="T16" fmla="*/ 168 w 212"/>
                    <a:gd name="T17" fmla="*/ 46 h 170"/>
                    <a:gd name="T18" fmla="*/ 124 w 212"/>
                    <a:gd name="T19" fmla="*/ 90 h 170"/>
                    <a:gd name="T20" fmla="*/ 168 w 212"/>
                    <a:gd name="T21" fmla="*/ 134 h 170"/>
                    <a:gd name="T22" fmla="*/ 212 w 212"/>
                    <a:gd name="T23" fmla="*/ 92 h 170"/>
                    <a:gd name="T24" fmla="*/ 212 w 212"/>
                    <a:gd name="T25" fmla="*/ 92 h 170"/>
                    <a:gd name="T26" fmla="*/ 212 w 212"/>
                    <a:gd name="T27" fmla="*/ 0 h 170"/>
                    <a:gd name="T28" fmla="*/ 72 w 212"/>
                    <a:gd name="T29" fmla="*/ 38 h 170"/>
                    <a:gd name="T30" fmla="*/ 72 w 212"/>
                    <a:gd name="T31" fmla="*/ 92 h 170"/>
                    <a:gd name="T32" fmla="*/ 168 w 212"/>
                    <a:gd name="T33" fmla="*/ 118 h 170"/>
                    <a:gd name="T34" fmla="*/ 140 w 212"/>
                    <a:gd name="T35" fmla="*/ 90 h 170"/>
                    <a:gd name="T36" fmla="*/ 168 w 212"/>
                    <a:gd name="T37" fmla="*/ 62 h 170"/>
                    <a:gd name="T38" fmla="*/ 196 w 212"/>
                    <a:gd name="T39" fmla="*/ 90 h 170"/>
                    <a:gd name="T40" fmla="*/ 168 w 212"/>
                    <a:gd name="T41" fmla="*/ 118 h 170"/>
                    <a:gd name="T42" fmla="*/ 44 w 212"/>
                    <a:gd name="T43" fmla="*/ 154 h 170"/>
                    <a:gd name="T44" fmla="*/ 16 w 212"/>
                    <a:gd name="T45" fmla="*/ 126 h 170"/>
                    <a:gd name="T46" fmla="*/ 44 w 212"/>
                    <a:gd name="T47" fmla="*/ 98 h 170"/>
                    <a:gd name="T48" fmla="*/ 72 w 212"/>
                    <a:gd name="T49" fmla="*/ 126 h 170"/>
                    <a:gd name="T50" fmla="*/ 44 w 212"/>
                    <a:gd name="T51" fmla="*/ 154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12" h="170">
                      <a:moveTo>
                        <a:pt x="72" y="92"/>
                      </a:moveTo>
                      <a:cubicBezTo>
                        <a:pt x="65" y="86"/>
                        <a:pt x="55" y="82"/>
                        <a:pt x="44" y="82"/>
                      </a:cubicBezTo>
                      <a:cubicBezTo>
                        <a:pt x="20" y="82"/>
                        <a:pt x="0" y="102"/>
                        <a:pt x="0" y="126"/>
                      </a:cubicBezTo>
                      <a:cubicBezTo>
                        <a:pt x="0" y="150"/>
                        <a:pt x="20" y="170"/>
                        <a:pt x="44" y="170"/>
                      </a:cubicBezTo>
                      <a:cubicBezTo>
                        <a:pt x="69" y="170"/>
                        <a:pt x="88" y="150"/>
                        <a:pt x="88" y="126"/>
                      </a:cubicBezTo>
                      <a:cubicBezTo>
                        <a:pt x="88" y="51"/>
                        <a:pt x="88" y="51"/>
                        <a:pt x="88" y="51"/>
                      </a:cubicBezTo>
                      <a:cubicBezTo>
                        <a:pt x="196" y="21"/>
                        <a:pt x="196" y="21"/>
                        <a:pt x="196" y="21"/>
                      </a:cubicBezTo>
                      <a:cubicBezTo>
                        <a:pt x="196" y="56"/>
                        <a:pt x="196" y="56"/>
                        <a:pt x="196" y="56"/>
                      </a:cubicBezTo>
                      <a:cubicBezTo>
                        <a:pt x="188" y="50"/>
                        <a:pt x="179" y="46"/>
                        <a:pt x="168" y="46"/>
                      </a:cubicBezTo>
                      <a:cubicBezTo>
                        <a:pt x="144" y="46"/>
                        <a:pt x="124" y="66"/>
                        <a:pt x="124" y="90"/>
                      </a:cubicBezTo>
                      <a:cubicBezTo>
                        <a:pt x="124" y="114"/>
                        <a:pt x="144" y="134"/>
                        <a:pt x="168" y="134"/>
                      </a:cubicBezTo>
                      <a:cubicBezTo>
                        <a:pt x="192" y="134"/>
                        <a:pt x="211" y="115"/>
                        <a:pt x="212" y="92"/>
                      </a:cubicBezTo>
                      <a:cubicBezTo>
                        <a:pt x="212" y="92"/>
                        <a:pt x="212" y="92"/>
                        <a:pt x="212" y="92"/>
                      </a:cubicBezTo>
                      <a:cubicBezTo>
                        <a:pt x="212" y="0"/>
                        <a:pt x="212" y="0"/>
                        <a:pt x="212" y="0"/>
                      </a:cubicBezTo>
                      <a:cubicBezTo>
                        <a:pt x="72" y="38"/>
                        <a:pt x="72" y="38"/>
                        <a:pt x="72" y="38"/>
                      </a:cubicBezTo>
                      <a:lnTo>
                        <a:pt x="72" y="92"/>
                      </a:lnTo>
                      <a:close/>
                      <a:moveTo>
                        <a:pt x="168" y="118"/>
                      </a:moveTo>
                      <a:cubicBezTo>
                        <a:pt x="152" y="118"/>
                        <a:pt x="140" y="105"/>
                        <a:pt x="140" y="90"/>
                      </a:cubicBezTo>
                      <a:cubicBezTo>
                        <a:pt x="140" y="74"/>
                        <a:pt x="152" y="62"/>
                        <a:pt x="168" y="62"/>
                      </a:cubicBezTo>
                      <a:cubicBezTo>
                        <a:pt x="183" y="62"/>
                        <a:pt x="196" y="74"/>
                        <a:pt x="196" y="90"/>
                      </a:cubicBezTo>
                      <a:cubicBezTo>
                        <a:pt x="196" y="105"/>
                        <a:pt x="183" y="118"/>
                        <a:pt x="168" y="118"/>
                      </a:cubicBezTo>
                      <a:close/>
                      <a:moveTo>
                        <a:pt x="44" y="154"/>
                      </a:moveTo>
                      <a:cubicBezTo>
                        <a:pt x="29" y="154"/>
                        <a:pt x="16" y="142"/>
                        <a:pt x="16" y="126"/>
                      </a:cubicBezTo>
                      <a:cubicBezTo>
                        <a:pt x="16" y="111"/>
                        <a:pt x="29" y="98"/>
                        <a:pt x="44" y="98"/>
                      </a:cubicBezTo>
                      <a:cubicBezTo>
                        <a:pt x="60" y="98"/>
                        <a:pt x="72" y="111"/>
                        <a:pt x="72" y="126"/>
                      </a:cubicBezTo>
                      <a:cubicBezTo>
                        <a:pt x="72" y="142"/>
                        <a:pt x="60" y="154"/>
                        <a:pt x="44" y="15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Freeform 13"/>
                <p:cNvSpPr/>
                <p:nvPr/>
              </p:nvSpPr>
              <p:spPr bwMode="auto">
                <a:xfrm>
                  <a:off x="29119513" y="-9447213"/>
                  <a:ext cx="525463" cy="211138"/>
                </a:xfrm>
                <a:custGeom>
                  <a:avLst/>
                  <a:gdLst>
                    <a:gd name="T0" fmla="*/ 0 w 331"/>
                    <a:gd name="T1" fmla="*/ 95 h 133"/>
                    <a:gd name="T2" fmla="*/ 0 w 331"/>
                    <a:gd name="T3" fmla="*/ 133 h 133"/>
                    <a:gd name="T4" fmla="*/ 331 w 331"/>
                    <a:gd name="T5" fmla="*/ 38 h 133"/>
                    <a:gd name="T6" fmla="*/ 331 w 331"/>
                    <a:gd name="T7" fmla="*/ 0 h 133"/>
                    <a:gd name="T8" fmla="*/ 0 w 331"/>
                    <a:gd name="T9" fmla="*/ 9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1" h="133">
                      <a:moveTo>
                        <a:pt x="0" y="95"/>
                      </a:moveTo>
                      <a:lnTo>
                        <a:pt x="0" y="133"/>
                      </a:lnTo>
                      <a:lnTo>
                        <a:pt x="331" y="38"/>
                      </a:lnTo>
                      <a:lnTo>
                        <a:pt x="331" y="0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2657475" y="-2657475"/>
            <a:ext cx="6879590" cy="1219454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476625" y="864870"/>
            <a:ext cx="5462270" cy="54622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25010" y="2178050"/>
            <a:ext cx="2921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2626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42154" y="3242627"/>
            <a:ext cx="4731212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kumimoji="1" lang="zh-CN" altLang="en-US" sz="4000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活动氛围</a:t>
            </a:r>
            <a:endParaRPr kumimoji="1" lang="zh-CN" altLang="en-US" sz="4000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9" t="-355" r="28122" b="461"/>
          <a:stretch>
            <a:fillRect/>
          </a:stretch>
        </p:blipFill>
        <p:spPr>
          <a:xfrm>
            <a:off x="2333775" y="131863"/>
            <a:ext cx="2510587" cy="665363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184999" y="6119798"/>
            <a:ext cx="915294" cy="37527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舞台</a:t>
            </a:r>
            <a:endParaRPr lang="zh-CN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64230" y="869003"/>
            <a:ext cx="361299" cy="94648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兑换处</a:t>
            </a:r>
            <a:endParaRPr lang="zh-CN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49450" y="2412361"/>
            <a:ext cx="106737" cy="3106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59386" y="454738"/>
            <a:ext cx="1092172" cy="28194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门头</a:t>
            </a:r>
            <a:endParaRPr lang="zh-CN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/>
          <p:cNvCxnSpPr>
            <a:endCxn id="53" idx="3"/>
          </p:cNvCxnSpPr>
          <p:nvPr/>
        </p:nvCxnSpPr>
        <p:spPr>
          <a:xfrm flipH="1" flipV="1">
            <a:off x="2130246" y="2061968"/>
            <a:ext cx="898180" cy="229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613269" y="2417194"/>
            <a:ext cx="1638599" cy="3235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接头篮球机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372809" y="2628948"/>
            <a:ext cx="2157489" cy="3235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百威啤酒摊位</a:t>
            </a:r>
            <a:endParaRPr lang="zh-CN" altLang="en-US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60483" y="3556259"/>
            <a:ext cx="2134835" cy="3235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商户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372143" y="4428624"/>
            <a:ext cx="2158152" cy="3235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商户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7372143" y="4968568"/>
            <a:ext cx="2158152" cy="3235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晚上游戏摊位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123026" y="3641176"/>
            <a:ext cx="345014" cy="652383"/>
            <a:chOff x="3206958" y="3172421"/>
            <a:chExt cx="345014" cy="652383"/>
          </a:xfrm>
        </p:grpSpPr>
        <p:sp>
          <p:nvSpPr>
            <p:cNvPr id="40" name="圆角矩形 39"/>
            <p:cNvSpPr/>
            <p:nvPr/>
          </p:nvSpPr>
          <p:spPr>
            <a:xfrm>
              <a:off x="3206958" y="3172421"/>
              <a:ext cx="341461" cy="29252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3210510" y="3532284"/>
              <a:ext cx="341462" cy="29252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901328" y="4910420"/>
            <a:ext cx="349094" cy="1018383"/>
            <a:chOff x="3705974" y="4356067"/>
            <a:chExt cx="349094" cy="1018383"/>
          </a:xfrm>
        </p:grpSpPr>
        <p:sp>
          <p:nvSpPr>
            <p:cNvPr id="38" name="圆角矩形 37"/>
            <p:cNvSpPr/>
            <p:nvPr/>
          </p:nvSpPr>
          <p:spPr>
            <a:xfrm>
              <a:off x="3705974" y="4356067"/>
              <a:ext cx="341462" cy="292519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3713606" y="4702276"/>
              <a:ext cx="341462" cy="29252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3713606" y="5081930"/>
              <a:ext cx="341462" cy="29252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5</a:t>
              </a:r>
              <a:endParaRPr lang="zh-CN" altLang="en-US" dirty="0"/>
            </a:p>
          </p:txBody>
        </p:sp>
      </p:grpSp>
      <p:sp>
        <p:nvSpPr>
          <p:cNvPr id="59" name="矩形 58"/>
          <p:cNvSpPr/>
          <p:nvPr/>
        </p:nvSpPr>
        <p:spPr>
          <a:xfrm>
            <a:off x="7348824" y="3111731"/>
            <a:ext cx="2168332" cy="3235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  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商户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348824" y="4015574"/>
            <a:ext cx="2158152" cy="3235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商户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018779" y="501431"/>
            <a:ext cx="2953078" cy="686331"/>
            <a:chOff x="7324639" y="799351"/>
            <a:chExt cx="3038402" cy="588597"/>
          </a:xfrm>
        </p:grpSpPr>
        <p:sp>
          <p:nvSpPr>
            <p:cNvPr id="43" name="矩形 42"/>
            <p:cNvSpPr/>
            <p:nvPr/>
          </p:nvSpPr>
          <p:spPr>
            <a:xfrm>
              <a:off x="7324639" y="79935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662417" y="926283"/>
              <a:ext cx="26265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平面规划图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1090946" y="1899699"/>
            <a:ext cx="1039300" cy="3245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美陈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等腰三角形 53"/>
          <p:cNvSpPr/>
          <p:nvPr/>
        </p:nvSpPr>
        <p:spPr>
          <a:xfrm>
            <a:off x="2958430" y="1911122"/>
            <a:ext cx="329192" cy="236555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3128133" y="3347512"/>
            <a:ext cx="195206" cy="1643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13269" y="3421645"/>
            <a:ext cx="1646068" cy="27590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兑奖处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97555" y="4293559"/>
            <a:ext cx="1436757" cy="3245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吃货能量营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047891" y="5834830"/>
            <a:ext cx="664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注：白天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个体验游戏，晚上增加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个游戏，共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个游戏。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等腰三角形 98"/>
          <p:cNvSpPr/>
          <p:nvPr/>
        </p:nvSpPr>
        <p:spPr>
          <a:xfrm>
            <a:off x="3239001" y="1581042"/>
            <a:ext cx="144242" cy="8239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等腰三角形 101"/>
          <p:cNvSpPr/>
          <p:nvPr/>
        </p:nvSpPr>
        <p:spPr>
          <a:xfrm>
            <a:off x="3197433" y="1761152"/>
            <a:ext cx="144242" cy="8239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>
            <a:off x="3183583" y="1913552"/>
            <a:ext cx="144242" cy="8239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3136677" y="4955068"/>
            <a:ext cx="481772" cy="965151"/>
            <a:chOff x="4310230" y="2543018"/>
            <a:chExt cx="481772" cy="965151"/>
          </a:xfrm>
        </p:grpSpPr>
        <p:grpSp>
          <p:nvGrpSpPr>
            <p:cNvPr id="113" name="组合 112"/>
            <p:cNvGrpSpPr/>
            <p:nvPr/>
          </p:nvGrpSpPr>
          <p:grpSpPr>
            <a:xfrm>
              <a:off x="4310230" y="2543018"/>
              <a:ext cx="178600" cy="965151"/>
              <a:chOff x="3970559" y="4150600"/>
              <a:chExt cx="262292" cy="1417424"/>
            </a:xfrm>
            <a:solidFill>
              <a:srgbClr val="FF0000"/>
            </a:solidFill>
          </p:grpSpPr>
          <p:sp>
            <p:nvSpPr>
              <p:cNvPr id="120" name="椭圆 119"/>
              <p:cNvSpPr/>
              <p:nvPr/>
            </p:nvSpPr>
            <p:spPr>
              <a:xfrm>
                <a:off x="3972730" y="4150600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椭圆 120"/>
              <p:cNvSpPr/>
              <p:nvPr/>
            </p:nvSpPr>
            <p:spPr>
              <a:xfrm>
                <a:off x="3970559" y="4420431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椭圆 121"/>
              <p:cNvSpPr/>
              <p:nvPr/>
            </p:nvSpPr>
            <p:spPr>
              <a:xfrm>
                <a:off x="3987248" y="4711815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椭圆 122"/>
              <p:cNvSpPr/>
              <p:nvPr/>
            </p:nvSpPr>
            <p:spPr>
              <a:xfrm>
                <a:off x="3996857" y="5039167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椭圆 123"/>
              <p:cNvSpPr/>
              <p:nvPr/>
            </p:nvSpPr>
            <p:spPr>
              <a:xfrm>
                <a:off x="3996857" y="5351443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>
              <a:off x="4602491" y="2555006"/>
              <a:ext cx="189511" cy="935343"/>
              <a:chOff x="4033772" y="4150600"/>
              <a:chExt cx="278316" cy="1373648"/>
            </a:xfrm>
            <a:solidFill>
              <a:srgbClr val="FF0000"/>
            </a:solidFill>
          </p:grpSpPr>
          <p:sp>
            <p:nvSpPr>
              <p:cNvPr id="115" name="椭圆 114"/>
              <p:cNvSpPr/>
              <p:nvPr/>
            </p:nvSpPr>
            <p:spPr>
              <a:xfrm>
                <a:off x="4033772" y="4150600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4033772" y="4440495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椭圆 116"/>
              <p:cNvSpPr/>
              <p:nvPr/>
            </p:nvSpPr>
            <p:spPr>
              <a:xfrm>
                <a:off x="4048568" y="4734219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椭圆 117"/>
              <p:cNvSpPr/>
              <p:nvPr/>
            </p:nvSpPr>
            <p:spPr>
              <a:xfrm>
                <a:off x="4062531" y="5039210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4076094" y="5307667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1" name="矩形 40"/>
          <p:cNvSpPr/>
          <p:nvPr/>
        </p:nvSpPr>
        <p:spPr>
          <a:xfrm>
            <a:off x="3103800" y="4545958"/>
            <a:ext cx="1239837" cy="2738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个游戏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5" name="直接箭头连接符 134"/>
          <p:cNvCxnSpPr/>
          <p:nvPr/>
        </p:nvCxnSpPr>
        <p:spPr>
          <a:xfrm flipH="1" flipV="1">
            <a:off x="2213037" y="2528739"/>
            <a:ext cx="898180" cy="2299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箭头连接符 137"/>
          <p:cNvCxnSpPr/>
          <p:nvPr/>
        </p:nvCxnSpPr>
        <p:spPr>
          <a:xfrm flipH="1" flipV="1">
            <a:off x="2276617" y="4594310"/>
            <a:ext cx="825328" cy="8509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接箭头连接符 138"/>
          <p:cNvCxnSpPr>
            <a:stCxn id="147" idx="1"/>
            <a:endCxn id="57" idx="3"/>
          </p:cNvCxnSpPr>
          <p:nvPr/>
        </p:nvCxnSpPr>
        <p:spPr>
          <a:xfrm flipH="1">
            <a:off x="2234312" y="4299419"/>
            <a:ext cx="1603402" cy="1564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3162817" y="2880034"/>
            <a:ext cx="106737" cy="31064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6" name="直接箭头连接符 95"/>
          <p:cNvCxnSpPr/>
          <p:nvPr/>
        </p:nvCxnSpPr>
        <p:spPr>
          <a:xfrm flipH="1" flipV="1">
            <a:off x="2240102" y="3029220"/>
            <a:ext cx="898180" cy="22992"/>
          </a:xfrm>
          <a:prstGeom prst="straightConnector1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8" name="矩形 97"/>
          <p:cNvSpPr/>
          <p:nvPr/>
        </p:nvSpPr>
        <p:spPr>
          <a:xfrm>
            <a:off x="613269" y="2914547"/>
            <a:ext cx="1638599" cy="3235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抓娃娃机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0" name="直接箭头连接符 99"/>
          <p:cNvCxnSpPr>
            <a:stCxn id="95" idx="1"/>
          </p:cNvCxnSpPr>
          <p:nvPr/>
        </p:nvCxnSpPr>
        <p:spPr>
          <a:xfrm flipH="1">
            <a:off x="2285403" y="3429711"/>
            <a:ext cx="842730" cy="70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3" name="矩形 102"/>
          <p:cNvSpPr/>
          <p:nvPr/>
        </p:nvSpPr>
        <p:spPr>
          <a:xfrm>
            <a:off x="3701658" y="2372417"/>
            <a:ext cx="294491" cy="350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3673160" y="2940533"/>
            <a:ext cx="294491" cy="350588"/>
          </a:xfrm>
          <a:prstGeom prst="rect">
            <a:avLst/>
          </a:prstGeom>
          <a:solidFill>
            <a:srgbClr val="0E4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4918800" y="2374382"/>
            <a:ext cx="1638599" cy="358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波波球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箭头连接符 9"/>
          <p:cNvCxnSpPr>
            <a:stCxn id="103" idx="3"/>
            <a:endCxn id="107" idx="1"/>
          </p:cNvCxnSpPr>
          <p:nvPr/>
        </p:nvCxnSpPr>
        <p:spPr>
          <a:xfrm>
            <a:off x="3996149" y="2547711"/>
            <a:ext cx="922651" cy="6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直接箭头连接符 107"/>
          <p:cNvCxnSpPr/>
          <p:nvPr/>
        </p:nvCxnSpPr>
        <p:spPr>
          <a:xfrm>
            <a:off x="3944681" y="3102218"/>
            <a:ext cx="974119" cy="133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矩形 108"/>
          <p:cNvSpPr/>
          <p:nvPr/>
        </p:nvSpPr>
        <p:spPr>
          <a:xfrm>
            <a:off x="4918799" y="2928236"/>
            <a:ext cx="1638599" cy="358834"/>
          </a:xfrm>
          <a:prstGeom prst="rect">
            <a:avLst/>
          </a:prstGeom>
          <a:solidFill>
            <a:srgbClr val="0E42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真人抓娃娃机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3796274" y="3460145"/>
            <a:ext cx="481772" cy="965151"/>
            <a:chOff x="4310230" y="2543018"/>
            <a:chExt cx="481772" cy="965151"/>
          </a:xfrm>
        </p:grpSpPr>
        <p:grpSp>
          <p:nvGrpSpPr>
            <p:cNvPr id="130" name="组合 129"/>
            <p:cNvGrpSpPr/>
            <p:nvPr/>
          </p:nvGrpSpPr>
          <p:grpSpPr>
            <a:xfrm>
              <a:off x="4310230" y="2543018"/>
              <a:ext cx="178600" cy="965151"/>
              <a:chOff x="3970559" y="4150600"/>
              <a:chExt cx="262292" cy="1417424"/>
            </a:xfrm>
            <a:solidFill>
              <a:srgbClr val="FF0000"/>
            </a:solidFill>
          </p:grpSpPr>
          <p:sp>
            <p:nvSpPr>
              <p:cNvPr id="142" name="椭圆 141"/>
              <p:cNvSpPr/>
              <p:nvPr/>
            </p:nvSpPr>
            <p:spPr>
              <a:xfrm>
                <a:off x="3972730" y="4150600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3970559" y="4420431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3987248" y="4711815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3996857" y="5039167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3996857" y="5351443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4602491" y="2555006"/>
              <a:ext cx="189511" cy="935343"/>
              <a:chOff x="4033772" y="4150600"/>
              <a:chExt cx="278316" cy="1373648"/>
            </a:xfrm>
            <a:solidFill>
              <a:srgbClr val="FF0000"/>
            </a:solidFill>
          </p:grpSpPr>
          <p:sp>
            <p:nvSpPr>
              <p:cNvPr id="132" name="椭圆 131"/>
              <p:cNvSpPr/>
              <p:nvPr/>
            </p:nvSpPr>
            <p:spPr>
              <a:xfrm>
                <a:off x="4033772" y="4150600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4033772" y="4440495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4048568" y="4734219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椭圆 139"/>
              <p:cNvSpPr/>
              <p:nvPr/>
            </p:nvSpPr>
            <p:spPr>
              <a:xfrm>
                <a:off x="4062531" y="5039210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椭圆 140"/>
              <p:cNvSpPr/>
              <p:nvPr/>
            </p:nvSpPr>
            <p:spPr>
              <a:xfrm>
                <a:off x="4076094" y="5307667"/>
                <a:ext cx="235994" cy="216581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43" name="矩形 4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8438" y="708130"/>
              <a:ext cx="2626502" cy="350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导视板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5" y="1181786"/>
            <a:ext cx="7407287" cy="4941943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7670527" y="1181785"/>
            <a:ext cx="4363482" cy="4941943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50000"/>
              </a:lnSpc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en-US" dirty="0"/>
              <a:t>广场喷水池沿马路一侧，</a:t>
            </a:r>
            <a:endParaRPr lang="en-US" altLang="zh-CN" dirty="0"/>
          </a:p>
          <a:p>
            <a:pPr algn="l"/>
            <a:r>
              <a:rPr lang="zh-CN" altLang="en-US" dirty="0"/>
              <a:t>设置吉祥物、比卡丘、龙虾仔的</a:t>
            </a:r>
            <a:r>
              <a:rPr lang="zh-CN" altLang="en-US" dirty="0">
                <a:solidFill>
                  <a:schemeClr val="tx1"/>
                </a:solidFill>
              </a:rPr>
              <a:t>形象牌</a:t>
            </a:r>
            <a:r>
              <a:rPr lang="zh-CN" altLang="en-US" dirty="0"/>
              <a:t>，配合主题的</a:t>
            </a:r>
            <a:r>
              <a:rPr lang="zh-CN" altLang="en-US" dirty="0">
                <a:solidFill>
                  <a:schemeClr val="tx1"/>
                </a:solidFill>
              </a:rPr>
              <a:t>路引导视牌</a:t>
            </a:r>
            <a:r>
              <a:rPr lang="zh-CN" altLang="en-US" dirty="0"/>
              <a:t>，打造萌宠组团去参与龙虾啤酒音乐节的场景，在凸显趣味性的同时，也凸显活动的主要卡通人物，呼应主题。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43" name="矩形 4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美陈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74089" y="5361709"/>
            <a:ext cx="12067310" cy="820439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龙虾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美食、啤酒、音乐等元素定制主题美陈，配合灯光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，吸引互动拍照，形成二次宣传。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615" y="1149084"/>
            <a:ext cx="6112385" cy="40749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49084"/>
            <a:ext cx="6107745" cy="40749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849032" y="1149084"/>
            <a:ext cx="2036619" cy="522323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美陈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01708" y="1149084"/>
            <a:ext cx="2036619" cy="522323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美陈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43" name="矩形 4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门头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3" y="1166960"/>
            <a:ext cx="7892322" cy="526154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429186" y="1801091"/>
            <a:ext cx="3117273" cy="4724400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门头采用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主画面包边结合的形式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，作为活动的入口，增加昭示性及仪式感，给人更多的想象和期待。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43" name="矩形 4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摊位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8733987" y="1224973"/>
            <a:ext cx="3117273" cy="5156200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租赁统一形式的摊位餐车</a:t>
            </a:r>
            <a:endParaRPr lang="en-US" altLang="zh-CN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可采用不同配色及装饰元素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配合小灯泡及展示架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增加摊位亮度及气氛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说明参与规则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69" y="1224973"/>
            <a:ext cx="8356600" cy="5156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43" name="矩形 4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摊位装饰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8939561" y="885002"/>
            <a:ext cx="3113894" cy="5695905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小灯泡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商户品牌灯箱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摊位桌子外围包装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摊位顶部商户品牌画面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导视牌 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展示架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94" y="885003"/>
            <a:ext cx="8695813" cy="569590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21403745">
            <a:off x="5264597" y="1458528"/>
            <a:ext cx="567108" cy="527927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 rot="21403745">
            <a:off x="7539639" y="1633711"/>
            <a:ext cx="503440" cy="520621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21403745">
            <a:off x="6748391" y="4222008"/>
            <a:ext cx="471468" cy="384530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 rot="21403745">
            <a:off x="6400005" y="1772698"/>
            <a:ext cx="571490" cy="459012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01" y="3732954"/>
            <a:ext cx="3925600" cy="2723039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 rot="21403745" flipH="1">
            <a:off x="1649375" y="3951559"/>
            <a:ext cx="488342" cy="514621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43" name="矩形 4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摊位装饰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8210897" y="1198735"/>
            <a:ext cx="3113894" cy="5022480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lnSpc>
                <a:spcPct val="150000"/>
              </a:lnSpc>
              <a:buFont typeface="+mj-lt"/>
              <a:buAutoNum type="arabicPeriod" startAt="6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主题挂旗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ctr">
              <a:lnSpc>
                <a:spcPct val="150000"/>
              </a:lnSpc>
              <a:buFont typeface="+mj-lt"/>
              <a:buAutoNum type="arabicPeriod" startAt="6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异形展示贴牌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" t="1025" r="314" b="1466"/>
          <a:stretch>
            <a:fillRect/>
          </a:stretch>
        </p:blipFill>
        <p:spPr>
          <a:xfrm>
            <a:off x="346363" y="1198735"/>
            <a:ext cx="7615238" cy="502248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21403745">
            <a:off x="6715843" y="1696955"/>
            <a:ext cx="434855" cy="534631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73118" y="1917974"/>
            <a:ext cx="910414" cy="651163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43" name="矩形 4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吃货能量营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6317627" y="4904508"/>
            <a:ext cx="5278581" cy="955966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高脚桌配吧台椅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的形式，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共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套，每个区域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套。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6392" y="1043979"/>
            <a:ext cx="5375608" cy="361596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70825" y="1287255"/>
            <a:ext cx="5781568" cy="955966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设置两个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吃货能量营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作为就餐区，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客户可在该区享用美食、休息、观看表演等。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7"/>
          <a:stretch>
            <a:fillRect/>
          </a:stretch>
        </p:blipFill>
        <p:spPr>
          <a:xfrm>
            <a:off x="131438" y="2458347"/>
            <a:ext cx="6020955" cy="377167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43" name="矩形 4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舞台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3" y="1190213"/>
            <a:ext cx="7645955" cy="509730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175141" y="1190213"/>
            <a:ext cx="3535788" cy="5097304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舞台背景采用主画面包装</a:t>
            </a:r>
            <a:endParaRPr lang="en-US" altLang="zh-CN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配合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灰色地毯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、灯光及音响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保证现场表演质量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增加氛围感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43" name="矩形 4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指引地贴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7364733" y="5264728"/>
            <a:ext cx="4093803" cy="1052944"/>
          </a:xfrm>
          <a:prstGeom prst="rect">
            <a:avLst/>
          </a:prstGeom>
          <a:solidFill>
            <a:srgbClr val="FFDF7F"/>
          </a:solidFill>
          <a:ln w="381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现场设置趣味</a:t>
            </a:r>
            <a:r>
              <a:rPr lang="zh-CN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导视地贴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指引活动区域及龙虾领取点。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733" y="242189"/>
            <a:ext cx="3618088" cy="482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4"/>
          <a:stretch>
            <a:fillRect/>
          </a:stretch>
        </p:blipFill>
        <p:spPr>
          <a:xfrm>
            <a:off x="110836" y="1190213"/>
            <a:ext cx="7054875" cy="48222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2657475" y="-2657475"/>
            <a:ext cx="6879590" cy="1219454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476625" y="864870"/>
            <a:ext cx="5462270" cy="54622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25010" y="2178050"/>
            <a:ext cx="2921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2626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42154" y="3242627"/>
            <a:ext cx="4731212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kumimoji="1" lang="zh-CN" altLang="en-US" sz="4000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活动互动内容</a:t>
            </a:r>
            <a:endParaRPr kumimoji="1" lang="zh-CN" altLang="en-US" sz="4000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6"/>
          <p:cNvSpPr txBox="1"/>
          <p:nvPr/>
        </p:nvSpPr>
        <p:spPr>
          <a:xfrm>
            <a:off x="4840433" y="479041"/>
            <a:ext cx="3347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i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活动入场券说明</a:t>
            </a:r>
            <a:endParaRPr lang="zh-CN" altLang="en-US" sz="2800" b="1" i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97527" y="1126951"/>
            <a:ext cx="10668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活动体验券派发形式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朋友圈广告免费电子券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公众号留言免费电子券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各摊位商户限量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张免费送（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家商户共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凭借消费小票（满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98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元）免费兑换活动体验券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邀请函，作为同行邀请函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注：所有的电子券现场通过后台核销，兑换纸质入场券。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6"/>
          <p:cNvSpPr txBox="1"/>
          <p:nvPr/>
        </p:nvSpPr>
        <p:spPr>
          <a:xfrm>
            <a:off x="4955597" y="451333"/>
            <a:ext cx="2530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活动规则说明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17416" y="1371028"/>
            <a:ext cx="108065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白天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设置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个体验活动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，凭借广场消费小票免费体验。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（满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元可体验一个游戏，可叠加或大额小票，如，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元的小票可以玩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个游戏，两张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元的小票也可以玩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个游戏）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晚上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设置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闯关形式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个体验活动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，凭借消费小票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电子券兑换纸质体验券免费参与体验。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活动不设围栏，可自由围观体验。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在入口处兑换体验券可以领取吃虾礼包，现场闯关，兑换啤酒、小龙虾等奖品。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通过活动体验券使各游戏体验环节形成整体，限制活动体验参与次数。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7416" y="4306396"/>
            <a:ext cx="8388048" cy="8448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人流量大时，每个体验环节仅限体验一次，体验券该环节盖章后即不可重复体验。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人流量小时，盖章后还可继续体验，但不参与闯关奖品派发。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6"/>
          <p:cNvSpPr txBox="1"/>
          <p:nvPr/>
        </p:nvSpPr>
        <p:spPr>
          <a:xfrm>
            <a:off x="4955597" y="451333"/>
            <a:ext cx="2530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闯关奖品说明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0542" y="1863531"/>
            <a:ext cx="106402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两个游戏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手机壳</a:t>
            </a:r>
            <a:endParaRPr lang="en-US" altLang="zh-CN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三个游戏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百威帆布袋</a:t>
            </a:r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百威防水束口袋一个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（帆布包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束口袋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四个游戏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小吃一份</a:t>
            </a:r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百威啤酒两瓶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（每天前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名为小吃，后面为百威啤酒）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（胡桃里小吃*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、牙买加小吃*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，商户免费提供，需到商户摊位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店里兑换）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五个游戏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小龙虾一份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（峰味龙堂提供，需到店里兑换）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六个游戏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ＦＵＮ浪大礼包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（龙虾公仔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１，帆布袋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１、百威啤酒*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、笔记本*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活动铺排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22817" y="1578362"/>
            <a:ext cx="4916956" cy="2213799"/>
            <a:chOff x="-17890" y="1419299"/>
            <a:chExt cx="5592887" cy="2789555"/>
          </a:xfrm>
        </p:grpSpPr>
        <p:sp>
          <p:nvSpPr>
            <p:cNvPr id="8" name="矩形 7"/>
            <p:cNvSpPr/>
            <p:nvPr/>
          </p:nvSpPr>
          <p:spPr>
            <a:xfrm>
              <a:off x="-17890" y="1419299"/>
              <a:ext cx="5592887" cy="2789555"/>
            </a:xfrm>
            <a:prstGeom prst="rect">
              <a:avLst/>
            </a:prstGeom>
            <a:solidFill>
              <a:srgbClr val="FFDA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724890" y="1756571"/>
              <a:ext cx="2840184" cy="2210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三轮半点抽奖</a:t>
              </a:r>
              <a:endPara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21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91053" y="3983973"/>
            <a:ext cx="4100947" cy="2213799"/>
            <a:chOff x="5904952" y="3089563"/>
            <a:chExt cx="4860031" cy="2789555"/>
          </a:xfrm>
        </p:grpSpPr>
        <p:sp>
          <p:nvSpPr>
            <p:cNvPr id="7" name="矩形 6"/>
            <p:cNvSpPr/>
            <p:nvPr/>
          </p:nvSpPr>
          <p:spPr>
            <a:xfrm>
              <a:off x="5904952" y="3089563"/>
              <a:ext cx="4860031" cy="2789555"/>
            </a:xfrm>
            <a:prstGeom prst="rect">
              <a:avLst/>
            </a:prstGeom>
            <a:solidFill>
              <a:srgbClr val="FFDA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630689" y="3572958"/>
              <a:ext cx="3740314" cy="1745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两轮准点互动挑战</a:t>
              </a:r>
              <a:endPara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00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21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00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2602" y="1578362"/>
            <a:ext cx="5304760" cy="4619410"/>
            <a:chOff x="720226" y="1204327"/>
            <a:chExt cx="4860031" cy="2789555"/>
          </a:xfrm>
        </p:grpSpPr>
        <p:sp>
          <p:nvSpPr>
            <p:cNvPr id="12" name="矩形 11"/>
            <p:cNvSpPr/>
            <p:nvPr/>
          </p:nvSpPr>
          <p:spPr>
            <a:xfrm>
              <a:off x="720226" y="1204327"/>
              <a:ext cx="4860031" cy="2789555"/>
            </a:xfrm>
            <a:prstGeom prst="rect">
              <a:avLst/>
            </a:prstGeom>
            <a:solidFill>
              <a:srgbClr val="FFDA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35163" y="1446272"/>
              <a:ext cx="4636869" cy="2137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白天常规活动体验</a:t>
              </a:r>
              <a:endPara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FUN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浪波波球王国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（波波球池）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FUN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浪篮球体验站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（街头投篮机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FUN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浪礼品星球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（抓娃娃机）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FUN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浪真人抓娃娃体验站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（真人抓娃娃）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晚上专属活动体验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嗨“啤”一下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（套啤酒）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嗨啤美食家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（大型道具夹美食）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931959" y="3983973"/>
            <a:ext cx="2040965" cy="22137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体验铺排</a:t>
            </a:r>
            <a:endParaRPr lang="zh-CN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玩偶巡游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5003"/>
            <a:ext cx="6643026" cy="4191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026" y="885003"/>
            <a:ext cx="5582412" cy="4191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4987636"/>
            <a:ext cx="12192000" cy="1683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设置吉祥物、比卡丘、龙虾仔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玩偶巡游广场及周边写字楼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，玩偶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粘贴活动信息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，为活动预热、暖场。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号（提前一天预热）白天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12:00-13:00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18:00-19:00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20:00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21:00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活动内场巡游。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签到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7110532" y="4231877"/>
            <a:ext cx="4917483" cy="24737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凭入场券即可获得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吃虾大礼包及吃虾指南</a:t>
            </a: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包含</a:t>
            </a:r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吃虾指南、吉祥物扇子、发光发夹（限女生）、</a:t>
            </a:r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6.8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折吃虾券、纸巾一包</a:t>
            </a:r>
            <a:endParaRPr lang="en-US" altLang="zh-CN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（用龙虾形象袋子装袋，粘贴广场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扫码关注公众号兑换防晒霜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633" b="7273"/>
          <a:stretch>
            <a:fillRect/>
          </a:stretch>
        </p:blipFill>
        <p:spPr>
          <a:xfrm>
            <a:off x="163682" y="4231877"/>
            <a:ext cx="3977306" cy="250142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92" y="948351"/>
            <a:ext cx="3142632" cy="31426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08" y="4218024"/>
            <a:ext cx="2561304" cy="25014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82" y="948351"/>
            <a:ext cx="4929951" cy="31426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383" y="948351"/>
            <a:ext cx="3142632" cy="314263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3685310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24389" y="676946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FUN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浪波波球王国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830708" y="1316897"/>
            <a:ext cx="5326554" cy="11713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现场设置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波波球池</a:t>
            </a: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凭借小票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体验券任意体验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作为吸引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小朋友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的亮点，相关道具以后可重复使用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9"/>
          <a:stretch>
            <a:fillRect/>
          </a:stretch>
        </p:blipFill>
        <p:spPr>
          <a:xfrm>
            <a:off x="0" y="1316897"/>
            <a:ext cx="6630554" cy="49176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708" y="2680810"/>
            <a:ext cx="5326554" cy="35537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2" y="242189"/>
            <a:ext cx="3759724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72755" y="695257"/>
              <a:ext cx="2917870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FUN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浪篮球体验站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7757261" y="1399308"/>
            <a:ext cx="3113894" cy="46966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街头篮球投篮机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凭借小票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体验券任意体验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吸引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周边白领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参与互动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94" y="1301028"/>
            <a:ext cx="7143813" cy="479497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3172692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15463" y="675821"/>
              <a:ext cx="2832453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FUN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浪礼品星球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12" y="1067667"/>
            <a:ext cx="6057900" cy="4057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612" y="1067666"/>
            <a:ext cx="6086476" cy="405765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9612" y="5389419"/>
            <a:ext cx="12192000" cy="9975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现场设置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两台娃娃机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，一台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波波球机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内装有商户优惠券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百威小礼品券、一台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玩偶机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（龙虾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比卡丘等）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对娃娃机进行活动画面包装、配合展示架及地贴，打造浓烈的区域氛围。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4516582" cy="912435"/>
            <a:chOff x="312489" y="624821"/>
            <a:chExt cx="3038402" cy="933394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12490" y="708130"/>
              <a:ext cx="2832451" cy="850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FUN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浪真人抓娃娃体验站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373" y="1241044"/>
            <a:ext cx="7592184" cy="496579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034352" y="1241044"/>
            <a:ext cx="3742011" cy="49657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真人抓娃娃机</a:t>
            </a: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凭借小票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体验券任意体验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目标人群广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（小朋友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白领）增加活动现场体验的吸引力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3685310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、嗨啤一下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4821382" y="1506449"/>
            <a:ext cx="7010400" cy="45789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现场设置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套啤酒游戏</a:t>
            </a: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每人五个圈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套中的啤酒可以带走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同时也参与游戏盖章闯关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啤酒包装主画面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可结合钓虾游戏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设置在钓虾游戏背面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节约活动成本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18" y="1506449"/>
            <a:ext cx="3435510" cy="45789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2" y="242189"/>
            <a:ext cx="4281055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、虾啤美食家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547479" y="4142509"/>
            <a:ext cx="3779417" cy="19428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现场设置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夹美食游戏</a:t>
            </a:r>
            <a:endParaRPr lang="en-US" altLang="zh-CN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分钟内夹到美食玩偶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即可获得印章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35" y="1506449"/>
            <a:ext cx="6863048" cy="45789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479" y="1506449"/>
            <a:ext cx="3779417" cy="252152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互动抽奖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0" r="12490"/>
          <a:stretch>
            <a:fillRect/>
          </a:stretch>
        </p:blipFill>
        <p:spPr>
          <a:xfrm>
            <a:off x="249378" y="1369736"/>
            <a:ext cx="3983184" cy="480939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758545" y="1078791"/>
            <a:ext cx="4149435" cy="48093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第一轮：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名，共享小龙虾百斤拼盘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第二轮：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名，百威啤酒无限续杯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5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名，峰味龙堂霸王餐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第三轮：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2666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元奖品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元平均分为三天，百威提供）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01837" y="1757664"/>
            <a:ext cx="3255818" cy="47539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每天晚上三轮半点抽奖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抽奖箱抽奖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的方式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将吃货券的副券放入抽奖箱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正券作为兑奖凭证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兑奖三天内有效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号）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互动惊喜挑战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5" y="1302327"/>
            <a:ext cx="6309146" cy="41009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021" y="1302327"/>
            <a:ext cx="6166832" cy="410094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9276" y="5105397"/>
            <a:ext cx="11992578" cy="15932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现场随机召集互动惊喜挑战参与者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20:00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秒剥虾挑战赛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，限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人参与，奖品为峰味龙堂霸王餐一份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21:00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百威啤酒吹瓶挑战赛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，限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人参与，奖品设置为百威啤酒（第一名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箱，第二名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箱，第三名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箱）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互动表演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327" y="1500188"/>
            <a:ext cx="6271673" cy="417948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" r="4105"/>
          <a:stretch>
            <a:fillRect/>
          </a:stretch>
        </p:blipFill>
        <p:spPr>
          <a:xfrm>
            <a:off x="28911" y="1500188"/>
            <a:ext cx="5852745" cy="417948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911" y="5526863"/>
            <a:ext cx="12163089" cy="8494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现场每天晚上于舞台上表演，设</a:t>
            </a:r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DJ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打碟及</a:t>
            </a:r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、歌手互动驻唱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，活跃现场气氛。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社交平台互动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46363" y="5433948"/>
            <a:ext cx="11450361" cy="905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拍照发朋友圈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拍视频发送至抖音平台，定位广场，即送获得百威啤酒一瓶。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3" y="1500014"/>
            <a:ext cx="6119420" cy="36900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380" y="1500015"/>
            <a:ext cx="5156344" cy="369000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 flipH="1">
            <a:off x="2657475" y="-2657475"/>
            <a:ext cx="6879590" cy="1219454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476625" y="864869"/>
            <a:ext cx="5462270" cy="54622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25010" y="2178050"/>
            <a:ext cx="2921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62626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07110" y="3242627"/>
            <a:ext cx="2780319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kumimoji="1" lang="zh-CN" altLang="en-US" sz="4000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其他</a:t>
            </a:r>
            <a:endParaRPr kumimoji="1" lang="zh-CN" altLang="en-US" sz="4000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拍照道具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4" t="404" r="10028" b="-404"/>
          <a:stretch>
            <a:fillRect/>
          </a:stretch>
        </p:blipFill>
        <p:spPr>
          <a:xfrm>
            <a:off x="0" y="1885755"/>
            <a:ext cx="3810001" cy="3431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/>
          <a:stretch>
            <a:fillRect/>
          </a:stretch>
        </p:blipFill>
        <p:spPr>
          <a:xfrm>
            <a:off x="3961131" y="1885755"/>
            <a:ext cx="4648338" cy="34314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600" y="1885755"/>
            <a:ext cx="3431400" cy="34314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5317155"/>
            <a:ext cx="12192000" cy="8494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现场在美陈处设拍照道具点，创意文字手套及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主题元素手举牌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，活动现场氛围。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工作人员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1" r="15227"/>
          <a:stretch>
            <a:fillRect/>
          </a:stretch>
        </p:blipFill>
        <p:spPr>
          <a:xfrm>
            <a:off x="152399" y="1132683"/>
            <a:ext cx="3435927" cy="37319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473" y="1132683"/>
            <a:ext cx="5593740" cy="37319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360" y="1132683"/>
            <a:ext cx="2509560" cy="373199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2399" y="5193795"/>
            <a:ext cx="11811521" cy="8451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工作人员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统一服装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（白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T+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黑裤子）、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工作证、臂贴、头饰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，凸出工作人员的身份。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工作人员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52399" y="1330036"/>
            <a:ext cx="11811521" cy="49737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1436" y="1779502"/>
            <a:ext cx="31969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工作执行人员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门票兑换*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兑奖处*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波波球池*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（白天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晚上）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娃娃机*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（白天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晚上）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篮球机*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（白天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晚上）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虾啤美食家*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（晚上）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嗨啤一下*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（晚上）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98372" y="1877934"/>
            <a:ext cx="264621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清洁阿姨*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安保*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入口处*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场内巡场*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舞台侧方*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7329054" y="1925781"/>
            <a:ext cx="26462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摄影师*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摄像师*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主持人*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协助挑战赛人员*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各资源对接人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01437" y="5275956"/>
            <a:ext cx="554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注：共</a:t>
            </a:r>
            <a:r>
              <a:rPr lang="en-US" altLang="zh-CN" dirty="0"/>
              <a:t>6</a:t>
            </a:r>
            <a:r>
              <a:rPr lang="zh-CN" altLang="en-US" dirty="0"/>
              <a:t>个体验游戏，真人抓娃娃机有专业工作人员</a:t>
            </a:r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6363" y="242189"/>
            <a:ext cx="2798619" cy="561376"/>
            <a:chOff x="312489" y="624821"/>
            <a:chExt cx="3038402" cy="574271"/>
          </a:xfrm>
        </p:grpSpPr>
        <p:sp>
          <p:nvSpPr>
            <p:cNvPr id="3" name="矩形 2"/>
            <p:cNvSpPr/>
            <p:nvPr/>
          </p:nvSpPr>
          <p:spPr>
            <a:xfrm>
              <a:off x="312489" y="624821"/>
              <a:ext cx="3038402" cy="574271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8438" y="708130"/>
              <a:ext cx="2626502" cy="47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费用预算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52399" y="1330036"/>
            <a:ext cx="11811521" cy="49737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60420" y="3172836"/>
            <a:ext cx="5541818" cy="88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/>
              <a:t>详看物料报价清单</a:t>
            </a:r>
            <a:endParaRPr lang="en-US" altLang="zh-CN" dirty="0"/>
          </a:p>
          <a:p>
            <a:pPr algn="ctr">
              <a:lnSpc>
                <a:spcPct val="150000"/>
              </a:lnSpc>
            </a:pPr>
            <a:r>
              <a:rPr lang="zh-CN" altLang="en-US" dirty="0"/>
              <a:t>以实际为准</a:t>
            </a:r>
            <a:endParaRPr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孟菲斯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2674620" y="-2674620"/>
            <a:ext cx="6868160" cy="122174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806710" y="2436818"/>
            <a:ext cx="4921654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BD8A5D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dist">
              <a:lnSpc>
                <a:spcPct val="90000"/>
              </a:lnSpc>
            </a:pPr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S Chinese Black" panose="020B0A00000000000000" charset="-122"/>
                <a:sym typeface="+mn-ea"/>
              </a:rPr>
              <a:t>The End</a:t>
            </a:r>
            <a:endParaRPr lang="zh-CN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Noto Sans S Chinese Black" panose="020B0A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2799</Words>
  <Application>WPS 演示</Application>
  <PresentationFormat>宽屏</PresentationFormat>
  <Paragraphs>386</Paragraphs>
  <Slides>40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40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Noto Sans S Chinese Black</vt:lpstr>
      <vt:lpstr>腾祥孔淼卡通简</vt:lpstr>
      <vt:lpstr>Calibri</vt:lpstr>
      <vt:lpstr>Noto Sans S Chinese Regular</vt:lpstr>
      <vt:lpstr>Arial Unicode MS</vt:lpstr>
      <vt:lpstr>等线 Light</vt:lpstr>
      <vt:lpstr>等线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Rachel</cp:lastModifiedBy>
  <cp:revision>440</cp:revision>
  <cp:lastPrinted>2019-07-10T06:23:00Z</cp:lastPrinted>
  <dcterms:created xsi:type="dcterms:W3CDTF">2019-05-06T12:10:00Z</dcterms:created>
  <dcterms:modified xsi:type="dcterms:W3CDTF">2021-06-09T09:06:55Z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F137CD96358D4C9B9B79FBC0627B5F02</vt:lpwstr>
  </property>
</Properties>
</file>