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31" r:id="rId3"/>
    <p:sldId id="519" r:id="rId5"/>
    <p:sldId id="428" r:id="rId6"/>
    <p:sldId id="427" r:id="rId7"/>
    <p:sldId id="455" r:id="rId8"/>
    <p:sldId id="475" r:id="rId9"/>
    <p:sldId id="476" r:id="rId10"/>
    <p:sldId id="477" r:id="rId11"/>
    <p:sldId id="478" r:id="rId12"/>
    <p:sldId id="481" r:id="rId13"/>
    <p:sldId id="456" r:id="rId14"/>
    <p:sldId id="482" r:id="rId15"/>
    <p:sldId id="483" r:id="rId16"/>
    <p:sldId id="533" r:id="rId17"/>
    <p:sldId id="527" r:id="rId18"/>
    <p:sldId id="538" r:id="rId19"/>
    <p:sldId id="537" r:id="rId20"/>
    <p:sldId id="528" r:id="rId21"/>
    <p:sldId id="412" r:id="rId22"/>
    <p:sldId id="529" r:id="rId23"/>
    <p:sldId id="530" r:id="rId24"/>
    <p:sldId id="536" r:id="rId25"/>
    <p:sldId id="616" r:id="rId26"/>
    <p:sldId id="617" r:id="rId27"/>
    <p:sldId id="615" r:id="rId28"/>
    <p:sldId id="418" r:id="rId29"/>
    <p:sldId id="590" r:id="rId30"/>
    <p:sldId id="612" r:id="rId31"/>
    <p:sldId id="534" r:id="rId32"/>
    <p:sldId id="613" r:id="rId33"/>
    <p:sldId id="490" r:id="rId34"/>
    <p:sldId id="492" r:id="rId35"/>
    <p:sldId id="489" r:id="rId36"/>
    <p:sldId id="520" r:id="rId37"/>
    <p:sldId id="591" r:id="rId38"/>
    <p:sldId id="524" r:id="rId39"/>
    <p:sldId id="526" r:id="rId40"/>
    <p:sldId id="614" r:id="rId41"/>
    <p:sldId id="592" r:id="rId42"/>
    <p:sldId id="486" r:id="rId43"/>
    <p:sldId id="510" r:id="rId44"/>
    <p:sldId id="511" r:id="rId45"/>
    <p:sldId id="512" r:id="rId46"/>
    <p:sldId id="535" r:id="rId47"/>
    <p:sldId id="514" r:id="rId48"/>
    <p:sldId id="515" r:id="rId49"/>
    <p:sldId id="516" r:id="rId50"/>
    <p:sldId id="645" r:id="rId51"/>
  </p:sldIdLst>
  <p:sldSz cx="12192000" cy="6858000"/>
  <p:notesSz cx="6858000" cy="9144000"/>
  <p:embeddedFontLst>
    <p:embeddedFont>
      <p:font typeface="微软雅黑" panose="020B0503020204020204" pitchFamily="34" charset="-122"/>
      <p:regular r:id="rId56"/>
    </p:embeddedFont>
    <p:embeddedFont>
      <p:font typeface="方正清刻本悦宋简体" panose="02000000000000000000" charset="-122"/>
      <p:regular r:id="rId57"/>
    </p:embeddedFont>
    <p:embeddedFont>
      <p:font typeface="方正大标宋简体" panose="03000509000000000000" charset="-122"/>
      <p:regular r:id="rId58"/>
    </p:embeddedFont>
    <p:embeddedFont>
      <p:font typeface="方正综艺简体" panose="02000000000000000000" pitchFamily="65" charset="-122"/>
      <p:regular r:id="rId59"/>
    </p:embeddedFont>
    <p:embeddedFont>
      <p:font typeface="Calibri" panose="020F0502020204030204" charset="0"/>
      <p:regular r:id="rId60"/>
      <p:bold r:id="rId61"/>
      <p:italic r:id="rId62"/>
      <p:boldItalic r:id="rId6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kplus" initials="l" lastIdx="1" clrIdx="0"/>
  <p:cmAuthor id="2" name="licea" initials="l" lastIdx="1" clrIdx="0"/>
  <p:cmAuthor id="3" name="钟家欣" initials="钟" lastIdx="0" clrIdx="1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4A471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8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50" y="528"/>
      </p:cViewPr>
      <p:guideLst>
        <p:guide orient="horz" pos="246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3" Type="http://schemas.openxmlformats.org/officeDocument/2006/relationships/font" Target="fonts/font8.fntdata"/><Relationship Id="rId62" Type="http://schemas.openxmlformats.org/officeDocument/2006/relationships/font" Target="fonts/font7.fntdata"/><Relationship Id="rId61" Type="http://schemas.openxmlformats.org/officeDocument/2006/relationships/font" Target="fonts/font6.fntdata"/><Relationship Id="rId60" Type="http://schemas.openxmlformats.org/officeDocument/2006/relationships/font" Target="fonts/font5.fntdata"/><Relationship Id="rId6" Type="http://schemas.openxmlformats.org/officeDocument/2006/relationships/slide" Target="slides/slide3.xml"/><Relationship Id="rId59" Type="http://schemas.openxmlformats.org/officeDocument/2006/relationships/font" Target="fonts/font4.fntdata"/><Relationship Id="rId58" Type="http://schemas.openxmlformats.org/officeDocument/2006/relationships/font" Target="fonts/font3.fntdata"/><Relationship Id="rId57" Type="http://schemas.openxmlformats.org/officeDocument/2006/relationships/font" Target="fonts/font2.fntdata"/><Relationship Id="rId56" Type="http://schemas.openxmlformats.org/officeDocument/2006/relationships/font" Target="fonts/font1.fntdata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0BBDE-E1E3-426A-8225-6F1CFDB037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4.png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jpeg"/><Relationship Id="rId3" Type="http://schemas.openxmlformats.org/officeDocument/2006/relationships/tags" Target="../tags/tag68.xml"/><Relationship Id="rId2" Type="http://schemas.openxmlformats.org/officeDocument/2006/relationships/image" Target="../media/image14.jpeg"/><Relationship Id="rId1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9.xml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1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82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3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5.xml"/><Relationship Id="rId2" Type="http://schemas.openxmlformats.org/officeDocument/2006/relationships/image" Target="../media/image52.jpeg"/><Relationship Id="rId1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image" Target="../media/image54.png"/><Relationship Id="rId1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7.xml"/><Relationship Id="rId4" Type="http://schemas.openxmlformats.org/officeDocument/2006/relationships/image" Target="../media/image58.png"/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8.xml"/><Relationship Id="rId1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AppData/Local/Temp/picturecompress_20210617232141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751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245975" cy="7077710"/>
          </a:xfrm>
          <a:prstGeom prst="rect">
            <a:avLst/>
          </a:prstGeom>
          <a:solidFill>
            <a:schemeClr val="tx1">
              <a:lumMod val="75000"/>
              <a:lumOff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79015" y="2307590"/>
            <a:ext cx="7592695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zh-CN" altLang="en-US" sz="6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集食行乐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</a:t>
            </a:r>
            <a:r>
              <a:rPr lang="zh-CN" altLang="en-US" sz="6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放 肆夏夜</a:t>
            </a:r>
            <a:endParaRPr lang="zh-CN" altLang="en-US" sz="5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60000"/>
              </a:lnSpc>
            </a:pPr>
            <a:endParaRPr lang="zh-CN" altLang="en-US" sz="5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60000"/>
              </a:lnSpc>
            </a:pPr>
            <a:r>
              <a:rPr lang="zh-CN" altLang="en-US" sz="4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夏日港风复古电音烧烤节</a:t>
            </a:r>
            <a:endParaRPr lang="zh-CN" altLang="en-US" sz="4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2.pngoutput_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1365" cy="69126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245975" cy="7077710"/>
          </a:xfrm>
          <a:prstGeom prst="rect">
            <a:avLst/>
          </a:prstGeom>
          <a:solidFill>
            <a:schemeClr val="tx1">
              <a:lumMod val="75000"/>
              <a:lumOff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21965" y="1913890"/>
            <a:ext cx="614680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食</a:t>
            </a:r>
            <a:r>
              <a:rPr lang="zh-CN" altLang="zh-CN" sz="40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集港风   </a:t>
            </a:r>
            <a:r>
              <a:rPr lang="zh-CN" altLang="zh-CN" sz="4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烧烤</a:t>
            </a:r>
            <a:r>
              <a:rPr lang="zh-CN" altLang="zh-CN" sz="40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狂欢</a:t>
            </a:r>
            <a:endParaRPr lang="zh-CN" altLang="zh-CN" sz="40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40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吃喝玩乐</a:t>
            </a:r>
            <a:endParaRPr lang="zh-CN" altLang="zh-CN" sz="40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40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一网打尽</a:t>
            </a:r>
            <a:endParaRPr lang="zh-CN" altLang="zh-CN" sz="40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lang="zh-CN" altLang="zh-CN" sz="40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3050" y="251460"/>
            <a:ext cx="1693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</a:rPr>
              <a:t>活动概括</a:t>
            </a:r>
            <a:endParaRPr lang="zh-CN" altLang="en-US" sz="28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9100" y="2146935"/>
            <a:ext cx="7745730" cy="271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60000"/>
              </a:lnSpc>
            </a:pPr>
            <a:r>
              <a:rPr lang="en-US" altLang="zh-CN" sz="2800" b="1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THEME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</a:t>
            </a:r>
            <a:r>
              <a:rPr lang="zh-CN" altLang="en-US" sz="32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集食行乐     放肆夏夜</a:t>
            </a:r>
            <a:endParaRPr lang="zh-CN" altLang="en-US" sz="32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l">
              <a:lnSpc>
                <a:spcPct val="60000"/>
              </a:lnSpc>
            </a:pPr>
            <a:endParaRPr lang="zh-CN" altLang="en-US" sz="32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l">
              <a:lnSpc>
                <a:spcPct val="60000"/>
              </a:lnSpc>
            </a:pPr>
            <a:r>
              <a:rPr lang="en-US" altLang="zh-CN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——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夏日港风复古电音烧烤节</a:t>
            </a:r>
            <a:endParaRPr lang="en-US" altLang="zh-CN" sz="2400" b="1" spc="100" dirty="0">
              <a:solidFill>
                <a:schemeClr val="tx1"/>
              </a:solidFill>
              <a:uFillTx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lang="en-US" altLang="zh-CN" sz="2800" b="1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TIME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：20</a:t>
            </a:r>
            <a:r>
              <a:rPr lang="en-US" altLang="zh-CN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21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/</a:t>
            </a:r>
            <a:r>
              <a:rPr lang="en-US" altLang="zh-CN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6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/</a:t>
            </a:r>
            <a:r>
              <a:rPr lang="en-US" altLang="zh-CN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20</a:t>
            </a:r>
            <a:endParaRPr lang="en-US" altLang="zh-CN" sz="2800" spc="1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lang="en-US" altLang="zh-CN" sz="2800" b="1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PLACE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：项目营销中心</a:t>
            </a:r>
            <a:endParaRPr lang="zh-CN" altLang="en-US" sz="2800" spc="100" dirty="0">
              <a:solidFill>
                <a:schemeClr val="tx1"/>
              </a:solidFill>
              <a:uFillTx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lang="en-US" altLang="zh-CN" sz="2800" b="1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CROWD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：特邀业主（</a:t>
            </a:r>
            <a:r>
              <a:rPr lang="en-US" altLang="zh-CN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100</a:t>
            </a:r>
            <a:r>
              <a:rPr lang="zh-CN" altLang="en-US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人</a:t>
            </a:r>
            <a:r>
              <a:rPr lang="en-US" altLang="zh-CN" sz="2800" spc="100" dirty="0">
                <a:solidFill>
                  <a:schemeClr val="tx1"/>
                </a:solidFill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)</a:t>
            </a:r>
            <a:endParaRPr lang="en-US" altLang="zh-CN" sz="2800" spc="100" dirty="0">
              <a:solidFill>
                <a:schemeClr val="tx1"/>
              </a:solidFill>
              <a:uFillTx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3" name="图片 2" descr="C:/Users/Administrator/AppData/Local/Temp/picturecompress_20210617232141/output_3.pngoutput_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445885" y="1590675"/>
            <a:ext cx="5447665" cy="36480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68770" y="1721485"/>
            <a:ext cx="697611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燃情初夏，项目打造夏日电音烧烤节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l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浓缩城市的理想精华，缩短龙湖与业主之间的距离。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l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特色烧烤潮饮可以满足口腹之欲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将香港风味与市集的文化相结合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展示一个不一样的chic港风复古食集，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在这里，感受项目生活的美好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3050" y="237490"/>
            <a:ext cx="1693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</a:rPr>
              <a:t>活动思考</a:t>
            </a:r>
            <a:endParaRPr lang="zh-CN" altLang="en-US" sz="28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5" name="图片 4" descr="C:/Users/Administrator/AppData/Local/Temp/picturecompress_20210617232141/output_4.pngoutput_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tretch>
            <a:fillRect/>
          </a:stretch>
        </p:blipFill>
        <p:spPr>
          <a:xfrm>
            <a:off x="273050" y="1551940"/>
            <a:ext cx="6158230" cy="37541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Administrator/AppData/Local/Temp/picturecompress_20210617232141/output_5.pngoutput_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190" y="499110"/>
            <a:ext cx="8763000" cy="58674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95875" y="1195705"/>
            <a:ext cx="6635115" cy="44742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922797" y="1380088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活动目的 </a:t>
            </a:r>
            <a:endParaRPr lang="zh-CN" altLang="en-US" sz="36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09235" y="1692910"/>
            <a:ext cx="5549900" cy="173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  <a:sym typeface="+mn-lt"/>
              </a:rPr>
              <a:t>对外市场：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  <a:p>
            <a:pPr algn="l"/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dirty="0"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34" charset="-122"/>
                <a:sym typeface="+mn-lt"/>
              </a:rPr>
              <a:t>借助周六节点，夏日港风复古烧烤节来项目为噱头，持续在市场发声，邀请目标客群，聚集人气。为项目宣传行成良好的舆论效应。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273040" y="3871595"/>
            <a:ext cx="5997575" cy="1487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  <a:sym typeface="+mn-lt"/>
              </a:rPr>
              <a:t>对内品牌：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1800" dirty="0"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34" charset="-122"/>
                <a:sym typeface="+mn-lt"/>
              </a:rPr>
              <a:t>通过烧烤节，宣传品牌的知名度和美誉度，打造项目独特的文化，让文化拉升品牌价值，从而促进老带新。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  <a:p>
            <a:pPr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6.pngoutput_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635"/>
            <a:ext cx="12191365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20320" y="635"/>
            <a:ext cx="12192000" cy="6833235"/>
          </a:xfrm>
          <a:prstGeom prst="rect">
            <a:avLst/>
          </a:prstGeom>
          <a:solidFill>
            <a:schemeClr val="tx1">
              <a:lumMod val="85000"/>
              <a:lumOff val="1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95201" y="2424763"/>
            <a:ext cx="3801593" cy="1404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集食行乐</a:t>
            </a:r>
            <a:endParaRPr lang="zh-CN" altLang="en-US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dist"/>
            <a:r>
              <a:rPr lang="zh-CN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放肆夏夜</a:t>
            </a:r>
            <a:endParaRPr lang="zh-CN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5201" y="3913075"/>
            <a:ext cx="38015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活动形式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Administrator/AppData/Local/Temp/picturecompress_20210617232141/output_7.pngoutput_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1455" y="0"/>
            <a:ext cx="6900545" cy="68757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10160"/>
            <a:ext cx="12245975" cy="687768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856220" y="2444115"/>
            <a:ext cx="33845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赶集</a:t>
            </a:r>
            <a:endParaRPr lang="zh-CN" altLang="en-US" sz="7200" dirty="0">
              <a:solidFill>
                <a:schemeClr val="bg1"/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1150" y="1826895"/>
            <a:ext cx="4798695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提起赶集，印象中是一种颇具乡土气息的中国民俗，这两年，人们对于赶集，除了记忆中热闹的赶大集，或多或少带着点儿对“赶集”文化渐行渐远的遗憾。“每次在市集逛得都很开心，买菜买这买那，人们只要聚到一块就会开心”，本次夏日烧烤节将这种充满生活气息的生活方式再次搬回城市之间。在龙湖春江紫宸再次感受食集购买的乐趣。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Administrator/AppData/Local/Temp/picturecompress_20210617232141/output_8.pngoutput_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221210" cy="68573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245975" cy="687768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0520" y="2973070"/>
            <a:ext cx="44754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方正综艺简体" panose="02000000000000000000" pitchFamily="65" charset="-122"/>
                <a:ea typeface="方正综艺简体" panose="02000000000000000000" pitchFamily="65" charset="-122"/>
              </a:rPr>
              <a:t>港风</a:t>
            </a:r>
            <a:endParaRPr lang="zh-CN" altLang="en-US" sz="7200" dirty="0">
              <a:solidFill>
                <a:schemeClr val="bg1"/>
              </a:solidFill>
              <a:latin typeface="方正综艺简体" panose="02000000000000000000" pitchFamily="65" charset="-122"/>
              <a:ea typeface="方正综艺简体" panose="02000000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86694" y="2978362"/>
            <a:ext cx="7988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霓虹灯、马赛克、大字招牌....</a:t>
            </a:r>
            <a:endParaRPr lang="zh-CN" altLang="zh-CN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展示一个不一样的美食市集.</a:t>
            </a:r>
            <a:r>
              <a:rPr lang="zh-CN" altLang="zh-CN" dirty="0">
                <a:solidFill>
                  <a:schemeClr val="bg1"/>
                </a:solidFill>
                <a:latin typeface="+mn-ea"/>
              </a:rPr>
              <a:t> </a:t>
            </a:r>
            <a:endParaRPr lang="zh-CN" altLang="zh-CN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/Users/Administrator/AppData/Local/Temp/picturecompress_20210617232141/output_9.jpgoutput_9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963359" y="4165800"/>
            <a:ext cx="8940800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从原始人开始使用火开始，它登上过皇族贵胄的宴席，它适用贫瘠荒凉的乡野，金庸武侠小说中风餐露宿的大侠们，半夜啤酒城里灯火不熄，烧烤的魅力在于把人们都聚集在一起，热热闹闹。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3575" y="2713990"/>
            <a:ext cx="5847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方正综艺简体" panose="02000000000000000000" pitchFamily="65" charset="-122"/>
                <a:ea typeface="方正综艺简体" panose="02000000000000000000" pitchFamily="65" charset="-122"/>
              </a:rPr>
              <a:t>烧烤节</a:t>
            </a:r>
            <a:endParaRPr lang="zh-CN" altLang="en-US" sz="7200" dirty="0">
              <a:solidFill>
                <a:schemeClr val="bg1"/>
              </a:solidFill>
              <a:latin typeface="方正综艺简体" panose="02000000000000000000" pitchFamily="65" charset="-122"/>
              <a:ea typeface="方正综艺简体" panose="02000000000000000000" pitchFamily="65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Administrator/AppData/Local/Temp/picturecompress_20210617232141/output_10.pngoutput_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91770" y="0"/>
            <a:ext cx="12412980" cy="685863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91770" y="-60960"/>
            <a:ext cx="12386310" cy="691959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6450" y="2311400"/>
            <a:ext cx="62103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方正综艺简体" panose="02000000000000000000" pitchFamily="65" charset="-122"/>
                <a:ea typeface="方正综艺简体" panose="02000000000000000000" pitchFamily="65" charset="-122"/>
              </a:rPr>
              <a:t>电音狂欢夜</a:t>
            </a:r>
            <a:endParaRPr lang="zh-CN" altLang="en-US" sz="7200" dirty="0">
              <a:solidFill>
                <a:schemeClr val="bg1"/>
              </a:solidFill>
              <a:latin typeface="方正综艺简体" panose="02000000000000000000" pitchFamily="65" charset="-122"/>
              <a:ea typeface="方正综艺简体" panose="02000000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85620" y="4705985"/>
            <a:ext cx="85763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饮料与烧烤的搭配，极致的电音享受。以烧烤节为主线贯穿，让来宾体验夏日里的酷爽，同时，环节中以有趣吸引的互动体验，打造一场放肆夏夜活动。</a:t>
            </a:r>
            <a:endParaRPr lang="zh-CN" altLang="zh-CN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285750" y="210325"/>
            <a:ext cx="11620500" cy="6437350"/>
          </a:xfrm>
          <a:prstGeom prst="rect">
            <a:avLst/>
          </a:prstGeom>
          <a:noFill/>
          <a:ln w="31750">
            <a:solidFill>
              <a:srgbClr val="6B4C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597BE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1025528" y="-725811"/>
            <a:ext cx="1160220" cy="45339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72895" y="3173730"/>
            <a:ext cx="4160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活动规划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73278" y="1859491"/>
            <a:ext cx="293243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Part 02</a:t>
            </a:r>
            <a:endParaRPr lang="zh-CN" altLang="en-US" sz="7200" spc="3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87245" y="2843404"/>
            <a:ext cx="704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TWO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 rot="10800000">
            <a:off x="10891680" y="2323856"/>
            <a:ext cx="1300770" cy="4533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90310" y="1443355"/>
            <a:ext cx="4601210" cy="3451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tretch>
            <a:fillRect/>
          </a:stretch>
        </p:blipFill>
        <p:spPr>
          <a:xfrm>
            <a:off x="273050" y="1231265"/>
            <a:ext cx="5864225" cy="50723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050" y="237490"/>
            <a:ext cx="1693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</a:rPr>
              <a:t>活动内容</a:t>
            </a:r>
            <a:endParaRPr lang="en-US" altLang="zh-CN" sz="28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3340" y="1231265"/>
            <a:ext cx="535051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烧烤节港币美食券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活动当天，来宾进行签到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领取定量港币元美食券，来宾凭借美食券进行自由购买烧烤食品，体验集市的乐趣</a:t>
            </a:r>
            <a:endParaRPr lang="zh-CN" altLang="en-US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6403340" y="2901315"/>
            <a:ext cx="4852670" cy="34067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timgsa.baidu.com/timg?image&amp;quality=80&amp;size=b9999_10000&amp;sec=1503032891146&amp;di=743a45516fb129780a01d3c905e54ff8&amp;imgtype=0&amp;src=http%3A%2F%2Fimage.tianjimedia.com%2FuploadImages%2F2016%2F272%2F08%2F744JQES1D2X8.jp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0" y="-69850"/>
            <a:ext cx="12192000" cy="692848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31427" y="1977165"/>
            <a:ext cx="126896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食集介绍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1340" y="3408045"/>
            <a:ext cx="524700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本次活动增设烧烤美食摊位，可凭邀请券兑换定量美食（邀请券前期由置业顾问发放）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本次烧烤节，是完全以自助购买的形式进行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烧烤商品进行定价，在这个夏日，体会不一样的夏日烧烤节。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77855" y="3487323"/>
            <a:ext cx="3301643" cy="2138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5400000">
            <a:off x="7420753" y="3722287"/>
            <a:ext cx="890363" cy="890363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612848" y="4385947"/>
            <a:ext cx="252603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方正清刻本悦宋简体" panose="02000000000000000000" charset="-122"/>
                <a:ea typeface="方正清刻本悦宋简体" panose="02000000000000000000" charset="-122"/>
              </a:rPr>
              <a:t>烤全羊</a:t>
            </a:r>
            <a:endParaRPr lang="en-US" altLang="zh-CN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方正清刻本悦宋简体" panose="02000000000000000000" charset="-122"/>
                <a:ea typeface="方正清刻本悦宋简体" panose="02000000000000000000" charset="-122"/>
              </a:rPr>
              <a:t>特色烧烤</a:t>
            </a:r>
            <a:endParaRPr lang="en-US" altLang="zh-CN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方正清刻本悦宋简体" panose="02000000000000000000" charset="-122"/>
                <a:ea typeface="方正清刻本悦宋简体" panose="02000000000000000000" charset="-122"/>
              </a:rPr>
              <a:t>丝袜奶茶</a:t>
            </a:r>
            <a:endParaRPr lang="zh-CN" altLang="en-US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方正清刻本悦宋简体" panose="02000000000000000000" charset="-122"/>
                <a:ea typeface="方正清刻本悦宋简体" panose="02000000000000000000" charset="-122"/>
              </a:rPr>
              <a:t>忌廉汽水、网红黑啤</a:t>
            </a:r>
            <a:endParaRPr lang="zh-CN" altLang="en-US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46264" y="3945631"/>
            <a:ext cx="20193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方正清刻本悦宋简体" panose="02000000000000000000" charset="-122"/>
                <a:ea typeface="方正清刻本悦宋简体" panose="02000000000000000000" charset="-122"/>
              </a:rPr>
              <a:t>食集摊位品类</a:t>
            </a:r>
            <a:endParaRPr lang="zh-CN" altLang="en-US" sz="2400" b="1" dirty="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079615" y="884555"/>
            <a:ext cx="3299460" cy="24745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11.pngoutput_11"/>
          <p:cNvPicPr>
            <a:picLocks noChangeAspect="1"/>
          </p:cNvPicPr>
          <p:nvPr/>
        </p:nvPicPr>
        <p:blipFill>
          <a:blip r:embed="rId1" cstate="email"/>
          <a:srcRect t="22160" b="20213"/>
          <a:stretch>
            <a:fillRect/>
          </a:stretch>
        </p:blipFill>
        <p:spPr>
          <a:xfrm>
            <a:off x="0" y="0"/>
            <a:ext cx="12191365" cy="68605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75145"/>
          </a:xfrm>
          <a:prstGeom prst="rect">
            <a:avLst/>
          </a:prstGeom>
          <a:solidFill>
            <a:schemeClr val="tx1">
              <a:lumMod val="85000"/>
              <a:lumOff val="1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95201" y="2424763"/>
            <a:ext cx="3801593" cy="1404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集食行乐</a:t>
            </a:r>
            <a:endParaRPr lang="zh-CN" altLang="en-US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dist"/>
            <a:r>
              <a:rPr lang="zh-CN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放肆夏夜</a:t>
            </a:r>
            <a:endParaRPr lang="zh-CN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5201" y="3913075"/>
            <a:ext cx="38015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现场氛围营造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10795" y="-6985"/>
            <a:ext cx="12172315" cy="68649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050" y="237490"/>
            <a:ext cx="288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现场布置规划</a:t>
            </a:r>
            <a:endParaRPr lang="zh-CN" altLang="en-US" sz="2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840000">
            <a:off x="2635885" y="194945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 rot="840000">
            <a:off x="1966595" y="3471545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17100000">
            <a:off x="544830" y="937260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舞美装置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7100000">
            <a:off x="3705225" y="2028825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主题门头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32515" y="4322445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签到处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rot="660000">
            <a:off x="3939540" y="731520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合影区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258040" cy="6913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050" y="237490"/>
            <a:ext cx="288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现场布置规划</a:t>
            </a:r>
            <a:endParaRPr lang="zh-CN" altLang="en-US" sz="2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840000">
            <a:off x="4267835" y="5822315"/>
            <a:ext cx="1919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</a:t>
            </a:r>
            <a:endParaRPr lang="zh-CN" altLang="en-US" sz="32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 rot="840000">
            <a:off x="6950710" y="165735"/>
            <a:ext cx="1919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</a:t>
            </a:r>
            <a:endParaRPr lang="zh-CN" altLang="en-US" sz="32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7100000">
            <a:off x="2520315" y="2092960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主题门头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17340000">
            <a:off x="8482965" y="3696335"/>
            <a:ext cx="191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舞台区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rot="720000">
            <a:off x="4485005" y="1078865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烤全羊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rot="720000">
            <a:off x="5927090" y="1442720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烧烤区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720000">
            <a:off x="7537450" y="1905000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海鲜区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720000">
            <a:off x="3361690" y="4074795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合影区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720000">
            <a:off x="4902835" y="4357370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饮料区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rot="720000">
            <a:off x="6513195" y="4819650"/>
            <a:ext cx="1063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主食区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18415"/>
            <a:ext cx="12192000" cy="68764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3050" y="237490"/>
            <a:ext cx="288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现场布置规划</a:t>
            </a:r>
            <a:endParaRPr lang="zh-CN" altLang="en-US" sz="2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235815" cy="690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8455" y="313690"/>
            <a:ext cx="99707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</a:rPr>
              <a:t>签到处</a:t>
            </a:r>
            <a:endParaRPr lang="zh-CN" altLang="en-US" sz="2400">
              <a:solidFill>
                <a:schemeClr val="bg1"/>
              </a:solidFill>
              <a:effectLst/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</a:rPr>
              <a:t>放置售楼部入口处</a:t>
            </a:r>
            <a:endParaRPr lang="zh-CN" altLang="en-US" sz="2400">
              <a:solidFill>
                <a:schemeClr val="bg1"/>
              </a:solidFill>
              <a:effectLst/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327025"/>
            <a:ext cx="9970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主题形象门头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5175" cy="68783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226290" cy="68954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327025"/>
            <a:ext cx="12230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tabLst>
                <a:tab pos="4297680" algn="l"/>
              </a:tabLst>
            </a:pPr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合影打卡点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19685" y="0"/>
            <a:ext cx="12191365" cy="68764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327025"/>
            <a:ext cx="9970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食集摊位示意</a:t>
            </a:r>
            <a:endParaRPr lang="zh-CN" altLang="en-US" sz="2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214860" cy="68897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327025"/>
            <a:ext cx="9970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食集摊位示意</a:t>
            </a:r>
            <a:endParaRPr lang="zh-CN" altLang="en-US" sz="2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210415" cy="68872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327025"/>
            <a:ext cx="10394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活动当天就餐区桌面进行喷绘装饰，印有香港经典建筑，增加活动氛围</a:t>
            </a:r>
            <a:endParaRPr lang="zh-CN" altLang="en-US" sz="2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12.pngoutput_1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5898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327025"/>
            <a:ext cx="10394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活动当天就餐区桌面进行喷绘装饰，印有香港经典建筑，增加活动氛围</a:t>
            </a:r>
            <a:endParaRPr lang="zh-CN" altLang="en-US" sz="24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83820" y="1310005"/>
            <a:ext cx="5750560" cy="45370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881370" y="1310005"/>
            <a:ext cx="6043930" cy="45389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327025"/>
            <a:ext cx="9970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活动当天就餐区餐桌装点发光红酒瓶，营造夜晚氛围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22225" y="574040"/>
            <a:ext cx="12169775" cy="62839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327025"/>
            <a:ext cx="9970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活动当天放置圆形舞台，夜晚配以小夜灯进行装饰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8855" y="1304925"/>
            <a:ext cx="5601335" cy="4201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1760" y="1304925"/>
            <a:ext cx="3416935" cy="42017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164955" y="1322705"/>
            <a:ext cx="2949575" cy="41840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0" y="520700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</a:rPr>
              <a:t>活动现场模特演绎经典港风造型及宣传拍摄（或经典电影封面模特进行演绎）</a:t>
            </a:r>
            <a:endParaRPr lang="zh-CN" altLang="en-US" sz="28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195" y="882015"/>
            <a:ext cx="6858000" cy="498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698105" y="882015"/>
            <a:ext cx="3315970" cy="49745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13.pngoutput_13"/>
          <p:cNvPicPr>
            <a:picLocks noChangeAspect="1"/>
          </p:cNvPicPr>
          <p:nvPr/>
        </p:nvPicPr>
        <p:blipFill>
          <a:blip r:embed="rId1" cstate="email"/>
          <a:srcRect t="22160" b="20213"/>
          <a:stretch>
            <a:fillRect/>
          </a:stretch>
        </p:blipFill>
        <p:spPr>
          <a:xfrm>
            <a:off x="-635" y="635"/>
            <a:ext cx="12191365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35" y="0"/>
            <a:ext cx="12192000" cy="6858635"/>
          </a:xfrm>
          <a:prstGeom prst="rect">
            <a:avLst/>
          </a:prstGeom>
          <a:solidFill>
            <a:schemeClr val="tx1">
              <a:lumMod val="85000"/>
              <a:lumOff val="1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95201" y="2424763"/>
            <a:ext cx="3801593" cy="1404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集食行乐</a:t>
            </a:r>
            <a:endParaRPr lang="zh-CN" altLang="en-US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dist"/>
            <a:r>
              <a:rPr lang="zh-CN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放肆夏夜</a:t>
            </a:r>
            <a:endParaRPr lang="zh-CN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5201" y="3913075"/>
            <a:ext cx="38015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现场内容规划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4825" y="593090"/>
            <a:ext cx="6337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特色烧烤畅食（餐单）</a:t>
            </a:r>
            <a:endParaRPr lang="zh-CN" sz="3200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7300" y="285725"/>
            <a:ext cx="2418273" cy="1198880"/>
            <a:chOff x="871002" y="468422"/>
            <a:chExt cx="1813705" cy="899160"/>
          </a:xfrm>
        </p:grpSpPr>
        <p:sp>
          <p:nvSpPr>
            <p:cNvPr id="9" name="矩形 8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活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动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75589" y="876299"/>
              <a:ext cx="594360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内容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49910" y="2295525"/>
            <a:ext cx="11642090" cy="273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烤全羊区：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新疆烤全羊（定量或参与游戏互动可获取）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r>
              <a:rPr lang="zh-CN" altLang="en-US" sz="2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烧烤区：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鸡翅、鸡胗，掌中宝，羊肉串，五花肉，烤面筋，网红鸡肉串、碳烤土豆片，碳烤千页豆腐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海鲜 区 ：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生蚝，扇贝，秋刀鱼，鲳鱼</a:t>
            </a:r>
            <a:endParaRPr lang="zh-CN" altLang="en-US" sz="24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主食 区 ：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凉面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饮料区  ：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特色丝袜奶茶、</a:t>
            </a:r>
            <a:r>
              <a:rPr lang="en-US" altLang="zh-CN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rio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鸡尾酒、北冰洋</a:t>
            </a:r>
            <a:endParaRPr lang="zh-CN" altLang="en-US" sz="24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6220" y="2000885"/>
            <a:ext cx="1195578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3B3939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一股肉香飘来，心生荡漾，烤全羊就在眼前了！选用山羊为食材，品味舌尖上的新疆（活动当天合影发朋友圈集赞，可获得额外美食劵）</a:t>
            </a:r>
            <a:endParaRPr lang="zh-CN" altLang="en-US" sz="2000" b="1" dirty="0">
              <a:solidFill>
                <a:srgbClr val="3B3939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935" y="1469390"/>
            <a:ext cx="6337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舌尖上的味道</a:t>
            </a:r>
            <a:r>
              <a:rPr lang="en-US" altLang="zh-CN" sz="32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——</a:t>
            </a:r>
            <a:r>
              <a:rPr lang="zh-CN" sz="32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特色烤全羊</a:t>
            </a:r>
            <a:endParaRPr lang="zh-CN" sz="3200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7300" y="299695"/>
            <a:ext cx="2418273" cy="1198880"/>
            <a:chOff x="871002" y="468422"/>
            <a:chExt cx="1813705" cy="899160"/>
          </a:xfrm>
        </p:grpSpPr>
        <p:sp>
          <p:nvSpPr>
            <p:cNvPr id="9" name="矩形 8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活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动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75589" y="876299"/>
              <a:ext cx="594360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内容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60655" y="2707640"/>
            <a:ext cx="5905500" cy="39427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66155" y="2707640"/>
            <a:ext cx="5921375" cy="3942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/>
          <p:cNvSpPr txBox="1"/>
          <p:nvPr/>
        </p:nvSpPr>
        <p:spPr>
          <a:xfrm>
            <a:off x="3082925" y="616585"/>
            <a:ext cx="6337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特色饮料畅饮</a:t>
            </a:r>
            <a:endParaRPr lang="zh-CN" sz="3200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7300" y="299695"/>
            <a:ext cx="2418273" cy="1198880"/>
            <a:chOff x="871002" y="468422"/>
            <a:chExt cx="1813705" cy="899160"/>
          </a:xfrm>
        </p:grpSpPr>
        <p:sp>
          <p:nvSpPr>
            <p:cNvPr id="15" name="矩形 14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活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动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075589" y="876299"/>
              <a:ext cx="594360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内容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5115" y="1498600"/>
            <a:ext cx="11904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香港经典饮品，见证半个世纪香港时代变迁的经典</a:t>
            </a:r>
            <a:r>
              <a:rPr lang="zh-CN" altLang="en-US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丝袜奶茶，</a:t>
            </a:r>
            <a:r>
              <a:rPr lang="en-US" altLang="zh-CN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rio</a:t>
            </a:r>
            <a:r>
              <a:rPr lang="zh-CN" altLang="en-US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鸡尾酒、北冰洋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在星空之下，体会特色风情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25730" y="2534285"/>
            <a:ext cx="5939155" cy="35921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108700" y="2544445"/>
            <a:ext cx="2036445" cy="35725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586470" y="2544445"/>
            <a:ext cx="3328035" cy="3556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970577" y="1395587"/>
          <a:ext cx="8721725" cy="3879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2230"/>
                <a:gridCol w="1825625"/>
                <a:gridCol w="5563870"/>
              </a:tblGrid>
              <a:tr h="401955">
                <a:tc gridSpan="3">
                  <a:txBody>
                    <a:bodyPr/>
                    <a:lstStyle/>
                    <a:p>
                      <a:pPr algn="l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集食行乐</a:t>
                      </a:r>
                      <a:r>
                        <a:rPr lang="zh-CN" sz="2000" dirty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放肆夏夜活动流程概括</a:t>
                      </a:r>
                      <a:endParaRPr lang="zh-CN" altLang="zh-CN" sz="2000" dirty="0">
                        <a:solidFill>
                          <a:schemeClr val="tx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marL="121920" marR="121920" marT="60960" marB="60960"/>
                </a:tc>
                <a:tc hMerge="1">
                  <a:tcPr/>
                </a:tc>
                <a:tc hMerge="1">
                  <a:tcPr/>
                </a:tc>
              </a:tr>
              <a:tr h="401955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时间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环节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细节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652145">
                <a:tc rowSpan="2">
                  <a:txBody>
                    <a:bodyPr/>
                    <a:lstStyle/>
                    <a:p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18:30-19:00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嘉宾签到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嘉宾凭入场券实名登记换取一张</a:t>
                      </a:r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元美食劵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40259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乐队暖场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入场期间，乐队在舞台处暖场</a:t>
                      </a:r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(</a:t>
                      </a: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播放经典香港歌曲）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401955">
                <a:tc rowSpan="4">
                  <a:txBody>
                    <a:bodyPr/>
                    <a:lstStyle/>
                    <a:p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19:00-20:30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狂欢之夜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特色食集自由体验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38735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音乐盛宴：爵士乐队暖场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40259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互动游戏：领取精美礼品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40195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合影集赞：领取额外美食兑换券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  <a:tr h="401955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20:30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尾声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主持人结束语</a:t>
                      </a:r>
                      <a:endParaRPr lang="zh-CN" altLang="en-US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1920" marR="121920" marT="60960" marB="60960"/>
                </a:tc>
              </a:tr>
            </a:tbl>
          </a:graphicData>
        </a:graphic>
      </p:graphicFrame>
      <p:sp>
        <p:nvSpPr>
          <p:cNvPr id="17" name="TextBox 4"/>
          <p:cNvSpPr txBox="1"/>
          <p:nvPr/>
        </p:nvSpPr>
        <p:spPr>
          <a:xfrm>
            <a:off x="980686" y="1635019"/>
            <a:ext cx="629831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活动流程规划</a:t>
            </a:r>
            <a:endParaRPr lang="zh-CN" altLang="en-US" sz="36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3050" y="251460"/>
            <a:ext cx="2603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签到形式</a:t>
            </a:r>
            <a:endParaRPr lang="zh-CN" altLang="en-US" sz="28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0705" y="5700395"/>
            <a:ext cx="1064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来宾进入活动现场，签到领取港币美食券，和活动定制发光手环或者发光定制胸牌，增加活动氛围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7" name="图片 6" descr="C:/Users/Administrator/AppData/Local/Temp/picturecompress_20210617232141/output_14.pngoutput_1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090920" y="974090"/>
            <a:ext cx="5325745" cy="4186555"/>
          </a:xfrm>
          <a:prstGeom prst="rect">
            <a:avLst/>
          </a:prstGeom>
        </p:spPr>
      </p:pic>
      <p:pic>
        <p:nvPicPr>
          <p:cNvPr id="3" name="图片 2" descr="C:/Users/Administrator/AppData/Local/Temp/picturecompress_20210617232141/output_15.pngoutput_1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10800000">
            <a:off x="426720" y="974090"/>
            <a:ext cx="5602605" cy="418719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16.pngoutput_1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209550"/>
            <a:ext cx="6520180" cy="6520180"/>
          </a:xfrm>
          <a:prstGeom prst="rect">
            <a:avLst/>
          </a:prstGeom>
        </p:spPr>
      </p:pic>
      <p:pic>
        <p:nvPicPr>
          <p:cNvPr id="5" name="图片 4" descr="C:/Users/Administrator/AppData/Local/Temp/picturecompress_20210617232141/output_17.pngoutput_17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20180" y="313690"/>
            <a:ext cx="4151630" cy="6311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290935" y="824865"/>
            <a:ext cx="613410" cy="51790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</a:rPr>
              <a:t>活动现场乐队演绎经典香港歌曲</a:t>
            </a:r>
            <a:endParaRPr lang="zh-CN" altLang="en-US" sz="28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文本框 8"/>
          <p:cNvSpPr txBox="1"/>
          <p:nvPr/>
        </p:nvSpPr>
        <p:spPr>
          <a:xfrm>
            <a:off x="418254" y="663363"/>
            <a:ext cx="7571316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活动主体</a:t>
            </a:r>
            <a:r>
              <a:rPr lang="en-US" altLang="zh-CN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——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猜歌之王</a:t>
            </a:r>
            <a:r>
              <a:rPr lang="zh-CN" altLang="en-US" sz="24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（推荐游戏）</a:t>
            </a:r>
            <a:endParaRPr lang="zh-CN" altLang="en-US" sz="240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2231" name="文本框 8"/>
          <p:cNvSpPr txBox="1"/>
          <p:nvPr/>
        </p:nvSpPr>
        <p:spPr>
          <a:xfrm>
            <a:off x="418254" y="1462829"/>
            <a:ext cx="5384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香港经典曲目猜歌名大赛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2232" name="文本框 8"/>
          <p:cNvSpPr txBox="1"/>
          <p:nvPr/>
        </p:nvSpPr>
        <p:spPr>
          <a:xfrm>
            <a:off x="1416050" y="5767070"/>
            <a:ext cx="8855710" cy="5226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主持人邀请参与者上台，播放香港经典曲目，最快答出歌名者获胜、可获得礼品</a:t>
            </a:r>
            <a:endParaRPr lang="zh-CN" altLang="en-US" sz="1865">
              <a:effectLst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3" name="图片 2" descr="C:/Users/Administrator/AppData/Local/Temp/picturecompress_20210617232141/output_18.pngoutput_1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25780" y="1924050"/>
            <a:ext cx="5419725" cy="3605530"/>
          </a:xfrm>
          <a:prstGeom prst="rect">
            <a:avLst/>
          </a:prstGeom>
        </p:spPr>
      </p:pic>
      <p:pic>
        <p:nvPicPr>
          <p:cNvPr id="4" name="图片 3" descr="C:/Users/Administrator/AppData/Local/Temp/picturecompress_20210617232141/output_19.pngoutput_19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38545" y="1923415"/>
            <a:ext cx="5420995" cy="36061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文本框 8"/>
          <p:cNvSpPr txBox="1"/>
          <p:nvPr/>
        </p:nvSpPr>
        <p:spPr>
          <a:xfrm>
            <a:off x="349039" y="553508"/>
            <a:ext cx="7571316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活动主体</a:t>
            </a:r>
            <a:r>
              <a:rPr lang="en-US" altLang="zh-CN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——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歌词接龙</a:t>
            </a:r>
            <a:r>
              <a:rPr lang="zh-CN" altLang="en-US" sz="24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（推荐游戏）</a:t>
            </a:r>
            <a:r>
              <a:rPr lang="zh-CN" altLang="en-US" sz="24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endParaRPr lang="zh-CN" altLang="en-US" sz="240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2231" name="文本框 8"/>
          <p:cNvSpPr txBox="1"/>
          <p:nvPr/>
        </p:nvSpPr>
        <p:spPr>
          <a:xfrm>
            <a:off x="496359" y="1222799"/>
            <a:ext cx="5384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lang="zh-CN" altLang="en-US" sz="2400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歌词接龙</a:t>
            </a:r>
            <a:endParaRPr lang="zh-CN" altLang="en-US" sz="2400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8"/>
          <p:cNvSpPr txBox="1"/>
          <p:nvPr/>
        </p:nvSpPr>
        <p:spPr>
          <a:xfrm>
            <a:off x="279400" y="5613400"/>
            <a:ext cx="11632565" cy="954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主持人邀请参与者上台，播放随意一首香港经典歌曲，然后以最后一个字为开头，演唱相应歌词的歌曲，接不上来者淘汰，选出胜利者</a:t>
            </a:r>
            <a:endParaRPr lang="zh-CN" altLang="en-US" sz="1865">
              <a:effectLst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8" name="图片 7" descr="C:/Users/Administrator/AppData/Local/Temp/picturecompress_20210617232141/output_20.pngoutput_2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35890" y="2045970"/>
            <a:ext cx="6082030" cy="3154045"/>
          </a:xfrm>
          <a:prstGeom prst="rect">
            <a:avLst/>
          </a:prstGeom>
        </p:spPr>
      </p:pic>
      <p:pic>
        <p:nvPicPr>
          <p:cNvPr id="9" name="图片 8" descr="C:/Users/Administrator/AppData/Local/Temp/picturecompress_20210617232141/output_21.pngoutput_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61735" y="2004695"/>
            <a:ext cx="5677535" cy="31546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22.pngoutput_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610" y="1846580"/>
            <a:ext cx="7559675" cy="3442970"/>
          </a:xfrm>
          <a:prstGeom prst="rect">
            <a:avLst/>
          </a:prstGeom>
        </p:spPr>
      </p:pic>
      <p:pic>
        <p:nvPicPr>
          <p:cNvPr id="5" name="图片 4" descr="C:/Users/Administrator/AppData/Local/Temp/picturecompress_20210617232141/output_23.pngoutput_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97165" y="1847215"/>
            <a:ext cx="4188460" cy="3442335"/>
          </a:xfrm>
          <a:prstGeom prst="rect">
            <a:avLst/>
          </a:prstGeom>
        </p:spPr>
      </p:pic>
      <p:sp>
        <p:nvSpPr>
          <p:cNvPr id="52227" name="文本框 8"/>
          <p:cNvSpPr txBox="1"/>
          <p:nvPr/>
        </p:nvSpPr>
        <p:spPr>
          <a:xfrm>
            <a:off x="349039" y="553508"/>
            <a:ext cx="7571316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活动主体</a:t>
            </a:r>
            <a:r>
              <a:rPr lang="en-US" altLang="zh-CN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——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Hit face</a:t>
            </a:r>
            <a:r>
              <a:rPr lang="zh-CN" altLang="en-US" sz="24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（备选）</a:t>
            </a:r>
            <a:r>
              <a:rPr lang="zh-CN" altLang="en-US" sz="240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endParaRPr lang="zh-CN" altLang="en-US" sz="240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2231" name="文本框 8"/>
          <p:cNvSpPr txBox="1"/>
          <p:nvPr/>
        </p:nvSpPr>
        <p:spPr>
          <a:xfrm>
            <a:off x="496359" y="1222799"/>
            <a:ext cx="5384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lang="zh-CN" altLang="en-US" sz="2400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双人奶油打脸砸派机</a:t>
            </a:r>
            <a:endParaRPr lang="zh-CN" altLang="en-US" sz="2400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5575" y="5612130"/>
            <a:ext cx="11840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挑出两名观众进行挑战，两人同时把脸放在打脸机里，按旁边的按钮，看哪人被打脸次数多，打脸少着可获得奖品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活跃现场氛围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28215" y="2829560"/>
            <a:ext cx="9295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885" y="1624965"/>
            <a:ext cx="5662930" cy="37477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3835" y="253365"/>
            <a:ext cx="11953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在烧烤生活节中，更有扎飞镖气球游戏等你来撩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35370" y="1574800"/>
            <a:ext cx="5659755" cy="37611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19075" y="216535"/>
            <a:ext cx="11754485" cy="6424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5078625" y="332756"/>
            <a:ext cx="2034540" cy="928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</a:pPr>
            <a:r>
              <a:rPr lang="zh-CN" altLang="en-US" sz="3630" b="1" kern="100" dirty="0">
                <a:latin typeface="方正清刻本悦宋简体" panose="02000000000000000000" charset="-122"/>
                <a:ea typeface="方正清刻本悦宋简体" panose="02000000000000000000" charset="-122"/>
                <a:cs typeface="方正艺黑简体" panose="03000509000000000000" charset="-122"/>
              </a:rPr>
              <a:t>摄影摄像</a:t>
            </a:r>
            <a:endParaRPr lang="zh-CN" altLang="en-US" sz="3630" b="1" kern="100" dirty="0">
              <a:latin typeface="方正清刻本悦宋简体" panose="02000000000000000000" charset="-122"/>
              <a:ea typeface="方正清刻本悦宋简体" panose="02000000000000000000" charset="-122"/>
              <a:cs typeface="方正艺黑简体" panose="03000509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372110" y="1514475"/>
            <a:ext cx="6118225" cy="34956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410" y="1514475"/>
            <a:ext cx="5224145" cy="3496310"/>
          </a:xfrm>
          <a:prstGeom prst="rect">
            <a:avLst/>
          </a:prstGeom>
        </p:spPr>
      </p:pic>
      <p:sp>
        <p:nvSpPr>
          <p:cNvPr id="23555" name="文本框 8"/>
          <p:cNvSpPr txBox="1"/>
          <p:nvPr/>
        </p:nvSpPr>
        <p:spPr>
          <a:xfrm>
            <a:off x="3164840" y="5532755"/>
            <a:ext cx="68237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艺黑简体" panose="03000509000000000000" charset="-122"/>
              </a:rPr>
              <a:t>活动开始前拍摄现场照片</a:t>
            </a:r>
            <a:r>
              <a:rPr lang="en-US" altLang="zh-CN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艺黑简体" panose="03000509000000000000" charset="-122"/>
              </a:rPr>
              <a:t>,</a:t>
            </a:r>
            <a:r>
              <a:rPr lang="zh-CN" altLang="en-US" sz="24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艺黑简体" panose="03000509000000000000" charset="-122"/>
              </a:rPr>
              <a:t>进行活动信息的传播</a:t>
            </a:r>
            <a:endParaRPr lang="zh-CN" altLang="en-US" sz="24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艺黑简体" panose="03000509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075" y="216535"/>
            <a:ext cx="11754485" cy="6424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324273" y="1986280"/>
            <a:ext cx="3736340" cy="26653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60613" y="1949027"/>
            <a:ext cx="2702560" cy="2702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33067" y="2001520"/>
            <a:ext cx="2650067" cy="265006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4273" y="5663353"/>
            <a:ext cx="11694160" cy="1078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现场设置补给站，供来宾可免费领取湿纸巾、消毒液、一次性围裙。同时含医疗包，为来宾带来贴心服务</a:t>
            </a:r>
            <a:endParaRPr lang="zh-CN" altLang="en-US" sz="2135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endParaRPr lang="zh-CN" altLang="en-US" sz="2135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9053407" y="2001520"/>
            <a:ext cx="2826173" cy="265006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7300" y="299695"/>
            <a:ext cx="2418273" cy="1198880"/>
            <a:chOff x="871002" y="468422"/>
            <a:chExt cx="1813705" cy="899160"/>
          </a:xfrm>
        </p:grpSpPr>
        <p:sp>
          <p:nvSpPr>
            <p:cNvPr id="9" name="矩形 8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活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动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75589" y="876299"/>
              <a:ext cx="596265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补给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6375" y="216535"/>
            <a:ext cx="11754485" cy="6424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107" name="组合 1"/>
          <p:cNvGrpSpPr/>
          <p:nvPr/>
        </p:nvGrpSpPr>
        <p:grpSpPr bwMode="auto">
          <a:xfrm>
            <a:off x="2924836" y="1737637"/>
            <a:ext cx="6307137" cy="2852737"/>
            <a:chOff x="5333794" y="3645023"/>
            <a:chExt cx="5658750" cy="2559382"/>
          </a:xfrm>
        </p:grpSpPr>
        <p:pic>
          <p:nvPicPr>
            <p:cNvPr id="47111" name="Picture 2" descr="http://www.19office.com/images/201304/goods_img/3028_P_1365583586678.JPG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7344816" y="3645023"/>
              <a:ext cx="1919536" cy="255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2" name="Picture 6" descr="http://www.ljt365.com/Upfile/2014320/2014032053457681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333794" y="3645024"/>
              <a:ext cx="1914334" cy="255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3" name="Picture 8" descr="http://www.jsjxwuye.com/UploadFiles/FCK/2015-03/201503186JT80B2662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9327240" y="3645024"/>
              <a:ext cx="1665304" cy="255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2567940" y="5234940"/>
            <a:ext cx="7336367" cy="52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54" tIns="48376" rIns="96754" bIns="48376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735" dirty="0">
                <a:solidFill>
                  <a:srgbClr val="3B3939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配备垃圾桶，并安排保洁阿姨随时清理现场卫生，保证现场干净整洁</a:t>
            </a:r>
            <a:endParaRPr lang="zh-CN" altLang="en-US" sz="1735" dirty="0">
              <a:solidFill>
                <a:srgbClr val="3B3939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7300" y="299695"/>
            <a:ext cx="2418273" cy="1198880"/>
            <a:chOff x="871002" y="468422"/>
            <a:chExt cx="1813705" cy="899160"/>
          </a:xfrm>
        </p:grpSpPr>
        <p:sp>
          <p:nvSpPr>
            <p:cNvPr id="9" name="矩形 8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清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洁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75589" y="876299"/>
              <a:ext cx="596265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卫生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8440" y="199390"/>
            <a:ext cx="11754485" cy="6424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84907" y="3451860"/>
            <a:ext cx="4483100" cy="74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考虑到天气状况，提前预备帐篷</a:t>
            </a:r>
            <a:endParaRPr lang="zh-CN" altLang="en-US" sz="2135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r>
              <a:rPr lang="zh-CN" altLang="en-US" sz="2135">
                <a:effectLst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以备不时之需</a:t>
            </a:r>
            <a:endParaRPr lang="zh-CN" altLang="en-US" sz="2135">
              <a:effectLst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24273" y="2148417"/>
            <a:ext cx="6456680" cy="35915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7300" y="299695"/>
            <a:ext cx="2418273" cy="1198880"/>
            <a:chOff x="871002" y="468422"/>
            <a:chExt cx="1813705" cy="899160"/>
          </a:xfrm>
        </p:grpSpPr>
        <p:sp>
          <p:nvSpPr>
            <p:cNvPr id="9" name="矩形 8"/>
            <p:cNvSpPr/>
            <p:nvPr/>
          </p:nvSpPr>
          <p:spPr>
            <a:xfrm>
              <a:off x="871002" y="468422"/>
              <a:ext cx="1280160" cy="89916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72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帐</a:t>
              </a:r>
              <a:r>
                <a:rPr lang="zh-CN" altLang="en-US" sz="4800" dirty="0">
                  <a:solidFill>
                    <a:srgbClr val="C00000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篷</a:t>
              </a:r>
              <a:endParaRPr lang="zh-CN" altLang="en-US" sz="48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75589" y="876299"/>
              <a:ext cx="596265" cy="34528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补给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04572" y="468422"/>
              <a:ext cx="1080135" cy="23764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65" i="1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Activity content</a:t>
              </a:r>
              <a:endParaRPr lang="en-US" altLang="zh-CN" sz="1465" i="1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AppData/Local/Temp/picturecompress_20210617232141/output_24.pngoutput_24"/>
          <p:cNvPicPr>
            <a:picLocks noChangeAspect="1"/>
          </p:cNvPicPr>
          <p:nvPr/>
        </p:nvPicPr>
        <p:blipFill>
          <a:blip r:embed="rId1" cstate="email"/>
          <a:srcRect t="22160" b="20213"/>
          <a:stretch>
            <a:fillRect/>
          </a:stretch>
        </p:blipFill>
        <p:spPr>
          <a:xfrm>
            <a:off x="0" y="-57150"/>
            <a:ext cx="12191365" cy="69151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57150"/>
            <a:ext cx="12192000" cy="6858635"/>
          </a:xfrm>
          <a:prstGeom prst="rect">
            <a:avLst/>
          </a:prstGeom>
          <a:solidFill>
            <a:schemeClr val="tx1">
              <a:lumMod val="85000"/>
              <a:lumOff val="1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95201" y="2424763"/>
            <a:ext cx="3801593" cy="1404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集食行乐</a:t>
            </a:r>
            <a:endParaRPr lang="zh-CN" altLang="en-US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dist"/>
            <a:r>
              <a:rPr lang="zh-CN" sz="4265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放肆夏夜</a:t>
            </a:r>
            <a:endParaRPr lang="zh-CN" sz="4265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5201" y="3913075"/>
            <a:ext cx="380159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现场执行规划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目录"/>
          <p:cNvSpPr txBox="1"/>
          <p:nvPr/>
        </p:nvSpPr>
        <p:spPr>
          <a:xfrm>
            <a:off x="661035" y="302260"/>
            <a:ext cx="2852420" cy="583565"/>
          </a:xfrm>
          <a:prstGeom prst="rect">
            <a:avLst/>
          </a:prstGeom>
          <a:ln w="12700">
            <a:miter lim="400000"/>
          </a:ln>
        </p:spPr>
        <p:txBody>
          <a:bodyPr wrap="square" lIns="45718" rIns="45718">
            <a:spAutoFit/>
          </a:bodyPr>
          <a:lstStyle>
            <a:lvl1pPr>
              <a:defRPr sz="5600">
                <a:solidFill>
                  <a:srgbClr val="FFFFFF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微软雅黑" panose="020B0503020204020204" pitchFamily="34" charset="-122"/>
              </a:rPr>
              <a:t>工作人员守则</a:t>
            </a:r>
            <a:endParaRPr lang="zh-CN" altLang="en-US" sz="32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微软雅黑" panose="020B0503020204020204" pitchFamily="34" charset="-122"/>
            </a:endParaRPr>
          </a:p>
        </p:txBody>
      </p:sp>
      <p:sp>
        <p:nvSpPr>
          <p:cNvPr id="60420" name="Rectangle 3"/>
          <p:cNvSpPr/>
          <p:nvPr/>
        </p:nvSpPr>
        <p:spPr>
          <a:xfrm>
            <a:off x="793115" y="2667000"/>
            <a:ext cx="7851775" cy="289401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时刻保持微笑、仪容头发整洁，工作中不允许闲谈，注意保持仪态。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站立时，需双手放在背后、挺胸收腹。递送物品时，一定要双手递送、微笑点头。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面对业主的询问微笑回答，工作范围外的问题引导业主前去找现场的相关人员。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凡到现场各个工种的工作人员，按照规定着装。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严格遵循运营手册中的各项规定。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休息到指定的场所，禁止在场内吸烟。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>
              <a:lnSpc>
                <a:spcPct val="160000"/>
              </a:lnSpc>
              <a:buChar char="•"/>
            </a:pPr>
            <a:r>
              <a:rPr lang="zh-CN" altLang="en-US" sz="16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各自的垃圾自己进行分别处理，注意保持场内卫生。</a:t>
            </a:r>
            <a:endParaRPr lang="zh-CN" altLang="en-US" sz="160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0421" name="Picture 2" descr="E:\lu\2014\6月\中山建华花园业主答谢晚会\贴图\s-2.jpg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8472488" y="2667000"/>
            <a:ext cx="3157537" cy="2208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/>
          <p:nvPr/>
        </p:nvSpPr>
        <p:spPr>
          <a:xfrm>
            <a:off x="661035" y="1642746"/>
            <a:ext cx="11057255" cy="36461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x-none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</a:t>
            </a: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、成立应急小组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除正常工作人员之外，同时安排待命应急工作人员，随时服处理现场临时突发事情。</a:t>
            </a:r>
            <a:endParaRPr lang="zh-CN" altLang="en-US" sz="14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x-none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</a:t>
            </a: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、准备好相应的应急预案，并做好相应的演练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主办单位、承办执行单位可在相关部门的指导下进行演练，从而确保在活动当日出现意外情况时临危不乱，正确及时处理。</a:t>
            </a:r>
            <a:endParaRPr lang="zh-CN" altLang="en-US" sz="14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x-none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</a:t>
            </a: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、设紧急通道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</a:t>
            </a: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以在会场出现突发情况和意外情况发生时，疏散人群，进行紧急疏散保护所有嘉宾</a:t>
            </a:r>
            <a:endParaRPr lang="zh-CN" altLang="en-US" sz="14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x-none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4</a:t>
            </a: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、电力保障及应急措施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①主会场配备</a:t>
            </a:r>
            <a:r>
              <a:rPr lang="en-US" altLang="x-none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名电工，保证用电正常及维护（主办方）；②准备发电机，在遇突然停电时，立即启用，保证活动正常进行</a:t>
            </a:r>
            <a:endParaRPr lang="zh-CN" altLang="en-US" sz="14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x-none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5</a:t>
            </a:r>
            <a:r>
              <a:rPr lang="zh-CN" altLang="en-US" sz="1400" b="1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、音响设备保障及应急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①配备专业音响师</a:t>
            </a:r>
            <a:r>
              <a:rPr lang="en-US" altLang="x-none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</a:t>
            </a: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名，保证活动的正常播音。</a:t>
            </a:r>
            <a:endParaRPr lang="zh-CN" altLang="en-US" sz="14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②现场所有音响设备双系统配置。在主系统遇突然出现故障时，另一系统在</a:t>
            </a:r>
            <a:r>
              <a:rPr lang="en-US" altLang="x-none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</a:t>
            </a:r>
            <a:r>
              <a:rPr lang="zh-CN" altLang="en-US" sz="14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秒钟内立即启用，避免出现断话、掉话情况出现</a:t>
            </a:r>
            <a:endParaRPr lang="zh-CN" altLang="en-US" sz="1400" b="1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915" name="文本框 43"/>
          <p:cNvSpPr txBox="1"/>
          <p:nvPr/>
        </p:nvSpPr>
        <p:spPr>
          <a:xfrm>
            <a:off x="619597" y="221463"/>
            <a:ext cx="1746250" cy="612775"/>
          </a:xfrm>
          <a:prstGeom prst="rect">
            <a:avLst/>
          </a:prstGeom>
          <a:ln w="12700">
            <a:miter lim="400000"/>
          </a:ln>
        </p:spPr>
        <p:txBody>
          <a:bodyPr wrap="none" lIns="60958" tIns="60958" rIns="60958" bIns="60958">
            <a:spAutoFit/>
          </a:bodyPr>
          <a:lstStyle>
            <a:lvl1pPr defTabSz="609600">
              <a:defRPr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rPr lang="zh-CN" altLang="zh-CN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应急预案</a:t>
            </a:r>
            <a:endParaRPr lang="zh-CN" altLang="zh-CN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文本框 43"/>
          <p:cNvSpPr txBox="1"/>
          <p:nvPr/>
        </p:nvSpPr>
        <p:spPr>
          <a:xfrm>
            <a:off x="619597" y="221463"/>
            <a:ext cx="1746250" cy="612775"/>
          </a:xfrm>
          <a:prstGeom prst="rect">
            <a:avLst/>
          </a:prstGeom>
          <a:ln w="12700">
            <a:miter lim="400000"/>
          </a:ln>
        </p:spPr>
        <p:txBody>
          <a:bodyPr wrap="none" lIns="60958" tIns="60958" rIns="60958" bIns="60958">
            <a:spAutoFit/>
          </a:bodyPr>
          <a:lstStyle>
            <a:lvl1pPr defTabSz="609600">
              <a:defRPr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rPr lang="zh-CN" altLang="zh-CN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人员分工</a:t>
            </a:r>
            <a:endParaRPr lang="zh-CN" altLang="zh-CN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50951" y="1598295"/>
            <a:ext cx="9695180" cy="4580255"/>
            <a:chOff x="1912" y="2540"/>
            <a:chExt cx="15268" cy="7213"/>
          </a:xfrm>
        </p:grpSpPr>
        <p:sp>
          <p:nvSpPr>
            <p:cNvPr id="5" name="Text Box 3"/>
            <p:cNvSpPr txBox="1"/>
            <p:nvPr/>
          </p:nvSpPr>
          <p:spPr>
            <a:xfrm>
              <a:off x="8190" y="2540"/>
              <a:ext cx="2733" cy="74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/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项目指挥组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/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2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6" name="Text Box 4"/>
            <p:cNvSpPr txBox="1"/>
            <p:nvPr/>
          </p:nvSpPr>
          <p:spPr>
            <a:xfrm>
              <a:off x="1912" y="4909"/>
              <a:ext cx="2094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运行组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2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8" name="Text Box 5"/>
            <p:cNvSpPr txBox="1"/>
            <p:nvPr/>
          </p:nvSpPr>
          <p:spPr>
            <a:xfrm>
              <a:off x="4621" y="4909"/>
              <a:ext cx="2094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仪式组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2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9" name="Text Box 6"/>
            <p:cNvSpPr txBox="1"/>
            <p:nvPr/>
          </p:nvSpPr>
          <p:spPr>
            <a:xfrm>
              <a:off x="7329" y="4909"/>
              <a:ext cx="2094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工程组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4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10" name="Text Box 7"/>
            <p:cNvSpPr txBox="1"/>
            <p:nvPr/>
          </p:nvSpPr>
          <p:spPr>
            <a:xfrm>
              <a:off x="9915" y="4909"/>
              <a:ext cx="2094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礼仪组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1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11" name="Text Box 8"/>
            <p:cNvSpPr txBox="1"/>
            <p:nvPr/>
          </p:nvSpPr>
          <p:spPr>
            <a:xfrm>
              <a:off x="12501" y="4909"/>
              <a:ext cx="2091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创作组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2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12" name="Text Box 9"/>
            <p:cNvSpPr txBox="1"/>
            <p:nvPr/>
          </p:nvSpPr>
          <p:spPr>
            <a:xfrm>
              <a:off x="15083" y="4909"/>
              <a:ext cx="2097" cy="68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后勤组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  <a:p>
              <a:pPr algn="ctr" defTabSz="1043305">
                <a:lnSpc>
                  <a:spcPct val="90000"/>
                </a:lnSpc>
              </a:pPr>
              <a:r>
                <a:rPr lang="en-US" altLang="x-none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2</a:t>
              </a:r>
              <a:r>
                <a:rPr lang="zh-CN" altLang="en-US" sz="1235" b="1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</a:rPr>
                <a:t>人</a:t>
              </a:r>
              <a:endParaRPr lang="zh-CN" altLang="en-US" sz="1235" b="1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  <p:sp>
          <p:nvSpPr>
            <p:cNvPr id="13" name="Text Box 10"/>
            <p:cNvSpPr txBox="1"/>
            <p:nvPr/>
          </p:nvSpPr>
          <p:spPr>
            <a:xfrm>
              <a:off x="1912" y="6385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运行规划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14" name="Text Box 11"/>
            <p:cNvSpPr txBox="1"/>
            <p:nvPr/>
          </p:nvSpPr>
          <p:spPr>
            <a:xfrm>
              <a:off x="1912" y="7123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车辆调度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16" name="Text Box 12"/>
            <p:cNvSpPr txBox="1"/>
            <p:nvPr/>
          </p:nvSpPr>
          <p:spPr>
            <a:xfrm>
              <a:off x="1912" y="7879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安全保障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17" name="Text Box 13"/>
            <p:cNvSpPr txBox="1"/>
            <p:nvPr/>
          </p:nvSpPr>
          <p:spPr>
            <a:xfrm>
              <a:off x="4621" y="6385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流程执行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18" name="Text Box 14"/>
            <p:cNvSpPr txBox="1"/>
            <p:nvPr/>
          </p:nvSpPr>
          <p:spPr>
            <a:xfrm>
              <a:off x="4621" y="7141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舞台技术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19" name="Text Box 15"/>
            <p:cNvSpPr txBox="1"/>
            <p:nvPr/>
          </p:nvSpPr>
          <p:spPr>
            <a:xfrm>
              <a:off x="4621" y="7861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嘉宾组织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0" name="Text Box 16"/>
            <p:cNvSpPr txBox="1"/>
            <p:nvPr/>
          </p:nvSpPr>
          <p:spPr>
            <a:xfrm>
              <a:off x="7329" y="6385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搬运制作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1" name="Text Box 17"/>
            <p:cNvSpPr txBox="1"/>
            <p:nvPr/>
          </p:nvSpPr>
          <p:spPr>
            <a:xfrm>
              <a:off x="7329" y="7141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现场安装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2" name="Text Box 18"/>
            <p:cNvSpPr txBox="1"/>
            <p:nvPr/>
          </p:nvSpPr>
          <p:spPr>
            <a:xfrm>
              <a:off x="7329" y="7879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检查补临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3" name="Text Box 19"/>
            <p:cNvSpPr txBox="1"/>
            <p:nvPr/>
          </p:nvSpPr>
          <p:spPr>
            <a:xfrm>
              <a:off x="7329" y="8599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撤场回收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4" name="Text Box 20"/>
            <p:cNvSpPr txBox="1"/>
            <p:nvPr/>
          </p:nvSpPr>
          <p:spPr>
            <a:xfrm>
              <a:off x="9915" y="6385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接待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5" name="Text Box 21"/>
            <p:cNvSpPr txBox="1"/>
            <p:nvPr/>
          </p:nvSpPr>
          <p:spPr>
            <a:xfrm>
              <a:off x="9915" y="7123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培训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6" name="Text Box 22"/>
            <p:cNvSpPr txBox="1"/>
            <p:nvPr/>
          </p:nvSpPr>
          <p:spPr>
            <a:xfrm>
              <a:off x="9915" y="7861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引领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7" name="Text Box 23"/>
            <p:cNvSpPr txBox="1"/>
            <p:nvPr/>
          </p:nvSpPr>
          <p:spPr>
            <a:xfrm>
              <a:off x="9915" y="8599"/>
              <a:ext cx="2094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管理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8" name="Text Box 24"/>
            <p:cNvSpPr txBox="1"/>
            <p:nvPr/>
          </p:nvSpPr>
          <p:spPr>
            <a:xfrm>
              <a:off x="12501" y="6385"/>
              <a:ext cx="2091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方案创作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29" name="Text Box 25"/>
            <p:cNvSpPr txBox="1"/>
            <p:nvPr/>
          </p:nvSpPr>
          <p:spPr>
            <a:xfrm>
              <a:off x="12501" y="7123"/>
              <a:ext cx="2091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文稿撰写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0" name="Text Box 26"/>
            <p:cNvSpPr txBox="1"/>
            <p:nvPr/>
          </p:nvSpPr>
          <p:spPr>
            <a:xfrm>
              <a:off x="12501" y="7861"/>
              <a:ext cx="2091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物料设计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1" name="Text Box 27"/>
            <p:cNvSpPr txBox="1"/>
            <p:nvPr/>
          </p:nvSpPr>
          <p:spPr>
            <a:xfrm>
              <a:off x="12501" y="8599"/>
              <a:ext cx="2091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流物打印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2" name="Text Box 28"/>
            <p:cNvSpPr txBox="1"/>
            <p:nvPr/>
          </p:nvSpPr>
          <p:spPr>
            <a:xfrm>
              <a:off x="15083" y="6385"/>
              <a:ext cx="2097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后勤保障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3" name="Text Box 29"/>
            <p:cNvSpPr txBox="1"/>
            <p:nvPr/>
          </p:nvSpPr>
          <p:spPr>
            <a:xfrm>
              <a:off x="15083" y="7123"/>
              <a:ext cx="2097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物资管理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4" name="Text Box 30"/>
            <p:cNvSpPr txBox="1"/>
            <p:nvPr/>
          </p:nvSpPr>
          <p:spPr>
            <a:xfrm>
              <a:off x="15083" y="7861"/>
              <a:ext cx="2097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餐饮安排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5" name="Text Box 31"/>
            <p:cNvSpPr txBox="1"/>
            <p:nvPr/>
          </p:nvSpPr>
          <p:spPr>
            <a:xfrm>
              <a:off x="15083" y="8599"/>
              <a:ext cx="2097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礼宾接待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sp>
          <p:nvSpPr>
            <p:cNvPr id="36" name="Text Box 32"/>
            <p:cNvSpPr txBox="1"/>
            <p:nvPr/>
          </p:nvSpPr>
          <p:spPr>
            <a:xfrm>
              <a:off x="15083" y="9340"/>
              <a:ext cx="2097" cy="413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 defTabSz="1043305">
                <a:lnSpc>
                  <a:spcPct val="90000"/>
                </a:lnSpc>
              </a:pPr>
              <a:r>
                <a:rPr lang="zh-CN" altLang="en-US" sz="1235" noProof="1">
                  <a:solidFill>
                    <a:schemeClr val="tx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+mn-ea"/>
                </a:rPr>
                <a:t>摄影摄像</a:t>
              </a:r>
              <a:endParaRPr lang="zh-CN" altLang="en-US" sz="1235" noProof="1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+mn-ea"/>
              </a:endParaRPr>
            </a:p>
          </p:txBody>
        </p:sp>
        <p:grpSp>
          <p:nvGrpSpPr>
            <p:cNvPr id="37" name="Group 33"/>
            <p:cNvGrpSpPr/>
            <p:nvPr/>
          </p:nvGrpSpPr>
          <p:grpSpPr>
            <a:xfrm>
              <a:off x="2893" y="4048"/>
              <a:ext cx="13297" cy="864"/>
              <a:chOff x="0" y="0"/>
              <a:chExt cx="5184" cy="336"/>
            </a:xfrm>
          </p:grpSpPr>
          <p:sp>
            <p:nvSpPr>
              <p:cNvPr id="38" name="Line 34"/>
              <p:cNvSpPr/>
              <p:nvPr/>
            </p:nvSpPr>
            <p:spPr>
              <a:xfrm>
                <a:off x="0" y="0"/>
                <a:ext cx="0" cy="336"/>
              </a:xfrm>
              <a:prstGeom prst="line">
                <a:avLst/>
              </a:prstGeom>
              <a:ln w="9525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fontAlgn="base"/>
                <a:endParaRPr lang="zh-CN" altLang="en-US" sz="1855" strike="noStrike" noProof="1"/>
              </a:p>
            </p:txBody>
          </p:sp>
          <p:sp>
            <p:nvSpPr>
              <p:cNvPr id="39" name="Line 35"/>
              <p:cNvSpPr/>
              <p:nvPr/>
            </p:nvSpPr>
            <p:spPr>
              <a:xfrm>
                <a:off x="0" y="0"/>
                <a:ext cx="5184" cy="0"/>
              </a:xfrm>
              <a:prstGeom prst="line">
                <a:avLst/>
              </a:prstGeom>
              <a:ln w="9525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fontAlgn="base"/>
                <a:endParaRPr lang="zh-CN" altLang="en-US" sz="1855" strike="noStrike" noProof="1"/>
              </a:p>
            </p:txBody>
          </p:sp>
          <p:sp>
            <p:nvSpPr>
              <p:cNvPr id="40" name="Line 36"/>
              <p:cNvSpPr/>
              <p:nvPr/>
            </p:nvSpPr>
            <p:spPr>
              <a:xfrm>
                <a:off x="5184" y="0"/>
                <a:ext cx="0" cy="336"/>
              </a:xfrm>
              <a:prstGeom prst="line">
                <a:avLst/>
              </a:prstGeom>
              <a:ln w="9525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fontAlgn="base"/>
                <a:endParaRPr lang="zh-CN" altLang="en-US" sz="1855" strike="noStrike" noProof="1"/>
              </a:p>
            </p:txBody>
          </p:sp>
        </p:grpSp>
        <p:sp>
          <p:nvSpPr>
            <p:cNvPr id="41" name="Line 37"/>
            <p:cNvSpPr/>
            <p:nvPr/>
          </p:nvSpPr>
          <p:spPr>
            <a:xfrm>
              <a:off x="9546" y="3290"/>
              <a:ext cx="0" cy="738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2" name="Line 38"/>
            <p:cNvSpPr/>
            <p:nvPr/>
          </p:nvSpPr>
          <p:spPr>
            <a:xfrm>
              <a:off x="5604" y="4027"/>
              <a:ext cx="0" cy="864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3" name="Line 39"/>
            <p:cNvSpPr/>
            <p:nvPr/>
          </p:nvSpPr>
          <p:spPr>
            <a:xfrm>
              <a:off x="8313" y="4027"/>
              <a:ext cx="0" cy="864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4" name="Line 40"/>
            <p:cNvSpPr/>
            <p:nvPr/>
          </p:nvSpPr>
          <p:spPr>
            <a:xfrm>
              <a:off x="10899" y="4027"/>
              <a:ext cx="0" cy="864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5" name="Line 41"/>
            <p:cNvSpPr/>
            <p:nvPr/>
          </p:nvSpPr>
          <p:spPr>
            <a:xfrm>
              <a:off x="13484" y="4027"/>
              <a:ext cx="0" cy="864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6" name="Line 42"/>
            <p:cNvSpPr/>
            <p:nvPr/>
          </p:nvSpPr>
          <p:spPr>
            <a:xfrm>
              <a:off x="2896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7" name="Line 43"/>
            <p:cNvSpPr/>
            <p:nvPr/>
          </p:nvSpPr>
          <p:spPr>
            <a:xfrm>
              <a:off x="5604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8" name="Line 44"/>
            <p:cNvSpPr/>
            <p:nvPr/>
          </p:nvSpPr>
          <p:spPr>
            <a:xfrm>
              <a:off x="8313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49" name="Line 45"/>
            <p:cNvSpPr/>
            <p:nvPr/>
          </p:nvSpPr>
          <p:spPr>
            <a:xfrm>
              <a:off x="10899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50" name="Line 46"/>
            <p:cNvSpPr/>
            <p:nvPr/>
          </p:nvSpPr>
          <p:spPr>
            <a:xfrm>
              <a:off x="13484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  <p:sp>
          <p:nvSpPr>
            <p:cNvPr id="51" name="Line 47"/>
            <p:cNvSpPr/>
            <p:nvPr/>
          </p:nvSpPr>
          <p:spPr>
            <a:xfrm>
              <a:off x="16193" y="5752"/>
              <a:ext cx="0" cy="615"/>
            </a:xfrm>
            <a:prstGeom prst="line">
              <a:avLst/>
            </a:prstGeom>
            <a:ln w="28575" cap="flat" cmpd="sng">
              <a:solidFill>
                <a:schemeClr val="bg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855" strike="noStrike" noProof="1"/>
            </a:p>
          </p:txBody>
        </p:sp>
      </p:grp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29175" y="3144520"/>
            <a:ext cx="25336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latin typeface="方正大标宋简体" panose="03000509000000000000" charset="-122"/>
                <a:ea typeface="方正大标宋简体" panose="03000509000000000000" charset="-122"/>
              </a:rPr>
              <a:t>谢谢观看</a:t>
            </a:r>
            <a:endParaRPr lang="zh-CN" altLang="en-US" sz="4400"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PLACING_PICTURE_USER_VIEWPORT" val="{&quot;height&quot;:7260,&quot;width&quot;:11910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7988,&quot;width&quot;:9235}"/>
</p:tagLst>
</file>

<file path=ppt/tags/tag68.xml><?xml version="1.0" encoding="utf-8"?>
<p:tagLst xmlns:p="http://schemas.openxmlformats.org/presentationml/2006/main">
  <p:tag name="KSO_WM_UNIT_PLACING_PICTURE_USER_VIEWPORT" val="{&quot;height&quot;:13440,&quot;width&quot;:15000}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UNIT_TABLE_BEAUTIFY" val="smartTable{43d754ca-28b2-46eb-8b76-75dfc3609973}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0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2904</Words>
  <Application>WPS 演示</Application>
  <PresentationFormat>宽屏</PresentationFormat>
  <Paragraphs>412</Paragraphs>
  <Slides>48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Wingdings</vt:lpstr>
      <vt:lpstr>方正清刻本悦宋简体</vt:lpstr>
      <vt:lpstr>造字工房悦圆（非商用）常规体</vt:lpstr>
      <vt:lpstr>方正大标宋简体</vt:lpstr>
      <vt:lpstr>方正综艺简体</vt:lpstr>
      <vt:lpstr>Arial Unicode MS</vt:lpstr>
      <vt:lpstr>Calibri</vt:lpstr>
      <vt:lpstr>方正艺黑简体</vt:lpstr>
      <vt:lpstr>黑体</vt:lpstr>
      <vt:lpstr>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</dc:creator>
  <cp:lastModifiedBy>Rachel</cp:lastModifiedBy>
  <cp:revision>193</cp:revision>
  <dcterms:created xsi:type="dcterms:W3CDTF">2021-07-02T08:26:00Z</dcterms:created>
  <dcterms:modified xsi:type="dcterms:W3CDTF">2021-07-22T10:44:22Z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KSOSaveFontToCloudKey">
    <vt:lpwstr>1152541613_embed</vt:lpwstr>
  </property>
  <property fmtid="{D5CDD505-2E9C-101B-9397-08002B2CF9AE}" pid="4" name="ICV">
    <vt:lpwstr>BABDA7B9B24F4635876CED9191D37EA6</vt:lpwstr>
  </property>
</Properties>
</file>