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3667" r:id="rId1"/>
  </p:sldMasterIdLst>
  <p:notesMasterIdLst>
    <p:notesMasterId r:id="rId2"/>
  </p:notesMasterIdLst>
  <p:sldIdLst>
    <p:sldId id="335" r:id="rId3"/>
    <p:sldId id="336" r:id="rId4"/>
    <p:sldId id="337" r:id="rId5"/>
    <p:sldId id="338" r:id="rId6"/>
    <p:sldId id="339" r:id="rId7"/>
    <p:sldId id="340" r:id="rId8"/>
    <p:sldId id="341" r:id="rId9"/>
    <p:sldId id="342" r:id="rId10"/>
    <p:sldId id="343" r:id="rId11"/>
    <p:sldId id="344" r:id="rId12"/>
    <p:sldId id="345" r:id="rId13"/>
    <p:sldId id="346" r:id="rId14"/>
    <p:sldId id="347" r:id="rId15"/>
    <p:sldId id="348" r:id="rId16"/>
    <p:sldId id="349" r:id="rId17"/>
    <p:sldId id="350" r:id="rId18"/>
    <p:sldId id="351" r:id="rId19"/>
    <p:sldId id="352" r:id="rId20"/>
    <p:sldId id="353" r:id="rId21"/>
    <p:sldId id="354" r:id="rId22"/>
    <p:sldId id="355" r:id="rId23"/>
    <p:sldId id="356" r:id="rId24"/>
    <p:sldId id="357" r:id="rId25"/>
    <p:sldId id="358" r:id="rId26"/>
    <p:sldId id="359" r:id="rId27"/>
    <p:sldId id="360" r:id="rId28"/>
    <p:sldId id="361" r:id="rId29"/>
    <p:sldId id="362" r:id="rId30"/>
    <p:sldId id="363" r:id="rId31"/>
    <p:sldId id="364" r:id="rId32"/>
    <p:sldId id="365" r:id="rId33"/>
    <p:sldId id="366" r:id="rId34"/>
    <p:sldId id="367" r:id="rId35"/>
    <p:sldId id="368" r:id="rId36"/>
    <p:sldId id="369" r:id="rId37"/>
    <p:sldId id="370" r:id="rId38"/>
    <p:sldId id="371" r:id="rId39"/>
    <p:sldId id="372" r:id="rId40"/>
    <p:sldId id="373" r:id="rId41"/>
    <p:sldId id="374" r:id="rId42"/>
    <p:sldId id="375" r:id="rId43"/>
    <p:sldId id="376" r:id="rId44"/>
    <p:sldId id="377" r:id="rId45"/>
    <p:sldId id="378" r:id="rId46"/>
    <p:sldId id="379" r:id="rId47"/>
    <p:sldId id="380" r:id="rId48"/>
    <p:sldId id="381" r:id="rId49"/>
    <p:sldId id="382" r:id="rId50"/>
    <p:sldId id="383" r:id="rId51"/>
    <p:sldId id="384" r:id="rId52"/>
    <p:sldId id="385" r:id="rId53"/>
    <p:sldId id="386" r:id="rId54"/>
    <p:sldId id="387" r:id="rId55"/>
    <p:sldId id="388" r:id="rId56"/>
    <p:sldId id="389" r:id="rId57"/>
    <p:sldId id="390" r:id="rId58"/>
    <p:sldId id="391" r:id="rId59"/>
    <p:sldId id="392" r:id="rId60"/>
    <p:sldId id="393" r:id="rId61"/>
  </p:sldIdLst>
  <p:sldSz type="screen16x10" cy="5715000" cx="9144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p:showPr>
    <p:present/>
    <p:sldAll/>
    <p:penClr>
      <a:prstClr val="red"/>
    </p:penClr>
  </p:showPr>
  <p:clrMru>
    <a:srgbClr val="050569"/>
    <a:srgbClr val="416889"/>
  </p:clrMru>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p:restoredLeft sz="15825" autoAdjust="0"/>
    <p:restoredTop sz="94660"/>
  </p:normalViewPr>
  <p:slideViewPr>
    <p:cSldViewPr>
      <p:cViewPr varScale="1">
        <p:scale>
          <a:sx n="94" d="100"/>
          <a:sy n="94" d="100"/>
        </p:scale>
        <p:origin x="-86" y="-154"/>
      </p:cViewPr>
      <p:guideLst>
        <p:guide orient="horz" pos="180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50" Type="http://schemas.openxmlformats.org/officeDocument/2006/relationships/slide" Target="slides/slide48.xml"/><Relationship Id="rId51" Type="http://schemas.openxmlformats.org/officeDocument/2006/relationships/slide" Target="slides/slide49.xml"/><Relationship Id="rId52" Type="http://schemas.openxmlformats.org/officeDocument/2006/relationships/slide" Target="slides/slide50.xml"/><Relationship Id="rId53" Type="http://schemas.openxmlformats.org/officeDocument/2006/relationships/slide" Target="slides/slide51.xml"/><Relationship Id="rId54" Type="http://schemas.openxmlformats.org/officeDocument/2006/relationships/slide" Target="slides/slide52.xml"/><Relationship Id="rId55" Type="http://schemas.openxmlformats.org/officeDocument/2006/relationships/slide" Target="slides/slide53.xml"/><Relationship Id="rId56" Type="http://schemas.openxmlformats.org/officeDocument/2006/relationships/slide" Target="slides/slide54.xml"/><Relationship Id="rId57" Type="http://schemas.openxmlformats.org/officeDocument/2006/relationships/slide" Target="slides/slide55.xml"/><Relationship Id="rId58" Type="http://schemas.openxmlformats.org/officeDocument/2006/relationships/slide" Target="slides/slide56.xml"/><Relationship Id="rId59" Type="http://schemas.openxmlformats.org/officeDocument/2006/relationships/slide" Target="slides/slide57.xml"/><Relationship Id="rId60" Type="http://schemas.openxmlformats.org/officeDocument/2006/relationships/slide" Target="slides/slide58.xml"/><Relationship Id="rId61" Type="http://schemas.openxmlformats.org/officeDocument/2006/relationships/slide" Target="slides/slide59.xml"/><Relationship Id="rId62" Type="http://schemas.openxmlformats.org/officeDocument/2006/relationships/tableStyles" Target="tableStyles.xml"/><Relationship Id="rId63" Type="http://schemas.openxmlformats.org/officeDocument/2006/relationships/presProps" Target="presProps.xml"/><Relationship Id="rId64" Type="http://schemas.openxmlformats.org/officeDocument/2006/relationships/viewProps" Target="viewProps.xml"/><Relationship Id="rId6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64" name=""/>
        <p:cNvGrpSpPr/>
        <p:nvPr/>
      </p:nvGrpSpPr>
      <p:grpSpPr>
        <a:xfrm>
          <a:off x="0" y="0"/>
          <a:ext cx="0" cy="0"/>
          <a:chOff x="0" y="0"/>
          <a:chExt cx="0" cy="0"/>
        </a:xfrm>
      </p:grpSpPr>
      <p:sp>
        <p:nvSpPr>
          <p:cNvPr id="1049118"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9119"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9120"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9121"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9122"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9123"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77" name=""/>
        <p:cNvGrpSpPr/>
        <p:nvPr/>
      </p:nvGrpSpPr>
      <p:grpSpPr>
        <a:xfrm>
          <a:off x="0" y="0"/>
          <a:ext cx="0" cy="0"/>
          <a:chOff x="0" y="0"/>
          <a:chExt cx="0" cy="0"/>
        </a:xfrm>
      </p:grpSpPr>
      <p:sp>
        <p:nvSpPr>
          <p:cNvPr id="1048589" name="标题 1"/>
          <p:cNvSpPr>
            <a:spLocks noGrp="1"/>
          </p:cNvSpPr>
          <p:nvPr>
            <p:ph type="ctrTitle"/>
          </p:nvPr>
        </p:nvSpPr>
        <p:spPr>
          <a:xfrm>
            <a:off x="685800" y="1775357"/>
            <a:ext cx="7772400" cy="1225021"/>
          </a:xfrm>
        </p:spPr>
        <p:txBody>
          <a:bodyPr/>
          <a:p>
            <a:r>
              <a:rPr altLang="en-US" lang="zh-CN"/>
              <a:t>单击此处编辑母版标题样式</a:t>
            </a:r>
          </a:p>
        </p:txBody>
      </p:sp>
      <p:sp>
        <p:nvSpPr>
          <p:cNvPr id="1048590" name="副标题 2"/>
          <p:cNvSpPr>
            <a:spLocks noGrp="1"/>
          </p:cNvSpPr>
          <p:nvPr>
            <p:ph type="subTitle" idx="1"/>
          </p:nvPr>
        </p:nvSpPr>
        <p:spPr>
          <a:xfrm>
            <a:off x="1371600" y="3238500"/>
            <a:ext cx="6400800" cy="1460500"/>
          </a:xfrm>
        </p:spPr>
        <p:txBody>
          <a:bodyPr/>
          <a:lstStyle>
            <a:lvl1pPr algn="ctr" indent="0" marL="0">
              <a:buNone/>
              <a:defRPr>
                <a:solidFill>
                  <a:schemeClr val="tx1">
                    <a:tint val="75000"/>
                  </a:schemeClr>
                </a:solidFill>
              </a:defRPr>
            </a:lvl1pPr>
            <a:lvl2pPr algn="ctr" indent="0" marL="457200">
              <a:buNone/>
              <a:defRPr>
                <a:solidFill>
                  <a:schemeClr val="tx1">
                    <a:tint val="75000"/>
                  </a:schemeClr>
                </a:solidFill>
              </a:defRPr>
            </a:lvl2pPr>
            <a:lvl3pPr algn="ctr" indent="0" marL="914400">
              <a:buNone/>
              <a:defRPr>
                <a:solidFill>
                  <a:schemeClr val="tx1">
                    <a:tint val="75000"/>
                  </a:schemeClr>
                </a:solidFill>
              </a:defRPr>
            </a:lvl3pPr>
            <a:lvl4pPr algn="ctr" indent="0" marL="1371600">
              <a:buNone/>
              <a:defRPr>
                <a:solidFill>
                  <a:schemeClr val="tx1">
                    <a:tint val="75000"/>
                  </a:schemeClr>
                </a:solidFill>
              </a:defRPr>
            </a:lvl4pPr>
            <a:lvl5pPr algn="ctr" indent="0" marL="1828800">
              <a:buNone/>
              <a:defRPr>
                <a:solidFill>
                  <a:schemeClr val="tx1">
                    <a:tint val="75000"/>
                  </a:schemeClr>
                </a:solidFill>
              </a:defRPr>
            </a:lvl5pPr>
            <a:lvl6pPr algn="ctr" indent="0" marL="2286000">
              <a:buNone/>
              <a:defRPr>
                <a:solidFill>
                  <a:schemeClr val="tx1">
                    <a:tint val="75000"/>
                  </a:schemeClr>
                </a:solidFill>
              </a:defRPr>
            </a:lvl6pPr>
            <a:lvl7pPr algn="ctr" indent="0" marL="2743200">
              <a:buNone/>
              <a:defRPr>
                <a:solidFill>
                  <a:schemeClr val="tx1">
                    <a:tint val="75000"/>
                  </a:schemeClr>
                </a:solidFill>
              </a:defRPr>
            </a:lvl7pPr>
            <a:lvl8pPr algn="ctr" indent="0" marL="3200400">
              <a:buNone/>
              <a:defRPr>
                <a:solidFill>
                  <a:schemeClr val="tx1">
                    <a:tint val="75000"/>
                  </a:schemeClr>
                </a:solidFill>
              </a:defRPr>
            </a:lvl8pPr>
            <a:lvl9pPr algn="ctr" indent="0" marL="3657600">
              <a:buNone/>
              <a:defRPr>
                <a:solidFill>
                  <a:schemeClr val="tx1">
                    <a:tint val="75000"/>
                  </a:schemeClr>
                </a:solidFill>
              </a:defRPr>
            </a:lvl9pPr>
          </a:lstStyle>
          <a:p>
            <a:r>
              <a:rPr altLang="en-US" lang="zh-CN"/>
              <a:t>单击此处编辑母版副标题样式</a:t>
            </a:r>
          </a:p>
        </p:txBody>
      </p:sp>
      <p:sp>
        <p:nvSpPr>
          <p:cNvPr id="1048591" name="日期占位符 3"/>
          <p:cNvSpPr>
            <a:spLocks noGrp="1"/>
          </p:cNvSpPr>
          <p:nvPr>
            <p:ph type="dt" sz="half" idx="10"/>
          </p:nvPr>
        </p:nvSpPr>
        <p:spPr/>
        <p:txBody>
          <a:bodyPr/>
          <a:p>
            <a:fld id="{530820CF-B880-4189-942D-D702A7CBA730}" type="datetimeFigureOut">
              <a:rPr altLang="en-US" lang="zh-CN" smtClean="0"/>
              <a:t>2022/3/18</a:t>
            </a:fld>
            <a:endParaRPr altLang="en-US" lang="zh-CN"/>
          </a:p>
        </p:txBody>
      </p:sp>
      <p:sp>
        <p:nvSpPr>
          <p:cNvPr id="1048592" name="页脚占位符 4"/>
          <p:cNvSpPr>
            <a:spLocks noGrp="1"/>
          </p:cNvSpPr>
          <p:nvPr>
            <p:ph type="ftr" sz="quarter" idx="11"/>
          </p:nvPr>
        </p:nvSpPr>
        <p:spPr/>
        <p:txBody>
          <a:bodyPr/>
          <a:p>
            <a:endParaRPr altLang="en-US" lang="zh-CN"/>
          </a:p>
        </p:txBody>
      </p:sp>
      <p:sp>
        <p:nvSpPr>
          <p:cNvPr id="1048593" name="灯片编号占位符 5"/>
          <p:cNvSpPr>
            <a:spLocks noGrp="1"/>
          </p:cNvSpPr>
          <p:nvPr>
            <p:ph type="sldNum" sz="quarter" idx="12"/>
          </p:nvPr>
        </p:nvSpPr>
        <p:spPr/>
        <p:txBody>
          <a:bodyPr/>
          <a:p>
            <a:fld id="{0C913308-F349-4B6D-A68A-DD1791B4A57B}" type="slidenum">
              <a:rPr altLang="en-US" lang="zh-CN" smtClean="0"/>
              <a:t>‹#›</a:t>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24" name=""/>
        <p:cNvGrpSpPr/>
        <p:nvPr/>
      </p:nvGrpSpPr>
      <p:grpSpPr>
        <a:xfrm>
          <a:off x="0" y="0"/>
          <a:ext cx="0" cy="0"/>
          <a:chOff x="0" y="0"/>
          <a:chExt cx="0" cy="0"/>
        </a:xfrm>
      </p:grpSpPr>
      <p:sp>
        <p:nvSpPr>
          <p:cNvPr id="1048581" name="标题 1"/>
          <p:cNvSpPr>
            <a:spLocks noGrp="1"/>
          </p:cNvSpPr>
          <p:nvPr>
            <p:ph type="title"/>
          </p:nvPr>
        </p:nvSpPr>
        <p:spPr/>
        <p:txBody>
          <a:bodyPr/>
          <a:p>
            <a:r>
              <a:rPr altLang="en-US" lang="zh-CN"/>
              <a:t>单击此处编辑母版标题样式</a:t>
            </a:r>
          </a:p>
        </p:txBody>
      </p:sp>
      <p:sp>
        <p:nvSpPr>
          <p:cNvPr id="1048582" name="内容占位符 2"/>
          <p:cNvSpPr>
            <a:spLocks noGrp="1"/>
          </p:cNvSpPr>
          <p:nvPr>
            <p:ph idx="1"/>
          </p:nvPr>
        </p:nvSpPr>
        <p:spPr/>
        <p:txBody>
          <a:bodyPr/>
          <a:p>
            <a:pPr lvl="0"/>
            <a:r>
              <a:rPr altLang="en-US" lang="zh-CN"/>
              <a:t>单击此处编辑母版文本样式</a:t>
            </a:r>
          </a:p>
          <a:p>
            <a:pPr lvl="1"/>
            <a:r>
              <a:rPr altLang="en-US" lang="zh-CN"/>
              <a:t>第二级</a:t>
            </a:r>
          </a:p>
          <a:p>
            <a:pPr lvl="2"/>
            <a:r>
              <a:rPr altLang="en-US" lang="zh-CN"/>
              <a:t>第三级</a:t>
            </a:r>
          </a:p>
          <a:p>
            <a:pPr lvl="3"/>
            <a:r>
              <a:rPr altLang="en-US" lang="zh-CN"/>
              <a:t>第四级</a:t>
            </a:r>
          </a:p>
          <a:p>
            <a:pPr lvl="4"/>
            <a:r>
              <a:rPr altLang="en-US" lang="zh-CN"/>
              <a:t>第五级</a:t>
            </a:r>
          </a:p>
        </p:txBody>
      </p:sp>
      <p:sp>
        <p:nvSpPr>
          <p:cNvPr id="1048583" name="日期占位符 3"/>
          <p:cNvSpPr>
            <a:spLocks noGrp="1"/>
          </p:cNvSpPr>
          <p:nvPr>
            <p:ph type="dt" sz="half" idx="10"/>
          </p:nvPr>
        </p:nvSpPr>
        <p:spPr/>
        <p:txBody>
          <a:bodyPr/>
          <a:p>
            <a:fld id="{530820CF-B880-4189-942D-D702A7CBA730}" type="datetimeFigureOut">
              <a:rPr altLang="en-US" lang="zh-CN" smtClean="0"/>
              <a:t>2022/3/18</a:t>
            </a:fld>
            <a:endParaRPr altLang="en-US" lang="zh-CN"/>
          </a:p>
        </p:txBody>
      </p:sp>
      <p:sp>
        <p:nvSpPr>
          <p:cNvPr id="1048584" name="页脚占位符 4"/>
          <p:cNvSpPr>
            <a:spLocks noGrp="1"/>
          </p:cNvSpPr>
          <p:nvPr>
            <p:ph type="ftr" sz="quarter" idx="11"/>
          </p:nvPr>
        </p:nvSpPr>
        <p:spPr/>
        <p:txBody>
          <a:bodyPr/>
          <a:p>
            <a:endParaRPr altLang="en-US" lang="zh-CN"/>
          </a:p>
        </p:txBody>
      </p:sp>
      <p:sp>
        <p:nvSpPr>
          <p:cNvPr id="1048585" name="灯片编号占位符 5"/>
          <p:cNvSpPr>
            <a:spLocks noGrp="1"/>
          </p:cNvSpPr>
          <p:nvPr>
            <p:ph type="sldNum" sz="quarter" idx="12"/>
          </p:nvPr>
        </p:nvSpPr>
        <p:spPr/>
        <p:txBody>
          <a:bodyPr/>
          <a:p>
            <a:fld id="{0C913308-F349-4B6D-A68A-DD1791B4A57B}" type="slidenum">
              <a:rPr altLang="en-US" lang="zh-CN" smtClean="0"/>
              <a:t>‹#›</a:t>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158" name=""/>
        <p:cNvGrpSpPr/>
        <p:nvPr/>
      </p:nvGrpSpPr>
      <p:grpSpPr>
        <a:xfrm>
          <a:off x="0" y="0"/>
          <a:ext cx="0" cy="0"/>
          <a:chOff x="0" y="0"/>
          <a:chExt cx="0" cy="0"/>
        </a:xfrm>
      </p:grpSpPr>
      <p:sp>
        <p:nvSpPr>
          <p:cNvPr id="1049090" name="标题 1"/>
          <p:cNvSpPr>
            <a:spLocks noGrp="1"/>
          </p:cNvSpPr>
          <p:nvPr>
            <p:ph type="title"/>
          </p:nvPr>
        </p:nvSpPr>
        <p:spPr>
          <a:xfrm>
            <a:off x="722313" y="3672420"/>
            <a:ext cx="7772400" cy="1135063"/>
          </a:xfrm>
        </p:spPr>
        <p:txBody>
          <a:bodyPr anchor="t"/>
          <a:lstStyle>
            <a:lvl1pPr algn="l">
              <a:defRPr b="1" cap="all" sz="4000"/>
            </a:lvl1pPr>
          </a:lstStyle>
          <a:p>
            <a:r>
              <a:rPr altLang="en-US" lang="zh-CN"/>
              <a:t>单击此处编辑母版标题样式</a:t>
            </a:r>
          </a:p>
        </p:txBody>
      </p:sp>
      <p:sp>
        <p:nvSpPr>
          <p:cNvPr id="1049091" name="文本占位符 2"/>
          <p:cNvSpPr>
            <a:spLocks noGrp="1"/>
          </p:cNvSpPr>
          <p:nvPr>
            <p:ph type="body" idx="1"/>
          </p:nvPr>
        </p:nvSpPr>
        <p:spPr>
          <a:xfrm>
            <a:off x="722313" y="2422261"/>
            <a:ext cx="7772400" cy="1250156"/>
          </a:xfrm>
        </p:spPr>
        <p:txBody>
          <a:bodyPr anchor="b"/>
          <a:lstStyle>
            <a:lvl1pPr indent="0" marL="0">
              <a:buNone/>
              <a:defRPr sz="2000">
                <a:solidFill>
                  <a:schemeClr val="tx1">
                    <a:tint val="75000"/>
                  </a:schemeClr>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altLang="en-US" lang="zh-CN"/>
              <a:t>单击此处编辑母版文本样式</a:t>
            </a:r>
          </a:p>
        </p:txBody>
      </p:sp>
      <p:sp>
        <p:nvSpPr>
          <p:cNvPr id="1049092" name="日期占位符 3"/>
          <p:cNvSpPr>
            <a:spLocks noGrp="1"/>
          </p:cNvSpPr>
          <p:nvPr>
            <p:ph type="dt" sz="half" idx="10"/>
          </p:nvPr>
        </p:nvSpPr>
        <p:spPr/>
        <p:txBody>
          <a:bodyPr/>
          <a:p>
            <a:fld id="{530820CF-B880-4189-942D-D702A7CBA730}" type="datetimeFigureOut">
              <a:rPr altLang="en-US" lang="zh-CN" smtClean="0"/>
              <a:t>2022/3/18</a:t>
            </a:fld>
            <a:endParaRPr altLang="en-US" lang="zh-CN"/>
          </a:p>
        </p:txBody>
      </p:sp>
      <p:sp>
        <p:nvSpPr>
          <p:cNvPr id="1049093" name="页脚占位符 4"/>
          <p:cNvSpPr>
            <a:spLocks noGrp="1"/>
          </p:cNvSpPr>
          <p:nvPr>
            <p:ph type="ftr" sz="quarter" idx="11"/>
          </p:nvPr>
        </p:nvSpPr>
        <p:spPr/>
        <p:txBody>
          <a:bodyPr/>
          <a:p>
            <a:endParaRPr altLang="en-US" lang="zh-CN"/>
          </a:p>
        </p:txBody>
      </p:sp>
      <p:sp>
        <p:nvSpPr>
          <p:cNvPr id="1049094" name="灯片编号占位符 5"/>
          <p:cNvSpPr>
            <a:spLocks noGrp="1"/>
          </p:cNvSpPr>
          <p:nvPr>
            <p:ph type="sldNum" sz="quarter" idx="12"/>
          </p:nvPr>
        </p:nvSpPr>
        <p:spPr/>
        <p:txBody>
          <a:bodyPr/>
          <a:p>
            <a:fld id="{0C913308-F349-4B6D-A68A-DD1791B4A57B}" type="slidenum">
              <a:rPr altLang="en-US" lang="zh-CN" smtClean="0"/>
              <a:t>‹#›</a:t>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159" name=""/>
        <p:cNvGrpSpPr/>
        <p:nvPr/>
      </p:nvGrpSpPr>
      <p:grpSpPr>
        <a:xfrm>
          <a:off x="0" y="0"/>
          <a:ext cx="0" cy="0"/>
          <a:chOff x="0" y="0"/>
          <a:chExt cx="0" cy="0"/>
        </a:xfrm>
      </p:grpSpPr>
      <p:sp>
        <p:nvSpPr>
          <p:cNvPr id="1049095" name="标题 1"/>
          <p:cNvSpPr>
            <a:spLocks noGrp="1"/>
          </p:cNvSpPr>
          <p:nvPr>
            <p:ph type="title"/>
          </p:nvPr>
        </p:nvSpPr>
        <p:spPr/>
        <p:txBody>
          <a:bodyPr/>
          <a:p>
            <a:r>
              <a:rPr altLang="en-US" lang="zh-CN"/>
              <a:t>单击此处编辑母版标题样式</a:t>
            </a:r>
          </a:p>
        </p:txBody>
      </p:sp>
      <p:sp>
        <p:nvSpPr>
          <p:cNvPr id="1049096" name="内容占位符 2"/>
          <p:cNvSpPr>
            <a:spLocks noGrp="1"/>
          </p:cNvSpPr>
          <p:nvPr>
            <p:ph sz="half" idx="1"/>
          </p:nvPr>
        </p:nvSpPr>
        <p:spPr>
          <a:xfrm>
            <a:off x="457200" y="1333500"/>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altLang="en-US" lang="zh-CN"/>
              <a:t>单击此处编辑母版文本样式</a:t>
            </a:r>
          </a:p>
          <a:p>
            <a:pPr lvl="1"/>
            <a:r>
              <a:rPr altLang="en-US" lang="zh-CN"/>
              <a:t>第二级</a:t>
            </a:r>
          </a:p>
          <a:p>
            <a:pPr lvl="2"/>
            <a:r>
              <a:rPr altLang="en-US" lang="zh-CN"/>
              <a:t>第三级</a:t>
            </a:r>
          </a:p>
          <a:p>
            <a:pPr lvl="3"/>
            <a:r>
              <a:rPr altLang="en-US" lang="zh-CN"/>
              <a:t>第四级</a:t>
            </a:r>
          </a:p>
          <a:p>
            <a:pPr lvl="4"/>
            <a:r>
              <a:rPr altLang="en-US" lang="zh-CN"/>
              <a:t>第五级</a:t>
            </a:r>
          </a:p>
        </p:txBody>
      </p:sp>
      <p:sp>
        <p:nvSpPr>
          <p:cNvPr id="1049097" name="内容占位符 3"/>
          <p:cNvSpPr>
            <a:spLocks noGrp="1"/>
          </p:cNvSpPr>
          <p:nvPr>
            <p:ph sz="half" idx="2"/>
          </p:nvPr>
        </p:nvSpPr>
        <p:spPr>
          <a:xfrm>
            <a:off x="4648200" y="1333500"/>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altLang="en-US" lang="zh-CN"/>
              <a:t>单击此处编辑母版文本样式</a:t>
            </a:r>
          </a:p>
          <a:p>
            <a:pPr lvl="1"/>
            <a:r>
              <a:rPr altLang="en-US" lang="zh-CN"/>
              <a:t>第二级</a:t>
            </a:r>
          </a:p>
          <a:p>
            <a:pPr lvl="2"/>
            <a:r>
              <a:rPr altLang="en-US" lang="zh-CN"/>
              <a:t>第三级</a:t>
            </a:r>
          </a:p>
          <a:p>
            <a:pPr lvl="3"/>
            <a:r>
              <a:rPr altLang="en-US" lang="zh-CN"/>
              <a:t>第四级</a:t>
            </a:r>
          </a:p>
          <a:p>
            <a:pPr lvl="4"/>
            <a:r>
              <a:rPr altLang="en-US" lang="zh-CN"/>
              <a:t>第五级</a:t>
            </a:r>
          </a:p>
        </p:txBody>
      </p:sp>
      <p:sp>
        <p:nvSpPr>
          <p:cNvPr id="1049098" name="日期占位符 4"/>
          <p:cNvSpPr>
            <a:spLocks noGrp="1"/>
          </p:cNvSpPr>
          <p:nvPr>
            <p:ph type="dt" sz="half" idx="10"/>
          </p:nvPr>
        </p:nvSpPr>
        <p:spPr/>
        <p:txBody>
          <a:bodyPr/>
          <a:p>
            <a:fld id="{530820CF-B880-4189-942D-D702A7CBA730}" type="datetimeFigureOut">
              <a:rPr altLang="en-US" lang="zh-CN" smtClean="0"/>
              <a:t>2022/3/18</a:t>
            </a:fld>
            <a:endParaRPr altLang="en-US" lang="zh-CN"/>
          </a:p>
        </p:txBody>
      </p:sp>
      <p:sp>
        <p:nvSpPr>
          <p:cNvPr id="1049099" name="页脚占位符 5"/>
          <p:cNvSpPr>
            <a:spLocks noGrp="1"/>
          </p:cNvSpPr>
          <p:nvPr>
            <p:ph type="ftr" sz="quarter" idx="11"/>
          </p:nvPr>
        </p:nvSpPr>
        <p:spPr/>
        <p:txBody>
          <a:bodyPr/>
          <a:p>
            <a:endParaRPr altLang="en-US" lang="zh-CN"/>
          </a:p>
        </p:txBody>
      </p:sp>
      <p:sp>
        <p:nvSpPr>
          <p:cNvPr id="1049100" name="灯片编号占位符 6"/>
          <p:cNvSpPr>
            <a:spLocks noGrp="1"/>
          </p:cNvSpPr>
          <p:nvPr>
            <p:ph type="sldNum" sz="quarter" idx="12"/>
          </p:nvPr>
        </p:nvSpPr>
        <p:spPr/>
        <p:txBody>
          <a:bodyPr/>
          <a:p>
            <a:fld id="{0C913308-F349-4B6D-A68A-DD1791B4A57B}" type="slidenum">
              <a:rPr altLang="en-US" lang="zh-CN" smtClean="0"/>
              <a:t>‹#›</a:t>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160" name=""/>
        <p:cNvGrpSpPr/>
        <p:nvPr/>
      </p:nvGrpSpPr>
      <p:grpSpPr>
        <a:xfrm>
          <a:off x="0" y="0"/>
          <a:ext cx="0" cy="0"/>
          <a:chOff x="0" y="0"/>
          <a:chExt cx="0" cy="0"/>
        </a:xfrm>
      </p:grpSpPr>
      <p:sp>
        <p:nvSpPr>
          <p:cNvPr id="1049101" name="标题 1"/>
          <p:cNvSpPr>
            <a:spLocks noGrp="1"/>
          </p:cNvSpPr>
          <p:nvPr>
            <p:ph type="title"/>
          </p:nvPr>
        </p:nvSpPr>
        <p:spPr/>
        <p:txBody>
          <a:bodyPr/>
          <a:p>
            <a:r>
              <a:rPr altLang="en-US" lang="zh-CN"/>
              <a:t>单击此处编辑母版标题样式</a:t>
            </a:r>
          </a:p>
        </p:txBody>
      </p:sp>
      <p:sp>
        <p:nvSpPr>
          <p:cNvPr id="1049102" name="文本占位符 2"/>
          <p:cNvSpPr>
            <a:spLocks noGrp="1"/>
          </p:cNvSpPr>
          <p:nvPr>
            <p:ph type="body" idx="1"/>
          </p:nvPr>
        </p:nvSpPr>
        <p:spPr>
          <a:xfrm>
            <a:off x="457200" y="1279261"/>
            <a:ext cx="4040188" cy="533136"/>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a:t>单击此处编辑母版文本样式</a:t>
            </a:r>
          </a:p>
        </p:txBody>
      </p:sp>
      <p:sp>
        <p:nvSpPr>
          <p:cNvPr id="1049103" name="内容占位符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altLang="en-US" lang="zh-CN"/>
              <a:t>单击此处编辑母版文本样式</a:t>
            </a:r>
          </a:p>
          <a:p>
            <a:pPr lvl="1"/>
            <a:r>
              <a:rPr altLang="en-US" lang="zh-CN"/>
              <a:t>第二级</a:t>
            </a:r>
          </a:p>
          <a:p>
            <a:pPr lvl="2"/>
            <a:r>
              <a:rPr altLang="en-US" lang="zh-CN"/>
              <a:t>第三级</a:t>
            </a:r>
          </a:p>
          <a:p>
            <a:pPr lvl="3"/>
            <a:r>
              <a:rPr altLang="en-US" lang="zh-CN"/>
              <a:t>第四级</a:t>
            </a:r>
          </a:p>
          <a:p>
            <a:pPr lvl="4"/>
            <a:r>
              <a:rPr altLang="en-US" lang="zh-CN"/>
              <a:t>第五级</a:t>
            </a:r>
          </a:p>
        </p:txBody>
      </p:sp>
      <p:sp>
        <p:nvSpPr>
          <p:cNvPr id="1049104" name="文本占位符 4"/>
          <p:cNvSpPr>
            <a:spLocks noGrp="1"/>
          </p:cNvSpPr>
          <p:nvPr>
            <p:ph type="body" sz="quarter" idx="3"/>
          </p:nvPr>
        </p:nvSpPr>
        <p:spPr>
          <a:xfrm>
            <a:off x="4645030" y="1279261"/>
            <a:ext cx="4041775" cy="533136"/>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a:t>单击此处编辑母版文本样式</a:t>
            </a:r>
          </a:p>
        </p:txBody>
      </p:sp>
      <p:sp>
        <p:nvSpPr>
          <p:cNvPr id="1049105" name="内容占位符 5"/>
          <p:cNvSpPr>
            <a:spLocks noGrp="1"/>
          </p:cNvSpPr>
          <p:nvPr>
            <p:ph sz="quarter" idx="4"/>
          </p:nvPr>
        </p:nvSpPr>
        <p:spPr>
          <a:xfrm>
            <a:off x="4645030"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altLang="en-US" lang="zh-CN"/>
              <a:t>单击此处编辑母版文本样式</a:t>
            </a:r>
          </a:p>
          <a:p>
            <a:pPr lvl="1"/>
            <a:r>
              <a:rPr altLang="en-US" lang="zh-CN"/>
              <a:t>第二级</a:t>
            </a:r>
          </a:p>
          <a:p>
            <a:pPr lvl="2"/>
            <a:r>
              <a:rPr altLang="en-US" lang="zh-CN"/>
              <a:t>第三级</a:t>
            </a:r>
          </a:p>
          <a:p>
            <a:pPr lvl="3"/>
            <a:r>
              <a:rPr altLang="en-US" lang="zh-CN"/>
              <a:t>第四级</a:t>
            </a:r>
          </a:p>
          <a:p>
            <a:pPr lvl="4"/>
            <a:r>
              <a:rPr altLang="en-US" lang="zh-CN"/>
              <a:t>第五级</a:t>
            </a:r>
          </a:p>
        </p:txBody>
      </p:sp>
      <p:sp>
        <p:nvSpPr>
          <p:cNvPr id="1049106" name="日期占位符 6"/>
          <p:cNvSpPr>
            <a:spLocks noGrp="1"/>
          </p:cNvSpPr>
          <p:nvPr>
            <p:ph type="dt" sz="half" idx="10"/>
          </p:nvPr>
        </p:nvSpPr>
        <p:spPr/>
        <p:txBody>
          <a:bodyPr/>
          <a:p>
            <a:fld id="{530820CF-B880-4189-942D-D702A7CBA730}" type="datetimeFigureOut">
              <a:rPr altLang="en-US" lang="zh-CN" smtClean="0"/>
              <a:t>2022/3/18</a:t>
            </a:fld>
            <a:endParaRPr altLang="en-US" lang="zh-CN"/>
          </a:p>
        </p:txBody>
      </p:sp>
      <p:sp>
        <p:nvSpPr>
          <p:cNvPr id="1049107" name="页脚占位符 7"/>
          <p:cNvSpPr>
            <a:spLocks noGrp="1"/>
          </p:cNvSpPr>
          <p:nvPr>
            <p:ph type="ftr" sz="quarter" idx="11"/>
          </p:nvPr>
        </p:nvSpPr>
        <p:spPr/>
        <p:txBody>
          <a:bodyPr/>
          <a:p>
            <a:endParaRPr altLang="en-US" lang="zh-CN"/>
          </a:p>
        </p:txBody>
      </p:sp>
      <p:sp>
        <p:nvSpPr>
          <p:cNvPr id="1049108" name="灯片编号占位符 8"/>
          <p:cNvSpPr>
            <a:spLocks noGrp="1"/>
          </p:cNvSpPr>
          <p:nvPr>
            <p:ph type="sldNum" sz="quarter" idx="12"/>
          </p:nvPr>
        </p:nvSpPr>
        <p:spPr/>
        <p:txBody>
          <a:bodyPr/>
          <a:p>
            <a:fld id="{0C913308-F349-4B6D-A68A-DD1791B4A57B}" type="slidenum">
              <a:rPr altLang="en-US" lang="zh-CN" smtClean="0"/>
              <a:t>‹#›</a:t>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53" name=""/>
        <p:cNvGrpSpPr/>
        <p:nvPr/>
      </p:nvGrpSpPr>
      <p:grpSpPr>
        <a:xfrm>
          <a:off x="0" y="0"/>
          <a:ext cx="0" cy="0"/>
          <a:chOff x="0" y="0"/>
          <a:chExt cx="0" cy="0"/>
        </a:xfrm>
      </p:grpSpPr>
      <p:sp>
        <p:nvSpPr>
          <p:cNvPr id="1049067" name="标题 1"/>
          <p:cNvSpPr>
            <a:spLocks noGrp="1"/>
          </p:cNvSpPr>
          <p:nvPr>
            <p:ph type="title"/>
          </p:nvPr>
        </p:nvSpPr>
        <p:spPr/>
        <p:txBody>
          <a:bodyPr/>
          <a:p>
            <a:r>
              <a:rPr altLang="en-US" lang="zh-CN"/>
              <a:t>单击此处编辑母版标题样式</a:t>
            </a:r>
          </a:p>
        </p:txBody>
      </p:sp>
      <p:sp>
        <p:nvSpPr>
          <p:cNvPr id="1049068" name="日期占位符 2"/>
          <p:cNvSpPr>
            <a:spLocks noGrp="1"/>
          </p:cNvSpPr>
          <p:nvPr>
            <p:ph type="dt" sz="half" idx="10"/>
          </p:nvPr>
        </p:nvSpPr>
        <p:spPr/>
        <p:txBody>
          <a:bodyPr/>
          <a:p>
            <a:fld id="{530820CF-B880-4189-942D-D702A7CBA730}" type="datetimeFigureOut">
              <a:rPr altLang="en-US" lang="zh-CN" smtClean="0"/>
              <a:t>2022/3/18</a:t>
            </a:fld>
            <a:endParaRPr altLang="en-US" lang="zh-CN"/>
          </a:p>
        </p:txBody>
      </p:sp>
      <p:sp>
        <p:nvSpPr>
          <p:cNvPr id="1049069" name="页脚占位符 3"/>
          <p:cNvSpPr>
            <a:spLocks noGrp="1"/>
          </p:cNvSpPr>
          <p:nvPr>
            <p:ph type="ftr" sz="quarter" idx="11"/>
          </p:nvPr>
        </p:nvSpPr>
        <p:spPr/>
        <p:txBody>
          <a:bodyPr/>
          <a:p>
            <a:endParaRPr altLang="en-US" lang="zh-CN"/>
          </a:p>
        </p:txBody>
      </p:sp>
      <p:sp>
        <p:nvSpPr>
          <p:cNvPr id="1049070" name="灯片编号占位符 4"/>
          <p:cNvSpPr>
            <a:spLocks noGrp="1"/>
          </p:cNvSpPr>
          <p:nvPr>
            <p:ph type="sldNum" sz="quarter" idx="12"/>
          </p:nvPr>
        </p:nvSpPr>
        <p:spPr/>
        <p:txBody>
          <a:bodyPr/>
          <a:p>
            <a:fld id="{0C913308-F349-4B6D-A68A-DD1791B4A57B}" type="slidenum">
              <a:rPr altLang="en-US" lang="zh-CN" smtClean="0"/>
              <a:t>‹#›</a:t>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161" name=""/>
        <p:cNvGrpSpPr/>
        <p:nvPr/>
      </p:nvGrpSpPr>
      <p:grpSpPr>
        <a:xfrm>
          <a:off x="0" y="0"/>
          <a:ext cx="0" cy="0"/>
          <a:chOff x="0" y="0"/>
          <a:chExt cx="0" cy="0"/>
        </a:xfrm>
      </p:grpSpPr>
      <p:sp>
        <p:nvSpPr>
          <p:cNvPr id="1049109" name="日期占位符 1"/>
          <p:cNvSpPr>
            <a:spLocks noGrp="1"/>
          </p:cNvSpPr>
          <p:nvPr>
            <p:ph type="dt" sz="half" idx="10"/>
          </p:nvPr>
        </p:nvSpPr>
        <p:spPr/>
        <p:txBody>
          <a:bodyPr/>
          <a:p>
            <a:fld id="{530820CF-B880-4189-942D-D702A7CBA730}" type="datetimeFigureOut">
              <a:rPr altLang="en-US" lang="zh-CN" smtClean="0"/>
              <a:t>2022/3/18</a:t>
            </a:fld>
            <a:endParaRPr altLang="en-US" lang="zh-CN"/>
          </a:p>
        </p:txBody>
      </p:sp>
      <p:sp>
        <p:nvSpPr>
          <p:cNvPr id="1049110" name="页脚占位符 2"/>
          <p:cNvSpPr>
            <a:spLocks noGrp="1"/>
          </p:cNvSpPr>
          <p:nvPr>
            <p:ph type="ftr" sz="quarter" idx="11"/>
          </p:nvPr>
        </p:nvSpPr>
        <p:spPr/>
        <p:txBody>
          <a:bodyPr/>
          <a:p>
            <a:endParaRPr altLang="en-US" lang="zh-CN"/>
          </a:p>
        </p:txBody>
      </p:sp>
      <p:sp>
        <p:nvSpPr>
          <p:cNvPr id="1049111" name="灯片编号占位符 3"/>
          <p:cNvSpPr>
            <a:spLocks noGrp="1"/>
          </p:cNvSpPr>
          <p:nvPr>
            <p:ph type="sldNum" sz="quarter" idx="12"/>
          </p:nvPr>
        </p:nvSpPr>
        <p:spPr/>
        <p:txBody>
          <a:bodyPr/>
          <a:p>
            <a:fld id="{0C913308-F349-4B6D-A68A-DD1791B4A57B}" type="slidenum">
              <a:rPr altLang="en-US" lang="zh-CN" smtClean="0"/>
              <a:t>‹#›</a:t>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162" name=""/>
        <p:cNvGrpSpPr/>
        <p:nvPr/>
      </p:nvGrpSpPr>
      <p:grpSpPr>
        <a:xfrm>
          <a:off x="0" y="0"/>
          <a:ext cx="0" cy="0"/>
          <a:chOff x="0" y="0"/>
          <a:chExt cx="0" cy="0"/>
        </a:xfrm>
      </p:grpSpPr>
      <p:sp>
        <p:nvSpPr>
          <p:cNvPr id="1049112" name="标题 1"/>
          <p:cNvSpPr>
            <a:spLocks noGrp="1"/>
          </p:cNvSpPr>
          <p:nvPr>
            <p:ph type="title"/>
          </p:nvPr>
        </p:nvSpPr>
        <p:spPr>
          <a:xfrm>
            <a:off x="457202" y="227542"/>
            <a:ext cx="3008313" cy="968376"/>
          </a:xfrm>
        </p:spPr>
        <p:txBody>
          <a:bodyPr anchor="b"/>
          <a:lstStyle>
            <a:lvl1pPr algn="l">
              <a:defRPr b="1" sz="2000"/>
            </a:lvl1pPr>
          </a:lstStyle>
          <a:p>
            <a:r>
              <a:rPr altLang="en-US" lang="zh-CN"/>
              <a:t>单击此处编辑母版标题样式</a:t>
            </a:r>
          </a:p>
        </p:txBody>
      </p:sp>
      <p:sp>
        <p:nvSpPr>
          <p:cNvPr id="1049113" name="内容占位符 2"/>
          <p:cNvSpPr>
            <a:spLocks noGrp="1"/>
          </p:cNvSpPr>
          <p:nvPr>
            <p:ph idx="1"/>
          </p:nvPr>
        </p:nvSpPr>
        <p:spPr>
          <a:xfrm>
            <a:off x="3575050" y="227544"/>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a:t>单击此处编辑母版文本样式</a:t>
            </a:r>
          </a:p>
          <a:p>
            <a:pPr lvl="1"/>
            <a:r>
              <a:rPr altLang="en-US" lang="zh-CN"/>
              <a:t>第二级</a:t>
            </a:r>
          </a:p>
          <a:p>
            <a:pPr lvl="2"/>
            <a:r>
              <a:rPr altLang="en-US" lang="zh-CN"/>
              <a:t>第三级</a:t>
            </a:r>
          </a:p>
          <a:p>
            <a:pPr lvl="3"/>
            <a:r>
              <a:rPr altLang="en-US" lang="zh-CN"/>
              <a:t>第四级</a:t>
            </a:r>
          </a:p>
          <a:p>
            <a:pPr lvl="4"/>
            <a:r>
              <a:rPr altLang="en-US" lang="zh-CN"/>
              <a:t>第五级</a:t>
            </a:r>
          </a:p>
        </p:txBody>
      </p:sp>
      <p:sp>
        <p:nvSpPr>
          <p:cNvPr id="1049114" name="文本占位符 3"/>
          <p:cNvSpPr>
            <a:spLocks noGrp="1"/>
          </p:cNvSpPr>
          <p:nvPr>
            <p:ph type="body" sz="half" idx="2"/>
          </p:nvPr>
        </p:nvSpPr>
        <p:spPr>
          <a:xfrm>
            <a:off x="457202" y="1195919"/>
            <a:ext cx="3008313" cy="3909219"/>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altLang="en-US" lang="zh-CN"/>
              <a:t>单击此处编辑母版文本样式</a:t>
            </a:r>
          </a:p>
        </p:txBody>
      </p:sp>
      <p:sp>
        <p:nvSpPr>
          <p:cNvPr id="1049115" name="日期占位符 4"/>
          <p:cNvSpPr>
            <a:spLocks noGrp="1"/>
          </p:cNvSpPr>
          <p:nvPr>
            <p:ph type="dt" sz="half" idx="10"/>
          </p:nvPr>
        </p:nvSpPr>
        <p:spPr/>
        <p:txBody>
          <a:bodyPr/>
          <a:p>
            <a:fld id="{530820CF-B880-4189-942D-D702A7CBA730}" type="datetimeFigureOut">
              <a:rPr altLang="en-US" lang="zh-CN" smtClean="0"/>
              <a:t>2022/3/18</a:t>
            </a:fld>
            <a:endParaRPr altLang="en-US" lang="zh-CN"/>
          </a:p>
        </p:txBody>
      </p:sp>
      <p:sp>
        <p:nvSpPr>
          <p:cNvPr id="1049116" name="页脚占位符 5"/>
          <p:cNvSpPr>
            <a:spLocks noGrp="1"/>
          </p:cNvSpPr>
          <p:nvPr>
            <p:ph type="ftr" sz="quarter" idx="11"/>
          </p:nvPr>
        </p:nvSpPr>
        <p:spPr/>
        <p:txBody>
          <a:bodyPr/>
          <a:p>
            <a:endParaRPr altLang="en-US" lang="zh-CN"/>
          </a:p>
        </p:txBody>
      </p:sp>
      <p:sp>
        <p:nvSpPr>
          <p:cNvPr id="1049117" name="灯片编号占位符 6"/>
          <p:cNvSpPr>
            <a:spLocks noGrp="1"/>
          </p:cNvSpPr>
          <p:nvPr>
            <p:ph type="sldNum" sz="quarter" idx="12"/>
          </p:nvPr>
        </p:nvSpPr>
        <p:spPr/>
        <p:txBody>
          <a:bodyPr/>
          <a:p>
            <a:fld id="{0C913308-F349-4B6D-A68A-DD1791B4A57B}" type="slidenum">
              <a:rPr altLang="en-US" lang="zh-CN" smtClean="0"/>
              <a:t>‹#›</a:t>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156" name=""/>
        <p:cNvGrpSpPr/>
        <p:nvPr/>
      </p:nvGrpSpPr>
      <p:grpSpPr>
        <a:xfrm>
          <a:off x="0" y="0"/>
          <a:ext cx="0" cy="0"/>
          <a:chOff x="0" y="0"/>
          <a:chExt cx="0" cy="0"/>
        </a:xfrm>
      </p:grpSpPr>
      <p:sp>
        <p:nvSpPr>
          <p:cNvPr id="1049079" name="标题 1"/>
          <p:cNvSpPr>
            <a:spLocks noGrp="1"/>
          </p:cNvSpPr>
          <p:nvPr>
            <p:ph type="title"/>
          </p:nvPr>
        </p:nvSpPr>
        <p:spPr>
          <a:xfrm>
            <a:off x="1792288" y="4000500"/>
            <a:ext cx="5486400" cy="472282"/>
          </a:xfrm>
        </p:spPr>
        <p:txBody>
          <a:bodyPr anchor="b"/>
          <a:lstStyle>
            <a:lvl1pPr algn="l">
              <a:defRPr b="1" sz="2000"/>
            </a:lvl1pPr>
          </a:lstStyle>
          <a:p>
            <a:r>
              <a:rPr altLang="en-US" lang="zh-CN"/>
              <a:t>单击此处编辑母版标题样式</a:t>
            </a:r>
          </a:p>
        </p:txBody>
      </p:sp>
      <p:sp>
        <p:nvSpPr>
          <p:cNvPr id="1049080" name="图片占位符 2"/>
          <p:cNvSpPr>
            <a:spLocks noGrp="1"/>
          </p:cNvSpPr>
          <p:nvPr>
            <p:ph type="pic" idx="1"/>
          </p:nvPr>
        </p:nvSpPr>
        <p:spPr>
          <a:xfrm>
            <a:off x="1792288" y="510646"/>
            <a:ext cx="5486400" cy="3429000"/>
          </a:xfrm>
        </p:spPr>
        <p:txBody>
          <a:bodyPr/>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endParaRPr altLang="en-US" lang="zh-CN"/>
          </a:p>
        </p:txBody>
      </p:sp>
      <p:sp>
        <p:nvSpPr>
          <p:cNvPr id="1049081" name="文本占位符 3"/>
          <p:cNvSpPr>
            <a:spLocks noGrp="1"/>
          </p:cNvSpPr>
          <p:nvPr>
            <p:ph type="body" sz="half" idx="2"/>
          </p:nvPr>
        </p:nvSpPr>
        <p:spPr>
          <a:xfrm>
            <a:off x="1792288" y="4472782"/>
            <a:ext cx="5486400" cy="670718"/>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altLang="en-US" lang="zh-CN"/>
              <a:t>单击此处编辑母版文本样式</a:t>
            </a:r>
          </a:p>
        </p:txBody>
      </p:sp>
      <p:sp>
        <p:nvSpPr>
          <p:cNvPr id="1049082" name="日期占位符 4"/>
          <p:cNvSpPr>
            <a:spLocks noGrp="1"/>
          </p:cNvSpPr>
          <p:nvPr>
            <p:ph type="dt" sz="half" idx="10"/>
          </p:nvPr>
        </p:nvSpPr>
        <p:spPr/>
        <p:txBody>
          <a:bodyPr/>
          <a:p>
            <a:fld id="{530820CF-B880-4189-942D-D702A7CBA730}" type="datetimeFigureOut">
              <a:rPr altLang="en-US" lang="zh-CN" smtClean="0"/>
              <a:t>2022/3/18</a:t>
            </a:fld>
            <a:endParaRPr altLang="en-US" lang="zh-CN"/>
          </a:p>
        </p:txBody>
      </p:sp>
      <p:sp>
        <p:nvSpPr>
          <p:cNvPr id="1049083" name="页脚占位符 5"/>
          <p:cNvSpPr>
            <a:spLocks noGrp="1"/>
          </p:cNvSpPr>
          <p:nvPr>
            <p:ph type="ftr" sz="quarter" idx="11"/>
          </p:nvPr>
        </p:nvSpPr>
        <p:spPr/>
        <p:txBody>
          <a:bodyPr/>
          <a:p>
            <a:endParaRPr altLang="en-US" lang="zh-CN"/>
          </a:p>
        </p:txBody>
      </p:sp>
      <p:sp>
        <p:nvSpPr>
          <p:cNvPr id="1049084" name="灯片编号占位符 6"/>
          <p:cNvSpPr>
            <a:spLocks noGrp="1"/>
          </p:cNvSpPr>
          <p:nvPr>
            <p:ph type="sldNum" sz="quarter" idx="12"/>
          </p:nvPr>
        </p:nvSpPr>
        <p:spPr/>
        <p:txBody>
          <a:bodyPr/>
          <a:p>
            <a:fld id="{0C913308-F349-4B6D-A68A-DD1791B4A57B}" type="slidenum">
              <a:rPr altLang="en-US" lang="zh-CN" smtClean="0"/>
              <a:t>‹#›</a:t>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157" name=""/>
        <p:cNvGrpSpPr/>
        <p:nvPr/>
      </p:nvGrpSpPr>
      <p:grpSpPr>
        <a:xfrm>
          <a:off x="0" y="0"/>
          <a:ext cx="0" cy="0"/>
          <a:chOff x="0" y="0"/>
          <a:chExt cx="0" cy="0"/>
        </a:xfrm>
      </p:grpSpPr>
      <p:sp>
        <p:nvSpPr>
          <p:cNvPr id="1049085" name="标题 1"/>
          <p:cNvSpPr>
            <a:spLocks noGrp="1"/>
          </p:cNvSpPr>
          <p:nvPr>
            <p:ph type="title"/>
          </p:nvPr>
        </p:nvSpPr>
        <p:spPr/>
        <p:txBody>
          <a:bodyPr/>
          <a:p>
            <a:r>
              <a:rPr altLang="en-US" lang="zh-CN"/>
              <a:t>单击此处编辑母版标题样式</a:t>
            </a:r>
          </a:p>
        </p:txBody>
      </p:sp>
      <p:sp>
        <p:nvSpPr>
          <p:cNvPr id="1049086" name="竖排文字占位符 2"/>
          <p:cNvSpPr>
            <a:spLocks noGrp="1"/>
          </p:cNvSpPr>
          <p:nvPr>
            <p:ph type="body" orient="vert" idx="1"/>
          </p:nvPr>
        </p:nvSpPr>
        <p:spPr/>
        <p:txBody>
          <a:bodyPr vert="eaVert"/>
          <a:p>
            <a:pPr lvl="0"/>
            <a:r>
              <a:rPr altLang="en-US" lang="zh-CN"/>
              <a:t>单击此处编辑母版文本样式</a:t>
            </a:r>
          </a:p>
          <a:p>
            <a:pPr lvl="1"/>
            <a:r>
              <a:rPr altLang="en-US" lang="zh-CN"/>
              <a:t>第二级</a:t>
            </a:r>
          </a:p>
          <a:p>
            <a:pPr lvl="2"/>
            <a:r>
              <a:rPr altLang="en-US" lang="zh-CN"/>
              <a:t>第三级</a:t>
            </a:r>
          </a:p>
          <a:p>
            <a:pPr lvl="3"/>
            <a:r>
              <a:rPr altLang="en-US" lang="zh-CN"/>
              <a:t>第四级</a:t>
            </a:r>
          </a:p>
          <a:p>
            <a:pPr lvl="4"/>
            <a:r>
              <a:rPr altLang="en-US" lang="zh-CN"/>
              <a:t>第五级</a:t>
            </a:r>
          </a:p>
        </p:txBody>
      </p:sp>
      <p:sp>
        <p:nvSpPr>
          <p:cNvPr id="1049087" name="日期占位符 3"/>
          <p:cNvSpPr>
            <a:spLocks noGrp="1"/>
          </p:cNvSpPr>
          <p:nvPr>
            <p:ph type="dt" sz="half" idx="10"/>
          </p:nvPr>
        </p:nvSpPr>
        <p:spPr/>
        <p:txBody>
          <a:bodyPr/>
          <a:p>
            <a:fld id="{530820CF-B880-4189-942D-D702A7CBA730}" type="datetimeFigureOut">
              <a:rPr altLang="en-US" lang="zh-CN" smtClean="0"/>
              <a:t>2022/3/18</a:t>
            </a:fld>
            <a:endParaRPr altLang="en-US" lang="zh-CN"/>
          </a:p>
        </p:txBody>
      </p:sp>
      <p:sp>
        <p:nvSpPr>
          <p:cNvPr id="1049088" name="页脚占位符 4"/>
          <p:cNvSpPr>
            <a:spLocks noGrp="1"/>
          </p:cNvSpPr>
          <p:nvPr>
            <p:ph type="ftr" sz="quarter" idx="11"/>
          </p:nvPr>
        </p:nvSpPr>
        <p:spPr/>
        <p:txBody>
          <a:bodyPr/>
          <a:p>
            <a:endParaRPr altLang="en-US" lang="zh-CN"/>
          </a:p>
        </p:txBody>
      </p:sp>
      <p:sp>
        <p:nvSpPr>
          <p:cNvPr id="1049089" name="灯片编号占位符 5"/>
          <p:cNvSpPr>
            <a:spLocks noGrp="1"/>
          </p:cNvSpPr>
          <p:nvPr>
            <p:ph type="sldNum" sz="quarter" idx="12"/>
          </p:nvPr>
        </p:nvSpPr>
        <p:spPr/>
        <p:txBody>
          <a:bodyPr/>
          <a:p>
            <a:fld id="{0C913308-F349-4B6D-A68A-DD1791B4A57B}" type="slidenum">
              <a:rPr altLang="en-US" lang="zh-CN" smtClean="0"/>
              <a:t>‹#›</a:t>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垂直排列标题与文本">
    <p:spTree>
      <p:nvGrpSpPr>
        <p:cNvPr id="155" name=""/>
        <p:cNvGrpSpPr/>
        <p:nvPr/>
      </p:nvGrpSpPr>
      <p:grpSpPr>
        <a:xfrm>
          <a:off x="0" y="0"/>
          <a:ext cx="0" cy="0"/>
          <a:chOff x="0" y="0"/>
          <a:chExt cx="0" cy="0"/>
        </a:xfrm>
      </p:grpSpPr>
      <p:sp>
        <p:nvSpPr>
          <p:cNvPr id="1049074" name="竖排标题 1"/>
          <p:cNvSpPr>
            <a:spLocks noGrp="1"/>
          </p:cNvSpPr>
          <p:nvPr>
            <p:ph type="title" orient="vert"/>
          </p:nvPr>
        </p:nvSpPr>
        <p:spPr>
          <a:xfrm>
            <a:off x="6629400" y="228867"/>
            <a:ext cx="2057400" cy="4876271"/>
          </a:xfrm>
        </p:spPr>
        <p:txBody>
          <a:bodyPr vert="eaVert"/>
          <a:p>
            <a:r>
              <a:rPr altLang="en-US" lang="zh-CN"/>
              <a:t>单击此处编辑母版标题样式</a:t>
            </a:r>
          </a:p>
        </p:txBody>
      </p:sp>
      <p:sp>
        <p:nvSpPr>
          <p:cNvPr id="1049075" name="竖排文字占位符 2"/>
          <p:cNvSpPr>
            <a:spLocks noGrp="1"/>
          </p:cNvSpPr>
          <p:nvPr>
            <p:ph type="body" orient="vert" idx="1"/>
          </p:nvPr>
        </p:nvSpPr>
        <p:spPr>
          <a:xfrm>
            <a:off x="457200" y="228867"/>
            <a:ext cx="6019800" cy="4876271"/>
          </a:xfrm>
        </p:spPr>
        <p:txBody>
          <a:bodyPr vert="eaVert"/>
          <a:p>
            <a:pPr lvl="0"/>
            <a:r>
              <a:rPr altLang="en-US" lang="zh-CN"/>
              <a:t>单击此处编辑母版文本样式</a:t>
            </a:r>
          </a:p>
          <a:p>
            <a:pPr lvl="1"/>
            <a:r>
              <a:rPr altLang="en-US" lang="zh-CN"/>
              <a:t>第二级</a:t>
            </a:r>
          </a:p>
          <a:p>
            <a:pPr lvl="2"/>
            <a:r>
              <a:rPr altLang="en-US" lang="zh-CN"/>
              <a:t>第三级</a:t>
            </a:r>
          </a:p>
          <a:p>
            <a:pPr lvl="3"/>
            <a:r>
              <a:rPr altLang="en-US" lang="zh-CN"/>
              <a:t>第四级</a:t>
            </a:r>
          </a:p>
          <a:p>
            <a:pPr lvl="4"/>
            <a:r>
              <a:rPr altLang="en-US" lang="zh-CN"/>
              <a:t>第五级</a:t>
            </a:r>
          </a:p>
        </p:txBody>
      </p:sp>
      <p:sp>
        <p:nvSpPr>
          <p:cNvPr id="1049076" name="日期占位符 3"/>
          <p:cNvSpPr>
            <a:spLocks noGrp="1"/>
          </p:cNvSpPr>
          <p:nvPr>
            <p:ph type="dt" sz="half" idx="10"/>
          </p:nvPr>
        </p:nvSpPr>
        <p:spPr/>
        <p:txBody>
          <a:bodyPr/>
          <a:p>
            <a:fld id="{530820CF-B880-4189-942D-D702A7CBA730}" type="datetimeFigureOut">
              <a:rPr altLang="en-US" lang="zh-CN" smtClean="0"/>
              <a:t>2022/3/18</a:t>
            </a:fld>
            <a:endParaRPr altLang="en-US" lang="zh-CN"/>
          </a:p>
        </p:txBody>
      </p:sp>
      <p:sp>
        <p:nvSpPr>
          <p:cNvPr id="1049077" name="页脚占位符 4"/>
          <p:cNvSpPr>
            <a:spLocks noGrp="1"/>
          </p:cNvSpPr>
          <p:nvPr>
            <p:ph type="ftr" sz="quarter" idx="11"/>
          </p:nvPr>
        </p:nvSpPr>
        <p:spPr/>
        <p:txBody>
          <a:bodyPr/>
          <a:p>
            <a:endParaRPr altLang="en-US" lang="zh-CN"/>
          </a:p>
        </p:txBody>
      </p:sp>
      <p:sp>
        <p:nvSpPr>
          <p:cNvPr id="1049078" name="灯片编号占位符 5"/>
          <p:cNvSpPr>
            <a:spLocks noGrp="1"/>
          </p:cNvSpPr>
          <p:nvPr>
            <p:ph type="sldNum" sz="quarter" idx="12"/>
          </p:nvPr>
        </p:nvSpPr>
        <p:spPr/>
        <p:txBody>
          <a:bodyPr/>
          <a:p>
            <a:fld id="{0C913308-F349-4B6D-A68A-DD1791B4A57B}" type="slidenum">
              <a:rPr altLang="en-US" lang="zh-CN" smtClean="0"/>
              <a:t>‹#›</a:t>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54" name=""/>
        <p:cNvGrpSpPr/>
        <p:nvPr/>
      </p:nvGrpSpPr>
      <p:grpSpPr>
        <a:xfrm>
          <a:off x="0" y="0"/>
          <a:ext cx="0" cy="0"/>
          <a:chOff x="0" y="0"/>
          <a:chExt cx="0" cy="0"/>
        </a:xfrm>
      </p:grpSpPr>
      <p:sp>
        <p:nvSpPr>
          <p:cNvPr id="1049071" name="Holder 2"/>
          <p:cNvSpPr>
            <a:spLocks noGrp="1"/>
          </p:cNvSpPr>
          <p:nvPr>
            <p:ph type="ftr" sz="quarter" idx="5"/>
          </p:nvPr>
        </p:nvSpPr>
        <p:spPr/>
        <p:txBody>
          <a:bodyPr bIns="0" lIns="0" rIns="0" tIns="0"/>
          <a:lstStyle>
            <a:lvl1pPr algn="ctr">
              <a:defRPr>
                <a:solidFill>
                  <a:schemeClr val="tx1">
                    <a:tint val="75000"/>
                  </a:schemeClr>
                </a:solidFill>
              </a:defRPr>
            </a:lvl1pPr>
          </a:lstStyle>
          <a:p/>
        </p:txBody>
      </p:sp>
      <p:sp>
        <p:nvSpPr>
          <p:cNvPr id="1049072" name="Holder 3"/>
          <p:cNvSpPr>
            <a:spLocks noGrp="1"/>
          </p:cNvSpPr>
          <p:nvPr>
            <p:ph type="dt" sz="half" idx="6"/>
          </p:nvPr>
        </p:nvSpPr>
        <p:spPr/>
        <p:txBody>
          <a:bodyPr bIns="0" lIns="0" rIns="0" tIns="0"/>
          <a:lstStyle>
            <a:lvl1pPr algn="l">
              <a:defRPr>
                <a:solidFill>
                  <a:schemeClr val="tx1">
                    <a:tint val="75000"/>
                  </a:schemeClr>
                </a:solidFill>
              </a:defRPr>
            </a:lvl1pPr>
          </a:lstStyle>
          <a:p>
            <a:fld id="{1D8BD707-D9CF-40AE-B4C6-C98DA3205C09}" type="datetimeFigureOut">
              <a:rPr lang="en-US"/>
              <a:t>3/18/2022</a:t>
            </a:fld>
            <a:endParaRPr lang="en-US"/>
          </a:p>
        </p:txBody>
      </p:sp>
      <p:sp>
        <p:nvSpPr>
          <p:cNvPr id="1049073" name="Holder 4"/>
          <p:cNvSpPr>
            <a:spLocks noGrp="1"/>
          </p:cNvSpPr>
          <p:nvPr>
            <p:ph type="sldNum" sz="quarter" idx="7"/>
          </p:nvPr>
        </p:nvSpPr>
        <p:spPr/>
        <p:txBody>
          <a:bodyPr bIns="0" lIns="0" rIns="0" tIns="0"/>
          <a:lstStyle>
            <a:lvl1pPr algn="r">
              <a:defRPr>
                <a:solidFill>
                  <a:schemeClr val="tx1">
                    <a:tint val="75000"/>
                  </a:schemeClr>
                </a:solidFill>
              </a:defRPr>
            </a:lvl1pPr>
          </a:lstStyle>
          <a:p>
            <a:fld id="{B6F15528-21DE-4FAA-801E-634DDDAF4B2B}" type="slidenum">
              <a:t>‹#›</a:t>
            </a:fld>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1" name=""/>
        <p:cNvGrpSpPr/>
        <p:nvPr/>
      </p:nvGrpSpPr>
      <p:grpSpPr>
        <a:xfrm>
          <a:off x="0" y="0"/>
          <a:ext cx="0" cy="0"/>
          <a:chOff x="0" y="0"/>
          <a:chExt cx="0" cy="0"/>
        </a:xfrm>
      </p:grpSpPr>
      <p:sp>
        <p:nvSpPr>
          <p:cNvPr id="1048576" name="标题占位符 1"/>
          <p:cNvSpPr>
            <a:spLocks noGrp="1"/>
          </p:cNvSpPr>
          <p:nvPr>
            <p:ph type="title"/>
          </p:nvPr>
        </p:nvSpPr>
        <p:spPr>
          <a:xfrm>
            <a:off x="457200" y="228864"/>
            <a:ext cx="8229600" cy="952500"/>
          </a:xfrm>
          <a:prstGeom prst="rect"/>
        </p:spPr>
        <p:txBody>
          <a:bodyPr anchor="ctr" bIns="45720" lIns="91440" rIns="91440" rtlCol="0" tIns="45720" vert="horz">
            <a:normAutofit/>
          </a:bodyPr>
          <a:p>
            <a:r>
              <a:rPr altLang="en-US" lang="zh-CN"/>
              <a:t>单击此处编辑母版标题样式</a:t>
            </a:r>
          </a:p>
        </p:txBody>
      </p:sp>
      <p:sp>
        <p:nvSpPr>
          <p:cNvPr id="1048577" name="文本占位符 2"/>
          <p:cNvSpPr>
            <a:spLocks noGrp="1"/>
          </p:cNvSpPr>
          <p:nvPr>
            <p:ph type="body" idx="1"/>
          </p:nvPr>
        </p:nvSpPr>
        <p:spPr>
          <a:xfrm>
            <a:off x="457200" y="1333500"/>
            <a:ext cx="8229600" cy="3771636"/>
          </a:xfrm>
          <a:prstGeom prst="rect"/>
        </p:spPr>
        <p:txBody>
          <a:bodyPr bIns="45720" lIns="91440" rIns="91440" rtlCol="0" tIns="45720" vert="horz">
            <a:normAutofit/>
          </a:bodyPr>
          <a:p>
            <a:pPr lvl="0"/>
            <a:r>
              <a:rPr altLang="en-US" lang="zh-CN"/>
              <a:t>单击此处编辑母版文本样式</a:t>
            </a:r>
          </a:p>
          <a:p>
            <a:pPr lvl="1"/>
            <a:r>
              <a:rPr altLang="en-US" lang="zh-CN"/>
              <a:t>第二级</a:t>
            </a:r>
          </a:p>
          <a:p>
            <a:pPr lvl="2"/>
            <a:r>
              <a:rPr altLang="en-US" lang="zh-CN"/>
              <a:t>第三级</a:t>
            </a:r>
          </a:p>
          <a:p>
            <a:pPr lvl="3"/>
            <a:r>
              <a:rPr altLang="en-US" lang="zh-CN"/>
              <a:t>第四级</a:t>
            </a:r>
          </a:p>
          <a:p>
            <a:pPr lvl="4"/>
            <a:r>
              <a:rPr altLang="en-US" lang="zh-CN"/>
              <a:t>第五级</a:t>
            </a:r>
          </a:p>
        </p:txBody>
      </p:sp>
      <p:sp>
        <p:nvSpPr>
          <p:cNvPr id="1048578" name="日期占位符 3"/>
          <p:cNvSpPr>
            <a:spLocks noGrp="1"/>
          </p:cNvSpPr>
          <p:nvPr>
            <p:ph type="dt" sz="half" idx="2"/>
          </p:nvPr>
        </p:nvSpPr>
        <p:spPr>
          <a:xfrm>
            <a:off x="457200" y="5296960"/>
            <a:ext cx="2133600" cy="304271"/>
          </a:xfrm>
          <a:prstGeom prst="rect"/>
        </p:spPr>
        <p:txBody>
          <a:bodyPr anchor="ctr" bIns="45720" lIns="91440" rIns="91440" rtlCol="0" tIns="45720" vert="horz"/>
          <a:lstStyle>
            <a:lvl1pPr algn="l">
              <a:defRPr sz="1200">
                <a:solidFill>
                  <a:schemeClr val="tx1">
                    <a:tint val="75000"/>
                  </a:schemeClr>
                </a:solidFill>
              </a:defRPr>
            </a:lvl1pPr>
          </a:lstStyle>
          <a:p>
            <a:fld id="{530820CF-B880-4189-942D-D702A7CBA730}" type="datetimeFigureOut">
              <a:rPr altLang="en-US" lang="zh-CN" smtClean="0"/>
              <a:t>2022/3/18</a:t>
            </a:fld>
            <a:endParaRPr altLang="en-US" lang="zh-CN"/>
          </a:p>
        </p:txBody>
      </p:sp>
      <p:sp>
        <p:nvSpPr>
          <p:cNvPr id="1048579" name="页脚占位符 4"/>
          <p:cNvSpPr>
            <a:spLocks noGrp="1"/>
          </p:cNvSpPr>
          <p:nvPr>
            <p:ph type="ftr" sz="quarter" idx="3"/>
          </p:nvPr>
        </p:nvSpPr>
        <p:spPr>
          <a:xfrm>
            <a:off x="3124200" y="5296960"/>
            <a:ext cx="2895600" cy="304271"/>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灯片编号占位符 5"/>
          <p:cNvSpPr>
            <a:spLocks noGrp="1"/>
          </p:cNvSpPr>
          <p:nvPr>
            <p:ph type="sldNum" sz="quarter" idx="4"/>
          </p:nvPr>
        </p:nvSpPr>
        <p:spPr>
          <a:xfrm>
            <a:off x="6553200" y="5296960"/>
            <a:ext cx="2133600" cy="304271"/>
          </a:xfrm>
          <a:prstGeom prst="rect"/>
        </p:spPr>
        <p:txBody>
          <a:bodyPr anchor="ctr" bIns="45720" lIns="91440" rIns="91440" rtlCol="0" tIns="45720" vert="horz"/>
          <a:lstStyle>
            <a:lvl1pPr algn="r">
              <a:defRPr sz="1200">
                <a:solidFill>
                  <a:schemeClr val="tx1">
                    <a:tint val="75000"/>
                  </a:schemeClr>
                </a:solidFill>
              </a:defRPr>
            </a:lvl1pPr>
          </a:lstStyle>
          <a:p>
            <a:fld id="{0C913308-F349-4B6D-A68A-DD1791B4A57B}" type="slidenum">
              <a:rPr altLang="en-US" lang="zh-CN" smtClean="0"/>
              <a:t>‹#›</a:t>
            </a:fld>
            <a:endParaRPr altLang="en-US" lang="zh-CN"/>
          </a:p>
        </p:txBody>
      </p:sp>
    </p:spTree>
  </p:cSld>
  <p:clrMap accent1="accent1" accent2="accent2" accent3="accent3" accent4="accent4" accent5="accent5" accent6="accent6" bg1="lt1" bg2="lt2" tx1="dk1" tx2="dk2"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ctr" defTabSz="914400" eaLnBrk="1" hangingPunct="1" latinLnBrk="0" rtl="0">
        <a:spcBef>
          <a:spcPct val="0"/>
        </a:spcBef>
        <a:buNone/>
        <a:defRPr sz="4400" kern="1200">
          <a:solidFill>
            <a:schemeClr val="tx1"/>
          </a:solidFill>
          <a:latin typeface="+mj-lt"/>
          <a:ea typeface="+mj-ea"/>
          <a:cs typeface="+mj-cs"/>
        </a:defRPr>
      </a:lvl1pPr>
    </p:titleStyle>
    <p:bodyStyle>
      <a:lvl1pPr algn="l" defTabSz="914400" eaLnBrk="1" hangingPunct="1" indent="-342900" latinLnBrk="0" marL="342900" rtl="0">
        <a:spcBef>
          <a:spcPct val="20000"/>
        </a:spcBef>
        <a:buFont typeface="Arial" panose="020B0604020202020204" pitchFamily="34" charset="0"/>
        <a:buChar char="•"/>
        <a:defRPr sz="3200" kern="1200">
          <a:solidFill>
            <a:schemeClr val="tx1"/>
          </a:solidFill>
          <a:latin typeface="+mn-lt"/>
          <a:ea typeface="+mn-ea"/>
          <a:cs typeface="+mn-cs"/>
        </a:defRPr>
      </a:lvl1pPr>
      <a:lvl2pPr algn="l" defTabSz="914400" eaLnBrk="1" hangingPunct="1" indent="-285750" latinLnBrk="0" marL="742950" rtl="0">
        <a:spcBef>
          <a:spcPct val="20000"/>
        </a:spcBef>
        <a:buFont typeface="Arial" panose="020B0604020202020204" pitchFamily="34" charset="0"/>
        <a:buChar char="–"/>
        <a:defRPr sz="2800" kern="1200">
          <a:solidFill>
            <a:schemeClr val="tx1"/>
          </a:solidFill>
          <a:latin typeface="+mn-lt"/>
          <a:ea typeface="+mn-ea"/>
          <a:cs typeface="+mn-cs"/>
        </a:defRPr>
      </a:lvl2pPr>
      <a:lvl3pPr algn="l" defTabSz="914400" eaLnBrk="1" hangingPunct="1" indent="-228600" latinLnBrk="0" marL="1143000" rtl="0">
        <a:spcBef>
          <a:spcPct val="20000"/>
        </a:spcBef>
        <a:buFont typeface="Arial" panose="020B0604020202020204" pitchFamily="34" charset="0"/>
        <a:buChar char="•"/>
        <a:defRPr sz="2400" kern="1200">
          <a:solidFill>
            <a:schemeClr val="tx1"/>
          </a:solidFill>
          <a:latin typeface="+mn-lt"/>
          <a:ea typeface="+mn-ea"/>
          <a:cs typeface="+mn-cs"/>
        </a:defRPr>
      </a:lvl3pPr>
      <a:lvl4pPr algn="l" defTabSz="914400" eaLnBrk="1" hangingPunct="1" indent="-228600" latinLnBrk="0" marL="1600200" rtl="0">
        <a:spcBef>
          <a:spcPct val="20000"/>
        </a:spcBef>
        <a:buFont typeface="Arial" panose="020B0604020202020204" pitchFamily="34" charset="0"/>
        <a:buChar char="–"/>
        <a:defRPr sz="2000" kern="1200">
          <a:solidFill>
            <a:schemeClr val="tx1"/>
          </a:solidFill>
          <a:latin typeface="+mn-lt"/>
          <a:ea typeface="+mn-ea"/>
          <a:cs typeface="+mn-cs"/>
        </a:defRPr>
      </a:lvl4pPr>
      <a:lvl5pPr algn="l" defTabSz="914400" eaLnBrk="1" hangingPunct="1" indent="-228600" latinLnBrk="0" marL="2057400" rtl="0">
        <a:spcBef>
          <a:spcPct val="20000"/>
        </a:spcBef>
        <a:buFont typeface="Arial" panose="020B0604020202020204" pitchFamily="34" charset="0"/>
        <a:buChar char="»"/>
        <a:defRPr sz="2000" kern="1200">
          <a:solidFill>
            <a:schemeClr val="tx1"/>
          </a:solidFill>
          <a:latin typeface="+mn-lt"/>
          <a:ea typeface="+mn-ea"/>
          <a:cs typeface="+mn-cs"/>
        </a:defRPr>
      </a:lvl5pPr>
      <a:lvl6pPr algn="l" defTabSz="914400" eaLnBrk="1" hangingPunct="1" indent="-228600" latinLnBrk="0" marL="2514600" rtl="0">
        <a:spcBef>
          <a:spcPct val="20000"/>
        </a:spcBef>
        <a:buFont typeface="Arial" panose="020B0604020202020204" pitchFamily="34" charset="0"/>
        <a:buChar char="•"/>
        <a:defRPr sz="2000" kern="1200">
          <a:solidFill>
            <a:schemeClr val="tx1"/>
          </a:solidFill>
          <a:latin typeface="+mn-lt"/>
          <a:ea typeface="+mn-ea"/>
          <a:cs typeface="+mn-cs"/>
        </a:defRPr>
      </a:lvl6pPr>
      <a:lvl7pPr algn="l" defTabSz="914400" eaLnBrk="1" hangingPunct="1" indent="-228600" latinLnBrk="0" marL="2971800" rtl="0">
        <a:spcBef>
          <a:spcPct val="20000"/>
        </a:spcBef>
        <a:buFont typeface="Arial" panose="020B0604020202020204" pitchFamily="34" charset="0"/>
        <a:buChar char="•"/>
        <a:defRPr sz="2000" kern="1200">
          <a:solidFill>
            <a:schemeClr val="tx1"/>
          </a:solidFill>
          <a:latin typeface="+mn-lt"/>
          <a:ea typeface="+mn-ea"/>
          <a:cs typeface="+mn-cs"/>
        </a:defRPr>
      </a:lvl7pPr>
      <a:lvl8pPr algn="l" defTabSz="914400" eaLnBrk="1" hangingPunct="1" indent="-228600" latinLnBrk="0" marL="3429000" rtl="0">
        <a:spcBef>
          <a:spcPct val="20000"/>
        </a:spcBef>
        <a:buFont typeface="Arial" panose="020B0604020202020204" pitchFamily="34" charset="0"/>
        <a:buChar char="•"/>
        <a:defRPr sz="2000" kern="1200">
          <a:solidFill>
            <a:schemeClr val="tx1"/>
          </a:solidFill>
          <a:latin typeface="+mn-lt"/>
          <a:ea typeface="+mn-ea"/>
          <a:cs typeface="+mn-cs"/>
        </a:defRPr>
      </a:lvl8pPr>
      <a:lvl9pPr algn="l" defTabSz="914400" eaLnBrk="1" hangingPunct="1" indent="-228600" latinLnBrk="0" marL="3886200" rtl="0">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 Id="rId3"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image" Target="../media/image3.jpeg"/><Relationship Id="rId2" Type="http://schemas.openxmlformats.org/officeDocument/2006/relationships/image" Target="../media/image4.jpeg"/><Relationship Id="rId3"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image" Target="../media/image3.jpeg"/><Relationship Id="rId2" Type="http://schemas.openxmlformats.org/officeDocument/2006/relationships/image" Target="../media/image5.jpeg"/><Relationship Id="rId3"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image" Target="../media/image6.png"/><Relationship Id="rId2"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image" Target="../media/image7.png"/><Relationship Id="rId2"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image" Target="../media/image8.png"/><Relationship Id="rId2"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image" Target="../media/image9.jpeg"/><Relationship Id="rId2"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image" Target="../media/image10.jpeg"/><Relationship Id="rId2"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image" Target="../media/image12.png"/><Relationship Id="rId2"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image" Target="../media/image13.png"/><Relationship Id="rId2" Type="http://schemas.openxmlformats.org/officeDocument/2006/relationships/image" Target="../media/image14.png"/><Relationship Id="rId3"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image" Target="../media/image3.jpeg"/><Relationship Id="rId2" Type="http://schemas.openxmlformats.org/officeDocument/2006/relationships/image" Target="../media/image5.jpeg"/><Relationship Id="rId3"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image" Target="../media/image15.jpeg"/><Relationship Id="rId2" Type="http://schemas.openxmlformats.org/officeDocument/2006/relationships/image" Target="../media/image16.jpeg"/><Relationship Id="rId3" Type="http://schemas.openxmlformats.org/officeDocument/2006/relationships/image" Target="../media/image17.jpeg"/><Relationship Id="rId4" Type="http://schemas.openxmlformats.org/officeDocument/2006/relationships/image" Target="../media/image18.jpeg"/><Relationship Id="rId5" Type="http://schemas.openxmlformats.org/officeDocument/2006/relationships/image" Target="../media/image19.jpeg"/><Relationship Id="rId6"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image" Target="../media/image20.jpeg"/><Relationship Id="rId2"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image" Target="../media/image23.jpeg"/><Relationship Id="rId4" Type="http://schemas.openxmlformats.org/officeDocument/2006/relationships/image" Target="../media/image24.png"/><Relationship Id="rId5"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image" Target="../media/image3.jpeg"/><Relationship Id="rId2" Type="http://schemas.openxmlformats.org/officeDocument/2006/relationships/image" Target="../media/image5.jpeg"/><Relationship Id="rId3"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image" Target="../media/image25.png"/><Relationship Id="rId2" Type="http://schemas.openxmlformats.org/officeDocument/2006/relationships/image" Target="../media/image26.jpeg"/><Relationship Id="rId3" Type="http://schemas.openxmlformats.org/officeDocument/2006/relationships/image" Target="../media/image27.jpeg"/><Relationship Id="rId4" Type="http://schemas.openxmlformats.org/officeDocument/2006/relationships/image" Target="../media/image28.jpeg"/><Relationship Id="rId5" Type="http://schemas.openxmlformats.org/officeDocument/2006/relationships/image" Target="../media/image29.jpeg"/><Relationship Id="rId6"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image" Target="../media/image30.png"/><Relationship Id="rId2"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image" Target="../media/image30.png"/><Relationship Id="rId2"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image" Target="../media/image33.png"/><Relationship Id="rId2"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image" Target="../media/image30.png"/><Relationship Id="rId2"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image" Target="../media/image30.png"/><Relationship Id="rId2"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image" Target="../media/image36.jpeg"/><Relationship Id="rId2"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image" Target="../media/image30.png"/><Relationship Id="rId2"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image" Target="../media/image37.jpeg"/><Relationship Id="rId2"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image" Target="../media/image38.png"/><Relationship Id="rId2"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image" Target="../media/image39.jpeg"/><Relationship Id="rId2"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image" Target="../media/image40.jpeg"/><Relationship Id="rId2" Type="http://schemas.openxmlformats.org/officeDocument/2006/relationships/image" Target="../media/image41.jpeg"/><Relationship Id="rId3"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image" Target="../media/image42.jpeg"/><Relationship Id="rId2" Type="http://schemas.openxmlformats.org/officeDocument/2006/relationships/image" Target="../media/image43.jpeg"/><Relationship Id="rId3"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image" Target="../media/image44.jpeg"/><Relationship Id="rId2" Type="http://schemas.openxmlformats.org/officeDocument/2006/relationships/image" Target="../media/image45.jpeg"/><Relationship Id="rId3" Type="http://schemas.openxmlformats.org/officeDocument/2006/relationships/image" Target="../media/image46.jpeg"/><Relationship Id="rId4"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image" Target="../media/image47.jpeg"/><Relationship Id="rId2"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image" Target="../media/image48.jpeg"/><Relationship Id="rId2"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image" Target="../media/image49.jpeg"/><Relationship Id="rId2"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image" Target="../media/image50.jpeg"/><Relationship Id="rId2"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image" Target="../media/image50.jpeg"/><Relationship Id="rId2"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image" Target="../media/image52.jpeg"/><Relationship Id="rId2"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image" Target="../media/image53.jpeg"/><Relationship Id="rId2" Type="http://schemas.openxmlformats.org/officeDocument/2006/relationships/image" Target="../media/image54.jpeg"/><Relationship Id="rId3" Type="http://schemas.openxmlformats.org/officeDocument/2006/relationships/image" Target="../media/image55.jpeg"/><Relationship Id="rId4" Type="http://schemas.openxmlformats.org/officeDocument/2006/relationships/image" Target="../media/image56.jpeg"/><Relationship Id="rId5"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image" Target="../media/image53.jpeg"/><Relationship Id="rId2" Type="http://schemas.openxmlformats.org/officeDocument/2006/relationships/image" Target="../media/image57.png"/><Relationship Id="rId3" Type="http://schemas.openxmlformats.org/officeDocument/2006/relationships/image" Target="../media/image58.jpeg"/><Relationship Id="rId4" Type="http://schemas.openxmlformats.org/officeDocument/2006/relationships/image" Target="../media/image59.jpeg"/><Relationship Id="rId5"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image" Target="../media/image53.jpeg"/><Relationship Id="rId2" Type="http://schemas.openxmlformats.org/officeDocument/2006/relationships/image" Target="../media/image57.png"/><Relationship Id="rId3" Type="http://schemas.openxmlformats.org/officeDocument/2006/relationships/image" Target="../media/image60.jpeg"/><Relationship Id="rId4" Type="http://schemas.openxmlformats.org/officeDocument/2006/relationships/image" Target="../media/image61.jpeg"/><Relationship Id="rId5" Type="http://schemas.openxmlformats.org/officeDocument/2006/relationships/image" Target="../media/image62.jpeg"/><Relationship Id="rId6"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image" Target="../media/image63.png"/><Relationship Id="rId2" Type="http://schemas.openxmlformats.org/officeDocument/2006/relationships/image" Target="../media/image64.jpeg"/><Relationship Id="rId3" Type="http://schemas.openxmlformats.org/officeDocument/2006/relationships/image" Target="../media/image65.jpeg"/><Relationship Id="rId4"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image" Target="../media/image30.png"/><Relationship Id="rId2"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image" Target="../media/image30.png"/><Relationship Id="rId2"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image" Target="../media/image66.png"/><Relationship Id="rId2"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image" Target="../media/image3.jpeg"/><Relationship Id="rId2" Type="http://schemas.openxmlformats.org/officeDocument/2006/relationships/image" Target="../media/image5.jpeg"/><Relationship Id="rId3"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image" Target="../media/image67.jpeg"/><Relationship Id="rId2" Type="http://schemas.openxmlformats.org/officeDocument/2006/relationships/image" Target="../media/image68.jpeg"/><Relationship Id="rId3" Type="http://schemas.openxmlformats.org/officeDocument/2006/relationships/image" Target="../media/image69.jpeg"/><Relationship Id="rId4"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image" Target="../media/image70.jpeg"/><Relationship Id="rId2" Type="http://schemas.openxmlformats.org/officeDocument/2006/relationships/image" Target="../media/image71.jpeg"/><Relationship Id="rId3" Type="http://schemas.openxmlformats.org/officeDocument/2006/relationships/image" Target="../media/image72.png"/><Relationship Id="rId4"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 Id="rId3"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5" name=""/>
        <p:cNvGrpSpPr/>
        <p:nvPr/>
      </p:nvGrpSpPr>
      <p:grpSpPr>
        <a:xfrm>
          <a:off x="0" y="0"/>
          <a:ext cx="0" cy="0"/>
          <a:chOff x="0" y="0"/>
          <a:chExt cx="0" cy="0"/>
        </a:xfrm>
      </p:grpSpPr>
      <p:grpSp>
        <p:nvGrpSpPr>
          <p:cNvPr id="26" name="组合 9"/>
          <p:cNvGrpSpPr/>
          <p:nvPr/>
        </p:nvGrpSpPr>
        <p:grpSpPr>
          <a:xfrm>
            <a:off x="0" y="0"/>
            <a:ext cx="9144000" cy="5715000"/>
            <a:chOff x="-1" y="285749"/>
            <a:chExt cx="9144000" cy="5143502"/>
          </a:xfrm>
        </p:grpSpPr>
        <p:pic>
          <p:nvPicPr>
            <p:cNvPr id="2097152" name="图片 11" descr="图片包含 天空, 户外, 自然, 地面  描述已自动生成"/>
            <p:cNvPicPr>
              <a:picLocks noChangeAspect="1"/>
            </p:cNvPicPr>
            <p:nvPr/>
          </p:nvPicPr>
          <p:blipFill>
            <a:blip xmlns:r="http://schemas.openxmlformats.org/officeDocument/2006/relationships" r:embed="rId1" cstate="email">
              <a:alphaModFix amt="10000"/>
            </a:blip>
            <a:stretch>
              <a:fillRect/>
            </a:stretch>
          </p:blipFill>
          <p:spPr>
            <a:xfrm>
              <a:off x="-1" y="285750"/>
              <a:ext cx="9144000" cy="5143500"/>
            </a:xfrm>
            <a:prstGeom prst="rect"/>
          </p:spPr>
        </p:pic>
        <p:pic>
          <p:nvPicPr>
            <p:cNvPr id="2097153" name="图片 12" descr="图片包含 天空, 户外, 自然, 地面  描述已自动生成"/>
            <p:cNvPicPr>
              <a:picLocks noChangeAspect="1"/>
            </p:cNvPicPr>
            <p:nvPr/>
          </p:nvPicPr>
          <p:blipFill rotWithShape="1">
            <a:blip xmlns:r="http://schemas.openxmlformats.org/officeDocument/2006/relationships" r:embed="rId2" cstate="email"/>
            <a:srcRect/>
            <a:stretch>
              <a:fillRect/>
            </a:stretch>
          </p:blipFill>
          <p:spPr>
            <a:xfrm>
              <a:off x="0" y="285749"/>
              <a:ext cx="6417397" cy="5143500"/>
            </a:xfrm>
            <a:custGeom>
              <a:avLst/>
              <a:gdLst>
                <a:gd name="connsiteX0" fmla="*/ 0 w 11083647"/>
                <a:gd name="connsiteY0" fmla="*/ 0 h 6858000"/>
                <a:gd name="connsiteX1" fmla="*/ 11083647 w 11083647"/>
                <a:gd name="connsiteY1" fmla="*/ 0 h 6858000"/>
                <a:gd name="connsiteX2" fmla="*/ 11061861 w 11083647"/>
                <a:gd name="connsiteY2" fmla="*/ 187373 h 6858000"/>
                <a:gd name="connsiteX3" fmla="*/ 7498088 w 11083647"/>
                <a:gd name="connsiteY3" fmla="*/ 5727312 h 6858000"/>
                <a:gd name="connsiteX4" fmla="*/ 5932899 w 11083647"/>
                <a:gd name="connsiteY4" fmla="*/ 6779886 h 6858000"/>
                <a:gd name="connsiteX5" fmla="*/ 5787510 w 11083647"/>
                <a:gd name="connsiteY5" fmla="*/ 6858000 h 6858000"/>
                <a:gd name="connsiteX6" fmla="*/ 0 w 11083647"/>
                <a:gd name="connsiteY6" fmla="*/ 6858000 h 6858000"/>
                <a:gd name="connsiteX7" fmla="*/ 0 w 11083647"/>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083647" h="6858000">
                  <a:moveTo>
                    <a:pt x="0" y="0"/>
                  </a:moveTo>
                  <a:lnTo>
                    <a:pt x="11083647" y="0"/>
                  </a:lnTo>
                  <a:lnTo>
                    <a:pt x="11061861" y="187373"/>
                  </a:lnTo>
                  <a:cubicBezTo>
                    <a:pt x="10798830" y="2027949"/>
                    <a:pt x="9529965" y="4110262"/>
                    <a:pt x="7498088" y="5727312"/>
                  </a:cubicBezTo>
                  <a:cubicBezTo>
                    <a:pt x="6990119" y="6131575"/>
                    <a:pt x="6464517" y="6482839"/>
                    <a:pt x="5932899" y="6779886"/>
                  </a:cubicBezTo>
                  <a:lnTo>
                    <a:pt x="5787510" y="6858000"/>
                  </a:lnTo>
                  <a:lnTo>
                    <a:pt x="0" y="6858000"/>
                  </a:lnTo>
                  <a:lnTo>
                    <a:pt x="0" y="0"/>
                  </a:lnTo>
                  <a:close/>
                </a:path>
              </a:pathLst>
            </a:custGeom>
          </p:spPr>
        </p:pic>
        <p:sp>
          <p:nvSpPr>
            <p:cNvPr id="1048586" name="任意多边形: 形状 13"/>
            <p:cNvSpPr/>
            <p:nvPr/>
          </p:nvSpPr>
          <p:spPr>
            <a:xfrm>
              <a:off x="2800394" y="285750"/>
              <a:ext cx="3741271" cy="5143501"/>
            </a:xfrm>
            <a:custGeom>
              <a:avLst/>
              <a:gdLst>
                <a:gd name="connsiteX0" fmla="*/ 4215097 w 4961055"/>
                <a:gd name="connsiteY0" fmla="*/ 0 h 6857999"/>
                <a:gd name="connsiteX1" fmla="*/ 4961055 w 4961055"/>
                <a:gd name="connsiteY1" fmla="*/ 0 h 6857999"/>
                <a:gd name="connsiteX2" fmla="*/ 4943716 w 4961055"/>
                <a:gd name="connsiteY2" fmla="*/ 187372 h 6857999"/>
                <a:gd name="connsiteX3" fmla="*/ 2107375 w 4961055"/>
                <a:gd name="connsiteY3" fmla="*/ 5727311 h 6857999"/>
                <a:gd name="connsiteX4" fmla="*/ 861670 w 4961055"/>
                <a:gd name="connsiteY4" fmla="*/ 6779885 h 6857999"/>
                <a:gd name="connsiteX5" fmla="*/ 745958 w 4961055"/>
                <a:gd name="connsiteY5" fmla="*/ 6857999 h 6857999"/>
                <a:gd name="connsiteX6" fmla="*/ 0 w 4961055"/>
                <a:gd name="connsiteY6" fmla="*/ 6857999 h 6857999"/>
                <a:gd name="connsiteX7" fmla="*/ 115712 w 4961055"/>
                <a:gd name="connsiteY7" fmla="*/ 6779885 h 6857999"/>
                <a:gd name="connsiteX8" fmla="*/ 1361417 w 4961055"/>
                <a:gd name="connsiteY8" fmla="*/ 5727311 h 6857999"/>
                <a:gd name="connsiteX9" fmla="*/ 4197758 w 4961055"/>
                <a:gd name="connsiteY9" fmla="*/ 187372 h 6857999"/>
                <a:gd name="connsiteX10" fmla="*/ 4215097 w 4961055"/>
                <a:gd name="connsiteY10" fmla="*/ 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61055" h="6857999">
                  <a:moveTo>
                    <a:pt x="4215097" y="0"/>
                  </a:moveTo>
                  <a:lnTo>
                    <a:pt x="4961055" y="0"/>
                  </a:lnTo>
                  <a:lnTo>
                    <a:pt x="4943716" y="187372"/>
                  </a:lnTo>
                  <a:cubicBezTo>
                    <a:pt x="4734374" y="2027948"/>
                    <a:pt x="3724508" y="4110261"/>
                    <a:pt x="2107375" y="5727311"/>
                  </a:cubicBezTo>
                  <a:cubicBezTo>
                    <a:pt x="1703092" y="6131574"/>
                    <a:pt x="1284775" y="6482838"/>
                    <a:pt x="861670" y="6779885"/>
                  </a:cubicBezTo>
                  <a:lnTo>
                    <a:pt x="745958" y="6857999"/>
                  </a:lnTo>
                  <a:lnTo>
                    <a:pt x="0" y="6857999"/>
                  </a:lnTo>
                  <a:lnTo>
                    <a:pt x="115712" y="6779885"/>
                  </a:lnTo>
                  <a:cubicBezTo>
                    <a:pt x="538817" y="6482838"/>
                    <a:pt x="957134" y="6131574"/>
                    <a:pt x="1361417" y="5727311"/>
                  </a:cubicBezTo>
                  <a:cubicBezTo>
                    <a:pt x="2978550" y="4110261"/>
                    <a:pt x="3988416" y="2027948"/>
                    <a:pt x="4197758" y="187372"/>
                  </a:cubicBezTo>
                  <a:lnTo>
                    <a:pt x="4215097" y="0"/>
                  </a:lnTo>
                  <a:close/>
                </a:path>
              </a:pathLst>
            </a:custGeom>
            <a:gradFill>
              <a:gsLst>
                <a:gs pos="0">
                  <a:schemeClr val="accent1">
                    <a:lumMod val="5000"/>
                    <a:lumOff val="95000"/>
                    <a:alpha val="70000"/>
                  </a:schemeClr>
                </a:gs>
                <a:gs pos="57000">
                  <a:srgbClr val="416889">
                    <a:alpha val="57000"/>
                  </a:srgbClr>
                </a:gs>
                <a:gs pos="80000">
                  <a:srgbClr val="8E7660">
                    <a:alpha val="46000"/>
                  </a:srgbClr>
                </a:gs>
                <a:gs pos="100000">
                  <a:srgbClr val="8E766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350" lang="zh-CN"/>
            </a:p>
          </p:txBody>
        </p:sp>
      </p:grpSp>
      <p:grpSp>
        <p:nvGrpSpPr>
          <p:cNvPr id="27" name="组合 1"/>
          <p:cNvGrpSpPr/>
          <p:nvPr/>
        </p:nvGrpSpPr>
        <p:grpSpPr>
          <a:xfrm>
            <a:off x="4998101" y="4314443"/>
            <a:ext cx="3678990" cy="992917"/>
            <a:chOff x="5110464" y="3705329"/>
            <a:chExt cx="3678990" cy="992917"/>
          </a:xfrm>
        </p:grpSpPr>
        <p:sp>
          <p:nvSpPr>
            <p:cNvPr id="1048587" name="TextBox 7"/>
            <p:cNvSpPr txBox="1"/>
            <p:nvPr/>
          </p:nvSpPr>
          <p:spPr>
            <a:xfrm>
              <a:off x="5232070" y="3705329"/>
              <a:ext cx="3557384" cy="584775"/>
            </a:xfrm>
            <a:prstGeom prst="rect"/>
            <a:noFill/>
          </p:spPr>
          <p:txBody>
            <a:bodyPr rtlCol="0" wrap="none">
              <a:spAutoFit/>
            </a:bodyPr>
            <a:p>
              <a:r>
                <a:rPr altLang="zh-CN" dirty="0" sz="3200" lang="en-US">
                  <a:solidFill>
                    <a:schemeClr val="tx1">
                      <a:lumMod val="75000"/>
                      <a:lumOff val="25000"/>
                    </a:schemeClr>
                  </a:solidFill>
                  <a:cs typeface="+mn-ea"/>
                  <a:sym typeface="+mn-lt"/>
                </a:rPr>
                <a:t>2021</a:t>
              </a:r>
              <a:r>
                <a:rPr altLang="en-US" dirty="0" sz="3200" lang="zh-CN">
                  <a:solidFill>
                    <a:schemeClr val="tx1">
                      <a:lumMod val="75000"/>
                      <a:lumOff val="25000"/>
                    </a:schemeClr>
                  </a:solidFill>
                  <a:cs typeface="+mn-ea"/>
                  <a:sym typeface="+mn-lt"/>
                </a:rPr>
                <a:t>地产项目升级</a:t>
              </a:r>
            </a:p>
          </p:txBody>
        </p:sp>
        <p:sp>
          <p:nvSpPr>
            <p:cNvPr id="1048588" name="TextBox 8"/>
            <p:cNvSpPr txBox="1"/>
            <p:nvPr/>
          </p:nvSpPr>
          <p:spPr>
            <a:xfrm>
              <a:off x="5110464" y="4274437"/>
              <a:ext cx="3637281" cy="332740"/>
            </a:xfrm>
            <a:prstGeom prst="rect"/>
            <a:noFill/>
          </p:spPr>
          <p:txBody>
            <a:bodyPr rtlCol="0" wrap="none">
              <a:spAutoFit/>
            </a:bodyPr>
            <a:p>
              <a:r>
                <a:rPr altLang="en-US" dirty="0" sz="1600" lang="zh-CN">
                  <a:solidFill>
                    <a:schemeClr val="tx1">
                      <a:lumMod val="75000"/>
                      <a:lumOff val="25000"/>
                    </a:schemeClr>
                  </a:solidFill>
                  <a:cs typeface="+mn-ea"/>
                  <a:sym typeface="+mn-lt"/>
                </a:rPr>
                <a:t>地产项目升级线上发布会整合营销方案</a:t>
              </a:r>
            </a:p>
          </p:txBody>
        </p:sp>
        <p:cxnSp>
          <p:nvCxnSpPr>
            <p:cNvPr id="3145728" name="直接连接符 10"/>
            <p:cNvCxnSpPr>
              <a:cxnSpLocks/>
            </p:cNvCxnSpPr>
            <p:nvPr/>
          </p:nvCxnSpPr>
          <p:spPr>
            <a:xfrm>
              <a:off x="5347976" y="4696658"/>
              <a:ext cx="3357586" cy="1588"/>
            </a:xfrm>
            <a:prstGeom prst="line"/>
            <a:ln>
              <a:solidFill>
                <a:schemeClr val="tx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78" name=""/>
        <p:cNvGrpSpPr/>
        <p:nvPr/>
      </p:nvGrpSpPr>
      <p:grpSpPr>
        <a:xfrm>
          <a:off x="0" y="0"/>
          <a:ext cx="0" cy="0"/>
          <a:chOff x="0" y="0"/>
          <a:chExt cx="0" cy="0"/>
        </a:xfrm>
      </p:grpSpPr>
      <p:pic>
        <p:nvPicPr>
          <p:cNvPr id="2097154" name="图片 8" descr="图片包含 天空, 户外, 自然, 地面  描述已自动生成"/>
          <p:cNvPicPr>
            <a:picLocks noChangeAspect="1"/>
          </p:cNvPicPr>
          <p:nvPr/>
        </p:nvPicPr>
        <p:blipFill rotWithShape="1">
          <a:blip xmlns:r="http://schemas.openxmlformats.org/officeDocument/2006/relationships" r:embed="rId1" cstate="email">
            <a:alphaModFix amt="10000"/>
          </a:blip>
          <a:srcRect/>
          <a:stretch>
            <a:fillRect/>
          </a:stretch>
        </p:blipFill>
        <p:spPr>
          <a:xfrm>
            <a:off x="0" y="-1382"/>
            <a:ext cx="9167976" cy="5704083"/>
          </a:xfrm>
          <a:prstGeom prst="rect"/>
        </p:spPr>
      </p:pic>
      <p:pic>
        <p:nvPicPr>
          <p:cNvPr id="2097155" name="图片 6" descr="图片包含 天空, 户外, 自然, 地面  描述已自动生成"/>
          <p:cNvPicPr>
            <a:picLocks noChangeAspect="1"/>
          </p:cNvPicPr>
          <p:nvPr/>
        </p:nvPicPr>
        <p:blipFill rotWithShape="1">
          <a:blip xmlns:r="http://schemas.openxmlformats.org/officeDocument/2006/relationships" r:embed="rId2" cstate="email"/>
          <a:srcRect/>
          <a:stretch>
            <a:fillRect/>
          </a:stretch>
        </p:blipFill>
        <p:spPr>
          <a:xfrm>
            <a:off x="-1116632" y="-31594"/>
            <a:ext cx="6264151" cy="5702702"/>
          </a:xfrm>
          <a:custGeom>
            <a:avLst/>
            <a:gdLst>
              <a:gd name="connsiteX0" fmla="*/ 0 w 11083647"/>
              <a:gd name="connsiteY0" fmla="*/ 0 h 6858000"/>
              <a:gd name="connsiteX1" fmla="*/ 11083647 w 11083647"/>
              <a:gd name="connsiteY1" fmla="*/ 0 h 6858000"/>
              <a:gd name="connsiteX2" fmla="*/ 11061861 w 11083647"/>
              <a:gd name="connsiteY2" fmla="*/ 187373 h 6858000"/>
              <a:gd name="connsiteX3" fmla="*/ 7498088 w 11083647"/>
              <a:gd name="connsiteY3" fmla="*/ 5727312 h 6858000"/>
              <a:gd name="connsiteX4" fmla="*/ 5932899 w 11083647"/>
              <a:gd name="connsiteY4" fmla="*/ 6779886 h 6858000"/>
              <a:gd name="connsiteX5" fmla="*/ 5787510 w 11083647"/>
              <a:gd name="connsiteY5" fmla="*/ 6858000 h 6858000"/>
              <a:gd name="connsiteX6" fmla="*/ 0 w 11083647"/>
              <a:gd name="connsiteY6" fmla="*/ 6858000 h 6858000"/>
              <a:gd name="connsiteX7" fmla="*/ 0 w 11083647"/>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083647" h="6858000">
                <a:moveTo>
                  <a:pt x="0" y="0"/>
                </a:moveTo>
                <a:lnTo>
                  <a:pt x="11083647" y="0"/>
                </a:lnTo>
                <a:lnTo>
                  <a:pt x="11061861" y="187373"/>
                </a:lnTo>
                <a:cubicBezTo>
                  <a:pt x="10798830" y="2027949"/>
                  <a:pt x="9529965" y="4110262"/>
                  <a:pt x="7498088" y="5727312"/>
                </a:cubicBezTo>
                <a:cubicBezTo>
                  <a:pt x="6990119" y="6131575"/>
                  <a:pt x="6464517" y="6482839"/>
                  <a:pt x="5932899" y="6779886"/>
                </a:cubicBezTo>
                <a:lnTo>
                  <a:pt x="5787510" y="6858000"/>
                </a:lnTo>
                <a:lnTo>
                  <a:pt x="0" y="6858000"/>
                </a:lnTo>
                <a:lnTo>
                  <a:pt x="0" y="0"/>
                </a:lnTo>
                <a:close/>
              </a:path>
            </a:pathLst>
          </a:custGeom>
        </p:spPr>
      </p:pic>
      <p:sp>
        <p:nvSpPr>
          <p:cNvPr id="1048594" name="文本框 49"/>
          <p:cNvSpPr txBox="1"/>
          <p:nvPr/>
        </p:nvSpPr>
        <p:spPr>
          <a:xfrm>
            <a:off x="5508104" y="985292"/>
            <a:ext cx="1274411" cy="600164"/>
          </a:xfrm>
          <a:prstGeom prst="rect"/>
          <a:noFill/>
        </p:spPr>
        <p:txBody>
          <a:bodyPr rtlCol="0" wrap="square">
            <a:spAutoFit/>
          </a:bodyPr>
          <a:p>
            <a:pPr algn="ctr"/>
            <a:r>
              <a:rPr altLang="en-US" b="1" dirty="0" sz="3300" lang="zh-CN">
                <a:solidFill>
                  <a:srgbClr val="416889"/>
                </a:solidFill>
                <a:latin typeface="微软雅黑" panose="020B0503020204020204" pitchFamily="34" charset="-122"/>
                <a:ea typeface="微软雅黑" panose="020B0503020204020204" pitchFamily="34" charset="-122"/>
              </a:rPr>
              <a:t>目录</a:t>
            </a:r>
          </a:p>
        </p:txBody>
      </p:sp>
      <p:grpSp>
        <p:nvGrpSpPr>
          <p:cNvPr id="79" name="组合 50"/>
          <p:cNvGrpSpPr/>
          <p:nvPr/>
        </p:nvGrpSpPr>
        <p:grpSpPr>
          <a:xfrm>
            <a:off x="4933033" y="1974127"/>
            <a:ext cx="3769608" cy="676956"/>
            <a:chOff x="7533192" y="2423681"/>
            <a:chExt cx="5026143" cy="902608"/>
          </a:xfrm>
        </p:grpSpPr>
        <p:grpSp>
          <p:nvGrpSpPr>
            <p:cNvPr id="80" name="组合 51"/>
            <p:cNvGrpSpPr/>
            <p:nvPr/>
          </p:nvGrpSpPr>
          <p:grpSpPr>
            <a:xfrm>
              <a:off x="7533192" y="2423681"/>
              <a:ext cx="5026143" cy="595747"/>
              <a:chOff x="7598030" y="2833253"/>
              <a:chExt cx="5026143" cy="595747"/>
            </a:xfrm>
          </p:grpSpPr>
          <p:sp>
            <p:nvSpPr>
              <p:cNvPr id="1048595" name="任意多边形: 形状 53"/>
              <p:cNvSpPr/>
              <p:nvPr/>
            </p:nvSpPr>
            <p:spPr>
              <a:xfrm>
                <a:off x="7598030" y="2833253"/>
                <a:ext cx="730348" cy="595747"/>
              </a:xfrm>
              <a:custGeom>
                <a:avLst/>
                <a:gdLst>
                  <a:gd name="connsiteX0" fmla="*/ 0 w 7108307"/>
                  <a:gd name="connsiteY0" fmla="*/ 0 h 6414655"/>
                  <a:gd name="connsiteX1" fmla="*/ 7108307 w 7108307"/>
                  <a:gd name="connsiteY1" fmla="*/ 0 h 6414655"/>
                  <a:gd name="connsiteX2" fmla="*/ 7075112 w 7108307"/>
                  <a:gd name="connsiteY2" fmla="*/ 278229 h 6414655"/>
                  <a:gd name="connsiteX3" fmla="*/ 4694423 w 7108307"/>
                  <a:gd name="connsiteY3" fmla="*/ 5470400 h 6414655"/>
                  <a:gd name="connsiteX4" fmla="*/ 3900718 w 7108307"/>
                  <a:gd name="connsiteY4" fmla="*/ 6290042 h 6414655"/>
                  <a:gd name="connsiteX5" fmla="*/ 3756220 w 7108307"/>
                  <a:gd name="connsiteY5" fmla="*/ 6414655 h 6414655"/>
                  <a:gd name="connsiteX6" fmla="*/ 0 w 7108307"/>
                  <a:gd name="connsiteY6" fmla="*/ 6414655 h 6414655"/>
                  <a:gd name="connsiteX7" fmla="*/ 0 w 7108307"/>
                  <a:gd name="connsiteY7" fmla="*/ 0 h 641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08307" h="6414655">
                    <a:moveTo>
                      <a:pt x="0" y="0"/>
                    </a:moveTo>
                    <a:lnTo>
                      <a:pt x="7108307" y="0"/>
                    </a:lnTo>
                    <a:lnTo>
                      <a:pt x="7075112" y="278229"/>
                    </a:lnTo>
                    <a:cubicBezTo>
                      <a:pt x="6828003" y="2029509"/>
                      <a:pt x="5989111" y="3954416"/>
                      <a:pt x="4694423" y="5470400"/>
                    </a:cubicBezTo>
                    <a:cubicBezTo>
                      <a:pt x="4435486" y="5773597"/>
                      <a:pt x="4169807" y="6046983"/>
                      <a:pt x="3900718" y="6290042"/>
                    </a:cubicBezTo>
                    <a:lnTo>
                      <a:pt x="3756220" y="6414655"/>
                    </a:lnTo>
                    <a:lnTo>
                      <a:pt x="0" y="6414655"/>
                    </a:lnTo>
                    <a:lnTo>
                      <a:pt x="0" y="0"/>
                    </a:lnTo>
                    <a:close/>
                  </a:path>
                </a:pathLst>
              </a:custGeom>
              <a:solidFill>
                <a:srgbClr val="416889"/>
              </a:solidFill>
              <a:ln w="19050">
                <a:solidFill>
                  <a:srgbClr val="416889"/>
                </a:solidFill>
              </a:ln>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r>
                  <a:rPr altLang="zh-CN" dirty="0" sz="2100" lang="en-US">
                    <a:latin typeface="微软雅黑" panose="020B0503020204020204" pitchFamily="34" charset="-122"/>
                    <a:ea typeface="微软雅黑" panose="020B0503020204020204" pitchFamily="34" charset="-122"/>
                  </a:rPr>
                  <a:t>01</a:t>
                </a:r>
                <a:endParaRPr altLang="en-US" dirty="0" sz="2100" lang="zh-CN">
                  <a:latin typeface="微软雅黑" panose="020B0503020204020204" pitchFamily="34" charset="-122"/>
                  <a:ea typeface="微软雅黑" panose="020B0503020204020204" pitchFamily="34" charset="-122"/>
                </a:endParaRPr>
              </a:p>
            </p:txBody>
          </p:sp>
          <p:sp>
            <p:nvSpPr>
              <p:cNvPr id="1048596" name="文本框 54"/>
              <p:cNvSpPr txBox="1"/>
              <p:nvPr/>
            </p:nvSpPr>
            <p:spPr>
              <a:xfrm>
                <a:off x="8328378" y="2869516"/>
                <a:ext cx="4295795" cy="553997"/>
              </a:xfrm>
              <a:prstGeom prst="rect"/>
              <a:noFill/>
            </p:spPr>
            <p:txBody>
              <a:bodyPr rtlCol="0" wrap="square">
                <a:spAutoFit/>
              </a:bodyPr>
              <a:p>
                <a:r>
                  <a:rPr altLang="en-US" b="1" dirty="0" sz="2100" lang="zh-CN">
                    <a:solidFill>
                      <a:srgbClr val="416889"/>
                    </a:solidFill>
                    <a:latin typeface="微软雅黑" panose="020B0503020204020204" pitchFamily="34" charset="-122"/>
                    <a:ea typeface="微软雅黑" panose="020B0503020204020204" pitchFamily="34" charset="-122"/>
                  </a:rPr>
                  <a:t>命题解读与关键词提炼</a:t>
                </a:r>
              </a:p>
            </p:txBody>
          </p:sp>
        </p:grpSp>
        <p:sp>
          <p:nvSpPr>
            <p:cNvPr id="1048597" name="矩形 52"/>
            <p:cNvSpPr/>
            <p:nvPr/>
          </p:nvSpPr>
          <p:spPr>
            <a:xfrm>
              <a:off x="8263540" y="2910192"/>
              <a:ext cx="4136229" cy="416097"/>
            </a:xfrm>
            <a:prstGeom prst="rect"/>
          </p:spPr>
          <p:txBody>
            <a:bodyPr vert="horz" wrap="square">
              <a:spAutoFit/>
            </a:bodyPr>
            <a:p>
              <a:pPr>
                <a:lnSpc>
                  <a:spcPct val="150000"/>
                </a:lnSpc>
              </a:pPr>
              <a:r>
                <a:rPr altLang="zh-CN" dirty="0" sz="1050" lang="en-US">
                  <a:solidFill>
                    <a:srgbClr val="416889"/>
                  </a:solidFill>
                  <a:latin typeface="思源黑體 Light" panose="020B0300000000000000" pitchFamily="34" charset="-128"/>
                  <a:ea typeface="思源黑體 Light" panose="020B0300000000000000" pitchFamily="34" charset="-128"/>
                  <a:cs typeface="Arial" panose="020B0604020202020204" pitchFamily="34" charset="0"/>
                </a:rPr>
                <a:t>Lorem ipsum dolor sit anything wet add your</a:t>
              </a:r>
              <a:endParaRPr altLang="en-US" dirty="0" sz="1050" lang="zh-CN">
                <a:solidFill>
                  <a:srgbClr val="416889"/>
                </a:solidFill>
                <a:latin typeface="思源黑體 Light" panose="020B0300000000000000" pitchFamily="34" charset="-128"/>
                <a:ea typeface="思源黑體 Light" panose="020B0300000000000000" pitchFamily="34" charset="-128"/>
                <a:cs typeface="Arial" panose="020B0604020202020204" pitchFamily="34" charset="0"/>
              </a:endParaRPr>
            </a:p>
          </p:txBody>
        </p:sp>
      </p:grpSp>
      <p:grpSp>
        <p:nvGrpSpPr>
          <p:cNvPr id="81" name="组合 55"/>
          <p:cNvGrpSpPr/>
          <p:nvPr/>
        </p:nvGrpSpPr>
        <p:grpSpPr>
          <a:xfrm>
            <a:off x="4933032" y="2820410"/>
            <a:ext cx="3649933" cy="676956"/>
            <a:chOff x="7533192" y="2423681"/>
            <a:chExt cx="4866577" cy="902608"/>
          </a:xfrm>
        </p:grpSpPr>
        <p:grpSp>
          <p:nvGrpSpPr>
            <p:cNvPr id="82" name="组合 56"/>
            <p:cNvGrpSpPr/>
            <p:nvPr/>
          </p:nvGrpSpPr>
          <p:grpSpPr>
            <a:xfrm>
              <a:off x="7533192" y="2423681"/>
              <a:ext cx="4307879" cy="595747"/>
              <a:chOff x="7598030" y="2833253"/>
              <a:chExt cx="4307879" cy="595747"/>
            </a:xfrm>
          </p:grpSpPr>
          <p:sp>
            <p:nvSpPr>
              <p:cNvPr id="1048598" name="任意多边形: 形状 58"/>
              <p:cNvSpPr/>
              <p:nvPr/>
            </p:nvSpPr>
            <p:spPr>
              <a:xfrm>
                <a:off x="7598030" y="2833253"/>
                <a:ext cx="730348" cy="595747"/>
              </a:xfrm>
              <a:custGeom>
                <a:avLst/>
                <a:gdLst>
                  <a:gd name="connsiteX0" fmla="*/ 0 w 7108307"/>
                  <a:gd name="connsiteY0" fmla="*/ 0 h 6414655"/>
                  <a:gd name="connsiteX1" fmla="*/ 7108307 w 7108307"/>
                  <a:gd name="connsiteY1" fmla="*/ 0 h 6414655"/>
                  <a:gd name="connsiteX2" fmla="*/ 7075112 w 7108307"/>
                  <a:gd name="connsiteY2" fmla="*/ 278229 h 6414655"/>
                  <a:gd name="connsiteX3" fmla="*/ 4694423 w 7108307"/>
                  <a:gd name="connsiteY3" fmla="*/ 5470400 h 6414655"/>
                  <a:gd name="connsiteX4" fmla="*/ 3900718 w 7108307"/>
                  <a:gd name="connsiteY4" fmla="*/ 6290042 h 6414655"/>
                  <a:gd name="connsiteX5" fmla="*/ 3756220 w 7108307"/>
                  <a:gd name="connsiteY5" fmla="*/ 6414655 h 6414655"/>
                  <a:gd name="connsiteX6" fmla="*/ 0 w 7108307"/>
                  <a:gd name="connsiteY6" fmla="*/ 6414655 h 6414655"/>
                  <a:gd name="connsiteX7" fmla="*/ 0 w 7108307"/>
                  <a:gd name="connsiteY7" fmla="*/ 0 h 641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08307" h="6414655">
                    <a:moveTo>
                      <a:pt x="0" y="0"/>
                    </a:moveTo>
                    <a:lnTo>
                      <a:pt x="7108307" y="0"/>
                    </a:lnTo>
                    <a:lnTo>
                      <a:pt x="7075112" y="278229"/>
                    </a:lnTo>
                    <a:cubicBezTo>
                      <a:pt x="6828003" y="2029509"/>
                      <a:pt x="5989111" y="3954416"/>
                      <a:pt x="4694423" y="5470400"/>
                    </a:cubicBezTo>
                    <a:cubicBezTo>
                      <a:pt x="4435486" y="5773597"/>
                      <a:pt x="4169807" y="6046983"/>
                      <a:pt x="3900718" y="6290042"/>
                    </a:cubicBezTo>
                    <a:lnTo>
                      <a:pt x="3756220" y="6414655"/>
                    </a:lnTo>
                    <a:lnTo>
                      <a:pt x="0" y="6414655"/>
                    </a:lnTo>
                    <a:lnTo>
                      <a:pt x="0" y="0"/>
                    </a:lnTo>
                    <a:close/>
                  </a:path>
                </a:pathLst>
              </a:custGeom>
              <a:solidFill>
                <a:srgbClr val="416889"/>
              </a:solidFill>
              <a:ln w="19050">
                <a:solidFill>
                  <a:srgbClr val="416889"/>
                </a:solidFill>
              </a:ln>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r>
                  <a:rPr altLang="zh-CN" dirty="0" sz="2100" lang="en-US">
                    <a:latin typeface="微软雅黑" panose="020B0503020204020204" pitchFamily="34" charset="-122"/>
                    <a:ea typeface="微软雅黑" panose="020B0503020204020204" pitchFamily="34" charset="-122"/>
                  </a:rPr>
                  <a:t>02</a:t>
                </a:r>
                <a:endParaRPr altLang="en-US" dirty="0" sz="2100" lang="zh-CN">
                  <a:latin typeface="微软雅黑" panose="020B0503020204020204" pitchFamily="34" charset="-122"/>
                  <a:ea typeface="微软雅黑" panose="020B0503020204020204" pitchFamily="34" charset="-122"/>
                </a:endParaRPr>
              </a:p>
            </p:txBody>
          </p:sp>
          <p:sp>
            <p:nvSpPr>
              <p:cNvPr id="1048599" name="文本框 59"/>
              <p:cNvSpPr txBox="1"/>
              <p:nvPr/>
            </p:nvSpPr>
            <p:spPr>
              <a:xfrm>
                <a:off x="8328378" y="2869516"/>
                <a:ext cx="3577531" cy="553997"/>
              </a:xfrm>
              <a:prstGeom prst="rect"/>
              <a:noFill/>
            </p:spPr>
            <p:txBody>
              <a:bodyPr rtlCol="0" wrap="square">
                <a:spAutoFit/>
              </a:bodyPr>
              <a:p>
                <a:r>
                  <a:rPr altLang="en-US" b="1" dirty="0" sz="2100" lang="zh-CN">
                    <a:solidFill>
                      <a:srgbClr val="416889"/>
                    </a:solidFill>
                    <a:latin typeface="微软雅黑" panose="020B0503020204020204" pitchFamily="34" charset="-122"/>
                    <a:ea typeface="微软雅黑" panose="020B0503020204020204" pitchFamily="34" charset="-122"/>
                  </a:rPr>
                  <a:t>发布会宣传策略</a:t>
                </a:r>
              </a:p>
            </p:txBody>
          </p:sp>
        </p:grpSp>
        <p:sp>
          <p:nvSpPr>
            <p:cNvPr id="1048600" name="矩形 57"/>
            <p:cNvSpPr/>
            <p:nvPr/>
          </p:nvSpPr>
          <p:spPr>
            <a:xfrm>
              <a:off x="8263540" y="2910192"/>
              <a:ext cx="4136229" cy="416097"/>
            </a:xfrm>
            <a:prstGeom prst="rect"/>
          </p:spPr>
          <p:txBody>
            <a:bodyPr vert="horz" wrap="square">
              <a:spAutoFit/>
            </a:bodyPr>
            <a:p>
              <a:pPr>
                <a:lnSpc>
                  <a:spcPct val="150000"/>
                </a:lnSpc>
              </a:pPr>
              <a:r>
                <a:rPr altLang="zh-CN" dirty="0" sz="1050" lang="en-US">
                  <a:solidFill>
                    <a:srgbClr val="416889"/>
                  </a:solidFill>
                  <a:latin typeface="思源黑體 Light" panose="020B0300000000000000" pitchFamily="34" charset="-128"/>
                  <a:ea typeface="思源黑體 Light" panose="020B0300000000000000" pitchFamily="34" charset="-128"/>
                  <a:cs typeface="Arial" panose="020B0604020202020204" pitchFamily="34" charset="0"/>
                </a:rPr>
                <a:t>Lorem ipsum dolor sit anything wet add your</a:t>
              </a:r>
              <a:endParaRPr altLang="en-US" dirty="0" sz="1050" lang="zh-CN">
                <a:solidFill>
                  <a:srgbClr val="416889"/>
                </a:solidFill>
                <a:latin typeface="思源黑體 Light" panose="020B0300000000000000" pitchFamily="34" charset="-128"/>
                <a:ea typeface="思源黑體 Light" panose="020B0300000000000000" pitchFamily="34" charset="-128"/>
                <a:cs typeface="Arial" panose="020B0604020202020204" pitchFamily="34" charset="0"/>
              </a:endParaRPr>
            </a:p>
          </p:txBody>
        </p:sp>
      </p:grpSp>
      <p:grpSp>
        <p:nvGrpSpPr>
          <p:cNvPr id="83" name="组合 60"/>
          <p:cNvGrpSpPr/>
          <p:nvPr/>
        </p:nvGrpSpPr>
        <p:grpSpPr>
          <a:xfrm>
            <a:off x="4933032" y="3666692"/>
            <a:ext cx="4815085" cy="676956"/>
            <a:chOff x="7533192" y="2423681"/>
            <a:chExt cx="6420113" cy="902608"/>
          </a:xfrm>
        </p:grpSpPr>
        <p:grpSp>
          <p:nvGrpSpPr>
            <p:cNvPr id="84" name="组合 61"/>
            <p:cNvGrpSpPr/>
            <p:nvPr/>
          </p:nvGrpSpPr>
          <p:grpSpPr>
            <a:xfrm>
              <a:off x="7533192" y="2423681"/>
              <a:ext cx="6420113" cy="595747"/>
              <a:chOff x="7598030" y="2833253"/>
              <a:chExt cx="6420113" cy="595747"/>
            </a:xfrm>
          </p:grpSpPr>
          <p:sp>
            <p:nvSpPr>
              <p:cNvPr id="1048601" name="任意多边形: 形状 63"/>
              <p:cNvSpPr/>
              <p:nvPr/>
            </p:nvSpPr>
            <p:spPr>
              <a:xfrm>
                <a:off x="7598030" y="2833253"/>
                <a:ext cx="730348" cy="595747"/>
              </a:xfrm>
              <a:custGeom>
                <a:avLst/>
                <a:gdLst>
                  <a:gd name="connsiteX0" fmla="*/ 0 w 7108307"/>
                  <a:gd name="connsiteY0" fmla="*/ 0 h 6414655"/>
                  <a:gd name="connsiteX1" fmla="*/ 7108307 w 7108307"/>
                  <a:gd name="connsiteY1" fmla="*/ 0 h 6414655"/>
                  <a:gd name="connsiteX2" fmla="*/ 7075112 w 7108307"/>
                  <a:gd name="connsiteY2" fmla="*/ 278229 h 6414655"/>
                  <a:gd name="connsiteX3" fmla="*/ 4694423 w 7108307"/>
                  <a:gd name="connsiteY3" fmla="*/ 5470400 h 6414655"/>
                  <a:gd name="connsiteX4" fmla="*/ 3900718 w 7108307"/>
                  <a:gd name="connsiteY4" fmla="*/ 6290042 h 6414655"/>
                  <a:gd name="connsiteX5" fmla="*/ 3756220 w 7108307"/>
                  <a:gd name="connsiteY5" fmla="*/ 6414655 h 6414655"/>
                  <a:gd name="connsiteX6" fmla="*/ 0 w 7108307"/>
                  <a:gd name="connsiteY6" fmla="*/ 6414655 h 6414655"/>
                  <a:gd name="connsiteX7" fmla="*/ 0 w 7108307"/>
                  <a:gd name="connsiteY7" fmla="*/ 0 h 641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08307" h="6414655">
                    <a:moveTo>
                      <a:pt x="0" y="0"/>
                    </a:moveTo>
                    <a:lnTo>
                      <a:pt x="7108307" y="0"/>
                    </a:lnTo>
                    <a:lnTo>
                      <a:pt x="7075112" y="278229"/>
                    </a:lnTo>
                    <a:cubicBezTo>
                      <a:pt x="6828003" y="2029509"/>
                      <a:pt x="5989111" y="3954416"/>
                      <a:pt x="4694423" y="5470400"/>
                    </a:cubicBezTo>
                    <a:cubicBezTo>
                      <a:pt x="4435486" y="5773597"/>
                      <a:pt x="4169807" y="6046983"/>
                      <a:pt x="3900718" y="6290042"/>
                    </a:cubicBezTo>
                    <a:lnTo>
                      <a:pt x="3756220" y="6414655"/>
                    </a:lnTo>
                    <a:lnTo>
                      <a:pt x="0" y="6414655"/>
                    </a:lnTo>
                    <a:lnTo>
                      <a:pt x="0" y="0"/>
                    </a:lnTo>
                    <a:close/>
                  </a:path>
                </a:pathLst>
              </a:custGeom>
              <a:solidFill>
                <a:srgbClr val="416889"/>
              </a:solidFill>
              <a:ln w="19050">
                <a:solidFill>
                  <a:srgbClr val="416889"/>
                </a:solidFill>
              </a:ln>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r>
                  <a:rPr altLang="zh-CN" dirty="0" sz="2100" lang="en-US">
                    <a:latin typeface="微软雅黑" panose="020B0503020204020204" pitchFamily="34" charset="-122"/>
                    <a:ea typeface="微软雅黑" panose="020B0503020204020204" pitchFamily="34" charset="-122"/>
                  </a:rPr>
                  <a:t>03</a:t>
                </a:r>
                <a:endParaRPr altLang="en-US" dirty="0" sz="2100" lang="zh-CN">
                  <a:latin typeface="微软雅黑" panose="020B0503020204020204" pitchFamily="34" charset="-122"/>
                  <a:ea typeface="微软雅黑" panose="020B0503020204020204" pitchFamily="34" charset="-122"/>
                </a:endParaRPr>
              </a:p>
            </p:txBody>
          </p:sp>
          <p:sp>
            <p:nvSpPr>
              <p:cNvPr id="1048602" name="文本框 65"/>
              <p:cNvSpPr txBox="1"/>
              <p:nvPr/>
            </p:nvSpPr>
            <p:spPr>
              <a:xfrm>
                <a:off x="8328378" y="2869516"/>
                <a:ext cx="5689765" cy="553997"/>
              </a:xfrm>
              <a:prstGeom prst="rect"/>
              <a:noFill/>
            </p:spPr>
            <p:txBody>
              <a:bodyPr rtlCol="0" wrap="square">
                <a:spAutoFit/>
              </a:bodyPr>
              <a:p>
                <a:r>
                  <a:rPr altLang="en-US" b="1" dirty="0" sz="2100" lang="zh-CN">
                    <a:solidFill>
                      <a:srgbClr val="416889"/>
                    </a:solidFill>
                    <a:latin typeface="微软雅黑" panose="020B0503020204020204" pitchFamily="34" charset="-122"/>
                    <a:ea typeface="微软雅黑" panose="020B0503020204020204" pitchFamily="34" charset="-122"/>
                  </a:rPr>
                  <a:t>线上发布与多元化内容展示</a:t>
                </a:r>
              </a:p>
            </p:txBody>
          </p:sp>
        </p:grpSp>
        <p:sp>
          <p:nvSpPr>
            <p:cNvPr id="1048603" name="矩形 62"/>
            <p:cNvSpPr/>
            <p:nvPr/>
          </p:nvSpPr>
          <p:spPr>
            <a:xfrm>
              <a:off x="8263540" y="2910192"/>
              <a:ext cx="4136229" cy="416097"/>
            </a:xfrm>
            <a:prstGeom prst="rect"/>
          </p:spPr>
          <p:txBody>
            <a:bodyPr vert="horz" wrap="square">
              <a:spAutoFit/>
            </a:bodyPr>
            <a:p>
              <a:pPr>
                <a:lnSpc>
                  <a:spcPct val="150000"/>
                </a:lnSpc>
              </a:pPr>
              <a:r>
                <a:rPr altLang="zh-CN" dirty="0" sz="1050" lang="en-US">
                  <a:solidFill>
                    <a:srgbClr val="416889"/>
                  </a:solidFill>
                  <a:latin typeface="思源黑體 Light" panose="020B0300000000000000" pitchFamily="34" charset="-128"/>
                  <a:ea typeface="思源黑體 Light" panose="020B0300000000000000" pitchFamily="34" charset="-128"/>
                  <a:cs typeface="Arial" panose="020B0604020202020204" pitchFamily="34" charset="0"/>
                </a:rPr>
                <a:t>Lorem ipsum dolor sit anything wet add your</a:t>
              </a:r>
              <a:endParaRPr altLang="en-US" dirty="0" sz="1050" lang="zh-CN">
                <a:solidFill>
                  <a:srgbClr val="416889"/>
                </a:solidFill>
                <a:latin typeface="思源黑體 Light" panose="020B0300000000000000" pitchFamily="34" charset="-128"/>
                <a:ea typeface="思源黑體 Light" panose="020B0300000000000000" pitchFamily="34" charset="-128"/>
                <a:cs typeface="Arial" panose="020B0604020202020204" pitchFamily="34" charset="0"/>
              </a:endParaRPr>
            </a:p>
          </p:txBody>
        </p:sp>
      </p:grpSp>
      <p:grpSp>
        <p:nvGrpSpPr>
          <p:cNvPr id="85" name="组合 66"/>
          <p:cNvGrpSpPr/>
          <p:nvPr/>
        </p:nvGrpSpPr>
        <p:grpSpPr>
          <a:xfrm>
            <a:off x="4933032" y="4512975"/>
            <a:ext cx="3649933" cy="676956"/>
            <a:chOff x="7533192" y="2423681"/>
            <a:chExt cx="4866577" cy="902608"/>
          </a:xfrm>
        </p:grpSpPr>
        <p:grpSp>
          <p:nvGrpSpPr>
            <p:cNvPr id="86" name="组合 67"/>
            <p:cNvGrpSpPr/>
            <p:nvPr/>
          </p:nvGrpSpPr>
          <p:grpSpPr>
            <a:xfrm>
              <a:off x="7533192" y="2423681"/>
              <a:ext cx="4307879" cy="595747"/>
              <a:chOff x="7598030" y="2833253"/>
              <a:chExt cx="4307879" cy="595747"/>
            </a:xfrm>
          </p:grpSpPr>
          <p:sp>
            <p:nvSpPr>
              <p:cNvPr id="1048604" name="任意多边形: 形状 69"/>
              <p:cNvSpPr/>
              <p:nvPr/>
            </p:nvSpPr>
            <p:spPr>
              <a:xfrm>
                <a:off x="7598030" y="2833253"/>
                <a:ext cx="730348" cy="595747"/>
              </a:xfrm>
              <a:custGeom>
                <a:avLst/>
                <a:gdLst>
                  <a:gd name="connsiteX0" fmla="*/ 0 w 7108307"/>
                  <a:gd name="connsiteY0" fmla="*/ 0 h 6414655"/>
                  <a:gd name="connsiteX1" fmla="*/ 7108307 w 7108307"/>
                  <a:gd name="connsiteY1" fmla="*/ 0 h 6414655"/>
                  <a:gd name="connsiteX2" fmla="*/ 7075112 w 7108307"/>
                  <a:gd name="connsiteY2" fmla="*/ 278229 h 6414655"/>
                  <a:gd name="connsiteX3" fmla="*/ 4694423 w 7108307"/>
                  <a:gd name="connsiteY3" fmla="*/ 5470400 h 6414655"/>
                  <a:gd name="connsiteX4" fmla="*/ 3900718 w 7108307"/>
                  <a:gd name="connsiteY4" fmla="*/ 6290042 h 6414655"/>
                  <a:gd name="connsiteX5" fmla="*/ 3756220 w 7108307"/>
                  <a:gd name="connsiteY5" fmla="*/ 6414655 h 6414655"/>
                  <a:gd name="connsiteX6" fmla="*/ 0 w 7108307"/>
                  <a:gd name="connsiteY6" fmla="*/ 6414655 h 6414655"/>
                  <a:gd name="connsiteX7" fmla="*/ 0 w 7108307"/>
                  <a:gd name="connsiteY7" fmla="*/ 0 h 641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08307" h="6414655">
                    <a:moveTo>
                      <a:pt x="0" y="0"/>
                    </a:moveTo>
                    <a:lnTo>
                      <a:pt x="7108307" y="0"/>
                    </a:lnTo>
                    <a:lnTo>
                      <a:pt x="7075112" y="278229"/>
                    </a:lnTo>
                    <a:cubicBezTo>
                      <a:pt x="6828003" y="2029509"/>
                      <a:pt x="5989111" y="3954416"/>
                      <a:pt x="4694423" y="5470400"/>
                    </a:cubicBezTo>
                    <a:cubicBezTo>
                      <a:pt x="4435486" y="5773597"/>
                      <a:pt x="4169807" y="6046983"/>
                      <a:pt x="3900718" y="6290042"/>
                    </a:cubicBezTo>
                    <a:lnTo>
                      <a:pt x="3756220" y="6414655"/>
                    </a:lnTo>
                    <a:lnTo>
                      <a:pt x="0" y="6414655"/>
                    </a:lnTo>
                    <a:lnTo>
                      <a:pt x="0" y="0"/>
                    </a:lnTo>
                    <a:close/>
                  </a:path>
                </a:pathLst>
              </a:custGeom>
              <a:solidFill>
                <a:srgbClr val="416889"/>
              </a:solidFill>
              <a:ln w="19050">
                <a:solidFill>
                  <a:srgbClr val="416889"/>
                </a:solidFill>
              </a:ln>
            </p:spPr>
            <p:style>
              <a:lnRef idx="2">
                <a:schemeClr val="accent1">
                  <a:shade val="50000"/>
                </a:schemeClr>
              </a:lnRef>
              <a:fillRef idx="1">
                <a:schemeClr val="accent1"/>
              </a:fillRef>
              <a:effectRef idx="0">
                <a:schemeClr val="accent1"/>
              </a:effectRef>
              <a:fontRef idx="minor">
                <a:schemeClr val="lt1"/>
              </a:fontRef>
            </p:style>
            <p:txBody>
              <a:bodyPr anchor="ctr" anchorCtr="0" bIns="34290" compatLnSpc="1" forceAA="0" fromWordArt="0" horzOverflow="overflow" lIns="68580" numCol="1" rIns="68580" rot="0" rtlCol="0" spcCol="0" spcFirstLastPara="0" tIns="34290" vert="horz" vertOverflow="overflow" wrap="square">
                <a:noAutofit/>
              </a:bodyPr>
              <a:p>
                <a:r>
                  <a:rPr altLang="zh-CN" dirty="0" sz="2100" lang="en-US">
                    <a:latin typeface="微软雅黑" panose="020B0503020204020204" pitchFamily="34" charset="-122"/>
                    <a:ea typeface="微软雅黑" panose="020B0503020204020204" pitchFamily="34" charset="-122"/>
                  </a:rPr>
                  <a:t>04</a:t>
                </a:r>
                <a:endParaRPr altLang="en-US" dirty="0" sz="2100" lang="zh-CN">
                  <a:latin typeface="微软雅黑" panose="020B0503020204020204" pitchFamily="34" charset="-122"/>
                  <a:ea typeface="微软雅黑" panose="020B0503020204020204" pitchFamily="34" charset="-122"/>
                </a:endParaRPr>
              </a:p>
            </p:txBody>
          </p:sp>
          <p:sp>
            <p:nvSpPr>
              <p:cNvPr id="1048605" name="文本框 70"/>
              <p:cNvSpPr txBox="1"/>
              <p:nvPr/>
            </p:nvSpPr>
            <p:spPr>
              <a:xfrm>
                <a:off x="8328377" y="2869516"/>
                <a:ext cx="3577532" cy="553997"/>
              </a:xfrm>
              <a:prstGeom prst="rect"/>
              <a:noFill/>
            </p:spPr>
            <p:txBody>
              <a:bodyPr rtlCol="0" wrap="square">
                <a:spAutoFit/>
              </a:bodyPr>
              <a:p>
                <a:r>
                  <a:rPr altLang="en-US" b="1" dirty="0" sz="2100" lang="zh-CN">
                    <a:solidFill>
                      <a:srgbClr val="416889"/>
                    </a:solidFill>
                    <a:latin typeface="微软雅黑" panose="020B0503020204020204" pitchFamily="34" charset="-122"/>
                    <a:ea typeface="微软雅黑" panose="020B0503020204020204" pitchFamily="34" charset="-122"/>
                  </a:rPr>
                  <a:t>礼品方案及后期传播</a:t>
                </a:r>
              </a:p>
            </p:txBody>
          </p:sp>
        </p:grpSp>
        <p:sp>
          <p:nvSpPr>
            <p:cNvPr id="1048606" name="矩形 68"/>
            <p:cNvSpPr/>
            <p:nvPr/>
          </p:nvSpPr>
          <p:spPr>
            <a:xfrm>
              <a:off x="8263540" y="2910192"/>
              <a:ext cx="4136229" cy="416097"/>
            </a:xfrm>
            <a:prstGeom prst="rect"/>
          </p:spPr>
          <p:txBody>
            <a:bodyPr vert="horz" wrap="square">
              <a:spAutoFit/>
            </a:bodyPr>
            <a:p>
              <a:pPr>
                <a:lnSpc>
                  <a:spcPct val="150000"/>
                </a:lnSpc>
              </a:pPr>
              <a:r>
                <a:rPr altLang="zh-CN" dirty="0" sz="1050" lang="en-US">
                  <a:solidFill>
                    <a:srgbClr val="416889"/>
                  </a:solidFill>
                  <a:latin typeface="思源黑體 Light" panose="020B0300000000000000" pitchFamily="34" charset="-128"/>
                  <a:ea typeface="思源黑體 Light" panose="020B0300000000000000" pitchFamily="34" charset="-128"/>
                  <a:cs typeface="Arial" panose="020B0604020202020204" pitchFamily="34" charset="0"/>
                </a:rPr>
                <a:t>Lorem ipsum dolor sit anything wet add your</a:t>
              </a:r>
              <a:endParaRPr altLang="en-US" dirty="0" sz="1050" lang="zh-CN">
                <a:solidFill>
                  <a:srgbClr val="416889"/>
                </a:solidFill>
                <a:latin typeface="思源黑體 Light" panose="020B0300000000000000" pitchFamily="34" charset="-128"/>
                <a:ea typeface="思源黑體 Light" panose="020B0300000000000000" pitchFamily="34" charset="-128"/>
                <a:cs typeface="Arial" panose="020B0604020202020204" pitchFamily="34" charset="0"/>
              </a:endParaRPr>
            </a:p>
          </p:txBody>
        </p:sp>
      </p:grpSp>
      <p:sp>
        <p:nvSpPr>
          <p:cNvPr id="1048607" name="文本框 71"/>
          <p:cNvSpPr txBox="1"/>
          <p:nvPr/>
        </p:nvSpPr>
        <p:spPr>
          <a:xfrm>
            <a:off x="5741518" y="1478242"/>
            <a:ext cx="807583" cy="269241"/>
          </a:xfrm>
          <a:prstGeom prst="rect"/>
          <a:noFill/>
        </p:spPr>
        <p:txBody>
          <a:bodyPr rtlCol="0" wrap="square">
            <a:spAutoFit/>
          </a:bodyPr>
          <a:p>
            <a:pPr algn="ctr"/>
            <a:r>
              <a:rPr altLang="zh-CN" dirty="0" sz="1200" i="1" lang="en-US">
                <a:solidFill>
                  <a:srgbClr val="416889"/>
                </a:solidFill>
                <a:latin typeface="微软雅黑" panose="020B0503020204020204" pitchFamily="34" charset="-122"/>
                <a:ea typeface="微软雅黑" panose="020B0503020204020204" pitchFamily="34" charset="-122"/>
              </a:rPr>
              <a:t>contents</a:t>
            </a:r>
            <a:endParaRPr altLang="en-US" dirty="0" sz="1200" i="1" lang="zh-CN">
              <a:solidFill>
                <a:srgbClr val="416889"/>
              </a:solidFill>
              <a:latin typeface="微软雅黑" panose="020B0503020204020204" pitchFamily="34" charset="-122"/>
              <a:ea typeface="微软雅黑" panose="020B0503020204020204" pitchFamily="34" charset="-122"/>
            </a:endParaRPr>
          </a:p>
        </p:txBody>
      </p:sp>
      <p:sp>
        <p:nvSpPr>
          <p:cNvPr id="1048608" name="矩形 72"/>
          <p:cNvSpPr/>
          <p:nvPr/>
        </p:nvSpPr>
        <p:spPr>
          <a:xfrm flipV="1">
            <a:off x="5770817" y="1761526"/>
            <a:ext cx="312605" cy="34289"/>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350" lang="zh-CN"/>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87" name=""/>
        <p:cNvGrpSpPr/>
        <p:nvPr/>
      </p:nvGrpSpPr>
      <p:grpSpPr>
        <a:xfrm>
          <a:off x="0" y="0"/>
          <a:ext cx="0" cy="0"/>
          <a:chOff x="0" y="0"/>
          <a:chExt cx="0" cy="0"/>
        </a:xfrm>
      </p:grpSpPr>
      <p:pic>
        <p:nvPicPr>
          <p:cNvPr id="2097156" name="图片 8" descr="图片包含 天空, 户外, 自然, 地面  描述已自动生成"/>
          <p:cNvPicPr>
            <a:picLocks noChangeAspect="1"/>
          </p:cNvPicPr>
          <p:nvPr/>
        </p:nvPicPr>
        <p:blipFill rotWithShape="1">
          <a:blip xmlns:r="http://schemas.openxmlformats.org/officeDocument/2006/relationships" r:embed="rId1" cstate="email">
            <a:alphaModFix amt="10000"/>
          </a:blip>
          <a:srcRect/>
          <a:stretch>
            <a:fillRect/>
          </a:stretch>
        </p:blipFill>
        <p:spPr>
          <a:xfrm>
            <a:off x="0" y="-1382"/>
            <a:ext cx="9167976" cy="5704083"/>
          </a:xfrm>
          <a:prstGeom prst="rect"/>
        </p:spPr>
      </p:pic>
      <p:grpSp>
        <p:nvGrpSpPr>
          <p:cNvPr id="88" name="组合 2"/>
          <p:cNvGrpSpPr/>
          <p:nvPr/>
        </p:nvGrpSpPr>
        <p:grpSpPr>
          <a:xfrm>
            <a:off x="5364088" y="2425452"/>
            <a:ext cx="3323757" cy="1336369"/>
            <a:chOff x="5174905" y="2250378"/>
            <a:chExt cx="3323757" cy="1336369"/>
          </a:xfrm>
        </p:grpSpPr>
        <p:sp>
          <p:nvSpPr>
            <p:cNvPr id="1048609" name="文本框 1"/>
            <p:cNvSpPr txBox="1"/>
            <p:nvPr/>
          </p:nvSpPr>
          <p:spPr>
            <a:xfrm>
              <a:off x="6299612" y="2441508"/>
              <a:ext cx="2199050" cy="954107"/>
            </a:xfrm>
            <a:prstGeom prst="rect"/>
            <a:noFill/>
          </p:spPr>
          <p:txBody>
            <a:bodyPr rtlCol="0" wrap="square">
              <a:spAutoFit/>
            </a:bodyPr>
            <a:p>
              <a:pPr algn="ctr"/>
              <a:r>
                <a:rPr altLang="en-US" b="1" dirty="0" sz="2800" lang="zh-CN">
                  <a:solidFill>
                    <a:srgbClr val="416889"/>
                  </a:solidFill>
                  <a:cs typeface="+mn-ea"/>
                  <a:sym typeface="+mn-lt"/>
                </a:rPr>
                <a:t>命题解读与</a:t>
              </a:r>
              <a:endParaRPr altLang="zh-CN" b="1" dirty="0" sz="2800" lang="en-US">
                <a:solidFill>
                  <a:srgbClr val="416889"/>
                </a:solidFill>
                <a:cs typeface="+mn-ea"/>
                <a:sym typeface="+mn-lt"/>
              </a:endParaRPr>
            </a:p>
            <a:p>
              <a:pPr algn="ctr"/>
              <a:r>
                <a:rPr altLang="en-US" b="1" dirty="0" sz="2800" lang="zh-CN">
                  <a:solidFill>
                    <a:srgbClr val="416889"/>
                  </a:solidFill>
                  <a:cs typeface="+mn-ea"/>
                  <a:sym typeface="+mn-lt"/>
                </a:rPr>
                <a:t>关键词提炼</a:t>
              </a:r>
            </a:p>
          </p:txBody>
        </p:sp>
        <p:sp>
          <p:nvSpPr>
            <p:cNvPr id="1048610" name="矩形 64"/>
            <p:cNvSpPr/>
            <p:nvPr/>
          </p:nvSpPr>
          <p:spPr>
            <a:xfrm rot="5400000" flipV="1">
              <a:off x="5475798" y="2901418"/>
              <a:ext cx="1336369" cy="34289"/>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350" lang="zh-CN"/>
            </a:p>
          </p:txBody>
        </p:sp>
        <p:sp>
          <p:nvSpPr>
            <p:cNvPr id="1048611" name="文本框 83"/>
            <p:cNvSpPr txBox="1"/>
            <p:nvPr/>
          </p:nvSpPr>
          <p:spPr>
            <a:xfrm>
              <a:off x="5174905" y="2558969"/>
              <a:ext cx="1074518" cy="784830"/>
            </a:xfrm>
            <a:prstGeom prst="rect"/>
            <a:noFill/>
          </p:spPr>
          <p:txBody>
            <a:bodyPr rtlCol="0" wrap="square">
              <a:spAutoFit/>
            </a:bodyPr>
            <a:p>
              <a:r>
                <a:rPr altLang="zh-CN" dirty="0" sz="4500" i="1" lang="en-US">
                  <a:ln w="28575">
                    <a:solidFill>
                      <a:srgbClr val="416889"/>
                    </a:solidFill>
                  </a:ln>
                  <a:noFill/>
                  <a:latin typeface="微软雅黑" panose="020B0503020204020204" pitchFamily="34" charset="-122"/>
                  <a:ea typeface="微软雅黑" panose="020B0503020204020204" pitchFamily="34" charset="-122"/>
                </a:rPr>
                <a:t>01</a:t>
              </a:r>
              <a:endParaRPr altLang="en-US" dirty="0" sz="4500" i="1" lang="zh-CN">
                <a:ln w="28575">
                  <a:solidFill>
                    <a:srgbClr val="416889"/>
                  </a:solidFill>
                </a:ln>
                <a:noFill/>
                <a:latin typeface="微软雅黑" panose="020B0503020204020204" pitchFamily="34" charset="-122"/>
                <a:ea typeface="微软雅黑" panose="020B0503020204020204" pitchFamily="34" charset="-122"/>
              </a:endParaRPr>
            </a:p>
          </p:txBody>
        </p:sp>
      </p:grpSp>
      <p:pic>
        <p:nvPicPr>
          <p:cNvPr id="2097157" name="图片 27" descr="图片包含 天空, 户外, 自然, 地面  描述已自动生成"/>
          <p:cNvPicPr>
            <a:picLocks noChangeAspect="1"/>
          </p:cNvPicPr>
          <p:nvPr/>
        </p:nvPicPr>
        <p:blipFill rotWithShape="1">
          <a:blip xmlns:r="http://schemas.openxmlformats.org/officeDocument/2006/relationships" r:embed="rId2" cstate="email"/>
          <a:srcRect/>
          <a:stretch>
            <a:fillRect/>
          </a:stretch>
        </p:blipFill>
        <p:spPr>
          <a:xfrm>
            <a:off x="0" y="12299"/>
            <a:ext cx="5826211" cy="5677009"/>
          </a:xfrm>
          <a:custGeom>
            <a:avLst/>
            <a:gdLst>
              <a:gd name="connsiteX0" fmla="*/ 0 w 11083647"/>
              <a:gd name="connsiteY0" fmla="*/ 0 h 6858000"/>
              <a:gd name="connsiteX1" fmla="*/ 11083647 w 11083647"/>
              <a:gd name="connsiteY1" fmla="*/ 0 h 6858000"/>
              <a:gd name="connsiteX2" fmla="*/ 11061861 w 11083647"/>
              <a:gd name="connsiteY2" fmla="*/ 187373 h 6858000"/>
              <a:gd name="connsiteX3" fmla="*/ 7498088 w 11083647"/>
              <a:gd name="connsiteY3" fmla="*/ 5727312 h 6858000"/>
              <a:gd name="connsiteX4" fmla="*/ 5932899 w 11083647"/>
              <a:gd name="connsiteY4" fmla="*/ 6779886 h 6858000"/>
              <a:gd name="connsiteX5" fmla="*/ 5787510 w 11083647"/>
              <a:gd name="connsiteY5" fmla="*/ 6858000 h 6858000"/>
              <a:gd name="connsiteX6" fmla="*/ 0 w 11083647"/>
              <a:gd name="connsiteY6" fmla="*/ 6858000 h 6858000"/>
              <a:gd name="connsiteX7" fmla="*/ 0 w 11083647"/>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083647" h="6858000">
                <a:moveTo>
                  <a:pt x="0" y="0"/>
                </a:moveTo>
                <a:lnTo>
                  <a:pt x="11083647" y="0"/>
                </a:lnTo>
                <a:lnTo>
                  <a:pt x="11061861" y="187373"/>
                </a:lnTo>
                <a:cubicBezTo>
                  <a:pt x="10798830" y="2027949"/>
                  <a:pt x="9529965" y="4110262"/>
                  <a:pt x="7498088" y="5727312"/>
                </a:cubicBezTo>
                <a:cubicBezTo>
                  <a:pt x="6990119" y="6131575"/>
                  <a:pt x="6464517" y="6482839"/>
                  <a:pt x="5932899" y="6779886"/>
                </a:cubicBezTo>
                <a:lnTo>
                  <a:pt x="5787510" y="6858000"/>
                </a:lnTo>
                <a:lnTo>
                  <a:pt x="0" y="6858000"/>
                </a:lnTo>
                <a:lnTo>
                  <a:pt x="0" y="0"/>
                </a:lnTo>
                <a:close/>
              </a:path>
            </a:pathLst>
          </a:cu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612" name="矩形 3"/>
          <p:cNvSpPr/>
          <p:nvPr/>
        </p:nvSpPr>
        <p:spPr>
          <a:xfrm>
            <a:off x="3786182" y="285734"/>
            <a:ext cx="5357818" cy="78581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613" name="TextBox 4"/>
          <p:cNvSpPr txBox="1"/>
          <p:nvPr/>
        </p:nvSpPr>
        <p:spPr>
          <a:xfrm>
            <a:off x="4000497" y="428611"/>
            <a:ext cx="4246881" cy="574040"/>
          </a:xfrm>
          <a:prstGeom prst="rect"/>
          <a:noFill/>
        </p:spPr>
        <p:txBody>
          <a:bodyPr rtlCol="0" wrap="none">
            <a:spAutoFit/>
          </a:bodyPr>
          <a:p>
            <a:r>
              <a:rPr altLang="en-US" b="1" dirty="0" sz="1600" lang="zh-CN">
                <a:solidFill>
                  <a:schemeClr val="bg1"/>
                </a:solidFill>
                <a:cs typeface="+mn-ea"/>
                <a:sym typeface="+mn-lt"/>
              </a:rPr>
              <a:t>开篇，明确本次线上发布会的诉求</a:t>
            </a:r>
            <a:endParaRPr altLang="zh-CN" b="1" dirty="0" sz="1600" lang="en-US">
              <a:solidFill>
                <a:schemeClr val="bg1"/>
              </a:solidFill>
              <a:cs typeface="+mn-ea"/>
              <a:sym typeface="+mn-lt"/>
            </a:endParaRPr>
          </a:p>
          <a:p>
            <a:r>
              <a:rPr altLang="en-US" b="1" dirty="0" sz="1600" lang="zh-CN">
                <a:solidFill>
                  <a:schemeClr val="bg1"/>
                </a:solidFill>
                <a:cs typeface="+mn-ea"/>
                <a:sym typeface="+mn-lt"/>
              </a:rPr>
              <a:t>而后通过不同维度的沟通形式，实现活动目标</a:t>
            </a:r>
          </a:p>
        </p:txBody>
      </p:sp>
      <p:sp>
        <p:nvSpPr>
          <p:cNvPr id="1048614" name="五角星 5"/>
          <p:cNvSpPr/>
          <p:nvPr/>
        </p:nvSpPr>
        <p:spPr>
          <a:xfrm>
            <a:off x="8501090" y="500016"/>
            <a:ext cx="428660" cy="428660"/>
          </a:xfrm>
          <a:prstGeom prst="star5"/>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615" name="TextBox 6"/>
          <p:cNvSpPr txBox="1"/>
          <p:nvPr/>
        </p:nvSpPr>
        <p:spPr>
          <a:xfrm>
            <a:off x="4357686" y="1285865"/>
            <a:ext cx="1460656" cy="861774"/>
          </a:xfrm>
          <a:prstGeom prst="rect"/>
          <a:noFill/>
        </p:spPr>
        <p:txBody>
          <a:bodyPr rtlCol="0" wrap="none">
            <a:spAutoFit/>
          </a:bodyPr>
          <a:p>
            <a:r>
              <a:rPr altLang="en-US" dirty="0" sz="3200" lang="zh-CN">
                <a:solidFill>
                  <a:schemeClr val="bg1">
                    <a:lumMod val="50000"/>
                  </a:schemeClr>
                </a:solidFill>
                <a:cs typeface="+mn-ea"/>
                <a:sym typeface="+mn-lt"/>
              </a:rPr>
              <a:t>目标</a:t>
            </a:r>
            <a:r>
              <a:rPr altLang="zh-CN" dirty="0" sz="3200" lang="en-US">
                <a:solidFill>
                  <a:schemeClr val="bg1">
                    <a:lumMod val="50000"/>
                  </a:schemeClr>
                </a:solidFill>
                <a:cs typeface="+mn-ea"/>
                <a:sym typeface="+mn-lt"/>
              </a:rPr>
              <a:t>01</a:t>
            </a:r>
          </a:p>
          <a:p>
            <a:r>
              <a:rPr altLang="zh-CN" dirty="0" lang="en-US">
                <a:solidFill>
                  <a:schemeClr val="bg1">
                    <a:lumMod val="50000"/>
                  </a:schemeClr>
                </a:solidFill>
                <a:cs typeface="+mn-ea"/>
                <a:sym typeface="+mn-lt"/>
              </a:rPr>
              <a:t>Goal one</a:t>
            </a:r>
            <a:endParaRPr altLang="en-US" dirty="0" lang="zh-CN">
              <a:solidFill>
                <a:schemeClr val="bg1">
                  <a:lumMod val="50000"/>
                </a:schemeClr>
              </a:solidFill>
              <a:cs typeface="+mn-ea"/>
              <a:sym typeface="+mn-lt"/>
            </a:endParaRPr>
          </a:p>
        </p:txBody>
      </p:sp>
      <p:cxnSp>
        <p:nvCxnSpPr>
          <p:cNvPr id="3145729" name="直接连接符 7"/>
          <p:cNvCxnSpPr>
            <a:cxnSpLocks/>
          </p:cNvCxnSpPr>
          <p:nvPr/>
        </p:nvCxnSpPr>
        <p:spPr>
          <a:xfrm>
            <a:off x="3857620" y="2214560"/>
            <a:ext cx="4000528" cy="1588"/>
          </a:xfrm>
          <a:prstGeom prst="line"/>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048616" name="椭圆 8"/>
          <p:cNvSpPr/>
          <p:nvPr/>
        </p:nvSpPr>
        <p:spPr>
          <a:xfrm>
            <a:off x="7858148" y="1857370"/>
            <a:ext cx="642942" cy="642942"/>
          </a:xfrm>
          <a:prstGeom prst="ellipse"/>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617" name="椭圆 9"/>
          <p:cNvSpPr/>
          <p:nvPr/>
        </p:nvSpPr>
        <p:spPr>
          <a:xfrm>
            <a:off x="7929586" y="1928808"/>
            <a:ext cx="500066" cy="500066"/>
          </a:xfrm>
          <a:prstGeom prst="ellipse"/>
          <a:solidFill>
            <a:srgbClr val="416889"/>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618" name="TextBox 10"/>
          <p:cNvSpPr txBox="1"/>
          <p:nvPr/>
        </p:nvSpPr>
        <p:spPr>
          <a:xfrm>
            <a:off x="8001024" y="1857371"/>
            <a:ext cx="412292" cy="584775"/>
          </a:xfrm>
          <a:prstGeom prst="rect"/>
          <a:noFill/>
        </p:spPr>
        <p:txBody>
          <a:bodyPr rtlCol="0" wrap="none">
            <a:spAutoFit/>
          </a:bodyPr>
          <a:p>
            <a:r>
              <a:rPr altLang="zh-CN" dirty="0" sz="3200" lang="en-US">
                <a:solidFill>
                  <a:schemeClr val="bg1"/>
                </a:solidFill>
                <a:cs typeface="+mn-ea"/>
                <a:sym typeface="+mn-lt"/>
              </a:rPr>
              <a:t>1</a:t>
            </a:r>
            <a:endParaRPr altLang="en-US" dirty="0" sz="3200" lang="zh-CN">
              <a:solidFill>
                <a:schemeClr val="bg1"/>
              </a:solidFill>
              <a:cs typeface="+mn-ea"/>
              <a:sym typeface="+mn-lt"/>
            </a:endParaRPr>
          </a:p>
        </p:txBody>
      </p:sp>
      <p:sp>
        <p:nvSpPr>
          <p:cNvPr id="1048619" name="TextBox 11"/>
          <p:cNvSpPr txBox="1"/>
          <p:nvPr/>
        </p:nvSpPr>
        <p:spPr>
          <a:xfrm>
            <a:off x="4143372" y="2285998"/>
            <a:ext cx="3647152" cy="523220"/>
          </a:xfrm>
          <a:prstGeom prst="rect"/>
          <a:noFill/>
        </p:spPr>
        <p:txBody>
          <a:bodyPr rtlCol="0" wrap="square">
            <a:spAutoFit/>
          </a:bodyPr>
          <a:p>
            <a:r>
              <a:rPr altLang="en-US" b="1" dirty="0" sz="1400" lang="zh-CN">
                <a:solidFill>
                  <a:schemeClr val="tx1">
                    <a:lumMod val="85000"/>
                    <a:lumOff val="15000"/>
                  </a:schemeClr>
                </a:solidFill>
                <a:cs typeface="+mn-ea"/>
                <a:sym typeface="+mn-lt"/>
              </a:rPr>
              <a:t>面向市场不同的客户群体，释放青特置业核心理念、树立品牌形象</a:t>
            </a:r>
            <a:endParaRPr altLang="zh-CN" b="1" dirty="0" sz="1400" lang="en-US">
              <a:solidFill>
                <a:schemeClr val="tx1">
                  <a:lumMod val="85000"/>
                  <a:lumOff val="15000"/>
                </a:schemeClr>
              </a:solidFill>
              <a:cs typeface="+mn-ea"/>
              <a:sym typeface="+mn-lt"/>
            </a:endParaRPr>
          </a:p>
        </p:txBody>
      </p:sp>
      <p:sp>
        <p:nvSpPr>
          <p:cNvPr id="1048620" name="TextBox 12"/>
          <p:cNvSpPr txBox="1"/>
          <p:nvPr/>
        </p:nvSpPr>
        <p:spPr>
          <a:xfrm>
            <a:off x="4357686" y="3000378"/>
            <a:ext cx="1460656" cy="861774"/>
          </a:xfrm>
          <a:prstGeom prst="rect"/>
          <a:noFill/>
        </p:spPr>
        <p:txBody>
          <a:bodyPr rtlCol="0" wrap="none">
            <a:spAutoFit/>
          </a:bodyPr>
          <a:p>
            <a:r>
              <a:rPr altLang="en-US" dirty="0" sz="3200" lang="zh-CN">
                <a:solidFill>
                  <a:schemeClr val="bg1">
                    <a:lumMod val="50000"/>
                  </a:schemeClr>
                </a:solidFill>
                <a:cs typeface="+mn-ea"/>
                <a:sym typeface="+mn-lt"/>
              </a:rPr>
              <a:t>目标</a:t>
            </a:r>
            <a:r>
              <a:rPr altLang="zh-CN" dirty="0" sz="3200" lang="en-US">
                <a:solidFill>
                  <a:schemeClr val="bg1">
                    <a:lumMod val="50000"/>
                  </a:schemeClr>
                </a:solidFill>
                <a:cs typeface="+mn-ea"/>
                <a:sym typeface="+mn-lt"/>
              </a:rPr>
              <a:t>02</a:t>
            </a:r>
          </a:p>
          <a:p>
            <a:r>
              <a:rPr altLang="zh-CN" dirty="0" lang="en-US">
                <a:solidFill>
                  <a:schemeClr val="bg1">
                    <a:lumMod val="50000"/>
                  </a:schemeClr>
                </a:solidFill>
                <a:cs typeface="+mn-ea"/>
                <a:sym typeface="+mn-lt"/>
              </a:rPr>
              <a:t>Goal two</a:t>
            </a:r>
            <a:endParaRPr altLang="en-US" dirty="0" lang="zh-CN">
              <a:solidFill>
                <a:schemeClr val="bg1">
                  <a:lumMod val="50000"/>
                </a:schemeClr>
              </a:solidFill>
              <a:cs typeface="+mn-ea"/>
              <a:sym typeface="+mn-lt"/>
            </a:endParaRPr>
          </a:p>
        </p:txBody>
      </p:sp>
      <p:cxnSp>
        <p:nvCxnSpPr>
          <p:cNvPr id="3145730" name="直接连接符 13"/>
          <p:cNvCxnSpPr>
            <a:cxnSpLocks/>
          </p:cNvCxnSpPr>
          <p:nvPr/>
        </p:nvCxnSpPr>
        <p:spPr>
          <a:xfrm>
            <a:off x="3857620" y="3929073"/>
            <a:ext cx="4000528" cy="1588"/>
          </a:xfrm>
          <a:prstGeom prst="line"/>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048621" name="椭圆 14"/>
          <p:cNvSpPr/>
          <p:nvPr/>
        </p:nvSpPr>
        <p:spPr>
          <a:xfrm>
            <a:off x="7858148" y="3571882"/>
            <a:ext cx="642942" cy="642942"/>
          </a:xfrm>
          <a:prstGeom prst="ellipse"/>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622" name="椭圆 15"/>
          <p:cNvSpPr/>
          <p:nvPr/>
        </p:nvSpPr>
        <p:spPr>
          <a:xfrm>
            <a:off x="7929586" y="3643320"/>
            <a:ext cx="500066" cy="500066"/>
          </a:xfrm>
          <a:prstGeom prst="ellipse"/>
          <a:solidFill>
            <a:srgbClr val="416889"/>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623" name="TextBox 16"/>
          <p:cNvSpPr txBox="1"/>
          <p:nvPr/>
        </p:nvSpPr>
        <p:spPr>
          <a:xfrm>
            <a:off x="8001024" y="3571883"/>
            <a:ext cx="412292" cy="584775"/>
          </a:xfrm>
          <a:prstGeom prst="rect"/>
          <a:noFill/>
        </p:spPr>
        <p:txBody>
          <a:bodyPr rtlCol="0" wrap="none">
            <a:spAutoFit/>
          </a:bodyPr>
          <a:p>
            <a:r>
              <a:rPr altLang="zh-CN" dirty="0" sz="3200" lang="en-US">
                <a:solidFill>
                  <a:schemeClr val="bg1"/>
                </a:solidFill>
                <a:cs typeface="+mn-ea"/>
                <a:sym typeface="+mn-lt"/>
              </a:rPr>
              <a:t>2</a:t>
            </a:r>
            <a:endParaRPr altLang="en-US" dirty="0" sz="3200" lang="zh-CN">
              <a:solidFill>
                <a:schemeClr val="bg1"/>
              </a:solidFill>
              <a:cs typeface="+mn-ea"/>
              <a:sym typeface="+mn-lt"/>
            </a:endParaRPr>
          </a:p>
        </p:txBody>
      </p:sp>
      <p:pic>
        <p:nvPicPr>
          <p:cNvPr id="2097158" name="Picture 2"/>
          <p:cNvPicPr>
            <a:picLocks noChangeAspect="1" noChangeArrowheads="1"/>
          </p:cNvPicPr>
          <p:nvPr/>
        </p:nvPicPr>
        <p:blipFill>
          <a:blip xmlns:r="http://schemas.openxmlformats.org/officeDocument/2006/relationships" r:embed="rId1" cstate="email"/>
          <a:srcRect/>
          <a:stretch>
            <a:fillRect/>
          </a:stretch>
        </p:blipFill>
        <p:spPr bwMode="auto">
          <a:xfrm>
            <a:off x="0" y="0"/>
            <a:ext cx="3786182" cy="5715000"/>
          </a:xfrm>
          <a:prstGeom prst="rect"/>
          <a:noFill/>
          <a:ln w="9525">
            <a:noFill/>
            <a:miter lim="800000"/>
            <a:headEnd/>
            <a:tailEnd/>
          </a:ln>
          <a:effectLst/>
        </p:spPr>
      </p:pic>
      <p:sp>
        <p:nvSpPr>
          <p:cNvPr id="1048624" name="TextBox 19"/>
          <p:cNvSpPr txBox="1"/>
          <p:nvPr/>
        </p:nvSpPr>
        <p:spPr>
          <a:xfrm>
            <a:off x="4143372" y="4000508"/>
            <a:ext cx="3647152" cy="701041"/>
          </a:xfrm>
          <a:prstGeom prst="rect"/>
          <a:noFill/>
        </p:spPr>
        <p:txBody>
          <a:bodyPr rtlCol="0" wrap="square">
            <a:spAutoFit/>
          </a:bodyPr>
          <a:p>
            <a:r>
              <a:rPr altLang="en-US" b="1" dirty="0" sz="1400" lang="zh-CN">
                <a:solidFill>
                  <a:schemeClr val="tx1">
                    <a:lumMod val="85000"/>
                    <a:lumOff val="15000"/>
                  </a:schemeClr>
                </a:solidFill>
                <a:cs typeface="+mn-ea"/>
                <a:sym typeface="+mn-lt"/>
              </a:rPr>
              <a:t>通过活动，展示项目升级后的各项亮点，引起广泛的关注，获得更多的客源信息，扩大市场占有率</a:t>
            </a:r>
            <a:endParaRPr altLang="zh-CN" b="1" dirty="0" sz="1400" lang="en-US">
              <a:solidFill>
                <a:schemeClr val="tx1">
                  <a:lumMod val="85000"/>
                  <a:lumOff val="15000"/>
                </a:schemeClr>
              </a:solidFill>
              <a:cs typeface="+mn-ea"/>
              <a:sym typeface="+mn-l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90" name=""/>
        <p:cNvGrpSpPr/>
        <p:nvPr/>
      </p:nvGrpSpPr>
      <p:grpSpPr>
        <a:xfrm>
          <a:off x="0" y="0"/>
          <a:ext cx="0" cy="0"/>
          <a:chOff x="0" y="0"/>
          <a:chExt cx="0" cy="0"/>
        </a:xfrm>
      </p:grpSpPr>
      <p:sp>
        <p:nvSpPr>
          <p:cNvPr id="1048625" name="矩形 3"/>
          <p:cNvSpPr/>
          <p:nvPr/>
        </p:nvSpPr>
        <p:spPr>
          <a:xfrm>
            <a:off x="714348" y="0"/>
            <a:ext cx="1071570" cy="5715000"/>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626" name="TextBox 4"/>
          <p:cNvSpPr txBox="1"/>
          <p:nvPr/>
        </p:nvSpPr>
        <p:spPr>
          <a:xfrm>
            <a:off x="1952229" y="1785930"/>
            <a:ext cx="4386580" cy="497840"/>
          </a:xfrm>
          <a:prstGeom prst="rect"/>
          <a:noFill/>
        </p:spPr>
        <p:txBody>
          <a:bodyPr rtlCol="0" wrap="none">
            <a:spAutoFit/>
          </a:bodyPr>
          <a:p>
            <a:r>
              <a:rPr altLang="en-US" b="1" dirty="0" sz="1400" lang="zh-CN">
                <a:solidFill>
                  <a:schemeClr val="tx1">
                    <a:lumMod val="65000"/>
                    <a:lumOff val="35000"/>
                  </a:schemeClr>
                </a:solidFill>
                <a:cs typeface="+mn-ea"/>
                <a:sym typeface="+mn-lt"/>
              </a:rPr>
              <a:t>那么，</a:t>
            </a:r>
            <a:endParaRPr altLang="zh-CN" b="1" dirty="0" sz="1400" lang="en-US">
              <a:solidFill>
                <a:schemeClr val="tx1">
                  <a:lumMod val="65000"/>
                  <a:lumOff val="35000"/>
                </a:schemeClr>
              </a:solidFill>
              <a:cs typeface="+mn-ea"/>
              <a:sym typeface="+mn-lt"/>
            </a:endParaRPr>
          </a:p>
          <a:p>
            <a:r>
              <a:rPr altLang="en-US" b="1" dirty="0" sz="1400" lang="zh-CN">
                <a:solidFill>
                  <a:schemeClr val="tx1">
                    <a:lumMod val="65000"/>
                    <a:lumOff val="35000"/>
                  </a:schemeClr>
                </a:solidFill>
                <a:cs typeface="+mn-ea"/>
                <a:sym typeface="+mn-lt"/>
              </a:rPr>
              <a:t>我们先从</a:t>
            </a:r>
            <a:r>
              <a:rPr altLang="zh-CN" b="1" dirty="0" sz="1400" lang="en-US">
                <a:solidFill>
                  <a:schemeClr val="tx1">
                    <a:lumMod val="65000"/>
                    <a:lumOff val="35000"/>
                  </a:schemeClr>
                </a:solidFill>
                <a:cs typeface="+mn-ea"/>
                <a:sym typeface="+mn-lt"/>
              </a:rPr>
              <a:t>X</a:t>
            </a:r>
            <a:r>
              <a:rPr altLang="en-US" b="1" dirty="0" sz="1400" lang="zh-CN">
                <a:solidFill>
                  <a:schemeClr val="tx1">
                    <a:lumMod val="65000"/>
                    <a:lumOff val="35000"/>
                  </a:schemeClr>
                </a:solidFill>
                <a:cs typeface="+mn-ea"/>
                <a:sym typeface="+mn-lt"/>
              </a:rPr>
              <a:t>集团</a:t>
            </a:r>
            <a:r>
              <a:rPr altLang="zh-CN" b="1" dirty="0" sz="1400" lang="en-US">
                <a:solidFill>
                  <a:schemeClr val="tx1">
                    <a:lumMod val="65000"/>
                    <a:lumOff val="35000"/>
                  </a:schemeClr>
                </a:solidFill>
                <a:cs typeface="+mn-ea"/>
                <a:sym typeface="+mn-lt"/>
              </a:rPr>
              <a:t>/X</a:t>
            </a:r>
            <a:r>
              <a:rPr altLang="en-US" b="1" dirty="0" sz="1400" lang="zh-CN">
                <a:solidFill>
                  <a:schemeClr val="tx1">
                    <a:lumMod val="65000"/>
                    <a:lumOff val="35000"/>
                  </a:schemeClr>
                </a:solidFill>
                <a:cs typeface="+mn-ea"/>
                <a:sym typeface="+mn-lt"/>
              </a:rPr>
              <a:t>置业</a:t>
            </a:r>
            <a:r>
              <a:rPr altLang="zh-CN" b="1" dirty="0" sz="1400" lang="en-US">
                <a:solidFill>
                  <a:schemeClr val="tx1">
                    <a:lumMod val="65000"/>
                    <a:lumOff val="35000"/>
                  </a:schemeClr>
                </a:solidFill>
                <a:cs typeface="+mn-ea"/>
                <a:sym typeface="+mn-lt"/>
              </a:rPr>
              <a:t>/X</a:t>
            </a:r>
            <a:r>
              <a:rPr altLang="en-US" b="1" dirty="0" sz="1400" lang="zh-CN">
                <a:solidFill>
                  <a:schemeClr val="tx1">
                    <a:lumMod val="65000"/>
                    <a:lumOff val="35000"/>
                  </a:schemeClr>
                </a:solidFill>
                <a:cs typeface="+mn-ea"/>
                <a:sym typeface="+mn-lt"/>
              </a:rPr>
              <a:t>芯城</a:t>
            </a:r>
            <a:r>
              <a:rPr altLang="zh-CN" b="1" dirty="0" sz="1400" lang="en-US">
                <a:solidFill>
                  <a:schemeClr val="tx1">
                    <a:lumMod val="65000"/>
                    <a:lumOff val="35000"/>
                  </a:schemeClr>
                </a:solidFill>
                <a:cs typeface="+mn-ea"/>
                <a:sym typeface="+mn-lt"/>
              </a:rPr>
              <a:t>/XX</a:t>
            </a:r>
            <a:r>
              <a:rPr altLang="en-US" b="1" dirty="0" sz="1400" lang="zh-CN">
                <a:solidFill>
                  <a:schemeClr val="tx1">
                    <a:lumMod val="65000"/>
                    <a:lumOff val="35000"/>
                  </a:schemeClr>
                </a:solidFill>
                <a:cs typeface="+mn-ea"/>
                <a:sym typeface="+mn-lt"/>
              </a:rPr>
              <a:t>项目</a:t>
            </a:r>
            <a:r>
              <a:rPr altLang="zh-CN" b="1" dirty="0" sz="1400" lang="en-US">
                <a:solidFill>
                  <a:schemeClr val="tx1">
                    <a:lumMod val="65000"/>
                    <a:lumOff val="35000"/>
                  </a:schemeClr>
                </a:solidFill>
                <a:cs typeface="+mn-ea"/>
                <a:sym typeface="+mn-lt"/>
              </a:rPr>
              <a:t>/</a:t>
            </a:r>
            <a:r>
              <a:rPr altLang="en-US" b="1" dirty="0" sz="1400" lang="zh-CN">
                <a:solidFill>
                  <a:schemeClr val="tx1">
                    <a:lumMod val="65000"/>
                    <a:lumOff val="35000"/>
                  </a:schemeClr>
                </a:solidFill>
                <a:cs typeface="+mn-ea"/>
                <a:sym typeface="+mn-lt"/>
              </a:rPr>
              <a:t>多个维度来看看</a:t>
            </a:r>
          </a:p>
        </p:txBody>
      </p:sp>
      <p:sp>
        <p:nvSpPr>
          <p:cNvPr id="1048627" name="TextBox 5"/>
          <p:cNvSpPr txBox="1"/>
          <p:nvPr/>
        </p:nvSpPr>
        <p:spPr>
          <a:xfrm>
            <a:off x="1928795" y="2285997"/>
            <a:ext cx="3840481" cy="624841"/>
          </a:xfrm>
          <a:prstGeom prst="rect"/>
          <a:noFill/>
        </p:spPr>
        <p:txBody>
          <a:bodyPr rtlCol="0" wrap="none">
            <a:spAutoFit/>
          </a:bodyPr>
          <a:p>
            <a:r>
              <a:rPr altLang="en-US" b="1" dirty="0" sz="3600" lang="zh-CN">
                <a:solidFill>
                  <a:srgbClr val="416889"/>
                </a:solidFill>
                <a:cs typeface="+mn-ea"/>
                <a:sym typeface="+mn-lt"/>
              </a:rPr>
              <a:t>释放的信息有哪些</a:t>
            </a:r>
          </a:p>
        </p:txBody>
      </p:sp>
      <p:sp>
        <p:nvSpPr>
          <p:cNvPr id="1048628" name="矩形 6"/>
          <p:cNvSpPr/>
          <p:nvPr/>
        </p:nvSpPr>
        <p:spPr>
          <a:xfrm>
            <a:off x="2023665" y="3000376"/>
            <a:ext cx="4357718" cy="285752"/>
          </a:xfrm>
          <a:prstGeom prst="rect"/>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629" name="TextBox 7"/>
          <p:cNvSpPr txBox="1"/>
          <p:nvPr/>
        </p:nvSpPr>
        <p:spPr>
          <a:xfrm>
            <a:off x="2023665" y="3357567"/>
            <a:ext cx="1082348" cy="307777"/>
          </a:xfrm>
          <a:prstGeom prst="rect"/>
          <a:noFill/>
        </p:spPr>
        <p:txBody>
          <a:bodyPr rtlCol="0" wrap="none">
            <a:spAutoFit/>
          </a:bodyPr>
          <a:p>
            <a:r>
              <a:rPr altLang="en-US" dirty="0" sz="1400" lang="zh-CN">
                <a:solidFill>
                  <a:schemeClr val="tx1">
                    <a:lumMod val="65000"/>
                    <a:lumOff val="35000"/>
                  </a:schemeClr>
                </a:solidFill>
                <a:cs typeface="+mn-ea"/>
                <a:sym typeface="+mn-lt"/>
              </a:rPr>
              <a:t>品牌价值观</a:t>
            </a:r>
          </a:p>
        </p:txBody>
      </p:sp>
      <p:sp>
        <p:nvSpPr>
          <p:cNvPr id="1048630" name="矩形标注 8"/>
          <p:cNvSpPr/>
          <p:nvPr/>
        </p:nvSpPr>
        <p:spPr>
          <a:xfrm>
            <a:off x="3095235" y="3357566"/>
            <a:ext cx="642942" cy="285752"/>
          </a:xfrm>
          <a:prstGeom prst="wedgeRectCallout">
            <a:avLst>
              <a:gd name="adj1" fmla="val -51944"/>
              <a:gd name="adj2" fmla="val 79167"/>
            </a:avLst>
          </a:prstGeom>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631" name="TextBox 9"/>
          <p:cNvSpPr txBox="1"/>
          <p:nvPr/>
        </p:nvSpPr>
        <p:spPr>
          <a:xfrm>
            <a:off x="3123002" y="3357567"/>
            <a:ext cx="543739" cy="307777"/>
          </a:xfrm>
          <a:prstGeom prst="rect"/>
          <a:solidFill>
            <a:srgbClr val="416889"/>
          </a:solidFill>
        </p:spPr>
        <p:txBody>
          <a:bodyPr rtlCol="0" wrap="none">
            <a:spAutoFit/>
          </a:bodyPr>
          <a:p>
            <a:r>
              <a:rPr altLang="en-US" dirty="0" sz="1400" lang="zh-CN">
                <a:solidFill>
                  <a:schemeClr val="bg1"/>
                </a:solidFill>
                <a:cs typeface="+mn-ea"/>
                <a:sym typeface="+mn-lt"/>
              </a:rPr>
              <a:t>沟通</a:t>
            </a:r>
          </a:p>
        </p:txBody>
      </p:sp>
      <p:sp>
        <p:nvSpPr>
          <p:cNvPr id="1048632" name="TextBox 10"/>
          <p:cNvSpPr txBox="1"/>
          <p:nvPr/>
        </p:nvSpPr>
        <p:spPr>
          <a:xfrm>
            <a:off x="3738178" y="3357567"/>
            <a:ext cx="902811" cy="307777"/>
          </a:xfrm>
          <a:prstGeom prst="rect"/>
          <a:noFill/>
        </p:spPr>
        <p:txBody>
          <a:bodyPr rtlCol="0" wrap="none">
            <a:spAutoFit/>
          </a:bodyPr>
          <a:p>
            <a:r>
              <a:rPr altLang="en-US" dirty="0" sz="1400" lang="zh-CN">
                <a:solidFill>
                  <a:schemeClr val="tx1">
                    <a:lumMod val="65000"/>
                    <a:lumOff val="35000"/>
                  </a:schemeClr>
                </a:solidFill>
                <a:cs typeface="+mn-ea"/>
                <a:sym typeface="+mn-lt"/>
              </a:rPr>
              <a:t>目标客户</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1" name=""/>
        <p:cNvGrpSpPr/>
        <p:nvPr/>
      </p:nvGrpSpPr>
      <p:grpSpPr>
        <a:xfrm>
          <a:off x="0" y="0"/>
          <a:ext cx="0" cy="0"/>
          <a:chOff x="0" y="0"/>
          <a:chExt cx="0" cy="0"/>
        </a:xfrm>
      </p:grpSpPr>
      <p:pic>
        <p:nvPicPr>
          <p:cNvPr id="2097160" name="Picture 2"/>
          <p:cNvPicPr>
            <a:picLocks noChangeAspect="1" noChangeArrowheads="1"/>
          </p:cNvPicPr>
          <p:nvPr/>
        </p:nvPicPr>
        <p:blipFill>
          <a:blip xmlns:r="http://schemas.openxmlformats.org/officeDocument/2006/relationships" r:embed="rId1" cstate="email"/>
          <a:srcRect/>
          <a:stretch>
            <a:fillRect/>
          </a:stretch>
        </p:blipFill>
        <p:spPr bwMode="auto">
          <a:xfrm>
            <a:off x="0" y="20"/>
            <a:ext cx="9187524" cy="5715000"/>
          </a:xfrm>
          <a:prstGeom prst="rect"/>
          <a:noFill/>
          <a:ln w="9525">
            <a:noFill/>
            <a:miter lim="800000"/>
            <a:headEnd/>
            <a:tailEnd/>
          </a:ln>
          <a:effectLst/>
        </p:spPr>
      </p:pic>
      <p:sp>
        <p:nvSpPr>
          <p:cNvPr id="1048633" name="TextBox 4"/>
          <p:cNvSpPr txBox="1"/>
          <p:nvPr/>
        </p:nvSpPr>
        <p:spPr>
          <a:xfrm>
            <a:off x="214282" y="2181522"/>
            <a:ext cx="2286016" cy="461665"/>
          </a:xfrm>
          <a:prstGeom prst="rect"/>
          <a:noFill/>
        </p:spPr>
        <p:txBody>
          <a:bodyPr rtlCol="0" wrap="square">
            <a:spAutoFit/>
          </a:bodyPr>
          <a:p>
            <a:pPr algn="dist"/>
            <a:r>
              <a:rPr altLang="zh-CN" b="1" dirty="0" sz="2400" lang="en-US">
                <a:solidFill>
                  <a:srgbClr val="C00000"/>
                </a:solidFill>
                <a:cs typeface="+mn-ea"/>
                <a:sym typeface="+mn-lt"/>
              </a:rPr>
              <a:t>61</a:t>
            </a:r>
            <a:r>
              <a:rPr altLang="en-US" b="1" dirty="0" sz="2400" lang="zh-CN">
                <a:solidFill>
                  <a:schemeClr val="bg1"/>
                </a:solidFill>
                <a:cs typeface="+mn-ea"/>
                <a:sym typeface="+mn-lt"/>
              </a:rPr>
              <a:t>载</a:t>
            </a:r>
            <a:r>
              <a:rPr altLang="zh-CN" b="1" dirty="0" sz="2400" lang="en-US">
                <a:solidFill>
                  <a:schemeClr val="bg1"/>
                </a:solidFill>
                <a:cs typeface="+mn-ea"/>
                <a:sym typeface="+mn-lt"/>
              </a:rPr>
              <a:t>XX</a:t>
            </a:r>
            <a:r>
              <a:rPr altLang="en-US" b="1" dirty="0" sz="2400" lang="zh-CN">
                <a:solidFill>
                  <a:schemeClr val="bg1"/>
                </a:solidFill>
                <a:cs typeface="+mn-ea"/>
                <a:sym typeface="+mn-lt"/>
              </a:rPr>
              <a:t>集团</a:t>
            </a:r>
            <a:endParaRPr altLang="zh-CN" b="1" dirty="0" sz="2400" lang="en-US">
              <a:solidFill>
                <a:schemeClr val="bg1"/>
              </a:solidFill>
              <a:cs typeface="+mn-ea"/>
              <a:sym typeface="+mn-lt"/>
            </a:endParaRPr>
          </a:p>
        </p:txBody>
      </p:sp>
      <p:sp>
        <p:nvSpPr>
          <p:cNvPr id="1048634" name="TextBox 6"/>
          <p:cNvSpPr txBox="1"/>
          <p:nvPr/>
        </p:nvSpPr>
        <p:spPr>
          <a:xfrm>
            <a:off x="642910" y="2786063"/>
            <a:ext cx="5143536" cy="2400657"/>
          </a:xfrm>
          <a:prstGeom prst="rect"/>
          <a:noFill/>
        </p:spPr>
        <p:txBody>
          <a:bodyPr rtlCol="0" wrap="square">
            <a:spAutoFit/>
          </a:bodyPr>
          <a:p>
            <a:pPr>
              <a:lnSpc>
                <a:spcPct val="150000"/>
              </a:lnSpc>
            </a:pPr>
            <a:r>
              <a:rPr altLang="en-US" dirty="0" sz="2000" lang="zh-CN">
                <a:solidFill>
                  <a:schemeClr val="bg1"/>
                </a:solidFill>
                <a:cs typeface="+mn-ea"/>
                <a:sym typeface="+mn-lt"/>
              </a:rPr>
              <a:t>世界民营</a:t>
            </a:r>
            <a:r>
              <a:rPr altLang="zh-CN" dirty="0" sz="2000" lang="en-US">
                <a:solidFill>
                  <a:schemeClr val="bg1"/>
                </a:solidFill>
                <a:cs typeface="+mn-ea"/>
                <a:sym typeface="+mn-lt"/>
              </a:rPr>
              <a:t>500</a:t>
            </a:r>
            <a:r>
              <a:rPr altLang="en-US" dirty="0" sz="2000" lang="zh-CN">
                <a:solidFill>
                  <a:schemeClr val="bg1"/>
                </a:solidFill>
                <a:cs typeface="+mn-ea"/>
                <a:sym typeface="+mn-lt"/>
              </a:rPr>
              <a:t>强</a:t>
            </a:r>
            <a:endParaRPr altLang="zh-CN" dirty="0" sz="2000" lang="en-US">
              <a:solidFill>
                <a:schemeClr val="bg1"/>
              </a:solidFill>
              <a:cs typeface="+mn-ea"/>
              <a:sym typeface="+mn-lt"/>
            </a:endParaRPr>
          </a:p>
          <a:p>
            <a:pPr>
              <a:lnSpc>
                <a:spcPct val="150000"/>
              </a:lnSpc>
            </a:pPr>
            <a:r>
              <a:rPr altLang="en-US" dirty="0" sz="2000" lang="zh-CN">
                <a:solidFill>
                  <a:schemeClr val="bg1"/>
                </a:solidFill>
                <a:cs typeface="+mn-ea"/>
                <a:sym typeface="+mn-lt"/>
              </a:rPr>
              <a:t>中国汽车制造行业前三甲</a:t>
            </a:r>
            <a:endParaRPr altLang="zh-CN" dirty="0" sz="2000" lang="en-US">
              <a:solidFill>
                <a:schemeClr val="bg1"/>
              </a:solidFill>
              <a:cs typeface="+mn-ea"/>
              <a:sym typeface="+mn-lt"/>
            </a:endParaRPr>
          </a:p>
          <a:p>
            <a:pPr>
              <a:lnSpc>
                <a:spcPct val="150000"/>
              </a:lnSpc>
            </a:pPr>
            <a:r>
              <a:rPr altLang="zh-CN" dirty="0" sz="2000" lang="en-US">
                <a:solidFill>
                  <a:schemeClr val="bg1"/>
                </a:solidFill>
                <a:cs typeface="+mn-ea"/>
                <a:sym typeface="+mn-lt"/>
              </a:rPr>
              <a:t>“</a:t>
            </a:r>
            <a:r>
              <a:rPr altLang="en-US" dirty="0" sz="2000" lang="zh-CN">
                <a:solidFill>
                  <a:schemeClr val="bg1"/>
                </a:solidFill>
                <a:cs typeface="+mn-ea"/>
                <a:sym typeface="+mn-lt"/>
              </a:rPr>
              <a:t>强国之基</a:t>
            </a:r>
            <a:r>
              <a:rPr altLang="zh-CN" dirty="0" sz="2000" lang="en-US">
                <a:solidFill>
                  <a:schemeClr val="bg1"/>
                </a:solidFill>
                <a:cs typeface="+mn-ea"/>
                <a:sym typeface="+mn-lt"/>
              </a:rPr>
              <a:t>-</a:t>
            </a:r>
            <a:r>
              <a:rPr altLang="en-US" dirty="0" sz="2000" lang="zh-CN">
                <a:solidFill>
                  <a:schemeClr val="bg1"/>
                </a:solidFill>
                <a:cs typeface="+mn-ea"/>
                <a:sym typeface="+mn-lt"/>
              </a:rPr>
              <a:t>中国制造功勋奖“</a:t>
            </a:r>
            <a:endParaRPr altLang="zh-CN" dirty="0" sz="2000" lang="en-US">
              <a:solidFill>
                <a:schemeClr val="bg1"/>
              </a:solidFill>
              <a:cs typeface="+mn-ea"/>
              <a:sym typeface="+mn-lt"/>
            </a:endParaRPr>
          </a:p>
          <a:p>
            <a:pPr>
              <a:lnSpc>
                <a:spcPct val="150000"/>
              </a:lnSpc>
            </a:pPr>
            <a:r>
              <a:rPr altLang="zh-CN" dirty="0" sz="2000" lang="en-US">
                <a:solidFill>
                  <a:schemeClr val="bg1"/>
                </a:solidFill>
                <a:cs typeface="+mn-ea"/>
                <a:sym typeface="+mn-lt"/>
              </a:rPr>
              <a:t>Q</a:t>
            </a:r>
            <a:r>
              <a:rPr altLang="en-US" dirty="0" sz="2000" lang="zh-CN">
                <a:solidFill>
                  <a:schemeClr val="bg1"/>
                </a:solidFill>
                <a:cs typeface="+mn-ea"/>
                <a:sym typeface="+mn-lt"/>
              </a:rPr>
              <a:t>市汽车产业集群的核心重点企业</a:t>
            </a:r>
            <a:endParaRPr altLang="zh-CN" dirty="0" sz="2000" lang="en-US">
              <a:solidFill>
                <a:schemeClr val="bg1"/>
              </a:solidFill>
              <a:cs typeface="+mn-ea"/>
              <a:sym typeface="+mn-lt"/>
            </a:endParaRPr>
          </a:p>
          <a:p>
            <a:pPr>
              <a:lnSpc>
                <a:spcPct val="150000"/>
              </a:lnSpc>
            </a:pPr>
            <a:r>
              <a:rPr altLang="zh-CN" dirty="0" sz="2000" lang="en-US">
                <a:solidFill>
                  <a:schemeClr val="bg1"/>
                </a:solidFill>
                <a:cs typeface="+mn-ea"/>
                <a:sym typeface="+mn-lt"/>
              </a:rPr>
              <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2" name=""/>
        <p:cNvGrpSpPr/>
        <p:nvPr/>
      </p:nvGrpSpPr>
      <p:grpSpPr>
        <a:xfrm>
          <a:off x="0" y="0"/>
          <a:ext cx="0" cy="0"/>
          <a:chOff x="0" y="0"/>
          <a:chExt cx="0" cy="0"/>
        </a:xfrm>
      </p:grpSpPr>
      <p:pic>
        <p:nvPicPr>
          <p:cNvPr id="2097161" name="Picture 2"/>
          <p:cNvPicPr>
            <a:picLocks noChangeAspect="1" noChangeArrowheads="1"/>
          </p:cNvPicPr>
          <p:nvPr/>
        </p:nvPicPr>
        <p:blipFill>
          <a:blip xmlns:r="http://schemas.openxmlformats.org/officeDocument/2006/relationships" r:embed="rId1" cstate="email"/>
          <a:srcRect/>
          <a:stretch>
            <a:fillRect/>
          </a:stretch>
        </p:blipFill>
        <p:spPr bwMode="auto">
          <a:xfrm>
            <a:off x="-32" y="0"/>
            <a:ext cx="9144000" cy="5715000"/>
          </a:xfrm>
          <a:prstGeom prst="rect"/>
          <a:noFill/>
          <a:ln w="9525">
            <a:noFill/>
            <a:miter lim="800000"/>
            <a:headEnd/>
            <a:tailEnd/>
          </a:ln>
          <a:effectLst/>
        </p:spPr>
      </p:pic>
      <p:sp>
        <p:nvSpPr>
          <p:cNvPr id="1048635" name="TextBox 4"/>
          <p:cNvSpPr txBox="1"/>
          <p:nvPr/>
        </p:nvSpPr>
        <p:spPr>
          <a:xfrm>
            <a:off x="214282" y="285733"/>
            <a:ext cx="2286016" cy="461665"/>
          </a:xfrm>
          <a:prstGeom prst="rect"/>
          <a:noFill/>
        </p:spPr>
        <p:txBody>
          <a:bodyPr rtlCol="0" wrap="square">
            <a:spAutoFit/>
          </a:bodyPr>
          <a:p>
            <a:pPr algn="dist"/>
            <a:r>
              <a:rPr altLang="zh-CN" b="1" dirty="0" sz="2400" lang="en-US">
                <a:solidFill>
                  <a:srgbClr val="C00000"/>
                </a:solidFill>
                <a:cs typeface="+mn-ea"/>
                <a:sym typeface="+mn-lt"/>
              </a:rPr>
              <a:t>14</a:t>
            </a:r>
            <a:r>
              <a:rPr altLang="en-US" b="1" dirty="0" sz="2400" lang="zh-CN">
                <a:solidFill>
                  <a:schemeClr val="bg1"/>
                </a:solidFill>
                <a:cs typeface="+mn-ea"/>
                <a:sym typeface="+mn-lt"/>
              </a:rPr>
              <a:t>载</a:t>
            </a:r>
            <a:r>
              <a:rPr altLang="zh-CN" b="1" dirty="0" sz="2400" lang="en-US">
                <a:solidFill>
                  <a:schemeClr val="bg1"/>
                </a:solidFill>
                <a:cs typeface="+mn-ea"/>
                <a:sym typeface="+mn-lt"/>
              </a:rPr>
              <a:t>XX</a:t>
            </a:r>
            <a:r>
              <a:rPr altLang="en-US" b="1" dirty="0" sz="2400" lang="zh-CN">
                <a:solidFill>
                  <a:schemeClr val="bg1"/>
                </a:solidFill>
                <a:cs typeface="+mn-ea"/>
                <a:sym typeface="+mn-lt"/>
              </a:rPr>
              <a:t>置业</a:t>
            </a:r>
            <a:endParaRPr altLang="zh-CN" b="1" dirty="0" sz="2400" lang="en-US">
              <a:solidFill>
                <a:schemeClr val="bg1"/>
              </a:solidFill>
              <a:cs typeface="+mn-ea"/>
              <a:sym typeface="+mn-lt"/>
            </a:endParaRPr>
          </a:p>
        </p:txBody>
      </p:sp>
      <p:sp>
        <p:nvSpPr>
          <p:cNvPr id="1048636" name="TextBox 5"/>
          <p:cNvSpPr txBox="1"/>
          <p:nvPr/>
        </p:nvSpPr>
        <p:spPr>
          <a:xfrm>
            <a:off x="714348" y="642923"/>
            <a:ext cx="5143536" cy="2400657"/>
          </a:xfrm>
          <a:prstGeom prst="rect"/>
          <a:noFill/>
        </p:spPr>
        <p:txBody>
          <a:bodyPr rtlCol="0" wrap="square">
            <a:spAutoFit/>
          </a:bodyPr>
          <a:p>
            <a:pPr>
              <a:lnSpc>
                <a:spcPct val="150000"/>
              </a:lnSpc>
            </a:pPr>
            <a:r>
              <a:rPr altLang="zh-CN" dirty="0" sz="2000" lang="en-US">
                <a:solidFill>
                  <a:schemeClr val="bg1"/>
                </a:solidFill>
                <a:cs typeface="+mn-ea"/>
                <a:sym typeface="+mn-lt"/>
              </a:rPr>
              <a:t>30000</a:t>
            </a:r>
            <a:r>
              <a:rPr altLang="en-US" dirty="0" sz="2000" lang="zh-CN">
                <a:solidFill>
                  <a:schemeClr val="bg1"/>
                </a:solidFill>
                <a:cs typeface="+mn-ea"/>
                <a:sym typeface="+mn-lt"/>
              </a:rPr>
              <a:t>户业主</a:t>
            </a:r>
            <a:endParaRPr altLang="zh-CN" dirty="0" sz="2000" lang="en-US">
              <a:solidFill>
                <a:schemeClr val="bg1"/>
              </a:solidFill>
              <a:cs typeface="+mn-ea"/>
              <a:sym typeface="+mn-lt"/>
            </a:endParaRPr>
          </a:p>
          <a:p>
            <a:pPr>
              <a:lnSpc>
                <a:spcPct val="150000"/>
              </a:lnSpc>
            </a:pPr>
            <a:r>
              <a:rPr altLang="en-US" dirty="0" sz="2000" lang="zh-CN">
                <a:solidFill>
                  <a:schemeClr val="bg1"/>
                </a:solidFill>
                <a:cs typeface="+mn-ea"/>
                <a:sym typeface="+mn-lt"/>
              </a:rPr>
              <a:t>从单一开发商到产城融合</a:t>
            </a:r>
            <a:endParaRPr altLang="zh-CN" dirty="0" sz="2000" lang="en-US">
              <a:solidFill>
                <a:schemeClr val="bg1"/>
              </a:solidFill>
              <a:cs typeface="+mn-ea"/>
              <a:sym typeface="+mn-lt"/>
            </a:endParaRPr>
          </a:p>
          <a:p>
            <a:pPr>
              <a:lnSpc>
                <a:spcPct val="150000"/>
              </a:lnSpc>
            </a:pPr>
            <a:r>
              <a:rPr altLang="en-US" dirty="0" sz="2000" lang="zh-CN">
                <a:solidFill>
                  <a:schemeClr val="bg1"/>
                </a:solidFill>
                <a:cs typeface="+mn-ea"/>
                <a:sym typeface="+mn-lt"/>
              </a:rPr>
              <a:t>从单一城市到多城市深耕</a:t>
            </a:r>
            <a:endParaRPr altLang="zh-CN" dirty="0" sz="2000" lang="en-US">
              <a:solidFill>
                <a:schemeClr val="bg1"/>
              </a:solidFill>
              <a:cs typeface="+mn-ea"/>
              <a:sym typeface="+mn-lt"/>
            </a:endParaRPr>
          </a:p>
          <a:p>
            <a:pPr>
              <a:lnSpc>
                <a:spcPct val="150000"/>
              </a:lnSpc>
            </a:pPr>
            <a:r>
              <a:rPr altLang="en-US" dirty="0" sz="2000" lang="zh-CN">
                <a:solidFill>
                  <a:schemeClr val="bg1"/>
                </a:solidFill>
                <a:cs typeface="+mn-ea"/>
                <a:sym typeface="+mn-lt"/>
              </a:rPr>
              <a:t>“像造汽车一样造房子”</a:t>
            </a:r>
            <a:endParaRPr altLang="zh-CN" dirty="0" sz="2000" lang="en-US">
              <a:solidFill>
                <a:schemeClr val="bg1"/>
              </a:solidFill>
              <a:cs typeface="+mn-ea"/>
              <a:sym typeface="+mn-lt"/>
            </a:endParaRPr>
          </a:p>
          <a:p>
            <a:pPr>
              <a:lnSpc>
                <a:spcPct val="150000"/>
              </a:lnSpc>
            </a:pPr>
            <a:r>
              <a:rPr altLang="zh-CN" dirty="0" sz="2000" lang="en-US">
                <a:solidFill>
                  <a:schemeClr val="bg1"/>
                </a:solidFill>
                <a:cs typeface="+mn-ea"/>
                <a:sym typeface="+mn-lt"/>
              </a:rPr>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93" name=""/>
        <p:cNvGrpSpPr/>
        <p:nvPr/>
      </p:nvGrpSpPr>
      <p:grpSpPr>
        <a:xfrm>
          <a:off x="0" y="0"/>
          <a:ext cx="0" cy="0"/>
          <a:chOff x="0" y="0"/>
          <a:chExt cx="0" cy="0"/>
        </a:xfrm>
      </p:grpSpPr>
      <p:pic>
        <p:nvPicPr>
          <p:cNvPr id="2097162" name="Picture 2" descr="https://timgsa.baidu.com/timg?image&amp;quality=80&amp;size=b9999_10000&amp;sec=1583357576451&amp;di=1be5a46d72263d2dfbbd27c7504be0ef&amp;imgtype=0&amp;src=http%3A%2F%2Fimage.qtv.com.cn%2F003%2F019%2F540%2F00301954094_e912a84f.jpg"/>
          <p:cNvPicPr>
            <a:picLocks noChangeAspect="1" noChangeArrowheads="1"/>
          </p:cNvPicPr>
          <p:nvPr/>
        </p:nvPicPr>
        <p:blipFill>
          <a:blip xmlns:r="http://schemas.openxmlformats.org/officeDocument/2006/relationships" r:embed="rId1" cstate="email"/>
          <a:srcRect/>
          <a:stretch>
            <a:fillRect/>
          </a:stretch>
        </p:blipFill>
        <p:spPr bwMode="auto">
          <a:xfrm>
            <a:off x="0" y="0"/>
            <a:ext cx="9144000" cy="5715000"/>
          </a:xfrm>
          <a:prstGeom prst="rect"/>
          <a:noFill/>
        </p:spPr>
      </p:pic>
      <p:sp>
        <p:nvSpPr>
          <p:cNvPr id="1048637" name="矩形 4"/>
          <p:cNvSpPr/>
          <p:nvPr/>
        </p:nvSpPr>
        <p:spPr>
          <a:xfrm>
            <a:off x="0" y="0"/>
            <a:ext cx="9144000" cy="5715000"/>
          </a:xfrm>
          <a:prstGeom prst="rect"/>
          <a:solidFill>
            <a:schemeClr val="tx1">
              <a:lumMod val="95000"/>
              <a:lumOff val="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638" name="TextBox 5"/>
          <p:cNvSpPr txBox="1"/>
          <p:nvPr/>
        </p:nvSpPr>
        <p:spPr>
          <a:xfrm>
            <a:off x="285752" y="285733"/>
            <a:ext cx="1714480" cy="461665"/>
          </a:xfrm>
          <a:prstGeom prst="rect"/>
          <a:noFill/>
        </p:spPr>
        <p:txBody>
          <a:bodyPr rtlCol="0" wrap="square">
            <a:spAutoFit/>
          </a:bodyPr>
          <a:p>
            <a:pPr algn="dist"/>
            <a:r>
              <a:rPr altLang="zh-CN" b="1" dirty="0" sz="2400" lang="en-US">
                <a:solidFill>
                  <a:schemeClr val="bg1"/>
                </a:solidFill>
                <a:cs typeface="+mn-ea"/>
                <a:sym typeface="+mn-lt"/>
              </a:rPr>
              <a:t>JM</a:t>
            </a:r>
            <a:r>
              <a:rPr altLang="en-US" b="1" dirty="0" sz="2400" lang="zh-CN">
                <a:solidFill>
                  <a:schemeClr val="bg1"/>
                </a:solidFill>
                <a:cs typeface="+mn-ea"/>
                <a:sym typeface="+mn-lt"/>
              </a:rPr>
              <a:t>芯城</a:t>
            </a:r>
            <a:endParaRPr altLang="zh-CN" b="1" dirty="0" sz="2400" lang="en-US">
              <a:solidFill>
                <a:schemeClr val="bg1"/>
              </a:solidFill>
              <a:cs typeface="+mn-ea"/>
              <a:sym typeface="+mn-lt"/>
            </a:endParaRPr>
          </a:p>
        </p:txBody>
      </p:sp>
      <p:sp>
        <p:nvSpPr>
          <p:cNvPr id="1048639" name="TextBox 6"/>
          <p:cNvSpPr txBox="1"/>
          <p:nvPr/>
        </p:nvSpPr>
        <p:spPr>
          <a:xfrm>
            <a:off x="571472" y="785799"/>
            <a:ext cx="5143536" cy="1477328"/>
          </a:xfrm>
          <a:prstGeom prst="rect"/>
          <a:noFill/>
        </p:spPr>
        <p:txBody>
          <a:bodyPr rtlCol="0" wrap="square">
            <a:spAutoFit/>
          </a:bodyPr>
          <a:p>
            <a:pPr>
              <a:lnSpc>
                <a:spcPct val="150000"/>
              </a:lnSpc>
            </a:pPr>
            <a:r>
              <a:rPr altLang="en-US" dirty="0" sz="2000" lang="zh-CN">
                <a:solidFill>
                  <a:schemeClr val="bg1"/>
                </a:solidFill>
                <a:cs typeface="+mn-ea"/>
                <a:sym typeface="+mn-lt"/>
              </a:rPr>
              <a:t>千年古城，</a:t>
            </a:r>
            <a:r>
              <a:rPr altLang="zh-CN" dirty="0" sz="2000" lang="en-US">
                <a:solidFill>
                  <a:schemeClr val="bg1"/>
                </a:solidFill>
                <a:cs typeface="+mn-ea"/>
                <a:sym typeface="+mn-lt"/>
              </a:rPr>
              <a:t>QD</a:t>
            </a:r>
            <a:r>
              <a:rPr altLang="en-US" dirty="0" sz="2000" lang="zh-CN">
                <a:solidFill>
                  <a:schemeClr val="bg1"/>
                </a:solidFill>
                <a:cs typeface="+mn-ea"/>
                <a:sym typeface="+mn-lt"/>
              </a:rPr>
              <a:t>文明源头</a:t>
            </a:r>
            <a:endParaRPr altLang="zh-CN" dirty="0" sz="2000" lang="en-US">
              <a:solidFill>
                <a:schemeClr val="bg1"/>
              </a:solidFill>
              <a:cs typeface="+mn-ea"/>
              <a:sym typeface="+mn-lt"/>
            </a:endParaRPr>
          </a:p>
          <a:p>
            <a:pPr>
              <a:lnSpc>
                <a:spcPct val="150000"/>
              </a:lnSpc>
            </a:pPr>
            <a:r>
              <a:rPr altLang="en-US" dirty="0" sz="2000" lang="zh-CN">
                <a:solidFill>
                  <a:schemeClr val="bg1"/>
                </a:solidFill>
                <a:cs typeface="+mn-ea"/>
                <a:sym typeface="+mn-lt"/>
              </a:rPr>
              <a:t>黑瓦白强，古城庭院林立</a:t>
            </a:r>
            <a:endParaRPr altLang="zh-CN" dirty="0" sz="2000" lang="en-US">
              <a:solidFill>
                <a:schemeClr val="bg1"/>
              </a:solidFill>
              <a:cs typeface="+mn-ea"/>
              <a:sym typeface="+mn-lt"/>
            </a:endParaRPr>
          </a:p>
          <a:p>
            <a:pPr>
              <a:lnSpc>
                <a:spcPct val="150000"/>
              </a:lnSpc>
            </a:pPr>
            <a:r>
              <a:rPr altLang="en-US" dirty="0" sz="2000" lang="zh-CN">
                <a:solidFill>
                  <a:schemeClr val="bg1"/>
                </a:solidFill>
                <a:cs typeface="+mn-ea"/>
                <a:sym typeface="+mn-lt"/>
              </a:rPr>
              <a:t>光阴韵味，打造一片钟灵毓秀</a:t>
            </a:r>
            <a:endParaRPr altLang="zh-CN" dirty="0" sz="2000" lang="en-US">
              <a:solidFill>
                <a:schemeClr val="bg1"/>
              </a:solidFill>
              <a:cs typeface="+mn-ea"/>
              <a:sym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94" name=""/>
        <p:cNvGrpSpPr/>
        <p:nvPr/>
      </p:nvGrpSpPr>
      <p:grpSpPr>
        <a:xfrm>
          <a:off x="0" y="0"/>
          <a:ext cx="0" cy="0"/>
          <a:chOff x="0" y="0"/>
          <a:chExt cx="0" cy="0"/>
        </a:xfrm>
      </p:grpSpPr>
      <p:pic>
        <p:nvPicPr>
          <p:cNvPr id="2097163" name="图片 3" descr="16;9ppt_画板 1 副本 18"/>
          <p:cNvPicPr>
            <a:picLocks noChangeAspect="1"/>
          </p:cNvPicPr>
          <p:nvPr/>
        </p:nvPicPr>
        <p:blipFill>
          <a:blip xmlns:r="http://schemas.openxmlformats.org/officeDocument/2006/relationships" r:embed="rId1" cstate="email"/>
          <a:srcRect/>
          <a:stretch>
            <a:fillRect/>
          </a:stretch>
        </p:blipFill>
        <p:spPr>
          <a:xfrm>
            <a:off x="2" y="2"/>
            <a:ext cx="9143999" cy="5714999"/>
          </a:xfrm>
          <a:prstGeom prst="rect"/>
        </p:spPr>
      </p:pic>
      <p:sp>
        <p:nvSpPr>
          <p:cNvPr id="1048640" name="TextBox 4"/>
          <p:cNvSpPr txBox="1"/>
          <p:nvPr/>
        </p:nvSpPr>
        <p:spPr>
          <a:xfrm>
            <a:off x="1115616" y="441210"/>
            <a:ext cx="2714644" cy="461665"/>
          </a:xfrm>
          <a:prstGeom prst="rect"/>
          <a:noFill/>
        </p:spPr>
        <p:txBody>
          <a:bodyPr rtlCol="0" wrap="square">
            <a:spAutoFit/>
          </a:bodyPr>
          <a:p>
            <a:r>
              <a:rPr altLang="en-US" b="1" dirty="0" sz="2400" lang="zh-CN">
                <a:solidFill>
                  <a:schemeClr val="bg1"/>
                </a:solidFill>
                <a:cs typeface="+mn-ea"/>
                <a:sym typeface="+mn-lt"/>
              </a:rPr>
              <a:t>质造即墨</a:t>
            </a:r>
            <a:r>
              <a:rPr altLang="zh-CN" b="1" dirty="0" sz="2400" lang="en-US">
                <a:solidFill>
                  <a:srgbClr val="C00000"/>
                </a:solidFill>
                <a:cs typeface="+mn-ea"/>
                <a:sym typeface="+mn-lt"/>
              </a:rPr>
              <a:t>·XX</a:t>
            </a:r>
            <a:r>
              <a:rPr altLang="en-US" b="1" dirty="0" sz="2400" lang="zh-CN">
                <a:solidFill>
                  <a:srgbClr val="C00000"/>
                </a:solidFill>
                <a:cs typeface="+mn-ea"/>
                <a:sym typeface="+mn-lt"/>
              </a:rPr>
              <a:t>项目</a:t>
            </a:r>
            <a:endParaRPr altLang="zh-CN" b="1" dirty="0" sz="2400" lang="en-US">
              <a:solidFill>
                <a:schemeClr val="bg1"/>
              </a:solidFill>
              <a:cs typeface="+mn-ea"/>
              <a:sym typeface="+mn-lt"/>
            </a:endParaRPr>
          </a:p>
        </p:txBody>
      </p:sp>
      <p:sp>
        <p:nvSpPr>
          <p:cNvPr id="1048641" name="TextBox 5"/>
          <p:cNvSpPr txBox="1"/>
          <p:nvPr/>
        </p:nvSpPr>
        <p:spPr>
          <a:xfrm>
            <a:off x="4000464" y="423805"/>
            <a:ext cx="5143536" cy="2834640"/>
          </a:xfrm>
          <a:prstGeom prst="rect"/>
          <a:noFill/>
        </p:spPr>
        <p:txBody>
          <a:bodyPr rtlCol="0" wrap="square">
            <a:spAutoFit/>
          </a:bodyPr>
          <a:p>
            <a:pPr>
              <a:lnSpc>
                <a:spcPct val="150000"/>
              </a:lnSpc>
            </a:pPr>
            <a:r>
              <a:rPr altLang="en-US" dirty="0" sz="2000" lang="zh-CN">
                <a:solidFill>
                  <a:schemeClr val="bg1"/>
                </a:solidFill>
                <a:cs typeface="+mn-ea"/>
                <a:sym typeface="+mn-lt"/>
              </a:rPr>
              <a:t>城区心脏，依托汽车产业新城共发展</a:t>
            </a:r>
            <a:endParaRPr altLang="zh-CN" dirty="0" sz="2000" lang="en-US">
              <a:solidFill>
                <a:schemeClr val="bg1"/>
              </a:solidFill>
              <a:cs typeface="+mn-ea"/>
              <a:sym typeface="+mn-lt"/>
            </a:endParaRPr>
          </a:p>
          <a:p>
            <a:pPr>
              <a:lnSpc>
                <a:spcPct val="150000"/>
              </a:lnSpc>
            </a:pPr>
            <a:r>
              <a:rPr altLang="en-US" dirty="0" sz="2000" lang="zh-CN">
                <a:solidFill>
                  <a:schemeClr val="bg1"/>
                </a:solidFill>
                <a:cs typeface="+mn-ea"/>
                <a:sym typeface="+mn-lt"/>
              </a:rPr>
              <a:t>名校为林，垂范双名校馥郁书香</a:t>
            </a:r>
            <a:endParaRPr altLang="zh-CN" dirty="0" sz="2000" lang="en-US">
              <a:solidFill>
                <a:schemeClr val="bg1"/>
              </a:solidFill>
              <a:cs typeface="+mn-ea"/>
              <a:sym typeface="+mn-lt"/>
            </a:endParaRPr>
          </a:p>
          <a:p>
            <a:pPr>
              <a:lnSpc>
                <a:spcPct val="150000"/>
              </a:lnSpc>
            </a:pPr>
            <a:r>
              <a:rPr altLang="en-US" dirty="0" sz="2000" lang="zh-CN">
                <a:solidFill>
                  <a:schemeClr val="bg1"/>
                </a:solidFill>
                <a:cs typeface="+mn-ea"/>
                <a:sym typeface="+mn-lt"/>
              </a:rPr>
              <a:t>桃园美景，一山一水三公园</a:t>
            </a:r>
            <a:endParaRPr altLang="zh-CN" dirty="0" sz="2000" lang="en-US">
              <a:solidFill>
                <a:schemeClr val="bg1"/>
              </a:solidFill>
              <a:cs typeface="+mn-ea"/>
              <a:sym typeface="+mn-lt"/>
            </a:endParaRPr>
          </a:p>
          <a:p>
            <a:pPr>
              <a:lnSpc>
                <a:spcPct val="150000"/>
              </a:lnSpc>
            </a:pPr>
            <a:r>
              <a:rPr altLang="en-US" dirty="0" sz="2000" lang="zh-CN">
                <a:solidFill>
                  <a:schemeClr val="bg1"/>
                </a:solidFill>
                <a:cs typeface="+mn-ea"/>
                <a:sym typeface="+mn-lt"/>
              </a:rPr>
              <a:t>地铁之城，双线地铁贯通南北</a:t>
            </a:r>
            <a:endParaRPr altLang="zh-CN" dirty="0" sz="2000" lang="en-US">
              <a:solidFill>
                <a:schemeClr val="bg1"/>
              </a:solidFill>
              <a:cs typeface="+mn-ea"/>
              <a:sym typeface="+mn-lt"/>
            </a:endParaRPr>
          </a:p>
          <a:p>
            <a:pPr>
              <a:lnSpc>
                <a:spcPct val="150000"/>
              </a:lnSpc>
            </a:pPr>
            <a:r>
              <a:rPr altLang="en-US" dirty="0" sz="2000" lang="zh-CN">
                <a:solidFill>
                  <a:schemeClr val="bg1"/>
                </a:solidFill>
                <a:cs typeface="+mn-ea"/>
                <a:sym typeface="+mn-lt"/>
              </a:rPr>
              <a:t>十里长街，万平自建设施配套落地</a:t>
            </a:r>
            <a:endParaRPr altLang="zh-CN" dirty="0" sz="2000" lang="en-US">
              <a:solidFill>
                <a:schemeClr val="bg1"/>
              </a:solidFill>
              <a:cs typeface="+mn-ea"/>
              <a:sym typeface="+mn-lt"/>
            </a:endParaRPr>
          </a:p>
          <a:p>
            <a:pPr>
              <a:lnSpc>
                <a:spcPct val="150000"/>
              </a:lnSpc>
            </a:pPr>
            <a:r>
              <a:rPr altLang="zh-CN" dirty="0" sz="2000" lang="en-US">
                <a:solidFill>
                  <a:schemeClr val="bg1"/>
                </a:solidFill>
                <a:cs typeface="+mn-ea"/>
                <a:sym typeface="+mn-lt"/>
              </a:rPr>
              <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95" name=""/>
        <p:cNvGrpSpPr/>
        <p:nvPr/>
      </p:nvGrpSpPr>
      <p:grpSpPr>
        <a:xfrm>
          <a:off x="0" y="0"/>
          <a:ext cx="0" cy="0"/>
          <a:chOff x="0" y="0"/>
          <a:chExt cx="0" cy="0"/>
        </a:xfrm>
      </p:grpSpPr>
      <p:sp>
        <p:nvSpPr>
          <p:cNvPr id="1048642" name="矩形 31"/>
          <p:cNvSpPr/>
          <p:nvPr/>
        </p:nvSpPr>
        <p:spPr>
          <a:xfrm>
            <a:off x="1928794" y="1643053"/>
            <a:ext cx="5072098" cy="642942"/>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643" name="TextBox 24"/>
          <p:cNvSpPr txBox="1"/>
          <p:nvPr/>
        </p:nvSpPr>
        <p:spPr>
          <a:xfrm>
            <a:off x="2014821" y="1714492"/>
            <a:ext cx="3027680" cy="497840"/>
          </a:xfrm>
          <a:prstGeom prst="rect"/>
          <a:noFill/>
        </p:spPr>
        <p:txBody>
          <a:bodyPr rtlCol="0" wrap="none">
            <a:spAutoFit/>
          </a:bodyPr>
          <a:p>
            <a:r>
              <a:rPr altLang="en-US" b="1" dirty="0" sz="1400" lang="zh-CN">
                <a:solidFill>
                  <a:schemeClr val="bg1"/>
                </a:solidFill>
                <a:cs typeface="+mn-ea"/>
                <a:sym typeface="+mn-lt"/>
              </a:rPr>
              <a:t>接下来，</a:t>
            </a:r>
            <a:endParaRPr altLang="zh-CN" b="1" dirty="0" sz="1400" lang="en-US">
              <a:solidFill>
                <a:schemeClr val="bg1"/>
              </a:solidFill>
              <a:cs typeface="+mn-ea"/>
              <a:sym typeface="+mn-lt"/>
            </a:endParaRPr>
          </a:p>
          <a:p>
            <a:r>
              <a:rPr altLang="en-US" b="1" dirty="0" sz="1400" lang="zh-CN">
                <a:solidFill>
                  <a:schemeClr val="bg1"/>
                </a:solidFill>
                <a:cs typeface="+mn-ea"/>
                <a:sym typeface="+mn-lt"/>
              </a:rPr>
              <a:t>我们在从这次项目升级发布会来看看</a:t>
            </a:r>
          </a:p>
        </p:txBody>
      </p:sp>
      <p:sp>
        <p:nvSpPr>
          <p:cNvPr id="1048644" name="TextBox 25"/>
          <p:cNvSpPr txBox="1"/>
          <p:nvPr/>
        </p:nvSpPr>
        <p:spPr>
          <a:xfrm>
            <a:off x="1928794" y="2285997"/>
            <a:ext cx="4754881" cy="624841"/>
          </a:xfrm>
          <a:prstGeom prst="rect"/>
          <a:noFill/>
        </p:spPr>
        <p:txBody>
          <a:bodyPr rtlCol="0" wrap="none">
            <a:spAutoFit/>
          </a:bodyPr>
          <a:p>
            <a:r>
              <a:rPr altLang="en-US" b="1" dirty="0" sz="3600" lang="zh-CN">
                <a:solidFill>
                  <a:srgbClr val="416889"/>
                </a:solidFill>
                <a:cs typeface="+mn-ea"/>
                <a:sym typeface="+mn-lt"/>
              </a:rPr>
              <a:t>需要释放的信息有哪些</a:t>
            </a:r>
          </a:p>
        </p:txBody>
      </p:sp>
      <p:sp>
        <p:nvSpPr>
          <p:cNvPr id="1048645" name="矩形 26"/>
          <p:cNvSpPr/>
          <p:nvPr/>
        </p:nvSpPr>
        <p:spPr>
          <a:xfrm>
            <a:off x="2023665" y="3000376"/>
            <a:ext cx="4357718" cy="285752"/>
          </a:xfrm>
          <a:prstGeom prst="rect"/>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646" name="TextBox 27"/>
          <p:cNvSpPr txBox="1"/>
          <p:nvPr/>
        </p:nvSpPr>
        <p:spPr>
          <a:xfrm>
            <a:off x="2023665" y="3357567"/>
            <a:ext cx="1082348" cy="307777"/>
          </a:xfrm>
          <a:prstGeom prst="rect"/>
          <a:noFill/>
        </p:spPr>
        <p:txBody>
          <a:bodyPr rtlCol="0" wrap="none">
            <a:spAutoFit/>
          </a:bodyPr>
          <a:p>
            <a:r>
              <a:rPr altLang="en-US" dirty="0" sz="1400" lang="zh-CN">
                <a:solidFill>
                  <a:schemeClr val="tx1">
                    <a:lumMod val="65000"/>
                    <a:lumOff val="35000"/>
                  </a:schemeClr>
                </a:solidFill>
                <a:cs typeface="+mn-ea"/>
                <a:sym typeface="+mn-lt"/>
              </a:rPr>
              <a:t>品牌价值观</a:t>
            </a:r>
          </a:p>
        </p:txBody>
      </p:sp>
      <p:sp>
        <p:nvSpPr>
          <p:cNvPr id="1048647" name="矩形标注 28"/>
          <p:cNvSpPr/>
          <p:nvPr/>
        </p:nvSpPr>
        <p:spPr>
          <a:xfrm>
            <a:off x="3095235" y="3357566"/>
            <a:ext cx="642942" cy="285752"/>
          </a:xfrm>
          <a:prstGeom prst="wedgeRectCallout">
            <a:avLst>
              <a:gd name="adj1" fmla="val -51944"/>
              <a:gd name="adj2" fmla="val 79167"/>
            </a:avLst>
          </a:prstGeom>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648" name="TextBox 29"/>
          <p:cNvSpPr txBox="1"/>
          <p:nvPr/>
        </p:nvSpPr>
        <p:spPr>
          <a:xfrm>
            <a:off x="3123002" y="3357567"/>
            <a:ext cx="543739" cy="307777"/>
          </a:xfrm>
          <a:prstGeom prst="rect"/>
          <a:noFill/>
        </p:spPr>
        <p:txBody>
          <a:bodyPr rtlCol="0" wrap="none">
            <a:spAutoFit/>
          </a:bodyPr>
          <a:p>
            <a:r>
              <a:rPr altLang="en-US" dirty="0" sz="1400" lang="zh-CN">
                <a:solidFill>
                  <a:schemeClr val="bg1"/>
                </a:solidFill>
                <a:cs typeface="+mn-ea"/>
                <a:sym typeface="+mn-lt"/>
              </a:rPr>
              <a:t>沟通</a:t>
            </a:r>
          </a:p>
        </p:txBody>
      </p:sp>
      <p:sp>
        <p:nvSpPr>
          <p:cNvPr id="1048649" name="TextBox 30"/>
          <p:cNvSpPr txBox="1"/>
          <p:nvPr/>
        </p:nvSpPr>
        <p:spPr>
          <a:xfrm>
            <a:off x="3738178" y="3357567"/>
            <a:ext cx="902811" cy="307777"/>
          </a:xfrm>
          <a:prstGeom prst="rect"/>
          <a:noFill/>
        </p:spPr>
        <p:txBody>
          <a:bodyPr rtlCol="0" wrap="none">
            <a:spAutoFit/>
          </a:bodyPr>
          <a:p>
            <a:r>
              <a:rPr altLang="en-US" dirty="0" sz="1400" lang="zh-CN">
                <a:solidFill>
                  <a:schemeClr val="tx1">
                    <a:lumMod val="65000"/>
                    <a:lumOff val="35000"/>
                  </a:schemeClr>
                </a:solidFill>
                <a:cs typeface="+mn-ea"/>
                <a:sym typeface="+mn-lt"/>
              </a:rPr>
              <a:t>目标客户</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96" name=""/>
        <p:cNvGrpSpPr/>
        <p:nvPr/>
      </p:nvGrpSpPr>
      <p:grpSpPr>
        <a:xfrm>
          <a:off x="0" y="0"/>
          <a:ext cx="0" cy="0"/>
          <a:chOff x="0" y="0"/>
          <a:chExt cx="0" cy="0"/>
        </a:xfrm>
      </p:grpSpPr>
      <p:sp>
        <p:nvSpPr>
          <p:cNvPr id="1048650" name="矩形 3"/>
          <p:cNvSpPr/>
          <p:nvPr/>
        </p:nvSpPr>
        <p:spPr>
          <a:xfrm>
            <a:off x="0" y="357173"/>
            <a:ext cx="428596" cy="4286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651" name="矩形 4"/>
          <p:cNvSpPr/>
          <p:nvPr/>
        </p:nvSpPr>
        <p:spPr>
          <a:xfrm>
            <a:off x="500034" y="357173"/>
            <a:ext cx="71438" cy="4286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652" name="TextBox 5"/>
          <p:cNvSpPr txBox="1"/>
          <p:nvPr/>
        </p:nvSpPr>
        <p:spPr>
          <a:xfrm>
            <a:off x="571472" y="285734"/>
            <a:ext cx="2428892" cy="369332"/>
          </a:xfrm>
          <a:prstGeom prst="rect"/>
          <a:noFill/>
        </p:spPr>
        <p:txBody>
          <a:bodyPr rtlCol="0" wrap="square">
            <a:spAutoFit/>
          </a:bodyPr>
          <a:p>
            <a:r>
              <a:rPr altLang="en-US" b="1" dirty="0" lang="zh-CN">
                <a:solidFill>
                  <a:srgbClr val="416889"/>
                </a:solidFill>
                <a:cs typeface="+mn-ea"/>
                <a:sym typeface="+mn-lt"/>
              </a:rPr>
              <a:t>第一部分 </a:t>
            </a:r>
            <a:r>
              <a:rPr altLang="zh-CN" b="1" dirty="0" lang="en-US">
                <a:solidFill>
                  <a:srgbClr val="416889"/>
                </a:solidFill>
                <a:cs typeface="+mn-ea"/>
                <a:sym typeface="+mn-lt"/>
              </a:rPr>
              <a:t>PART ONE</a:t>
            </a:r>
            <a:endParaRPr altLang="en-US" b="1" dirty="0" lang="zh-CN">
              <a:solidFill>
                <a:srgbClr val="416889"/>
              </a:solidFill>
              <a:cs typeface="+mn-ea"/>
              <a:sym typeface="+mn-lt"/>
            </a:endParaRPr>
          </a:p>
        </p:txBody>
      </p:sp>
      <p:sp>
        <p:nvSpPr>
          <p:cNvPr id="1048653" name="TextBox 6"/>
          <p:cNvSpPr txBox="1"/>
          <p:nvPr/>
        </p:nvSpPr>
        <p:spPr>
          <a:xfrm>
            <a:off x="571472" y="571487"/>
            <a:ext cx="2286016" cy="276999"/>
          </a:xfrm>
          <a:prstGeom prst="rect"/>
          <a:noFill/>
        </p:spPr>
        <p:txBody>
          <a:bodyPr rtlCol="0" wrap="square">
            <a:spAutoFit/>
          </a:bodyPr>
          <a:p>
            <a:pPr algn="dist"/>
            <a:r>
              <a:rPr altLang="en-US" dirty="0" sz="1200" lang="zh-CN">
                <a:cs typeface="+mn-ea"/>
                <a:sym typeface="+mn-lt"/>
              </a:rPr>
              <a:t>命题解读与关键词提炼</a:t>
            </a:r>
          </a:p>
        </p:txBody>
      </p:sp>
      <p:sp>
        <p:nvSpPr>
          <p:cNvPr id="1048654" name="TextBox 8"/>
          <p:cNvSpPr txBox="1"/>
          <p:nvPr/>
        </p:nvSpPr>
        <p:spPr>
          <a:xfrm>
            <a:off x="3071802" y="1500180"/>
            <a:ext cx="2492990" cy="800219"/>
          </a:xfrm>
          <a:prstGeom prst="rect"/>
          <a:noFill/>
        </p:spPr>
        <p:txBody>
          <a:bodyPr rtlCol="0" wrap="none">
            <a:spAutoFit/>
          </a:bodyPr>
          <a:p>
            <a:pPr algn="ctr"/>
            <a:r>
              <a:rPr altLang="zh-CN" b="1" dirty="0" sz="2800" lang="en-US" u="sng">
                <a:solidFill>
                  <a:srgbClr val="416889"/>
                </a:solidFill>
                <a:cs typeface="+mn-ea"/>
                <a:sym typeface="+mn-lt"/>
              </a:rPr>
              <a:t>ONE</a:t>
            </a:r>
          </a:p>
          <a:p>
            <a:pPr algn="ctr"/>
            <a:r>
              <a:rPr altLang="en-US" b="1" dirty="0" lang="zh-CN">
                <a:solidFill>
                  <a:schemeClr val="tx1">
                    <a:lumMod val="50000"/>
                    <a:lumOff val="50000"/>
                  </a:schemeClr>
                </a:solidFill>
                <a:cs typeface="+mn-ea"/>
                <a:sym typeface="+mn-lt"/>
              </a:rPr>
              <a:t>全新的老带新体系释放</a:t>
            </a:r>
          </a:p>
        </p:txBody>
      </p:sp>
      <p:sp>
        <p:nvSpPr>
          <p:cNvPr id="1048655" name="等腰三角形 9"/>
          <p:cNvSpPr/>
          <p:nvPr/>
        </p:nvSpPr>
        <p:spPr>
          <a:xfrm>
            <a:off x="785786" y="3090450"/>
            <a:ext cx="1928826" cy="1662782"/>
          </a:xfrm>
          <a:prstGeom prst="triangle"/>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656" name="等腰三角形 10"/>
          <p:cNvSpPr/>
          <p:nvPr/>
        </p:nvSpPr>
        <p:spPr>
          <a:xfrm rot="10800000">
            <a:off x="3428992" y="3143252"/>
            <a:ext cx="1928826" cy="1662782"/>
          </a:xfrm>
          <a:prstGeom prst="triangle"/>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657" name="等腰三角形 11"/>
          <p:cNvSpPr/>
          <p:nvPr/>
        </p:nvSpPr>
        <p:spPr>
          <a:xfrm>
            <a:off x="6143636" y="3090450"/>
            <a:ext cx="1928826" cy="1662782"/>
          </a:xfrm>
          <a:prstGeom prst="triangle"/>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658" name="TextBox 12"/>
          <p:cNvSpPr txBox="1"/>
          <p:nvPr/>
        </p:nvSpPr>
        <p:spPr>
          <a:xfrm>
            <a:off x="1280583" y="3676014"/>
            <a:ext cx="1005403" cy="1077218"/>
          </a:xfrm>
          <a:prstGeom prst="rect"/>
          <a:noFill/>
        </p:spPr>
        <p:txBody>
          <a:bodyPr rtlCol="0" wrap="none">
            <a:spAutoFit/>
          </a:bodyPr>
          <a:p>
            <a:r>
              <a:rPr altLang="en-US" b="1" dirty="0" sz="3200" lang="zh-CN">
                <a:solidFill>
                  <a:schemeClr val="bg1"/>
                </a:solidFill>
                <a:cs typeface="+mn-ea"/>
                <a:sym typeface="+mn-lt"/>
              </a:rPr>
              <a:t>积分</a:t>
            </a:r>
            <a:endParaRPr altLang="zh-CN" b="1" dirty="0" sz="3200" lang="en-US">
              <a:solidFill>
                <a:schemeClr val="bg1"/>
              </a:solidFill>
              <a:cs typeface="+mn-ea"/>
              <a:sym typeface="+mn-lt"/>
            </a:endParaRPr>
          </a:p>
          <a:p>
            <a:r>
              <a:rPr altLang="en-US" b="1" dirty="0" sz="3200" lang="zh-CN">
                <a:solidFill>
                  <a:schemeClr val="bg1"/>
                </a:solidFill>
                <a:cs typeface="+mn-ea"/>
                <a:sym typeface="+mn-lt"/>
              </a:rPr>
              <a:t>体系</a:t>
            </a:r>
          </a:p>
        </p:txBody>
      </p:sp>
      <p:cxnSp>
        <p:nvCxnSpPr>
          <p:cNvPr id="3145731" name="直接连接符 13"/>
          <p:cNvCxnSpPr>
            <a:cxnSpLocks/>
          </p:cNvCxnSpPr>
          <p:nvPr/>
        </p:nvCxnSpPr>
        <p:spPr>
          <a:xfrm>
            <a:off x="642910" y="4967547"/>
            <a:ext cx="2214578" cy="1588"/>
          </a:xfrm>
          <a:prstGeom prst="line"/>
          <a:ln>
            <a:solidFill>
              <a:srgbClr val="416889"/>
            </a:solidFill>
          </a:ln>
        </p:spPr>
        <p:style>
          <a:lnRef idx="1">
            <a:schemeClr val="accent1"/>
          </a:lnRef>
          <a:fillRef idx="0">
            <a:schemeClr val="accent1"/>
          </a:fillRef>
          <a:effectRef idx="0">
            <a:schemeClr val="accent1"/>
          </a:effectRef>
          <a:fontRef idx="minor">
            <a:schemeClr val="tx1"/>
          </a:fontRef>
        </p:style>
      </p:cxnSp>
      <p:cxnSp>
        <p:nvCxnSpPr>
          <p:cNvPr id="3145732" name="直接连接符 14"/>
          <p:cNvCxnSpPr>
            <a:cxnSpLocks/>
          </p:cNvCxnSpPr>
          <p:nvPr/>
        </p:nvCxnSpPr>
        <p:spPr>
          <a:xfrm rot="5400000" flipH="1" flipV="1">
            <a:off x="1679556" y="4859595"/>
            <a:ext cx="214314" cy="1588"/>
          </a:xfrm>
          <a:prstGeom prst="line"/>
          <a:ln>
            <a:solidFill>
              <a:srgbClr val="416889"/>
            </a:solidFill>
          </a:ln>
        </p:spPr>
        <p:style>
          <a:lnRef idx="1">
            <a:schemeClr val="accent1"/>
          </a:lnRef>
          <a:fillRef idx="0">
            <a:schemeClr val="accent1"/>
          </a:fillRef>
          <a:effectRef idx="0">
            <a:schemeClr val="accent1"/>
          </a:effectRef>
          <a:fontRef idx="minor">
            <a:schemeClr val="tx1"/>
          </a:fontRef>
        </p:style>
      </p:cxnSp>
      <p:sp>
        <p:nvSpPr>
          <p:cNvPr id="1048659" name="TextBox 15"/>
          <p:cNvSpPr txBox="1"/>
          <p:nvPr/>
        </p:nvSpPr>
        <p:spPr>
          <a:xfrm>
            <a:off x="1084526" y="4967546"/>
            <a:ext cx="1415772" cy="338554"/>
          </a:xfrm>
          <a:prstGeom prst="rect"/>
          <a:noFill/>
        </p:spPr>
        <p:txBody>
          <a:bodyPr rtlCol="0" wrap="none">
            <a:spAutoFit/>
          </a:bodyPr>
          <a:p>
            <a:r>
              <a:rPr altLang="en-US" dirty="0" sz="1600" lang="zh-CN">
                <a:solidFill>
                  <a:schemeClr val="tx1">
                    <a:lumMod val="65000"/>
                    <a:lumOff val="35000"/>
                  </a:schemeClr>
                </a:solidFill>
                <a:cs typeface="+mn-ea"/>
                <a:sym typeface="+mn-lt"/>
              </a:rPr>
              <a:t>积分兑换体系</a:t>
            </a:r>
          </a:p>
        </p:txBody>
      </p:sp>
      <p:sp>
        <p:nvSpPr>
          <p:cNvPr id="1048660" name="TextBox 16"/>
          <p:cNvSpPr txBox="1"/>
          <p:nvPr/>
        </p:nvSpPr>
        <p:spPr>
          <a:xfrm>
            <a:off x="3857622" y="3091522"/>
            <a:ext cx="1005403" cy="1077218"/>
          </a:xfrm>
          <a:prstGeom prst="rect"/>
          <a:noFill/>
        </p:spPr>
        <p:txBody>
          <a:bodyPr rtlCol="0" wrap="none">
            <a:spAutoFit/>
          </a:bodyPr>
          <a:p>
            <a:r>
              <a:rPr altLang="en-US" b="1" dirty="0" sz="3200" lang="zh-CN">
                <a:solidFill>
                  <a:schemeClr val="bg1"/>
                </a:solidFill>
                <a:cs typeface="+mn-ea"/>
                <a:sym typeface="+mn-lt"/>
              </a:rPr>
              <a:t>健身</a:t>
            </a:r>
            <a:endParaRPr altLang="zh-CN" b="1" dirty="0" sz="3200" lang="en-US">
              <a:solidFill>
                <a:schemeClr val="bg1"/>
              </a:solidFill>
              <a:cs typeface="+mn-ea"/>
              <a:sym typeface="+mn-lt"/>
            </a:endParaRPr>
          </a:p>
          <a:p>
            <a:r>
              <a:rPr altLang="en-US" b="1" dirty="0" sz="3200" lang="zh-CN">
                <a:solidFill>
                  <a:schemeClr val="bg1"/>
                </a:solidFill>
                <a:cs typeface="+mn-ea"/>
                <a:sym typeface="+mn-lt"/>
              </a:rPr>
              <a:t>社区</a:t>
            </a:r>
          </a:p>
        </p:txBody>
      </p:sp>
      <p:cxnSp>
        <p:nvCxnSpPr>
          <p:cNvPr id="3145733" name="直接连接符 17"/>
          <p:cNvCxnSpPr>
            <a:cxnSpLocks/>
          </p:cNvCxnSpPr>
          <p:nvPr/>
        </p:nvCxnSpPr>
        <p:spPr>
          <a:xfrm>
            <a:off x="3286116" y="2948647"/>
            <a:ext cx="2214578" cy="1588"/>
          </a:xfrm>
          <a:prstGeom prst="line"/>
          <a:ln>
            <a:solidFill>
              <a:srgbClr val="416889"/>
            </a:solidFill>
          </a:ln>
        </p:spPr>
        <p:style>
          <a:lnRef idx="1">
            <a:schemeClr val="accent1"/>
          </a:lnRef>
          <a:fillRef idx="0">
            <a:schemeClr val="accent1"/>
          </a:fillRef>
          <a:effectRef idx="0">
            <a:schemeClr val="accent1"/>
          </a:effectRef>
          <a:fontRef idx="minor">
            <a:schemeClr val="tx1"/>
          </a:fontRef>
        </p:style>
      </p:cxnSp>
      <p:cxnSp>
        <p:nvCxnSpPr>
          <p:cNvPr id="3145734" name="直接连接符 18"/>
          <p:cNvCxnSpPr>
            <a:cxnSpLocks/>
          </p:cNvCxnSpPr>
          <p:nvPr/>
        </p:nvCxnSpPr>
        <p:spPr>
          <a:xfrm rot="5400000" flipH="1" flipV="1">
            <a:off x="4321174" y="3055009"/>
            <a:ext cx="214314" cy="1588"/>
          </a:xfrm>
          <a:prstGeom prst="line"/>
          <a:ln>
            <a:solidFill>
              <a:srgbClr val="416889"/>
            </a:solidFill>
          </a:ln>
        </p:spPr>
        <p:style>
          <a:lnRef idx="1">
            <a:schemeClr val="accent1"/>
          </a:lnRef>
          <a:fillRef idx="0">
            <a:schemeClr val="accent1"/>
          </a:fillRef>
          <a:effectRef idx="0">
            <a:schemeClr val="accent1"/>
          </a:effectRef>
          <a:fontRef idx="minor">
            <a:schemeClr val="tx1"/>
          </a:fontRef>
        </p:style>
      </p:cxnSp>
      <p:sp>
        <p:nvSpPr>
          <p:cNvPr id="1048661" name="TextBox 19"/>
          <p:cNvSpPr txBox="1"/>
          <p:nvPr/>
        </p:nvSpPr>
        <p:spPr>
          <a:xfrm>
            <a:off x="2809766" y="2610092"/>
            <a:ext cx="3230880" cy="332741"/>
          </a:xfrm>
          <a:prstGeom prst="rect"/>
          <a:noFill/>
        </p:spPr>
        <p:txBody>
          <a:bodyPr rtlCol="0" wrap="none">
            <a:spAutoFit/>
          </a:bodyPr>
          <a:p>
            <a:r>
              <a:rPr altLang="en-US" dirty="0" sz="1600" lang="zh-CN">
                <a:solidFill>
                  <a:schemeClr val="tx1">
                    <a:lumMod val="65000"/>
                    <a:lumOff val="35000"/>
                  </a:schemeClr>
                </a:solidFill>
                <a:cs typeface="+mn-ea"/>
                <a:sym typeface="+mn-lt"/>
              </a:rPr>
              <a:t>独有的健身空间，专属的健身课程</a:t>
            </a:r>
          </a:p>
        </p:txBody>
      </p:sp>
      <p:cxnSp>
        <p:nvCxnSpPr>
          <p:cNvPr id="3145735" name="直接连接符 20"/>
          <p:cNvCxnSpPr>
            <a:cxnSpLocks/>
          </p:cNvCxnSpPr>
          <p:nvPr/>
        </p:nvCxnSpPr>
        <p:spPr>
          <a:xfrm>
            <a:off x="6000760" y="4967547"/>
            <a:ext cx="2214578" cy="1588"/>
          </a:xfrm>
          <a:prstGeom prst="line"/>
          <a:ln>
            <a:solidFill>
              <a:srgbClr val="416889"/>
            </a:solidFill>
          </a:ln>
        </p:spPr>
        <p:style>
          <a:lnRef idx="1">
            <a:schemeClr val="accent1"/>
          </a:lnRef>
          <a:fillRef idx="0">
            <a:schemeClr val="accent1"/>
          </a:fillRef>
          <a:effectRef idx="0">
            <a:schemeClr val="accent1"/>
          </a:effectRef>
          <a:fontRef idx="minor">
            <a:schemeClr val="tx1"/>
          </a:fontRef>
        </p:style>
      </p:cxnSp>
      <p:cxnSp>
        <p:nvCxnSpPr>
          <p:cNvPr id="3145736" name="直接连接符 21"/>
          <p:cNvCxnSpPr>
            <a:cxnSpLocks/>
          </p:cNvCxnSpPr>
          <p:nvPr/>
        </p:nvCxnSpPr>
        <p:spPr>
          <a:xfrm rot="5400000" flipH="1" flipV="1">
            <a:off x="7037406" y="4859595"/>
            <a:ext cx="214314" cy="1588"/>
          </a:xfrm>
          <a:prstGeom prst="line"/>
          <a:ln>
            <a:solidFill>
              <a:srgbClr val="416889"/>
            </a:solidFill>
          </a:ln>
        </p:spPr>
        <p:style>
          <a:lnRef idx="1">
            <a:schemeClr val="accent1"/>
          </a:lnRef>
          <a:fillRef idx="0">
            <a:schemeClr val="accent1"/>
          </a:fillRef>
          <a:effectRef idx="0">
            <a:schemeClr val="accent1"/>
          </a:effectRef>
          <a:fontRef idx="minor">
            <a:schemeClr val="tx1"/>
          </a:fontRef>
        </p:style>
      </p:cxnSp>
      <p:sp>
        <p:nvSpPr>
          <p:cNvPr id="1048662" name="TextBox 22"/>
          <p:cNvSpPr txBox="1"/>
          <p:nvPr/>
        </p:nvSpPr>
        <p:spPr>
          <a:xfrm>
            <a:off x="6246323" y="4967546"/>
            <a:ext cx="1826141" cy="338554"/>
          </a:xfrm>
          <a:prstGeom prst="rect"/>
          <a:noFill/>
        </p:spPr>
        <p:txBody>
          <a:bodyPr rtlCol="0" wrap="none">
            <a:spAutoFit/>
          </a:bodyPr>
          <a:p>
            <a:r>
              <a:rPr altLang="en-US" dirty="0" sz="1600" lang="zh-CN">
                <a:solidFill>
                  <a:schemeClr val="tx1">
                    <a:lumMod val="65000"/>
                    <a:lumOff val="35000"/>
                  </a:schemeClr>
                </a:solidFill>
                <a:cs typeface="+mn-ea"/>
                <a:sym typeface="+mn-lt"/>
              </a:rPr>
              <a:t>业主自己的一块田</a:t>
            </a:r>
          </a:p>
        </p:txBody>
      </p:sp>
      <p:sp>
        <p:nvSpPr>
          <p:cNvPr id="1048663" name="TextBox 23"/>
          <p:cNvSpPr txBox="1"/>
          <p:nvPr/>
        </p:nvSpPr>
        <p:spPr>
          <a:xfrm>
            <a:off x="6572266" y="3676014"/>
            <a:ext cx="1005403" cy="1077218"/>
          </a:xfrm>
          <a:prstGeom prst="rect"/>
          <a:noFill/>
        </p:spPr>
        <p:txBody>
          <a:bodyPr rtlCol="0" wrap="none">
            <a:spAutoFit/>
          </a:bodyPr>
          <a:p>
            <a:pPr algn="ctr"/>
            <a:r>
              <a:rPr altLang="en-US" b="1" dirty="0" sz="3200" lang="zh-CN">
                <a:solidFill>
                  <a:schemeClr val="bg1"/>
                </a:solidFill>
                <a:cs typeface="+mn-ea"/>
                <a:sym typeface="+mn-lt"/>
              </a:rPr>
              <a:t>专属</a:t>
            </a:r>
            <a:endParaRPr altLang="zh-CN" b="1" dirty="0" sz="3200" lang="en-US">
              <a:solidFill>
                <a:schemeClr val="bg1"/>
              </a:solidFill>
              <a:cs typeface="+mn-ea"/>
              <a:sym typeface="+mn-lt"/>
            </a:endParaRPr>
          </a:p>
          <a:p>
            <a:pPr algn="ctr"/>
            <a:r>
              <a:rPr altLang="en-US" b="1" dirty="0" sz="3200" lang="zh-CN">
                <a:solidFill>
                  <a:schemeClr val="bg1"/>
                </a:solidFill>
                <a:cs typeface="+mn-ea"/>
                <a:sym typeface="+mn-lt"/>
              </a:rPr>
              <a:t>农田</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8664" name="TextBox 5"/>
          <p:cNvSpPr txBox="1"/>
          <p:nvPr/>
        </p:nvSpPr>
        <p:spPr>
          <a:xfrm>
            <a:off x="571472" y="285734"/>
            <a:ext cx="2428892" cy="369332"/>
          </a:xfrm>
          <a:prstGeom prst="rect"/>
          <a:noFill/>
        </p:spPr>
        <p:txBody>
          <a:bodyPr rtlCol="0" wrap="square">
            <a:spAutoFit/>
          </a:bodyPr>
          <a:p>
            <a:r>
              <a:rPr altLang="en-US" b="1" dirty="0" lang="zh-CN">
                <a:solidFill>
                  <a:srgbClr val="416889"/>
                </a:solidFill>
                <a:cs typeface="+mn-ea"/>
                <a:sym typeface="+mn-lt"/>
              </a:rPr>
              <a:t>第一部分 </a:t>
            </a:r>
            <a:r>
              <a:rPr altLang="zh-CN" b="1" dirty="0" lang="en-US">
                <a:solidFill>
                  <a:srgbClr val="416889"/>
                </a:solidFill>
                <a:cs typeface="+mn-ea"/>
                <a:sym typeface="+mn-lt"/>
              </a:rPr>
              <a:t>PART ONE</a:t>
            </a:r>
            <a:endParaRPr altLang="en-US" b="1" dirty="0" lang="zh-CN">
              <a:solidFill>
                <a:srgbClr val="416889"/>
              </a:solidFill>
              <a:cs typeface="+mn-ea"/>
              <a:sym typeface="+mn-lt"/>
            </a:endParaRPr>
          </a:p>
        </p:txBody>
      </p:sp>
      <p:sp>
        <p:nvSpPr>
          <p:cNvPr id="1048665" name="TextBox 6"/>
          <p:cNvSpPr txBox="1"/>
          <p:nvPr/>
        </p:nvSpPr>
        <p:spPr>
          <a:xfrm>
            <a:off x="571472" y="571487"/>
            <a:ext cx="2286016" cy="276999"/>
          </a:xfrm>
          <a:prstGeom prst="rect"/>
          <a:noFill/>
        </p:spPr>
        <p:txBody>
          <a:bodyPr rtlCol="0" wrap="square">
            <a:spAutoFit/>
          </a:bodyPr>
          <a:p>
            <a:pPr algn="dist"/>
            <a:r>
              <a:rPr altLang="en-US" dirty="0" sz="1200" lang="zh-CN">
                <a:cs typeface="+mn-ea"/>
                <a:sym typeface="+mn-lt"/>
              </a:rPr>
              <a:t>命题解读与关键词提炼</a:t>
            </a:r>
          </a:p>
        </p:txBody>
      </p:sp>
      <p:cxnSp>
        <p:nvCxnSpPr>
          <p:cNvPr id="3145737" name="直接连接符 24"/>
          <p:cNvCxnSpPr>
            <a:cxnSpLocks/>
          </p:cNvCxnSpPr>
          <p:nvPr/>
        </p:nvCxnSpPr>
        <p:spPr>
          <a:xfrm>
            <a:off x="-1" y="2840058"/>
            <a:ext cx="2714612" cy="2081"/>
          </a:xfrm>
          <a:prstGeom prst="line"/>
          <a:ln>
            <a:solidFill>
              <a:srgbClr val="416889"/>
            </a:solidFill>
          </a:ln>
        </p:spPr>
        <p:style>
          <a:lnRef idx="1">
            <a:schemeClr val="accent1"/>
          </a:lnRef>
          <a:fillRef idx="0">
            <a:schemeClr val="accent1"/>
          </a:fillRef>
          <a:effectRef idx="0">
            <a:schemeClr val="accent1"/>
          </a:effectRef>
          <a:fontRef idx="minor">
            <a:schemeClr val="tx1"/>
          </a:fontRef>
        </p:style>
      </p:cxnSp>
      <p:sp>
        <p:nvSpPr>
          <p:cNvPr id="1048666" name="矩形 25"/>
          <p:cNvSpPr/>
          <p:nvPr/>
        </p:nvSpPr>
        <p:spPr>
          <a:xfrm>
            <a:off x="2786049" y="1982802"/>
            <a:ext cx="71438" cy="1643074"/>
          </a:xfrm>
          <a:prstGeom prst="rect"/>
          <a:solidFill>
            <a:srgbClr val="416889"/>
          </a:solidFill>
          <a:ln>
            <a:solidFill>
              <a:srgbClr val="416889"/>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667" name="TextBox 26"/>
          <p:cNvSpPr txBox="1"/>
          <p:nvPr/>
        </p:nvSpPr>
        <p:spPr>
          <a:xfrm>
            <a:off x="2928925" y="2339992"/>
            <a:ext cx="1571636" cy="1015663"/>
          </a:xfrm>
          <a:prstGeom prst="rect"/>
          <a:noFill/>
        </p:spPr>
        <p:txBody>
          <a:bodyPr rtlCol="0" wrap="square">
            <a:spAutoFit/>
          </a:bodyPr>
          <a:p>
            <a:r>
              <a:rPr altLang="zh-CN" b="1" dirty="0" sz="2000" lang="en-US">
                <a:solidFill>
                  <a:srgbClr val="416889"/>
                </a:solidFill>
                <a:cs typeface="+mn-ea"/>
                <a:sym typeface="+mn-lt"/>
              </a:rPr>
              <a:t>TWO</a:t>
            </a:r>
          </a:p>
          <a:p>
            <a:r>
              <a:rPr altLang="en-US" b="1" dirty="0" sz="2000" lang="zh-CN">
                <a:solidFill>
                  <a:schemeClr val="tx1">
                    <a:lumMod val="50000"/>
                    <a:lumOff val="50000"/>
                  </a:schemeClr>
                </a:solidFill>
                <a:cs typeface="+mn-ea"/>
                <a:sym typeface="+mn-lt"/>
              </a:rPr>
              <a:t>精装样板间全面升级</a:t>
            </a:r>
            <a:endParaRPr altLang="zh-CN" b="1" dirty="0" sz="2000" lang="en-US">
              <a:solidFill>
                <a:schemeClr val="tx1">
                  <a:lumMod val="50000"/>
                  <a:lumOff val="50000"/>
                </a:schemeClr>
              </a:solidFill>
              <a:cs typeface="+mn-ea"/>
              <a:sym typeface="+mn-lt"/>
            </a:endParaRPr>
          </a:p>
        </p:txBody>
      </p:sp>
      <p:sp>
        <p:nvSpPr>
          <p:cNvPr id="1048668" name="饼形 27"/>
          <p:cNvSpPr/>
          <p:nvPr/>
        </p:nvSpPr>
        <p:spPr>
          <a:xfrm rot="14321401">
            <a:off x="3588968" y="874338"/>
            <a:ext cx="3911288" cy="3911288"/>
          </a:xfrm>
          <a:prstGeom prst="pie">
            <a:avLst>
              <a:gd name="adj1" fmla="val 19715090"/>
              <a:gd name="adj2" fmla="val 16200000"/>
            </a:avLst>
          </a:prstGeom>
          <a:solidFill>
            <a:srgbClr val="416889"/>
          </a:solidFill>
          <a:ln>
            <a:solidFill>
              <a:srgbClr val="416889"/>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tx1"/>
              </a:solidFill>
              <a:cs typeface="+mn-ea"/>
              <a:sym typeface="+mn-lt"/>
            </a:endParaRPr>
          </a:p>
        </p:txBody>
      </p:sp>
      <p:sp>
        <p:nvSpPr>
          <p:cNvPr id="1048669" name="TextBox 35"/>
          <p:cNvSpPr txBox="1"/>
          <p:nvPr/>
        </p:nvSpPr>
        <p:spPr>
          <a:xfrm>
            <a:off x="4381544" y="4000508"/>
            <a:ext cx="2262158" cy="369332"/>
          </a:xfrm>
          <a:prstGeom prst="rect"/>
          <a:noFill/>
        </p:spPr>
        <p:txBody>
          <a:bodyPr rtlCol="0" wrap="none">
            <a:spAutoFit/>
          </a:bodyPr>
          <a:p>
            <a:r>
              <a:rPr altLang="en-US" b="1" dirty="0" lang="zh-CN">
                <a:solidFill>
                  <a:schemeClr val="bg1"/>
                </a:solidFill>
                <a:cs typeface="+mn-ea"/>
                <a:sym typeface="+mn-lt"/>
              </a:rPr>
              <a:t>业主看房，体验升级</a:t>
            </a:r>
          </a:p>
        </p:txBody>
      </p:sp>
      <p:sp>
        <p:nvSpPr>
          <p:cNvPr id="1048670" name="TextBox 37"/>
          <p:cNvSpPr txBox="1"/>
          <p:nvPr/>
        </p:nvSpPr>
        <p:spPr>
          <a:xfrm>
            <a:off x="4714876" y="1285864"/>
            <a:ext cx="1800493" cy="369332"/>
          </a:xfrm>
          <a:prstGeom prst="rect"/>
          <a:noFill/>
        </p:spPr>
        <p:txBody>
          <a:bodyPr rtlCol="0" wrap="none">
            <a:spAutoFit/>
          </a:bodyPr>
          <a:p>
            <a:r>
              <a:rPr altLang="en-US" b="1" dirty="0" lang="zh-CN">
                <a:solidFill>
                  <a:schemeClr val="bg1"/>
                </a:solidFill>
                <a:cs typeface="+mn-ea"/>
                <a:sym typeface="+mn-lt"/>
              </a:rPr>
              <a:t>家居智能化升级</a:t>
            </a:r>
          </a:p>
        </p:txBody>
      </p:sp>
      <p:sp>
        <p:nvSpPr>
          <p:cNvPr id="1048671" name="TextBox 40"/>
          <p:cNvSpPr txBox="1"/>
          <p:nvPr/>
        </p:nvSpPr>
        <p:spPr>
          <a:xfrm>
            <a:off x="5000628" y="3143253"/>
            <a:ext cx="2339102" cy="461665"/>
          </a:xfrm>
          <a:prstGeom prst="rect"/>
          <a:noFill/>
        </p:spPr>
        <p:txBody>
          <a:bodyPr rtlCol="0" wrap="none">
            <a:spAutoFit/>
          </a:bodyPr>
          <a:p>
            <a:r>
              <a:rPr altLang="en-US" b="1" dirty="0" sz="2400" lang="zh-CN">
                <a:solidFill>
                  <a:schemeClr val="bg1"/>
                </a:solidFill>
                <a:cs typeface="+mn-ea"/>
                <a:sym typeface="+mn-lt"/>
              </a:rPr>
              <a:t>样板间配套升级</a:t>
            </a:r>
          </a:p>
        </p:txBody>
      </p:sp>
      <p:sp>
        <p:nvSpPr>
          <p:cNvPr id="1048672" name="TextBox 41"/>
          <p:cNvSpPr txBox="1"/>
          <p:nvPr/>
        </p:nvSpPr>
        <p:spPr>
          <a:xfrm>
            <a:off x="4429124" y="1785932"/>
            <a:ext cx="1441420" cy="307777"/>
          </a:xfrm>
          <a:prstGeom prst="rect"/>
          <a:noFill/>
        </p:spPr>
        <p:txBody>
          <a:bodyPr rtlCol="0" wrap="none">
            <a:spAutoFit/>
          </a:bodyPr>
          <a:p>
            <a:r>
              <a:rPr altLang="en-US" dirty="0" sz="1400" lang="zh-CN">
                <a:solidFill>
                  <a:schemeClr val="bg1"/>
                </a:solidFill>
                <a:cs typeface="+mn-ea"/>
                <a:sym typeface="+mn-lt"/>
              </a:rPr>
              <a:t>入户安全锁升级</a:t>
            </a:r>
          </a:p>
        </p:txBody>
      </p:sp>
      <p:sp>
        <p:nvSpPr>
          <p:cNvPr id="1048673" name="TextBox 42"/>
          <p:cNvSpPr txBox="1"/>
          <p:nvPr/>
        </p:nvSpPr>
        <p:spPr>
          <a:xfrm>
            <a:off x="5643570" y="2143122"/>
            <a:ext cx="1261884" cy="307777"/>
          </a:xfrm>
          <a:prstGeom prst="rect"/>
          <a:noFill/>
        </p:spPr>
        <p:txBody>
          <a:bodyPr rtlCol="0" wrap="none">
            <a:spAutoFit/>
          </a:bodyPr>
          <a:p>
            <a:r>
              <a:rPr altLang="en-US" dirty="0" sz="1400" lang="zh-CN">
                <a:solidFill>
                  <a:schemeClr val="bg1"/>
                </a:solidFill>
                <a:cs typeface="+mn-ea"/>
                <a:sym typeface="+mn-lt"/>
              </a:rPr>
              <a:t>互动体验升级</a:t>
            </a:r>
          </a:p>
        </p:txBody>
      </p:sp>
      <p:sp>
        <p:nvSpPr>
          <p:cNvPr id="1048674" name="TextBox 45"/>
          <p:cNvSpPr txBox="1"/>
          <p:nvPr/>
        </p:nvSpPr>
        <p:spPr>
          <a:xfrm>
            <a:off x="5669455" y="2714625"/>
            <a:ext cx="902811" cy="307777"/>
          </a:xfrm>
          <a:prstGeom prst="rect"/>
          <a:noFill/>
        </p:spPr>
        <p:txBody>
          <a:bodyPr rtlCol="0" wrap="none">
            <a:spAutoFit/>
          </a:bodyPr>
          <a:p>
            <a:r>
              <a:rPr altLang="en-US" dirty="0" sz="1400" lang="zh-CN">
                <a:solidFill>
                  <a:schemeClr val="bg1"/>
                </a:solidFill>
                <a:cs typeface="+mn-ea"/>
                <a:sym typeface="+mn-lt"/>
              </a:rPr>
              <a:t>细节升级</a:t>
            </a:r>
          </a:p>
        </p:txBody>
      </p:sp>
      <p:sp>
        <p:nvSpPr>
          <p:cNvPr id="1048675" name="TextBox 46"/>
          <p:cNvSpPr txBox="1"/>
          <p:nvPr/>
        </p:nvSpPr>
        <p:spPr>
          <a:xfrm>
            <a:off x="5572132" y="3643320"/>
            <a:ext cx="1261884" cy="307777"/>
          </a:xfrm>
          <a:prstGeom prst="rect"/>
          <a:noFill/>
        </p:spPr>
        <p:txBody>
          <a:bodyPr rtlCol="0" wrap="none">
            <a:spAutoFit/>
          </a:bodyPr>
          <a:p>
            <a:r>
              <a:rPr altLang="en-US" dirty="0" sz="1400" lang="zh-CN">
                <a:solidFill>
                  <a:schemeClr val="bg1"/>
                </a:solidFill>
                <a:cs typeface="+mn-ea"/>
                <a:sym typeface="+mn-lt"/>
              </a:rPr>
              <a:t>室内氛围升级</a:t>
            </a:r>
          </a:p>
        </p:txBody>
      </p:sp>
      <p:sp>
        <p:nvSpPr>
          <p:cNvPr id="1048676" name="矩形 20"/>
          <p:cNvSpPr/>
          <p:nvPr/>
        </p:nvSpPr>
        <p:spPr>
          <a:xfrm>
            <a:off x="0" y="357173"/>
            <a:ext cx="428596" cy="4286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416889"/>
              </a:solidFill>
              <a:cs typeface="+mn-ea"/>
              <a:sym typeface="+mn-lt"/>
            </a:endParaRPr>
          </a:p>
        </p:txBody>
      </p:sp>
      <p:sp>
        <p:nvSpPr>
          <p:cNvPr id="1048677" name="矩形 21"/>
          <p:cNvSpPr/>
          <p:nvPr/>
        </p:nvSpPr>
        <p:spPr>
          <a:xfrm>
            <a:off x="500034" y="357173"/>
            <a:ext cx="71438" cy="4286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416889"/>
              </a:solidFill>
              <a:cs typeface="+mn-ea"/>
              <a:sym typeface="+mn-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98" name=""/>
        <p:cNvGrpSpPr/>
        <p:nvPr/>
      </p:nvGrpSpPr>
      <p:grpSpPr>
        <a:xfrm>
          <a:off x="0" y="0"/>
          <a:ext cx="0" cy="0"/>
          <a:chOff x="0" y="0"/>
          <a:chExt cx="0" cy="0"/>
        </a:xfrm>
      </p:grpSpPr>
      <p:pic>
        <p:nvPicPr>
          <p:cNvPr id="2097164" name="Picture 2" descr="https://ss0.bdstatic.com/70cFuHSh_Q1YnxGkpoWK1HF6hhy/it/u=1710440546,1825737326&amp;fm=26&amp;gp=0.jpg"/>
          <p:cNvPicPr>
            <a:picLocks noChangeAspect="1" noChangeArrowheads="1"/>
          </p:cNvPicPr>
          <p:nvPr/>
        </p:nvPicPr>
        <p:blipFill>
          <a:blip xmlns:r="http://schemas.openxmlformats.org/officeDocument/2006/relationships" r:embed="rId1" cstate="email"/>
          <a:srcRect/>
          <a:stretch>
            <a:fillRect/>
          </a:stretch>
        </p:blipFill>
        <p:spPr bwMode="auto">
          <a:xfrm>
            <a:off x="0" y="2643171"/>
            <a:ext cx="9144000" cy="2500330"/>
          </a:xfrm>
          <a:prstGeom prst="rect"/>
          <a:noFill/>
        </p:spPr>
      </p:pic>
      <p:sp>
        <p:nvSpPr>
          <p:cNvPr id="1048678" name="TextBox 11"/>
          <p:cNvSpPr txBox="1"/>
          <p:nvPr/>
        </p:nvSpPr>
        <p:spPr>
          <a:xfrm>
            <a:off x="571472" y="285734"/>
            <a:ext cx="2428892" cy="369332"/>
          </a:xfrm>
          <a:prstGeom prst="rect"/>
          <a:noFill/>
        </p:spPr>
        <p:txBody>
          <a:bodyPr rtlCol="0" wrap="square">
            <a:spAutoFit/>
          </a:bodyPr>
          <a:p>
            <a:r>
              <a:rPr altLang="en-US" b="1" dirty="0" lang="zh-CN">
                <a:solidFill>
                  <a:srgbClr val="416889"/>
                </a:solidFill>
                <a:cs typeface="+mn-ea"/>
                <a:sym typeface="+mn-lt"/>
              </a:rPr>
              <a:t>第一部分 </a:t>
            </a:r>
            <a:r>
              <a:rPr altLang="zh-CN" b="1" dirty="0" lang="en-US">
                <a:solidFill>
                  <a:srgbClr val="416889"/>
                </a:solidFill>
                <a:cs typeface="+mn-ea"/>
                <a:sym typeface="+mn-lt"/>
              </a:rPr>
              <a:t>PART ONE</a:t>
            </a:r>
            <a:endParaRPr altLang="en-US" b="1" dirty="0" lang="zh-CN">
              <a:solidFill>
                <a:srgbClr val="416889"/>
              </a:solidFill>
              <a:cs typeface="+mn-ea"/>
              <a:sym typeface="+mn-lt"/>
            </a:endParaRPr>
          </a:p>
        </p:txBody>
      </p:sp>
      <p:sp>
        <p:nvSpPr>
          <p:cNvPr id="1048679" name="TextBox 12"/>
          <p:cNvSpPr txBox="1"/>
          <p:nvPr/>
        </p:nvSpPr>
        <p:spPr>
          <a:xfrm>
            <a:off x="571472" y="571487"/>
            <a:ext cx="2286016" cy="276999"/>
          </a:xfrm>
          <a:prstGeom prst="rect"/>
          <a:noFill/>
        </p:spPr>
        <p:txBody>
          <a:bodyPr rtlCol="0" wrap="square">
            <a:spAutoFit/>
          </a:bodyPr>
          <a:p>
            <a:r>
              <a:rPr altLang="zh-CN" dirty="0" sz="1200" lang="en-US" err="1">
                <a:cs typeface="+mn-ea"/>
                <a:sym typeface="+mn-lt"/>
              </a:rPr>
              <a:t>Solgan</a:t>
            </a:r>
            <a:r>
              <a:rPr altLang="en-US" dirty="0" sz="1200" lang="zh-CN">
                <a:cs typeface="+mn-ea"/>
                <a:sym typeface="+mn-lt"/>
              </a:rPr>
              <a:t>关键词</a:t>
            </a:r>
          </a:p>
        </p:txBody>
      </p:sp>
      <p:sp>
        <p:nvSpPr>
          <p:cNvPr id="1048680" name="矩形 13"/>
          <p:cNvSpPr/>
          <p:nvPr/>
        </p:nvSpPr>
        <p:spPr>
          <a:xfrm>
            <a:off x="0" y="1500178"/>
            <a:ext cx="4286248" cy="357190"/>
          </a:xfrm>
          <a:prstGeom prst="rect"/>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681" name="矩形 25"/>
          <p:cNvSpPr/>
          <p:nvPr/>
        </p:nvSpPr>
        <p:spPr>
          <a:xfrm>
            <a:off x="0" y="2643188"/>
            <a:ext cx="9144000" cy="2500312"/>
          </a:xfrm>
          <a:prstGeom prst="rect"/>
          <a:solidFill>
            <a:schemeClr val="tx1">
              <a:lumMod val="75000"/>
              <a:lumOff val="25000"/>
              <a:alpha val="5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682" name="椭圆 14"/>
          <p:cNvSpPr/>
          <p:nvPr/>
        </p:nvSpPr>
        <p:spPr>
          <a:xfrm>
            <a:off x="3571868" y="3214692"/>
            <a:ext cx="1428760" cy="1428760"/>
          </a:xfrm>
          <a:prstGeom prst="ellipse"/>
          <a:solidFill>
            <a:srgbClr val="C00000"/>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683" name="TextBox 15"/>
          <p:cNvSpPr txBox="1"/>
          <p:nvPr/>
        </p:nvSpPr>
        <p:spPr>
          <a:xfrm>
            <a:off x="3714744" y="3571883"/>
            <a:ext cx="1107996" cy="646331"/>
          </a:xfrm>
          <a:prstGeom prst="rect"/>
          <a:noFill/>
        </p:spPr>
        <p:txBody>
          <a:bodyPr rtlCol="0" wrap="none">
            <a:spAutoFit/>
          </a:bodyPr>
          <a:p>
            <a:r>
              <a:rPr altLang="en-US" dirty="0" sz="3600" lang="zh-CN">
                <a:solidFill>
                  <a:schemeClr val="bg1"/>
                </a:solidFill>
                <a:cs typeface="+mn-ea"/>
                <a:sym typeface="+mn-lt"/>
              </a:rPr>
              <a:t>质造</a:t>
            </a:r>
          </a:p>
        </p:txBody>
      </p:sp>
      <p:sp>
        <p:nvSpPr>
          <p:cNvPr id="1048684" name="椭圆 16"/>
          <p:cNvSpPr/>
          <p:nvPr/>
        </p:nvSpPr>
        <p:spPr>
          <a:xfrm>
            <a:off x="5786446" y="2786065"/>
            <a:ext cx="1000132" cy="1000132"/>
          </a:xfrm>
          <a:prstGeom prst="ellipse"/>
          <a:solidFill>
            <a:schemeClr val="tx1">
              <a:lumMod val="75000"/>
              <a:lumOff val="2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685" name="椭圆 17"/>
          <p:cNvSpPr/>
          <p:nvPr/>
        </p:nvSpPr>
        <p:spPr>
          <a:xfrm>
            <a:off x="7072330" y="3714758"/>
            <a:ext cx="1143008" cy="1143008"/>
          </a:xfrm>
          <a:prstGeom prst="ellipse"/>
          <a:solidFill>
            <a:schemeClr val="tx2">
              <a:lumMod val="40000"/>
              <a:lumOff val="6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686" name="TextBox 18"/>
          <p:cNvSpPr txBox="1"/>
          <p:nvPr/>
        </p:nvSpPr>
        <p:spPr>
          <a:xfrm>
            <a:off x="7215208" y="4000510"/>
            <a:ext cx="902811" cy="523220"/>
          </a:xfrm>
          <a:prstGeom prst="rect"/>
          <a:noFill/>
        </p:spPr>
        <p:txBody>
          <a:bodyPr rtlCol="0" wrap="none">
            <a:spAutoFit/>
          </a:bodyPr>
          <a:p>
            <a:r>
              <a:rPr altLang="en-US" dirty="0" sz="2800" lang="zh-CN">
                <a:solidFill>
                  <a:schemeClr val="bg1"/>
                </a:solidFill>
                <a:cs typeface="+mn-ea"/>
                <a:sym typeface="+mn-lt"/>
              </a:rPr>
              <a:t>升级</a:t>
            </a:r>
          </a:p>
        </p:txBody>
      </p:sp>
      <p:sp>
        <p:nvSpPr>
          <p:cNvPr id="1048687" name="椭圆 19"/>
          <p:cNvSpPr/>
          <p:nvPr/>
        </p:nvSpPr>
        <p:spPr>
          <a:xfrm>
            <a:off x="1857356" y="2786065"/>
            <a:ext cx="1214446" cy="1214446"/>
          </a:xfrm>
          <a:prstGeom prst="ellipse"/>
          <a:solidFill>
            <a:schemeClr val="tx1">
              <a:lumMod val="85000"/>
              <a:lumOff val="1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688" name="TextBox 20"/>
          <p:cNvSpPr txBox="1"/>
          <p:nvPr/>
        </p:nvSpPr>
        <p:spPr>
          <a:xfrm>
            <a:off x="5857886" y="3071815"/>
            <a:ext cx="902811" cy="523220"/>
          </a:xfrm>
          <a:prstGeom prst="rect"/>
          <a:noFill/>
        </p:spPr>
        <p:txBody>
          <a:bodyPr rtlCol="0" wrap="none">
            <a:spAutoFit/>
          </a:bodyPr>
          <a:p>
            <a:r>
              <a:rPr altLang="en-US" dirty="0" sz="2800" lang="zh-CN">
                <a:solidFill>
                  <a:schemeClr val="bg1"/>
                </a:solidFill>
                <a:cs typeface="+mn-ea"/>
                <a:sym typeface="+mn-lt"/>
              </a:rPr>
              <a:t>介绍</a:t>
            </a:r>
          </a:p>
        </p:txBody>
      </p:sp>
      <p:sp>
        <p:nvSpPr>
          <p:cNvPr id="1048689" name="椭圆 21"/>
          <p:cNvSpPr/>
          <p:nvPr/>
        </p:nvSpPr>
        <p:spPr>
          <a:xfrm>
            <a:off x="428596" y="3857635"/>
            <a:ext cx="1071570" cy="1071570"/>
          </a:xfrm>
          <a:prstGeom prst="ellipse"/>
          <a:solidFill>
            <a:schemeClr val="tx1">
              <a:lumMod val="85000"/>
              <a:lumOff val="1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690" name="TextBox 24"/>
          <p:cNvSpPr txBox="1"/>
          <p:nvPr/>
        </p:nvSpPr>
        <p:spPr>
          <a:xfrm>
            <a:off x="2000233" y="3143254"/>
            <a:ext cx="902811" cy="523220"/>
          </a:xfrm>
          <a:prstGeom prst="rect"/>
          <a:noFill/>
        </p:spPr>
        <p:txBody>
          <a:bodyPr rtlCol="0" wrap="none">
            <a:spAutoFit/>
          </a:bodyPr>
          <a:p>
            <a:r>
              <a:rPr altLang="en-US" dirty="0" sz="2800" lang="zh-CN">
                <a:solidFill>
                  <a:schemeClr val="bg1"/>
                </a:solidFill>
                <a:cs typeface="+mn-ea"/>
                <a:sym typeface="+mn-lt"/>
              </a:rPr>
              <a:t>理念</a:t>
            </a:r>
          </a:p>
        </p:txBody>
      </p:sp>
      <p:sp>
        <p:nvSpPr>
          <p:cNvPr id="1048691" name="椭圆 27"/>
          <p:cNvSpPr/>
          <p:nvPr/>
        </p:nvSpPr>
        <p:spPr>
          <a:xfrm>
            <a:off x="5572132" y="2714624"/>
            <a:ext cx="1428760" cy="1428760"/>
          </a:xfrm>
          <a:prstGeom prst="ellipse"/>
          <a:solidFill>
            <a:srgbClr val="C00000"/>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692" name="TextBox 28"/>
          <p:cNvSpPr txBox="1"/>
          <p:nvPr/>
        </p:nvSpPr>
        <p:spPr>
          <a:xfrm>
            <a:off x="5715008" y="3071815"/>
            <a:ext cx="1107996" cy="646331"/>
          </a:xfrm>
          <a:prstGeom prst="rect"/>
          <a:noFill/>
        </p:spPr>
        <p:txBody>
          <a:bodyPr rtlCol="0" wrap="none">
            <a:spAutoFit/>
          </a:bodyPr>
          <a:p>
            <a:r>
              <a:rPr altLang="en-US" dirty="0" sz="3600" lang="zh-CN">
                <a:solidFill>
                  <a:schemeClr val="bg1"/>
                </a:solidFill>
                <a:cs typeface="+mn-ea"/>
                <a:sym typeface="+mn-lt"/>
              </a:rPr>
              <a:t>智造</a:t>
            </a:r>
          </a:p>
        </p:txBody>
      </p:sp>
      <p:sp>
        <p:nvSpPr>
          <p:cNvPr id="1048693" name="椭圆 31"/>
          <p:cNvSpPr/>
          <p:nvPr/>
        </p:nvSpPr>
        <p:spPr>
          <a:xfrm>
            <a:off x="7858148" y="2714625"/>
            <a:ext cx="1071570" cy="1071570"/>
          </a:xfrm>
          <a:prstGeom prst="ellipse"/>
          <a:solidFill>
            <a:schemeClr val="tx1">
              <a:lumMod val="85000"/>
              <a:lumOff val="1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694" name="TextBox 32"/>
          <p:cNvSpPr txBox="1"/>
          <p:nvPr/>
        </p:nvSpPr>
        <p:spPr>
          <a:xfrm>
            <a:off x="8017779" y="3071814"/>
            <a:ext cx="697627" cy="400110"/>
          </a:xfrm>
          <a:prstGeom prst="rect"/>
          <a:noFill/>
        </p:spPr>
        <p:txBody>
          <a:bodyPr rtlCol="0" wrap="none">
            <a:spAutoFit/>
          </a:bodyPr>
          <a:p>
            <a:r>
              <a:rPr altLang="en-US" dirty="0" sz="2000" lang="zh-CN">
                <a:solidFill>
                  <a:schemeClr val="bg1"/>
                </a:solidFill>
                <a:cs typeface="+mn-ea"/>
                <a:sym typeface="+mn-lt"/>
              </a:rPr>
              <a:t>体验</a:t>
            </a:r>
          </a:p>
        </p:txBody>
      </p:sp>
      <p:sp>
        <p:nvSpPr>
          <p:cNvPr id="1048695" name="TextBox 33"/>
          <p:cNvSpPr txBox="1"/>
          <p:nvPr/>
        </p:nvSpPr>
        <p:spPr>
          <a:xfrm>
            <a:off x="642912" y="4143384"/>
            <a:ext cx="697627" cy="400110"/>
          </a:xfrm>
          <a:prstGeom prst="rect"/>
          <a:noFill/>
        </p:spPr>
        <p:txBody>
          <a:bodyPr rtlCol="0" wrap="none">
            <a:spAutoFit/>
          </a:bodyPr>
          <a:p>
            <a:r>
              <a:rPr altLang="en-US" dirty="0" sz="2000" lang="zh-CN">
                <a:solidFill>
                  <a:schemeClr val="bg1"/>
                </a:solidFill>
                <a:cs typeface="+mn-ea"/>
                <a:sym typeface="+mn-lt"/>
              </a:rPr>
              <a:t>实施</a:t>
            </a:r>
          </a:p>
        </p:txBody>
      </p:sp>
      <p:sp>
        <p:nvSpPr>
          <p:cNvPr id="1048696" name="TextBox 34"/>
          <p:cNvSpPr txBox="1"/>
          <p:nvPr/>
        </p:nvSpPr>
        <p:spPr>
          <a:xfrm>
            <a:off x="2786050" y="1214425"/>
            <a:ext cx="1500198" cy="276999"/>
          </a:xfrm>
          <a:prstGeom prst="rect"/>
          <a:noFill/>
        </p:spPr>
        <p:txBody>
          <a:bodyPr rtlCol="0" wrap="square">
            <a:spAutoFit/>
          </a:bodyPr>
          <a:p>
            <a:r>
              <a:rPr altLang="zh-CN" dirty="0" sz="1200" lang="en-US" err="1">
                <a:cs typeface="+mn-ea"/>
                <a:sym typeface="+mn-lt"/>
              </a:rPr>
              <a:t>Solgan</a:t>
            </a:r>
            <a:r>
              <a:rPr altLang="en-US" dirty="0" sz="1200" lang="zh-CN">
                <a:cs typeface="+mn-ea"/>
                <a:sym typeface="+mn-lt"/>
              </a:rPr>
              <a:t>关键词方向</a:t>
            </a:r>
          </a:p>
        </p:txBody>
      </p:sp>
      <p:cxnSp>
        <p:nvCxnSpPr>
          <p:cNvPr id="3145738" name="直接连接符 37"/>
          <p:cNvCxnSpPr>
            <a:cxnSpLocks/>
          </p:cNvCxnSpPr>
          <p:nvPr/>
        </p:nvCxnSpPr>
        <p:spPr>
          <a:xfrm rot="10800000">
            <a:off x="1000100" y="2428872"/>
            <a:ext cx="6072232" cy="2"/>
          </a:xfrm>
          <a:prstGeom prst="line"/>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048697" name="TextBox 44"/>
          <p:cNvSpPr txBox="1"/>
          <p:nvPr/>
        </p:nvSpPr>
        <p:spPr>
          <a:xfrm>
            <a:off x="3357554" y="1500179"/>
            <a:ext cx="1071570" cy="276999"/>
          </a:xfrm>
          <a:prstGeom prst="rect"/>
          <a:noFill/>
        </p:spPr>
        <p:txBody>
          <a:bodyPr rtlCol="0" wrap="square">
            <a:spAutoFit/>
          </a:bodyPr>
          <a:p>
            <a:r>
              <a:rPr altLang="en-US" dirty="0" sz="1200" lang="zh-CN">
                <a:solidFill>
                  <a:schemeClr val="bg1"/>
                </a:solidFill>
                <a:cs typeface="+mn-ea"/>
                <a:sym typeface="+mn-lt"/>
              </a:rPr>
              <a:t>主要关键词</a:t>
            </a:r>
          </a:p>
        </p:txBody>
      </p:sp>
      <p:sp>
        <p:nvSpPr>
          <p:cNvPr id="1048698" name="TextBox 45"/>
          <p:cNvSpPr txBox="1"/>
          <p:nvPr/>
        </p:nvSpPr>
        <p:spPr>
          <a:xfrm>
            <a:off x="3857620" y="1857370"/>
            <a:ext cx="285752" cy="510540"/>
          </a:xfrm>
          <a:prstGeom prst="rect"/>
          <a:noFill/>
        </p:spPr>
        <p:txBody>
          <a:bodyPr rtlCol="0" wrap="square">
            <a:spAutoFit/>
          </a:bodyPr>
          <a:p>
            <a:r>
              <a:rPr altLang="zh-CN" b="1" dirty="0" sz="1050" lang="en-US">
                <a:cs typeface="+mn-ea"/>
                <a:sym typeface="+mn-lt"/>
              </a:rPr>
              <a:t>K</a:t>
            </a:r>
          </a:p>
          <a:p>
            <a:r>
              <a:rPr altLang="zh-CN" b="1" dirty="0" sz="1050" lang="en-US">
                <a:cs typeface="+mn-ea"/>
                <a:sym typeface="+mn-lt"/>
              </a:rPr>
              <a:t>E</a:t>
            </a:r>
          </a:p>
          <a:p>
            <a:r>
              <a:rPr altLang="zh-CN" b="1" dirty="0" sz="1050" lang="en-US">
                <a:cs typeface="+mn-ea"/>
                <a:sym typeface="+mn-lt"/>
              </a:rPr>
              <a:t>Y</a:t>
            </a:r>
            <a:endParaRPr altLang="en-US" b="1" dirty="0" sz="1050" lang="zh-CN">
              <a:cs typeface="+mn-ea"/>
              <a:sym typeface="+mn-lt"/>
            </a:endParaRPr>
          </a:p>
        </p:txBody>
      </p:sp>
      <p:sp>
        <p:nvSpPr>
          <p:cNvPr id="1048699" name="矩形 46"/>
          <p:cNvSpPr/>
          <p:nvPr/>
        </p:nvSpPr>
        <p:spPr>
          <a:xfrm>
            <a:off x="928662" y="1928807"/>
            <a:ext cx="2926080" cy="358141"/>
          </a:xfrm>
          <a:prstGeom prst="rect"/>
        </p:spPr>
        <p:txBody>
          <a:bodyPr wrap="none">
            <a:spAutoFit/>
          </a:bodyPr>
          <a:p>
            <a:pPr eaLnBrk="0" fontAlgn="base" hangingPunct="0" lvl="0">
              <a:lnSpc>
                <a:spcPct val="150000"/>
              </a:lnSpc>
              <a:spcBef>
                <a:spcPct val="0"/>
              </a:spcBef>
              <a:spcAft>
                <a:spcPct val="0"/>
              </a:spcAft>
            </a:pPr>
            <a:r>
              <a:rPr altLang="en-US" b="1" dirty="0" lang="zh-CN">
                <a:cs typeface="+mn-ea"/>
                <a:sym typeface="+mn-lt"/>
              </a:rPr>
              <a:t>质造：像造汽车一样造房子</a:t>
            </a:r>
            <a:endParaRPr altLang="en-US" b="1" dirty="0" sz="1000" lang="zh-CN">
              <a:cs typeface="+mn-ea"/>
              <a:sym typeface="+mn-lt"/>
            </a:endParaRPr>
          </a:p>
        </p:txBody>
      </p:sp>
      <p:sp>
        <p:nvSpPr>
          <p:cNvPr id="1048700" name="矩形 47"/>
          <p:cNvSpPr/>
          <p:nvPr/>
        </p:nvSpPr>
        <p:spPr>
          <a:xfrm>
            <a:off x="4189115" y="1921042"/>
            <a:ext cx="2926080" cy="358140"/>
          </a:xfrm>
          <a:prstGeom prst="rect"/>
        </p:spPr>
        <p:txBody>
          <a:bodyPr wrap="none">
            <a:spAutoFit/>
          </a:bodyPr>
          <a:p>
            <a:pPr eaLnBrk="0" fontAlgn="base" hangingPunct="0" lvl="0">
              <a:lnSpc>
                <a:spcPct val="150000"/>
              </a:lnSpc>
              <a:spcBef>
                <a:spcPct val="0"/>
              </a:spcBef>
              <a:spcAft>
                <a:spcPct val="0"/>
              </a:spcAft>
            </a:pPr>
            <a:r>
              <a:rPr altLang="en-US" b="1" dirty="0" lang="zh-CN">
                <a:cs typeface="+mn-ea"/>
                <a:sym typeface="+mn-lt"/>
              </a:rPr>
              <a:t>智造：品牌升级，智能家居</a:t>
            </a:r>
          </a:p>
        </p:txBody>
      </p:sp>
      <p:sp>
        <p:nvSpPr>
          <p:cNvPr id="1048701" name="矩形 38"/>
          <p:cNvSpPr/>
          <p:nvPr/>
        </p:nvSpPr>
        <p:spPr>
          <a:xfrm>
            <a:off x="0" y="357173"/>
            <a:ext cx="428596" cy="4286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416889"/>
              </a:solidFill>
              <a:cs typeface="+mn-ea"/>
              <a:sym typeface="+mn-lt"/>
            </a:endParaRPr>
          </a:p>
        </p:txBody>
      </p:sp>
      <p:sp>
        <p:nvSpPr>
          <p:cNvPr id="1048702" name="矩形 39"/>
          <p:cNvSpPr/>
          <p:nvPr/>
        </p:nvSpPr>
        <p:spPr>
          <a:xfrm>
            <a:off x="500034" y="357173"/>
            <a:ext cx="71438" cy="4286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416889"/>
              </a:solidFill>
              <a:cs typeface="+mn-ea"/>
              <a:sym typeface="+mn-l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8703" name="TextBox 5"/>
          <p:cNvSpPr txBox="1"/>
          <p:nvPr/>
        </p:nvSpPr>
        <p:spPr>
          <a:xfrm>
            <a:off x="571472" y="285734"/>
            <a:ext cx="2428892" cy="369332"/>
          </a:xfrm>
          <a:prstGeom prst="rect"/>
          <a:noFill/>
        </p:spPr>
        <p:txBody>
          <a:bodyPr rtlCol="0" wrap="square">
            <a:spAutoFit/>
          </a:bodyPr>
          <a:p>
            <a:r>
              <a:rPr altLang="en-US" b="1" dirty="0" lang="zh-CN">
                <a:solidFill>
                  <a:srgbClr val="416889"/>
                </a:solidFill>
                <a:cs typeface="+mn-ea"/>
                <a:sym typeface="+mn-lt"/>
              </a:rPr>
              <a:t>第一部分 </a:t>
            </a:r>
            <a:r>
              <a:rPr altLang="zh-CN" b="1" dirty="0" lang="en-US">
                <a:solidFill>
                  <a:srgbClr val="416889"/>
                </a:solidFill>
                <a:cs typeface="+mn-ea"/>
                <a:sym typeface="+mn-lt"/>
              </a:rPr>
              <a:t>PART ONE</a:t>
            </a:r>
            <a:endParaRPr altLang="en-US" b="1" dirty="0" lang="zh-CN">
              <a:solidFill>
                <a:srgbClr val="416889"/>
              </a:solidFill>
              <a:cs typeface="+mn-ea"/>
              <a:sym typeface="+mn-lt"/>
            </a:endParaRPr>
          </a:p>
        </p:txBody>
      </p:sp>
      <p:sp>
        <p:nvSpPr>
          <p:cNvPr id="1048704" name="TextBox 6"/>
          <p:cNvSpPr txBox="1"/>
          <p:nvPr/>
        </p:nvSpPr>
        <p:spPr>
          <a:xfrm>
            <a:off x="571472" y="571487"/>
            <a:ext cx="3214710" cy="276999"/>
          </a:xfrm>
          <a:prstGeom prst="rect"/>
          <a:noFill/>
        </p:spPr>
        <p:txBody>
          <a:bodyPr rtlCol="0" wrap="square">
            <a:spAutoFit/>
          </a:bodyPr>
          <a:p>
            <a:r>
              <a:rPr altLang="zh-CN" dirty="0" sz="1200" lang="en-US">
                <a:solidFill>
                  <a:schemeClr val="tx1">
                    <a:lumMod val="75000"/>
                    <a:lumOff val="25000"/>
                  </a:schemeClr>
                </a:solidFill>
                <a:cs typeface="+mn-ea"/>
                <a:sym typeface="+mn-lt"/>
              </a:rPr>
              <a:t>2020XX</a:t>
            </a:r>
            <a:r>
              <a:rPr altLang="en-US" dirty="0" sz="1200" lang="zh-CN">
                <a:solidFill>
                  <a:schemeClr val="tx1">
                    <a:lumMod val="75000"/>
                    <a:lumOff val="25000"/>
                  </a:schemeClr>
                </a:solidFill>
                <a:cs typeface="+mn-ea"/>
                <a:sym typeface="+mn-lt"/>
              </a:rPr>
              <a:t>项目项目升级线上发布会主形象建议</a:t>
            </a:r>
            <a:endParaRPr altLang="en-US" dirty="0" sz="1200" lang="zh-CN">
              <a:cs typeface="+mn-ea"/>
              <a:sym typeface="+mn-lt"/>
            </a:endParaRPr>
          </a:p>
        </p:txBody>
      </p:sp>
      <p:pic>
        <p:nvPicPr>
          <p:cNvPr id="2097165" name="Picture 2"/>
          <p:cNvPicPr>
            <a:picLocks noChangeAspect="1" noChangeArrowheads="1"/>
          </p:cNvPicPr>
          <p:nvPr/>
        </p:nvPicPr>
        <p:blipFill>
          <a:blip xmlns:r="http://schemas.openxmlformats.org/officeDocument/2006/relationships" r:embed="rId1" cstate="email"/>
          <a:srcRect/>
          <a:stretch>
            <a:fillRect/>
          </a:stretch>
        </p:blipFill>
        <p:spPr bwMode="auto">
          <a:xfrm>
            <a:off x="0" y="1071550"/>
            <a:ext cx="9144000" cy="4429136"/>
          </a:xfrm>
          <a:prstGeom prst="rect"/>
          <a:noFill/>
          <a:ln w="9525">
            <a:noFill/>
            <a:miter lim="800000"/>
            <a:headEnd/>
            <a:tailEnd/>
          </a:ln>
          <a:effectLst/>
        </p:spPr>
      </p:pic>
      <p:sp>
        <p:nvSpPr>
          <p:cNvPr id="1048705" name="矩形 8"/>
          <p:cNvSpPr/>
          <p:nvPr/>
        </p:nvSpPr>
        <p:spPr>
          <a:xfrm>
            <a:off x="928662" y="2357434"/>
            <a:ext cx="7143800" cy="2357454"/>
          </a:xfrm>
          <a:prstGeom prst="rect"/>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706" name="矩形 9"/>
          <p:cNvSpPr/>
          <p:nvPr/>
        </p:nvSpPr>
        <p:spPr>
          <a:xfrm>
            <a:off x="0" y="1071550"/>
            <a:ext cx="9144000" cy="1285884"/>
          </a:xfrm>
          <a:prstGeom prst="rect"/>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707" name="矩形 10"/>
          <p:cNvSpPr/>
          <p:nvPr/>
        </p:nvSpPr>
        <p:spPr>
          <a:xfrm>
            <a:off x="0" y="4714888"/>
            <a:ext cx="9144000" cy="785798"/>
          </a:xfrm>
          <a:prstGeom prst="rect"/>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dirty="0" lang="zh-CN">
              <a:cs typeface="+mn-ea"/>
              <a:sym typeface="+mn-lt"/>
            </a:endParaRPr>
          </a:p>
        </p:txBody>
      </p:sp>
      <p:sp>
        <p:nvSpPr>
          <p:cNvPr id="1048708" name="矩形 11"/>
          <p:cNvSpPr/>
          <p:nvPr/>
        </p:nvSpPr>
        <p:spPr>
          <a:xfrm>
            <a:off x="0" y="2357434"/>
            <a:ext cx="928662" cy="2357454"/>
          </a:xfrm>
          <a:prstGeom prst="rect"/>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709" name="矩形 12"/>
          <p:cNvSpPr/>
          <p:nvPr/>
        </p:nvSpPr>
        <p:spPr>
          <a:xfrm>
            <a:off x="8072462" y="2357434"/>
            <a:ext cx="1071538" cy="2357454"/>
          </a:xfrm>
          <a:prstGeom prst="rect"/>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710" name="左中括号 14"/>
          <p:cNvSpPr/>
          <p:nvPr/>
        </p:nvSpPr>
        <p:spPr>
          <a:xfrm rot="5400000">
            <a:off x="4393405" y="1250145"/>
            <a:ext cx="142876" cy="2071702"/>
          </a:xfrm>
          <a:prstGeom prst="leftBracket"/>
          <a:ln w="19050">
            <a:solidFill>
              <a:srgbClr val="416889"/>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mn-ea"/>
              <a:sym typeface="+mn-lt"/>
            </a:endParaRPr>
          </a:p>
        </p:txBody>
      </p:sp>
      <p:sp>
        <p:nvSpPr>
          <p:cNvPr id="1048711" name="等腰三角形 15"/>
          <p:cNvSpPr/>
          <p:nvPr/>
        </p:nvSpPr>
        <p:spPr>
          <a:xfrm>
            <a:off x="4429124" y="2081536"/>
            <a:ext cx="71438" cy="61586"/>
          </a:xfrm>
          <a:prstGeom prst="triangle"/>
          <a:solidFill>
            <a:srgbClr val="416889"/>
          </a:solidFill>
          <a:ln>
            <a:solidFill>
              <a:srgbClr val="416889"/>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416889"/>
              </a:solidFill>
              <a:cs typeface="+mn-ea"/>
              <a:sym typeface="+mn-lt"/>
            </a:endParaRPr>
          </a:p>
        </p:txBody>
      </p:sp>
      <p:sp>
        <p:nvSpPr>
          <p:cNvPr id="1048712" name="TextBox 16"/>
          <p:cNvSpPr txBox="1"/>
          <p:nvPr/>
        </p:nvSpPr>
        <p:spPr>
          <a:xfrm>
            <a:off x="2786050" y="1500178"/>
            <a:ext cx="3214710" cy="461665"/>
          </a:xfrm>
          <a:prstGeom prst="rect"/>
          <a:noFill/>
        </p:spPr>
        <p:txBody>
          <a:bodyPr rtlCol="0" wrap="square">
            <a:spAutoFit/>
          </a:bodyPr>
          <a:p>
            <a:r>
              <a:rPr altLang="en-US" dirty="0" sz="1200" lang="zh-CN">
                <a:solidFill>
                  <a:schemeClr val="tx1">
                    <a:lumMod val="75000"/>
                    <a:lumOff val="25000"/>
                  </a:schemeClr>
                </a:solidFill>
                <a:cs typeface="+mn-ea"/>
                <a:sym typeface="+mn-lt"/>
              </a:rPr>
              <a:t>将内容提炼后，用同音字的形式，在传播时给人留下深刻的印象。</a:t>
            </a:r>
          </a:p>
        </p:txBody>
      </p:sp>
      <p:sp>
        <p:nvSpPr>
          <p:cNvPr id="1048713" name="左中括号 19"/>
          <p:cNvSpPr/>
          <p:nvPr/>
        </p:nvSpPr>
        <p:spPr>
          <a:xfrm rot="16200000">
            <a:off x="4464843" y="3750476"/>
            <a:ext cx="142876" cy="2071702"/>
          </a:xfrm>
          <a:prstGeom prst="leftBracket"/>
          <a:ln w="19050">
            <a:solidFill>
              <a:srgbClr val="416889"/>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mn-ea"/>
              <a:sym typeface="+mn-lt"/>
            </a:endParaRPr>
          </a:p>
        </p:txBody>
      </p:sp>
      <p:sp>
        <p:nvSpPr>
          <p:cNvPr id="1048714" name="TextBox 20"/>
          <p:cNvSpPr txBox="1"/>
          <p:nvPr/>
        </p:nvSpPr>
        <p:spPr>
          <a:xfrm>
            <a:off x="2928926" y="5000641"/>
            <a:ext cx="3214710" cy="461665"/>
          </a:xfrm>
          <a:prstGeom prst="rect"/>
          <a:noFill/>
        </p:spPr>
        <p:txBody>
          <a:bodyPr rtlCol="0" wrap="square">
            <a:spAutoFit/>
          </a:bodyPr>
          <a:p>
            <a:r>
              <a:rPr altLang="en-US" dirty="0" sz="1200" lang="zh-CN">
                <a:solidFill>
                  <a:schemeClr val="tx1">
                    <a:lumMod val="75000"/>
                    <a:lumOff val="25000"/>
                  </a:schemeClr>
                </a:solidFill>
                <a:cs typeface="+mn-ea"/>
                <a:sym typeface="+mn-lt"/>
              </a:rPr>
              <a:t>四个释放内容作为结合后的产物，展示在受众视野中。</a:t>
            </a:r>
          </a:p>
        </p:txBody>
      </p:sp>
      <p:sp>
        <p:nvSpPr>
          <p:cNvPr id="1048715" name="等腰三角形 21"/>
          <p:cNvSpPr/>
          <p:nvPr/>
        </p:nvSpPr>
        <p:spPr>
          <a:xfrm rot="10800000">
            <a:off x="4500562" y="4929203"/>
            <a:ext cx="71438" cy="61586"/>
          </a:xfrm>
          <a:prstGeom prst="triangle"/>
          <a:solidFill>
            <a:srgbClr val="416889"/>
          </a:solidFill>
          <a:ln>
            <a:solidFill>
              <a:srgbClr val="416889"/>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716" name="矩形 18"/>
          <p:cNvSpPr/>
          <p:nvPr/>
        </p:nvSpPr>
        <p:spPr>
          <a:xfrm>
            <a:off x="0" y="357173"/>
            <a:ext cx="428596" cy="4286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416889"/>
              </a:solidFill>
              <a:cs typeface="+mn-ea"/>
              <a:sym typeface="+mn-lt"/>
            </a:endParaRPr>
          </a:p>
        </p:txBody>
      </p:sp>
      <p:sp>
        <p:nvSpPr>
          <p:cNvPr id="1048717" name="矩形 22"/>
          <p:cNvSpPr/>
          <p:nvPr/>
        </p:nvSpPr>
        <p:spPr>
          <a:xfrm>
            <a:off x="500034" y="357173"/>
            <a:ext cx="71438" cy="4286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416889"/>
              </a:solidFill>
              <a:cs typeface="+mn-ea"/>
              <a:sym typeface="+mn-l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00" name=""/>
        <p:cNvGrpSpPr/>
        <p:nvPr/>
      </p:nvGrpSpPr>
      <p:grpSpPr>
        <a:xfrm>
          <a:off x="0" y="0"/>
          <a:ext cx="0" cy="0"/>
          <a:chOff x="0" y="0"/>
          <a:chExt cx="0" cy="0"/>
        </a:xfrm>
      </p:grpSpPr>
      <p:pic>
        <p:nvPicPr>
          <p:cNvPr id="2097166" name="Picture 8"/>
          <p:cNvPicPr>
            <a:picLocks noChangeAspect="1" noChangeArrowheads="1"/>
          </p:cNvPicPr>
          <p:nvPr/>
        </p:nvPicPr>
        <p:blipFill>
          <a:blip xmlns:r="http://schemas.openxmlformats.org/officeDocument/2006/relationships" r:embed="rId1" cstate="email"/>
          <a:srcRect/>
          <a:stretch>
            <a:fillRect/>
          </a:stretch>
        </p:blipFill>
        <p:spPr bwMode="auto">
          <a:xfrm>
            <a:off x="0" y="0"/>
            <a:ext cx="4714876" cy="5715000"/>
          </a:xfrm>
          <a:prstGeom prst="rect"/>
          <a:noFill/>
          <a:ln w="9525">
            <a:noFill/>
            <a:miter lim="800000"/>
            <a:headEnd/>
            <a:tailEnd/>
          </a:ln>
          <a:effectLst/>
        </p:spPr>
      </p:pic>
      <p:pic>
        <p:nvPicPr>
          <p:cNvPr id="2097167" name="Picture 7"/>
          <p:cNvPicPr>
            <a:picLocks noChangeAspect="1" noChangeArrowheads="1"/>
          </p:cNvPicPr>
          <p:nvPr/>
        </p:nvPicPr>
        <p:blipFill>
          <a:blip xmlns:r="http://schemas.openxmlformats.org/officeDocument/2006/relationships" r:embed="rId2" cstate="email"/>
          <a:srcRect/>
          <a:stretch>
            <a:fillRect/>
          </a:stretch>
        </p:blipFill>
        <p:spPr bwMode="auto">
          <a:xfrm flipH="1">
            <a:off x="4572000" y="2"/>
            <a:ext cx="4572000" cy="5741874"/>
          </a:xfrm>
          <a:prstGeom prst="rect"/>
          <a:noFill/>
          <a:ln w="9525">
            <a:noFill/>
            <a:miter lim="800000"/>
            <a:headEnd/>
            <a:tailEnd/>
          </a:ln>
          <a:effectLst/>
        </p:spPr>
      </p:pic>
      <p:sp>
        <p:nvSpPr>
          <p:cNvPr id="1048718" name="TextBox 8"/>
          <p:cNvSpPr txBox="1"/>
          <p:nvPr/>
        </p:nvSpPr>
        <p:spPr>
          <a:xfrm>
            <a:off x="3071806" y="2500312"/>
            <a:ext cx="1005403" cy="584775"/>
          </a:xfrm>
          <a:prstGeom prst="rect"/>
          <a:noFill/>
        </p:spPr>
        <p:txBody>
          <a:bodyPr rtlCol="0" wrap="none">
            <a:spAutoFit/>
          </a:bodyPr>
          <a:p>
            <a:r>
              <a:rPr altLang="en-US" b="1" dirty="0" sz="3200" lang="zh-CN">
                <a:solidFill>
                  <a:schemeClr val="bg1"/>
                </a:solidFill>
                <a:cs typeface="+mn-ea"/>
                <a:sym typeface="+mn-lt"/>
              </a:rPr>
              <a:t>质造</a:t>
            </a:r>
          </a:p>
        </p:txBody>
      </p:sp>
      <p:sp>
        <p:nvSpPr>
          <p:cNvPr id="1048719" name="TextBox 9"/>
          <p:cNvSpPr txBox="1"/>
          <p:nvPr/>
        </p:nvSpPr>
        <p:spPr>
          <a:xfrm>
            <a:off x="4000500" y="2487039"/>
            <a:ext cx="1005403" cy="584775"/>
          </a:xfrm>
          <a:prstGeom prst="rect"/>
          <a:noFill/>
        </p:spPr>
        <p:txBody>
          <a:bodyPr rtlCol="0" wrap="none">
            <a:spAutoFit/>
          </a:bodyPr>
          <a:p>
            <a:r>
              <a:rPr altLang="en-US" b="1" dirty="0" sz="3200" lang="zh-CN">
                <a:solidFill>
                  <a:srgbClr val="FF0000"/>
                </a:solidFill>
                <a:cs typeface="+mn-ea"/>
                <a:sym typeface="+mn-lt"/>
              </a:rPr>
              <a:t>结合</a:t>
            </a:r>
          </a:p>
        </p:txBody>
      </p:sp>
      <p:sp>
        <p:nvSpPr>
          <p:cNvPr id="1048720" name="TextBox 10"/>
          <p:cNvSpPr txBox="1"/>
          <p:nvPr/>
        </p:nvSpPr>
        <p:spPr>
          <a:xfrm>
            <a:off x="4857756" y="2500312"/>
            <a:ext cx="1005403" cy="584775"/>
          </a:xfrm>
          <a:prstGeom prst="rect"/>
          <a:noFill/>
        </p:spPr>
        <p:txBody>
          <a:bodyPr rtlCol="0" wrap="none">
            <a:spAutoFit/>
          </a:bodyPr>
          <a:p>
            <a:r>
              <a:rPr altLang="en-US" b="1" dirty="0" sz="3200" lang="zh-CN">
                <a:solidFill>
                  <a:schemeClr val="tx2">
                    <a:lumMod val="50000"/>
                  </a:schemeClr>
                </a:solidFill>
                <a:cs typeface="+mn-ea"/>
                <a:sym typeface="+mn-lt"/>
              </a:rPr>
              <a:t>智造</a:t>
            </a:r>
          </a:p>
        </p:txBody>
      </p:sp>
      <p:cxnSp>
        <p:nvCxnSpPr>
          <p:cNvPr id="3145739" name="直接连接符 12"/>
          <p:cNvCxnSpPr>
            <a:cxnSpLocks/>
          </p:cNvCxnSpPr>
          <p:nvPr/>
        </p:nvCxnSpPr>
        <p:spPr>
          <a:xfrm>
            <a:off x="2857488" y="3071816"/>
            <a:ext cx="3357586" cy="1588"/>
          </a:xfrm>
          <a:prstGeom prst="line"/>
          <a:ln w="381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1048721" name="TextBox 13"/>
          <p:cNvSpPr txBox="1"/>
          <p:nvPr/>
        </p:nvSpPr>
        <p:spPr>
          <a:xfrm>
            <a:off x="2633007" y="656836"/>
            <a:ext cx="3840481" cy="624840"/>
          </a:xfrm>
          <a:prstGeom prst="rect"/>
          <a:noFill/>
        </p:spPr>
        <p:txBody>
          <a:bodyPr rtlCol="0" wrap="none">
            <a:spAutoFit/>
          </a:bodyPr>
          <a:p>
            <a:r>
              <a:rPr altLang="en-US" b="1" dirty="0" sz="3600" lang="zh-CN">
                <a:solidFill>
                  <a:schemeClr val="bg2">
                    <a:lumMod val="50000"/>
                  </a:schemeClr>
                </a:solidFill>
                <a:cs typeface="+mn-ea"/>
                <a:sym typeface="+mn-lt"/>
              </a:rPr>
              <a:t>质造创造美好生活</a:t>
            </a:r>
          </a:p>
        </p:txBody>
      </p:sp>
      <p:sp>
        <p:nvSpPr>
          <p:cNvPr id="1048722" name="TextBox 14"/>
          <p:cNvSpPr txBox="1"/>
          <p:nvPr/>
        </p:nvSpPr>
        <p:spPr>
          <a:xfrm>
            <a:off x="3066251" y="3071814"/>
            <a:ext cx="2697480" cy="358140"/>
          </a:xfrm>
          <a:prstGeom prst="rect"/>
          <a:noFill/>
        </p:spPr>
        <p:txBody>
          <a:bodyPr rtlCol="0" wrap="none">
            <a:spAutoFit/>
          </a:bodyPr>
          <a:p>
            <a:r>
              <a:rPr altLang="en-US" dirty="0" lang="zh-CN">
                <a:solidFill>
                  <a:schemeClr val="bg1"/>
                </a:solidFill>
                <a:cs typeface="+mn-ea"/>
                <a:sym typeface="+mn-lt"/>
              </a:rPr>
              <a:t>理念丨体验丨实施丨升级</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01" name=""/>
        <p:cNvGrpSpPr/>
        <p:nvPr/>
      </p:nvGrpSpPr>
      <p:grpSpPr>
        <a:xfrm>
          <a:off x="0" y="0"/>
          <a:ext cx="0" cy="0"/>
          <a:chOff x="0" y="0"/>
          <a:chExt cx="0" cy="0"/>
        </a:xfrm>
      </p:grpSpPr>
      <p:pic>
        <p:nvPicPr>
          <p:cNvPr id="2097168" name="图片 8" descr="图片包含 天空, 户外, 自然, 地面  描述已自动生成"/>
          <p:cNvPicPr>
            <a:picLocks noChangeAspect="1"/>
          </p:cNvPicPr>
          <p:nvPr/>
        </p:nvPicPr>
        <p:blipFill rotWithShape="1">
          <a:blip xmlns:r="http://schemas.openxmlformats.org/officeDocument/2006/relationships" r:embed="rId1" cstate="email">
            <a:alphaModFix amt="10000"/>
          </a:blip>
          <a:srcRect/>
          <a:stretch>
            <a:fillRect/>
          </a:stretch>
        </p:blipFill>
        <p:spPr>
          <a:xfrm>
            <a:off x="0" y="-1382"/>
            <a:ext cx="9167976" cy="5704083"/>
          </a:xfrm>
          <a:prstGeom prst="rect"/>
        </p:spPr>
      </p:pic>
      <p:grpSp>
        <p:nvGrpSpPr>
          <p:cNvPr id="102" name="组合 2"/>
          <p:cNvGrpSpPr/>
          <p:nvPr/>
        </p:nvGrpSpPr>
        <p:grpSpPr>
          <a:xfrm>
            <a:off x="5364088" y="2425452"/>
            <a:ext cx="3323757" cy="1336369"/>
            <a:chOff x="5174905" y="2250378"/>
            <a:chExt cx="3323757" cy="1336369"/>
          </a:xfrm>
        </p:grpSpPr>
        <p:sp>
          <p:nvSpPr>
            <p:cNvPr id="1048723" name="文本框 1"/>
            <p:cNvSpPr txBox="1"/>
            <p:nvPr/>
          </p:nvSpPr>
          <p:spPr>
            <a:xfrm>
              <a:off x="6299612" y="2441508"/>
              <a:ext cx="2199050" cy="954107"/>
            </a:xfrm>
            <a:prstGeom prst="rect"/>
            <a:noFill/>
          </p:spPr>
          <p:txBody>
            <a:bodyPr rtlCol="0" wrap="square">
              <a:spAutoFit/>
            </a:bodyPr>
            <a:p>
              <a:pPr algn="ctr"/>
              <a:r>
                <a:rPr altLang="en-US" b="1" dirty="0" sz="2800" lang="zh-CN">
                  <a:solidFill>
                    <a:srgbClr val="416889"/>
                  </a:solidFill>
                  <a:cs typeface="+mn-ea"/>
                  <a:sym typeface="+mn-lt"/>
                </a:rPr>
                <a:t>发布会</a:t>
              </a:r>
              <a:r>
                <a:rPr altLang="zh-CN" b="1" dirty="0" sz="2800" lang="en-US">
                  <a:solidFill>
                    <a:srgbClr val="416889"/>
                  </a:solidFill>
                  <a:cs typeface="+mn-ea"/>
                  <a:sym typeface="+mn-lt"/>
                </a:rPr>
                <a:t/>
              </a:r>
              <a:br>
                <a:rPr altLang="zh-CN" b="1" dirty="0" sz="2800" lang="en-US">
                  <a:solidFill>
                    <a:srgbClr val="416889"/>
                  </a:solidFill>
                  <a:cs typeface="+mn-ea"/>
                  <a:sym typeface="+mn-lt"/>
                </a:rPr>
              </a:br>
              <a:r>
                <a:rPr altLang="en-US" b="1" dirty="0" sz="2800" lang="zh-CN">
                  <a:solidFill>
                    <a:srgbClr val="416889"/>
                  </a:solidFill>
                  <a:cs typeface="+mn-ea"/>
                  <a:sym typeface="+mn-lt"/>
                </a:rPr>
                <a:t>宣传策略</a:t>
              </a:r>
            </a:p>
          </p:txBody>
        </p:sp>
        <p:sp>
          <p:nvSpPr>
            <p:cNvPr id="1048724" name="矩形 64"/>
            <p:cNvSpPr/>
            <p:nvPr/>
          </p:nvSpPr>
          <p:spPr>
            <a:xfrm rot="5400000" flipV="1">
              <a:off x="5475798" y="2901418"/>
              <a:ext cx="1336369" cy="34289"/>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350" lang="zh-CN"/>
            </a:p>
          </p:txBody>
        </p:sp>
        <p:sp>
          <p:nvSpPr>
            <p:cNvPr id="1048725" name="文本框 83"/>
            <p:cNvSpPr txBox="1"/>
            <p:nvPr/>
          </p:nvSpPr>
          <p:spPr>
            <a:xfrm>
              <a:off x="5174905" y="2558969"/>
              <a:ext cx="1074518" cy="784830"/>
            </a:xfrm>
            <a:prstGeom prst="rect"/>
            <a:noFill/>
          </p:spPr>
          <p:txBody>
            <a:bodyPr rtlCol="0" wrap="square">
              <a:spAutoFit/>
            </a:bodyPr>
            <a:p>
              <a:r>
                <a:rPr altLang="zh-CN" dirty="0" sz="4500" i="1" lang="en-US">
                  <a:ln w="28575">
                    <a:solidFill>
                      <a:srgbClr val="416889"/>
                    </a:solidFill>
                  </a:ln>
                  <a:noFill/>
                  <a:latin typeface="微软雅黑" panose="020B0503020204020204" pitchFamily="34" charset="-122"/>
                  <a:ea typeface="微软雅黑" panose="020B0503020204020204" pitchFamily="34" charset="-122"/>
                </a:rPr>
                <a:t>02</a:t>
              </a:r>
              <a:endParaRPr altLang="en-US" dirty="0" sz="4500" i="1" lang="zh-CN">
                <a:ln w="28575">
                  <a:solidFill>
                    <a:srgbClr val="416889"/>
                  </a:solidFill>
                </a:ln>
                <a:noFill/>
                <a:latin typeface="微软雅黑" panose="020B0503020204020204" pitchFamily="34" charset="-122"/>
                <a:ea typeface="微软雅黑" panose="020B0503020204020204" pitchFamily="34" charset="-122"/>
              </a:endParaRPr>
            </a:p>
          </p:txBody>
        </p:sp>
      </p:grpSp>
      <p:pic>
        <p:nvPicPr>
          <p:cNvPr id="2097169" name="图片 27" descr="图片包含 天空, 户外, 自然, 地面  描述已自动生成"/>
          <p:cNvPicPr>
            <a:picLocks noChangeAspect="1"/>
          </p:cNvPicPr>
          <p:nvPr/>
        </p:nvPicPr>
        <p:blipFill rotWithShape="1">
          <a:blip xmlns:r="http://schemas.openxmlformats.org/officeDocument/2006/relationships" r:embed="rId2" cstate="email"/>
          <a:srcRect/>
          <a:stretch>
            <a:fillRect/>
          </a:stretch>
        </p:blipFill>
        <p:spPr>
          <a:xfrm>
            <a:off x="0" y="12299"/>
            <a:ext cx="5826211" cy="5677009"/>
          </a:xfrm>
          <a:custGeom>
            <a:avLst/>
            <a:gdLst>
              <a:gd name="connsiteX0" fmla="*/ 0 w 11083647"/>
              <a:gd name="connsiteY0" fmla="*/ 0 h 6858000"/>
              <a:gd name="connsiteX1" fmla="*/ 11083647 w 11083647"/>
              <a:gd name="connsiteY1" fmla="*/ 0 h 6858000"/>
              <a:gd name="connsiteX2" fmla="*/ 11061861 w 11083647"/>
              <a:gd name="connsiteY2" fmla="*/ 187373 h 6858000"/>
              <a:gd name="connsiteX3" fmla="*/ 7498088 w 11083647"/>
              <a:gd name="connsiteY3" fmla="*/ 5727312 h 6858000"/>
              <a:gd name="connsiteX4" fmla="*/ 5932899 w 11083647"/>
              <a:gd name="connsiteY4" fmla="*/ 6779886 h 6858000"/>
              <a:gd name="connsiteX5" fmla="*/ 5787510 w 11083647"/>
              <a:gd name="connsiteY5" fmla="*/ 6858000 h 6858000"/>
              <a:gd name="connsiteX6" fmla="*/ 0 w 11083647"/>
              <a:gd name="connsiteY6" fmla="*/ 6858000 h 6858000"/>
              <a:gd name="connsiteX7" fmla="*/ 0 w 11083647"/>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083647" h="6858000">
                <a:moveTo>
                  <a:pt x="0" y="0"/>
                </a:moveTo>
                <a:lnTo>
                  <a:pt x="11083647" y="0"/>
                </a:lnTo>
                <a:lnTo>
                  <a:pt x="11061861" y="187373"/>
                </a:lnTo>
                <a:cubicBezTo>
                  <a:pt x="10798830" y="2027949"/>
                  <a:pt x="9529965" y="4110262"/>
                  <a:pt x="7498088" y="5727312"/>
                </a:cubicBezTo>
                <a:cubicBezTo>
                  <a:pt x="6990119" y="6131575"/>
                  <a:pt x="6464517" y="6482839"/>
                  <a:pt x="5932899" y="6779886"/>
                </a:cubicBezTo>
                <a:lnTo>
                  <a:pt x="5787510" y="6858000"/>
                </a:lnTo>
                <a:lnTo>
                  <a:pt x="0" y="6858000"/>
                </a:lnTo>
                <a:lnTo>
                  <a:pt x="0" y="0"/>
                </a:lnTo>
                <a:close/>
              </a:path>
            </a:pathLst>
          </a:cu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03" name=""/>
        <p:cNvGrpSpPr/>
        <p:nvPr/>
      </p:nvGrpSpPr>
      <p:grpSpPr>
        <a:xfrm>
          <a:off x="0" y="0"/>
          <a:ext cx="0" cy="0"/>
          <a:chOff x="0" y="0"/>
          <a:chExt cx="0" cy="0"/>
        </a:xfrm>
      </p:grpSpPr>
      <p:pic>
        <p:nvPicPr>
          <p:cNvPr id="2097170" name="Picture 16" descr="https://timgsa.baidu.com/timg?image&amp;quality=80&amp;size=b9999_10000&amp;sec=1583368615646&amp;di=9f93dd386581066add82dc3178ee1a74&amp;imgtype=0&amp;src=http%3A%2F%2F5b0988e595225.cdn.sohucs.com%2Fq_70%2Cc_zoom%2Cw_640%2Fimages%2F20190317%2Fd4ee64cdb06a48d2949f5107653917f7.jpeg"/>
          <p:cNvPicPr>
            <a:picLocks noChangeAspect="1" noChangeArrowheads="1"/>
          </p:cNvPicPr>
          <p:nvPr/>
        </p:nvPicPr>
        <p:blipFill>
          <a:blip xmlns:r="http://schemas.openxmlformats.org/officeDocument/2006/relationships" r:embed="rId1" cstate="email"/>
          <a:srcRect/>
          <a:stretch>
            <a:fillRect/>
          </a:stretch>
        </p:blipFill>
        <p:spPr bwMode="auto">
          <a:xfrm>
            <a:off x="4143372" y="1714493"/>
            <a:ext cx="2452662" cy="1870308"/>
          </a:xfrm>
          <a:prstGeom prst="rect"/>
          <a:noFill/>
        </p:spPr>
      </p:pic>
      <p:sp>
        <p:nvSpPr>
          <p:cNvPr id="1048726" name="TextBox 4"/>
          <p:cNvSpPr txBox="1"/>
          <p:nvPr/>
        </p:nvSpPr>
        <p:spPr>
          <a:xfrm>
            <a:off x="571472" y="285734"/>
            <a:ext cx="2428892" cy="369332"/>
          </a:xfrm>
          <a:prstGeom prst="rect"/>
          <a:noFill/>
        </p:spPr>
        <p:txBody>
          <a:bodyPr rtlCol="0" wrap="square">
            <a:spAutoFit/>
          </a:bodyPr>
          <a:p>
            <a:r>
              <a:rPr altLang="en-US" b="1" dirty="0" lang="zh-CN">
                <a:solidFill>
                  <a:srgbClr val="416889"/>
                </a:solidFill>
                <a:cs typeface="+mn-ea"/>
                <a:sym typeface="+mn-lt"/>
              </a:rPr>
              <a:t>第二部分 </a:t>
            </a:r>
            <a:r>
              <a:rPr altLang="zh-CN" b="1" dirty="0" lang="en-US">
                <a:solidFill>
                  <a:srgbClr val="416889"/>
                </a:solidFill>
                <a:cs typeface="+mn-ea"/>
                <a:sym typeface="+mn-lt"/>
              </a:rPr>
              <a:t>PART TWO</a:t>
            </a:r>
            <a:endParaRPr altLang="en-US" b="1" dirty="0" lang="zh-CN">
              <a:solidFill>
                <a:srgbClr val="416889"/>
              </a:solidFill>
              <a:cs typeface="+mn-ea"/>
              <a:sym typeface="+mn-lt"/>
            </a:endParaRPr>
          </a:p>
        </p:txBody>
      </p:sp>
      <p:sp>
        <p:nvSpPr>
          <p:cNvPr id="1048727" name="TextBox 5"/>
          <p:cNvSpPr txBox="1"/>
          <p:nvPr/>
        </p:nvSpPr>
        <p:spPr>
          <a:xfrm>
            <a:off x="571472" y="571487"/>
            <a:ext cx="2286016" cy="276999"/>
          </a:xfrm>
          <a:prstGeom prst="rect"/>
          <a:noFill/>
        </p:spPr>
        <p:txBody>
          <a:bodyPr rtlCol="0" wrap="square">
            <a:spAutoFit/>
          </a:bodyPr>
          <a:p>
            <a:pPr algn="dist"/>
            <a:r>
              <a:rPr altLang="en-US" dirty="0" sz="1200" lang="zh-CN">
                <a:cs typeface="+mn-ea"/>
                <a:sym typeface="+mn-lt"/>
              </a:rPr>
              <a:t>发布会宣传策略</a:t>
            </a:r>
          </a:p>
        </p:txBody>
      </p:sp>
      <p:sp>
        <p:nvSpPr>
          <p:cNvPr id="1048728" name="TextBox 6"/>
          <p:cNvSpPr txBox="1"/>
          <p:nvPr/>
        </p:nvSpPr>
        <p:spPr>
          <a:xfrm>
            <a:off x="571472" y="2000245"/>
            <a:ext cx="3071834" cy="1200329"/>
          </a:xfrm>
          <a:prstGeom prst="rect"/>
          <a:noFill/>
        </p:spPr>
        <p:txBody>
          <a:bodyPr rtlCol="0" wrap="square">
            <a:spAutoFit/>
          </a:bodyPr>
          <a:p>
            <a:pPr>
              <a:lnSpc>
                <a:spcPct val="150000"/>
              </a:lnSpc>
            </a:pPr>
            <a:r>
              <a:rPr altLang="en-US" dirty="0" sz="1600" lang="zh-CN">
                <a:solidFill>
                  <a:schemeClr val="tx1">
                    <a:lumMod val="65000"/>
                    <a:lumOff val="35000"/>
                  </a:schemeClr>
                </a:solidFill>
                <a:cs typeface="+mn-ea"/>
                <a:sym typeface="+mn-lt"/>
              </a:rPr>
              <a:t>在本次活动宣传中，我们将通过媒体矩阵，运用三种线上媒体策略，宣广的同时对活动进行引流。</a:t>
            </a:r>
          </a:p>
        </p:txBody>
      </p:sp>
      <p:sp>
        <p:nvSpPr>
          <p:cNvPr id="1048729" name="TextBox 7"/>
          <p:cNvSpPr txBox="1"/>
          <p:nvPr/>
        </p:nvSpPr>
        <p:spPr>
          <a:xfrm>
            <a:off x="642910" y="3345424"/>
            <a:ext cx="2928958" cy="369332"/>
          </a:xfrm>
          <a:prstGeom prst="rect"/>
          <a:noFill/>
        </p:spPr>
        <p:txBody>
          <a:bodyPr rtlCol="0" wrap="square">
            <a:spAutoFit/>
          </a:bodyPr>
          <a:p>
            <a:r>
              <a:rPr altLang="en-US" b="1" dirty="0" lang="zh-CN">
                <a:solidFill>
                  <a:srgbClr val="416889"/>
                </a:solidFill>
                <a:cs typeface="+mn-ea"/>
                <a:sym typeface="+mn-lt"/>
              </a:rPr>
              <a:t>同质化中，凸显差异价值</a:t>
            </a:r>
          </a:p>
        </p:txBody>
      </p:sp>
      <p:sp>
        <p:nvSpPr>
          <p:cNvPr id="1048730" name="矩形 9"/>
          <p:cNvSpPr/>
          <p:nvPr/>
        </p:nvSpPr>
        <p:spPr>
          <a:xfrm>
            <a:off x="4143372" y="571484"/>
            <a:ext cx="2428892" cy="1500198"/>
          </a:xfrm>
          <a:prstGeom prst="rect"/>
          <a:solidFill>
            <a:srgbClr val="416889"/>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731" name="矩形 11"/>
          <p:cNvSpPr/>
          <p:nvPr/>
        </p:nvSpPr>
        <p:spPr>
          <a:xfrm>
            <a:off x="4143372" y="3571880"/>
            <a:ext cx="2428892" cy="1500198"/>
          </a:xfrm>
          <a:prstGeom prst="rect"/>
          <a:solidFill>
            <a:srgbClr val="416889"/>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732" name="矩形 15"/>
          <p:cNvSpPr/>
          <p:nvPr/>
        </p:nvSpPr>
        <p:spPr>
          <a:xfrm>
            <a:off x="6572232" y="571484"/>
            <a:ext cx="2428892" cy="1500198"/>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733" name="矩形 16"/>
          <p:cNvSpPr/>
          <p:nvPr/>
        </p:nvSpPr>
        <p:spPr>
          <a:xfrm>
            <a:off x="6572232" y="2071682"/>
            <a:ext cx="2428892" cy="1500198"/>
          </a:xfrm>
          <a:prstGeom prst="rect"/>
          <a:solidFill>
            <a:srgbClr val="416889"/>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734" name="矩形 17"/>
          <p:cNvSpPr/>
          <p:nvPr/>
        </p:nvSpPr>
        <p:spPr>
          <a:xfrm>
            <a:off x="6572232" y="3571880"/>
            <a:ext cx="2428892" cy="1500198"/>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735" name="TextBox 18"/>
          <p:cNvSpPr txBox="1"/>
          <p:nvPr/>
        </p:nvSpPr>
        <p:spPr>
          <a:xfrm>
            <a:off x="4381501" y="714360"/>
            <a:ext cx="1905013" cy="497840"/>
          </a:xfrm>
          <a:prstGeom prst="rect"/>
          <a:noFill/>
        </p:spPr>
        <p:txBody>
          <a:bodyPr rtlCol="0" wrap="square">
            <a:spAutoFit/>
          </a:bodyPr>
          <a:p>
            <a:pPr>
              <a:lnSpc>
                <a:spcPct val="150000"/>
              </a:lnSpc>
            </a:pPr>
            <a:r>
              <a:rPr altLang="en-US" dirty="0" lang="zh-CN">
                <a:solidFill>
                  <a:schemeClr val="bg1"/>
                </a:solidFill>
                <a:cs typeface="+mn-ea"/>
                <a:sym typeface="+mn-lt"/>
              </a:rPr>
              <a:t>话题互动系列</a:t>
            </a:r>
          </a:p>
        </p:txBody>
      </p:sp>
      <p:sp>
        <p:nvSpPr>
          <p:cNvPr id="1048736" name="TextBox 19"/>
          <p:cNvSpPr txBox="1"/>
          <p:nvPr/>
        </p:nvSpPr>
        <p:spPr>
          <a:xfrm>
            <a:off x="4429124" y="1118703"/>
            <a:ext cx="2000264" cy="701040"/>
          </a:xfrm>
          <a:prstGeom prst="rect"/>
          <a:noFill/>
        </p:spPr>
        <p:txBody>
          <a:bodyPr rtlCol="0" wrap="square">
            <a:spAutoFit/>
          </a:bodyPr>
          <a:p>
            <a:r>
              <a:rPr altLang="en-US" dirty="0" sz="1400" lang="zh-CN">
                <a:solidFill>
                  <a:schemeClr val="bg1"/>
                </a:solidFill>
                <a:cs typeface="+mn-ea"/>
                <a:sym typeface="+mn-lt"/>
              </a:rPr>
              <a:t>媒体矩阵进行有奖话题互动，形成网络热点话题。</a:t>
            </a:r>
          </a:p>
        </p:txBody>
      </p:sp>
      <p:pic>
        <p:nvPicPr>
          <p:cNvPr id="2097171" name="Picture 2" descr="https://timgsa.baidu.com/timg?image&amp;quality=80&amp;size=b9999_10000&amp;sec=1583363039499&amp;di=78f52cbc191a7f1d5704f4eb2f548b85&amp;imgtype=0&amp;src=http%3A%2F%2Fimages.rednet.cn%2Farticleimage%2F2014%2F07%2F05%2F0959552647.jpg"/>
          <p:cNvPicPr>
            <a:picLocks noChangeAspect="1" noChangeArrowheads="1"/>
          </p:cNvPicPr>
          <p:nvPr/>
        </p:nvPicPr>
        <p:blipFill>
          <a:blip xmlns:r="http://schemas.openxmlformats.org/officeDocument/2006/relationships" r:embed="rId2" cstate="email"/>
          <a:srcRect/>
          <a:stretch>
            <a:fillRect/>
          </a:stretch>
        </p:blipFill>
        <p:spPr bwMode="auto">
          <a:xfrm>
            <a:off x="6572265" y="571484"/>
            <a:ext cx="2433625" cy="1500198"/>
          </a:xfrm>
          <a:prstGeom prst="rect"/>
          <a:noFill/>
        </p:spPr>
      </p:pic>
      <p:sp>
        <p:nvSpPr>
          <p:cNvPr id="1048737" name="TextBox 21"/>
          <p:cNvSpPr txBox="1"/>
          <p:nvPr/>
        </p:nvSpPr>
        <p:spPr>
          <a:xfrm>
            <a:off x="6572266" y="2214559"/>
            <a:ext cx="2476517" cy="497840"/>
          </a:xfrm>
          <a:prstGeom prst="rect"/>
          <a:noFill/>
        </p:spPr>
        <p:txBody>
          <a:bodyPr rtlCol="0" wrap="square">
            <a:spAutoFit/>
          </a:bodyPr>
          <a:p>
            <a:pPr>
              <a:lnSpc>
                <a:spcPct val="150000"/>
              </a:lnSpc>
            </a:pPr>
            <a:r>
              <a:rPr altLang="en-US" dirty="0" lang="zh-CN">
                <a:solidFill>
                  <a:schemeClr val="bg1"/>
                </a:solidFill>
                <a:cs typeface="+mn-ea"/>
                <a:sym typeface="+mn-lt"/>
              </a:rPr>
              <a:t>大咖站台</a:t>
            </a:r>
            <a:r>
              <a:rPr altLang="zh-CN" dirty="0" lang="en-US">
                <a:solidFill>
                  <a:schemeClr val="bg1"/>
                </a:solidFill>
                <a:cs typeface="+mn-ea"/>
                <a:sym typeface="+mn-lt"/>
              </a:rPr>
              <a:t>+10</a:t>
            </a:r>
            <a:r>
              <a:rPr altLang="en-US" dirty="0" lang="zh-CN">
                <a:solidFill>
                  <a:schemeClr val="bg1"/>
                </a:solidFill>
                <a:cs typeface="+mn-ea"/>
                <a:sym typeface="+mn-lt"/>
              </a:rPr>
              <a:t>万元豪礼</a:t>
            </a:r>
          </a:p>
        </p:txBody>
      </p:sp>
      <p:sp>
        <p:nvSpPr>
          <p:cNvPr id="1048738" name="TextBox 22"/>
          <p:cNvSpPr txBox="1"/>
          <p:nvPr/>
        </p:nvSpPr>
        <p:spPr>
          <a:xfrm>
            <a:off x="6643702" y="2711236"/>
            <a:ext cx="2286016" cy="802640"/>
          </a:xfrm>
          <a:prstGeom prst="rect"/>
          <a:noFill/>
        </p:spPr>
        <p:txBody>
          <a:bodyPr rtlCol="0" wrap="square">
            <a:spAutoFit/>
          </a:bodyPr>
          <a:p>
            <a:r>
              <a:rPr altLang="en-US" dirty="0" sz="1200" lang="zh-CN">
                <a:solidFill>
                  <a:schemeClr val="bg1"/>
                </a:solidFill>
                <a:cs typeface="+mn-ea"/>
                <a:sym typeface="+mn-lt"/>
              </a:rPr>
              <a:t>在网络上抛出与末那大叔（拟定）一起看</a:t>
            </a:r>
            <a:r>
              <a:rPr altLang="zh-CN" dirty="0" sz="1200" lang="en-US">
                <a:solidFill>
                  <a:schemeClr val="bg1"/>
                </a:solidFill>
                <a:cs typeface="+mn-ea"/>
                <a:sym typeface="+mn-lt"/>
              </a:rPr>
              <a:t>XX</a:t>
            </a:r>
            <a:r>
              <a:rPr altLang="en-US" dirty="0" sz="1200" lang="zh-CN">
                <a:solidFill>
                  <a:schemeClr val="bg1"/>
                </a:solidFill>
                <a:cs typeface="+mn-ea"/>
                <a:sym typeface="+mn-lt"/>
              </a:rPr>
              <a:t>项目新品发布会，瓜分 </a:t>
            </a:r>
            <a:r>
              <a:rPr altLang="zh-CN" dirty="0" sz="1200" lang="en-US">
                <a:solidFill>
                  <a:schemeClr val="bg1"/>
                </a:solidFill>
                <a:cs typeface="+mn-ea"/>
                <a:sym typeface="+mn-lt"/>
              </a:rPr>
              <a:t>10</a:t>
            </a:r>
            <a:r>
              <a:rPr altLang="en-US" dirty="0" sz="1200" lang="zh-CN">
                <a:solidFill>
                  <a:schemeClr val="bg1"/>
                </a:solidFill>
                <a:cs typeface="+mn-ea"/>
                <a:sym typeface="+mn-lt"/>
              </a:rPr>
              <a:t>万元智能家具，增加发布会关注度</a:t>
            </a:r>
          </a:p>
        </p:txBody>
      </p:sp>
      <p:sp>
        <p:nvSpPr>
          <p:cNvPr id="1048739" name="TextBox 23"/>
          <p:cNvSpPr txBox="1"/>
          <p:nvPr/>
        </p:nvSpPr>
        <p:spPr>
          <a:xfrm>
            <a:off x="4357688" y="3571880"/>
            <a:ext cx="2190765" cy="497840"/>
          </a:xfrm>
          <a:prstGeom prst="rect"/>
          <a:noFill/>
          <a:ln>
            <a:solidFill>
              <a:srgbClr val="416889"/>
            </a:solidFill>
          </a:ln>
        </p:spPr>
        <p:txBody>
          <a:bodyPr rtlCol="0" wrap="square">
            <a:spAutoFit/>
          </a:bodyPr>
          <a:p>
            <a:pPr>
              <a:lnSpc>
                <a:spcPct val="150000"/>
              </a:lnSpc>
            </a:pPr>
            <a:r>
              <a:rPr altLang="en-US" dirty="0" lang="zh-CN">
                <a:solidFill>
                  <a:schemeClr val="bg1"/>
                </a:solidFill>
                <a:cs typeface="+mn-ea"/>
                <a:sym typeface="+mn-lt"/>
              </a:rPr>
              <a:t>网红互动流量转化</a:t>
            </a:r>
          </a:p>
        </p:txBody>
      </p:sp>
      <p:sp>
        <p:nvSpPr>
          <p:cNvPr id="1048740" name="TextBox 24"/>
          <p:cNvSpPr txBox="1"/>
          <p:nvPr/>
        </p:nvSpPr>
        <p:spPr>
          <a:xfrm>
            <a:off x="4357686" y="4071947"/>
            <a:ext cx="2143140" cy="904241"/>
          </a:xfrm>
          <a:prstGeom prst="rect"/>
          <a:noFill/>
        </p:spPr>
        <p:txBody>
          <a:bodyPr rtlCol="0" wrap="square">
            <a:spAutoFit/>
          </a:bodyPr>
          <a:p>
            <a:r>
              <a:rPr altLang="en-US" dirty="0" sz="1400" lang="zh-CN">
                <a:solidFill>
                  <a:schemeClr val="bg1"/>
                </a:solidFill>
                <a:cs typeface="+mn-ea"/>
                <a:sym typeface="+mn-lt"/>
              </a:rPr>
              <a:t>活动前</a:t>
            </a:r>
            <a:r>
              <a:rPr altLang="zh-CN" dirty="0" sz="1400" lang="en-US">
                <a:solidFill>
                  <a:schemeClr val="bg1"/>
                </a:solidFill>
                <a:cs typeface="+mn-ea"/>
                <a:sym typeface="+mn-lt"/>
              </a:rPr>
              <a:t>5</a:t>
            </a:r>
            <a:r>
              <a:rPr altLang="en-US" dirty="0" sz="1400" lang="zh-CN">
                <a:solidFill>
                  <a:schemeClr val="bg1"/>
                </a:solidFill>
                <a:cs typeface="+mn-ea"/>
                <a:sym typeface="+mn-lt"/>
              </a:rPr>
              <a:t>日，安排</a:t>
            </a:r>
            <a:r>
              <a:rPr altLang="zh-CN" dirty="0" sz="1400" lang="en-US">
                <a:solidFill>
                  <a:schemeClr val="bg1"/>
                </a:solidFill>
                <a:cs typeface="+mn-ea"/>
                <a:sym typeface="+mn-lt"/>
              </a:rPr>
              <a:t>5</a:t>
            </a:r>
            <a:r>
              <a:rPr altLang="en-US" dirty="0" sz="1400" lang="zh-CN">
                <a:solidFill>
                  <a:schemeClr val="bg1"/>
                </a:solidFill>
                <a:cs typeface="+mn-ea"/>
                <a:sym typeface="+mn-lt"/>
              </a:rPr>
              <a:t>位</a:t>
            </a:r>
            <a:r>
              <a:rPr altLang="zh-CN" dirty="0" sz="1400" lang="en-US">
                <a:solidFill>
                  <a:schemeClr val="bg1"/>
                </a:solidFill>
                <a:cs typeface="+mn-ea"/>
                <a:sym typeface="+mn-lt"/>
              </a:rPr>
              <a:t>QD</a:t>
            </a:r>
            <a:r>
              <a:rPr altLang="en-US" dirty="0" sz="1400" lang="zh-CN">
                <a:solidFill>
                  <a:schemeClr val="bg1"/>
                </a:solidFill>
                <a:cs typeface="+mn-ea"/>
                <a:sym typeface="+mn-lt"/>
              </a:rPr>
              <a:t>地区流量网红，录制</a:t>
            </a:r>
            <a:r>
              <a:rPr altLang="zh-CN" dirty="0" sz="1400" lang="en-US">
                <a:solidFill>
                  <a:schemeClr val="bg1"/>
                </a:solidFill>
                <a:cs typeface="+mn-ea"/>
                <a:sym typeface="+mn-lt"/>
              </a:rPr>
              <a:t>5</a:t>
            </a:r>
            <a:r>
              <a:rPr altLang="en-US" dirty="0" sz="1400" lang="zh-CN">
                <a:solidFill>
                  <a:schemeClr val="bg1"/>
                </a:solidFill>
                <a:cs typeface="+mn-ea"/>
                <a:sym typeface="+mn-lt"/>
              </a:rPr>
              <a:t>期活动相关短视频，每天在视频平台推送一期</a:t>
            </a:r>
          </a:p>
        </p:txBody>
      </p:sp>
      <p:pic>
        <p:nvPicPr>
          <p:cNvPr id="2097172" name="Picture 8" descr="https://timgsa.baidu.com/timg?image&amp;quality=80&amp;size=b9999_10000&amp;sec=1583363915564&amp;di=ec76200f5ae8098acfd0df3c3c1080ff&amp;imgtype=0&amp;src=http%3A%2F%2F5b0988e595225.cdn.sohucs.com%2Fimages%2F20180714%2F9b72c32c7eb44a24936226e312b70412.jpeg"/>
          <p:cNvPicPr>
            <a:picLocks noChangeAspect="1" noChangeArrowheads="1"/>
          </p:cNvPicPr>
          <p:nvPr/>
        </p:nvPicPr>
        <p:blipFill>
          <a:blip xmlns:r="http://schemas.openxmlformats.org/officeDocument/2006/relationships" r:embed="rId3" cstate="email"/>
          <a:srcRect/>
          <a:stretch>
            <a:fillRect/>
          </a:stretch>
        </p:blipFill>
        <p:spPr bwMode="auto">
          <a:xfrm>
            <a:off x="8286776" y="3571880"/>
            <a:ext cx="731892" cy="1555816"/>
          </a:xfrm>
          <a:prstGeom prst="rect"/>
          <a:noFill/>
        </p:spPr>
      </p:pic>
      <p:pic>
        <p:nvPicPr>
          <p:cNvPr id="2097173" name="Picture 10" descr="https://timgsa.baidu.com/timg?image&amp;quality=80&amp;size=b9999_10000&amp;sec=1583363959165&amp;di=fe90a29bbf61717b9bdfc3bb6a13ba84&amp;imgtype=0&amp;src=http%3A%2F%2Fdingyue.nosdn.127.net%2Fx9KcDnZwi8KzPQZzwPwStfJ3eAz6B%3DuocHF%3Dq7tNOzaiB1529596972828transferflag.png"/>
          <p:cNvPicPr>
            <a:picLocks noChangeAspect="1" noChangeArrowheads="1"/>
          </p:cNvPicPr>
          <p:nvPr/>
        </p:nvPicPr>
        <p:blipFill>
          <a:blip xmlns:r="http://schemas.openxmlformats.org/officeDocument/2006/relationships" r:embed="rId4" cstate="email"/>
          <a:srcRect/>
          <a:stretch>
            <a:fillRect/>
          </a:stretch>
        </p:blipFill>
        <p:spPr bwMode="auto">
          <a:xfrm>
            <a:off x="6572266" y="3571881"/>
            <a:ext cx="857683" cy="1525429"/>
          </a:xfrm>
          <a:prstGeom prst="rect"/>
          <a:noFill/>
        </p:spPr>
      </p:pic>
      <p:pic>
        <p:nvPicPr>
          <p:cNvPr id="2097174" name="Picture 12" descr="https://timgsa.baidu.com/timg?image&amp;quality=80&amp;size=b9999_10000&amp;sec=1583364001387&amp;di=40ce28d6edb1bcec4393fa04190dd707&amp;imgtype=0&amp;src=http%3A%2F%2Fi9.hexun.com%2F2020-02-25%2F200402000.jpg"/>
          <p:cNvPicPr>
            <a:picLocks noChangeAspect="1" noChangeArrowheads="1"/>
          </p:cNvPicPr>
          <p:nvPr/>
        </p:nvPicPr>
        <p:blipFill>
          <a:blip xmlns:r="http://schemas.openxmlformats.org/officeDocument/2006/relationships" r:embed="rId5" cstate="email"/>
          <a:srcRect/>
          <a:stretch>
            <a:fillRect/>
          </a:stretch>
        </p:blipFill>
        <p:spPr bwMode="auto">
          <a:xfrm>
            <a:off x="7429520" y="3571880"/>
            <a:ext cx="857256" cy="1571637"/>
          </a:xfrm>
          <a:prstGeom prst="rect"/>
          <a:noFill/>
        </p:spPr>
      </p:pic>
      <p:sp>
        <p:nvSpPr>
          <p:cNvPr id="1048741" name="矩形 30"/>
          <p:cNvSpPr/>
          <p:nvPr/>
        </p:nvSpPr>
        <p:spPr>
          <a:xfrm>
            <a:off x="4026217" y="714360"/>
            <a:ext cx="45719" cy="1214446"/>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742" name="矩形 31"/>
          <p:cNvSpPr/>
          <p:nvPr/>
        </p:nvSpPr>
        <p:spPr>
          <a:xfrm>
            <a:off x="4026217" y="3714757"/>
            <a:ext cx="45719" cy="1214446"/>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743" name="矩形 32"/>
          <p:cNvSpPr/>
          <p:nvPr/>
        </p:nvSpPr>
        <p:spPr>
          <a:xfrm>
            <a:off x="6455109" y="2214558"/>
            <a:ext cx="45719" cy="1214446"/>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744" name="矩形 26"/>
          <p:cNvSpPr/>
          <p:nvPr/>
        </p:nvSpPr>
        <p:spPr>
          <a:xfrm>
            <a:off x="0" y="357173"/>
            <a:ext cx="428596" cy="4286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416889"/>
              </a:solidFill>
              <a:cs typeface="+mn-ea"/>
              <a:sym typeface="+mn-lt"/>
            </a:endParaRPr>
          </a:p>
        </p:txBody>
      </p:sp>
      <p:sp>
        <p:nvSpPr>
          <p:cNvPr id="1048745" name="矩形 27"/>
          <p:cNvSpPr/>
          <p:nvPr/>
        </p:nvSpPr>
        <p:spPr>
          <a:xfrm>
            <a:off x="500034" y="357173"/>
            <a:ext cx="71438" cy="4286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416889"/>
              </a:solidFill>
              <a:cs typeface="+mn-ea"/>
              <a:sym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04" name=""/>
        <p:cNvGrpSpPr/>
        <p:nvPr/>
      </p:nvGrpSpPr>
      <p:grpSpPr>
        <a:xfrm>
          <a:off x="0" y="0"/>
          <a:ext cx="0" cy="0"/>
          <a:chOff x="0" y="0"/>
          <a:chExt cx="0" cy="0"/>
        </a:xfrm>
      </p:grpSpPr>
      <p:sp>
        <p:nvSpPr>
          <p:cNvPr id="1048746" name="TextBox 7"/>
          <p:cNvSpPr txBox="1"/>
          <p:nvPr/>
        </p:nvSpPr>
        <p:spPr>
          <a:xfrm>
            <a:off x="2857488" y="1000113"/>
            <a:ext cx="1751888" cy="497840"/>
          </a:xfrm>
          <a:prstGeom prst="rect"/>
          <a:noFill/>
        </p:spPr>
        <p:txBody>
          <a:bodyPr rtlCol="0" wrap="square">
            <a:spAutoFit/>
          </a:bodyPr>
          <a:p>
            <a:pPr>
              <a:lnSpc>
                <a:spcPct val="150000"/>
              </a:lnSpc>
            </a:pPr>
            <a:r>
              <a:rPr altLang="en-US" b="1" dirty="0" lang="zh-CN">
                <a:solidFill>
                  <a:srgbClr val="416889"/>
                </a:solidFill>
                <a:cs typeface="+mn-ea"/>
                <a:sym typeface="+mn-lt"/>
              </a:rPr>
              <a:t>网络互动话题</a:t>
            </a:r>
          </a:p>
        </p:txBody>
      </p:sp>
      <p:sp>
        <p:nvSpPr>
          <p:cNvPr id="1048747" name="矩形 8"/>
          <p:cNvSpPr/>
          <p:nvPr/>
        </p:nvSpPr>
        <p:spPr>
          <a:xfrm>
            <a:off x="2928926" y="1428740"/>
            <a:ext cx="1500198" cy="71438"/>
          </a:xfrm>
          <a:prstGeom prst="rect"/>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748" name="TextBox 9"/>
          <p:cNvSpPr txBox="1"/>
          <p:nvPr/>
        </p:nvSpPr>
        <p:spPr>
          <a:xfrm>
            <a:off x="3286116" y="2919902"/>
            <a:ext cx="4500594" cy="1501141"/>
          </a:xfrm>
          <a:prstGeom prst="rect"/>
          <a:noFill/>
        </p:spPr>
        <p:txBody>
          <a:bodyPr rtlCol="0" wrap="square">
            <a:spAutoFit/>
          </a:bodyPr>
          <a:p>
            <a:pPr eaLnBrk="0" fontAlgn="base" hangingPunct="0" lvl="0">
              <a:spcBef>
                <a:spcPct val="0"/>
              </a:spcBef>
              <a:spcAft>
                <a:spcPct val="0"/>
              </a:spcAft>
            </a:pPr>
            <a:r>
              <a:rPr altLang="en-US" dirty="0" sz="1600" lang="zh-CN">
                <a:cs typeface="+mn-ea"/>
                <a:sym typeface="+mn-lt"/>
              </a:rPr>
              <a:t>一期话题“</a:t>
            </a:r>
            <a:r>
              <a:rPr altLang="en-US" b="1" dirty="0" sz="1600" lang="zh-CN" u="sng">
                <a:cs typeface="+mn-ea"/>
                <a:sym typeface="+mn-lt"/>
              </a:rPr>
              <a:t>宅在家里晒家具</a:t>
            </a:r>
            <a:r>
              <a:rPr altLang="en-US" dirty="0" sz="1600" lang="zh-CN">
                <a:cs typeface="+mn-ea"/>
                <a:sym typeface="+mn-lt"/>
              </a:rPr>
              <a:t>”参与</a:t>
            </a:r>
            <a:r>
              <a:rPr altLang="zh-CN" dirty="0" sz="1600" lang="en-US">
                <a:cs typeface="+mn-ea"/>
                <a:sym typeface="+mn-lt"/>
              </a:rPr>
              <a:t>XX</a:t>
            </a:r>
            <a:r>
              <a:rPr altLang="en-US" dirty="0" sz="1600" lang="zh-CN">
                <a:cs typeface="+mn-ea"/>
                <a:sym typeface="+mn-lt"/>
              </a:rPr>
              <a:t>项目话题互动，晒出质量最棒的家居赢得</a:t>
            </a:r>
            <a:r>
              <a:rPr altLang="zh-CN" dirty="0" sz="1600" lang="en-US">
                <a:cs typeface="+mn-ea"/>
                <a:sym typeface="+mn-lt"/>
              </a:rPr>
              <a:t>XX</a:t>
            </a:r>
            <a:r>
              <a:rPr altLang="en-US" dirty="0" sz="1600" lang="zh-CN">
                <a:cs typeface="+mn-ea"/>
                <a:sym typeface="+mn-lt"/>
              </a:rPr>
              <a:t>大奖</a:t>
            </a:r>
            <a:endParaRPr altLang="zh-CN" dirty="0" sz="1600" lang="en-US">
              <a:cs typeface="+mn-ea"/>
              <a:sym typeface="+mn-lt"/>
            </a:endParaRPr>
          </a:p>
          <a:p>
            <a:pPr eaLnBrk="0" fontAlgn="base" hangingPunct="0" lvl="0">
              <a:spcBef>
                <a:spcPct val="0"/>
              </a:spcBef>
              <a:spcAft>
                <a:spcPct val="0"/>
              </a:spcAft>
            </a:pPr>
            <a:endParaRPr altLang="zh-CN" dirty="0" sz="700" lang="en-US">
              <a:cs typeface="+mn-ea"/>
              <a:sym typeface="+mn-lt"/>
            </a:endParaRPr>
          </a:p>
          <a:p>
            <a:pPr eaLnBrk="0" fontAlgn="base" hangingPunct="0" lvl="0">
              <a:spcBef>
                <a:spcPct val="0"/>
              </a:spcBef>
              <a:spcAft>
                <a:spcPct val="0"/>
              </a:spcAft>
            </a:pPr>
            <a:endParaRPr altLang="en-US" dirty="0" sz="700" lang="zh-CN">
              <a:cs typeface="+mn-ea"/>
              <a:sym typeface="+mn-lt"/>
            </a:endParaRPr>
          </a:p>
          <a:p>
            <a:pPr eaLnBrk="0" fontAlgn="base" hangingPunct="0" lvl="0">
              <a:spcBef>
                <a:spcPct val="0"/>
              </a:spcBef>
              <a:spcAft>
                <a:spcPct val="0"/>
              </a:spcAft>
            </a:pPr>
            <a:r>
              <a:rPr altLang="en-US" dirty="0" sz="1600" lang="zh-CN">
                <a:cs typeface="+mn-ea"/>
                <a:sym typeface="+mn-lt"/>
              </a:rPr>
              <a:t>二期话题“</a:t>
            </a:r>
            <a:r>
              <a:rPr altLang="en-US" b="1" dirty="0" sz="1600" lang="zh-CN" u="sng">
                <a:cs typeface="+mn-ea"/>
                <a:sym typeface="+mn-lt"/>
              </a:rPr>
              <a:t>家里智商最高的居然是“它”</a:t>
            </a:r>
            <a:r>
              <a:rPr altLang="en-US" dirty="0" sz="1600" lang="zh-CN">
                <a:cs typeface="+mn-ea"/>
                <a:sym typeface="+mn-lt"/>
              </a:rPr>
              <a:t>”，围绕话题，选出家里最智能家具，参与青特话题赢取互动抽奖；</a:t>
            </a:r>
            <a:endParaRPr altLang="en-US" dirty="0" sz="700" lang="zh-CN">
              <a:cs typeface="+mn-ea"/>
              <a:sym typeface="+mn-lt"/>
            </a:endParaRPr>
          </a:p>
        </p:txBody>
      </p:sp>
      <p:pic>
        <p:nvPicPr>
          <p:cNvPr id="2097175" name="Picture 2" descr="https://timgsa.baidu.com/timg?image&amp;quality=80&amp;size=b9999_10000&amp;sec=1583364456955&amp;di=3ddfb7256471cd28911b64c2708b9035&amp;imgtype=0&amp;src=http%3A%2F%2Fimgsrc.baidu.com%2Fforum%2Fw%3D580%2Fsign%3D1a6feb238c13632715edc23ba18ea056%2Faea80d950a7b02087044481e64d9f2d3552cc8ea.jpg"/>
          <p:cNvPicPr>
            <a:picLocks noChangeAspect="1" noChangeArrowheads="1"/>
          </p:cNvPicPr>
          <p:nvPr/>
        </p:nvPicPr>
        <p:blipFill>
          <a:blip xmlns:r="http://schemas.openxmlformats.org/officeDocument/2006/relationships" r:embed="rId1" cstate="email"/>
          <a:srcRect/>
          <a:stretch>
            <a:fillRect/>
          </a:stretch>
        </p:blipFill>
        <p:spPr bwMode="auto">
          <a:xfrm>
            <a:off x="0" y="1857368"/>
            <a:ext cx="2786050" cy="2368142"/>
          </a:xfrm>
          <a:prstGeom prst="rect"/>
          <a:noFill/>
        </p:spPr>
      </p:pic>
      <p:sp>
        <p:nvSpPr>
          <p:cNvPr id="1048749" name="TextBox 17"/>
          <p:cNvSpPr txBox="1"/>
          <p:nvPr/>
        </p:nvSpPr>
        <p:spPr>
          <a:xfrm>
            <a:off x="571472" y="285734"/>
            <a:ext cx="2428892" cy="369332"/>
          </a:xfrm>
          <a:prstGeom prst="rect"/>
          <a:noFill/>
        </p:spPr>
        <p:txBody>
          <a:bodyPr rtlCol="0" wrap="square">
            <a:spAutoFit/>
          </a:bodyPr>
          <a:p>
            <a:r>
              <a:rPr altLang="en-US" b="1" dirty="0" lang="zh-CN">
                <a:solidFill>
                  <a:srgbClr val="416889"/>
                </a:solidFill>
                <a:cs typeface="+mn-ea"/>
                <a:sym typeface="+mn-lt"/>
              </a:rPr>
              <a:t>第二部分 </a:t>
            </a:r>
            <a:r>
              <a:rPr altLang="zh-CN" b="1" dirty="0" lang="en-US">
                <a:solidFill>
                  <a:srgbClr val="416889"/>
                </a:solidFill>
                <a:cs typeface="+mn-ea"/>
                <a:sym typeface="+mn-lt"/>
              </a:rPr>
              <a:t>PART TWO</a:t>
            </a:r>
            <a:endParaRPr altLang="en-US" b="1" dirty="0" lang="zh-CN">
              <a:solidFill>
                <a:srgbClr val="416889"/>
              </a:solidFill>
              <a:cs typeface="+mn-ea"/>
              <a:sym typeface="+mn-lt"/>
            </a:endParaRPr>
          </a:p>
        </p:txBody>
      </p:sp>
      <p:sp>
        <p:nvSpPr>
          <p:cNvPr id="1048750" name="TextBox 18"/>
          <p:cNvSpPr txBox="1"/>
          <p:nvPr/>
        </p:nvSpPr>
        <p:spPr>
          <a:xfrm>
            <a:off x="571472" y="571487"/>
            <a:ext cx="2286016" cy="276999"/>
          </a:xfrm>
          <a:prstGeom prst="rect"/>
          <a:noFill/>
        </p:spPr>
        <p:txBody>
          <a:bodyPr rtlCol="0" wrap="square">
            <a:spAutoFit/>
          </a:bodyPr>
          <a:p>
            <a:pPr algn="dist"/>
            <a:r>
              <a:rPr altLang="en-US" dirty="0" sz="1200" lang="zh-CN">
                <a:cs typeface="+mn-ea"/>
                <a:sym typeface="+mn-lt"/>
              </a:rPr>
              <a:t>发布会宣传策略</a:t>
            </a:r>
          </a:p>
        </p:txBody>
      </p:sp>
      <p:sp>
        <p:nvSpPr>
          <p:cNvPr id="1048751" name="矩形 20"/>
          <p:cNvSpPr/>
          <p:nvPr/>
        </p:nvSpPr>
        <p:spPr>
          <a:xfrm>
            <a:off x="3000364" y="1571616"/>
            <a:ext cx="5143536" cy="1005840"/>
          </a:xfrm>
          <a:prstGeom prst="rect"/>
        </p:spPr>
        <p:txBody>
          <a:bodyPr wrap="square">
            <a:spAutoFit/>
          </a:bodyPr>
          <a:p>
            <a:pPr eaLnBrk="0" fontAlgn="base" hangingPunct="0" lvl="0">
              <a:spcBef>
                <a:spcPct val="0"/>
              </a:spcBef>
              <a:spcAft>
                <a:spcPct val="0"/>
              </a:spcAft>
            </a:pPr>
            <a:r>
              <a:rPr altLang="en-US" dirty="0" sz="1400" lang="zh-CN">
                <a:solidFill>
                  <a:schemeClr val="tx1">
                    <a:lumMod val="75000"/>
                    <a:lumOff val="25000"/>
                  </a:schemeClr>
                </a:solidFill>
                <a:cs typeface="+mn-ea"/>
                <a:sym typeface="+mn-lt"/>
              </a:rPr>
              <a:t>制造话题、围绕</a:t>
            </a:r>
            <a:r>
              <a:rPr altLang="zh-CN" dirty="0" sz="1400" lang="en-US">
                <a:solidFill>
                  <a:schemeClr val="tx1">
                    <a:lumMod val="75000"/>
                    <a:lumOff val="25000"/>
                  </a:schemeClr>
                </a:solidFill>
                <a:cs typeface="+mn-ea"/>
                <a:sym typeface="+mn-lt"/>
              </a:rPr>
              <a:t>KEY</a:t>
            </a:r>
            <a:r>
              <a:rPr altLang="en-US" dirty="0" sz="1400" lang="zh-CN">
                <a:solidFill>
                  <a:schemeClr val="tx1">
                    <a:lumMod val="75000"/>
                    <a:lumOff val="25000"/>
                  </a:schemeClr>
                </a:solidFill>
                <a:cs typeface="+mn-ea"/>
                <a:sym typeface="+mn-lt"/>
              </a:rPr>
              <a:t>词让受众对项目发布会产生兴趣的同时，</a:t>
            </a:r>
            <a:endParaRPr altLang="en-US" dirty="0" sz="600" lang="zh-CN">
              <a:solidFill>
                <a:schemeClr val="tx1">
                  <a:lumMod val="75000"/>
                  <a:lumOff val="25000"/>
                </a:schemeClr>
              </a:solidFill>
              <a:cs typeface="+mn-ea"/>
              <a:sym typeface="+mn-lt"/>
            </a:endParaRPr>
          </a:p>
          <a:p>
            <a:pPr eaLnBrk="0" fontAlgn="base" hangingPunct="0" lvl="0">
              <a:spcBef>
                <a:spcPct val="0"/>
              </a:spcBef>
              <a:spcAft>
                <a:spcPct val="0"/>
              </a:spcAft>
            </a:pPr>
            <a:r>
              <a:rPr altLang="en-US" dirty="0" sz="2000" lang="zh-CN">
                <a:solidFill>
                  <a:schemeClr val="tx1">
                    <a:lumMod val="75000"/>
                    <a:lumOff val="25000"/>
                  </a:schemeClr>
                </a:solidFill>
                <a:cs typeface="+mn-ea"/>
                <a:sym typeface="+mn-lt"/>
              </a:rPr>
              <a:t>全媒介矩阵，线上投放。</a:t>
            </a:r>
            <a:endParaRPr altLang="en-US" dirty="0" sz="900" lang="zh-CN">
              <a:solidFill>
                <a:schemeClr val="tx1">
                  <a:lumMod val="75000"/>
                  <a:lumOff val="25000"/>
                </a:schemeClr>
              </a:solidFill>
              <a:cs typeface="+mn-ea"/>
              <a:sym typeface="+mn-lt"/>
            </a:endParaRPr>
          </a:p>
          <a:p>
            <a:pPr eaLnBrk="0" fontAlgn="base" hangingPunct="0" lvl="0">
              <a:spcBef>
                <a:spcPct val="0"/>
              </a:spcBef>
              <a:spcAft>
                <a:spcPct val="0"/>
              </a:spcAft>
            </a:pPr>
            <a:r>
              <a:rPr altLang="en-US" dirty="0" sz="1400" lang="zh-CN">
                <a:solidFill>
                  <a:schemeClr val="tx1">
                    <a:lumMod val="75000"/>
                    <a:lumOff val="25000"/>
                  </a:schemeClr>
                </a:solidFill>
                <a:cs typeface="+mn-ea"/>
                <a:sym typeface="+mn-lt"/>
              </a:rPr>
              <a:t>选定新浪新闻、新浪微博、腾讯、今日头条、网易新闻、凤凰网、微信公众号等媒体转发话题形成热点。</a:t>
            </a:r>
            <a:endParaRPr altLang="zh-CN" dirty="0" sz="1400" lang="en-US">
              <a:solidFill>
                <a:schemeClr val="tx1">
                  <a:lumMod val="75000"/>
                  <a:lumOff val="25000"/>
                </a:schemeClr>
              </a:solidFill>
              <a:cs typeface="+mn-ea"/>
              <a:sym typeface="+mn-lt"/>
            </a:endParaRPr>
          </a:p>
        </p:txBody>
      </p:sp>
      <p:sp>
        <p:nvSpPr>
          <p:cNvPr id="1048752" name="矩形 21"/>
          <p:cNvSpPr/>
          <p:nvPr/>
        </p:nvSpPr>
        <p:spPr>
          <a:xfrm>
            <a:off x="3143240" y="2928938"/>
            <a:ext cx="71438" cy="1428760"/>
          </a:xfrm>
          <a:prstGeom prst="rect"/>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753" name="矩形 22"/>
          <p:cNvSpPr/>
          <p:nvPr/>
        </p:nvSpPr>
        <p:spPr>
          <a:xfrm>
            <a:off x="7858148" y="2928938"/>
            <a:ext cx="71438" cy="1357322"/>
          </a:xfrm>
          <a:prstGeom prst="rect"/>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754" name="矩形 12"/>
          <p:cNvSpPr/>
          <p:nvPr/>
        </p:nvSpPr>
        <p:spPr>
          <a:xfrm>
            <a:off x="0" y="357173"/>
            <a:ext cx="428596" cy="4286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416889"/>
              </a:solidFill>
              <a:cs typeface="+mn-ea"/>
              <a:sym typeface="+mn-lt"/>
            </a:endParaRPr>
          </a:p>
        </p:txBody>
      </p:sp>
      <p:sp>
        <p:nvSpPr>
          <p:cNvPr id="1048755" name="矩形 13"/>
          <p:cNvSpPr/>
          <p:nvPr/>
        </p:nvSpPr>
        <p:spPr>
          <a:xfrm>
            <a:off x="500034" y="357173"/>
            <a:ext cx="71438" cy="4286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416889"/>
              </a:solidFill>
              <a:cs typeface="+mn-ea"/>
              <a:sym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pic>
        <p:nvPicPr>
          <p:cNvPr id="2097176" name="Picture 8" descr="https://timgsa.baidu.com/timg?image&amp;quality=80&amp;size=b9999_10000&amp;sec=1583368730540&amp;di=b869725f5d3147033ada1a50677b9618&amp;imgtype=0&amp;src=http%3A%2F%2F5b0988e595225.cdn.sohucs.com%2Fimages%2F20180131%2F7526fc1171f4433fa87cbee70d72b891.jpeg"/>
          <p:cNvPicPr>
            <a:picLocks noChangeAspect="1" noChangeArrowheads="1"/>
          </p:cNvPicPr>
          <p:nvPr/>
        </p:nvPicPr>
        <p:blipFill>
          <a:blip xmlns:r="http://schemas.openxmlformats.org/officeDocument/2006/relationships" r:embed="rId1" cstate="email"/>
          <a:srcRect/>
          <a:stretch>
            <a:fillRect/>
          </a:stretch>
        </p:blipFill>
        <p:spPr bwMode="auto">
          <a:xfrm>
            <a:off x="5286380" y="857236"/>
            <a:ext cx="3857620" cy="4067176"/>
          </a:xfrm>
          <a:prstGeom prst="rect"/>
          <a:noFill/>
        </p:spPr>
      </p:pic>
      <p:sp>
        <p:nvSpPr>
          <p:cNvPr id="1048756" name="TextBox 4"/>
          <p:cNvSpPr txBox="1"/>
          <p:nvPr/>
        </p:nvSpPr>
        <p:spPr>
          <a:xfrm>
            <a:off x="571472" y="285734"/>
            <a:ext cx="2428892" cy="369332"/>
          </a:xfrm>
          <a:prstGeom prst="rect"/>
          <a:noFill/>
        </p:spPr>
        <p:txBody>
          <a:bodyPr rtlCol="0" wrap="square">
            <a:spAutoFit/>
          </a:bodyPr>
          <a:p>
            <a:r>
              <a:rPr altLang="en-US" b="1" dirty="0" lang="zh-CN">
                <a:solidFill>
                  <a:srgbClr val="416889"/>
                </a:solidFill>
                <a:cs typeface="+mn-ea"/>
                <a:sym typeface="+mn-lt"/>
              </a:rPr>
              <a:t>第二部分 </a:t>
            </a:r>
            <a:r>
              <a:rPr altLang="zh-CN" b="1" dirty="0" lang="en-US">
                <a:solidFill>
                  <a:srgbClr val="416889"/>
                </a:solidFill>
                <a:cs typeface="+mn-ea"/>
                <a:sym typeface="+mn-lt"/>
              </a:rPr>
              <a:t>PART TWO</a:t>
            </a:r>
            <a:endParaRPr altLang="en-US" b="1" dirty="0" lang="zh-CN">
              <a:solidFill>
                <a:srgbClr val="416889"/>
              </a:solidFill>
              <a:cs typeface="+mn-ea"/>
              <a:sym typeface="+mn-lt"/>
            </a:endParaRPr>
          </a:p>
        </p:txBody>
      </p:sp>
      <p:sp>
        <p:nvSpPr>
          <p:cNvPr id="1048757" name="TextBox 5"/>
          <p:cNvSpPr txBox="1"/>
          <p:nvPr/>
        </p:nvSpPr>
        <p:spPr>
          <a:xfrm>
            <a:off x="571472" y="571487"/>
            <a:ext cx="2286016" cy="276999"/>
          </a:xfrm>
          <a:prstGeom prst="rect"/>
          <a:noFill/>
        </p:spPr>
        <p:txBody>
          <a:bodyPr rtlCol="0" wrap="square">
            <a:spAutoFit/>
          </a:bodyPr>
          <a:p>
            <a:pPr algn="dist"/>
            <a:r>
              <a:rPr altLang="en-US" dirty="0" sz="1200" lang="zh-CN">
                <a:cs typeface="+mn-ea"/>
                <a:sym typeface="+mn-lt"/>
              </a:rPr>
              <a:t>发布会宣传策略</a:t>
            </a:r>
          </a:p>
        </p:txBody>
      </p:sp>
      <p:sp>
        <p:nvSpPr>
          <p:cNvPr id="1048758" name="矩形 7"/>
          <p:cNvSpPr/>
          <p:nvPr/>
        </p:nvSpPr>
        <p:spPr>
          <a:xfrm>
            <a:off x="2571736" y="1000113"/>
            <a:ext cx="3929090" cy="4286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759" name="TextBox 8"/>
          <p:cNvSpPr txBox="1"/>
          <p:nvPr/>
        </p:nvSpPr>
        <p:spPr>
          <a:xfrm>
            <a:off x="2786050" y="1000113"/>
            <a:ext cx="3429024" cy="461665"/>
          </a:xfrm>
          <a:prstGeom prst="rect"/>
          <a:noFill/>
        </p:spPr>
        <p:txBody>
          <a:bodyPr rtlCol="0" wrap="square">
            <a:spAutoFit/>
          </a:bodyPr>
          <a:p>
            <a:pPr algn="dist"/>
            <a:r>
              <a:rPr altLang="en-US" dirty="0" sz="2400" lang="zh-CN">
                <a:solidFill>
                  <a:schemeClr val="bg1"/>
                </a:solidFill>
                <a:cs typeface="+mn-ea"/>
                <a:sym typeface="+mn-lt"/>
              </a:rPr>
              <a:t>大咖效应</a:t>
            </a:r>
            <a:r>
              <a:rPr altLang="zh-CN" dirty="0" sz="2400" lang="en-US">
                <a:solidFill>
                  <a:schemeClr val="bg1"/>
                </a:solidFill>
                <a:cs typeface="+mn-ea"/>
                <a:sym typeface="+mn-lt"/>
              </a:rPr>
              <a:t>+</a:t>
            </a:r>
            <a:r>
              <a:rPr altLang="en-US" dirty="0" sz="2400" lang="zh-CN">
                <a:solidFill>
                  <a:schemeClr val="bg1"/>
                </a:solidFill>
                <a:cs typeface="+mn-ea"/>
                <a:sym typeface="+mn-lt"/>
              </a:rPr>
              <a:t>重金豪礼</a:t>
            </a:r>
          </a:p>
        </p:txBody>
      </p:sp>
      <p:pic>
        <p:nvPicPr>
          <p:cNvPr id="2097177" name="Picture 3"/>
          <p:cNvPicPr>
            <a:picLocks noChangeAspect="1" noChangeArrowheads="1"/>
          </p:cNvPicPr>
          <p:nvPr/>
        </p:nvPicPr>
        <p:blipFill>
          <a:blip xmlns:r="http://schemas.openxmlformats.org/officeDocument/2006/relationships" r:embed="rId2" cstate="email"/>
          <a:srcRect/>
          <a:stretch>
            <a:fillRect/>
          </a:stretch>
        </p:blipFill>
        <p:spPr bwMode="auto">
          <a:xfrm>
            <a:off x="357158" y="1675329"/>
            <a:ext cx="1500198" cy="2417046"/>
          </a:xfrm>
          <a:prstGeom prst="rect"/>
          <a:noFill/>
          <a:ln w="9525">
            <a:noFill/>
            <a:miter lim="800000"/>
            <a:headEnd/>
            <a:tailEnd/>
          </a:ln>
          <a:effectLst/>
        </p:spPr>
      </p:pic>
      <p:pic>
        <p:nvPicPr>
          <p:cNvPr id="2097178" name="Picture 5" descr="https://timgsa.baidu.com/timg?image&amp;quality=80&amp;size=b9999_10000&amp;sec=1583365447803&amp;di=d58b765cc970609c6bb6143225fc62f4&amp;imgtype=0&amp;src=http%3A%2F%2Fimage.winmobi.cn%2Fkindeditor%2Fattached%2Fimage%2F20170911%2F20170911103306_4311.png"/>
          <p:cNvPicPr>
            <a:picLocks noChangeAspect="1" noChangeArrowheads="1"/>
          </p:cNvPicPr>
          <p:nvPr/>
        </p:nvPicPr>
        <p:blipFill>
          <a:blip xmlns:r="http://schemas.openxmlformats.org/officeDocument/2006/relationships" r:embed="rId3" cstate="email"/>
          <a:srcRect/>
          <a:stretch>
            <a:fillRect/>
          </a:stretch>
        </p:blipFill>
        <p:spPr bwMode="auto">
          <a:xfrm>
            <a:off x="2000232" y="1611253"/>
            <a:ext cx="1500198" cy="2524514"/>
          </a:xfrm>
          <a:prstGeom prst="rect"/>
          <a:noFill/>
        </p:spPr>
      </p:pic>
      <p:pic>
        <p:nvPicPr>
          <p:cNvPr id="2097179" name="Picture 6"/>
          <p:cNvPicPr>
            <a:picLocks noChangeAspect="1" noChangeArrowheads="1"/>
          </p:cNvPicPr>
          <p:nvPr/>
        </p:nvPicPr>
        <p:blipFill>
          <a:blip xmlns:r="http://schemas.openxmlformats.org/officeDocument/2006/relationships" r:embed="rId4" cstate="email"/>
          <a:srcRect/>
          <a:stretch>
            <a:fillRect/>
          </a:stretch>
        </p:blipFill>
        <p:spPr bwMode="auto">
          <a:xfrm>
            <a:off x="3714746" y="1643055"/>
            <a:ext cx="1457683" cy="2449321"/>
          </a:xfrm>
          <a:prstGeom prst="rect"/>
          <a:noFill/>
          <a:ln w="9525">
            <a:noFill/>
            <a:miter lim="800000"/>
            <a:headEnd/>
            <a:tailEnd/>
          </a:ln>
          <a:effectLst/>
        </p:spPr>
      </p:pic>
      <p:sp>
        <p:nvSpPr>
          <p:cNvPr id="1048760" name="矩形 12"/>
          <p:cNvSpPr/>
          <p:nvPr/>
        </p:nvSpPr>
        <p:spPr>
          <a:xfrm>
            <a:off x="1928794" y="1571617"/>
            <a:ext cx="1643074" cy="2571768"/>
          </a:xfrm>
          <a:prstGeom prst="rect"/>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761" name="矩形 13"/>
          <p:cNvSpPr/>
          <p:nvPr/>
        </p:nvSpPr>
        <p:spPr>
          <a:xfrm>
            <a:off x="357158" y="5048924"/>
            <a:ext cx="5000660" cy="523220"/>
          </a:xfrm>
          <a:prstGeom prst="rect"/>
        </p:spPr>
        <p:txBody>
          <a:bodyPr wrap="square">
            <a:spAutoFit/>
          </a:bodyPr>
          <a:p>
            <a:pPr eaLnBrk="0" fontAlgn="base" hangingPunct="0" lvl="0">
              <a:spcBef>
                <a:spcPct val="0"/>
              </a:spcBef>
              <a:spcAft>
                <a:spcPct val="0"/>
              </a:spcAft>
            </a:pPr>
            <a:r>
              <a:rPr altLang="en-US" b="1" dirty="0" sz="1400" lang="zh-CN">
                <a:solidFill>
                  <a:srgbClr val="416889"/>
                </a:solidFill>
                <a:cs typeface="+mn-ea"/>
                <a:sym typeface="+mn-lt"/>
              </a:rPr>
              <a:t>“</a:t>
            </a:r>
            <a:r>
              <a:rPr altLang="zh-CN" b="1" dirty="0" sz="1400" lang="en-US">
                <a:solidFill>
                  <a:srgbClr val="416889"/>
                </a:solidFill>
                <a:cs typeface="+mn-ea"/>
                <a:sym typeface="+mn-lt"/>
              </a:rPr>
              <a:t>3.28</a:t>
            </a:r>
            <a:r>
              <a:rPr altLang="en-US" b="1" dirty="0" sz="1400" lang="zh-CN">
                <a:solidFill>
                  <a:srgbClr val="416889"/>
                </a:solidFill>
                <a:cs typeface="+mn-ea"/>
                <a:sym typeface="+mn-lt"/>
              </a:rPr>
              <a:t>与末那大叔（拟定）一同参加</a:t>
            </a:r>
            <a:r>
              <a:rPr altLang="zh-CN" b="1" dirty="0" sz="1400" lang="en-US">
                <a:solidFill>
                  <a:srgbClr val="416889"/>
                </a:solidFill>
                <a:cs typeface="+mn-ea"/>
                <a:sym typeface="+mn-lt"/>
              </a:rPr>
              <a:t>XX</a:t>
            </a:r>
            <a:r>
              <a:rPr altLang="en-US" b="1" dirty="0" sz="1400" lang="zh-CN">
                <a:solidFill>
                  <a:srgbClr val="416889"/>
                </a:solidFill>
                <a:cs typeface="+mn-ea"/>
                <a:sym typeface="+mn-lt"/>
              </a:rPr>
              <a:t>项目线上发布会，瓜分</a:t>
            </a:r>
            <a:r>
              <a:rPr altLang="zh-CN" b="1" dirty="0" sz="1400" lang="en-US">
                <a:solidFill>
                  <a:srgbClr val="416889"/>
                </a:solidFill>
                <a:cs typeface="+mn-ea"/>
                <a:sym typeface="+mn-lt"/>
              </a:rPr>
              <a:t>10</a:t>
            </a:r>
            <a:r>
              <a:rPr altLang="en-US" b="1" dirty="0" sz="1400" lang="zh-CN">
                <a:solidFill>
                  <a:srgbClr val="416889"/>
                </a:solidFill>
                <a:cs typeface="+mn-ea"/>
                <a:sym typeface="+mn-lt"/>
              </a:rPr>
              <a:t>万元智能家具。“</a:t>
            </a:r>
            <a:endParaRPr altLang="en-US" b="1" dirty="0" sz="600" lang="zh-CN">
              <a:solidFill>
                <a:srgbClr val="416889"/>
              </a:solidFill>
              <a:cs typeface="+mn-ea"/>
              <a:sym typeface="+mn-lt"/>
            </a:endParaRPr>
          </a:p>
        </p:txBody>
      </p:sp>
      <p:sp>
        <p:nvSpPr>
          <p:cNvPr id="1048762" name="矩形 14"/>
          <p:cNvSpPr/>
          <p:nvPr/>
        </p:nvSpPr>
        <p:spPr>
          <a:xfrm>
            <a:off x="285720" y="4286260"/>
            <a:ext cx="4929222" cy="650241"/>
          </a:xfrm>
          <a:prstGeom prst="rect"/>
        </p:spPr>
        <p:txBody>
          <a:bodyPr wrap="square">
            <a:spAutoFit/>
          </a:bodyPr>
          <a:p>
            <a:pPr eaLnBrk="0" fontAlgn="base" hangingPunct="0" lvl="0">
              <a:spcBef>
                <a:spcPct val="0"/>
              </a:spcBef>
              <a:spcAft>
                <a:spcPct val="0"/>
              </a:spcAft>
            </a:pPr>
            <a:r>
              <a:rPr altLang="en-US" dirty="0" sz="1050" lang="zh-CN">
                <a:cs typeface="+mn-ea"/>
                <a:sym typeface="+mn-lt"/>
              </a:rPr>
              <a:t>网上预热互动小游戏，扫码加入参观团（微信群）前期的预热抽奖（口罩、新书签赠、消毒手霜等小礼品），让活动持续升温的同时，实现潜在客户的留存。</a:t>
            </a:r>
            <a:endParaRPr altLang="zh-CN" dirty="0" sz="1050" lang="en-US">
              <a:cs typeface="+mn-ea"/>
              <a:sym typeface="+mn-lt"/>
            </a:endParaRPr>
          </a:p>
          <a:p>
            <a:pPr eaLnBrk="0" fontAlgn="base" hangingPunct="0" lvl="0">
              <a:spcBef>
                <a:spcPct val="0"/>
              </a:spcBef>
              <a:spcAft>
                <a:spcPct val="0"/>
              </a:spcAft>
            </a:pPr>
            <a:endParaRPr altLang="zh-CN" dirty="0" sz="1050" lang="en-US">
              <a:cs typeface="+mn-ea"/>
              <a:sym typeface="+mn-lt"/>
            </a:endParaRPr>
          </a:p>
          <a:p>
            <a:pPr eaLnBrk="0" fontAlgn="base" hangingPunct="0" lvl="0">
              <a:spcBef>
                <a:spcPct val="0"/>
              </a:spcBef>
              <a:spcAft>
                <a:spcPct val="0"/>
              </a:spcAft>
            </a:pPr>
            <a:r>
              <a:rPr altLang="en-US" dirty="0" sz="1050" lang="zh-CN">
                <a:cs typeface="+mn-ea"/>
                <a:sym typeface="+mn-lt"/>
              </a:rPr>
              <a:t>并且以话题大咖作为另一个流量来源，增加网络上的关注。</a:t>
            </a:r>
          </a:p>
        </p:txBody>
      </p:sp>
      <p:sp>
        <p:nvSpPr>
          <p:cNvPr id="1048763" name="矩形 15"/>
          <p:cNvSpPr/>
          <p:nvPr/>
        </p:nvSpPr>
        <p:spPr>
          <a:xfrm>
            <a:off x="0" y="357173"/>
            <a:ext cx="428596" cy="4286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416889"/>
              </a:solidFill>
              <a:cs typeface="+mn-ea"/>
              <a:sym typeface="+mn-lt"/>
            </a:endParaRPr>
          </a:p>
        </p:txBody>
      </p:sp>
      <p:sp>
        <p:nvSpPr>
          <p:cNvPr id="1048764" name="矩形 16"/>
          <p:cNvSpPr/>
          <p:nvPr/>
        </p:nvSpPr>
        <p:spPr>
          <a:xfrm>
            <a:off x="500034" y="357173"/>
            <a:ext cx="71438" cy="4286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416889"/>
              </a:solidFill>
              <a:cs typeface="+mn-ea"/>
              <a:sym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06" name=""/>
        <p:cNvGrpSpPr/>
        <p:nvPr/>
      </p:nvGrpSpPr>
      <p:grpSpPr>
        <a:xfrm>
          <a:off x="0" y="0"/>
          <a:ext cx="0" cy="0"/>
          <a:chOff x="0" y="0"/>
          <a:chExt cx="0" cy="0"/>
        </a:xfrm>
      </p:grpSpPr>
      <p:pic>
        <p:nvPicPr>
          <p:cNvPr id="2097180" name="图片 8" descr="图片包含 天空, 户外, 自然, 地面  描述已自动生成"/>
          <p:cNvPicPr>
            <a:picLocks noChangeAspect="1"/>
          </p:cNvPicPr>
          <p:nvPr/>
        </p:nvPicPr>
        <p:blipFill rotWithShape="1">
          <a:blip xmlns:r="http://schemas.openxmlformats.org/officeDocument/2006/relationships" r:embed="rId1" cstate="email">
            <a:alphaModFix amt="10000"/>
          </a:blip>
          <a:srcRect/>
          <a:stretch>
            <a:fillRect/>
          </a:stretch>
        </p:blipFill>
        <p:spPr>
          <a:xfrm>
            <a:off x="0" y="-1382"/>
            <a:ext cx="9167976" cy="5704083"/>
          </a:xfrm>
          <a:prstGeom prst="rect"/>
        </p:spPr>
      </p:pic>
      <p:grpSp>
        <p:nvGrpSpPr>
          <p:cNvPr id="107" name="组合 2"/>
          <p:cNvGrpSpPr/>
          <p:nvPr/>
        </p:nvGrpSpPr>
        <p:grpSpPr>
          <a:xfrm>
            <a:off x="5364088" y="2425452"/>
            <a:ext cx="3744416" cy="1336369"/>
            <a:chOff x="5174905" y="2250378"/>
            <a:chExt cx="3744416" cy="1336369"/>
          </a:xfrm>
        </p:grpSpPr>
        <p:sp>
          <p:nvSpPr>
            <p:cNvPr id="1048765" name="文本框 1"/>
            <p:cNvSpPr txBox="1"/>
            <p:nvPr/>
          </p:nvSpPr>
          <p:spPr>
            <a:xfrm>
              <a:off x="6117878" y="2441508"/>
              <a:ext cx="2801443" cy="954107"/>
            </a:xfrm>
            <a:prstGeom prst="rect"/>
            <a:noFill/>
          </p:spPr>
          <p:txBody>
            <a:bodyPr rtlCol="0" wrap="square">
              <a:spAutoFit/>
            </a:bodyPr>
            <a:p>
              <a:pPr algn="ctr"/>
              <a:r>
                <a:rPr altLang="en-US" b="1" dirty="0" sz="2800" lang="zh-CN">
                  <a:solidFill>
                    <a:srgbClr val="416889"/>
                  </a:solidFill>
                  <a:cs typeface="+mn-ea"/>
                  <a:sym typeface="+mn-lt"/>
                </a:rPr>
                <a:t>线上发布与</a:t>
              </a:r>
            </a:p>
            <a:p>
              <a:pPr algn="ctr"/>
              <a:r>
                <a:rPr altLang="en-US" b="1" dirty="0" sz="2800" lang="zh-CN">
                  <a:solidFill>
                    <a:srgbClr val="416889"/>
                  </a:solidFill>
                  <a:cs typeface="+mn-ea"/>
                  <a:sym typeface="+mn-lt"/>
                </a:rPr>
                <a:t>多元化内容展示</a:t>
              </a:r>
            </a:p>
          </p:txBody>
        </p:sp>
        <p:sp>
          <p:nvSpPr>
            <p:cNvPr id="1048766" name="矩形 64"/>
            <p:cNvSpPr/>
            <p:nvPr/>
          </p:nvSpPr>
          <p:spPr>
            <a:xfrm rot="5400000" flipV="1">
              <a:off x="5475798" y="2901418"/>
              <a:ext cx="1336369" cy="34289"/>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350" lang="zh-CN"/>
            </a:p>
          </p:txBody>
        </p:sp>
        <p:sp>
          <p:nvSpPr>
            <p:cNvPr id="1048767" name="文本框 83"/>
            <p:cNvSpPr txBox="1"/>
            <p:nvPr/>
          </p:nvSpPr>
          <p:spPr>
            <a:xfrm>
              <a:off x="5174905" y="2558969"/>
              <a:ext cx="1074518" cy="784830"/>
            </a:xfrm>
            <a:prstGeom prst="rect"/>
            <a:noFill/>
          </p:spPr>
          <p:txBody>
            <a:bodyPr rtlCol="0" wrap="square">
              <a:spAutoFit/>
            </a:bodyPr>
            <a:p>
              <a:r>
                <a:rPr altLang="zh-CN" dirty="0" sz="4500" i="1" lang="en-US">
                  <a:ln w="28575">
                    <a:solidFill>
                      <a:srgbClr val="416889"/>
                    </a:solidFill>
                  </a:ln>
                  <a:noFill/>
                  <a:latin typeface="微软雅黑" panose="020B0503020204020204" pitchFamily="34" charset="-122"/>
                  <a:ea typeface="微软雅黑" panose="020B0503020204020204" pitchFamily="34" charset="-122"/>
                </a:rPr>
                <a:t>03</a:t>
              </a:r>
              <a:endParaRPr altLang="en-US" dirty="0" sz="4500" i="1" lang="zh-CN">
                <a:ln w="28575">
                  <a:solidFill>
                    <a:srgbClr val="416889"/>
                  </a:solidFill>
                </a:ln>
                <a:noFill/>
                <a:latin typeface="微软雅黑" panose="020B0503020204020204" pitchFamily="34" charset="-122"/>
                <a:ea typeface="微软雅黑" panose="020B0503020204020204" pitchFamily="34" charset="-122"/>
              </a:endParaRPr>
            </a:p>
          </p:txBody>
        </p:sp>
      </p:grpSp>
      <p:pic>
        <p:nvPicPr>
          <p:cNvPr id="2097181" name="图片 27" descr="图片包含 天空, 户外, 自然, 地面  描述已自动生成"/>
          <p:cNvPicPr>
            <a:picLocks noChangeAspect="1"/>
          </p:cNvPicPr>
          <p:nvPr/>
        </p:nvPicPr>
        <p:blipFill rotWithShape="1">
          <a:blip xmlns:r="http://schemas.openxmlformats.org/officeDocument/2006/relationships" r:embed="rId2" cstate="email"/>
          <a:srcRect/>
          <a:stretch>
            <a:fillRect/>
          </a:stretch>
        </p:blipFill>
        <p:spPr>
          <a:xfrm>
            <a:off x="0" y="12299"/>
            <a:ext cx="5826211" cy="5677009"/>
          </a:xfrm>
          <a:custGeom>
            <a:avLst/>
            <a:gdLst>
              <a:gd name="connsiteX0" fmla="*/ 0 w 11083647"/>
              <a:gd name="connsiteY0" fmla="*/ 0 h 6858000"/>
              <a:gd name="connsiteX1" fmla="*/ 11083647 w 11083647"/>
              <a:gd name="connsiteY1" fmla="*/ 0 h 6858000"/>
              <a:gd name="connsiteX2" fmla="*/ 11061861 w 11083647"/>
              <a:gd name="connsiteY2" fmla="*/ 187373 h 6858000"/>
              <a:gd name="connsiteX3" fmla="*/ 7498088 w 11083647"/>
              <a:gd name="connsiteY3" fmla="*/ 5727312 h 6858000"/>
              <a:gd name="connsiteX4" fmla="*/ 5932899 w 11083647"/>
              <a:gd name="connsiteY4" fmla="*/ 6779886 h 6858000"/>
              <a:gd name="connsiteX5" fmla="*/ 5787510 w 11083647"/>
              <a:gd name="connsiteY5" fmla="*/ 6858000 h 6858000"/>
              <a:gd name="connsiteX6" fmla="*/ 0 w 11083647"/>
              <a:gd name="connsiteY6" fmla="*/ 6858000 h 6858000"/>
              <a:gd name="connsiteX7" fmla="*/ 0 w 11083647"/>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083647" h="6858000">
                <a:moveTo>
                  <a:pt x="0" y="0"/>
                </a:moveTo>
                <a:lnTo>
                  <a:pt x="11083647" y="0"/>
                </a:lnTo>
                <a:lnTo>
                  <a:pt x="11061861" y="187373"/>
                </a:lnTo>
                <a:cubicBezTo>
                  <a:pt x="10798830" y="2027949"/>
                  <a:pt x="9529965" y="4110262"/>
                  <a:pt x="7498088" y="5727312"/>
                </a:cubicBezTo>
                <a:cubicBezTo>
                  <a:pt x="6990119" y="6131575"/>
                  <a:pt x="6464517" y="6482839"/>
                  <a:pt x="5932899" y="6779886"/>
                </a:cubicBezTo>
                <a:lnTo>
                  <a:pt x="5787510" y="6858000"/>
                </a:lnTo>
                <a:lnTo>
                  <a:pt x="0" y="6858000"/>
                </a:lnTo>
                <a:lnTo>
                  <a:pt x="0" y="0"/>
                </a:lnTo>
                <a:close/>
              </a:path>
            </a:pathLst>
          </a:cu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08" name=""/>
        <p:cNvGrpSpPr/>
        <p:nvPr/>
      </p:nvGrpSpPr>
      <p:grpSpPr>
        <a:xfrm>
          <a:off x="0" y="0"/>
          <a:ext cx="0" cy="0"/>
          <a:chOff x="0" y="0"/>
          <a:chExt cx="0" cy="0"/>
        </a:xfrm>
      </p:grpSpPr>
      <p:pic>
        <p:nvPicPr>
          <p:cNvPr id="2097182" name="Picture 3"/>
          <p:cNvPicPr>
            <a:picLocks noChangeAspect="1" noChangeArrowheads="1"/>
          </p:cNvPicPr>
          <p:nvPr/>
        </p:nvPicPr>
        <p:blipFill>
          <a:blip xmlns:r="http://schemas.openxmlformats.org/officeDocument/2006/relationships" r:embed="rId1" cstate="email"/>
          <a:srcRect/>
          <a:stretch>
            <a:fillRect/>
          </a:stretch>
        </p:blipFill>
        <p:spPr bwMode="auto">
          <a:xfrm>
            <a:off x="0" y="3500442"/>
            <a:ext cx="9144000" cy="2214558"/>
          </a:xfrm>
          <a:prstGeom prst="rect"/>
          <a:noFill/>
          <a:ln w="9525">
            <a:noFill/>
            <a:miter lim="800000"/>
            <a:headEnd/>
            <a:tailEnd/>
          </a:ln>
          <a:effectLst/>
        </p:spPr>
      </p:pic>
      <p:sp>
        <p:nvSpPr>
          <p:cNvPr id="1048768" name="矩形 3"/>
          <p:cNvSpPr/>
          <p:nvPr/>
        </p:nvSpPr>
        <p:spPr>
          <a:xfrm>
            <a:off x="642910" y="1285884"/>
            <a:ext cx="2262158" cy="369332"/>
          </a:xfrm>
          <a:prstGeom prst="rect"/>
        </p:spPr>
        <p:txBody>
          <a:bodyPr wrap="none">
            <a:spAutoFit/>
          </a:bodyPr>
          <a:p>
            <a:r>
              <a:rPr altLang="en-US" dirty="0" lang="zh-CN">
                <a:solidFill>
                  <a:srgbClr val="416889"/>
                </a:solidFill>
                <a:cs typeface="+mn-ea"/>
                <a:sym typeface="+mn-lt"/>
              </a:rPr>
              <a:t>线上发布会活动思路</a:t>
            </a:r>
            <a:endParaRPr altLang="zh-CN" dirty="0" lang="en-US">
              <a:solidFill>
                <a:srgbClr val="416889"/>
              </a:solidFill>
              <a:cs typeface="+mn-ea"/>
              <a:sym typeface="+mn-lt"/>
            </a:endParaRPr>
          </a:p>
        </p:txBody>
      </p:sp>
      <p:pic>
        <p:nvPicPr>
          <p:cNvPr id="2097183" name="Picture 2" descr="https://timgsa.baidu.com/timg?image&amp;quality=80&amp;size=b9999_10000&amp;sec=1583368825392&amp;di=52a8dada3a260e8569163c905f2ddc01&amp;imgtype=0&amp;src=http%3A%2F%2Fd.ifengimg.com%2Fw600%2Fp0.ifengimg.com%2Fpmop%2F2018%2F0818%2FD21B2D6DD2DEE9A2C18B33B828DB2A28CE6044FB_size51_w673_h498.jpeg"/>
          <p:cNvPicPr>
            <a:picLocks noChangeAspect="1" noChangeArrowheads="1"/>
          </p:cNvPicPr>
          <p:nvPr/>
        </p:nvPicPr>
        <p:blipFill>
          <a:blip xmlns:r="http://schemas.openxmlformats.org/officeDocument/2006/relationships" r:embed="rId2" cstate="email"/>
          <a:srcRect/>
          <a:stretch>
            <a:fillRect/>
          </a:stretch>
        </p:blipFill>
        <p:spPr bwMode="auto">
          <a:xfrm>
            <a:off x="571472" y="2143140"/>
            <a:ext cx="2515650" cy="1857388"/>
          </a:xfrm>
          <a:prstGeom prst="rect"/>
          <a:solidFill>
            <a:srgbClr val="000000">
              <a:shade val="95000"/>
            </a:srgbClr>
          </a:solidFill>
          <a:ln w="38100" cap="sq">
            <a:solidFill>
              <a:srgbClr val="000000"/>
            </a:solidFill>
            <a:miter lim="800000"/>
            <a:headEnd/>
            <a:tailEnd/>
          </a:ln>
          <a:effectLst>
            <a:outerShdw algn="bl" blurRad="254000" dir="2700000" dist="190500" rotWithShape="0" sy="90000">
              <a:srgbClr val="000000">
                <a:alpha val="40000"/>
              </a:srgbClr>
            </a:outerShdw>
          </a:effectLst>
        </p:spPr>
      </p:pic>
      <p:pic>
        <p:nvPicPr>
          <p:cNvPr id="2097184" name="Picture 2" descr="https://timgsa.baidu.com/timg?image&amp;quality=80&amp;size=b9999_10000&amp;sec=1583368825392&amp;di=52a8dada3a260e8569163c905f2ddc01&amp;imgtype=0&amp;src=http%3A%2F%2Fd.ifengimg.com%2Fw600%2Fp0.ifengimg.com%2Fpmop%2F2018%2F0818%2FD21B2D6DD2DEE9A2C18B33B828DB2A28CE6044FB_size51_w673_h498.jpeg"/>
          <p:cNvPicPr>
            <a:picLocks noChangeAspect="1" noChangeArrowheads="1"/>
          </p:cNvPicPr>
          <p:nvPr/>
        </p:nvPicPr>
        <p:blipFill>
          <a:blip xmlns:r="http://schemas.openxmlformats.org/officeDocument/2006/relationships" r:embed="rId2" cstate="email"/>
          <a:srcRect/>
          <a:stretch>
            <a:fillRect/>
          </a:stretch>
        </p:blipFill>
        <p:spPr bwMode="auto">
          <a:xfrm>
            <a:off x="3286115" y="2143140"/>
            <a:ext cx="2515650" cy="1857388"/>
          </a:xfrm>
          <a:prstGeom prst="rect"/>
          <a:solidFill>
            <a:srgbClr val="000000">
              <a:shade val="95000"/>
            </a:srgbClr>
          </a:solidFill>
          <a:ln w="38100" cap="sq">
            <a:solidFill>
              <a:srgbClr val="000000"/>
            </a:solidFill>
            <a:miter lim="800000"/>
            <a:headEnd/>
            <a:tailEnd/>
          </a:ln>
          <a:effectLst>
            <a:outerShdw algn="bl" blurRad="254000" dir="2700000" dist="190500" rotWithShape="0" sy="90000">
              <a:srgbClr val="000000">
                <a:alpha val="40000"/>
              </a:srgbClr>
            </a:outerShdw>
          </a:effectLst>
        </p:spPr>
      </p:pic>
      <p:pic>
        <p:nvPicPr>
          <p:cNvPr id="2097185" name="Picture 2" descr="https://timgsa.baidu.com/timg?image&amp;quality=80&amp;size=b9999_10000&amp;sec=1583368825392&amp;di=52a8dada3a260e8569163c905f2ddc01&amp;imgtype=0&amp;src=http%3A%2F%2Fd.ifengimg.com%2Fw600%2Fp0.ifengimg.com%2Fpmop%2F2018%2F0818%2FD21B2D6DD2DEE9A2C18B33B828DB2A28CE6044FB_size51_w673_h498.jpeg"/>
          <p:cNvPicPr>
            <a:picLocks noChangeAspect="1" noChangeArrowheads="1"/>
          </p:cNvPicPr>
          <p:nvPr/>
        </p:nvPicPr>
        <p:blipFill>
          <a:blip xmlns:r="http://schemas.openxmlformats.org/officeDocument/2006/relationships" r:embed="rId2" cstate="email"/>
          <a:srcRect/>
          <a:stretch>
            <a:fillRect/>
          </a:stretch>
        </p:blipFill>
        <p:spPr bwMode="auto">
          <a:xfrm>
            <a:off x="6000759" y="2143140"/>
            <a:ext cx="2515650" cy="1857388"/>
          </a:xfrm>
          <a:prstGeom prst="rect"/>
          <a:solidFill>
            <a:srgbClr val="000000">
              <a:shade val="95000"/>
            </a:srgbClr>
          </a:solidFill>
          <a:ln w="38100" cap="sq">
            <a:solidFill>
              <a:srgbClr val="000000"/>
            </a:solidFill>
            <a:miter lim="800000"/>
            <a:headEnd/>
            <a:tailEnd/>
          </a:ln>
          <a:effectLst>
            <a:outerShdw algn="bl" blurRad="254000" dir="2700000" dist="190500" rotWithShape="0" sy="90000">
              <a:srgbClr val="000000">
                <a:alpha val="40000"/>
              </a:srgbClr>
            </a:outerShdw>
          </a:effectLst>
        </p:spPr>
      </p:pic>
      <p:sp>
        <p:nvSpPr>
          <p:cNvPr id="1048769" name="矩形 10"/>
          <p:cNvSpPr/>
          <p:nvPr/>
        </p:nvSpPr>
        <p:spPr>
          <a:xfrm>
            <a:off x="571472" y="4071967"/>
            <a:ext cx="8001056" cy="1500178"/>
          </a:xfrm>
          <a:prstGeom prst="rect"/>
          <a:solidFill>
            <a:schemeClr val="tx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770" name="TextBox 13"/>
          <p:cNvSpPr txBox="1"/>
          <p:nvPr/>
        </p:nvSpPr>
        <p:spPr>
          <a:xfrm>
            <a:off x="571472" y="285734"/>
            <a:ext cx="3357586" cy="369332"/>
          </a:xfrm>
          <a:prstGeom prst="rect"/>
          <a:noFill/>
        </p:spPr>
        <p:txBody>
          <a:bodyPr rtlCol="0" wrap="square">
            <a:spAutoFit/>
          </a:bodyPr>
          <a:p>
            <a:r>
              <a:rPr altLang="en-US" b="1" dirty="0" lang="zh-CN">
                <a:solidFill>
                  <a:srgbClr val="416889"/>
                </a:solidFill>
                <a:cs typeface="+mn-ea"/>
                <a:sym typeface="+mn-lt"/>
              </a:rPr>
              <a:t>第三部分 </a:t>
            </a:r>
            <a:r>
              <a:rPr altLang="zh-CN" b="1" dirty="0" lang="en-US">
                <a:solidFill>
                  <a:srgbClr val="416889"/>
                </a:solidFill>
                <a:cs typeface="+mn-ea"/>
                <a:sym typeface="+mn-lt"/>
              </a:rPr>
              <a:t>PART THREE</a:t>
            </a:r>
            <a:endParaRPr altLang="en-US" b="1" dirty="0" lang="zh-CN">
              <a:solidFill>
                <a:srgbClr val="416889"/>
              </a:solidFill>
              <a:cs typeface="+mn-ea"/>
              <a:sym typeface="+mn-lt"/>
            </a:endParaRPr>
          </a:p>
        </p:txBody>
      </p:sp>
      <p:sp>
        <p:nvSpPr>
          <p:cNvPr id="1048771" name="TextBox 14"/>
          <p:cNvSpPr txBox="1"/>
          <p:nvPr/>
        </p:nvSpPr>
        <p:spPr>
          <a:xfrm>
            <a:off x="571472" y="571488"/>
            <a:ext cx="2500330" cy="276999"/>
          </a:xfrm>
          <a:prstGeom prst="rect"/>
          <a:noFill/>
        </p:spPr>
        <p:txBody>
          <a:bodyPr rtlCol="0" wrap="square">
            <a:spAutoFit/>
          </a:bodyPr>
          <a:p>
            <a:pPr algn="dist"/>
            <a:r>
              <a:rPr altLang="en-US" dirty="0" sz="1200" lang="zh-CN">
                <a:cs typeface="+mn-ea"/>
                <a:sym typeface="+mn-lt"/>
              </a:rPr>
              <a:t>线上发布与多元化内容展示</a:t>
            </a:r>
          </a:p>
        </p:txBody>
      </p:sp>
      <p:sp>
        <p:nvSpPr>
          <p:cNvPr id="1048772" name="矩形 15"/>
          <p:cNvSpPr/>
          <p:nvPr/>
        </p:nvSpPr>
        <p:spPr>
          <a:xfrm>
            <a:off x="571472" y="1928827"/>
            <a:ext cx="2500330" cy="71438"/>
          </a:xfrm>
          <a:prstGeom prst="rect"/>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773" name="矩形 16"/>
          <p:cNvSpPr/>
          <p:nvPr/>
        </p:nvSpPr>
        <p:spPr>
          <a:xfrm>
            <a:off x="3286116" y="1928827"/>
            <a:ext cx="2500330" cy="71438"/>
          </a:xfrm>
          <a:prstGeom prst="rect"/>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774" name="矩形 17"/>
          <p:cNvSpPr/>
          <p:nvPr/>
        </p:nvSpPr>
        <p:spPr>
          <a:xfrm>
            <a:off x="6000760" y="1928827"/>
            <a:ext cx="2500330" cy="71438"/>
          </a:xfrm>
          <a:prstGeom prst="rect"/>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775" name="矩形 18"/>
          <p:cNvSpPr/>
          <p:nvPr/>
        </p:nvSpPr>
        <p:spPr>
          <a:xfrm>
            <a:off x="642910" y="4143405"/>
            <a:ext cx="7715304" cy="1513839"/>
          </a:xfrm>
          <a:prstGeom prst="rect"/>
        </p:spPr>
        <p:txBody>
          <a:bodyPr wrap="square">
            <a:spAutoFit/>
          </a:bodyPr>
          <a:p>
            <a:r>
              <a:rPr altLang="zh-CN" dirty="0" sz="1400" lang="en-US">
                <a:solidFill>
                  <a:schemeClr val="bg1"/>
                </a:solidFill>
                <a:cs typeface="+mn-ea"/>
                <a:sym typeface="+mn-lt"/>
              </a:rPr>
              <a:t>·</a:t>
            </a:r>
            <a:r>
              <a:rPr altLang="en-US" dirty="0" sz="1400" lang="zh-CN">
                <a:solidFill>
                  <a:schemeClr val="bg1"/>
                </a:solidFill>
                <a:cs typeface="+mn-ea"/>
                <a:sym typeface="+mn-lt"/>
              </a:rPr>
              <a:t>采用提前录播内容与现场直播两种形式的融合，保证发布会当天质量。将现场内容与话题延伸作为主副线索，聚焦观众视线。</a:t>
            </a:r>
            <a:endParaRPr altLang="zh-CN" dirty="0" sz="1400" lang="en-US">
              <a:solidFill>
                <a:schemeClr val="bg1"/>
              </a:solidFill>
              <a:cs typeface="+mn-ea"/>
              <a:sym typeface="+mn-lt"/>
            </a:endParaRPr>
          </a:p>
          <a:p>
            <a:pPr eaLnBrk="0" fontAlgn="base" hangingPunct="0" lvl="0">
              <a:lnSpc>
                <a:spcPct val="150000"/>
              </a:lnSpc>
              <a:spcBef>
                <a:spcPct val="0"/>
              </a:spcBef>
              <a:spcAft>
                <a:spcPct val="0"/>
              </a:spcAft>
            </a:pPr>
            <a:r>
              <a:rPr altLang="zh-CN" dirty="0" sz="1400" lang="en-US">
                <a:solidFill>
                  <a:schemeClr val="bg1"/>
                </a:solidFill>
                <a:cs typeface="+mn-ea"/>
                <a:sym typeface="+mn-lt"/>
              </a:rPr>
              <a:t>·</a:t>
            </a:r>
            <a:r>
              <a:rPr altLang="en-US" dirty="0" sz="1400" lang="zh-CN">
                <a:solidFill>
                  <a:schemeClr val="bg1"/>
                </a:solidFill>
                <a:cs typeface="+mn-ea"/>
                <a:sym typeface="+mn-lt"/>
              </a:rPr>
              <a:t>内容方面，采用访谈、微电影、直播讲解、视频互动的多种形式，维持观众的情感波动，保证在线人数。</a:t>
            </a:r>
          </a:p>
          <a:p>
            <a:r>
              <a:rPr altLang="zh-CN" dirty="0" sz="1400" lang="en-US">
                <a:solidFill>
                  <a:schemeClr val="bg1"/>
                </a:solidFill>
                <a:cs typeface="+mn-ea"/>
                <a:sym typeface="+mn-lt"/>
              </a:rPr>
              <a:t>·</a:t>
            </a:r>
            <a:r>
              <a:rPr altLang="en-US" dirty="0" sz="1400" lang="zh-CN">
                <a:solidFill>
                  <a:schemeClr val="bg1"/>
                </a:solidFill>
                <a:cs typeface="+mn-ea"/>
                <a:sym typeface="+mn-lt"/>
              </a:rPr>
              <a:t>场景方面，分为两大板块：售楼中心搭建的演播室为主推介区以及精装产品为主的的产品展示区。</a:t>
            </a:r>
          </a:p>
        </p:txBody>
      </p:sp>
      <p:pic>
        <p:nvPicPr>
          <p:cNvPr id="2097186" name="Picture 5" descr="https://ss0.bdstatic.com/70cFuHSh_Q1YnxGkpoWK1HF6hhy/it/u=1169812758,2278567648&amp;fm=26&amp;gp=0.jpg"/>
          <p:cNvPicPr>
            <a:picLocks noChangeAspect="1" noChangeArrowheads="1"/>
          </p:cNvPicPr>
          <p:nvPr/>
        </p:nvPicPr>
        <p:blipFill>
          <a:blip xmlns:r="http://schemas.openxmlformats.org/officeDocument/2006/relationships" r:embed="rId3" cstate="email"/>
          <a:srcRect/>
          <a:stretch>
            <a:fillRect/>
          </a:stretch>
        </p:blipFill>
        <p:spPr bwMode="auto">
          <a:xfrm>
            <a:off x="3286118" y="2214558"/>
            <a:ext cx="2500329" cy="1500198"/>
          </a:xfrm>
          <a:prstGeom prst="rect"/>
          <a:noFill/>
        </p:spPr>
      </p:pic>
      <p:pic>
        <p:nvPicPr>
          <p:cNvPr id="2097187" name="Picture 9" descr="https://timgsa.baidu.com/timg?image&amp;quality=80&amp;size=b9999_10000&amp;sec=1583369579516&amp;di=9f3107707397c7ee1beccd647aabf4cf&amp;imgtype=0&amp;src=http%3A%2F%2Fwww2.autoimg.cn%2Fnewsdfs%2Fg2%2FM0B%2F41%2F15%2F744x0_1_autohomecar__ChsEkFvuWV2AXg4rAAXuhJfaNLU334.jpg"/>
          <p:cNvPicPr>
            <a:picLocks noChangeAspect="1" noChangeArrowheads="1"/>
          </p:cNvPicPr>
          <p:nvPr/>
        </p:nvPicPr>
        <p:blipFill>
          <a:blip xmlns:r="http://schemas.openxmlformats.org/officeDocument/2006/relationships" r:embed="rId4" cstate="email"/>
          <a:srcRect/>
          <a:stretch>
            <a:fillRect/>
          </a:stretch>
        </p:blipFill>
        <p:spPr bwMode="auto">
          <a:xfrm>
            <a:off x="571472" y="2214558"/>
            <a:ext cx="2500330" cy="1500198"/>
          </a:xfrm>
          <a:prstGeom prst="rect"/>
          <a:noFill/>
        </p:spPr>
      </p:pic>
      <p:pic>
        <p:nvPicPr>
          <p:cNvPr id="2097188" name="Picture 13" descr="https://timgsa.baidu.com/timg?image&amp;quality=80&amp;size=b9999_10000&amp;sec=1583369806579&amp;di=5540b860a97a6becdc7cc079a5348f82&amp;imgtype=0&amp;src=http%3A%2F%2F06imgmini.eastday.com%2Fmobile%2F20200225%2F2020022516_6cd565c674f54f57aa24809148a09bf3_2370_wmk.jpg"/>
          <p:cNvPicPr>
            <a:picLocks noChangeAspect="1" noChangeArrowheads="1"/>
          </p:cNvPicPr>
          <p:nvPr/>
        </p:nvPicPr>
        <p:blipFill>
          <a:blip xmlns:r="http://schemas.openxmlformats.org/officeDocument/2006/relationships" r:embed="rId5" cstate="email"/>
          <a:srcRect/>
          <a:stretch>
            <a:fillRect/>
          </a:stretch>
        </p:blipFill>
        <p:spPr bwMode="auto">
          <a:xfrm>
            <a:off x="6000762" y="2214558"/>
            <a:ext cx="2500331" cy="1500198"/>
          </a:xfrm>
          <a:prstGeom prst="rect"/>
          <a:noFill/>
        </p:spPr>
      </p:pic>
      <p:sp>
        <p:nvSpPr>
          <p:cNvPr id="1048776" name="矩形 19"/>
          <p:cNvSpPr/>
          <p:nvPr/>
        </p:nvSpPr>
        <p:spPr>
          <a:xfrm>
            <a:off x="0" y="357173"/>
            <a:ext cx="428596" cy="4286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416889"/>
              </a:solidFill>
              <a:cs typeface="+mn-ea"/>
              <a:sym typeface="+mn-lt"/>
            </a:endParaRPr>
          </a:p>
        </p:txBody>
      </p:sp>
      <p:sp>
        <p:nvSpPr>
          <p:cNvPr id="1048777" name="矩形 20"/>
          <p:cNvSpPr/>
          <p:nvPr/>
        </p:nvSpPr>
        <p:spPr>
          <a:xfrm>
            <a:off x="500034" y="357173"/>
            <a:ext cx="71438" cy="4286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416889"/>
              </a:solidFill>
              <a:cs typeface="+mn-ea"/>
              <a:sym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09" name=""/>
        <p:cNvGrpSpPr/>
        <p:nvPr/>
      </p:nvGrpSpPr>
      <p:grpSpPr>
        <a:xfrm>
          <a:off x="0" y="0"/>
          <a:ext cx="0" cy="0"/>
          <a:chOff x="0" y="0"/>
          <a:chExt cx="0" cy="0"/>
        </a:xfrm>
      </p:grpSpPr>
      <p:pic>
        <p:nvPicPr>
          <p:cNvPr id="2097189" name="Picture 1"/>
          <p:cNvPicPr>
            <a:picLocks noChangeAspect="1" noChangeArrowheads="1"/>
          </p:cNvPicPr>
          <p:nvPr/>
        </p:nvPicPr>
        <p:blipFill>
          <a:blip xmlns:r="http://schemas.openxmlformats.org/officeDocument/2006/relationships" r:embed="rId1" cstate="email"/>
          <a:srcRect/>
          <a:stretch>
            <a:fillRect/>
          </a:stretch>
        </p:blipFill>
        <p:spPr bwMode="auto">
          <a:xfrm>
            <a:off x="1" y="0"/>
            <a:ext cx="9177763" cy="3286128"/>
          </a:xfrm>
          <a:prstGeom prst="rect"/>
          <a:noFill/>
          <a:ln w="9525">
            <a:noFill/>
            <a:miter lim="800000"/>
            <a:headEnd/>
            <a:tailEnd/>
          </a:ln>
          <a:effectLst/>
        </p:spPr>
      </p:pic>
      <p:sp>
        <p:nvSpPr>
          <p:cNvPr id="1048778" name="椭圆 3"/>
          <p:cNvSpPr/>
          <p:nvPr/>
        </p:nvSpPr>
        <p:spPr>
          <a:xfrm>
            <a:off x="3857620" y="2643186"/>
            <a:ext cx="1357322" cy="1357322"/>
          </a:xfrm>
          <a:prstGeom prst="ellipse"/>
          <a:solidFill>
            <a:schemeClr val="bg1"/>
          </a:solidFill>
          <a:ln>
            <a:solidFill>
              <a:srgbClr val="416889"/>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779" name="矩形 1"/>
          <p:cNvSpPr/>
          <p:nvPr/>
        </p:nvSpPr>
        <p:spPr>
          <a:xfrm>
            <a:off x="4244876" y="2857500"/>
            <a:ext cx="470000" cy="400110"/>
          </a:xfrm>
          <a:prstGeom prst="rect"/>
        </p:spPr>
        <p:txBody>
          <a:bodyPr wrap="none">
            <a:spAutoFit/>
          </a:bodyPr>
          <a:p>
            <a:r>
              <a:rPr altLang="zh-CN" dirty="0" sz="2000" lang="en-US">
                <a:solidFill>
                  <a:schemeClr val="tx1">
                    <a:lumMod val="75000"/>
                    <a:lumOff val="25000"/>
                  </a:schemeClr>
                </a:solidFill>
                <a:cs typeface="+mn-ea"/>
                <a:sym typeface="+mn-lt"/>
              </a:rPr>
              <a:t>01</a:t>
            </a:r>
          </a:p>
        </p:txBody>
      </p:sp>
      <p:cxnSp>
        <p:nvCxnSpPr>
          <p:cNvPr id="3145740" name="直接连接符 5"/>
          <p:cNvCxnSpPr>
            <a:cxnSpLocks/>
          </p:cNvCxnSpPr>
          <p:nvPr/>
        </p:nvCxnSpPr>
        <p:spPr>
          <a:xfrm>
            <a:off x="4143372" y="3286128"/>
            <a:ext cx="714380" cy="1588"/>
          </a:xfrm>
          <a:prstGeom prst="line"/>
          <a:ln w="19050">
            <a:solidFill>
              <a:srgbClr val="416889"/>
            </a:solidFill>
          </a:ln>
        </p:spPr>
        <p:style>
          <a:lnRef idx="1">
            <a:schemeClr val="accent1"/>
          </a:lnRef>
          <a:fillRef idx="0">
            <a:schemeClr val="accent1"/>
          </a:fillRef>
          <a:effectRef idx="0">
            <a:schemeClr val="accent1"/>
          </a:effectRef>
          <a:fontRef idx="minor">
            <a:schemeClr val="tx1"/>
          </a:fontRef>
        </p:style>
      </p:cxnSp>
      <p:sp>
        <p:nvSpPr>
          <p:cNvPr id="1048780" name="矩形 6"/>
          <p:cNvSpPr/>
          <p:nvPr/>
        </p:nvSpPr>
        <p:spPr>
          <a:xfrm>
            <a:off x="4000496" y="3366321"/>
            <a:ext cx="982981" cy="294641"/>
          </a:xfrm>
          <a:prstGeom prst="rect"/>
        </p:spPr>
        <p:txBody>
          <a:bodyPr wrap="none">
            <a:spAutoFit/>
          </a:bodyPr>
          <a:p>
            <a:r>
              <a:rPr altLang="zh-CN" dirty="0" sz="1400" lang="en-US">
                <a:solidFill>
                  <a:schemeClr val="tx1">
                    <a:lumMod val="75000"/>
                    <a:lumOff val="25000"/>
                  </a:schemeClr>
                </a:solidFill>
                <a:cs typeface="+mn-ea"/>
                <a:sym typeface="+mn-lt"/>
              </a:rPr>
              <a:t>THE PART</a:t>
            </a:r>
          </a:p>
        </p:txBody>
      </p:sp>
      <p:sp>
        <p:nvSpPr>
          <p:cNvPr id="1048781" name="TextBox 7"/>
          <p:cNvSpPr txBox="1"/>
          <p:nvPr/>
        </p:nvSpPr>
        <p:spPr>
          <a:xfrm>
            <a:off x="3428992" y="4427548"/>
            <a:ext cx="2236510" cy="400110"/>
          </a:xfrm>
          <a:prstGeom prst="rect"/>
          <a:noFill/>
        </p:spPr>
        <p:txBody>
          <a:bodyPr rtlCol="0" wrap="none">
            <a:spAutoFit/>
          </a:bodyPr>
          <a:p>
            <a:r>
              <a:rPr altLang="en-US" dirty="0" sz="2000" lang="zh-CN">
                <a:cs typeface="+mn-ea"/>
                <a:sym typeface="+mn-lt"/>
              </a:rPr>
              <a:t>形象视频传递理念</a:t>
            </a:r>
          </a:p>
        </p:txBody>
      </p:sp>
      <p:cxnSp>
        <p:nvCxnSpPr>
          <p:cNvPr id="3145741" name="直接连接符 9"/>
          <p:cNvCxnSpPr>
            <a:cxnSpLocks/>
          </p:cNvCxnSpPr>
          <p:nvPr/>
        </p:nvCxnSpPr>
        <p:spPr>
          <a:xfrm>
            <a:off x="3286116" y="4856177"/>
            <a:ext cx="2571768" cy="1588"/>
          </a:xfrm>
          <a:prstGeom prst="line"/>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10" name=""/>
        <p:cNvGrpSpPr/>
        <p:nvPr/>
      </p:nvGrpSpPr>
      <p:grpSpPr>
        <a:xfrm>
          <a:off x="0" y="0"/>
          <a:ext cx="0" cy="0"/>
          <a:chOff x="0" y="0"/>
          <a:chExt cx="0" cy="0"/>
        </a:xfrm>
      </p:grpSpPr>
      <p:sp>
        <p:nvSpPr>
          <p:cNvPr id="1048782" name="TextBox 5"/>
          <p:cNvSpPr txBox="1"/>
          <p:nvPr/>
        </p:nvSpPr>
        <p:spPr>
          <a:xfrm>
            <a:off x="571472" y="285734"/>
            <a:ext cx="3357586" cy="369332"/>
          </a:xfrm>
          <a:prstGeom prst="rect"/>
          <a:noFill/>
        </p:spPr>
        <p:txBody>
          <a:bodyPr rtlCol="0" wrap="square">
            <a:spAutoFit/>
          </a:bodyPr>
          <a:p>
            <a:r>
              <a:rPr altLang="en-US" b="1" dirty="0" lang="zh-CN">
                <a:solidFill>
                  <a:srgbClr val="416889"/>
                </a:solidFill>
                <a:cs typeface="+mn-ea"/>
                <a:sym typeface="+mn-lt"/>
              </a:rPr>
              <a:t>第三部分 </a:t>
            </a:r>
            <a:r>
              <a:rPr altLang="zh-CN" b="1" dirty="0" lang="en-US">
                <a:solidFill>
                  <a:srgbClr val="416889"/>
                </a:solidFill>
                <a:cs typeface="+mn-ea"/>
                <a:sym typeface="+mn-lt"/>
              </a:rPr>
              <a:t>PART THREE</a:t>
            </a:r>
            <a:endParaRPr altLang="en-US" b="1" dirty="0" lang="zh-CN">
              <a:solidFill>
                <a:srgbClr val="416889"/>
              </a:solidFill>
              <a:cs typeface="+mn-ea"/>
              <a:sym typeface="+mn-lt"/>
            </a:endParaRPr>
          </a:p>
        </p:txBody>
      </p:sp>
      <p:sp>
        <p:nvSpPr>
          <p:cNvPr id="1048783" name="TextBox 6"/>
          <p:cNvSpPr txBox="1"/>
          <p:nvPr/>
        </p:nvSpPr>
        <p:spPr>
          <a:xfrm>
            <a:off x="571472" y="571488"/>
            <a:ext cx="2500330" cy="276999"/>
          </a:xfrm>
          <a:prstGeom prst="rect"/>
          <a:noFill/>
        </p:spPr>
        <p:txBody>
          <a:bodyPr rtlCol="0" wrap="square">
            <a:spAutoFit/>
          </a:bodyPr>
          <a:p>
            <a:pPr algn="dist"/>
            <a:r>
              <a:rPr altLang="en-US" dirty="0" sz="1200" lang="zh-CN">
                <a:cs typeface="+mn-ea"/>
                <a:sym typeface="+mn-lt"/>
              </a:rPr>
              <a:t>线上发布与多元化内容展示</a:t>
            </a:r>
          </a:p>
        </p:txBody>
      </p:sp>
      <p:sp>
        <p:nvSpPr>
          <p:cNvPr id="1048784" name="矩形 7"/>
          <p:cNvSpPr/>
          <p:nvPr/>
        </p:nvSpPr>
        <p:spPr>
          <a:xfrm>
            <a:off x="357190" y="1857368"/>
            <a:ext cx="3857620" cy="2466340"/>
          </a:xfrm>
          <a:prstGeom prst="rect"/>
        </p:spPr>
        <p:txBody>
          <a:bodyPr wrap="square">
            <a:spAutoFit/>
          </a:bodyPr>
          <a:p>
            <a:pPr eaLnBrk="0" fontAlgn="base" hangingPunct="0" lvl="0">
              <a:lnSpc>
                <a:spcPct val="150000"/>
              </a:lnSpc>
              <a:spcBef>
                <a:spcPct val="0"/>
              </a:spcBef>
              <a:spcAft>
                <a:spcPct val="0"/>
              </a:spcAft>
              <a:buFontTx/>
              <a:buChar char="•"/>
            </a:pPr>
            <a:r>
              <a:rPr altLang="zh-CN" dirty="0" sz="2400" lang="en-US">
                <a:solidFill>
                  <a:srgbClr val="416889"/>
                </a:solidFill>
                <a:cs typeface="+mn-ea"/>
                <a:sym typeface="+mn-lt"/>
              </a:rPr>
              <a:t>01 </a:t>
            </a:r>
            <a:r>
              <a:rPr altLang="en-US" dirty="0" sz="2400" lang="zh-CN">
                <a:solidFill>
                  <a:srgbClr val="416889"/>
                </a:solidFill>
                <a:cs typeface="+mn-ea"/>
                <a:sym typeface="+mn-lt"/>
              </a:rPr>
              <a:t>开场视频 </a:t>
            </a:r>
            <a:endParaRPr altLang="en-US" dirty="0" sz="1100" lang="zh-CN">
              <a:solidFill>
                <a:srgbClr val="416889"/>
              </a:solidFill>
              <a:cs typeface="+mn-ea"/>
              <a:sym typeface="+mn-lt"/>
            </a:endParaRPr>
          </a:p>
          <a:p>
            <a:pPr eaLnBrk="0" fontAlgn="base" hangingPunct="0" lvl="0">
              <a:lnSpc>
                <a:spcPct val="150000"/>
              </a:lnSpc>
              <a:spcBef>
                <a:spcPct val="0"/>
              </a:spcBef>
              <a:spcAft>
                <a:spcPct val="0"/>
              </a:spcAft>
            </a:pPr>
            <a:r>
              <a:rPr altLang="en-US" dirty="0" sz="1600" lang="zh-CN">
                <a:cs typeface="+mn-ea"/>
                <a:sym typeface="+mn-lt"/>
              </a:rPr>
              <a:t>分为两块视频，第一部分内容播放的为</a:t>
            </a:r>
            <a:r>
              <a:rPr altLang="zh-CN" dirty="0" sz="1600" lang="en-US">
                <a:cs typeface="+mn-ea"/>
                <a:sym typeface="+mn-lt"/>
              </a:rPr>
              <a:t>XX</a:t>
            </a:r>
            <a:r>
              <a:rPr altLang="en-US" dirty="0" sz="1600" lang="zh-CN">
                <a:cs typeface="+mn-ea"/>
                <a:sym typeface="+mn-lt"/>
              </a:rPr>
              <a:t>集团视频，突出母公司的企业沉淀，第二部分内容以</a:t>
            </a:r>
            <a:r>
              <a:rPr altLang="zh-CN" dirty="0" sz="1600" lang="en-US">
                <a:cs typeface="+mn-ea"/>
                <a:sym typeface="+mn-lt"/>
              </a:rPr>
              <a:t>XX</a:t>
            </a:r>
            <a:r>
              <a:rPr altLang="en-US" dirty="0" sz="1600" lang="zh-CN">
                <a:cs typeface="+mn-ea"/>
                <a:sym typeface="+mn-lt"/>
              </a:rPr>
              <a:t>置业的企业宣传片与</a:t>
            </a:r>
            <a:r>
              <a:rPr altLang="zh-CN" dirty="0" sz="1600" lang="en-US">
                <a:cs typeface="+mn-ea"/>
                <a:sym typeface="+mn-lt"/>
              </a:rPr>
              <a:t>XX</a:t>
            </a:r>
            <a:r>
              <a:rPr altLang="en-US" dirty="0" sz="1600" lang="zh-CN">
                <a:cs typeface="+mn-ea"/>
                <a:sym typeface="+mn-lt"/>
              </a:rPr>
              <a:t>项目楼盘为主，突出介绍企业核心理念，项目优势信息等。</a:t>
            </a:r>
            <a:endParaRPr altLang="en-US" dirty="0" sz="900" lang="zh-CN">
              <a:cs typeface="+mn-ea"/>
              <a:sym typeface="+mn-lt"/>
            </a:endParaRPr>
          </a:p>
        </p:txBody>
      </p:sp>
      <p:pic>
        <p:nvPicPr>
          <p:cNvPr id="2097190" name="Picture 3"/>
          <p:cNvPicPr>
            <a:picLocks noChangeAspect="1" noChangeArrowheads="1"/>
          </p:cNvPicPr>
          <p:nvPr/>
        </p:nvPicPr>
        <p:blipFill>
          <a:blip xmlns:r="http://schemas.openxmlformats.org/officeDocument/2006/relationships" r:embed="rId1" cstate="email"/>
          <a:srcRect/>
          <a:stretch>
            <a:fillRect/>
          </a:stretch>
        </p:blipFill>
        <p:spPr bwMode="auto">
          <a:xfrm>
            <a:off x="5643602" y="1357303"/>
            <a:ext cx="3500430" cy="1653559"/>
          </a:xfrm>
          <a:prstGeom prst="rect"/>
          <a:noFill/>
          <a:ln w="9525">
            <a:noFill/>
            <a:miter lim="800000"/>
            <a:headEnd/>
            <a:tailEnd/>
          </a:ln>
          <a:effectLst/>
        </p:spPr>
      </p:pic>
      <p:sp>
        <p:nvSpPr>
          <p:cNvPr id="1048785" name="左大括号 9"/>
          <p:cNvSpPr/>
          <p:nvPr/>
        </p:nvSpPr>
        <p:spPr>
          <a:xfrm>
            <a:off x="4572032" y="2357434"/>
            <a:ext cx="571472" cy="1680894"/>
          </a:xfrm>
          <a:prstGeom prst="leftBrace"/>
          <a:ln w="38100">
            <a:solidFill>
              <a:srgbClr val="416889"/>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mn-ea"/>
              <a:sym typeface="+mn-lt"/>
            </a:endParaRPr>
          </a:p>
        </p:txBody>
      </p:sp>
      <p:pic>
        <p:nvPicPr>
          <p:cNvPr id="2097191" name="Picture 4"/>
          <p:cNvPicPr>
            <a:picLocks noChangeAspect="1" noChangeArrowheads="1"/>
          </p:cNvPicPr>
          <p:nvPr/>
        </p:nvPicPr>
        <p:blipFill>
          <a:blip xmlns:r="http://schemas.openxmlformats.org/officeDocument/2006/relationships" r:embed="rId2" cstate="email"/>
          <a:srcRect/>
          <a:stretch>
            <a:fillRect/>
          </a:stretch>
        </p:blipFill>
        <p:spPr bwMode="auto">
          <a:xfrm>
            <a:off x="5643602" y="3000376"/>
            <a:ext cx="3500430" cy="1571636"/>
          </a:xfrm>
          <a:prstGeom prst="rect"/>
          <a:noFill/>
          <a:ln w="9525">
            <a:noFill/>
            <a:miter lim="800000"/>
            <a:headEnd/>
            <a:tailEnd/>
          </a:ln>
          <a:effectLst/>
        </p:spPr>
      </p:pic>
      <p:sp>
        <p:nvSpPr>
          <p:cNvPr id="1048786" name="矩形 11"/>
          <p:cNvSpPr/>
          <p:nvPr/>
        </p:nvSpPr>
        <p:spPr>
          <a:xfrm>
            <a:off x="0" y="357173"/>
            <a:ext cx="428596" cy="4286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416889"/>
              </a:solidFill>
              <a:cs typeface="+mn-ea"/>
              <a:sym typeface="+mn-lt"/>
            </a:endParaRPr>
          </a:p>
        </p:txBody>
      </p:sp>
      <p:sp>
        <p:nvSpPr>
          <p:cNvPr id="1048787" name="矩形 12"/>
          <p:cNvSpPr/>
          <p:nvPr/>
        </p:nvSpPr>
        <p:spPr>
          <a:xfrm>
            <a:off x="500034" y="357173"/>
            <a:ext cx="71438" cy="4286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416889"/>
              </a:solidFill>
              <a:cs typeface="+mn-ea"/>
              <a:sym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11" name=""/>
        <p:cNvGrpSpPr/>
        <p:nvPr/>
      </p:nvGrpSpPr>
      <p:grpSpPr>
        <a:xfrm>
          <a:off x="0" y="0"/>
          <a:ext cx="0" cy="0"/>
          <a:chOff x="0" y="0"/>
          <a:chExt cx="0" cy="0"/>
        </a:xfrm>
      </p:grpSpPr>
      <p:pic>
        <p:nvPicPr>
          <p:cNvPr id="2097192" name="Picture 1"/>
          <p:cNvPicPr>
            <a:picLocks noChangeAspect="1" noChangeArrowheads="1"/>
          </p:cNvPicPr>
          <p:nvPr/>
        </p:nvPicPr>
        <p:blipFill>
          <a:blip xmlns:r="http://schemas.openxmlformats.org/officeDocument/2006/relationships" r:embed="rId1" cstate="email"/>
          <a:srcRect/>
          <a:stretch>
            <a:fillRect/>
          </a:stretch>
        </p:blipFill>
        <p:spPr bwMode="auto">
          <a:xfrm>
            <a:off x="1" y="0"/>
            <a:ext cx="9177763" cy="3286128"/>
          </a:xfrm>
          <a:prstGeom prst="rect"/>
          <a:noFill/>
          <a:ln w="9525">
            <a:noFill/>
            <a:miter lim="800000"/>
            <a:headEnd/>
            <a:tailEnd/>
          </a:ln>
          <a:effectLst/>
        </p:spPr>
      </p:pic>
      <p:sp>
        <p:nvSpPr>
          <p:cNvPr id="1048788" name="椭圆 3"/>
          <p:cNvSpPr/>
          <p:nvPr/>
        </p:nvSpPr>
        <p:spPr>
          <a:xfrm>
            <a:off x="3857620" y="2643186"/>
            <a:ext cx="1357322" cy="1357322"/>
          </a:xfrm>
          <a:prstGeom prst="ellipse"/>
          <a:solidFill>
            <a:schemeClr val="bg1"/>
          </a:solidFill>
          <a:ln>
            <a:solidFill>
              <a:srgbClr val="416889"/>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789" name="矩形 1"/>
          <p:cNvSpPr/>
          <p:nvPr/>
        </p:nvSpPr>
        <p:spPr>
          <a:xfrm>
            <a:off x="4244876" y="2857500"/>
            <a:ext cx="470000" cy="400110"/>
          </a:xfrm>
          <a:prstGeom prst="rect"/>
        </p:spPr>
        <p:txBody>
          <a:bodyPr wrap="none">
            <a:spAutoFit/>
          </a:bodyPr>
          <a:p>
            <a:r>
              <a:rPr altLang="zh-CN" dirty="0" sz="2000" lang="en-US">
                <a:solidFill>
                  <a:schemeClr val="tx1">
                    <a:lumMod val="75000"/>
                    <a:lumOff val="25000"/>
                  </a:schemeClr>
                </a:solidFill>
                <a:cs typeface="+mn-ea"/>
                <a:sym typeface="+mn-lt"/>
              </a:rPr>
              <a:t>02</a:t>
            </a:r>
          </a:p>
        </p:txBody>
      </p:sp>
      <p:cxnSp>
        <p:nvCxnSpPr>
          <p:cNvPr id="3145742" name="直接连接符 5"/>
          <p:cNvCxnSpPr>
            <a:cxnSpLocks/>
          </p:cNvCxnSpPr>
          <p:nvPr/>
        </p:nvCxnSpPr>
        <p:spPr>
          <a:xfrm>
            <a:off x="4143372" y="3286128"/>
            <a:ext cx="714380" cy="1588"/>
          </a:xfrm>
          <a:prstGeom prst="line"/>
          <a:ln w="19050">
            <a:solidFill>
              <a:srgbClr val="416889"/>
            </a:solidFill>
          </a:ln>
        </p:spPr>
        <p:style>
          <a:lnRef idx="1">
            <a:schemeClr val="accent1"/>
          </a:lnRef>
          <a:fillRef idx="0">
            <a:schemeClr val="accent1"/>
          </a:fillRef>
          <a:effectRef idx="0">
            <a:schemeClr val="accent1"/>
          </a:effectRef>
          <a:fontRef idx="minor">
            <a:schemeClr val="tx1"/>
          </a:fontRef>
        </p:style>
      </p:cxnSp>
      <p:sp>
        <p:nvSpPr>
          <p:cNvPr id="1048790" name="矩形 6"/>
          <p:cNvSpPr/>
          <p:nvPr/>
        </p:nvSpPr>
        <p:spPr>
          <a:xfrm>
            <a:off x="4000496" y="3366321"/>
            <a:ext cx="982981" cy="294641"/>
          </a:xfrm>
          <a:prstGeom prst="rect"/>
        </p:spPr>
        <p:txBody>
          <a:bodyPr wrap="none">
            <a:spAutoFit/>
          </a:bodyPr>
          <a:p>
            <a:r>
              <a:rPr altLang="zh-CN" dirty="0" sz="1400" lang="en-US">
                <a:solidFill>
                  <a:schemeClr val="tx1">
                    <a:lumMod val="75000"/>
                    <a:lumOff val="25000"/>
                  </a:schemeClr>
                </a:solidFill>
                <a:cs typeface="+mn-ea"/>
                <a:sym typeface="+mn-lt"/>
              </a:rPr>
              <a:t>THE PART</a:t>
            </a:r>
          </a:p>
        </p:txBody>
      </p:sp>
      <p:sp>
        <p:nvSpPr>
          <p:cNvPr id="1048791" name="TextBox 7"/>
          <p:cNvSpPr txBox="1"/>
          <p:nvPr/>
        </p:nvSpPr>
        <p:spPr>
          <a:xfrm>
            <a:off x="3428992" y="4429135"/>
            <a:ext cx="2236510" cy="400110"/>
          </a:xfrm>
          <a:prstGeom prst="rect"/>
          <a:noFill/>
        </p:spPr>
        <p:txBody>
          <a:bodyPr rtlCol="0" wrap="none">
            <a:spAutoFit/>
          </a:bodyPr>
          <a:p>
            <a:r>
              <a:rPr altLang="en-US" dirty="0" sz="2000" lang="zh-CN">
                <a:cs typeface="+mn-ea"/>
                <a:sym typeface="+mn-lt"/>
              </a:rPr>
              <a:t>话题大咖视频连线</a:t>
            </a:r>
          </a:p>
        </p:txBody>
      </p:sp>
      <p:cxnSp>
        <p:nvCxnSpPr>
          <p:cNvPr id="3145743" name="直接连接符 9"/>
          <p:cNvCxnSpPr>
            <a:cxnSpLocks/>
          </p:cNvCxnSpPr>
          <p:nvPr/>
        </p:nvCxnSpPr>
        <p:spPr>
          <a:xfrm>
            <a:off x="3286116" y="4856177"/>
            <a:ext cx="2571768" cy="1588"/>
          </a:xfrm>
          <a:prstGeom prst="line"/>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12" name=""/>
        <p:cNvGrpSpPr/>
        <p:nvPr/>
      </p:nvGrpSpPr>
      <p:grpSpPr>
        <a:xfrm>
          <a:off x="0" y="0"/>
          <a:ext cx="0" cy="0"/>
          <a:chOff x="0" y="0"/>
          <a:chExt cx="0" cy="0"/>
        </a:xfrm>
      </p:grpSpPr>
      <p:sp>
        <p:nvSpPr>
          <p:cNvPr id="1048792" name="TextBox 5"/>
          <p:cNvSpPr txBox="1"/>
          <p:nvPr/>
        </p:nvSpPr>
        <p:spPr>
          <a:xfrm>
            <a:off x="571472" y="285734"/>
            <a:ext cx="3357586" cy="369332"/>
          </a:xfrm>
          <a:prstGeom prst="rect"/>
          <a:noFill/>
        </p:spPr>
        <p:txBody>
          <a:bodyPr rtlCol="0" wrap="square">
            <a:spAutoFit/>
          </a:bodyPr>
          <a:p>
            <a:r>
              <a:rPr altLang="en-US" b="1" dirty="0" lang="zh-CN">
                <a:solidFill>
                  <a:srgbClr val="416889"/>
                </a:solidFill>
                <a:cs typeface="+mn-ea"/>
                <a:sym typeface="+mn-lt"/>
              </a:rPr>
              <a:t>第三部分 </a:t>
            </a:r>
            <a:r>
              <a:rPr altLang="zh-CN" b="1" dirty="0" lang="en-US">
                <a:solidFill>
                  <a:srgbClr val="416889"/>
                </a:solidFill>
                <a:cs typeface="+mn-ea"/>
                <a:sym typeface="+mn-lt"/>
              </a:rPr>
              <a:t>PART THREE</a:t>
            </a:r>
            <a:endParaRPr altLang="en-US" b="1" dirty="0" lang="zh-CN">
              <a:solidFill>
                <a:srgbClr val="416889"/>
              </a:solidFill>
              <a:cs typeface="+mn-ea"/>
              <a:sym typeface="+mn-lt"/>
            </a:endParaRPr>
          </a:p>
        </p:txBody>
      </p:sp>
      <p:sp>
        <p:nvSpPr>
          <p:cNvPr id="1048793" name="TextBox 6"/>
          <p:cNvSpPr txBox="1"/>
          <p:nvPr/>
        </p:nvSpPr>
        <p:spPr>
          <a:xfrm>
            <a:off x="571472" y="571488"/>
            <a:ext cx="2500330" cy="276999"/>
          </a:xfrm>
          <a:prstGeom prst="rect"/>
          <a:noFill/>
        </p:spPr>
        <p:txBody>
          <a:bodyPr rtlCol="0" wrap="square">
            <a:spAutoFit/>
          </a:bodyPr>
          <a:p>
            <a:pPr algn="dist"/>
            <a:r>
              <a:rPr altLang="en-US" dirty="0" sz="1200" lang="zh-CN">
                <a:cs typeface="+mn-ea"/>
                <a:sym typeface="+mn-lt"/>
              </a:rPr>
              <a:t>线上发布与多元化内容展示</a:t>
            </a:r>
          </a:p>
        </p:txBody>
      </p:sp>
      <p:sp>
        <p:nvSpPr>
          <p:cNvPr id="1048794" name="矩形 7"/>
          <p:cNvSpPr/>
          <p:nvPr/>
        </p:nvSpPr>
        <p:spPr>
          <a:xfrm>
            <a:off x="214282" y="1857368"/>
            <a:ext cx="4286280" cy="3202941"/>
          </a:xfrm>
          <a:prstGeom prst="rect"/>
        </p:spPr>
        <p:txBody>
          <a:bodyPr wrap="square">
            <a:spAutoFit/>
          </a:bodyPr>
          <a:p>
            <a:pPr eaLnBrk="0" fontAlgn="base" hangingPunct="0" lvl="0">
              <a:lnSpc>
                <a:spcPct val="150000"/>
              </a:lnSpc>
              <a:spcBef>
                <a:spcPct val="0"/>
              </a:spcBef>
              <a:spcAft>
                <a:spcPct val="0"/>
              </a:spcAft>
              <a:buFontTx/>
              <a:buChar char="•"/>
            </a:pPr>
            <a:r>
              <a:rPr altLang="zh-CN" dirty="0" sz="2400" lang="en-US">
                <a:solidFill>
                  <a:srgbClr val="416889"/>
                </a:solidFill>
                <a:cs typeface="+mn-ea"/>
                <a:sym typeface="+mn-lt"/>
              </a:rPr>
              <a:t>02 </a:t>
            </a:r>
            <a:r>
              <a:rPr altLang="en-US" dirty="0" sz="2400" lang="zh-CN">
                <a:solidFill>
                  <a:srgbClr val="416889"/>
                </a:solidFill>
                <a:cs typeface="+mn-ea"/>
                <a:sym typeface="+mn-lt"/>
              </a:rPr>
              <a:t>话题大咖视频连线</a:t>
            </a:r>
            <a:endParaRPr altLang="en-US" dirty="0" sz="1100" lang="zh-CN">
              <a:solidFill>
                <a:srgbClr val="416889"/>
              </a:solidFill>
              <a:cs typeface="+mn-ea"/>
              <a:sym typeface="+mn-lt"/>
            </a:endParaRPr>
          </a:p>
          <a:p>
            <a:pPr eaLnBrk="0" fontAlgn="base" hangingPunct="0" lvl="0">
              <a:lnSpc>
                <a:spcPct val="150000"/>
              </a:lnSpc>
              <a:spcBef>
                <a:spcPct val="0"/>
              </a:spcBef>
              <a:spcAft>
                <a:spcPct val="0"/>
              </a:spcAft>
            </a:pPr>
            <a:r>
              <a:rPr altLang="en-US" dirty="0" sz="1600" lang="zh-CN">
                <a:cs typeface="+mn-ea"/>
                <a:sym typeface="+mn-lt"/>
              </a:rPr>
              <a:t>话题大咖末那大叔作为</a:t>
            </a:r>
            <a:r>
              <a:rPr altLang="zh-CN" dirty="0" sz="1600" lang="en-US">
                <a:cs typeface="+mn-ea"/>
                <a:sym typeface="+mn-lt"/>
              </a:rPr>
              <a:t>QD</a:t>
            </a:r>
            <a:r>
              <a:rPr altLang="en-US" dirty="0" sz="1600" lang="zh-CN">
                <a:cs typeface="+mn-ea"/>
                <a:sym typeface="+mn-lt"/>
              </a:rPr>
              <a:t>本地人，将从</a:t>
            </a:r>
            <a:r>
              <a:rPr altLang="zh-CN" dirty="0" sz="1600" lang="en-US">
                <a:cs typeface="+mn-ea"/>
                <a:sym typeface="+mn-lt"/>
              </a:rPr>
              <a:t>JM</a:t>
            </a:r>
            <a:r>
              <a:rPr altLang="en-US" dirty="0" sz="1600" lang="zh-CN">
                <a:cs typeface="+mn-ea"/>
                <a:sym typeface="+mn-lt"/>
              </a:rPr>
              <a:t>的文化背景来切入到</a:t>
            </a:r>
            <a:r>
              <a:rPr altLang="zh-CN" dirty="0" sz="1600" lang="en-US">
                <a:cs typeface="+mn-ea"/>
                <a:sym typeface="+mn-lt"/>
              </a:rPr>
              <a:t>XX</a:t>
            </a:r>
            <a:r>
              <a:rPr altLang="en-US" dirty="0" sz="1600" lang="zh-CN">
                <a:cs typeface="+mn-ea"/>
                <a:sym typeface="+mn-lt"/>
              </a:rPr>
              <a:t>项目项目所在地的地理优越，从</a:t>
            </a:r>
            <a:r>
              <a:rPr altLang="zh-CN" dirty="0" sz="1600" lang="en-US">
                <a:cs typeface="+mn-ea"/>
                <a:sym typeface="+mn-lt"/>
              </a:rPr>
              <a:t>XX</a:t>
            </a:r>
            <a:r>
              <a:rPr altLang="en-US" dirty="0" sz="1600" lang="zh-CN">
                <a:cs typeface="+mn-ea"/>
                <a:sym typeface="+mn-lt"/>
              </a:rPr>
              <a:t>项目市智造城市延伸出“住什么样的房子才算上幸福生活”，并且结合新书</a:t>
            </a:r>
            <a:r>
              <a:rPr altLang="zh-CN" dirty="0" sz="1600" lang="en-US">
                <a:cs typeface="+mn-ea"/>
                <a:sym typeface="+mn-lt"/>
              </a:rPr>
              <a:t>《</a:t>
            </a:r>
            <a:r>
              <a:rPr altLang="en-US" dirty="0" sz="1600" lang="zh-CN">
                <a:cs typeface="+mn-ea"/>
                <a:sym typeface="+mn-lt"/>
              </a:rPr>
              <a:t>喜欢你，像风走了八万里</a:t>
            </a:r>
            <a:r>
              <a:rPr altLang="zh-CN" dirty="0" sz="1600" lang="en-US">
                <a:cs typeface="+mn-ea"/>
                <a:sym typeface="+mn-lt"/>
              </a:rPr>
              <a:t>》</a:t>
            </a:r>
            <a:r>
              <a:rPr altLang="en-US" dirty="0" sz="1600" lang="zh-CN">
                <a:cs typeface="+mn-ea"/>
                <a:sym typeface="+mn-lt"/>
              </a:rPr>
              <a:t>谈谈他对幸福生活的理解，最后与观众互动，参与发布会活动的观众都有机会获得他的亲笔签名赠书。</a:t>
            </a:r>
          </a:p>
        </p:txBody>
      </p:sp>
      <p:sp>
        <p:nvSpPr>
          <p:cNvPr id="1048795" name="左大括号 9"/>
          <p:cNvSpPr/>
          <p:nvPr/>
        </p:nvSpPr>
        <p:spPr>
          <a:xfrm>
            <a:off x="4572032" y="2357434"/>
            <a:ext cx="571472" cy="1680894"/>
          </a:xfrm>
          <a:prstGeom prst="leftBrace"/>
          <a:ln w="38100">
            <a:solidFill>
              <a:srgbClr val="416889"/>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mn-ea"/>
              <a:sym typeface="+mn-lt"/>
            </a:endParaRPr>
          </a:p>
        </p:txBody>
      </p:sp>
      <p:pic>
        <p:nvPicPr>
          <p:cNvPr id="2097193" name="图片 2"/>
          <p:cNvPicPr>
            <a:picLocks noChangeAspect="1"/>
          </p:cNvPicPr>
          <p:nvPr/>
        </p:nvPicPr>
        <p:blipFill>
          <a:blip xmlns:r="http://schemas.openxmlformats.org/officeDocument/2006/relationships" r:embed="rId1" cstate="email"/>
          <a:stretch>
            <a:fillRect/>
          </a:stretch>
        </p:blipFill>
        <p:spPr>
          <a:xfrm>
            <a:off x="5276634" y="1129308"/>
            <a:ext cx="3655481" cy="4297660"/>
          </a:xfrm>
          <a:prstGeom prst="rect"/>
        </p:spPr>
      </p:pic>
      <p:sp>
        <p:nvSpPr>
          <p:cNvPr id="1048796" name="矩形 8"/>
          <p:cNvSpPr/>
          <p:nvPr/>
        </p:nvSpPr>
        <p:spPr>
          <a:xfrm>
            <a:off x="0" y="357173"/>
            <a:ext cx="428596" cy="4286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416889"/>
              </a:solidFill>
              <a:cs typeface="+mn-ea"/>
              <a:sym typeface="+mn-lt"/>
            </a:endParaRPr>
          </a:p>
        </p:txBody>
      </p:sp>
      <p:sp>
        <p:nvSpPr>
          <p:cNvPr id="1048797" name="矩形 10"/>
          <p:cNvSpPr/>
          <p:nvPr/>
        </p:nvSpPr>
        <p:spPr>
          <a:xfrm>
            <a:off x="500034" y="357173"/>
            <a:ext cx="71438" cy="4286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416889"/>
              </a:solidFill>
              <a:cs typeface="+mn-ea"/>
              <a:sym typeface="+mn-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8798" name="TextBox 5"/>
          <p:cNvSpPr txBox="1"/>
          <p:nvPr/>
        </p:nvSpPr>
        <p:spPr>
          <a:xfrm>
            <a:off x="571472" y="285734"/>
            <a:ext cx="3357586" cy="369332"/>
          </a:xfrm>
          <a:prstGeom prst="rect"/>
          <a:noFill/>
        </p:spPr>
        <p:txBody>
          <a:bodyPr rtlCol="0" wrap="square">
            <a:spAutoFit/>
          </a:bodyPr>
          <a:p>
            <a:r>
              <a:rPr altLang="en-US" b="1" dirty="0" lang="zh-CN">
                <a:solidFill>
                  <a:srgbClr val="416889"/>
                </a:solidFill>
                <a:cs typeface="+mn-ea"/>
                <a:sym typeface="+mn-lt"/>
              </a:rPr>
              <a:t>第三部分 </a:t>
            </a:r>
            <a:r>
              <a:rPr altLang="zh-CN" b="1" dirty="0" lang="en-US">
                <a:solidFill>
                  <a:srgbClr val="416889"/>
                </a:solidFill>
                <a:cs typeface="+mn-ea"/>
                <a:sym typeface="+mn-lt"/>
              </a:rPr>
              <a:t>PART THREE</a:t>
            </a:r>
            <a:endParaRPr altLang="en-US" b="1" dirty="0" lang="zh-CN">
              <a:solidFill>
                <a:srgbClr val="416889"/>
              </a:solidFill>
              <a:cs typeface="+mn-ea"/>
              <a:sym typeface="+mn-lt"/>
            </a:endParaRPr>
          </a:p>
        </p:txBody>
      </p:sp>
      <p:sp>
        <p:nvSpPr>
          <p:cNvPr id="1048799" name="TextBox 6"/>
          <p:cNvSpPr txBox="1"/>
          <p:nvPr/>
        </p:nvSpPr>
        <p:spPr>
          <a:xfrm>
            <a:off x="571472" y="571488"/>
            <a:ext cx="2500330" cy="276999"/>
          </a:xfrm>
          <a:prstGeom prst="rect"/>
          <a:noFill/>
        </p:spPr>
        <p:txBody>
          <a:bodyPr rtlCol="0" wrap="square">
            <a:spAutoFit/>
          </a:bodyPr>
          <a:p>
            <a:pPr algn="dist"/>
            <a:r>
              <a:rPr altLang="en-US" dirty="0" sz="1200" lang="zh-CN">
                <a:cs typeface="+mn-ea"/>
                <a:sym typeface="+mn-lt"/>
              </a:rPr>
              <a:t>话题大咖资料背景介绍</a:t>
            </a:r>
          </a:p>
        </p:txBody>
      </p:sp>
      <p:pic>
        <p:nvPicPr>
          <p:cNvPr id="2097194" name="Picture 2"/>
          <p:cNvPicPr>
            <a:picLocks noChangeAspect="1" noChangeArrowheads="1"/>
          </p:cNvPicPr>
          <p:nvPr/>
        </p:nvPicPr>
        <p:blipFill>
          <a:blip xmlns:r="http://schemas.openxmlformats.org/officeDocument/2006/relationships" r:embed="rId1" cstate="email"/>
          <a:srcRect/>
          <a:stretch>
            <a:fillRect/>
          </a:stretch>
        </p:blipFill>
        <p:spPr bwMode="auto">
          <a:xfrm>
            <a:off x="0" y="1500178"/>
            <a:ext cx="9144000" cy="4202273"/>
          </a:xfrm>
          <a:prstGeom prst="rect"/>
          <a:noFill/>
          <a:ln w="9525">
            <a:noFill/>
            <a:miter lim="800000"/>
            <a:headEnd/>
            <a:tailEnd/>
          </a:ln>
          <a:effectLst/>
        </p:spPr>
      </p:pic>
      <p:sp>
        <p:nvSpPr>
          <p:cNvPr id="1048800" name="矩形 8"/>
          <p:cNvSpPr/>
          <p:nvPr/>
        </p:nvSpPr>
        <p:spPr>
          <a:xfrm>
            <a:off x="285720" y="4800600"/>
            <a:ext cx="3071834" cy="200040"/>
          </a:xfrm>
          <a:prstGeom prst="rect"/>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801" name="矩形 7"/>
          <p:cNvSpPr/>
          <p:nvPr/>
        </p:nvSpPr>
        <p:spPr>
          <a:xfrm>
            <a:off x="0" y="357173"/>
            <a:ext cx="428596" cy="4286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416889"/>
              </a:solidFill>
              <a:cs typeface="+mn-ea"/>
              <a:sym typeface="+mn-lt"/>
            </a:endParaRPr>
          </a:p>
        </p:txBody>
      </p:sp>
      <p:sp>
        <p:nvSpPr>
          <p:cNvPr id="1048802" name="矩形 9"/>
          <p:cNvSpPr/>
          <p:nvPr/>
        </p:nvSpPr>
        <p:spPr>
          <a:xfrm>
            <a:off x="500034" y="357173"/>
            <a:ext cx="71438" cy="4286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416889"/>
              </a:solidFill>
              <a:cs typeface="+mn-ea"/>
              <a:sym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14" name=""/>
        <p:cNvGrpSpPr/>
        <p:nvPr/>
      </p:nvGrpSpPr>
      <p:grpSpPr>
        <a:xfrm>
          <a:off x="0" y="0"/>
          <a:ext cx="0" cy="0"/>
          <a:chOff x="0" y="0"/>
          <a:chExt cx="0" cy="0"/>
        </a:xfrm>
      </p:grpSpPr>
      <p:sp>
        <p:nvSpPr>
          <p:cNvPr id="1048803" name="TextBox 5"/>
          <p:cNvSpPr txBox="1"/>
          <p:nvPr/>
        </p:nvSpPr>
        <p:spPr>
          <a:xfrm>
            <a:off x="571472" y="285734"/>
            <a:ext cx="3357586" cy="369332"/>
          </a:xfrm>
          <a:prstGeom prst="rect"/>
          <a:noFill/>
        </p:spPr>
        <p:txBody>
          <a:bodyPr rtlCol="0" wrap="square">
            <a:spAutoFit/>
          </a:bodyPr>
          <a:p>
            <a:r>
              <a:rPr altLang="en-US" b="1" dirty="0" lang="zh-CN">
                <a:solidFill>
                  <a:srgbClr val="416889"/>
                </a:solidFill>
                <a:cs typeface="+mn-ea"/>
                <a:sym typeface="+mn-lt"/>
              </a:rPr>
              <a:t>第三部分 </a:t>
            </a:r>
            <a:r>
              <a:rPr altLang="zh-CN" b="1" dirty="0" lang="en-US">
                <a:solidFill>
                  <a:srgbClr val="416889"/>
                </a:solidFill>
                <a:cs typeface="+mn-ea"/>
                <a:sym typeface="+mn-lt"/>
              </a:rPr>
              <a:t>PART THREE</a:t>
            </a:r>
            <a:endParaRPr altLang="en-US" b="1" dirty="0" lang="zh-CN">
              <a:solidFill>
                <a:srgbClr val="416889"/>
              </a:solidFill>
              <a:cs typeface="+mn-ea"/>
              <a:sym typeface="+mn-lt"/>
            </a:endParaRPr>
          </a:p>
        </p:txBody>
      </p:sp>
      <p:sp>
        <p:nvSpPr>
          <p:cNvPr id="1048804" name="TextBox 6"/>
          <p:cNvSpPr txBox="1"/>
          <p:nvPr/>
        </p:nvSpPr>
        <p:spPr>
          <a:xfrm>
            <a:off x="571472" y="571488"/>
            <a:ext cx="2500330" cy="276999"/>
          </a:xfrm>
          <a:prstGeom prst="rect"/>
          <a:noFill/>
        </p:spPr>
        <p:txBody>
          <a:bodyPr rtlCol="0" wrap="square">
            <a:spAutoFit/>
          </a:bodyPr>
          <a:p>
            <a:pPr algn="dist"/>
            <a:r>
              <a:rPr altLang="en-US" dirty="0" sz="1200" lang="zh-CN">
                <a:cs typeface="+mn-ea"/>
                <a:sym typeface="+mn-lt"/>
              </a:rPr>
              <a:t>话题大咖资料背景介绍（备选嘉宾）</a:t>
            </a:r>
          </a:p>
        </p:txBody>
      </p:sp>
      <p:pic>
        <p:nvPicPr>
          <p:cNvPr id="2097195" name="Picture 2"/>
          <p:cNvPicPr>
            <a:picLocks noChangeAspect="1" noChangeArrowheads="1"/>
          </p:cNvPicPr>
          <p:nvPr/>
        </p:nvPicPr>
        <p:blipFill>
          <a:blip xmlns:r="http://schemas.openxmlformats.org/officeDocument/2006/relationships" r:embed="rId1" cstate="email"/>
          <a:srcRect/>
          <a:stretch>
            <a:fillRect/>
          </a:stretch>
        </p:blipFill>
        <p:spPr bwMode="auto">
          <a:xfrm>
            <a:off x="0" y="1433127"/>
            <a:ext cx="9144000" cy="4139018"/>
          </a:xfrm>
          <a:prstGeom prst="rect"/>
          <a:noFill/>
          <a:ln w="9525">
            <a:noFill/>
            <a:miter lim="800000"/>
            <a:headEnd/>
            <a:tailEnd/>
          </a:ln>
          <a:effectLst/>
        </p:spPr>
      </p:pic>
      <p:sp>
        <p:nvSpPr>
          <p:cNvPr id="1048805" name="矩形 7"/>
          <p:cNvSpPr/>
          <p:nvPr/>
        </p:nvSpPr>
        <p:spPr>
          <a:xfrm>
            <a:off x="0" y="357173"/>
            <a:ext cx="428596" cy="4286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416889"/>
              </a:solidFill>
              <a:cs typeface="+mn-ea"/>
              <a:sym typeface="+mn-lt"/>
            </a:endParaRPr>
          </a:p>
        </p:txBody>
      </p:sp>
      <p:sp>
        <p:nvSpPr>
          <p:cNvPr id="1048806" name="矩形 8"/>
          <p:cNvSpPr/>
          <p:nvPr/>
        </p:nvSpPr>
        <p:spPr>
          <a:xfrm>
            <a:off x="500034" y="357173"/>
            <a:ext cx="71438" cy="4286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416889"/>
              </a:solidFill>
              <a:cs typeface="+mn-ea"/>
              <a:sym typeface="+mn-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pic>
        <p:nvPicPr>
          <p:cNvPr id="2097196" name="Picture 1"/>
          <p:cNvPicPr>
            <a:picLocks noChangeAspect="1" noChangeArrowheads="1"/>
          </p:cNvPicPr>
          <p:nvPr/>
        </p:nvPicPr>
        <p:blipFill>
          <a:blip xmlns:r="http://schemas.openxmlformats.org/officeDocument/2006/relationships" r:embed="rId1" cstate="email"/>
          <a:srcRect/>
          <a:stretch>
            <a:fillRect/>
          </a:stretch>
        </p:blipFill>
        <p:spPr bwMode="auto">
          <a:xfrm>
            <a:off x="1" y="0"/>
            <a:ext cx="9177763" cy="3286128"/>
          </a:xfrm>
          <a:prstGeom prst="rect"/>
          <a:noFill/>
          <a:ln w="9525">
            <a:noFill/>
            <a:miter lim="800000"/>
            <a:headEnd/>
            <a:tailEnd/>
          </a:ln>
          <a:effectLst/>
        </p:spPr>
      </p:pic>
      <p:sp>
        <p:nvSpPr>
          <p:cNvPr id="1048807" name="椭圆 3"/>
          <p:cNvSpPr/>
          <p:nvPr/>
        </p:nvSpPr>
        <p:spPr>
          <a:xfrm>
            <a:off x="3857620" y="2643186"/>
            <a:ext cx="1357322" cy="1357322"/>
          </a:xfrm>
          <a:prstGeom prst="ellipse"/>
          <a:solidFill>
            <a:schemeClr val="bg1"/>
          </a:solidFill>
          <a:ln>
            <a:solidFill>
              <a:srgbClr val="416889"/>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808" name="矩形 1"/>
          <p:cNvSpPr/>
          <p:nvPr/>
        </p:nvSpPr>
        <p:spPr>
          <a:xfrm>
            <a:off x="4244876" y="2857500"/>
            <a:ext cx="470000" cy="400110"/>
          </a:xfrm>
          <a:prstGeom prst="rect"/>
        </p:spPr>
        <p:txBody>
          <a:bodyPr wrap="none">
            <a:spAutoFit/>
          </a:bodyPr>
          <a:p>
            <a:r>
              <a:rPr altLang="zh-CN" dirty="0" sz="2000" lang="en-US">
                <a:solidFill>
                  <a:schemeClr val="tx1">
                    <a:lumMod val="75000"/>
                    <a:lumOff val="25000"/>
                  </a:schemeClr>
                </a:solidFill>
                <a:cs typeface="+mn-ea"/>
                <a:sym typeface="+mn-lt"/>
              </a:rPr>
              <a:t>03</a:t>
            </a:r>
          </a:p>
        </p:txBody>
      </p:sp>
      <p:cxnSp>
        <p:nvCxnSpPr>
          <p:cNvPr id="3145744" name="直接连接符 5"/>
          <p:cNvCxnSpPr>
            <a:cxnSpLocks/>
          </p:cNvCxnSpPr>
          <p:nvPr/>
        </p:nvCxnSpPr>
        <p:spPr>
          <a:xfrm>
            <a:off x="4143372" y="3286128"/>
            <a:ext cx="714380" cy="1588"/>
          </a:xfrm>
          <a:prstGeom prst="line"/>
          <a:ln w="19050">
            <a:solidFill>
              <a:srgbClr val="416889"/>
            </a:solidFill>
          </a:ln>
        </p:spPr>
        <p:style>
          <a:lnRef idx="1">
            <a:schemeClr val="accent1"/>
          </a:lnRef>
          <a:fillRef idx="0">
            <a:schemeClr val="accent1"/>
          </a:fillRef>
          <a:effectRef idx="0">
            <a:schemeClr val="accent1"/>
          </a:effectRef>
          <a:fontRef idx="minor">
            <a:schemeClr val="tx1"/>
          </a:fontRef>
        </p:style>
      </p:cxnSp>
      <p:sp>
        <p:nvSpPr>
          <p:cNvPr id="1048809" name="矩形 6"/>
          <p:cNvSpPr/>
          <p:nvPr/>
        </p:nvSpPr>
        <p:spPr>
          <a:xfrm>
            <a:off x="4000496" y="3366321"/>
            <a:ext cx="982981" cy="294641"/>
          </a:xfrm>
          <a:prstGeom prst="rect"/>
        </p:spPr>
        <p:txBody>
          <a:bodyPr wrap="none">
            <a:spAutoFit/>
          </a:bodyPr>
          <a:p>
            <a:r>
              <a:rPr altLang="zh-CN" dirty="0" sz="1400" lang="en-US">
                <a:solidFill>
                  <a:schemeClr val="tx1">
                    <a:lumMod val="75000"/>
                    <a:lumOff val="25000"/>
                  </a:schemeClr>
                </a:solidFill>
                <a:cs typeface="+mn-ea"/>
                <a:sym typeface="+mn-lt"/>
              </a:rPr>
              <a:t>THE PART</a:t>
            </a:r>
          </a:p>
        </p:txBody>
      </p:sp>
      <p:sp>
        <p:nvSpPr>
          <p:cNvPr id="1048810" name="TextBox 7"/>
          <p:cNvSpPr txBox="1"/>
          <p:nvPr/>
        </p:nvSpPr>
        <p:spPr>
          <a:xfrm>
            <a:off x="3000364" y="4429135"/>
            <a:ext cx="3205480" cy="396240"/>
          </a:xfrm>
          <a:prstGeom prst="rect"/>
          <a:noFill/>
        </p:spPr>
        <p:txBody>
          <a:bodyPr rtlCol="0" wrap="none">
            <a:spAutoFit/>
          </a:bodyPr>
          <a:p>
            <a:r>
              <a:rPr altLang="en-US" dirty="0" sz="2000" lang="zh-CN">
                <a:cs typeface="+mn-ea"/>
                <a:sym typeface="+mn-lt"/>
              </a:rPr>
              <a:t>主舞台直播与理念采访</a:t>
            </a:r>
            <a:r>
              <a:rPr altLang="zh-CN" dirty="0" sz="2000" lang="en-US">
                <a:cs typeface="+mn-ea"/>
                <a:sym typeface="+mn-lt"/>
              </a:rPr>
              <a:t>VCR</a:t>
            </a:r>
            <a:endParaRPr altLang="en-US" dirty="0" sz="2000" lang="zh-CN">
              <a:cs typeface="+mn-ea"/>
              <a:sym typeface="+mn-lt"/>
            </a:endParaRPr>
          </a:p>
        </p:txBody>
      </p:sp>
      <p:cxnSp>
        <p:nvCxnSpPr>
          <p:cNvPr id="3145745" name="直接连接符 9"/>
          <p:cNvCxnSpPr>
            <a:cxnSpLocks/>
          </p:cNvCxnSpPr>
          <p:nvPr/>
        </p:nvCxnSpPr>
        <p:spPr>
          <a:xfrm>
            <a:off x="2857488" y="4856177"/>
            <a:ext cx="3857652" cy="1588"/>
          </a:xfrm>
          <a:prstGeom prst="line"/>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16" name=""/>
        <p:cNvGrpSpPr/>
        <p:nvPr/>
      </p:nvGrpSpPr>
      <p:grpSpPr>
        <a:xfrm>
          <a:off x="0" y="0"/>
          <a:ext cx="0" cy="0"/>
          <a:chOff x="0" y="0"/>
          <a:chExt cx="0" cy="0"/>
        </a:xfrm>
      </p:grpSpPr>
      <p:sp>
        <p:nvSpPr>
          <p:cNvPr id="1048811" name="TextBox 5"/>
          <p:cNvSpPr txBox="1"/>
          <p:nvPr/>
        </p:nvSpPr>
        <p:spPr>
          <a:xfrm>
            <a:off x="571472" y="285734"/>
            <a:ext cx="3357586" cy="369332"/>
          </a:xfrm>
          <a:prstGeom prst="rect"/>
          <a:noFill/>
        </p:spPr>
        <p:txBody>
          <a:bodyPr rtlCol="0" wrap="square">
            <a:spAutoFit/>
          </a:bodyPr>
          <a:p>
            <a:r>
              <a:rPr altLang="en-US" b="1" dirty="0" lang="zh-CN">
                <a:solidFill>
                  <a:srgbClr val="416889"/>
                </a:solidFill>
                <a:cs typeface="+mn-ea"/>
                <a:sym typeface="+mn-lt"/>
              </a:rPr>
              <a:t>第三部分 </a:t>
            </a:r>
            <a:r>
              <a:rPr altLang="zh-CN" b="1" dirty="0" lang="en-US">
                <a:solidFill>
                  <a:srgbClr val="416889"/>
                </a:solidFill>
                <a:cs typeface="+mn-ea"/>
                <a:sym typeface="+mn-lt"/>
              </a:rPr>
              <a:t>PART THREE</a:t>
            </a:r>
            <a:endParaRPr altLang="en-US" b="1" dirty="0" lang="zh-CN">
              <a:solidFill>
                <a:srgbClr val="416889"/>
              </a:solidFill>
              <a:cs typeface="+mn-ea"/>
              <a:sym typeface="+mn-lt"/>
            </a:endParaRPr>
          </a:p>
        </p:txBody>
      </p:sp>
      <p:sp>
        <p:nvSpPr>
          <p:cNvPr id="1048812" name="TextBox 6"/>
          <p:cNvSpPr txBox="1"/>
          <p:nvPr/>
        </p:nvSpPr>
        <p:spPr>
          <a:xfrm>
            <a:off x="571472" y="571488"/>
            <a:ext cx="2500330" cy="276999"/>
          </a:xfrm>
          <a:prstGeom prst="rect"/>
          <a:noFill/>
        </p:spPr>
        <p:txBody>
          <a:bodyPr rtlCol="0" wrap="square">
            <a:spAutoFit/>
          </a:bodyPr>
          <a:p>
            <a:pPr algn="dist"/>
            <a:r>
              <a:rPr altLang="en-US" dirty="0" sz="1200" lang="zh-CN">
                <a:cs typeface="+mn-ea"/>
                <a:sym typeface="+mn-lt"/>
              </a:rPr>
              <a:t>线上发布与多元化内容展示</a:t>
            </a:r>
          </a:p>
        </p:txBody>
      </p:sp>
      <p:sp>
        <p:nvSpPr>
          <p:cNvPr id="1048813" name="TextBox 7"/>
          <p:cNvSpPr txBox="1"/>
          <p:nvPr/>
        </p:nvSpPr>
        <p:spPr>
          <a:xfrm>
            <a:off x="1142976" y="1330476"/>
            <a:ext cx="7358114" cy="4053841"/>
          </a:xfrm>
          <a:prstGeom prst="rect"/>
          <a:noFill/>
        </p:spPr>
        <p:txBody>
          <a:bodyPr rtlCol="0" wrap="square">
            <a:spAutoFit/>
          </a:bodyPr>
          <a:p>
            <a:r>
              <a:rPr altLang="en-US" dirty="0" sz="2000" lang="zh-CN">
                <a:cs typeface="+mn-ea"/>
                <a:sym typeface="+mn-lt"/>
              </a:rPr>
              <a:t>主持人在主舞台直播中做活动信息的介绍并邀请新观众扫码加入到活动参观微信群中。</a:t>
            </a:r>
            <a:endParaRPr altLang="zh-CN" dirty="0" sz="2000" lang="en-US">
              <a:cs typeface="+mn-ea"/>
              <a:sym typeface="+mn-lt"/>
            </a:endParaRPr>
          </a:p>
          <a:p>
            <a:endParaRPr altLang="zh-CN" dirty="0" sz="2000" lang="en-US">
              <a:cs typeface="+mn-ea"/>
              <a:sym typeface="+mn-lt"/>
            </a:endParaRPr>
          </a:p>
          <a:p>
            <a:r>
              <a:rPr altLang="en-US" dirty="0" sz="2000" lang="zh-CN">
                <a:cs typeface="+mn-ea"/>
                <a:sym typeface="+mn-lt"/>
              </a:rPr>
              <a:t>接下来主持人将围绕</a:t>
            </a:r>
            <a:r>
              <a:rPr altLang="zh-CN" dirty="0" sz="2000" lang="en-US">
                <a:cs typeface="+mn-ea"/>
                <a:sym typeface="+mn-lt"/>
              </a:rPr>
              <a:t>XX</a:t>
            </a:r>
            <a:r>
              <a:rPr altLang="en-US" dirty="0" sz="2000" lang="zh-CN">
                <a:cs typeface="+mn-ea"/>
                <a:sym typeface="+mn-lt"/>
              </a:rPr>
              <a:t>集团品牌理念，通过“如何将质造与智造结合”这一问题的抛出，将环节引入到</a:t>
            </a:r>
            <a:r>
              <a:rPr altLang="zh-CN" dirty="0" sz="2000" lang="en-US">
                <a:cs typeface="+mn-ea"/>
                <a:sym typeface="+mn-lt"/>
              </a:rPr>
              <a:t>XX</a:t>
            </a:r>
            <a:r>
              <a:rPr altLang="en-US" dirty="0" sz="2000" lang="zh-CN">
                <a:cs typeface="+mn-ea"/>
                <a:sym typeface="+mn-lt"/>
              </a:rPr>
              <a:t>集团汽车工程师与</a:t>
            </a:r>
            <a:r>
              <a:rPr altLang="zh-CN" dirty="0" sz="2000" lang="en-US">
                <a:cs typeface="+mn-ea"/>
                <a:sym typeface="+mn-lt"/>
              </a:rPr>
              <a:t>XX</a:t>
            </a:r>
            <a:r>
              <a:rPr altLang="en-US" dirty="0" sz="2000" lang="zh-CN">
                <a:cs typeface="+mn-ea"/>
                <a:sym typeface="+mn-lt"/>
              </a:rPr>
              <a:t>置业建筑设计工程师的采访</a:t>
            </a:r>
            <a:r>
              <a:rPr altLang="zh-CN" dirty="0" sz="2000" lang="en-US">
                <a:cs typeface="+mn-ea"/>
                <a:sym typeface="+mn-lt"/>
              </a:rPr>
              <a:t>VCR</a:t>
            </a:r>
            <a:r>
              <a:rPr altLang="en-US" dirty="0" sz="2000" lang="zh-CN">
                <a:cs typeface="+mn-ea"/>
                <a:sym typeface="+mn-lt"/>
              </a:rPr>
              <a:t>中。</a:t>
            </a:r>
            <a:endParaRPr altLang="zh-CN" dirty="0" sz="2000" lang="en-US">
              <a:cs typeface="+mn-ea"/>
              <a:sym typeface="+mn-lt"/>
            </a:endParaRPr>
          </a:p>
          <a:p>
            <a:endParaRPr altLang="zh-CN" dirty="0" sz="2000" lang="en-US">
              <a:cs typeface="+mn-ea"/>
              <a:sym typeface="+mn-lt"/>
            </a:endParaRPr>
          </a:p>
          <a:p>
            <a:r>
              <a:rPr altLang="en-US" dirty="0" sz="2000" lang="zh-CN">
                <a:cs typeface="+mn-ea"/>
                <a:sym typeface="+mn-lt"/>
              </a:rPr>
              <a:t>首先播出的是</a:t>
            </a:r>
            <a:r>
              <a:rPr altLang="zh-CN" dirty="0" sz="2000" lang="en-US">
                <a:cs typeface="+mn-ea"/>
                <a:sym typeface="+mn-lt"/>
              </a:rPr>
              <a:t>XX</a:t>
            </a:r>
            <a:r>
              <a:rPr altLang="en-US" dirty="0" sz="2000" lang="zh-CN">
                <a:cs typeface="+mn-ea"/>
                <a:sym typeface="+mn-lt"/>
              </a:rPr>
              <a:t>集团汽车工程师的采访，采访内容将围绕</a:t>
            </a:r>
            <a:r>
              <a:rPr altLang="zh-CN" dirty="0" sz="2000" lang="en-US">
                <a:cs typeface="+mn-ea"/>
                <a:sym typeface="+mn-lt"/>
              </a:rPr>
              <a:t>XX</a:t>
            </a:r>
            <a:r>
              <a:rPr altLang="en-US" dirty="0" sz="2000" lang="zh-CN">
                <a:cs typeface="+mn-ea"/>
                <a:sym typeface="+mn-lt"/>
              </a:rPr>
              <a:t>集团的发展、企业的历史沉淀、质造理念进行介绍。</a:t>
            </a:r>
            <a:endParaRPr altLang="zh-CN" dirty="0" sz="2000" lang="en-US">
              <a:cs typeface="+mn-ea"/>
              <a:sym typeface="+mn-lt"/>
            </a:endParaRPr>
          </a:p>
          <a:p>
            <a:endParaRPr altLang="zh-CN" dirty="0" sz="2000" lang="en-US">
              <a:cs typeface="+mn-ea"/>
              <a:sym typeface="+mn-lt"/>
            </a:endParaRPr>
          </a:p>
          <a:p>
            <a:r>
              <a:rPr altLang="zh-CN" dirty="0" sz="2000" lang="en-US">
                <a:cs typeface="+mn-ea"/>
                <a:sym typeface="+mn-lt"/>
              </a:rPr>
              <a:t>XX</a:t>
            </a:r>
            <a:r>
              <a:rPr altLang="en-US" dirty="0" sz="2000" lang="zh-CN">
                <a:cs typeface="+mn-ea"/>
                <a:sym typeface="+mn-lt"/>
              </a:rPr>
              <a:t>置业建设工程师将围绕如何将集团质造的理念延续到地产产品中，以及如何进行智造的升级，最终阐述两者结合的成果（揭晓项目升级这一答案）</a:t>
            </a:r>
            <a:endParaRPr altLang="zh-CN" dirty="0" sz="2000" lang="en-US">
              <a:cs typeface="+mn-ea"/>
              <a:sym typeface="+mn-lt"/>
            </a:endParaRPr>
          </a:p>
        </p:txBody>
      </p:sp>
      <p:sp>
        <p:nvSpPr>
          <p:cNvPr id="1048814" name="矩形 8"/>
          <p:cNvSpPr/>
          <p:nvPr/>
        </p:nvSpPr>
        <p:spPr>
          <a:xfrm>
            <a:off x="785786" y="1285865"/>
            <a:ext cx="357158" cy="40005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815" name="椭圆 9"/>
          <p:cNvSpPr/>
          <p:nvPr/>
        </p:nvSpPr>
        <p:spPr>
          <a:xfrm>
            <a:off x="857224" y="1428741"/>
            <a:ext cx="214314" cy="214314"/>
          </a:xfrm>
          <a:prstGeom prst="ellipse"/>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816" name="椭圆 10"/>
          <p:cNvSpPr/>
          <p:nvPr/>
        </p:nvSpPr>
        <p:spPr>
          <a:xfrm>
            <a:off x="857224" y="2357434"/>
            <a:ext cx="214314" cy="214314"/>
          </a:xfrm>
          <a:prstGeom prst="ellipse"/>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817" name="椭圆 11"/>
          <p:cNvSpPr/>
          <p:nvPr/>
        </p:nvSpPr>
        <p:spPr>
          <a:xfrm>
            <a:off x="857224" y="3571881"/>
            <a:ext cx="214314" cy="214314"/>
          </a:xfrm>
          <a:prstGeom prst="ellipse"/>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818" name="椭圆 12"/>
          <p:cNvSpPr/>
          <p:nvPr/>
        </p:nvSpPr>
        <p:spPr>
          <a:xfrm>
            <a:off x="857224" y="4429136"/>
            <a:ext cx="214314" cy="214314"/>
          </a:xfrm>
          <a:prstGeom prst="ellipse"/>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819" name="矩形 13"/>
          <p:cNvSpPr/>
          <p:nvPr/>
        </p:nvSpPr>
        <p:spPr>
          <a:xfrm>
            <a:off x="0" y="357173"/>
            <a:ext cx="428596" cy="4286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416889"/>
              </a:solidFill>
              <a:cs typeface="+mn-ea"/>
              <a:sym typeface="+mn-lt"/>
            </a:endParaRPr>
          </a:p>
        </p:txBody>
      </p:sp>
      <p:sp>
        <p:nvSpPr>
          <p:cNvPr id="1048820" name="矩形 14"/>
          <p:cNvSpPr/>
          <p:nvPr/>
        </p:nvSpPr>
        <p:spPr>
          <a:xfrm>
            <a:off x="500034" y="357173"/>
            <a:ext cx="71438" cy="4286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416889"/>
              </a:solidFill>
              <a:cs typeface="+mn-ea"/>
              <a:sym typeface="+mn-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17" name=""/>
        <p:cNvGrpSpPr/>
        <p:nvPr/>
      </p:nvGrpSpPr>
      <p:grpSpPr>
        <a:xfrm>
          <a:off x="0" y="0"/>
          <a:ext cx="0" cy="0"/>
          <a:chOff x="0" y="0"/>
          <a:chExt cx="0" cy="0"/>
        </a:xfrm>
      </p:grpSpPr>
      <p:pic>
        <p:nvPicPr>
          <p:cNvPr id="2097197" name="Picture 1"/>
          <p:cNvPicPr>
            <a:picLocks noChangeAspect="1" noChangeArrowheads="1"/>
          </p:cNvPicPr>
          <p:nvPr/>
        </p:nvPicPr>
        <p:blipFill>
          <a:blip xmlns:r="http://schemas.openxmlformats.org/officeDocument/2006/relationships" r:embed="rId1" cstate="email"/>
          <a:srcRect/>
          <a:stretch>
            <a:fillRect/>
          </a:stretch>
        </p:blipFill>
        <p:spPr bwMode="auto">
          <a:xfrm>
            <a:off x="1" y="0"/>
            <a:ext cx="9177763" cy="3286128"/>
          </a:xfrm>
          <a:prstGeom prst="rect"/>
          <a:noFill/>
          <a:ln w="9525">
            <a:noFill/>
            <a:miter lim="800000"/>
            <a:headEnd/>
            <a:tailEnd/>
          </a:ln>
          <a:effectLst/>
        </p:spPr>
      </p:pic>
      <p:sp>
        <p:nvSpPr>
          <p:cNvPr id="1048821" name="椭圆 3"/>
          <p:cNvSpPr/>
          <p:nvPr/>
        </p:nvSpPr>
        <p:spPr>
          <a:xfrm>
            <a:off x="3857620" y="2643186"/>
            <a:ext cx="1357322" cy="1357322"/>
          </a:xfrm>
          <a:prstGeom prst="ellipse"/>
          <a:solidFill>
            <a:schemeClr val="bg1"/>
          </a:solidFill>
          <a:ln>
            <a:solidFill>
              <a:srgbClr val="416889"/>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822" name="矩形 1"/>
          <p:cNvSpPr/>
          <p:nvPr/>
        </p:nvSpPr>
        <p:spPr>
          <a:xfrm>
            <a:off x="4244876" y="2857500"/>
            <a:ext cx="470000" cy="400110"/>
          </a:xfrm>
          <a:prstGeom prst="rect"/>
        </p:spPr>
        <p:txBody>
          <a:bodyPr wrap="none">
            <a:spAutoFit/>
          </a:bodyPr>
          <a:p>
            <a:r>
              <a:rPr altLang="zh-CN" dirty="0" sz="2000" lang="en-US">
                <a:solidFill>
                  <a:schemeClr val="tx1">
                    <a:lumMod val="75000"/>
                    <a:lumOff val="25000"/>
                  </a:schemeClr>
                </a:solidFill>
                <a:cs typeface="+mn-ea"/>
                <a:sym typeface="+mn-lt"/>
              </a:rPr>
              <a:t>04</a:t>
            </a:r>
          </a:p>
        </p:txBody>
      </p:sp>
      <p:cxnSp>
        <p:nvCxnSpPr>
          <p:cNvPr id="3145746" name="直接连接符 5"/>
          <p:cNvCxnSpPr>
            <a:cxnSpLocks/>
          </p:cNvCxnSpPr>
          <p:nvPr/>
        </p:nvCxnSpPr>
        <p:spPr>
          <a:xfrm>
            <a:off x="4143372" y="3286128"/>
            <a:ext cx="714380" cy="1588"/>
          </a:xfrm>
          <a:prstGeom prst="line"/>
          <a:ln w="19050">
            <a:solidFill>
              <a:srgbClr val="416889"/>
            </a:solidFill>
          </a:ln>
        </p:spPr>
        <p:style>
          <a:lnRef idx="1">
            <a:schemeClr val="accent1"/>
          </a:lnRef>
          <a:fillRef idx="0">
            <a:schemeClr val="accent1"/>
          </a:fillRef>
          <a:effectRef idx="0">
            <a:schemeClr val="accent1"/>
          </a:effectRef>
          <a:fontRef idx="minor">
            <a:schemeClr val="tx1"/>
          </a:fontRef>
        </p:style>
      </p:cxnSp>
      <p:sp>
        <p:nvSpPr>
          <p:cNvPr id="1048823" name="矩形 6"/>
          <p:cNvSpPr/>
          <p:nvPr/>
        </p:nvSpPr>
        <p:spPr>
          <a:xfrm>
            <a:off x="4000496" y="3366321"/>
            <a:ext cx="982981" cy="294641"/>
          </a:xfrm>
          <a:prstGeom prst="rect"/>
        </p:spPr>
        <p:txBody>
          <a:bodyPr wrap="none">
            <a:spAutoFit/>
          </a:bodyPr>
          <a:p>
            <a:r>
              <a:rPr altLang="zh-CN" dirty="0" sz="1400" lang="en-US">
                <a:solidFill>
                  <a:schemeClr val="tx1">
                    <a:lumMod val="75000"/>
                    <a:lumOff val="25000"/>
                  </a:schemeClr>
                </a:solidFill>
                <a:cs typeface="+mn-ea"/>
                <a:sym typeface="+mn-lt"/>
              </a:rPr>
              <a:t>THE PART</a:t>
            </a:r>
          </a:p>
        </p:txBody>
      </p:sp>
      <p:sp>
        <p:nvSpPr>
          <p:cNvPr id="1048824" name="TextBox 7"/>
          <p:cNvSpPr txBox="1"/>
          <p:nvPr/>
        </p:nvSpPr>
        <p:spPr>
          <a:xfrm>
            <a:off x="3571870" y="4429135"/>
            <a:ext cx="1980029" cy="400110"/>
          </a:xfrm>
          <a:prstGeom prst="rect"/>
          <a:noFill/>
        </p:spPr>
        <p:txBody>
          <a:bodyPr rtlCol="0" wrap="none">
            <a:spAutoFit/>
          </a:bodyPr>
          <a:p>
            <a:r>
              <a:rPr altLang="en-US" dirty="0" sz="2000" lang="zh-CN">
                <a:cs typeface="+mn-ea"/>
                <a:sym typeface="+mn-lt"/>
              </a:rPr>
              <a:t>第一轮互动抽奖</a:t>
            </a:r>
          </a:p>
        </p:txBody>
      </p:sp>
      <p:cxnSp>
        <p:nvCxnSpPr>
          <p:cNvPr id="3145747" name="直接连接符 9"/>
          <p:cNvCxnSpPr>
            <a:cxnSpLocks/>
          </p:cNvCxnSpPr>
          <p:nvPr/>
        </p:nvCxnSpPr>
        <p:spPr>
          <a:xfrm>
            <a:off x="3357554" y="4857765"/>
            <a:ext cx="2428892" cy="1588"/>
          </a:xfrm>
          <a:prstGeom prst="line"/>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18" name=""/>
        <p:cNvGrpSpPr/>
        <p:nvPr/>
      </p:nvGrpSpPr>
      <p:grpSpPr>
        <a:xfrm>
          <a:off x="0" y="0"/>
          <a:ext cx="0" cy="0"/>
          <a:chOff x="0" y="0"/>
          <a:chExt cx="0" cy="0"/>
        </a:xfrm>
      </p:grpSpPr>
      <p:sp>
        <p:nvSpPr>
          <p:cNvPr id="1048825" name="TextBox 5"/>
          <p:cNvSpPr txBox="1"/>
          <p:nvPr/>
        </p:nvSpPr>
        <p:spPr>
          <a:xfrm>
            <a:off x="571472" y="285734"/>
            <a:ext cx="3357586" cy="369332"/>
          </a:xfrm>
          <a:prstGeom prst="rect"/>
          <a:noFill/>
        </p:spPr>
        <p:txBody>
          <a:bodyPr rtlCol="0" wrap="square">
            <a:spAutoFit/>
          </a:bodyPr>
          <a:p>
            <a:r>
              <a:rPr altLang="en-US" b="1" dirty="0" lang="zh-CN">
                <a:solidFill>
                  <a:srgbClr val="416889"/>
                </a:solidFill>
                <a:cs typeface="+mn-ea"/>
                <a:sym typeface="+mn-lt"/>
              </a:rPr>
              <a:t>第三部分 </a:t>
            </a:r>
            <a:r>
              <a:rPr altLang="zh-CN" b="1" dirty="0" lang="en-US">
                <a:solidFill>
                  <a:srgbClr val="416889"/>
                </a:solidFill>
                <a:cs typeface="+mn-ea"/>
                <a:sym typeface="+mn-lt"/>
              </a:rPr>
              <a:t>PART THREE</a:t>
            </a:r>
            <a:endParaRPr altLang="en-US" b="1" dirty="0" lang="zh-CN">
              <a:solidFill>
                <a:srgbClr val="416889"/>
              </a:solidFill>
              <a:cs typeface="+mn-ea"/>
              <a:sym typeface="+mn-lt"/>
            </a:endParaRPr>
          </a:p>
        </p:txBody>
      </p:sp>
      <p:sp>
        <p:nvSpPr>
          <p:cNvPr id="1048826" name="TextBox 6"/>
          <p:cNvSpPr txBox="1"/>
          <p:nvPr/>
        </p:nvSpPr>
        <p:spPr>
          <a:xfrm>
            <a:off x="571472" y="571488"/>
            <a:ext cx="2500330" cy="276999"/>
          </a:xfrm>
          <a:prstGeom prst="rect"/>
          <a:noFill/>
        </p:spPr>
        <p:txBody>
          <a:bodyPr rtlCol="0" wrap="square">
            <a:spAutoFit/>
          </a:bodyPr>
          <a:p>
            <a:pPr algn="dist"/>
            <a:r>
              <a:rPr altLang="en-US" dirty="0" sz="1200" lang="zh-CN">
                <a:cs typeface="+mn-ea"/>
                <a:sym typeface="+mn-lt"/>
              </a:rPr>
              <a:t>线上发布与多元化内容展示</a:t>
            </a:r>
          </a:p>
        </p:txBody>
      </p:sp>
      <p:sp>
        <p:nvSpPr>
          <p:cNvPr id="1048827" name="TextBox 7"/>
          <p:cNvSpPr txBox="1"/>
          <p:nvPr/>
        </p:nvSpPr>
        <p:spPr>
          <a:xfrm>
            <a:off x="580344" y="1252827"/>
            <a:ext cx="2824480" cy="447040"/>
          </a:xfrm>
          <a:prstGeom prst="rect"/>
          <a:noFill/>
        </p:spPr>
        <p:txBody>
          <a:bodyPr rtlCol="0" wrap="none">
            <a:spAutoFit/>
          </a:bodyPr>
          <a:p>
            <a:pPr>
              <a:buFont typeface="Arial" panose="020B0604020202020204" pitchFamily="34" charset="0"/>
              <a:buChar char="•"/>
            </a:pPr>
            <a:r>
              <a:rPr altLang="zh-CN" dirty="0" sz="2400" lang="en-US">
                <a:solidFill>
                  <a:srgbClr val="416889"/>
                </a:solidFill>
                <a:cs typeface="+mn-ea"/>
                <a:sym typeface="+mn-lt"/>
              </a:rPr>
              <a:t> 04 </a:t>
            </a:r>
            <a:r>
              <a:rPr altLang="en-US" dirty="0" sz="2400" lang="zh-CN">
                <a:solidFill>
                  <a:srgbClr val="416889"/>
                </a:solidFill>
                <a:cs typeface="+mn-ea"/>
                <a:sym typeface="+mn-lt"/>
              </a:rPr>
              <a:t>第一轮互动抽奖</a:t>
            </a:r>
          </a:p>
        </p:txBody>
      </p:sp>
      <p:sp>
        <p:nvSpPr>
          <p:cNvPr id="1048828" name="TextBox 8"/>
          <p:cNvSpPr txBox="1"/>
          <p:nvPr/>
        </p:nvSpPr>
        <p:spPr>
          <a:xfrm>
            <a:off x="1000100" y="1928807"/>
            <a:ext cx="7358114" cy="1015663"/>
          </a:xfrm>
          <a:prstGeom prst="rect"/>
          <a:noFill/>
        </p:spPr>
        <p:txBody>
          <a:bodyPr rtlCol="0" wrap="square">
            <a:spAutoFit/>
          </a:bodyPr>
          <a:p>
            <a:r>
              <a:rPr altLang="en-US" dirty="0" sz="2000" lang="zh-CN">
                <a:cs typeface="+mn-ea"/>
                <a:sym typeface="+mn-lt"/>
              </a:rPr>
              <a:t>在“</a:t>
            </a:r>
            <a:r>
              <a:rPr altLang="zh-CN" dirty="0" sz="2000" lang="en-US">
                <a:cs typeface="+mn-ea"/>
                <a:sym typeface="+mn-lt"/>
              </a:rPr>
              <a:t>XX</a:t>
            </a:r>
            <a:r>
              <a:rPr altLang="en-US" dirty="0" sz="2000" lang="zh-CN">
                <a:cs typeface="+mn-ea"/>
                <a:sym typeface="+mn-lt"/>
              </a:rPr>
              <a:t>置业官方公众号“内预设消息自动回复功能，参加观众在主持人的引导下关注青特置业官方公众号，并进行电子抽奖链接的获得与抽奖。</a:t>
            </a:r>
            <a:endParaRPr altLang="zh-CN" dirty="0" sz="2000" lang="en-US">
              <a:cs typeface="+mn-ea"/>
              <a:sym typeface="+mn-lt"/>
            </a:endParaRPr>
          </a:p>
        </p:txBody>
      </p:sp>
      <p:pic>
        <p:nvPicPr>
          <p:cNvPr id="2097198" name="Picture 2" descr="https://timgsa.baidu.com/timg?image&amp;quality=80&amp;size=b9999_10000&amp;sec=1583373321084&amp;di=fe84c1a7cd2cd50fbec6f87d5708f3df&amp;imgtype=0&amp;src=http%3A%2F%2Fwww.rbt.cn%2Fuploads%2Fallimg%2F2015%2F1510%2F1-1510241G913540.jpg"/>
          <p:cNvPicPr>
            <a:picLocks noChangeAspect="1" noChangeArrowheads="1"/>
          </p:cNvPicPr>
          <p:nvPr/>
        </p:nvPicPr>
        <p:blipFill>
          <a:blip xmlns:r="http://schemas.openxmlformats.org/officeDocument/2006/relationships" r:embed="rId1" cstate="email"/>
          <a:srcRect/>
          <a:stretch>
            <a:fillRect/>
          </a:stretch>
        </p:blipFill>
        <p:spPr bwMode="auto">
          <a:xfrm>
            <a:off x="821505" y="3021357"/>
            <a:ext cx="4500594" cy="2500330"/>
          </a:xfrm>
          <a:prstGeom prst="rect"/>
          <a:noFill/>
        </p:spPr>
      </p:pic>
      <p:sp>
        <p:nvSpPr>
          <p:cNvPr id="1048829" name="矩形 9"/>
          <p:cNvSpPr/>
          <p:nvPr/>
        </p:nvSpPr>
        <p:spPr>
          <a:xfrm>
            <a:off x="0" y="357173"/>
            <a:ext cx="428596" cy="4286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416889"/>
              </a:solidFill>
              <a:cs typeface="+mn-ea"/>
              <a:sym typeface="+mn-lt"/>
            </a:endParaRPr>
          </a:p>
        </p:txBody>
      </p:sp>
      <p:sp>
        <p:nvSpPr>
          <p:cNvPr id="1048830" name="矩形 10"/>
          <p:cNvSpPr/>
          <p:nvPr/>
        </p:nvSpPr>
        <p:spPr>
          <a:xfrm>
            <a:off x="500034" y="357173"/>
            <a:ext cx="71438" cy="4286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416889"/>
              </a:solidFill>
              <a:cs typeface="+mn-ea"/>
              <a:sym typeface="+mn-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19" name=""/>
        <p:cNvGrpSpPr/>
        <p:nvPr/>
      </p:nvGrpSpPr>
      <p:grpSpPr>
        <a:xfrm>
          <a:off x="0" y="0"/>
          <a:ext cx="0" cy="0"/>
          <a:chOff x="0" y="0"/>
          <a:chExt cx="0" cy="0"/>
        </a:xfrm>
      </p:grpSpPr>
      <p:pic>
        <p:nvPicPr>
          <p:cNvPr id="2097199" name="Picture 1"/>
          <p:cNvPicPr>
            <a:picLocks noChangeAspect="1" noChangeArrowheads="1"/>
          </p:cNvPicPr>
          <p:nvPr/>
        </p:nvPicPr>
        <p:blipFill>
          <a:blip xmlns:r="http://schemas.openxmlformats.org/officeDocument/2006/relationships" r:embed="rId1" cstate="email"/>
          <a:srcRect/>
          <a:stretch>
            <a:fillRect/>
          </a:stretch>
        </p:blipFill>
        <p:spPr bwMode="auto">
          <a:xfrm>
            <a:off x="1" y="0"/>
            <a:ext cx="9177763" cy="3286128"/>
          </a:xfrm>
          <a:prstGeom prst="rect"/>
          <a:noFill/>
          <a:ln w="9525">
            <a:noFill/>
            <a:miter lim="800000"/>
            <a:headEnd/>
            <a:tailEnd/>
          </a:ln>
          <a:effectLst/>
        </p:spPr>
      </p:pic>
      <p:sp>
        <p:nvSpPr>
          <p:cNvPr id="1048831" name="椭圆 3"/>
          <p:cNvSpPr/>
          <p:nvPr/>
        </p:nvSpPr>
        <p:spPr>
          <a:xfrm>
            <a:off x="3857620" y="2643186"/>
            <a:ext cx="1357322" cy="1357322"/>
          </a:xfrm>
          <a:prstGeom prst="ellipse"/>
          <a:solidFill>
            <a:schemeClr val="bg1"/>
          </a:solidFill>
          <a:ln>
            <a:solidFill>
              <a:srgbClr val="416889"/>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832" name="矩形 1"/>
          <p:cNvSpPr/>
          <p:nvPr/>
        </p:nvSpPr>
        <p:spPr>
          <a:xfrm>
            <a:off x="4244876" y="2857500"/>
            <a:ext cx="470000" cy="400110"/>
          </a:xfrm>
          <a:prstGeom prst="rect"/>
        </p:spPr>
        <p:txBody>
          <a:bodyPr wrap="none">
            <a:spAutoFit/>
          </a:bodyPr>
          <a:p>
            <a:r>
              <a:rPr altLang="zh-CN" dirty="0" sz="2000" lang="en-US">
                <a:solidFill>
                  <a:schemeClr val="tx1">
                    <a:lumMod val="75000"/>
                    <a:lumOff val="25000"/>
                  </a:schemeClr>
                </a:solidFill>
                <a:cs typeface="+mn-ea"/>
                <a:sym typeface="+mn-lt"/>
              </a:rPr>
              <a:t>05</a:t>
            </a:r>
          </a:p>
        </p:txBody>
      </p:sp>
      <p:cxnSp>
        <p:nvCxnSpPr>
          <p:cNvPr id="3145748" name="直接连接符 5"/>
          <p:cNvCxnSpPr>
            <a:cxnSpLocks/>
          </p:cNvCxnSpPr>
          <p:nvPr/>
        </p:nvCxnSpPr>
        <p:spPr>
          <a:xfrm>
            <a:off x="4143372" y="3286128"/>
            <a:ext cx="714380" cy="1588"/>
          </a:xfrm>
          <a:prstGeom prst="line"/>
          <a:ln w="19050">
            <a:solidFill>
              <a:srgbClr val="416889"/>
            </a:solidFill>
          </a:ln>
        </p:spPr>
        <p:style>
          <a:lnRef idx="1">
            <a:schemeClr val="accent1"/>
          </a:lnRef>
          <a:fillRef idx="0">
            <a:schemeClr val="accent1"/>
          </a:fillRef>
          <a:effectRef idx="0">
            <a:schemeClr val="accent1"/>
          </a:effectRef>
          <a:fontRef idx="minor">
            <a:schemeClr val="tx1"/>
          </a:fontRef>
        </p:style>
      </p:cxnSp>
      <p:sp>
        <p:nvSpPr>
          <p:cNvPr id="1048833" name="矩形 6"/>
          <p:cNvSpPr/>
          <p:nvPr/>
        </p:nvSpPr>
        <p:spPr>
          <a:xfrm>
            <a:off x="4000496" y="3366321"/>
            <a:ext cx="982981" cy="294641"/>
          </a:xfrm>
          <a:prstGeom prst="rect"/>
        </p:spPr>
        <p:txBody>
          <a:bodyPr wrap="none">
            <a:spAutoFit/>
          </a:bodyPr>
          <a:p>
            <a:r>
              <a:rPr altLang="zh-CN" dirty="0" sz="1400" lang="en-US">
                <a:solidFill>
                  <a:schemeClr val="tx1">
                    <a:lumMod val="75000"/>
                    <a:lumOff val="25000"/>
                  </a:schemeClr>
                </a:solidFill>
                <a:cs typeface="+mn-ea"/>
                <a:sym typeface="+mn-lt"/>
              </a:rPr>
              <a:t>THE PART</a:t>
            </a:r>
          </a:p>
        </p:txBody>
      </p:sp>
      <p:sp>
        <p:nvSpPr>
          <p:cNvPr id="1048834" name="TextBox 7"/>
          <p:cNvSpPr txBox="1"/>
          <p:nvPr/>
        </p:nvSpPr>
        <p:spPr>
          <a:xfrm>
            <a:off x="3214678" y="4429135"/>
            <a:ext cx="2722880" cy="396240"/>
          </a:xfrm>
          <a:prstGeom prst="rect"/>
          <a:noFill/>
        </p:spPr>
        <p:txBody>
          <a:bodyPr rtlCol="0" wrap="none">
            <a:spAutoFit/>
          </a:bodyPr>
          <a:p>
            <a:r>
              <a:rPr altLang="en-US" dirty="0" sz="2000" lang="zh-CN">
                <a:cs typeface="+mn-ea"/>
                <a:sym typeface="+mn-lt"/>
              </a:rPr>
              <a:t>精装样板间推介微电影</a:t>
            </a:r>
          </a:p>
        </p:txBody>
      </p:sp>
      <p:cxnSp>
        <p:nvCxnSpPr>
          <p:cNvPr id="3145749" name="直接连接符 9"/>
          <p:cNvCxnSpPr>
            <a:cxnSpLocks/>
          </p:cNvCxnSpPr>
          <p:nvPr/>
        </p:nvCxnSpPr>
        <p:spPr>
          <a:xfrm>
            <a:off x="2857488" y="4856177"/>
            <a:ext cx="3857652" cy="1588"/>
          </a:xfrm>
          <a:prstGeom prst="line"/>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20" name=""/>
        <p:cNvGrpSpPr/>
        <p:nvPr/>
      </p:nvGrpSpPr>
      <p:grpSpPr>
        <a:xfrm>
          <a:off x="0" y="0"/>
          <a:ext cx="0" cy="0"/>
          <a:chOff x="0" y="0"/>
          <a:chExt cx="0" cy="0"/>
        </a:xfrm>
      </p:grpSpPr>
      <p:pic>
        <p:nvPicPr>
          <p:cNvPr id="2097200" name="Picture 3" descr="C:\Users\sai\Desktop\QT发布会资料\策划文件\big-city-2926633_1920 (1).jpg"/>
          <p:cNvPicPr>
            <a:picLocks noChangeAspect="1" noChangeArrowheads="1"/>
          </p:cNvPicPr>
          <p:nvPr/>
        </p:nvPicPr>
        <p:blipFill>
          <a:blip xmlns:r="http://schemas.openxmlformats.org/officeDocument/2006/relationships" r:embed="rId1" cstate="email"/>
          <a:srcRect/>
          <a:stretch>
            <a:fillRect/>
          </a:stretch>
        </p:blipFill>
        <p:spPr bwMode="auto">
          <a:xfrm>
            <a:off x="0" y="1111238"/>
            <a:ext cx="9144000" cy="4603762"/>
          </a:xfrm>
          <a:prstGeom prst="rect"/>
          <a:noFill/>
        </p:spPr>
      </p:pic>
      <p:sp>
        <p:nvSpPr>
          <p:cNvPr id="1048835" name="TextBox 5"/>
          <p:cNvSpPr txBox="1"/>
          <p:nvPr/>
        </p:nvSpPr>
        <p:spPr>
          <a:xfrm>
            <a:off x="714348" y="224616"/>
            <a:ext cx="2262158" cy="369332"/>
          </a:xfrm>
          <a:prstGeom prst="rect"/>
          <a:noFill/>
        </p:spPr>
        <p:txBody>
          <a:bodyPr rtlCol="0" wrap="none">
            <a:spAutoFit/>
          </a:bodyPr>
          <a:p>
            <a:r>
              <a:rPr altLang="en-US" dirty="0" lang="zh-CN">
                <a:cs typeface="+mn-ea"/>
                <a:sym typeface="+mn-lt"/>
              </a:rPr>
              <a:t>精装样板间产品展示</a:t>
            </a:r>
          </a:p>
        </p:txBody>
      </p:sp>
      <p:sp>
        <p:nvSpPr>
          <p:cNvPr id="1048836" name="TextBox 6"/>
          <p:cNvSpPr txBox="1"/>
          <p:nvPr/>
        </p:nvSpPr>
        <p:spPr>
          <a:xfrm>
            <a:off x="785786" y="555609"/>
            <a:ext cx="2071702" cy="261610"/>
          </a:xfrm>
          <a:prstGeom prst="rect"/>
          <a:noFill/>
        </p:spPr>
        <p:txBody>
          <a:bodyPr rtlCol="0" wrap="square">
            <a:spAutoFit/>
          </a:bodyPr>
          <a:p>
            <a:pPr algn="dist"/>
            <a:r>
              <a:rPr altLang="zh-CN" dirty="0" sz="1100" lang="en-US">
                <a:cs typeface="+mn-ea"/>
                <a:sym typeface="+mn-lt"/>
              </a:rPr>
              <a:t>-</a:t>
            </a:r>
            <a:r>
              <a:rPr altLang="en-US" dirty="0" sz="1100" lang="zh-CN">
                <a:cs typeface="+mn-ea"/>
                <a:sym typeface="+mn-lt"/>
              </a:rPr>
              <a:t>剧情微电影</a:t>
            </a:r>
            <a:r>
              <a:rPr dirty="0" sz="1100" lang="en-US">
                <a:solidFill>
                  <a:srgbClr val="333333"/>
                </a:solidFill>
                <a:cs typeface="+mn-ea"/>
                <a:sym typeface="+mn-lt"/>
              </a:rPr>
              <a:t>Microfilm-</a:t>
            </a:r>
            <a:endParaRPr altLang="en-US" dirty="0" sz="1100" lang="zh-CN">
              <a:cs typeface="+mn-ea"/>
              <a:sym typeface="+mn-lt"/>
            </a:endParaRPr>
          </a:p>
        </p:txBody>
      </p:sp>
      <p:sp>
        <p:nvSpPr>
          <p:cNvPr id="1048837" name="TextBox 7"/>
          <p:cNvSpPr txBox="1"/>
          <p:nvPr/>
        </p:nvSpPr>
        <p:spPr>
          <a:xfrm>
            <a:off x="2214546" y="2301871"/>
            <a:ext cx="5214974" cy="891540"/>
          </a:xfrm>
          <a:prstGeom prst="rect"/>
          <a:noFill/>
        </p:spPr>
        <p:txBody>
          <a:bodyPr rtlCol="0" wrap="square">
            <a:spAutoFit/>
          </a:bodyPr>
          <a:p>
            <a:pPr algn="dist"/>
            <a:r>
              <a:rPr altLang="en-US" b="1" dirty="0" sz="5400" lang="zh-CN">
                <a:solidFill>
                  <a:schemeClr val="accent2">
                    <a:lumMod val="20000"/>
                    <a:lumOff val="80000"/>
                  </a:schemeClr>
                </a:solidFill>
                <a:cs typeface="+mn-ea"/>
                <a:sym typeface="+mn-lt"/>
              </a:rPr>
              <a:t>幸福的</a:t>
            </a:r>
            <a:r>
              <a:rPr altLang="en-US" b="1" dirty="0" sz="5400" lang="zh-CN">
                <a:solidFill>
                  <a:srgbClr val="C00000"/>
                </a:solidFill>
                <a:cs typeface="+mn-ea"/>
                <a:sym typeface="+mn-lt"/>
              </a:rPr>
              <a:t>房子</a:t>
            </a:r>
          </a:p>
        </p:txBody>
      </p:sp>
      <p:sp>
        <p:nvSpPr>
          <p:cNvPr id="1048838" name="矩形 8"/>
          <p:cNvSpPr/>
          <p:nvPr/>
        </p:nvSpPr>
        <p:spPr>
          <a:xfrm>
            <a:off x="1357290" y="1904993"/>
            <a:ext cx="6858048" cy="2143140"/>
          </a:xfrm>
          <a:prstGeom prst="rect"/>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839" name="TextBox 12"/>
          <p:cNvSpPr txBox="1"/>
          <p:nvPr/>
        </p:nvSpPr>
        <p:spPr>
          <a:xfrm>
            <a:off x="2714613" y="4286260"/>
            <a:ext cx="2031325" cy="369332"/>
          </a:xfrm>
          <a:prstGeom prst="rect"/>
          <a:noFill/>
        </p:spPr>
        <p:txBody>
          <a:bodyPr rtlCol="0" wrap="none">
            <a:spAutoFit/>
          </a:bodyPr>
          <a:p>
            <a:r>
              <a:rPr altLang="en-US" dirty="0" sz="900" lang="zh-CN">
                <a:solidFill>
                  <a:schemeClr val="bg1"/>
                </a:solidFill>
                <a:cs typeface="+mn-ea"/>
                <a:sym typeface="+mn-lt"/>
              </a:rPr>
              <a:t>用病句式的标题，引起观众的思考：</a:t>
            </a:r>
            <a:endParaRPr altLang="zh-CN" dirty="0" sz="900" lang="en-US">
              <a:solidFill>
                <a:schemeClr val="bg1"/>
              </a:solidFill>
              <a:cs typeface="+mn-ea"/>
              <a:sym typeface="+mn-lt"/>
            </a:endParaRPr>
          </a:p>
          <a:p>
            <a:r>
              <a:rPr altLang="en-US" dirty="0" sz="900" lang="zh-CN">
                <a:solidFill>
                  <a:schemeClr val="bg1"/>
                </a:solidFill>
                <a:cs typeface="+mn-ea"/>
                <a:sym typeface="+mn-lt"/>
              </a:rPr>
              <a:t>房子为什么能幸福？</a:t>
            </a:r>
          </a:p>
        </p:txBody>
      </p:sp>
      <p:sp>
        <p:nvSpPr>
          <p:cNvPr id="1048840" name="TextBox 16"/>
          <p:cNvSpPr txBox="1"/>
          <p:nvPr/>
        </p:nvSpPr>
        <p:spPr>
          <a:xfrm>
            <a:off x="4929192" y="1269989"/>
            <a:ext cx="3000395" cy="369332"/>
          </a:xfrm>
          <a:prstGeom prst="rect"/>
          <a:noFill/>
        </p:spPr>
        <p:txBody>
          <a:bodyPr rtlCol="0" wrap="square">
            <a:spAutoFit/>
          </a:bodyPr>
          <a:p>
            <a:r>
              <a:rPr altLang="en-US" dirty="0" sz="900" lang="zh-CN">
                <a:solidFill>
                  <a:schemeClr val="bg1"/>
                </a:solidFill>
                <a:cs typeface="+mn-ea"/>
                <a:sym typeface="+mn-lt"/>
              </a:rPr>
              <a:t>“房子“是人？还是物？</a:t>
            </a:r>
            <a:endParaRPr altLang="zh-CN" dirty="0" sz="900" lang="en-US">
              <a:solidFill>
                <a:schemeClr val="bg1"/>
              </a:solidFill>
              <a:cs typeface="+mn-ea"/>
              <a:sym typeface="+mn-lt"/>
            </a:endParaRPr>
          </a:p>
          <a:p>
            <a:r>
              <a:rPr altLang="en-US" dirty="0" sz="900" lang="zh-CN">
                <a:solidFill>
                  <a:schemeClr val="bg1"/>
                </a:solidFill>
                <a:cs typeface="+mn-ea"/>
                <a:sym typeface="+mn-lt"/>
              </a:rPr>
              <a:t>带着双重的疑问，让观众更加投入到短片之中。</a:t>
            </a:r>
          </a:p>
        </p:txBody>
      </p:sp>
      <p:sp>
        <p:nvSpPr>
          <p:cNvPr id="1048841" name="左中括号 18"/>
          <p:cNvSpPr/>
          <p:nvPr/>
        </p:nvSpPr>
        <p:spPr>
          <a:xfrm rot="16200000">
            <a:off x="3782213" y="2543967"/>
            <a:ext cx="79376" cy="2928958"/>
          </a:xfrm>
          <a:prstGeom prst="leftBracket"/>
          <a:ln w="19050">
            <a:solidFill>
              <a:srgbClr val="C00000"/>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mn-ea"/>
              <a:sym typeface="+mn-lt"/>
            </a:endParaRPr>
          </a:p>
        </p:txBody>
      </p:sp>
      <p:sp>
        <p:nvSpPr>
          <p:cNvPr id="1048842" name="等腰三角形 19"/>
          <p:cNvSpPr/>
          <p:nvPr/>
        </p:nvSpPr>
        <p:spPr>
          <a:xfrm rot="10800000">
            <a:off x="3643306" y="4127509"/>
            <a:ext cx="82868" cy="79376"/>
          </a:xfrm>
          <a:prstGeom prst="triangle"/>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843" name="左中括号 20"/>
          <p:cNvSpPr/>
          <p:nvPr/>
        </p:nvSpPr>
        <p:spPr>
          <a:xfrm rot="5400000">
            <a:off x="6278575" y="1269989"/>
            <a:ext cx="158751" cy="1428760"/>
          </a:xfrm>
          <a:prstGeom prst="leftBracket"/>
          <a:ln w="19050">
            <a:solidFill>
              <a:srgbClr val="C00000"/>
            </a:solidFill>
          </a:ln>
        </p:spPr>
        <p:style>
          <a:lnRef idx="1">
            <a:schemeClr val="accent1"/>
          </a:lnRef>
          <a:fillRef idx="0">
            <a:schemeClr val="accent1"/>
          </a:fillRef>
          <a:effectRef idx="0">
            <a:schemeClr val="accent1"/>
          </a:effectRef>
          <a:fontRef idx="minor">
            <a:schemeClr val="tx1"/>
          </a:fontRef>
        </p:style>
        <p:txBody>
          <a:bodyPr anchor="ctr" rtlCol="0"/>
          <a:p>
            <a:pPr algn="ctr"/>
            <a:endParaRPr altLang="en-US" lang="zh-CN">
              <a:cs typeface="+mn-ea"/>
              <a:sym typeface="+mn-lt"/>
            </a:endParaRPr>
          </a:p>
        </p:txBody>
      </p:sp>
      <p:sp>
        <p:nvSpPr>
          <p:cNvPr id="1048844" name="等腰三角形 21"/>
          <p:cNvSpPr/>
          <p:nvPr/>
        </p:nvSpPr>
        <p:spPr>
          <a:xfrm>
            <a:off x="6286512" y="1746242"/>
            <a:ext cx="82868" cy="79376"/>
          </a:xfrm>
          <a:prstGeom prst="triangle"/>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845" name="矩形 14"/>
          <p:cNvSpPr/>
          <p:nvPr/>
        </p:nvSpPr>
        <p:spPr>
          <a:xfrm>
            <a:off x="0" y="357173"/>
            <a:ext cx="428596" cy="4286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416889"/>
              </a:solidFill>
              <a:cs typeface="+mn-ea"/>
              <a:sym typeface="+mn-lt"/>
            </a:endParaRPr>
          </a:p>
        </p:txBody>
      </p:sp>
      <p:sp>
        <p:nvSpPr>
          <p:cNvPr id="1048846" name="矩形 15"/>
          <p:cNvSpPr/>
          <p:nvPr/>
        </p:nvSpPr>
        <p:spPr>
          <a:xfrm>
            <a:off x="500034" y="357173"/>
            <a:ext cx="71438" cy="4286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416889"/>
              </a:solidFill>
              <a:cs typeface="+mn-ea"/>
              <a:sym typeface="+mn-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grpSp>
        <p:nvGrpSpPr>
          <p:cNvPr id="122" name="组合 9"/>
          <p:cNvGrpSpPr/>
          <p:nvPr/>
        </p:nvGrpSpPr>
        <p:grpSpPr>
          <a:xfrm>
            <a:off x="1428728" y="0"/>
            <a:ext cx="7715272" cy="5715000"/>
            <a:chOff x="1428728" y="0"/>
            <a:chExt cx="7715272" cy="5143500"/>
          </a:xfrm>
        </p:grpSpPr>
        <p:pic>
          <p:nvPicPr>
            <p:cNvPr id="2097201" name="Picture 2"/>
            <p:cNvPicPr>
              <a:picLocks noChangeAspect="1" noChangeArrowheads="1"/>
            </p:cNvPicPr>
            <p:nvPr/>
          </p:nvPicPr>
          <p:blipFill>
            <a:blip xmlns:r="http://schemas.openxmlformats.org/officeDocument/2006/relationships" r:embed="rId1" cstate="email"/>
            <a:srcRect/>
            <a:stretch>
              <a:fillRect/>
            </a:stretch>
          </p:blipFill>
          <p:spPr bwMode="auto">
            <a:xfrm>
              <a:off x="3081932" y="0"/>
              <a:ext cx="6062068" cy="5143500"/>
            </a:xfrm>
            <a:prstGeom prst="rect"/>
            <a:noFill/>
            <a:ln w="9525">
              <a:noFill/>
              <a:miter lim="800000"/>
              <a:headEnd/>
              <a:tailEnd/>
            </a:ln>
            <a:effectLst/>
          </p:spPr>
        </p:pic>
        <p:sp>
          <p:nvSpPr>
            <p:cNvPr id="1048847" name="矩形 8"/>
            <p:cNvSpPr/>
            <p:nvPr/>
          </p:nvSpPr>
          <p:spPr>
            <a:xfrm>
              <a:off x="1428728" y="1000114"/>
              <a:ext cx="2643206" cy="2714644"/>
            </a:xfrm>
            <a:prstGeom prst="rect"/>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grpSp>
      <p:sp>
        <p:nvSpPr>
          <p:cNvPr id="1048848" name="TextBox 11"/>
          <p:cNvSpPr txBox="1"/>
          <p:nvPr/>
        </p:nvSpPr>
        <p:spPr>
          <a:xfrm>
            <a:off x="214282" y="555610"/>
            <a:ext cx="4429156" cy="701040"/>
          </a:xfrm>
          <a:prstGeom prst="rect"/>
          <a:noFill/>
        </p:spPr>
        <p:txBody>
          <a:bodyPr rtlCol="0" wrap="square">
            <a:spAutoFit/>
          </a:bodyPr>
          <a:p>
            <a:r>
              <a:rPr altLang="en-US" dirty="0" sz="2000" lang="zh-CN">
                <a:solidFill>
                  <a:schemeClr val="bg1">
                    <a:lumMod val="50000"/>
                  </a:schemeClr>
                </a:solidFill>
                <a:cs typeface="+mn-ea"/>
                <a:sym typeface="+mn-lt"/>
              </a:rPr>
              <a:t>“错！没有房子的婚姻才是不幸福的！”     </a:t>
            </a:r>
            <a:endParaRPr altLang="zh-CN" dirty="0" sz="2000" lang="en-US">
              <a:solidFill>
                <a:schemeClr val="bg1">
                  <a:lumMod val="50000"/>
                </a:schemeClr>
              </a:solidFill>
              <a:cs typeface="+mn-ea"/>
              <a:sym typeface="+mn-lt"/>
            </a:endParaRPr>
          </a:p>
          <a:p>
            <a:r>
              <a:rPr altLang="zh-CN" dirty="0" sz="2000" lang="en-US">
                <a:solidFill>
                  <a:schemeClr val="bg1">
                    <a:lumMod val="50000"/>
                  </a:schemeClr>
                </a:solidFill>
                <a:cs typeface="+mn-ea"/>
                <a:sym typeface="+mn-lt"/>
              </a:rPr>
              <a:t>                 </a:t>
            </a:r>
            <a:r>
              <a:rPr altLang="en-US" dirty="0" sz="2000" lang="zh-CN">
                <a:solidFill>
                  <a:schemeClr val="bg1">
                    <a:lumMod val="50000"/>
                  </a:schemeClr>
                </a:solidFill>
                <a:cs typeface="+mn-ea"/>
                <a:sym typeface="+mn-lt"/>
              </a:rPr>
              <a:t> </a:t>
            </a:r>
            <a:r>
              <a:rPr altLang="zh-CN" dirty="0" sz="2000" lang="en-US">
                <a:solidFill>
                  <a:schemeClr val="bg1">
                    <a:lumMod val="50000"/>
                  </a:schemeClr>
                </a:solidFill>
                <a:cs typeface="+mn-ea"/>
                <a:sym typeface="+mn-lt"/>
              </a:rPr>
              <a:t>——</a:t>
            </a:r>
            <a:r>
              <a:rPr altLang="en-US" dirty="0" sz="2000" lang="zh-CN">
                <a:solidFill>
                  <a:schemeClr val="bg1">
                    <a:lumMod val="50000"/>
                  </a:schemeClr>
                </a:solidFill>
                <a:cs typeface="+mn-ea"/>
                <a:sym typeface="+mn-lt"/>
              </a:rPr>
              <a:t>葛优</a:t>
            </a:r>
            <a:r>
              <a:rPr altLang="zh-CN" dirty="0" sz="2000" lang="en-US">
                <a:solidFill>
                  <a:schemeClr val="bg1">
                    <a:lumMod val="50000"/>
                  </a:schemeClr>
                </a:solidFill>
                <a:cs typeface="+mn-ea"/>
                <a:sym typeface="+mn-lt"/>
              </a:rPr>
              <a:t>《</a:t>
            </a:r>
            <a:r>
              <a:rPr altLang="en-US" dirty="0" sz="2000" lang="zh-CN">
                <a:solidFill>
                  <a:schemeClr val="bg1">
                    <a:lumMod val="50000"/>
                  </a:schemeClr>
                </a:solidFill>
                <a:cs typeface="+mn-ea"/>
                <a:sym typeface="+mn-lt"/>
              </a:rPr>
              <a:t>甲方乙方</a:t>
            </a:r>
            <a:r>
              <a:rPr altLang="zh-CN" dirty="0" sz="2000" lang="en-US">
                <a:solidFill>
                  <a:schemeClr val="bg1">
                    <a:lumMod val="50000"/>
                  </a:schemeClr>
                </a:solidFill>
                <a:cs typeface="+mn-ea"/>
                <a:sym typeface="+mn-lt"/>
              </a:rPr>
              <a:t>》</a:t>
            </a:r>
            <a:endParaRPr altLang="en-US" dirty="0" sz="2000" lang="zh-CN">
              <a:solidFill>
                <a:schemeClr val="bg1">
                  <a:lumMod val="50000"/>
                </a:schemeClr>
              </a:solidFill>
              <a:cs typeface="+mn-ea"/>
              <a:sym typeface="+mn-lt"/>
            </a:endParaRPr>
          </a:p>
        </p:txBody>
      </p:sp>
      <p:sp>
        <p:nvSpPr>
          <p:cNvPr id="1048849" name="TextBox 12"/>
          <p:cNvSpPr txBox="1"/>
          <p:nvPr/>
        </p:nvSpPr>
        <p:spPr>
          <a:xfrm>
            <a:off x="214284" y="2857500"/>
            <a:ext cx="4071965" cy="1717041"/>
          </a:xfrm>
          <a:prstGeom prst="rect"/>
          <a:noFill/>
        </p:spPr>
        <p:txBody>
          <a:bodyPr rtlCol="0" wrap="square">
            <a:spAutoFit/>
          </a:bodyPr>
          <a:p>
            <a:pPr>
              <a:lnSpc>
                <a:spcPct val="150000"/>
              </a:lnSpc>
            </a:pPr>
            <a:r>
              <a:rPr altLang="en-US" dirty="0" lang="zh-CN">
                <a:solidFill>
                  <a:schemeClr val="tx1">
                    <a:lumMod val="75000"/>
                    <a:lumOff val="25000"/>
                  </a:schemeClr>
                </a:solidFill>
                <a:cs typeface="+mn-ea"/>
                <a:sym typeface="+mn-lt"/>
              </a:rPr>
              <a:t>房子是婚姻幸福的基础，短片的主旨在于主角（房先生）借助房子（项目精装产品）所带来的智能、舒适的人性化生活，从而求婚成功的微剧情。</a:t>
            </a:r>
          </a:p>
        </p:txBody>
      </p:sp>
      <p:sp>
        <p:nvSpPr>
          <p:cNvPr id="1048850" name="L 形 14"/>
          <p:cNvSpPr/>
          <p:nvPr/>
        </p:nvSpPr>
        <p:spPr>
          <a:xfrm rot="5400000">
            <a:off x="107125" y="2893219"/>
            <a:ext cx="714380" cy="642942"/>
          </a:xfrm>
          <a:prstGeom prst="corner">
            <a:avLst>
              <a:gd name="adj1" fmla="val 7292"/>
              <a:gd name="adj2" fmla="val 7291"/>
            </a:avLst>
          </a:prstGeom>
          <a:solidFill>
            <a:srgbClr val="416889"/>
          </a:solidFill>
          <a:ln>
            <a:solidFill>
              <a:srgbClr val="416889"/>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851" name="L 形 15"/>
          <p:cNvSpPr/>
          <p:nvPr/>
        </p:nvSpPr>
        <p:spPr>
          <a:xfrm rot="16200000">
            <a:off x="3679025" y="4083852"/>
            <a:ext cx="714380" cy="642942"/>
          </a:xfrm>
          <a:prstGeom prst="corner">
            <a:avLst>
              <a:gd name="adj1" fmla="val 7292"/>
              <a:gd name="adj2" fmla="val 7291"/>
            </a:avLst>
          </a:prstGeom>
          <a:solidFill>
            <a:srgbClr val="416889"/>
          </a:solidFill>
          <a:ln>
            <a:solidFill>
              <a:srgbClr val="416889"/>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23" name=""/>
        <p:cNvGrpSpPr/>
        <p:nvPr/>
      </p:nvGrpSpPr>
      <p:grpSpPr>
        <a:xfrm>
          <a:off x="0" y="0"/>
          <a:ext cx="0" cy="0"/>
          <a:chOff x="0" y="0"/>
          <a:chExt cx="0" cy="0"/>
        </a:xfrm>
      </p:grpSpPr>
      <p:grpSp>
        <p:nvGrpSpPr>
          <p:cNvPr id="124" name="组合 3"/>
          <p:cNvGrpSpPr/>
          <p:nvPr/>
        </p:nvGrpSpPr>
        <p:grpSpPr>
          <a:xfrm>
            <a:off x="1142976" y="0"/>
            <a:ext cx="1643074" cy="5715000"/>
            <a:chOff x="7215206" y="0"/>
            <a:chExt cx="1643074" cy="5143500"/>
          </a:xfrm>
          <a:solidFill>
            <a:srgbClr val="416889"/>
          </a:solidFill>
        </p:grpSpPr>
        <p:sp>
          <p:nvSpPr>
            <p:cNvPr id="1048852" name="矩形 4"/>
            <p:cNvSpPr/>
            <p:nvPr/>
          </p:nvSpPr>
          <p:spPr>
            <a:xfrm>
              <a:off x="7215206" y="0"/>
              <a:ext cx="1643074" cy="5143500"/>
            </a:xfrm>
            <a:prstGeom prst="rect"/>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cxnSp>
          <p:nvCxnSpPr>
            <p:cNvPr id="3145750" name="直接连接符 5"/>
            <p:cNvCxnSpPr>
              <a:cxnSpLocks/>
            </p:cNvCxnSpPr>
            <p:nvPr/>
          </p:nvCxnSpPr>
          <p:spPr>
            <a:xfrm rot="5400000">
              <a:off x="4787126" y="2570956"/>
              <a:ext cx="5142706" cy="794"/>
            </a:xfrm>
            <a:prstGeom prst="line"/>
            <a:grpFill/>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145751" name="直接连接符 6"/>
            <p:cNvCxnSpPr>
              <a:cxnSpLocks/>
            </p:cNvCxnSpPr>
            <p:nvPr/>
          </p:nvCxnSpPr>
          <p:spPr>
            <a:xfrm rot="5400000">
              <a:off x="6144448" y="2570956"/>
              <a:ext cx="5143500" cy="1588"/>
            </a:xfrm>
            <a:prstGeom prst="line"/>
            <a:grpFill/>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grpSp>
      <p:sp>
        <p:nvSpPr>
          <p:cNvPr id="1048853" name="TextBox 7"/>
          <p:cNvSpPr txBox="1"/>
          <p:nvPr/>
        </p:nvSpPr>
        <p:spPr>
          <a:xfrm>
            <a:off x="2928926" y="1534134"/>
            <a:ext cx="1357290" cy="497840"/>
          </a:xfrm>
          <a:prstGeom prst="rect"/>
          <a:noFill/>
        </p:spPr>
        <p:txBody>
          <a:bodyPr rtlCol="0" wrap="square">
            <a:spAutoFit/>
          </a:bodyPr>
          <a:p>
            <a:pPr>
              <a:lnSpc>
                <a:spcPct val="150000"/>
              </a:lnSpc>
            </a:pPr>
            <a:r>
              <a:rPr altLang="en-US" b="1" dirty="0" lang="zh-CN">
                <a:solidFill>
                  <a:srgbClr val="416889"/>
                </a:solidFill>
                <a:cs typeface="+mn-ea"/>
                <a:sym typeface="+mn-lt"/>
              </a:rPr>
              <a:t>形式优势</a:t>
            </a:r>
          </a:p>
        </p:txBody>
      </p:sp>
      <p:sp>
        <p:nvSpPr>
          <p:cNvPr id="1048854" name="矩形 8"/>
          <p:cNvSpPr/>
          <p:nvPr/>
        </p:nvSpPr>
        <p:spPr>
          <a:xfrm>
            <a:off x="2928926" y="2063744"/>
            <a:ext cx="1500198" cy="79376"/>
          </a:xfrm>
          <a:prstGeom prst="rect"/>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855" name="TextBox 9"/>
          <p:cNvSpPr txBox="1"/>
          <p:nvPr/>
        </p:nvSpPr>
        <p:spPr>
          <a:xfrm>
            <a:off x="3143240" y="2301872"/>
            <a:ext cx="5732781" cy="1424941"/>
          </a:xfrm>
          <a:prstGeom prst="rect"/>
          <a:noFill/>
        </p:spPr>
        <p:txBody>
          <a:bodyPr rtlCol="0" wrap="none">
            <a:spAutoFit/>
          </a:bodyPr>
          <a:p>
            <a:pPr>
              <a:lnSpc>
                <a:spcPct val="150000"/>
              </a:lnSpc>
              <a:buFont typeface="Wingdings" panose="05000000000000000000" pitchFamily="2" charset="2"/>
              <a:buChar char="l"/>
            </a:pPr>
            <a:r>
              <a:rPr altLang="zh-CN" dirty="0" lang="en-US">
                <a:cs typeface="+mn-ea"/>
                <a:sym typeface="+mn-lt"/>
              </a:rPr>
              <a:t> </a:t>
            </a:r>
            <a:r>
              <a:rPr altLang="en-US" dirty="0" lang="zh-CN">
                <a:cs typeface="+mn-ea"/>
                <a:sym typeface="+mn-lt"/>
              </a:rPr>
              <a:t>避免了太多“讲”的环节</a:t>
            </a:r>
            <a:endParaRPr altLang="zh-CN" dirty="0" lang="en-US">
              <a:cs typeface="+mn-ea"/>
              <a:sym typeface="+mn-lt"/>
            </a:endParaRPr>
          </a:p>
          <a:p>
            <a:pPr>
              <a:lnSpc>
                <a:spcPct val="150000"/>
              </a:lnSpc>
              <a:buFont typeface="Wingdings" panose="05000000000000000000" pitchFamily="2" charset="2"/>
              <a:buChar char="l"/>
            </a:pPr>
            <a:r>
              <a:rPr altLang="zh-CN" dirty="0" lang="en-US">
                <a:cs typeface="+mn-ea"/>
                <a:sym typeface="+mn-lt"/>
              </a:rPr>
              <a:t> </a:t>
            </a:r>
            <a:r>
              <a:rPr altLang="en-US" dirty="0" lang="zh-CN">
                <a:cs typeface="+mn-ea"/>
                <a:sym typeface="+mn-lt"/>
              </a:rPr>
              <a:t>短剧的填充，使线上发布会形式更加丰富</a:t>
            </a:r>
            <a:endParaRPr altLang="zh-CN" dirty="0" lang="en-US">
              <a:cs typeface="+mn-ea"/>
              <a:sym typeface="+mn-lt"/>
            </a:endParaRPr>
          </a:p>
          <a:p>
            <a:pPr>
              <a:lnSpc>
                <a:spcPct val="150000"/>
              </a:lnSpc>
              <a:buFont typeface="Wingdings" panose="05000000000000000000" pitchFamily="2" charset="2"/>
              <a:buChar char="l"/>
            </a:pPr>
            <a:r>
              <a:rPr altLang="zh-CN" dirty="0" lang="en-US">
                <a:cs typeface="+mn-ea"/>
                <a:sym typeface="+mn-lt"/>
              </a:rPr>
              <a:t> </a:t>
            </a:r>
            <a:r>
              <a:rPr altLang="en-US" dirty="0" lang="zh-CN">
                <a:cs typeface="+mn-ea"/>
                <a:sym typeface="+mn-lt"/>
              </a:rPr>
              <a:t>有利于观众留存</a:t>
            </a:r>
            <a:endParaRPr altLang="zh-CN" dirty="0" lang="en-US">
              <a:cs typeface="+mn-ea"/>
              <a:sym typeface="+mn-lt"/>
            </a:endParaRPr>
          </a:p>
          <a:p>
            <a:pPr>
              <a:lnSpc>
                <a:spcPct val="150000"/>
              </a:lnSpc>
              <a:buFont typeface="Wingdings" panose="05000000000000000000" pitchFamily="2" charset="2"/>
              <a:buChar char="l"/>
            </a:pPr>
            <a:r>
              <a:rPr altLang="zh-CN" dirty="0" lang="en-US">
                <a:cs typeface="+mn-ea"/>
                <a:sym typeface="+mn-lt"/>
              </a:rPr>
              <a:t> 3D</a:t>
            </a:r>
            <a:r>
              <a:rPr altLang="en-US" dirty="0" lang="zh-CN">
                <a:cs typeface="+mn-ea"/>
                <a:sym typeface="+mn-lt"/>
              </a:rPr>
              <a:t>化的数据体现更直观</a:t>
            </a:r>
            <a:endParaRPr altLang="zh-CN" dirty="0" lang="en-US">
              <a:cs typeface="+mn-ea"/>
              <a:sym typeface="+mn-lt"/>
            </a:endParaRPr>
          </a:p>
          <a:p>
            <a:pPr>
              <a:lnSpc>
                <a:spcPct val="150000"/>
              </a:lnSpc>
              <a:buFont typeface="Wingdings" panose="05000000000000000000" pitchFamily="2" charset="2"/>
              <a:buChar char="l"/>
            </a:pPr>
            <a:r>
              <a:rPr altLang="zh-CN" dirty="0" lang="en-US">
                <a:cs typeface="+mn-ea"/>
                <a:sym typeface="+mn-lt"/>
              </a:rPr>
              <a:t> </a:t>
            </a:r>
            <a:r>
              <a:rPr altLang="en-US" dirty="0" lang="zh-CN">
                <a:cs typeface="+mn-ea"/>
                <a:sym typeface="+mn-lt"/>
              </a:rPr>
              <a:t>话题的探讨与剧情的递进，将项目深层的植入观众内心</a:t>
            </a:r>
            <a:endParaRPr altLang="zh-CN" dirty="0" lang="en-US">
              <a:cs typeface="+mn-ea"/>
              <a:sym typeface="+mn-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25" name=""/>
        <p:cNvGrpSpPr/>
        <p:nvPr/>
      </p:nvGrpSpPr>
      <p:grpSpPr>
        <a:xfrm>
          <a:off x="0" y="0"/>
          <a:ext cx="0" cy="0"/>
          <a:chOff x="0" y="0"/>
          <a:chExt cx="0" cy="0"/>
        </a:xfrm>
      </p:grpSpPr>
      <p:pic>
        <p:nvPicPr>
          <p:cNvPr id="2097202" name="Picture 4" descr="https://timgsa.baidu.com/timg?image&amp;quality=80&amp;size=b9999_10000&amp;sec=1583342808819&amp;di=db29699eb2d62cad3c57f68de9b1b011&amp;imgtype=0&amp;src=http%3A%2F%2Fstatic.lieyunwang.com%2Fupload2%2Ffile%2F201810%2F181347e4mrn3.jpg"/>
          <p:cNvPicPr>
            <a:picLocks noChangeAspect="1" noChangeArrowheads="1"/>
          </p:cNvPicPr>
          <p:nvPr/>
        </p:nvPicPr>
        <p:blipFill>
          <a:blip xmlns:r="http://schemas.openxmlformats.org/officeDocument/2006/relationships" r:embed="rId1" cstate="email"/>
          <a:srcRect/>
          <a:stretch>
            <a:fillRect/>
          </a:stretch>
        </p:blipFill>
        <p:spPr bwMode="auto">
          <a:xfrm>
            <a:off x="-23875" y="936571"/>
            <a:ext cx="9167875" cy="4778430"/>
          </a:xfrm>
          <a:prstGeom prst="rect"/>
          <a:noFill/>
        </p:spPr>
      </p:pic>
      <p:sp>
        <p:nvSpPr>
          <p:cNvPr id="1048856" name="TextBox 5"/>
          <p:cNvSpPr txBox="1"/>
          <p:nvPr/>
        </p:nvSpPr>
        <p:spPr>
          <a:xfrm>
            <a:off x="714348" y="224616"/>
            <a:ext cx="2262158" cy="369332"/>
          </a:xfrm>
          <a:prstGeom prst="rect"/>
          <a:noFill/>
        </p:spPr>
        <p:txBody>
          <a:bodyPr rtlCol="0" wrap="none">
            <a:spAutoFit/>
          </a:bodyPr>
          <a:p>
            <a:r>
              <a:rPr altLang="en-US" dirty="0" lang="zh-CN">
                <a:cs typeface="+mn-ea"/>
                <a:sym typeface="+mn-lt"/>
              </a:rPr>
              <a:t>精装样板间产品展示</a:t>
            </a:r>
          </a:p>
        </p:txBody>
      </p:sp>
      <p:sp>
        <p:nvSpPr>
          <p:cNvPr id="1048857" name="TextBox 6"/>
          <p:cNvSpPr txBox="1"/>
          <p:nvPr/>
        </p:nvSpPr>
        <p:spPr>
          <a:xfrm>
            <a:off x="785786" y="555609"/>
            <a:ext cx="2071702" cy="261610"/>
          </a:xfrm>
          <a:prstGeom prst="rect"/>
          <a:noFill/>
        </p:spPr>
        <p:txBody>
          <a:bodyPr rtlCol="0" wrap="square">
            <a:spAutoFit/>
          </a:bodyPr>
          <a:p>
            <a:pPr algn="dist"/>
            <a:r>
              <a:rPr altLang="zh-CN" dirty="0" sz="1100" lang="en-US">
                <a:cs typeface="+mn-ea"/>
                <a:sym typeface="+mn-lt"/>
              </a:rPr>
              <a:t>-</a:t>
            </a:r>
            <a:r>
              <a:rPr altLang="en-US" dirty="0" sz="1100" lang="zh-CN">
                <a:cs typeface="+mn-ea"/>
                <a:sym typeface="+mn-lt"/>
              </a:rPr>
              <a:t>剧情微电影</a:t>
            </a:r>
            <a:r>
              <a:rPr dirty="0" sz="1100" lang="en-US">
                <a:solidFill>
                  <a:srgbClr val="333333"/>
                </a:solidFill>
                <a:cs typeface="+mn-ea"/>
                <a:sym typeface="+mn-lt"/>
              </a:rPr>
              <a:t>Microfilm-</a:t>
            </a:r>
            <a:endParaRPr altLang="en-US" dirty="0" sz="1100" lang="zh-CN">
              <a:cs typeface="+mn-ea"/>
              <a:sym typeface="+mn-lt"/>
            </a:endParaRPr>
          </a:p>
        </p:txBody>
      </p:sp>
      <p:sp>
        <p:nvSpPr>
          <p:cNvPr id="1048858" name="TextBox 7"/>
          <p:cNvSpPr txBox="1"/>
          <p:nvPr/>
        </p:nvSpPr>
        <p:spPr>
          <a:xfrm>
            <a:off x="0" y="1816990"/>
            <a:ext cx="1357290" cy="497840"/>
          </a:xfrm>
          <a:prstGeom prst="rect"/>
          <a:noFill/>
        </p:spPr>
        <p:txBody>
          <a:bodyPr rtlCol="0" wrap="square">
            <a:spAutoFit/>
          </a:bodyPr>
          <a:p>
            <a:pPr>
              <a:lnSpc>
                <a:spcPct val="150000"/>
              </a:lnSpc>
            </a:pPr>
            <a:r>
              <a:rPr altLang="en-US" dirty="0" lang="zh-CN">
                <a:solidFill>
                  <a:schemeClr val="bg1"/>
                </a:solidFill>
                <a:cs typeface="+mn-ea"/>
                <a:sym typeface="+mn-lt"/>
              </a:rPr>
              <a:t>剧情梗概</a:t>
            </a:r>
          </a:p>
        </p:txBody>
      </p:sp>
      <p:sp>
        <p:nvSpPr>
          <p:cNvPr id="1048859" name="矩形 26"/>
          <p:cNvSpPr/>
          <p:nvPr/>
        </p:nvSpPr>
        <p:spPr>
          <a:xfrm>
            <a:off x="142844" y="2381247"/>
            <a:ext cx="8772580" cy="2460642"/>
          </a:xfrm>
          <a:prstGeom prst="rect"/>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860" name="TextBox 19"/>
          <p:cNvSpPr txBox="1"/>
          <p:nvPr/>
        </p:nvSpPr>
        <p:spPr>
          <a:xfrm>
            <a:off x="214282" y="2618902"/>
            <a:ext cx="8572560" cy="1894841"/>
          </a:xfrm>
          <a:prstGeom prst="rect"/>
          <a:noFill/>
        </p:spPr>
        <p:txBody>
          <a:bodyPr rtlCol="0" wrap="square">
            <a:spAutoFit/>
          </a:bodyPr>
          <a:p>
            <a:pPr>
              <a:lnSpc>
                <a:spcPct val="150000"/>
              </a:lnSpc>
            </a:pPr>
            <a:r>
              <a:rPr altLang="en-US" dirty="0" sz="1400" lang="zh-CN">
                <a:solidFill>
                  <a:schemeClr val="tx1">
                    <a:lumMod val="75000"/>
                    <a:lumOff val="25000"/>
                  </a:schemeClr>
                </a:solidFill>
                <a:cs typeface="+mn-ea"/>
                <a:sym typeface="+mn-lt"/>
              </a:rPr>
              <a:t>        在</a:t>
            </a:r>
            <a:r>
              <a:rPr altLang="zh-CN" dirty="0" sz="1400" lang="en-US">
                <a:solidFill>
                  <a:schemeClr val="tx1">
                    <a:lumMod val="75000"/>
                    <a:lumOff val="25000"/>
                  </a:schemeClr>
                </a:solidFill>
                <a:cs typeface="+mn-ea"/>
                <a:sym typeface="+mn-lt"/>
              </a:rPr>
              <a:t>2020</a:t>
            </a:r>
            <a:r>
              <a:rPr altLang="en-US" dirty="0" sz="1400" lang="zh-CN">
                <a:solidFill>
                  <a:schemeClr val="tx1">
                    <a:lumMod val="75000"/>
                    <a:lumOff val="25000"/>
                  </a:schemeClr>
                </a:solidFill>
                <a:cs typeface="+mn-ea"/>
                <a:sym typeface="+mn-lt"/>
              </a:rPr>
              <a:t>年新春的某一天，我们的房先生认购了</a:t>
            </a:r>
            <a:r>
              <a:rPr altLang="zh-CN" dirty="0" sz="1400" lang="en-US">
                <a:solidFill>
                  <a:schemeClr val="tx1">
                    <a:lumMod val="75000"/>
                    <a:lumOff val="25000"/>
                  </a:schemeClr>
                </a:solidFill>
                <a:cs typeface="+mn-ea"/>
                <a:sym typeface="+mn-lt"/>
              </a:rPr>
              <a:t>XX</a:t>
            </a:r>
            <a:r>
              <a:rPr altLang="en-US" dirty="0" sz="1400" lang="zh-CN">
                <a:solidFill>
                  <a:schemeClr val="tx1">
                    <a:lumMod val="75000"/>
                    <a:lumOff val="25000"/>
                  </a:schemeClr>
                </a:solidFill>
                <a:cs typeface="+mn-ea"/>
                <a:sym typeface="+mn-lt"/>
              </a:rPr>
              <a:t>项目的精装房，他迫不及待的想要与女友小</a:t>
            </a:r>
            <a:r>
              <a:rPr altLang="zh-CN" dirty="0" sz="1400" lang="en-US">
                <a:solidFill>
                  <a:schemeClr val="tx1">
                    <a:lumMod val="75000"/>
                    <a:lumOff val="25000"/>
                  </a:schemeClr>
                </a:solidFill>
                <a:cs typeface="+mn-ea"/>
                <a:sym typeface="+mn-lt"/>
              </a:rPr>
              <a:t>Y</a:t>
            </a:r>
            <a:r>
              <a:rPr altLang="en-US" dirty="0" sz="1400" lang="zh-CN">
                <a:solidFill>
                  <a:schemeClr val="tx1">
                    <a:lumMod val="75000"/>
                    <a:lumOff val="25000"/>
                  </a:schemeClr>
                </a:solidFill>
                <a:cs typeface="+mn-ea"/>
                <a:sym typeface="+mn-lt"/>
              </a:rPr>
              <a:t>分享这一喜讯，于是决定邀请小</a:t>
            </a:r>
            <a:r>
              <a:rPr altLang="zh-CN" dirty="0" sz="1400" lang="en-US">
                <a:solidFill>
                  <a:schemeClr val="tx1">
                    <a:lumMod val="75000"/>
                    <a:lumOff val="25000"/>
                  </a:schemeClr>
                </a:solidFill>
                <a:cs typeface="+mn-ea"/>
                <a:sym typeface="+mn-lt"/>
              </a:rPr>
              <a:t>Y</a:t>
            </a:r>
            <a:r>
              <a:rPr altLang="en-US" dirty="0" sz="1400" lang="zh-CN">
                <a:solidFill>
                  <a:schemeClr val="tx1">
                    <a:lumMod val="75000"/>
                    <a:lumOff val="25000"/>
                  </a:schemeClr>
                </a:solidFill>
                <a:cs typeface="+mn-ea"/>
                <a:sym typeface="+mn-lt"/>
              </a:rPr>
              <a:t>来到</a:t>
            </a:r>
            <a:r>
              <a:rPr altLang="zh-CN" dirty="0" sz="1400" lang="en-US">
                <a:solidFill>
                  <a:schemeClr val="tx1">
                    <a:lumMod val="75000"/>
                    <a:lumOff val="25000"/>
                  </a:schemeClr>
                </a:solidFill>
                <a:cs typeface="+mn-ea"/>
                <a:sym typeface="+mn-lt"/>
              </a:rPr>
              <a:t>XX</a:t>
            </a:r>
            <a:r>
              <a:rPr altLang="en-US" dirty="0" sz="1400" lang="zh-CN">
                <a:solidFill>
                  <a:schemeClr val="tx1">
                    <a:lumMod val="75000"/>
                    <a:lumOff val="25000"/>
                  </a:schemeClr>
                </a:solidFill>
                <a:cs typeface="+mn-ea"/>
                <a:sym typeface="+mn-lt"/>
              </a:rPr>
              <a:t>项目精装样品房进行</a:t>
            </a:r>
            <a:r>
              <a:rPr altLang="en-US" b="1" dirty="0" sz="1400" lang="zh-CN">
                <a:solidFill>
                  <a:schemeClr val="tx1">
                    <a:lumMod val="75000"/>
                    <a:lumOff val="25000"/>
                  </a:schemeClr>
                </a:solidFill>
                <a:cs typeface="+mn-ea"/>
                <a:sym typeface="+mn-lt"/>
              </a:rPr>
              <a:t>一日业主的体验</a:t>
            </a:r>
            <a:r>
              <a:rPr altLang="en-US" dirty="0" sz="1400" lang="zh-CN">
                <a:solidFill>
                  <a:schemeClr val="tx1">
                    <a:lumMod val="75000"/>
                    <a:lumOff val="25000"/>
                  </a:schemeClr>
                </a:solidFill>
                <a:cs typeface="+mn-ea"/>
                <a:sym typeface="+mn-lt"/>
              </a:rPr>
              <a:t>，并准备在当天向小</a:t>
            </a:r>
            <a:r>
              <a:rPr altLang="zh-CN" dirty="0" sz="1400" lang="en-US">
                <a:solidFill>
                  <a:schemeClr val="tx1">
                    <a:lumMod val="75000"/>
                    <a:lumOff val="25000"/>
                  </a:schemeClr>
                </a:solidFill>
                <a:cs typeface="+mn-ea"/>
                <a:sym typeface="+mn-lt"/>
              </a:rPr>
              <a:t>Y</a:t>
            </a:r>
            <a:r>
              <a:rPr altLang="en-US" dirty="0" sz="1400" lang="zh-CN">
                <a:solidFill>
                  <a:schemeClr val="tx1">
                    <a:lumMod val="75000"/>
                    <a:lumOff val="25000"/>
                  </a:schemeClr>
                </a:solidFill>
                <a:cs typeface="+mn-ea"/>
                <a:sym typeface="+mn-lt"/>
              </a:rPr>
              <a:t>求婚。</a:t>
            </a:r>
            <a:endParaRPr altLang="zh-CN" dirty="0" sz="1400" lang="en-US">
              <a:solidFill>
                <a:schemeClr val="tx1">
                  <a:lumMod val="75000"/>
                  <a:lumOff val="25000"/>
                </a:schemeClr>
              </a:solidFill>
              <a:cs typeface="+mn-ea"/>
              <a:sym typeface="+mn-lt"/>
            </a:endParaRPr>
          </a:p>
          <a:p>
            <a:pPr>
              <a:lnSpc>
                <a:spcPct val="150000"/>
              </a:lnSpc>
            </a:pPr>
            <a:endParaRPr altLang="zh-CN" dirty="0" sz="600" lang="en-US">
              <a:solidFill>
                <a:schemeClr val="tx1">
                  <a:lumMod val="75000"/>
                  <a:lumOff val="25000"/>
                </a:schemeClr>
              </a:solidFill>
              <a:cs typeface="+mn-ea"/>
              <a:sym typeface="+mn-lt"/>
            </a:endParaRPr>
          </a:p>
          <a:p>
            <a:pPr>
              <a:lnSpc>
                <a:spcPct val="150000"/>
              </a:lnSpc>
            </a:pPr>
            <a:r>
              <a:rPr altLang="en-US" dirty="0" sz="1400" lang="zh-CN">
                <a:solidFill>
                  <a:schemeClr val="tx1">
                    <a:lumMod val="75000"/>
                    <a:lumOff val="25000"/>
                  </a:schemeClr>
                </a:solidFill>
                <a:cs typeface="+mn-ea"/>
                <a:sym typeface="+mn-lt"/>
              </a:rPr>
              <a:t>       为了增加房先生的成功率，项目方赠送给他一款可以显示房内各项数据以及求婚成功率的</a:t>
            </a:r>
            <a:r>
              <a:rPr altLang="en-US" b="1" dirty="0" sz="1400" lang="zh-CN">
                <a:solidFill>
                  <a:schemeClr val="tx1">
                    <a:lumMod val="75000"/>
                    <a:lumOff val="25000"/>
                  </a:schemeClr>
                </a:solidFill>
                <a:cs typeface="+mn-ea"/>
                <a:sym typeface="+mn-lt"/>
              </a:rPr>
              <a:t>高科技眼镜</a:t>
            </a:r>
            <a:r>
              <a:rPr altLang="en-US" dirty="0" sz="1400" lang="zh-CN">
                <a:solidFill>
                  <a:schemeClr val="tx1">
                    <a:lumMod val="75000"/>
                    <a:lumOff val="25000"/>
                  </a:schemeClr>
                </a:solidFill>
                <a:cs typeface="+mn-ea"/>
                <a:sym typeface="+mn-lt"/>
              </a:rPr>
              <a:t>。</a:t>
            </a:r>
            <a:endParaRPr altLang="zh-CN" dirty="0" sz="1400" lang="en-US">
              <a:solidFill>
                <a:schemeClr val="tx1">
                  <a:lumMod val="75000"/>
                  <a:lumOff val="25000"/>
                </a:schemeClr>
              </a:solidFill>
              <a:cs typeface="+mn-ea"/>
              <a:sym typeface="+mn-lt"/>
            </a:endParaRPr>
          </a:p>
          <a:p>
            <a:pPr>
              <a:lnSpc>
                <a:spcPct val="150000"/>
              </a:lnSpc>
            </a:pPr>
            <a:endParaRPr altLang="zh-CN" dirty="0" sz="600" lang="en-US">
              <a:solidFill>
                <a:schemeClr val="tx1">
                  <a:lumMod val="75000"/>
                  <a:lumOff val="25000"/>
                </a:schemeClr>
              </a:solidFill>
              <a:cs typeface="+mn-ea"/>
              <a:sym typeface="+mn-lt"/>
            </a:endParaRPr>
          </a:p>
          <a:p>
            <a:pPr>
              <a:lnSpc>
                <a:spcPct val="150000"/>
              </a:lnSpc>
            </a:pPr>
            <a:r>
              <a:rPr altLang="en-US" dirty="0" sz="1400" lang="zh-CN">
                <a:solidFill>
                  <a:schemeClr val="tx1">
                    <a:lumMod val="75000"/>
                    <a:lumOff val="25000"/>
                  </a:schemeClr>
                </a:solidFill>
                <a:cs typeface="+mn-ea"/>
                <a:sym typeface="+mn-lt"/>
              </a:rPr>
              <a:t>        经过一天的相处，虽然经历忘带钥匙、临时加班等突出状况，但最终在眼镜的帮助下，房先生向女友求婚成功。</a:t>
            </a:r>
          </a:p>
        </p:txBody>
      </p:sp>
      <p:sp>
        <p:nvSpPr>
          <p:cNvPr id="1048861" name="矩形 21"/>
          <p:cNvSpPr/>
          <p:nvPr/>
        </p:nvSpPr>
        <p:spPr>
          <a:xfrm>
            <a:off x="142844" y="2381247"/>
            <a:ext cx="8786874" cy="2460642"/>
          </a:xfrm>
          <a:prstGeom prst="rect"/>
          <a:noFill/>
          <a:ln>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862" name="矩形 36"/>
          <p:cNvSpPr/>
          <p:nvPr/>
        </p:nvSpPr>
        <p:spPr>
          <a:xfrm>
            <a:off x="71406" y="2301871"/>
            <a:ext cx="1000132" cy="158751"/>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863" name="矩形 11"/>
          <p:cNvSpPr/>
          <p:nvPr/>
        </p:nvSpPr>
        <p:spPr>
          <a:xfrm>
            <a:off x="0" y="357173"/>
            <a:ext cx="428596" cy="4286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416889"/>
              </a:solidFill>
              <a:cs typeface="+mn-ea"/>
              <a:sym typeface="+mn-lt"/>
            </a:endParaRPr>
          </a:p>
        </p:txBody>
      </p:sp>
      <p:sp>
        <p:nvSpPr>
          <p:cNvPr id="1048864" name="矩形 12"/>
          <p:cNvSpPr/>
          <p:nvPr/>
        </p:nvSpPr>
        <p:spPr>
          <a:xfrm>
            <a:off x="500034" y="357173"/>
            <a:ext cx="71438" cy="4286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416889"/>
              </a:solidFill>
              <a:cs typeface="+mn-ea"/>
              <a:sym typeface="+mn-l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26" name=""/>
        <p:cNvGrpSpPr/>
        <p:nvPr/>
      </p:nvGrpSpPr>
      <p:grpSpPr>
        <a:xfrm>
          <a:off x="0" y="0"/>
          <a:ext cx="0" cy="0"/>
          <a:chOff x="0" y="0"/>
          <a:chExt cx="0" cy="0"/>
        </a:xfrm>
      </p:grpSpPr>
      <p:sp>
        <p:nvSpPr>
          <p:cNvPr id="1048865" name="TextBox 3"/>
          <p:cNvSpPr txBox="1"/>
          <p:nvPr/>
        </p:nvSpPr>
        <p:spPr>
          <a:xfrm>
            <a:off x="0" y="793736"/>
            <a:ext cx="1571636" cy="497840"/>
          </a:xfrm>
          <a:prstGeom prst="rect"/>
          <a:noFill/>
        </p:spPr>
        <p:txBody>
          <a:bodyPr rtlCol="0" wrap="square">
            <a:spAutoFit/>
          </a:bodyPr>
          <a:p>
            <a:pPr>
              <a:lnSpc>
                <a:spcPct val="150000"/>
              </a:lnSpc>
            </a:pPr>
            <a:r>
              <a:rPr altLang="en-US" dirty="0" lang="zh-CN">
                <a:solidFill>
                  <a:schemeClr val="tx1">
                    <a:lumMod val="75000"/>
                    <a:lumOff val="25000"/>
                  </a:schemeClr>
                </a:solidFill>
                <a:cs typeface="+mn-ea"/>
                <a:sym typeface="+mn-lt"/>
              </a:rPr>
              <a:t>主要角色设计</a:t>
            </a:r>
          </a:p>
        </p:txBody>
      </p:sp>
      <p:sp>
        <p:nvSpPr>
          <p:cNvPr id="1048866" name="矩形 4"/>
          <p:cNvSpPr/>
          <p:nvPr/>
        </p:nvSpPr>
        <p:spPr>
          <a:xfrm>
            <a:off x="357158" y="1428740"/>
            <a:ext cx="8429684" cy="3968778"/>
          </a:xfrm>
          <a:prstGeom prst="rect"/>
          <a:noFill/>
          <a:ln>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867" name="TextBox 5"/>
          <p:cNvSpPr txBox="1"/>
          <p:nvPr/>
        </p:nvSpPr>
        <p:spPr>
          <a:xfrm>
            <a:off x="500034" y="1587491"/>
            <a:ext cx="3357586" cy="1742441"/>
          </a:xfrm>
          <a:prstGeom prst="rect"/>
          <a:noFill/>
        </p:spPr>
        <p:txBody>
          <a:bodyPr rtlCol="0" wrap="square">
            <a:spAutoFit/>
          </a:bodyPr>
          <a:p>
            <a:r>
              <a:rPr altLang="en-US" b="1" dirty="0" sz="1100" lang="zh-CN" u="sng">
                <a:cs typeface="+mn-ea"/>
                <a:sym typeface="+mn-lt"/>
              </a:rPr>
              <a:t>房先生</a:t>
            </a:r>
            <a:r>
              <a:rPr altLang="en-US" dirty="0" sz="1100" lang="zh-CN" u="sng">
                <a:cs typeface="+mn-ea"/>
                <a:sym typeface="+mn-lt"/>
              </a:rPr>
              <a:t>：</a:t>
            </a:r>
            <a:endParaRPr altLang="zh-CN" dirty="0" sz="1100" lang="en-US" u="sng">
              <a:cs typeface="+mn-ea"/>
              <a:sym typeface="+mn-lt"/>
            </a:endParaRPr>
          </a:p>
          <a:p>
            <a:endParaRPr altLang="zh-CN" dirty="0" sz="1100" lang="en-US">
              <a:cs typeface="+mn-ea"/>
              <a:sym typeface="+mn-lt"/>
            </a:endParaRPr>
          </a:p>
          <a:p>
            <a:r>
              <a:rPr altLang="en-US" dirty="0" sz="1100" lang="zh-CN">
                <a:cs typeface="+mn-ea"/>
                <a:sym typeface="+mn-lt"/>
              </a:rPr>
              <a:t>人称“房子”，</a:t>
            </a:r>
            <a:r>
              <a:rPr altLang="zh-CN" dirty="0" sz="1100" lang="en-US">
                <a:cs typeface="+mn-ea"/>
                <a:sym typeface="+mn-lt"/>
              </a:rPr>
              <a:t>28</a:t>
            </a:r>
            <a:r>
              <a:rPr altLang="en-US" dirty="0" sz="1100" lang="zh-CN">
                <a:cs typeface="+mn-ea"/>
                <a:sym typeface="+mn-lt"/>
              </a:rPr>
              <a:t>岁（贴近目标客群年龄），外形阳光的理工男，爱好烹饪、运动、电子游戏，一家软件公司的技术工程师。</a:t>
            </a:r>
            <a:r>
              <a:rPr altLang="zh-CN" dirty="0" sz="1100" lang="en-US">
                <a:cs typeface="+mn-ea"/>
                <a:sym typeface="+mn-lt"/>
              </a:rPr>
              <a:t>XX</a:t>
            </a:r>
            <a:r>
              <a:rPr altLang="en-US" dirty="0" sz="1100" lang="zh-CN">
                <a:cs typeface="+mn-ea"/>
                <a:sym typeface="+mn-lt"/>
              </a:rPr>
              <a:t>项目认购业主。</a:t>
            </a:r>
            <a:endParaRPr altLang="zh-CN" dirty="0" sz="1100" lang="en-US">
              <a:cs typeface="+mn-ea"/>
              <a:sym typeface="+mn-lt"/>
            </a:endParaRPr>
          </a:p>
          <a:p>
            <a:endParaRPr altLang="zh-CN" dirty="0" sz="1100" lang="en-US">
              <a:cs typeface="+mn-ea"/>
              <a:sym typeface="+mn-lt"/>
            </a:endParaRPr>
          </a:p>
          <a:p>
            <a:r>
              <a:rPr altLang="en-US" dirty="0" sz="1100" lang="zh-CN">
                <a:solidFill>
                  <a:srgbClr val="C00000"/>
                </a:solidFill>
                <a:cs typeface="+mn-ea"/>
                <a:sym typeface="+mn-lt"/>
              </a:rPr>
              <a:t>作为房子的主人，介绍</a:t>
            </a:r>
            <a:r>
              <a:rPr altLang="en-US" b="1" dirty="0" sz="1100" lang="zh-CN">
                <a:solidFill>
                  <a:srgbClr val="C00000"/>
                </a:solidFill>
                <a:cs typeface="+mn-ea"/>
                <a:sym typeface="+mn-lt"/>
              </a:rPr>
              <a:t>项目精装产品</a:t>
            </a:r>
            <a:r>
              <a:rPr altLang="en-US" dirty="0" sz="1100" lang="zh-CN">
                <a:solidFill>
                  <a:srgbClr val="C00000"/>
                </a:solidFill>
                <a:cs typeface="+mn-ea"/>
                <a:sym typeface="+mn-lt"/>
              </a:rPr>
              <a:t>的各项优势，满足访客（</a:t>
            </a:r>
            <a:r>
              <a:rPr altLang="zh-CN" dirty="0" sz="1100" lang="en-US">
                <a:solidFill>
                  <a:srgbClr val="C00000"/>
                </a:solidFill>
                <a:cs typeface="+mn-ea"/>
                <a:sym typeface="+mn-lt"/>
              </a:rPr>
              <a:t>Y</a:t>
            </a:r>
            <a:r>
              <a:rPr altLang="en-US" dirty="0" sz="1100" lang="zh-CN">
                <a:solidFill>
                  <a:srgbClr val="C00000"/>
                </a:solidFill>
                <a:cs typeface="+mn-ea"/>
                <a:sym typeface="+mn-lt"/>
              </a:rPr>
              <a:t>）的各种需求，代表项目方。</a:t>
            </a:r>
            <a:endParaRPr altLang="zh-CN" dirty="0" sz="1100" lang="en-US">
              <a:solidFill>
                <a:srgbClr val="C00000"/>
              </a:solidFill>
              <a:cs typeface="+mn-ea"/>
              <a:sym typeface="+mn-lt"/>
            </a:endParaRPr>
          </a:p>
          <a:p>
            <a:endParaRPr altLang="zh-CN" dirty="0" sz="1100" lang="en-US">
              <a:solidFill>
                <a:srgbClr val="C00000"/>
              </a:solidFill>
              <a:cs typeface="+mn-ea"/>
              <a:sym typeface="+mn-lt"/>
            </a:endParaRPr>
          </a:p>
          <a:p>
            <a:r>
              <a:rPr altLang="en-US" dirty="0" sz="1100" lang="zh-CN">
                <a:solidFill>
                  <a:srgbClr val="C00000"/>
                </a:solidFill>
                <a:cs typeface="+mn-ea"/>
                <a:sym typeface="+mn-lt"/>
              </a:rPr>
              <a:t>角色建议：由熟悉项目的</a:t>
            </a:r>
            <a:r>
              <a:rPr altLang="en-US" b="1" dirty="0" sz="1100" lang="zh-CN">
                <a:solidFill>
                  <a:srgbClr val="C00000"/>
                </a:solidFill>
                <a:cs typeface="+mn-ea"/>
                <a:sym typeface="+mn-lt"/>
              </a:rPr>
              <a:t>置业顾问</a:t>
            </a:r>
            <a:r>
              <a:rPr altLang="en-US" dirty="0" sz="1100" lang="zh-CN">
                <a:solidFill>
                  <a:srgbClr val="C00000"/>
                </a:solidFill>
                <a:cs typeface="+mn-ea"/>
                <a:sym typeface="+mn-lt"/>
              </a:rPr>
              <a:t>进行饰演。</a:t>
            </a:r>
          </a:p>
        </p:txBody>
      </p:sp>
      <p:pic>
        <p:nvPicPr>
          <p:cNvPr id="2097203" name="Picture 2" descr="http://pic.51yuansu.com/pic/cover/00/00/80/5710431af2053_610.jpg"/>
          <p:cNvPicPr>
            <a:picLocks noChangeAspect="1" noChangeArrowheads="1"/>
          </p:cNvPicPr>
          <p:nvPr/>
        </p:nvPicPr>
        <p:blipFill>
          <a:blip xmlns:r="http://schemas.openxmlformats.org/officeDocument/2006/relationships" r:embed="rId1" cstate="email"/>
          <a:srcRect/>
          <a:stretch>
            <a:fillRect/>
          </a:stretch>
        </p:blipFill>
        <p:spPr bwMode="auto">
          <a:xfrm>
            <a:off x="357158" y="3968758"/>
            <a:ext cx="1857388" cy="1428760"/>
          </a:xfrm>
          <a:prstGeom prst="rect"/>
          <a:noFill/>
        </p:spPr>
      </p:pic>
      <p:grpSp>
        <p:nvGrpSpPr>
          <p:cNvPr id="127" name="组合 7"/>
          <p:cNvGrpSpPr/>
          <p:nvPr/>
        </p:nvGrpSpPr>
        <p:grpSpPr>
          <a:xfrm>
            <a:off x="6858016" y="3968758"/>
            <a:ext cx="1928826" cy="1428759"/>
            <a:chOff x="-3571932" y="3000378"/>
            <a:chExt cx="2786082" cy="2714644"/>
          </a:xfrm>
        </p:grpSpPr>
        <p:pic>
          <p:nvPicPr>
            <p:cNvPr id="2097204" name="Picture 4" descr="http://pic.51yuansu.com/pic3/cover/02/82/22/5a54939e019f4_610.jpg"/>
            <p:cNvPicPr>
              <a:picLocks noChangeAspect="1" noChangeArrowheads="1"/>
            </p:cNvPicPr>
            <p:nvPr/>
          </p:nvPicPr>
          <p:blipFill>
            <a:blip xmlns:r="http://schemas.openxmlformats.org/officeDocument/2006/relationships" r:embed="rId2" cstate="email"/>
            <a:srcRect/>
            <a:stretch>
              <a:fillRect/>
            </a:stretch>
          </p:blipFill>
          <p:spPr bwMode="auto">
            <a:xfrm flipH="1">
              <a:off x="-3571932" y="3000378"/>
              <a:ext cx="2786082" cy="2714644"/>
            </a:xfrm>
            <a:prstGeom prst="rect"/>
            <a:noFill/>
          </p:spPr>
        </p:pic>
        <p:sp>
          <p:nvSpPr>
            <p:cNvPr id="1048868" name="矩形 9"/>
            <p:cNvSpPr/>
            <p:nvPr/>
          </p:nvSpPr>
          <p:spPr>
            <a:xfrm>
              <a:off x="-3571932" y="3000378"/>
              <a:ext cx="1071570" cy="1857388"/>
            </a:xfrm>
            <a:prstGeom prst="rect"/>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grpSp>
      <p:sp>
        <p:nvSpPr>
          <p:cNvPr id="1048869" name="TextBox 10"/>
          <p:cNvSpPr txBox="1"/>
          <p:nvPr/>
        </p:nvSpPr>
        <p:spPr>
          <a:xfrm>
            <a:off x="4643438" y="1547018"/>
            <a:ext cx="4000528" cy="1082040"/>
          </a:xfrm>
          <a:prstGeom prst="rect"/>
          <a:noFill/>
        </p:spPr>
        <p:txBody>
          <a:bodyPr rtlCol="0" wrap="square">
            <a:spAutoFit/>
          </a:bodyPr>
          <a:p>
            <a:pPr algn="r"/>
            <a:r>
              <a:rPr altLang="zh-CN" b="1" dirty="0" sz="1100" lang="en-US" u="sng">
                <a:cs typeface="+mn-ea"/>
                <a:sym typeface="+mn-lt"/>
              </a:rPr>
              <a:t>Y</a:t>
            </a:r>
            <a:r>
              <a:rPr altLang="en-US" b="1" dirty="0" sz="1100" lang="zh-CN" u="sng">
                <a:cs typeface="+mn-ea"/>
                <a:sym typeface="+mn-lt"/>
              </a:rPr>
              <a:t>女士</a:t>
            </a:r>
            <a:r>
              <a:rPr altLang="en-US" dirty="0" sz="1100" lang="zh-CN" u="sng">
                <a:cs typeface="+mn-ea"/>
                <a:sym typeface="+mn-lt"/>
              </a:rPr>
              <a:t>：</a:t>
            </a:r>
            <a:endParaRPr altLang="zh-CN" dirty="0" sz="1100" lang="en-US" u="sng">
              <a:cs typeface="+mn-ea"/>
              <a:sym typeface="+mn-lt"/>
            </a:endParaRPr>
          </a:p>
          <a:p>
            <a:pPr algn="r"/>
            <a:endParaRPr altLang="zh-CN" dirty="0" sz="1100" lang="en-US">
              <a:cs typeface="+mn-ea"/>
              <a:sym typeface="+mn-lt"/>
            </a:endParaRPr>
          </a:p>
          <a:p>
            <a:pPr algn="r"/>
            <a:r>
              <a:rPr altLang="zh-CN" dirty="0" sz="1100" lang="en-US">
                <a:cs typeface="+mn-ea"/>
                <a:sym typeface="+mn-lt"/>
              </a:rPr>
              <a:t> 27</a:t>
            </a:r>
            <a:r>
              <a:rPr altLang="en-US" dirty="0" sz="1100" lang="zh-CN">
                <a:cs typeface="+mn-ea"/>
                <a:sym typeface="+mn-lt"/>
              </a:rPr>
              <a:t>岁，外贸公司工作，典型的都市女孩，外表靓丽，喜欢阅读、运动、美食与美酒。</a:t>
            </a:r>
            <a:endParaRPr altLang="zh-CN" dirty="0" sz="1100" lang="en-US">
              <a:cs typeface="+mn-ea"/>
              <a:sym typeface="+mn-lt"/>
            </a:endParaRPr>
          </a:p>
          <a:p>
            <a:pPr algn="r"/>
            <a:endParaRPr altLang="zh-CN" dirty="0" sz="1100" lang="en-US">
              <a:cs typeface="+mn-ea"/>
              <a:sym typeface="+mn-lt"/>
            </a:endParaRPr>
          </a:p>
          <a:p>
            <a:pPr algn="r"/>
            <a:endParaRPr altLang="zh-CN" dirty="0" sz="1100" lang="en-US">
              <a:cs typeface="+mn-ea"/>
              <a:sym typeface="+mn-lt"/>
            </a:endParaRPr>
          </a:p>
        </p:txBody>
      </p:sp>
      <p:cxnSp>
        <p:nvCxnSpPr>
          <p:cNvPr id="3145752" name="直接连接符 11"/>
          <p:cNvCxnSpPr>
            <a:cxnSpLocks/>
          </p:cNvCxnSpPr>
          <p:nvPr/>
        </p:nvCxnSpPr>
        <p:spPr>
          <a:xfrm rot="5400000">
            <a:off x="3239285" y="3253584"/>
            <a:ext cx="2381267" cy="1588"/>
          </a:xfrm>
          <a:prstGeom prst="line"/>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1048870" name="矩形 12"/>
          <p:cNvSpPr/>
          <p:nvPr/>
        </p:nvSpPr>
        <p:spPr>
          <a:xfrm>
            <a:off x="6000760" y="2698750"/>
            <a:ext cx="2786050" cy="430887"/>
          </a:xfrm>
          <a:prstGeom prst="rect"/>
        </p:spPr>
        <p:txBody>
          <a:bodyPr wrap="square">
            <a:spAutoFit/>
          </a:bodyPr>
          <a:p>
            <a:pPr algn="r"/>
            <a:r>
              <a:rPr altLang="en-US" dirty="0" sz="1100" lang="zh-CN">
                <a:solidFill>
                  <a:srgbClr val="C00000"/>
                </a:solidFill>
                <a:cs typeface="+mn-ea"/>
                <a:sym typeface="+mn-lt"/>
              </a:rPr>
              <a:t>有着各种潜在需求，需要房先生来解决，代表目标群体。</a:t>
            </a:r>
            <a:endParaRPr altLang="zh-CN" dirty="0" sz="1100" lang="en-US">
              <a:cs typeface="+mn-ea"/>
              <a:sym typeface="+mn-lt"/>
            </a:endParaRPr>
          </a:p>
        </p:txBody>
      </p:sp>
      <p:sp>
        <p:nvSpPr>
          <p:cNvPr id="1048871" name="矩形 13"/>
          <p:cNvSpPr/>
          <p:nvPr/>
        </p:nvSpPr>
        <p:spPr>
          <a:xfrm>
            <a:off x="71438" y="1349365"/>
            <a:ext cx="1357322" cy="158751"/>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872" name="TextBox 16"/>
          <p:cNvSpPr txBox="1"/>
          <p:nvPr/>
        </p:nvSpPr>
        <p:spPr>
          <a:xfrm>
            <a:off x="714348" y="224616"/>
            <a:ext cx="2262158" cy="369332"/>
          </a:xfrm>
          <a:prstGeom prst="rect"/>
          <a:noFill/>
        </p:spPr>
        <p:txBody>
          <a:bodyPr rtlCol="0" wrap="none">
            <a:spAutoFit/>
          </a:bodyPr>
          <a:p>
            <a:r>
              <a:rPr altLang="en-US" dirty="0" lang="zh-CN">
                <a:cs typeface="+mn-ea"/>
                <a:sym typeface="+mn-lt"/>
              </a:rPr>
              <a:t>精装样板间产品展示</a:t>
            </a:r>
          </a:p>
        </p:txBody>
      </p:sp>
      <p:sp>
        <p:nvSpPr>
          <p:cNvPr id="1048873" name="TextBox 17"/>
          <p:cNvSpPr txBox="1"/>
          <p:nvPr/>
        </p:nvSpPr>
        <p:spPr>
          <a:xfrm>
            <a:off x="785786" y="555609"/>
            <a:ext cx="2071702" cy="261610"/>
          </a:xfrm>
          <a:prstGeom prst="rect"/>
          <a:noFill/>
        </p:spPr>
        <p:txBody>
          <a:bodyPr rtlCol="0" wrap="square">
            <a:spAutoFit/>
          </a:bodyPr>
          <a:p>
            <a:pPr algn="dist"/>
            <a:r>
              <a:rPr altLang="zh-CN" dirty="0" sz="1100" lang="en-US">
                <a:cs typeface="+mn-ea"/>
                <a:sym typeface="+mn-lt"/>
              </a:rPr>
              <a:t>-</a:t>
            </a:r>
            <a:r>
              <a:rPr altLang="en-US" dirty="0" sz="1100" lang="zh-CN">
                <a:cs typeface="+mn-ea"/>
                <a:sym typeface="+mn-lt"/>
              </a:rPr>
              <a:t>剧情微电影</a:t>
            </a:r>
            <a:r>
              <a:rPr dirty="0" sz="1100" lang="en-US">
                <a:solidFill>
                  <a:srgbClr val="333333"/>
                </a:solidFill>
                <a:cs typeface="+mn-ea"/>
                <a:sym typeface="+mn-lt"/>
              </a:rPr>
              <a:t>Microfilm-</a:t>
            </a:r>
            <a:endParaRPr altLang="en-US" dirty="0" sz="1100" lang="zh-CN">
              <a:cs typeface="+mn-ea"/>
              <a:sym typeface="+mn-lt"/>
            </a:endParaRPr>
          </a:p>
        </p:txBody>
      </p:sp>
      <p:sp>
        <p:nvSpPr>
          <p:cNvPr id="1048874" name="矩形 18"/>
          <p:cNvSpPr/>
          <p:nvPr/>
        </p:nvSpPr>
        <p:spPr>
          <a:xfrm>
            <a:off x="5143504" y="3254378"/>
            <a:ext cx="3643306" cy="261610"/>
          </a:xfrm>
          <a:prstGeom prst="rect"/>
        </p:spPr>
        <p:txBody>
          <a:bodyPr wrap="square">
            <a:spAutoFit/>
          </a:bodyPr>
          <a:p>
            <a:pPr algn="r"/>
            <a:r>
              <a:rPr altLang="en-US" dirty="0" sz="1100" lang="zh-CN">
                <a:solidFill>
                  <a:srgbClr val="C00000"/>
                </a:solidFill>
                <a:cs typeface="+mn-ea"/>
                <a:sym typeface="+mn-lt"/>
              </a:rPr>
              <a:t>角色建议：由自带人气的</a:t>
            </a:r>
            <a:r>
              <a:rPr altLang="en-US" b="1" dirty="0" sz="1100" lang="zh-CN">
                <a:solidFill>
                  <a:srgbClr val="C00000"/>
                </a:solidFill>
                <a:cs typeface="+mn-ea"/>
                <a:sym typeface="+mn-lt"/>
              </a:rPr>
              <a:t>网络红人</a:t>
            </a:r>
            <a:r>
              <a:rPr altLang="en-US" dirty="0" sz="1100" lang="zh-CN">
                <a:solidFill>
                  <a:srgbClr val="C00000"/>
                </a:solidFill>
                <a:cs typeface="+mn-ea"/>
                <a:sym typeface="+mn-lt"/>
              </a:rPr>
              <a:t>进行饰演。</a:t>
            </a:r>
            <a:endParaRPr altLang="zh-CN" dirty="0" sz="1100" lang="en-US">
              <a:cs typeface="+mn-ea"/>
              <a:sym typeface="+mn-lt"/>
            </a:endParaRPr>
          </a:p>
        </p:txBody>
      </p:sp>
      <p:sp>
        <p:nvSpPr>
          <p:cNvPr id="1048875" name="矩形 19"/>
          <p:cNvSpPr/>
          <p:nvPr/>
        </p:nvSpPr>
        <p:spPr>
          <a:xfrm>
            <a:off x="0" y="357173"/>
            <a:ext cx="428596" cy="4286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416889"/>
              </a:solidFill>
              <a:cs typeface="+mn-ea"/>
              <a:sym typeface="+mn-lt"/>
            </a:endParaRPr>
          </a:p>
        </p:txBody>
      </p:sp>
      <p:sp>
        <p:nvSpPr>
          <p:cNvPr id="1048876" name="矩形 20"/>
          <p:cNvSpPr/>
          <p:nvPr/>
        </p:nvSpPr>
        <p:spPr>
          <a:xfrm>
            <a:off x="500034" y="357173"/>
            <a:ext cx="71438" cy="4286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416889"/>
              </a:solidFill>
              <a:cs typeface="+mn-ea"/>
              <a:sym typeface="+mn-l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28" name=""/>
        <p:cNvGrpSpPr/>
        <p:nvPr/>
      </p:nvGrpSpPr>
      <p:grpSpPr>
        <a:xfrm>
          <a:off x="0" y="0"/>
          <a:ext cx="0" cy="0"/>
          <a:chOff x="0" y="0"/>
          <a:chExt cx="0" cy="0"/>
        </a:xfrm>
      </p:grpSpPr>
      <p:sp>
        <p:nvSpPr>
          <p:cNvPr id="1048877" name="TextBox 3"/>
          <p:cNvSpPr txBox="1"/>
          <p:nvPr/>
        </p:nvSpPr>
        <p:spPr>
          <a:xfrm>
            <a:off x="3786182" y="238107"/>
            <a:ext cx="4786346" cy="497840"/>
          </a:xfrm>
          <a:prstGeom prst="rect"/>
          <a:noFill/>
        </p:spPr>
        <p:txBody>
          <a:bodyPr rtlCol="0" wrap="square">
            <a:spAutoFit/>
          </a:bodyPr>
          <a:p>
            <a:pPr>
              <a:lnSpc>
                <a:spcPct val="150000"/>
              </a:lnSpc>
            </a:pPr>
            <a:r>
              <a:rPr altLang="en-US" dirty="0" lang="zh-CN">
                <a:solidFill>
                  <a:srgbClr val="416889"/>
                </a:solidFill>
                <a:cs typeface="+mn-ea"/>
                <a:sym typeface="+mn-lt"/>
              </a:rPr>
              <a:t>贯穿主线的“神奇”道具</a:t>
            </a:r>
            <a:r>
              <a:rPr altLang="zh-CN" dirty="0" lang="en-US">
                <a:solidFill>
                  <a:srgbClr val="416889"/>
                </a:solidFill>
                <a:cs typeface="+mn-ea"/>
                <a:sym typeface="+mn-lt"/>
              </a:rPr>
              <a:t>——</a:t>
            </a:r>
            <a:r>
              <a:rPr altLang="en-US" dirty="0" lang="zh-CN">
                <a:solidFill>
                  <a:srgbClr val="416889"/>
                </a:solidFill>
                <a:cs typeface="+mn-ea"/>
                <a:sym typeface="+mn-lt"/>
              </a:rPr>
              <a:t>“高科技眼镜”</a:t>
            </a:r>
          </a:p>
        </p:txBody>
      </p:sp>
      <p:sp>
        <p:nvSpPr>
          <p:cNvPr id="1048878" name="TextBox 7"/>
          <p:cNvSpPr txBox="1"/>
          <p:nvPr/>
        </p:nvSpPr>
        <p:spPr>
          <a:xfrm>
            <a:off x="714348" y="224616"/>
            <a:ext cx="2262158" cy="369332"/>
          </a:xfrm>
          <a:prstGeom prst="rect"/>
          <a:noFill/>
        </p:spPr>
        <p:txBody>
          <a:bodyPr rtlCol="0" wrap="none">
            <a:spAutoFit/>
          </a:bodyPr>
          <a:p>
            <a:r>
              <a:rPr altLang="en-US" dirty="0" lang="zh-CN">
                <a:cs typeface="+mn-ea"/>
                <a:sym typeface="+mn-lt"/>
              </a:rPr>
              <a:t>精装样板间产品展示</a:t>
            </a:r>
          </a:p>
        </p:txBody>
      </p:sp>
      <p:sp>
        <p:nvSpPr>
          <p:cNvPr id="1048879" name="TextBox 8"/>
          <p:cNvSpPr txBox="1"/>
          <p:nvPr/>
        </p:nvSpPr>
        <p:spPr>
          <a:xfrm>
            <a:off x="785786" y="555609"/>
            <a:ext cx="2071702" cy="261610"/>
          </a:xfrm>
          <a:prstGeom prst="rect"/>
          <a:noFill/>
        </p:spPr>
        <p:txBody>
          <a:bodyPr rtlCol="0" wrap="square">
            <a:spAutoFit/>
          </a:bodyPr>
          <a:p>
            <a:pPr algn="dist"/>
            <a:r>
              <a:rPr altLang="zh-CN" dirty="0" sz="1100" lang="en-US">
                <a:cs typeface="+mn-ea"/>
                <a:sym typeface="+mn-lt"/>
              </a:rPr>
              <a:t>-</a:t>
            </a:r>
            <a:r>
              <a:rPr altLang="en-US" dirty="0" sz="1100" lang="zh-CN">
                <a:cs typeface="+mn-ea"/>
                <a:sym typeface="+mn-lt"/>
              </a:rPr>
              <a:t>剧情微电影</a:t>
            </a:r>
            <a:r>
              <a:rPr dirty="0" sz="1100" lang="en-US">
                <a:solidFill>
                  <a:srgbClr val="333333"/>
                </a:solidFill>
                <a:cs typeface="+mn-ea"/>
                <a:sym typeface="+mn-lt"/>
              </a:rPr>
              <a:t>Microfilm-</a:t>
            </a:r>
            <a:endParaRPr altLang="en-US" dirty="0" sz="1100" lang="zh-CN">
              <a:cs typeface="+mn-ea"/>
              <a:sym typeface="+mn-lt"/>
            </a:endParaRPr>
          </a:p>
        </p:txBody>
      </p:sp>
      <p:sp>
        <p:nvSpPr>
          <p:cNvPr id="1048880" name="TextBox 9"/>
          <p:cNvSpPr txBox="1"/>
          <p:nvPr/>
        </p:nvSpPr>
        <p:spPr>
          <a:xfrm>
            <a:off x="1285852" y="1666867"/>
            <a:ext cx="1198880" cy="574040"/>
          </a:xfrm>
          <a:prstGeom prst="rect"/>
          <a:noFill/>
        </p:spPr>
        <p:txBody>
          <a:bodyPr rtlCol="0" wrap="none">
            <a:spAutoFit/>
          </a:bodyPr>
          <a:p>
            <a:pPr algn="ctr"/>
            <a:r>
              <a:rPr altLang="en-US" b="1" dirty="0" sz="1600" lang="zh-CN">
                <a:solidFill>
                  <a:srgbClr val="416889"/>
                </a:solidFill>
                <a:cs typeface="+mn-ea"/>
                <a:sym typeface="+mn-lt"/>
              </a:rPr>
              <a:t>“科技眼镜“</a:t>
            </a:r>
            <a:endParaRPr altLang="zh-CN" b="1" dirty="0" sz="1600" lang="en-US">
              <a:solidFill>
                <a:srgbClr val="416889"/>
              </a:solidFill>
              <a:cs typeface="+mn-ea"/>
              <a:sym typeface="+mn-lt"/>
            </a:endParaRPr>
          </a:p>
          <a:p>
            <a:pPr algn="ctr"/>
            <a:r>
              <a:rPr altLang="en-US" b="1" dirty="0" sz="1600" lang="zh-CN">
                <a:solidFill>
                  <a:srgbClr val="416889"/>
                </a:solidFill>
                <a:cs typeface="+mn-ea"/>
                <a:sym typeface="+mn-lt"/>
              </a:rPr>
              <a:t>概念阐述</a:t>
            </a:r>
          </a:p>
        </p:txBody>
      </p:sp>
      <p:sp>
        <p:nvSpPr>
          <p:cNvPr id="1048881" name="TextBox 10"/>
          <p:cNvSpPr txBox="1"/>
          <p:nvPr/>
        </p:nvSpPr>
        <p:spPr>
          <a:xfrm>
            <a:off x="285720" y="2539998"/>
            <a:ext cx="2714644" cy="1513840"/>
          </a:xfrm>
          <a:prstGeom prst="rect"/>
          <a:noFill/>
        </p:spPr>
        <p:txBody>
          <a:bodyPr rtlCol="0" wrap="square">
            <a:spAutoFit/>
          </a:bodyPr>
          <a:p>
            <a:pPr>
              <a:buFont typeface="Wingdings" panose="05000000000000000000" pitchFamily="2" charset="2"/>
              <a:buChar char="l"/>
            </a:pPr>
            <a:r>
              <a:rPr altLang="en-US" dirty="0" sz="1200" lang="zh-CN">
                <a:solidFill>
                  <a:schemeClr val="tx1">
                    <a:lumMod val="75000"/>
                    <a:lumOff val="25000"/>
                  </a:schemeClr>
                </a:solidFill>
                <a:cs typeface="+mn-ea"/>
                <a:sym typeface="+mn-lt"/>
              </a:rPr>
              <a:t> 在影片中引入“科技眼镜“的噱头，将通过眼镜看到的一切屋内家具进行</a:t>
            </a:r>
            <a:r>
              <a:rPr altLang="zh-CN" dirty="0" sz="1200" lang="en-US">
                <a:solidFill>
                  <a:schemeClr val="tx1">
                    <a:lumMod val="75000"/>
                    <a:lumOff val="25000"/>
                  </a:schemeClr>
                </a:solidFill>
                <a:cs typeface="+mn-ea"/>
                <a:sym typeface="+mn-lt"/>
              </a:rPr>
              <a:t>3D</a:t>
            </a:r>
            <a:r>
              <a:rPr altLang="en-US" dirty="0" sz="1200" lang="zh-CN">
                <a:solidFill>
                  <a:schemeClr val="tx1">
                    <a:lumMod val="75000"/>
                    <a:lumOff val="25000"/>
                  </a:schemeClr>
                </a:solidFill>
                <a:cs typeface="+mn-ea"/>
                <a:sym typeface="+mn-lt"/>
              </a:rPr>
              <a:t>数据化的展示，全方位的突出精装产品的质造数据，更加直观的呈现在客户面前。</a:t>
            </a:r>
            <a:endParaRPr altLang="zh-CN" dirty="0" sz="1200" lang="en-US">
              <a:solidFill>
                <a:schemeClr val="tx1">
                  <a:lumMod val="75000"/>
                  <a:lumOff val="25000"/>
                </a:schemeClr>
              </a:solidFill>
              <a:cs typeface="+mn-ea"/>
              <a:sym typeface="+mn-lt"/>
            </a:endParaRPr>
          </a:p>
          <a:p>
            <a:pPr>
              <a:buFont typeface="Wingdings" panose="05000000000000000000" pitchFamily="2" charset="2"/>
              <a:buChar char="l"/>
            </a:pPr>
            <a:endParaRPr altLang="zh-CN" dirty="0" sz="1200" lang="en-US">
              <a:solidFill>
                <a:schemeClr val="tx1">
                  <a:lumMod val="75000"/>
                  <a:lumOff val="25000"/>
                </a:schemeClr>
              </a:solidFill>
              <a:cs typeface="+mn-ea"/>
              <a:sym typeface="+mn-lt"/>
            </a:endParaRPr>
          </a:p>
          <a:p>
            <a:pPr>
              <a:buFont typeface="Wingdings" panose="05000000000000000000" pitchFamily="2" charset="2"/>
              <a:buChar char="l"/>
            </a:pPr>
            <a:r>
              <a:rPr altLang="en-US" b="1" dirty="0" sz="1200" lang="zh-CN">
                <a:solidFill>
                  <a:srgbClr val="416889"/>
                </a:solidFill>
                <a:cs typeface="+mn-ea"/>
                <a:sym typeface="+mn-lt"/>
              </a:rPr>
              <a:t> 概念通过先拍摄，后期画面加数据特效的手法实现。</a:t>
            </a:r>
          </a:p>
        </p:txBody>
      </p:sp>
      <p:sp>
        <p:nvSpPr>
          <p:cNvPr id="1048882" name="矩形 11"/>
          <p:cNvSpPr/>
          <p:nvPr/>
        </p:nvSpPr>
        <p:spPr>
          <a:xfrm>
            <a:off x="1500166" y="1904993"/>
            <a:ext cx="71438" cy="317502"/>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pic>
        <p:nvPicPr>
          <p:cNvPr id="2097205" name="Picture 4" descr="https://timgsa.baidu.com/timg?image&amp;quality=80&amp;size=b9999_10000&amp;sec=1583336501625&amp;di=dafaf70c247c1af8a9f38c4974c8c14d&amp;imgtype=0&amp;src=http%3A%2F%2Fimg1.juimg.com%2F170208%2F330712-1F20P5002375.jpg"/>
          <p:cNvPicPr>
            <a:picLocks noChangeAspect="1" noChangeArrowheads="1"/>
          </p:cNvPicPr>
          <p:nvPr/>
        </p:nvPicPr>
        <p:blipFill>
          <a:blip xmlns:r="http://schemas.openxmlformats.org/officeDocument/2006/relationships" r:embed="rId1" cstate="email"/>
          <a:srcRect/>
          <a:stretch>
            <a:fillRect/>
          </a:stretch>
        </p:blipFill>
        <p:spPr bwMode="auto">
          <a:xfrm flipH="1">
            <a:off x="285720" y="1508116"/>
            <a:ext cx="1102902" cy="873131"/>
          </a:xfrm>
          <a:prstGeom prst="rect"/>
          <a:noFill/>
        </p:spPr>
      </p:pic>
      <p:sp>
        <p:nvSpPr>
          <p:cNvPr id="1048883" name="TextBox 13"/>
          <p:cNvSpPr txBox="1"/>
          <p:nvPr/>
        </p:nvSpPr>
        <p:spPr>
          <a:xfrm>
            <a:off x="3500430" y="1666867"/>
            <a:ext cx="1620957" cy="584775"/>
          </a:xfrm>
          <a:prstGeom prst="rect"/>
          <a:noFill/>
        </p:spPr>
        <p:txBody>
          <a:bodyPr rtlCol="0" wrap="none">
            <a:spAutoFit/>
          </a:bodyPr>
          <a:p>
            <a:pPr algn="r"/>
            <a:r>
              <a:rPr altLang="en-US" b="1" dirty="0" sz="1600" lang="zh-CN">
                <a:solidFill>
                  <a:srgbClr val="416889"/>
                </a:solidFill>
                <a:cs typeface="+mn-ea"/>
                <a:sym typeface="+mn-lt"/>
              </a:rPr>
              <a:t>“科技眼镜“</a:t>
            </a:r>
            <a:endParaRPr altLang="zh-CN" b="1" dirty="0" sz="1600" lang="en-US">
              <a:solidFill>
                <a:srgbClr val="416889"/>
              </a:solidFill>
              <a:cs typeface="+mn-ea"/>
              <a:sym typeface="+mn-lt"/>
            </a:endParaRPr>
          </a:p>
          <a:p>
            <a:pPr algn="r"/>
            <a:r>
              <a:rPr altLang="en-US" b="1" dirty="0" sz="1600" lang="zh-CN">
                <a:solidFill>
                  <a:srgbClr val="416889"/>
                </a:solidFill>
                <a:cs typeface="+mn-ea"/>
                <a:sym typeface="+mn-lt"/>
              </a:rPr>
              <a:t>后期视角示意图</a:t>
            </a:r>
          </a:p>
        </p:txBody>
      </p:sp>
      <p:sp>
        <p:nvSpPr>
          <p:cNvPr id="1048884" name="矩形 14"/>
          <p:cNvSpPr/>
          <p:nvPr/>
        </p:nvSpPr>
        <p:spPr>
          <a:xfrm>
            <a:off x="3643306" y="1643054"/>
            <a:ext cx="71438" cy="317502"/>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pic>
        <p:nvPicPr>
          <p:cNvPr id="2097206" name="Picture 9"/>
          <p:cNvPicPr>
            <a:picLocks noChangeAspect="1" noChangeArrowheads="1"/>
          </p:cNvPicPr>
          <p:nvPr/>
        </p:nvPicPr>
        <p:blipFill>
          <a:blip xmlns:r="http://schemas.openxmlformats.org/officeDocument/2006/relationships" r:embed="rId2" cstate="email"/>
          <a:srcRect/>
          <a:stretch>
            <a:fillRect/>
          </a:stretch>
        </p:blipFill>
        <p:spPr bwMode="auto">
          <a:xfrm>
            <a:off x="3357555" y="2381247"/>
            <a:ext cx="5712617" cy="2640983"/>
          </a:xfrm>
          <a:prstGeom prst="rect"/>
          <a:noFill/>
          <a:ln w="9525">
            <a:noFill/>
            <a:miter lim="800000"/>
            <a:headEnd/>
            <a:tailEnd/>
          </a:ln>
          <a:effectLst/>
        </p:spPr>
      </p:pic>
      <p:sp>
        <p:nvSpPr>
          <p:cNvPr id="1048885" name="矩形 15"/>
          <p:cNvSpPr/>
          <p:nvPr/>
        </p:nvSpPr>
        <p:spPr>
          <a:xfrm>
            <a:off x="0" y="357173"/>
            <a:ext cx="428596" cy="4286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416889"/>
              </a:solidFill>
              <a:cs typeface="+mn-ea"/>
              <a:sym typeface="+mn-lt"/>
            </a:endParaRPr>
          </a:p>
        </p:txBody>
      </p:sp>
      <p:sp>
        <p:nvSpPr>
          <p:cNvPr id="1048886" name="矩形 16"/>
          <p:cNvSpPr/>
          <p:nvPr/>
        </p:nvSpPr>
        <p:spPr>
          <a:xfrm>
            <a:off x="500034" y="357173"/>
            <a:ext cx="71438" cy="4286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416889"/>
              </a:solidFill>
              <a:cs typeface="+mn-ea"/>
              <a:sym typeface="+mn-l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8887" name="TextBox 3"/>
          <p:cNvSpPr txBox="1"/>
          <p:nvPr/>
        </p:nvSpPr>
        <p:spPr>
          <a:xfrm>
            <a:off x="2786050" y="1838012"/>
            <a:ext cx="4143404" cy="497840"/>
          </a:xfrm>
          <a:prstGeom prst="rect"/>
          <a:noFill/>
        </p:spPr>
        <p:txBody>
          <a:bodyPr rtlCol="0" wrap="square">
            <a:spAutoFit/>
          </a:bodyPr>
          <a:p>
            <a:pPr>
              <a:lnSpc>
                <a:spcPct val="150000"/>
              </a:lnSpc>
            </a:pPr>
            <a:r>
              <a:rPr altLang="en-US" b="1" dirty="0" lang="zh-CN">
                <a:solidFill>
                  <a:schemeClr val="tx1">
                    <a:lumMod val="75000"/>
                    <a:lumOff val="25000"/>
                  </a:schemeClr>
                </a:solidFill>
                <a:cs typeface="+mn-ea"/>
                <a:sym typeface="+mn-lt"/>
              </a:rPr>
              <a:t>科技数据化展示 </a:t>
            </a:r>
            <a:r>
              <a:rPr altLang="en-US" dirty="0" lang="zh-CN">
                <a:solidFill>
                  <a:schemeClr val="tx1">
                    <a:lumMod val="75000"/>
                    <a:lumOff val="25000"/>
                  </a:schemeClr>
                </a:solidFill>
                <a:cs typeface="+mn-ea"/>
                <a:sym typeface="+mn-lt"/>
              </a:rPr>
              <a:t>加 </a:t>
            </a:r>
            <a:r>
              <a:rPr altLang="en-US" b="1" dirty="0" lang="zh-CN">
                <a:solidFill>
                  <a:schemeClr val="tx1">
                    <a:lumMod val="75000"/>
                    <a:lumOff val="25000"/>
                  </a:schemeClr>
                </a:solidFill>
                <a:cs typeface="+mn-ea"/>
                <a:sym typeface="+mn-lt"/>
              </a:rPr>
              <a:t>剧情场景应用</a:t>
            </a:r>
            <a:endParaRPr altLang="zh-CN" b="1" dirty="0" lang="en-US">
              <a:solidFill>
                <a:schemeClr val="tx1">
                  <a:lumMod val="75000"/>
                  <a:lumOff val="25000"/>
                </a:schemeClr>
              </a:solidFill>
              <a:cs typeface="+mn-ea"/>
              <a:sym typeface="+mn-lt"/>
            </a:endParaRPr>
          </a:p>
        </p:txBody>
      </p:sp>
      <p:sp>
        <p:nvSpPr>
          <p:cNvPr id="1048888" name="TextBox 2"/>
          <p:cNvSpPr txBox="1"/>
          <p:nvPr/>
        </p:nvSpPr>
        <p:spPr>
          <a:xfrm>
            <a:off x="3643306" y="2698749"/>
            <a:ext cx="2071702" cy="624840"/>
          </a:xfrm>
          <a:prstGeom prst="rect"/>
          <a:noFill/>
        </p:spPr>
        <p:txBody>
          <a:bodyPr rtlCol="0" wrap="square">
            <a:spAutoFit/>
          </a:bodyPr>
          <a:p>
            <a:pPr>
              <a:lnSpc>
                <a:spcPct val="150000"/>
              </a:lnSpc>
            </a:pPr>
            <a:r>
              <a:rPr altLang="en-US" b="1" dirty="0" sz="2400" lang="zh-CN">
                <a:solidFill>
                  <a:srgbClr val="416889"/>
                </a:solidFill>
                <a:cs typeface="+mn-ea"/>
                <a:sym typeface="+mn-lt"/>
              </a:rPr>
              <a:t>动与静的结合</a:t>
            </a:r>
            <a:endParaRPr altLang="zh-CN" b="1" dirty="0" sz="2400" lang="en-US">
              <a:solidFill>
                <a:srgbClr val="416889"/>
              </a:solidFill>
              <a:cs typeface="+mn-ea"/>
              <a:sym typeface="+mn-lt"/>
            </a:endParaRPr>
          </a:p>
        </p:txBody>
      </p:sp>
      <p:sp>
        <p:nvSpPr>
          <p:cNvPr id="1048889" name="TextBox 4"/>
          <p:cNvSpPr txBox="1"/>
          <p:nvPr/>
        </p:nvSpPr>
        <p:spPr>
          <a:xfrm rot="5400000">
            <a:off x="4491553" y="2144722"/>
            <a:ext cx="476253" cy="815338"/>
          </a:xfrm>
          <a:prstGeom prst="rect"/>
          <a:noFill/>
        </p:spPr>
        <p:txBody>
          <a:bodyPr rtlCol="0" wrap="square">
            <a:spAutoFit/>
          </a:bodyPr>
          <a:p>
            <a:pPr>
              <a:lnSpc>
                <a:spcPct val="150000"/>
              </a:lnSpc>
            </a:pPr>
            <a:r>
              <a:rPr altLang="zh-CN" b="1" dirty="0" sz="3200" lang="en-US">
                <a:solidFill>
                  <a:srgbClr val="416889"/>
                </a:solidFill>
                <a:cs typeface="+mn-ea"/>
                <a:sym typeface="+mn-lt"/>
              </a:rPr>
              <a:t>=</a:t>
            </a:r>
          </a:p>
        </p:txBody>
      </p:sp>
      <p:sp>
        <p:nvSpPr>
          <p:cNvPr id="1048890" name="TextBox 6"/>
          <p:cNvSpPr txBox="1"/>
          <p:nvPr/>
        </p:nvSpPr>
        <p:spPr>
          <a:xfrm>
            <a:off x="1643042" y="4057859"/>
            <a:ext cx="6929486" cy="276999"/>
          </a:xfrm>
          <a:prstGeom prst="rect"/>
          <a:noFill/>
        </p:spPr>
        <p:txBody>
          <a:bodyPr rtlCol="0" wrap="square">
            <a:spAutoFit/>
          </a:bodyPr>
          <a:p>
            <a:r>
              <a:rPr altLang="en-US" dirty="0" sz="1200" lang="zh-CN">
                <a:solidFill>
                  <a:schemeClr val="tx1">
                    <a:lumMod val="65000"/>
                    <a:lumOff val="35000"/>
                  </a:schemeClr>
                </a:solidFill>
                <a:cs typeface="+mn-ea"/>
                <a:sym typeface="+mn-lt"/>
              </a:rPr>
              <a:t>数据带来直观的感受，而剧情场景的应用，使项目亮点更加“立体”的植入客户脑海中。</a:t>
            </a:r>
          </a:p>
        </p:txBody>
      </p:sp>
      <p:cxnSp>
        <p:nvCxnSpPr>
          <p:cNvPr id="3145753" name="直接连接符 7"/>
          <p:cNvCxnSpPr>
            <a:cxnSpLocks/>
          </p:cNvCxnSpPr>
          <p:nvPr/>
        </p:nvCxnSpPr>
        <p:spPr>
          <a:xfrm rot="10800000" flipV="1">
            <a:off x="1641454" y="4127509"/>
            <a:ext cx="1588" cy="153888"/>
          </a:xfrm>
          <a:prstGeom prst="line"/>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145754" name="直接连接符 9"/>
          <p:cNvCxnSpPr>
            <a:cxnSpLocks/>
          </p:cNvCxnSpPr>
          <p:nvPr/>
        </p:nvCxnSpPr>
        <p:spPr>
          <a:xfrm rot="5400000">
            <a:off x="7635897" y="4206090"/>
            <a:ext cx="158751" cy="1588"/>
          </a:xfrm>
          <a:prstGeom prst="line"/>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30" name=""/>
        <p:cNvGrpSpPr/>
        <p:nvPr/>
      </p:nvGrpSpPr>
      <p:grpSpPr>
        <a:xfrm>
          <a:off x="0" y="0"/>
          <a:ext cx="0" cy="0"/>
          <a:chOff x="0" y="0"/>
          <a:chExt cx="0" cy="0"/>
        </a:xfrm>
      </p:grpSpPr>
      <p:sp>
        <p:nvSpPr>
          <p:cNvPr id="1048891" name="TextBox 5"/>
          <p:cNvSpPr txBox="1"/>
          <p:nvPr/>
        </p:nvSpPr>
        <p:spPr>
          <a:xfrm>
            <a:off x="714348" y="224616"/>
            <a:ext cx="2262158" cy="369332"/>
          </a:xfrm>
          <a:prstGeom prst="rect"/>
          <a:noFill/>
        </p:spPr>
        <p:txBody>
          <a:bodyPr rtlCol="0" wrap="none">
            <a:spAutoFit/>
          </a:bodyPr>
          <a:p>
            <a:r>
              <a:rPr altLang="en-US" dirty="0" lang="zh-CN">
                <a:cs typeface="+mn-ea"/>
                <a:sym typeface="+mn-lt"/>
              </a:rPr>
              <a:t>精装样板间产品展示</a:t>
            </a:r>
          </a:p>
        </p:txBody>
      </p:sp>
      <p:sp>
        <p:nvSpPr>
          <p:cNvPr id="1048892" name="TextBox 6"/>
          <p:cNvSpPr txBox="1"/>
          <p:nvPr/>
        </p:nvSpPr>
        <p:spPr>
          <a:xfrm>
            <a:off x="785786" y="555609"/>
            <a:ext cx="2071702" cy="261610"/>
          </a:xfrm>
          <a:prstGeom prst="rect"/>
          <a:noFill/>
        </p:spPr>
        <p:txBody>
          <a:bodyPr rtlCol="0" wrap="square">
            <a:spAutoFit/>
          </a:bodyPr>
          <a:p>
            <a:pPr algn="dist"/>
            <a:r>
              <a:rPr altLang="zh-CN" dirty="0" sz="1100" lang="en-US">
                <a:cs typeface="+mn-ea"/>
                <a:sym typeface="+mn-lt"/>
              </a:rPr>
              <a:t>-</a:t>
            </a:r>
            <a:r>
              <a:rPr altLang="en-US" dirty="0" sz="1100" lang="zh-CN">
                <a:cs typeface="+mn-ea"/>
                <a:sym typeface="+mn-lt"/>
              </a:rPr>
              <a:t>剧情微电影</a:t>
            </a:r>
            <a:r>
              <a:rPr dirty="0" sz="1100" lang="en-US">
                <a:solidFill>
                  <a:srgbClr val="333333"/>
                </a:solidFill>
                <a:cs typeface="+mn-ea"/>
                <a:sym typeface="+mn-lt"/>
              </a:rPr>
              <a:t>Microfilm-</a:t>
            </a:r>
            <a:endParaRPr altLang="en-US" dirty="0" sz="1100" lang="zh-CN">
              <a:cs typeface="+mn-ea"/>
              <a:sym typeface="+mn-lt"/>
            </a:endParaRPr>
          </a:p>
        </p:txBody>
      </p:sp>
      <p:sp>
        <p:nvSpPr>
          <p:cNvPr id="1048893" name="TextBox 7"/>
          <p:cNvSpPr txBox="1"/>
          <p:nvPr/>
        </p:nvSpPr>
        <p:spPr>
          <a:xfrm>
            <a:off x="285720" y="854055"/>
            <a:ext cx="6215106" cy="904240"/>
          </a:xfrm>
          <a:prstGeom prst="rect"/>
          <a:noFill/>
        </p:spPr>
        <p:txBody>
          <a:bodyPr rtlCol="0" wrap="square">
            <a:spAutoFit/>
          </a:bodyPr>
          <a:p>
            <a:pPr>
              <a:lnSpc>
                <a:spcPct val="150000"/>
              </a:lnSpc>
            </a:pPr>
            <a:r>
              <a:rPr altLang="en-US" dirty="0" lang="zh-CN">
                <a:solidFill>
                  <a:srgbClr val="416889"/>
                </a:solidFill>
                <a:cs typeface="+mn-ea"/>
                <a:sym typeface="+mn-lt"/>
              </a:rPr>
              <a:t>剧情走向与卖点植入的思路展示</a:t>
            </a:r>
            <a:endParaRPr altLang="zh-CN" dirty="0" lang="en-US">
              <a:solidFill>
                <a:srgbClr val="416889"/>
              </a:solidFill>
              <a:cs typeface="+mn-ea"/>
              <a:sym typeface="+mn-lt"/>
            </a:endParaRPr>
          </a:p>
          <a:p>
            <a:pPr>
              <a:lnSpc>
                <a:spcPct val="150000"/>
              </a:lnSpc>
            </a:pPr>
            <a:r>
              <a:rPr altLang="en-US" b="1" dirty="0" lang="zh-CN">
                <a:solidFill>
                  <a:srgbClr val="416889"/>
                </a:solidFill>
                <a:cs typeface="+mn-ea"/>
                <a:sym typeface="+mn-lt"/>
              </a:rPr>
              <a:t>看到</a:t>
            </a:r>
            <a:r>
              <a:rPr altLang="zh-CN" b="1" dirty="0" lang="en-US">
                <a:solidFill>
                  <a:srgbClr val="416889"/>
                </a:solidFill>
                <a:cs typeface="+mn-ea"/>
                <a:sym typeface="+mn-lt"/>
              </a:rPr>
              <a:t>-</a:t>
            </a:r>
            <a:r>
              <a:rPr altLang="en-US" b="1" dirty="0" lang="zh-CN">
                <a:solidFill>
                  <a:srgbClr val="416889"/>
                </a:solidFill>
                <a:cs typeface="+mn-ea"/>
                <a:sym typeface="+mn-lt"/>
              </a:rPr>
              <a:t>使用</a:t>
            </a:r>
            <a:r>
              <a:rPr altLang="zh-CN" b="1" dirty="0" lang="en-US">
                <a:solidFill>
                  <a:srgbClr val="416889"/>
                </a:solidFill>
                <a:cs typeface="+mn-ea"/>
                <a:sym typeface="+mn-lt"/>
              </a:rPr>
              <a:t>-</a:t>
            </a:r>
            <a:r>
              <a:rPr altLang="en-US" b="1" dirty="0" lang="zh-CN">
                <a:solidFill>
                  <a:srgbClr val="416889"/>
                </a:solidFill>
                <a:cs typeface="+mn-ea"/>
                <a:sym typeface="+mn-lt"/>
              </a:rPr>
              <a:t>应用场景</a:t>
            </a:r>
          </a:p>
        </p:txBody>
      </p:sp>
      <p:pic>
        <p:nvPicPr>
          <p:cNvPr id="2097207" name="Picture 2" descr="https://timgsa.baidu.com/timg?image&amp;quality=80&amp;size=b9999_10000&amp;sec=1583326580870&amp;di=5e607a811b3de643c9652d5c76cee59d&amp;imgtype=0&amp;src=http%3A%2F%2Fimg33.house365.com%2FM00%2F39%2F77%2FrBEBqF4x1SaADx_fAAqgQSCZZ7w852.jpg"/>
          <p:cNvPicPr>
            <a:picLocks noChangeAspect="1" noChangeArrowheads="1"/>
          </p:cNvPicPr>
          <p:nvPr/>
        </p:nvPicPr>
        <p:blipFill>
          <a:blip xmlns:r="http://schemas.openxmlformats.org/officeDocument/2006/relationships" r:embed="rId1" cstate="email"/>
          <a:srcRect/>
          <a:stretch>
            <a:fillRect/>
          </a:stretch>
        </p:blipFill>
        <p:spPr bwMode="auto">
          <a:xfrm>
            <a:off x="142844" y="1825618"/>
            <a:ext cx="2000264" cy="3730651"/>
          </a:xfrm>
          <a:prstGeom prst="rect"/>
          <a:noFill/>
        </p:spPr>
      </p:pic>
      <p:sp>
        <p:nvSpPr>
          <p:cNvPr id="1048894" name="矩形 16"/>
          <p:cNvSpPr/>
          <p:nvPr/>
        </p:nvSpPr>
        <p:spPr>
          <a:xfrm>
            <a:off x="142844" y="1825618"/>
            <a:ext cx="1071570" cy="3095647"/>
          </a:xfrm>
          <a:prstGeom prst="rect"/>
          <a:solidFill>
            <a:schemeClr val="tx2">
              <a:lumMod val="60000"/>
              <a:lumOff val="4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895" name="矩形 17"/>
          <p:cNvSpPr/>
          <p:nvPr/>
        </p:nvSpPr>
        <p:spPr>
          <a:xfrm>
            <a:off x="142844" y="4921265"/>
            <a:ext cx="2000264" cy="635004"/>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896" name="TextBox 18"/>
          <p:cNvSpPr txBox="1"/>
          <p:nvPr/>
        </p:nvSpPr>
        <p:spPr>
          <a:xfrm>
            <a:off x="142844" y="4841889"/>
            <a:ext cx="1928826" cy="613694"/>
          </a:xfrm>
          <a:prstGeom prst="rect"/>
          <a:noFill/>
        </p:spPr>
        <p:txBody>
          <a:bodyPr rtlCol="0" wrap="square">
            <a:spAutoFit/>
          </a:bodyPr>
          <a:p>
            <a:pPr>
              <a:lnSpc>
                <a:spcPct val="150000"/>
              </a:lnSpc>
            </a:pPr>
            <a:r>
              <a:rPr altLang="en-US" dirty="0" sz="1200" lang="zh-CN">
                <a:solidFill>
                  <a:schemeClr val="bg1"/>
                </a:solidFill>
                <a:cs typeface="+mn-ea"/>
                <a:sym typeface="+mn-lt"/>
              </a:rPr>
              <a:t>带上眼镜前后对比，显示屋内温度、湿度等数值。</a:t>
            </a:r>
          </a:p>
        </p:txBody>
      </p:sp>
      <p:sp>
        <p:nvSpPr>
          <p:cNvPr id="1048897" name="椭圆 19"/>
          <p:cNvSpPr/>
          <p:nvPr/>
        </p:nvSpPr>
        <p:spPr>
          <a:xfrm>
            <a:off x="214282" y="2381247"/>
            <a:ext cx="285752" cy="317502"/>
          </a:xfrm>
          <a:prstGeom prst="ellipse"/>
          <a:solidFill>
            <a:schemeClr val="accent5">
              <a:lumMod val="40000"/>
              <a:lumOff val="60000"/>
              <a:alpha val="80000"/>
            </a:schemeClr>
          </a:solidFill>
          <a:ln w="12700">
            <a:solidFill>
              <a:schemeClr val="accent5">
                <a:lumMod val="60000"/>
                <a:lumOff val="4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898" name="TextBox 20"/>
          <p:cNvSpPr txBox="1"/>
          <p:nvPr/>
        </p:nvSpPr>
        <p:spPr>
          <a:xfrm>
            <a:off x="142844" y="2381247"/>
            <a:ext cx="428628" cy="307777"/>
          </a:xfrm>
          <a:prstGeom prst="rect"/>
          <a:noFill/>
        </p:spPr>
        <p:txBody>
          <a:bodyPr rtlCol="0" wrap="square">
            <a:spAutoFit/>
          </a:bodyPr>
          <a:p>
            <a:r>
              <a:rPr altLang="en-US" dirty="0" sz="700" lang="zh-CN">
                <a:solidFill>
                  <a:schemeClr val="accent5">
                    <a:lumMod val="75000"/>
                  </a:schemeClr>
                </a:solidFill>
                <a:cs typeface="+mn-ea"/>
                <a:sym typeface="+mn-lt"/>
              </a:rPr>
              <a:t>温度</a:t>
            </a:r>
            <a:endParaRPr altLang="zh-CN" dirty="0" sz="700" lang="en-US">
              <a:solidFill>
                <a:schemeClr val="accent5">
                  <a:lumMod val="75000"/>
                </a:schemeClr>
              </a:solidFill>
              <a:cs typeface="+mn-ea"/>
              <a:sym typeface="+mn-lt"/>
            </a:endParaRPr>
          </a:p>
          <a:p>
            <a:r>
              <a:rPr altLang="zh-CN" dirty="0" sz="700" lang="en-US">
                <a:solidFill>
                  <a:schemeClr val="accent5">
                    <a:lumMod val="75000"/>
                  </a:schemeClr>
                </a:solidFill>
                <a:cs typeface="+mn-ea"/>
                <a:sym typeface="+mn-lt"/>
              </a:rPr>
              <a:t>26°</a:t>
            </a:r>
            <a:endParaRPr altLang="en-US" dirty="0" sz="700" lang="zh-CN">
              <a:solidFill>
                <a:schemeClr val="accent5">
                  <a:lumMod val="75000"/>
                </a:schemeClr>
              </a:solidFill>
              <a:cs typeface="+mn-ea"/>
              <a:sym typeface="+mn-lt"/>
            </a:endParaRPr>
          </a:p>
        </p:txBody>
      </p:sp>
      <p:sp>
        <p:nvSpPr>
          <p:cNvPr id="1048899" name="椭圆 21"/>
          <p:cNvSpPr/>
          <p:nvPr/>
        </p:nvSpPr>
        <p:spPr>
          <a:xfrm>
            <a:off x="214282" y="2778125"/>
            <a:ext cx="285752" cy="317502"/>
          </a:xfrm>
          <a:prstGeom prst="ellipse"/>
          <a:solidFill>
            <a:schemeClr val="accent5">
              <a:lumMod val="40000"/>
              <a:lumOff val="60000"/>
              <a:alpha val="80000"/>
            </a:schemeClr>
          </a:solidFill>
          <a:ln w="12700">
            <a:solidFill>
              <a:schemeClr val="accent5">
                <a:lumMod val="60000"/>
                <a:lumOff val="4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900" name="TextBox 22"/>
          <p:cNvSpPr txBox="1"/>
          <p:nvPr/>
        </p:nvSpPr>
        <p:spPr>
          <a:xfrm>
            <a:off x="142844" y="2778125"/>
            <a:ext cx="428628" cy="294640"/>
          </a:xfrm>
          <a:prstGeom prst="rect"/>
          <a:noFill/>
        </p:spPr>
        <p:txBody>
          <a:bodyPr rtlCol="0" wrap="square">
            <a:spAutoFit/>
          </a:bodyPr>
          <a:p>
            <a:r>
              <a:rPr altLang="en-US" dirty="0" sz="700" lang="zh-CN">
                <a:solidFill>
                  <a:schemeClr val="accent5">
                    <a:lumMod val="75000"/>
                  </a:schemeClr>
                </a:solidFill>
                <a:cs typeface="+mn-ea"/>
                <a:sym typeface="+mn-lt"/>
              </a:rPr>
              <a:t>湿度</a:t>
            </a:r>
            <a:r>
              <a:rPr altLang="zh-CN" dirty="0" sz="700" lang="en-US">
                <a:solidFill>
                  <a:schemeClr val="accent5">
                    <a:lumMod val="75000"/>
                  </a:schemeClr>
                </a:solidFill>
                <a:cs typeface="+mn-ea"/>
                <a:sym typeface="+mn-lt"/>
              </a:rPr>
              <a:t>40%°</a:t>
            </a:r>
            <a:endParaRPr altLang="en-US" dirty="0" sz="700" lang="zh-CN">
              <a:solidFill>
                <a:schemeClr val="accent5">
                  <a:lumMod val="75000"/>
                </a:schemeClr>
              </a:solidFill>
              <a:cs typeface="+mn-ea"/>
              <a:sym typeface="+mn-lt"/>
            </a:endParaRPr>
          </a:p>
        </p:txBody>
      </p:sp>
      <p:pic>
        <p:nvPicPr>
          <p:cNvPr id="2097208" name="Picture 4" descr="http://5b0988e595225.cdn.sohucs.com/images/20180811/afb0700333844c398e2f64f0a0bc1963.jpeg"/>
          <p:cNvPicPr>
            <a:picLocks noChangeAspect="1" noChangeArrowheads="1"/>
          </p:cNvPicPr>
          <p:nvPr/>
        </p:nvPicPr>
        <p:blipFill>
          <a:blip xmlns:r="http://schemas.openxmlformats.org/officeDocument/2006/relationships" r:embed="rId2" cstate="email"/>
          <a:srcRect/>
          <a:stretch>
            <a:fillRect/>
          </a:stretch>
        </p:blipFill>
        <p:spPr bwMode="auto">
          <a:xfrm>
            <a:off x="2357422" y="1825618"/>
            <a:ext cx="2000264" cy="3703668"/>
          </a:xfrm>
          <a:prstGeom prst="rect"/>
          <a:noFill/>
        </p:spPr>
      </p:pic>
      <p:sp>
        <p:nvSpPr>
          <p:cNvPr id="1048901" name="矩形 23"/>
          <p:cNvSpPr/>
          <p:nvPr/>
        </p:nvSpPr>
        <p:spPr>
          <a:xfrm>
            <a:off x="2357422" y="4921265"/>
            <a:ext cx="2000264" cy="635004"/>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902" name="TextBox 24"/>
          <p:cNvSpPr txBox="1"/>
          <p:nvPr/>
        </p:nvSpPr>
        <p:spPr>
          <a:xfrm>
            <a:off x="2357422" y="4874387"/>
            <a:ext cx="1928826" cy="613694"/>
          </a:xfrm>
          <a:prstGeom prst="rect"/>
          <a:noFill/>
        </p:spPr>
        <p:txBody>
          <a:bodyPr rtlCol="0" wrap="square">
            <a:spAutoFit/>
          </a:bodyPr>
          <a:p>
            <a:pPr>
              <a:lnSpc>
                <a:spcPct val="150000"/>
              </a:lnSpc>
            </a:pPr>
            <a:r>
              <a:rPr altLang="en-US" dirty="0" sz="1200" lang="zh-CN">
                <a:solidFill>
                  <a:schemeClr val="bg1"/>
                </a:solidFill>
                <a:cs typeface="+mn-ea"/>
                <a:sym typeface="+mn-lt"/>
              </a:rPr>
              <a:t>更换衣物时，将衣帽间空间、材质、工艺进行显示。</a:t>
            </a:r>
          </a:p>
        </p:txBody>
      </p:sp>
      <p:sp>
        <p:nvSpPr>
          <p:cNvPr id="1048903" name="矩形 68"/>
          <p:cNvSpPr/>
          <p:nvPr/>
        </p:nvSpPr>
        <p:spPr>
          <a:xfrm>
            <a:off x="3286116" y="1825618"/>
            <a:ext cx="1071570" cy="3095647"/>
          </a:xfrm>
          <a:prstGeom prst="rect"/>
          <a:solidFill>
            <a:schemeClr val="tx2">
              <a:lumMod val="60000"/>
              <a:lumOff val="4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904" name="椭圆 25"/>
          <p:cNvSpPr/>
          <p:nvPr/>
        </p:nvSpPr>
        <p:spPr>
          <a:xfrm>
            <a:off x="3857620" y="2381246"/>
            <a:ext cx="71438" cy="79376"/>
          </a:xfrm>
          <a:prstGeom prst="ellipse"/>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cxnSp>
        <p:nvCxnSpPr>
          <p:cNvPr id="3145755" name="直接连接符 27"/>
          <p:cNvCxnSpPr>
            <a:cxnSpLocks/>
            <a:stCxn id="1048904" idx="1"/>
          </p:cNvCxnSpPr>
          <p:nvPr/>
        </p:nvCxnSpPr>
        <p:spPr>
          <a:xfrm rot="16200000" flipV="1">
            <a:off x="3706225" y="2231014"/>
            <a:ext cx="170376" cy="153338"/>
          </a:xfrm>
          <a:prstGeom prst="line"/>
          <a:ln>
            <a:solidFill>
              <a:schemeClr val="accent5">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45756" name="直接连接符 28"/>
          <p:cNvCxnSpPr>
            <a:cxnSpLocks/>
          </p:cNvCxnSpPr>
          <p:nvPr/>
        </p:nvCxnSpPr>
        <p:spPr>
          <a:xfrm rot="10800000">
            <a:off x="2857488" y="2222496"/>
            <a:ext cx="867718" cy="1764"/>
          </a:xfrm>
          <a:prstGeom prst="line"/>
          <a:ln>
            <a:solidFill>
              <a:schemeClr val="accent5">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sp>
        <p:nvSpPr>
          <p:cNvPr id="1048905" name="TextBox 31"/>
          <p:cNvSpPr txBox="1"/>
          <p:nvPr/>
        </p:nvSpPr>
        <p:spPr>
          <a:xfrm>
            <a:off x="2786051" y="2000213"/>
            <a:ext cx="723275" cy="200055"/>
          </a:xfrm>
          <a:prstGeom prst="rect"/>
          <a:noFill/>
        </p:spPr>
        <p:txBody>
          <a:bodyPr rtlCol="0" wrap="none">
            <a:spAutoFit/>
          </a:bodyPr>
          <a:p>
            <a:r>
              <a:rPr altLang="en-US" dirty="0" sz="700" lang="zh-CN">
                <a:solidFill>
                  <a:schemeClr val="accent5">
                    <a:lumMod val="20000"/>
                    <a:lumOff val="80000"/>
                  </a:schemeClr>
                </a:solidFill>
                <a:cs typeface="+mn-ea"/>
                <a:sym typeface="+mn-lt"/>
              </a:rPr>
              <a:t>欧洲进口原木</a:t>
            </a:r>
          </a:p>
        </p:txBody>
      </p:sp>
      <p:cxnSp>
        <p:nvCxnSpPr>
          <p:cNvPr id="3145757" name="直接连接符 35"/>
          <p:cNvCxnSpPr>
            <a:cxnSpLocks/>
          </p:cNvCxnSpPr>
          <p:nvPr/>
        </p:nvCxnSpPr>
        <p:spPr>
          <a:xfrm rot="16200000" flipH="1">
            <a:off x="2774144" y="3107533"/>
            <a:ext cx="238127" cy="214314"/>
          </a:xfrm>
          <a:prstGeom prst="line"/>
          <a:ln w="28575">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145758" name="直接连接符 42"/>
          <p:cNvCxnSpPr>
            <a:cxnSpLocks/>
          </p:cNvCxnSpPr>
          <p:nvPr/>
        </p:nvCxnSpPr>
        <p:spPr>
          <a:xfrm rot="5400000" flipH="1" flipV="1">
            <a:off x="2651112" y="3532280"/>
            <a:ext cx="555629" cy="1588"/>
          </a:xfrm>
          <a:prstGeom prst="line"/>
          <a:ln>
            <a:solidFill>
              <a:schemeClr val="accent5">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45759" name="直接连接符 46"/>
          <p:cNvCxnSpPr>
            <a:cxnSpLocks/>
          </p:cNvCxnSpPr>
          <p:nvPr/>
        </p:nvCxnSpPr>
        <p:spPr>
          <a:xfrm>
            <a:off x="2428860" y="3810007"/>
            <a:ext cx="500066" cy="1764"/>
          </a:xfrm>
          <a:prstGeom prst="line"/>
          <a:ln>
            <a:solidFill>
              <a:schemeClr val="accent5">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sp>
        <p:nvSpPr>
          <p:cNvPr id="1048906" name="TextBox 49"/>
          <p:cNvSpPr txBox="1"/>
          <p:nvPr/>
        </p:nvSpPr>
        <p:spPr>
          <a:xfrm>
            <a:off x="2357422" y="3492505"/>
            <a:ext cx="453970" cy="307777"/>
          </a:xfrm>
          <a:prstGeom prst="rect"/>
          <a:noFill/>
        </p:spPr>
        <p:txBody>
          <a:bodyPr rtlCol="0" wrap="none">
            <a:spAutoFit/>
          </a:bodyPr>
          <a:p>
            <a:r>
              <a:rPr altLang="en-US" dirty="0" sz="700" lang="zh-CN">
                <a:solidFill>
                  <a:schemeClr val="accent5">
                    <a:lumMod val="20000"/>
                    <a:lumOff val="80000"/>
                  </a:schemeClr>
                </a:solidFill>
                <a:cs typeface="+mn-ea"/>
                <a:sym typeface="+mn-lt"/>
              </a:rPr>
              <a:t>合金阻</a:t>
            </a:r>
            <a:endParaRPr altLang="zh-CN" dirty="0" sz="700" lang="en-US">
              <a:solidFill>
                <a:schemeClr val="accent5">
                  <a:lumMod val="20000"/>
                  <a:lumOff val="80000"/>
                </a:schemeClr>
              </a:solidFill>
              <a:cs typeface="+mn-ea"/>
              <a:sym typeface="+mn-lt"/>
            </a:endParaRPr>
          </a:p>
          <a:p>
            <a:r>
              <a:rPr altLang="en-US" dirty="0" sz="700" lang="zh-CN">
                <a:solidFill>
                  <a:schemeClr val="accent5">
                    <a:lumMod val="20000"/>
                    <a:lumOff val="80000"/>
                  </a:schemeClr>
                </a:solidFill>
                <a:cs typeface="+mn-ea"/>
                <a:sym typeface="+mn-lt"/>
              </a:rPr>
              <a:t>尼轨道</a:t>
            </a:r>
          </a:p>
        </p:txBody>
      </p:sp>
      <p:cxnSp>
        <p:nvCxnSpPr>
          <p:cNvPr id="3145760" name="直接箭头连接符 52"/>
          <p:cNvCxnSpPr>
            <a:cxnSpLocks/>
          </p:cNvCxnSpPr>
          <p:nvPr/>
        </p:nvCxnSpPr>
        <p:spPr>
          <a:xfrm rot="5400000" flipH="1" flipV="1">
            <a:off x="3596475" y="3372647"/>
            <a:ext cx="238127" cy="1588"/>
          </a:xfrm>
          <a:prstGeom prst="straightConnector1"/>
          <a:ln>
            <a:solidFill>
              <a:schemeClr val="accent5">
                <a:lumMod val="60000"/>
                <a:lumOff val="40000"/>
              </a:schemeClr>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3145761" name="直接箭头连接符 55"/>
          <p:cNvCxnSpPr>
            <a:cxnSpLocks/>
          </p:cNvCxnSpPr>
          <p:nvPr/>
        </p:nvCxnSpPr>
        <p:spPr>
          <a:xfrm rot="16200000" flipH="1">
            <a:off x="3596475" y="3928276"/>
            <a:ext cx="238127" cy="1588"/>
          </a:xfrm>
          <a:prstGeom prst="straightConnector1"/>
          <a:ln>
            <a:solidFill>
              <a:schemeClr val="accent5">
                <a:lumMod val="60000"/>
                <a:lumOff val="40000"/>
              </a:schemeClr>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3145762" name="直接连接符 63"/>
          <p:cNvCxnSpPr>
            <a:cxnSpLocks/>
          </p:cNvCxnSpPr>
          <p:nvPr/>
        </p:nvCxnSpPr>
        <p:spPr>
          <a:xfrm flipV="1">
            <a:off x="3428992" y="3175002"/>
            <a:ext cx="500066" cy="79376"/>
          </a:xfrm>
          <a:prstGeom prst="line"/>
          <a:ln w="127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145763" name="直接连接符 67"/>
          <p:cNvCxnSpPr>
            <a:cxnSpLocks/>
          </p:cNvCxnSpPr>
          <p:nvPr/>
        </p:nvCxnSpPr>
        <p:spPr>
          <a:xfrm flipV="1">
            <a:off x="3500430" y="3968758"/>
            <a:ext cx="500066" cy="158751"/>
          </a:xfrm>
          <a:prstGeom prst="line"/>
          <a:ln w="127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2097209" name="Picture 6" descr="https://timgsa.baidu.com/timg?image&amp;quality=80&amp;size=b9999_10000&amp;sec=1583329092804&amp;di=49cf9278b4687b9f69be8aafcdfa617f&amp;imgtype=0&amp;src=http%3A%2F%2Fdingyue.nosdn.127.net%2FE7CNbeQwjtZGhHCxKsrZmDDE7HhGdYo50c2nN%3DQa4vNWd1546069390835compressflag.jpg"/>
          <p:cNvPicPr>
            <a:picLocks noChangeAspect="1" noChangeArrowheads="1"/>
          </p:cNvPicPr>
          <p:nvPr/>
        </p:nvPicPr>
        <p:blipFill>
          <a:blip xmlns:r="http://schemas.openxmlformats.org/officeDocument/2006/relationships" r:embed="rId3" cstate="email"/>
          <a:srcRect/>
          <a:stretch>
            <a:fillRect/>
          </a:stretch>
        </p:blipFill>
        <p:spPr bwMode="auto">
          <a:xfrm>
            <a:off x="4572000" y="1825618"/>
            <a:ext cx="2000264" cy="3730651"/>
          </a:xfrm>
          <a:prstGeom prst="rect"/>
          <a:noFill/>
        </p:spPr>
      </p:pic>
      <p:sp>
        <p:nvSpPr>
          <p:cNvPr id="1048907" name="TextBox 59"/>
          <p:cNvSpPr txBox="1"/>
          <p:nvPr/>
        </p:nvSpPr>
        <p:spPr>
          <a:xfrm rot="21046984">
            <a:off x="3357555" y="3582995"/>
            <a:ext cx="723275" cy="200055"/>
          </a:xfrm>
          <a:prstGeom prst="rect"/>
          <a:noFill/>
        </p:spPr>
        <p:txBody>
          <a:bodyPr rtlCol="0" wrap="none">
            <a:spAutoFit/>
          </a:bodyPr>
          <a:p>
            <a:r>
              <a:rPr altLang="en-US" dirty="0" sz="700" lang="zh-CN">
                <a:solidFill>
                  <a:schemeClr val="accent5">
                    <a:lumMod val="20000"/>
                    <a:lumOff val="80000"/>
                  </a:schemeClr>
                </a:solidFill>
                <a:cs typeface="+mn-ea"/>
                <a:sym typeface="+mn-lt"/>
              </a:rPr>
              <a:t>深层储存空间</a:t>
            </a:r>
          </a:p>
        </p:txBody>
      </p:sp>
      <p:sp>
        <p:nvSpPr>
          <p:cNvPr id="1048908" name="矩形 70"/>
          <p:cNvSpPr/>
          <p:nvPr/>
        </p:nvSpPr>
        <p:spPr>
          <a:xfrm>
            <a:off x="4572000" y="4921265"/>
            <a:ext cx="2000264" cy="635004"/>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909" name="TextBox 71"/>
          <p:cNvSpPr txBox="1"/>
          <p:nvPr/>
        </p:nvSpPr>
        <p:spPr>
          <a:xfrm>
            <a:off x="4643438" y="4874387"/>
            <a:ext cx="1928826" cy="613694"/>
          </a:xfrm>
          <a:prstGeom prst="rect"/>
          <a:noFill/>
        </p:spPr>
        <p:txBody>
          <a:bodyPr rtlCol="0" wrap="square">
            <a:spAutoFit/>
          </a:bodyPr>
          <a:p>
            <a:pPr>
              <a:lnSpc>
                <a:spcPct val="150000"/>
              </a:lnSpc>
            </a:pPr>
            <a:r>
              <a:rPr altLang="en-US" dirty="0" sz="1200" lang="zh-CN">
                <a:solidFill>
                  <a:schemeClr val="bg1"/>
                </a:solidFill>
                <a:cs typeface="+mn-ea"/>
                <a:sym typeface="+mn-lt"/>
              </a:rPr>
              <a:t>更换衣物时，将衣帽间空间、材质、工艺进行显示。</a:t>
            </a:r>
          </a:p>
        </p:txBody>
      </p:sp>
      <p:sp>
        <p:nvSpPr>
          <p:cNvPr id="1048910" name="矩形 72"/>
          <p:cNvSpPr/>
          <p:nvPr/>
        </p:nvSpPr>
        <p:spPr>
          <a:xfrm>
            <a:off x="5429256" y="1825618"/>
            <a:ext cx="1143008" cy="3095647"/>
          </a:xfrm>
          <a:prstGeom prst="rect"/>
          <a:solidFill>
            <a:schemeClr val="tx2">
              <a:lumMod val="60000"/>
              <a:lumOff val="4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911" name="椭圆 73"/>
          <p:cNvSpPr/>
          <p:nvPr/>
        </p:nvSpPr>
        <p:spPr>
          <a:xfrm>
            <a:off x="5286380" y="3889382"/>
            <a:ext cx="71438" cy="79376"/>
          </a:xfrm>
          <a:prstGeom prst="ellipse"/>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cxnSp>
        <p:nvCxnSpPr>
          <p:cNvPr id="3145764" name="直接连接符 74"/>
          <p:cNvCxnSpPr>
            <a:cxnSpLocks/>
          </p:cNvCxnSpPr>
          <p:nvPr/>
        </p:nvCxnSpPr>
        <p:spPr>
          <a:xfrm rot="16200000" flipV="1">
            <a:off x="5135567" y="3738569"/>
            <a:ext cx="158751" cy="142876"/>
          </a:xfrm>
          <a:prstGeom prst="line"/>
          <a:ln>
            <a:solidFill>
              <a:schemeClr val="accent5">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45765" name="直接连接符 75"/>
          <p:cNvCxnSpPr>
            <a:cxnSpLocks/>
          </p:cNvCxnSpPr>
          <p:nvPr/>
        </p:nvCxnSpPr>
        <p:spPr>
          <a:xfrm rot="10800000" flipV="1">
            <a:off x="4857752" y="4764278"/>
            <a:ext cx="439090" cy="77611"/>
          </a:xfrm>
          <a:prstGeom prst="line"/>
          <a:ln>
            <a:solidFill>
              <a:schemeClr val="accent5">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sp>
        <p:nvSpPr>
          <p:cNvPr id="1048912" name="TextBox 77"/>
          <p:cNvSpPr txBox="1"/>
          <p:nvPr/>
        </p:nvSpPr>
        <p:spPr>
          <a:xfrm>
            <a:off x="4643439" y="3508349"/>
            <a:ext cx="633507" cy="200055"/>
          </a:xfrm>
          <a:prstGeom prst="rect"/>
          <a:noFill/>
        </p:spPr>
        <p:txBody>
          <a:bodyPr rtlCol="0" wrap="square">
            <a:spAutoFit/>
          </a:bodyPr>
          <a:p>
            <a:r>
              <a:rPr altLang="en-US" dirty="0" sz="700" lang="zh-CN">
                <a:solidFill>
                  <a:schemeClr val="accent5">
                    <a:lumMod val="20000"/>
                    <a:lumOff val="80000"/>
                  </a:schemeClr>
                </a:solidFill>
                <a:cs typeface="+mn-ea"/>
                <a:sym typeface="+mn-lt"/>
              </a:rPr>
              <a:t>大理石结构</a:t>
            </a:r>
          </a:p>
        </p:txBody>
      </p:sp>
      <p:sp>
        <p:nvSpPr>
          <p:cNvPr id="1048913" name="椭圆 78"/>
          <p:cNvSpPr/>
          <p:nvPr/>
        </p:nvSpPr>
        <p:spPr>
          <a:xfrm>
            <a:off x="5572132" y="4206884"/>
            <a:ext cx="71438" cy="79376"/>
          </a:xfrm>
          <a:prstGeom prst="ellipse"/>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cxnSp>
        <p:nvCxnSpPr>
          <p:cNvPr id="3145766" name="直接连接符 79"/>
          <p:cNvCxnSpPr>
            <a:cxnSpLocks/>
          </p:cNvCxnSpPr>
          <p:nvPr/>
        </p:nvCxnSpPr>
        <p:spPr>
          <a:xfrm rot="16200000" flipV="1">
            <a:off x="5635051" y="4294779"/>
            <a:ext cx="170376" cy="153338"/>
          </a:xfrm>
          <a:prstGeom prst="line"/>
          <a:ln>
            <a:solidFill>
              <a:schemeClr val="accent5">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45767" name="直接连接符 80"/>
          <p:cNvCxnSpPr>
            <a:cxnSpLocks/>
          </p:cNvCxnSpPr>
          <p:nvPr/>
        </p:nvCxnSpPr>
        <p:spPr>
          <a:xfrm rot="10800000">
            <a:off x="5786447" y="4445011"/>
            <a:ext cx="439090" cy="1764"/>
          </a:xfrm>
          <a:prstGeom prst="line"/>
          <a:ln>
            <a:solidFill>
              <a:schemeClr val="accent5">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sp>
        <p:nvSpPr>
          <p:cNvPr id="1048914" name="TextBox 81"/>
          <p:cNvSpPr txBox="1"/>
          <p:nvPr/>
        </p:nvSpPr>
        <p:spPr>
          <a:xfrm>
            <a:off x="5715008" y="4286261"/>
            <a:ext cx="665481" cy="193040"/>
          </a:xfrm>
          <a:prstGeom prst="rect"/>
          <a:noFill/>
        </p:spPr>
        <p:txBody>
          <a:bodyPr rtlCol="0" wrap="none">
            <a:spAutoFit/>
          </a:bodyPr>
          <a:p>
            <a:r>
              <a:rPr altLang="zh-CN" dirty="0" sz="700" lang="en-US">
                <a:solidFill>
                  <a:schemeClr val="accent5">
                    <a:lumMod val="20000"/>
                    <a:lumOff val="80000"/>
                  </a:schemeClr>
                </a:solidFill>
                <a:cs typeface="+mn-ea"/>
                <a:sym typeface="+mn-lt"/>
              </a:rPr>
              <a:t>25°</a:t>
            </a:r>
            <a:r>
              <a:rPr altLang="en-US" dirty="0" sz="700" lang="zh-CN">
                <a:solidFill>
                  <a:schemeClr val="accent5">
                    <a:lumMod val="20000"/>
                    <a:lumOff val="80000"/>
                  </a:schemeClr>
                </a:solidFill>
                <a:cs typeface="+mn-ea"/>
                <a:sym typeface="+mn-lt"/>
              </a:rPr>
              <a:t>恒温热水</a:t>
            </a:r>
          </a:p>
        </p:txBody>
      </p:sp>
      <p:sp>
        <p:nvSpPr>
          <p:cNvPr id="1048915" name="椭圆 84"/>
          <p:cNvSpPr/>
          <p:nvPr/>
        </p:nvSpPr>
        <p:spPr>
          <a:xfrm>
            <a:off x="5286380" y="4683138"/>
            <a:ext cx="71438" cy="79376"/>
          </a:xfrm>
          <a:prstGeom prst="ellipse"/>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cxnSp>
        <p:nvCxnSpPr>
          <p:cNvPr id="3145768" name="直接连接符 85"/>
          <p:cNvCxnSpPr>
            <a:cxnSpLocks/>
          </p:cNvCxnSpPr>
          <p:nvPr/>
        </p:nvCxnSpPr>
        <p:spPr>
          <a:xfrm rot="10800000">
            <a:off x="4714876" y="3730631"/>
            <a:ext cx="439090" cy="1764"/>
          </a:xfrm>
          <a:prstGeom prst="line"/>
          <a:ln>
            <a:solidFill>
              <a:schemeClr val="accent5">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sp>
        <p:nvSpPr>
          <p:cNvPr id="1048916" name="TextBox 87"/>
          <p:cNvSpPr txBox="1"/>
          <p:nvPr/>
        </p:nvSpPr>
        <p:spPr>
          <a:xfrm rot="21125149">
            <a:off x="4797071" y="4582903"/>
            <a:ext cx="633507" cy="200055"/>
          </a:xfrm>
          <a:prstGeom prst="rect"/>
          <a:noFill/>
        </p:spPr>
        <p:txBody>
          <a:bodyPr rtlCol="0" wrap="square">
            <a:spAutoFit/>
          </a:bodyPr>
          <a:p>
            <a:r>
              <a:rPr altLang="en-US" dirty="0" sz="700" lang="zh-CN">
                <a:solidFill>
                  <a:schemeClr val="accent5">
                    <a:lumMod val="20000"/>
                    <a:lumOff val="80000"/>
                  </a:schemeClr>
                </a:solidFill>
                <a:cs typeface="+mn-ea"/>
                <a:sym typeface="+mn-lt"/>
              </a:rPr>
              <a:t>置物柜</a:t>
            </a:r>
          </a:p>
        </p:txBody>
      </p:sp>
      <p:sp>
        <p:nvSpPr>
          <p:cNvPr id="1048917" name="TextBox 88"/>
          <p:cNvSpPr txBox="1"/>
          <p:nvPr/>
        </p:nvSpPr>
        <p:spPr>
          <a:xfrm>
            <a:off x="6786578" y="4407767"/>
            <a:ext cx="1714512" cy="459739"/>
          </a:xfrm>
          <a:prstGeom prst="rect"/>
          <a:noFill/>
        </p:spPr>
        <p:txBody>
          <a:bodyPr rtlCol="0" wrap="square">
            <a:spAutoFit/>
          </a:bodyPr>
          <a:p>
            <a:pPr>
              <a:lnSpc>
                <a:spcPct val="150000"/>
              </a:lnSpc>
            </a:pPr>
            <a:r>
              <a:rPr altLang="en-US" dirty="0" sz="1600" lang="zh-CN">
                <a:solidFill>
                  <a:srgbClr val="416889"/>
                </a:solidFill>
                <a:cs typeface="+mn-ea"/>
                <a:sym typeface="+mn-lt"/>
              </a:rPr>
              <a:t>清晨（剧情一）</a:t>
            </a:r>
          </a:p>
        </p:txBody>
      </p:sp>
      <p:sp>
        <p:nvSpPr>
          <p:cNvPr id="1048918" name="TextBox 90"/>
          <p:cNvSpPr txBox="1"/>
          <p:nvPr/>
        </p:nvSpPr>
        <p:spPr>
          <a:xfrm>
            <a:off x="6786578" y="2619374"/>
            <a:ext cx="2143172" cy="1386840"/>
          </a:xfrm>
          <a:prstGeom prst="rect"/>
          <a:noFill/>
        </p:spPr>
        <p:txBody>
          <a:bodyPr rtlCol="0" wrap="square">
            <a:spAutoFit/>
          </a:bodyPr>
          <a:p>
            <a:pPr>
              <a:lnSpc>
                <a:spcPct val="150000"/>
              </a:lnSpc>
            </a:pPr>
            <a:r>
              <a:rPr altLang="en-US" dirty="0" sz="1050" lang="zh-CN">
                <a:solidFill>
                  <a:schemeClr val="tx1">
                    <a:lumMod val="65000"/>
                    <a:lumOff val="35000"/>
                  </a:schemeClr>
                </a:solidFill>
                <a:cs typeface="+mn-ea"/>
                <a:sym typeface="+mn-lt"/>
              </a:rPr>
              <a:t>日常的清晨，观众跟随房先生的第一视角，将动态的卧室、衣帽间、洗漱间、厨房、餐厅的使用场景，与通过智能眼镜的数据静态画面展示，让观众更加直接的看到产品的亮点。</a:t>
            </a:r>
          </a:p>
        </p:txBody>
      </p:sp>
      <p:sp>
        <p:nvSpPr>
          <p:cNvPr id="1048919" name="矩形 91"/>
          <p:cNvSpPr/>
          <p:nvPr/>
        </p:nvSpPr>
        <p:spPr>
          <a:xfrm>
            <a:off x="6858016" y="4365636"/>
            <a:ext cx="1285884" cy="50799"/>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920" name="矩形 50"/>
          <p:cNvSpPr/>
          <p:nvPr/>
        </p:nvSpPr>
        <p:spPr>
          <a:xfrm>
            <a:off x="0" y="357173"/>
            <a:ext cx="428596" cy="4286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416889"/>
              </a:solidFill>
              <a:cs typeface="+mn-ea"/>
              <a:sym typeface="+mn-lt"/>
            </a:endParaRPr>
          </a:p>
        </p:txBody>
      </p:sp>
      <p:sp>
        <p:nvSpPr>
          <p:cNvPr id="1048921" name="矩形 51"/>
          <p:cNvSpPr/>
          <p:nvPr/>
        </p:nvSpPr>
        <p:spPr>
          <a:xfrm>
            <a:off x="500034" y="357173"/>
            <a:ext cx="71438" cy="4286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416889"/>
              </a:solidFill>
              <a:cs typeface="+mn-ea"/>
              <a:sym typeface="+mn-l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31" name=""/>
        <p:cNvGrpSpPr/>
        <p:nvPr/>
      </p:nvGrpSpPr>
      <p:grpSpPr>
        <a:xfrm>
          <a:off x="0" y="0"/>
          <a:ext cx="0" cy="0"/>
          <a:chOff x="0" y="0"/>
          <a:chExt cx="0" cy="0"/>
        </a:xfrm>
      </p:grpSpPr>
      <p:pic>
        <p:nvPicPr>
          <p:cNvPr id="2097210" name="Picture 2"/>
          <p:cNvPicPr>
            <a:picLocks noChangeAspect="1" noChangeArrowheads="1"/>
          </p:cNvPicPr>
          <p:nvPr/>
        </p:nvPicPr>
        <p:blipFill>
          <a:blip xmlns:r="http://schemas.openxmlformats.org/officeDocument/2006/relationships" r:embed="rId1" cstate="email"/>
          <a:srcRect/>
          <a:stretch>
            <a:fillRect/>
          </a:stretch>
        </p:blipFill>
        <p:spPr bwMode="auto">
          <a:xfrm>
            <a:off x="428596" y="1904993"/>
            <a:ext cx="4639444" cy="3016271"/>
          </a:xfrm>
          <a:prstGeom prst="rect"/>
          <a:noFill/>
          <a:ln w="9525">
            <a:noFill/>
            <a:miter lim="800000"/>
            <a:headEnd/>
            <a:tailEnd/>
          </a:ln>
          <a:effectLst/>
        </p:spPr>
      </p:pic>
      <p:sp>
        <p:nvSpPr>
          <p:cNvPr id="1048922" name="TextBox 5"/>
          <p:cNvSpPr txBox="1"/>
          <p:nvPr/>
        </p:nvSpPr>
        <p:spPr>
          <a:xfrm>
            <a:off x="714348" y="224616"/>
            <a:ext cx="2262158" cy="369332"/>
          </a:xfrm>
          <a:prstGeom prst="rect"/>
          <a:noFill/>
        </p:spPr>
        <p:txBody>
          <a:bodyPr rtlCol="0" wrap="none">
            <a:spAutoFit/>
          </a:bodyPr>
          <a:p>
            <a:r>
              <a:rPr altLang="en-US" dirty="0" lang="zh-CN">
                <a:cs typeface="+mn-ea"/>
                <a:sym typeface="+mn-lt"/>
              </a:rPr>
              <a:t>精装样板间产品展示</a:t>
            </a:r>
          </a:p>
        </p:txBody>
      </p:sp>
      <p:sp>
        <p:nvSpPr>
          <p:cNvPr id="1048923" name="TextBox 6"/>
          <p:cNvSpPr txBox="1"/>
          <p:nvPr/>
        </p:nvSpPr>
        <p:spPr>
          <a:xfrm>
            <a:off x="785786" y="555609"/>
            <a:ext cx="2071702" cy="261610"/>
          </a:xfrm>
          <a:prstGeom prst="rect"/>
          <a:noFill/>
        </p:spPr>
        <p:txBody>
          <a:bodyPr rtlCol="0" wrap="square">
            <a:spAutoFit/>
          </a:bodyPr>
          <a:p>
            <a:pPr algn="dist"/>
            <a:r>
              <a:rPr altLang="zh-CN" dirty="0" sz="1100" lang="en-US">
                <a:cs typeface="+mn-ea"/>
                <a:sym typeface="+mn-lt"/>
              </a:rPr>
              <a:t>-</a:t>
            </a:r>
            <a:r>
              <a:rPr altLang="en-US" dirty="0" sz="1100" lang="zh-CN">
                <a:cs typeface="+mn-ea"/>
                <a:sym typeface="+mn-lt"/>
              </a:rPr>
              <a:t>剧情微电影</a:t>
            </a:r>
            <a:r>
              <a:rPr dirty="0" sz="1100" lang="en-US">
                <a:solidFill>
                  <a:srgbClr val="333333"/>
                </a:solidFill>
                <a:cs typeface="+mn-ea"/>
                <a:sym typeface="+mn-lt"/>
              </a:rPr>
              <a:t>Microfilm-</a:t>
            </a:r>
            <a:endParaRPr altLang="en-US" dirty="0" sz="1100" lang="zh-CN">
              <a:cs typeface="+mn-ea"/>
              <a:sym typeface="+mn-lt"/>
            </a:endParaRPr>
          </a:p>
        </p:txBody>
      </p:sp>
      <p:sp>
        <p:nvSpPr>
          <p:cNvPr id="1048924" name="TextBox 7"/>
          <p:cNvSpPr txBox="1"/>
          <p:nvPr/>
        </p:nvSpPr>
        <p:spPr>
          <a:xfrm>
            <a:off x="4143372" y="158731"/>
            <a:ext cx="3714776" cy="904239"/>
          </a:xfrm>
          <a:prstGeom prst="rect"/>
          <a:noFill/>
        </p:spPr>
        <p:txBody>
          <a:bodyPr rtlCol="0" wrap="square">
            <a:spAutoFit/>
          </a:bodyPr>
          <a:p>
            <a:pPr>
              <a:lnSpc>
                <a:spcPct val="150000"/>
              </a:lnSpc>
            </a:pPr>
            <a:r>
              <a:rPr altLang="en-US" dirty="0" lang="zh-CN">
                <a:solidFill>
                  <a:srgbClr val="416889"/>
                </a:solidFill>
                <a:cs typeface="+mn-ea"/>
                <a:sym typeface="+mn-lt"/>
              </a:rPr>
              <a:t>剧情走向与卖点植入的思路展示</a:t>
            </a:r>
            <a:endParaRPr altLang="zh-CN" dirty="0" lang="en-US">
              <a:solidFill>
                <a:srgbClr val="416889"/>
              </a:solidFill>
              <a:cs typeface="+mn-ea"/>
              <a:sym typeface="+mn-lt"/>
            </a:endParaRPr>
          </a:p>
          <a:p>
            <a:pPr>
              <a:lnSpc>
                <a:spcPct val="150000"/>
              </a:lnSpc>
            </a:pPr>
            <a:r>
              <a:rPr altLang="en-US" b="1" dirty="0" lang="zh-CN">
                <a:solidFill>
                  <a:srgbClr val="416889"/>
                </a:solidFill>
                <a:cs typeface="+mn-ea"/>
                <a:sym typeface="+mn-lt"/>
              </a:rPr>
              <a:t>周边</a:t>
            </a:r>
            <a:r>
              <a:rPr altLang="zh-CN" b="1" dirty="0" lang="en-US">
                <a:solidFill>
                  <a:srgbClr val="416889"/>
                </a:solidFill>
                <a:cs typeface="+mn-ea"/>
                <a:sym typeface="+mn-lt"/>
              </a:rPr>
              <a:t>—</a:t>
            </a:r>
            <a:r>
              <a:rPr altLang="en-US" b="1" dirty="0" lang="zh-CN">
                <a:solidFill>
                  <a:srgbClr val="416889"/>
                </a:solidFill>
                <a:cs typeface="+mn-ea"/>
                <a:sym typeface="+mn-lt"/>
              </a:rPr>
              <a:t>长镜</a:t>
            </a:r>
            <a:r>
              <a:rPr altLang="zh-CN" b="1" dirty="0" lang="en-US">
                <a:solidFill>
                  <a:srgbClr val="416889"/>
                </a:solidFill>
                <a:cs typeface="+mn-ea"/>
                <a:sym typeface="+mn-lt"/>
              </a:rPr>
              <a:t>—</a:t>
            </a:r>
            <a:r>
              <a:rPr altLang="en-US" b="1" dirty="0" lang="zh-CN">
                <a:solidFill>
                  <a:srgbClr val="416889"/>
                </a:solidFill>
                <a:cs typeface="+mn-ea"/>
                <a:sym typeface="+mn-lt"/>
              </a:rPr>
              <a:t>配套设施体现</a:t>
            </a:r>
          </a:p>
        </p:txBody>
      </p:sp>
      <p:sp>
        <p:nvSpPr>
          <p:cNvPr id="1048925" name="矩形 17"/>
          <p:cNvSpPr/>
          <p:nvPr/>
        </p:nvSpPr>
        <p:spPr>
          <a:xfrm>
            <a:off x="1979447" y="2936875"/>
            <a:ext cx="1500198" cy="952507"/>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926" name="TextBox 20"/>
          <p:cNvSpPr txBox="1"/>
          <p:nvPr/>
        </p:nvSpPr>
        <p:spPr>
          <a:xfrm>
            <a:off x="1962500" y="2983227"/>
            <a:ext cx="1571636" cy="769441"/>
          </a:xfrm>
          <a:prstGeom prst="rect"/>
          <a:noFill/>
        </p:spPr>
        <p:txBody>
          <a:bodyPr rtlCol="0" wrap="square">
            <a:spAutoFit/>
          </a:bodyPr>
          <a:p>
            <a:pPr algn="dist"/>
            <a:r>
              <a:rPr altLang="en-US" dirty="0" sz="1100" lang="zh-CN">
                <a:solidFill>
                  <a:schemeClr val="bg1"/>
                </a:solidFill>
                <a:cs typeface="+mn-ea"/>
                <a:sym typeface="+mn-lt"/>
              </a:rPr>
              <a:t>使用长镜的拍摄手法，跟随角色的出行将周边的便利 的配套与优美的环境进行体现。</a:t>
            </a:r>
          </a:p>
        </p:txBody>
      </p:sp>
      <p:sp>
        <p:nvSpPr>
          <p:cNvPr id="1048927" name="TextBox 21"/>
          <p:cNvSpPr txBox="1"/>
          <p:nvPr/>
        </p:nvSpPr>
        <p:spPr>
          <a:xfrm>
            <a:off x="5786446" y="3622680"/>
            <a:ext cx="1714512" cy="459739"/>
          </a:xfrm>
          <a:prstGeom prst="rect"/>
          <a:noFill/>
        </p:spPr>
        <p:txBody>
          <a:bodyPr rtlCol="0" wrap="square">
            <a:spAutoFit/>
          </a:bodyPr>
          <a:p>
            <a:pPr>
              <a:lnSpc>
                <a:spcPct val="150000"/>
              </a:lnSpc>
            </a:pPr>
            <a:r>
              <a:rPr altLang="en-US" dirty="0" sz="1600" lang="zh-CN">
                <a:solidFill>
                  <a:srgbClr val="416889"/>
                </a:solidFill>
                <a:cs typeface="+mn-ea"/>
                <a:sym typeface="+mn-lt"/>
              </a:rPr>
              <a:t>访客（剧情二）</a:t>
            </a:r>
          </a:p>
        </p:txBody>
      </p:sp>
      <p:sp>
        <p:nvSpPr>
          <p:cNvPr id="1048928" name="TextBox 22"/>
          <p:cNvSpPr txBox="1"/>
          <p:nvPr/>
        </p:nvSpPr>
        <p:spPr>
          <a:xfrm>
            <a:off x="5786446" y="2063745"/>
            <a:ext cx="2143172" cy="1170940"/>
          </a:xfrm>
          <a:prstGeom prst="rect"/>
          <a:noFill/>
        </p:spPr>
        <p:txBody>
          <a:bodyPr rtlCol="0" wrap="square">
            <a:spAutoFit/>
          </a:bodyPr>
          <a:p>
            <a:pPr>
              <a:lnSpc>
                <a:spcPct val="150000"/>
              </a:lnSpc>
            </a:pPr>
            <a:r>
              <a:rPr altLang="en-US" dirty="0" sz="1050" lang="zh-CN">
                <a:solidFill>
                  <a:schemeClr val="tx1">
                    <a:lumMod val="65000"/>
                    <a:lumOff val="35000"/>
                  </a:schemeClr>
                </a:solidFill>
                <a:cs typeface="+mn-ea"/>
                <a:sym typeface="+mn-lt"/>
              </a:rPr>
              <a:t>左立不安的房先生决定亲开车迎接女友的到来，镜头跟随房先生将项目惬意的生活环境以及便利的配套设施，通过房先生的介绍展示给观众。</a:t>
            </a:r>
          </a:p>
        </p:txBody>
      </p:sp>
      <p:sp>
        <p:nvSpPr>
          <p:cNvPr id="1048929" name="矩形 23"/>
          <p:cNvSpPr/>
          <p:nvPr/>
        </p:nvSpPr>
        <p:spPr>
          <a:xfrm>
            <a:off x="5929322" y="3571881"/>
            <a:ext cx="1285884" cy="50799"/>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930" name="矩形 12"/>
          <p:cNvSpPr/>
          <p:nvPr/>
        </p:nvSpPr>
        <p:spPr>
          <a:xfrm>
            <a:off x="0" y="357173"/>
            <a:ext cx="428596" cy="4286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416889"/>
              </a:solidFill>
              <a:cs typeface="+mn-ea"/>
              <a:sym typeface="+mn-lt"/>
            </a:endParaRPr>
          </a:p>
        </p:txBody>
      </p:sp>
      <p:sp>
        <p:nvSpPr>
          <p:cNvPr id="1048931" name="矩形 13"/>
          <p:cNvSpPr/>
          <p:nvPr/>
        </p:nvSpPr>
        <p:spPr>
          <a:xfrm>
            <a:off x="500034" y="357173"/>
            <a:ext cx="71438" cy="4286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416889"/>
              </a:solidFill>
              <a:cs typeface="+mn-ea"/>
              <a:sym typeface="+mn-l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32" name=""/>
        <p:cNvGrpSpPr/>
        <p:nvPr/>
      </p:nvGrpSpPr>
      <p:grpSpPr>
        <a:xfrm>
          <a:off x="0" y="0"/>
          <a:ext cx="0" cy="0"/>
          <a:chOff x="0" y="0"/>
          <a:chExt cx="0" cy="0"/>
        </a:xfrm>
      </p:grpSpPr>
      <p:sp>
        <p:nvSpPr>
          <p:cNvPr id="1048932" name="TextBox 5"/>
          <p:cNvSpPr txBox="1"/>
          <p:nvPr/>
        </p:nvSpPr>
        <p:spPr>
          <a:xfrm>
            <a:off x="714348" y="224616"/>
            <a:ext cx="2262158" cy="369332"/>
          </a:xfrm>
          <a:prstGeom prst="rect"/>
          <a:noFill/>
        </p:spPr>
        <p:txBody>
          <a:bodyPr rtlCol="0" wrap="none">
            <a:spAutoFit/>
          </a:bodyPr>
          <a:p>
            <a:r>
              <a:rPr altLang="en-US" dirty="0" lang="zh-CN">
                <a:cs typeface="+mn-ea"/>
                <a:sym typeface="+mn-lt"/>
              </a:rPr>
              <a:t>精装样板间产品展示</a:t>
            </a:r>
          </a:p>
        </p:txBody>
      </p:sp>
      <p:sp>
        <p:nvSpPr>
          <p:cNvPr id="1048933" name="TextBox 6"/>
          <p:cNvSpPr txBox="1"/>
          <p:nvPr/>
        </p:nvSpPr>
        <p:spPr>
          <a:xfrm>
            <a:off x="785786" y="555609"/>
            <a:ext cx="2071702" cy="261610"/>
          </a:xfrm>
          <a:prstGeom prst="rect"/>
          <a:noFill/>
        </p:spPr>
        <p:txBody>
          <a:bodyPr rtlCol="0" wrap="square">
            <a:spAutoFit/>
          </a:bodyPr>
          <a:p>
            <a:pPr algn="dist"/>
            <a:r>
              <a:rPr altLang="zh-CN" dirty="0" sz="1100" lang="en-US">
                <a:cs typeface="+mn-ea"/>
                <a:sym typeface="+mn-lt"/>
              </a:rPr>
              <a:t>-</a:t>
            </a:r>
            <a:r>
              <a:rPr altLang="en-US" dirty="0" sz="1100" lang="zh-CN">
                <a:cs typeface="+mn-ea"/>
                <a:sym typeface="+mn-lt"/>
              </a:rPr>
              <a:t>剧情微电影</a:t>
            </a:r>
            <a:r>
              <a:rPr dirty="0" sz="1100" lang="en-US">
                <a:solidFill>
                  <a:srgbClr val="333333"/>
                </a:solidFill>
                <a:cs typeface="+mn-ea"/>
                <a:sym typeface="+mn-lt"/>
              </a:rPr>
              <a:t>Microfilm-</a:t>
            </a:r>
            <a:endParaRPr altLang="en-US" dirty="0" sz="1100" lang="zh-CN">
              <a:cs typeface="+mn-ea"/>
              <a:sym typeface="+mn-lt"/>
            </a:endParaRPr>
          </a:p>
        </p:txBody>
      </p:sp>
      <p:sp>
        <p:nvSpPr>
          <p:cNvPr id="1048934" name="TextBox 7"/>
          <p:cNvSpPr txBox="1"/>
          <p:nvPr/>
        </p:nvSpPr>
        <p:spPr>
          <a:xfrm>
            <a:off x="3857620" y="238107"/>
            <a:ext cx="3643338" cy="904239"/>
          </a:xfrm>
          <a:prstGeom prst="rect"/>
          <a:noFill/>
        </p:spPr>
        <p:txBody>
          <a:bodyPr rtlCol="0" wrap="square">
            <a:spAutoFit/>
          </a:bodyPr>
          <a:p>
            <a:pPr>
              <a:lnSpc>
                <a:spcPct val="150000"/>
              </a:lnSpc>
            </a:pPr>
            <a:r>
              <a:rPr altLang="en-US" dirty="0" lang="zh-CN">
                <a:solidFill>
                  <a:srgbClr val="416889"/>
                </a:solidFill>
                <a:cs typeface="+mn-ea"/>
                <a:sym typeface="+mn-lt"/>
              </a:rPr>
              <a:t>剧情走向与卖点植入的思路展示</a:t>
            </a:r>
            <a:endParaRPr altLang="zh-CN" dirty="0" lang="en-US">
              <a:solidFill>
                <a:srgbClr val="416889"/>
              </a:solidFill>
              <a:cs typeface="+mn-ea"/>
              <a:sym typeface="+mn-lt"/>
            </a:endParaRPr>
          </a:p>
          <a:p>
            <a:pPr>
              <a:lnSpc>
                <a:spcPct val="150000"/>
              </a:lnSpc>
            </a:pPr>
            <a:r>
              <a:rPr altLang="en-US" dirty="0" lang="zh-CN">
                <a:solidFill>
                  <a:srgbClr val="416889"/>
                </a:solidFill>
                <a:cs typeface="+mn-ea"/>
                <a:sym typeface="+mn-lt"/>
              </a:rPr>
              <a:t>问题</a:t>
            </a:r>
            <a:r>
              <a:rPr altLang="zh-CN" dirty="0" lang="en-US">
                <a:solidFill>
                  <a:srgbClr val="416889"/>
                </a:solidFill>
                <a:cs typeface="+mn-ea"/>
                <a:sym typeface="+mn-lt"/>
              </a:rPr>
              <a:t>-</a:t>
            </a:r>
            <a:r>
              <a:rPr altLang="en-US" dirty="0" lang="zh-CN">
                <a:solidFill>
                  <a:srgbClr val="416889"/>
                </a:solidFill>
                <a:cs typeface="+mn-ea"/>
                <a:sym typeface="+mn-lt"/>
              </a:rPr>
              <a:t>思考</a:t>
            </a:r>
            <a:r>
              <a:rPr altLang="zh-CN" dirty="0" lang="en-US">
                <a:solidFill>
                  <a:srgbClr val="416889"/>
                </a:solidFill>
                <a:cs typeface="+mn-ea"/>
                <a:sym typeface="+mn-lt"/>
              </a:rPr>
              <a:t>-</a:t>
            </a:r>
            <a:r>
              <a:rPr altLang="en-US" dirty="0" lang="zh-CN">
                <a:solidFill>
                  <a:srgbClr val="416889"/>
                </a:solidFill>
                <a:cs typeface="+mn-ea"/>
                <a:sym typeface="+mn-lt"/>
              </a:rPr>
              <a:t>解决沉寂</a:t>
            </a:r>
            <a:endParaRPr altLang="zh-CN" dirty="0" lang="en-US">
              <a:solidFill>
                <a:srgbClr val="416889"/>
              </a:solidFill>
              <a:cs typeface="+mn-ea"/>
              <a:sym typeface="+mn-lt"/>
            </a:endParaRPr>
          </a:p>
        </p:txBody>
      </p:sp>
      <p:pic>
        <p:nvPicPr>
          <p:cNvPr id="2097211" name="Picture 2"/>
          <p:cNvPicPr>
            <a:picLocks noChangeAspect="1" noChangeArrowheads="1"/>
          </p:cNvPicPr>
          <p:nvPr/>
        </p:nvPicPr>
        <p:blipFill>
          <a:blip xmlns:r="http://schemas.openxmlformats.org/officeDocument/2006/relationships" r:embed="rId1" cstate="email"/>
          <a:srcRect/>
          <a:stretch>
            <a:fillRect/>
          </a:stretch>
        </p:blipFill>
        <p:spPr bwMode="auto">
          <a:xfrm>
            <a:off x="500034" y="1428740"/>
            <a:ext cx="5250692" cy="3889402"/>
          </a:xfrm>
          <a:prstGeom prst="rect"/>
          <a:noFill/>
          <a:ln w="9525">
            <a:noFill/>
            <a:miter lim="800000"/>
            <a:headEnd/>
            <a:tailEnd/>
          </a:ln>
          <a:effectLst/>
        </p:spPr>
      </p:pic>
      <p:sp>
        <p:nvSpPr>
          <p:cNvPr id="1048935" name="矩形 9"/>
          <p:cNvSpPr/>
          <p:nvPr/>
        </p:nvSpPr>
        <p:spPr>
          <a:xfrm>
            <a:off x="500034" y="1428740"/>
            <a:ext cx="5286412" cy="3889402"/>
          </a:xfrm>
          <a:prstGeom prst="rect"/>
          <a:solidFill>
            <a:schemeClr val="tx2">
              <a:lumMod val="60000"/>
              <a:lumOff val="4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cxnSp>
        <p:nvCxnSpPr>
          <p:cNvPr id="3145769" name="直接连接符 11"/>
          <p:cNvCxnSpPr>
            <a:cxnSpLocks/>
          </p:cNvCxnSpPr>
          <p:nvPr/>
        </p:nvCxnSpPr>
        <p:spPr>
          <a:xfrm>
            <a:off x="1000100" y="1666867"/>
            <a:ext cx="642942" cy="555629"/>
          </a:xfrm>
          <a:prstGeom prst="line"/>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45770" name="直接箭头连接符 16"/>
          <p:cNvCxnSpPr>
            <a:cxnSpLocks/>
          </p:cNvCxnSpPr>
          <p:nvPr/>
        </p:nvCxnSpPr>
        <p:spPr>
          <a:xfrm rot="16200000" flipV="1">
            <a:off x="856430" y="2342353"/>
            <a:ext cx="730262" cy="14294"/>
          </a:xfrm>
          <a:prstGeom prst="straightConnector1"/>
          <a:ln>
            <a:solidFill>
              <a:schemeClr val="accent5">
                <a:lumMod val="75000"/>
              </a:schemeClr>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3145771" name="直接连接符 23"/>
          <p:cNvCxnSpPr>
            <a:cxnSpLocks/>
          </p:cNvCxnSpPr>
          <p:nvPr/>
        </p:nvCxnSpPr>
        <p:spPr>
          <a:xfrm rot="5400000">
            <a:off x="937438" y="3373485"/>
            <a:ext cx="554747" cy="794"/>
          </a:xfrm>
          <a:prstGeom prst="line"/>
          <a:ln>
            <a:prstDash val="dash"/>
          </a:ln>
        </p:spPr>
        <p:style>
          <a:lnRef idx="1">
            <a:schemeClr val="accent1"/>
          </a:lnRef>
          <a:fillRef idx="0">
            <a:schemeClr val="accent1"/>
          </a:fillRef>
          <a:effectRef idx="0">
            <a:schemeClr val="accent1"/>
          </a:effectRef>
          <a:fontRef idx="minor">
            <a:schemeClr val="tx1"/>
          </a:fontRef>
        </p:style>
      </p:cxnSp>
      <p:sp>
        <p:nvSpPr>
          <p:cNvPr id="1048936" name="TextBox 25"/>
          <p:cNvSpPr txBox="1"/>
          <p:nvPr/>
        </p:nvSpPr>
        <p:spPr>
          <a:xfrm>
            <a:off x="928662" y="2698749"/>
            <a:ext cx="479618" cy="246221"/>
          </a:xfrm>
          <a:prstGeom prst="rect"/>
          <a:noFill/>
        </p:spPr>
        <p:txBody>
          <a:bodyPr rtlCol="0" wrap="none">
            <a:spAutoFit/>
          </a:bodyPr>
          <a:p>
            <a:r>
              <a:rPr altLang="en-US" dirty="0" sz="1000" lang="zh-CN">
                <a:solidFill>
                  <a:schemeClr val="accent5">
                    <a:lumMod val="50000"/>
                  </a:schemeClr>
                </a:solidFill>
                <a:cs typeface="+mn-ea"/>
                <a:sym typeface="+mn-lt"/>
              </a:rPr>
              <a:t>高 度</a:t>
            </a:r>
          </a:p>
        </p:txBody>
      </p:sp>
      <p:cxnSp>
        <p:nvCxnSpPr>
          <p:cNvPr id="3145772" name="直接箭头连接符 26"/>
          <p:cNvCxnSpPr>
            <a:cxnSpLocks/>
          </p:cNvCxnSpPr>
          <p:nvPr/>
        </p:nvCxnSpPr>
        <p:spPr>
          <a:xfrm flipV="1">
            <a:off x="5072066" y="1428740"/>
            <a:ext cx="500066" cy="396878"/>
          </a:xfrm>
          <a:prstGeom prst="straightConnector1"/>
          <a:ln>
            <a:solidFill>
              <a:schemeClr val="accent5">
                <a:lumMod val="75000"/>
              </a:schemeClr>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3145773" name="直接箭头连接符 28"/>
          <p:cNvCxnSpPr>
            <a:cxnSpLocks/>
          </p:cNvCxnSpPr>
          <p:nvPr/>
        </p:nvCxnSpPr>
        <p:spPr>
          <a:xfrm rot="10800000" flipV="1">
            <a:off x="4000496" y="2222496"/>
            <a:ext cx="571504" cy="476253"/>
          </a:xfrm>
          <a:prstGeom prst="straightConnector1"/>
          <a:ln>
            <a:solidFill>
              <a:schemeClr val="accent5">
                <a:lumMod val="75000"/>
              </a:schemeClr>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1048937" name="TextBox 31"/>
          <p:cNvSpPr txBox="1"/>
          <p:nvPr/>
        </p:nvSpPr>
        <p:spPr>
          <a:xfrm rot="19778285">
            <a:off x="4578307" y="1938211"/>
            <a:ext cx="441146" cy="246221"/>
          </a:xfrm>
          <a:prstGeom prst="rect"/>
          <a:noFill/>
        </p:spPr>
        <p:txBody>
          <a:bodyPr rtlCol="0" wrap="none">
            <a:spAutoFit/>
          </a:bodyPr>
          <a:p>
            <a:r>
              <a:rPr altLang="en-US" dirty="0" sz="1000" lang="zh-CN">
                <a:solidFill>
                  <a:schemeClr val="accent5">
                    <a:lumMod val="50000"/>
                  </a:schemeClr>
                </a:solidFill>
                <a:cs typeface="+mn-ea"/>
                <a:sym typeface="+mn-lt"/>
              </a:rPr>
              <a:t>长度</a:t>
            </a:r>
          </a:p>
        </p:txBody>
      </p:sp>
      <p:cxnSp>
        <p:nvCxnSpPr>
          <p:cNvPr id="3145774" name="直接箭头连接符 32"/>
          <p:cNvCxnSpPr>
            <a:cxnSpLocks/>
          </p:cNvCxnSpPr>
          <p:nvPr/>
        </p:nvCxnSpPr>
        <p:spPr>
          <a:xfrm rot="10800000">
            <a:off x="2143108" y="2698749"/>
            <a:ext cx="642942" cy="1764"/>
          </a:xfrm>
          <a:prstGeom prst="straightConnector1"/>
          <a:ln>
            <a:solidFill>
              <a:schemeClr val="accent5">
                <a:lumMod val="75000"/>
              </a:schemeClr>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3145775" name="直接箭头连接符 34"/>
          <p:cNvCxnSpPr>
            <a:cxnSpLocks/>
          </p:cNvCxnSpPr>
          <p:nvPr/>
        </p:nvCxnSpPr>
        <p:spPr>
          <a:xfrm>
            <a:off x="3357554" y="2698749"/>
            <a:ext cx="500066" cy="1764"/>
          </a:xfrm>
          <a:prstGeom prst="straightConnector1"/>
          <a:ln>
            <a:solidFill>
              <a:schemeClr val="accent5">
                <a:lumMod val="75000"/>
              </a:schemeClr>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1048938" name="TextBox 38"/>
          <p:cNvSpPr txBox="1"/>
          <p:nvPr/>
        </p:nvSpPr>
        <p:spPr>
          <a:xfrm>
            <a:off x="2786050" y="2539998"/>
            <a:ext cx="479618" cy="246221"/>
          </a:xfrm>
          <a:prstGeom prst="rect"/>
          <a:noFill/>
        </p:spPr>
        <p:txBody>
          <a:bodyPr rtlCol="0" wrap="none">
            <a:spAutoFit/>
          </a:bodyPr>
          <a:p>
            <a:r>
              <a:rPr altLang="en-US" dirty="0" sz="1000" lang="zh-CN">
                <a:solidFill>
                  <a:schemeClr val="accent5">
                    <a:lumMod val="50000"/>
                  </a:schemeClr>
                </a:solidFill>
                <a:cs typeface="+mn-ea"/>
                <a:sym typeface="+mn-lt"/>
              </a:rPr>
              <a:t>宽 度</a:t>
            </a:r>
          </a:p>
        </p:txBody>
      </p:sp>
      <p:sp>
        <p:nvSpPr>
          <p:cNvPr id="1048939" name="矩形 39"/>
          <p:cNvSpPr/>
          <p:nvPr/>
        </p:nvSpPr>
        <p:spPr>
          <a:xfrm>
            <a:off x="500034" y="4683138"/>
            <a:ext cx="5286412" cy="635004"/>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940" name="TextBox 40"/>
          <p:cNvSpPr txBox="1"/>
          <p:nvPr/>
        </p:nvSpPr>
        <p:spPr>
          <a:xfrm>
            <a:off x="642910" y="4762513"/>
            <a:ext cx="4786346" cy="336695"/>
          </a:xfrm>
          <a:prstGeom prst="rect"/>
          <a:noFill/>
        </p:spPr>
        <p:txBody>
          <a:bodyPr rtlCol="0" wrap="square">
            <a:spAutoFit/>
          </a:bodyPr>
          <a:p>
            <a:pPr>
              <a:lnSpc>
                <a:spcPct val="150000"/>
              </a:lnSpc>
            </a:pPr>
            <a:r>
              <a:rPr altLang="en-US" dirty="0" sz="1200" lang="zh-CN">
                <a:solidFill>
                  <a:schemeClr val="bg1"/>
                </a:solidFill>
                <a:cs typeface="+mn-ea"/>
                <a:sym typeface="+mn-lt"/>
              </a:rPr>
              <a:t>对于房屋数据的展示，采用深景的镜头，让观众更加直观看到。</a:t>
            </a:r>
          </a:p>
        </p:txBody>
      </p:sp>
      <p:sp>
        <p:nvSpPr>
          <p:cNvPr id="1048941" name="TextBox 41"/>
          <p:cNvSpPr txBox="1"/>
          <p:nvPr/>
        </p:nvSpPr>
        <p:spPr>
          <a:xfrm>
            <a:off x="6357950" y="3909484"/>
            <a:ext cx="1714512" cy="459739"/>
          </a:xfrm>
          <a:prstGeom prst="rect"/>
          <a:noFill/>
        </p:spPr>
        <p:txBody>
          <a:bodyPr rtlCol="0" wrap="square">
            <a:spAutoFit/>
          </a:bodyPr>
          <a:p>
            <a:pPr>
              <a:lnSpc>
                <a:spcPct val="150000"/>
              </a:lnSpc>
            </a:pPr>
            <a:r>
              <a:rPr altLang="en-US" dirty="0" sz="1600" lang="zh-CN">
                <a:solidFill>
                  <a:srgbClr val="416889"/>
                </a:solidFill>
                <a:cs typeface="+mn-ea"/>
                <a:sym typeface="+mn-lt"/>
              </a:rPr>
              <a:t>互动（剧情三）</a:t>
            </a:r>
          </a:p>
        </p:txBody>
      </p:sp>
      <p:sp>
        <p:nvSpPr>
          <p:cNvPr id="1048942" name="TextBox 42"/>
          <p:cNvSpPr txBox="1"/>
          <p:nvPr/>
        </p:nvSpPr>
        <p:spPr>
          <a:xfrm>
            <a:off x="6357950" y="1825619"/>
            <a:ext cx="2143172" cy="1386841"/>
          </a:xfrm>
          <a:prstGeom prst="rect"/>
          <a:noFill/>
        </p:spPr>
        <p:txBody>
          <a:bodyPr rtlCol="0" wrap="square">
            <a:spAutoFit/>
          </a:bodyPr>
          <a:p>
            <a:pPr>
              <a:lnSpc>
                <a:spcPct val="150000"/>
              </a:lnSpc>
            </a:pPr>
            <a:r>
              <a:rPr altLang="en-US" dirty="0" sz="1050" lang="zh-CN">
                <a:solidFill>
                  <a:schemeClr val="tx1">
                    <a:lumMod val="65000"/>
                    <a:lumOff val="35000"/>
                  </a:schemeClr>
                </a:solidFill>
                <a:cs typeface="+mn-ea"/>
                <a:sym typeface="+mn-lt"/>
              </a:rPr>
              <a:t>女友的到来，使得剧情上更加的生动，对于期间突发的各类状况（例如未带钥匙、临时的工作、衣服弄脏了需要清洗等诸多问题），让观众一同来思考如何解决，最终由房先生（精装产品）满足。</a:t>
            </a:r>
          </a:p>
        </p:txBody>
      </p:sp>
      <p:sp>
        <p:nvSpPr>
          <p:cNvPr id="1048943" name="矩形 43"/>
          <p:cNvSpPr/>
          <p:nvPr/>
        </p:nvSpPr>
        <p:spPr>
          <a:xfrm>
            <a:off x="6500826" y="3810007"/>
            <a:ext cx="1285884" cy="50799"/>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944" name="矩形 24"/>
          <p:cNvSpPr/>
          <p:nvPr/>
        </p:nvSpPr>
        <p:spPr>
          <a:xfrm>
            <a:off x="0" y="357173"/>
            <a:ext cx="428596" cy="4286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416889"/>
              </a:solidFill>
              <a:cs typeface="+mn-ea"/>
              <a:sym typeface="+mn-lt"/>
            </a:endParaRPr>
          </a:p>
        </p:txBody>
      </p:sp>
      <p:sp>
        <p:nvSpPr>
          <p:cNvPr id="1048945" name="矩形 27"/>
          <p:cNvSpPr/>
          <p:nvPr/>
        </p:nvSpPr>
        <p:spPr>
          <a:xfrm>
            <a:off x="500034" y="357173"/>
            <a:ext cx="71438" cy="4286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416889"/>
              </a:solidFill>
              <a:cs typeface="+mn-ea"/>
              <a:sym typeface="+mn-l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33" name=""/>
        <p:cNvGrpSpPr/>
        <p:nvPr/>
      </p:nvGrpSpPr>
      <p:grpSpPr>
        <a:xfrm>
          <a:off x="0" y="0"/>
          <a:ext cx="0" cy="0"/>
          <a:chOff x="0" y="0"/>
          <a:chExt cx="0" cy="0"/>
        </a:xfrm>
      </p:grpSpPr>
      <p:sp>
        <p:nvSpPr>
          <p:cNvPr id="1048946" name="TextBox 5"/>
          <p:cNvSpPr txBox="1"/>
          <p:nvPr/>
        </p:nvSpPr>
        <p:spPr>
          <a:xfrm>
            <a:off x="714348" y="224616"/>
            <a:ext cx="2262158" cy="369332"/>
          </a:xfrm>
          <a:prstGeom prst="rect"/>
          <a:noFill/>
        </p:spPr>
        <p:txBody>
          <a:bodyPr rtlCol="0" wrap="none">
            <a:spAutoFit/>
          </a:bodyPr>
          <a:p>
            <a:r>
              <a:rPr altLang="en-US" dirty="0" lang="zh-CN">
                <a:cs typeface="+mn-ea"/>
                <a:sym typeface="+mn-lt"/>
              </a:rPr>
              <a:t>精装样板间产品展示</a:t>
            </a:r>
          </a:p>
        </p:txBody>
      </p:sp>
      <p:sp>
        <p:nvSpPr>
          <p:cNvPr id="1048947" name="TextBox 6"/>
          <p:cNvSpPr txBox="1"/>
          <p:nvPr/>
        </p:nvSpPr>
        <p:spPr>
          <a:xfrm>
            <a:off x="785786" y="555609"/>
            <a:ext cx="2071702" cy="261610"/>
          </a:xfrm>
          <a:prstGeom prst="rect"/>
          <a:noFill/>
        </p:spPr>
        <p:txBody>
          <a:bodyPr rtlCol="0" wrap="square">
            <a:spAutoFit/>
          </a:bodyPr>
          <a:p>
            <a:pPr algn="dist"/>
            <a:r>
              <a:rPr altLang="zh-CN" dirty="0" sz="1100" lang="en-US">
                <a:cs typeface="+mn-ea"/>
                <a:sym typeface="+mn-lt"/>
              </a:rPr>
              <a:t>-</a:t>
            </a:r>
            <a:r>
              <a:rPr altLang="en-US" dirty="0" sz="1100" lang="zh-CN">
                <a:cs typeface="+mn-ea"/>
                <a:sym typeface="+mn-lt"/>
              </a:rPr>
              <a:t>剧情微电影</a:t>
            </a:r>
            <a:r>
              <a:rPr dirty="0" sz="1100" lang="en-US">
                <a:solidFill>
                  <a:srgbClr val="333333"/>
                </a:solidFill>
                <a:cs typeface="+mn-ea"/>
                <a:sym typeface="+mn-lt"/>
              </a:rPr>
              <a:t>Microfilm-</a:t>
            </a:r>
            <a:endParaRPr altLang="en-US" dirty="0" sz="1100" lang="zh-CN">
              <a:cs typeface="+mn-ea"/>
              <a:sym typeface="+mn-lt"/>
            </a:endParaRPr>
          </a:p>
        </p:txBody>
      </p:sp>
      <p:sp>
        <p:nvSpPr>
          <p:cNvPr id="1048948" name="TextBox 7"/>
          <p:cNvSpPr txBox="1"/>
          <p:nvPr/>
        </p:nvSpPr>
        <p:spPr>
          <a:xfrm>
            <a:off x="3857620" y="238107"/>
            <a:ext cx="3643338" cy="497840"/>
          </a:xfrm>
          <a:prstGeom prst="rect"/>
          <a:noFill/>
        </p:spPr>
        <p:txBody>
          <a:bodyPr rtlCol="0" wrap="square">
            <a:spAutoFit/>
          </a:bodyPr>
          <a:p>
            <a:pPr>
              <a:lnSpc>
                <a:spcPct val="150000"/>
              </a:lnSpc>
            </a:pPr>
            <a:r>
              <a:rPr altLang="en-US" dirty="0" lang="zh-CN">
                <a:solidFill>
                  <a:srgbClr val="416889"/>
                </a:solidFill>
                <a:cs typeface="+mn-ea"/>
                <a:sym typeface="+mn-lt"/>
              </a:rPr>
              <a:t>剧情走向与卖点植入的思路展示</a:t>
            </a:r>
          </a:p>
        </p:txBody>
      </p:sp>
      <p:pic>
        <p:nvPicPr>
          <p:cNvPr id="2097212" name="Picture 2" descr="https://timgsa.baidu.com/timg?image&amp;quality=80&amp;size=b9999_10000&amp;sec=1583333751939&amp;di=1013f98b79a6d433b3bf5bbf9aa75db7&amp;imgtype=0&amp;src=http%3A%2F%2Fstatic.nfapp.southcn.com%2Fpic%2F201802%2F23%2F5b972461-b40e-4fe1-8aa2-0f259abccd17.jpeg.2"/>
          <p:cNvPicPr>
            <a:picLocks noChangeAspect="1" noChangeArrowheads="1"/>
          </p:cNvPicPr>
          <p:nvPr/>
        </p:nvPicPr>
        <p:blipFill>
          <a:blip xmlns:r="http://schemas.openxmlformats.org/officeDocument/2006/relationships" r:embed="rId1" cstate="email"/>
          <a:srcRect/>
          <a:stretch>
            <a:fillRect/>
          </a:stretch>
        </p:blipFill>
        <p:spPr bwMode="auto">
          <a:xfrm>
            <a:off x="1142977" y="1666867"/>
            <a:ext cx="4154483" cy="2619393"/>
          </a:xfrm>
          <a:prstGeom prst="rect"/>
          <a:noFill/>
        </p:spPr>
      </p:pic>
      <p:sp>
        <p:nvSpPr>
          <p:cNvPr id="1048949" name="TextBox 9"/>
          <p:cNvSpPr txBox="1"/>
          <p:nvPr/>
        </p:nvSpPr>
        <p:spPr>
          <a:xfrm>
            <a:off x="6147788" y="3914782"/>
            <a:ext cx="1714512" cy="459739"/>
          </a:xfrm>
          <a:prstGeom prst="rect"/>
          <a:noFill/>
        </p:spPr>
        <p:txBody>
          <a:bodyPr rtlCol="0" wrap="square">
            <a:spAutoFit/>
          </a:bodyPr>
          <a:p>
            <a:pPr>
              <a:lnSpc>
                <a:spcPct val="150000"/>
              </a:lnSpc>
            </a:pPr>
            <a:r>
              <a:rPr altLang="en-US" dirty="0" sz="1600" lang="zh-CN">
                <a:solidFill>
                  <a:srgbClr val="416889"/>
                </a:solidFill>
                <a:cs typeface="+mn-ea"/>
                <a:sym typeface="+mn-lt"/>
              </a:rPr>
              <a:t>求婚（剧情四）</a:t>
            </a:r>
          </a:p>
        </p:txBody>
      </p:sp>
      <p:sp>
        <p:nvSpPr>
          <p:cNvPr id="1048950" name="TextBox 10"/>
          <p:cNvSpPr txBox="1"/>
          <p:nvPr/>
        </p:nvSpPr>
        <p:spPr>
          <a:xfrm>
            <a:off x="6143636" y="1587492"/>
            <a:ext cx="2786114" cy="1602740"/>
          </a:xfrm>
          <a:prstGeom prst="rect"/>
          <a:noFill/>
        </p:spPr>
        <p:txBody>
          <a:bodyPr rtlCol="0" wrap="square">
            <a:spAutoFit/>
          </a:bodyPr>
          <a:p>
            <a:pPr>
              <a:lnSpc>
                <a:spcPct val="150000"/>
              </a:lnSpc>
            </a:pPr>
            <a:r>
              <a:rPr altLang="en-US" dirty="0" sz="1050" lang="zh-CN">
                <a:solidFill>
                  <a:schemeClr val="tx1">
                    <a:lumMod val="65000"/>
                    <a:lumOff val="35000"/>
                  </a:schemeClr>
                </a:solidFill>
                <a:cs typeface="+mn-ea"/>
                <a:sym typeface="+mn-lt"/>
              </a:rPr>
              <a:t>晚饭过后，房先生与</a:t>
            </a:r>
            <a:r>
              <a:rPr altLang="zh-CN" dirty="0" sz="1050" lang="en-US">
                <a:solidFill>
                  <a:schemeClr val="tx1">
                    <a:lumMod val="65000"/>
                    <a:lumOff val="35000"/>
                  </a:schemeClr>
                </a:solidFill>
                <a:cs typeface="+mn-ea"/>
                <a:sym typeface="+mn-lt"/>
              </a:rPr>
              <a:t>Y</a:t>
            </a:r>
            <a:r>
              <a:rPr altLang="en-US" dirty="0" sz="1050" lang="zh-CN">
                <a:solidFill>
                  <a:schemeClr val="tx1">
                    <a:lumMod val="65000"/>
                    <a:lumOff val="35000"/>
                  </a:schemeClr>
                </a:solidFill>
                <a:cs typeface="+mn-ea"/>
                <a:sym typeface="+mn-lt"/>
              </a:rPr>
              <a:t>小姐两人窝在沙发上看电影（</a:t>
            </a:r>
            <a:r>
              <a:rPr altLang="zh-CN" dirty="0" sz="1050" lang="en-US">
                <a:solidFill>
                  <a:schemeClr val="tx1">
                    <a:lumMod val="65000"/>
                    <a:lumOff val="35000"/>
                  </a:schemeClr>
                </a:solidFill>
                <a:cs typeface="+mn-ea"/>
                <a:sym typeface="+mn-lt"/>
              </a:rPr>
              <a:t>《</a:t>
            </a:r>
            <a:r>
              <a:rPr altLang="en-US" dirty="0" sz="1050" lang="zh-CN">
                <a:solidFill>
                  <a:schemeClr val="tx1">
                    <a:lumMod val="65000"/>
                    <a:lumOff val="35000"/>
                  </a:schemeClr>
                </a:solidFill>
                <a:cs typeface="+mn-ea"/>
                <a:sym typeface="+mn-lt"/>
              </a:rPr>
              <a:t>甲方乙方</a:t>
            </a:r>
            <a:r>
              <a:rPr altLang="zh-CN" dirty="0" sz="1050" lang="en-US">
                <a:solidFill>
                  <a:schemeClr val="tx1">
                    <a:lumMod val="65000"/>
                    <a:lumOff val="35000"/>
                  </a:schemeClr>
                </a:solidFill>
                <a:cs typeface="+mn-ea"/>
                <a:sym typeface="+mn-lt"/>
              </a:rPr>
              <a:t>》</a:t>
            </a:r>
            <a:r>
              <a:rPr altLang="en-US" dirty="0" sz="1050" lang="zh-CN">
                <a:solidFill>
                  <a:schemeClr val="tx1">
                    <a:lumMod val="65000"/>
                    <a:lumOff val="35000"/>
                  </a:schemeClr>
                </a:solidFill>
                <a:cs typeface="+mn-ea"/>
                <a:sym typeface="+mn-lt"/>
              </a:rPr>
              <a:t>），随着一波波笑声的传来，我们眼镜上的数值达到了</a:t>
            </a:r>
            <a:r>
              <a:rPr altLang="zh-CN" dirty="0" sz="1050" lang="en-US">
                <a:solidFill>
                  <a:schemeClr val="tx1">
                    <a:lumMod val="65000"/>
                    <a:lumOff val="35000"/>
                  </a:schemeClr>
                </a:solidFill>
                <a:cs typeface="+mn-ea"/>
                <a:sym typeface="+mn-lt"/>
              </a:rPr>
              <a:t>100%</a:t>
            </a:r>
            <a:r>
              <a:rPr altLang="en-US" dirty="0" sz="1050" lang="zh-CN">
                <a:solidFill>
                  <a:schemeClr val="tx1">
                    <a:lumMod val="65000"/>
                    <a:lumOff val="35000"/>
                  </a:schemeClr>
                </a:solidFill>
                <a:cs typeface="+mn-ea"/>
                <a:sym typeface="+mn-lt"/>
              </a:rPr>
              <a:t>，房先生拿出了戒指与屋子的钥匙，向</a:t>
            </a:r>
            <a:r>
              <a:rPr altLang="zh-CN" dirty="0" sz="1050" lang="en-US">
                <a:solidFill>
                  <a:schemeClr val="tx1">
                    <a:lumMod val="65000"/>
                    <a:lumOff val="35000"/>
                  </a:schemeClr>
                </a:solidFill>
                <a:cs typeface="+mn-ea"/>
                <a:sym typeface="+mn-lt"/>
              </a:rPr>
              <a:t>Y</a:t>
            </a:r>
            <a:r>
              <a:rPr altLang="en-US" dirty="0" sz="1050" lang="zh-CN">
                <a:solidFill>
                  <a:schemeClr val="tx1">
                    <a:lumMod val="65000"/>
                    <a:lumOff val="35000"/>
                  </a:schemeClr>
                </a:solidFill>
                <a:cs typeface="+mn-ea"/>
                <a:sym typeface="+mn-lt"/>
              </a:rPr>
              <a:t>女士求婚，并且成功。两人依偎在一起，这时电视的画面定格在图示中的画面，“没有房子的婚姻是不幸福的”与主题再次呼应，短片结束。</a:t>
            </a:r>
          </a:p>
        </p:txBody>
      </p:sp>
      <p:sp>
        <p:nvSpPr>
          <p:cNvPr id="1048951" name="矩形 11"/>
          <p:cNvSpPr/>
          <p:nvPr/>
        </p:nvSpPr>
        <p:spPr>
          <a:xfrm>
            <a:off x="6286512" y="3889383"/>
            <a:ext cx="1285884" cy="50799"/>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952" name="矩形 12"/>
          <p:cNvSpPr/>
          <p:nvPr/>
        </p:nvSpPr>
        <p:spPr>
          <a:xfrm>
            <a:off x="0" y="357173"/>
            <a:ext cx="428596" cy="4286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416889"/>
              </a:solidFill>
              <a:cs typeface="+mn-ea"/>
              <a:sym typeface="+mn-lt"/>
            </a:endParaRPr>
          </a:p>
        </p:txBody>
      </p:sp>
      <p:sp>
        <p:nvSpPr>
          <p:cNvPr id="1048953" name="矩形 13"/>
          <p:cNvSpPr/>
          <p:nvPr/>
        </p:nvSpPr>
        <p:spPr>
          <a:xfrm>
            <a:off x="500034" y="357173"/>
            <a:ext cx="71438" cy="4286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416889"/>
              </a:solidFill>
              <a:cs typeface="+mn-ea"/>
              <a:sym typeface="+mn-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34" name=""/>
        <p:cNvGrpSpPr/>
        <p:nvPr/>
      </p:nvGrpSpPr>
      <p:grpSpPr>
        <a:xfrm>
          <a:off x="0" y="0"/>
          <a:ext cx="0" cy="0"/>
          <a:chOff x="0" y="0"/>
          <a:chExt cx="0" cy="0"/>
        </a:xfrm>
      </p:grpSpPr>
      <p:pic>
        <p:nvPicPr>
          <p:cNvPr id="2097213" name="Picture 1"/>
          <p:cNvPicPr>
            <a:picLocks noChangeAspect="1" noChangeArrowheads="1"/>
          </p:cNvPicPr>
          <p:nvPr/>
        </p:nvPicPr>
        <p:blipFill>
          <a:blip xmlns:r="http://schemas.openxmlformats.org/officeDocument/2006/relationships" r:embed="rId1" cstate="email"/>
          <a:srcRect/>
          <a:stretch>
            <a:fillRect/>
          </a:stretch>
        </p:blipFill>
        <p:spPr bwMode="auto">
          <a:xfrm>
            <a:off x="1" y="0"/>
            <a:ext cx="9177763" cy="3286128"/>
          </a:xfrm>
          <a:prstGeom prst="rect"/>
          <a:noFill/>
          <a:ln w="9525">
            <a:noFill/>
            <a:miter lim="800000"/>
            <a:headEnd/>
            <a:tailEnd/>
          </a:ln>
          <a:effectLst/>
        </p:spPr>
      </p:pic>
      <p:sp>
        <p:nvSpPr>
          <p:cNvPr id="1048954" name="椭圆 3"/>
          <p:cNvSpPr/>
          <p:nvPr/>
        </p:nvSpPr>
        <p:spPr>
          <a:xfrm>
            <a:off x="3857620" y="2643186"/>
            <a:ext cx="1357322" cy="1357322"/>
          </a:xfrm>
          <a:prstGeom prst="ellipse"/>
          <a:solidFill>
            <a:schemeClr val="bg1"/>
          </a:solidFill>
          <a:ln>
            <a:solidFill>
              <a:srgbClr val="416889"/>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955" name="矩形 1"/>
          <p:cNvSpPr/>
          <p:nvPr/>
        </p:nvSpPr>
        <p:spPr>
          <a:xfrm>
            <a:off x="4244876" y="2857500"/>
            <a:ext cx="470000" cy="400110"/>
          </a:xfrm>
          <a:prstGeom prst="rect"/>
        </p:spPr>
        <p:txBody>
          <a:bodyPr wrap="none">
            <a:spAutoFit/>
          </a:bodyPr>
          <a:p>
            <a:r>
              <a:rPr altLang="zh-CN" dirty="0" sz="2000" lang="en-US">
                <a:solidFill>
                  <a:schemeClr val="tx1">
                    <a:lumMod val="75000"/>
                    <a:lumOff val="25000"/>
                  </a:schemeClr>
                </a:solidFill>
                <a:cs typeface="+mn-ea"/>
                <a:sym typeface="+mn-lt"/>
              </a:rPr>
              <a:t>06</a:t>
            </a:r>
          </a:p>
        </p:txBody>
      </p:sp>
      <p:cxnSp>
        <p:nvCxnSpPr>
          <p:cNvPr id="3145776" name="直接连接符 5"/>
          <p:cNvCxnSpPr>
            <a:cxnSpLocks/>
          </p:cNvCxnSpPr>
          <p:nvPr/>
        </p:nvCxnSpPr>
        <p:spPr>
          <a:xfrm>
            <a:off x="4143372" y="3286128"/>
            <a:ext cx="714380" cy="1588"/>
          </a:xfrm>
          <a:prstGeom prst="line"/>
          <a:ln w="19050">
            <a:solidFill>
              <a:srgbClr val="416889"/>
            </a:solidFill>
          </a:ln>
        </p:spPr>
        <p:style>
          <a:lnRef idx="1">
            <a:schemeClr val="accent1"/>
          </a:lnRef>
          <a:fillRef idx="0">
            <a:schemeClr val="accent1"/>
          </a:fillRef>
          <a:effectRef idx="0">
            <a:schemeClr val="accent1"/>
          </a:effectRef>
          <a:fontRef idx="minor">
            <a:schemeClr val="tx1"/>
          </a:fontRef>
        </p:style>
      </p:cxnSp>
      <p:sp>
        <p:nvSpPr>
          <p:cNvPr id="1048956" name="矩形 6"/>
          <p:cNvSpPr/>
          <p:nvPr/>
        </p:nvSpPr>
        <p:spPr>
          <a:xfrm>
            <a:off x="4000496" y="3366321"/>
            <a:ext cx="982981" cy="294641"/>
          </a:xfrm>
          <a:prstGeom prst="rect"/>
        </p:spPr>
        <p:txBody>
          <a:bodyPr wrap="none">
            <a:spAutoFit/>
          </a:bodyPr>
          <a:p>
            <a:r>
              <a:rPr altLang="zh-CN" dirty="0" sz="1400" lang="en-US">
                <a:solidFill>
                  <a:schemeClr val="tx1">
                    <a:lumMod val="75000"/>
                    <a:lumOff val="25000"/>
                  </a:schemeClr>
                </a:solidFill>
                <a:cs typeface="+mn-ea"/>
                <a:sym typeface="+mn-lt"/>
              </a:rPr>
              <a:t>THE PART</a:t>
            </a:r>
          </a:p>
        </p:txBody>
      </p:sp>
      <p:sp>
        <p:nvSpPr>
          <p:cNvPr id="1048957" name="TextBox 7"/>
          <p:cNvSpPr txBox="1"/>
          <p:nvPr/>
        </p:nvSpPr>
        <p:spPr>
          <a:xfrm>
            <a:off x="3357554" y="4429135"/>
            <a:ext cx="2492990" cy="400110"/>
          </a:xfrm>
          <a:prstGeom prst="rect"/>
          <a:noFill/>
        </p:spPr>
        <p:txBody>
          <a:bodyPr rtlCol="0" wrap="none">
            <a:spAutoFit/>
          </a:bodyPr>
          <a:p>
            <a:r>
              <a:rPr altLang="en-US" dirty="0" sz="2000" lang="zh-CN">
                <a:cs typeface="+mn-ea"/>
                <a:sym typeface="+mn-lt"/>
              </a:rPr>
              <a:t>主讲人项目升级演讲</a:t>
            </a:r>
          </a:p>
        </p:txBody>
      </p:sp>
      <p:cxnSp>
        <p:nvCxnSpPr>
          <p:cNvPr id="3145777" name="直接连接符 9"/>
          <p:cNvCxnSpPr>
            <a:cxnSpLocks/>
          </p:cNvCxnSpPr>
          <p:nvPr/>
        </p:nvCxnSpPr>
        <p:spPr>
          <a:xfrm>
            <a:off x="3357554" y="4857765"/>
            <a:ext cx="2428892" cy="1588"/>
          </a:xfrm>
          <a:prstGeom prst="line"/>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35" name=""/>
        <p:cNvGrpSpPr/>
        <p:nvPr/>
      </p:nvGrpSpPr>
      <p:grpSpPr>
        <a:xfrm>
          <a:off x="0" y="0"/>
          <a:ext cx="0" cy="0"/>
          <a:chOff x="0" y="0"/>
          <a:chExt cx="0" cy="0"/>
        </a:xfrm>
      </p:grpSpPr>
      <p:pic>
        <p:nvPicPr>
          <p:cNvPr id="2097214" name="Picture 2"/>
          <p:cNvPicPr>
            <a:picLocks noChangeAspect="1" noChangeArrowheads="1"/>
          </p:cNvPicPr>
          <p:nvPr/>
        </p:nvPicPr>
        <p:blipFill>
          <a:blip xmlns:r="http://schemas.openxmlformats.org/officeDocument/2006/relationships" r:embed="rId1" cstate="email"/>
          <a:srcRect/>
          <a:stretch>
            <a:fillRect/>
          </a:stretch>
        </p:blipFill>
        <p:spPr bwMode="auto">
          <a:xfrm>
            <a:off x="0" y="1698812"/>
            <a:ext cx="9144000" cy="4016188"/>
          </a:xfrm>
          <a:prstGeom prst="rect"/>
          <a:noFill/>
          <a:ln w="9525">
            <a:noFill/>
            <a:miter lim="800000"/>
            <a:headEnd/>
            <a:tailEnd/>
          </a:ln>
          <a:effectLst/>
        </p:spPr>
      </p:pic>
      <p:sp>
        <p:nvSpPr>
          <p:cNvPr id="1048958" name="TextBox 6"/>
          <p:cNvSpPr txBox="1"/>
          <p:nvPr/>
        </p:nvSpPr>
        <p:spPr>
          <a:xfrm>
            <a:off x="571472" y="285734"/>
            <a:ext cx="3357586" cy="369332"/>
          </a:xfrm>
          <a:prstGeom prst="rect"/>
          <a:noFill/>
        </p:spPr>
        <p:txBody>
          <a:bodyPr rtlCol="0" wrap="square">
            <a:spAutoFit/>
          </a:bodyPr>
          <a:p>
            <a:r>
              <a:rPr altLang="en-US" b="1" dirty="0" lang="zh-CN">
                <a:solidFill>
                  <a:srgbClr val="416889"/>
                </a:solidFill>
                <a:cs typeface="+mn-ea"/>
                <a:sym typeface="+mn-lt"/>
              </a:rPr>
              <a:t>第三部分 </a:t>
            </a:r>
            <a:r>
              <a:rPr altLang="zh-CN" b="1" dirty="0" lang="en-US">
                <a:solidFill>
                  <a:srgbClr val="416889"/>
                </a:solidFill>
                <a:cs typeface="+mn-ea"/>
                <a:sym typeface="+mn-lt"/>
              </a:rPr>
              <a:t>PART THREE</a:t>
            </a:r>
            <a:endParaRPr altLang="en-US" b="1" dirty="0" lang="zh-CN">
              <a:solidFill>
                <a:srgbClr val="416889"/>
              </a:solidFill>
              <a:cs typeface="+mn-ea"/>
              <a:sym typeface="+mn-lt"/>
            </a:endParaRPr>
          </a:p>
        </p:txBody>
      </p:sp>
      <p:sp>
        <p:nvSpPr>
          <p:cNvPr id="1048959" name="TextBox 7"/>
          <p:cNvSpPr txBox="1"/>
          <p:nvPr/>
        </p:nvSpPr>
        <p:spPr>
          <a:xfrm>
            <a:off x="571472" y="571488"/>
            <a:ext cx="2500330" cy="276999"/>
          </a:xfrm>
          <a:prstGeom prst="rect"/>
          <a:noFill/>
        </p:spPr>
        <p:txBody>
          <a:bodyPr rtlCol="0" wrap="square">
            <a:spAutoFit/>
          </a:bodyPr>
          <a:p>
            <a:pPr algn="dist"/>
            <a:r>
              <a:rPr altLang="en-US" dirty="0" sz="1200" lang="zh-CN">
                <a:cs typeface="+mn-ea"/>
                <a:sym typeface="+mn-lt"/>
              </a:rPr>
              <a:t>线上发布与多元化内容展示</a:t>
            </a:r>
          </a:p>
        </p:txBody>
      </p:sp>
      <p:sp>
        <p:nvSpPr>
          <p:cNvPr id="1048960" name="TextBox 8"/>
          <p:cNvSpPr txBox="1"/>
          <p:nvPr/>
        </p:nvSpPr>
        <p:spPr>
          <a:xfrm>
            <a:off x="357158" y="1071550"/>
            <a:ext cx="2811780" cy="396241"/>
          </a:xfrm>
          <a:prstGeom prst="rect"/>
          <a:noFill/>
        </p:spPr>
        <p:txBody>
          <a:bodyPr rtlCol="0" wrap="none">
            <a:spAutoFit/>
          </a:bodyPr>
          <a:p>
            <a:pPr>
              <a:buFont typeface="Arial" panose="020B0604020202020204" pitchFamily="34" charset="0"/>
              <a:buChar char="•"/>
            </a:pPr>
            <a:r>
              <a:rPr altLang="en-US" b="1" dirty="0" sz="2000" lang="zh-CN">
                <a:solidFill>
                  <a:srgbClr val="416889"/>
                </a:solidFill>
                <a:cs typeface="+mn-ea"/>
                <a:sym typeface="+mn-lt"/>
              </a:rPr>
              <a:t> </a:t>
            </a:r>
            <a:r>
              <a:rPr altLang="zh-CN" b="1" dirty="0" sz="2000" lang="en-US">
                <a:solidFill>
                  <a:srgbClr val="416889"/>
                </a:solidFill>
                <a:cs typeface="+mn-ea"/>
                <a:sym typeface="+mn-lt"/>
              </a:rPr>
              <a:t>06</a:t>
            </a:r>
            <a:r>
              <a:rPr altLang="en-US" b="1" dirty="0" sz="2000" lang="zh-CN">
                <a:solidFill>
                  <a:srgbClr val="416889"/>
                </a:solidFill>
                <a:cs typeface="+mn-ea"/>
                <a:sym typeface="+mn-lt"/>
              </a:rPr>
              <a:t>主讲人项目升级演讲</a:t>
            </a:r>
          </a:p>
        </p:txBody>
      </p:sp>
      <p:sp>
        <p:nvSpPr>
          <p:cNvPr id="1048961" name="矩形 9"/>
          <p:cNvSpPr/>
          <p:nvPr/>
        </p:nvSpPr>
        <p:spPr>
          <a:xfrm>
            <a:off x="0" y="357173"/>
            <a:ext cx="428596" cy="4286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416889"/>
              </a:solidFill>
              <a:cs typeface="+mn-ea"/>
              <a:sym typeface="+mn-lt"/>
            </a:endParaRPr>
          </a:p>
        </p:txBody>
      </p:sp>
      <p:sp>
        <p:nvSpPr>
          <p:cNvPr id="1048962" name="矩形 10"/>
          <p:cNvSpPr/>
          <p:nvPr/>
        </p:nvSpPr>
        <p:spPr>
          <a:xfrm>
            <a:off x="500034" y="357173"/>
            <a:ext cx="71438" cy="4286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416889"/>
              </a:solidFill>
              <a:cs typeface="+mn-ea"/>
              <a:sym typeface="+mn-l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36" name=""/>
        <p:cNvGrpSpPr/>
        <p:nvPr/>
      </p:nvGrpSpPr>
      <p:grpSpPr>
        <a:xfrm>
          <a:off x="0" y="0"/>
          <a:ext cx="0" cy="0"/>
          <a:chOff x="0" y="0"/>
          <a:chExt cx="0" cy="0"/>
        </a:xfrm>
      </p:grpSpPr>
      <p:pic>
        <p:nvPicPr>
          <p:cNvPr id="2097215" name="Picture 1"/>
          <p:cNvPicPr>
            <a:picLocks noChangeAspect="1" noChangeArrowheads="1"/>
          </p:cNvPicPr>
          <p:nvPr/>
        </p:nvPicPr>
        <p:blipFill>
          <a:blip xmlns:r="http://schemas.openxmlformats.org/officeDocument/2006/relationships" r:embed="rId1" cstate="email"/>
          <a:srcRect/>
          <a:stretch>
            <a:fillRect/>
          </a:stretch>
        </p:blipFill>
        <p:spPr bwMode="auto">
          <a:xfrm>
            <a:off x="1" y="0"/>
            <a:ext cx="9177763" cy="3286128"/>
          </a:xfrm>
          <a:prstGeom prst="rect"/>
          <a:noFill/>
          <a:ln w="9525">
            <a:noFill/>
            <a:miter lim="800000"/>
            <a:headEnd/>
            <a:tailEnd/>
          </a:ln>
          <a:effectLst/>
        </p:spPr>
      </p:pic>
      <p:sp>
        <p:nvSpPr>
          <p:cNvPr id="1048963" name="椭圆 3"/>
          <p:cNvSpPr/>
          <p:nvPr/>
        </p:nvSpPr>
        <p:spPr>
          <a:xfrm>
            <a:off x="3857620" y="2643186"/>
            <a:ext cx="1357322" cy="1357322"/>
          </a:xfrm>
          <a:prstGeom prst="ellipse"/>
          <a:solidFill>
            <a:schemeClr val="bg1"/>
          </a:solidFill>
          <a:ln>
            <a:solidFill>
              <a:srgbClr val="416889"/>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964" name="矩形 1"/>
          <p:cNvSpPr/>
          <p:nvPr/>
        </p:nvSpPr>
        <p:spPr>
          <a:xfrm>
            <a:off x="4244876" y="2857500"/>
            <a:ext cx="470000" cy="400110"/>
          </a:xfrm>
          <a:prstGeom prst="rect"/>
        </p:spPr>
        <p:txBody>
          <a:bodyPr wrap="none">
            <a:spAutoFit/>
          </a:bodyPr>
          <a:p>
            <a:r>
              <a:rPr altLang="zh-CN" dirty="0" sz="2000" lang="en-US">
                <a:solidFill>
                  <a:schemeClr val="tx1">
                    <a:lumMod val="75000"/>
                    <a:lumOff val="25000"/>
                  </a:schemeClr>
                </a:solidFill>
                <a:cs typeface="+mn-ea"/>
                <a:sym typeface="+mn-lt"/>
              </a:rPr>
              <a:t>07</a:t>
            </a:r>
          </a:p>
        </p:txBody>
      </p:sp>
      <p:cxnSp>
        <p:nvCxnSpPr>
          <p:cNvPr id="3145778" name="直接连接符 5"/>
          <p:cNvCxnSpPr>
            <a:cxnSpLocks/>
          </p:cNvCxnSpPr>
          <p:nvPr/>
        </p:nvCxnSpPr>
        <p:spPr>
          <a:xfrm>
            <a:off x="4143372" y="3286128"/>
            <a:ext cx="714380" cy="1588"/>
          </a:xfrm>
          <a:prstGeom prst="line"/>
          <a:ln w="19050">
            <a:solidFill>
              <a:srgbClr val="416889"/>
            </a:solidFill>
          </a:ln>
        </p:spPr>
        <p:style>
          <a:lnRef idx="1">
            <a:schemeClr val="accent1"/>
          </a:lnRef>
          <a:fillRef idx="0">
            <a:schemeClr val="accent1"/>
          </a:fillRef>
          <a:effectRef idx="0">
            <a:schemeClr val="accent1"/>
          </a:effectRef>
          <a:fontRef idx="minor">
            <a:schemeClr val="tx1"/>
          </a:fontRef>
        </p:style>
      </p:cxnSp>
      <p:sp>
        <p:nvSpPr>
          <p:cNvPr id="1048965" name="矩形 6"/>
          <p:cNvSpPr/>
          <p:nvPr/>
        </p:nvSpPr>
        <p:spPr>
          <a:xfrm>
            <a:off x="4000496" y="3366321"/>
            <a:ext cx="982981" cy="294641"/>
          </a:xfrm>
          <a:prstGeom prst="rect"/>
        </p:spPr>
        <p:txBody>
          <a:bodyPr wrap="none">
            <a:spAutoFit/>
          </a:bodyPr>
          <a:p>
            <a:r>
              <a:rPr altLang="zh-CN" dirty="0" sz="1400" lang="en-US">
                <a:solidFill>
                  <a:schemeClr val="tx1">
                    <a:lumMod val="75000"/>
                    <a:lumOff val="25000"/>
                  </a:schemeClr>
                </a:solidFill>
                <a:cs typeface="+mn-ea"/>
                <a:sym typeface="+mn-lt"/>
              </a:rPr>
              <a:t>THE PART</a:t>
            </a:r>
          </a:p>
        </p:txBody>
      </p:sp>
      <p:sp>
        <p:nvSpPr>
          <p:cNvPr id="1048966" name="TextBox 7"/>
          <p:cNvSpPr txBox="1"/>
          <p:nvPr/>
        </p:nvSpPr>
        <p:spPr>
          <a:xfrm>
            <a:off x="3571868" y="4429135"/>
            <a:ext cx="1980029" cy="400110"/>
          </a:xfrm>
          <a:prstGeom prst="rect"/>
          <a:noFill/>
        </p:spPr>
        <p:txBody>
          <a:bodyPr rtlCol="0" wrap="none">
            <a:spAutoFit/>
          </a:bodyPr>
          <a:p>
            <a:r>
              <a:rPr altLang="en-US" dirty="0" sz="2000" lang="zh-CN">
                <a:cs typeface="+mn-ea"/>
                <a:sym typeface="+mn-lt"/>
              </a:rPr>
              <a:t>老带新体系亮相</a:t>
            </a:r>
          </a:p>
        </p:txBody>
      </p:sp>
      <p:cxnSp>
        <p:nvCxnSpPr>
          <p:cNvPr id="3145779" name="直接连接符 9"/>
          <p:cNvCxnSpPr>
            <a:cxnSpLocks/>
          </p:cNvCxnSpPr>
          <p:nvPr/>
        </p:nvCxnSpPr>
        <p:spPr>
          <a:xfrm>
            <a:off x="3357554" y="4857765"/>
            <a:ext cx="2428892" cy="1588"/>
          </a:xfrm>
          <a:prstGeom prst="line"/>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8967" name="矩形 10"/>
          <p:cNvSpPr/>
          <p:nvPr/>
        </p:nvSpPr>
        <p:spPr>
          <a:xfrm>
            <a:off x="642910" y="1142988"/>
            <a:ext cx="4000528" cy="500066"/>
          </a:xfrm>
          <a:prstGeom prst="rect"/>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968" name="TextBox 5"/>
          <p:cNvSpPr txBox="1"/>
          <p:nvPr/>
        </p:nvSpPr>
        <p:spPr>
          <a:xfrm>
            <a:off x="571472" y="285734"/>
            <a:ext cx="3357586" cy="369332"/>
          </a:xfrm>
          <a:prstGeom prst="rect"/>
          <a:noFill/>
        </p:spPr>
        <p:txBody>
          <a:bodyPr rtlCol="0" wrap="square">
            <a:spAutoFit/>
          </a:bodyPr>
          <a:p>
            <a:r>
              <a:rPr altLang="en-US" b="1" dirty="0" lang="zh-CN">
                <a:solidFill>
                  <a:srgbClr val="416889"/>
                </a:solidFill>
                <a:cs typeface="+mn-ea"/>
                <a:sym typeface="+mn-lt"/>
              </a:rPr>
              <a:t>第三部分 </a:t>
            </a:r>
            <a:r>
              <a:rPr altLang="zh-CN" b="1" dirty="0" lang="en-US">
                <a:solidFill>
                  <a:srgbClr val="416889"/>
                </a:solidFill>
                <a:cs typeface="+mn-ea"/>
                <a:sym typeface="+mn-lt"/>
              </a:rPr>
              <a:t>PART THREE</a:t>
            </a:r>
            <a:endParaRPr altLang="en-US" b="1" dirty="0" lang="zh-CN">
              <a:solidFill>
                <a:srgbClr val="416889"/>
              </a:solidFill>
              <a:cs typeface="+mn-ea"/>
              <a:sym typeface="+mn-lt"/>
            </a:endParaRPr>
          </a:p>
        </p:txBody>
      </p:sp>
      <p:sp>
        <p:nvSpPr>
          <p:cNvPr id="1048969" name="TextBox 6"/>
          <p:cNvSpPr txBox="1"/>
          <p:nvPr/>
        </p:nvSpPr>
        <p:spPr>
          <a:xfrm>
            <a:off x="571472" y="571488"/>
            <a:ext cx="2500330" cy="276999"/>
          </a:xfrm>
          <a:prstGeom prst="rect"/>
          <a:noFill/>
        </p:spPr>
        <p:txBody>
          <a:bodyPr rtlCol="0" wrap="square">
            <a:spAutoFit/>
          </a:bodyPr>
          <a:p>
            <a:pPr algn="dist"/>
            <a:r>
              <a:rPr altLang="en-US" dirty="0" sz="1200" lang="zh-CN">
                <a:cs typeface="+mn-ea"/>
                <a:sym typeface="+mn-lt"/>
              </a:rPr>
              <a:t>线上发布与多元化内容展示</a:t>
            </a:r>
          </a:p>
        </p:txBody>
      </p:sp>
      <p:sp>
        <p:nvSpPr>
          <p:cNvPr id="1048970" name="TextBox 7"/>
          <p:cNvSpPr txBox="1"/>
          <p:nvPr/>
        </p:nvSpPr>
        <p:spPr>
          <a:xfrm>
            <a:off x="714348" y="1171506"/>
            <a:ext cx="3573781" cy="396241"/>
          </a:xfrm>
          <a:prstGeom prst="rect"/>
          <a:noFill/>
        </p:spPr>
        <p:txBody>
          <a:bodyPr rtlCol="0" wrap="none">
            <a:spAutoFit/>
          </a:bodyPr>
          <a:p>
            <a:pPr>
              <a:buFont typeface="Arial" panose="020B0604020202020204" pitchFamily="34" charset="0"/>
              <a:buChar char="•"/>
            </a:pPr>
            <a:r>
              <a:rPr altLang="zh-CN" b="1" dirty="0" sz="2000" lang="en-US">
                <a:solidFill>
                  <a:schemeClr val="bg1"/>
                </a:solidFill>
                <a:cs typeface="+mn-ea"/>
                <a:sym typeface="+mn-lt"/>
              </a:rPr>
              <a:t> 07</a:t>
            </a:r>
            <a:r>
              <a:rPr altLang="en-US" b="1" dirty="0" sz="2000" lang="zh-CN">
                <a:solidFill>
                  <a:schemeClr val="bg1"/>
                </a:solidFill>
                <a:cs typeface="+mn-ea"/>
                <a:sym typeface="+mn-lt"/>
              </a:rPr>
              <a:t>老带新体系亮相（方案一）</a:t>
            </a:r>
          </a:p>
        </p:txBody>
      </p:sp>
      <p:sp>
        <p:nvSpPr>
          <p:cNvPr id="1048971" name="矩形 8"/>
          <p:cNvSpPr/>
          <p:nvPr/>
        </p:nvSpPr>
        <p:spPr>
          <a:xfrm>
            <a:off x="785786" y="1927393"/>
            <a:ext cx="4786346" cy="3393440"/>
          </a:xfrm>
          <a:prstGeom prst="rect"/>
        </p:spPr>
        <p:txBody>
          <a:bodyPr wrap="square">
            <a:spAutoFit/>
          </a:bodyPr>
          <a:p>
            <a:pPr lvl="0">
              <a:lnSpc>
                <a:spcPct val="150000"/>
              </a:lnSpc>
            </a:pPr>
            <a:r>
              <a:rPr altLang="zh-CN" dirty="0" sz="2000" lang="en-US">
                <a:solidFill>
                  <a:srgbClr val="416889"/>
                </a:solidFill>
                <a:cs typeface="+mn-ea"/>
                <a:sym typeface="+mn-lt"/>
              </a:rPr>
              <a:t>“</a:t>
            </a:r>
            <a:r>
              <a:rPr altLang="en-US" dirty="0" sz="2000" lang="zh-CN">
                <a:solidFill>
                  <a:srgbClr val="416889"/>
                </a:solidFill>
                <a:cs typeface="+mn-ea"/>
                <a:sym typeface="+mn-lt"/>
              </a:rPr>
              <a:t>中间广告</a:t>
            </a:r>
            <a:r>
              <a:rPr dirty="0" sz="2000" lang="en-US">
                <a:solidFill>
                  <a:srgbClr val="416889"/>
                </a:solidFill>
                <a:cs typeface="+mn-ea"/>
                <a:sym typeface="+mn-lt"/>
              </a:rPr>
              <a:t>”</a:t>
            </a:r>
            <a:r>
              <a:rPr altLang="en-US" dirty="0" sz="2000" lang="zh-CN">
                <a:solidFill>
                  <a:srgbClr val="416889"/>
                </a:solidFill>
                <a:cs typeface="+mn-ea"/>
                <a:sym typeface="+mn-lt"/>
              </a:rPr>
              <a:t>推出老带新体系</a:t>
            </a:r>
          </a:p>
          <a:p>
            <a:pPr>
              <a:lnSpc>
                <a:spcPct val="150000"/>
              </a:lnSpc>
            </a:pPr>
            <a:r>
              <a:rPr altLang="en-US" dirty="0" lang="zh-CN">
                <a:solidFill>
                  <a:schemeClr val="tx1">
                    <a:lumMod val="85000"/>
                    <a:lumOff val="15000"/>
                  </a:schemeClr>
                </a:solidFill>
                <a:cs typeface="+mn-ea"/>
                <a:sym typeface="+mn-lt"/>
              </a:rPr>
              <a:t>以插播“广告”的形式，从观众感官的差异上形成板块的区别，以保持观众的存留。根据体系分类，广告分三个独立的日常场景，每个板块约</a:t>
            </a:r>
            <a:r>
              <a:rPr dirty="0" lang="en-US">
                <a:solidFill>
                  <a:schemeClr val="tx1">
                    <a:lumMod val="85000"/>
                    <a:lumOff val="15000"/>
                  </a:schemeClr>
                </a:solidFill>
                <a:cs typeface="+mn-ea"/>
                <a:sym typeface="+mn-lt"/>
              </a:rPr>
              <a:t>30S</a:t>
            </a:r>
            <a:r>
              <a:rPr altLang="en-US" dirty="0" lang="zh-CN">
                <a:solidFill>
                  <a:schemeClr val="tx1">
                    <a:lumMod val="85000"/>
                    <a:lumOff val="15000"/>
                  </a:schemeClr>
                </a:solidFill>
                <a:cs typeface="+mn-ea"/>
                <a:sym typeface="+mn-lt"/>
              </a:rPr>
              <a:t>。广告的主演为项目人员。</a:t>
            </a:r>
            <a:endParaRPr altLang="zh-CN" dirty="0" lang="en-US">
              <a:solidFill>
                <a:schemeClr val="tx1">
                  <a:lumMod val="85000"/>
                  <a:lumOff val="15000"/>
                </a:schemeClr>
              </a:solidFill>
              <a:cs typeface="+mn-ea"/>
              <a:sym typeface="+mn-lt"/>
            </a:endParaRPr>
          </a:p>
          <a:p>
            <a:pPr>
              <a:lnSpc>
                <a:spcPct val="150000"/>
              </a:lnSpc>
            </a:pPr>
            <a:endParaRPr altLang="zh-CN" dirty="0" lang="en-US">
              <a:solidFill>
                <a:schemeClr val="tx1">
                  <a:lumMod val="85000"/>
                  <a:lumOff val="15000"/>
                </a:schemeClr>
              </a:solidFill>
              <a:cs typeface="+mn-ea"/>
              <a:sym typeface="+mn-lt"/>
            </a:endParaRPr>
          </a:p>
          <a:p>
            <a:pPr>
              <a:lnSpc>
                <a:spcPct val="150000"/>
              </a:lnSpc>
            </a:pPr>
            <a:r>
              <a:rPr altLang="en-US" dirty="0" lang="zh-CN">
                <a:solidFill>
                  <a:schemeClr val="tx1">
                    <a:lumMod val="85000"/>
                    <a:lumOff val="15000"/>
                  </a:schemeClr>
                </a:solidFill>
                <a:cs typeface="+mn-ea"/>
                <a:sym typeface="+mn-lt"/>
              </a:rPr>
              <a:t>播放结束后，由主持人与主演做问答式的老带新体系介绍。</a:t>
            </a:r>
          </a:p>
        </p:txBody>
      </p:sp>
      <p:pic>
        <p:nvPicPr>
          <p:cNvPr id="2097216" name="Picture 2"/>
          <p:cNvPicPr>
            <a:picLocks noChangeAspect="1" noChangeArrowheads="1"/>
          </p:cNvPicPr>
          <p:nvPr/>
        </p:nvPicPr>
        <p:blipFill>
          <a:blip xmlns:r="http://schemas.openxmlformats.org/officeDocument/2006/relationships" r:embed="rId1" cstate="email"/>
          <a:srcRect/>
          <a:stretch>
            <a:fillRect/>
          </a:stretch>
        </p:blipFill>
        <p:spPr bwMode="auto">
          <a:xfrm>
            <a:off x="5715008" y="2500310"/>
            <a:ext cx="3173019" cy="1571636"/>
          </a:xfrm>
          <a:prstGeom prst="rect"/>
          <a:noFill/>
          <a:ln w="9525">
            <a:noFill/>
            <a:miter lim="800000"/>
            <a:headEnd/>
            <a:tailEnd/>
          </a:ln>
          <a:effectLst/>
        </p:spPr>
      </p:pic>
      <p:sp>
        <p:nvSpPr>
          <p:cNvPr id="1048972" name="矩形 9"/>
          <p:cNvSpPr/>
          <p:nvPr/>
        </p:nvSpPr>
        <p:spPr>
          <a:xfrm>
            <a:off x="0" y="357173"/>
            <a:ext cx="428596" cy="4286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416889"/>
              </a:solidFill>
              <a:cs typeface="+mn-ea"/>
              <a:sym typeface="+mn-lt"/>
            </a:endParaRPr>
          </a:p>
        </p:txBody>
      </p:sp>
      <p:sp>
        <p:nvSpPr>
          <p:cNvPr id="1048973" name="矩形 12"/>
          <p:cNvSpPr/>
          <p:nvPr/>
        </p:nvSpPr>
        <p:spPr>
          <a:xfrm>
            <a:off x="500034" y="357173"/>
            <a:ext cx="71438" cy="4286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416889"/>
              </a:solidFill>
              <a:cs typeface="+mn-ea"/>
              <a:sym typeface="+mn-l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38" name=""/>
        <p:cNvGrpSpPr/>
        <p:nvPr/>
      </p:nvGrpSpPr>
      <p:grpSpPr>
        <a:xfrm>
          <a:off x="0" y="0"/>
          <a:ext cx="0" cy="0"/>
          <a:chOff x="0" y="0"/>
          <a:chExt cx="0" cy="0"/>
        </a:xfrm>
      </p:grpSpPr>
      <p:sp>
        <p:nvSpPr>
          <p:cNvPr id="1048974" name="TextBox 5"/>
          <p:cNvSpPr txBox="1"/>
          <p:nvPr/>
        </p:nvSpPr>
        <p:spPr>
          <a:xfrm>
            <a:off x="571472" y="285734"/>
            <a:ext cx="3357586" cy="369332"/>
          </a:xfrm>
          <a:prstGeom prst="rect"/>
          <a:noFill/>
        </p:spPr>
        <p:txBody>
          <a:bodyPr rtlCol="0" wrap="square">
            <a:spAutoFit/>
          </a:bodyPr>
          <a:p>
            <a:r>
              <a:rPr altLang="en-US" b="1" dirty="0" lang="zh-CN">
                <a:solidFill>
                  <a:srgbClr val="416889"/>
                </a:solidFill>
                <a:cs typeface="+mn-ea"/>
                <a:sym typeface="+mn-lt"/>
              </a:rPr>
              <a:t>第三部分 </a:t>
            </a:r>
            <a:r>
              <a:rPr altLang="zh-CN" b="1" dirty="0" lang="en-US">
                <a:solidFill>
                  <a:srgbClr val="416889"/>
                </a:solidFill>
                <a:cs typeface="+mn-ea"/>
                <a:sym typeface="+mn-lt"/>
              </a:rPr>
              <a:t>PART THREE</a:t>
            </a:r>
            <a:endParaRPr altLang="en-US" b="1" dirty="0" lang="zh-CN">
              <a:solidFill>
                <a:srgbClr val="416889"/>
              </a:solidFill>
              <a:cs typeface="+mn-ea"/>
              <a:sym typeface="+mn-lt"/>
            </a:endParaRPr>
          </a:p>
        </p:txBody>
      </p:sp>
      <p:sp>
        <p:nvSpPr>
          <p:cNvPr id="1048975" name="TextBox 6"/>
          <p:cNvSpPr txBox="1"/>
          <p:nvPr/>
        </p:nvSpPr>
        <p:spPr>
          <a:xfrm>
            <a:off x="571472" y="571488"/>
            <a:ext cx="2500330" cy="276999"/>
          </a:xfrm>
          <a:prstGeom prst="rect"/>
          <a:noFill/>
        </p:spPr>
        <p:txBody>
          <a:bodyPr rtlCol="0" wrap="square">
            <a:spAutoFit/>
          </a:bodyPr>
          <a:p>
            <a:pPr algn="dist"/>
            <a:r>
              <a:rPr altLang="en-US" dirty="0" sz="1200" lang="zh-CN">
                <a:cs typeface="+mn-ea"/>
                <a:sym typeface="+mn-lt"/>
              </a:rPr>
              <a:t>线上发布与多元化内容展示</a:t>
            </a:r>
          </a:p>
        </p:txBody>
      </p:sp>
      <p:pic>
        <p:nvPicPr>
          <p:cNvPr id="2097217" name="Picture 2" descr="https://timgsa.baidu.com/timg?image&amp;quality=80&amp;size=b9999_10000&amp;sec=1583368825392&amp;di=52a8dada3a260e8569163c905f2ddc01&amp;imgtype=0&amp;src=http%3A%2F%2Fd.ifengimg.com%2Fw600%2Fp0.ifengimg.com%2Fpmop%2F2018%2F0818%2FD21B2D6DD2DEE9A2C18B33B828DB2A28CE6044FB_size51_w673_h498.jpeg"/>
          <p:cNvPicPr>
            <a:picLocks noChangeAspect="1" noChangeArrowheads="1"/>
          </p:cNvPicPr>
          <p:nvPr/>
        </p:nvPicPr>
        <p:blipFill>
          <a:blip xmlns:r="http://schemas.openxmlformats.org/officeDocument/2006/relationships" r:embed="rId1" cstate="email"/>
          <a:srcRect/>
          <a:stretch>
            <a:fillRect/>
          </a:stretch>
        </p:blipFill>
        <p:spPr bwMode="auto">
          <a:xfrm>
            <a:off x="571473" y="2428872"/>
            <a:ext cx="2515650" cy="2357454"/>
          </a:xfrm>
          <a:prstGeom prst="rect"/>
          <a:solidFill>
            <a:srgbClr val="000000">
              <a:shade val="95000"/>
            </a:srgbClr>
          </a:solidFill>
          <a:ln w="38100" cap="sq">
            <a:solidFill>
              <a:srgbClr val="000000"/>
            </a:solidFill>
            <a:miter lim="800000"/>
            <a:headEnd/>
            <a:tailEnd/>
          </a:ln>
          <a:effectLst>
            <a:outerShdw algn="bl" blurRad="254000" dir="2700000" dist="190500" rotWithShape="0" sy="90000">
              <a:srgbClr val="000000">
                <a:alpha val="40000"/>
              </a:srgbClr>
            </a:outerShdw>
          </a:effectLst>
        </p:spPr>
      </p:pic>
      <p:pic>
        <p:nvPicPr>
          <p:cNvPr id="2097218" name="Picture 2" descr="https://timgsa.baidu.com/timg?image&amp;quality=80&amp;size=b9999_10000&amp;sec=1583368825392&amp;di=52a8dada3a260e8569163c905f2ddc01&amp;imgtype=0&amp;src=http%3A%2F%2Fd.ifengimg.com%2Fw600%2Fp0.ifengimg.com%2Fpmop%2F2018%2F0818%2FD21B2D6DD2DEE9A2C18B33B828DB2A28CE6044FB_size51_w673_h498.jpeg"/>
          <p:cNvPicPr>
            <a:picLocks noChangeAspect="1" noChangeArrowheads="1"/>
          </p:cNvPicPr>
          <p:nvPr/>
        </p:nvPicPr>
        <p:blipFill>
          <a:blip xmlns:r="http://schemas.openxmlformats.org/officeDocument/2006/relationships" r:embed="rId1" cstate="email"/>
          <a:srcRect/>
          <a:stretch>
            <a:fillRect/>
          </a:stretch>
        </p:blipFill>
        <p:spPr bwMode="auto">
          <a:xfrm>
            <a:off x="3286116" y="2428872"/>
            <a:ext cx="2515650" cy="2357454"/>
          </a:xfrm>
          <a:prstGeom prst="rect"/>
          <a:solidFill>
            <a:srgbClr val="000000">
              <a:shade val="95000"/>
            </a:srgbClr>
          </a:solidFill>
          <a:ln w="38100" cap="sq">
            <a:solidFill>
              <a:srgbClr val="000000"/>
            </a:solidFill>
            <a:miter lim="800000"/>
            <a:headEnd/>
            <a:tailEnd/>
          </a:ln>
          <a:effectLst>
            <a:outerShdw algn="bl" blurRad="254000" dir="2700000" dist="190500" rotWithShape="0" sy="90000">
              <a:srgbClr val="000000">
                <a:alpha val="40000"/>
              </a:srgbClr>
            </a:outerShdw>
          </a:effectLst>
        </p:spPr>
      </p:pic>
      <p:pic>
        <p:nvPicPr>
          <p:cNvPr id="2097219" name="Picture 2" descr="https://timgsa.baidu.com/timg?image&amp;quality=80&amp;size=b9999_10000&amp;sec=1583368825392&amp;di=52a8dada3a260e8569163c905f2ddc01&amp;imgtype=0&amp;src=http%3A%2F%2Fd.ifengimg.com%2Fw600%2Fp0.ifengimg.com%2Fpmop%2F2018%2F0818%2FD21B2D6DD2DEE9A2C18B33B828DB2A28CE6044FB_size51_w673_h498.jpeg"/>
          <p:cNvPicPr>
            <a:picLocks noChangeAspect="1" noChangeArrowheads="1"/>
          </p:cNvPicPr>
          <p:nvPr/>
        </p:nvPicPr>
        <p:blipFill>
          <a:blip xmlns:r="http://schemas.openxmlformats.org/officeDocument/2006/relationships" r:embed="rId1" cstate="email"/>
          <a:srcRect/>
          <a:stretch>
            <a:fillRect/>
          </a:stretch>
        </p:blipFill>
        <p:spPr bwMode="auto">
          <a:xfrm>
            <a:off x="6000760" y="2428872"/>
            <a:ext cx="2515650" cy="2357454"/>
          </a:xfrm>
          <a:prstGeom prst="rect"/>
          <a:solidFill>
            <a:srgbClr val="000000">
              <a:shade val="95000"/>
            </a:srgbClr>
          </a:solidFill>
          <a:ln w="38100" cap="sq">
            <a:solidFill>
              <a:srgbClr val="000000"/>
            </a:solidFill>
            <a:miter lim="800000"/>
            <a:headEnd/>
            <a:tailEnd/>
          </a:ln>
          <a:effectLst>
            <a:outerShdw algn="bl" blurRad="254000" dir="2700000" dist="190500" rotWithShape="0" sy="90000">
              <a:srgbClr val="000000">
                <a:alpha val="40000"/>
              </a:srgbClr>
            </a:outerShdw>
          </a:effectLst>
        </p:spPr>
      </p:pic>
      <p:sp>
        <p:nvSpPr>
          <p:cNvPr id="1048976" name="矩形 11"/>
          <p:cNvSpPr/>
          <p:nvPr/>
        </p:nvSpPr>
        <p:spPr>
          <a:xfrm>
            <a:off x="571473" y="2214559"/>
            <a:ext cx="2500330" cy="71438"/>
          </a:xfrm>
          <a:prstGeom prst="rect"/>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977" name="矩形 12"/>
          <p:cNvSpPr/>
          <p:nvPr/>
        </p:nvSpPr>
        <p:spPr>
          <a:xfrm>
            <a:off x="3286117" y="2214559"/>
            <a:ext cx="2500330" cy="71438"/>
          </a:xfrm>
          <a:prstGeom prst="rect"/>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978" name="矩形 13"/>
          <p:cNvSpPr/>
          <p:nvPr/>
        </p:nvSpPr>
        <p:spPr>
          <a:xfrm>
            <a:off x="6000761" y="2214559"/>
            <a:ext cx="2500330" cy="71438"/>
          </a:xfrm>
          <a:prstGeom prst="rect"/>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979" name="矩形 17"/>
          <p:cNvSpPr/>
          <p:nvPr/>
        </p:nvSpPr>
        <p:spPr>
          <a:xfrm>
            <a:off x="1357291" y="1357282"/>
            <a:ext cx="6072230" cy="497840"/>
          </a:xfrm>
          <a:prstGeom prst="rect"/>
        </p:spPr>
        <p:txBody>
          <a:bodyPr wrap="square">
            <a:spAutoFit/>
          </a:bodyPr>
          <a:p>
            <a:pPr>
              <a:lnSpc>
                <a:spcPct val="150000"/>
              </a:lnSpc>
            </a:pPr>
            <a:r>
              <a:rPr dirty="0" lang="en-US">
                <a:cs typeface="+mn-ea"/>
                <a:sym typeface="+mn-lt"/>
              </a:rPr>
              <a:t>ROUND1</a:t>
            </a:r>
            <a:r>
              <a:rPr altLang="en-US" dirty="0" lang="zh-CN">
                <a:cs typeface="+mn-ea"/>
                <a:sym typeface="+mn-lt"/>
              </a:rPr>
              <a:t>：同事的京“西”购物抢土豆与</a:t>
            </a:r>
            <a:r>
              <a:rPr altLang="zh-CN" dirty="0" lang="en-US">
                <a:cs typeface="+mn-ea"/>
                <a:sym typeface="+mn-lt"/>
              </a:rPr>
              <a:t>XX</a:t>
            </a:r>
            <a:r>
              <a:rPr altLang="en-US" dirty="0" lang="zh-CN">
                <a:cs typeface="+mn-ea"/>
                <a:sym typeface="+mn-lt"/>
              </a:rPr>
              <a:t>项目积分对比</a:t>
            </a:r>
          </a:p>
        </p:txBody>
      </p:sp>
      <p:pic>
        <p:nvPicPr>
          <p:cNvPr id="2097220" name="Picture 2" descr="https://timgsa.baidu.com/timg?image&amp;quality=80&amp;size=b9999_10000&amp;sec=1583374991808&amp;di=3f60ab0e0e09ffb88d402193685663eb&amp;imgtype=0&amp;src=http%3A%2F%2Fjessicahk-prod-resources.s3-ap-southeast-1.amazonaws.com%2Ffiles%2Fstyles%2Farticle_original_image%2Fpublic%2F2384188-tam-giac-mong-vang-bao-hi-4.jpg%3Fitok%3D5CJyMeY7"/>
          <p:cNvPicPr>
            <a:picLocks noChangeAspect="1" noChangeArrowheads="1"/>
          </p:cNvPicPr>
          <p:nvPr/>
        </p:nvPicPr>
        <p:blipFill>
          <a:blip xmlns:r="http://schemas.openxmlformats.org/officeDocument/2006/relationships" r:embed="rId2" cstate="email"/>
          <a:srcRect/>
          <a:stretch>
            <a:fillRect/>
          </a:stretch>
        </p:blipFill>
        <p:spPr bwMode="auto">
          <a:xfrm>
            <a:off x="571472" y="2428872"/>
            <a:ext cx="2500330" cy="2063701"/>
          </a:xfrm>
          <a:prstGeom prst="rect"/>
          <a:noFill/>
        </p:spPr>
      </p:pic>
      <p:pic>
        <p:nvPicPr>
          <p:cNvPr id="2097221" name="Picture 2" descr="https://timgsa.baidu.com/timg?image&amp;quality=80&amp;size=b9999_10000&amp;sec=1583374991808&amp;di=3f60ab0e0e09ffb88d402193685663eb&amp;imgtype=0&amp;src=http%3A%2F%2Fjessicahk-prod-resources.s3-ap-southeast-1.amazonaws.com%2Ffiles%2Fstyles%2Farticle_original_image%2Fpublic%2F2384188-tam-giac-mong-vang-bao-hi-4.jpg%3Fitok%3D5CJyMeY7"/>
          <p:cNvPicPr>
            <a:picLocks noChangeAspect="1" noChangeArrowheads="1"/>
          </p:cNvPicPr>
          <p:nvPr/>
        </p:nvPicPr>
        <p:blipFill>
          <a:blip xmlns:r="http://schemas.openxmlformats.org/officeDocument/2006/relationships" r:embed="rId3" cstate="email"/>
          <a:srcRect/>
          <a:stretch>
            <a:fillRect/>
          </a:stretch>
        </p:blipFill>
        <p:spPr bwMode="auto">
          <a:xfrm>
            <a:off x="3286116" y="2413441"/>
            <a:ext cx="2500330" cy="2087133"/>
          </a:xfrm>
          <a:prstGeom prst="rect"/>
          <a:noFill/>
        </p:spPr>
      </p:pic>
      <p:sp>
        <p:nvSpPr>
          <p:cNvPr id="1048980" name="矩形 20"/>
          <p:cNvSpPr/>
          <p:nvPr/>
        </p:nvSpPr>
        <p:spPr>
          <a:xfrm>
            <a:off x="571472" y="4143384"/>
            <a:ext cx="2500330" cy="357190"/>
          </a:xfrm>
          <a:prstGeom prst="rect"/>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981" name="矩形 21"/>
          <p:cNvSpPr/>
          <p:nvPr/>
        </p:nvSpPr>
        <p:spPr>
          <a:xfrm>
            <a:off x="500034" y="4143384"/>
            <a:ext cx="2643206" cy="336695"/>
          </a:xfrm>
          <a:prstGeom prst="rect"/>
        </p:spPr>
        <p:txBody>
          <a:bodyPr wrap="square">
            <a:spAutoFit/>
          </a:bodyPr>
          <a:p>
            <a:pPr algn="dist">
              <a:lnSpc>
                <a:spcPct val="150000"/>
              </a:lnSpc>
            </a:pPr>
            <a:r>
              <a:rPr altLang="en-US" dirty="0" sz="1200" lang="zh-CN">
                <a:solidFill>
                  <a:schemeClr val="bg1"/>
                </a:solidFill>
                <a:cs typeface="+mn-ea"/>
                <a:sym typeface="+mn-lt"/>
              </a:rPr>
              <a:t>我在京西商城换的本子没花一分钱</a:t>
            </a:r>
          </a:p>
        </p:txBody>
      </p:sp>
      <p:sp>
        <p:nvSpPr>
          <p:cNvPr id="1048982" name="矩形 22"/>
          <p:cNvSpPr/>
          <p:nvPr/>
        </p:nvSpPr>
        <p:spPr>
          <a:xfrm>
            <a:off x="3286116" y="4143384"/>
            <a:ext cx="2500330" cy="357190"/>
          </a:xfrm>
          <a:prstGeom prst="rect"/>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983" name="矩形 23"/>
          <p:cNvSpPr/>
          <p:nvPr/>
        </p:nvSpPr>
        <p:spPr>
          <a:xfrm>
            <a:off x="3214678" y="4143384"/>
            <a:ext cx="2643206" cy="336695"/>
          </a:xfrm>
          <a:prstGeom prst="rect"/>
        </p:spPr>
        <p:txBody>
          <a:bodyPr wrap="square">
            <a:spAutoFit/>
          </a:bodyPr>
          <a:p>
            <a:pPr algn="dist">
              <a:lnSpc>
                <a:spcPct val="150000"/>
              </a:lnSpc>
            </a:pPr>
            <a:r>
              <a:rPr altLang="en-US" dirty="0" sz="1200" lang="zh-CN">
                <a:solidFill>
                  <a:schemeClr val="bg1"/>
                </a:solidFill>
                <a:cs typeface="+mn-ea"/>
                <a:sym typeface="+mn-lt"/>
              </a:rPr>
              <a:t>我家的家电也没花一分钱</a:t>
            </a:r>
          </a:p>
        </p:txBody>
      </p:sp>
      <p:pic>
        <p:nvPicPr>
          <p:cNvPr id="2097222" name="Picture 4" descr="https://timgsa.baidu.com/timg?image&amp;quality=80&amp;size=b9999_10000&amp;sec=1583375276021&amp;di=b57ec860debc2d0dfaa04452daa97f00&amp;imgtype=0&amp;src=http%3A%2F%2Fup.mk52.cn%2Fdata%2F20170324%2F2401490366565.png"/>
          <p:cNvPicPr>
            <a:picLocks noChangeAspect="1" noChangeArrowheads="1"/>
          </p:cNvPicPr>
          <p:nvPr/>
        </p:nvPicPr>
        <p:blipFill>
          <a:blip xmlns:r="http://schemas.openxmlformats.org/officeDocument/2006/relationships" r:embed="rId4" cstate="email"/>
          <a:srcRect/>
          <a:stretch>
            <a:fillRect/>
          </a:stretch>
        </p:blipFill>
        <p:spPr bwMode="auto">
          <a:xfrm>
            <a:off x="6000760" y="2500310"/>
            <a:ext cx="2571768" cy="1714512"/>
          </a:xfrm>
          <a:prstGeom prst="rect"/>
          <a:noFill/>
        </p:spPr>
      </p:pic>
      <p:sp>
        <p:nvSpPr>
          <p:cNvPr id="1048984" name="矩形 25"/>
          <p:cNvSpPr/>
          <p:nvPr/>
        </p:nvSpPr>
        <p:spPr>
          <a:xfrm>
            <a:off x="6000760" y="4143384"/>
            <a:ext cx="2571768" cy="357190"/>
          </a:xfrm>
          <a:prstGeom prst="rect"/>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985" name="矩形 26"/>
          <p:cNvSpPr/>
          <p:nvPr/>
        </p:nvSpPr>
        <p:spPr>
          <a:xfrm>
            <a:off x="6143636" y="4143384"/>
            <a:ext cx="2357454" cy="336695"/>
          </a:xfrm>
          <a:prstGeom prst="rect"/>
        </p:spPr>
        <p:txBody>
          <a:bodyPr wrap="square">
            <a:spAutoFit/>
          </a:bodyPr>
          <a:p>
            <a:pPr algn="dist">
              <a:lnSpc>
                <a:spcPct val="150000"/>
              </a:lnSpc>
            </a:pPr>
            <a:r>
              <a:rPr altLang="en-US" dirty="0" sz="1200" lang="zh-CN">
                <a:solidFill>
                  <a:schemeClr val="bg1"/>
                </a:solidFill>
                <a:cs typeface="+mn-ea"/>
                <a:sym typeface="+mn-lt"/>
              </a:rPr>
              <a:t>引出</a:t>
            </a:r>
            <a:r>
              <a:rPr altLang="zh-CN" dirty="0" sz="1200" lang="en-US">
                <a:solidFill>
                  <a:schemeClr val="bg1"/>
                </a:solidFill>
                <a:cs typeface="+mn-ea"/>
                <a:sym typeface="+mn-lt"/>
              </a:rPr>
              <a:t>XX</a:t>
            </a:r>
            <a:r>
              <a:rPr altLang="en-US" dirty="0" sz="1200" lang="zh-CN">
                <a:solidFill>
                  <a:schemeClr val="bg1"/>
                </a:solidFill>
                <a:cs typeface="+mn-ea"/>
                <a:sym typeface="+mn-lt"/>
              </a:rPr>
              <a:t>积分商城</a:t>
            </a:r>
          </a:p>
        </p:txBody>
      </p:sp>
      <p:sp>
        <p:nvSpPr>
          <p:cNvPr id="1048986" name="矩形 24"/>
          <p:cNvSpPr/>
          <p:nvPr/>
        </p:nvSpPr>
        <p:spPr>
          <a:xfrm>
            <a:off x="0" y="357173"/>
            <a:ext cx="428596" cy="4286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416889"/>
              </a:solidFill>
              <a:cs typeface="+mn-ea"/>
              <a:sym typeface="+mn-lt"/>
            </a:endParaRPr>
          </a:p>
        </p:txBody>
      </p:sp>
      <p:sp>
        <p:nvSpPr>
          <p:cNvPr id="1048987" name="矩形 27"/>
          <p:cNvSpPr/>
          <p:nvPr/>
        </p:nvSpPr>
        <p:spPr>
          <a:xfrm>
            <a:off x="500034" y="357173"/>
            <a:ext cx="71438" cy="4286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416889"/>
              </a:solidFill>
              <a:cs typeface="+mn-ea"/>
              <a:sym typeface="+mn-l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39" name=""/>
        <p:cNvGrpSpPr/>
        <p:nvPr/>
      </p:nvGrpSpPr>
      <p:grpSpPr>
        <a:xfrm>
          <a:off x="0" y="0"/>
          <a:ext cx="0" cy="0"/>
          <a:chOff x="0" y="0"/>
          <a:chExt cx="0" cy="0"/>
        </a:xfrm>
      </p:grpSpPr>
      <p:sp>
        <p:nvSpPr>
          <p:cNvPr id="1048988" name="矩形 32"/>
          <p:cNvSpPr/>
          <p:nvPr/>
        </p:nvSpPr>
        <p:spPr>
          <a:xfrm>
            <a:off x="3286116" y="4929202"/>
            <a:ext cx="2643206" cy="500066"/>
          </a:xfrm>
          <a:prstGeom prst="rect"/>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989" name="矩形 29"/>
          <p:cNvSpPr/>
          <p:nvPr/>
        </p:nvSpPr>
        <p:spPr>
          <a:xfrm>
            <a:off x="571472" y="4929202"/>
            <a:ext cx="2571768" cy="500066"/>
          </a:xfrm>
          <a:prstGeom prst="rect"/>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990" name="TextBox 5"/>
          <p:cNvSpPr txBox="1"/>
          <p:nvPr/>
        </p:nvSpPr>
        <p:spPr>
          <a:xfrm>
            <a:off x="571472" y="285734"/>
            <a:ext cx="3357586" cy="369332"/>
          </a:xfrm>
          <a:prstGeom prst="rect"/>
          <a:noFill/>
        </p:spPr>
        <p:txBody>
          <a:bodyPr rtlCol="0" wrap="square">
            <a:spAutoFit/>
          </a:bodyPr>
          <a:p>
            <a:r>
              <a:rPr altLang="en-US" b="1" dirty="0" lang="zh-CN">
                <a:solidFill>
                  <a:srgbClr val="416889"/>
                </a:solidFill>
                <a:cs typeface="+mn-ea"/>
                <a:sym typeface="+mn-lt"/>
              </a:rPr>
              <a:t>第三部分 </a:t>
            </a:r>
            <a:r>
              <a:rPr altLang="zh-CN" b="1" dirty="0" lang="en-US">
                <a:solidFill>
                  <a:srgbClr val="416889"/>
                </a:solidFill>
                <a:cs typeface="+mn-ea"/>
                <a:sym typeface="+mn-lt"/>
              </a:rPr>
              <a:t>PART THREE</a:t>
            </a:r>
            <a:endParaRPr altLang="en-US" b="1" dirty="0" lang="zh-CN">
              <a:solidFill>
                <a:srgbClr val="416889"/>
              </a:solidFill>
              <a:cs typeface="+mn-ea"/>
              <a:sym typeface="+mn-lt"/>
            </a:endParaRPr>
          </a:p>
        </p:txBody>
      </p:sp>
      <p:sp>
        <p:nvSpPr>
          <p:cNvPr id="1048991" name="TextBox 6"/>
          <p:cNvSpPr txBox="1"/>
          <p:nvPr/>
        </p:nvSpPr>
        <p:spPr>
          <a:xfrm>
            <a:off x="571472" y="571488"/>
            <a:ext cx="2500330" cy="276999"/>
          </a:xfrm>
          <a:prstGeom prst="rect"/>
          <a:noFill/>
        </p:spPr>
        <p:txBody>
          <a:bodyPr rtlCol="0" wrap="square">
            <a:spAutoFit/>
          </a:bodyPr>
          <a:p>
            <a:pPr algn="dist"/>
            <a:r>
              <a:rPr altLang="en-US" dirty="0" sz="1200" lang="zh-CN">
                <a:cs typeface="+mn-ea"/>
                <a:sym typeface="+mn-lt"/>
              </a:rPr>
              <a:t>线上发布与多元化内容展示</a:t>
            </a:r>
          </a:p>
        </p:txBody>
      </p:sp>
      <p:pic>
        <p:nvPicPr>
          <p:cNvPr id="2097223" name="Picture 2" descr="https://timgsa.baidu.com/timg?image&amp;quality=80&amp;size=b9999_10000&amp;sec=1583368825392&amp;di=52a8dada3a260e8569163c905f2ddc01&amp;imgtype=0&amp;src=http%3A%2F%2Fd.ifengimg.com%2Fw600%2Fp0.ifengimg.com%2Fpmop%2F2018%2F0818%2FD21B2D6DD2DEE9A2C18B33B828DB2A28CE6044FB_size51_w673_h498.jpeg"/>
          <p:cNvPicPr>
            <a:picLocks noChangeAspect="1" noChangeArrowheads="1"/>
          </p:cNvPicPr>
          <p:nvPr/>
        </p:nvPicPr>
        <p:blipFill>
          <a:blip xmlns:r="http://schemas.openxmlformats.org/officeDocument/2006/relationships" r:embed="rId1" cstate="email"/>
          <a:srcRect/>
          <a:stretch>
            <a:fillRect/>
          </a:stretch>
        </p:blipFill>
        <p:spPr bwMode="auto">
          <a:xfrm>
            <a:off x="571473" y="2428872"/>
            <a:ext cx="2515650" cy="2357454"/>
          </a:xfrm>
          <a:prstGeom prst="rect"/>
          <a:solidFill>
            <a:srgbClr val="000000">
              <a:shade val="95000"/>
            </a:srgbClr>
          </a:solidFill>
          <a:ln w="38100" cap="sq">
            <a:solidFill>
              <a:srgbClr val="000000"/>
            </a:solidFill>
            <a:miter lim="800000"/>
            <a:headEnd/>
            <a:tailEnd/>
          </a:ln>
          <a:effectLst>
            <a:outerShdw algn="bl" blurRad="254000" dir="2700000" dist="190500" rotWithShape="0" sy="90000">
              <a:srgbClr val="000000">
                <a:alpha val="40000"/>
              </a:srgbClr>
            </a:outerShdw>
          </a:effectLst>
        </p:spPr>
      </p:pic>
      <p:pic>
        <p:nvPicPr>
          <p:cNvPr id="2097224" name="Picture 2" descr="https://timgsa.baidu.com/timg?image&amp;quality=80&amp;size=b9999_10000&amp;sec=1583368825392&amp;di=52a8dada3a260e8569163c905f2ddc01&amp;imgtype=0&amp;src=http%3A%2F%2Fd.ifengimg.com%2Fw600%2Fp0.ifengimg.com%2Fpmop%2F2018%2F0818%2FD21B2D6DD2DEE9A2C18B33B828DB2A28CE6044FB_size51_w673_h498.jpeg"/>
          <p:cNvPicPr>
            <a:picLocks noChangeAspect="1" noChangeArrowheads="1"/>
          </p:cNvPicPr>
          <p:nvPr/>
        </p:nvPicPr>
        <p:blipFill>
          <a:blip xmlns:r="http://schemas.openxmlformats.org/officeDocument/2006/relationships" r:embed="rId1" cstate="email"/>
          <a:srcRect/>
          <a:stretch>
            <a:fillRect/>
          </a:stretch>
        </p:blipFill>
        <p:spPr bwMode="auto">
          <a:xfrm>
            <a:off x="3286116" y="2428872"/>
            <a:ext cx="2515650" cy="2357454"/>
          </a:xfrm>
          <a:prstGeom prst="rect"/>
          <a:solidFill>
            <a:srgbClr val="000000">
              <a:shade val="95000"/>
            </a:srgbClr>
          </a:solidFill>
          <a:ln w="38100" cap="sq">
            <a:solidFill>
              <a:srgbClr val="000000"/>
            </a:solidFill>
            <a:miter lim="800000"/>
            <a:headEnd/>
            <a:tailEnd/>
          </a:ln>
          <a:effectLst>
            <a:outerShdw algn="bl" blurRad="254000" dir="2700000" dist="190500" rotWithShape="0" sy="90000">
              <a:srgbClr val="000000">
                <a:alpha val="40000"/>
              </a:srgbClr>
            </a:outerShdw>
          </a:effectLst>
        </p:spPr>
      </p:pic>
      <p:pic>
        <p:nvPicPr>
          <p:cNvPr id="2097225" name="Picture 2" descr="https://timgsa.baidu.com/timg?image&amp;quality=80&amp;size=b9999_10000&amp;sec=1583368825392&amp;di=52a8dada3a260e8569163c905f2ddc01&amp;imgtype=0&amp;src=http%3A%2F%2Fd.ifengimg.com%2Fw600%2Fp0.ifengimg.com%2Fpmop%2F2018%2F0818%2FD21B2D6DD2DEE9A2C18B33B828DB2A28CE6044FB_size51_w673_h498.jpeg"/>
          <p:cNvPicPr>
            <a:picLocks noChangeAspect="1" noChangeArrowheads="1"/>
          </p:cNvPicPr>
          <p:nvPr/>
        </p:nvPicPr>
        <p:blipFill>
          <a:blip xmlns:r="http://schemas.openxmlformats.org/officeDocument/2006/relationships" r:embed="rId1" cstate="email"/>
          <a:srcRect/>
          <a:stretch>
            <a:fillRect/>
          </a:stretch>
        </p:blipFill>
        <p:spPr bwMode="auto">
          <a:xfrm>
            <a:off x="6000760" y="2428872"/>
            <a:ext cx="2515650" cy="2357454"/>
          </a:xfrm>
          <a:prstGeom prst="rect"/>
          <a:solidFill>
            <a:srgbClr val="000000">
              <a:shade val="95000"/>
            </a:srgbClr>
          </a:solidFill>
          <a:ln w="38100" cap="sq">
            <a:solidFill>
              <a:srgbClr val="000000"/>
            </a:solidFill>
            <a:miter lim="800000"/>
            <a:headEnd/>
            <a:tailEnd/>
          </a:ln>
          <a:effectLst>
            <a:outerShdw algn="bl" blurRad="254000" dir="2700000" dist="190500" rotWithShape="0" sy="90000">
              <a:srgbClr val="000000">
                <a:alpha val="40000"/>
              </a:srgbClr>
            </a:outerShdw>
          </a:effectLst>
        </p:spPr>
      </p:pic>
      <p:sp>
        <p:nvSpPr>
          <p:cNvPr id="1048992" name="矩形 11"/>
          <p:cNvSpPr/>
          <p:nvPr/>
        </p:nvSpPr>
        <p:spPr>
          <a:xfrm>
            <a:off x="571473" y="2214559"/>
            <a:ext cx="2500330" cy="71438"/>
          </a:xfrm>
          <a:prstGeom prst="rect"/>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993" name="矩形 12"/>
          <p:cNvSpPr/>
          <p:nvPr/>
        </p:nvSpPr>
        <p:spPr>
          <a:xfrm>
            <a:off x="3286117" y="2214559"/>
            <a:ext cx="2500330" cy="71438"/>
          </a:xfrm>
          <a:prstGeom prst="rect"/>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994" name="矩形 13"/>
          <p:cNvSpPr/>
          <p:nvPr/>
        </p:nvSpPr>
        <p:spPr>
          <a:xfrm>
            <a:off x="6000761" y="2214559"/>
            <a:ext cx="2500330" cy="71438"/>
          </a:xfrm>
          <a:prstGeom prst="rect"/>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995" name="矩形 17"/>
          <p:cNvSpPr/>
          <p:nvPr/>
        </p:nvSpPr>
        <p:spPr>
          <a:xfrm>
            <a:off x="1357291" y="1357282"/>
            <a:ext cx="6072230" cy="497840"/>
          </a:xfrm>
          <a:prstGeom prst="rect"/>
        </p:spPr>
        <p:txBody>
          <a:bodyPr wrap="square">
            <a:spAutoFit/>
          </a:bodyPr>
          <a:p>
            <a:pPr>
              <a:lnSpc>
                <a:spcPct val="150000"/>
              </a:lnSpc>
            </a:pPr>
            <a:r>
              <a:rPr dirty="0" lang="en-US">
                <a:cs typeface="+mn-ea"/>
                <a:sym typeface="+mn-lt"/>
              </a:rPr>
              <a:t>ROUND2</a:t>
            </a:r>
            <a:r>
              <a:rPr altLang="en-US" dirty="0" lang="zh-CN">
                <a:cs typeface="+mn-ea"/>
                <a:sym typeface="+mn-lt"/>
              </a:rPr>
              <a:t>：老婆的</a:t>
            </a:r>
            <a:r>
              <a:rPr dirty="0" lang="en-US">
                <a:cs typeface="+mn-ea"/>
                <a:sym typeface="+mn-lt"/>
              </a:rPr>
              <a:t>SWITCH</a:t>
            </a:r>
            <a:r>
              <a:rPr altLang="en-US" dirty="0" lang="zh-CN">
                <a:cs typeface="+mn-ea"/>
                <a:sym typeface="+mn-lt"/>
              </a:rPr>
              <a:t>健身环与老公的</a:t>
            </a:r>
            <a:r>
              <a:rPr altLang="zh-CN" dirty="0" lang="en-US">
                <a:cs typeface="+mn-ea"/>
                <a:sym typeface="+mn-lt"/>
              </a:rPr>
              <a:t>XX</a:t>
            </a:r>
            <a:r>
              <a:rPr altLang="en-US" dirty="0" lang="zh-CN">
                <a:cs typeface="+mn-ea"/>
                <a:sym typeface="+mn-lt"/>
              </a:rPr>
              <a:t>项目健身卡</a:t>
            </a:r>
          </a:p>
        </p:txBody>
      </p:sp>
      <p:sp>
        <p:nvSpPr>
          <p:cNvPr id="1048996" name="矩形 22"/>
          <p:cNvSpPr/>
          <p:nvPr/>
        </p:nvSpPr>
        <p:spPr>
          <a:xfrm>
            <a:off x="3286116" y="4143384"/>
            <a:ext cx="2500330" cy="357190"/>
          </a:xfrm>
          <a:prstGeom prst="rect"/>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8997" name="矩形 23"/>
          <p:cNvSpPr/>
          <p:nvPr/>
        </p:nvSpPr>
        <p:spPr>
          <a:xfrm>
            <a:off x="3286116" y="4857764"/>
            <a:ext cx="2643206" cy="613694"/>
          </a:xfrm>
          <a:prstGeom prst="rect"/>
        </p:spPr>
        <p:txBody>
          <a:bodyPr wrap="square">
            <a:spAutoFit/>
          </a:bodyPr>
          <a:p>
            <a:pPr algn="ctr">
              <a:lnSpc>
                <a:spcPct val="150000"/>
              </a:lnSpc>
            </a:pPr>
            <a:r>
              <a:rPr altLang="en-US" dirty="0" sz="1200" lang="zh-CN">
                <a:solidFill>
                  <a:schemeClr val="bg1"/>
                </a:solidFill>
                <a:cs typeface="+mn-ea"/>
                <a:sym typeface="+mn-lt"/>
              </a:rPr>
              <a:t>还在家里健身？我们</a:t>
            </a:r>
            <a:r>
              <a:rPr altLang="zh-CN" dirty="0" sz="1200" lang="en-US">
                <a:solidFill>
                  <a:schemeClr val="bg1"/>
                </a:solidFill>
                <a:cs typeface="+mn-ea"/>
                <a:sym typeface="+mn-lt"/>
              </a:rPr>
              <a:t>XX</a:t>
            </a:r>
            <a:r>
              <a:rPr altLang="en-US" dirty="0" sz="1200" lang="zh-CN">
                <a:solidFill>
                  <a:schemeClr val="bg1"/>
                </a:solidFill>
                <a:cs typeface="+mn-ea"/>
                <a:sym typeface="+mn-lt"/>
              </a:rPr>
              <a:t>项目有自己的健身区</a:t>
            </a:r>
          </a:p>
        </p:txBody>
      </p:sp>
      <p:sp>
        <p:nvSpPr>
          <p:cNvPr id="1048998" name="矩形 25"/>
          <p:cNvSpPr/>
          <p:nvPr/>
        </p:nvSpPr>
        <p:spPr>
          <a:xfrm>
            <a:off x="6000760" y="4143384"/>
            <a:ext cx="2571768" cy="357190"/>
          </a:xfrm>
          <a:prstGeom prst="rect"/>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pic>
        <p:nvPicPr>
          <p:cNvPr id="2097226" name="Picture 5"/>
          <p:cNvPicPr>
            <a:picLocks noChangeAspect="1" noChangeArrowheads="1"/>
          </p:cNvPicPr>
          <p:nvPr/>
        </p:nvPicPr>
        <p:blipFill>
          <a:blip xmlns:r="http://schemas.openxmlformats.org/officeDocument/2006/relationships" r:embed="rId2" cstate="email"/>
          <a:srcRect l="7519" r="7894"/>
          <a:stretch>
            <a:fillRect/>
          </a:stretch>
        </p:blipFill>
        <p:spPr bwMode="auto">
          <a:xfrm>
            <a:off x="571472" y="2428872"/>
            <a:ext cx="2533704" cy="2038348"/>
          </a:xfrm>
          <a:prstGeom prst="rect"/>
          <a:noFill/>
          <a:ln w="9525">
            <a:noFill/>
            <a:miter lim="800000"/>
            <a:headEnd/>
            <a:tailEnd/>
          </a:ln>
          <a:effectLst/>
        </p:spPr>
      </p:pic>
      <p:sp>
        <p:nvSpPr>
          <p:cNvPr id="1048999" name="矩形 20"/>
          <p:cNvSpPr/>
          <p:nvPr/>
        </p:nvSpPr>
        <p:spPr>
          <a:xfrm>
            <a:off x="571472" y="4143384"/>
            <a:ext cx="2500330" cy="357190"/>
          </a:xfrm>
          <a:prstGeom prst="rect"/>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9000" name="矩形 21"/>
          <p:cNvSpPr/>
          <p:nvPr/>
        </p:nvSpPr>
        <p:spPr>
          <a:xfrm>
            <a:off x="571472" y="4929202"/>
            <a:ext cx="2643206" cy="336695"/>
          </a:xfrm>
          <a:prstGeom prst="rect"/>
        </p:spPr>
        <p:txBody>
          <a:bodyPr wrap="square">
            <a:spAutoFit/>
          </a:bodyPr>
          <a:p>
            <a:pPr algn="dist">
              <a:lnSpc>
                <a:spcPct val="150000"/>
              </a:lnSpc>
            </a:pPr>
            <a:r>
              <a:rPr altLang="en-US" dirty="0" sz="1200" lang="zh-CN">
                <a:solidFill>
                  <a:schemeClr val="bg1"/>
                </a:solidFill>
                <a:cs typeface="+mn-ea"/>
                <a:sym typeface="+mn-lt"/>
              </a:rPr>
              <a:t>老公来跟我一起用</a:t>
            </a:r>
            <a:r>
              <a:rPr altLang="zh-CN" dirty="0" sz="1200" lang="en-US">
                <a:solidFill>
                  <a:schemeClr val="bg1"/>
                </a:solidFill>
                <a:cs typeface="+mn-ea"/>
                <a:sym typeface="+mn-lt"/>
              </a:rPr>
              <a:t>SWITCH</a:t>
            </a:r>
            <a:r>
              <a:rPr altLang="en-US" dirty="0" sz="1200" lang="zh-CN">
                <a:solidFill>
                  <a:schemeClr val="bg1"/>
                </a:solidFill>
                <a:cs typeface="+mn-ea"/>
                <a:sym typeface="+mn-lt"/>
              </a:rPr>
              <a:t>健身</a:t>
            </a:r>
          </a:p>
        </p:txBody>
      </p:sp>
      <p:pic>
        <p:nvPicPr>
          <p:cNvPr id="2097227" name="Picture 7" descr="https://ss2.bdstatic.com/70cFvnSh_Q1YnxGkpoWK1HF6hhy/it/u=321525225,4130938485&amp;fm=26&amp;gp=0.jpg"/>
          <p:cNvPicPr>
            <a:picLocks noChangeAspect="1" noChangeArrowheads="1"/>
          </p:cNvPicPr>
          <p:nvPr/>
        </p:nvPicPr>
        <p:blipFill>
          <a:blip xmlns:r="http://schemas.openxmlformats.org/officeDocument/2006/relationships" r:embed="rId3" cstate="email"/>
          <a:srcRect/>
          <a:stretch>
            <a:fillRect/>
          </a:stretch>
        </p:blipFill>
        <p:spPr bwMode="auto">
          <a:xfrm>
            <a:off x="3286116" y="2500310"/>
            <a:ext cx="2500330" cy="1670140"/>
          </a:xfrm>
          <a:prstGeom prst="rect"/>
          <a:noFill/>
        </p:spPr>
      </p:pic>
      <p:sp>
        <p:nvSpPr>
          <p:cNvPr id="1049001" name="矩形 33"/>
          <p:cNvSpPr/>
          <p:nvPr/>
        </p:nvSpPr>
        <p:spPr>
          <a:xfrm>
            <a:off x="6072198" y="4929202"/>
            <a:ext cx="2571768" cy="500066"/>
          </a:xfrm>
          <a:prstGeom prst="rect"/>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pic>
        <p:nvPicPr>
          <p:cNvPr id="2097228" name="Picture 9" descr="https://timgsa.baidu.com/timg?image&amp;quality=80&amp;size=b9999_10000&amp;sec=1583375949555&amp;di=d1311290fe7c2ca9877a70bac14eed02&amp;imgtype=0&amp;src=http%3A%2F%2Fm.tuniucdn.com%2Ffilebroker%2Fcdn%2Ffilebroker%2Fcdn%2Fprd%2F21%2F5b%2F215b7a4df62a25dccb8fab5d573db712_w0_h600_c0_t0.png"/>
          <p:cNvPicPr>
            <a:picLocks noChangeAspect="1" noChangeArrowheads="1"/>
          </p:cNvPicPr>
          <p:nvPr/>
        </p:nvPicPr>
        <p:blipFill>
          <a:blip xmlns:r="http://schemas.openxmlformats.org/officeDocument/2006/relationships" r:embed="rId4" cstate="email"/>
          <a:srcRect/>
          <a:stretch>
            <a:fillRect/>
          </a:stretch>
        </p:blipFill>
        <p:spPr bwMode="auto">
          <a:xfrm>
            <a:off x="6000760" y="2500310"/>
            <a:ext cx="2571768" cy="1643074"/>
          </a:xfrm>
          <a:prstGeom prst="rect"/>
          <a:noFill/>
        </p:spPr>
      </p:pic>
      <p:sp>
        <p:nvSpPr>
          <p:cNvPr id="1049002" name="矩形 35"/>
          <p:cNvSpPr/>
          <p:nvPr/>
        </p:nvSpPr>
        <p:spPr>
          <a:xfrm>
            <a:off x="6072198" y="4857764"/>
            <a:ext cx="2643206" cy="613694"/>
          </a:xfrm>
          <a:prstGeom prst="rect"/>
        </p:spPr>
        <p:txBody>
          <a:bodyPr wrap="square">
            <a:spAutoFit/>
          </a:bodyPr>
          <a:p>
            <a:pPr algn="ctr">
              <a:lnSpc>
                <a:spcPct val="150000"/>
              </a:lnSpc>
            </a:pPr>
            <a:r>
              <a:rPr altLang="en-US" dirty="0" sz="1200" lang="zh-CN">
                <a:solidFill>
                  <a:schemeClr val="bg1"/>
                </a:solidFill>
                <a:cs typeface="+mn-ea"/>
                <a:sym typeface="+mn-lt"/>
              </a:rPr>
              <a:t>不仅仅是健身区，还有专属的健身课程</a:t>
            </a:r>
          </a:p>
        </p:txBody>
      </p:sp>
      <p:sp>
        <p:nvSpPr>
          <p:cNvPr id="1049003" name="矩形 24"/>
          <p:cNvSpPr/>
          <p:nvPr/>
        </p:nvSpPr>
        <p:spPr>
          <a:xfrm>
            <a:off x="0" y="357173"/>
            <a:ext cx="428596" cy="4286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416889"/>
              </a:solidFill>
              <a:cs typeface="+mn-ea"/>
              <a:sym typeface="+mn-lt"/>
            </a:endParaRPr>
          </a:p>
        </p:txBody>
      </p:sp>
      <p:sp>
        <p:nvSpPr>
          <p:cNvPr id="1049004" name="矩形 26"/>
          <p:cNvSpPr/>
          <p:nvPr/>
        </p:nvSpPr>
        <p:spPr>
          <a:xfrm>
            <a:off x="500034" y="357173"/>
            <a:ext cx="71438" cy="4286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416889"/>
              </a:solidFill>
              <a:cs typeface="+mn-ea"/>
              <a:sym typeface="+mn-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40" name=""/>
        <p:cNvGrpSpPr/>
        <p:nvPr/>
      </p:nvGrpSpPr>
      <p:grpSpPr>
        <a:xfrm>
          <a:off x="0" y="0"/>
          <a:ext cx="0" cy="0"/>
          <a:chOff x="0" y="0"/>
          <a:chExt cx="0" cy="0"/>
        </a:xfrm>
      </p:grpSpPr>
      <p:sp>
        <p:nvSpPr>
          <p:cNvPr id="1049005" name="矩形 32"/>
          <p:cNvSpPr/>
          <p:nvPr/>
        </p:nvSpPr>
        <p:spPr>
          <a:xfrm>
            <a:off x="3286116" y="4929202"/>
            <a:ext cx="2643206" cy="500066"/>
          </a:xfrm>
          <a:prstGeom prst="rect"/>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9006" name="矩形 29"/>
          <p:cNvSpPr/>
          <p:nvPr/>
        </p:nvSpPr>
        <p:spPr>
          <a:xfrm>
            <a:off x="571472" y="4929202"/>
            <a:ext cx="2571768" cy="500066"/>
          </a:xfrm>
          <a:prstGeom prst="rect"/>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9007" name="TextBox 5"/>
          <p:cNvSpPr txBox="1"/>
          <p:nvPr/>
        </p:nvSpPr>
        <p:spPr>
          <a:xfrm>
            <a:off x="571472" y="285734"/>
            <a:ext cx="3357586" cy="369332"/>
          </a:xfrm>
          <a:prstGeom prst="rect"/>
          <a:noFill/>
        </p:spPr>
        <p:txBody>
          <a:bodyPr rtlCol="0" wrap="square">
            <a:spAutoFit/>
          </a:bodyPr>
          <a:p>
            <a:r>
              <a:rPr altLang="en-US" b="1" dirty="0" lang="zh-CN">
                <a:solidFill>
                  <a:srgbClr val="416889"/>
                </a:solidFill>
                <a:cs typeface="+mn-ea"/>
                <a:sym typeface="+mn-lt"/>
              </a:rPr>
              <a:t>第三部分 </a:t>
            </a:r>
            <a:r>
              <a:rPr altLang="zh-CN" b="1" dirty="0" lang="en-US">
                <a:solidFill>
                  <a:srgbClr val="416889"/>
                </a:solidFill>
                <a:cs typeface="+mn-ea"/>
                <a:sym typeface="+mn-lt"/>
              </a:rPr>
              <a:t>PART THREE</a:t>
            </a:r>
            <a:endParaRPr altLang="en-US" b="1" dirty="0" lang="zh-CN">
              <a:solidFill>
                <a:srgbClr val="416889"/>
              </a:solidFill>
              <a:cs typeface="+mn-ea"/>
              <a:sym typeface="+mn-lt"/>
            </a:endParaRPr>
          </a:p>
        </p:txBody>
      </p:sp>
      <p:sp>
        <p:nvSpPr>
          <p:cNvPr id="1049008" name="TextBox 6"/>
          <p:cNvSpPr txBox="1"/>
          <p:nvPr/>
        </p:nvSpPr>
        <p:spPr>
          <a:xfrm>
            <a:off x="571472" y="571488"/>
            <a:ext cx="2500330" cy="276999"/>
          </a:xfrm>
          <a:prstGeom prst="rect"/>
          <a:noFill/>
        </p:spPr>
        <p:txBody>
          <a:bodyPr rtlCol="0" wrap="square">
            <a:spAutoFit/>
          </a:bodyPr>
          <a:p>
            <a:pPr algn="dist"/>
            <a:r>
              <a:rPr altLang="en-US" dirty="0" sz="1200" lang="zh-CN">
                <a:cs typeface="+mn-ea"/>
                <a:sym typeface="+mn-lt"/>
              </a:rPr>
              <a:t>线上发布与多元化内容展示</a:t>
            </a:r>
          </a:p>
        </p:txBody>
      </p:sp>
      <p:sp>
        <p:nvSpPr>
          <p:cNvPr id="1049009" name="矩形 7"/>
          <p:cNvSpPr/>
          <p:nvPr/>
        </p:nvSpPr>
        <p:spPr>
          <a:xfrm>
            <a:off x="1285852" y="1428740"/>
            <a:ext cx="6643734" cy="497840"/>
          </a:xfrm>
          <a:prstGeom prst="rect"/>
        </p:spPr>
        <p:txBody>
          <a:bodyPr wrap="square">
            <a:spAutoFit/>
          </a:bodyPr>
          <a:p>
            <a:pPr>
              <a:lnSpc>
                <a:spcPct val="150000"/>
              </a:lnSpc>
            </a:pPr>
            <a:r>
              <a:rPr dirty="0" lang="en-US">
                <a:cs typeface="+mn-ea"/>
                <a:sym typeface="+mn-lt"/>
              </a:rPr>
              <a:t>ROUND3</a:t>
            </a:r>
            <a:r>
              <a:rPr altLang="en-US" dirty="0" lang="zh-CN">
                <a:cs typeface="+mn-ea"/>
                <a:sym typeface="+mn-lt"/>
              </a:rPr>
              <a:t>：老妈的“渴马生鲜”与儿子的</a:t>
            </a:r>
            <a:r>
              <a:rPr altLang="zh-CN" dirty="0" lang="en-US">
                <a:cs typeface="+mn-ea"/>
                <a:sym typeface="+mn-lt"/>
              </a:rPr>
              <a:t>XX</a:t>
            </a:r>
            <a:r>
              <a:rPr altLang="en-US" dirty="0" lang="zh-CN">
                <a:cs typeface="+mn-ea"/>
                <a:sym typeface="+mn-lt"/>
              </a:rPr>
              <a:t>项目一块田对比</a:t>
            </a:r>
          </a:p>
        </p:txBody>
      </p:sp>
      <p:pic>
        <p:nvPicPr>
          <p:cNvPr id="2097229" name="Picture 2" descr="https://timgsa.baidu.com/timg?image&amp;quality=80&amp;size=b9999_10000&amp;sec=1583368825392&amp;di=52a8dada3a260e8569163c905f2ddc01&amp;imgtype=0&amp;src=http%3A%2F%2Fd.ifengimg.com%2Fw600%2Fp0.ifengimg.com%2Fpmop%2F2018%2F0818%2FD21B2D6DD2DEE9A2C18B33B828DB2A28CE6044FB_size51_w673_h498.jpeg"/>
          <p:cNvPicPr>
            <a:picLocks noChangeAspect="1" noChangeArrowheads="1"/>
          </p:cNvPicPr>
          <p:nvPr/>
        </p:nvPicPr>
        <p:blipFill>
          <a:blip xmlns:r="http://schemas.openxmlformats.org/officeDocument/2006/relationships" r:embed="rId1" cstate="email"/>
          <a:srcRect/>
          <a:stretch>
            <a:fillRect/>
          </a:stretch>
        </p:blipFill>
        <p:spPr bwMode="auto">
          <a:xfrm>
            <a:off x="571473" y="2428872"/>
            <a:ext cx="2515650" cy="2357454"/>
          </a:xfrm>
          <a:prstGeom prst="rect"/>
          <a:solidFill>
            <a:srgbClr val="000000">
              <a:shade val="95000"/>
            </a:srgbClr>
          </a:solidFill>
          <a:ln w="38100" cap="sq">
            <a:solidFill>
              <a:srgbClr val="000000"/>
            </a:solidFill>
            <a:miter lim="800000"/>
            <a:headEnd/>
            <a:tailEnd/>
          </a:ln>
          <a:effectLst>
            <a:outerShdw algn="bl" blurRad="254000" dir="2700000" dist="190500" rotWithShape="0" sy="90000">
              <a:srgbClr val="000000">
                <a:alpha val="40000"/>
              </a:srgbClr>
            </a:outerShdw>
          </a:effectLst>
        </p:spPr>
      </p:pic>
      <p:pic>
        <p:nvPicPr>
          <p:cNvPr id="2097230" name="Picture 2" descr="https://timgsa.baidu.com/timg?image&amp;quality=80&amp;size=b9999_10000&amp;sec=1583368825392&amp;di=52a8dada3a260e8569163c905f2ddc01&amp;imgtype=0&amp;src=http%3A%2F%2Fd.ifengimg.com%2Fw600%2Fp0.ifengimg.com%2Fpmop%2F2018%2F0818%2FD21B2D6DD2DEE9A2C18B33B828DB2A28CE6044FB_size51_w673_h498.jpeg"/>
          <p:cNvPicPr>
            <a:picLocks noChangeAspect="1" noChangeArrowheads="1"/>
          </p:cNvPicPr>
          <p:nvPr/>
        </p:nvPicPr>
        <p:blipFill>
          <a:blip xmlns:r="http://schemas.openxmlformats.org/officeDocument/2006/relationships" r:embed="rId1" cstate="email"/>
          <a:srcRect/>
          <a:stretch>
            <a:fillRect/>
          </a:stretch>
        </p:blipFill>
        <p:spPr bwMode="auto">
          <a:xfrm>
            <a:off x="3286116" y="2428872"/>
            <a:ext cx="2515650" cy="2357454"/>
          </a:xfrm>
          <a:prstGeom prst="rect"/>
          <a:solidFill>
            <a:srgbClr val="000000">
              <a:shade val="95000"/>
            </a:srgbClr>
          </a:solidFill>
          <a:ln w="38100" cap="sq">
            <a:solidFill>
              <a:srgbClr val="000000"/>
            </a:solidFill>
            <a:miter lim="800000"/>
            <a:headEnd/>
            <a:tailEnd/>
          </a:ln>
          <a:effectLst>
            <a:outerShdw algn="bl" blurRad="254000" dir="2700000" dist="190500" rotWithShape="0" sy="90000">
              <a:srgbClr val="000000">
                <a:alpha val="40000"/>
              </a:srgbClr>
            </a:outerShdw>
          </a:effectLst>
        </p:spPr>
      </p:pic>
      <p:pic>
        <p:nvPicPr>
          <p:cNvPr id="2097231" name="Picture 2" descr="https://timgsa.baidu.com/timg?image&amp;quality=80&amp;size=b9999_10000&amp;sec=1583368825392&amp;di=52a8dada3a260e8569163c905f2ddc01&amp;imgtype=0&amp;src=http%3A%2F%2Fd.ifengimg.com%2Fw600%2Fp0.ifengimg.com%2Fpmop%2F2018%2F0818%2FD21B2D6DD2DEE9A2C18B33B828DB2A28CE6044FB_size51_w673_h498.jpeg"/>
          <p:cNvPicPr>
            <a:picLocks noChangeAspect="1" noChangeArrowheads="1"/>
          </p:cNvPicPr>
          <p:nvPr/>
        </p:nvPicPr>
        <p:blipFill>
          <a:blip xmlns:r="http://schemas.openxmlformats.org/officeDocument/2006/relationships" r:embed="rId1" cstate="email"/>
          <a:srcRect/>
          <a:stretch>
            <a:fillRect/>
          </a:stretch>
        </p:blipFill>
        <p:spPr bwMode="auto">
          <a:xfrm>
            <a:off x="6000760" y="2428872"/>
            <a:ext cx="2515650" cy="2357454"/>
          </a:xfrm>
          <a:prstGeom prst="rect"/>
          <a:solidFill>
            <a:srgbClr val="000000">
              <a:shade val="95000"/>
            </a:srgbClr>
          </a:solidFill>
          <a:ln w="38100" cap="sq">
            <a:solidFill>
              <a:srgbClr val="000000"/>
            </a:solidFill>
            <a:miter lim="800000"/>
            <a:headEnd/>
            <a:tailEnd/>
          </a:ln>
          <a:effectLst>
            <a:outerShdw algn="bl" blurRad="254000" dir="2700000" dist="190500" rotWithShape="0" sy="90000">
              <a:srgbClr val="000000">
                <a:alpha val="40000"/>
              </a:srgbClr>
            </a:outerShdw>
          </a:effectLst>
        </p:spPr>
      </p:pic>
      <p:sp>
        <p:nvSpPr>
          <p:cNvPr id="1049010" name="矩形 11"/>
          <p:cNvSpPr/>
          <p:nvPr/>
        </p:nvSpPr>
        <p:spPr>
          <a:xfrm>
            <a:off x="571473" y="2214559"/>
            <a:ext cx="2500330" cy="71438"/>
          </a:xfrm>
          <a:prstGeom prst="rect"/>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9011" name="矩形 12"/>
          <p:cNvSpPr/>
          <p:nvPr/>
        </p:nvSpPr>
        <p:spPr>
          <a:xfrm>
            <a:off x="3286117" y="2214559"/>
            <a:ext cx="2500330" cy="71438"/>
          </a:xfrm>
          <a:prstGeom prst="rect"/>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9012" name="矩形 13"/>
          <p:cNvSpPr/>
          <p:nvPr/>
        </p:nvSpPr>
        <p:spPr>
          <a:xfrm>
            <a:off x="6000761" y="2214559"/>
            <a:ext cx="2500330" cy="71438"/>
          </a:xfrm>
          <a:prstGeom prst="rect"/>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9013" name="矩形 23"/>
          <p:cNvSpPr/>
          <p:nvPr/>
        </p:nvSpPr>
        <p:spPr>
          <a:xfrm>
            <a:off x="3286116" y="4857764"/>
            <a:ext cx="2643206" cy="613694"/>
          </a:xfrm>
          <a:prstGeom prst="rect"/>
        </p:spPr>
        <p:txBody>
          <a:bodyPr wrap="square">
            <a:spAutoFit/>
          </a:bodyPr>
          <a:p>
            <a:pPr algn="ctr">
              <a:lnSpc>
                <a:spcPct val="150000"/>
              </a:lnSpc>
            </a:pPr>
            <a:r>
              <a:rPr altLang="en-US" dirty="0" sz="1200" lang="zh-CN">
                <a:solidFill>
                  <a:schemeClr val="bg1"/>
                </a:solidFill>
                <a:cs typeface="+mn-ea"/>
                <a:sym typeface="+mn-lt"/>
              </a:rPr>
              <a:t>妈，我们</a:t>
            </a:r>
            <a:r>
              <a:rPr altLang="zh-CN" dirty="0" sz="1200" lang="en-US">
                <a:solidFill>
                  <a:schemeClr val="bg1"/>
                </a:solidFill>
                <a:cs typeface="+mn-ea"/>
                <a:sym typeface="+mn-lt"/>
              </a:rPr>
              <a:t>XX</a:t>
            </a:r>
            <a:r>
              <a:rPr altLang="en-US" dirty="0" sz="1200" lang="zh-CN">
                <a:solidFill>
                  <a:schemeClr val="bg1"/>
                </a:solidFill>
                <a:cs typeface="+mn-ea"/>
                <a:sym typeface="+mn-lt"/>
              </a:rPr>
              <a:t>项目有自己的业主农场，每天都有新鲜的蔬菜送到门口</a:t>
            </a:r>
          </a:p>
        </p:txBody>
      </p:sp>
      <p:pic>
        <p:nvPicPr>
          <p:cNvPr id="2097232" name="Picture 5"/>
          <p:cNvPicPr>
            <a:picLocks noChangeAspect="1" noChangeArrowheads="1"/>
          </p:cNvPicPr>
          <p:nvPr/>
        </p:nvPicPr>
        <p:blipFill>
          <a:blip xmlns:r="http://schemas.openxmlformats.org/officeDocument/2006/relationships" r:embed="rId2" cstate="email"/>
          <a:srcRect l="7519" r="7894"/>
          <a:stretch>
            <a:fillRect/>
          </a:stretch>
        </p:blipFill>
        <p:spPr bwMode="auto">
          <a:xfrm>
            <a:off x="571472" y="2428872"/>
            <a:ext cx="2533704" cy="2038348"/>
          </a:xfrm>
          <a:prstGeom prst="rect"/>
          <a:noFill/>
          <a:ln w="9525">
            <a:noFill/>
            <a:miter lim="800000"/>
            <a:headEnd/>
            <a:tailEnd/>
          </a:ln>
          <a:effectLst/>
        </p:spPr>
      </p:pic>
      <p:sp>
        <p:nvSpPr>
          <p:cNvPr id="1049014" name="矩形 21"/>
          <p:cNvSpPr/>
          <p:nvPr/>
        </p:nvSpPr>
        <p:spPr>
          <a:xfrm>
            <a:off x="571472" y="4857764"/>
            <a:ext cx="2643206" cy="613694"/>
          </a:xfrm>
          <a:prstGeom prst="rect"/>
        </p:spPr>
        <p:txBody>
          <a:bodyPr wrap="square">
            <a:spAutoFit/>
          </a:bodyPr>
          <a:p>
            <a:pPr algn="dist">
              <a:lnSpc>
                <a:spcPct val="150000"/>
              </a:lnSpc>
            </a:pPr>
            <a:r>
              <a:rPr altLang="en-US" dirty="0" sz="1200" lang="zh-CN">
                <a:solidFill>
                  <a:schemeClr val="bg1"/>
                </a:solidFill>
                <a:cs typeface="+mn-ea"/>
                <a:sym typeface="+mn-lt"/>
              </a:rPr>
              <a:t>儿子，老妈在渴马生鲜上给你定的蔬菜，这几天就别出门了</a:t>
            </a:r>
          </a:p>
        </p:txBody>
      </p:sp>
      <p:sp>
        <p:nvSpPr>
          <p:cNvPr id="1049015" name="矩形 33"/>
          <p:cNvSpPr/>
          <p:nvPr/>
        </p:nvSpPr>
        <p:spPr>
          <a:xfrm>
            <a:off x="6072198" y="4929202"/>
            <a:ext cx="2571768" cy="500066"/>
          </a:xfrm>
          <a:prstGeom prst="rect"/>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9016" name="矩形 35"/>
          <p:cNvSpPr/>
          <p:nvPr/>
        </p:nvSpPr>
        <p:spPr>
          <a:xfrm>
            <a:off x="6072198" y="4857764"/>
            <a:ext cx="2643206" cy="336695"/>
          </a:xfrm>
          <a:prstGeom prst="rect"/>
        </p:spPr>
        <p:txBody>
          <a:bodyPr wrap="square">
            <a:spAutoFit/>
          </a:bodyPr>
          <a:p>
            <a:pPr algn="ctr">
              <a:lnSpc>
                <a:spcPct val="150000"/>
              </a:lnSpc>
            </a:pPr>
            <a:r>
              <a:rPr altLang="zh-CN" dirty="0" sz="1200" lang="en-US">
                <a:solidFill>
                  <a:schemeClr val="bg1"/>
                </a:solidFill>
                <a:cs typeface="+mn-ea"/>
                <a:sym typeface="+mn-lt"/>
              </a:rPr>
              <a:t>XX</a:t>
            </a:r>
            <a:r>
              <a:rPr altLang="en-US" dirty="0" sz="1200" lang="zh-CN">
                <a:solidFill>
                  <a:schemeClr val="bg1"/>
                </a:solidFill>
                <a:cs typeface="+mn-ea"/>
                <a:sym typeface="+mn-lt"/>
              </a:rPr>
              <a:t>项目专属农场介绍</a:t>
            </a:r>
          </a:p>
        </p:txBody>
      </p:sp>
      <p:pic>
        <p:nvPicPr>
          <p:cNvPr id="2097233" name="Picture 2" descr="https://timgsa.baidu.com/timg?image&amp;quality=80&amp;size=b9999_10000&amp;sec=1583376245052&amp;di=7607cdcbc826f96cc72828761be307b3&amp;imgtype=0&amp;src=http%3A%2F%2Fpic.vjshi.com%2F2015-08-21%2Fb4522a1911d34e87a1700005c34c8c45%2F00001.jpg%3Fx-oss-process%3Dstyle%2Fwatermark"/>
          <p:cNvPicPr>
            <a:picLocks noChangeAspect="1" noChangeArrowheads="1"/>
          </p:cNvPicPr>
          <p:nvPr/>
        </p:nvPicPr>
        <p:blipFill>
          <a:blip xmlns:r="http://schemas.openxmlformats.org/officeDocument/2006/relationships" r:embed="rId3" cstate="email"/>
          <a:srcRect/>
          <a:stretch>
            <a:fillRect/>
          </a:stretch>
        </p:blipFill>
        <p:spPr bwMode="auto">
          <a:xfrm>
            <a:off x="571472" y="2428872"/>
            <a:ext cx="2571768" cy="2056396"/>
          </a:xfrm>
          <a:prstGeom prst="rect"/>
          <a:noFill/>
        </p:spPr>
      </p:pic>
      <p:pic>
        <p:nvPicPr>
          <p:cNvPr id="2097234" name="Picture 4" descr="https://timgsa.baidu.com/timg?image&amp;quality=80&amp;size=b9999_10000&amp;sec=1583376398628&amp;di=083f0c2a92deee05fcb6ce87b0e663fb&amp;imgtype=0&amp;src=http%3A%2F%2Fmpic.tiankong.com%2F4e7%2Fafd%2F4e7afd5dd036af03f99d286111328876%2F640.jpg"/>
          <p:cNvPicPr>
            <a:picLocks noChangeAspect="1" noChangeArrowheads="1"/>
          </p:cNvPicPr>
          <p:nvPr/>
        </p:nvPicPr>
        <p:blipFill>
          <a:blip xmlns:r="http://schemas.openxmlformats.org/officeDocument/2006/relationships" r:embed="rId4" cstate="email"/>
          <a:srcRect/>
          <a:stretch>
            <a:fillRect/>
          </a:stretch>
        </p:blipFill>
        <p:spPr bwMode="auto">
          <a:xfrm>
            <a:off x="3286116" y="2428871"/>
            <a:ext cx="2571768" cy="2047889"/>
          </a:xfrm>
          <a:prstGeom prst="rect"/>
          <a:noFill/>
        </p:spPr>
      </p:pic>
      <p:pic>
        <p:nvPicPr>
          <p:cNvPr id="2097235" name="Picture 6" descr="https://timgsa.baidu.com/timg?image&amp;quality=80&amp;size=b9999_10000&amp;sec=1583376568965&amp;di=b197686eb2192e90d0e1b847067dad7b&amp;imgtype=0&amp;src=http%3A%2F%2Fimg.mp.itc.cn%2Fupload%2F20160705%2F07ac9514897740e58c3c88d1442e4a7c_th.jpg"/>
          <p:cNvPicPr>
            <a:picLocks noChangeAspect="1" noChangeArrowheads="1"/>
          </p:cNvPicPr>
          <p:nvPr/>
        </p:nvPicPr>
        <p:blipFill>
          <a:blip xmlns:r="http://schemas.openxmlformats.org/officeDocument/2006/relationships" r:embed="rId5" cstate="email"/>
          <a:srcRect/>
          <a:stretch>
            <a:fillRect/>
          </a:stretch>
        </p:blipFill>
        <p:spPr bwMode="auto">
          <a:xfrm>
            <a:off x="6000760" y="2428872"/>
            <a:ext cx="2500330" cy="2054162"/>
          </a:xfrm>
          <a:prstGeom prst="rect"/>
          <a:noFill/>
        </p:spPr>
      </p:pic>
      <p:sp>
        <p:nvSpPr>
          <p:cNvPr id="1049017" name="矩形 22"/>
          <p:cNvSpPr/>
          <p:nvPr/>
        </p:nvSpPr>
        <p:spPr>
          <a:xfrm>
            <a:off x="0" y="357173"/>
            <a:ext cx="428596" cy="4286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416889"/>
              </a:solidFill>
              <a:cs typeface="+mn-ea"/>
              <a:sym typeface="+mn-lt"/>
            </a:endParaRPr>
          </a:p>
        </p:txBody>
      </p:sp>
      <p:sp>
        <p:nvSpPr>
          <p:cNvPr id="1049018" name="矩形 24"/>
          <p:cNvSpPr/>
          <p:nvPr/>
        </p:nvSpPr>
        <p:spPr>
          <a:xfrm>
            <a:off x="500034" y="357173"/>
            <a:ext cx="71438" cy="4286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416889"/>
              </a:solidFill>
              <a:cs typeface="+mn-ea"/>
              <a:sym typeface="+mn-l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41" name=""/>
        <p:cNvGrpSpPr/>
        <p:nvPr/>
      </p:nvGrpSpPr>
      <p:grpSpPr>
        <a:xfrm>
          <a:off x="0" y="0"/>
          <a:ext cx="0" cy="0"/>
          <a:chOff x="0" y="0"/>
          <a:chExt cx="0" cy="0"/>
        </a:xfrm>
      </p:grpSpPr>
      <p:sp>
        <p:nvSpPr>
          <p:cNvPr id="1049019" name="矩形 10"/>
          <p:cNvSpPr/>
          <p:nvPr/>
        </p:nvSpPr>
        <p:spPr>
          <a:xfrm>
            <a:off x="642910" y="1142988"/>
            <a:ext cx="4000528" cy="500066"/>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9020" name="TextBox 5"/>
          <p:cNvSpPr txBox="1"/>
          <p:nvPr/>
        </p:nvSpPr>
        <p:spPr>
          <a:xfrm>
            <a:off x="571472" y="285734"/>
            <a:ext cx="3357586" cy="369332"/>
          </a:xfrm>
          <a:prstGeom prst="rect"/>
          <a:noFill/>
        </p:spPr>
        <p:txBody>
          <a:bodyPr rtlCol="0" wrap="square">
            <a:spAutoFit/>
          </a:bodyPr>
          <a:p>
            <a:r>
              <a:rPr altLang="en-US" b="1" dirty="0" lang="zh-CN">
                <a:solidFill>
                  <a:srgbClr val="416889"/>
                </a:solidFill>
                <a:cs typeface="+mn-ea"/>
                <a:sym typeface="+mn-lt"/>
              </a:rPr>
              <a:t>第三部分 </a:t>
            </a:r>
            <a:r>
              <a:rPr altLang="zh-CN" b="1" dirty="0" lang="en-US">
                <a:solidFill>
                  <a:srgbClr val="416889"/>
                </a:solidFill>
                <a:cs typeface="+mn-ea"/>
                <a:sym typeface="+mn-lt"/>
              </a:rPr>
              <a:t>PART THREE</a:t>
            </a:r>
            <a:endParaRPr altLang="en-US" b="1" dirty="0" lang="zh-CN">
              <a:solidFill>
                <a:srgbClr val="416889"/>
              </a:solidFill>
              <a:cs typeface="+mn-ea"/>
              <a:sym typeface="+mn-lt"/>
            </a:endParaRPr>
          </a:p>
        </p:txBody>
      </p:sp>
      <p:sp>
        <p:nvSpPr>
          <p:cNvPr id="1049021" name="TextBox 6"/>
          <p:cNvSpPr txBox="1"/>
          <p:nvPr/>
        </p:nvSpPr>
        <p:spPr>
          <a:xfrm>
            <a:off x="571472" y="571488"/>
            <a:ext cx="2500330" cy="276999"/>
          </a:xfrm>
          <a:prstGeom prst="rect"/>
          <a:noFill/>
        </p:spPr>
        <p:txBody>
          <a:bodyPr rtlCol="0" wrap="square">
            <a:spAutoFit/>
          </a:bodyPr>
          <a:p>
            <a:pPr algn="dist"/>
            <a:r>
              <a:rPr altLang="en-US" dirty="0" sz="1200" lang="zh-CN">
                <a:cs typeface="+mn-ea"/>
                <a:sym typeface="+mn-lt"/>
              </a:rPr>
              <a:t>线上发布与多元化内容展示</a:t>
            </a:r>
          </a:p>
        </p:txBody>
      </p:sp>
      <p:sp>
        <p:nvSpPr>
          <p:cNvPr id="1049022" name="TextBox 7"/>
          <p:cNvSpPr txBox="1"/>
          <p:nvPr/>
        </p:nvSpPr>
        <p:spPr>
          <a:xfrm>
            <a:off x="714348" y="1171506"/>
            <a:ext cx="3573781" cy="396241"/>
          </a:xfrm>
          <a:prstGeom prst="rect"/>
          <a:noFill/>
        </p:spPr>
        <p:txBody>
          <a:bodyPr rtlCol="0" wrap="none">
            <a:spAutoFit/>
          </a:bodyPr>
          <a:p>
            <a:pPr>
              <a:buFont typeface="Arial" panose="020B0604020202020204" pitchFamily="34" charset="0"/>
              <a:buChar char="•"/>
            </a:pPr>
            <a:r>
              <a:rPr altLang="zh-CN" b="1" dirty="0" sz="2000" lang="en-US">
                <a:solidFill>
                  <a:schemeClr val="bg1"/>
                </a:solidFill>
                <a:cs typeface="+mn-ea"/>
                <a:sym typeface="+mn-lt"/>
              </a:rPr>
              <a:t> 07</a:t>
            </a:r>
            <a:r>
              <a:rPr altLang="en-US" b="1" dirty="0" sz="2000" lang="zh-CN">
                <a:solidFill>
                  <a:schemeClr val="bg1"/>
                </a:solidFill>
                <a:cs typeface="+mn-ea"/>
                <a:sym typeface="+mn-lt"/>
              </a:rPr>
              <a:t>老带新体系亮相（方案二）</a:t>
            </a:r>
          </a:p>
        </p:txBody>
      </p:sp>
      <p:sp>
        <p:nvSpPr>
          <p:cNvPr id="1049023" name="矩形 8"/>
          <p:cNvSpPr/>
          <p:nvPr/>
        </p:nvSpPr>
        <p:spPr>
          <a:xfrm>
            <a:off x="428596" y="1927393"/>
            <a:ext cx="6572296" cy="2936240"/>
          </a:xfrm>
          <a:prstGeom prst="rect"/>
        </p:spPr>
        <p:txBody>
          <a:bodyPr wrap="square">
            <a:spAutoFit/>
          </a:bodyPr>
          <a:p>
            <a:pPr>
              <a:lnSpc>
                <a:spcPct val="150000"/>
              </a:lnSpc>
            </a:pPr>
            <a:r>
              <a:rPr altLang="en-US" b="1" dirty="0" lang="zh-CN">
                <a:solidFill>
                  <a:srgbClr val="C00000"/>
                </a:solidFill>
                <a:cs typeface="+mn-ea"/>
                <a:sym typeface="+mn-lt"/>
              </a:rPr>
              <a:t>在线版“你画我猜”</a:t>
            </a:r>
            <a:endParaRPr altLang="zh-CN" b="1" dirty="0" lang="en-US">
              <a:solidFill>
                <a:srgbClr val="C00000"/>
              </a:solidFill>
              <a:cs typeface="+mn-ea"/>
              <a:sym typeface="+mn-lt"/>
            </a:endParaRPr>
          </a:p>
          <a:p>
            <a:pPr>
              <a:lnSpc>
                <a:spcPct val="150000"/>
              </a:lnSpc>
            </a:pPr>
            <a:r>
              <a:rPr altLang="en-US" dirty="0" lang="zh-CN">
                <a:solidFill>
                  <a:schemeClr val="tx1">
                    <a:lumMod val="85000"/>
                    <a:lumOff val="15000"/>
                  </a:schemeClr>
                </a:solidFill>
                <a:cs typeface="+mn-ea"/>
                <a:sym typeface="+mn-lt"/>
              </a:rPr>
              <a:t>邀请</a:t>
            </a:r>
            <a:r>
              <a:rPr altLang="zh-CN" dirty="0" lang="en-US">
                <a:solidFill>
                  <a:schemeClr val="tx1">
                    <a:lumMod val="85000"/>
                    <a:lumOff val="15000"/>
                  </a:schemeClr>
                </a:solidFill>
                <a:cs typeface="+mn-ea"/>
                <a:sym typeface="+mn-lt"/>
              </a:rPr>
              <a:t>3</a:t>
            </a:r>
            <a:r>
              <a:rPr altLang="en-US" dirty="0" lang="zh-CN">
                <a:solidFill>
                  <a:schemeClr val="tx1">
                    <a:lumMod val="85000"/>
                    <a:lumOff val="15000"/>
                  </a:schemeClr>
                </a:solidFill>
                <a:cs typeface="+mn-ea"/>
                <a:sym typeface="+mn-lt"/>
              </a:rPr>
              <a:t>名手绘师，在现场</a:t>
            </a:r>
            <a:r>
              <a:rPr altLang="zh-CN" dirty="0" lang="en-US">
                <a:solidFill>
                  <a:schemeClr val="tx1">
                    <a:lumMod val="85000"/>
                    <a:lumOff val="15000"/>
                  </a:schemeClr>
                </a:solidFill>
                <a:cs typeface="+mn-ea"/>
                <a:sym typeface="+mn-lt"/>
              </a:rPr>
              <a:t>5</a:t>
            </a:r>
            <a:r>
              <a:rPr altLang="en-US" dirty="0" lang="zh-CN">
                <a:solidFill>
                  <a:schemeClr val="tx1">
                    <a:lumMod val="85000"/>
                    <a:lumOff val="15000"/>
                  </a:schemeClr>
                </a:solidFill>
                <a:cs typeface="+mn-ea"/>
                <a:sym typeface="+mn-lt"/>
              </a:rPr>
              <a:t>分钟的时间内，以会员体系呈现出的：商城、健身、农田，</a:t>
            </a:r>
            <a:r>
              <a:rPr altLang="zh-CN" dirty="0" lang="en-US">
                <a:solidFill>
                  <a:schemeClr val="tx1">
                    <a:lumMod val="85000"/>
                    <a:lumOff val="15000"/>
                  </a:schemeClr>
                </a:solidFill>
                <a:cs typeface="+mn-ea"/>
                <a:sym typeface="+mn-lt"/>
              </a:rPr>
              <a:t>3</a:t>
            </a:r>
            <a:r>
              <a:rPr altLang="en-US" dirty="0" lang="zh-CN">
                <a:solidFill>
                  <a:schemeClr val="tx1">
                    <a:lumMod val="85000"/>
                    <a:lumOff val="15000"/>
                  </a:schemeClr>
                </a:solidFill>
                <a:cs typeface="+mn-ea"/>
                <a:sym typeface="+mn-lt"/>
              </a:rPr>
              <a:t>个关键词进行现场绘画，观众就三幅画的内容进行在线猜测，首先猜对的前</a:t>
            </a:r>
            <a:r>
              <a:rPr altLang="zh-CN" dirty="0" lang="en-US">
                <a:solidFill>
                  <a:schemeClr val="tx1">
                    <a:lumMod val="85000"/>
                    <a:lumOff val="15000"/>
                  </a:schemeClr>
                </a:solidFill>
                <a:cs typeface="+mn-ea"/>
                <a:sym typeface="+mn-lt"/>
              </a:rPr>
              <a:t>5</a:t>
            </a:r>
            <a:r>
              <a:rPr altLang="en-US" dirty="0" lang="zh-CN">
                <a:solidFill>
                  <a:schemeClr val="tx1">
                    <a:lumMod val="85000"/>
                    <a:lumOff val="15000"/>
                  </a:schemeClr>
                </a:solidFill>
                <a:cs typeface="+mn-ea"/>
                <a:sym typeface="+mn-lt"/>
              </a:rPr>
              <a:t>名观众可以获得参与奖品。</a:t>
            </a:r>
            <a:endParaRPr altLang="zh-CN" dirty="0" lang="en-US">
              <a:solidFill>
                <a:schemeClr val="tx1">
                  <a:lumMod val="85000"/>
                  <a:lumOff val="15000"/>
                </a:schemeClr>
              </a:solidFill>
              <a:cs typeface="+mn-ea"/>
              <a:sym typeface="+mn-lt"/>
            </a:endParaRPr>
          </a:p>
          <a:p>
            <a:pPr>
              <a:lnSpc>
                <a:spcPct val="150000"/>
              </a:lnSpc>
            </a:pPr>
            <a:endParaRPr altLang="zh-CN" dirty="0" lang="en-US">
              <a:solidFill>
                <a:schemeClr val="tx1">
                  <a:lumMod val="85000"/>
                  <a:lumOff val="15000"/>
                </a:schemeClr>
              </a:solidFill>
              <a:cs typeface="+mn-ea"/>
              <a:sym typeface="+mn-lt"/>
            </a:endParaRPr>
          </a:p>
          <a:p>
            <a:pPr>
              <a:lnSpc>
                <a:spcPct val="150000"/>
              </a:lnSpc>
            </a:pPr>
            <a:r>
              <a:rPr altLang="en-US" dirty="0" lang="zh-CN">
                <a:solidFill>
                  <a:schemeClr val="tx1">
                    <a:lumMod val="85000"/>
                    <a:lumOff val="15000"/>
                  </a:schemeClr>
                </a:solidFill>
                <a:cs typeface="+mn-ea"/>
                <a:sym typeface="+mn-lt"/>
              </a:rPr>
              <a:t>猜测期间，主持人与嘉宾就观众实时的答案（提前准备好）进行互动，将体系特点进行阐述。</a:t>
            </a:r>
          </a:p>
        </p:txBody>
      </p:sp>
      <p:pic>
        <p:nvPicPr>
          <p:cNvPr id="2097236" name="Picture 2"/>
          <p:cNvPicPr>
            <a:picLocks noChangeAspect="1" noChangeArrowheads="1"/>
          </p:cNvPicPr>
          <p:nvPr/>
        </p:nvPicPr>
        <p:blipFill>
          <a:blip xmlns:r="http://schemas.openxmlformats.org/officeDocument/2006/relationships" r:embed="rId1" cstate="email"/>
          <a:srcRect/>
          <a:stretch>
            <a:fillRect/>
          </a:stretch>
        </p:blipFill>
        <p:spPr bwMode="auto">
          <a:xfrm>
            <a:off x="6839488" y="142856"/>
            <a:ext cx="2304511" cy="2000264"/>
          </a:xfrm>
          <a:prstGeom prst="rect"/>
          <a:noFill/>
          <a:ln w="9525">
            <a:noFill/>
            <a:miter lim="800000"/>
            <a:headEnd/>
            <a:tailEnd/>
          </a:ln>
          <a:effectLst/>
        </p:spPr>
      </p:pic>
      <p:pic>
        <p:nvPicPr>
          <p:cNvPr id="2097237" name="Picture 4" descr="https://timgsa.baidu.com/timg?image&amp;quality=80&amp;size=b9999_10000&amp;sec=1583377463849&amp;di=5a5b666779e26c2c6da4a2e4ce7b6b87&amp;imgtype=0&amp;src=http%3A%2F%2Fpics7.baidu.com%2Ffeed%2F267f9e2f07082838eaf4acd8109a9e074d08f10f.jpeg%3Ftoken%3D745dc2df24f14dcf5b18ed8fe649d59c%26s%3D3150E5334D9045C0527DBDF403007031"/>
          <p:cNvPicPr>
            <a:picLocks noChangeAspect="1" noChangeArrowheads="1"/>
          </p:cNvPicPr>
          <p:nvPr/>
        </p:nvPicPr>
        <p:blipFill>
          <a:blip xmlns:r="http://schemas.openxmlformats.org/officeDocument/2006/relationships" r:embed="rId2" cstate="email"/>
          <a:srcRect/>
          <a:stretch>
            <a:fillRect/>
          </a:stretch>
        </p:blipFill>
        <p:spPr bwMode="auto">
          <a:xfrm>
            <a:off x="6897082" y="2214558"/>
            <a:ext cx="2246918" cy="1714512"/>
          </a:xfrm>
          <a:prstGeom prst="rect"/>
          <a:noFill/>
        </p:spPr>
      </p:pic>
      <p:pic>
        <p:nvPicPr>
          <p:cNvPr id="2097238" name="Picture 6" descr="https://timgsa.baidu.com/timg?image&amp;quality=80&amp;size=b9999_10000&amp;sec=1583377540272&amp;di=cb4a6c3c83415c9a8b382f06b14d0b17&amp;imgtype=0&amp;src=http%3A%2F%2Fimages.669pic.com%2Felement_pic%2F85%2F63%2F58%2F51%2Fcdfd037a61f8abcb2525e21b8920c3e6.jpg%2521w700wb"/>
          <p:cNvPicPr>
            <a:picLocks noChangeAspect="1" noChangeArrowheads="1"/>
          </p:cNvPicPr>
          <p:nvPr/>
        </p:nvPicPr>
        <p:blipFill>
          <a:blip xmlns:r="http://schemas.openxmlformats.org/officeDocument/2006/relationships" r:embed="rId3" cstate="email"/>
          <a:srcRect/>
          <a:stretch>
            <a:fillRect/>
          </a:stretch>
        </p:blipFill>
        <p:spPr bwMode="auto">
          <a:xfrm>
            <a:off x="6786578" y="3929070"/>
            <a:ext cx="2357422" cy="1295127"/>
          </a:xfrm>
          <a:prstGeom prst="rect"/>
          <a:noFill/>
        </p:spPr>
      </p:pic>
      <p:sp>
        <p:nvSpPr>
          <p:cNvPr id="1049024" name="矩形 11"/>
          <p:cNvSpPr/>
          <p:nvPr/>
        </p:nvSpPr>
        <p:spPr>
          <a:xfrm>
            <a:off x="0" y="357173"/>
            <a:ext cx="428596" cy="4286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416889"/>
              </a:solidFill>
              <a:cs typeface="+mn-ea"/>
              <a:sym typeface="+mn-lt"/>
            </a:endParaRPr>
          </a:p>
        </p:txBody>
      </p:sp>
      <p:sp>
        <p:nvSpPr>
          <p:cNvPr id="1049025" name="矩形 12"/>
          <p:cNvSpPr/>
          <p:nvPr/>
        </p:nvSpPr>
        <p:spPr>
          <a:xfrm>
            <a:off x="500034" y="357173"/>
            <a:ext cx="71438" cy="4286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416889"/>
              </a:solidFill>
              <a:cs typeface="+mn-ea"/>
              <a:sym typeface="+mn-l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42" name=""/>
        <p:cNvGrpSpPr/>
        <p:nvPr/>
      </p:nvGrpSpPr>
      <p:grpSpPr>
        <a:xfrm>
          <a:off x="0" y="0"/>
          <a:ext cx="0" cy="0"/>
          <a:chOff x="0" y="0"/>
          <a:chExt cx="0" cy="0"/>
        </a:xfrm>
      </p:grpSpPr>
      <p:pic>
        <p:nvPicPr>
          <p:cNvPr id="2097239" name="Picture 1"/>
          <p:cNvPicPr>
            <a:picLocks noChangeAspect="1" noChangeArrowheads="1"/>
          </p:cNvPicPr>
          <p:nvPr/>
        </p:nvPicPr>
        <p:blipFill>
          <a:blip xmlns:r="http://schemas.openxmlformats.org/officeDocument/2006/relationships" r:embed="rId1" cstate="email"/>
          <a:srcRect/>
          <a:stretch>
            <a:fillRect/>
          </a:stretch>
        </p:blipFill>
        <p:spPr bwMode="auto">
          <a:xfrm>
            <a:off x="1" y="0"/>
            <a:ext cx="9177763" cy="3286128"/>
          </a:xfrm>
          <a:prstGeom prst="rect"/>
          <a:noFill/>
          <a:ln w="9525">
            <a:noFill/>
            <a:miter lim="800000"/>
            <a:headEnd/>
            <a:tailEnd/>
          </a:ln>
          <a:effectLst/>
        </p:spPr>
      </p:pic>
      <p:sp>
        <p:nvSpPr>
          <p:cNvPr id="1049026" name="椭圆 3"/>
          <p:cNvSpPr/>
          <p:nvPr/>
        </p:nvSpPr>
        <p:spPr>
          <a:xfrm>
            <a:off x="3857620" y="2643186"/>
            <a:ext cx="1357322" cy="1357322"/>
          </a:xfrm>
          <a:prstGeom prst="ellipse"/>
          <a:solidFill>
            <a:schemeClr val="bg1"/>
          </a:solidFill>
          <a:ln>
            <a:solidFill>
              <a:srgbClr val="416889"/>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9027" name="矩形 1"/>
          <p:cNvSpPr/>
          <p:nvPr/>
        </p:nvSpPr>
        <p:spPr>
          <a:xfrm>
            <a:off x="4244876" y="2857500"/>
            <a:ext cx="470000" cy="400110"/>
          </a:xfrm>
          <a:prstGeom prst="rect"/>
        </p:spPr>
        <p:txBody>
          <a:bodyPr wrap="none">
            <a:spAutoFit/>
          </a:bodyPr>
          <a:p>
            <a:r>
              <a:rPr altLang="zh-CN" dirty="0" sz="2000" lang="en-US">
                <a:solidFill>
                  <a:schemeClr val="tx1">
                    <a:lumMod val="75000"/>
                    <a:lumOff val="25000"/>
                  </a:schemeClr>
                </a:solidFill>
                <a:cs typeface="+mn-ea"/>
                <a:sym typeface="+mn-lt"/>
              </a:rPr>
              <a:t>08</a:t>
            </a:r>
          </a:p>
        </p:txBody>
      </p:sp>
      <p:cxnSp>
        <p:nvCxnSpPr>
          <p:cNvPr id="3145780" name="直接连接符 5"/>
          <p:cNvCxnSpPr>
            <a:cxnSpLocks/>
          </p:cNvCxnSpPr>
          <p:nvPr/>
        </p:nvCxnSpPr>
        <p:spPr>
          <a:xfrm>
            <a:off x="4143372" y="3286128"/>
            <a:ext cx="714380" cy="1588"/>
          </a:xfrm>
          <a:prstGeom prst="line"/>
          <a:ln w="19050">
            <a:solidFill>
              <a:srgbClr val="416889"/>
            </a:solidFill>
          </a:ln>
        </p:spPr>
        <p:style>
          <a:lnRef idx="1">
            <a:schemeClr val="accent1"/>
          </a:lnRef>
          <a:fillRef idx="0">
            <a:schemeClr val="accent1"/>
          </a:fillRef>
          <a:effectRef idx="0">
            <a:schemeClr val="accent1"/>
          </a:effectRef>
          <a:fontRef idx="minor">
            <a:schemeClr val="tx1"/>
          </a:fontRef>
        </p:style>
      </p:cxnSp>
      <p:sp>
        <p:nvSpPr>
          <p:cNvPr id="1049028" name="矩形 6"/>
          <p:cNvSpPr/>
          <p:nvPr/>
        </p:nvSpPr>
        <p:spPr>
          <a:xfrm>
            <a:off x="4000496" y="3366321"/>
            <a:ext cx="982981" cy="294641"/>
          </a:xfrm>
          <a:prstGeom prst="rect"/>
        </p:spPr>
        <p:txBody>
          <a:bodyPr wrap="none">
            <a:spAutoFit/>
          </a:bodyPr>
          <a:p>
            <a:r>
              <a:rPr altLang="zh-CN" dirty="0" sz="1400" lang="en-US">
                <a:solidFill>
                  <a:schemeClr val="tx1">
                    <a:lumMod val="75000"/>
                    <a:lumOff val="25000"/>
                  </a:schemeClr>
                </a:solidFill>
                <a:cs typeface="+mn-ea"/>
                <a:sym typeface="+mn-lt"/>
              </a:rPr>
              <a:t>THE PART</a:t>
            </a:r>
          </a:p>
        </p:txBody>
      </p:sp>
      <p:cxnSp>
        <p:nvCxnSpPr>
          <p:cNvPr id="3145781" name="直接连接符 9"/>
          <p:cNvCxnSpPr>
            <a:cxnSpLocks/>
          </p:cNvCxnSpPr>
          <p:nvPr/>
        </p:nvCxnSpPr>
        <p:spPr>
          <a:xfrm>
            <a:off x="3357554" y="4857765"/>
            <a:ext cx="2428892" cy="1588"/>
          </a:xfrm>
          <a:prstGeom prst="line"/>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049029" name="TextBox 8"/>
          <p:cNvSpPr txBox="1"/>
          <p:nvPr/>
        </p:nvSpPr>
        <p:spPr>
          <a:xfrm>
            <a:off x="2910476" y="4429136"/>
            <a:ext cx="3484880" cy="396240"/>
          </a:xfrm>
          <a:prstGeom prst="rect"/>
          <a:noFill/>
        </p:spPr>
        <p:txBody>
          <a:bodyPr rtlCol="0" wrap="none">
            <a:spAutoFit/>
          </a:bodyPr>
          <a:p>
            <a:r>
              <a:rPr altLang="en-US" dirty="0" sz="2000" lang="zh-CN">
                <a:cs typeface="+mn-ea"/>
                <a:sym typeface="+mn-lt"/>
              </a:rPr>
              <a:t>第二轮互动抽奖（同第一轮）</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43" name=""/>
        <p:cNvGrpSpPr/>
        <p:nvPr/>
      </p:nvGrpSpPr>
      <p:grpSpPr>
        <a:xfrm>
          <a:off x="0" y="0"/>
          <a:ext cx="0" cy="0"/>
          <a:chOff x="0" y="0"/>
          <a:chExt cx="0" cy="0"/>
        </a:xfrm>
      </p:grpSpPr>
      <p:pic>
        <p:nvPicPr>
          <p:cNvPr id="2097240" name="Picture 1"/>
          <p:cNvPicPr>
            <a:picLocks noChangeAspect="1" noChangeArrowheads="1"/>
          </p:cNvPicPr>
          <p:nvPr/>
        </p:nvPicPr>
        <p:blipFill>
          <a:blip xmlns:r="http://schemas.openxmlformats.org/officeDocument/2006/relationships" r:embed="rId1" cstate="email"/>
          <a:srcRect/>
          <a:stretch>
            <a:fillRect/>
          </a:stretch>
        </p:blipFill>
        <p:spPr bwMode="auto">
          <a:xfrm>
            <a:off x="1" y="0"/>
            <a:ext cx="9177763" cy="3286128"/>
          </a:xfrm>
          <a:prstGeom prst="rect"/>
          <a:noFill/>
          <a:ln w="9525">
            <a:noFill/>
            <a:miter lim="800000"/>
            <a:headEnd/>
            <a:tailEnd/>
          </a:ln>
          <a:effectLst/>
        </p:spPr>
      </p:pic>
      <p:sp>
        <p:nvSpPr>
          <p:cNvPr id="1049030" name="椭圆 3"/>
          <p:cNvSpPr/>
          <p:nvPr/>
        </p:nvSpPr>
        <p:spPr>
          <a:xfrm>
            <a:off x="3857620" y="2643186"/>
            <a:ext cx="1357322" cy="1357322"/>
          </a:xfrm>
          <a:prstGeom prst="ellipse"/>
          <a:solidFill>
            <a:schemeClr val="bg1"/>
          </a:solidFill>
          <a:ln>
            <a:solidFill>
              <a:srgbClr val="416889"/>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cs typeface="+mn-ea"/>
              <a:sym typeface="+mn-lt"/>
            </a:endParaRPr>
          </a:p>
        </p:txBody>
      </p:sp>
      <p:sp>
        <p:nvSpPr>
          <p:cNvPr id="1049031" name="矩形 1"/>
          <p:cNvSpPr/>
          <p:nvPr/>
        </p:nvSpPr>
        <p:spPr>
          <a:xfrm>
            <a:off x="4244876" y="2857500"/>
            <a:ext cx="470000" cy="400110"/>
          </a:xfrm>
          <a:prstGeom prst="rect"/>
        </p:spPr>
        <p:txBody>
          <a:bodyPr wrap="none">
            <a:spAutoFit/>
          </a:bodyPr>
          <a:p>
            <a:r>
              <a:rPr altLang="zh-CN" dirty="0" sz="2000" lang="en-US">
                <a:solidFill>
                  <a:schemeClr val="tx1">
                    <a:lumMod val="75000"/>
                    <a:lumOff val="25000"/>
                  </a:schemeClr>
                </a:solidFill>
                <a:cs typeface="+mn-ea"/>
                <a:sym typeface="+mn-lt"/>
              </a:rPr>
              <a:t>09</a:t>
            </a:r>
          </a:p>
        </p:txBody>
      </p:sp>
      <p:cxnSp>
        <p:nvCxnSpPr>
          <p:cNvPr id="3145782" name="直接连接符 5"/>
          <p:cNvCxnSpPr>
            <a:cxnSpLocks/>
          </p:cNvCxnSpPr>
          <p:nvPr/>
        </p:nvCxnSpPr>
        <p:spPr>
          <a:xfrm>
            <a:off x="4143372" y="3286128"/>
            <a:ext cx="714380" cy="1588"/>
          </a:xfrm>
          <a:prstGeom prst="line"/>
          <a:ln w="19050">
            <a:solidFill>
              <a:srgbClr val="416889"/>
            </a:solidFill>
          </a:ln>
        </p:spPr>
        <p:style>
          <a:lnRef idx="1">
            <a:schemeClr val="accent1"/>
          </a:lnRef>
          <a:fillRef idx="0">
            <a:schemeClr val="accent1"/>
          </a:fillRef>
          <a:effectRef idx="0">
            <a:schemeClr val="accent1"/>
          </a:effectRef>
          <a:fontRef idx="minor">
            <a:schemeClr val="tx1"/>
          </a:fontRef>
        </p:style>
      </p:cxnSp>
      <p:sp>
        <p:nvSpPr>
          <p:cNvPr id="1049032" name="矩形 6"/>
          <p:cNvSpPr/>
          <p:nvPr/>
        </p:nvSpPr>
        <p:spPr>
          <a:xfrm>
            <a:off x="4000496" y="3366321"/>
            <a:ext cx="982981" cy="294641"/>
          </a:xfrm>
          <a:prstGeom prst="rect"/>
        </p:spPr>
        <p:txBody>
          <a:bodyPr wrap="none">
            <a:spAutoFit/>
          </a:bodyPr>
          <a:p>
            <a:r>
              <a:rPr altLang="zh-CN" dirty="0" sz="1400" lang="en-US">
                <a:solidFill>
                  <a:schemeClr val="tx1">
                    <a:lumMod val="75000"/>
                    <a:lumOff val="25000"/>
                  </a:schemeClr>
                </a:solidFill>
                <a:cs typeface="+mn-ea"/>
                <a:sym typeface="+mn-lt"/>
              </a:rPr>
              <a:t>THE PART</a:t>
            </a:r>
          </a:p>
        </p:txBody>
      </p:sp>
      <p:cxnSp>
        <p:nvCxnSpPr>
          <p:cNvPr id="3145783" name="直接连接符 9"/>
          <p:cNvCxnSpPr>
            <a:cxnSpLocks/>
          </p:cNvCxnSpPr>
          <p:nvPr/>
        </p:nvCxnSpPr>
        <p:spPr>
          <a:xfrm>
            <a:off x="3357554" y="4857765"/>
            <a:ext cx="2428892" cy="1588"/>
          </a:xfrm>
          <a:prstGeom prst="line"/>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049033" name="TextBox 8"/>
          <p:cNvSpPr txBox="1"/>
          <p:nvPr/>
        </p:nvSpPr>
        <p:spPr>
          <a:xfrm>
            <a:off x="3478498" y="4429136"/>
            <a:ext cx="2236510" cy="400110"/>
          </a:xfrm>
          <a:prstGeom prst="rect"/>
          <a:noFill/>
        </p:spPr>
        <p:txBody>
          <a:bodyPr rtlCol="0" wrap="none">
            <a:spAutoFit/>
          </a:bodyPr>
          <a:p>
            <a:r>
              <a:rPr altLang="en-US" dirty="0" sz="2000" lang="zh-CN">
                <a:cs typeface="+mn-ea"/>
                <a:sym typeface="+mn-lt"/>
              </a:rPr>
              <a:t>教育板块连线签约</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44" name=""/>
        <p:cNvGrpSpPr/>
        <p:nvPr/>
      </p:nvGrpSpPr>
      <p:grpSpPr>
        <a:xfrm>
          <a:off x="0" y="0"/>
          <a:ext cx="0" cy="0"/>
          <a:chOff x="0" y="0"/>
          <a:chExt cx="0" cy="0"/>
        </a:xfrm>
      </p:grpSpPr>
      <p:sp>
        <p:nvSpPr>
          <p:cNvPr id="1049034" name="TextBox 6"/>
          <p:cNvSpPr txBox="1"/>
          <p:nvPr/>
        </p:nvSpPr>
        <p:spPr>
          <a:xfrm>
            <a:off x="571472" y="285734"/>
            <a:ext cx="3357586" cy="369332"/>
          </a:xfrm>
          <a:prstGeom prst="rect"/>
          <a:noFill/>
        </p:spPr>
        <p:txBody>
          <a:bodyPr rtlCol="0" wrap="square">
            <a:spAutoFit/>
          </a:bodyPr>
          <a:p>
            <a:r>
              <a:rPr altLang="en-US" b="1" dirty="0" lang="zh-CN">
                <a:solidFill>
                  <a:srgbClr val="416889"/>
                </a:solidFill>
                <a:cs typeface="+mn-ea"/>
                <a:sym typeface="+mn-lt"/>
              </a:rPr>
              <a:t>第三部分 </a:t>
            </a:r>
            <a:r>
              <a:rPr altLang="zh-CN" b="1" dirty="0" lang="en-US">
                <a:solidFill>
                  <a:srgbClr val="416889"/>
                </a:solidFill>
                <a:cs typeface="+mn-ea"/>
                <a:sym typeface="+mn-lt"/>
              </a:rPr>
              <a:t>PART THREE</a:t>
            </a:r>
            <a:endParaRPr altLang="en-US" b="1" dirty="0" lang="zh-CN">
              <a:solidFill>
                <a:srgbClr val="416889"/>
              </a:solidFill>
              <a:cs typeface="+mn-ea"/>
              <a:sym typeface="+mn-lt"/>
            </a:endParaRPr>
          </a:p>
        </p:txBody>
      </p:sp>
      <p:sp>
        <p:nvSpPr>
          <p:cNvPr id="1049035" name="TextBox 7"/>
          <p:cNvSpPr txBox="1"/>
          <p:nvPr/>
        </p:nvSpPr>
        <p:spPr>
          <a:xfrm>
            <a:off x="571472" y="571488"/>
            <a:ext cx="2500330" cy="276999"/>
          </a:xfrm>
          <a:prstGeom prst="rect"/>
          <a:noFill/>
        </p:spPr>
        <p:txBody>
          <a:bodyPr rtlCol="0" wrap="square">
            <a:spAutoFit/>
          </a:bodyPr>
          <a:p>
            <a:pPr algn="dist"/>
            <a:r>
              <a:rPr altLang="en-US" dirty="0" sz="1200" lang="zh-CN">
                <a:cs typeface="+mn-ea"/>
                <a:sym typeface="+mn-lt"/>
              </a:rPr>
              <a:t>线上发布与多元化内容展示</a:t>
            </a:r>
          </a:p>
        </p:txBody>
      </p:sp>
      <p:sp>
        <p:nvSpPr>
          <p:cNvPr id="1049036" name="TextBox 8"/>
          <p:cNvSpPr txBox="1"/>
          <p:nvPr/>
        </p:nvSpPr>
        <p:spPr>
          <a:xfrm>
            <a:off x="714348" y="1171506"/>
            <a:ext cx="2557780" cy="396241"/>
          </a:xfrm>
          <a:prstGeom prst="rect"/>
          <a:noFill/>
        </p:spPr>
        <p:txBody>
          <a:bodyPr rtlCol="0" wrap="none">
            <a:spAutoFit/>
          </a:bodyPr>
          <a:p>
            <a:pPr>
              <a:buFont typeface="Arial" panose="020B0604020202020204" pitchFamily="34" charset="0"/>
              <a:buChar char="•"/>
            </a:pPr>
            <a:r>
              <a:rPr altLang="zh-CN" b="1" dirty="0" sz="2000" lang="en-US">
                <a:solidFill>
                  <a:srgbClr val="416889"/>
                </a:solidFill>
                <a:cs typeface="+mn-ea"/>
                <a:sym typeface="+mn-lt"/>
              </a:rPr>
              <a:t> 09</a:t>
            </a:r>
            <a:r>
              <a:rPr altLang="en-US" b="1" dirty="0" sz="2000" lang="zh-CN">
                <a:solidFill>
                  <a:srgbClr val="416889"/>
                </a:solidFill>
                <a:cs typeface="+mn-ea"/>
                <a:sym typeface="+mn-lt"/>
              </a:rPr>
              <a:t>教育板块线上签约</a:t>
            </a:r>
          </a:p>
        </p:txBody>
      </p:sp>
      <p:sp>
        <p:nvSpPr>
          <p:cNvPr id="1049037" name="矩形 9"/>
          <p:cNvSpPr/>
          <p:nvPr/>
        </p:nvSpPr>
        <p:spPr>
          <a:xfrm>
            <a:off x="1000100" y="1571616"/>
            <a:ext cx="5214958" cy="646331"/>
          </a:xfrm>
          <a:prstGeom prst="rect"/>
        </p:spPr>
        <p:txBody>
          <a:bodyPr wrap="square">
            <a:spAutoFit/>
          </a:bodyPr>
          <a:p>
            <a:r>
              <a:rPr altLang="en-US" dirty="0" lang="zh-CN">
                <a:cs typeface="+mn-ea"/>
                <a:sym typeface="+mn-lt"/>
              </a:rPr>
              <a:t>与学校的签约环节，双方领导手持</a:t>
            </a:r>
            <a:r>
              <a:rPr dirty="0" lang="en-US">
                <a:cs typeface="+mn-ea"/>
                <a:sym typeface="+mn-lt"/>
              </a:rPr>
              <a:t>IPAD</a:t>
            </a:r>
            <a:r>
              <a:rPr altLang="en-US" dirty="0" lang="zh-CN">
                <a:cs typeface="+mn-ea"/>
                <a:sym typeface="+mn-lt"/>
              </a:rPr>
              <a:t>进行网上项目签约。</a:t>
            </a:r>
          </a:p>
        </p:txBody>
      </p:sp>
      <p:pic>
        <p:nvPicPr>
          <p:cNvPr id="2097241" name="Picture 1"/>
          <p:cNvPicPr>
            <a:picLocks noChangeAspect="1" noChangeArrowheads="1"/>
          </p:cNvPicPr>
          <p:nvPr/>
        </p:nvPicPr>
        <p:blipFill>
          <a:blip xmlns:r="http://schemas.openxmlformats.org/officeDocument/2006/relationships" r:embed="rId1"/>
          <a:srcRect/>
          <a:stretch>
            <a:fillRect/>
          </a:stretch>
        </p:blipFill>
        <p:spPr bwMode="auto">
          <a:xfrm>
            <a:off x="1214414" y="2500310"/>
            <a:ext cx="5591175" cy="2524125"/>
          </a:xfrm>
          <a:prstGeom prst="rect"/>
          <a:noFill/>
          <a:ln w="9525">
            <a:noFill/>
            <a:miter lim="800000"/>
            <a:headEnd/>
            <a:tailEnd/>
          </a:ln>
          <a:effectLst/>
        </p:spPr>
      </p:pic>
      <p:sp>
        <p:nvSpPr>
          <p:cNvPr id="1049038" name="矩形 11"/>
          <p:cNvSpPr/>
          <p:nvPr/>
        </p:nvSpPr>
        <p:spPr>
          <a:xfrm>
            <a:off x="0" y="357173"/>
            <a:ext cx="428596" cy="4286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416889"/>
              </a:solidFill>
              <a:cs typeface="+mn-ea"/>
              <a:sym typeface="+mn-lt"/>
            </a:endParaRPr>
          </a:p>
        </p:txBody>
      </p:sp>
      <p:sp>
        <p:nvSpPr>
          <p:cNvPr id="1049039" name="矩形 12"/>
          <p:cNvSpPr/>
          <p:nvPr/>
        </p:nvSpPr>
        <p:spPr>
          <a:xfrm>
            <a:off x="500034" y="357173"/>
            <a:ext cx="71438" cy="4286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416889"/>
              </a:solidFill>
              <a:cs typeface="+mn-ea"/>
              <a:sym typeface="+mn-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pic>
        <p:nvPicPr>
          <p:cNvPr id="2097242" name="图片 8" descr="图片包含 天空, 户外, 自然, 地面  描述已自动生成"/>
          <p:cNvPicPr>
            <a:picLocks noChangeAspect="1"/>
          </p:cNvPicPr>
          <p:nvPr/>
        </p:nvPicPr>
        <p:blipFill rotWithShape="1">
          <a:blip xmlns:r="http://schemas.openxmlformats.org/officeDocument/2006/relationships" r:embed="rId1" cstate="email">
            <a:alphaModFix amt="10000"/>
          </a:blip>
          <a:srcRect/>
          <a:stretch>
            <a:fillRect/>
          </a:stretch>
        </p:blipFill>
        <p:spPr>
          <a:xfrm>
            <a:off x="0" y="-1382"/>
            <a:ext cx="9167976" cy="5704083"/>
          </a:xfrm>
          <a:prstGeom prst="rect"/>
        </p:spPr>
      </p:pic>
      <p:grpSp>
        <p:nvGrpSpPr>
          <p:cNvPr id="146" name="组合 2"/>
          <p:cNvGrpSpPr/>
          <p:nvPr/>
        </p:nvGrpSpPr>
        <p:grpSpPr>
          <a:xfrm>
            <a:off x="5364088" y="2425452"/>
            <a:ext cx="3744416" cy="1336369"/>
            <a:chOff x="5174905" y="2250378"/>
            <a:chExt cx="3744416" cy="1336369"/>
          </a:xfrm>
        </p:grpSpPr>
        <p:sp>
          <p:nvSpPr>
            <p:cNvPr id="1049040" name="文本框 1"/>
            <p:cNvSpPr txBox="1"/>
            <p:nvPr/>
          </p:nvSpPr>
          <p:spPr>
            <a:xfrm>
              <a:off x="6117878" y="2441508"/>
              <a:ext cx="2801443" cy="954107"/>
            </a:xfrm>
            <a:prstGeom prst="rect"/>
            <a:noFill/>
          </p:spPr>
          <p:txBody>
            <a:bodyPr rtlCol="0" wrap="square">
              <a:spAutoFit/>
            </a:bodyPr>
            <a:p>
              <a:pPr algn="ctr"/>
              <a:r>
                <a:rPr altLang="en-US" b="1" dirty="0" sz="2800" lang="zh-CN">
                  <a:solidFill>
                    <a:srgbClr val="416889"/>
                  </a:solidFill>
                  <a:cs typeface="+mn-ea"/>
                  <a:sym typeface="+mn-lt"/>
                </a:rPr>
                <a:t>礼品方案与</a:t>
              </a:r>
            </a:p>
            <a:p>
              <a:pPr algn="ctr"/>
              <a:r>
                <a:rPr altLang="en-US" b="1" dirty="0" sz="2800" lang="zh-CN">
                  <a:solidFill>
                    <a:srgbClr val="416889"/>
                  </a:solidFill>
                  <a:cs typeface="+mn-ea"/>
                  <a:sym typeface="+mn-lt"/>
                </a:rPr>
                <a:t>后期传播</a:t>
              </a:r>
            </a:p>
          </p:txBody>
        </p:sp>
        <p:sp>
          <p:nvSpPr>
            <p:cNvPr id="1049041" name="矩形 64"/>
            <p:cNvSpPr/>
            <p:nvPr/>
          </p:nvSpPr>
          <p:spPr>
            <a:xfrm rot="5400000" flipV="1">
              <a:off x="5475798" y="2901418"/>
              <a:ext cx="1336369" cy="34289"/>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350" lang="zh-CN"/>
            </a:p>
          </p:txBody>
        </p:sp>
        <p:sp>
          <p:nvSpPr>
            <p:cNvPr id="1049042" name="文本框 83"/>
            <p:cNvSpPr txBox="1"/>
            <p:nvPr/>
          </p:nvSpPr>
          <p:spPr>
            <a:xfrm>
              <a:off x="5174905" y="2558969"/>
              <a:ext cx="1074518" cy="784830"/>
            </a:xfrm>
            <a:prstGeom prst="rect"/>
            <a:noFill/>
          </p:spPr>
          <p:txBody>
            <a:bodyPr rtlCol="0" wrap="square">
              <a:spAutoFit/>
            </a:bodyPr>
            <a:p>
              <a:r>
                <a:rPr altLang="zh-CN" dirty="0" sz="4500" i="1" lang="en-US">
                  <a:ln w="28575">
                    <a:solidFill>
                      <a:srgbClr val="416889"/>
                    </a:solidFill>
                  </a:ln>
                  <a:noFill/>
                  <a:latin typeface="微软雅黑" panose="020B0503020204020204" pitchFamily="34" charset="-122"/>
                  <a:ea typeface="微软雅黑" panose="020B0503020204020204" pitchFamily="34" charset="-122"/>
                </a:rPr>
                <a:t>04</a:t>
              </a:r>
              <a:endParaRPr altLang="en-US" dirty="0" sz="4500" i="1" lang="zh-CN">
                <a:ln w="28575">
                  <a:solidFill>
                    <a:srgbClr val="416889"/>
                  </a:solidFill>
                </a:ln>
                <a:noFill/>
                <a:latin typeface="微软雅黑" panose="020B0503020204020204" pitchFamily="34" charset="-122"/>
                <a:ea typeface="微软雅黑" panose="020B0503020204020204" pitchFamily="34" charset="-122"/>
              </a:endParaRPr>
            </a:p>
          </p:txBody>
        </p:sp>
      </p:grpSp>
      <p:pic>
        <p:nvPicPr>
          <p:cNvPr id="2097243" name="图片 27" descr="图片包含 天空, 户外, 自然, 地面  描述已自动生成"/>
          <p:cNvPicPr>
            <a:picLocks noChangeAspect="1"/>
          </p:cNvPicPr>
          <p:nvPr/>
        </p:nvPicPr>
        <p:blipFill rotWithShape="1">
          <a:blip xmlns:r="http://schemas.openxmlformats.org/officeDocument/2006/relationships" r:embed="rId2" cstate="email"/>
          <a:srcRect/>
          <a:stretch>
            <a:fillRect/>
          </a:stretch>
        </p:blipFill>
        <p:spPr>
          <a:xfrm>
            <a:off x="0" y="12299"/>
            <a:ext cx="5826211" cy="5677009"/>
          </a:xfrm>
          <a:custGeom>
            <a:avLst/>
            <a:gdLst>
              <a:gd name="connsiteX0" fmla="*/ 0 w 11083647"/>
              <a:gd name="connsiteY0" fmla="*/ 0 h 6858000"/>
              <a:gd name="connsiteX1" fmla="*/ 11083647 w 11083647"/>
              <a:gd name="connsiteY1" fmla="*/ 0 h 6858000"/>
              <a:gd name="connsiteX2" fmla="*/ 11061861 w 11083647"/>
              <a:gd name="connsiteY2" fmla="*/ 187373 h 6858000"/>
              <a:gd name="connsiteX3" fmla="*/ 7498088 w 11083647"/>
              <a:gd name="connsiteY3" fmla="*/ 5727312 h 6858000"/>
              <a:gd name="connsiteX4" fmla="*/ 5932899 w 11083647"/>
              <a:gd name="connsiteY4" fmla="*/ 6779886 h 6858000"/>
              <a:gd name="connsiteX5" fmla="*/ 5787510 w 11083647"/>
              <a:gd name="connsiteY5" fmla="*/ 6858000 h 6858000"/>
              <a:gd name="connsiteX6" fmla="*/ 0 w 11083647"/>
              <a:gd name="connsiteY6" fmla="*/ 6858000 h 6858000"/>
              <a:gd name="connsiteX7" fmla="*/ 0 w 11083647"/>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083647" h="6858000">
                <a:moveTo>
                  <a:pt x="0" y="0"/>
                </a:moveTo>
                <a:lnTo>
                  <a:pt x="11083647" y="0"/>
                </a:lnTo>
                <a:lnTo>
                  <a:pt x="11061861" y="187373"/>
                </a:lnTo>
                <a:cubicBezTo>
                  <a:pt x="10798830" y="2027949"/>
                  <a:pt x="9529965" y="4110262"/>
                  <a:pt x="7498088" y="5727312"/>
                </a:cubicBezTo>
                <a:cubicBezTo>
                  <a:pt x="6990119" y="6131575"/>
                  <a:pt x="6464517" y="6482839"/>
                  <a:pt x="5932899" y="6779886"/>
                </a:cubicBezTo>
                <a:lnTo>
                  <a:pt x="5787510" y="6858000"/>
                </a:lnTo>
                <a:lnTo>
                  <a:pt x="0" y="6858000"/>
                </a:lnTo>
                <a:lnTo>
                  <a:pt x="0" y="0"/>
                </a:lnTo>
                <a:close/>
              </a:path>
            </a:pathLst>
          </a:cu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47" name=""/>
        <p:cNvGrpSpPr/>
        <p:nvPr/>
      </p:nvGrpSpPr>
      <p:grpSpPr>
        <a:xfrm>
          <a:off x="0" y="0"/>
          <a:ext cx="0" cy="0"/>
          <a:chOff x="0" y="0"/>
          <a:chExt cx="0" cy="0"/>
        </a:xfrm>
      </p:grpSpPr>
      <p:sp>
        <p:nvSpPr>
          <p:cNvPr id="1049043" name="TextBox 4"/>
          <p:cNvSpPr txBox="1"/>
          <p:nvPr/>
        </p:nvSpPr>
        <p:spPr>
          <a:xfrm>
            <a:off x="571472" y="285734"/>
            <a:ext cx="3357586" cy="369332"/>
          </a:xfrm>
          <a:prstGeom prst="rect"/>
          <a:noFill/>
        </p:spPr>
        <p:txBody>
          <a:bodyPr rtlCol="0" wrap="square">
            <a:spAutoFit/>
          </a:bodyPr>
          <a:p>
            <a:r>
              <a:rPr altLang="en-US" b="1" dirty="0" lang="zh-CN">
                <a:solidFill>
                  <a:srgbClr val="416889"/>
                </a:solidFill>
                <a:cs typeface="+mn-ea"/>
                <a:sym typeface="+mn-lt"/>
              </a:rPr>
              <a:t>第四部分 </a:t>
            </a:r>
            <a:r>
              <a:rPr altLang="zh-CN" b="1" dirty="0" lang="en-US">
                <a:solidFill>
                  <a:srgbClr val="416889"/>
                </a:solidFill>
                <a:cs typeface="+mn-ea"/>
                <a:sym typeface="+mn-lt"/>
              </a:rPr>
              <a:t>PART FOUR</a:t>
            </a:r>
            <a:endParaRPr altLang="en-US" b="1" dirty="0" lang="zh-CN">
              <a:solidFill>
                <a:srgbClr val="416889"/>
              </a:solidFill>
              <a:cs typeface="+mn-ea"/>
              <a:sym typeface="+mn-lt"/>
            </a:endParaRPr>
          </a:p>
        </p:txBody>
      </p:sp>
      <p:sp>
        <p:nvSpPr>
          <p:cNvPr id="1049044" name="TextBox 5"/>
          <p:cNvSpPr txBox="1"/>
          <p:nvPr/>
        </p:nvSpPr>
        <p:spPr>
          <a:xfrm>
            <a:off x="571472" y="571488"/>
            <a:ext cx="2500330" cy="276999"/>
          </a:xfrm>
          <a:prstGeom prst="rect"/>
          <a:noFill/>
        </p:spPr>
        <p:txBody>
          <a:bodyPr rtlCol="0" wrap="square">
            <a:spAutoFit/>
          </a:bodyPr>
          <a:p>
            <a:pPr algn="dist"/>
            <a:r>
              <a:rPr altLang="en-US" dirty="0" sz="1200" lang="zh-CN">
                <a:cs typeface="+mn-ea"/>
                <a:sym typeface="+mn-lt"/>
              </a:rPr>
              <a:t>礼品方案与后期传播</a:t>
            </a:r>
          </a:p>
        </p:txBody>
      </p:sp>
      <p:sp>
        <p:nvSpPr>
          <p:cNvPr id="1049045" name="TextBox 6"/>
          <p:cNvSpPr txBox="1"/>
          <p:nvPr/>
        </p:nvSpPr>
        <p:spPr>
          <a:xfrm>
            <a:off x="928662" y="1285864"/>
            <a:ext cx="1800493" cy="369332"/>
          </a:xfrm>
          <a:prstGeom prst="rect"/>
          <a:noFill/>
        </p:spPr>
        <p:txBody>
          <a:bodyPr rtlCol="0" wrap="none">
            <a:spAutoFit/>
          </a:bodyPr>
          <a:p>
            <a:r>
              <a:rPr altLang="en-US" b="1" dirty="0" lang="zh-CN">
                <a:solidFill>
                  <a:srgbClr val="416889"/>
                </a:solidFill>
                <a:cs typeface="+mn-ea"/>
                <a:sym typeface="+mn-lt"/>
              </a:rPr>
              <a:t>宣传期互动礼品</a:t>
            </a:r>
          </a:p>
        </p:txBody>
      </p:sp>
      <p:pic>
        <p:nvPicPr>
          <p:cNvPr id="2097244" name="Picture 2" descr="https://ss2.bdstatic.com/70cFvnSh_Q1YnxGkpoWK1HF6hhy/it/u=2664886162,549956830&amp;fm=15&amp;gp=0.jpg"/>
          <p:cNvPicPr>
            <a:picLocks noChangeAspect="1" noChangeArrowheads="1"/>
          </p:cNvPicPr>
          <p:nvPr/>
        </p:nvPicPr>
        <p:blipFill>
          <a:blip xmlns:r="http://schemas.openxmlformats.org/officeDocument/2006/relationships" r:embed="rId1" cstate="email"/>
          <a:srcRect/>
          <a:stretch>
            <a:fillRect/>
          </a:stretch>
        </p:blipFill>
        <p:spPr bwMode="auto">
          <a:xfrm>
            <a:off x="1285852" y="1857368"/>
            <a:ext cx="1342437" cy="2857520"/>
          </a:xfrm>
          <a:prstGeom prst="rect"/>
          <a:noFill/>
        </p:spPr>
      </p:pic>
      <p:sp>
        <p:nvSpPr>
          <p:cNvPr id="1049046" name="TextBox 8"/>
          <p:cNvSpPr txBox="1"/>
          <p:nvPr/>
        </p:nvSpPr>
        <p:spPr>
          <a:xfrm>
            <a:off x="1214414" y="4786326"/>
            <a:ext cx="1710725" cy="369332"/>
          </a:xfrm>
          <a:prstGeom prst="rect"/>
          <a:noFill/>
        </p:spPr>
        <p:txBody>
          <a:bodyPr rtlCol="0" wrap="none">
            <a:spAutoFit/>
          </a:bodyPr>
          <a:p>
            <a:r>
              <a:rPr altLang="zh-CN" dirty="0" lang="en-US">
                <a:solidFill>
                  <a:schemeClr val="tx1">
                    <a:lumMod val="85000"/>
                    <a:lumOff val="15000"/>
                  </a:schemeClr>
                </a:solidFill>
                <a:cs typeface="+mn-ea"/>
                <a:sym typeface="+mn-lt"/>
              </a:rPr>
              <a:t>· </a:t>
            </a:r>
            <a:r>
              <a:rPr altLang="en-US" dirty="0" lang="zh-CN">
                <a:solidFill>
                  <a:schemeClr val="tx1">
                    <a:lumMod val="85000"/>
                    <a:lumOff val="15000"/>
                  </a:schemeClr>
                </a:solidFill>
                <a:cs typeface="+mn-ea"/>
                <a:sym typeface="+mn-lt"/>
              </a:rPr>
              <a:t>免洗消毒凝胶</a:t>
            </a:r>
          </a:p>
        </p:txBody>
      </p:sp>
      <p:pic>
        <p:nvPicPr>
          <p:cNvPr id="2097245" name="Picture 7" descr="https://timgsa.baidu.com/timg?image&amp;quality=80&amp;size=b9999_10000&amp;sec=1583378953054&amp;di=5c5fbb6330b3a0c71f5f82f30e7a3f34&amp;imgtype=0&amp;src=http%3A%2F%2Fculture.dzwww.com%2Fhsb%2F201902%2FW020190225353935462095.png"/>
          <p:cNvPicPr>
            <a:picLocks noChangeAspect="1" noChangeArrowheads="1"/>
          </p:cNvPicPr>
          <p:nvPr/>
        </p:nvPicPr>
        <p:blipFill>
          <a:blip xmlns:r="http://schemas.openxmlformats.org/officeDocument/2006/relationships" r:embed="rId2" cstate="email"/>
          <a:srcRect/>
          <a:stretch>
            <a:fillRect/>
          </a:stretch>
        </p:blipFill>
        <p:spPr bwMode="auto">
          <a:xfrm>
            <a:off x="3500430" y="2000244"/>
            <a:ext cx="2000264" cy="2631927"/>
          </a:xfrm>
          <a:prstGeom prst="rect"/>
          <a:noFill/>
        </p:spPr>
      </p:pic>
      <p:sp>
        <p:nvSpPr>
          <p:cNvPr id="1049047" name="TextBox 12"/>
          <p:cNvSpPr txBox="1"/>
          <p:nvPr/>
        </p:nvSpPr>
        <p:spPr>
          <a:xfrm>
            <a:off x="3857620" y="4786326"/>
            <a:ext cx="1313180" cy="369332"/>
          </a:xfrm>
          <a:prstGeom prst="rect"/>
          <a:noFill/>
        </p:spPr>
        <p:txBody>
          <a:bodyPr rtlCol="0" wrap="none">
            <a:spAutoFit/>
          </a:bodyPr>
          <a:p>
            <a:r>
              <a:rPr altLang="zh-CN" dirty="0" lang="en-US">
                <a:solidFill>
                  <a:schemeClr val="tx1">
                    <a:lumMod val="85000"/>
                    <a:lumOff val="15000"/>
                  </a:schemeClr>
                </a:solidFill>
                <a:cs typeface="+mn-ea"/>
                <a:sym typeface="+mn-lt"/>
              </a:rPr>
              <a:t>·  </a:t>
            </a:r>
            <a:r>
              <a:rPr altLang="en-US" dirty="0" lang="zh-CN">
                <a:solidFill>
                  <a:schemeClr val="tx1">
                    <a:lumMod val="85000"/>
                    <a:lumOff val="15000"/>
                  </a:schemeClr>
                </a:solidFill>
                <a:cs typeface="+mn-ea"/>
                <a:sym typeface="+mn-lt"/>
              </a:rPr>
              <a:t>新书签赠</a:t>
            </a:r>
          </a:p>
        </p:txBody>
      </p:sp>
      <p:pic>
        <p:nvPicPr>
          <p:cNvPr id="2097246" name="Picture 9" descr="https://ss2.bdstatic.com/70cFvnSh_Q1YnxGkpoWK1HF6hhy/it/u=2311781967,3644356599&amp;fm=26&amp;gp=0.jpg"/>
          <p:cNvPicPr>
            <a:picLocks noChangeAspect="1" noChangeArrowheads="1"/>
          </p:cNvPicPr>
          <p:nvPr/>
        </p:nvPicPr>
        <p:blipFill>
          <a:blip xmlns:r="http://schemas.openxmlformats.org/officeDocument/2006/relationships" r:embed="rId3" cstate="email"/>
          <a:srcRect/>
          <a:stretch>
            <a:fillRect/>
          </a:stretch>
        </p:blipFill>
        <p:spPr bwMode="auto">
          <a:xfrm>
            <a:off x="6143636" y="1928806"/>
            <a:ext cx="2643206" cy="2643206"/>
          </a:xfrm>
          <a:prstGeom prst="rect"/>
          <a:noFill/>
        </p:spPr>
      </p:pic>
      <p:sp>
        <p:nvSpPr>
          <p:cNvPr id="1049048" name="TextBox 14"/>
          <p:cNvSpPr txBox="1"/>
          <p:nvPr/>
        </p:nvSpPr>
        <p:spPr>
          <a:xfrm>
            <a:off x="6578071" y="4786326"/>
            <a:ext cx="2005677" cy="369332"/>
          </a:xfrm>
          <a:prstGeom prst="rect"/>
          <a:noFill/>
        </p:spPr>
        <p:txBody>
          <a:bodyPr rtlCol="0" wrap="none">
            <a:spAutoFit/>
          </a:bodyPr>
          <a:p>
            <a:r>
              <a:rPr altLang="zh-CN" dirty="0" lang="en-US">
                <a:solidFill>
                  <a:schemeClr val="tx1">
                    <a:lumMod val="85000"/>
                    <a:lumOff val="15000"/>
                  </a:schemeClr>
                </a:solidFill>
                <a:cs typeface="+mn-ea"/>
                <a:sym typeface="+mn-lt"/>
              </a:rPr>
              <a:t>·  </a:t>
            </a:r>
            <a:r>
              <a:rPr altLang="en-US" dirty="0" lang="zh-CN">
                <a:solidFill>
                  <a:schemeClr val="tx1">
                    <a:lumMod val="85000"/>
                    <a:lumOff val="15000"/>
                  </a:schemeClr>
                </a:solidFill>
                <a:cs typeface="+mn-ea"/>
                <a:sym typeface="+mn-lt"/>
              </a:rPr>
              <a:t>迪卡侬运动腰包</a:t>
            </a:r>
          </a:p>
        </p:txBody>
      </p:sp>
      <p:sp>
        <p:nvSpPr>
          <p:cNvPr id="1049049" name="矩形 13"/>
          <p:cNvSpPr/>
          <p:nvPr/>
        </p:nvSpPr>
        <p:spPr>
          <a:xfrm>
            <a:off x="0" y="357173"/>
            <a:ext cx="428596" cy="4286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416889"/>
              </a:solidFill>
              <a:cs typeface="+mn-ea"/>
              <a:sym typeface="+mn-lt"/>
            </a:endParaRPr>
          </a:p>
        </p:txBody>
      </p:sp>
      <p:sp>
        <p:nvSpPr>
          <p:cNvPr id="1049050" name="矩形 15"/>
          <p:cNvSpPr/>
          <p:nvPr/>
        </p:nvSpPr>
        <p:spPr>
          <a:xfrm>
            <a:off x="500034" y="357173"/>
            <a:ext cx="71438" cy="4286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416889"/>
              </a:solidFill>
              <a:cs typeface="+mn-ea"/>
              <a:sym typeface="+mn-l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48" name=""/>
        <p:cNvGrpSpPr/>
        <p:nvPr/>
      </p:nvGrpSpPr>
      <p:grpSpPr>
        <a:xfrm>
          <a:off x="0" y="0"/>
          <a:ext cx="0" cy="0"/>
          <a:chOff x="0" y="0"/>
          <a:chExt cx="0" cy="0"/>
        </a:xfrm>
      </p:grpSpPr>
      <p:sp>
        <p:nvSpPr>
          <p:cNvPr id="1049051" name="TextBox 4"/>
          <p:cNvSpPr txBox="1"/>
          <p:nvPr/>
        </p:nvSpPr>
        <p:spPr>
          <a:xfrm>
            <a:off x="571472" y="285734"/>
            <a:ext cx="3357586" cy="369332"/>
          </a:xfrm>
          <a:prstGeom prst="rect"/>
          <a:noFill/>
        </p:spPr>
        <p:txBody>
          <a:bodyPr rtlCol="0" wrap="square">
            <a:spAutoFit/>
          </a:bodyPr>
          <a:p>
            <a:r>
              <a:rPr altLang="en-US" b="1" dirty="0" lang="zh-CN">
                <a:solidFill>
                  <a:srgbClr val="416889"/>
                </a:solidFill>
                <a:cs typeface="+mn-ea"/>
                <a:sym typeface="+mn-lt"/>
              </a:rPr>
              <a:t>第四部分 </a:t>
            </a:r>
            <a:r>
              <a:rPr altLang="zh-CN" b="1" dirty="0" lang="en-US">
                <a:solidFill>
                  <a:srgbClr val="416889"/>
                </a:solidFill>
                <a:cs typeface="+mn-ea"/>
                <a:sym typeface="+mn-lt"/>
              </a:rPr>
              <a:t>PART FOUR</a:t>
            </a:r>
            <a:endParaRPr altLang="en-US" b="1" dirty="0" lang="zh-CN">
              <a:solidFill>
                <a:srgbClr val="416889"/>
              </a:solidFill>
              <a:cs typeface="+mn-ea"/>
              <a:sym typeface="+mn-lt"/>
            </a:endParaRPr>
          </a:p>
        </p:txBody>
      </p:sp>
      <p:sp>
        <p:nvSpPr>
          <p:cNvPr id="1049052" name="TextBox 5"/>
          <p:cNvSpPr txBox="1"/>
          <p:nvPr/>
        </p:nvSpPr>
        <p:spPr>
          <a:xfrm>
            <a:off x="571472" y="571488"/>
            <a:ext cx="2500330" cy="276999"/>
          </a:xfrm>
          <a:prstGeom prst="rect"/>
          <a:noFill/>
        </p:spPr>
        <p:txBody>
          <a:bodyPr rtlCol="0" wrap="square">
            <a:spAutoFit/>
          </a:bodyPr>
          <a:p>
            <a:pPr algn="dist"/>
            <a:r>
              <a:rPr altLang="en-US" dirty="0" sz="1200" lang="zh-CN">
                <a:cs typeface="+mn-ea"/>
                <a:sym typeface="+mn-lt"/>
              </a:rPr>
              <a:t>礼品方案与后期传播</a:t>
            </a:r>
          </a:p>
        </p:txBody>
      </p:sp>
      <p:sp>
        <p:nvSpPr>
          <p:cNvPr id="1049053" name="TextBox 6"/>
          <p:cNvSpPr txBox="1"/>
          <p:nvPr/>
        </p:nvSpPr>
        <p:spPr>
          <a:xfrm>
            <a:off x="928662" y="1285864"/>
            <a:ext cx="2492990" cy="369332"/>
          </a:xfrm>
          <a:prstGeom prst="rect"/>
          <a:noFill/>
        </p:spPr>
        <p:txBody>
          <a:bodyPr rtlCol="0" wrap="none">
            <a:spAutoFit/>
          </a:bodyPr>
          <a:p>
            <a:r>
              <a:rPr altLang="en-US" b="1" dirty="0" lang="zh-CN">
                <a:solidFill>
                  <a:srgbClr val="416889"/>
                </a:solidFill>
                <a:cs typeface="+mn-ea"/>
                <a:sym typeface="+mn-lt"/>
              </a:rPr>
              <a:t>直播现场互动抽奖礼品</a:t>
            </a:r>
          </a:p>
        </p:txBody>
      </p:sp>
      <p:sp>
        <p:nvSpPr>
          <p:cNvPr id="1049054" name="TextBox 8"/>
          <p:cNvSpPr txBox="1"/>
          <p:nvPr/>
        </p:nvSpPr>
        <p:spPr>
          <a:xfrm>
            <a:off x="571472" y="4786326"/>
            <a:ext cx="2403222" cy="369332"/>
          </a:xfrm>
          <a:prstGeom prst="rect"/>
          <a:noFill/>
        </p:spPr>
        <p:txBody>
          <a:bodyPr rtlCol="0" wrap="none">
            <a:spAutoFit/>
          </a:bodyPr>
          <a:p>
            <a:r>
              <a:rPr altLang="zh-CN" dirty="0" lang="en-US">
                <a:solidFill>
                  <a:schemeClr val="tx1">
                    <a:lumMod val="85000"/>
                    <a:lumOff val="15000"/>
                  </a:schemeClr>
                </a:solidFill>
                <a:cs typeface="+mn-ea"/>
                <a:sym typeface="+mn-lt"/>
              </a:rPr>
              <a:t>· </a:t>
            </a:r>
            <a:r>
              <a:rPr altLang="en-US" dirty="0" lang="zh-CN">
                <a:solidFill>
                  <a:schemeClr val="tx1">
                    <a:lumMod val="85000"/>
                    <a:lumOff val="15000"/>
                  </a:schemeClr>
                </a:solidFill>
                <a:cs typeface="+mn-ea"/>
                <a:sym typeface="+mn-lt"/>
              </a:rPr>
              <a:t>戴森无叶空气净化器</a:t>
            </a:r>
          </a:p>
        </p:txBody>
      </p:sp>
      <p:sp>
        <p:nvSpPr>
          <p:cNvPr id="1049055" name="TextBox 12"/>
          <p:cNvSpPr txBox="1"/>
          <p:nvPr/>
        </p:nvSpPr>
        <p:spPr>
          <a:xfrm>
            <a:off x="3714764" y="4786326"/>
            <a:ext cx="1313180" cy="369332"/>
          </a:xfrm>
          <a:prstGeom prst="rect"/>
          <a:noFill/>
        </p:spPr>
        <p:txBody>
          <a:bodyPr rtlCol="0" wrap="none">
            <a:spAutoFit/>
          </a:bodyPr>
          <a:p>
            <a:r>
              <a:rPr altLang="zh-CN" dirty="0" lang="en-US">
                <a:solidFill>
                  <a:schemeClr val="tx1">
                    <a:lumMod val="85000"/>
                    <a:lumOff val="15000"/>
                  </a:schemeClr>
                </a:solidFill>
                <a:cs typeface="+mn-ea"/>
                <a:sym typeface="+mn-lt"/>
              </a:rPr>
              <a:t>·  </a:t>
            </a:r>
            <a:r>
              <a:rPr altLang="en-US" dirty="0" lang="zh-CN">
                <a:solidFill>
                  <a:schemeClr val="tx1">
                    <a:lumMod val="85000"/>
                    <a:lumOff val="15000"/>
                  </a:schemeClr>
                </a:solidFill>
                <a:cs typeface="+mn-ea"/>
                <a:sym typeface="+mn-lt"/>
              </a:rPr>
              <a:t>空气炸锅</a:t>
            </a:r>
          </a:p>
        </p:txBody>
      </p:sp>
      <p:sp>
        <p:nvSpPr>
          <p:cNvPr id="1049056" name="TextBox 14"/>
          <p:cNvSpPr txBox="1"/>
          <p:nvPr/>
        </p:nvSpPr>
        <p:spPr>
          <a:xfrm>
            <a:off x="6578071" y="4786326"/>
            <a:ext cx="1544012" cy="369332"/>
          </a:xfrm>
          <a:prstGeom prst="rect"/>
          <a:noFill/>
        </p:spPr>
        <p:txBody>
          <a:bodyPr rtlCol="0" wrap="none">
            <a:spAutoFit/>
          </a:bodyPr>
          <a:p>
            <a:r>
              <a:rPr altLang="zh-CN" dirty="0" lang="en-US">
                <a:solidFill>
                  <a:schemeClr val="tx1">
                    <a:lumMod val="85000"/>
                    <a:lumOff val="15000"/>
                  </a:schemeClr>
                </a:solidFill>
                <a:cs typeface="+mn-ea"/>
                <a:sym typeface="+mn-lt"/>
              </a:rPr>
              <a:t>·  </a:t>
            </a:r>
            <a:r>
              <a:rPr altLang="en-US" dirty="0" lang="zh-CN">
                <a:solidFill>
                  <a:schemeClr val="tx1">
                    <a:lumMod val="85000"/>
                    <a:lumOff val="15000"/>
                  </a:schemeClr>
                </a:solidFill>
                <a:cs typeface="+mn-ea"/>
                <a:sym typeface="+mn-lt"/>
              </a:rPr>
              <a:t>极米投影仪</a:t>
            </a:r>
          </a:p>
        </p:txBody>
      </p:sp>
      <p:pic>
        <p:nvPicPr>
          <p:cNvPr id="2097247" name="Picture 2" descr="https://ss1.bdstatic.com/70cFvXSh_Q1YnxGkpoWK1HF6hhy/it/u=1265586792,2324264347&amp;fm=26&amp;gp=0.jpg"/>
          <p:cNvPicPr>
            <a:picLocks noChangeAspect="1" noChangeArrowheads="1"/>
          </p:cNvPicPr>
          <p:nvPr/>
        </p:nvPicPr>
        <p:blipFill>
          <a:blip xmlns:r="http://schemas.openxmlformats.org/officeDocument/2006/relationships" r:embed="rId1" cstate="email"/>
          <a:srcRect/>
          <a:stretch>
            <a:fillRect/>
          </a:stretch>
        </p:blipFill>
        <p:spPr bwMode="auto">
          <a:xfrm>
            <a:off x="3000384" y="2000244"/>
            <a:ext cx="2571748" cy="2571748"/>
          </a:xfrm>
          <a:prstGeom prst="rect"/>
          <a:noFill/>
        </p:spPr>
      </p:pic>
      <p:pic>
        <p:nvPicPr>
          <p:cNvPr id="2097248" name="Picture 4" descr="https://timgsa.baidu.com/timg?image&amp;quality=80&amp;size=b9999_10000&amp;sec=1583379387081&amp;di=2063a7961e993fe9a877efe5c2187fc0&amp;imgtype=0&amp;src=http%3A%2F%2F5b0988e595225.cdn.sohucs.com%2Fimages%2F20170929%2Fd0a04d27a6e3495d8141b47fe3de6e83.jpeg"/>
          <p:cNvPicPr>
            <a:picLocks noChangeAspect="1" noChangeArrowheads="1"/>
          </p:cNvPicPr>
          <p:nvPr/>
        </p:nvPicPr>
        <p:blipFill>
          <a:blip xmlns:r="http://schemas.openxmlformats.org/officeDocument/2006/relationships" r:embed="rId2" cstate="email"/>
          <a:srcRect/>
          <a:stretch>
            <a:fillRect/>
          </a:stretch>
        </p:blipFill>
        <p:spPr bwMode="auto">
          <a:xfrm>
            <a:off x="642910" y="1714492"/>
            <a:ext cx="1988200" cy="3107655"/>
          </a:xfrm>
          <a:prstGeom prst="rect"/>
          <a:noFill/>
        </p:spPr>
      </p:pic>
      <p:pic>
        <p:nvPicPr>
          <p:cNvPr id="2097249" name="Picture 5"/>
          <p:cNvPicPr>
            <a:picLocks noChangeAspect="1" noChangeArrowheads="1"/>
          </p:cNvPicPr>
          <p:nvPr/>
        </p:nvPicPr>
        <p:blipFill>
          <a:blip xmlns:r="http://schemas.openxmlformats.org/officeDocument/2006/relationships" r:embed="rId3" cstate="email"/>
          <a:srcRect/>
          <a:stretch>
            <a:fillRect/>
          </a:stretch>
        </p:blipFill>
        <p:spPr bwMode="auto">
          <a:xfrm>
            <a:off x="5786446" y="2416262"/>
            <a:ext cx="3214710" cy="1908086"/>
          </a:xfrm>
          <a:prstGeom prst="rect"/>
          <a:noFill/>
          <a:ln w="9525">
            <a:noFill/>
            <a:miter lim="800000"/>
            <a:headEnd/>
            <a:tailEnd/>
          </a:ln>
          <a:effectLst/>
        </p:spPr>
      </p:pic>
      <p:sp>
        <p:nvSpPr>
          <p:cNvPr id="1049057" name="矩形 13"/>
          <p:cNvSpPr/>
          <p:nvPr/>
        </p:nvSpPr>
        <p:spPr>
          <a:xfrm>
            <a:off x="0" y="357173"/>
            <a:ext cx="428596" cy="4286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416889"/>
              </a:solidFill>
              <a:cs typeface="+mn-ea"/>
              <a:sym typeface="+mn-lt"/>
            </a:endParaRPr>
          </a:p>
        </p:txBody>
      </p:sp>
      <p:sp>
        <p:nvSpPr>
          <p:cNvPr id="1049058" name="矩形 15"/>
          <p:cNvSpPr/>
          <p:nvPr/>
        </p:nvSpPr>
        <p:spPr>
          <a:xfrm>
            <a:off x="500034" y="357173"/>
            <a:ext cx="71438" cy="4286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416889"/>
              </a:solidFill>
              <a:cs typeface="+mn-ea"/>
              <a:sym typeface="+mn-l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49" name=""/>
        <p:cNvGrpSpPr/>
        <p:nvPr/>
      </p:nvGrpSpPr>
      <p:grpSpPr>
        <a:xfrm>
          <a:off x="0" y="0"/>
          <a:ext cx="0" cy="0"/>
          <a:chOff x="0" y="0"/>
          <a:chExt cx="0" cy="0"/>
        </a:xfrm>
      </p:grpSpPr>
      <p:sp>
        <p:nvSpPr>
          <p:cNvPr id="1049059" name="矩形 3"/>
          <p:cNvSpPr/>
          <p:nvPr/>
        </p:nvSpPr>
        <p:spPr>
          <a:xfrm>
            <a:off x="0" y="357173"/>
            <a:ext cx="428596" cy="4286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416889"/>
              </a:solidFill>
              <a:cs typeface="+mn-ea"/>
              <a:sym typeface="+mn-lt"/>
            </a:endParaRPr>
          </a:p>
        </p:txBody>
      </p:sp>
      <p:sp>
        <p:nvSpPr>
          <p:cNvPr id="1049060" name="矩形 4"/>
          <p:cNvSpPr/>
          <p:nvPr/>
        </p:nvSpPr>
        <p:spPr>
          <a:xfrm>
            <a:off x="500034" y="357173"/>
            <a:ext cx="71438" cy="428628"/>
          </a:xfrm>
          <a:prstGeom prst="rect"/>
          <a:solidFill>
            <a:srgbClr val="4168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rgbClr val="416889"/>
              </a:solidFill>
              <a:cs typeface="+mn-ea"/>
              <a:sym typeface="+mn-lt"/>
            </a:endParaRPr>
          </a:p>
        </p:txBody>
      </p:sp>
      <p:sp>
        <p:nvSpPr>
          <p:cNvPr id="1049061" name="TextBox 5"/>
          <p:cNvSpPr txBox="1"/>
          <p:nvPr/>
        </p:nvSpPr>
        <p:spPr>
          <a:xfrm>
            <a:off x="571472" y="285734"/>
            <a:ext cx="3357586" cy="369332"/>
          </a:xfrm>
          <a:prstGeom prst="rect"/>
          <a:noFill/>
        </p:spPr>
        <p:txBody>
          <a:bodyPr rtlCol="0" wrap="square">
            <a:spAutoFit/>
          </a:bodyPr>
          <a:p>
            <a:r>
              <a:rPr altLang="en-US" b="1" dirty="0" lang="zh-CN">
                <a:solidFill>
                  <a:srgbClr val="416889"/>
                </a:solidFill>
                <a:cs typeface="+mn-ea"/>
                <a:sym typeface="+mn-lt"/>
              </a:rPr>
              <a:t>第四部分 </a:t>
            </a:r>
            <a:r>
              <a:rPr altLang="zh-CN" b="1" dirty="0" lang="en-US">
                <a:solidFill>
                  <a:srgbClr val="416889"/>
                </a:solidFill>
                <a:cs typeface="+mn-ea"/>
                <a:sym typeface="+mn-lt"/>
              </a:rPr>
              <a:t>PART FOUR</a:t>
            </a:r>
            <a:endParaRPr altLang="en-US" b="1" dirty="0" lang="zh-CN">
              <a:solidFill>
                <a:srgbClr val="416889"/>
              </a:solidFill>
              <a:cs typeface="+mn-ea"/>
              <a:sym typeface="+mn-lt"/>
            </a:endParaRPr>
          </a:p>
        </p:txBody>
      </p:sp>
      <p:sp>
        <p:nvSpPr>
          <p:cNvPr id="1049062" name="TextBox 6"/>
          <p:cNvSpPr txBox="1"/>
          <p:nvPr/>
        </p:nvSpPr>
        <p:spPr>
          <a:xfrm>
            <a:off x="571472" y="571488"/>
            <a:ext cx="2500330" cy="276999"/>
          </a:xfrm>
          <a:prstGeom prst="rect"/>
          <a:noFill/>
        </p:spPr>
        <p:txBody>
          <a:bodyPr rtlCol="0" wrap="square">
            <a:spAutoFit/>
          </a:bodyPr>
          <a:p>
            <a:pPr algn="dist"/>
            <a:r>
              <a:rPr altLang="en-US" dirty="0" sz="1200" lang="zh-CN">
                <a:cs typeface="+mn-ea"/>
                <a:sym typeface="+mn-lt"/>
              </a:rPr>
              <a:t>礼品方案与后期传播</a:t>
            </a:r>
          </a:p>
        </p:txBody>
      </p:sp>
      <p:sp>
        <p:nvSpPr>
          <p:cNvPr id="1049063" name="矩形 7"/>
          <p:cNvSpPr/>
          <p:nvPr/>
        </p:nvSpPr>
        <p:spPr>
          <a:xfrm>
            <a:off x="1000100" y="1285864"/>
            <a:ext cx="7358114" cy="3749041"/>
          </a:xfrm>
          <a:prstGeom prst="rect"/>
        </p:spPr>
        <p:txBody>
          <a:bodyPr wrap="square">
            <a:spAutoFit/>
          </a:bodyPr>
          <a:p>
            <a:pPr>
              <a:lnSpc>
                <a:spcPct val="150000"/>
              </a:lnSpc>
              <a:buFont typeface="Arial" panose="020B0604020202020204" pitchFamily="34" charset="0"/>
              <a:buChar char="•"/>
            </a:pPr>
            <a:r>
              <a:rPr altLang="en-US" b="1" dirty="0" lang="zh-CN">
                <a:solidFill>
                  <a:srgbClr val="416889"/>
                </a:solidFill>
                <a:cs typeface="+mn-ea"/>
                <a:sym typeface="+mn-lt"/>
              </a:rPr>
              <a:t>后期传播（文案）</a:t>
            </a:r>
          </a:p>
          <a:p>
            <a:pPr>
              <a:lnSpc>
                <a:spcPct val="150000"/>
              </a:lnSpc>
            </a:pPr>
            <a:r>
              <a:rPr altLang="en-US" dirty="0" sz="1600" lang="zh-CN">
                <a:cs typeface="+mn-ea"/>
                <a:sym typeface="+mn-lt"/>
              </a:rPr>
              <a:t>就活动现场的视频与发布会内容进行后期的文案传播，持续升温市场</a:t>
            </a:r>
            <a:r>
              <a:rPr altLang="en-US" dirty="0" lang="zh-CN">
                <a:cs typeface="+mn-ea"/>
                <a:sym typeface="+mn-lt"/>
              </a:rPr>
              <a:t>。</a:t>
            </a:r>
          </a:p>
          <a:p>
            <a:pPr lvl="0">
              <a:lnSpc>
                <a:spcPct val="150000"/>
              </a:lnSpc>
              <a:buFont typeface="Arial" panose="020B0604020202020204" pitchFamily="34" charset="0"/>
              <a:buChar char="•"/>
            </a:pPr>
            <a:r>
              <a:rPr altLang="zh-CN" dirty="0" lang="en-US">
                <a:cs typeface="+mn-ea"/>
                <a:sym typeface="+mn-lt"/>
              </a:rPr>
              <a:t>·1</a:t>
            </a:r>
            <a:r>
              <a:rPr altLang="en-US" dirty="0" lang="zh-CN">
                <a:cs typeface="+mn-ea"/>
                <a:sym typeface="+mn-lt"/>
              </a:rPr>
              <a:t>马云没办成的事情他们办了</a:t>
            </a:r>
            <a:r>
              <a:rPr altLang="zh-CN" dirty="0" lang="en-US">
                <a:cs typeface="+mn-ea"/>
                <a:sym typeface="+mn-lt"/>
              </a:rPr>
              <a:t>——XX</a:t>
            </a:r>
            <a:r>
              <a:rPr altLang="en-US" dirty="0" lang="zh-CN">
                <a:cs typeface="+mn-ea"/>
                <a:sym typeface="+mn-lt"/>
              </a:rPr>
              <a:t>项目一块田，新鲜蔬菜配送到家。</a:t>
            </a:r>
          </a:p>
          <a:p>
            <a:pPr lvl="0">
              <a:lnSpc>
                <a:spcPct val="150000"/>
              </a:lnSpc>
              <a:buFont typeface="Arial" panose="020B0604020202020204" pitchFamily="34" charset="0"/>
              <a:buChar char="•"/>
            </a:pPr>
            <a:r>
              <a:rPr altLang="zh-CN" dirty="0" lang="en-US">
                <a:cs typeface="+mn-ea"/>
                <a:sym typeface="+mn-lt"/>
              </a:rPr>
              <a:t>·2</a:t>
            </a:r>
            <a:r>
              <a:rPr altLang="en-US" dirty="0" lang="zh-CN">
                <a:cs typeface="+mn-ea"/>
                <a:sym typeface="+mn-lt"/>
              </a:rPr>
              <a:t>一镜到底，</a:t>
            </a:r>
            <a:r>
              <a:rPr dirty="0" lang="en-US">
                <a:cs typeface="+mn-ea"/>
                <a:sym typeface="+mn-lt"/>
              </a:rPr>
              <a:t>3</a:t>
            </a:r>
            <a:r>
              <a:rPr altLang="en-US" dirty="0" lang="zh-CN">
                <a:cs typeface="+mn-ea"/>
                <a:sym typeface="+mn-lt"/>
              </a:rPr>
              <a:t>分钟视频诠释幸福的社区、幸福的人儿。</a:t>
            </a:r>
          </a:p>
          <a:p>
            <a:pPr lvl="0">
              <a:lnSpc>
                <a:spcPct val="150000"/>
              </a:lnSpc>
              <a:buFont typeface="Arial" panose="020B0604020202020204" pitchFamily="34" charset="0"/>
              <a:buChar char="•"/>
            </a:pPr>
            <a:r>
              <a:rPr altLang="zh-CN" dirty="0" lang="en-US">
                <a:cs typeface="+mn-ea"/>
                <a:sym typeface="+mn-lt"/>
              </a:rPr>
              <a:t>·3XX</a:t>
            </a:r>
            <a:r>
              <a:rPr altLang="en-US" dirty="0" lang="zh-CN">
                <a:cs typeface="+mn-ea"/>
                <a:sym typeface="+mn-lt"/>
              </a:rPr>
              <a:t>项目智造升级，你应该知道的三两事。</a:t>
            </a:r>
            <a:endParaRPr altLang="zh-CN" dirty="0" lang="en-US">
              <a:cs typeface="+mn-ea"/>
              <a:sym typeface="+mn-lt"/>
            </a:endParaRPr>
          </a:p>
          <a:p>
            <a:pPr lvl="0">
              <a:lnSpc>
                <a:spcPct val="150000"/>
              </a:lnSpc>
              <a:buFont typeface="Arial" panose="020B0604020202020204" pitchFamily="34" charset="0"/>
              <a:buChar char="•"/>
            </a:pPr>
            <a:r>
              <a:rPr altLang="zh-CN" dirty="0" lang="en-US">
                <a:cs typeface="+mn-ea"/>
                <a:sym typeface="+mn-lt"/>
              </a:rPr>
              <a:t>……</a:t>
            </a:r>
          </a:p>
          <a:p>
            <a:pPr lvl="0">
              <a:lnSpc>
                <a:spcPct val="150000"/>
              </a:lnSpc>
              <a:buFont typeface="Arial" panose="020B0604020202020204" pitchFamily="34" charset="0"/>
              <a:buChar char="•"/>
            </a:pPr>
            <a:endParaRPr altLang="zh-CN" dirty="0" lang="en-US">
              <a:cs typeface="+mn-ea"/>
              <a:sym typeface="+mn-lt"/>
            </a:endParaRPr>
          </a:p>
          <a:p>
            <a:pPr lvl="0">
              <a:lnSpc>
                <a:spcPct val="150000"/>
              </a:lnSpc>
              <a:buFont typeface="Arial" panose="020B0604020202020204" pitchFamily="34" charset="0"/>
              <a:buChar char="•"/>
            </a:pPr>
            <a:endParaRPr altLang="zh-CN" dirty="0" lang="en-US">
              <a:cs typeface="+mn-ea"/>
              <a:sym typeface="+mn-lt"/>
            </a:endParaRPr>
          </a:p>
          <a:p>
            <a:pPr lvl="0">
              <a:lnSpc>
                <a:spcPct val="150000"/>
              </a:lnSpc>
              <a:buFont typeface="Arial" panose="020B0604020202020204" pitchFamily="34" charset="0"/>
              <a:buChar char="•"/>
            </a:pPr>
            <a:r>
              <a:rPr altLang="en-US" dirty="0" lang="zh-CN">
                <a:cs typeface="+mn-ea"/>
                <a:sym typeface="+mn-lt"/>
              </a:rPr>
              <a:t>不负一城，极质美好</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50" name=""/>
        <p:cNvGrpSpPr/>
        <p:nvPr/>
      </p:nvGrpSpPr>
      <p:grpSpPr>
        <a:xfrm>
          <a:off x="0" y="0"/>
          <a:ext cx="0" cy="0"/>
          <a:chOff x="0" y="0"/>
          <a:chExt cx="0" cy="0"/>
        </a:xfrm>
      </p:grpSpPr>
      <p:grpSp>
        <p:nvGrpSpPr>
          <p:cNvPr id="151" name="组合 9"/>
          <p:cNvGrpSpPr/>
          <p:nvPr/>
        </p:nvGrpSpPr>
        <p:grpSpPr>
          <a:xfrm>
            <a:off x="0" y="0"/>
            <a:ext cx="9144000" cy="5715000"/>
            <a:chOff x="-1" y="285749"/>
            <a:chExt cx="9144000" cy="5143502"/>
          </a:xfrm>
        </p:grpSpPr>
        <p:pic>
          <p:nvPicPr>
            <p:cNvPr id="2097250" name="图片 11" descr="图片包含 天空, 户外, 自然, 地面  描述已自动生成"/>
            <p:cNvPicPr>
              <a:picLocks noChangeAspect="1"/>
            </p:cNvPicPr>
            <p:nvPr/>
          </p:nvPicPr>
          <p:blipFill>
            <a:blip xmlns:r="http://schemas.openxmlformats.org/officeDocument/2006/relationships" r:embed="rId1" cstate="email">
              <a:alphaModFix amt="10000"/>
            </a:blip>
            <a:stretch>
              <a:fillRect/>
            </a:stretch>
          </p:blipFill>
          <p:spPr>
            <a:xfrm>
              <a:off x="-1" y="285750"/>
              <a:ext cx="9144000" cy="5143500"/>
            </a:xfrm>
            <a:prstGeom prst="rect"/>
          </p:spPr>
        </p:pic>
        <p:pic>
          <p:nvPicPr>
            <p:cNvPr id="2097251" name="图片 12" descr="图片包含 天空, 户外, 自然, 地面  描述已自动生成"/>
            <p:cNvPicPr>
              <a:picLocks noChangeAspect="1"/>
            </p:cNvPicPr>
            <p:nvPr/>
          </p:nvPicPr>
          <p:blipFill rotWithShape="1">
            <a:blip xmlns:r="http://schemas.openxmlformats.org/officeDocument/2006/relationships" r:embed="rId2" cstate="email"/>
            <a:srcRect/>
            <a:stretch>
              <a:fillRect/>
            </a:stretch>
          </p:blipFill>
          <p:spPr>
            <a:xfrm>
              <a:off x="0" y="285749"/>
              <a:ext cx="6417397" cy="5143500"/>
            </a:xfrm>
            <a:custGeom>
              <a:avLst/>
              <a:gdLst>
                <a:gd name="connsiteX0" fmla="*/ 0 w 11083647"/>
                <a:gd name="connsiteY0" fmla="*/ 0 h 6858000"/>
                <a:gd name="connsiteX1" fmla="*/ 11083647 w 11083647"/>
                <a:gd name="connsiteY1" fmla="*/ 0 h 6858000"/>
                <a:gd name="connsiteX2" fmla="*/ 11061861 w 11083647"/>
                <a:gd name="connsiteY2" fmla="*/ 187373 h 6858000"/>
                <a:gd name="connsiteX3" fmla="*/ 7498088 w 11083647"/>
                <a:gd name="connsiteY3" fmla="*/ 5727312 h 6858000"/>
                <a:gd name="connsiteX4" fmla="*/ 5932899 w 11083647"/>
                <a:gd name="connsiteY4" fmla="*/ 6779886 h 6858000"/>
                <a:gd name="connsiteX5" fmla="*/ 5787510 w 11083647"/>
                <a:gd name="connsiteY5" fmla="*/ 6858000 h 6858000"/>
                <a:gd name="connsiteX6" fmla="*/ 0 w 11083647"/>
                <a:gd name="connsiteY6" fmla="*/ 6858000 h 6858000"/>
                <a:gd name="connsiteX7" fmla="*/ 0 w 11083647"/>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083647" h="6858000">
                  <a:moveTo>
                    <a:pt x="0" y="0"/>
                  </a:moveTo>
                  <a:lnTo>
                    <a:pt x="11083647" y="0"/>
                  </a:lnTo>
                  <a:lnTo>
                    <a:pt x="11061861" y="187373"/>
                  </a:lnTo>
                  <a:cubicBezTo>
                    <a:pt x="10798830" y="2027949"/>
                    <a:pt x="9529965" y="4110262"/>
                    <a:pt x="7498088" y="5727312"/>
                  </a:cubicBezTo>
                  <a:cubicBezTo>
                    <a:pt x="6990119" y="6131575"/>
                    <a:pt x="6464517" y="6482839"/>
                    <a:pt x="5932899" y="6779886"/>
                  </a:cubicBezTo>
                  <a:lnTo>
                    <a:pt x="5787510" y="6858000"/>
                  </a:lnTo>
                  <a:lnTo>
                    <a:pt x="0" y="6858000"/>
                  </a:lnTo>
                  <a:lnTo>
                    <a:pt x="0" y="0"/>
                  </a:lnTo>
                  <a:close/>
                </a:path>
              </a:pathLst>
            </a:custGeom>
          </p:spPr>
        </p:pic>
        <p:sp>
          <p:nvSpPr>
            <p:cNvPr id="1049064" name="任意多边形: 形状 13"/>
            <p:cNvSpPr/>
            <p:nvPr/>
          </p:nvSpPr>
          <p:spPr>
            <a:xfrm>
              <a:off x="2800394" y="285750"/>
              <a:ext cx="3741271" cy="5143501"/>
            </a:xfrm>
            <a:custGeom>
              <a:avLst/>
              <a:gdLst>
                <a:gd name="connsiteX0" fmla="*/ 4215097 w 4961055"/>
                <a:gd name="connsiteY0" fmla="*/ 0 h 6857999"/>
                <a:gd name="connsiteX1" fmla="*/ 4961055 w 4961055"/>
                <a:gd name="connsiteY1" fmla="*/ 0 h 6857999"/>
                <a:gd name="connsiteX2" fmla="*/ 4943716 w 4961055"/>
                <a:gd name="connsiteY2" fmla="*/ 187372 h 6857999"/>
                <a:gd name="connsiteX3" fmla="*/ 2107375 w 4961055"/>
                <a:gd name="connsiteY3" fmla="*/ 5727311 h 6857999"/>
                <a:gd name="connsiteX4" fmla="*/ 861670 w 4961055"/>
                <a:gd name="connsiteY4" fmla="*/ 6779885 h 6857999"/>
                <a:gd name="connsiteX5" fmla="*/ 745958 w 4961055"/>
                <a:gd name="connsiteY5" fmla="*/ 6857999 h 6857999"/>
                <a:gd name="connsiteX6" fmla="*/ 0 w 4961055"/>
                <a:gd name="connsiteY6" fmla="*/ 6857999 h 6857999"/>
                <a:gd name="connsiteX7" fmla="*/ 115712 w 4961055"/>
                <a:gd name="connsiteY7" fmla="*/ 6779885 h 6857999"/>
                <a:gd name="connsiteX8" fmla="*/ 1361417 w 4961055"/>
                <a:gd name="connsiteY8" fmla="*/ 5727311 h 6857999"/>
                <a:gd name="connsiteX9" fmla="*/ 4197758 w 4961055"/>
                <a:gd name="connsiteY9" fmla="*/ 187372 h 6857999"/>
                <a:gd name="connsiteX10" fmla="*/ 4215097 w 4961055"/>
                <a:gd name="connsiteY10" fmla="*/ 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61055" h="6857999">
                  <a:moveTo>
                    <a:pt x="4215097" y="0"/>
                  </a:moveTo>
                  <a:lnTo>
                    <a:pt x="4961055" y="0"/>
                  </a:lnTo>
                  <a:lnTo>
                    <a:pt x="4943716" y="187372"/>
                  </a:lnTo>
                  <a:cubicBezTo>
                    <a:pt x="4734374" y="2027948"/>
                    <a:pt x="3724508" y="4110261"/>
                    <a:pt x="2107375" y="5727311"/>
                  </a:cubicBezTo>
                  <a:cubicBezTo>
                    <a:pt x="1703092" y="6131574"/>
                    <a:pt x="1284775" y="6482838"/>
                    <a:pt x="861670" y="6779885"/>
                  </a:cubicBezTo>
                  <a:lnTo>
                    <a:pt x="745958" y="6857999"/>
                  </a:lnTo>
                  <a:lnTo>
                    <a:pt x="0" y="6857999"/>
                  </a:lnTo>
                  <a:lnTo>
                    <a:pt x="115712" y="6779885"/>
                  </a:lnTo>
                  <a:cubicBezTo>
                    <a:pt x="538817" y="6482838"/>
                    <a:pt x="957134" y="6131574"/>
                    <a:pt x="1361417" y="5727311"/>
                  </a:cubicBezTo>
                  <a:cubicBezTo>
                    <a:pt x="2978550" y="4110261"/>
                    <a:pt x="3988416" y="2027948"/>
                    <a:pt x="4197758" y="187372"/>
                  </a:cubicBezTo>
                  <a:lnTo>
                    <a:pt x="4215097" y="0"/>
                  </a:lnTo>
                  <a:close/>
                </a:path>
              </a:pathLst>
            </a:custGeom>
            <a:gradFill>
              <a:gsLst>
                <a:gs pos="0">
                  <a:schemeClr val="accent1">
                    <a:lumMod val="5000"/>
                    <a:lumOff val="95000"/>
                    <a:alpha val="70000"/>
                  </a:schemeClr>
                </a:gs>
                <a:gs pos="57000">
                  <a:srgbClr val="416889">
                    <a:alpha val="57000"/>
                  </a:srgbClr>
                </a:gs>
                <a:gs pos="80000">
                  <a:srgbClr val="8E7660">
                    <a:alpha val="46000"/>
                  </a:srgbClr>
                </a:gs>
                <a:gs pos="100000">
                  <a:srgbClr val="8E766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350" lang="zh-CN"/>
            </a:p>
          </p:txBody>
        </p:sp>
      </p:grpSp>
      <p:grpSp>
        <p:nvGrpSpPr>
          <p:cNvPr id="152" name="组合 1"/>
          <p:cNvGrpSpPr/>
          <p:nvPr/>
        </p:nvGrpSpPr>
        <p:grpSpPr>
          <a:xfrm>
            <a:off x="4998101" y="4314443"/>
            <a:ext cx="3678990" cy="992917"/>
            <a:chOff x="5110464" y="3705329"/>
            <a:chExt cx="3678990" cy="992917"/>
          </a:xfrm>
        </p:grpSpPr>
        <p:sp>
          <p:nvSpPr>
            <p:cNvPr id="1049065" name="TextBox 7"/>
            <p:cNvSpPr txBox="1"/>
            <p:nvPr/>
          </p:nvSpPr>
          <p:spPr>
            <a:xfrm>
              <a:off x="5232070" y="3705329"/>
              <a:ext cx="3557384" cy="584775"/>
            </a:xfrm>
            <a:prstGeom prst="rect"/>
            <a:noFill/>
          </p:spPr>
          <p:txBody>
            <a:bodyPr rtlCol="0" wrap="none">
              <a:spAutoFit/>
            </a:bodyPr>
            <a:p>
              <a:r>
                <a:rPr altLang="zh-CN" dirty="0" sz="3200" lang="en-US">
                  <a:solidFill>
                    <a:schemeClr val="tx1">
                      <a:lumMod val="75000"/>
                      <a:lumOff val="25000"/>
                    </a:schemeClr>
                  </a:solidFill>
                  <a:cs typeface="+mn-ea"/>
                  <a:sym typeface="+mn-lt"/>
                </a:rPr>
                <a:t>2021</a:t>
              </a:r>
              <a:r>
                <a:rPr altLang="en-US" dirty="0" sz="3200" lang="zh-CN">
                  <a:solidFill>
                    <a:schemeClr val="tx1">
                      <a:lumMod val="75000"/>
                      <a:lumOff val="25000"/>
                    </a:schemeClr>
                  </a:solidFill>
                  <a:cs typeface="+mn-ea"/>
                  <a:sym typeface="+mn-lt"/>
                </a:rPr>
                <a:t>地产项目升级</a:t>
              </a:r>
            </a:p>
          </p:txBody>
        </p:sp>
        <p:sp>
          <p:nvSpPr>
            <p:cNvPr id="1049066" name="TextBox 8"/>
            <p:cNvSpPr txBox="1"/>
            <p:nvPr/>
          </p:nvSpPr>
          <p:spPr>
            <a:xfrm>
              <a:off x="5110464" y="4274437"/>
              <a:ext cx="3637281" cy="332740"/>
            </a:xfrm>
            <a:prstGeom prst="rect"/>
            <a:noFill/>
          </p:spPr>
          <p:txBody>
            <a:bodyPr rtlCol="0" wrap="none">
              <a:spAutoFit/>
            </a:bodyPr>
            <a:p>
              <a:r>
                <a:rPr altLang="en-US" dirty="0" sz="1600" lang="zh-CN">
                  <a:solidFill>
                    <a:schemeClr val="tx1">
                      <a:lumMod val="75000"/>
                      <a:lumOff val="25000"/>
                    </a:schemeClr>
                  </a:solidFill>
                  <a:cs typeface="+mn-ea"/>
                  <a:sym typeface="+mn-lt"/>
                </a:rPr>
                <a:t>地产项目升级线上发布会整合营销方案</a:t>
              </a:r>
            </a:p>
          </p:txBody>
        </p:sp>
        <p:cxnSp>
          <p:nvCxnSpPr>
            <p:cNvPr id="3145784" name="直接连接符 10"/>
            <p:cNvCxnSpPr>
              <a:cxnSpLocks/>
            </p:cNvCxnSpPr>
            <p:nvPr/>
          </p:nvCxnSpPr>
          <p:spPr>
            <a:xfrm>
              <a:off x="5347976" y="4696658"/>
              <a:ext cx="3357586" cy="1588"/>
            </a:xfrm>
            <a:prstGeom prst="line"/>
            <a:ln>
              <a:solidFill>
                <a:schemeClr val="tx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theme/theme1.xml><?xml version="1.0" encoding="utf-8"?>
<a:theme xmlns:a="http://schemas.openxmlformats.org/drawingml/2006/main" name="Office 主题">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wf5fanp">
      <a:majorFont>
        <a:latin typeface="Arial"/>
        <a:ea typeface="方正清刻本悦宋简体"/>
        <a:cs typeface=""/>
      </a:majorFont>
      <a:minorFont>
        <a:latin typeface="Arial"/>
        <a:ea typeface="方正清刻本悦宋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itle>幻灯片 1</dc:title>
  <dc:creator>Administrator</dc:creator>
  <cp:lastModifiedBy>xb21cn</cp:lastModifiedBy>
  <dcterms:created xsi:type="dcterms:W3CDTF">2020-03-03T22:58:00Z</dcterms:created>
  <dcterms:modified xsi:type="dcterms:W3CDTF">2022-03-20T15:32:15Z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53037596F2674C07B23EC2528AEA5D49</vt:lpwstr>
  </property>
  <property fmtid="{D5CDD505-2E9C-101B-9397-08002B2CF9AE}" pid="3" name="KSOProductBuildVer">
    <vt:lpwstr>2052-11.1.0.11365</vt:lpwstr>
  </property>
</Properties>
</file>