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saveSubsetFonts="1">
  <p:sldMasterIdLst>
    <p:sldMasterId id="2147483672" r:id="rId1"/>
  </p:sldMasterIdLst>
  <p:notesMasterIdLst>
    <p:notesMasterId r:id="rId2"/>
  </p:notesMasterIdLst>
  <p:sldIdLst>
    <p:sldId id="306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5" r:id="rId32"/>
    <p:sldId id="336" r:id="rId33"/>
    <p:sldId id="337" r:id="rId34"/>
    <p:sldId id="338" r:id="rId35"/>
    <p:sldId id="339" r:id="rId36"/>
    <p:sldId id="340" r:id="rId37"/>
    <p:sldId id="341" r:id="rId38"/>
    <p:sldId id="342" r:id="rId39"/>
  </p:sldIdLst>
  <p:sldSz cy="10058400" cx="77724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1"/>
    <p:restoredTop sz="94615"/>
  </p:normalViewPr>
  <p:slideViewPr>
    <p:cSldViewPr snapToGrid="0" snapToObjects="1">
      <p:cViewPr varScale="1">
        <p:scale>
          <a:sx n="56" d="100"/>
          <a:sy n="56" d="100"/>
        </p:scale>
        <p:origin x="-143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tableStyles" Target="tableStyles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800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8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8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766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6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6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6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9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en-US"/>
              <a:t>Click to edit Master title style</a:t>
            </a:r>
          </a:p>
        </p:txBody>
      </p:sp>
      <p:sp>
        <p:nvSpPr>
          <p:cNvPr id="104875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5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5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5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755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0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71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7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7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7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776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7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7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7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8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78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83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8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85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8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8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8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74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4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4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9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9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9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9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9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9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9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9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60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76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6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76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6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/>
              <a:t>Click to edit Master title style</a:t>
            </a:r>
            <a:endParaRPr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/>
              <a:t>Click to edit Master text styles</a:t>
            </a:r>
          </a:p>
          <a:p>
            <a:pPr lvl="1"/>
            <a:r>
              <a:rPr altLang="zh-CN" lang="en-US"/>
              <a:t>Second level</a:t>
            </a:r>
          </a:p>
          <a:p>
            <a:pPr lvl="2"/>
            <a:r>
              <a:rPr altLang="zh-CN" lang="en-US"/>
              <a:t>Third level</a:t>
            </a:r>
          </a:p>
          <a:p>
            <a:pPr lvl="3"/>
            <a:r>
              <a:rPr altLang="zh-CN" lang="en-US"/>
              <a:t>Fourth level</a:t>
            </a:r>
          </a:p>
          <a:p>
            <a:pPr lvl="4"/>
            <a:r>
              <a:rPr altLang="zh-CN" lang="en-US"/>
              <a:t>Fifth level</a:t>
            </a:r>
            <a:endParaRPr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7772400" cy="10058400"/>
          </a:xfrm>
          <a:prstGeom prst="rect"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Freeform 57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25" name="Freeform 58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67" name="Picture 60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97180" y="891540"/>
            <a:ext cx="480060" cy="624840"/>
          </a:xfrm>
          <a:prstGeom prst="rect"/>
        </p:spPr>
      </p:pic>
      <p:pic>
        <p:nvPicPr>
          <p:cNvPr id="2097168" name="Picture 61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50520" y="5600700"/>
            <a:ext cx="441960" cy="609600"/>
          </a:xfrm>
          <a:prstGeom prst="rect"/>
        </p:spPr>
      </p:pic>
      <p:sp>
        <p:nvSpPr>
          <p:cNvPr id="1048626" name="TextBox 61"/>
          <p:cNvSpPr txBox="1"/>
          <p:nvPr/>
        </p:nvSpPr>
        <p:spPr>
          <a:xfrm>
            <a:off x="387985" y="384670"/>
            <a:ext cx="7107540" cy="8350886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2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、活动现场常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遇见的突发状况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65"/>
              </a:lnSpc>
            </a:pPr>
            <a:endParaRPr dirty="0" lang="en-US"/>
          </a:p>
          <a:p>
            <a:pPr indent="502285" marL="0">
              <a:lnSpc>
                <a:spcPct val="100000"/>
              </a:lnSpc>
            </a:pP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电源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故障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704"/>
              </a:lnSpc>
            </a:pPr>
            <a:endParaRPr dirty="0" lang="en-US"/>
          </a:p>
          <a:p>
            <a:pPr indent="457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活动用电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量大，如照明、音响等，需要大量电力。会出现电力不足或电力负荷</a:t>
            </a:r>
          </a:p>
          <a:p>
            <a:pPr indent="45720" marL="0">
              <a:lnSpc>
                <a:spcPct val="100000"/>
              </a:lnSpc>
              <a:spcBef>
                <a:spcPts val="380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过大而导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致出现电力中断等问题。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15"/>
              </a:lnSpc>
            </a:pPr>
            <a:endParaRPr dirty="0" lang="en-US"/>
          </a:p>
          <a:p>
            <a:pPr hangingPunct="0" indent="-285750" marL="331470">
              <a:lnSpc>
                <a:spcPct val="116666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6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预防办法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：分成多个电路铺线区域，在每个区域设置总电源，将总电源量分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摊至负荷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内。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15"/>
              </a:lnSpc>
            </a:pPr>
            <a:endParaRPr dirty="0" lang="en-US"/>
          </a:p>
          <a:p>
            <a:pPr hangingPunct="0" indent="-285750" marL="331470">
              <a:lnSpc>
                <a:spcPct val="116666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6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处理办法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：电路铺线区域安排多名电工进行紧急处理，同时防止他人进入电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路区，以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免造成额外的商亡。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20"/>
              </a:lnSpc>
            </a:pPr>
            <a:endParaRPr dirty="0" lang="en-US"/>
          </a:p>
          <a:p>
            <a:pPr hangingPunct="0" indent="-342900" marL="388620">
              <a:lnSpc>
                <a:spcPct val="116666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22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备注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：在现场布置之前将各区域总电源准备好，并进行线路检查，确保线路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无误；准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备备用电源。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45"/>
              </a:lnSpc>
            </a:pPr>
            <a:endParaRPr dirty="0" lang="en-US"/>
          </a:p>
          <a:p>
            <a:pPr indent="654685" marL="0">
              <a:lnSpc>
                <a:spcPct val="100000"/>
              </a:lnSpc>
            </a:pP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音响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故障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25"/>
              </a:lnSpc>
            </a:pPr>
            <a:endParaRPr dirty="0" lang="en-US"/>
          </a:p>
          <a:p>
            <a:pPr indent="457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每次大型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的活动中，音响成为了出现故障率最高的设备。音响承担了一场活动</a:t>
            </a:r>
          </a:p>
          <a:p>
            <a:pPr indent="45720" marL="0">
              <a:lnSpc>
                <a:spcPct val="100000"/>
              </a:lnSpc>
              <a:spcBef>
                <a:spcPts val="375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的传播角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色，缺少了音响，整场活动将平淡无奇。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15"/>
              </a:lnSpc>
            </a:pPr>
            <a:endParaRPr dirty="0" lang="en-US"/>
          </a:p>
          <a:p>
            <a:pPr hangingPunct="0" indent="-285750" marL="331470">
              <a:lnSpc>
                <a:spcPct val="116666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6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预防办法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：备用一套临时处理音响，将两套音响电源线路分开，以便现场紧</a:t>
            </a: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急调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配。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35"/>
              </a:lnSpc>
            </a:pPr>
            <a:endParaRPr dirty="0" lang="en-US"/>
          </a:p>
          <a:p>
            <a:pPr indent="45720" marL="0">
              <a:lnSpc>
                <a:spcPct val="100000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18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备注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：音控师在活动前一天下午进场将音响及各配件调试到最佳状态。</a:t>
            </a:r>
          </a:p>
        </p:txBody>
      </p:sp>
      <p:sp>
        <p:nvSpPr>
          <p:cNvPr id="1048627" name="TextBox 62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Freeform 63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29" name="Freeform 64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69" name="Picture 6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59080" y="891540"/>
            <a:ext cx="426720" cy="701040"/>
          </a:xfrm>
          <a:prstGeom prst="rect"/>
        </p:spPr>
      </p:pic>
      <p:pic>
        <p:nvPicPr>
          <p:cNvPr id="2097170" name="Picture 67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05740" y="5173980"/>
            <a:ext cx="662940" cy="556260"/>
          </a:xfrm>
          <a:prstGeom prst="rect"/>
        </p:spPr>
      </p:pic>
      <p:sp>
        <p:nvSpPr>
          <p:cNvPr id="1048630" name="TextBox 67"/>
          <p:cNvSpPr txBox="1"/>
          <p:nvPr/>
        </p:nvSpPr>
        <p:spPr>
          <a:xfrm>
            <a:off x="357505" y="384670"/>
            <a:ext cx="7082139" cy="79502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30479" marL="0">
              <a:lnSpc>
                <a:spcPct val="100000"/>
              </a:lnSpc>
            </a:pP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2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、活动现场常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遇见的突发状况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65"/>
              </a:lnSpc>
            </a:pPr>
            <a:endParaRPr dirty="0" lang="en-US"/>
          </a:p>
          <a:p>
            <a:pPr indent="532764" marL="0">
              <a:lnSpc>
                <a:spcPct val="100000"/>
              </a:lnSpc>
            </a:pP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麦克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风故障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40"/>
              </a:lnSpc>
            </a:pPr>
            <a:endParaRPr dirty="0" lang="en-US"/>
          </a:p>
          <a:p>
            <a:pPr hangingPunct="0" indent="-285750" marL="285750">
              <a:lnSpc>
                <a:spcPct val="116666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6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预防办法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：增加麦克风的传音端口，在一个端口出现问题的情况下不影响麦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克风发生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效果。（有线无线均可）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20"/>
              </a:lnSpc>
            </a:pPr>
            <a:endParaRPr dirty="0" lang="en-US"/>
          </a:p>
          <a:p>
            <a:pPr hangingPunct="0" indent="-285750" marL="285750">
              <a:lnSpc>
                <a:spcPct val="116666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6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处理办法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：马上调换麦克风，音控师在故障期间播放混响，避免现场出现冷</a:t>
            </a: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场情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况。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3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18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备注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：现场的麦克风一定在可控的范围之内，多预备几个，以便不时之需。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190"/>
              </a:lnSpc>
            </a:pPr>
            <a:endParaRPr dirty="0" lang="en-US"/>
          </a:p>
          <a:p>
            <a:pPr indent="761364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媒体文件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无法播放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80"/>
              </a:lnSpc>
            </a:pPr>
            <a:endParaRPr dirty="0" lang="en-US"/>
          </a:p>
          <a:p>
            <a:pPr indent="76200" marL="0">
              <a:lnSpc>
                <a:spcPct val="100000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26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预防办法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：活动开始之前务必试音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60"/>
              </a:lnSpc>
            </a:pPr>
            <a:endParaRPr dirty="0" lang="en-US"/>
          </a:p>
          <a:p>
            <a:pPr hangingPunct="0" indent="-285750" marL="361950">
              <a:lnSpc>
                <a:spcPct val="119166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6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处理方法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：音频文件建议另存一份（可正常播放）在可以手机或者可以外放的MP4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中，一旦出现音频无法播放的问题可以在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最短时间内达到最接近的效</a:t>
            </a:r>
            <a:r>
              <a:rPr altLang="en-US" dirty="0" sz="1600" lang="zh-CN" spc="-20">
                <a:solidFill>
                  <a:srgbClr val="000000"/>
                </a:solidFill>
                <a:latin typeface="STSong"/>
                <a:ea typeface="STSong"/>
              </a:rPr>
              <a:t>果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55"/>
              </a:lnSpc>
            </a:pPr>
            <a:endParaRPr dirty="0" lang="en-US"/>
          </a:p>
          <a:p>
            <a:pPr indent="76200" marL="0">
              <a:lnSpc>
                <a:spcPct val="100000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3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备注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：视频文件建议存在笔记本电脑中一份，以备不时只需</a:t>
            </a:r>
          </a:p>
        </p:txBody>
      </p:sp>
      <p:sp>
        <p:nvSpPr>
          <p:cNvPr id="1048631" name="TextBox 68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Freeform 69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33" name="Freeform 70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34" name="Freeform 71"/>
          <p:cNvSpPr/>
          <p:nvPr/>
        </p:nvSpPr>
        <p:spPr>
          <a:xfrm>
            <a:off x="209550" y="908050"/>
            <a:ext cx="146050" cy="184150"/>
          </a:xfrm>
          <a:custGeom>
            <a:avLst/>
            <a:gdLst>
              <a:gd name="connsiteX0" fmla="*/ 64566 w 146050"/>
              <a:gd name="connsiteY0" fmla="*/ 16433 h 184150"/>
              <a:gd name="connsiteX1" fmla="*/ 95288 w 146050"/>
              <a:gd name="connsiteY1" fmla="*/ 79921 h 184150"/>
              <a:gd name="connsiteX2" fmla="*/ 154470 w 146050"/>
              <a:gd name="connsiteY2" fmla="*/ 88671 h 184150"/>
              <a:gd name="connsiteX3" fmla="*/ 103784 w 146050"/>
              <a:gd name="connsiteY3" fmla="*/ 121170 h 184150"/>
              <a:gd name="connsiteX4" fmla="*/ 100774 w 146050"/>
              <a:gd name="connsiteY4" fmla="*/ 191935 h 184150"/>
              <a:gd name="connsiteX5" fmla="*/ 70053 w 146050"/>
              <a:gd name="connsiteY5" fmla="*/ 128460 h 184150"/>
              <a:gd name="connsiteX6" fmla="*/ 10871 w 146050"/>
              <a:gd name="connsiteY6" fmla="*/ 119684 h 184150"/>
              <a:gd name="connsiteX7" fmla="*/ 61544 w 146050"/>
              <a:gd name="connsiteY7" fmla="*/ 87210 h 184150"/>
              <a:gd name="connsiteX8" fmla="*/ 64566 w 146050"/>
              <a:gd name="connsiteY8" fmla="*/ 16433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050" h="184150">
                <a:moveTo>
                  <a:pt x="64566" y="16433"/>
                </a:moveTo>
                <a:lnTo>
                  <a:pt x="95288" y="79921"/>
                </a:lnTo>
                <a:lnTo>
                  <a:pt x="154470" y="88671"/>
                </a:lnTo>
                <a:lnTo>
                  <a:pt x="103784" y="121170"/>
                </a:lnTo>
                <a:lnTo>
                  <a:pt x="100774" y="191935"/>
                </a:lnTo>
                <a:lnTo>
                  <a:pt x="70053" y="128460"/>
                </a:lnTo>
                <a:lnTo>
                  <a:pt x="10871" y="119684"/>
                </a:lnTo>
                <a:lnTo>
                  <a:pt x="61544" y="87210"/>
                </a:lnTo>
                <a:lnTo>
                  <a:pt x="64566" y="16433"/>
                </a:lnTo>
                <a:close/>
              </a:path>
            </a:pathLst>
          </a:custGeom>
          <a:solidFill>
            <a:srgbClr val="24242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35" name="Freeform 72"/>
          <p:cNvSpPr/>
          <p:nvPr/>
        </p:nvSpPr>
        <p:spPr>
          <a:xfrm>
            <a:off x="527050" y="933450"/>
            <a:ext cx="107950" cy="107950"/>
          </a:xfrm>
          <a:custGeom>
            <a:avLst/>
            <a:gdLst>
              <a:gd name="connsiteX0" fmla="*/ 55397 w 107950"/>
              <a:gd name="connsiteY0" fmla="*/ 6985 h 107950"/>
              <a:gd name="connsiteX1" fmla="*/ 70408 w 107950"/>
              <a:gd name="connsiteY1" fmla="*/ 48755 h 107950"/>
              <a:gd name="connsiteX2" fmla="*/ 108191 w 107950"/>
              <a:gd name="connsiteY2" fmla="*/ 58775 h 107950"/>
              <a:gd name="connsiteX3" fmla="*/ 72732 w 107950"/>
              <a:gd name="connsiteY3" fmla="*/ 74993 h 107950"/>
              <a:gd name="connsiteX4" fmla="*/ 65252 w 107950"/>
              <a:gd name="connsiteY4" fmla="*/ 118668 h 107950"/>
              <a:gd name="connsiteX5" fmla="*/ 50241 w 107950"/>
              <a:gd name="connsiteY5" fmla="*/ 76885 h 107950"/>
              <a:gd name="connsiteX6" fmla="*/ 12458 w 107950"/>
              <a:gd name="connsiteY6" fmla="*/ 66852 h 107950"/>
              <a:gd name="connsiteX7" fmla="*/ 47917 w 107950"/>
              <a:gd name="connsiteY7" fmla="*/ 50634 h 107950"/>
              <a:gd name="connsiteX8" fmla="*/ 55397 w 107950"/>
              <a:gd name="connsiteY8" fmla="*/ 6985 h 10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950" h="107950">
                <a:moveTo>
                  <a:pt x="55397" y="6985"/>
                </a:moveTo>
                <a:lnTo>
                  <a:pt x="70408" y="48755"/>
                </a:lnTo>
                <a:lnTo>
                  <a:pt x="108191" y="58775"/>
                </a:lnTo>
                <a:lnTo>
                  <a:pt x="72732" y="74993"/>
                </a:lnTo>
                <a:lnTo>
                  <a:pt x="65252" y="118668"/>
                </a:lnTo>
                <a:lnTo>
                  <a:pt x="50241" y="76885"/>
                </a:lnTo>
                <a:lnTo>
                  <a:pt x="12458" y="66852"/>
                </a:lnTo>
                <a:lnTo>
                  <a:pt x="47917" y="50634"/>
                </a:lnTo>
                <a:lnTo>
                  <a:pt x="55397" y="6985"/>
                </a:lnTo>
                <a:close/>
              </a:path>
            </a:pathLst>
          </a:custGeom>
          <a:solidFill>
            <a:srgbClr val="24242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71" name="Picture 7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28600" y="975360"/>
            <a:ext cx="434340" cy="396240"/>
          </a:xfrm>
          <a:prstGeom prst="rect"/>
        </p:spPr>
      </p:pic>
      <p:pic>
        <p:nvPicPr>
          <p:cNvPr id="2097172" name="Picture 75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43840" y="5676900"/>
            <a:ext cx="594360" cy="624840"/>
          </a:xfrm>
          <a:prstGeom prst="rect"/>
        </p:spPr>
      </p:pic>
      <p:sp>
        <p:nvSpPr>
          <p:cNvPr id="1048636" name="TextBox 75"/>
          <p:cNvSpPr txBox="1"/>
          <p:nvPr/>
        </p:nvSpPr>
        <p:spPr>
          <a:xfrm>
            <a:off x="311785" y="384670"/>
            <a:ext cx="7169770" cy="7884796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76200" marL="0">
              <a:lnSpc>
                <a:spcPct val="100000"/>
              </a:lnSpc>
            </a:pP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2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、活动现场常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遇见的突发状况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65"/>
              </a:lnSpc>
            </a:pPr>
            <a:endParaRPr dirty="0" lang="en-US"/>
          </a:p>
          <a:p>
            <a:pPr indent="578485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现场布置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、装饰出现掉落、损坏等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05"/>
              </a:lnSpc>
            </a:pPr>
            <a:endParaRPr dirty="0" lang="en-US"/>
          </a:p>
          <a:p>
            <a:pPr indent="457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任何现场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静态的布置、装饰出现掉落、损坏等情况，工程部人员迅速予以修补，</a:t>
            </a:r>
          </a:p>
          <a:p>
            <a:pPr indent="45720" marL="0">
              <a:lnSpc>
                <a:spcPct val="100000"/>
              </a:lnSpc>
              <a:spcBef>
                <a:spcPts val="380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将其恢复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原貌，若无法补救，执行工作人员应立即进行清理，确保活动顺利进</a:t>
            </a:r>
          </a:p>
          <a:p>
            <a:pPr indent="45720" marL="0">
              <a:lnSpc>
                <a:spcPct val="100000"/>
              </a:lnSpc>
              <a:spcBef>
                <a:spcPts val="380"/>
              </a:spcBef>
            </a:pP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行。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79"/>
              </a:lnSpc>
            </a:pPr>
            <a:endParaRPr dirty="0" lang="en-US"/>
          </a:p>
          <a:p>
            <a:pPr indent="457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如果影响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到活动的进展，例如：舞台坍塌等严重事件，现场执行的工作人员应</a:t>
            </a:r>
          </a:p>
          <a:p>
            <a:pPr indent="45720" marL="0">
              <a:lnSpc>
                <a:spcPct val="100000"/>
              </a:lnSpc>
              <a:spcBef>
                <a:spcPts val="375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迅速将台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上贵宾引领到台下，将铺用地毯作为临时主席台。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75"/>
              </a:lnSpc>
            </a:pPr>
            <a:endParaRPr dirty="0" lang="en-US"/>
          </a:p>
          <a:p>
            <a:pPr indent="457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若活动现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场的动态装点如气球、礼炮、鞭炮工作失常，应备好相关的音乐文件</a:t>
            </a:r>
          </a:p>
          <a:p>
            <a:pPr indent="45720" marL="0">
              <a:lnSpc>
                <a:spcPct val="100000"/>
              </a:lnSpc>
              <a:spcBef>
                <a:spcPts val="375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和视频来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充当，必要时可以使用音响和锣鼓队来弥补现场气氛。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735"/>
              </a:lnSpc>
            </a:pPr>
            <a:endParaRPr dirty="0" lang="en-US"/>
          </a:p>
          <a:p>
            <a:pPr indent="45720" marL="0">
              <a:lnSpc>
                <a:spcPct val="100000"/>
              </a:lnSpc>
            </a:pPr>
            <a:r>
              <a:rPr altLang="zh-CN" dirty="0" sz="1600" lang="en-US" spc="5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565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 spc="5">
                <a:solidFill>
                  <a:srgbClr val="F69445"/>
                </a:solidFill>
                <a:latin typeface="STSong"/>
                <a:ea typeface="STSong"/>
              </a:rPr>
              <a:t>备注：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活动现场应当指派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1-2名工作人员进行现场巡回查看。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795"/>
              </a:lnSpc>
            </a:pPr>
            <a:endParaRPr dirty="0" lang="en-US"/>
          </a:p>
          <a:p>
            <a:pPr indent="744855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表演人员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迟到、缺席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8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主办方应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备有强大的礼仪、演员、摄像等阵容，若活动当天某人员迟到或缺席，</a:t>
            </a:r>
          </a:p>
          <a:p>
            <a:pPr marL="0">
              <a:lnSpc>
                <a:spcPct val="100000"/>
              </a:lnSpc>
              <a:spcBef>
                <a:spcPts val="375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都能以最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快速度调集其他人员到场，保证各个环节按原计划顺利进行。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15"/>
              </a:lnSpc>
            </a:pPr>
            <a:endParaRPr dirty="0" lang="en-US"/>
          </a:p>
          <a:p>
            <a:pPr hangingPunct="0" indent="-285750" marL="285750">
              <a:lnSpc>
                <a:spcPct val="116666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7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备注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：主办方应当把所有演出人员以及备用演出人员联系方式进行统计，当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意外发生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之时，能够在第一时间内通知到相关人员。</a:t>
            </a:r>
          </a:p>
        </p:txBody>
      </p:sp>
      <p:sp>
        <p:nvSpPr>
          <p:cNvPr id="1048637" name="TextBox 76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Freeform 77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39" name="Freeform 78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73" name="Picture 80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60020" y="922020"/>
            <a:ext cx="579120" cy="563880"/>
          </a:xfrm>
          <a:prstGeom prst="rect"/>
        </p:spPr>
      </p:pic>
      <p:sp>
        <p:nvSpPr>
          <p:cNvPr id="1048640" name="Freeform 80"/>
          <p:cNvSpPr/>
          <p:nvPr/>
        </p:nvSpPr>
        <p:spPr>
          <a:xfrm>
            <a:off x="158750" y="1022350"/>
            <a:ext cx="488950" cy="260350"/>
          </a:xfrm>
          <a:custGeom>
            <a:avLst/>
            <a:gdLst>
              <a:gd name="connsiteX0" fmla="*/ 494055 w 488950"/>
              <a:gd name="connsiteY0" fmla="*/ 210172 h 260350"/>
              <a:gd name="connsiteX1" fmla="*/ 473494 w 488950"/>
              <a:gd name="connsiteY1" fmla="*/ 254596 h 260350"/>
              <a:gd name="connsiteX2" fmla="*/ 426300 w 488950"/>
              <a:gd name="connsiteY2" fmla="*/ 267601 h 260350"/>
              <a:gd name="connsiteX3" fmla="*/ 420751 w 488950"/>
              <a:gd name="connsiteY3" fmla="*/ 268058 h 260350"/>
              <a:gd name="connsiteX4" fmla="*/ 46367 w 488950"/>
              <a:gd name="connsiteY4" fmla="*/ 268058 h 260350"/>
              <a:gd name="connsiteX5" fmla="*/ 12649 w 488950"/>
              <a:gd name="connsiteY5" fmla="*/ 233870 h 260350"/>
              <a:gd name="connsiteX6" fmla="*/ 46367 w 488950"/>
              <a:gd name="connsiteY6" fmla="*/ 199669 h 260350"/>
              <a:gd name="connsiteX7" fmla="*/ 57721 w 488950"/>
              <a:gd name="connsiteY7" fmla="*/ 199669 h 260350"/>
              <a:gd name="connsiteX8" fmla="*/ 114173 w 488950"/>
              <a:gd name="connsiteY8" fmla="*/ 132321 h 260350"/>
              <a:gd name="connsiteX9" fmla="*/ 114058 w 488950"/>
              <a:gd name="connsiteY9" fmla="*/ 127266 h 260350"/>
              <a:gd name="connsiteX10" fmla="*/ 206933 w 488950"/>
              <a:gd name="connsiteY10" fmla="*/ 15621 h 260350"/>
              <a:gd name="connsiteX11" fmla="*/ 333641 w 488950"/>
              <a:gd name="connsiteY11" fmla="*/ 86588 h 260350"/>
              <a:gd name="connsiteX12" fmla="*/ 408825 w 488950"/>
              <a:gd name="connsiteY12" fmla="*/ 93484 h 260350"/>
              <a:gd name="connsiteX13" fmla="*/ 453136 w 488950"/>
              <a:gd name="connsiteY13" fmla="*/ 154609 h 260350"/>
              <a:gd name="connsiteX14" fmla="*/ 494055 w 488950"/>
              <a:gd name="connsiteY14" fmla="*/ 210172 h 2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88950" h="260350">
                <a:moveTo>
                  <a:pt x="494055" y="210172"/>
                </a:moveTo>
                <a:cubicBezTo>
                  <a:pt x="494068" y="227291"/>
                  <a:pt x="486549" y="243535"/>
                  <a:pt x="473494" y="254596"/>
                </a:cubicBezTo>
                <a:cubicBezTo>
                  <a:pt x="460451" y="265658"/>
                  <a:pt x="443179" y="270421"/>
                  <a:pt x="426300" y="267601"/>
                </a:cubicBezTo>
                <a:cubicBezTo>
                  <a:pt x="424472" y="267906"/>
                  <a:pt x="422605" y="268058"/>
                  <a:pt x="420751" y="268058"/>
                </a:cubicBezTo>
                <a:lnTo>
                  <a:pt x="46367" y="268058"/>
                </a:lnTo>
                <a:cubicBezTo>
                  <a:pt x="27660" y="267792"/>
                  <a:pt x="12649" y="252564"/>
                  <a:pt x="12649" y="233870"/>
                </a:cubicBezTo>
                <a:cubicBezTo>
                  <a:pt x="12649" y="215163"/>
                  <a:pt x="27660" y="199936"/>
                  <a:pt x="46367" y="199669"/>
                </a:cubicBezTo>
                <a:lnTo>
                  <a:pt x="57721" y="199669"/>
                </a:lnTo>
                <a:cubicBezTo>
                  <a:pt x="57721" y="166497"/>
                  <a:pt x="81521" y="138112"/>
                  <a:pt x="114173" y="132321"/>
                </a:cubicBezTo>
                <a:cubicBezTo>
                  <a:pt x="114109" y="130644"/>
                  <a:pt x="114071" y="128968"/>
                  <a:pt x="114058" y="127266"/>
                </a:cubicBezTo>
                <a:cubicBezTo>
                  <a:pt x="114071" y="72529"/>
                  <a:pt x="153123" y="25590"/>
                  <a:pt x="206933" y="15621"/>
                </a:cubicBezTo>
                <a:cubicBezTo>
                  <a:pt x="260756" y="5651"/>
                  <a:pt x="314032" y="35483"/>
                  <a:pt x="333641" y="86588"/>
                </a:cubicBezTo>
                <a:cubicBezTo>
                  <a:pt x="358533" y="77940"/>
                  <a:pt x="385940" y="80454"/>
                  <a:pt x="408825" y="93484"/>
                </a:cubicBezTo>
                <a:cubicBezTo>
                  <a:pt x="431723" y="106515"/>
                  <a:pt x="447878" y="128803"/>
                  <a:pt x="453136" y="154609"/>
                </a:cubicBezTo>
                <a:cubicBezTo>
                  <a:pt x="477469" y="162179"/>
                  <a:pt x="494042" y="184696"/>
                  <a:pt x="494055" y="210172"/>
                </a:cubicBezTo>
                <a:close/>
              </a:path>
            </a:pathLst>
          </a:custGeom>
          <a:solidFill>
            <a:srgbClr val="0000FF">
              <a:alpha val="0"/>
            </a:srgbClr>
          </a:solidFill>
          <a:ln w="5448">
            <a:solidFill>
              <a:srgbClr val="000000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1" name="Freeform 81"/>
          <p:cNvSpPr/>
          <p:nvPr/>
        </p:nvSpPr>
        <p:spPr>
          <a:xfrm>
            <a:off x="234950" y="4425950"/>
            <a:ext cx="565150" cy="577850"/>
          </a:xfrm>
          <a:custGeom>
            <a:avLst/>
            <a:gdLst>
              <a:gd name="connsiteX0" fmla="*/ 12318 w 565150"/>
              <a:gd name="connsiteY0" fmla="*/ 298450 h 577850"/>
              <a:gd name="connsiteX1" fmla="*/ 293369 w 565150"/>
              <a:gd name="connsiteY1" fmla="*/ 17398 h 577850"/>
              <a:gd name="connsiteX2" fmla="*/ 574421 w 565150"/>
              <a:gd name="connsiteY2" fmla="*/ 298450 h 577850"/>
              <a:gd name="connsiteX3" fmla="*/ 293369 w 565150"/>
              <a:gd name="connsiteY3" fmla="*/ 579501 h 577850"/>
              <a:gd name="connsiteX4" fmla="*/ 12318 w 565150"/>
              <a:gd name="connsiteY4" fmla="*/ 29845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150" h="577850">
                <a:moveTo>
                  <a:pt x="12318" y="298450"/>
                </a:moveTo>
                <a:cubicBezTo>
                  <a:pt x="12318" y="143230"/>
                  <a:pt x="138150" y="17398"/>
                  <a:pt x="293369" y="17398"/>
                </a:cubicBezTo>
                <a:cubicBezTo>
                  <a:pt x="448589" y="17398"/>
                  <a:pt x="574421" y="143230"/>
                  <a:pt x="574421" y="298450"/>
                </a:cubicBezTo>
                <a:cubicBezTo>
                  <a:pt x="574421" y="453669"/>
                  <a:pt x="448589" y="579501"/>
                  <a:pt x="293369" y="579501"/>
                </a:cubicBezTo>
                <a:cubicBezTo>
                  <a:pt x="138150" y="579501"/>
                  <a:pt x="12318" y="453669"/>
                  <a:pt x="12318" y="298450"/>
                </a:cubicBezTo>
                <a:close/>
              </a:path>
            </a:pathLst>
          </a:custGeom>
          <a:solidFill>
            <a:srgbClr val="CE546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2" name="Freeform 82"/>
          <p:cNvSpPr/>
          <p:nvPr/>
        </p:nvSpPr>
        <p:spPr>
          <a:xfrm>
            <a:off x="514350" y="4540250"/>
            <a:ext cx="285750" cy="450850"/>
          </a:xfrm>
          <a:custGeom>
            <a:avLst/>
            <a:gdLst>
              <a:gd name="connsiteX0" fmla="*/ 13969 w 285750"/>
              <a:gd name="connsiteY0" fmla="*/ 384975 h 450850"/>
              <a:gd name="connsiteX1" fmla="*/ 105435 w 285750"/>
              <a:gd name="connsiteY1" fmla="*/ 13169 h 450850"/>
              <a:gd name="connsiteX2" fmla="*/ 294551 w 285750"/>
              <a:gd name="connsiteY2" fmla="*/ 184061 h 450850"/>
              <a:gd name="connsiteX3" fmla="*/ 78816 w 285750"/>
              <a:gd name="connsiteY3" fmla="*/ 457479 h 450850"/>
              <a:gd name="connsiteX4" fmla="*/ 13969 w 285750"/>
              <a:gd name="connsiteY4" fmla="*/ 384975 h 45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50" h="450850">
                <a:moveTo>
                  <a:pt x="13969" y="384975"/>
                </a:moveTo>
                <a:cubicBezTo>
                  <a:pt x="13969" y="229755"/>
                  <a:pt x="211023" y="215912"/>
                  <a:pt x="105435" y="13169"/>
                </a:cubicBezTo>
                <a:lnTo>
                  <a:pt x="294551" y="184061"/>
                </a:lnTo>
                <a:cubicBezTo>
                  <a:pt x="289572" y="337350"/>
                  <a:pt x="186334" y="428815"/>
                  <a:pt x="78816" y="457479"/>
                </a:cubicBezTo>
                <a:lnTo>
                  <a:pt x="13969" y="384975"/>
                </a:lnTo>
                <a:close/>
              </a:path>
            </a:pathLst>
          </a:custGeom>
          <a:solidFill>
            <a:srgbClr val="BB45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74" name="Picture 8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50520" y="4503420"/>
            <a:ext cx="335280" cy="426720"/>
          </a:xfrm>
          <a:prstGeom prst="rect"/>
        </p:spPr>
      </p:pic>
      <p:sp>
        <p:nvSpPr>
          <p:cNvPr id="1048643" name="TextBox 84"/>
          <p:cNvSpPr txBox="1"/>
          <p:nvPr/>
        </p:nvSpPr>
        <p:spPr>
          <a:xfrm>
            <a:off x="332105" y="384670"/>
            <a:ext cx="6946249" cy="6234103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55879" marL="0">
              <a:lnSpc>
                <a:spcPct val="100000"/>
              </a:lnSpc>
            </a:pP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2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、活动现场常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遇见的突发状况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65"/>
              </a:lnSpc>
            </a:pPr>
            <a:endParaRPr dirty="0" lang="en-US"/>
          </a:p>
          <a:p>
            <a:pPr indent="558164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突变的天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气情况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15"/>
              </a:lnSpc>
            </a:pPr>
            <a:endParaRPr dirty="0" lang="en-US"/>
          </a:p>
          <a:p>
            <a:pPr hangingPunct="0" marL="25400">
              <a:lnSpc>
                <a:spcPct val="119583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户外大型活动的举办最怕现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场突然刮风下雨，气候变化引起的突发事件小则可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能使现场出现混乱，大则可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能出现安全事故，比如：因下雨导致的现场线路漏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电，因刮风导致舞台及灯光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架坍塌等重大事故。这就需要在活动前有足够的准</a:t>
            </a: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备。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60"/>
              </a:lnSpc>
            </a:pPr>
            <a:endParaRPr dirty="0" lang="en-US"/>
          </a:p>
          <a:p>
            <a:pPr indent="25400" marL="0">
              <a:lnSpc>
                <a:spcPct val="100000"/>
              </a:lnSpc>
            </a:pPr>
            <a:r>
              <a:rPr altLang="zh-CN" dirty="0" sz="1600" lang="en-US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25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备注：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提前观看天气预告，提前准备一次性相关雨衣，应急场所。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95"/>
              </a:lnSpc>
            </a:pPr>
            <a:endParaRPr dirty="0" lang="en-US"/>
          </a:p>
          <a:p>
            <a:pPr indent="608964" marL="0">
              <a:lnSpc>
                <a:spcPct val="100000"/>
              </a:lnSpc>
            </a:pP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安全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标记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70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不同的场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所会存在不同的安全隐患，例如：地滑湿滑，玻璃干扰等，为了参会</a:t>
            </a:r>
          </a:p>
          <a:p>
            <a:pPr marL="0">
              <a:lnSpc>
                <a:spcPct val="100000"/>
              </a:lnSpc>
              <a:spcBef>
                <a:spcPts val="375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者的安全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着想，应在危险区域范围内，增加部分警示标识。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73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zh-CN" dirty="0" sz="1600" lang="en-US" spc="-10">
                <a:solidFill>
                  <a:srgbClr val="F69445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10">
                <a:solidFill>
                  <a:srgbClr val="F69445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 spc="-15">
                <a:solidFill>
                  <a:srgbClr val="F69445"/>
                </a:solidFill>
                <a:latin typeface="STSong"/>
                <a:ea typeface="STSong"/>
              </a:rPr>
              <a:t>备注：</a:t>
            </a:r>
            <a:r>
              <a:rPr altLang="en-US" dirty="0" sz="1600" lang="zh-CN" spc="-15">
                <a:solidFill>
                  <a:srgbClr val="000000"/>
                </a:solidFill>
                <a:latin typeface="STSong"/>
                <a:ea typeface="STSong"/>
              </a:rPr>
              <a:t>防滑标识的制作应符合大会主题，与大会主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KV</a:t>
            </a:r>
            <a:r>
              <a:rPr altLang="en-US" dirty="0" sz="1600" lang="zh-CN" spc="-15">
                <a:solidFill>
                  <a:srgbClr val="000000"/>
                </a:solidFill>
                <a:latin typeface="STSong"/>
                <a:ea typeface="STSong"/>
              </a:rPr>
              <a:t>调性保持一致。</a:t>
            </a:r>
          </a:p>
        </p:txBody>
      </p:sp>
      <p:sp>
        <p:nvSpPr>
          <p:cNvPr id="1048644" name="TextBox 85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Freeform 86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6" name="Freeform 87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75" name="Picture 89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611880" y="853440"/>
            <a:ext cx="495300" cy="419100"/>
          </a:xfrm>
          <a:prstGeom prst="rect"/>
        </p:spPr>
      </p:pic>
      <p:pic>
        <p:nvPicPr>
          <p:cNvPr id="2097176" name="Picture 90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749040" y="4282440"/>
            <a:ext cx="548640" cy="548640"/>
          </a:xfrm>
          <a:prstGeom prst="rect"/>
        </p:spPr>
      </p:pic>
      <p:sp>
        <p:nvSpPr>
          <p:cNvPr id="1048647" name="TextBox 90"/>
          <p:cNvSpPr txBox="1"/>
          <p:nvPr/>
        </p:nvSpPr>
        <p:spPr>
          <a:xfrm>
            <a:off x="255270" y="384670"/>
            <a:ext cx="7245970" cy="6898005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132714" marL="0">
              <a:lnSpc>
                <a:spcPct val="100000"/>
              </a:lnSpc>
            </a:pP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3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、安检过程中所出现的紧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急情况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1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（</a:t>
            </a:r>
            <a:r>
              <a:rPr altLang="en-US" b="1" dirty="0" sz="1600" lang="zh-CN" spc="5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b="1" dirty="0" sz="1600" lang="zh-CN" spc="15">
                <a:solidFill>
                  <a:srgbClr val="000000"/>
                </a:solidFill>
                <a:latin typeface="STSong"/>
                <a:ea typeface="STSong"/>
              </a:rPr>
              <a:t>）发</a:t>
            </a: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现违禁物品的应急处理措施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25"/>
              </a:lnSpc>
            </a:pPr>
            <a:endParaRPr dirty="0" lang="en-US"/>
          </a:p>
          <a:p>
            <a:pPr hangingPunct="0" marL="76834">
              <a:lnSpc>
                <a:spcPct val="139583"/>
              </a:lnSpc>
            </a:pP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①不能惊慌失措，要保持镇定，并注意观察违禁物品对</a:t>
            </a:r>
            <a:r>
              <a:rPr altLang="en-US" dirty="0" sz="1600" lang="zh-CN" spc="-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周围环境的影响；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②根据查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出的违禁品类别，严格按处理预案操作；</a:t>
            </a:r>
          </a:p>
          <a:p>
            <a:pPr hangingPunct="0" marL="76834">
              <a:lnSpc>
                <a:spcPct val="139583"/>
              </a:lnSpc>
            </a:pP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③协助执勤民警将人、物分离并进行控制，避免违禁物</a:t>
            </a:r>
            <a:r>
              <a:rPr altLang="en-US" dirty="0" sz="1600" lang="zh-CN" spc="-5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品发生危害或携带者逃</a:t>
            </a:r>
            <a:r>
              <a:t/>
            </a:r>
            <a:br/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逸；</a:t>
            </a:r>
          </a:p>
          <a:p>
            <a:pPr hangingPunct="0" marL="76834">
              <a:lnSpc>
                <a:spcPct val="139583"/>
              </a:lnSpc>
            </a:pP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④遇到疑难问题或危急情况，不要自作主张、越权行</a:t>
            </a:r>
            <a:r>
              <a:rPr altLang="en-US" dirty="0" sz="16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事、以身犯险、轻率处理，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应当立即上报，请示处理意见，并按</a:t>
            </a:r>
            <a:r>
              <a:rPr altLang="en-US" dirty="0" sz="16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要求妥善处理。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05"/>
              </a:lnSpc>
            </a:pPr>
            <a:endParaRPr dirty="0" lang="en-US"/>
          </a:p>
          <a:p>
            <a:pPr indent="56514" marL="0">
              <a:lnSpc>
                <a:spcPct val="100000"/>
              </a:lnSpc>
            </a:pP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（</a:t>
            </a:r>
            <a:r>
              <a:rPr altLang="en-US" b="1" dirty="0" sz="1600" lang="zh-CN" spc="5">
                <a:solidFill>
                  <a:srgbClr val="000000"/>
                </a:solidFill>
                <a:latin typeface="STSong"/>
                <a:ea typeface="STSong"/>
              </a:rPr>
              <a:t>2</a:t>
            </a:r>
            <a:r>
              <a:rPr altLang="en-US" b="1" dirty="0" sz="1600" lang="zh-CN" spc="15">
                <a:solidFill>
                  <a:srgbClr val="000000"/>
                </a:solidFill>
                <a:latin typeface="STSong"/>
                <a:ea typeface="STSong"/>
              </a:rPr>
              <a:t>）</a:t>
            </a: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发现疑似爆炸物的应急处置措施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50"/>
              </a:lnSpc>
            </a:pPr>
            <a:endParaRPr dirty="0" lang="en-US"/>
          </a:p>
          <a:p>
            <a:pPr indent="51434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①疏散人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员：根据实际情况或配合执勤民警迅速将人员疏散到安全地带，或引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51434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导人员到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其他按键通道进行安检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51434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②控制人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员：配合执勤民警迅速查找、控制疑似爆炸物携带者，坚决实行人、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51434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无分离，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安排专人分别看管，并对携带者进行人身安检；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51434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③先期处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置：协助执勤民警设置警戒区，组织保护现场。在现场允许的情况下，</a:t>
            </a:r>
          </a:p>
          <a:p>
            <a:pPr>
              <a:lnSpc>
                <a:spcPts val="765"/>
              </a:lnSpc>
            </a:pPr>
            <a:endParaRPr dirty="0" lang="en-US"/>
          </a:p>
          <a:p>
            <a:pPr indent="51434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由执勤民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警将疑似爆炸物覆盖防爆毯或者投入防爆罐内。</a:t>
            </a:r>
          </a:p>
        </p:txBody>
      </p:sp>
      <p:sp>
        <p:nvSpPr>
          <p:cNvPr id="1048648" name="TextBox 91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Freeform 92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0" name="Freeform 93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1" name="TextBox 94"/>
          <p:cNvSpPr txBox="1"/>
          <p:nvPr/>
        </p:nvSpPr>
        <p:spPr>
          <a:xfrm>
            <a:off x="159385" y="384670"/>
            <a:ext cx="7093570" cy="70104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228600" marL="0">
              <a:lnSpc>
                <a:spcPct val="100000"/>
              </a:lnSpc>
            </a:pP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3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、安检过程中所出现的紧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急情况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15"/>
              </a:lnSpc>
            </a:pPr>
            <a:endParaRPr dirty="0" lang="en-US"/>
          </a:p>
          <a:p>
            <a:pPr indent="95885" marL="0">
              <a:lnSpc>
                <a:spcPct val="100000"/>
              </a:lnSpc>
            </a:pPr>
            <a:r>
              <a:rPr altLang="en-US" b="1" dirty="0" sz="1600" lang="zh-CN" spc="5">
                <a:solidFill>
                  <a:srgbClr val="000000"/>
                </a:solidFill>
                <a:latin typeface="STSong"/>
                <a:ea typeface="STSong"/>
              </a:rPr>
              <a:t>（3</a:t>
            </a: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）当发现安检对象携带管制刀具的处置</a:t>
            </a:r>
            <a:r>
              <a:rPr altLang="en-US" b="1" dirty="0" sz="1600" lang="zh-CN" spc="5">
                <a:solidFill>
                  <a:srgbClr val="000000"/>
                </a:solidFill>
                <a:latin typeface="STSong"/>
                <a:ea typeface="STSong"/>
              </a:rPr>
              <a:t>措施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710"/>
              </a:lnSpc>
            </a:pPr>
            <a:endParaRPr dirty="0" lang="en-US"/>
          </a:p>
          <a:p>
            <a:pPr indent="1727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①注意防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护：安检员立即调整到不易受到袭击的位置，与受检人保持一定的反</a:t>
            </a:r>
          </a:p>
          <a:p>
            <a:pPr>
              <a:lnSpc>
                <a:spcPts val="765"/>
              </a:lnSpc>
            </a:pPr>
            <a:endParaRPr dirty="0" lang="en-US"/>
          </a:p>
          <a:p>
            <a:pPr indent="1727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应距离，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提高警惕，注意受检人的神态、动作</a:t>
            </a:r>
          </a:p>
          <a:p>
            <a:pPr>
              <a:lnSpc>
                <a:spcPts val="765"/>
              </a:lnSpc>
            </a:pPr>
            <a:endParaRPr dirty="0" lang="en-US"/>
          </a:p>
          <a:p>
            <a:pPr indent="1727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②收缴上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报：安检员应要求受检人高举双手勿动，示意执勤民警或其他安检人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1727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员前来协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助。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4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（</a:t>
            </a:r>
            <a:r>
              <a:rPr altLang="en-US" b="1" dirty="0" sz="1600" lang="zh-CN" spc="5">
                <a:solidFill>
                  <a:srgbClr val="000000"/>
                </a:solidFill>
                <a:latin typeface="STSong"/>
                <a:ea typeface="STSong"/>
              </a:rPr>
              <a:t>4</a:t>
            </a:r>
            <a:r>
              <a:rPr altLang="en-US" b="1" dirty="0" sz="1600" lang="zh-CN" spc="15">
                <a:solidFill>
                  <a:srgbClr val="000000"/>
                </a:solidFill>
                <a:latin typeface="STSong"/>
                <a:ea typeface="STSong"/>
              </a:rPr>
              <a:t>）</a:t>
            </a: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安检秩序混乱时的应急处置措施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250"/>
              </a:lnSpc>
            </a:pPr>
            <a:endParaRPr dirty="0" lang="en-US"/>
          </a:p>
          <a:p>
            <a:pPr indent="1473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①当受检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人数众多、安检秩序混乱时：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1473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安检负责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人应当迅速协调进入安检的通道口，请求放慢同行速度，并加快安检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147320" marL="0">
              <a:lnSpc>
                <a:spcPct val="100000"/>
              </a:lnSpc>
            </a:pP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速度。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1473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②当受检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人拒不接受安检或者拒不交出危险物品时，开展宣传，耐心说服，争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1473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取理解支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持。</a:t>
            </a:r>
          </a:p>
          <a:p>
            <a:pPr>
              <a:lnSpc>
                <a:spcPts val="765"/>
              </a:lnSpc>
            </a:pPr>
            <a:endParaRPr dirty="0" lang="en-US"/>
          </a:p>
          <a:p>
            <a:pPr indent="1473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③当受检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人与安检人发生纠纷、出现围观现象时，安检点负责人应组织疏散围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147320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观人员，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防止事态扩大，迅速恢复安检秩序。</a:t>
            </a:r>
          </a:p>
        </p:txBody>
      </p:sp>
      <p:sp>
        <p:nvSpPr>
          <p:cNvPr id="1048652" name="TextBox 95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Freeform 96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4" name="Freeform 97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5" name="TextBox 98"/>
          <p:cNvSpPr txBox="1"/>
          <p:nvPr/>
        </p:nvSpPr>
        <p:spPr>
          <a:xfrm>
            <a:off x="311785" y="384670"/>
            <a:ext cx="7227555" cy="8191818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76200" marL="0">
              <a:lnSpc>
                <a:spcPct val="100000"/>
              </a:lnSpc>
            </a:pP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4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、常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见应急情况方案处置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1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15">
                <a:solidFill>
                  <a:srgbClr val="000000"/>
                </a:solidFill>
                <a:latin typeface="STSong"/>
                <a:ea typeface="STSong"/>
              </a:rPr>
              <a:t>（</a:t>
            </a: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b="1" dirty="0" sz="1600" lang="zh-CN" spc="25">
                <a:solidFill>
                  <a:srgbClr val="000000"/>
                </a:solidFill>
                <a:latin typeface="STSong"/>
                <a:ea typeface="STSong"/>
              </a:rPr>
              <a:t>）火</a:t>
            </a:r>
            <a:r>
              <a:rPr altLang="en-US" b="1" dirty="0" sz="1600" lang="zh-CN" spc="15">
                <a:solidFill>
                  <a:srgbClr val="000000"/>
                </a:solidFill>
                <a:latin typeface="STSong"/>
                <a:ea typeface="STSong"/>
              </a:rPr>
              <a:t>灾事件</a:t>
            </a:r>
          </a:p>
          <a:p>
            <a:pPr>
              <a:lnSpc>
                <a:spcPts val="925"/>
              </a:lnSpc>
            </a:pPr>
            <a:endParaRPr dirty="0" lang="en-US"/>
          </a:p>
          <a:p>
            <a:pPr hangingPunct="0" marL="103505">
              <a:lnSpc>
                <a:spcPct val="139583"/>
              </a:lnSpc>
            </a:pP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发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生火灾时，安全保卫工作人员应视情况在第一时间内由现场消防人员临时处</a:t>
            </a:r>
            <a:r>
              <a:t/>
            </a:r>
            <a:br/>
            <a:r>
              <a:rPr altLang="en-US" dirty="0" sz="1600" lang="zh-CN" spc="45">
                <a:solidFill>
                  <a:srgbClr val="000000"/>
                </a:solidFill>
                <a:latin typeface="STSong"/>
                <a:ea typeface="STSong"/>
              </a:rPr>
              <a:t>置，并立即拨打</a:t>
            </a:r>
            <a:r>
              <a:rPr altLang="en-US" dirty="0" sz="1600" lang="zh-CN" spc="20">
                <a:solidFill>
                  <a:srgbClr val="000000"/>
                </a:solidFill>
                <a:latin typeface="STSong"/>
                <a:ea typeface="STSong"/>
              </a:rPr>
              <a:t>"119</a:t>
            </a:r>
            <a:r>
              <a:rPr altLang="en-US" dirty="0" sz="1600" lang="zh-CN" spc="55">
                <a:solidFill>
                  <a:srgbClr val="000000"/>
                </a:solidFill>
                <a:latin typeface="STSong"/>
                <a:ea typeface="STSong"/>
              </a:rPr>
              <a:t>、</a:t>
            </a:r>
            <a:r>
              <a:rPr altLang="en-US" dirty="0" sz="1600" lang="zh-CN" spc="20">
                <a:solidFill>
                  <a:srgbClr val="000000"/>
                </a:solidFill>
                <a:latin typeface="STSong"/>
                <a:ea typeface="STSong"/>
              </a:rPr>
              <a:t>120”</a:t>
            </a:r>
            <a:r>
              <a:rPr altLang="en-US" dirty="0" sz="1600" lang="zh-CN" spc="50">
                <a:solidFill>
                  <a:srgbClr val="000000"/>
                </a:solidFill>
                <a:latin typeface="STSong"/>
                <a:ea typeface="STSong"/>
              </a:rPr>
              <a:t>及时救治，</a:t>
            </a:r>
            <a:r>
              <a:rPr altLang="en-US" dirty="0" sz="1600" lang="zh-CN" spc="45">
                <a:solidFill>
                  <a:srgbClr val="000000"/>
                </a:solidFill>
                <a:latin typeface="STSong"/>
                <a:ea typeface="STSong"/>
              </a:rPr>
              <a:t>安保人员应及时疏散人员。同时，应到</a:t>
            </a:r>
            <a:r>
              <a:rPr altLang="en-US" dirty="0" sz="1600" lang="zh-CN" spc="55">
                <a:solidFill>
                  <a:srgbClr val="000000"/>
                </a:solidFill>
                <a:latin typeface="STSong"/>
                <a:ea typeface="STSong"/>
              </a:rPr>
              <a:t>事发现场，组织保护现场，立即关闭电源，本着</a:t>
            </a:r>
            <a:r>
              <a:rPr altLang="en-US" dirty="0" sz="1600" lang="zh-CN" spc="10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600" lang="zh-CN" spc="55">
                <a:solidFill>
                  <a:srgbClr val="000000"/>
                </a:solidFill>
                <a:latin typeface="STSong"/>
                <a:ea typeface="STSong"/>
              </a:rPr>
              <a:t>先救人，后救物</a:t>
            </a:r>
            <a:r>
              <a:rPr altLang="en-US" dirty="0" sz="1600" lang="zh-CN" spc="5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600" lang="zh-CN" spc="65">
                <a:solidFill>
                  <a:srgbClr val="000000"/>
                </a:solidFill>
                <a:latin typeface="STSong"/>
                <a:ea typeface="STSong"/>
              </a:rPr>
              <a:t>的原</a:t>
            </a:r>
            <a:r>
              <a:rPr altLang="en-US" dirty="0" sz="1600" lang="zh-CN" spc="55">
                <a:solidFill>
                  <a:srgbClr val="000000"/>
                </a:solidFill>
                <a:latin typeface="STSong"/>
                <a:ea typeface="STSong"/>
              </a:rPr>
              <a:t>则，</a:t>
            </a:r>
            <a:r>
              <a:t/>
            </a:r>
            <a:br/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按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事先制定的疏散、撤离方案，打开所有通道，组织协调现场人员安全有序撤</a:t>
            </a:r>
            <a:r>
              <a:t/>
            </a:r>
            <a:br/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出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危险区域，采取封锁现场，确保人员、财产安全；安全人员到各路口等待引</a:t>
            </a:r>
            <a:r>
              <a:t/>
            </a:r>
            <a:br/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导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消防车辆和公安干警以及医疗人员救助。要主动向消防、公安以及医疗人员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提供有关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信息，协助查明原因，配合进行扑救、破案。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92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（2</a:t>
            </a:r>
            <a:r>
              <a:rPr altLang="en-US" b="1" dirty="0" sz="1600" lang="zh-CN" spc="20">
                <a:solidFill>
                  <a:srgbClr val="000000"/>
                </a:solidFill>
                <a:latin typeface="STSong"/>
                <a:ea typeface="STSong"/>
              </a:rPr>
              <a:t>）打架斗</a:t>
            </a: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殴等事件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70"/>
              </a:lnSpc>
            </a:pPr>
            <a:endParaRPr dirty="0" lang="en-US"/>
          </a:p>
          <a:p>
            <a:pPr hangingPunct="0" marL="103505">
              <a:lnSpc>
                <a:spcPct val="139583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发现有闹事、打架斗殴、流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氓、偷窃和损毁公关财产等情况，导致秩序混乱，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管理失控。要第一时间内对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相关人员进行教育劝阻，缓解情绪，将当事人带入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治安室，其余人员驱散，控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制事态发展，防止事态蔓延，对损毁公关财产的，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责令其停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止破坏行为，并作出相应赔偿。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29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15">
                <a:solidFill>
                  <a:srgbClr val="000000"/>
                </a:solidFill>
                <a:latin typeface="STSong"/>
                <a:ea typeface="STSong"/>
              </a:rPr>
              <a:t>（</a:t>
            </a:r>
            <a:r>
              <a:rPr altLang="en-US" b="1" dirty="0" sz="1600" lang="zh-CN" spc="5">
                <a:solidFill>
                  <a:srgbClr val="000000"/>
                </a:solidFill>
                <a:latin typeface="STSong"/>
                <a:ea typeface="STSong"/>
              </a:rPr>
              <a:t>3</a:t>
            </a:r>
            <a:r>
              <a:rPr altLang="en-US" b="1" dirty="0" sz="1600" lang="zh-CN" spc="20">
                <a:solidFill>
                  <a:srgbClr val="000000"/>
                </a:solidFill>
                <a:latin typeface="STSong"/>
                <a:ea typeface="STSong"/>
              </a:rPr>
              <a:t>）</a:t>
            </a:r>
            <a:r>
              <a:rPr altLang="en-US" b="1" dirty="0" sz="1600" lang="zh-CN" spc="15">
                <a:solidFill>
                  <a:srgbClr val="000000"/>
                </a:solidFill>
                <a:latin typeface="STSong"/>
                <a:ea typeface="STSong"/>
              </a:rPr>
              <a:t>多人诉求事件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954"/>
              </a:lnSpc>
            </a:pPr>
            <a:endParaRPr dirty="0" lang="en-US"/>
          </a:p>
          <a:p>
            <a:pPr indent="103505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对于多人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诉求，导致活动秩序混乱，管理失控。安全保卫组首先应派人了解情</a:t>
            </a:r>
          </a:p>
          <a:p>
            <a:pPr>
              <a:lnSpc>
                <a:spcPts val="765"/>
              </a:lnSpc>
            </a:pPr>
            <a:endParaRPr dirty="0" lang="en-US"/>
          </a:p>
          <a:p>
            <a:pPr indent="103505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况，必要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时在场外安排场所与诉求人代表进行协商洽谈，尽量满足其合理需求。</a:t>
            </a:r>
          </a:p>
          <a:p>
            <a:pPr hangingPunct="0" marL="103505">
              <a:lnSpc>
                <a:spcPct val="139583"/>
              </a:lnSpc>
              <a:spcBef>
                <a:spcPts val="380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对调解劝阻无效的，要迅速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由公关机关处理，配合有关部门继续做好维持秩序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的工作，要防止事态发展和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出现过激的违法行为，防止社会闲杂人员别有用心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的人参与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寻衅滋事。</a:t>
            </a:r>
          </a:p>
        </p:txBody>
      </p:sp>
      <p:sp>
        <p:nvSpPr>
          <p:cNvPr id="1048656" name="TextBox 99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Freeform 100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8" name="Freeform 101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9" name="TextBox 102"/>
          <p:cNvSpPr txBox="1"/>
          <p:nvPr/>
        </p:nvSpPr>
        <p:spPr>
          <a:xfrm>
            <a:off x="311785" y="384670"/>
            <a:ext cx="7227555" cy="8943975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76200" marL="0">
              <a:lnSpc>
                <a:spcPct val="100000"/>
              </a:lnSpc>
            </a:pP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4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、常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见应急情况方案处置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1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15">
                <a:solidFill>
                  <a:srgbClr val="000000"/>
                </a:solidFill>
                <a:latin typeface="STSong"/>
                <a:ea typeface="STSong"/>
              </a:rPr>
              <a:t>（</a:t>
            </a:r>
            <a:r>
              <a:rPr altLang="en-US" b="1" dirty="0" sz="1600" lang="zh-CN" spc="5">
                <a:solidFill>
                  <a:srgbClr val="000000"/>
                </a:solidFill>
                <a:latin typeface="STSong"/>
                <a:ea typeface="STSong"/>
              </a:rPr>
              <a:t>4</a:t>
            </a:r>
            <a:r>
              <a:rPr altLang="en-US" b="1" dirty="0" sz="1600" lang="zh-CN" spc="20">
                <a:solidFill>
                  <a:srgbClr val="000000"/>
                </a:solidFill>
                <a:latin typeface="STSong"/>
                <a:ea typeface="STSong"/>
              </a:rPr>
              <a:t>）</a:t>
            </a:r>
            <a:r>
              <a:rPr altLang="en-US" b="1" dirty="0" sz="1600" lang="zh-CN" spc="15">
                <a:solidFill>
                  <a:srgbClr val="000000"/>
                </a:solidFill>
                <a:latin typeface="STSong"/>
                <a:ea typeface="STSong"/>
              </a:rPr>
              <a:t>人员触电事件</a:t>
            </a:r>
          </a:p>
          <a:p>
            <a:pPr>
              <a:lnSpc>
                <a:spcPts val="925"/>
              </a:lnSpc>
            </a:pPr>
            <a:endParaRPr dirty="0" lang="en-US"/>
          </a:p>
          <a:p>
            <a:pPr hangingPunct="0" marL="103505">
              <a:lnSpc>
                <a:spcPct val="139583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如发生人员触电事件，安全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保卫组工作人员要立即切断电源。不要用手直接去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拉输电的人员，防止发生救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护人触电事故。触电伤员如神志清醒，应使其就地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躺开，严密监视，暂时不要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站立或走动；如神志不清，应就地仰面躺开，严密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监视，确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保气道通畅。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6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（5</a:t>
            </a:r>
            <a:r>
              <a:rPr altLang="en-US" b="1" dirty="0" sz="1600" lang="zh-CN" spc="20">
                <a:solidFill>
                  <a:srgbClr val="000000"/>
                </a:solidFill>
                <a:latin typeface="STSong"/>
                <a:ea typeface="STSong"/>
              </a:rPr>
              <a:t>）防盗抢</a:t>
            </a:r>
            <a:r>
              <a:rPr altLang="en-US" b="1" dirty="0" sz="1600" lang="zh-CN" spc="10">
                <a:solidFill>
                  <a:srgbClr val="000000"/>
                </a:solidFill>
                <a:latin typeface="STSong"/>
                <a:ea typeface="STSong"/>
              </a:rPr>
              <a:t>应急预案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750"/>
              </a:lnSpc>
            </a:pPr>
            <a:endParaRPr dirty="0" lang="en-US"/>
          </a:p>
          <a:p>
            <a:pPr indent="103505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①当酒店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宴会厅内发生盗抢案件时，在场警卫应迅速通知各岗警卫增援及把守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103505" marL="0">
              <a:lnSpc>
                <a:spcPct val="100000"/>
              </a:lnSpc>
            </a:pPr>
            <a:r>
              <a:rPr altLang="en-US" dirty="0" sz="1600" lang="zh-CN" spc="-10">
                <a:solidFill>
                  <a:srgbClr val="000000"/>
                </a:solidFill>
                <a:latin typeface="STSong"/>
                <a:ea typeface="STSong"/>
              </a:rPr>
              <a:t>各出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入口。</a:t>
            </a:r>
          </a:p>
          <a:p>
            <a:pPr hangingPunct="0" marL="103505">
              <a:lnSpc>
                <a:spcPct val="139583"/>
              </a:lnSpc>
              <a:spcBef>
                <a:spcPts val="380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②如劫匪持有武器（指枪械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），在场员工应避免与匪徒发生正面冲突，保持冷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静，并观察匪徒的面貌、身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形、衣着、发型及口音等任何特征。如劫匪未持有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武器且有足够人手可以制服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匪徒时，则等待适当机会将之擒获交与警方，但绝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不可草率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从事以免造成不必要的伤亡。</a:t>
            </a:r>
          </a:p>
          <a:p>
            <a:pPr hangingPunct="0" marL="103505">
              <a:lnSpc>
                <a:spcPct val="139583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③如劫匪乘车逃离现场，应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记下车牌号码、颜色、车款或牌子等，并记清人数。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同时可以乘的士或其他交通工具跟踪并用通讯工具向</a:t>
            </a:r>
            <a:r>
              <a:rPr altLang="en-US" dirty="0" sz="1600" lang="zh-CN" spc="35">
                <a:solidFill>
                  <a:srgbClr val="000000"/>
                </a:solidFill>
                <a:latin typeface="STSong"/>
                <a:ea typeface="STSong"/>
              </a:rPr>
              <a:t>110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报告方位和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地点，以便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警方组织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力量设卡拦截。在跟踪的过程中要注意隐蔽，以确保自身安全。</a:t>
            </a:r>
          </a:p>
          <a:p>
            <a:pPr indent="103505" marL="0">
              <a:lnSpc>
                <a:spcPct val="100000"/>
              </a:lnSpc>
              <a:spcBef>
                <a:spcPts val="395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④保护好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现场。劫匪遗留的凶器、作案工具等不要用手触摸。划出警戒范围，</a:t>
            </a:r>
          </a:p>
          <a:p>
            <a:pPr>
              <a:lnSpc>
                <a:spcPts val="765"/>
              </a:lnSpc>
            </a:pPr>
            <a:endParaRPr dirty="0" lang="en-US"/>
          </a:p>
          <a:p>
            <a:pPr indent="103505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不要让无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关人员进入现场。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103505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⑤如现场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在交通要道、公共场所等人多拥挤处无法将劫匪留下的证物留在原处</a:t>
            </a:r>
          </a:p>
          <a:p>
            <a:pPr>
              <a:lnSpc>
                <a:spcPts val="760"/>
              </a:lnSpc>
            </a:pPr>
            <a:endParaRPr dirty="0" lang="en-US"/>
          </a:p>
          <a:p>
            <a:pPr indent="103505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的，应一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一收拾起来用塑料袋装好，交给警方处理。</a:t>
            </a:r>
          </a:p>
          <a:p>
            <a:pPr hangingPunct="0" marL="103505">
              <a:lnSpc>
                <a:spcPct val="139583"/>
              </a:lnSpc>
              <a:spcBef>
                <a:spcPts val="380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⑥访问目击群众，收集发生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劫案的情况，提供给公安机关。同时，公安人员未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勘查现场或未处理完毕之前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，相关人员不要离开。如有伤者，要立即送往医院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救治，并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报告公安机关。</a:t>
            </a:r>
          </a:p>
          <a:p>
            <a:pPr indent="103505" marL="0">
              <a:lnSpc>
                <a:spcPct val="100000"/>
              </a:lnSpc>
              <a:spcBef>
                <a:spcPts val="395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⑦在场人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员不可向报界或无关人员透露任何消息，不准拍摄照片。</a:t>
            </a:r>
          </a:p>
        </p:txBody>
      </p:sp>
      <p:sp>
        <p:nvSpPr>
          <p:cNvPr id="1048660" name="TextBox 103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Freeform 104"/>
          <p:cNvSpPr/>
          <p:nvPr/>
        </p:nvSpPr>
        <p:spPr>
          <a:xfrm>
            <a:off x="0" y="0"/>
            <a:ext cx="7772387" cy="4156126"/>
          </a:xfrm>
          <a:custGeom>
            <a:avLst/>
            <a:gdLst>
              <a:gd name="connsiteX0" fmla="*/ 0 w 7772387"/>
              <a:gd name="connsiteY0" fmla="*/ 0 h 4156126"/>
              <a:gd name="connsiteX1" fmla="*/ 7772387 w 7772387"/>
              <a:gd name="connsiteY1" fmla="*/ 0 h 4156126"/>
              <a:gd name="connsiteX2" fmla="*/ 7772387 w 7772387"/>
              <a:gd name="connsiteY2" fmla="*/ 4156126 h 4156126"/>
              <a:gd name="connsiteX3" fmla="*/ 0 w 7772387"/>
              <a:gd name="connsiteY3" fmla="*/ 4156126 h 4156126"/>
              <a:gd name="connsiteX4" fmla="*/ 0 w 7772387"/>
              <a:gd name="connsiteY4" fmla="*/ 0 h 415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387" h="4156126">
                <a:moveTo>
                  <a:pt x="0" y="0"/>
                </a:moveTo>
                <a:lnTo>
                  <a:pt x="7772387" y="0"/>
                </a:lnTo>
                <a:lnTo>
                  <a:pt x="7772387" y="4156126"/>
                </a:lnTo>
                <a:lnTo>
                  <a:pt x="0" y="4156126"/>
                </a:lnTo>
                <a:lnTo>
                  <a:pt x="0" y="0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62" name="Freeform 105"/>
          <p:cNvSpPr/>
          <p:nvPr/>
        </p:nvSpPr>
        <p:spPr>
          <a:xfrm>
            <a:off x="0" y="0"/>
            <a:ext cx="7772400" cy="4156113"/>
          </a:xfrm>
          <a:custGeom>
            <a:avLst/>
            <a:gdLst>
              <a:gd name="connsiteX0" fmla="*/ 0 w 7772400"/>
              <a:gd name="connsiteY0" fmla="*/ 0 h 4156113"/>
              <a:gd name="connsiteX1" fmla="*/ 0 w 7772400"/>
              <a:gd name="connsiteY1" fmla="*/ 4156113 h 4156113"/>
              <a:gd name="connsiteX2" fmla="*/ 7772400 w 7772400"/>
              <a:gd name="connsiteY2" fmla="*/ 4156113 h 4156113"/>
              <a:gd name="connsiteX3" fmla="*/ 7772400 w 7772400"/>
              <a:gd name="connsiteY3" fmla="*/ 4149001 h 4156113"/>
              <a:gd name="connsiteX4" fmla="*/ 0 w 7772400"/>
              <a:gd name="connsiteY4" fmla="*/ 0 h 415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400" h="4156113">
                <a:moveTo>
                  <a:pt x="0" y="0"/>
                </a:moveTo>
                <a:lnTo>
                  <a:pt x="0" y="4156113"/>
                </a:lnTo>
                <a:lnTo>
                  <a:pt x="7772400" y="4156113"/>
                </a:lnTo>
                <a:lnTo>
                  <a:pt x="7772400" y="4149001"/>
                </a:lnTo>
                <a:lnTo>
                  <a:pt x="0" y="0"/>
                </a:lnTo>
                <a:close/>
              </a:path>
            </a:pathLst>
          </a:custGeom>
          <a:solidFill>
            <a:srgbClr val="32475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63" name="Freeform 106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59 w 5187950"/>
              <a:gd name="connsiteY0" fmla="*/ 14185 h 196850"/>
              <a:gd name="connsiteX1" fmla="*/ 5196052 w 5187950"/>
              <a:gd name="connsiteY1" fmla="*/ 14185 h 196850"/>
              <a:gd name="connsiteX2" fmla="*/ 5196052 w 5187950"/>
              <a:gd name="connsiteY2" fmla="*/ 204685 h 196850"/>
              <a:gd name="connsiteX3" fmla="*/ 6959 w 5187950"/>
              <a:gd name="connsiteY3" fmla="*/ 204685 h 196850"/>
              <a:gd name="connsiteX4" fmla="*/ 6959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59" y="14185"/>
                </a:moveTo>
                <a:lnTo>
                  <a:pt x="5196052" y="14185"/>
                </a:lnTo>
                <a:lnTo>
                  <a:pt x="5196052" y="204685"/>
                </a:lnTo>
                <a:lnTo>
                  <a:pt x="6959" y="204685"/>
                </a:lnTo>
                <a:lnTo>
                  <a:pt x="6959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64" name="Freeform 107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65" name="TextBox 108"/>
          <p:cNvSpPr txBox="1"/>
          <p:nvPr/>
        </p:nvSpPr>
        <p:spPr>
          <a:xfrm>
            <a:off x="440397" y="2213737"/>
            <a:ext cx="6927493" cy="683260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3100" lang="zh-CN" spc="-10">
                <a:solidFill>
                  <a:srgbClr val="FEFEFE"/>
                </a:solidFill>
                <a:latin typeface="STSong"/>
                <a:ea typeface="STSong"/>
              </a:rPr>
              <a:t>附录</a:t>
            </a:r>
          </a:p>
          <a:p>
            <a:pPr>
              <a:lnSpc>
                <a:spcPts val="190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FEFEFE"/>
                </a:solidFill>
                <a:latin typeface="STSong"/>
                <a:ea typeface="STSong"/>
              </a:rPr>
              <a:t>会议活动与会议场所新冠病毒肺炎疫情</a:t>
            </a:r>
            <a:r>
              <a:rPr altLang="en-US" dirty="0" sz="1400" lang="zh-CN" spc="-45">
                <a:solidFill>
                  <a:srgbClr val="FEFEFE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FEFEFE"/>
                </a:solidFill>
                <a:latin typeface="STSong"/>
                <a:ea typeface="STSong"/>
              </a:rPr>
              <a:t>防控指南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85"/>
              </a:lnSpc>
            </a:pPr>
            <a:endParaRPr dirty="0" lang="en-US"/>
          </a:p>
          <a:p>
            <a:pPr hangingPunct="0" marL="118402">
              <a:lnSpc>
                <a:spcPct val="13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为贯彻落实《国务院应对新型冠状病毒感染肺炎疫情联防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联控机制关于做好新冠肺炎</a:t>
            </a:r>
            <a:r>
              <a:rPr dirty="0"/>
              <a:t/>
            </a:r>
            <a:br>
              <a:rPr dirty="0"/>
            </a:b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疫情常态化防控工作的指导意见》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（国发明电〔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2020</a:t>
            </a:r>
            <a:r>
              <a:rPr altLang="en-US" dirty="0" sz="1400" lang="zh-CN" spc="15">
                <a:solidFill>
                  <a:srgbClr val="000000"/>
                </a:solidFill>
                <a:latin typeface="STSong"/>
                <a:ea typeface="STSong"/>
              </a:rPr>
              <a:t>〕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号）要求，规范会议活动</a:t>
            </a:r>
            <a:r>
              <a:rPr dirty="0"/>
              <a:t/>
            </a:r>
            <a:br>
              <a:rPr dirty="0"/>
            </a:b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新冠病毒肺炎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疫情防控工作，结合会议活动的特点和会议场所的运营要求，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特制定</a:t>
            </a:r>
            <a:r>
              <a:rPr dirty="0"/>
              <a:t/>
            </a:r>
            <a:br>
              <a:rPr dirty="0"/>
            </a:b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《会议活动与会议场所新冠病毒肺炎疫情防控指南》（以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下简称《指南》）。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65"/>
              </a:lnSpc>
            </a:pPr>
            <a:endParaRPr dirty="0" lang="en-US"/>
          </a:p>
          <a:p>
            <a:pPr hangingPunct="0" marL="118402">
              <a:lnSpc>
                <a:spcPct val="13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依据《中华人民共和国传染病防治法》、《突发公共卫生事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件应急条例》等法律法规，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严格按照国务院联防联控机制印发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的《关于科学防治精准施策分区分级做好新冠肺炎</a:t>
            </a:r>
          </a:p>
          <a:p>
            <a:pPr hangingPunct="0" marL="118402">
              <a:lnSpc>
                <a:spcPct val="13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疫情防控工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作的指导意见的要求》，结合国家卫生健康委印发的《新型冠状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病毒肺</a:t>
            </a:r>
            <a:r>
              <a:rPr dirty="0"/>
              <a:t/>
            </a:r>
            <a:br>
              <a:rPr dirty="0"/>
            </a:b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炎防控方案》，依法科学开展新冠病毒肺炎疫情防控工</a:t>
            </a:r>
            <a:r>
              <a:rPr altLang="en-US" dirty="0" sz="1400" lang="zh-CN" spc="-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作。为增强会展行业疫情防控</a:t>
            </a:r>
            <a:r>
              <a:rPr dirty="0"/>
              <a:t/>
            </a:r>
            <a:br>
              <a:rPr dirty="0"/>
            </a:b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和应对能力，预防因会议活动带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来的疫情扩散，有效减少疫情对会展产业、会展市场</a:t>
            </a:r>
            <a:r>
              <a:rPr dirty="0"/>
              <a:t/>
            </a:r>
            <a:br>
              <a:rPr dirty="0"/>
            </a:b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和会展企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业带来的影响，保质保量办好新冠病毒肺炎疫情防控常态化下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举办的各项</a:t>
            </a:r>
            <a:r>
              <a:rPr dirty="0"/>
              <a:t/>
            </a:r>
            <a:br>
              <a:rPr dirty="0"/>
            </a:b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会议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活动，推动会展经济持续向好发展。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975"/>
              </a:lnSpc>
            </a:pPr>
            <a:endParaRPr dirty="0" lang="en-US"/>
          </a:p>
          <a:p>
            <a:pPr indent="2399322" marL="0">
              <a:lnSpc>
                <a:spcPct val="100000"/>
              </a:lnSpc>
            </a:pPr>
            <a:r>
              <a:rPr altLang="en-US" b="1" dirty="0" sz="1400" lang="zh-CN" spc="5">
                <a:solidFill>
                  <a:srgbClr val="32475E"/>
                </a:solidFill>
                <a:latin typeface="STSong"/>
                <a:ea typeface="STSong"/>
              </a:rPr>
              <a:t>本章内容参考于《新冠病毒肺炎疫情防控会展活动指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南》</a:t>
            </a:r>
          </a:p>
          <a:p>
            <a:pPr>
              <a:lnSpc>
                <a:spcPts val="670"/>
              </a:lnSpc>
            </a:pPr>
            <a:endParaRPr dirty="0" lang="en-US"/>
          </a:p>
          <a:p>
            <a:pPr indent="5254282" marL="0">
              <a:lnSpc>
                <a:spcPct val="100000"/>
              </a:lnSpc>
            </a:pPr>
            <a:r>
              <a:rPr altLang="en-US" b="1" dirty="0" sz="1400" lang="zh-CN" spc="5">
                <a:solidFill>
                  <a:srgbClr val="32475E"/>
                </a:solidFill>
                <a:latin typeface="STSong"/>
                <a:ea typeface="STSong"/>
              </a:rPr>
              <a:t>由   活动整理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发布</a:t>
            </a:r>
          </a:p>
        </p:txBody>
      </p:sp>
      <p:sp>
        <p:nvSpPr>
          <p:cNvPr id="1048666" name="TextBox 109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Freeform 110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68" name="Freeform 111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78" name="Picture 11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141220" y="236220"/>
            <a:ext cx="2941320" cy="502920"/>
          </a:xfrm>
          <a:prstGeom prst="rect"/>
        </p:spPr>
      </p:pic>
      <p:sp>
        <p:nvSpPr>
          <p:cNvPr id="1048669" name="TextBox 113"/>
          <p:cNvSpPr txBox="1"/>
          <p:nvPr/>
        </p:nvSpPr>
        <p:spPr>
          <a:xfrm>
            <a:off x="558165" y="300101"/>
            <a:ext cx="6631291" cy="815340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2032000" marL="0">
              <a:lnSpc>
                <a:spcPct val="100000"/>
              </a:lnSpc>
            </a:pPr>
            <a:r>
              <a:rPr altLang="en-US" dirty="0" sz="2400" lang="zh-CN" spc="234">
                <a:solidFill>
                  <a:srgbClr val="32475E"/>
                </a:solidFill>
                <a:latin typeface="STSong"/>
                <a:ea typeface="STSong"/>
              </a:rPr>
              <a:t>“</a:t>
            </a:r>
            <a:r>
              <a:rPr altLang="en-US" dirty="0" sz="2400" lang="zh-CN" spc="595">
                <a:solidFill>
                  <a:srgbClr val="32475E"/>
                </a:solidFill>
                <a:latin typeface="STSong"/>
                <a:ea typeface="STSong"/>
              </a:rPr>
              <a:t>六必要求</a:t>
            </a:r>
            <a:r>
              <a:rPr altLang="en-US" dirty="0" sz="2400" lang="zh-CN" spc="255">
                <a:solidFill>
                  <a:srgbClr val="32475E"/>
                </a:solidFill>
                <a:latin typeface="STSong"/>
                <a:ea typeface="STSong"/>
              </a:rPr>
              <a:t>”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8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80">
                <a:solidFill>
                  <a:srgbClr val="000000"/>
                </a:solidFill>
                <a:latin typeface="STSong"/>
                <a:ea typeface="STSong"/>
              </a:rPr>
              <a:t>会议活动期间，疫情防控应遵循</a:t>
            </a:r>
            <a:r>
              <a:rPr altLang="en-US" dirty="0" sz="1400" lang="zh-CN" spc="95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85">
                <a:solidFill>
                  <a:srgbClr val="000000"/>
                </a:solidFill>
                <a:latin typeface="STSong"/>
                <a:ea typeface="STSong"/>
              </a:rPr>
              <a:t>六必</a:t>
            </a:r>
            <a:r>
              <a:rPr altLang="en-US" dirty="0" sz="1400" lang="zh-CN" spc="3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85">
                <a:solidFill>
                  <a:srgbClr val="000000"/>
                </a:solidFill>
                <a:latin typeface="STSong"/>
                <a:ea typeface="STSong"/>
              </a:rPr>
              <a:t>要求：</a:t>
            </a:r>
          </a:p>
          <a:p>
            <a:pPr>
              <a:lnSpc>
                <a:spcPts val="415"/>
              </a:lnSpc>
            </a:pPr>
            <a:endParaRPr dirty="0" lang="en-US"/>
          </a:p>
          <a:p>
            <a:pPr hangingPunct="0" indent="39369" marL="0">
              <a:lnSpc>
                <a:spcPct val="15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、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信息必验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：从会议筹备开始，到会议结束全过程，所有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参加会议的人员，包括嘉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宾、参会人员、筹备和现场工作人员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等，只要和会议活动相关的，都应严格核实身份和健康状况，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方可发放嘉宾证、参会证、工作证、志愿者证、施工出入证等，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从源头开始确保会议环境的安全。同时，在防疫健康信息码、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通信大数据行程卡等大数据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支持下，对所有参与人员严格查验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健康码和行程卡，对健康码异常或来近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 spc="8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天有中高风险地区旅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居史的人员，按照当地疫情防控指挥部要求进行隔离或查验核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酸、抗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体检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测结果。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20"/>
              </a:lnSpc>
            </a:pPr>
            <a:endParaRPr dirty="0" lang="en-US"/>
          </a:p>
          <a:p>
            <a:pPr hangingPunct="0" marL="0">
              <a:lnSpc>
                <a:spcPct val="14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2、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身份必录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：所有参与会议活动的人员都必须登记身份信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息，嘉宾、参会人员、筹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备和现场工作人员等都需完成实名制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登记。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30"/>
              </a:lnSpc>
            </a:pPr>
            <a:endParaRPr dirty="0" lang="en-US"/>
          </a:p>
          <a:p>
            <a:pPr hangingPunct="0" marL="0">
              <a:lnSpc>
                <a:spcPct val="14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3、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体温必测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：所有进入会场的人员都需要进行体温测量，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只有体温正常方可进入；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对体温有异常怀疑时，必须进行二次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测量，确保体温在正常范围内方可参会。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950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4、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口罩必戴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：所有会议参会人员、现场工作人员等都需按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要求全程佩戴口罩。个别</a:t>
            </a:r>
          </a:p>
          <a:p>
            <a:pPr>
              <a:lnSpc>
                <a:spcPts val="839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未佩戴口罩的人员，现场应立即提供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口罩并督促佩戴。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940"/>
              </a:lnSpc>
            </a:pPr>
            <a:endParaRPr dirty="0" lang="en-US"/>
          </a:p>
          <a:p>
            <a:pPr hangingPunct="0" marL="0">
              <a:lnSpc>
                <a:spcPct val="14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5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、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消毒必做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：对会议场所的公共卫生间、过道、走廊、就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餐区等公共区域，安排专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人负责，严格执行每场会议在会前和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会后两次消毒。所有现场工作人员自觉做好自身防护和相应的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消毒措施。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40"/>
              </a:lnSpc>
            </a:pPr>
            <a:endParaRPr dirty="0" lang="en-US"/>
          </a:p>
          <a:p>
            <a:pPr hangingPunct="0" marL="0">
              <a:lnSpc>
                <a:spcPct val="15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6、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突发必处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：会场出入口附近需设置临时隔离区或医疗服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务点，若现场发现发热人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员以及其他突发情况，应按专业部门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要求及时予以现场处理</a:t>
            </a:r>
          </a:p>
        </p:txBody>
      </p:sp>
      <p:sp>
        <p:nvSpPr>
          <p:cNvPr id="1048670" name="TextBox 114"/>
          <p:cNvSpPr txBox="1"/>
          <p:nvPr/>
        </p:nvSpPr>
        <p:spPr>
          <a:xfrm>
            <a:off x="1481950" y="9441494"/>
            <a:ext cx="5191669" cy="139192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The</a:t>
            </a:r>
            <a:r>
              <a:rPr altLang="zh-CN" dirty="0" sz="800" lang="en-US" spc="3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40">
                <a:solidFill>
                  <a:srgbClr val="FEFEFE"/>
                </a:solidFill>
                <a:latin typeface="Times New Roman"/>
                <a:ea typeface="Times New Roman"/>
              </a:rPr>
              <a:t>Definitive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Guide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45">
                <a:solidFill>
                  <a:srgbClr val="FEFEFE"/>
                </a:solidFill>
                <a:latin typeface="Times New Roman"/>
                <a:ea typeface="Times New Roman"/>
              </a:rPr>
              <a:t>to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45">
                <a:solidFill>
                  <a:srgbClr val="FEFEFE"/>
                </a:solidFill>
                <a:latin typeface="Times New Roman"/>
                <a:ea typeface="Times New Roman"/>
              </a:rPr>
              <a:t>Account-Based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Marketing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Measurement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Freeform 2"/>
          <p:cNvSpPr/>
          <p:nvPr/>
        </p:nvSpPr>
        <p:spPr>
          <a:xfrm>
            <a:off x="0" y="0"/>
            <a:ext cx="7772400" cy="2417737"/>
          </a:xfrm>
          <a:custGeom>
            <a:avLst/>
            <a:gdLst>
              <a:gd name="connsiteX0" fmla="*/ 0 w 7772400"/>
              <a:gd name="connsiteY0" fmla="*/ 0 h 2417737"/>
              <a:gd name="connsiteX1" fmla="*/ 0 w 7772400"/>
              <a:gd name="connsiteY1" fmla="*/ 2417737 h 2417737"/>
              <a:gd name="connsiteX2" fmla="*/ 7772400 w 7772400"/>
              <a:gd name="connsiteY2" fmla="*/ 2417737 h 2417737"/>
              <a:gd name="connsiteX3" fmla="*/ 7772400 w 7772400"/>
              <a:gd name="connsiteY3" fmla="*/ 2413609 h 2417737"/>
              <a:gd name="connsiteX4" fmla="*/ 0 w 7772400"/>
              <a:gd name="connsiteY4" fmla="*/ 0 h 241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400" h="2417737">
                <a:moveTo>
                  <a:pt x="0" y="0"/>
                </a:moveTo>
                <a:lnTo>
                  <a:pt x="0" y="2417737"/>
                </a:lnTo>
                <a:lnTo>
                  <a:pt x="7772400" y="2417737"/>
                </a:lnTo>
                <a:lnTo>
                  <a:pt x="7772400" y="2413609"/>
                </a:lnTo>
                <a:lnTo>
                  <a:pt x="0" y="0"/>
                </a:lnTo>
                <a:close/>
              </a:path>
            </a:pathLst>
          </a:custGeom>
          <a:solidFill>
            <a:srgbClr val="32475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587" name="Freeform 3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53" name="Picture 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2331720"/>
            <a:ext cx="7772400" cy="2011680"/>
          </a:xfrm>
          <a:prstGeom prst="rect"/>
        </p:spPr>
      </p:pic>
      <p:pic>
        <p:nvPicPr>
          <p:cNvPr id="2097154" name="Picture 7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722120" y="5455920"/>
            <a:ext cx="3870960" cy="2880360"/>
          </a:xfrm>
          <a:prstGeom prst="rect"/>
        </p:spPr>
      </p:pic>
      <p:sp>
        <p:nvSpPr>
          <p:cNvPr id="1048588" name="TextBox 7"/>
          <p:cNvSpPr txBox="1"/>
          <p:nvPr/>
        </p:nvSpPr>
        <p:spPr>
          <a:xfrm>
            <a:off x="405130" y="1330655"/>
            <a:ext cx="6965934" cy="8213726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44805" marL="0">
              <a:lnSpc>
                <a:spcPct val="100000"/>
              </a:lnSpc>
            </a:pPr>
            <a:r>
              <a:rPr altLang="en-US" dirty="0" sz="3600" lang="zh-CN" spc="-50">
                <a:solidFill>
                  <a:srgbClr val="FEFEFE"/>
                </a:solidFill>
                <a:latin typeface="STSong"/>
                <a:ea typeface="STSong"/>
              </a:rPr>
              <a:t>序言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180"/>
              </a:lnSpc>
            </a:pPr>
            <a:endParaRPr dirty="0" lang="en-US"/>
          </a:p>
          <a:p>
            <a:pPr hangingPunct="0" marL="0">
              <a:lnSpc>
                <a:spcPct val="119583"/>
              </a:lnSpc>
            </a:pP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一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场活动的成功举办，背后与活动的各个环节有着千丝万缕的关联。尤其是涉及到安全、管理方面，更是需要各位活动组织者注重和监管的要点。任何</a:t>
            </a:r>
            <a:r>
              <a:rPr altLang="en-US" dirty="0" sz="16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600" lang="zh-CN" spc="-30">
                <a:solidFill>
                  <a:srgbClr val="000000"/>
                </a:solidFill>
                <a:latin typeface="STSong"/>
                <a:ea typeface="STSong"/>
              </a:rPr>
              <a:t>一场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活动的落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地执行都离不开前期安全保障工作。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10"/>
              </a:lnSpc>
            </a:pPr>
            <a:endParaRPr dirty="0" lang="en-US"/>
          </a:p>
          <a:p>
            <a:pPr hangingPunct="0" marL="0">
              <a:lnSpc>
                <a:spcPct val="119583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通过活动前期有效地对活动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安全进行把控，设置合理地风险把控机制。将活动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过程中的一系列有可能发生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的突发问题，提前设定相关的应急预案。通过应急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措施的干预，迅速及时将突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发事件予以解决，使活动的进程不受突发事件的影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响，力争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将活动的执行效果最大化。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0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本篇内容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将从活动备案、现场应急预案、以及处于疫情常态下会议活动以及会</a:t>
            </a:r>
          </a:p>
          <a:p>
            <a:pPr marL="0">
              <a:lnSpc>
                <a:spcPct val="100000"/>
              </a:lnSpc>
              <a:spcBef>
                <a:spcPts val="375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议场所防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控指南等三个方面阐述了活动执行过程中应当注重的关键要点。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250"/>
              </a:lnSpc>
            </a:pPr>
            <a:endParaRPr dirty="0" lang="en-US"/>
          </a:p>
          <a:p>
            <a:pPr indent="6025248" marL="0">
              <a:lnSpc>
                <a:spcPct val="114166"/>
              </a:lnSpc>
            </a:pPr>
            <a:r>
              <a:rPr altLang="zh-CN" dirty="0" sz="800" lang="en-US" spc="50">
                <a:solidFill>
                  <a:srgbClr val="1E2E41"/>
                </a:solidFill>
                <a:latin typeface="Times New Roman"/>
                <a:ea typeface="Times New Roman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9" name="Picture 11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247900" y="228600"/>
            <a:ext cx="2926080" cy="487680"/>
          </a:xfrm>
          <a:prstGeom prst="rect"/>
        </p:spPr>
      </p:pic>
      <p:sp>
        <p:nvSpPr>
          <p:cNvPr id="1048671" name="Freeform 116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72" name="Freeform 117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73" name="TextBox 118"/>
          <p:cNvSpPr txBox="1"/>
          <p:nvPr/>
        </p:nvSpPr>
        <p:spPr>
          <a:xfrm>
            <a:off x="537210" y="265811"/>
            <a:ext cx="6726542" cy="83185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1964054" marL="0">
              <a:lnSpc>
                <a:spcPct val="100000"/>
              </a:lnSpc>
            </a:pPr>
            <a:r>
              <a:rPr altLang="en-US" b="1" dirty="0" sz="2400" lang="zh-CN" spc="5">
                <a:solidFill>
                  <a:srgbClr val="32475E"/>
                </a:solidFill>
                <a:latin typeface="STSong"/>
                <a:ea typeface="STSong"/>
              </a:rPr>
              <a:t>防控操作具</a:t>
            </a:r>
            <a:r>
              <a:rPr altLang="en-US" b="1" dirty="0" sz="2400" lang="zh-CN">
                <a:solidFill>
                  <a:srgbClr val="32475E"/>
                </a:solidFill>
                <a:latin typeface="STSong"/>
                <a:ea typeface="STSong"/>
              </a:rPr>
              <a:t>体指南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19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一、会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议场所防控操作</a:t>
            </a:r>
          </a:p>
          <a:p>
            <a:pPr>
              <a:lnSpc>
                <a:spcPts val="62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1、根据会议活动规模情况，场所应分为停车区、报到区、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会议区三大区域，实现人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员汇集、信息录入、体温测量、排队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入场等环节，拉开人员活动间距。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65"/>
              </a:lnSpc>
            </a:pPr>
            <a:endParaRPr dirty="0" lang="en-US"/>
          </a:p>
          <a:p>
            <a:pPr hangingPunct="0" indent="39369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2、会议场所单位应当按照有关规定要求，在会议开始前做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好集中空调通风系统的开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启前的检查和准备，对开放式冷却塔、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空气处理机组等进行清洗、消毒，有条件时对风管进行清洗、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消毒。在会议举办期间使用中央空调的，应加大新风量，加强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通风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换气。室内空调通风系统为全空气系统时，应关闭回风阀，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采用全新风方式运行；空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调通风系统为风机盘管加新风系统时，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应当确保新风直接取自室外，同时保证排风系统正常运行。使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用空调区域待运营结束后，应确保新风与排风系统继续运行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-8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小时，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进行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全面通风换气。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9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3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、建立员工健康档案，实行员工每日健康登记制度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，利用各种智慧化手段强化员工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健康监测。员工入场必须佩带口罩，</a:t>
            </a:r>
            <a:r>
              <a:rPr altLang="en-US" dirty="0" sz="1400" lang="zh-CN" spc="-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进行体温检测，并做好记录。员工办公距离应保持</a:t>
            </a:r>
            <a:r>
              <a:rPr altLang="en-US" dirty="0" sz="1400" lang="zh-CN" spc="-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米以上，</a:t>
            </a:r>
            <a:r>
              <a:rPr altLang="en-US" dirty="0" sz="1400" lang="zh-CN" spc="-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减少人员聚集，减少日常会议频次，控制会议规模，提倡使用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电话或线上会议等形式。如有出现发热、咳嗽等不适症状的，</a:t>
            </a:r>
            <a:r>
              <a:rPr altLang="en-US" dirty="0" sz="1400" lang="zh-CN" spc="-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应立即暂停工作，及时就医，并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向其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所在社区及相关部门报告有关情况。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4、成立专门的消毒工作小组和督查小组，负责会场内各区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域的消毒和检查落实工作。会议场所单位在会议举办前，应对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会议场所进行严格的全面检查和清洁洗消，确保无卫生死角。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在会议举办期间，应加强对走道、卫生间、电梯等公共区域、</a:t>
            </a:r>
            <a:r>
              <a:rPr altLang="en-US" dirty="0" sz="1400" lang="zh-CN" spc="-9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高频接触</a:t>
            </a:r>
          </a:p>
          <a:p>
            <a:pPr>
              <a:lnSpc>
                <a:spcPts val="60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点位、会议用品的清洁消毒，并在相关区域每日更新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公示消毒情况。</a:t>
            </a:r>
          </a:p>
        </p:txBody>
      </p:sp>
      <p:sp>
        <p:nvSpPr>
          <p:cNvPr id="1048674" name="TextBox 119"/>
          <p:cNvSpPr txBox="1"/>
          <p:nvPr/>
        </p:nvSpPr>
        <p:spPr>
          <a:xfrm>
            <a:off x="1481950" y="9441494"/>
            <a:ext cx="5191669" cy="139192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The</a:t>
            </a:r>
            <a:r>
              <a:rPr altLang="zh-CN" dirty="0" sz="800" lang="en-US" spc="3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40">
                <a:solidFill>
                  <a:srgbClr val="FEFEFE"/>
                </a:solidFill>
                <a:latin typeface="Times New Roman"/>
                <a:ea typeface="Times New Roman"/>
              </a:rPr>
              <a:t>Definitive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Guide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45">
                <a:solidFill>
                  <a:srgbClr val="FEFEFE"/>
                </a:solidFill>
                <a:latin typeface="Times New Roman"/>
                <a:ea typeface="Times New Roman"/>
              </a:rPr>
              <a:t>to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45">
                <a:solidFill>
                  <a:srgbClr val="FEFEFE"/>
                </a:solidFill>
                <a:latin typeface="Times New Roman"/>
                <a:ea typeface="Times New Roman"/>
              </a:rPr>
              <a:t>Account-Based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Marketing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Measurement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Freeform 120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76" name="Freeform 121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77" name="TextBox 122"/>
          <p:cNvSpPr txBox="1"/>
          <p:nvPr/>
        </p:nvSpPr>
        <p:spPr>
          <a:xfrm>
            <a:off x="537210" y="619582"/>
            <a:ext cx="6809092" cy="694690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5、会议活动所有工作人员，包括会议主承办机构工作人员、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组委会工作人员、会议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服务机构工作人员、现场工作人员等，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除办理工作手续外，还必须实行每日健康登记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制度，在会议召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开前一日由会议主承办机构牵头汇集并报会议场所单位。入场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必须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全程佩戴口罩，进行体温检测，并做好记录。如有出现发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热、咳嗽等不适症状的，应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启动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应急处理程序。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79"/>
              </a:lnSpc>
            </a:pPr>
            <a:endParaRPr dirty="0" lang="en-US"/>
          </a:p>
          <a:p>
            <a:pPr hangingPunct="0" indent="39369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6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、在会场入口处附近应设置临时隔离区，若会议规模超过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2000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人的，还建议设置临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时医疗服务点，并邀请医务人员和急</a:t>
            </a:r>
            <a:r>
              <a:rPr altLang="en-US" dirty="0" sz="1400" lang="zh-CN" spc="-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救车辆在会议期间实行现场值班、随时待命，并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配备适量应急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消毒防疫物资。同时设置应急通道，一旦发现发热或咳嗽等疑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似新冠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病毒肺炎症状人员，应走应急通道至临时隔离区或医疗</a:t>
            </a:r>
            <a:r>
              <a:rPr altLang="en-US" dirty="0" sz="1400" lang="zh-CN" spc="-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服务点进行处置，启动应急处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理程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序。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0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7、会议场所单位通过滚动屏、短信、宣传视频、现场平面</a:t>
            </a:r>
            <a:r>
              <a:rPr altLang="en-US" dirty="0" sz="1400" lang="zh-CN" spc="-1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宣传等形式，在停车区、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报到区等场所宣传发病特征、防疫措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施、应急程序、入场程序等，营造文明良好氛围，提高人员防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疫，意识倡导参会人员减少聚集，注意个人防护。安排专门的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巡查人员，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对发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现的不文明行为要予以制止和劝导。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7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8、参会各方都要积极配合会议活动所在地的疫情防控工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作，切实做好日常防控。会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议场所内若发现疑似感染者或接到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防疫部门信息有确诊病患、疑似患者来过会议活动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现场，应立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即启动应急处理程序，做好防控应急处置。</a:t>
            </a:r>
          </a:p>
        </p:txBody>
      </p:sp>
      <p:sp>
        <p:nvSpPr>
          <p:cNvPr id="1048678" name="TextBox 123"/>
          <p:cNvSpPr txBox="1"/>
          <p:nvPr/>
        </p:nvSpPr>
        <p:spPr>
          <a:xfrm>
            <a:off x="1481950" y="9441494"/>
            <a:ext cx="5191669" cy="139192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The</a:t>
            </a:r>
            <a:r>
              <a:rPr altLang="zh-CN" dirty="0" sz="800" lang="en-US" spc="3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40">
                <a:solidFill>
                  <a:srgbClr val="FEFEFE"/>
                </a:solidFill>
                <a:latin typeface="Times New Roman"/>
                <a:ea typeface="Times New Roman"/>
              </a:rPr>
              <a:t>Definitive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Guide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45">
                <a:solidFill>
                  <a:srgbClr val="FEFEFE"/>
                </a:solidFill>
                <a:latin typeface="Times New Roman"/>
                <a:ea typeface="Times New Roman"/>
              </a:rPr>
              <a:t>to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45">
                <a:solidFill>
                  <a:srgbClr val="FEFEFE"/>
                </a:solidFill>
                <a:latin typeface="Times New Roman"/>
                <a:ea typeface="Times New Roman"/>
              </a:rPr>
              <a:t>Account-Based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Marketing</a:t>
            </a:r>
            <a:r>
              <a:rPr altLang="zh-CN" dirty="0" sz="800" lang="en-US" spc="35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Measurement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Freeform 124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80" name="Freeform 125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81" name="TextBox 126"/>
          <p:cNvSpPr txBox="1"/>
          <p:nvPr/>
        </p:nvSpPr>
        <p:spPr>
          <a:xfrm>
            <a:off x="537210" y="503682"/>
            <a:ext cx="6809092" cy="74422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二、环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境管理防控操作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29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1、由会议场所单位负责场所的通风消毒工作，严格落实会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议场所常态化防疫消毒工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作，对会议场所进行全面防疫消毒。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范围包括：停车区、报到区、会议区、通道、餐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厅、洗手间、</a:t>
            </a:r>
            <a:r>
              <a:rPr altLang="en-US" dirty="0" sz="1400" lang="zh-CN" spc="-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垃圾站、客房、电梯、消防设备、电力设施、空调设备、通风</a:t>
            </a:r>
            <a:r>
              <a:rPr altLang="en-US" dirty="0" sz="1400" lang="zh-CN" spc="-7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设备等。建立工作记录台账和检查机制，记录消毒时间、责任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人等信息。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65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2、加强通风。会场要保持通风状态，在条件允许情况下首</a:t>
            </a:r>
            <a:r>
              <a:rPr altLang="en-US" dirty="0" sz="1400" lang="zh-CN" spc="-1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选自然通风，如需使用空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调的应按照防疫要求、《公共场所集中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空调通风系统清洗消毒规范》等进行消毒处理。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4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3、定时消毒。每场会议（半天为一场）需要消毒两次，分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别在人员入场之前、人员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散场之后，对公共区域及会议厅公共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通道、卫生间、停车区、报到区等场所实施消毒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喷洒，对人员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接触较多的会议设施、桌椅、电梯轿厢和扶手、门把手、闸机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表面、</a:t>
            </a:r>
            <a:r>
              <a:t/>
            </a:r>
            <a:br/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服务台面、卫生间设备进行消毒液擦拭，在消毒之后，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建议放置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本处已消毒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的告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示。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4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、若出现人员呕吐时，应立即用一次性吸水材料加足量含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75">
                <a:solidFill>
                  <a:srgbClr val="000000"/>
                </a:solidFill>
                <a:latin typeface="STSong"/>
                <a:ea typeface="STSong"/>
              </a:rPr>
              <a:t>氯消毒剂（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“84”</a:t>
            </a:r>
            <a:r>
              <a:rPr altLang="en-US" dirty="0" sz="1400" lang="zh-CN" spc="55">
                <a:solidFill>
                  <a:srgbClr val="000000"/>
                </a:solidFill>
                <a:latin typeface="STSong"/>
                <a:ea typeface="STSong"/>
              </a:rPr>
              <a:t>消毒剂）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对呕吐物进行覆盖消毒，清除呕吐物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后，再使用含氯消毒剂进行物体表面的消毒处理。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6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5、配备清洁用品。会议场所的各个卫生间应配置洗手液，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提供给参会人员免费使用，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同时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确保水龙头持续供水。</a:t>
            </a:r>
          </a:p>
        </p:txBody>
      </p:sp>
      <p:sp>
        <p:nvSpPr>
          <p:cNvPr id="1048682" name="TextBox 127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Freeform 128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84" name="Freeform 129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85" name="TextBox 130"/>
          <p:cNvSpPr txBox="1"/>
          <p:nvPr/>
        </p:nvSpPr>
        <p:spPr>
          <a:xfrm>
            <a:off x="537210" y="427482"/>
            <a:ext cx="6809092" cy="72771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三、垃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圾处置防控操作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6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35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75">
                <a:solidFill>
                  <a:srgbClr val="000000"/>
                </a:solidFill>
                <a:latin typeface="STSong"/>
                <a:ea typeface="STSong"/>
              </a:rPr>
              <a:t>、垃圾桶分类摆放：在报到区和会议区需设置</a:t>
            </a:r>
            <a:r>
              <a:rPr altLang="en-US" dirty="0" sz="1400" lang="zh-CN" spc="85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75">
                <a:solidFill>
                  <a:srgbClr val="000000"/>
                </a:solidFill>
                <a:latin typeface="STSong"/>
                <a:ea typeface="STSong"/>
              </a:rPr>
              <a:t>废弃口罩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80">
                <a:solidFill>
                  <a:srgbClr val="000000"/>
                </a:solidFill>
                <a:latin typeface="STSong"/>
                <a:ea typeface="STSong"/>
              </a:rPr>
              <a:t>垃圾桶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75">
                <a:solidFill>
                  <a:srgbClr val="000000"/>
                </a:solidFill>
                <a:latin typeface="STSong"/>
                <a:ea typeface="STSong"/>
              </a:rPr>
              <a:t>、</a:t>
            </a:r>
            <a:r>
              <a:rPr altLang="en-US" dirty="0" sz="1400" lang="zh-CN" spc="35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75">
                <a:solidFill>
                  <a:srgbClr val="000000"/>
                </a:solidFill>
                <a:latin typeface="STSong"/>
                <a:ea typeface="STSong"/>
              </a:rPr>
              <a:t>一般垃圾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桶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，并作好标识，根据参会人数规模适当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调整摆放数量。垃圾桶内外保持日常清洁，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定期进行消毒处理。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保洁人员须及时关注垃圾桶使用情况，及时消毒、打包清理、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更换洁净垃圾袋、进行垃圾桶喷洒消毒后投入使用。加强对其</a:t>
            </a:r>
            <a:r>
              <a:rPr altLang="en-US" dirty="0" sz="1400" lang="zh-CN" spc="-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它垃圾盛装容器清洁，</a:t>
            </a:r>
            <a:r>
              <a:rPr altLang="en-US" dirty="0" sz="1400" lang="zh-CN" spc="215">
                <a:solidFill>
                  <a:srgbClr val="000000"/>
                </a:solidFill>
                <a:latin typeface="STSong"/>
                <a:ea typeface="STSong"/>
              </a:rPr>
              <a:t>做到</a:t>
            </a:r>
            <a:r>
              <a:rPr altLang="en-US" dirty="0" sz="1400" lang="zh-CN" spc="85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215">
                <a:solidFill>
                  <a:srgbClr val="000000"/>
                </a:solidFill>
                <a:latin typeface="STSong"/>
                <a:ea typeface="STSong"/>
              </a:rPr>
              <a:t>时产时清</a:t>
            </a:r>
            <a:r>
              <a:rPr altLang="en-US" dirty="0" sz="1400" lang="zh-CN" spc="8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215">
                <a:solidFill>
                  <a:srgbClr val="000000"/>
                </a:solidFill>
                <a:latin typeface="STSong"/>
                <a:ea typeface="STSong"/>
              </a:rPr>
              <a:t>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6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2、防疫垃圾处理：应特别关注口罩、手套等防疫废弃物品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回收，避免二次感染，</a:t>
            </a:r>
            <a:r>
              <a:t/>
            </a:r>
            <a:br/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115">
                <a:solidFill>
                  <a:srgbClr val="000000"/>
                </a:solidFill>
                <a:latin typeface="STSong"/>
                <a:ea typeface="STSong"/>
              </a:rPr>
              <a:t>废弃口罩垃圾桶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115">
                <a:solidFill>
                  <a:srgbClr val="000000"/>
                </a:solidFill>
                <a:latin typeface="STSong"/>
                <a:ea typeface="STSong"/>
              </a:rPr>
              <a:t>需定期用含有效氯</a:t>
            </a:r>
            <a:r>
              <a:rPr altLang="en-US" dirty="0" sz="1400" lang="zh-CN" spc="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60">
                <a:solidFill>
                  <a:srgbClr val="000000"/>
                </a:solidFill>
                <a:latin typeface="STSong"/>
                <a:ea typeface="STSong"/>
              </a:rPr>
              <a:t>500mg/L</a:t>
            </a:r>
            <a:r>
              <a:rPr altLang="en-US" dirty="0" sz="1400" lang="zh-CN" spc="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15">
                <a:solidFill>
                  <a:srgbClr val="000000"/>
                </a:solidFill>
                <a:latin typeface="STSong"/>
                <a:ea typeface="STSong"/>
              </a:rPr>
              <a:t>的消毒剂（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“84”</a:t>
            </a:r>
            <a:r>
              <a:rPr altLang="en-US" dirty="0" sz="1400" lang="zh-CN" spc="115">
                <a:solidFill>
                  <a:srgbClr val="000000"/>
                </a:solidFill>
                <a:latin typeface="STSong"/>
                <a:ea typeface="STSong"/>
              </a:rPr>
              <a:t>消毒剂）对桶内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口罩及手套进行喷雾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消毒，喷洒至充分湿润。消毒作用时间不少于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30</a:t>
            </a:r>
            <a:r>
              <a:rPr altLang="en-US" dirty="0" sz="1400" lang="zh-CN" spc="8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分钟。每日安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排专人定期收集并集中消毒，消毒完成后，将废弃口罩、手套</a:t>
            </a:r>
            <a:r>
              <a:rPr altLang="en-US" dirty="0" sz="1400" lang="zh-CN" spc="-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等防疫垃圾进行密闭打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包，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按医疗废弃物进行处置。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0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3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、消毒人员与疑似病例口罩等防疫垃圾处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理人员要求：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indent="39370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①健康监测：实行日健康报告制度，凡进必测温；做好外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请及会议场所现场操作人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员健康登记、并建档记录至会议结束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 spc="10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日。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②着装要求：进入工作现场需穿防护服（工装）、戴一次性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工作帽、防护眼镜、医用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口罩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、长袖橡胶手套、长筒胶靴。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indent="39370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③在操作过程中须做好自身防护，工作任务完成后及时进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行个人清洁及消毒，防护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用具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如有污损须及时更换。指定专人对责任区域的清扫和消毒工作进行检查和记录。</a:t>
            </a:r>
          </a:p>
        </p:txBody>
      </p:sp>
      <p:sp>
        <p:nvSpPr>
          <p:cNvPr id="1048686" name="TextBox 131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Freeform 132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88" name="Freeform 133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89" name="TextBox 134"/>
          <p:cNvSpPr txBox="1"/>
          <p:nvPr/>
        </p:nvSpPr>
        <p:spPr>
          <a:xfrm>
            <a:off x="537210" y="503682"/>
            <a:ext cx="6722731" cy="76327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四、会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议前防控操作</a:t>
            </a:r>
          </a:p>
          <a:p>
            <a:pPr>
              <a:lnSpc>
                <a:spcPts val="660"/>
              </a:lnSpc>
            </a:pPr>
            <a:endParaRPr dirty="0" lang="en-US"/>
          </a:p>
          <a:p>
            <a:pPr hangingPunct="0" marL="0">
              <a:lnSpc>
                <a:spcPct val="168333"/>
              </a:lnSpc>
            </a:pPr>
            <a:r>
              <a:rPr altLang="en-US" dirty="0" sz="1400" lang="zh-CN">
                <a:solidFill>
                  <a:srgbClr val="32475E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、参会人员统计与</a:t>
            </a: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分类管理</a:t>
            </a:r>
            <a:r>
              <a:t/>
            </a:r>
            <a:br/>
            <a:r>
              <a:rPr altLang="en-US" b="1" dirty="0" sz="1400" lang="zh-CN" spc="5">
                <a:solidFill>
                  <a:srgbClr val="32475E"/>
                </a:solidFill>
                <a:latin typeface="STSong"/>
                <a:ea typeface="STSong"/>
              </a:rPr>
              <a:t>①参与人员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统计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会议活动的工作人员一般包括：主承办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机构和会议场所单位的工作人员、会议服务机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构工作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人员、搭建商工作人员、临时用工人员等。需要在工作人员入场前一天收集个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人身份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信息和健康状况信息，办理相应的手续。而针对会议参会人员，需利用线上线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下渠道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告知会议防控方案，开展实名注册、参会报名，及时收集参会人员信息，保障每一位参会人员信息真实准确、身体健康、可追溯，未提前进行注册报</a:t>
            </a:r>
            <a:r>
              <a:rPr altLang="en-US" dirty="0" sz="1400" lang="zh-CN" spc="-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名的，则需现场实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名注册，信息审核通过才能获取参会证。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indent="39370" marL="0">
              <a:lnSpc>
                <a:spcPct val="100000"/>
              </a:lnSpc>
            </a:pPr>
            <a:r>
              <a:rPr altLang="en-US" b="1" dirty="0" sz="1400" lang="zh-CN" spc="5">
                <a:solidFill>
                  <a:srgbClr val="32475E"/>
                </a:solidFill>
                <a:latin typeface="STSong"/>
                <a:ea typeface="STSong"/>
              </a:rPr>
              <a:t>②进行人员分类</a:t>
            </a:r>
            <a:r>
              <a:rPr altLang="en-US" b="1" dirty="0" sz="1400" lang="zh-CN">
                <a:solidFill>
                  <a:srgbClr val="32475E"/>
                </a:solidFill>
                <a:latin typeface="STSong"/>
                <a:ea typeface="STSong"/>
              </a:rPr>
              <a:t>管理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indent="39370" marL="0">
              <a:lnSpc>
                <a:spcPct val="169583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以防疫健康信息码（必须关联地方健康码）区分绿码或红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/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黄码，以通信大数据行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程卡区分近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天是否有中高风险地区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旅居史或是否为入境人员。确定人员类型后再按照有关规定对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人员进行分类管理。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防疫健康信息码为绿码，且近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天内无中高风险地区旅居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史人员和非入境人员，可以按照正常入馆程序进入会议场所。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防疫健康信息码为黄码或红码，或近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天内有中高风险地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区旅居史人员，或入境人员，则需按照当地疫情防控指挥部的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要求决定是否可以进入会议场所。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0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2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、人员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健康摸排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①所有人员来会议活动所在城市前，需至少连续</a:t>
            </a:r>
            <a:r>
              <a:rPr altLang="en-US" dirty="0" sz="1400" lang="zh-CN" spc="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 spc="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天在当地做好个人健康申报，并生成健康码，并获取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天内的行程卡，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同时确保无发热、咳嗽、乏力等症状方可前往所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在城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市。</a:t>
            </a:r>
          </a:p>
        </p:txBody>
      </p:sp>
      <p:sp>
        <p:nvSpPr>
          <p:cNvPr id="1048690" name="TextBox 135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Freeform 136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92" name="Freeform 137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93" name="TextBox 138"/>
          <p:cNvSpPr txBox="1"/>
          <p:nvPr/>
        </p:nvSpPr>
        <p:spPr>
          <a:xfrm>
            <a:off x="537210" y="543382"/>
            <a:ext cx="6631292" cy="76835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②收集和审核会议活动所有工作人员健康申报和健康码信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息，并对健康申报信息进行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分类，健康码为绿码的人员方可参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与会议活动相关工作。健康码和行程卡非绿码的人员应遵循当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地疫情防控指挥部的要求进行处理，并对分类筛查情况进行登记记录。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8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3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、人员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信息备案</a:t>
            </a:r>
          </a:p>
          <a:p>
            <a:pPr>
              <a:lnSpc>
                <a:spcPts val="114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①会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议活动所有工作人员和参会人员，都要进行信息备案。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②所有工作人员须提供身份证信息、工种、电话号码，并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进行健康信息申报。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③所有工作人员需提前做好至少连续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天的健康申报、申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领健康码，并进行自我健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康状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况监测。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④会议活动参与人员的健康管理记录、监控记录等资料由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会议主承办机构、会议服务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机构和会议场所单位保存至少两个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月。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4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、防疫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物资配备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indent="3937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①会议服务机构和会议场所单位应备好充分、足量的消毒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药械和用具，以用于场地消毒作业所需。具体包括：常量喷雾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器、量杯、小喷壶、抹布、带盖的桶、消毒紫处</a:t>
            </a:r>
            <a:r>
              <a:rPr altLang="en-US" dirty="0" sz="1400" lang="zh-CN" spc="90">
                <a:solidFill>
                  <a:srgbClr val="000000"/>
                </a:solidFill>
                <a:latin typeface="STSong"/>
                <a:ea typeface="STSong"/>
              </a:rPr>
              <a:t>线灯、医疗床、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0">
                <a:solidFill>
                  <a:srgbClr val="000000"/>
                </a:solidFill>
                <a:latin typeface="STSong"/>
                <a:ea typeface="STSong"/>
              </a:rPr>
              <a:t>含氯消毒剂（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ea typeface="STSong"/>
              </a:rPr>
              <a:t>“84”</a:t>
            </a:r>
            <a:r>
              <a:rPr altLang="en-US" dirty="0" sz="1400" lang="zh-CN" spc="95">
                <a:solidFill>
                  <a:srgbClr val="000000"/>
                </a:solidFill>
                <a:latin typeface="STSong"/>
                <a:ea typeface="STSong"/>
              </a:rPr>
              <a:t>消毒液</a:t>
            </a:r>
            <a:r>
              <a:rPr altLang="en-US" dirty="0" sz="1400" lang="zh-CN" spc="35">
                <a:solidFill>
                  <a:srgbClr val="000000"/>
                </a:solidFill>
                <a:latin typeface="STSong"/>
                <a:ea typeface="STSong"/>
              </a:rPr>
              <a:t>)</a:t>
            </a:r>
            <a:r>
              <a:rPr altLang="en-US" dirty="0" sz="1400" lang="zh-CN" spc="95">
                <a:solidFill>
                  <a:srgbClr val="000000"/>
                </a:solidFill>
                <a:latin typeface="STSong"/>
                <a:ea typeface="STSong"/>
              </a:rPr>
              <a:t>等。</a:t>
            </a:r>
          </a:p>
          <a:p>
            <a:pPr>
              <a:lnSpc>
                <a:spcPts val="605"/>
              </a:lnSpc>
            </a:pPr>
            <a:endParaRPr dirty="0" lang="en-US"/>
          </a:p>
          <a:p>
            <a:pPr indent="39370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②会议服务机构和会议场所单位为场地消毒操作人员备好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充分、足量的个人防护用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品：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工作服、一次性帽子、医用防护、口罩、护目镜、长筒乳胶手套、长筒胶靴等。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5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、通道设置与标</a:t>
            </a: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识系统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①根据会议活动疫情防控需要，优化设置参会人员通道，</a:t>
            </a:r>
            <a:r>
              <a:rPr altLang="en-US" dirty="0" sz="1400" lang="zh-CN" spc="-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5">
                <a:solidFill>
                  <a:srgbClr val="000000"/>
                </a:solidFill>
                <a:latin typeface="STSong"/>
                <a:ea typeface="STSong"/>
              </a:rPr>
              <a:t>实施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人员分类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通行管控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措施，对工作人员和参会人员进行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分流，并完善相应的标识系统。</a:t>
            </a:r>
          </a:p>
        </p:txBody>
      </p:sp>
      <p:sp>
        <p:nvSpPr>
          <p:cNvPr id="1048694" name="TextBox 139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Freeform 140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96" name="Freeform 141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97" name="TextBox 142"/>
          <p:cNvSpPr txBox="1"/>
          <p:nvPr/>
        </p:nvSpPr>
        <p:spPr>
          <a:xfrm>
            <a:off x="537210" y="314782"/>
            <a:ext cx="6801471" cy="830580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②按工作职能设置专业岗点，完善安全检查、防疫检查措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施。若会议规模较大，可设</a:t>
            </a:r>
            <a:r>
              <a:t/>
            </a:r>
            <a:br/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置铁马隔离区域，建议预设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健康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检查岗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，负责进场前人员健康情况初审、红外无</a:t>
            </a:r>
            <a:r>
              <a:t/>
            </a:r>
            <a:br/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感体温筛查、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控制人员流量。在会场入口通道设置</a:t>
            </a:r>
            <a:r>
              <a:rPr altLang="en-US" dirty="0" sz="1400" lang="zh-CN" spc="35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安全检查岗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，负责人员、</a:t>
            </a:r>
            <a:r>
              <a:rPr altLang="en-US" dirty="0" sz="1400" lang="zh-CN" spc="1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物</a:t>
            </a:r>
            <a:r>
              <a:t/>
            </a:r>
            <a:br/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品安全检查、地垫消毒及测温；建议设置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门禁验证岗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，负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责人员身份、票证实名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查验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、数据绑定。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③完善标识系统。在报到区、人员通道、安全检查等关键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岗点，设置若干醒目的参会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流程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、防疫知识的标识和宣传板。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6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、设施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设备准备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①门禁、安检设备。会议场所的门禁验证系统建议使用可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实现证票核验、身份识别、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流量预警等功能的设备；安检系统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建议使用可实现物品安全监测、体温检测等功能的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设备，保障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会议安全有序实施和疫情防控需要。</a:t>
            </a:r>
          </a:p>
          <a:p>
            <a:pPr hangingPunct="0" indent="3937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②人员通道的安全、防疫措施。在人员进出通道、安全检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查等关键岗点设置红外热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成像测温仪、安检设备、门禁闸机、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手持体温检测仪、消毒地垫、消毒酒精等防疫物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资、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设备。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③设置临时隔离区或医疗服务点。在报到区附近应设置不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低于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18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㎡的临时隔离区。</a:t>
            </a:r>
            <a:r>
              <a:t/>
            </a:r>
            <a:br/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会议期间，发现入场人员体温超过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37.3℃、具有咳嗽等症状，应禁止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入场，并按专业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部门的要求予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以现场处理，就近临时隔离，启动应急处理程序。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8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7</a:t>
            </a:r>
            <a:r>
              <a:rPr altLang="en-US" dirty="0" sz="1400" lang="zh-CN" spc="30">
                <a:solidFill>
                  <a:srgbClr val="32475E"/>
                </a:solidFill>
                <a:latin typeface="STSong"/>
                <a:ea typeface="STSong"/>
              </a:rPr>
              <a:t>、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会场布置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①会场座位应单人座椅，前后左右间隔不低于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米；若是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间距不超过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-6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米的固定座位，则需隔位安排座位。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②尽可能不要安排岛屿式座位，若是必须要安排，那么每</a:t>
            </a:r>
            <a:r>
              <a:rPr altLang="en-US" dirty="0" sz="1400" lang="zh-CN" spc="-9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个岛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屿的座位间距也不应低于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米。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③会场通道不应低于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2</a:t>
            </a:r>
            <a:r>
              <a:rPr altLang="en-US" dirty="0" sz="1400" lang="zh-CN" spc="-6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米，座椅与四周墙壁之间的距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离不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应低于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-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米。</a:t>
            </a:r>
          </a:p>
        </p:txBody>
      </p:sp>
      <p:sp>
        <p:nvSpPr>
          <p:cNvPr id="1048698" name="TextBox 143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Freeform 144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00" name="Freeform 145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01" name="TextBox 146"/>
          <p:cNvSpPr txBox="1"/>
          <p:nvPr/>
        </p:nvSpPr>
        <p:spPr>
          <a:xfrm>
            <a:off x="558165" y="362712"/>
            <a:ext cx="6631291" cy="83947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五、会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议中防控操作</a:t>
            </a:r>
          </a:p>
          <a:p>
            <a:pPr>
              <a:lnSpc>
                <a:spcPts val="123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30">
                <a:solidFill>
                  <a:srgbClr val="32475E"/>
                </a:solidFill>
                <a:latin typeface="STSong"/>
                <a:ea typeface="STSong"/>
              </a:rPr>
              <a:t>、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会议现场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①现场所有工作人员之间的距离不要低于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②嘉宾的话筒尽量实现一人一筒，如果话筒数量有限，在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一个嘉宾使用过话筒之后，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建议立即使用</a:t>
            </a:r>
            <a:r>
              <a:rPr altLang="en-US" dirty="0" sz="1400" lang="zh-CN" spc="10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75%的酒精对话筒进</a:t>
            </a:r>
            <a:r>
              <a:rPr altLang="en-US" dirty="0" sz="1400" lang="zh-CN" spc="10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行擦拭消毒后，再交给下一位嘉宾使用。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③会议资料装袋后，对袋子进行喷洒消毒之后才能摆放使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用。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④舞台表演、上台领奖等人员之间的距离要保持不低于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2</a:t>
            </a:r>
            <a:r>
              <a:rPr altLang="en-US" dirty="0" sz="1400" lang="zh-CN" spc="35">
                <a:solidFill>
                  <a:srgbClr val="32475E"/>
                </a:solidFill>
                <a:latin typeface="STSong"/>
                <a:ea typeface="STSong"/>
              </a:rPr>
              <a:t>、贵</a:t>
            </a:r>
            <a:r>
              <a:rPr altLang="en-US" dirty="0" sz="1400" lang="zh-CN" spc="30">
                <a:solidFill>
                  <a:srgbClr val="32475E"/>
                </a:solidFill>
                <a:latin typeface="STSong"/>
                <a:ea typeface="STSong"/>
              </a:rPr>
              <a:t>宾室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75">
                <a:solidFill>
                  <a:srgbClr val="000000"/>
                </a:solidFill>
                <a:latin typeface="STSong"/>
                <a:ea typeface="STSong"/>
              </a:rPr>
              <a:t>①建议张贴明显的提醒，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75">
                <a:solidFill>
                  <a:srgbClr val="000000"/>
                </a:solidFill>
                <a:latin typeface="STSong"/>
                <a:ea typeface="STSong"/>
              </a:rPr>
              <a:t>保持距离，不要握手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75">
                <a:solidFill>
                  <a:srgbClr val="000000"/>
                </a:solidFill>
                <a:latin typeface="STSong"/>
                <a:ea typeface="STSong"/>
              </a:rPr>
              <a:t>。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②贵宾室的座椅应保持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米以上的距离。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③摆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放的茶点水果，应分盘摆放，不要使用大盘共用的方式。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5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3</a:t>
            </a:r>
            <a:r>
              <a:rPr altLang="en-US" dirty="0" sz="1400" lang="zh-CN" spc="35">
                <a:solidFill>
                  <a:srgbClr val="32475E"/>
                </a:solidFill>
                <a:latin typeface="STSong"/>
                <a:ea typeface="STSong"/>
              </a:rPr>
              <a:t>、接</a:t>
            </a:r>
            <a:r>
              <a:rPr altLang="en-US" dirty="0" sz="1400" lang="zh-CN" spc="30">
                <a:solidFill>
                  <a:srgbClr val="32475E"/>
                </a:solidFill>
                <a:latin typeface="STSong"/>
                <a:ea typeface="STSong"/>
              </a:rPr>
              <a:t>送站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①安排专人专车接站，减少路途中乘坐公共交通工具的接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触风险。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②对接站人员、接站车辆做好登记，确保车辆定期消毒、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记录接站时间、接站人员健康状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况、车辆消毒时间等。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③根据接站人数，合理安排车辆，车辆搭乘人数建议不超</a:t>
            </a:r>
            <a:r>
              <a:rPr altLang="en-US" dirty="0" sz="1400" lang="zh-CN" spc="10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过最大限载人数的</a:t>
            </a:r>
            <a:r>
              <a:rPr altLang="en-US" dirty="0" sz="1400" lang="zh-CN" spc="10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50%，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车内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尽量保持开窗通风。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④车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上司机、接站人员、乘客应全程佩戴好口罩，减少交谈。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⑤在接站车辆上备足防疫物资，接到嘉宾后需要进行体温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测量，局部消毒，并做好健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康情况登记，若出现体温异常、咳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嗽等现象，及时联系防疫部门配合处理。若在车上发生呕吐，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应立即对呕吐物进行覆盖消毒，清除呕吐物后，再使用含氯消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毒剂进行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物体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表面的消毒处理。</a:t>
            </a:r>
          </a:p>
        </p:txBody>
      </p:sp>
      <p:sp>
        <p:nvSpPr>
          <p:cNvPr id="1048702" name="TextBox 147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Freeform 148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04" name="Freeform 149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05" name="TextBox 150"/>
          <p:cNvSpPr txBox="1"/>
          <p:nvPr/>
        </p:nvSpPr>
        <p:spPr>
          <a:xfrm>
            <a:off x="558800" y="619899"/>
            <a:ext cx="6765912" cy="78994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4</a:t>
            </a:r>
            <a:r>
              <a:rPr altLang="en-US" dirty="0" sz="1400" lang="zh-CN" spc="30">
                <a:solidFill>
                  <a:srgbClr val="32475E"/>
                </a:solidFill>
                <a:latin typeface="STSong"/>
                <a:ea typeface="STSong"/>
              </a:rPr>
              <a:t>、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住宿安排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尽可能将参会人员统一安排在指定酒店，方便集中管理。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尽可能采取非接触式办理住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宿手续。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入住前和入住后必须严格进行客房消毒。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5</a:t>
            </a:r>
            <a:r>
              <a:rPr altLang="en-US" dirty="0" sz="1400" lang="zh-CN" spc="30">
                <a:solidFill>
                  <a:srgbClr val="32475E"/>
                </a:solidFill>
                <a:latin typeface="STSong"/>
                <a:ea typeface="STSong"/>
              </a:rPr>
              <a:t>、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参会签到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①保持安全距离：报到区标识安全距离（1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米）地标线，提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示参会人员保持安全距离，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不拥挤，不聚集，现场工作人员及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时进行排队引导、参会流程提醒。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②参会流程：在会议区入口需设置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健康检查岗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（口罩、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健康码、行程卡、人员分类管理要求）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→“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报名注册岗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（门票、</a:t>
            </a:r>
            <a:r>
              <a:rPr altLang="en-US" dirty="0" sz="1400" lang="zh-CN" spc="-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证件核验，身份识别；若未带身份证同时又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无法确认身份时，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则需要办理临时身份证明；若未带口罩，由会议服务机构现场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提</a:t>
            </a:r>
            <a:r>
              <a:t/>
            </a:r>
            <a:br/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供）→核验通过，发放参会证</a:t>
            </a:r>
            <a:r>
              <a:rPr altLang="en-US" dirty="0" sz="1400" lang="zh-CN" spc="35">
                <a:solidFill>
                  <a:srgbClr val="000000"/>
                </a:solidFill>
                <a:latin typeface="STSong"/>
                <a:ea typeface="STSong"/>
              </a:rPr>
              <a:t>→“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安全检查岗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（随身物品安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全检查，体温测量，局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部消毒）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→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进入会议场所。如有发热、</a:t>
            </a:r>
            <a:r>
              <a:rPr altLang="en-US" dirty="0" sz="1400" lang="zh-CN" spc="-8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咳嗽等疑似症状人员，现场及时隔离，并启动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应急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处理程序。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0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6</a:t>
            </a:r>
            <a:r>
              <a:rPr altLang="en-US" dirty="0" sz="1400" lang="zh-CN" spc="40">
                <a:solidFill>
                  <a:srgbClr val="32475E"/>
                </a:solidFill>
                <a:latin typeface="STSong"/>
                <a:ea typeface="STSong"/>
              </a:rPr>
              <a:t>、茶歇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①茶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歇区应确保洽谈区的通风、宽敞。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②茶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歇区服务人员必须正确佩戴口罩。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③为防止茶歇区人员集聚，茶点区应安排好取拿线路，设置排队区，标识排队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-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米线。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交谈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人员之间应保持安全距离。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7</a:t>
            </a:r>
            <a:r>
              <a:rPr altLang="en-US" dirty="0" sz="1400" lang="zh-CN" spc="30">
                <a:solidFill>
                  <a:srgbClr val="32475E"/>
                </a:solidFill>
                <a:latin typeface="STSong"/>
                <a:ea typeface="STSong"/>
              </a:rPr>
              <a:t>、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餐饮管理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①原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则上不安排大型的围席式宴会，尽可能安排自助餐。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②开餐前半小时完成就餐区域桌椅、地面消毒，并通风换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气。</a:t>
            </a:r>
          </a:p>
        </p:txBody>
      </p:sp>
      <p:sp>
        <p:nvSpPr>
          <p:cNvPr id="1048706" name="TextBox 151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Freeform 152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08" name="Freeform 153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09" name="TextBox 154"/>
          <p:cNvSpPr txBox="1"/>
          <p:nvPr/>
        </p:nvSpPr>
        <p:spPr>
          <a:xfrm>
            <a:off x="558165" y="453847"/>
            <a:ext cx="6666851" cy="82169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③根据参会人员数量，建议采取分配式分批用餐的方式，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单人单向单座就餐。用餐人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员之间距离保持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1.5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米以上，取餐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排队时与他人保持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米距离，应遵循分时、错峰、单向就餐的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原则，避免扎堆就餐、面对面就餐，避免交谈。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④餐厅人员需完善自身防护措施（口罩、护目镜、手套等）。</a:t>
            </a:r>
            <a:r>
              <a:rPr altLang="en-US" dirty="0" sz="1400" lang="zh-CN" spc="-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做好食品留样，专人管理，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严格执行消毒时间、程序，制定就餐、消毒等管理台账。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⑤加强餐（饮）具的清洁消毒，重复使用的餐（饮）具应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30">
                <a:solidFill>
                  <a:srgbClr val="000000"/>
                </a:solidFill>
                <a:latin typeface="STSong"/>
                <a:ea typeface="STSong"/>
              </a:rPr>
              <a:t>当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一人一用一消毒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⑥做好餐余垃圾管理，加强就餐区卫生防疫管理，就餐前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后，保洁员做好餐区地面及桌椅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卫生清洁并进行防疫消毒。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8</a:t>
            </a:r>
            <a:r>
              <a:rPr altLang="en-US" dirty="0" sz="1400" lang="zh-CN" spc="30">
                <a:solidFill>
                  <a:srgbClr val="32475E"/>
                </a:solidFill>
                <a:latin typeface="STSong"/>
                <a:ea typeface="STSong"/>
              </a:rPr>
              <a:t>、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巡查管理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①会议主承办机构和会议场所单位应安排专人巡查，在会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议期间实行不间断现场安全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巡查，提高联防联控的巡查敏感度，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发现防控风险及时提醒和制止。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②会议期间，采用平面、视频、安全提示牌等形式，多种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渠道进行安全提醒及防疫相关知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识宣传。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③一旦发现参会人员存在有聚集情况，或者两人之间距离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低于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-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米的情况，立即进行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提醒。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5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9</a:t>
            </a:r>
            <a:r>
              <a:rPr altLang="en-US" dirty="0" sz="1400" lang="zh-CN" spc="25">
                <a:solidFill>
                  <a:srgbClr val="32475E"/>
                </a:solidFill>
                <a:latin typeface="STSong"/>
                <a:ea typeface="STSong"/>
              </a:rPr>
              <a:t>、应急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处理程序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一旦发现体温异常或咳嗽等疑似新冠病毒肺炎症状的人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员，应立即启动如下应急处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理程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序。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①若该人员未佩戴医用外科口罩或者医用防护口罩，则需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要立即发放医用外科口罩或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者医用防护口罩，安保人员督促其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正确佩戴，并带领其经专用通道前往临时隔离区或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医疗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服务点；</a:t>
            </a:r>
          </a:p>
        </p:txBody>
      </p:sp>
      <p:sp>
        <p:nvSpPr>
          <p:cNvPr id="1048710" name="TextBox 155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Freeform 8"/>
          <p:cNvSpPr/>
          <p:nvPr/>
        </p:nvSpPr>
        <p:spPr>
          <a:xfrm>
            <a:off x="0" y="2550274"/>
            <a:ext cx="7772400" cy="7508125"/>
          </a:xfrm>
          <a:custGeom>
            <a:avLst/>
            <a:gdLst>
              <a:gd name="connsiteX0" fmla="*/ 0 w 7772400"/>
              <a:gd name="connsiteY0" fmla="*/ 0 h 7508125"/>
              <a:gd name="connsiteX1" fmla="*/ 7772400 w 7772400"/>
              <a:gd name="connsiteY1" fmla="*/ 0 h 7508125"/>
              <a:gd name="connsiteX2" fmla="*/ 7772400 w 7772400"/>
              <a:gd name="connsiteY2" fmla="*/ 7508125 h 7508125"/>
              <a:gd name="connsiteX3" fmla="*/ 0 w 7772400"/>
              <a:gd name="connsiteY3" fmla="*/ 7508125 h 7508125"/>
              <a:gd name="connsiteX4" fmla="*/ 0 w 7772400"/>
              <a:gd name="connsiteY4" fmla="*/ 0 h 750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400" h="7508125">
                <a:moveTo>
                  <a:pt x="0" y="0"/>
                </a:moveTo>
                <a:lnTo>
                  <a:pt x="7772400" y="0"/>
                </a:lnTo>
                <a:lnTo>
                  <a:pt x="7772400" y="7508125"/>
                </a:lnTo>
                <a:lnTo>
                  <a:pt x="0" y="7508125"/>
                </a:lnTo>
                <a:lnTo>
                  <a:pt x="0" y="0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590" name="Freeform 9"/>
          <p:cNvSpPr/>
          <p:nvPr/>
        </p:nvSpPr>
        <p:spPr>
          <a:xfrm>
            <a:off x="0" y="0"/>
            <a:ext cx="7772400" cy="2549639"/>
          </a:xfrm>
          <a:custGeom>
            <a:avLst/>
            <a:gdLst>
              <a:gd name="connsiteX0" fmla="*/ 0 w 7772400"/>
              <a:gd name="connsiteY0" fmla="*/ 0 h 2549639"/>
              <a:gd name="connsiteX1" fmla="*/ 7772400 w 7772400"/>
              <a:gd name="connsiteY1" fmla="*/ 0 h 2549639"/>
              <a:gd name="connsiteX2" fmla="*/ 7772400 w 7772400"/>
              <a:gd name="connsiteY2" fmla="*/ 2549639 h 2549639"/>
              <a:gd name="connsiteX3" fmla="*/ 0 w 7772400"/>
              <a:gd name="connsiteY3" fmla="*/ 2549639 h 2549639"/>
              <a:gd name="connsiteX4" fmla="*/ 0 w 7772400"/>
              <a:gd name="connsiteY4" fmla="*/ 0 h 2549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400" h="2549639">
                <a:moveTo>
                  <a:pt x="0" y="0"/>
                </a:moveTo>
                <a:lnTo>
                  <a:pt x="7772400" y="0"/>
                </a:lnTo>
                <a:lnTo>
                  <a:pt x="7772400" y="2549639"/>
                </a:lnTo>
                <a:lnTo>
                  <a:pt x="0" y="2549639"/>
                </a:lnTo>
                <a:lnTo>
                  <a:pt x="0" y="0"/>
                </a:lnTo>
                <a:close/>
              </a:path>
            </a:pathLst>
          </a:custGeom>
          <a:solidFill>
            <a:srgbClr val="F3F3F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591" name="Freeform 10"/>
          <p:cNvSpPr/>
          <p:nvPr/>
        </p:nvSpPr>
        <p:spPr>
          <a:xfrm>
            <a:off x="0" y="4152"/>
            <a:ext cx="7772400" cy="2545486"/>
          </a:xfrm>
          <a:custGeom>
            <a:avLst/>
            <a:gdLst>
              <a:gd name="connsiteX0" fmla="*/ 0 w 7772400"/>
              <a:gd name="connsiteY0" fmla="*/ 0 h 2545486"/>
              <a:gd name="connsiteX1" fmla="*/ 0 w 7772400"/>
              <a:gd name="connsiteY1" fmla="*/ 2545486 h 2545486"/>
              <a:gd name="connsiteX2" fmla="*/ 7772400 w 7772400"/>
              <a:gd name="connsiteY2" fmla="*/ 2545486 h 2545486"/>
              <a:gd name="connsiteX3" fmla="*/ 7772400 w 7772400"/>
              <a:gd name="connsiteY3" fmla="*/ 2545296 h 2545486"/>
              <a:gd name="connsiteX4" fmla="*/ 0 w 7772400"/>
              <a:gd name="connsiteY4" fmla="*/ 0 h 2545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400" h="2545486">
                <a:moveTo>
                  <a:pt x="0" y="0"/>
                </a:moveTo>
                <a:lnTo>
                  <a:pt x="0" y="2545486"/>
                </a:lnTo>
                <a:lnTo>
                  <a:pt x="7772400" y="2545486"/>
                </a:lnTo>
                <a:lnTo>
                  <a:pt x="7772400" y="2545296"/>
                </a:lnTo>
                <a:lnTo>
                  <a:pt x="0" y="0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592" name="TextBox 11"/>
          <p:cNvSpPr txBox="1"/>
          <p:nvPr/>
        </p:nvSpPr>
        <p:spPr>
          <a:xfrm>
            <a:off x="3093085" y="1576819"/>
            <a:ext cx="940403" cy="48768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3200" lang="zh-CN" spc="-5">
                <a:solidFill>
                  <a:srgbClr val="32475E"/>
                </a:solidFill>
                <a:latin typeface="STSong"/>
                <a:ea typeface="STSong"/>
              </a:rPr>
              <a:t>目录</a:t>
            </a:r>
          </a:p>
        </p:txBody>
      </p:sp>
      <p:sp>
        <p:nvSpPr>
          <p:cNvPr id="1048593" name="TextBox 12"/>
          <p:cNvSpPr txBox="1"/>
          <p:nvPr/>
        </p:nvSpPr>
        <p:spPr>
          <a:xfrm>
            <a:off x="471805" y="3124073"/>
            <a:ext cx="7050690" cy="36576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  <a:tabLst>
                <a:tab algn="l" pos="3937635"/>
              </a:tabLst>
            </a:pPr>
            <a:r>
              <a:rPr altLang="en-US" dirty="0" sz="2400" lang="zh-CN" spc="-5">
                <a:solidFill>
                  <a:srgbClr val="FEFEFE"/>
                </a:solidFill>
                <a:latin typeface="STSong"/>
                <a:ea typeface="STSong"/>
              </a:rPr>
              <a:t>关于活动执行手册	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ea typeface="Times New Roman"/>
              </a:rPr>
              <a:t>...............................................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cs typeface="Times New Roman"/>
              </a:rPr>
              <a:t>  </a:t>
            </a:r>
            <a:r>
              <a:rPr altLang="zh-CN" dirty="0" sz="1800" lang="en-US" spc="30">
                <a:solidFill>
                  <a:srgbClr val="FEFEFE"/>
                </a:solidFill>
                <a:latin typeface="Times New Roman"/>
                <a:ea typeface="Times New Roman"/>
              </a:rPr>
              <a:t>4</a:t>
            </a:r>
          </a:p>
        </p:txBody>
      </p:sp>
      <p:sp>
        <p:nvSpPr>
          <p:cNvPr id="1048594" name="TextBox 13"/>
          <p:cNvSpPr txBox="1"/>
          <p:nvPr/>
        </p:nvSpPr>
        <p:spPr>
          <a:xfrm>
            <a:off x="471805" y="3940556"/>
            <a:ext cx="3174976" cy="36576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2400" lang="zh-CN" spc="-5">
                <a:solidFill>
                  <a:srgbClr val="FEFEFE"/>
                </a:solidFill>
                <a:latin typeface="STSong"/>
                <a:ea typeface="STSong"/>
              </a:rPr>
              <a:t>活动备</a:t>
            </a:r>
            <a:r>
              <a:rPr altLang="en-US" dirty="0" sz="2400" lang="zh-CN">
                <a:solidFill>
                  <a:srgbClr val="FEFEFE"/>
                </a:solidFill>
                <a:latin typeface="STSong"/>
                <a:ea typeface="STSong"/>
              </a:rPr>
              <a:t>案以及风险把控</a:t>
            </a:r>
          </a:p>
        </p:txBody>
      </p:sp>
      <p:sp>
        <p:nvSpPr>
          <p:cNvPr id="1048595" name="TextBox 14"/>
          <p:cNvSpPr txBox="1"/>
          <p:nvPr/>
        </p:nvSpPr>
        <p:spPr>
          <a:xfrm>
            <a:off x="568960" y="4851260"/>
            <a:ext cx="2369804" cy="75565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b="1" dirty="0" sz="1600" lang="zh-CN" spc="5">
                <a:solidFill>
                  <a:srgbClr val="FEFEFE"/>
                </a:solidFill>
                <a:latin typeface="STSong"/>
                <a:ea typeface="STSong"/>
              </a:rPr>
              <a:t>1</a:t>
            </a:r>
            <a:r>
              <a:rPr altLang="en-US" b="1" dirty="0" sz="1600" lang="zh-CN" spc="20">
                <a:solidFill>
                  <a:srgbClr val="FEFEFE"/>
                </a:solidFill>
                <a:latin typeface="STSong"/>
                <a:ea typeface="STSong"/>
              </a:rPr>
              <a:t>、大型活动备</a:t>
            </a:r>
            <a:r>
              <a:rPr altLang="en-US" b="1" dirty="0" sz="1600" lang="zh-CN" spc="15">
                <a:solidFill>
                  <a:srgbClr val="FEFEFE"/>
                </a:solidFill>
                <a:latin typeface="STSong"/>
                <a:ea typeface="STSong"/>
              </a:rPr>
              <a:t>案资料清单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11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5">
                <a:solidFill>
                  <a:srgbClr val="FEFEFE"/>
                </a:solidFill>
                <a:latin typeface="STSong"/>
                <a:ea typeface="STSong"/>
              </a:rPr>
              <a:t>2</a:t>
            </a:r>
            <a:r>
              <a:rPr altLang="en-US" b="1" dirty="0" sz="1600" lang="zh-CN" spc="25">
                <a:solidFill>
                  <a:srgbClr val="FEFEFE"/>
                </a:solidFill>
                <a:latin typeface="STSong"/>
                <a:ea typeface="STSong"/>
              </a:rPr>
              <a:t>、</a:t>
            </a:r>
            <a:r>
              <a:rPr altLang="en-US" b="1" dirty="0" sz="1600" lang="zh-CN" spc="20">
                <a:solidFill>
                  <a:srgbClr val="FEFEFE"/>
                </a:solidFill>
                <a:latin typeface="STSong"/>
                <a:ea typeface="STSong"/>
              </a:rPr>
              <a:t>十项风险把控清单</a:t>
            </a:r>
          </a:p>
        </p:txBody>
      </p:sp>
      <p:sp>
        <p:nvSpPr>
          <p:cNvPr id="1048596" name="TextBox 15"/>
          <p:cNvSpPr txBox="1"/>
          <p:nvPr/>
        </p:nvSpPr>
        <p:spPr>
          <a:xfrm>
            <a:off x="4409440" y="4605020"/>
            <a:ext cx="3055905" cy="11684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hangingPunct="0" marL="0">
              <a:lnSpc>
                <a:spcPct val="212916"/>
              </a:lnSpc>
            </a:pPr>
            <a:r>
              <a:rPr altLang="zh-CN" dirty="0" sz="1800" lang="en-US" spc="10">
                <a:solidFill>
                  <a:srgbClr val="FEFEFE"/>
                </a:solidFill>
                <a:latin typeface="Times New Roman"/>
                <a:ea typeface="Times New Roman"/>
              </a:rPr>
              <a:t>...............................................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cs typeface="Times New Roman"/>
              </a:rPr>
              <a:t>  </a:t>
            </a:r>
            <a:r>
              <a:rPr altLang="zh-CN" dirty="0" sz="1800" lang="en-US" spc="20">
                <a:solidFill>
                  <a:srgbClr val="FEFEFE"/>
                </a:solidFill>
                <a:latin typeface="Times New Roman"/>
                <a:ea typeface="Times New Roman"/>
              </a:rPr>
              <a:t>6</a:t>
            </a:r>
            <a:r>
              <a:rPr altLang="zh-CN" dirty="0" sz="1800" lang="en-US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ea typeface="Times New Roman"/>
              </a:rPr>
              <a:t>...............................................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cs typeface="Times New Roman"/>
              </a:rPr>
              <a:t>  </a:t>
            </a:r>
            <a:r>
              <a:rPr altLang="zh-CN" dirty="0" sz="1800" lang="en-US" spc="60">
                <a:solidFill>
                  <a:srgbClr val="FEFEFE"/>
                </a:solidFill>
                <a:latin typeface="Times New Roman"/>
                <a:ea typeface="Times New Roman"/>
              </a:rPr>
              <a:t>7</a:t>
            </a:r>
          </a:p>
        </p:txBody>
      </p:sp>
      <p:sp>
        <p:nvSpPr>
          <p:cNvPr id="1048597" name="TextBox 16"/>
          <p:cNvSpPr txBox="1"/>
          <p:nvPr/>
        </p:nvSpPr>
        <p:spPr>
          <a:xfrm>
            <a:off x="471805" y="6048756"/>
            <a:ext cx="2565376" cy="36576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2400" lang="zh-CN" spc="-5">
                <a:solidFill>
                  <a:srgbClr val="FEFEFE"/>
                </a:solidFill>
                <a:latin typeface="STSong"/>
                <a:ea typeface="STSong"/>
              </a:rPr>
              <a:t>活动现</a:t>
            </a:r>
            <a:r>
              <a:rPr altLang="en-US" dirty="0" sz="2400" lang="zh-CN">
                <a:solidFill>
                  <a:srgbClr val="FEFEFE"/>
                </a:solidFill>
                <a:latin typeface="STSong"/>
                <a:ea typeface="STSong"/>
              </a:rPr>
              <a:t>场应急预案</a:t>
            </a:r>
          </a:p>
        </p:txBody>
      </p:sp>
      <p:sp>
        <p:nvSpPr>
          <p:cNvPr id="1048598" name="TextBox 17"/>
          <p:cNvSpPr txBox="1"/>
          <p:nvPr/>
        </p:nvSpPr>
        <p:spPr>
          <a:xfrm>
            <a:off x="522605" y="6808965"/>
            <a:ext cx="2981310" cy="209475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b="1" dirty="0" sz="1600" lang="zh-CN" spc="5">
                <a:solidFill>
                  <a:srgbClr val="FEFEFE"/>
                </a:solidFill>
                <a:latin typeface="STSong"/>
                <a:ea typeface="STSong"/>
              </a:rPr>
              <a:t>1</a:t>
            </a:r>
            <a:r>
              <a:rPr altLang="en-US" b="1" dirty="0" sz="1600" lang="zh-CN" spc="20">
                <a:solidFill>
                  <a:srgbClr val="FEFEFE"/>
                </a:solidFill>
                <a:latin typeface="STSong"/>
                <a:ea typeface="STSong"/>
              </a:rPr>
              <a:t>、活动现场中所</a:t>
            </a:r>
            <a:r>
              <a:rPr altLang="en-US" b="1" dirty="0" sz="1600" lang="zh-CN" spc="10">
                <a:solidFill>
                  <a:srgbClr val="FEFEFE"/>
                </a:solidFill>
                <a:latin typeface="STSong"/>
                <a:ea typeface="STSong"/>
              </a:rPr>
              <a:t>遇到的突发状况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10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5">
                <a:solidFill>
                  <a:srgbClr val="FEFEFE"/>
                </a:solidFill>
                <a:latin typeface="STSong"/>
                <a:ea typeface="STSong"/>
              </a:rPr>
              <a:t>2</a:t>
            </a:r>
            <a:r>
              <a:rPr altLang="en-US" b="1" dirty="0" sz="1600" lang="zh-CN" spc="20">
                <a:solidFill>
                  <a:srgbClr val="FEFEFE"/>
                </a:solidFill>
                <a:latin typeface="STSong"/>
                <a:ea typeface="STSong"/>
              </a:rPr>
              <a:t>、安检过程中所</a:t>
            </a:r>
            <a:r>
              <a:rPr altLang="en-US" b="1" dirty="0" sz="1600" lang="zh-CN" spc="10">
                <a:solidFill>
                  <a:srgbClr val="FEFEFE"/>
                </a:solidFill>
                <a:latin typeface="STSong"/>
                <a:ea typeface="STSong"/>
              </a:rPr>
              <a:t>出现的紧急情况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11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b="1" dirty="0" sz="1600" lang="zh-CN" spc="5">
                <a:solidFill>
                  <a:srgbClr val="FEFEFE"/>
                </a:solidFill>
                <a:latin typeface="STSong"/>
                <a:ea typeface="STSong"/>
              </a:rPr>
              <a:t>3</a:t>
            </a:r>
            <a:r>
              <a:rPr altLang="en-US" b="1" dirty="0" sz="1600" lang="zh-CN" spc="20">
                <a:solidFill>
                  <a:srgbClr val="FEFEFE"/>
                </a:solidFill>
                <a:latin typeface="STSong"/>
                <a:ea typeface="STSong"/>
              </a:rPr>
              <a:t>、常见应急情</a:t>
            </a:r>
            <a:r>
              <a:rPr altLang="en-US" b="1" dirty="0" sz="1600" lang="zh-CN" spc="15">
                <a:solidFill>
                  <a:srgbClr val="FEFEFE"/>
                </a:solidFill>
                <a:latin typeface="STSong"/>
                <a:ea typeface="STSong"/>
              </a:rPr>
              <a:t>况方案处置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29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2400" lang="zh-CN" spc="-10">
                <a:solidFill>
                  <a:srgbClr val="FEFEFE"/>
                </a:solidFill>
                <a:latin typeface="STSong"/>
                <a:ea typeface="STSong"/>
              </a:rPr>
              <a:t>附录</a:t>
            </a:r>
          </a:p>
        </p:txBody>
      </p:sp>
      <p:sp>
        <p:nvSpPr>
          <p:cNvPr id="1048599" name="TextBox 18"/>
          <p:cNvSpPr txBox="1"/>
          <p:nvPr/>
        </p:nvSpPr>
        <p:spPr>
          <a:xfrm>
            <a:off x="4409440" y="6573519"/>
            <a:ext cx="3171474" cy="24130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hangingPunct="0" marL="0">
              <a:lnSpc>
                <a:spcPct val="185000"/>
              </a:lnSpc>
            </a:pPr>
            <a:r>
              <a:rPr altLang="zh-CN" dirty="0" sz="1800" lang="en-US" spc="10">
                <a:solidFill>
                  <a:srgbClr val="FEFEFE"/>
                </a:solidFill>
                <a:latin typeface="Times New Roman"/>
                <a:ea typeface="Times New Roman"/>
              </a:rPr>
              <a:t>...............................................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cs typeface="Times New Roman"/>
              </a:rPr>
              <a:t>  </a:t>
            </a:r>
            <a:r>
              <a:rPr altLang="zh-CN" dirty="0" sz="1800" lang="en-US" spc="75">
                <a:solidFill>
                  <a:srgbClr val="FEFEFE"/>
                </a:solidFill>
                <a:latin typeface="Times New Roman"/>
                <a:ea typeface="Times New Roman"/>
              </a:rPr>
              <a:t>9</a:t>
            </a:r>
            <a:r>
              <a:rPr altLang="zh-CN" dirty="0" sz="1800" lang="en-US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1800" lang="en-US" spc="5">
                <a:solidFill>
                  <a:srgbClr val="FEFEFE"/>
                </a:solidFill>
                <a:latin typeface="Times New Roman"/>
                <a:ea typeface="Times New Roman"/>
              </a:rPr>
              <a:t>...............................................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cs typeface="Times New Roman"/>
              </a:rPr>
              <a:t>  </a:t>
            </a:r>
            <a:r>
              <a:rPr altLang="zh-CN" dirty="0" sz="1800" lang="en-US" spc="120">
                <a:solidFill>
                  <a:srgbClr val="FEFEFE"/>
                </a:solidFill>
                <a:latin typeface="Times New Roman"/>
                <a:ea typeface="Times New Roman"/>
              </a:rPr>
              <a:t>14</a:t>
            </a:r>
          </a:p>
          <a:p>
            <a:pPr hangingPunct="0" marL="0">
              <a:lnSpc>
                <a:spcPct val="268333"/>
              </a:lnSpc>
            </a:pPr>
            <a:r>
              <a:rPr altLang="zh-CN" dirty="0" sz="1800" lang="en-US" spc="5">
                <a:solidFill>
                  <a:srgbClr val="FEFEFE"/>
                </a:solidFill>
                <a:latin typeface="Times New Roman"/>
                <a:ea typeface="Times New Roman"/>
              </a:rPr>
              <a:t>...............................................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cs typeface="Times New Roman"/>
              </a:rPr>
              <a:t>  </a:t>
            </a:r>
            <a:r>
              <a:rPr altLang="zh-CN" dirty="0" sz="1800" lang="en-US" spc="130">
                <a:solidFill>
                  <a:srgbClr val="FEFEFE"/>
                </a:solidFill>
                <a:latin typeface="Times New Roman"/>
                <a:ea typeface="Times New Roman"/>
              </a:rPr>
              <a:t>16</a:t>
            </a:r>
            <a:r>
              <a:rPr altLang="zh-CN" dirty="0" sz="1800" lang="en-US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ea typeface="Times New Roman"/>
              </a:rPr>
              <a:t>...............................................</a:t>
            </a:r>
            <a:r>
              <a:rPr altLang="zh-CN" dirty="0" sz="1800" lang="en-US" spc="10">
                <a:solidFill>
                  <a:srgbClr val="FEFEFE"/>
                </a:solidFill>
                <a:latin typeface="Times New Roman"/>
                <a:cs typeface="Times New Roman"/>
              </a:rPr>
              <a:t>  </a:t>
            </a:r>
            <a:r>
              <a:rPr altLang="zh-CN" dirty="0" sz="1800" lang="en-US" spc="35">
                <a:solidFill>
                  <a:srgbClr val="FEFEFE"/>
                </a:solidFill>
                <a:latin typeface="Times New Roman"/>
                <a:ea typeface="Times New Roman"/>
              </a:rPr>
              <a:t>18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Freeform 156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12" name="Freeform 157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13" name="TextBox 158"/>
          <p:cNvSpPr txBox="1"/>
          <p:nvPr/>
        </p:nvSpPr>
        <p:spPr>
          <a:xfrm>
            <a:off x="558165" y="299859"/>
            <a:ext cx="6636371" cy="84328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②检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查人员立即向现场负责人报告，并通知现场或社区医务人员；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③组织询问、登记并劝返与疑似人员密切接触的人员，配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合卫健部门对所有接触人员进行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调查；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④疑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似人员经过或逗留区域进行及时彻底消毒；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⑤对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会议场所进行全面喷洒消毒；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⑥医务人员安排急救车辆将疑似人员转移至指定隔离医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院。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2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六、会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议后防控操作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1、根据会议活动开展实际情况，建议编写疫情防控工作总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结报告，指出不足之处，不断完善会议活动与会议场所的疫情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防控工作。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50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2、会议活动结束后，会议主承办机构应对会议期间所有人</a:t>
            </a:r>
            <a:r>
              <a:rPr altLang="en-US" dirty="0" sz="1400" lang="zh-CN" spc="-1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员的健康登记信息进行分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类存档不低于两个月，并注意信息保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密。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4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3、会议活动结束后的第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日和第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日，建议会议主承办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机构给所有参会人员发送信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息要求进行健康异常告知：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参会人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员若出现发热、干咳等入院诊断为新型冠状病毒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肺炎疑似、确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诊以及无症状感染者病例，请及时告知会议主承办机构，以便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尽快配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合卫健部门早期排查相关接触人员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7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4、对参与会议活动的所有工作人员（包括会议组委会工作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人员、会议服务机构工作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人员、会议场所单位工作人员、搭建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商工作人员等）在会议结束后需开展自我健康监测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天，并将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监测情况统一上报给会议服务机构，由会议服务机构提交给会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议主承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办单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位、会议场所单位进行归档，保留时间不低于两个月。</a:t>
            </a:r>
          </a:p>
        </p:txBody>
      </p:sp>
      <p:sp>
        <p:nvSpPr>
          <p:cNvPr id="1048714" name="TextBox 159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Freeform 160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16" name="Freeform 161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17" name="TextBox 162"/>
          <p:cNvSpPr txBox="1"/>
          <p:nvPr/>
        </p:nvSpPr>
        <p:spPr>
          <a:xfrm>
            <a:off x="558165" y="299859"/>
            <a:ext cx="6636371" cy="84328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②检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查人员立即向现场负责人报告，并通知现场或社区医务人员；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③组织询问、登记并劝返与疑似人员密切接触的人员，配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合卫健部门对所有接触人员进行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调查；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④疑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似人员经过或逗留区域进行及时彻底消毒；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⑤对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会议场所进行全面喷洒消毒；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⑥医务人员安排急救车辆将疑似人员转移至指定隔离医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院。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2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六、会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议后防控操作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1、根据会议活动开展实际情况，建议编写疫情防控工作总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结报告，指出不足之处，不断完善会议活动与会议场所的疫情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防控工作。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50"/>
              </a:lnSpc>
            </a:pPr>
            <a:endParaRPr dirty="0" lang="en-US"/>
          </a:p>
          <a:p>
            <a:pPr indent="39369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2、会议活动结束后，会议主承办机构应对会议期间所有人</a:t>
            </a:r>
            <a:r>
              <a:rPr altLang="en-US" dirty="0" sz="1400" lang="zh-CN" spc="-1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员的健康登记信息进行分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类存档不低于两个月，并注意信息保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密。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4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3、会议活动结束后的第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日和第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日，建议会议主承办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机构给所有参会人员发送信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息要求进行健康异常告知：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参会人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员若出现发热、干咳等入院诊断为新型冠状病毒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肺炎疑似、确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诊以及无症状感染者病例，请及时告知会议主承办机构，以便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尽快配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合卫健部门早期排查相关接触人员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7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4、对参与会议活动的所有工作人员（包括会议组委会工作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人员、会议服务机构工作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人员、会议场所单位工作人员、搭建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商工作人员等）在会议结束后需开展自我健康监测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天，并将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监测情况统一上报给会议服务机构，由会议服务机构提交给会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议主承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办单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位、会议场所单位进行归档，保留时间不低于两个月。</a:t>
            </a:r>
          </a:p>
        </p:txBody>
      </p:sp>
      <p:sp>
        <p:nvSpPr>
          <p:cNvPr id="1048718" name="TextBox 163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0" name="Picture 16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247900" y="228600"/>
            <a:ext cx="2926080" cy="487680"/>
          </a:xfrm>
          <a:prstGeom prst="rect"/>
        </p:spPr>
      </p:pic>
      <p:sp>
        <p:nvSpPr>
          <p:cNvPr id="1048719" name="Freeform 165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20" name="Freeform 166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21" name="TextBox 167"/>
          <p:cNvSpPr txBox="1"/>
          <p:nvPr/>
        </p:nvSpPr>
        <p:spPr>
          <a:xfrm>
            <a:off x="2729865" y="265811"/>
            <a:ext cx="1958951" cy="36576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b="1" dirty="0" sz="2400" lang="zh-CN" spc="5">
                <a:solidFill>
                  <a:srgbClr val="32475E"/>
                </a:solidFill>
                <a:latin typeface="STSong"/>
                <a:ea typeface="STSong"/>
              </a:rPr>
              <a:t>防控管</a:t>
            </a:r>
            <a:r>
              <a:rPr altLang="en-US" b="1" dirty="0" sz="2400" lang="zh-CN">
                <a:solidFill>
                  <a:srgbClr val="32475E"/>
                </a:solidFill>
                <a:latin typeface="STSong"/>
                <a:ea typeface="STSong"/>
              </a:rPr>
              <a:t>理指南</a:t>
            </a:r>
          </a:p>
        </p:txBody>
      </p:sp>
      <p:sp>
        <p:nvSpPr>
          <p:cNvPr id="1048722" name="TextBox 168"/>
          <p:cNvSpPr txBox="1"/>
          <p:nvPr/>
        </p:nvSpPr>
        <p:spPr>
          <a:xfrm>
            <a:off x="537210" y="1037082"/>
            <a:ext cx="6670662" cy="72644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一、组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织领导</a:t>
            </a:r>
          </a:p>
          <a:p>
            <a:pPr>
              <a:lnSpc>
                <a:spcPts val="62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根据习近平总书记提出的坚定信心、同舟共济、科学防治、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精准施策的疫情防控工作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总要求，坚持会议活动疫情防控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群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防共治，各负其责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的原则，每个会议活动都应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设立疫情防控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工作领导小组，建立</a:t>
            </a:r>
            <a:r>
              <a:rPr altLang="en-US" dirty="0" sz="1400" lang="zh-CN" spc="65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会议主承办机构</a:t>
            </a:r>
            <a:r>
              <a:rPr altLang="en-US" dirty="0" sz="1400" lang="zh-CN" spc="60">
                <a:solidFill>
                  <a:srgbClr val="000000"/>
                </a:solidFill>
                <a:latin typeface="STSong"/>
                <a:ea typeface="STSong"/>
              </a:rPr>
              <a:t>”+“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会议场所单位</a:t>
            </a:r>
            <a:r>
              <a:rPr altLang="en-US" dirty="0" sz="1400" lang="zh-CN" spc="60">
                <a:solidFill>
                  <a:srgbClr val="000000"/>
                </a:solidFill>
                <a:latin typeface="STSong"/>
                <a:ea typeface="STSong"/>
              </a:rPr>
              <a:t>”+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会议</a:t>
            </a:r>
            <a:r>
              <a:t/>
            </a:r>
            <a:br/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服务机构、搭建商”的疫情联防联控机制，强化项目疫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情防控保障能力。建议实行会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议活动主承办机构负责人和会议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场所单位负责人担任组长的双组长制，负责组织制定并提供会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议活动实施期间疫情防控工作方案并监督实施。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在疫情防控过程中，会议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主承办机构为会议活动疫情防控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责任主体单位；会议场所单位为会议活动疫情防控属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地管理责</a:t>
            </a:r>
            <a:r>
              <a:rPr altLang="en-US" dirty="0" sz="1400" lang="zh-CN" spc="-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任主体单位；会议服务机构和搭建商等履行会议活动相应的联</a:t>
            </a:r>
            <a:r>
              <a:rPr altLang="en-US" dirty="0" sz="1400" lang="zh-CN" spc="-7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防联控职责。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具体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如下：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32475E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、会议主承办机构承</a:t>
            </a: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担疫情防控主体责任：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①承担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疫情防控主体责任，组织制定并提供会议活动期间疫情防控工作方案，并指定专人组织实施会议活动的各项疫情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防控工作；负责协调疫情防控职能部门，做好疫情监管、检测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和后续处置工作。</a:t>
            </a:r>
          </a:p>
          <a:p>
            <a:pPr>
              <a:lnSpc>
                <a:spcPts val="60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②取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得会议活动实施行政许可，严格落实疫情防控相关许可的要求。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③按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疫情防控要求合理规划功能区设置，合理制定人员动线及流量进出管控方案。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④预算疫情防控专用资金，确保各项防控措施及时到位，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同时准备充足的备用口罩、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一次性手套、消毒用品等疫情防控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物资，做好防控保障和物资发放工作。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⑤制定工作人员健康摸排方案，向会议场所单位、会议服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务机构、搭建商等发布工作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人员健康摸排方案，对告知会议活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动所有参与人员的健康要求。</a:t>
            </a:r>
          </a:p>
        </p:txBody>
      </p:sp>
      <p:sp>
        <p:nvSpPr>
          <p:cNvPr id="1048723" name="TextBox 169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Freeform 170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25" name="Freeform 171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26" name="TextBox 172"/>
          <p:cNvSpPr txBox="1"/>
          <p:nvPr/>
        </p:nvSpPr>
        <p:spPr>
          <a:xfrm>
            <a:off x="2425065" y="265811"/>
            <a:ext cx="1958951" cy="36576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b="1" dirty="0" sz="2400" lang="zh-CN" spc="5">
                <a:solidFill>
                  <a:srgbClr val="32475E"/>
                </a:solidFill>
                <a:latin typeface="STSong"/>
                <a:ea typeface="STSong"/>
              </a:rPr>
              <a:t>防控管</a:t>
            </a:r>
            <a:r>
              <a:rPr altLang="en-US" b="1" dirty="0" sz="2400" lang="zh-CN">
                <a:solidFill>
                  <a:srgbClr val="32475E"/>
                </a:solidFill>
                <a:latin typeface="STSong"/>
                <a:ea typeface="STSong"/>
              </a:rPr>
              <a:t>理指南</a:t>
            </a:r>
          </a:p>
        </p:txBody>
      </p:sp>
      <p:sp>
        <p:nvSpPr>
          <p:cNvPr id="1048727" name="TextBox 173"/>
          <p:cNvSpPr txBox="1"/>
          <p:nvPr/>
        </p:nvSpPr>
        <p:spPr>
          <a:xfrm>
            <a:off x="537210" y="1037082"/>
            <a:ext cx="6670662" cy="72644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一、组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织领导</a:t>
            </a:r>
          </a:p>
          <a:p>
            <a:pPr>
              <a:lnSpc>
                <a:spcPts val="62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根据习近平总书记提出的坚定信心、同舟共济、科学防治、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精准施策的疫情防控工作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总要求，坚持会议活动疫情防控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群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防共治，各负其责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的原则，每个会议活动都应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设立疫情防控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工作领导小组，建立</a:t>
            </a:r>
            <a:r>
              <a:rPr altLang="en-US" dirty="0" sz="1400" lang="zh-CN" spc="65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会议主承办机构</a:t>
            </a:r>
            <a:r>
              <a:rPr altLang="en-US" dirty="0" sz="1400" lang="zh-CN" spc="60">
                <a:solidFill>
                  <a:srgbClr val="000000"/>
                </a:solidFill>
                <a:latin typeface="STSong"/>
                <a:ea typeface="STSong"/>
              </a:rPr>
              <a:t>”+“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会议场所单位</a:t>
            </a:r>
            <a:r>
              <a:rPr altLang="en-US" dirty="0" sz="1400" lang="zh-CN" spc="60">
                <a:solidFill>
                  <a:srgbClr val="000000"/>
                </a:solidFill>
                <a:latin typeface="STSong"/>
                <a:ea typeface="STSong"/>
              </a:rPr>
              <a:t>”+</a:t>
            </a:r>
            <a:r>
              <a:rPr altLang="en-US" dirty="0" sz="1400" lang="zh-CN" spc="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110">
                <a:solidFill>
                  <a:srgbClr val="000000"/>
                </a:solidFill>
                <a:latin typeface="STSong"/>
                <a:ea typeface="STSong"/>
              </a:rPr>
              <a:t>会议</a:t>
            </a:r>
            <a:r>
              <a:t/>
            </a:r>
            <a:br/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服务机构、搭建商”的疫情联防联控机制，强化项目疫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情防控保障能力。建议实行会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议活动主承办机构负责人和会议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场所单位负责人担任组长的双组长制，负责组织制定并提供会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议活动实施期间疫情防控工作方案并监督实施。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在疫情防控过程中，会议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主承办机构为会议活动疫情防控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责任主体单位；会议场所单位为会议活动疫情防控属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地管理责</a:t>
            </a:r>
            <a:r>
              <a:rPr altLang="en-US" dirty="0" sz="1400" lang="zh-CN" spc="-6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任主体单位；会议服务机构和搭建商等履行会议活动相应的联</a:t>
            </a:r>
            <a:r>
              <a:rPr altLang="en-US" dirty="0" sz="1400" lang="zh-CN" spc="-7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防联控职责。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具体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如下：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32475E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、会议主承办机构承</a:t>
            </a: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担疫情防控主体责任：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①承担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疫情防控主体责任，组织制定并提供会议活动期间疫情防控工作方案，并指定专人组织实施会议活动的各项疫情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防控工作；负责协调疫情防控职能部门，做好疫情监管、检测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和后续处置工作。</a:t>
            </a:r>
          </a:p>
          <a:p>
            <a:pPr>
              <a:lnSpc>
                <a:spcPts val="60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②取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得会议活动实施行政许可，严格落实疫情防控相关许可的要求。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③按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疫情防控要求合理规划功能区设置，合理制定人员动线及流量进出管控方案。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④预算疫情防控专用资金，确保各项防控措施及时到位，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同时准备充足的备用口罩、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一次性手套、消毒用品等疫情防控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物资，做好防控保障和物资发放工作。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⑤制定工作人员健康摸排方案，向会议场所单位、会议服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务机构、搭建商等发布工作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人员健康摸排方案，对告知会议活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动所有参与人员的健康要求。</a:t>
            </a:r>
          </a:p>
        </p:txBody>
      </p:sp>
      <p:sp>
        <p:nvSpPr>
          <p:cNvPr id="1048728" name="TextBox 174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9" name="Freeform 175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30" name="Freeform 176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31" name="TextBox 177"/>
          <p:cNvSpPr txBox="1"/>
          <p:nvPr/>
        </p:nvSpPr>
        <p:spPr>
          <a:xfrm>
            <a:off x="635000" y="267157"/>
            <a:ext cx="6631291" cy="78994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⑥收集、审核所有工作人员和参会人员的健康码信息和行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程卡信息，健康码为绿码且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近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天内无在中高风险地区旅居经</a:t>
            </a:r>
            <a:r>
              <a:rPr altLang="en-US" dirty="0" sz="1400" lang="zh-CN" spc="8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历的人员，方可参与会议活动相关工作，但若健康码为非绿码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或近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天内有在中高风险地区旅居经历的，虽没有新冠病毒肺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炎疑似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症状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的人员，应按照疫情防控指挥部的要求进行处理。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⑦会议期间落实主承办机构与会议服务机构、搭建商的疫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情联防联控职责，每日收集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主承办机构、组委会、会议服务机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构、搭建商工作人员的健康申报信息，实现健康监测，并将申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报信息提交给会议场所单位，做好所有工作人员的疫情防控宣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传工作。⑧组织并培训工作人员实施体温检测、实名验证、门禁管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理、安全检查、秩序维护、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巡视、督查等疫情防控工作，组织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实施疫情防控应急处置工作。</a:t>
            </a:r>
          </a:p>
          <a:p>
            <a:pPr>
              <a:lnSpc>
                <a:spcPts val="61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⑨协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助会议场所单位在会议活动期间的场地消毒工作。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5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32475E"/>
                </a:solidFill>
                <a:latin typeface="STSong"/>
                <a:ea typeface="STSong"/>
              </a:rPr>
              <a:t>2</a:t>
            </a: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、会议场所单</a:t>
            </a: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位承担疫情防控属地管理主体责任：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①组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织落实并监督会议活动期间疫情防控工作方案的各项措施。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 spc="40">
                <a:solidFill>
                  <a:srgbClr val="000000"/>
                </a:solidFill>
                <a:latin typeface="STSong"/>
                <a:ea typeface="STSong"/>
              </a:rPr>
              <a:t>②根据疫情防控需要，优化设置参会人员和工作人员通道，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95">
                <a:solidFill>
                  <a:srgbClr val="000000"/>
                </a:solidFill>
                <a:latin typeface="STSong"/>
                <a:ea typeface="STSong"/>
              </a:rPr>
              <a:t>实施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ea typeface="STSong"/>
              </a:rPr>
              <a:t>“</a:t>
            </a:r>
            <a:r>
              <a:rPr altLang="en-US" dirty="0" sz="1400" lang="zh-CN" spc="40">
                <a:solidFill>
                  <a:srgbClr val="000000"/>
                </a:solidFill>
                <a:latin typeface="STSong"/>
                <a:ea typeface="STSong"/>
              </a:rPr>
              <a:t>人员分类</a:t>
            </a:r>
            <a:r>
              <a:rPr altLang="en-US" dirty="0" sz="1400" lang="zh-CN" spc="35">
                <a:solidFill>
                  <a:srgbClr val="000000"/>
                </a:solidFill>
                <a:latin typeface="STSong"/>
                <a:ea typeface="STSong"/>
              </a:rPr>
              <a:t>”</a:t>
            </a:r>
            <a:r>
              <a:rPr altLang="en-US" dirty="0" sz="1400" lang="zh-CN" spc="45">
                <a:solidFill>
                  <a:srgbClr val="000000"/>
                </a:solidFill>
                <a:latin typeface="STSong"/>
                <a:ea typeface="STSong"/>
              </a:rPr>
              <a:t>通行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管控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措施，并完善相应的标识系统。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③根据相关合同约定，提供体温检测、实名制验证和安检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测温设备保障和技术保障，并指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导监督实施。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④落实会议场所公共区域日常消毒工作，建立工作台账，</a:t>
            </a:r>
            <a:r>
              <a:rPr altLang="en-US" dirty="0" sz="1400" lang="zh-CN" spc="-3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加强疫情防控工作管理。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⑤协助会议主承办机构做好会议活动参与人员的健康信息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收集和归档工作。</a:t>
            </a:r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⑥协助会议服务机构组织并培训体温检测、实名验证、门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禁管理、安全检查、秩序维护、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巡查等疫情防控工作。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⑦协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助组织实施疫情防控应急处置工作。</a:t>
            </a:r>
          </a:p>
        </p:txBody>
      </p:sp>
      <p:sp>
        <p:nvSpPr>
          <p:cNvPr id="1048732" name="TextBox 178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3" name="Freeform 179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34" name="Freeform 180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35" name="TextBox 181"/>
          <p:cNvSpPr txBox="1"/>
          <p:nvPr/>
        </p:nvSpPr>
        <p:spPr>
          <a:xfrm>
            <a:off x="635000" y="344944"/>
            <a:ext cx="6882752" cy="84963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32475E"/>
                </a:solidFill>
                <a:latin typeface="STSong"/>
                <a:ea typeface="STSong"/>
              </a:rPr>
              <a:t>3</a:t>
            </a: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、会议服务机构与</a:t>
            </a: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搭建商承担联防联控职责：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①收集审核本单位工作人员（含临时用工人员）健康信息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和健康码，并按要求向会议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主承办机构和会议场所单位如实申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报。做好本单位人员配合疫情防控的宣传工作。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②做好本单位工作人员（含临时用工人员）的个人防护工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作。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③会议结束后各单位需对本单位工作人员（含临时用工人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员）的健康状况随访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14</a:t>
            </a:r>
            <a:r>
              <a:rPr altLang="en-US" dirty="0" sz="1400" lang="zh-CN" spc="2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天，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并将随访情况汇总后报会议主承办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机构和会议场所单位。若工作人员出现发热、干咳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入院诊断为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新型冠状病毒肺炎疑似、确诊以及无症状感染者病例，需及时</a:t>
            </a:r>
            <a:r>
              <a:rPr altLang="en-US" dirty="0" sz="1400" lang="zh-CN" spc="-9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告知会议</a:t>
            </a:r>
          </a:p>
          <a:p>
            <a:pPr>
              <a:lnSpc>
                <a:spcPts val="60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主承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办机构，以便尽快配合卫健部门早期排查相关接触人员。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55"/>
              </a:lnSpc>
            </a:pPr>
            <a:endParaRPr dirty="0" lang="en-US"/>
          </a:p>
          <a:p>
            <a:pPr indent="73659"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二、职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责分工</a:t>
            </a:r>
          </a:p>
          <a:p>
            <a:pPr>
              <a:lnSpc>
                <a:spcPts val="620"/>
              </a:lnSpc>
            </a:pPr>
            <a:endParaRPr dirty="0" lang="en-US"/>
          </a:p>
          <a:p>
            <a:pPr hangingPunct="0" marL="73659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在疫情防控工作领导小组的指挥下，会议活动疫情防控建</a:t>
            </a:r>
            <a:r>
              <a:rPr altLang="en-US" dirty="0" sz="1400" lang="zh-CN" spc="-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议设置信息组、健康筛查组、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巡查组、宣传组、消杀组、后勤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保障组、应急处置组等工作组，各组的工作职责拟如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indent="73659"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下：</a:t>
            </a:r>
          </a:p>
          <a:p>
            <a:pPr>
              <a:lnSpc>
                <a:spcPts val="1200"/>
              </a:lnSpc>
            </a:pPr>
            <a:endParaRPr dirty="0" lang="en-US"/>
          </a:p>
          <a:p>
            <a:pPr indent="113665"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1</a:t>
            </a:r>
            <a:r>
              <a:rPr altLang="en-US" dirty="0" sz="1400" lang="zh-CN" spc="20">
                <a:solidFill>
                  <a:srgbClr val="32475E"/>
                </a:solidFill>
                <a:latin typeface="STSong"/>
                <a:ea typeface="STSong"/>
              </a:rPr>
              <a:t>、信息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组工作职责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indent="113030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负责落实所有工作人员、参会人员的实名认证；负责收集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所有工作人员、参会人员</a:t>
            </a:r>
          </a:p>
          <a:p>
            <a:pPr>
              <a:lnSpc>
                <a:spcPts val="585"/>
              </a:lnSpc>
            </a:pPr>
            <a:endParaRPr dirty="0" lang="en-US"/>
          </a:p>
          <a:p>
            <a:pPr hangingPunct="0" marL="73659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的基本信息、健康申报信息和每日健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康监测信息；负责落实疫情防控日报告和零报告；负责与疫情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防控指挥部、疾控机构对接防控工作要求。</a:t>
            </a:r>
          </a:p>
          <a:p>
            <a:pPr>
              <a:lnSpc>
                <a:spcPts val="620"/>
              </a:lnSpc>
            </a:pPr>
            <a:endParaRPr dirty="0" lang="en-US"/>
          </a:p>
          <a:p>
            <a:pPr indent="113665"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2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、健康筛查组工</a:t>
            </a: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作职责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73659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负责所有进入会议场所人员的体温检测；负责对所有进入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会场人员健康码、行程卡进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行审核，入场秩序维护等防控相关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工作。</a:t>
            </a:r>
          </a:p>
          <a:p>
            <a:pPr>
              <a:lnSpc>
                <a:spcPts val="620"/>
              </a:lnSpc>
            </a:pPr>
            <a:endParaRPr dirty="0" lang="en-US"/>
          </a:p>
          <a:p>
            <a:pPr indent="73659"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3</a:t>
            </a:r>
            <a:r>
              <a:rPr altLang="en-US" dirty="0" sz="1400" lang="zh-CN" spc="20">
                <a:solidFill>
                  <a:srgbClr val="32475E"/>
                </a:solidFill>
                <a:latin typeface="STSong"/>
                <a:ea typeface="STSong"/>
              </a:rPr>
              <a:t>、巡查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组工作职责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73659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负责会议布置和开会期间所有疫情防控工作落实情况检查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和督促，发现未按要求落实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的及时采取措施督促整改；负责对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会场所有人员佩戴口罩情况、保持人际间距情况进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行督导检查，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发现防控风险及时督促改正；负责建立会议场所单位、会议服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务机构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和参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会人员落实防控措施的奖惩机制。</a:t>
            </a:r>
          </a:p>
        </p:txBody>
      </p:sp>
      <p:sp>
        <p:nvSpPr>
          <p:cNvPr id="1048736" name="TextBox 182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Freeform 183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38" name="Freeform 184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39" name="TextBox 185"/>
          <p:cNvSpPr txBox="1"/>
          <p:nvPr/>
        </p:nvSpPr>
        <p:spPr>
          <a:xfrm>
            <a:off x="635000" y="344944"/>
            <a:ext cx="6885291" cy="830580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4</a:t>
            </a:r>
            <a:r>
              <a:rPr altLang="en-US" dirty="0" sz="1400" lang="zh-CN" spc="20">
                <a:solidFill>
                  <a:srgbClr val="32475E"/>
                </a:solidFill>
                <a:latin typeface="STSong"/>
                <a:ea typeface="STSong"/>
              </a:rPr>
              <a:t>、宣传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组工作职责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负责新冠肺炎疫情防控知识宣传；负责对所有工作人员、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参会人员等的疫情防控培训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工作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；负责实名注册报名、参会须知和注意事项等内容的宣传。</a:t>
            </a:r>
          </a:p>
          <a:p>
            <a:pPr>
              <a:lnSpc>
                <a:spcPts val="620"/>
              </a:lnSpc>
            </a:pPr>
            <a:endParaRPr dirty="0" lang="en-US"/>
          </a:p>
          <a:p>
            <a:pPr indent="40005"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5</a:t>
            </a:r>
            <a:r>
              <a:rPr altLang="en-US" dirty="0" sz="1400" lang="zh-CN" spc="20">
                <a:solidFill>
                  <a:srgbClr val="32475E"/>
                </a:solidFill>
                <a:latin typeface="STSong"/>
                <a:ea typeface="STSong"/>
              </a:rPr>
              <a:t>、消杀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组工作职责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负责监督和协助会议场所通风措施的具体落实；负责制订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消毒工作计划，并监督落实。</a:t>
            </a:r>
          </a:p>
          <a:p>
            <a:pPr>
              <a:lnSpc>
                <a:spcPts val="1195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6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、后勤保障组工</a:t>
            </a: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作职责</a:t>
            </a:r>
          </a:p>
          <a:p>
            <a:pPr>
              <a:lnSpc>
                <a:spcPts val="115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负责疫情防控所需物资的准备，负责疫情防控设备维护，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保持设备运转正常。</a:t>
            </a:r>
          </a:p>
          <a:p>
            <a:pPr>
              <a:lnSpc>
                <a:spcPts val="1200"/>
              </a:lnSpc>
            </a:pPr>
            <a:endParaRPr dirty="0" lang="en-US"/>
          </a:p>
          <a:p>
            <a:pPr indent="40005" marL="0">
              <a:lnSpc>
                <a:spcPct val="100000"/>
              </a:lnSpc>
            </a:pPr>
            <a:r>
              <a:rPr altLang="en-US" dirty="0" sz="1400" lang="zh-CN" spc="5">
                <a:solidFill>
                  <a:srgbClr val="32475E"/>
                </a:solidFill>
                <a:latin typeface="STSong"/>
                <a:ea typeface="STSong"/>
              </a:rPr>
              <a:t>7</a:t>
            </a:r>
            <a:r>
              <a:rPr altLang="en-US" dirty="0" sz="1400" lang="zh-CN" spc="15">
                <a:solidFill>
                  <a:srgbClr val="32475E"/>
                </a:solidFill>
                <a:latin typeface="STSong"/>
                <a:ea typeface="STSong"/>
              </a:rPr>
              <a:t>、应急处置组工</a:t>
            </a:r>
            <a:r>
              <a:rPr altLang="en-US" dirty="0" sz="1400" lang="zh-CN" spc="10">
                <a:solidFill>
                  <a:srgbClr val="32475E"/>
                </a:solidFill>
                <a:latin typeface="STSong"/>
                <a:ea typeface="STSong"/>
              </a:rPr>
              <a:t>作职责</a:t>
            </a:r>
          </a:p>
          <a:p>
            <a:pPr>
              <a:lnSpc>
                <a:spcPts val="56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一旦发现体温异常、咳嗽、呕吐等症状者，负责按照应急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处理程序的内容及时进行处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置。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00"/>
              </a:lnSpc>
            </a:pPr>
            <a:endParaRPr dirty="0" lang="en-US"/>
          </a:p>
          <a:p>
            <a:pPr indent="76200"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三、防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疫培训</a:t>
            </a:r>
          </a:p>
          <a:p>
            <a:pPr>
              <a:lnSpc>
                <a:spcPts val="620"/>
              </a:lnSpc>
            </a:pPr>
            <a:endParaRPr dirty="0" lang="en-US"/>
          </a:p>
          <a:p>
            <a:pPr hangingPunct="0" indent="39369" marL="7620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1、提前多途径公告会议具体安排、观会须知、疫情防控注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意事项等内容，在会议活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动筹备过程中，及时把活动的疫情防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控信息向参会人员进行告知，并纳入相关宣传资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料，确保所有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参会人员配合疫情防控工作。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70"/>
              </a:lnSpc>
            </a:pPr>
            <a:endParaRPr dirty="0" lang="en-US"/>
          </a:p>
          <a:p>
            <a:pPr hangingPunct="0" indent="39369" marL="7620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2、会议场所的现场需设置防疫警示标识，明确参会须知、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疫情防控要求、临时隔离</a:t>
            </a:r>
            <a:r>
              <a:t/>
            </a:r>
            <a:br/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区或医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疗服务点位置及联系方式，做好现场的疫情、防控宣传。在停车区、报到区、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过道、洗手间、</a:t>
            </a:r>
            <a:r>
              <a:rPr altLang="en-US" dirty="0" sz="1400" lang="zh-CN" spc="-6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茶歇区</a:t>
            </a:r>
            <a:r>
              <a:rPr altLang="en-US" dirty="0" sz="1400" lang="zh-CN" spc="-10">
                <a:solidFill>
                  <a:srgbClr val="000000"/>
                </a:solidFill>
                <a:latin typeface="STSong"/>
                <a:ea typeface="STSong"/>
              </a:rPr>
              <a:t>/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洽谈区、会场外醒目位置张贴提示牌、地贴等进行引导提示。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70"/>
              </a:lnSpc>
            </a:pPr>
            <a:endParaRPr dirty="0" lang="en-US"/>
          </a:p>
          <a:p>
            <a:pPr hangingPunct="0" marL="7620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3、会议主承办机构、会议场所单位、会议服务机构和搭建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商等应根据实际情况，对</a:t>
            </a:r>
            <a:r>
              <a:t/>
            </a:r>
            <a:br/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工作人员开展系统的防疫知识培训，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内容包括健康申报和健康监测、会议出入通道及</a:t>
            </a:r>
          </a:p>
          <a:p>
            <a:pPr>
              <a:lnSpc>
                <a:spcPts val="595"/>
              </a:lnSpc>
            </a:pPr>
            <a:endParaRPr dirty="0" lang="en-US"/>
          </a:p>
          <a:p>
            <a:pPr indent="76200" marL="0">
              <a:lnSpc>
                <a:spcPct val="100000"/>
              </a:lnSpc>
            </a:pP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流程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、会议议程、用餐安排、消毒用品使用、公共场所清洁、垃圾处理、应急处置等，</a:t>
            </a:r>
          </a:p>
          <a:p>
            <a:pPr>
              <a:lnSpc>
                <a:spcPts val="1175"/>
              </a:lnSpc>
            </a:pPr>
            <a:endParaRPr dirty="0" lang="en-US"/>
          </a:p>
          <a:p>
            <a:pPr indent="76200" marL="0">
              <a:lnSpc>
                <a:spcPct val="100000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做到每一位工作人员都是合格的疫情防控人员，并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具有及时应对疫情突发事件的能力。</a:t>
            </a:r>
          </a:p>
        </p:txBody>
      </p:sp>
      <p:sp>
        <p:nvSpPr>
          <p:cNvPr id="1048740" name="TextBox 186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1" name="Freeform 187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42" name="Freeform 188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743" name="TextBox 189"/>
          <p:cNvSpPr txBox="1"/>
          <p:nvPr/>
        </p:nvSpPr>
        <p:spPr>
          <a:xfrm>
            <a:off x="635000" y="526542"/>
            <a:ext cx="6631291" cy="44831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51434" marL="0">
              <a:lnSpc>
                <a:spcPct val="100000"/>
              </a:lnSpc>
            </a:pPr>
            <a:r>
              <a:rPr altLang="en-US" dirty="0" sz="1800" lang="zh-CN" spc="-5">
                <a:solidFill>
                  <a:srgbClr val="32475E"/>
                </a:solidFill>
                <a:latin typeface="STSong"/>
                <a:ea typeface="STSong"/>
              </a:rPr>
              <a:t>四、应</a:t>
            </a:r>
            <a:r>
              <a:rPr altLang="en-US" dirty="0" sz="1800" lang="zh-CN">
                <a:solidFill>
                  <a:srgbClr val="32475E"/>
                </a:solidFill>
                <a:latin typeface="STSong"/>
                <a:ea typeface="STSong"/>
              </a:rPr>
              <a:t>急演练</a:t>
            </a:r>
          </a:p>
          <a:p>
            <a:pPr>
              <a:lnSpc>
                <a:spcPts val="620"/>
              </a:lnSpc>
            </a:pPr>
            <a:endParaRPr dirty="0" lang="en-US"/>
          </a:p>
          <a:p>
            <a:pPr hangingPunct="0" indent="39369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1、为全面检验疫情联防联控处理能力，以保障会议活动顺</a:t>
            </a:r>
            <a:r>
              <a:rPr altLang="en-US" dirty="0" sz="1400" lang="zh-CN" spc="-4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10">
                <a:solidFill>
                  <a:srgbClr val="000000"/>
                </a:solidFill>
                <a:latin typeface="STSong"/>
                <a:ea typeface="STSong"/>
              </a:rPr>
              <a:t>利开展，建议大型会议活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动在开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始前进行疫情防控联合应急演练。参与单位包括：会展主管部门、疾控中心、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公安局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会议主承办机构、会议场所单位和会议服务机构等。应急演练全程模拟真实开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会状态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，模拟参会人员报到、签到；模拟出现体温异常、呕吐污染源、使用非智能手机、忘带身份证、会议过程中</a:t>
            </a:r>
            <a:r>
              <a:rPr altLang="en-US" dirty="0" sz="1400" lang="zh-CN" spc="-9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出现发热、咳嗽者等突发情况进行应急处置，做到对疫情防控</a:t>
            </a:r>
            <a:r>
              <a:rPr altLang="en-US" dirty="0" sz="1400" lang="zh-CN" spc="-5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及安全保障工作全面、细致的检验。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890"/>
              </a:lnSpc>
            </a:pPr>
            <a:endParaRPr dirty="0" lang="en-US"/>
          </a:p>
          <a:p>
            <a:pPr hangingPunct="0" marL="0">
              <a:lnSpc>
                <a:spcPct val="169583"/>
              </a:lnSpc>
            </a:pP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2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、如遇疑似新冠病毒肺炎症状的情形：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ea typeface="STSong"/>
              </a:rPr>
              <a:t>体温超过</a:t>
            </a:r>
            <a:r>
              <a:rPr altLang="en-US" dirty="0" sz="1400" lang="zh-CN" spc="2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 spc="5">
                <a:solidFill>
                  <a:srgbClr val="000000"/>
                </a:solidFill>
                <a:latin typeface="STSong"/>
                <a:ea typeface="STSong"/>
              </a:rPr>
              <a:t>37.3℃或有咳嗽、呕吐等症状者，</a:t>
            </a:r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应拒绝进入会场，由专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人将其送至临时隔离区或医疗服务点，并立即启动应急处理程序；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建议配备移动测温设备，一旦发现会议场所内有发热人员，</a:t>
            </a:r>
            <a:r>
              <a:rPr altLang="en-US" dirty="0" sz="1400" lang="zh-CN" spc="-75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应立即由专人带领其走应急通道送至临时隔离区或医疗服务点</a:t>
            </a:r>
            <a:r>
              <a:rPr altLang="en-US" dirty="0" sz="1400" lang="zh-CN" spc="-3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进行处置，并立即启动应急处理程序；</a:t>
            </a:r>
            <a:r>
              <a:t/>
            </a:r>
            <a:br/>
            <a:r>
              <a:rPr altLang="en-US" dirty="0" sz="1400" lang="zh-CN" spc="-5">
                <a:solidFill>
                  <a:srgbClr val="000000"/>
                </a:solidFill>
                <a:latin typeface="STSong"/>
                <a:ea typeface="STSong"/>
              </a:rPr>
              <a:t>在防</a:t>
            </a:r>
            <a:r>
              <a:rPr altLang="en-US" dirty="0" sz="1400" lang="zh-CN">
                <a:solidFill>
                  <a:srgbClr val="000000"/>
                </a:solidFill>
                <a:latin typeface="STSong"/>
                <a:ea typeface="STSong"/>
              </a:rPr>
              <a:t>疫部门的指导下，迅速开展会议场所的消毒、人员隔离等相关防控措施。</a:t>
            </a:r>
          </a:p>
        </p:txBody>
      </p:sp>
      <p:sp>
        <p:nvSpPr>
          <p:cNvPr id="1048744" name="TextBox 190"/>
          <p:cNvSpPr txBox="1"/>
          <p:nvPr/>
        </p:nvSpPr>
        <p:spPr>
          <a:xfrm>
            <a:off x="1481950" y="9441494"/>
            <a:ext cx="5191669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35">
                <a:solidFill>
                  <a:srgbClr val="1E2E41"/>
                </a:solidFill>
                <a:latin typeface="Times New Roman"/>
                <a:ea typeface="Times New Roman"/>
              </a:rPr>
              <a:t>37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Freeform 19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01" name="Freeform 20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55" name="Picture 2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074420" y="1531620"/>
            <a:ext cx="5379720" cy="3893820"/>
          </a:xfrm>
          <a:prstGeom prst="rect"/>
        </p:spPr>
      </p:pic>
      <p:pic>
        <p:nvPicPr>
          <p:cNvPr id="2097156" name="Picture 2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19100" y="381000"/>
            <a:ext cx="3253740" cy="495300"/>
          </a:xfrm>
          <a:prstGeom prst="rect"/>
        </p:spPr>
      </p:pic>
      <p:sp>
        <p:nvSpPr>
          <p:cNvPr id="1048602" name="TextBox 23"/>
          <p:cNvSpPr txBox="1"/>
          <p:nvPr/>
        </p:nvSpPr>
        <p:spPr>
          <a:xfrm>
            <a:off x="584835" y="427101"/>
            <a:ext cx="2569821" cy="36576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b="1" dirty="0" sz="2400" lang="zh-CN" spc="5">
                <a:solidFill>
                  <a:srgbClr val="1E2E41"/>
                </a:solidFill>
                <a:latin typeface="STSong"/>
                <a:ea typeface="STSong"/>
              </a:rPr>
              <a:t>关于活动执</a:t>
            </a:r>
            <a:r>
              <a:rPr altLang="en-US" b="1" dirty="0" sz="2400" lang="zh-CN">
                <a:solidFill>
                  <a:srgbClr val="1E2E41"/>
                </a:solidFill>
                <a:latin typeface="STSong"/>
                <a:ea typeface="STSong"/>
              </a:rPr>
              <a:t>行手册</a:t>
            </a:r>
          </a:p>
        </p:txBody>
      </p:sp>
      <p:sp>
        <p:nvSpPr>
          <p:cNvPr id="1048603" name="TextBox 24"/>
          <p:cNvSpPr txBox="1"/>
          <p:nvPr/>
        </p:nvSpPr>
        <p:spPr>
          <a:xfrm>
            <a:off x="517525" y="6061202"/>
            <a:ext cx="6967840" cy="24511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2563495" marL="0">
              <a:lnSpc>
                <a:spcPct val="100000"/>
              </a:lnSpc>
            </a:pPr>
            <a:r>
              <a:rPr altLang="en-US" b="1" dirty="0" sz="1800" lang="zh-CN" spc="5">
                <a:solidFill>
                  <a:srgbClr val="1E2E41"/>
                </a:solidFill>
                <a:latin typeface="STSong"/>
                <a:ea typeface="STSong"/>
              </a:rPr>
              <a:t>【活动执行</a:t>
            </a:r>
            <a:r>
              <a:rPr altLang="en-US" b="1" dirty="0" sz="1800" lang="zh-CN">
                <a:solidFill>
                  <a:srgbClr val="1E2E41"/>
                </a:solidFill>
                <a:latin typeface="STSong"/>
                <a:ea typeface="STSong"/>
              </a:rPr>
              <a:t>手册】</a:t>
            </a:r>
          </a:p>
          <a:p>
            <a:pPr indent="3136900" marL="0">
              <a:lnSpc>
                <a:spcPct val="100000"/>
              </a:lnSpc>
            </a:pPr>
            <a:r>
              <a:rPr altLang="en-US" b="1" dirty="0" sz="1800" lang="zh-CN" spc="-5">
                <a:solidFill>
                  <a:srgbClr val="1E2E41"/>
                </a:solidFill>
                <a:latin typeface="STSong"/>
                <a:ea typeface="STSong"/>
              </a:rPr>
              <a:t>经典篇</a:t>
            </a:r>
          </a:p>
          <a:p>
            <a:pPr>
              <a:lnSpc>
                <a:spcPts val="192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从活动项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目执行角度出发，是活动项目管理的一份执行方案。</a:t>
            </a:r>
          </a:p>
          <a:p>
            <a:pPr>
              <a:lnSpc>
                <a:spcPts val="1979"/>
              </a:lnSpc>
            </a:pPr>
            <a:endParaRPr dirty="0" lang="en-US"/>
          </a:p>
          <a:p>
            <a:pPr hangingPunct="0" indent="-285750" marL="285750">
              <a:lnSpc>
                <a:spcPct val="95833"/>
              </a:lnSpc>
            </a:pPr>
            <a:r>
              <a:rPr altLang="zh-CN" dirty="0" sz="1600" lang="en-US" spc="-5">
                <a:solidFill>
                  <a:srgbClr val="FEBF00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35">
                <a:solidFill>
                  <a:srgbClr val="FEBF00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 spc="-5">
                <a:solidFill>
                  <a:srgbClr val="FEBF00"/>
                </a:solidFill>
                <a:latin typeface="STSong"/>
                <a:ea typeface="STSong"/>
              </a:rPr>
              <a:t>《活动执行</a:t>
            </a:r>
            <a:r>
              <a:rPr altLang="en-US" b="1" dirty="0" sz="1600" lang="zh-CN" spc="-10">
                <a:solidFill>
                  <a:srgbClr val="FEBF00"/>
                </a:solidFill>
                <a:latin typeface="STSong"/>
                <a:ea typeface="STSong"/>
              </a:rPr>
              <a:t>—</a:t>
            </a:r>
            <a:r>
              <a:rPr altLang="en-US" b="1" dirty="0" sz="1600" lang="zh-CN" spc="-5">
                <a:solidFill>
                  <a:srgbClr val="FEBF00"/>
                </a:solidFill>
                <a:latin typeface="STSong"/>
                <a:ea typeface="STSong"/>
              </a:rPr>
              <a:t>思维篇》</a:t>
            </a:r>
            <a:r>
              <a:rPr altLang="en-US" b="1" dirty="0" sz="1600" lang="zh-CN" spc="-5">
                <a:solidFill>
                  <a:srgbClr val="000000"/>
                </a:solidFill>
                <a:latin typeface="STSong"/>
                <a:ea typeface="STSong"/>
              </a:rPr>
              <a:t>：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梳理工作的整体流程与底层的思维方法，建立系</a:t>
            </a:r>
            <a:r>
              <a:t/>
            </a:r>
            <a:br/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统化的活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动管理项目思维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75"/>
              </a:lnSpc>
            </a:pPr>
            <a:endParaRPr dirty="0" lang="en-US"/>
          </a:p>
          <a:p>
            <a:pPr hangingPunct="0" indent="-285750" marL="285750">
              <a:lnSpc>
                <a:spcPct val="95833"/>
              </a:lnSpc>
            </a:pPr>
            <a:r>
              <a:rPr altLang="zh-CN" dirty="0" sz="1600" lang="en-US">
                <a:solidFill>
                  <a:srgbClr val="FEBF00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55">
                <a:solidFill>
                  <a:srgbClr val="FEBF00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>
                <a:solidFill>
                  <a:srgbClr val="FEBF00"/>
                </a:solidFill>
                <a:latin typeface="STSong"/>
                <a:ea typeface="STSong"/>
              </a:rPr>
              <a:t>《活动执行</a:t>
            </a:r>
            <a:r>
              <a:rPr altLang="en-US" b="1" dirty="0" sz="1600" lang="zh-CN" spc="-5">
                <a:solidFill>
                  <a:srgbClr val="FEBF00"/>
                </a:solidFill>
                <a:latin typeface="STSong"/>
                <a:ea typeface="STSong"/>
              </a:rPr>
              <a:t>—SOP</a:t>
            </a:r>
            <a:r>
              <a:rPr altLang="en-US" b="1" dirty="0" sz="1600" lang="zh-CN">
                <a:solidFill>
                  <a:srgbClr val="FEBF00"/>
                </a:solidFill>
                <a:latin typeface="STSong"/>
                <a:ea typeface="STSong"/>
              </a:rPr>
              <a:t>篇》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：是活动执行的一份标准、专业、较全面的活动执行SOP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，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是执行过程中的检查核实的清单以及推进活动进程的工具。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Freeform 26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05" name="Freeform 27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57" name="Picture 29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19100" y="381000"/>
            <a:ext cx="3253740" cy="495300"/>
          </a:xfrm>
          <a:prstGeom prst="rect"/>
        </p:spPr>
      </p:pic>
      <p:pic>
        <p:nvPicPr>
          <p:cNvPr id="2097158" name="Picture 31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33400" y="1112520"/>
            <a:ext cx="2072640" cy="2865120"/>
          </a:xfrm>
          <a:prstGeom prst="rect"/>
        </p:spPr>
      </p:pic>
      <p:pic>
        <p:nvPicPr>
          <p:cNvPr id="2097159" name="Picture 32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788920" y="1074420"/>
            <a:ext cx="2087880" cy="2903220"/>
          </a:xfrm>
          <a:prstGeom prst="rect"/>
        </p:spPr>
      </p:pic>
      <p:pic>
        <p:nvPicPr>
          <p:cNvPr id="2097160" name="Picture 33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5074920" y="1074420"/>
            <a:ext cx="2087880" cy="2903220"/>
          </a:xfrm>
          <a:prstGeom prst="rect"/>
        </p:spPr>
      </p:pic>
      <p:sp>
        <p:nvSpPr>
          <p:cNvPr id="1048606" name="TextBox 33"/>
          <p:cNvSpPr txBox="1"/>
          <p:nvPr/>
        </p:nvSpPr>
        <p:spPr>
          <a:xfrm>
            <a:off x="528320" y="427101"/>
            <a:ext cx="6596999" cy="7938643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indent="56515" marL="0">
              <a:lnSpc>
                <a:spcPct val="100000"/>
              </a:lnSpc>
            </a:pPr>
            <a:r>
              <a:rPr altLang="en-US" b="1" dirty="0" sz="2400" lang="zh-CN" spc="5">
                <a:solidFill>
                  <a:srgbClr val="1E2E41"/>
                </a:solidFill>
                <a:latin typeface="STSong"/>
                <a:ea typeface="STSong"/>
              </a:rPr>
              <a:t>关于活动执</a:t>
            </a:r>
            <a:r>
              <a:rPr altLang="en-US" b="1" dirty="0" sz="2400" lang="zh-CN">
                <a:solidFill>
                  <a:srgbClr val="1E2E41"/>
                </a:solidFill>
                <a:latin typeface="STSong"/>
                <a:ea typeface="STSong"/>
              </a:rPr>
              <a:t>行手册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285"/>
              </a:lnSpc>
            </a:pPr>
            <a:endParaRPr dirty="0" lang="en-US"/>
          </a:p>
          <a:p>
            <a:pPr indent="2437765" marL="0">
              <a:lnSpc>
                <a:spcPct val="100000"/>
              </a:lnSpc>
            </a:pPr>
            <a:r>
              <a:rPr altLang="en-US" b="1" dirty="0" sz="1800" lang="zh-CN" spc="5">
                <a:solidFill>
                  <a:srgbClr val="1E2E41"/>
                </a:solidFill>
                <a:latin typeface="STSong"/>
                <a:ea typeface="STSong"/>
              </a:rPr>
              <a:t>【活动执行</a:t>
            </a:r>
            <a:r>
              <a:rPr altLang="en-US" b="1" dirty="0" sz="1800" lang="zh-CN">
                <a:solidFill>
                  <a:srgbClr val="1E2E41"/>
                </a:solidFill>
                <a:latin typeface="STSong"/>
                <a:ea typeface="STSong"/>
              </a:rPr>
              <a:t>手册】</a:t>
            </a:r>
          </a:p>
          <a:p>
            <a:pPr indent="3062605" marL="0">
              <a:lnSpc>
                <a:spcPct val="100000"/>
              </a:lnSpc>
              <a:spcBef>
                <a:spcPts val="209"/>
              </a:spcBef>
            </a:pPr>
            <a:r>
              <a:rPr altLang="en-US" b="1" dirty="0" sz="1800" lang="zh-CN" spc="-5">
                <a:solidFill>
                  <a:srgbClr val="1E2E41"/>
                </a:solidFill>
                <a:latin typeface="STSong"/>
                <a:ea typeface="STSong"/>
              </a:rPr>
              <a:t>拓展篇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55"/>
              </a:lnSpc>
            </a:pPr>
            <a:endParaRPr dirty="0" lang="en-US"/>
          </a:p>
          <a:p>
            <a:pPr hangingPunct="0" indent="-285750" marL="285750">
              <a:lnSpc>
                <a:spcPct val="109166"/>
              </a:lnSpc>
            </a:pPr>
            <a:r>
              <a:rPr altLang="zh-CN" dirty="0" sz="1600" lang="en-US" spc="-5">
                <a:solidFill>
                  <a:srgbClr val="FEBF00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20">
                <a:solidFill>
                  <a:srgbClr val="FEBF00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 spc="-5">
                <a:solidFill>
                  <a:srgbClr val="FEBF00"/>
                </a:solidFill>
                <a:latin typeface="STSong"/>
                <a:ea typeface="STSong"/>
              </a:rPr>
              <a:t>《活动执行—创意篇》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：创意是与众不同的表现，同时也是一场活动中独具特色的一抹光彩。本篇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内容从签到、互动等两面，梳理了常用的创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意方式，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为活动组织者带来灵感的源泉。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150"/>
              </a:lnSpc>
            </a:pPr>
            <a:endParaRPr dirty="0" lang="en-US"/>
          </a:p>
          <a:p>
            <a:pPr hangingPunct="0" indent="-285750" marL="285750">
              <a:lnSpc>
                <a:spcPct val="109166"/>
              </a:lnSpc>
            </a:pPr>
            <a:r>
              <a:rPr altLang="zh-CN" dirty="0" sz="1600" lang="en-US" spc="-5">
                <a:solidFill>
                  <a:srgbClr val="FEBF00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20">
                <a:solidFill>
                  <a:srgbClr val="FEBF00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 spc="-5">
                <a:solidFill>
                  <a:srgbClr val="FEBF00"/>
                </a:solidFill>
                <a:latin typeface="STSong"/>
                <a:ea typeface="STSong"/>
              </a:rPr>
              <a:t>《活动执行—体验篇》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：如今的参会者对活动的体验要求越来越高，传统的活动营销模式越来越难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吸引用户。用户不只想要在会议活动中获取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到优质的内容，更是注重活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动的现场体验感。本篇内容将以体验为基础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出发，列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举了促进用户现场体验互动的方式与方法。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165"/>
              </a:lnSpc>
            </a:pPr>
            <a:endParaRPr dirty="0" lang="en-US"/>
          </a:p>
          <a:p>
            <a:pPr hangingPunct="0" indent="-285750" marL="285750">
              <a:lnSpc>
                <a:spcPct val="109166"/>
              </a:lnSpc>
            </a:pPr>
            <a:r>
              <a:rPr altLang="zh-CN" dirty="0" sz="1600" lang="en-US" spc="-5">
                <a:solidFill>
                  <a:srgbClr val="FEBF00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20">
                <a:solidFill>
                  <a:srgbClr val="FEBF00"/>
                </a:solidFill>
                <a:latin typeface="Wingdings"/>
                <a:cs typeface="Wingdings"/>
              </a:rPr>
              <a:t> </a:t>
            </a:r>
            <a:r>
              <a:rPr altLang="en-US" b="1" dirty="0" sz="1600" lang="zh-CN" spc="-5">
                <a:solidFill>
                  <a:srgbClr val="FEBF00"/>
                </a:solidFill>
                <a:latin typeface="STSong"/>
                <a:ea typeface="STSong"/>
              </a:rPr>
              <a:t>《活动执行—应急篇》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：每场活动会议都应做好安全措施与应急准备，尤其处于疫情常态化阶段下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。本篇内容囊括了常用的应急方案以及疫情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常态下的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预防管理。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580"/>
              </a:lnSpc>
            </a:pPr>
            <a:endParaRPr dirty="0" lang="en-US"/>
          </a:p>
        </p:txBody>
      </p:sp>
      <p:sp>
        <p:nvSpPr>
          <p:cNvPr id="1048607" name="TextBox 34"/>
          <p:cNvSpPr txBox="1"/>
          <p:nvPr/>
        </p:nvSpPr>
        <p:spPr>
          <a:xfrm>
            <a:off x="1481950" y="9441494"/>
            <a:ext cx="5133884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0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20">
                <a:solidFill>
                  <a:srgbClr val="1E2E41"/>
                </a:solidFill>
                <a:latin typeface="Times New Roman"/>
                <a:ea typeface="Times New Roman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Picture 3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12420" y="198120"/>
            <a:ext cx="4023360" cy="487680"/>
          </a:xfrm>
          <a:prstGeom prst="rect"/>
        </p:spPr>
      </p:pic>
      <p:sp>
        <p:nvSpPr>
          <p:cNvPr id="1048608" name="Freeform 36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09" name="Freeform 37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62" name="Picture 39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74320" y="2895600"/>
            <a:ext cx="7269480" cy="5524500"/>
          </a:xfrm>
          <a:prstGeom prst="rect"/>
        </p:spPr>
      </p:pic>
      <p:sp>
        <p:nvSpPr>
          <p:cNvPr id="1048610" name="TextBox 39"/>
          <p:cNvSpPr txBox="1"/>
          <p:nvPr/>
        </p:nvSpPr>
        <p:spPr>
          <a:xfrm>
            <a:off x="374650" y="242315"/>
            <a:ext cx="7010384" cy="2406764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2400" lang="zh-CN" spc="-5">
                <a:solidFill>
                  <a:srgbClr val="1E2E41"/>
                </a:solidFill>
                <a:latin typeface="STSong"/>
                <a:ea typeface="STSong"/>
              </a:rPr>
              <a:t>一、活</a:t>
            </a:r>
            <a:r>
              <a:rPr altLang="en-US" dirty="0" sz="2400" lang="zh-CN">
                <a:solidFill>
                  <a:srgbClr val="1E2E41"/>
                </a:solidFill>
                <a:latin typeface="STSong"/>
                <a:ea typeface="STSong"/>
              </a:rPr>
              <a:t>动备案以及风险把控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240"/>
              </a:lnSpc>
            </a:pPr>
            <a:endParaRPr dirty="0" lang="en-US"/>
          </a:p>
          <a:p>
            <a:pPr indent="13334" marL="0">
              <a:lnSpc>
                <a:spcPct val="100000"/>
              </a:lnSpc>
            </a:pP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、大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型活动备案资料清单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90"/>
              </a:lnSpc>
            </a:pPr>
            <a:endParaRPr dirty="0" lang="en-US"/>
          </a:p>
          <a:p>
            <a:pPr indent="89534"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大型活动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举办时是需要有些材料递交并提前进行备案的，以下总结了「主办</a:t>
            </a:r>
          </a:p>
          <a:p>
            <a:pPr indent="89534" marL="0">
              <a:lnSpc>
                <a:spcPct val="100000"/>
              </a:lnSpc>
              <a:spcBef>
                <a:spcPts val="380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方」、「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酒店」及「安保公司」所需要准备的一些资料清单，可方便活动营销</a:t>
            </a:r>
          </a:p>
          <a:p>
            <a:pPr indent="89534" marL="0">
              <a:lnSpc>
                <a:spcPct val="100000"/>
              </a:lnSpc>
              <a:spcBef>
                <a:spcPts val="380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人员提前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准备。</a:t>
            </a:r>
          </a:p>
        </p:txBody>
      </p:sp>
      <p:sp>
        <p:nvSpPr>
          <p:cNvPr id="1048611" name="TextBox 40"/>
          <p:cNvSpPr txBox="1"/>
          <p:nvPr/>
        </p:nvSpPr>
        <p:spPr>
          <a:xfrm>
            <a:off x="1481950" y="9441494"/>
            <a:ext cx="5133884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	</a:t>
            </a:r>
            <a:r>
              <a:rPr altLang="zh-CN" dirty="0" sz="800" lang="en-US" spc="20">
                <a:solidFill>
                  <a:srgbClr val="1E2E41"/>
                </a:solidFill>
                <a:latin typeface="Times New Roman"/>
                <a:ea typeface="Times New Roman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Freeform 41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13" name="Freeform 42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63" name="Picture 4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51460" y="2385060"/>
            <a:ext cx="6812280" cy="5935980"/>
          </a:xfrm>
          <a:prstGeom prst="rect"/>
        </p:spPr>
      </p:pic>
      <p:sp>
        <p:nvSpPr>
          <p:cNvPr id="1048614" name="TextBox 44"/>
          <p:cNvSpPr txBox="1"/>
          <p:nvPr/>
        </p:nvSpPr>
        <p:spPr>
          <a:xfrm>
            <a:off x="387985" y="460870"/>
            <a:ext cx="7124049" cy="150241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2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、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十项风险把控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清单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90"/>
              </a:lnSpc>
            </a:pPr>
            <a:endParaRPr dirty="0" lang="en-US"/>
          </a:p>
          <a:p>
            <a:pPr marL="0">
              <a:lnSpc>
                <a:spcPct val="100000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良好的风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险管控可以有助于降低决策错误的概率，避免企业产生不必要的损失，</a:t>
            </a:r>
          </a:p>
          <a:p>
            <a:pPr marL="0">
              <a:lnSpc>
                <a:spcPct val="100000"/>
              </a:lnSpc>
              <a:spcBef>
                <a:spcPts val="380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以下风控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把控清单是活动公司多年经验总结出来的一份表单，可以协助主办方</a:t>
            </a:r>
          </a:p>
          <a:p>
            <a:pPr marL="0">
              <a:lnSpc>
                <a:spcPct val="100000"/>
              </a:lnSpc>
              <a:spcBef>
                <a:spcPts val="380"/>
              </a:spcBef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在疫情后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开展营销活动时拥有一份可对照核实的清单。</a:t>
            </a:r>
          </a:p>
        </p:txBody>
      </p:sp>
      <p:sp>
        <p:nvSpPr>
          <p:cNvPr id="1048615" name="TextBox 45"/>
          <p:cNvSpPr txBox="1"/>
          <p:nvPr/>
        </p:nvSpPr>
        <p:spPr>
          <a:xfrm>
            <a:off x="1481950" y="9441494"/>
            <a:ext cx="5133884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20">
                <a:solidFill>
                  <a:srgbClr val="1E2E41"/>
                </a:solidFill>
                <a:latin typeface="Times New Roman"/>
                <a:ea typeface="Times New Roman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Freeform 46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17" name="Freeform 47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64" name="Picture 49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65760" y="1104900"/>
            <a:ext cx="7101840" cy="5478780"/>
          </a:xfrm>
          <a:prstGeom prst="rect"/>
        </p:spPr>
      </p:pic>
      <p:sp>
        <p:nvSpPr>
          <p:cNvPr id="1048618" name="TextBox 49"/>
          <p:cNvSpPr txBox="1"/>
          <p:nvPr/>
        </p:nvSpPr>
        <p:spPr>
          <a:xfrm>
            <a:off x="415290" y="789178"/>
            <a:ext cx="891528" cy="18288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b="1" dirty="0" sz="1200" lang="zh-CN" spc="5">
                <a:solidFill>
                  <a:srgbClr val="000000"/>
                </a:solidFill>
                <a:latin typeface="STSong"/>
                <a:ea typeface="STSong"/>
              </a:rPr>
              <a:t>（接</a:t>
            </a:r>
            <a:r>
              <a:rPr altLang="en-US" b="1" dirty="0" sz="1200" lang="zh-CN">
                <a:solidFill>
                  <a:srgbClr val="000000"/>
                </a:solidFill>
                <a:latin typeface="STSong"/>
                <a:ea typeface="STSong"/>
              </a:rPr>
              <a:t>上图）</a:t>
            </a:r>
          </a:p>
        </p:txBody>
      </p:sp>
      <p:sp>
        <p:nvSpPr>
          <p:cNvPr id="1048619" name="TextBox 50"/>
          <p:cNvSpPr txBox="1"/>
          <p:nvPr/>
        </p:nvSpPr>
        <p:spPr>
          <a:xfrm>
            <a:off x="1481950" y="9441494"/>
            <a:ext cx="5133884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20">
                <a:solidFill>
                  <a:srgbClr val="1E2E41"/>
                </a:solidFill>
                <a:latin typeface="Times New Roman"/>
                <a:ea typeface="Times New Roman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Picture 5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74320" y="274320"/>
            <a:ext cx="4023360" cy="487680"/>
          </a:xfrm>
          <a:prstGeom prst="rect"/>
        </p:spPr>
      </p:pic>
      <p:sp>
        <p:nvSpPr>
          <p:cNvPr id="1048620" name="Freeform 52"/>
          <p:cNvSpPr/>
          <p:nvPr/>
        </p:nvSpPr>
        <p:spPr>
          <a:xfrm>
            <a:off x="1111250" y="9404350"/>
            <a:ext cx="5187950" cy="196850"/>
          </a:xfrm>
          <a:custGeom>
            <a:avLst/>
            <a:gdLst>
              <a:gd name="connsiteX0" fmla="*/ 6972 w 5187950"/>
              <a:gd name="connsiteY0" fmla="*/ 14185 h 196850"/>
              <a:gd name="connsiteX1" fmla="*/ 5196066 w 5187950"/>
              <a:gd name="connsiteY1" fmla="*/ 14185 h 196850"/>
              <a:gd name="connsiteX2" fmla="*/ 5196066 w 5187950"/>
              <a:gd name="connsiteY2" fmla="*/ 204685 h 196850"/>
              <a:gd name="connsiteX3" fmla="*/ 6972 w 5187950"/>
              <a:gd name="connsiteY3" fmla="*/ 204685 h 196850"/>
              <a:gd name="connsiteX4" fmla="*/ 6972 w 5187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7950" h="196850">
                <a:moveTo>
                  <a:pt x="6972" y="14185"/>
                </a:moveTo>
                <a:lnTo>
                  <a:pt x="5196066" y="14185"/>
                </a:lnTo>
                <a:lnTo>
                  <a:pt x="5196066" y="204685"/>
                </a:lnTo>
                <a:lnTo>
                  <a:pt x="6972" y="204685"/>
                </a:lnTo>
                <a:lnTo>
                  <a:pt x="6972" y="14185"/>
                </a:lnTo>
                <a:close/>
              </a:path>
            </a:pathLst>
          </a:custGeom>
          <a:solidFill>
            <a:srgbClr val="1E2E4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21" name="Freeform 53"/>
          <p:cNvSpPr/>
          <p:nvPr/>
        </p:nvSpPr>
        <p:spPr>
          <a:xfrm>
            <a:off x="6292850" y="9404350"/>
            <a:ext cx="361950" cy="196850"/>
          </a:xfrm>
          <a:custGeom>
            <a:avLst/>
            <a:gdLst>
              <a:gd name="connsiteX0" fmla="*/ 14465 w 361950"/>
              <a:gd name="connsiteY0" fmla="*/ 14185 h 196850"/>
              <a:gd name="connsiteX1" fmla="*/ 371970 w 361950"/>
              <a:gd name="connsiteY1" fmla="*/ 14185 h 196850"/>
              <a:gd name="connsiteX2" fmla="*/ 371970 w 361950"/>
              <a:gd name="connsiteY2" fmla="*/ 204685 h 196850"/>
              <a:gd name="connsiteX3" fmla="*/ 14465 w 361950"/>
              <a:gd name="connsiteY3" fmla="*/ 204685 h 196850"/>
              <a:gd name="connsiteX4" fmla="*/ 14465 w 361950"/>
              <a:gd name="connsiteY4" fmla="*/ 14185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950" h="196850">
                <a:moveTo>
                  <a:pt x="14465" y="14185"/>
                </a:moveTo>
                <a:lnTo>
                  <a:pt x="371970" y="14185"/>
                </a:lnTo>
                <a:lnTo>
                  <a:pt x="371970" y="204685"/>
                </a:lnTo>
                <a:lnTo>
                  <a:pt x="14465" y="204685"/>
                </a:lnTo>
                <a:lnTo>
                  <a:pt x="14465" y="14185"/>
                </a:lnTo>
                <a:close/>
              </a:path>
            </a:pathLst>
          </a:custGeom>
          <a:solidFill>
            <a:srgbClr val="EAEAE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66" name="Picture 55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83920" y="2407920"/>
            <a:ext cx="5509260" cy="2369820"/>
          </a:xfrm>
          <a:prstGeom prst="rect"/>
        </p:spPr>
      </p:pic>
      <p:sp>
        <p:nvSpPr>
          <p:cNvPr id="1048622" name="TextBox 55"/>
          <p:cNvSpPr txBox="1"/>
          <p:nvPr/>
        </p:nvSpPr>
        <p:spPr>
          <a:xfrm>
            <a:off x="374650" y="318515"/>
            <a:ext cx="7003399" cy="8750299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00000"/>
              </a:lnSpc>
            </a:pPr>
            <a:r>
              <a:rPr altLang="en-US" dirty="0" sz="2400" lang="zh-CN" spc="-5">
                <a:solidFill>
                  <a:srgbClr val="1E2E41"/>
                </a:solidFill>
                <a:latin typeface="STSong"/>
                <a:ea typeface="STSong"/>
              </a:rPr>
              <a:t>二、活</a:t>
            </a:r>
            <a:r>
              <a:rPr altLang="en-US" dirty="0" sz="2400" lang="zh-CN">
                <a:solidFill>
                  <a:srgbClr val="1E2E41"/>
                </a:solidFill>
                <a:latin typeface="STSong"/>
                <a:ea typeface="STSong"/>
              </a:rPr>
              <a:t>动现场应急预案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40"/>
              </a:lnSpc>
            </a:pPr>
            <a:endParaRPr dirty="0" lang="en-US"/>
          </a:p>
          <a:p>
            <a:pPr indent="13334" marL="0">
              <a:lnSpc>
                <a:spcPct val="100000"/>
              </a:lnSpc>
            </a:pP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1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、现场成立应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急小组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695"/>
              </a:lnSpc>
            </a:pPr>
            <a:endParaRPr dirty="0" lang="en-US"/>
          </a:p>
          <a:p>
            <a:pPr hangingPunct="0" marL="13334">
              <a:lnSpc>
                <a:spcPct val="119583"/>
              </a:lnSpc>
            </a:pP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人生并没有那多的如果，它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不像是电影，会有彩排，所以我们能做的就是事先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考虑会有意料之外的事情发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生，并且制定好在意外发生时的紧急处理方案。所</a:t>
            </a:r>
            <a:r>
              <a:rPr altLang="en-US" dirty="0" sz="1600" lang="zh-CN" spc="10">
                <a:solidFill>
                  <a:srgbClr val="000000"/>
                </a:solidFill>
                <a:latin typeface="STSong"/>
                <a:ea typeface="STSong"/>
              </a:rPr>
              <a:t>以在每一场大型活动之前，都应提前制定</a:t>
            </a:r>
            <a:r>
              <a:rPr altLang="en-US" dirty="0" sz="1600" lang="zh-CN" spc="25">
                <a:solidFill>
                  <a:srgbClr val="000000"/>
                </a:solidFill>
                <a:latin typeface="STSong"/>
                <a:ea typeface="STSong"/>
              </a:rPr>
              <a:t>plan</a:t>
            </a:r>
            <a:r>
              <a:rPr altLang="en-US" dirty="0" sz="1600" lang="zh-CN" spc="-40">
                <a:solidFill>
                  <a:srgbClr val="000000"/>
                </a:solidFill>
                <a:latin typeface="STSong"/>
                <a:cs typeface="STSong"/>
              </a:rPr>
              <a:t> </a:t>
            </a:r>
            <a:r>
              <a:rPr altLang="en-US" dirty="0" sz="1600" lang="zh-CN" spc="5">
                <a:solidFill>
                  <a:srgbClr val="000000"/>
                </a:solidFill>
                <a:latin typeface="STSong"/>
                <a:ea typeface="STSong"/>
              </a:rPr>
              <a:t>B</a:t>
            </a:r>
            <a:r>
              <a:rPr altLang="en-US" dirty="0" sz="1600" lang="zh-CN" spc="15">
                <a:solidFill>
                  <a:srgbClr val="000000"/>
                </a:solidFill>
                <a:latin typeface="STSong"/>
                <a:ea typeface="STSong"/>
              </a:rPr>
              <a:t>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05"/>
              </a:lnSpc>
            </a:pPr>
            <a:endParaRPr dirty="0" lang="en-US"/>
          </a:p>
          <a:p>
            <a:pPr hangingPunct="0" marL="0">
              <a:lnSpc>
                <a:spcPct val="119583"/>
              </a:lnSpc>
            </a:pP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处理方法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：成立应急小组。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小组成员包括应对出发状况的总负责人、现场主管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以及活动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现场布置和活动各个环节的专门负责人。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35"/>
              </a:lnSpc>
            </a:pPr>
            <a:endParaRPr dirty="0" lang="en-US"/>
          </a:p>
          <a:p>
            <a:pPr hangingPunct="0" indent="-285750" marL="285750">
              <a:lnSpc>
                <a:spcPct val="116666"/>
              </a:lnSpc>
            </a:pPr>
            <a:r>
              <a:rPr altLang="zh-CN" dirty="0" sz="1600" lang="en-US">
                <a:solidFill>
                  <a:srgbClr val="000000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80">
                <a:solidFill>
                  <a:srgbClr val="000000"/>
                </a:solidFill>
                <a:latin typeface="Wingdings"/>
                <a:cs typeface="Wingdings"/>
              </a:rPr>
              <a:t> 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总负责人负责整个事件的掌控权，出现突发事件，能够第一时间内进行实施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应急解决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方案，避免造成现场混乱，形成不良影响。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15"/>
              </a:lnSpc>
            </a:pPr>
            <a:endParaRPr dirty="0" lang="en-US"/>
          </a:p>
          <a:p>
            <a:pPr hangingPunct="0" indent="-285750" marL="285750">
              <a:lnSpc>
                <a:spcPct val="116666"/>
              </a:lnSpc>
            </a:pPr>
            <a:r>
              <a:rPr altLang="zh-CN" dirty="0" sz="1600" lang="en-US">
                <a:solidFill>
                  <a:srgbClr val="000000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80">
                <a:solidFill>
                  <a:srgbClr val="000000"/>
                </a:solidFill>
                <a:latin typeface="Wingdings"/>
                <a:cs typeface="Wingdings"/>
              </a:rPr>
              <a:t> 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现场主管根据总负责人的决策对现场予以协调和组织，必要时，向现场说明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情况，稳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定现场的情况，以便应急工作的展开。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415"/>
              </a:lnSpc>
            </a:pPr>
            <a:endParaRPr dirty="0" lang="en-US"/>
          </a:p>
          <a:p>
            <a:pPr hangingPunct="0" indent="-285750" marL="285750">
              <a:lnSpc>
                <a:spcPct val="116666"/>
              </a:lnSpc>
            </a:pPr>
            <a:r>
              <a:rPr altLang="zh-CN" dirty="0" sz="1600" lang="en-US">
                <a:solidFill>
                  <a:srgbClr val="000000"/>
                </a:solidFill>
                <a:latin typeface="Wingdings"/>
                <a:ea typeface="Wingdings"/>
              </a:rPr>
              <a:t>Ø</a:t>
            </a:r>
            <a:r>
              <a:rPr altLang="zh-CN" dirty="0" sz="1600" lang="en-US" spc="-680">
                <a:solidFill>
                  <a:srgbClr val="000000"/>
                </a:solidFill>
                <a:latin typeface="Wingdings"/>
                <a:cs typeface="Wingdings"/>
              </a:rPr>
              <a:t> 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各环节负责人主要承担起自身职责范围之外的各项工作的准备、监督、检查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和防备，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若出现突发状况，应该迅速反应，及时解决。</a:t>
            </a:r>
          </a:p>
          <a:p>
            <a:pPr>
              <a:lnSpc>
                <a:spcPts val="1000"/>
              </a:lnSpc>
            </a:pPr>
            <a:endParaRPr dirty="0" lang="en-US"/>
          </a:p>
          <a:p>
            <a:pPr>
              <a:lnSpc>
                <a:spcPts val="1390"/>
              </a:lnSpc>
            </a:pPr>
            <a:endParaRPr dirty="0" lang="en-US"/>
          </a:p>
          <a:p>
            <a:pPr hangingPunct="0" marL="0">
              <a:lnSpc>
                <a:spcPct val="119583"/>
              </a:lnSpc>
            </a:pPr>
            <a:r>
              <a:rPr altLang="en-US" b="1" dirty="0" sz="1600" lang="zh-CN">
                <a:solidFill>
                  <a:srgbClr val="F69445"/>
                </a:solidFill>
                <a:latin typeface="STSong"/>
                <a:ea typeface="STSong"/>
              </a:rPr>
              <a:t>应急物料的准备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：除了进行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应有的活动策划方案的实施之外，还需配备充足相</a:t>
            </a:r>
            <a:r>
              <a:rPr altLang="en-US" dirty="0" sz="1600" lang="zh-CN" spc="-5">
                <a:solidFill>
                  <a:srgbClr val="000000"/>
                </a:solidFill>
                <a:latin typeface="STSong"/>
                <a:ea typeface="STSong"/>
              </a:rPr>
              <a:t>关物料准</a:t>
            </a:r>
            <a:r>
              <a:rPr altLang="en-US" dirty="0" sz="1600" lang="zh-CN">
                <a:solidFill>
                  <a:srgbClr val="000000"/>
                </a:solidFill>
                <a:latin typeface="STSong"/>
                <a:ea typeface="STSong"/>
              </a:rPr>
              <a:t>备。包括：各个环节所需的备用件以及车辆、后补人员。</a:t>
            </a:r>
          </a:p>
        </p:txBody>
      </p:sp>
      <p:sp>
        <p:nvSpPr>
          <p:cNvPr id="1048623" name="TextBox 56"/>
          <p:cNvSpPr txBox="1"/>
          <p:nvPr/>
        </p:nvSpPr>
        <p:spPr>
          <a:xfrm>
            <a:off x="1481950" y="9441494"/>
            <a:ext cx="5133884" cy="129331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pPr marL="0">
              <a:lnSpc>
                <a:spcPct val="114166"/>
              </a:lnSpc>
              <a:tabLst>
                <a:tab algn="l" pos="4948428"/>
              </a:tabLst>
            </a:pPr>
            <a:r>
              <a:rPr altLang="zh-CN" dirty="0" sz="800" lang="en-US" spc="55">
                <a:solidFill>
                  <a:srgbClr val="FEFEFE"/>
                </a:solidFill>
                <a:latin typeface="Times New Roman"/>
                <a:ea typeface="Times New Roman"/>
              </a:rPr>
              <a:t>   	</a:t>
            </a:r>
            <a:r>
              <a:rPr altLang="zh-CN" dirty="0" sz="800" lang="en-US" spc="20">
                <a:solidFill>
                  <a:srgbClr val="1E2E41"/>
                </a:solidFill>
                <a:latin typeface="Times New Roman"/>
                <a:ea typeface="Times New Roman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Slide 1</dc:title>
  <dc:creator>CleverPDF</dc:creator>
  <cp:lastModifiedBy>xb21cn</cp:lastModifiedBy>
  <dcterms:created xsi:type="dcterms:W3CDTF">2012-06-15T00:23:20Z</dcterms:created>
  <dcterms:modified xsi:type="dcterms:W3CDTF">2021-12-24T14:33:59Z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13cedca5d0294216aa51ccb8eea676ba</vt:lpwstr>
  </property>
</Properties>
</file>