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2.xml" ContentType="application/vnd.openxmlformats-officedocument.presentationml.tags+xml"/>
  <Override PartName="/ppt/notesSlides/notesSlide10.xml" ContentType="application/vnd.openxmlformats-officedocument.presentationml.notesSlide+xml"/>
  <Override PartName="/ppt/tags/tag3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1"/>
  </p:notesMasterIdLst>
  <p:handoutMasterIdLst>
    <p:handoutMasterId r:id="rId72"/>
  </p:handoutMasterIdLst>
  <p:sldIdLst>
    <p:sldId id="341" r:id="rId2"/>
    <p:sldId id="256" r:id="rId3"/>
    <p:sldId id="257" r:id="rId4"/>
    <p:sldId id="268" r:id="rId5"/>
    <p:sldId id="269" r:id="rId6"/>
    <p:sldId id="264" r:id="rId7"/>
    <p:sldId id="271" r:id="rId8"/>
    <p:sldId id="265" r:id="rId9"/>
    <p:sldId id="266" r:id="rId10"/>
    <p:sldId id="259" r:id="rId11"/>
    <p:sldId id="272" r:id="rId12"/>
    <p:sldId id="274" r:id="rId13"/>
    <p:sldId id="276" r:id="rId14"/>
    <p:sldId id="275" r:id="rId15"/>
    <p:sldId id="261" r:id="rId16"/>
    <p:sldId id="277" r:id="rId17"/>
    <p:sldId id="278" r:id="rId18"/>
    <p:sldId id="279" r:id="rId19"/>
    <p:sldId id="280" r:id="rId20"/>
    <p:sldId id="281" r:id="rId21"/>
    <p:sldId id="284" r:id="rId22"/>
    <p:sldId id="283" r:id="rId23"/>
    <p:sldId id="282" r:id="rId24"/>
    <p:sldId id="285" r:id="rId25"/>
    <p:sldId id="288" r:id="rId26"/>
    <p:sldId id="289" r:id="rId27"/>
    <p:sldId id="299" r:id="rId28"/>
    <p:sldId id="302" r:id="rId29"/>
    <p:sldId id="304" r:id="rId30"/>
    <p:sldId id="262" r:id="rId31"/>
    <p:sldId id="287" r:id="rId32"/>
    <p:sldId id="291" r:id="rId33"/>
    <p:sldId id="290" r:id="rId34"/>
    <p:sldId id="305" r:id="rId35"/>
    <p:sldId id="308" r:id="rId36"/>
    <p:sldId id="310" r:id="rId37"/>
    <p:sldId id="313" r:id="rId38"/>
    <p:sldId id="309" r:id="rId39"/>
    <p:sldId id="306" r:id="rId40"/>
    <p:sldId id="314" r:id="rId41"/>
    <p:sldId id="327" r:id="rId42"/>
    <p:sldId id="328" r:id="rId43"/>
    <p:sldId id="311" r:id="rId44"/>
    <p:sldId id="312" r:id="rId45"/>
    <p:sldId id="329" r:id="rId46"/>
    <p:sldId id="316" r:id="rId47"/>
    <p:sldId id="330" r:id="rId48"/>
    <p:sldId id="315" r:id="rId49"/>
    <p:sldId id="326" r:id="rId50"/>
    <p:sldId id="340" r:id="rId51"/>
    <p:sldId id="317" r:id="rId52"/>
    <p:sldId id="260" r:id="rId53"/>
    <p:sldId id="318" r:id="rId54"/>
    <p:sldId id="319" r:id="rId55"/>
    <p:sldId id="320" r:id="rId56"/>
    <p:sldId id="322" r:id="rId57"/>
    <p:sldId id="323" r:id="rId58"/>
    <p:sldId id="324" r:id="rId59"/>
    <p:sldId id="325" r:id="rId60"/>
    <p:sldId id="333" r:id="rId61"/>
    <p:sldId id="334" r:id="rId62"/>
    <p:sldId id="332" r:id="rId63"/>
    <p:sldId id="335" r:id="rId64"/>
    <p:sldId id="336" r:id="rId65"/>
    <p:sldId id="331" r:id="rId66"/>
    <p:sldId id="338" r:id="rId67"/>
    <p:sldId id="337" r:id="rId68"/>
    <p:sldId id="339" r:id="rId69"/>
    <p:sldId id="263" r:id="rId70"/>
  </p:sldIdLst>
  <p:sldSz cx="12192000" cy="6858000"/>
  <p:notesSz cx="6858000" cy="9144000"/>
  <p:custDataLst>
    <p:tags r:id="rId7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0761"/>
    <a:srgbClr val="C0A3A0"/>
    <a:srgbClr val="EAEAEA"/>
    <a:srgbClr val="18163B"/>
    <a:srgbClr val="DBA29A"/>
    <a:srgbClr val="B15B61"/>
    <a:srgbClr val="DBA19B"/>
    <a:srgbClr val="CAB0AC"/>
    <a:srgbClr val="583E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01" autoAdjust="0"/>
  </p:normalViewPr>
  <p:slideViewPr>
    <p:cSldViewPr snapToGrid="0">
      <p:cViewPr varScale="1">
        <p:scale>
          <a:sx n="122" d="100"/>
          <a:sy n="122" d="100"/>
        </p:scale>
        <p:origin x="126" y="7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2022/11/19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146DC3-4671-49CA-A8CC-B68179EF6CD0}" type="datetimeFigureOut">
              <a:rPr lang="zh-CN" altLang="en-US" smtClean="0"/>
              <a:t>2022/11/19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5F92A0-ADB9-4A9C-B355-2EBF859D12D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ym typeface="宋体" panose="02010600030101010101" pitchFamily="2" charset="-122"/>
              </a:rPr>
              <a:t>策划人</a:t>
            </a:r>
            <a:r>
              <a:rPr lang="zh-CN" altLang="zh-CN">
                <a:sym typeface="宋体" panose="02010600030101010101" pitchFamily="2" charset="-122"/>
              </a:rPr>
              <a:t>星球</a:t>
            </a:r>
            <a:r>
              <a:rPr lang="en-US" altLang="zh-CN">
                <a:sym typeface="宋体" panose="02010600030101010101" pitchFamily="2" charset="-122"/>
              </a:rPr>
              <a:t>-Ready</a:t>
            </a:r>
            <a:r>
              <a:rPr lang="zh-CN" altLang="en-US">
                <a:sym typeface="宋体" panose="02010600030101010101" pitchFamily="2" charset="-122"/>
              </a:rPr>
              <a:t>（微信</a:t>
            </a:r>
            <a:r>
              <a:rPr lang="en-US" altLang="zh-CN">
                <a:sym typeface="宋体" panose="02010600030101010101" pitchFamily="2" charset="-122"/>
              </a:rPr>
              <a:t>: Nkt677</a:t>
            </a:r>
            <a:r>
              <a:rPr lang="zh-CN" altLang="en-US">
                <a:sym typeface="宋体" panose="02010600030101010101" pitchFamily="2" charset="-122"/>
              </a:rPr>
              <a:t>）私藏推荐，仅供个人学习之用。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1B693-632D-4080-9CF6-EA28B66DC801}" type="slidenum">
              <a:rPr lang="zh-CN" altLang="en-US" smtClean="0"/>
              <a:t>35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ym typeface="宋体" panose="02010600030101010101" pitchFamily="2" charset="-122"/>
              </a:rPr>
              <a:t>策划人</a:t>
            </a:r>
            <a:r>
              <a:rPr lang="zh-CN" altLang="zh-CN">
                <a:sym typeface="宋体" panose="02010600030101010101" pitchFamily="2" charset="-122"/>
              </a:rPr>
              <a:t>星球</a:t>
            </a:r>
            <a:r>
              <a:rPr lang="en-US" altLang="zh-CN">
                <a:sym typeface="宋体" panose="02010600030101010101" pitchFamily="2" charset="-122"/>
              </a:rPr>
              <a:t>-Ready</a:t>
            </a:r>
            <a:r>
              <a:rPr lang="zh-CN" altLang="en-US">
                <a:sym typeface="宋体" panose="02010600030101010101" pitchFamily="2" charset="-122"/>
              </a:rPr>
              <a:t>（微信</a:t>
            </a:r>
            <a:r>
              <a:rPr lang="en-US" altLang="zh-CN">
                <a:sym typeface="宋体" panose="02010600030101010101" pitchFamily="2" charset="-122"/>
              </a:rPr>
              <a:t>: Nkt677</a:t>
            </a:r>
            <a:r>
              <a:rPr lang="zh-CN" altLang="en-US">
                <a:sym typeface="宋体" panose="02010600030101010101" pitchFamily="2" charset="-122"/>
              </a:rPr>
              <a:t>）私藏推荐，仅供个人学习之用。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ym typeface="宋体" panose="02010600030101010101" pitchFamily="2" charset="-122"/>
              </a:rPr>
              <a:t>策划人</a:t>
            </a:r>
            <a:r>
              <a:rPr lang="zh-CN" altLang="zh-CN">
                <a:sym typeface="宋体" panose="02010600030101010101" pitchFamily="2" charset="-122"/>
              </a:rPr>
              <a:t>星球</a:t>
            </a:r>
            <a:r>
              <a:rPr lang="en-US" altLang="zh-CN">
                <a:sym typeface="宋体" panose="02010600030101010101" pitchFamily="2" charset="-122"/>
              </a:rPr>
              <a:t>-Ready</a:t>
            </a:r>
            <a:r>
              <a:rPr lang="zh-CN" altLang="en-US">
                <a:sym typeface="宋体" panose="02010600030101010101" pitchFamily="2" charset="-122"/>
              </a:rPr>
              <a:t>（微信</a:t>
            </a:r>
            <a:r>
              <a:rPr lang="en-US" altLang="zh-CN">
                <a:sym typeface="宋体" panose="02010600030101010101" pitchFamily="2" charset="-122"/>
              </a:rPr>
              <a:t>: Nkt677</a:t>
            </a:r>
            <a:r>
              <a:rPr lang="zh-CN" altLang="en-US">
                <a:sym typeface="宋体" panose="02010600030101010101" pitchFamily="2" charset="-122"/>
              </a:rPr>
              <a:t>）私藏推荐，仅供个人学习之用。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ym typeface="宋体" panose="02010600030101010101" pitchFamily="2" charset="-122"/>
              </a:rPr>
              <a:t>策划人</a:t>
            </a:r>
            <a:r>
              <a:rPr lang="zh-CN" altLang="zh-CN">
                <a:sym typeface="宋体" panose="02010600030101010101" pitchFamily="2" charset="-122"/>
              </a:rPr>
              <a:t>星球</a:t>
            </a:r>
            <a:r>
              <a:rPr lang="en-US" altLang="zh-CN">
                <a:sym typeface="宋体" panose="02010600030101010101" pitchFamily="2" charset="-122"/>
              </a:rPr>
              <a:t>-Ready</a:t>
            </a:r>
            <a:r>
              <a:rPr lang="zh-CN" altLang="en-US">
                <a:sym typeface="宋体" panose="02010600030101010101" pitchFamily="2" charset="-122"/>
              </a:rPr>
              <a:t>（微信</a:t>
            </a:r>
            <a:r>
              <a:rPr lang="en-US" altLang="zh-CN">
                <a:sym typeface="宋体" panose="02010600030101010101" pitchFamily="2" charset="-122"/>
              </a:rPr>
              <a:t>: Nkt677</a:t>
            </a:r>
            <a:r>
              <a:rPr lang="zh-CN" altLang="en-US">
                <a:sym typeface="宋体" panose="02010600030101010101" pitchFamily="2" charset="-122"/>
              </a:rPr>
              <a:t>）私藏推荐，仅供个人学习之用。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ym typeface="宋体" panose="02010600030101010101" pitchFamily="2" charset="-122"/>
              </a:rPr>
              <a:t>策划人</a:t>
            </a:r>
            <a:r>
              <a:rPr lang="zh-CN" altLang="zh-CN">
                <a:sym typeface="宋体" panose="02010600030101010101" pitchFamily="2" charset="-122"/>
              </a:rPr>
              <a:t>星球</a:t>
            </a:r>
            <a:r>
              <a:rPr lang="en-US" altLang="zh-CN">
                <a:sym typeface="宋体" panose="02010600030101010101" pitchFamily="2" charset="-122"/>
              </a:rPr>
              <a:t>-Ready</a:t>
            </a:r>
            <a:r>
              <a:rPr lang="zh-CN" altLang="en-US">
                <a:sym typeface="宋体" panose="02010600030101010101" pitchFamily="2" charset="-122"/>
              </a:rPr>
              <a:t>（微信</a:t>
            </a:r>
            <a:r>
              <a:rPr lang="en-US" altLang="zh-CN">
                <a:sym typeface="宋体" panose="02010600030101010101" pitchFamily="2" charset="-122"/>
              </a:rPr>
              <a:t>: Nkt677</a:t>
            </a:r>
            <a:r>
              <a:rPr lang="zh-CN" altLang="en-US">
                <a:sym typeface="宋体" panose="02010600030101010101" pitchFamily="2" charset="-122"/>
              </a:rPr>
              <a:t>）私藏推荐，仅供个人学习之用。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ym typeface="宋体" panose="02010600030101010101" pitchFamily="2" charset="-122"/>
              </a:rPr>
              <a:t>策划人</a:t>
            </a:r>
            <a:r>
              <a:rPr lang="zh-CN" altLang="zh-CN">
                <a:sym typeface="宋体" panose="02010600030101010101" pitchFamily="2" charset="-122"/>
              </a:rPr>
              <a:t>星球</a:t>
            </a:r>
            <a:r>
              <a:rPr lang="en-US" altLang="zh-CN">
                <a:sym typeface="宋体" panose="02010600030101010101" pitchFamily="2" charset="-122"/>
              </a:rPr>
              <a:t>-Ready</a:t>
            </a:r>
            <a:r>
              <a:rPr lang="zh-CN" altLang="en-US">
                <a:sym typeface="宋体" panose="02010600030101010101" pitchFamily="2" charset="-122"/>
              </a:rPr>
              <a:t>（微信</a:t>
            </a:r>
            <a:r>
              <a:rPr lang="en-US" altLang="zh-CN">
                <a:sym typeface="宋体" panose="02010600030101010101" pitchFamily="2" charset="-122"/>
              </a:rPr>
              <a:t>: Nkt677</a:t>
            </a:r>
            <a:r>
              <a:rPr lang="zh-CN" altLang="en-US">
                <a:sym typeface="宋体" panose="02010600030101010101" pitchFamily="2" charset="-122"/>
              </a:rPr>
              <a:t>）私藏推荐，仅供个人学习之用。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ym typeface="宋体" panose="02010600030101010101" pitchFamily="2" charset="-122"/>
              </a:rPr>
              <a:t>策划人</a:t>
            </a:r>
            <a:r>
              <a:rPr lang="zh-CN" altLang="zh-CN">
                <a:sym typeface="宋体" panose="02010600030101010101" pitchFamily="2" charset="-122"/>
              </a:rPr>
              <a:t>星球</a:t>
            </a:r>
            <a:r>
              <a:rPr lang="en-US" altLang="zh-CN">
                <a:sym typeface="宋体" panose="02010600030101010101" pitchFamily="2" charset="-122"/>
              </a:rPr>
              <a:t>-Ready</a:t>
            </a:r>
            <a:r>
              <a:rPr lang="zh-CN" altLang="en-US">
                <a:sym typeface="宋体" panose="02010600030101010101" pitchFamily="2" charset="-122"/>
              </a:rPr>
              <a:t>（微信</a:t>
            </a:r>
            <a:r>
              <a:rPr lang="en-US" altLang="zh-CN">
                <a:sym typeface="宋体" panose="02010600030101010101" pitchFamily="2" charset="-122"/>
              </a:rPr>
              <a:t>: Nkt677</a:t>
            </a:r>
            <a:r>
              <a:rPr lang="zh-CN" altLang="en-US">
                <a:sym typeface="宋体" panose="02010600030101010101" pitchFamily="2" charset="-122"/>
              </a:rPr>
              <a:t>）私藏推荐，仅供个人学习之用。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ym typeface="宋体" panose="02010600030101010101" pitchFamily="2" charset="-122"/>
              </a:rPr>
              <a:t>策划人</a:t>
            </a:r>
            <a:r>
              <a:rPr lang="zh-CN" altLang="zh-CN">
                <a:sym typeface="宋体" panose="02010600030101010101" pitchFamily="2" charset="-122"/>
              </a:rPr>
              <a:t>星球</a:t>
            </a:r>
            <a:r>
              <a:rPr lang="en-US" altLang="zh-CN">
                <a:sym typeface="宋体" panose="02010600030101010101" pitchFamily="2" charset="-122"/>
              </a:rPr>
              <a:t>-Ready</a:t>
            </a:r>
            <a:r>
              <a:rPr lang="zh-CN" altLang="en-US">
                <a:sym typeface="宋体" panose="02010600030101010101" pitchFamily="2" charset="-122"/>
              </a:rPr>
              <a:t>（微信</a:t>
            </a:r>
            <a:r>
              <a:rPr lang="en-US" altLang="zh-CN">
                <a:sym typeface="宋体" panose="02010600030101010101" pitchFamily="2" charset="-122"/>
              </a:rPr>
              <a:t>: Nkt677</a:t>
            </a:r>
            <a:r>
              <a:rPr lang="zh-CN" altLang="en-US">
                <a:sym typeface="宋体" panose="02010600030101010101" pitchFamily="2" charset="-122"/>
              </a:rPr>
              <a:t>）私藏推荐，仅供个人学习之用。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ym typeface="宋体" panose="02010600030101010101" pitchFamily="2" charset="-122"/>
              </a:rPr>
              <a:t>策划人</a:t>
            </a:r>
            <a:r>
              <a:rPr lang="zh-CN" altLang="zh-CN">
                <a:sym typeface="宋体" panose="02010600030101010101" pitchFamily="2" charset="-122"/>
              </a:rPr>
              <a:t>星球</a:t>
            </a:r>
            <a:r>
              <a:rPr lang="en-US" altLang="zh-CN">
                <a:sym typeface="宋体" panose="02010600030101010101" pitchFamily="2" charset="-122"/>
              </a:rPr>
              <a:t>-Ready</a:t>
            </a:r>
            <a:r>
              <a:rPr lang="zh-CN" altLang="en-US">
                <a:sym typeface="宋体" panose="02010600030101010101" pitchFamily="2" charset="-122"/>
              </a:rPr>
              <a:t>（微信</a:t>
            </a:r>
            <a:r>
              <a:rPr lang="en-US" altLang="zh-CN">
                <a:sym typeface="宋体" panose="02010600030101010101" pitchFamily="2" charset="-122"/>
              </a:rPr>
              <a:t>: Nkt677</a:t>
            </a:r>
            <a:r>
              <a:rPr lang="zh-CN" altLang="en-US">
                <a:sym typeface="宋体" panose="02010600030101010101" pitchFamily="2" charset="-122"/>
              </a:rPr>
              <a:t>）私藏推荐，仅供个人学习之用。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ym typeface="宋体" panose="02010600030101010101" pitchFamily="2" charset="-122"/>
              </a:rPr>
              <a:t>策划人</a:t>
            </a:r>
            <a:r>
              <a:rPr lang="zh-CN" altLang="zh-CN">
                <a:sym typeface="宋体" panose="02010600030101010101" pitchFamily="2" charset="-122"/>
              </a:rPr>
              <a:t>星球</a:t>
            </a:r>
            <a:r>
              <a:rPr lang="en-US" altLang="zh-CN">
                <a:sym typeface="宋体" panose="02010600030101010101" pitchFamily="2" charset="-122"/>
              </a:rPr>
              <a:t>-Ready</a:t>
            </a:r>
            <a:r>
              <a:rPr lang="zh-CN" altLang="en-US">
                <a:sym typeface="宋体" panose="02010600030101010101" pitchFamily="2" charset="-122"/>
              </a:rPr>
              <a:t>（微信</a:t>
            </a:r>
            <a:r>
              <a:rPr lang="en-US" altLang="zh-CN">
                <a:sym typeface="宋体" panose="02010600030101010101" pitchFamily="2" charset="-122"/>
              </a:rPr>
              <a:t>: Nkt677</a:t>
            </a:r>
            <a:r>
              <a:rPr lang="zh-CN" altLang="en-US">
                <a:sym typeface="宋体" panose="02010600030101010101" pitchFamily="2" charset="-122"/>
              </a:rPr>
              <a:t>）私藏推荐，仅供个人学习之用。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ym typeface="宋体" panose="02010600030101010101" pitchFamily="2" charset="-122"/>
              </a:rPr>
              <a:t>策划人</a:t>
            </a:r>
            <a:r>
              <a:rPr lang="zh-CN" altLang="zh-CN">
                <a:sym typeface="宋体" panose="02010600030101010101" pitchFamily="2" charset="-122"/>
              </a:rPr>
              <a:t>星球</a:t>
            </a:r>
            <a:r>
              <a:rPr lang="en-US" altLang="zh-CN">
                <a:sym typeface="宋体" panose="02010600030101010101" pitchFamily="2" charset="-122"/>
              </a:rPr>
              <a:t>-Ready</a:t>
            </a:r>
            <a:r>
              <a:rPr lang="zh-CN" altLang="en-US">
                <a:sym typeface="宋体" panose="02010600030101010101" pitchFamily="2" charset="-122"/>
              </a:rPr>
              <a:t>（微信</a:t>
            </a:r>
            <a:r>
              <a:rPr lang="en-US" altLang="zh-CN">
                <a:sym typeface="宋体" panose="02010600030101010101" pitchFamily="2" charset="-122"/>
              </a:rPr>
              <a:t>: Nkt677</a:t>
            </a:r>
            <a:r>
              <a:rPr lang="zh-CN" altLang="en-US">
                <a:sym typeface="宋体" panose="02010600030101010101" pitchFamily="2" charset="-122"/>
              </a:rPr>
              <a:t>）私藏推荐，仅供个人学习之用。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ym typeface="宋体" panose="02010600030101010101" pitchFamily="2" charset="-122"/>
              </a:rPr>
              <a:t>策划人</a:t>
            </a:r>
            <a:r>
              <a:rPr lang="zh-CN" altLang="zh-CN">
                <a:sym typeface="宋体" panose="02010600030101010101" pitchFamily="2" charset="-122"/>
              </a:rPr>
              <a:t>星球</a:t>
            </a:r>
            <a:r>
              <a:rPr lang="en-US" altLang="zh-CN">
                <a:sym typeface="宋体" panose="02010600030101010101" pitchFamily="2" charset="-122"/>
              </a:rPr>
              <a:t>-Ready</a:t>
            </a:r>
            <a:r>
              <a:rPr lang="zh-CN" altLang="en-US">
                <a:sym typeface="宋体" panose="02010600030101010101" pitchFamily="2" charset="-122"/>
              </a:rPr>
              <a:t>（微信</a:t>
            </a:r>
            <a:r>
              <a:rPr lang="en-US" altLang="zh-CN">
                <a:sym typeface="宋体" panose="02010600030101010101" pitchFamily="2" charset="-122"/>
              </a:rPr>
              <a:t>: Nkt677</a:t>
            </a:r>
            <a:r>
              <a:rPr lang="zh-CN" altLang="en-US">
                <a:sym typeface="宋体" panose="02010600030101010101" pitchFamily="2" charset="-122"/>
              </a:rPr>
              <a:t>）私藏推荐，仅供个人学习之用。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ym typeface="宋体" panose="02010600030101010101" pitchFamily="2" charset="-122"/>
              </a:rPr>
              <a:t>策划人</a:t>
            </a:r>
            <a:r>
              <a:rPr lang="zh-CN" altLang="zh-CN">
                <a:sym typeface="宋体" panose="02010600030101010101" pitchFamily="2" charset="-122"/>
              </a:rPr>
              <a:t>星球</a:t>
            </a:r>
            <a:r>
              <a:rPr lang="en-US" altLang="zh-CN">
                <a:sym typeface="宋体" panose="02010600030101010101" pitchFamily="2" charset="-122"/>
              </a:rPr>
              <a:t>-Ready</a:t>
            </a:r>
            <a:r>
              <a:rPr lang="zh-CN" altLang="en-US">
                <a:sym typeface="宋体" panose="02010600030101010101" pitchFamily="2" charset="-122"/>
              </a:rPr>
              <a:t>（微信</a:t>
            </a:r>
            <a:r>
              <a:rPr lang="en-US" altLang="zh-CN">
                <a:sym typeface="宋体" panose="02010600030101010101" pitchFamily="2" charset="-122"/>
              </a:rPr>
              <a:t>: Nkt677</a:t>
            </a:r>
            <a:r>
              <a:rPr lang="zh-CN" altLang="en-US">
                <a:sym typeface="宋体" panose="02010600030101010101" pitchFamily="2" charset="-122"/>
              </a:rPr>
              <a:t>）私藏推荐，仅供个人学习之用。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ym typeface="宋体" panose="02010600030101010101" pitchFamily="2" charset="-122"/>
              </a:rPr>
              <a:t>策划人</a:t>
            </a:r>
            <a:r>
              <a:rPr lang="zh-CN" altLang="zh-CN">
                <a:sym typeface="宋体" panose="02010600030101010101" pitchFamily="2" charset="-122"/>
              </a:rPr>
              <a:t>星球</a:t>
            </a:r>
            <a:r>
              <a:rPr lang="en-US" altLang="zh-CN">
                <a:sym typeface="宋体" panose="02010600030101010101" pitchFamily="2" charset="-122"/>
              </a:rPr>
              <a:t>-Ready</a:t>
            </a:r>
            <a:r>
              <a:rPr lang="zh-CN" altLang="en-US">
                <a:sym typeface="宋体" panose="02010600030101010101" pitchFamily="2" charset="-122"/>
              </a:rPr>
              <a:t>（微信</a:t>
            </a:r>
            <a:r>
              <a:rPr lang="en-US" altLang="zh-CN">
                <a:sym typeface="宋体" panose="02010600030101010101" pitchFamily="2" charset="-122"/>
              </a:rPr>
              <a:t>: Nkt677</a:t>
            </a:r>
            <a:r>
              <a:rPr lang="zh-CN" altLang="en-US">
                <a:sym typeface="宋体" panose="02010600030101010101" pitchFamily="2" charset="-122"/>
              </a:rPr>
              <a:t>）私藏推荐，仅供个人学习之用。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35B43-7969-40B9-B466-7111DA505259}" type="datetimeFigureOut">
              <a:rPr lang="zh-CN" altLang="en-US" smtClean="0"/>
              <a:t>2022/11/19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D233C-1BE2-443C-B5F2-F1FBF2B6F9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35B43-7969-40B9-B466-7111DA505259}" type="datetimeFigureOut">
              <a:rPr lang="zh-CN" altLang="en-US" smtClean="0"/>
              <a:t>2022/11/19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D233C-1BE2-443C-B5F2-F1FBF2B6F9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35B43-7969-40B9-B466-7111DA505259}" type="datetimeFigureOut">
              <a:rPr lang="zh-CN" altLang="en-US" smtClean="0"/>
              <a:t>2022/11/19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D233C-1BE2-443C-B5F2-F1FBF2B6F9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35B43-7969-40B9-B466-7111DA505259}" type="datetimeFigureOut">
              <a:rPr lang="zh-CN" altLang="en-US" smtClean="0"/>
              <a:t>2022/11/19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D233C-1BE2-443C-B5F2-F1FBF2B6F9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35B43-7969-40B9-B466-7111DA505259}" type="datetimeFigureOut">
              <a:rPr lang="zh-CN" altLang="en-US" smtClean="0"/>
              <a:t>2022/11/19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D233C-1BE2-443C-B5F2-F1FBF2B6F9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35B43-7969-40B9-B466-7111DA505259}" type="datetimeFigureOut">
              <a:rPr lang="zh-CN" altLang="en-US" smtClean="0"/>
              <a:t>2022/11/19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D233C-1BE2-443C-B5F2-F1FBF2B6F9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35B43-7969-40B9-B466-7111DA505259}" type="datetimeFigureOut">
              <a:rPr lang="zh-CN" altLang="en-US" smtClean="0"/>
              <a:t>2022/11/19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D233C-1BE2-443C-B5F2-F1FBF2B6F9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35B43-7969-40B9-B466-7111DA505259}" type="datetimeFigureOut">
              <a:rPr lang="zh-CN" altLang="en-US" smtClean="0"/>
              <a:t>2022/11/19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D233C-1BE2-443C-B5F2-F1FBF2B6F9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35B43-7969-40B9-B466-7111DA505259}" type="datetimeFigureOut">
              <a:rPr lang="zh-CN" altLang="en-US" smtClean="0"/>
              <a:t>2022/11/19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D233C-1BE2-443C-B5F2-F1FBF2B6F9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35B43-7969-40B9-B466-7111DA505259}" type="datetimeFigureOut">
              <a:rPr lang="zh-CN" altLang="en-US" smtClean="0"/>
              <a:t>2022/11/19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D233C-1BE2-443C-B5F2-F1FBF2B6F9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35B43-7969-40B9-B466-7111DA505259}" type="datetimeFigureOut">
              <a:rPr lang="zh-CN" altLang="en-US" smtClean="0"/>
              <a:t>2022/11/19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D233C-1BE2-443C-B5F2-F1FBF2B6F9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16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CEC35B43-7969-40B9-B466-7111DA505259}" type="datetimeFigureOut">
              <a:rPr lang="zh-CN" altLang="en-US" smtClean="0"/>
              <a:t>2022/11/19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0B9D233C-1BE2-443C-B5F2-F1FBF2B6F9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 ?><Relationships xmlns="http://schemas.openxmlformats.org/package/2006/relationships"><Relationship Id="rId3" Target="../media/image8.jpeg" Type="http://schemas.openxmlformats.org/officeDocument/2006/relationships/image"/><Relationship Id="rId2" Target="../media/image7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2.xml.rels><?xml version="1.0" encoding="UTF-8" standalone="yes" ?><Relationships xmlns="http://schemas.openxmlformats.org/package/2006/relationships"><Relationship Id="rId3" Target="../media/image10.jpeg" Type="http://schemas.openxmlformats.org/officeDocument/2006/relationships/image"/><Relationship Id="rId2" Target="../media/image9.jpe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11.jpeg" Type="http://schemas.openxmlformats.org/officeDocument/2006/relationships/image"/></Relationships>
</file>

<file path=ppt/slides/_rels/slide13.xml.rels><?xml version="1.0" encoding="UTF-8" standalone="yes" ?><Relationships xmlns="http://schemas.openxmlformats.org/package/2006/relationships"><Relationship Id="rId3" Target="../media/image12.jpeg" Type="http://schemas.openxmlformats.org/officeDocument/2006/relationships/image"/><Relationship Id="rId2" Target="../notesSlides/notesSlide4.xml" Type="http://schemas.openxmlformats.org/officeDocument/2006/relationships/notesSlide"/><Relationship Id="rId1" Target="../slideLayouts/slideLayout7.xml" Type="http://schemas.openxmlformats.org/officeDocument/2006/relationships/slideLayout"/><Relationship Id="rId4" Target="../media/image13.jpeg" Type="http://schemas.openxmlformats.org/officeDocument/2006/relationships/image"/></Relationships>
</file>

<file path=ppt/slides/_rels/slide14.xml.rels><?xml version="1.0" encoding="UTF-8" standalone="yes" ?><Relationships xmlns="http://schemas.openxmlformats.org/package/2006/relationships"><Relationship Id="rId3" Target="../media/image14.jpeg" Type="http://schemas.openxmlformats.org/officeDocument/2006/relationships/image"/><Relationship Id="rId2" Target="../media/image12.jpe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15.jpeg" Type="http://schemas.openxmlformats.org/officeDocument/2006/relationships/image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 ?><Relationships xmlns="http://schemas.openxmlformats.org/package/2006/relationships"><Relationship Id="rId3" Target="../media/image28.jpeg" Type="http://schemas.openxmlformats.org/officeDocument/2006/relationships/image"/><Relationship Id="rId2" Target="../notesSlides/notesSlide6.xml" Type="http://schemas.openxmlformats.org/officeDocument/2006/relationships/notesSlide"/><Relationship Id="rId1" Target="../slideLayouts/slideLayout7.xml" Type="http://schemas.openxmlformats.org/officeDocument/2006/relationships/slideLayout"/><Relationship Id="rId4" Target="../media/image29.jpeg" Type="http://schemas.openxmlformats.org/officeDocument/2006/relationships/image"/></Relationships>
</file>

<file path=ppt/slides/_rels/slide21.xml.rels><?xml version="1.0" encoding="UTF-8" standalone="yes" ?><Relationships xmlns="http://schemas.openxmlformats.org/package/2006/relationships"><Relationship Id="rId3" Target="../media/image31.jpeg" Type="http://schemas.openxmlformats.org/officeDocument/2006/relationships/image"/><Relationship Id="rId2" Target="../media/image30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 ?><Relationships xmlns="http://schemas.openxmlformats.org/package/2006/relationships"><Relationship Id="rId3" Target="../media/image35.jpeg" Type="http://schemas.openxmlformats.org/officeDocument/2006/relationships/image"/><Relationship Id="rId2" Target="../media/image34.jpeg" Type="http://schemas.openxmlformats.org/officeDocument/2006/relationships/image"/><Relationship Id="rId1" Target="../slideLayouts/slideLayout7.xml" Type="http://schemas.openxmlformats.org/officeDocument/2006/relationships/slideLayout"/><Relationship Id="rId5" Target="../media/image36.jpeg" Type="http://schemas.openxmlformats.org/officeDocument/2006/relationships/image"/><Relationship Id="rId4" Target="../media/hdphoto1.wdp" Type="http://schemas.microsoft.com/office/2007/relationships/hdphoto"/></Relationships>
</file>

<file path=ppt/slides/_rels/slide24.xml.rels><?xml version="1.0" encoding="UTF-8" standalone="yes" ?><Relationships xmlns="http://schemas.openxmlformats.org/package/2006/relationships"><Relationship Id="rId2" Target="../media/image37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25.xml.rels><?xml version="1.0" encoding="UTF-8" standalone="yes" ?><Relationships xmlns="http://schemas.openxmlformats.org/package/2006/relationships"><Relationship Id="rId3" Target="../media/image38.jpeg" Type="http://schemas.openxmlformats.org/officeDocument/2006/relationships/image"/><Relationship Id="rId2" Target="../notesSlides/notesSlide7.xml" Type="http://schemas.openxmlformats.org/officeDocument/2006/relationships/notesSlide"/><Relationship Id="rId1" Target="../slideLayouts/slideLayout7.xml" Type="http://schemas.openxmlformats.org/officeDocument/2006/relationships/slideLayout"/></Relationships>
</file>

<file path=ppt/slides/_rels/slide26.xml.rels><?xml version="1.0" encoding="UTF-8" standalone="yes" ?><Relationships xmlns="http://schemas.openxmlformats.org/package/2006/relationships"><Relationship Id="rId3" Target="../media/image39.jpeg" Type="http://schemas.openxmlformats.org/officeDocument/2006/relationships/image"/><Relationship Id="rId2" Target="../notesSlides/notesSlide8.xml" Type="http://schemas.openxmlformats.org/officeDocument/2006/relationships/notesSlide"/><Relationship Id="rId1" Target="../slideLayouts/slideLayout7.xml" Type="http://schemas.openxmlformats.org/officeDocument/2006/relationships/slideLayout"/><Relationship Id="rId4" Target="../media/image40.png" Type="http://schemas.openxmlformats.org/officeDocument/2006/relationships/image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 ?><Relationships xmlns="http://schemas.openxmlformats.org/package/2006/relationships"><Relationship Id="rId3" Target="../notesSlides/notesSlide10.xml" Type="http://schemas.openxmlformats.org/officeDocument/2006/relationships/notesSlide"/><Relationship Id="rId2" Target="../slideLayouts/slideLayout7.xml" Type="http://schemas.openxmlformats.org/officeDocument/2006/relationships/slideLayout"/><Relationship Id="rId1" Target="../tags/tag2.xml" Type="http://schemas.openxmlformats.org/officeDocument/2006/relationships/tags"/><Relationship Id="rId4" Target="../media/image44.jpeg" Type="http://schemas.openxmlformats.org/officeDocument/2006/relationships/image"/></Relationships>
</file>

<file path=ppt/slides/_rels/slide33.xml.rels><?xml version="1.0" encoding="UTF-8" standalone="yes" ?><Relationships xmlns="http://schemas.openxmlformats.org/package/2006/relationships"><Relationship Id="rId2" Target="../media/image45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34.xml.rels><?xml version="1.0" encoding="UTF-8" standalone="yes" ?><Relationships xmlns="http://schemas.openxmlformats.org/package/2006/relationships"><Relationship Id="rId3" Target="../media/image47.jpeg" Type="http://schemas.openxmlformats.org/officeDocument/2006/relationships/image"/><Relationship Id="rId2" Target="../media/image46.jpe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48.jpeg" Type="http://schemas.openxmlformats.org/officeDocument/2006/relationships/image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 ?><Relationships xmlns="http://schemas.openxmlformats.org/package/2006/relationships"><Relationship Id="rId3" Target="../media/image51.jpeg" Type="http://schemas.openxmlformats.org/officeDocument/2006/relationships/image"/><Relationship Id="rId2" Target="../media/image50.jpeg" Type="http://schemas.openxmlformats.org/officeDocument/2006/relationships/image"/><Relationship Id="rId1" Target="../slideLayouts/slideLayout7.xml" Type="http://schemas.openxmlformats.org/officeDocument/2006/relationships/slideLayout"/><Relationship Id="rId5" Target="../media/image53.jpeg" Type="http://schemas.openxmlformats.org/officeDocument/2006/relationships/image"/><Relationship Id="rId4" Target="../media/image52.jpeg" Type="http://schemas.openxmlformats.org/officeDocument/2006/relationships/image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 ?><Relationships xmlns="http://schemas.openxmlformats.org/package/2006/relationships"><Relationship Id="rId3" Target="../media/image56.jpeg" Type="http://schemas.openxmlformats.org/officeDocument/2006/relationships/image"/><Relationship Id="rId2" Target="../notesSlides/notesSlide13.xml" Type="http://schemas.openxmlformats.org/officeDocument/2006/relationships/notesSlide"/><Relationship Id="rId1" Target="../slideLayouts/slideLayout7.xml" Type="http://schemas.openxmlformats.org/officeDocument/2006/relationships/slideLayout"/><Relationship Id="rId4" Target="../media/image57.jpeg" Type="http://schemas.openxmlformats.org/officeDocument/2006/relationships/image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 ?><Relationships xmlns="http://schemas.openxmlformats.org/package/2006/relationships"><Relationship Id="rId2" Target="../media/image59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 ?><Relationships xmlns="http://schemas.openxmlformats.org/package/2006/relationships"><Relationship Id="rId3" Target="../media/image64.jpeg" Type="http://schemas.openxmlformats.org/officeDocument/2006/relationships/image"/><Relationship Id="rId2" Target="../media/image63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 ?><Relationships xmlns="http://schemas.openxmlformats.org/package/2006/relationships"><Relationship Id="rId3" Target="../media/image67.jpeg" Type="http://schemas.openxmlformats.org/officeDocument/2006/relationships/image"/><Relationship Id="rId2" Target="../notesSlides/notesSlide16.xml" Type="http://schemas.openxmlformats.org/officeDocument/2006/relationships/notesSlide"/><Relationship Id="rId1" Target="../slideLayouts/slideLayout7.xml" Type="http://schemas.openxmlformats.org/officeDocument/2006/relationships/slideLayout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 ?><Relationships xmlns="http://schemas.openxmlformats.org/package/2006/relationships"><Relationship Id="rId3" Target="../media/image71.jpeg" Type="http://schemas.openxmlformats.org/officeDocument/2006/relationships/image"/><Relationship Id="rId2" Target="../media/image70.jpe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72.jpeg" Type="http://schemas.openxmlformats.org/officeDocument/2006/relationships/image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 ?><Relationships xmlns="http://schemas.openxmlformats.org/package/2006/relationships"><Relationship Id="rId2" Target="../media/image73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55.xml.rels><?xml version="1.0" encoding="UTF-8" standalone="yes" ?><Relationships xmlns="http://schemas.openxmlformats.org/package/2006/relationships"><Relationship Id="rId3" Target="../media/image74.jpeg" Type="http://schemas.openxmlformats.org/officeDocument/2006/relationships/image"/><Relationship Id="rId2" Target="../notesSlides/notesSlide19.xml" Type="http://schemas.openxmlformats.org/officeDocument/2006/relationships/notesSlide"/><Relationship Id="rId1" Target="../slideLayouts/slideLayout7.xml" Type="http://schemas.openxmlformats.org/officeDocument/2006/relationships/slideLayout"/><Relationship Id="rId5" Target="../media/image76.jpeg" Type="http://schemas.openxmlformats.org/officeDocument/2006/relationships/image"/><Relationship Id="rId4" Target="../media/image75.jpeg" Type="http://schemas.openxmlformats.org/officeDocument/2006/relationships/image"/></Relationships>
</file>

<file path=ppt/slides/_rels/slide56.xml.rels><?xml version="1.0" encoding="UTF-8" standalone="yes" ?><Relationships xmlns="http://schemas.openxmlformats.org/package/2006/relationships"><Relationship Id="rId2" Target="../media/image77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57.xml.rels><?xml version="1.0" encoding="UTF-8" standalone="yes" ?><Relationships xmlns="http://schemas.openxmlformats.org/package/2006/relationships"><Relationship Id="rId2" Target="../media/image78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 ?><Relationships xmlns="http://schemas.openxmlformats.org/package/2006/relationships"><Relationship Id="rId3" Target="../media/image82.jpeg" Type="http://schemas.openxmlformats.org/officeDocument/2006/relationships/image"/><Relationship Id="rId2" Target="../media/image81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5.jpeg"/></Relationships>
</file>

<file path=ppt/slides/_rels/slide62.xml.rels><?xml version="1.0" encoding="UTF-8" standalone="yes" ?><Relationships xmlns="http://schemas.openxmlformats.org/package/2006/relationships"><Relationship Id="rId3" Target="../media/image87.jpeg" Type="http://schemas.openxmlformats.org/officeDocument/2006/relationships/image"/><Relationship Id="rId2" Target="../media/image86.jpeg" Type="http://schemas.openxmlformats.org/officeDocument/2006/relationships/image"/><Relationship Id="rId1" Target="../slideLayouts/slideLayout7.xml" Type="http://schemas.openxmlformats.org/officeDocument/2006/relationships/slideLayout"/><Relationship Id="rId5" Target="../media/image89.jpeg" Type="http://schemas.openxmlformats.org/officeDocument/2006/relationships/image"/><Relationship Id="rId4" Target="../media/image88.jpeg" Type="http://schemas.openxmlformats.org/officeDocument/2006/relationships/image"/></Relationships>
</file>

<file path=ppt/slides/_rels/slide63.xml.rels><?xml version="1.0" encoding="UTF-8" standalone="yes" ?><Relationships xmlns="http://schemas.openxmlformats.org/package/2006/relationships"><Relationship Id="rId3" Target="../media/image91.jpeg" Type="http://schemas.openxmlformats.org/officeDocument/2006/relationships/image"/><Relationship Id="rId2" Target="../media/image90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3.jpe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 ?><Relationships xmlns="http://schemas.openxmlformats.org/package/2006/relationships"><Relationship Id="rId3" Target="../media/image95.png" Type="http://schemas.openxmlformats.org/officeDocument/2006/relationships/image"/><Relationship Id="rId2" Target="../media/image94.jpe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96.png" Type="http://schemas.openxmlformats.org/officeDocument/2006/relationships/image"/></Relationships>
</file>

<file path=ppt/slides/_rels/slide67.xml.rels><?xml version="1.0" encoding="UTF-8" standalone="yes" ?><Relationships xmlns="http://schemas.openxmlformats.org/package/2006/relationships"><Relationship Id="rId3" Target="../media/image98.jpeg" Type="http://schemas.openxmlformats.org/officeDocument/2006/relationships/image"/><Relationship Id="rId2" Target="../media/image97.jpe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99.jpeg" Type="http://schemas.openxmlformats.org/officeDocument/2006/relationships/image"/></Relationships>
</file>

<file path=ppt/slides/_rels/slide68.xml.rels><?xml version="1.0" encoding="UTF-8" standalone="yes" ?><Relationships xmlns="http://schemas.openxmlformats.org/package/2006/relationships"><Relationship Id="rId3" Target="../media/image101.jpeg" Type="http://schemas.openxmlformats.org/officeDocument/2006/relationships/image"/><Relationship Id="rId2" Target="../media/image100.pn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102.jpeg" Type="http://schemas.openxmlformats.org/officeDocument/2006/relationships/image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" descr="Picture"/>
          <p:cNvPicPr>
            <a:picLocks noChangeAspect="1"/>
          </p:cNvPicPr>
          <p:nvPr/>
        </p:nvPicPr>
        <p:blipFill rotWithShape="1">
          <a:blip r:embed="rId3" cstate="print"/>
          <a:srcRect l="9095" t="14730" r="7413" b="14960"/>
          <a:stretch>
            <a:fillRect/>
          </a:stretch>
        </p:blipFill>
        <p:spPr>
          <a:xfrm rot="20729880">
            <a:off x="2585370" y="608479"/>
            <a:ext cx="6976276" cy="5874866"/>
          </a:xfrm>
          <a:prstGeom prst="rect">
            <a:avLst/>
          </a:prstGeom>
        </p:spPr>
      </p:pic>
      <p:sp>
        <p:nvSpPr>
          <p:cNvPr id="13" name="文本框 1"/>
          <p:cNvSpPr txBox="1"/>
          <p:nvPr/>
        </p:nvSpPr>
        <p:spPr>
          <a:xfrm>
            <a:off x="1989223" y="1774356"/>
            <a:ext cx="7906385" cy="24314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尚酷简体" panose="03000509000000000000" charset="-122"/>
                <a:ea typeface="方正尚酷简体" panose="03000509000000000000" charset="-122"/>
                <a:cs typeface="方正尚酷简体" panose="03000509000000000000" charset="-122"/>
                <a:sym typeface="+mn-ea"/>
              </a:rPr>
              <a:t>知名银行</a:t>
            </a:r>
            <a:endParaRPr lang="en-US" altLang="zh-CN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尚酷简体" panose="03000509000000000000" charset="-122"/>
              <a:ea typeface="方正尚酷简体" panose="03000509000000000000" charset="-122"/>
              <a:cs typeface="方正尚酷简体" panose="03000509000000000000" charset="-122"/>
              <a:sym typeface="+mn-ea"/>
            </a:endParaRPr>
          </a:p>
          <a:p>
            <a:pPr algn="ctr">
              <a:lnSpc>
                <a:spcPct val="100000"/>
              </a:lnSpc>
            </a:pPr>
            <a:r>
              <a:rPr lang="zh-CN" alt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尚酷简体" panose="03000509000000000000" charset="-122"/>
                <a:ea typeface="方正尚酷简体" panose="03000509000000000000" charset="-122"/>
                <a:cs typeface="方正尚酷简体" panose="03000509000000000000" charset="-122"/>
                <a:sym typeface="+mn-ea"/>
              </a:rPr>
              <a:t>私人银行高端客户答谢会</a:t>
            </a:r>
            <a:endParaRPr lang="zh-CN" altLang="en-US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尚酷简体" panose="03000509000000000000" charset="-122"/>
              <a:ea typeface="方正尚酷简体" panose="03000509000000000000" charset="-122"/>
              <a:cs typeface="方正尚酷简体" panose="03000509000000000000" charset="-122"/>
            </a:endParaRPr>
          </a:p>
          <a:p>
            <a:pPr algn="ctr">
              <a:lnSpc>
                <a:spcPct val="100000"/>
              </a:lnSpc>
            </a:pPr>
            <a:r>
              <a:rPr lang="zh-CN" alt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尚酷简体" panose="03000509000000000000" charset="-122"/>
                <a:ea typeface="方正尚酷简体" panose="03000509000000000000" charset="-122"/>
                <a:cs typeface="方正尚酷简体" panose="03000509000000000000" charset="-122"/>
                <a:sym typeface="+mn-ea"/>
              </a:rPr>
              <a:t>策划方案</a:t>
            </a:r>
          </a:p>
        </p:txBody>
      </p:sp>
      <p:sp>
        <p:nvSpPr>
          <p:cNvPr id="14" name="文本框 7"/>
          <p:cNvSpPr txBox="1"/>
          <p:nvPr/>
        </p:nvSpPr>
        <p:spPr>
          <a:xfrm>
            <a:off x="1547361" y="4765206"/>
            <a:ext cx="8782685" cy="1014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altLang="zh-CN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张海山锐线体2.00" panose="02000000000000000000" charset="-122"/>
                <a:ea typeface="张海山锐线体2.00" panose="02000000000000000000" charset="-122"/>
              </a:rPr>
              <a:t>Industrial Bank</a:t>
            </a:r>
          </a:p>
          <a:p>
            <a:pPr algn="ctr">
              <a:lnSpc>
                <a:spcPct val="100000"/>
              </a:lnSpc>
            </a:pPr>
            <a:r>
              <a:rPr lang="en-US" altLang="zh-CN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张海山锐线体2.00" panose="02000000000000000000" charset="-122"/>
                <a:ea typeface="张海山锐线体2.00" panose="02000000000000000000" charset="-122"/>
              </a:rPr>
              <a:t>Private Bank High-end Customer Responding Meeting</a:t>
            </a:r>
            <a:endParaRPr lang="zh-CN" altLang="zh-CN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张海山锐线体2.00" panose="02000000000000000000" charset="-122"/>
              <a:ea typeface="张海山锐线体2.00" panose="02000000000000000000" charset="-122"/>
            </a:endParaRPr>
          </a:p>
          <a:p>
            <a:pPr algn="ctr">
              <a:lnSpc>
                <a:spcPct val="100000"/>
              </a:lnSpc>
            </a:pPr>
            <a:r>
              <a:rPr lang="en-US" altLang="zh-CN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张海山锐线体2.00" panose="02000000000000000000" charset="-122"/>
                <a:ea typeface="张海山锐线体2.00" panose="02000000000000000000" charset="-122"/>
              </a:rPr>
              <a:t>Planning scheme</a:t>
            </a:r>
            <a:endParaRPr lang="zh-CN" altLang="zh-CN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张海山锐线体2.00" panose="02000000000000000000" charset="-122"/>
              <a:ea typeface="张海山锐线体2.00" panose="02000000000000000000" charset="-122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337502" y="524362"/>
            <a:ext cx="371622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337502" y="6477497"/>
            <a:ext cx="371622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等号 17"/>
          <p:cNvSpPr/>
          <p:nvPr/>
        </p:nvSpPr>
        <p:spPr>
          <a:xfrm rot="16200000">
            <a:off x="11402192" y="6098136"/>
            <a:ext cx="468362" cy="290361"/>
          </a:xfrm>
          <a:prstGeom prst="mathEqual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 defTabSz="914400"/>
            <a:endParaRPr lang="zh-CN" altLang="en-US" sz="1800">
              <a:solidFill>
                <a:prstClr val="black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  <p:cxnSp>
        <p:nvCxnSpPr>
          <p:cNvPr id="19" name="直接连接符 18"/>
          <p:cNvCxnSpPr/>
          <p:nvPr/>
        </p:nvCxnSpPr>
        <p:spPr>
          <a:xfrm>
            <a:off x="11430838" y="524362"/>
            <a:ext cx="371622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 rot="5400000">
            <a:off x="11450562" y="524625"/>
            <a:ext cx="371622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4"/>
          <p:cNvGrpSpPr/>
          <p:nvPr/>
        </p:nvGrpSpPr>
        <p:grpSpPr>
          <a:xfrm>
            <a:off x="4072650" y="1700219"/>
            <a:ext cx="4078063" cy="3349368"/>
            <a:chOff x="9089" y="3795"/>
            <a:chExt cx="9103" cy="7475"/>
          </a:xfrm>
        </p:grpSpPr>
        <p:sp>
          <p:nvSpPr>
            <p:cNvPr id="13" name="文本框 1"/>
            <p:cNvSpPr txBox="1"/>
            <p:nvPr/>
          </p:nvSpPr>
          <p:spPr>
            <a:xfrm>
              <a:off x="9818" y="3795"/>
              <a:ext cx="4493" cy="747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en-US" altLang="zh-CN" sz="21165" i="1" dirty="0">
                  <a:solidFill>
                    <a:srgbClr val="C0A3A0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2</a:t>
              </a:r>
            </a:p>
          </p:txBody>
        </p:sp>
        <p:sp>
          <p:nvSpPr>
            <p:cNvPr id="14" name="文本框 2"/>
            <p:cNvSpPr txBox="1"/>
            <p:nvPr/>
          </p:nvSpPr>
          <p:spPr>
            <a:xfrm>
              <a:off x="9158" y="6007"/>
              <a:ext cx="9034" cy="303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dist">
                <a:lnSpc>
                  <a:spcPct val="150000"/>
                </a:lnSpc>
              </a:pPr>
              <a:r>
                <a:rPr lang="zh-CN" altLang="en-US" sz="621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活动概述</a:t>
              </a:r>
              <a:endParaRPr lang="zh-CN" altLang="zh-CN" sz="6210" dirty="0">
                <a:solidFill>
                  <a:schemeClr val="bg1"/>
                </a:solidFill>
                <a:latin typeface="方正尚酷简体" panose="03000509000000000000" charset="-122"/>
                <a:ea typeface="方正尚酷简体" panose="03000509000000000000" charset="-122"/>
              </a:endParaRPr>
            </a:p>
          </p:txBody>
        </p:sp>
        <p:sp>
          <p:nvSpPr>
            <p:cNvPr id="15" name="文本框 5"/>
            <p:cNvSpPr txBox="1"/>
            <p:nvPr/>
          </p:nvSpPr>
          <p:spPr>
            <a:xfrm>
              <a:off x="9158" y="6346"/>
              <a:ext cx="5684" cy="51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en-US" altLang="zh-CN" sz="895" i="1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PART TWO</a:t>
              </a:r>
            </a:p>
          </p:txBody>
        </p:sp>
        <p:sp>
          <p:nvSpPr>
            <p:cNvPr id="16" name="文本框 6"/>
            <p:cNvSpPr txBox="1"/>
            <p:nvPr/>
          </p:nvSpPr>
          <p:spPr>
            <a:xfrm>
              <a:off x="9089" y="9010"/>
              <a:ext cx="9034" cy="98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en-US" altLang="zh-CN" sz="2260" dirty="0">
                  <a:solidFill>
                    <a:schemeClr val="bg1"/>
                  </a:solidFill>
                  <a:latin typeface="张海山锐线体2.00" panose="02000000000000000000" charset="-122"/>
                  <a:ea typeface="张海山锐线体2.00" panose="02000000000000000000" charset="-122"/>
                  <a:sym typeface="宋体" panose="02010600030101010101" pitchFamily="2" charset="-122"/>
                </a:rPr>
                <a:t>—Activity overview—</a:t>
              </a:r>
            </a:p>
          </p:txBody>
        </p:sp>
      </p:grpSp>
      <p:sp>
        <p:nvSpPr>
          <p:cNvPr id="17" name="矩形 16"/>
          <p:cNvSpPr/>
          <p:nvPr/>
        </p:nvSpPr>
        <p:spPr>
          <a:xfrm>
            <a:off x="-663453" y="235876"/>
            <a:ext cx="11037254" cy="95332"/>
          </a:xfrm>
          <a:prstGeom prst="rect">
            <a:avLst/>
          </a:prstGeom>
          <a:gradFill flip="none" rotWithShape="1">
            <a:gsLst>
              <a:gs pos="0">
                <a:srgbClr val="DFD2D1"/>
              </a:gs>
              <a:gs pos="100000">
                <a:srgbClr val="B89F9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50"/>
          </a:p>
        </p:txBody>
      </p:sp>
      <p:sp>
        <p:nvSpPr>
          <p:cNvPr id="18" name="矩形 17"/>
          <p:cNvSpPr/>
          <p:nvPr/>
        </p:nvSpPr>
        <p:spPr>
          <a:xfrm>
            <a:off x="2307077" y="6534294"/>
            <a:ext cx="11037254" cy="95332"/>
          </a:xfrm>
          <a:prstGeom prst="rect">
            <a:avLst/>
          </a:prstGeom>
          <a:gradFill flip="none" rotWithShape="1">
            <a:gsLst>
              <a:gs pos="0">
                <a:srgbClr val="DFD2D1"/>
              </a:gs>
              <a:gs pos="100000">
                <a:srgbClr val="B89F9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50"/>
          </a:p>
        </p:txBody>
      </p:sp>
      <p:pic>
        <p:nvPicPr>
          <p:cNvPr id="19" name="Picture" descr="Picture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250163">
            <a:off x="9031675" y="2854504"/>
            <a:ext cx="4390167" cy="4390167"/>
          </a:xfrm>
          <a:prstGeom prst="rect">
            <a:avLst/>
          </a:prstGeom>
        </p:spPr>
      </p:pic>
      <p:pic>
        <p:nvPicPr>
          <p:cNvPr id="21" name="Picture" descr="Picture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11132" flipH="1">
            <a:off x="-954284" y="-414166"/>
            <a:ext cx="4815335" cy="4815335"/>
          </a:xfrm>
          <a:prstGeom prst="rect">
            <a:avLst/>
          </a:prstGeom>
        </p:spPr>
      </p:pic>
      <p:sp>
        <p:nvSpPr>
          <p:cNvPr id="25" name="矩形 24"/>
          <p:cNvSpPr/>
          <p:nvPr/>
        </p:nvSpPr>
        <p:spPr>
          <a:xfrm>
            <a:off x="2307077" y="6534294"/>
            <a:ext cx="11037254" cy="95332"/>
          </a:xfrm>
          <a:prstGeom prst="rect">
            <a:avLst/>
          </a:prstGeom>
          <a:gradFill flip="none" rotWithShape="1">
            <a:gsLst>
              <a:gs pos="0">
                <a:srgbClr val="DFD2D1"/>
              </a:gs>
              <a:gs pos="100000">
                <a:srgbClr val="B89F9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17300" decel="186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accel="17300" decel="186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626961" y="639315"/>
            <a:ext cx="2354322" cy="483407"/>
            <a:chOff x="1399" y="1427"/>
            <a:chExt cx="5255" cy="1079"/>
          </a:xfrm>
        </p:grpSpPr>
        <p:sp>
          <p:nvSpPr>
            <p:cNvPr id="3" name="文本框 2"/>
            <p:cNvSpPr txBox="1"/>
            <p:nvPr/>
          </p:nvSpPr>
          <p:spPr>
            <a:xfrm>
              <a:off x="1399" y="1427"/>
              <a:ext cx="5255" cy="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活动概述</a:t>
              </a:r>
            </a:p>
          </p:txBody>
        </p:sp>
        <p:sp>
          <p:nvSpPr>
            <p:cNvPr id="4" name="矩形 3"/>
            <p:cNvSpPr/>
            <p:nvPr/>
          </p:nvSpPr>
          <p:spPr>
            <a:xfrm>
              <a:off x="1399" y="1459"/>
              <a:ext cx="5255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6462" y="4138863"/>
            <a:ext cx="3339071" cy="203229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6461" y="1707362"/>
            <a:ext cx="3339071" cy="2225924"/>
          </a:xfrm>
          <a:prstGeom prst="rect">
            <a:avLst/>
          </a:prstGeom>
        </p:spPr>
      </p:pic>
      <p:sp>
        <p:nvSpPr>
          <p:cNvPr id="7" name="文本框 5"/>
          <p:cNvSpPr txBox="1"/>
          <p:nvPr/>
        </p:nvSpPr>
        <p:spPr>
          <a:xfrm>
            <a:off x="923825" y="2223169"/>
            <a:ext cx="6499660" cy="359981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zh-CN" sz="2000" b="1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活动名称：</a:t>
            </a:r>
            <a:r>
              <a:rPr lang="zh-CN" altLang="en-US" sz="2400" dirty="0">
                <a:solidFill>
                  <a:schemeClr val="bg1"/>
                </a:solidFill>
                <a:latin typeface="方正尚酷简体" panose="03000509000000000000" charset="-122"/>
                <a:ea typeface="方正尚酷简体" panose="03000509000000000000" charset="-122"/>
                <a:sym typeface="宋体" panose="02010600030101010101" pitchFamily="2" charset="-122"/>
              </a:rPr>
              <a:t>兴承世家，携手共赢</a:t>
            </a:r>
            <a:endParaRPr lang="zh-CN" altLang="en-US" dirty="0">
              <a:solidFill>
                <a:schemeClr val="bg1"/>
              </a:solidFill>
              <a:latin typeface="方正尚酷简体" panose="03000509000000000000" charset="-122"/>
              <a:ea typeface="方正尚酷简体" panose="03000509000000000000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                     —</a:t>
            </a:r>
            <a:r>
              <a:rPr lang="zh-CN" altLang="en-US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宋体" panose="02010600030101010101" pitchFamily="2" charset="-122"/>
              </a:rPr>
              <a:t>知名银行</a:t>
            </a:r>
            <a:r>
              <a:rPr lang="en-US" altLang="zh-CN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宋体" panose="02010600030101010101" pitchFamily="2" charset="-122"/>
              </a:rPr>
              <a:t>·</a:t>
            </a:r>
            <a:r>
              <a:rPr lang="zh-CN" altLang="en-US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宋体" panose="02010600030101010101" pitchFamily="2" charset="-122"/>
              </a:rPr>
              <a:t>私人银行</a:t>
            </a:r>
            <a:r>
              <a:rPr lang="en-US" altLang="zh-CN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宋体" panose="02010600030101010101" pitchFamily="2" charset="-122"/>
              </a:rPr>
              <a:t>2021</a:t>
            </a:r>
            <a:r>
              <a:rPr lang="zh-CN" altLang="en-US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宋体" panose="02010600030101010101" pitchFamily="2" charset="-122"/>
              </a:rPr>
              <a:t>高端客户答谢会</a:t>
            </a:r>
            <a:endParaRPr lang="en-US" altLang="zh-CN" dirty="0">
              <a:solidFill>
                <a:schemeClr val="bg1"/>
              </a:solidFill>
              <a:latin typeface="华文细黑" panose="02010600040101010101" pitchFamily="2" charset="-122"/>
              <a:ea typeface="华文细黑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活动时间：</a:t>
            </a:r>
            <a:r>
              <a:rPr lang="en-US" altLang="zh-CN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2021</a:t>
            </a:r>
            <a:r>
              <a:rPr lang="zh-CN" altLang="en-US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年</a:t>
            </a:r>
            <a:r>
              <a:rPr lang="en-US" altLang="zh-CN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2</a:t>
            </a:r>
            <a:r>
              <a:rPr lang="zh-CN" altLang="en-US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月中旬（元宵节前夕）</a:t>
            </a: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活动地点：</a:t>
            </a:r>
            <a:r>
              <a:rPr lang="en-US" altLang="zh-CN" sz="2000" b="1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XXXXX</a:t>
            </a:r>
            <a:r>
              <a:rPr lang="zh-CN" altLang="en-US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创元千禧大酒店</a:t>
            </a:r>
            <a:endParaRPr lang="en-US" altLang="zh-CN" dirty="0">
              <a:solidFill>
                <a:schemeClr val="bg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                      XXXXXX</a:t>
            </a:r>
            <a:r>
              <a:rPr lang="zh-CN" altLang="en-US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中庚喜来登酒店（暂定）</a:t>
            </a:r>
            <a:endParaRPr lang="en-US" altLang="zh-CN" dirty="0">
              <a:solidFill>
                <a:schemeClr val="bg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活动形式：</a:t>
            </a:r>
            <a:r>
              <a:rPr lang="zh-CN" altLang="en-US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投资沙龙</a:t>
            </a:r>
            <a:r>
              <a:rPr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、</a:t>
            </a:r>
            <a:r>
              <a:rPr lang="zh-CN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答谢晚宴</a:t>
            </a:r>
            <a:endParaRPr lang="zh-CN" altLang="en-US" dirty="0">
              <a:solidFill>
                <a:schemeClr val="bg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参与人数：</a:t>
            </a:r>
            <a:r>
              <a:rPr lang="en-US" altLang="zh-CN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80-100</a:t>
            </a:r>
            <a:r>
              <a:rPr lang="zh-CN" altLang="en-US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人</a:t>
            </a: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邀约人物：</a:t>
            </a:r>
            <a:r>
              <a:rPr lang="zh-CN" altLang="en-US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领导、达标客户、潜力客户等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文本框 1"/>
          <p:cNvSpPr txBox="1"/>
          <p:nvPr/>
        </p:nvSpPr>
        <p:spPr>
          <a:xfrm rot="-2700000">
            <a:off x="1315112" y="1258697"/>
            <a:ext cx="5362748" cy="87408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5080" dirty="0">
                <a:solidFill>
                  <a:srgbClr val="C0A3A0"/>
                </a:solidFill>
                <a:latin typeface="张海山锐线体2.00" panose="02000000000000000000" charset="-122"/>
                <a:ea typeface="张海山锐线体2.00" panose="02000000000000000000" charset="-122"/>
              </a:rPr>
              <a:t>活动场地推荐</a:t>
            </a:r>
          </a:p>
        </p:txBody>
      </p:sp>
      <p:sp>
        <p:nvSpPr>
          <p:cNvPr id="25" name="文本框 2"/>
          <p:cNvSpPr txBox="1"/>
          <p:nvPr/>
        </p:nvSpPr>
        <p:spPr>
          <a:xfrm>
            <a:off x="1719448" y="2702655"/>
            <a:ext cx="8810228" cy="57002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en-US" sz="3105" dirty="0">
                <a:solidFill>
                  <a:srgbClr val="C0A3A0"/>
                </a:solidFill>
                <a:latin typeface="张海山锐线体2.0" panose="02000000000000000000" charset="-122"/>
                <a:ea typeface="张海山锐线体2.0" panose="02000000000000000000" charset="-122"/>
              </a:rPr>
              <a:t>地标性</a:t>
            </a:r>
            <a:r>
              <a:rPr lang="en-US" altLang="zh-CN" sz="2540" dirty="0">
                <a:solidFill>
                  <a:srgbClr val="C0A3A0"/>
                </a:solidFill>
                <a:latin typeface="张海山锐线体2.0" panose="02000000000000000000" charset="-122"/>
                <a:ea typeface="张海山锐线体2.0" panose="02000000000000000000" charset="-122"/>
              </a:rPr>
              <a:t>\</a:t>
            </a:r>
            <a:r>
              <a:rPr lang="zh-CN" altLang="en-US" sz="3105" dirty="0">
                <a:solidFill>
                  <a:srgbClr val="C0A3A0"/>
                </a:solidFill>
                <a:latin typeface="张海山锐线体2.0" panose="02000000000000000000" charset="-122"/>
                <a:ea typeface="张海山锐线体2.0" panose="02000000000000000000" charset="-122"/>
              </a:rPr>
              <a:t>实用性</a:t>
            </a:r>
            <a:r>
              <a:rPr lang="en-US" altLang="zh-CN" sz="2540" dirty="0">
                <a:solidFill>
                  <a:srgbClr val="C0A3A0"/>
                </a:solidFill>
                <a:latin typeface="张海山锐线体2.0" panose="02000000000000000000" charset="-122"/>
                <a:ea typeface="张海山锐线体2.0" panose="02000000000000000000" charset="-122"/>
              </a:rPr>
              <a:t>\</a:t>
            </a:r>
            <a:r>
              <a:rPr lang="zh-CN" altLang="en-US" sz="3105" dirty="0">
                <a:solidFill>
                  <a:srgbClr val="C0A3A0"/>
                </a:solidFill>
                <a:latin typeface="张海山锐线体2.0" panose="02000000000000000000" charset="-122"/>
                <a:ea typeface="张海山锐线体2.0" panose="02000000000000000000" charset="-122"/>
              </a:rPr>
              <a:t>便捷性</a:t>
            </a:r>
            <a:r>
              <a:rPr lang="en-US" altLang="zh-CN" sz="2540" dirty="0">
                <a:solidFill>
                  <a:srgbClr val="C0A3A0"/>
                </a:solidFill>
                <a:latin typeface="张海山锐线体2.0" panose="02000000000000000000" charset="-122"/>
                <a:ea typeface="张海山锐线体2.0" panose="02000000000000000000" charset="-122"/>
              </a:rPr>
              <a:t>\</a:t>
            </a:r>
            <a:r>
              <a:rPr lang="zh-CN" altLang="en-US" sz="3105" dirty="0">
                <a:solidFill>
                  <a:srgbClr val="C0A3A0"/>
                </a:solidFill>
                <a:latin typeface="张海山锐线体2.0" panose="02000000000000000000" charset="-122"/>
                <a:ea typeface="张海山锐线体2.0" panose="02000000000000000000" charset="-122"/>
              </a:rPr>
              <a:t>酒店环境</a:t>
            </a:r>
          </a:p>
        </p:txBody>
      </p:sp>
      <p:sp>
        <p:nvSpPr>
          <p:cNvPr id="26" name="文本框 3"/>
          <p:cNvSpPr txBox="1"/>
          <p:nvPr/>
        </p:nvSpPr>
        <p:spPr>
          <a:xfrm>
            <a:off x="3238221" y="2319602"/>
            <a:ext cx="5665158" cy="352854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en-US" sz="1695" dirty="0">
                <a:solidFill>
                  <a:schemeClr val="bg1"/>
                </a:solidFill>
                <a:latin typeface="张海山锐线体2.0" panose="02000000000000000000" charset="-122"/>
                <a:ea typeface="张海山锐线体2.0" panose="02000000000000000000" charset="-122"/>
              </a:rPr>
              <a:t>我们对于活动场地的选用将会综合：</a:t>
            </a:r>
          </a:p>
        </p:txBody>
      </p:sp>
      <p:sp>
        <p:nvSpPr>
          <p:cNvPr id="27" name="文本框 4"/>
          <p:cNvSpPr txBox="1"/>
          <p:nvPr/>
        </p:nvSpPr>
        <p:spPr>
          <a:xfrm>
            <a:off x="1719448" y="3233554"/>
            <a:ext cx="8810228" cy="352854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en-US" altLang="zh-CN" sz="1695" dirty="0">
                <a:solidFill>
                  <a:schemeClr val="bg1"/>
                </a:solidFill>
                <a:latin typeface="张海山锐线体2.0" panose="02000000000000000000" charset="-122"/>
                <a:ea typeface="张海山锐线体2.0" panose="02000000000000000000" charset="-122"/>
              </a:rPr>
              <a:t>4</a:t>
            </a:r>
            <a:r>
              <a:rPr lang="zh-CN" altLang="en-US" sz="1695" dirty="0">
                <a:solidFill>
                  <a:schemeClr val="bg1"/>
                </a:solidFill>
                <a:latin typeface="张海山锐线体2.0" panose="02000000000000000000" charset="-122"/>
                <a:ea typeface="张海山锐线体2.0" panose="02000000000000000000" charset="-122"/>
              </a:rPr>
              <a:t>个层面进行推介</a:t>
            </a:r>
            <a:r>
              <a:rPr lang="zh-CN" altLang="en-US" sz="1695" dirty="0">
                <a:solidFill>
                  <a:schemeClr val="bg1"/>
                </a:solidFill>
                <a:latin typeface="张海山锐线体2.0" panose="02000000000000000000" charset="-122"/>
                <a:ea typeface="张海山锐线体2.0" panose="02000000000000000000" charset="-122"/>
                <a:sym typeface="+mn-ea"/>
              </a:rPr>
              <a:t>选出</a:t>
            </a:r>
            <a:r>
              <a:rPr lang="zh-CN" altLang="en-US" sz="1695" dirty="0">
                <a:solidFill>
                  <a:schemeClr val="bg1"/>
                </a:solidFill>
                <a:latin typeface="张海山锐线体2.0" panose="02000000000000000000" charset="-122"/>
                <a:ea typeface="张海山锐线体2.0" panose="02000000000000000000" charset="-122"/>
              </a:rPr>
              <a:t>合适场地</a:t>
            </a:r>
          </a:p>
        </p:txBody>
      </p:sp>
      <p:pic>
        <p:nvPicPr>
          <p:cNvPr id="28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3947" y="3770052"/>
            <a:ext cx="2993865" cy="182342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7628" y="3770052"/>
            <a:ext cx="2949064" cy="182342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6295" y="3770052"/>
            <a:ext cx="1409009" cy="182342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" name="文本框 11"/>
          <p:cNvSpPr txBox="1"/>
          <p:nvPr/>
        </p:nvSpPr>
        <p:spPr>
          <a:xfrm rot="2700000">
            <a:off x="5982316" y="1634597"/>
            <a:ext cx="4793768" cy="526619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r"/>
            <a:r>
              <a:rPr lang="zh-CN" altLang="zh-CN" sz="2820" dirty="0">
                <a:solidFill>
                  <a:schemeClr val="bg1"/>
                </a:solidFill>
                <a:latin typeface="张海山锐线体2.0" panose="02000000000000000000" charset="-122"/>
                <a:ea typeface="张海山锐线体2.0" panose="02000000000000000000" charset="-122"/>
              </a:rPr>
              <a:t>Site </a:t>
            </a:r>
            <a:r>
              <a:rPr lang="en-US" altLang="zh-CN" sz="2820" dirty="0">
                <a:solidFill>
                  <a:schemeClr val="bg1"/>
                </a:solidFill>
                <a:latin typeface="张海山锐线体2.0" panose="02000000000000000000" charset="-122"/>
                <a:ea typeface="张海山锐线体2.0" panose="02000000000000000000" charset="-122"/>
              </a:rPr>
              <a:t>R</a:t>
            </a:r>
            <a:r>
              <a:rPr lang="zh-CN" altLang="zh-CN" sz="2820" dirty="0">
                <a:solidFill>
                  <a:schemeClr val="bg1"/>
                </a:solidFill>
                <a:latin typeface="张海山锐线体2.0" panose="02000000000000000000" charset="-122"/>
                <a:ea typeface="张海山锐线体2.0" panose="02000000000000000000" charset="-122"/>
              </a:rPr>
              <a:t>ecommendation</a:t>
            </a:r>
          </a:p>
        </p:txBody>
      </p:sp>
      <p:sp>
        <p:nvSpPr>
          <p:cNvPr id="32" name="直角三角形 31"/>
          <p:cNvSpPr/>
          <p:nvPr/>
        </p:nvSpPr>
        <p:spPr>
          <a:xfrm rot="8100000">
            <a:off x="3431987" y="1103239"/>
            <a:ext cx="5328027" cy="5328027"/>
          </a:xfrm>
          <a:prstGeom prst="rtTriangle">
            <a:avLst/>
          </a:prstGeom>
          <a:noFill/>
          <a:ln w="12700" cmpd="sng">
            <a:solidFill>
              <a:srgbClr val="C0A3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895" noProof="1"/>
          </a:p>
        </p:txBody>
      </p:sp>
      <p:cxnSp>
        <p:nvCxnSpPr>
          <p:cNvPr id="33" name="直接连接符 32"/>
          <p:cNvCxnSpPr>
            <a:stCxn id="32" idx="2"/>
          </p:cNvCxnSpPr>
          <p:nvPr/>
        </p:nvCxnSpPr>
        <p:spPr>
          <a:xfrm>
            <a:off x="6095440" y="1"/>
            <a:ext cx="0" cy="1946628"/>
          </a:xfrm>
          <a:prstGeom prst="line">
            <a:avLst/>
          </a:prstGeom>
          <a:ln w="12700" cmpd="sng">
            <a:solidFill>
              <a:srgbClr val="C0A3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/>
          <p:cNvCxnSpPr>
            <a:stCxn id="32" idx="2"/>
          </p:cNvCxnSpPr>
          <p:nvPr/>
        </p:nvCxnSpPr>
        <p:spPr>
          <a:xfrm>
            <a:off x="6095440" y="5877966"/>
            <a:ext cx="0" cy="1946628"/>
          </a:xfrm>
          <a:prstGeom prst="line">
            <a:avLst/>
          </a:prstGeom>
          <a:ln w="12700" cmpd="sng">
            <a:solidFill>
              <a:srgbClr val="C0A3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组合 34"/>
          <p:cNvGrpSpPr/>
          <p:nvPr/>
        </p:nvGrpSpPr>
        <p:grpSpPr>
          <a:xfrm>
            <a:off x="532623" y="277987"/>
            <a:ext cx="3054702" cy="483407"/>
            <a:chOff x="1399" y="1427"/>
            <a:chExt cx="5255" cy="1079"/>
          </a:xfrm>
        </p:grpSpPr>
        <p:sp>
          <p:nvSpPr>
            <p:cNvPr id="36" name="文本框 35"/>
            <p:cNvSpPr txBox="1"/>
            <p:nvPr/>
          </p:nvSpPr>
          <p:spPr>
            <a:xfrm>
              <a:off x="1399" y="1427"/>
              <a:ext cx="5255" cy="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长乐场地推荐</a:t>
              </a:r>
            </a:p>
          </p:txBody>
        </p:sp>
        <p:sp>
          <p:nvSpPr>
            <p:cNvPr id="37" name="矩形 36"/>
            <p:cNvSpPr/>
            <p:nvPr/>
          </p:nvSpPr>
          <p:spPr>
            <a:xfrm>
              <a:off x="1399" y="1459"/>
              <a:ext cx="5255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/>
          <a:srcRect l="70189" r="4209" b="43434"/>
          <a:stretch>
            <a:fillRect/>
          </a:stretch>
        </p:blipFill>
        <p:spPr>
          <a:xfrm>
            <a:off x="6942222" y="1483394"/>
            <a:ext cx="5249778" cy="4829175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532623" y="675029"/>
            <a:ext cx="4665019" cy="483407"/>
            <a:chOff x="1399" y="1427"/>
            <a:chExt cx="5255" cy="1079"/>
          </a:xfrm>
        </p:grpSpPr>
        <p:sp>
          <p:nvSpPr>
            <p:cNvPr id="3" name="文本框 2"/>
            <p:cNvSpPr txBox="1"/>
            <p:nvPr/>
          </p:nvSpPr>
          <p:spPr>
            <a:xfrm>
              <a:off x="1399" y="1427"/>
              <a:ext cx="5255" cy="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#XX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中庚喜来登酒店</a:t>
              </a:r>
            </a:p>
          </p:txBody>
        </p:sp>
        <p:sp>
          <p:nvSpPr>
            <p:cNvPr id="4" name="矩形 3"/>
            <p:cNvSpPr/>
            <p:nvPr/>
          </p:nvSpPr>
          <p:spPr>
            <a:xfrm>
              <a:off x="1399" y="1459"/>
              <a:ext cx="5255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/>
          <a:srcRect l="7958" r="4209"/>
          <a:stretch>
            <a:fillRect/>
          </a:stretch>
        </p:blipFill>
        <p:spPr>
          <a:xfrm>
            <a:off x="0" y="1483394"/>
            <a:ext cx="6982358" cy="482917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/>
          <a:srcRect l="3450" r="3302"/>
          <a:stretch>
            <a:fillRect/>
          </a:stretch>
        </p:blipFill>
        <p:spPr>
          <a:xfrm>
            <a:off x="6982358" y="2358190"/>
            <a:ext cx="5139411" cy="346509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2"/>
          <a:srcRect l="70189" r="4209" b="43434"/>
          <a:stretch>
            <a:fillRect/>
          </a:stretch>
        </p:blipFill>
        <p:spPr>
          <a:xfrm>
            <a:off x="5269833" y="1601704"/>
            <a:ext cx="7014410" cy="477583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532623" y="675029"/>
            <a:ext cx="3365609" cy="483407"/>
            <a:chOff x="1399" y="1427"/>
            <a:chExt cx="5255" cy="1079"/>
          </a:xfrm>
        </p:grpSpPr>
        <p:sp>
          <p:nvSpPr>
            <p:cNvPr id="4" name="文本框 3"/>
            <p:cNvSpPr txBox="1"/>
            <p:nvPr/>
          </p:nvSpPr>
          <p:spPr>
            <a:xfrm>
              <a:off x="1399" y="1427"/>
              <a:ext cx="5255" cy="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#XX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国惠大酒店</a:t>
              </a:r>
            </a:p>
          </p:txBody>
        </p:sp>
        <p:sp>
          <p:nvSpPr>
            <p:cNvPr id="5" name="矩形 4"/>
            <p:cNvSpPr/>
            <p:nvPr/>
          </p:nvSpPr>
          <p:spPr>
            <a:xfrm>
              <a:off x="1399" y="1459"/>
              <a:ext cx="5255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3"/>
          <a:srcRect l="9823" r="7471"/>
          <a:stretch>
            <a:fillRect/>
          </a:stretch>
        </p:blipFill>
        <p:spPr>
          <a:xfrm>
            <a:off x="0" y="1601703"/>
            <a:ext cx="7098633" cy="477583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9098" y="2110719"/>
            <a:ext cx="5010397" cy="375779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4"/>
          <p:cNvGrpSpPr/>
          <p:nvPr/>
        </p:nvGrpSpPr>
        <p:grpSpPr>
          <a:xfrm>
            <a:off x="4072650" y="1700219"/>
            <a:ext cx="4078063" cy="3349368"/>
            <a:chOff x="9089" y="3795"/>
            <a:chExt cx="9103" cy="7475"/>
          </a:xfrm>
        </p:grpSpPr>
        <p:sp>
          <p:nvSpPr>
            <p:cNvPr id="13" name="文本框 1"/>
            <p:cNvSpPr txBox="1"/>
            <p:nvPr/>
          </p:nvSpPr>
          <p:spPr>
            <a:xfrm>
              <a:off x="9818" y="3795"/>
              <a:ext cx="4493" cy="747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en-US" altLang="zh-CN" sz="21165" i="1" dirty="0">
                  <a:solidFill>
                    <a:srgbClr val="C0A3A0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3</a:t>
              </a:r>
            </a:p>
          </p:txBody>
        </p:sp>
        <p:sp>
          <p:nvSpPr>
            <p:cNvPr id="14" name="文本框 2"/>
            <p:cNvSpPr txBox="1"/>
            <p:nvPr/>
          </p:nvSpPr>
          <p:spPr>
            <a:xfrm>
              <a:off x="9158" y="6007"/>
              <a:ext cx="9034" cy="303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dist">
                <a:lnSpc>
                  <a:spcPct val="150000"/>
                </a:lnSpc>
              </a:pPr>
              <a:r>
                <a:rPr lang="zh-CN" altLang="en-US" sz="621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活动氛围</a:t>
              </a:r>
              <a:endParaRPr lang="zh-CN" altLang="zh-CN" sz="6210" dirty="0">
                <a:solidFill>
                  <a:schemeClr val="bg1"/>
                </a:solidFill>
                <a:latin typeface="方正尚酷简体" panose="03000509000000000000" charset="-122"/>
                <a:ea typeface="方正尚酷简体" panose="03000509000000000000" charset="-122"/>
              </a:endParaRPr>
            </a:p>
          </p:txBody>
        </p:sp>
        <p:sp>
          <p:nvSpPr>
            <p:cNvPr id="15" name="文本框 5"/>
            <p:cNvSpPr txBox="1"/>
            <p:nvPr/>
          </p:nvSpPr>
          <p:spPr>
            <a:xfrm>
              <a:off x="9158" y="6346"/>
              <a:ext cx="5684" cy="51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en-US" altLang="zh-CN" sz="895" i="1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PART  THREE</a:t>
              </a:r>
            </a:p>
          </p:txBody>
        </p:sp>
        <p:sp>
          <p:nvSpPr>
            <p:cNvPr id="16" name="文本框 6"/>
            <p:cNvSpPr txBox="1"/>
            <p:nvPr/>
          </p:nvSpPr>
          <p:spPr>
            <a:xfrm>
              <a:off x="9089" y="9010"/>
              <a:ext cx="9034" cy="98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en-US" altLang="zh-CN" sz="2260" dirty="0">
                  <a:solidFill>
                    <a:schemeClr val="bg1"/>
                  </a:solidFill>
                  <a:latin typeface="张海山锐线体2.00" panose="02000000000000000000" charset="-122"/>
                  <a:ea typeface="张海山锐线体2.00" panose="02000000000000000000" charset="-122"/>
                  <a:sym typeface="宋体" panose="02010600030101010101" pitchFamily="2" charset="-122"/>
                </a:rPr>
                <a:t>—Activity atmosphere—</a:t>
              </a:r>
            </a:p>
          </p:txBody>
        </p:sp>
      </p:grpSp>
      <p:sp>
        <p:nvSpPr>
          <p:cNvPr id="17" name="矩形 16"/>
          <p:cNvSpPr/>
          <p:nvPr/>
        </p:nvSpPr>
        <p:spPr>
          <a:xfrm>
            <a:off x="-663453" y="235876"/>
            <a:ext cx="11037254" cy="95332"/>
          </a:xfrm>
          <a:prstGeom prst="rect">
            <a:avLst/>
          </a:prstGeom>
          <a:gradFill flip="none" rotWithShape="1">
            <a:gsLst>
              <a:gs pos="0">
                <a:srgbClr val="DFD2D1"/>
              </a:gs>
              <a:gs pos="100000">
                <a:srgbClr val="B89F9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50"/>
          </a:p>
        </p:txBody>
      </p:sp>
      <p:sp>
        <p:nvSpPr>
          <p:cNvPr id="18" name="矩形 17"/>
          <p:cNvSpPr/>
          <p:nvPr/>
        </p:nvSpPr>
        <p:spPr>
          <a:xfrm>
            <a:off x="2307077" y="6534294"/>
            <a:ext cx="11037254" cy="95332"/>
          </a:xfrm>
          <a:prstGeom prst="rect">
            <a:avLst/>
          </a:prstGeom>
          <a:gradFill flip="none" rotWithShape="1">
            <a:gsLst>
              <a:gs pos="0">
                <a:srgbClr val="DFD2D1"/>
              </a:gs>
              <a:gs pos="100000">
                <a:srgbClr val="B89F9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50"/>
          </a:p>
        </p:txBody>
      </p:sp>
      <p:pic>
        <p:nvPicPr>
          <p:cNvPr id="19" name="Picture" descr="Picture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250163">
            <a:off x="9031675" y="2854504"/>
            <a:ext cx="4390167" cy="4390167"/>
          </a:xfrm>
          <a:prstGeom prst="rect">
            <a:avLst/>
          </a:prstGeom>
        </p:spPr>
      </p:pic>
      <p:pic>
        <p:nvPicPr>
          <p:cNvPr id="21" name="Picture" descr="Picture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11132" flipH="1">
            <a:off x="-954284" y="-414166"/>
            <a:ext cx="4815335" cy="4815335"/>
          </a:xfrm>
          <a:prstGeom prst="rect">
            <a:avLst/>
          </a:prstGeom>
        </p:spPr>
      </p:pic>
      <p:sp>
        <p:nvSpPr>
          <p:cNvPr id="25" name="矩形 24"/>
          <p:cNvSpPr/>
          <p:nvPr/>
        </p:nvSpPr>
        <p:spPr>
          <a:xfrm>
            <a:off x="2307077" y="6534294"/>
            <a:ext cx="11037254" cy="95332"/>
          </a:xfrm>
          <a:prstGeom prst="rect">
            <a:avLst/>
          </a:prstGeom>
          <a:gradFill flip="none" rotWithShape="1">
            <a:gsLst>
              <a:gs pos="0">
                <a:srgbClr val="DFD2D1"/>
              </a:gs>
              <a:gs pos="100000">
                <a:srgbClr val="B89F9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17300" decel="186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accel="17300" decel="186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" t="22302" r="36588" b="34056"/>
          <a:stretch>
            <a:fillRect/>
          </a:stretch>
        </p:blipFill>
        <p:spPr>
          <a:xfrm>
            <a:off x="1205163" y="1678007"/>
            <a:ext cx="9781674" cy="4951393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316055" y="298645"/>
            <a:ext cx="2330893" cy="483407"/>
            <a:chOff x="1399" y="1427"/>
            <a:chExt cx="5255" cy="1079"/>
          </a:xfrm>
        </p:grpSpPr>
        <p:sp>
          <p:nvSpPr>
            <p:cNvPr id="4" name="文本框 3"/>
            <p:cNvSpPr txBox="1"/>
            <p:nvPr/>
          </p:nvSpPr>
          <p:spPr>
            <a:xfrm>
              <a:off x="1399" y="1427"/>
              <a:ext cx="5255" cy="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平面布局图</a:t>
              </a:r>
            </a:p>
          </p:txBody>
        </p:sp>
        <p:sp>
          <p:nvSpPr>
            <p:cNvPr id="5" name="矩形 4"/>
            <p:cNvSpPr/>
            <p:nvPr/>
          </p:nvSpPr>
          <p:spPr>
            <a:xfrm>
              <a:off x="1399" y="1459"/>
              <a:ext cx="5255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3396140" y="899817"/>
            <a:ext cx="2492990" cy="4978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宋体" panose="02010600030101010101" pitchFamily="2" charset="-122"/>
              </a:rPr>
              <a:t>XXX</a:t>
            </a:r>
            <a:r>
              <a:rPr lang="zh-CN" altLang="en-US" sz="20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宋体" panose="02010600030101010101" pitchFamily="2" charset="-122"/>
              </a:rPr>
              <a:t>创元千禧大酒店</a:t>
            </a:r>
            <a:endParaRPr lang="en-US" altLang="zh-CN" sz="2000" dirty="0">
              <a:solidFill>
                <a:schemeClr val="bg1"/>
              </a:solidFill>
              <a:latin typeface="华文细黑" panose="02010600040101010101" pitchFamily="2" charset="-122"/>
              <a:ea typeface="华文细黑" panose="0201060004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978046" y="899817"/>
            <a:ext cx="223651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宋体" panose="02010600030101010101" pitchFamily="2" charset="-122"/>
              </a:rPr>
              <a:t>推荐用厅：紫荆厅</a:t>
            </a:r>
            <a:endParaRPr lang="en-US" altLang="zh-CN" sz="2000" dirty="0">
              <a:solidFill>
                <a:schemeClr val="bg1"/>
              </a:solidFill>
              <a:latin typeface="华文细黑" panose="02010600040101010101" pitchFamily="2" charset="-122"/>
              <a:ea typeface="华文细黑" panose="02010600040101010101" pitchFamily="2" charset="-122"/>
              <a:sym typeface="宋体" panose="02010600030101010101" pitchFamily="2" charset="-122"/>
            </a:endParaRPr>
          </a:p>
        </p:txBody>
      </p:sp>
      <p:cxnSp>
        <p:nvCxnSpPr>
          <p:cNvPr id="12" name="直接箭头连接符 11"/>
          <p:cNvCxnSpPr/>
          <p:nvPr/>
        </p:nvCxnSpPr>
        <p:spPr>
          <a:xfrm flipH="1">
            <a:off x="9336505" y="2610853"/>
            <a:ext cx="1239253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箭头连接符 12"/>
          <p:cNvCxnSpPr/>
          <p:nvPr/>
        </p:nvCxnSpPr>
        <p:spPr>
          <a:xfrm>
            <a:off x="9336504" y="2304048"/>
            <a:ext cx="1239253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/>
          <p:nvPr/>
        </p:nvCxnSpPr>
        <p:spPr>
          <a:xfrm>
            <a:off x="8941470" y="2610853"/>
            <a:ext cx="3583" cy="502958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/>
          <p:cNvCxnSpPr/>
          <p:nvPr/>
        </p:nvCxnSpPr>
        <p:spPr>
          <a:xfrm>
            <a:off x="7973924" y="5253791"/>
            <a:ext cx="481264" cy="11738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/>
          <p:cNvCxnSpPr/>
          <p:nvPr/>
        </p:nvCxnSpPr>
        <p:spPr>
          <a:xfrm flipH="1">
            <a:off x="7958880" y="5143138"/>
            <a:ext cx="481264" cy="11738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箭头连接符 22"/>
          <p:cNvCxnSpPr/>
          <p:nvPr/>
        </p:nvCxnSpPr>
        <p:spPr>
          <a:xfrm>
            <a:off x="8937887" y="3902224"/>
            <a:ext cx="3583" cy="502958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箭头连接符 23"/>
          <p:cNvCxnSpPr/>
          <p:nvPr/>
        </p:nvCxnSpPr>
        <p:spPr>
          <a:xfrm>
            <a:off x="8934304" y="4903397"/>
            <a:ext cx="3583" cy="502958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 27"/>
          <p:cNvSpPr/>
          <p:nvPr/>
        </p:nvSpPr>
        <p:spPr>
          <a:xfrm>
            <a:off x="8133348" y="2490537"/>
            <a:ext cx="306796" cy="8105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签到区</a:t>
            </a:r>
          </a:p>
        </p:txBody>
      </p:sp>
      <p:sp>
        <p:nvSpPr>
          <p:cNvPr id="29" name="矩形 28"/>
          <p:cNvSpPr/>
          <p:nvPr/>
        </p:nvSpPr>
        <p:spPr>
          <a:xfrm>
            <a:off x="8214556" y="3342873"/>
            <a:ext cx="974558" cy="52262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入口通道</a:t>
            </a:r>
          </a:p>
        </p:txBody>
      </p:sp>
      <p:sp>
        <p:nvSpPr>
          <p:cNvPr id="30" name="矩形 29"/>
          <p:cNvSpPr/>
          <p:nvPr/>
        </p:nvSpPr>
        <p:spPr>
          <a:xfrm>
            <a:off x="8168375" y="3902224"/>
            <a:ext cx="306796" cy="70247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合影区</a:t>
            </a:r>
          </a:p>
        </p:txBody>
      </p:sp>
      <p:sp>
        <p:nvSpPr>
          <p:cNvPr id="32" name="矩形 31"/>
          <p:cNvSpPr/>
          <p:nvPr/>
        </p:nvSpPr>
        <p:spPr>
          <a:xfrm>
            <a:off x="7741896" y="2959768"/>
            <a:ext cx="306796" cy="202134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品牌区</a:t>
            </a:r>
          </a:p>
        </p:txBody>
      </p:sp>
      <p:sp>
        <p:nvSpPr>
          <p:cNvPr id="33" name="矩形 32"/>
          <p:cNvSpPr/>
          <p:nvPr/>
        </p:nvSpPr>
        <p:spPr>
          <a:xfrm>
            <a:off x="6942221" y="2959768"/>
            <a:ext cx="1016659" cy="38264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品牌区</a:t>
            </a: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8211" y="2275610"/>
            <a:ext cx="220656" cy="1589889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0484" y="3465095"/>
            <a:ext cx="572217" cy="2273967"/>
          </a:xfrm>
          <a:prstGeom prst="rect">
            <a:avLst/>
          </a:prstGeom>
        </p:spPr>
      </p:pic>
      <p:sp>
        <p:nvSpPr>
          <p:cNvPr id="36" name="矩形 35"/>
          <p:cNvSpPr/>
          <p:nvPr/>
        </p:nvSpPr>
        <p:spPr>
          <a:xfrm>
            <a:off x="3813816" y="2089484"/>
            <a:ext cx="2420354" cy="72590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舞 台区</a:t>
            </a:r>
          </a:p>
        </p:txBody>
      </p:sp>
      <p:sp>
        <p:nvSpPr>
          <p:cNvPr id="38" name="弧形 37"/>
          <p:cNvSpPr/>
          <p:nvPr/>
        </p:nvSpPr>
        <p:spPr>
          <a:xfrm rot="18722934">
            <a:off x="3395775" y="2097697"/>
            <a:ext cx="3347504" cy="3420622"/>
          </a:xfrm>
          <a:prstGeom prst="arc">
            <a:avLst>
              <a:gd name="adj1" fmla="val 16762169"/>
              <a:gd name="adj2" fmla="val 21304618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0" name="直接连接符 39"/>
          <p:cNvCxnSpPr/>
          <p:nvPr/>
        </p:nvCxnSpPr>
        <p:spPr>
          <a:xfrm>
            <a:off x="6628547" y="2275610"/>
            <a:ext cx="0" cy="3463452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矩形 40"/>
          <p:cNvSpPr/>
          <p:nvPr/>
        </p:nvSpPr>
        <p:spPr>
          <a:xfrm>
            <a:off x="3841448" y="3070554"/>
            <a:ext cx="2327742" cy="233580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嘉宾区</a:t>
            </a:r>
          </a:p>
        </p:txBody>
      </p:sp>
      <p:sp>
        <p:nvSpPr>
          <p:cNvPr id="43" name="矩形 42"/>
          <p:cNvSpPr/>
          <p:nvPr/>
        </p:nvSpPr>
        <p:spPr>
          <a:xfrm>
            <a:off x="6510838" y="4138962"/>
            <a:ext cx="306796" cy="137150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甜品茶歇</a:t>
            </a:r>
          </a:p>
        </p:txBody>
      </p:sp>
      <p:cxnSp>
        <p:nvCxnSpPr>
          <p:cNvPr id="44" name="直接箭头连接符 43"/>
          <p:cNvCxnSpPr/>
          <p:nvPr/>
        </p:nvCxnSpPr>
        <p:spPr>
          <a:xfrm flipH="1" flipV="1">
            <a:off x="7253270" y="4762571"/>
            <a:ext cx="3583" cy="502958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箭头连接符 46"/>
          <p:cNvCxnSpPr/>
          <p:nvPr/>
        </p:nvCxnSpPr>
        <p:spPr>
          <a:xfrm flipH="1" flipV="1">
            <a:off x="7224315" y="4039029"/>
            <a:ext cx="3583" cy="502958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箭头连接符 47"/>
          <p:cNvCxnSpPr/>
          <p:nvPr/>
        </p:nvCxnSpPr>
        <p:spPr>
          <a:xfrm flipH="1">
            <a:off x="6510838" y="3727880"/>
            <a:ext cx="591014" cy="1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矩形 49"/>
          <p:cNvSpPr/>
          <p:nvPr/>
        </p:nvSpPr>
        <p:spPr>
          <a:xfrm>
            <a:off x="8354855" y="5545614"/>
            <a:ext cx="877933" cy="32579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乐队暖场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02" r="3112" b="17062"/>
          <a:stretch>
            <a:fillRect/>
          </a:stretch>
        </p:blipFill>
        <p:spPr>
          <a:xfrm>
            <a:off x="1687430" y="1616242"/>
            <a:ext cx="9336504" cy="503722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10" t="71264" r="25995" b="20672"/>
          <a:stretch>
            <a:fillRect/>
          </a:stretch>
        </p:blipFill>
        <p:spPr>
          <a:xfrm>
            <a:off x="2838460" y="2206834"/>
            <a:ext cx="2238200" cy="3153025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316055" y="298645"/>
            <a:ext cx="2330893" cy="483407"/>
            <a:chOff x="1399" y="1427"/>
            <a:chExt cx="5255" cy="1079"/>
          </a:xfrm>
        </p:grpSpPr>
        <p:sp>
          <p:nvSpPr>
            <p:cNvPr id="5" name="文本框 4"/>
            <p:cNvSpPr txBox="1"/>
            <p:nvPr/>
          </p:nvSpPr>
          <p:spPr>
            <a:xfrm>
              <a:off x="1399" y="1427"/>
              <a:ext cx="5255" cy="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平面布局图</a:t>
              </a:r>
            </a:p>
          </p:txBody>
        </p:sp>
        <p:sp>
          <p:nvSpPr>
            <p:cNvPr id="6" name="矩形 5"/>
            <p:cNvSpPr/>
            <p:nvPr/>
          </p:nvSpPr>
          <p:spPr>
            <a:xfrm>
              <a:off x="1399" y="1459"/>
              <a:ext cx="5255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  <p:sp>
        <p:nvSpPr>
          <p:cNvPr id="7" name="矩形 6"/>
          <p:cNvSpPr/>
          <p:nvPr/>
        </p:nvSpPr>
        <p:spPr>
          <a:xfrm>
            <a:off x="3396140" y="874751"/>
            <a:ext cx="2492990" cy="4978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宋体" panose="02010600030101010101" pitchFamily="2" charset="-122"/>
              </a:rPr>
              <a:t>XXX</a:t>
            </a:r>
            <a:r>
              <a:rPr lang="zh-CN" altLang="en-US" sz="20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宋体" panose="02010600030101010101" pitchFamily="2" charset="-122"/>
              </a:rPr>
              <a:t>中庚喜来登酒店</a:t>
            </a:r>
          </a:p>
        </p:txBody>
      </p:sp>
      <p:sp>
        <p:nvSpPr>
          <p:cNvPr id="8" name="矩形 7"/>
          <p:cNvSpPr/>
          <p:nvPr/>
        </p:nvSpPr>
        <p:spPr>
          <a:xfrm>
            <a:off x="5978045" y="874751"/>
            <a:ext cx="268469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宋体" panose="02010600030101010101" pitchFamily="2" charset="-122"/>
              </a:rPr>
              <a:t>推荐用厅：大宴会厅</a:t>
            </a:r>
            <a:r>
              <a:rPr lang="en-US" altLang="zh-CN" sz="20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宋体" panose="02010600030101010101" pitchFamily="2" charset="-122"/>
              </a:rPr>
              <a:t>1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01" t="89845" r="35023" b="3146"/>
          <a:stretch>
            <a:fillRect/>
          </a:stretch>
        </p:blipFill>
        <p:spPr>
          <a:xfrm>
            <a:off x="6454614" y="5979696"/>
            <a:ext cx="2021305" cy="545432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4606540" y="5508789"/>
            <a:ext cx="783606" cy="25433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签到区</a:t>
            </a:r>
          </a:p>
        </p:txBody>
      </p:sp>
      <p:sp>
        <p:nvSpPr>
          <p:cNvPr id="11" name="矩形 10"/>
          <p:cNvSpPr/>
          <p:nvPr/>
        </p:nvSpPr>
        <p:spPr>
          <a:xfrm>
            <a:off x="3894568" y="5508788"/>
            <a:ext cx="711972" cy="60492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入口</a:t>
            </a:r>
            <a:endParaRPr lang="en-US" altLang="zh-CN" sz="14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algn="ctr"/>
            <a:r>
              <a:rPr lang="zh-CN" altLang="en-US" sz="14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通道</a:t>
            </a:r>
          </a:p>
        </p:txBody>
      </p:sp>
      <p:cxnSp>
        <p:nvCxnSpPr>
          <p:cNvPr id="13" name="直接箭头连接符 12"/>
          <p:cNvCxnSpPr/>
          <p:nvPr/>
        </p:nvCxnSpPr>
        <p:spPr>
          <a:xfrm flipH="1">
            <a:off x="5390146" y="5979696"/>
            <a:ext cx="1239253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/>
          <p:cNvCxnSpPr/>
          <p:nvPr/>
        </p:nvCxnSpPr>
        <p:spPr>
          <a:xfrm flipV="1">
            <a:off x="3464518" y="4949144"/>
            <a:ext cx="1" cy="300192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箭头连接符 15"/>
          <p:cNvCxnSpPr/>
          <p:nvPr/>
        </p:nvCxnSpPr>
        <p:spPr>
          <a:xfrm flipH="1" flipV="1">
            <a:off x="3632343" y="5452103"/>
            <a:ext cx="3583" cy="502958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箭头连接符 16"/>
          <p:cNvCxnSpPr/>
          <p:nvPr/>
        </p:nvCxnSpPr>
        <p:spPr>
          <a:xfrm flipH="1">
            <a:off x="3727359" y="5453394"/>
            <a:ext cx="3583" cy="502958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图片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2880" y="2158706"/>
            <a:ext cx="2027600" cy="70480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2820" y="2967806"/>
            <a:ext cx="1807720" cy="1794765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6337" y="5596761"/>
            <a:ext cx="387396" cy="774792"/>
          </a:xfrm>
          <a:prstGeom prst="rect">
            <a:avLst/>
          </a:prstGeom>
        </p:spPr>
      </p:pic>
      <p:sp>
        <p:nvSpPr>
          <p:cNvPr id="27" name="矩形 26"/>
          <p:cNvSpPr/>
          <p:nvPr/>
        </p:nvSpPr>
        <p:spPr>
          <a:xfrm>
            <a:off x="2783993" y="4415589"/>
            <a:ext cx="208887" cy="101988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甜品茶歇</a:t>
            </a:r>
          </a:p>
        </p:txBody>
      </p:sp>
      <p:sp>
        <p:nvSpPr>
          <p:cNvPr id="28" name="矩形 27"/>
          <p:cNvSpPr/>
          <p:nvPr/>
        </p:nvSpPr>
        <p:spPr>
          <a:xfrm>
            <a:off x="3858593" y="5212639"/>
            <a:ext cx="1239637" cy="23946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14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品  牌  区  </a:t>
            </a:r>
          </a:p>
        </p:txBody>
      </p:sp>
      <p:sp>
        <p:nvSpPr>
          <p:cNvPr id="29" name="矩形 28"/>
          <p:cNvSpPr/>
          <p:nvPr/>
        </p:nvSpPr>
        <p:spPr>
          <a:xfrm>
            <a:off x="4606540" y="6077968"/>
            <a:ext cx="805267" cy="27934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乐队迎宾</a:t>
            </a:r>
          </a:p>
        </p:txBody>
      </p:sp>
      <p:sp>
        <p:nvSpPr>
          <p:cNvPr id="30" name="矩形 29"/>
          <p:cNvSpPr/>
          <p:nvPr/>
        </p:nvSpPr>
        <p:spPr>
          <a:xfrm>
            <a:off x="4910540" y="4798667"/>
            <a:ext cx="217407" cy="65460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品  牌  区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663397" y="515213"/>
            <a:ext cx="2330893" cy="483407"/>
            <a:chOff x="1399" y="1427"/>
            <a:chExt cx="5255" cy="1079"/>
          </a:xfrm>
        </p:grpSpPr>
        <p:sp>
          <p:nvSpPr>
            <p:cNvPr id="3" name="文本框 2"/>
            <p:cNvSpPr txBox="1"/>
            <p:nvPr/>
          </p:nvSpPr>
          <p:spPr>
            <a:xfrm>
              <a:off x="1399" y="1427"/>
              <a:ext cx="5255" cy="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签到处</a:t>
              </a:r>
            </a:p>
          </p:txBody>
        </p:sp>
        <p:sp>
          <p:nvSpPr>
            <p:cNvPr id="4" name="矩形 3"/>
            <p:cNvSpPr/>
            <p:nvPr/>
          </p:nvSpPr>
          <p:spPr>
            <a:xfrm>
              <a:off x="1399" y="1459"/>
              <a:ext cx="5255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553453" y="2031140"/>
            <a:ext cx="4908884" cy="4052375"/>
            <a:chOff x="481263" y="1552072"/>
            <a:chExt cx="6135895" cy="5065296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28" t="9387" r="11489" b="3801"/>
            <a:stretch>
              <a:fillRect/>
            </a:stretch>
          </p:blipFill>
          <p:spPr>
            <a:xfrm>
              <a:off x="481263" y="4211052"/>
              <a:ext cx="3188369" cy="2406316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64" t="8847" r="10995"/>
            <a:stretch>
              <a:fillRect/>
            </a:stretch>
          </p:blipFill>
          <p:spPr>
            <a:xfrm>
              <a:off x="481263" y="1552073"/>
              <a:ext cx="3236494" cy="2526631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7459" y="1552072"/>
              <a:ext cx="2819698" cy="2526632"/>
            </a:xfrm>
            <a:prstGeom prst="rect">
              <a:avLst/>
            </a:prstGeom>
          </p:spPr>
        </p:pic>
        <p:pic>
          <p:nvPicPr>
            <p:cNvPr id="8" name="Picture 2" descr="重磅资源丨史上最全的签到方式大全，没有之...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707" r="29282"/>
            <a:stretch>
              <a:fillRect/>
            </a:stretch>
          </p:blipFill>
          <p:spPr bwMode="auto">
            <a:xfrm>
              <a:off x="3797459" y="4211052"/>
              <a:ext cx="2819699" cy="2406316"/>
            </a:xfrm>
            <a:prstGeom prst="rect">
              <a:avLst/>
            </a:prstGeom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" name="组合 13"/>
          <p:cNvGrpSpPr/>
          <p:nvPr/>
        </p:nvGrpSpPr>
        <p:grpSpPr>
          <a:xfrm>
            <a:off x="5763126" y="2031141"/>
            <a:ext cx="6100011" cy="3960586"/>
            <a:chOff x="1057504" y="3136111"/>
            <a:chExt cx="5258584" cy="2913222"/>
          </a:xfrm>
        </p:grpSpPr>
        <p:sp>
          <p:nvSpPr>
            <p:cNvPr id="9" name="矩形 8"/>
            <p:cNvSpPr/>
            <p:nvPr/>
          </p:nvSpPr>
          <p:spPr>
            <a:xfrm rot="5400000">
              <a:off x="-55815" y="4249430"/>
              <a:ext cx="2913222" cy="686584"/>
            </a:xfrm>
            <a:prstGeom prst="rect">
              <a:avLst/>
            </a:prstGeom>
            <a:solidFill>
              <a:srgbClr val="C0A3A0"/>
            </a:solidFill>
            <a:ln w="25400" cmpd="sng">
              <a:solidFill>
                <a:srgbClr val="C0A3A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540" b="1" noProof="1">
                <a:solidFill>
                  <a:schemeClr val="tx1"/>
                </a:solidFill>
                <a:latin typeface="张海山锐线体2.00" panose="02000000000000000000" charset="-122"/>
                <a:ea typeface="张海山锐线体2.00" panose="02000000000000000000" charset="-122"/>
                <a:sym typeface="+mn-ea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1744088" y="3137230"/>
              <a:ext cx="4572000" cy="29121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z="1975" noProof="1">
                <a:solidFill>
                  <a:schemeClr val="bg1"/>
                </a:solidFill>
                <a:latin typeface="张海山锐线体2.00" panose="02000000000000000000" charset="-122"/>
                <a:ea typeface="张海山锐线体2.00" panose="02000000000000000000" charset="-122"/>
                <a:sym typeface="+mn-ea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2106237" y="3716042"/>
              <a:ext cx="4085387" cy="22412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457200" fontAlgn="auto">
                <a:lnSpc>
                  <a:spcPct val="150000"/>
                </a:lnSpc>
              </a:pPr>
              <a:r>
                <a:rPr lang="zh-CN" altLang="en-US" sz="1600" noProof="1">
                  <a:latin typeface="华文细黑" panose="02010600040101010101" pitchFamily="2" charset="-122"/>
                  <a:ea typeface="华文细黑" panose="02010600040101010101" pitchFamily="2" charset="-122"/>
                  <a:sym typeface="+mn-ea"/>
                </a:rPr>
                <a:t>嘉宾采用二维码与手腕带签到。</a:t>
              </a:r>
              <a:endParaRPr lang="en-US" altLang="zh-CN" sz="1600" noProof="1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endParaRPr>
            </a:p>
            <a:p>
              <a:pPr indent="457200" fontAlgn="auto">
                <a:lnSpc>
                  <a:spcPct val="150000"/>
                </a:lnSpc>
              </a:pPr>
              <a:r>
                <a:rPr lang="en-US" altLang="zh-CN" sz="1600" noProof="1">
                  <a:latin typeface="华文细黑" panose="02010600040101010101" pitchFamily="2" charset="-122"/>
                  <a:ea typeface="华文细黑" panose="02010600040101010101" pitchFamily="2" charset="-122"/>
                  <a:sym typeface="+mn-ea"/>
                </a:rPr>
                <a:t>1</a:t>
              </a:r>
              <a:r>
                <a:rPr lang="zh-CN" altLang="en-US" sz="1600" noProof="1">
                  <a:latin typeface="华文细黑" panose="02010600040101010101" pitchFamily="2" charset="-122"/>
                  <a:ea typeface="华文细黑" panose="02010600040101010101" pitchFamily="2" charset="-122"/>
                  <a:sym typeface="+mn-ea"/>
                </a:rPr>
                <a:t>、签到处设置二维码提示板，礼仪提示来宾扫描二维码进行线上签到。会场内大屏幕会显示二维码签到情况，来宾签到后头像可汇聚为“知名银行”</a:t>
              </a:r>
              <a:r>
                <a:rPr lang="en-US" altLang="zh-CN" sz="1600" noProof="1">
                  <a:latin typeface="华文细黑" panose="02010600040101010101" pitchFamily="2" charset="-122"/>
                  <a:ea typeface="华文细黑" panose="02010600040101010101" pitchFamily="2" charset="-122"/>
                  <a:sym typeface="+mn-ea"/>
                </a:rPr>
                <a:t>logo</a:t>
              </a:r>
              <a:r>
                <a:rPr lang="zh-CN" altLang="en-US" sz="1600" noProof="1">
                  <a:latin typeface="华文细黑" panose="02010600040101010101" pitchFamily="2" charset="-122"/>
                  <a:ea typeface="华文细黑" panose="02010600040101010101" pitchFamily="2" charset="-122"/>
                  <a:sym typeface="+mn-ea"/>
                </a:rPr>
                <a:t>及其他多种效果。</a:t>
              </a:r>
              <a:endParaRPr lang="en-US" altLang="zh-CN" sz="1600" noProof="1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endParaRPr>
            </a:p>
            <a:p>
              <a:pPr indent="457200">
                <a:lnSpc>
                  <a:spcPct val="150000"/>
                </a:lnSpc>
              </a:pPr>
              <a:r>
                <a:rPr lang="en-US" altLang="zh-CN" sz="1600" noProof="1">
                  <a:latin typeface="华文细黑" panose="02010600040101010101" pitchFamily="2" charset="-122"/>
                  <a:ea typeface="华文细黑" panose="02010600040101010101" pitchFamily="2" charset="-122"/>
                  <a:sym typeface="+mn-ea"/>
                </a:rPr>
                <a:t>2</a:t>
              </a:r>
              <a:r>
                <a:rPr lang="zh-CN" altLang="en-US" sz="1600" noProof="1">
                  <a:latin typeface="华文细黑" panose="02010600040101010101" pitchFamily="2" charset="-122"/>
                  <a:ea typeface="华文细黑" panose="02010600040101010101" pitchFamily="2" charset="-122"/>
                  <a:sym typeface="+mn-ea"/>
                </a:rPr>
                <a:t>、</a:t>
              </a:r>
              <a:r>
                <a:rPr lang="zh-CN" alt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礼仪为来宾佩戴答谢宴定制手腕带，增加活动的细致与用心。</a:t>
              </a:r>
              <a:endPara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endParaRPr>
            </a:p>
            <a:p>
              <a:pPr indent="457200">
                <a:lnSpc>
                  <a:spcPct val="150000"/>
                </a:lnSpc>
              </a:pPr>
              <a:r>
                <a:rPr lang="en-US" altLang="zh-CN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3</a:t>
              </a:r>
              <a:r>
                <a:rPr lang="zh-CN" alt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、来宾签到后登记信息，领取活动伴手礼。</a:t>
              </a:r>
              <a:endPara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endParaRPr>
            </a:p>
          </p:txBody>
        </p:sp>
        <p:sp>
          <p:nvSpPr>
            <p:cNvPr id="12" name="文本框 13"/>
            <p:cNvSpPr txBox="1"/>
            <p:nvPr/>
          </p:nvSpPr>
          <p:spPr>
            <a:xfrm>
              <a:off x="1181268" y="4027912"/>
              <a:ext cx="439055" cy="134581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2260" b="1" dirty="0">
                  <a:latin typeface="张海山锐线体2.00" panose="02000000000000000000" charset="-122"/>
                  <a:ea typeface="张海山锐线体2.00" panose="02000000000000000000" charset="-122"/>
                  <a:sym typeface="宋体" panose="02010600030101010101" pitchFamily="2" charset="-122"/>
                </a:rPr>
                <a:t>细致与用心</a:t>
              </a: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2133190" y="3137231"/>
              <a:ext cx="3916889" cy="547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22580" indent="-322580">
                <a:lnSpc>
                  <a:spcPct val="150000"/>
                </a:lnSpc>
                <a:buFont typeface="Wingdings" panose="05000000000000000000" charset="0"/>
                <a:buChar char=""/>
              </a:pPr>
              <a:r>
                <a:rPr lang="zh-CN" altLang="en-US" sz="2820" b="1" dirty="0">
                  <a:latin typeface="张海山锐线体2.00" panose="02000000000000000000" charset="-122"/>
                  <a:ea typeface="张海山锐线体2.00" panose="02000000000000000000" charset="-122"/>
                  <a:sym typeface="宋体" panose="02010600030101010101" pitchFamily="2" charset="-122"/>
                </a:rPr>
                <a:t>企业服务展示 </a:t>
              </a:r>
              <a:r>
                <a:rPr lang="en-US" altLang="zh-CN" sz="2820" b="1" dirty="0">
                  <a:latin typeface="张海山锐线体2.00" panose="02000000000000000000" charset="-122"/>
                  <a:ea typeface="张海山锐线体2.00" panose="02000000000000000000" charset="-122"/>
                  <a:sym typeface="宋体" panose="02010600030101010101" pitchFamily="2" charset="-122"/>
                </a:rPr>
                <a:t>| </a:t>
              </a:r>
              <a:r>
                <a:rPr lang="zh-CN" altLang="en-US" sz="2820" b="1" dirty="0">
                  <a:latin typeface="张海山锐线体2.00" panose="02000000000000000000" charset="-122"/>
                  <a:ea typeface="张海山锐线体2.00" panose="02000000000000000000" charset="-122"/>
                  <a:sym typeface="宋体" panose="02010600030101010101" pitchFamily="2" charset="-122"/>
                </a:rPr>
                <a:t>签到</a:t>
              </a:r>
              <a:endParaRPr lang="zh-CN" altLang="en-US" sz="2820" b="1" noProof="1">
                <a:latin typeface="张海山锐线体2.00" panose="02000000000000000000" charset="-122"/>
                <a:ea typeface="张海山锐线体2.00" panose="02000000000000000000" charset="-122"/>
                <a:sym typeface="宋体" panose="02010600030101010101" pitchFamily="2" charset="-122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48519" y="296895"/>
            <a:ext cx="2330893" cy="483407"/>
            <a:chOff x="1399" y="1427"/>
            <a:chExt cx="5255" cy="1079"/>
          </a:xfrm>
        </p:grpSpPr>
        <p:sp>
          <p:nvSpPr>
            <p:cNvPr id="3" name="文本框 2"/>
            <p:cNvSpPr txBox="1"/>
            <p:nvPr/>
          </p:nvSpPr>
          <p:spPr>
            <a:xfrm>
              <a:off x="1399" y="1427"/>
              <a:ext cx="5255" cy="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入口通道</a:t>
              </a:r>
            </a:p>
          </p:txBody>
        </p:sp>
        <p:sp>
          <p:nvSpPr>
            <p:cNvPr id="4" name="矩形 3"/>
            <p:cNvSpPr/>
            <p:nvPr/>
          </p:nvSpPr>
          <p:spPr>
            <a:xfrm>
              <a:off x="1399" y="1459"/>
              <a:ext cx="5255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  <p:pic>
        <p:nvPicPr>
          <p:cNvPr id="16" name="Picture 2" descr="来自分享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2835" y="1069646"/>
            <a:ext cx="4310743" cy="5692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http://img.hb.aicdn.com/70b8702ae7f94385423ea451bc225e1573e69b4d11adc3-OuCVxH_fw658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5" b="8677"/>
          <a:stretch>
            <a:fillRect/>
          </a:stretch>
        </p:blipFill>
        <p:spPr bwMode="auto">
          <a:xfrm>
            <a:off x="613968" y="3140280"/>
            <a:ext cx="7066234" cy="3621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组合 29"/>
          <p:cNvGrpSpPr/>
          <p:nvPr/>
        </p:nvGrpSpPr>
        <p:grpSpPr>
          <a:xfrm>
            <a:off x="613969" y="1052572"/>
            <a:ext cx="7066233" cy="2017795"/>
            <a:chOff x="613969" y="1052572"/>
            <a:chExt cx="7066233" cy="2017795"/>
          </a:xfrm>
        </p:grpSpPr>
        <p:sp>
          <p:nvSpPr>
            <p:cNvPr id="18" name="矩形 17"/>
            <p:cNvSpPr/>
            <p:nvPr/>
          </p:nvSpPr>
          <p:spPr>
            <a:xfrm rot="5400000">
              <a:off x="-43100" y="1726715"/>
              <a:ext cx="2000721" cy="686584"/>
            </a:xfrm>
            <a:prstGeom prst="rect">
              <a:avLst/>
            </a:prstGeom>
            <a:solidFill>
              <a:srgbClr val="C0A3A0"/>
            </a:solidFill>
            <a:ln w="25400" cmpd="sng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540" b="1" noProof="1">
                <a:solidFill>
                  <a:schemeClr val="tx1"/>
                </a:solidFill>
                <a:latin typeface="张海山锐线体2.00" panose="02000000000000000000" charset="-122"/>
                <a:ea typeface="张海山锐线体2.00" panose="02000000000000000000" charset="-122"/>
                <a:sym typeface="+mn-ea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1300553" y="1069646"/>
              <a:ext cx="6379649" cy="20007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z="1975" noProof="1">
                <a:solidFill>
                  <a:schemeClr val="bg1"/>
                </a:solidFill>
                <a:latin typeface="张海山锐线体2.00" panose="02000000000000000000" charset="-122"/>
                <a:ea typeface="张海山锐线体2.00" panose="02000000000000000000" charset="-122"/>
                <a:sym typeface="+mn-ea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1607192" y="1802865"/>
              <a:ext cx="5780197" cy="12647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457200">
                <a:lnSpc>
                  <a:spcPct val="150000"/>
                </a:lnSpc>
              </a:pPr>
              <a:r>
                <a:rPr lang="zh-CN" altLang="en-US" sz="1695" dirty="0">
                  <a:latin typeface="华文细黑" panose="02010600040101010101" pitchFamily="2" charset="-122"/>
                  <a:ea typeface="华文细黑" panose="02010600040101010101" pitchFamily="2" charset="-122"/>
                  <a:sym typeface="+mn-ea"/>
                </a:rPr>
                <a:t>在入口门头处强调公司发展过程；同时将知名银行的高端服务、精致服务、创新服务向来宾进行传达。</a:t>
              </a:r>
              <a:endParaRPr lang="en-US" altLang="zh-CN" sz="1695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endParaRPr>
            </a:p>
            <a:p>
              <a:pPr indent="457200">
                <a:lnSpc>
                  <a:spcPct val="150000"/>
                </a:lnSpc>
              </a:pPr>
              <a:r>
                <a:rPr lang="zh-CN" altLang="en-US" sz="1695" noProof="1">
                  <a:latin typeface="华文细黑" panose="02010600040101010101" pitchFamily="2" charset="-122"/>
                  <a:ea typeface="华文细黑" panose="02010600040101010101" pitchFamily="2" charset="-122"/>
                  <a:sym typeface="+mn-ea"/>
                </a:rPr>
                <a:t>入口通道配合模特华服展示，提示活动品质感。</a:t>
              </a:r>
            </a:p>
          </p:txBody>
        </p:sp>
        <p:sp>
          <p:nvSpPr>
            <p:cNvPr id="21" name="文本框 13"/>
            <p:cNvSpPr txBox="1"/>
            <p:nvPr/>
          </p:nvSpPr>
          <p:spPr>
            <a:xfrm>
              <a:off x="769066" y="1502638"/>
              <a:ext cx="439055" cy="113473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2260" b="1" dirty="0">
                  <a:latin typeface="张海山锐线体2.00" panose="02000000000000000000" charset="-122"/>
                  <a:ea typeface="张海山锐线体2.00" panose="02000000000000000000" charset="-122"/>
                  <a:sym typeface="宋体" panose="02010600030101010101" pitchFamily="2" charset="-122"/>
                </a:rPr>
                <a:t>品质感</a:t>
              </a: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1404096" y="1052572"/>
              <a:ext cx="5441872" cy="6420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22580" indent="-322580">
                <a:lnSpc>
                  <a:spcPct val="150000"/>
                </a:lnSpc>
                <a:buFont typeface="Wingdings" panose="05000000000000000000" charset="0"/>
                <a:buChar char=""/>
              </a:pPr>
              <a:r>
                <a:rPr lang="zh-CN" altLang="en-US" sz="2820" b="1" dirty="0">
                  <a:latin typeface="张海山锐线体2.00" panose="02000000000000000000" charset="-122"/>
                  <a:ea typeface="张海山锐线体2.00" panose="02000000000000000000" charset="-122"/>
                  <a:sym typeface="宋体" panose="02010600030101010101" pitchFamily="2" charset="-122"/>
                </a:rPr>
                <a:t>品牌精神展示 </a:t>
              </a:r>
              <a:r>
                <a:rPr lang="en-US" altLang="zh-CN" sz="2820" b="1" dirty="0">
                  <a:latin typeface="张海山锐线体2.00" panose="02000000000000000000" charset="-122"/>
                  <a:ea typeface="张海山锐线体2.00" panose="02000000000000000000" charset="-122"/>
                  <a:sym typeface="宋体" panose="02010600030101010101" pitchFamily="2" charset="-122"/>
                </a:rPr>
                <a:t>| </a:t>
              </a:r>
              <a:r>
                <a:rPr lang="zh-CN" altLang="en-US" sz="2820" b="1" dirty="0">
                  <a:latin typeface="张海山锐线体2.00" panose="02000000000000000000" charset="-122"/>
                  <a:ea typeface="张海山锐线体2.00" panose="02000000000000000000" charset="-122"/>
                  <a:sym typeface="宋体" panose="02010600030101010101" pitchFamily="2" charset="-122"/>
                </a:rPr>
                <a:t>氛围</a:t>
              </a:r>
              <a:endParaRPr lang="zh-CN" altLang="en-US" sz="2820" b="1" noProof="1">
                <a:latin typeface="张海山锐线体2.00" panose="02000000000000000000" charset="-122"/>
                <a:ea typeface="张海山锐线体2.00" panose="02000000000000000000" charset="-122"/>
                <a:sym typeface="宋体" panose="02010600030101010101" pitchFamily="2" charset="-122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" descr="Pictur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-1"/>
            <a:ext cx="12192000" cy="6858001"/>
          </a:xfrm>
          <a:prstGeom prst="rect">
            <a:avLst/>
          </a:prstGeom>
        </p:spPr>
      </p:pic>
      <p:sp>
        <p:nvSpPr>
          <p:cNvPr id="3" name="圆角矩形 2"/>
          <p:cNvSpPr/>
          <p:nvPr/>
        </p:nvSpPr>
        <p:spPr>
          <a:xfrm>
            <a:off x="457200" y="541421"/>
            <a:ext cx="11225463" cy="5847381"/>
          </a:xfrm>
          <a:prstGeom prst="roundRect">
            <a:avLst>
              <a:gd name="adj" fmla="val 5678"/>
            </a:avLst>
          </a:prstGeom>
          <a:solidFill>
            <a:srgbClr val="18163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425294" y="322330"/>
            <a:ext cx="6561177" cy="6561177"/>
            <a:chOff x="1221558" y="674948"/>
            <a:chExt cx="13122353" cy="13122353"/>
          </a:xfrm>
        </p:grpSpPr>
        <p:pic>
          <p:nvPicPr>
            <p:cNvPr id="10" name="Picture" descr="Picture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21558" y="674948"/>
              <a:ext cx="13122353" cy="13122353"/>
            </a:xfrm>
            <a:prstGeom prst="rect">
              <a:avLst/>
            </a:prstGeom>
          </p:spPr>
        </p:pic>
        <p:sp>
          <p:nvSpPr>
            <p:cNvPr id="12" name="弧形 11"/>
            <p:cNvSpPr/>
            <p:nvPr/>
          </p:nvSpPr>
          <p:spPr>
            <a:xfrm rot="3671462">
              <a:off x="6807587" y="1928733"/>
              <a:ext cx="1907701" cy="10416556"/>
            </a:xfrm>
            <a:prstGeom prst="arc">
              <a:avLst>
                <a:gd name="adj1" fmla="val 15712912"/>
                <a:gd name="adj2" fmla="val 6030536"/>
              </a:avLst>
            </a:prstGeom>
            <a:ln w="28575">
              <a:solidFill>
                <a:srgbClr val="CAAFA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450"/>
            </a:p>
          </p:txBody>
        </p:sp>
      </p:grpSp>
      <p:sp>
        <p:nvSpPr>
          <p:cNvPr id="14" name="矩形 13"/>
          <p:cNvSpPr/>
          <p:nvPr/>
        </p:nvSpPr>
        <p:spPr>
          <a:xfrm>
            <a:off x="1788791" y="3050753"/>
            <a:ext cx="350429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CN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方正尚酷简体" panose="03000509000000000000" charset="-122"/>
                <a:sym typeface="+mn-ea"/>
              </a:rPr>
              <a:t>CONTENT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7411764" y="1513380"/>
            <a:ext cx="3087327" cy="584775"/>
            <a:chOff x="6426646" y="1196311"/>
            <a:chExt cx="3087327" cy="584775"/>
          </a:xfrm>
        </p:grpSpPr>
        <p:grpSp>
          <p:nvGrpSpPr>
            <p:cNvPr id="16" name="组合 15"/>
            <p:cNvGrpSpPr/>
            <p:nvPr/>
          </p:nvGrpSpPr>
          <p:grpSpPr>
            <a:xfrm>
              <a:off x="6884727" y="1271088"/>
              <a:ext cx="2629246" cy="445970"/>
              <a:chOff x="1943100" y="3022067"/>
              <a:chExt cx="2629246" cy="445970"/>
            </a:xfrm>
          </p:grpSpPr>
          <p:sp>
            <p:nvSpPr>
              <p:cNvPr id="18" name="文本框 17"/>
              <p:cNvSpPr txBox="1"/>
              <p:nvPr/>
            </p:nvSpPr>
            <p:spPr>
              <a:xfrm>
                <a:off x="1943100" y="3022067"/>
                <a:ext cx="100540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r>
                  <a:rPr lang="zh-CN" altLang="en-US" sz="1600" b="1" dirty="0">
                    <a:solidFill>
                      <a:schemeClr val="bg1"/>
                    </a:solidFill>
                  </a:rPr>
                  <a:t>项目创意</a:t>
                </a:r>
              </a:p>
            </p:txBody>
          </p:sp>
          <p:sp>
            <p:nvSpPr>
              <p:cNvPr id="19" name="文本框 18"/>
              <p:cNvSpPr txBox="1"/>
              <p:nvPr/>
            </p:nvSpPr>
            <p:spPr>
              <a:xfrm>
                <a:off x="1943100" y="3252593"/>
                <a:ext cx="262924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r>
                  <a:rPr lang="en-US" altLang="zh-CN" sz="800" dirty="0">
                    <a:solidFill>
                      <a:schemeClr val="bg1"/>
                    </a:solidFill>
                  </a:rPr>
                  <a:t>Private Bank High-end Customer Responding Meeting</a:t>
                </a:r>
              </a:p>
            </p:txBody>
          </p:sp>
        </p:grpSp>
        <p:sp>
          <p:nvSpPr>
            <p:cNvPr id="17" name="文本框 16"/>
            <p:cNvSpPr txBox="1"/>
            <p:nvPr/>
          </p:nvSpPr>
          <p:spPr>
            <a:xfrm>
              <a:off x="6426646" y="1196311"/>
              <a:ext cx="526106" cy="58477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/>
              <a:r>
                <a:rPr lang="en-US" altLang="zh-CN" sz="3200" b="1" dirty="0">
                  <a:solidFill>
                    <a:schemeClr val="bg1"/>
                  </a:solidFill>
                </a:rPr>
                <a:t>1.</a:t>
              </a:r>
              <a:endParaRPr lang="zh-CN" altLang="en-US" sz="3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7411764" y="2327692"/>
            <a:ext cx="3087327" cy="584775"/>
            <a:chOff x="6426646" y="1196311"/>
            <a:chExt cx="3087327" cy="584775"/>
          </a:xfrm>
        </p:grpSpPr>
        <p:grpSp>
          <p:nvGrpSpPr>
            <p:cNvPr id="21" name="组合 20"/>
            <p:cNvGrpSpPr/>
            <p:nvPr/>
          </p:nvGrpSpPr>
          <p:grpSpPr>
            <a:xfrm>
              <a:off x="6884727" y="1271088"/>
              <a:ext cx="2629246" cy="445970"/>
              <a:chOff x="1943100" y="3022067"/>
              <a:chExt cx="2629246" cy="445970"/>
            </a:xfrm>
          </p:grpSpPr>
          <p:sp>
            <p:nvSpPr>
              <p:cNvPr id="23" name="文本框 22"/>
              <p:cNvSpPr txBox="1"/>
              <p:nvPr/>
            </p:nvSpPr>
            <p:spPr>
              <a:xfrm>
                <a:off x="1943100" y="3022067"/>
                <a:ext cx="100540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r>
                  <a:rPr lang="zh-CN" altLang="en-US" sz="1600" b="1" dirty="0">
                    <a:solidFill>
                      <a:schemeClr val="bg1"/>
                    </a:solidFill>
                  </a:rPr>
                  <a:t>活动概述</a:t>
                </a:r>
              </a:p>
            </p:txBody>
          </p:sp>
          <p:sp>
            <p:nvSpPr>
              <p:cNvPr id="24" name="文本框 23"/>
              <p:cNvSpPr txBox="1"/>
              <p:nvPr/>
            </p:nvSpPr>
            <p:spPr>
              <a:xfrm>
                <a:off x="1943100" y="3252593"/>
                <a:ext cx="262924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r>
                  <a:rPr lang="en-US" altLang="zh-CN" sz="800" dirty="0">
                    <a:solidFill>
                      <a:schemeClr val="bg1"/>
                    </a:solidFill>
                  </a:rPr>
                  <a:t>Private Bank High-end Customer Responding Meeting</a:t>
                </a:r>
              </a:p>
            </p:txBody>
          </p:sp>
        </p:grpSp>
        <p:sp>
          <p:nvSpPr>
            <p:cNvPr id="22" name="文本框 21"/>
            <p:cNvSpPr txBox="1"/>
            <p:nvPr/>
          </p:nvSpPr>
          <p:spPr>
            <a:xfrm>
              <a:off x="6426646" y="1196311"/>
              <a:ext cx="526106" cy="58477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/>
              <a:r>
                <a:rPr lang="en-US" altLang="zh-CN" sz="3200" b="1" dirty="0">
                  <a:solidFill>
                    <a:schemeClr val="bg1"/>
                  </a:solidFill>
                </a:rPr>
                <a:t>2.</a:t>
              </a:r>
              <a:endParaRPr lang="zh-CN" altLang="en-US" sz="3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7411764" y="3142004"/>
            <a:ext cx="3087327" cy="584775"/>
            <a:chOff x="6426646" y="1196311"/>
            <a:chExt cx="3087327" cy="584775"/>
          </a:xfrm>
        </p:grpSpPr>
        <p:grpSp>
          <p:nvGrpSpPr>
            <p:cNvPr id="26" name="组合 25"/>
            <p:cNvGrpSpPr/>
            <p:nvPr/>
          </p:nvGrpSpPr>
          <p:grpSpPr>
            <a:xfrm>
              <a:off x="6884727" y="1271088"/>
              <a:ext cx="2629246" cy="445970"/>
              <a:chOff x="1943100" y="3022067"/>
              <a:chExt cx="2629246" cy="445970"/>
            </a:xfrm>
          </p:grpSpPr>
          <p:sp>
            <p:nvSpPr>
              <p:cNvPr id="28" name="文本框 27"/>
              <p:cNvSpPr txBox="1"/>
              <p:nvPr/>
            </p:nvSpPr>
            <p:spPr>
              <a:xfrm>
                <a:off x="1943100" y="3022067"/>
                <a:ext cx="100540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r>
                  <a:rPr lang="zh-CN" altLang="en-US" sz="1600" b="1" dirty="0">
                    <a:solidFill>
                      <a:schemeClr val="bg1"/>
                    </a:solidFill>
                  </a:rPr>
                  <a:t>活动氛围</a:t>
                </a:r>
              </a:p>
            </p:txBody>
          </p:sp>
          <p:sp>
            <p:nvSpPr>
              <p:cNvPr id="29" name="文本框 28"/>
              <p:cNvSpPr txBox="1"/>
              <p:nvPr/>
            </p:nvSpPr>
            <p:spPr>
              <a:xfrm>
                <a:off x="1943100" y="3252593"/>
                <a:ext cx="262924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r>
                  <a:rPr lang="en-US" altLang="zh-CN" sz="800" dirty="0">
                    <a:solidFill>
                      <a:schemeClr val="bg1"/>
                    </a:solidFill>
                  </a:rPr>
                  <a:t>Private Bank High-end Customer Responding Meeting</a:t>
                </a:r>
              </a:p>
            </p:txBody>
          </p:sp>
        </p:grpSp>
        <p:sp>
          <p:nvSpPr>
            <p:cNvPr id="27" name="文本框 26"/>
            <p:cNvSpPr txBox="1"/>
            <p:nvPr/>
          </p:nvSpPr>
          <p:spPr>
            <a:xfrm>
              <a:off x="6426646" y="1196311"/>
              <a:ext cx="526106" cy="58477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/>
              <a:r>
                <a:rPr lang="en-US" altLang="zh-CN" sz="3200" b="1" dirty="0">
                  <a:solidFill>
                    <a:schemeClr val="bg1"/>
                  </a:solidFill>
                </a:rPr>
                <a:t>3.</a:t>
              </a:r>
              <a:endParaRPr lang="zh-CN" altLang="en-US" sz="3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411764" y="3956316"/>
            <a:ext cx="3087327" cy="584775"/>
            <a:chOff x="6426646" y="1196311"/>
            <a:chExt cx="3087327" cy="584775"/>
          </a:xfrm>
        </p:grpSpPr>
        <p:grpSp>
          <p:nvGrpSpPr>
            <p:cNvPr id="31" name="组合 30"/>
            <p:cNvGrpSpPr/>
            <p:nvPr/>
          </p:nvGrpSpPr>
          <p:grpSpPr>
            <a:xfrm>
              <a:off x="6884727" y="1271088"/>
              <a:ext cx="2629246" cy="445970"/>
              <a:chOff x="1943100" y="3022067"/>
              <a:chExt cx="2629246" cy="445970"/>
            </a:xfrm>
          </p:grpSpPr>
          <p:sp>
            <p:nvSpPr>
              <p:cNvPr id="33" name="文本框 32"/>
              <p:cNvSpPr txBox="1"/>
              <p:nvPr/>
            </p:nvSpPr>
            <p:spPr>
              <a:xfrm>
                <a:off x="1943100" y="3022067"/>
                <a:ext cx="100540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r>
                  <a:rPr lang="zh-CN" altLang="en-US" sz="1600" b="1" dirty="0">
                    <a:solidFill>
                      <a:schemeClr val="bg1"/>
                    </a:solidFill>
                  </a:rPr>
                  <a:t>活动流程</a:t>
                </a:r>
              </a:p>
            </p:txBody>
          </p:sp>
          <p:sp>
            <p:nvSpPr>
              <p:cNvPr id="34" name="文本框 33"/>
              <p:cNvSpPr txBox="1"/>
              <p:nvPr/>
            </p:nvSpPr>
            <p:spPr>
              <a:xfrm>
                <a:off x="1943100" y="3252593"/>
                <a:ext cx="262924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r>
                  <a:rPr lang="en-US" altLang="zh-CN" sz="800" dirty="0">
                    <a:solidFill>
                      <a:schemeClr val="bg1"/>
                    </a:solidFill>
                  </a:rPr>
                  <a:t>Private Bank High-end Customer Responding Meeting</a:t>
                </a:r>
              </a:p>
            </p:txBody>
          </p:sp>
        </p:grpSp>
        <p:sp>
          <p:nvSpPr>
            <p:cNvPr id="32" name="文本框 31"/>
            <p:cNvSpPr txBox="1"/>
            <p:nvPr/>
          </p:nvSpPr>
          <p:spPr>
            <a:xfrm>
              <a:off x="6426646" y="1196311"/>
              <a:ext cx="526106" cy="58477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/>
              <a:r>
                <a:rPr lang="en-US" altLang="zh-CN" sz="3200" b="1" dirty="0">
                  <a:solidFill>
                    <a:schemeClr val="bg1"/>
                  </a:solidFill>
                </a:rPr>
                <a:t>4.</a:t>
              </a:r>
              <a:endParaRPr lang="zh-CN" altLang="en-US" sz="3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7411764" y="4770629"/>
            <a:ext cx="3087327" cy="584775"/>
            <a:chOff x="6426646" y="1196311"/>
            <a:chExt cx="3087327" cy="584775"/>
          </a:xfrm>
        </p:grpSpPr>
        <p:grpSp>
          <p:nvGrpSpPr>
            <p:cNvPr id="36" name="组合 35"/>
            <p:cNvGrpSpPr/>
            <p:nvPr/>
          </p:nvGrpSpPr>
          <p:grpSpPr>
            <a:xfrm>
              <a:off x="6884727" y="1271088"/>
              <a:ext cx="2629246" cy="445970"/>
              <a:chOff x="1943100" y="3022067"/>
              <a:chExt cx="2629246" cy="445970"/>
            </a:xfrm>
          </p:grpSpPr>
          <p:sp>
            <p:nvSpPr>
              <p:cNvPr id="38" name="文本框 37"/>
              <p:cNvSpPr txBox="1"/>
              <p:nvPr/>
            </p:nvSpPr>
            <p:spPr>
              <a:xfrm>
                <a:off x="1943100" y="3022067"/>
                <a:ext cx="100540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r>
                  <a:rPr lang="zh-CN" altLang="en-US" sz="1600" b="1" dirty="0">
                    <a:solidFill>
                      <a:schemeClr val="bg1"/>
                    </a:solidFill>
                  </a:rPr>
                  <a:t>活动相关</a:t>
                </a:r>
              </a:p>
            </p:txBody>
          </p:sp>
          <p:sp>
            <p:nvSpPr>
              <p:cNvPr id="39" name="文本框 38"/>
              <p:cNvSpPr txBox="1"/>
              <p:nvPr/>
            </p:nvSpPr>
            <p:spPr>
              <a:xfrm>
                <a:off x="1943100" y="3252593"/>
                <a:ext cx="262924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r>
                  <a:rPr lang="en-US" altLang="zh-CN" sz="800" dirty="0">
                    <a:solidFill>
                      <a:schemeClr val="bg1"/>
                    </a:solidFill>
                  </a:rPr>
                  <a:t>Private Bank High-end Customer Responding Meeting</a:t>
                </a:r>
              </a:p>
            </p:txBody>
          </p:sp>
        </p:grpSp>
        <p:sp>
          <p:nvSpPr>
            <p:cNvPr id="37" name="文本框 36"/>
            <p:cNvSpPr txBox="1"/>
            <p:nvPr/>
          </p:nvSpPr>
          <p:spPr>
            <a:xfrm>
              <a:off x="6426646" y="1196311"/>
              <a:ext cx="526106" cy="58477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/>
              <a:r>
                <a:rPr lang="en-US" altLang="zh-CN" sz="3200" b="1" dirty="0">
                  <a:solidFill>
                    <a:schemeClr val="bg1"/>
                  </a:solidFill>
                </a:rPr>
                <a:t>5.</a:t>
              </a:r>
              <a:endParaRPr lang="zh-CN" altLang="en-US" sz="3200" b="1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48520" y="296895"/>
            <a:ext cx="1973576" cy="483407"/>
            <a:chOff x="1399" y="1427"/>
            <a:chExt cx="5255" cy="1079"/>
          </a:xfrm>
        </p:grpSpPr>
        <p:sp>
          <p:nvSpPr>
            <p:cNvPr id="3" name="文本框 2"/>
            <p:cNvSpPr txBox="1"/>
            <p:nvPr/>
          </p:nvSpPr>
          <p:spPr>
            <a:xfrm>
              <a:off x="1399" y="1427"/>
              <a:ext cx="5255" cy="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合影区</a:t>
              </a:r>
            </a:p>
          </p:txBody>
        </p:sp>
        <p:sp>
          <p:nvSpPr>
            <p:cNvPr id="4" name="矩形 3"/>
            <p:cNvSpPr/>
            <p:nvPr/>
          </p:nvSpPr>
          <p:spPr>
            <a:xfrm>
              <a:off x="1399" y="1459"/>
              <a:ext cx="5255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598" b="37544"/>
          <a:stretch>
            <a:fillRect/>
          </a:stretch>
        </p:blipFill>
        <p:spPr>
          <a:xfrm>
            <a:off x="6389689" y="2939614"/>
            <a:ext cx="5414850" cy="3674515"/>
          </a:xfrm>
          <a:prstGeom prst="rect">
            <a:avLst/>
          </a:prstGeom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656" y="2983834"/>
            <a:ext cx="5455545" cy="3630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" name="组合 15"/>
          <p:cNvGrpSpPr/>
          <p:nvPr/>
        </p:nvGrpSpPr>
        <p:grpSpPr>
          <a:xfrm>
            <a:off x="769064" y="1126764"/>
            <a:ext cx="11035475" cy="1774683"/>
            <a:chOff x="769064" y="1126764"/>
            <a:chExt cx="11035475" cy="1774683"/>
          </a:xfrm>
        </p:grpSpPr>
        <p:sp>
          <p:nvSpPr>
            <p:cNvPr id="11" name="矩形 10"/>
            <p:cNvSpPr/>
            <p:nvPr/>
          </p:nvSpPr>
          <p:spPr>
            <a:xfrm rot="5400000">
              <a:off x="205254" y="1690576"/>
              <a:ext cx="1774681" cy="647062"/>
            </a:xfrm>
            <a:prstGeom prst="rect">
              <a:avLst/>
            </a:prstGeom>
            <a:solidFill>
              <a:srgbClr val="C0A3A0"/>
            </a:solidFill>
            <a:ln w="25400" cmpd="sng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540" b="1" noProof="1">
                <a:solidFill>
                  <a:schemeClr val="tx1"/>
                </a:solidFill>
                <a:latin typeface="张海山锐线体2.00" panose="02000000000000000000" charset="-122"/>
                <a:ea typeface="张海山锐线体2.00" panose="02000000000000000000" charset="-122"/>
                <a:sym typeface="+mn-ea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1416127" y="1126764"/>
              <a:ext cx="10388412" cy="17687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z="1975" noProof="1">
                <a:solidFill>
                  <a:schemeClr val="bg1"/>
                </a:solidFill>
                <a:latin typeface="张海山锐线体2.00" panose="02000000000000000000" charset="-122"/>
                <a:ea typeface="张海山锐线体2.00" panose="02000000000000000000" charset="-122"/>
                <a:sym typeface="+mn-ea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493831" y="1888630"/>
              <a:ext cx="10209378" cy="8265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457200">
                <a:lnSpc>
                  <a:spcPct val="150000"/>
                </a:lnSpc>
              </a:pPr>
              <a:r>
                <a:rPr lang="zh-CN" altLang="en-US" sz="1695" dirty="0">
                  <a:latin typeface="华文细黑" panose="02010600040101010101" pitchFamily="2" charset="-122"/>
                  <a:ea typeface="华文细黑" panose="02010600040101010101" pitchFamily="2" charset="-122"/>
                  <a:sym typeface="+mn-ea"/>
                </a:rPr>
                <a:t>突破传统，通过主题文字的拆解，以摄影棚为概念打造时尚主题展示拍照墙，传达“兴承世家，携手共赢”的主题思路。</a:t>
              </a: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906005" y="1509140"/>
              <a:ext cx="439055" cy="113473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2260" b="1" dirty="0">
                  <a:latin typeface="张海山锐线体2.00" panose="02000000000000000000" charset="-122"/>
                  <a:ea typeface="张海山锐线体2.00" panose="02000000000000000000" charset="-122"/>
                  <a:sym typeface="宋体" panose="02010600030101010101" pitchFamily="2" charset="-122"/>
                </a:rPr>
                <a:t>可互动</a:t>
              </a: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1404096" y="1221017"/>
              <a:ext cx="5441872" cy="7437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22580" indent="-322580">
                <a:lnSpc>
                  <a:spcPct val="150000"/>
                </a:lnSpc>
                <a:buFont typeface="Wingdings" panose="05000000000000000000" charset="0"/>
                <a:buChar char=""/>
              </a:pPr>
              <a:r>
                <a:rPr lang="zh-CN" altLang="en-US" sz="2820" b="1" dirty="0">
                  <a:latin typeface="张海山锐线体2.00" panose="02000000000000000000" charset="-122"/>
                  <a:ea typeface="张海山锐线体2.00" panose="02000000000000000000" charset="-122"/>
                  <a:sym typeface="宋体" panose="02010600030101010101" pitchFamily="2" charset="-122"/>
                </a:rPr>
                <a:t>企业新颖理念 </a:t>
              </a:r>
              <a:r>
                <a:rPr lang="en-US" altLang="zh-CN" sz="2820" b="1" dirty="0">
                  <a:latin typeface="张海山锐线体2.00" panose="02000000000000000000" charset="-122"/>
                  <a:ea typeface="张海山锐线体2.00" panose="02000000000000000000" charset="-122"/>
                  <a:sym typeface="宋体" panose="02010600030101010101" pitchFamily="2" charset="-122"/>
                </a:rPr>
                <a:t>| </a:t>
              </a:r>
              <a:r>
                <a:rPr lang="zh-CN" altLang="en-US" sz="2820" b="1" dirty="0">
                  <a:latin typeface="张海山锐线体2.00" panose="02000000000000000000" charset="-122"/>
                  <a:ea typeface="张海山锐线体2.00" panose="02000000000000000000" charset="-122"/>
                  <a:sym typeface="宋体" panose="02010600030101010101" pitchFamily="2" charset="-122"/>
                </a:rPr>
                <a:t>互动</a:t>
              </a:r>
              <a:endParaRPr lang="zh-CN" altLang="en-US" sz="2820" b="1" noProof="1">
                <a:latin typeface="张海山锐线体2.00" panose="02000000000000000000" charset="-122"/>
                <a:ea typeface="张海山锐线体2.00" panose="02000000000000000000" charset="-122"/>
                <a:sym typeface="宋体" panose="02010600030101010101" pitchFamily="2" charset="-122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6539138" y="1933803"/>
            <a:ext cx="5586932" cy="3635510"/>
            <a:chOff x="5764839" y="2847948"/>
            <a:chExt cx="5586932" cy="3635510"/>
          </a:xfrm>
        </p:grpSpPr>
        <p:sp>
          <p:nvSpPr>
            <p:cNvPr id="12" name="矩形 11"/>
            <p:cNvSpPr/>
            <p:nvPr/>
          </p:nvSpPr>
          <p:spPr>
            <a:xfrm>
              <a:off x="6411899" y="2847948"/>
              <a:ext cx="4801533" cy="36355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z="1975" noProof="1">
                <a:solidFill>
                  <a:schemeClr val="bg1"/>
                </a:solidFill>
                <a:latin typeface="张海山锐线体2.00" panose="02000000000000000000" charset="-122"/>
                <a:ea typeface="张海山锐线体2.00" panose="02000000000000000000" charset="-122"/>
                <a:sym typeface="+mn-ea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6568310" y="3632845"/>
              <a:ext cx="4488713" cy="12647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457200">
                <a:lnSpc>
                  <a:spcPct val="150000"/>
                </a:lnSpc>
              </a:pPr>
              <a:r>
                <a:rPr lang="zh-CN" altLang="en-US" sz="1695" dirty="0">
                  <a:latin typeface="华文细黑" panose="02010600040101010101" pitchFamily="2" charset="-122"/>
                  <a:ea typeface="华文细黑" panose="02010600040101010101" pitchFamily="2" charset="-122"/>
                  <a:sym typeface="+mn-ea"/>
                </a:rPr>
                <a:t>在活动开始前在外场设置迎宾乐队表演，营造活动氛围。</a:t>
              </a:r>
              <a:endParaRPr lang="en-US" altLang="zh-CN" sz="1695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endParaRPr>
            </a:p>
            <a:p>
              <a:pPr indent="457200">
                <a:lnSpc>
                  <a:spcPct val="150000"/>
                </a:lnSpc>
              </a:pPr>
              <a:r>
                <a:rPr lang="zh-CN" altLang="en-US" sz="1695" dirty="0">
                  <a:latin typeface="华文细黑" panose="02010600040101010101" pitchFamily="2" charset="-122"/>
                  <a:ea typeface="华文细黑" panose="02010600040101010101" pitchFamily="2" charset="-122"/>
                  <a:sym typeface="+mn-ea"/>
                </a:rPr>
                <a:t>乐队为管弦乐队。</a:t>
              </a: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6550238" y="2859974"/>
              <a:ext cx="4801533" cy="7437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22580" indent="-322580">
                <a:lnSpc>
                  <a:spcPct val="150000"/>
                </a:lnSpc>
                <a:buFont typeface="Wingdings" panose="05000000000000000000" charset="0"/>
                <a:buChar char=""/>
              </a:pPr>
              <a:r>
                <a:rPr lang="zh-CN" altLang="en-US" sz="2820" b="1" dirty="0">
                  <a:latin typeface="张海山锐线体2.00" panose="02000000000000000000" charset="-122"/>
                  <a:ea typeface="张海山锐线体2.00" panose="02000000000000000000" charset="-122"/>
                  <a:sym typeface="宋体" panose="02010600030101010101" pitchFamily="2" charset="-122"/>
                </a:rPr>
                <a:t>重视客户体验 </a:t>
              </a:r>
              <a:r>
                <a:rPr lang="en-US" altLang="zh-CN" sz="2820" b="1" dirty="0">
                  <a:latin typeface="张海山锐线体2.00" panose="02000000000000000000" charset="-122"/>
                  <a:ea typeface="张海山锐线体2.00" panose="02000000000000000000" charset="-122"/>
                  <a:sym typeface="宋体" panose="02010600030101010101" pitchFamily="2" charset="-122"/>
                </a:rPr>
                <a:t>| </a:t>
              </a:r>
              <a:r>
                <a:rPr lang="zh-CN" altLang="en-US" sz="2820" b="1" dirty="0">
                  <a:latin typeface="张海山锐线体2.00" panose="02000000000000000000" charset="-122"/>
                  <a:ea typeface="张海山锐线体2.00" panose="02000000000000000000" charset="-122"/>
                  <a:sym typeface="宋体" panose="02010600030101010101" pitchFamily="2" charset="-122"/>
                </a:rPr>
                <a:t>体验</a:t>
              </a:r>
              <a:endParaRPr lang="zh-CN" altLang="en-US" sz="2820" b="1" noProof="1">
                <a:latin typeface="张海山锐线体2.00" panose="02000000000000000000" charset="-122"/>
                <a:ea typeface="张海山锐线体2.00" panose="02000000000000000000" charset="-122"/>
                <a:sym typeface="宋体" panose="02010600030101010101" pitchFamily="2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 rot="5400000">
              <a:off x="4270616" y="4342174"/>
              <a:ext cx="3635507" cy="647062"/>
            </a:xfrm>
            <a:prstGeom prst="rect">
              <a:avLst/>
            </a:prstGeom>
            <a:solidFill>
              <a:srgbClr val="C0A3A0"/>
            </a:solidFill>
            <a:ln w="25400" cmpd="sng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540" b="1" noProof="1">
                <a:solidFill>
                  <a:schemeClr val="tx1"/>
                </a:solidFill>
                <a:latin typeface="张海山锐线体2.00" panose="02000000000000000000" charset="-122"/>
                <a:ea typeface="张海山锐线体2.00" panose="02000000000000000000" charset="-122"/>
                <a:sym typeface="+mn-ea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5894640" y="4046099"/>
              <a:ext cx="439055" cy="148220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2260" b="1" dirty="0">
                  <a:latin typeface="张海山锐线体2.00" panose="02000000000000000000" charset="-122"/>
                  <a:ea typeface="张海山锐线体2.00" panose="02000000000000000000" charset="-122"/>
                  <a:sym typeface="宋体" panose="02010600030101010101" pitchFamily="2" charset="-122"/>
                </a:rPr>
                <a:t>听觉体验</a:t>
              </a: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348520" y="357055"/>
            <a:ext cx="2839891" cy="483407"/>
            <a:chOff x="1399" y="1427"/>
            <a:chExt cx="4367" cy="1079"/>
          </a:xfrm>
        </p:grpSpPr>
        <p:sp>
          <p:nvSpPr>
            <p:cNvPr id="17" name="文本框 16"/>
            <p:cNvSpPr txBox="1"/>
            <p:nvPr/>
          </p:nvSpPr>
          <p:spPr>
            <a:xfrm>
              <a:off x="1399" y="1427"/>
              <a:ext cx="4367" cy="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乐队迎宾暖场</a:t>
              </a:r>
            </a:p>
          </p:txBody>
        </p:sp>
        <p:sp>
          <p:nvSpPr>
            <p:cNvPr id="18" name="矩形 17"/>
            <p:cNvSpPr/>
            <p:nvPr/>
          </p:nvSpPr>
          <p:spPr>
            <a:xfrm>
              <a:off x="1399" y="1459"/>
              <a:ext cx="4367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  <p:pic>
        <p:nvPicPr>
          <p:cNvPr id="19" name="Picture 2" descr="微信图片_2018092511114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00"/>
          <a:stretch>
            <a:fillRect/>
          </a:stretch>
        </p:blipFill>
        <p:spPr bwMode="auto">
          <a:xfrm>
            <a:off x="285052" y="1933804"/>
            <a:ext cx="6115748" cy="3635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/>
          <a:srcRect l="-254" t="25796" r="254" b="2269"/>
          <a:stretch>
            <a:fillRect/>
          </a:stretch>
        </p:blipFill>
        <p:spPr>
          <a:xfrm>
            <a:off x="8674768" y="3967735"/>
            <a:ext cx="3312963" cy="160157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162401" y="1481473"/>
            <a:ext cx="5448593" cy="4884821"/>
            <a:chOff x="5764839" y="1598636"/>
            <a:chExt cx="5448593" cy="4884821"/>
          </a:xfrm>
        </p:grpSpPr>
        <p:sp>
          <p:nvSpPr>
            <p:cNvPr id="12" name="矩形 11"/>
            <p:cNvSpPr/>
            <p:nvPr/>
          </p:nvSpPr>
          <p:spPr>
            <a:xfrm>
              <a:off x="6411899" y="1598636"/>
              <a:ext cx="4801533" cy="48848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z="1975" noProof="1">
                <a:solidFill>
                  <a:schemeClr val="bg1"/>
                </a:solidFill>
                <a:latin typeface="张海山锐线体2.00" panose="02000000000000000000" charset="-122"/>
                <a:ea typeface="张海山锐线体2.00" panose="02000000000000000000" charset="-122"/>
                <a:sym typeface="+mn-ea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6568308" y="3091094"/>
              <a:ext cx="4488713" cy="24372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457200">
                <a:lnSpc>
                  <a:spcPct val="150000"/>
                </a:lnSpc>
              </a:pPr>
              <a:r>
                <a:rPr lang="zh-CN" altLang="en-US" sz="1695" dirty="0">
                  <a:latin typeface="华文细黑" panose="02010600040101010101" pitchFamily="2" charset="-122"/>
                  <a:ea typeface="华文细黑" panose="02010600040101010101" pitchFamily="2" charset="-122"/>
                  <a:sym typeface="+mn-ea"/>
                </a:rPr>
                <a:t>此次活动的开展落地，不仅是 “知名银行”业务拓展的基础，更是展示“知名银行”的品牌形象，通过</a:t>
              </a:r>
              <a:r>
                <a:rPr lang="zh-CN" altLang="en-US" sz="1695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细黑" panose="02010600040101010101" pitchFamily="2" charset="-122"/>
                  <a:ea typeface="华文细黑" panose="02010600040101010101" pitchFamily="2" charset="-122"/>
                  <a:sym typeface="+mn-ea"/>
                </a:rPr>
                <a:t>品牌大事记</a:t>
              </a:r>
              <a:r>
                <a:rPr lang="zh-CN" altLang="en-US" sz="1695" dirty="0">
                  <a:latin typeface="华文细黑" panose="02010600040101010101" pitchFamily="2" charset="-122"/>
                  <a:ea typeface="华文细黑" panose="02010600040101010101" pitchFamily="2" charset="-122"/>
                  <a:sym typeface="+mn-ea"/>
                </a:rPr>
                <a:t>、</a:t>
              </a:r>
              <a:r>
                <a:rPr lang="zh-CN" altLang="en-US" sz="1695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细黑" panose="02010600040101010101" pitchFamily="2" charset="-122"/>
                  <a:ea typeface="华文细黑" panose="02010600040101010101" pitchFamily="2" charset="-122"/>
                  <a:sym typeface="+mn-ea"/>
                </a:rPr>
                <a:t>品牌实力展示</a:t>
              </a:r>
              <a:r>
                <a:rPr lang="zh-CN" altLang="en-US" sz="1695" dirty="0">
                  <a:latin typeface="华文细黑" panose="02010600040101010101" pitchFamily="2" charset="-122"/>
                  <a:ea typeface="华文细黑" panose="02010600040101010101" pitchFamily="2" charset="-122"/>
                  <a:sym typeface="+mn-ea"/>
                </a:rPr>
                <a:t>，输出其</a:t>
              </a:r>
              <a:r>
                <a:rPr lang="zh-CN" altLang="en-US" sz="1695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细黑" panose="02010600040101010101" pitchFamily="2" charset="-122"/>
                  <a:ea typeface="华文细黑" panose="02010600040101010101" pitchFamily="2" charset="-122"/>
                  <a:sym typeface="+mn-ea"/>
                </a:rPr>
                <a:t>品牌核心理念</a:t>
              </a:r>
              <a:r>
                <a:rPr lang="zh-CN" altLang="en-US" sz="1695" dirty="0">
                  <a:latin typeface="华文细黑" panose="02010600040101010101" pitchFamily="2" charset="-122"/>
                  <a:ea typeface="华文细黑" panose="02010600040101010101" pitchFamily="2" charset="-122"/>
                  <a:sym typeface="+mn-ea"/>
                </a:rPr>
                <a:t>。</a:t>
              </a:r>
              <a:endParaRPr lang="en-US" altLang="zh-CN" sz="1695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endParaRPr>
            </a:p>
            <a:p>
              <a:pPr indent="457200">
                <a:lnSpc>
                  <a:spcPct val="150000"/>
                </a:lnSpc>
              </a:pPr>
              <a:r>
                <a:rPr lang="zh-CN" altLang="en-US" sz="1695" dirty="0">
                  <a:latin typeface="华文细黑" panose="02010600040101010101" pitchFamily="2" charset="-122"/>
                  <a:ea typeface="华文细黑" panose="02010600040101010101" pitchFamily="2" charset="-122"/>
                  <a:sym typeface="+mn-ea"/>
                </a:rPr>
                <a:t>以</a:t>
              </a:r>
              <a:r>
                <a:rPr lang="en-US" altLang="zh-CN" sz="1695" dirty="0">
                  <a:latin typeface="华文细黑" panose="02010600040101010101" pitchFamily="2" charset="-122"/>
                  <a:ea typeface="华文细黑" panose="02010600040101010101" pitchFamily="2" charset="-122"/>
                  <a:sym typeface="+mn-ea"/>
                </a:rPr>
                <a:t>XX</a:t>
              </a:r>
              <a:r>
                <a:rPr lang="zh-CN" altLang="en-US" sz="1695" dirty="0">
                  <a:latin typeface="华文细黑" panose="02010600040101010101" pitchFamily="2" charset="-122"/>
                  <a:ea typeface="华文细黑" panose="02010600040101010101" pitchFamily="2" charset="-122"/>
                  <a:sym typeface="+mn-ea"/>
                </a:rPr>
                <a:t>私人银行</a:t>
              </a:r>
              <a:r>
                <a:rPr lang="en-US" altLang="zh-CN" sz="1695" dirty="0">
                  <a:latin typeface="华文细黑" panose="02010600040101010101" pitchFamily="2" charset="-122"/>
                  <a:ea typeface="华文细黑" panose="02010600040101010101" pitchFamily="2" charset="-122"/>
                  <a:sym typeface="+mn-ea"/>
                </a:rPr>
                <a:t>LOGO</a:t>
              </a:r>
              <a:r>
                <a:rPr lang="zh-CN" altLang="en-US" sz="1695" dirty="0">
                  <a:latin typeface="华文细黑" panose="02010600040101010101" pitchFamily="2" charset="-122"/>
                  <a:ea typeface="华文细黑" panose="02010600040101010101" pitchFamily="2" charset="-122"/>
                  <a:sym typeface="+mn-ea"/>
                </a:rPr>
                <a:t>作为发光立体字配合灯光氛围来展现银行调性，营造氛围。</a:t>
              </a:r>
              <a:endParaRPr lang="en-US" altLang="zh-CN" sz="1695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6411899" y="2194527"/>
              <a:ext cx="4801533" cy="7437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22580" indent="-322580">
                <a:lnSpc>
                  <a:spcPct val="150000"/>
                </a:lnSpc>
                <a:buFont typeface="Wingdings" panose="05000000000000000000" charset="0"/>
                <a:buChar char=""/>
              </a:pPr>
              <a:r>
                <a:rPr lang="zh-CN" altLang="en-US" sz="2820" b="1" dirty="0">
                  <a:latin typeface="张海山锐线体2.00" panose="02000000000000000000" charset="-122"/>
                  <a:ea typeface="张海山锐线体2.00" panose="02000000000000000000" charset="-122"/>
                  <a:sym typeface="宋体" panose="02010600030101010101" pitchFamily="2" charset="-122"/>
                </a:rPr>
                <a:t>品牌精神展示 </a:t>
              </a:r>
              <a:r>
                <a:rPr lang="en-US" altLang="zh-CN" sz="2820" b="1" dirty="0">
                  <a:latin typeface="张海山锐线体2.00" panose="02000000000000000000" charset="-122"/>
                  <a:ea typeface="张海山锐线体2.00" panose="02000000000000000000" charset="-122"/>
                  <a:sym typeface="宋体" panose="02010600030101010101" pitchFamily="2" charset="-122"/>
                </a:rPr>
                <a:t>| </a:t>
              </a:r>
              <a:r>
                <a:rPr lang="zh-CN" altLang="en-US" sz="2820" b="1" dirty="0">
                  <a:latin typeface="张海山锐线体2.00" panose="02000000000000000000" charset="-122"/>
                  <a:ea typeface="张海山锐线体2.00" panose="02000000000000000000" charset="-122"/>
                  <a:sym typeface="宋体" panose="02010600030101010101" pitchFamily="2" charset="-122"/>
                </a:rPr>
                <a:t>内场氛围</a:t>
              </a:r>
              <a:endParaRPr lang="zh-CN" altLang="en-US" sz="2820" b="1" noProof="1">
                <a:latin typeface="张海山锐线体2.00" panose="02000000000000000000" charset="-122"/>
                <a:ea typeface="张海山锐线体2.00" panose="02000000000000000000" charset="-122"/>
                <a:sym typeface="宋体" panose="02010600030101010101" pitchFamily="2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 rot="5400000">
              <a:off x="3645959" y="3717516"/>
              <a:ext cx="4884821" cy="647062"/>
            </a:xfrm>
            <a:prstGeom prst="rect">
              <a:avLst/>
            </a:prstGeom>
            <a:solidFill>
              <a:srgbClr val="C0A3A0"/>
            </a:solidFill>
            <a:ln w="25400" cmpd="sng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540" b="1" noProof="1">
                <a:solidFill>
                  <a:schemeClr val="tx1"/>
                </a:solidFill>
                <a:latin typeface="张海山锐线体2.00" panose="02000000000000000000" charset="-122"/>
                <a:ea typeface="张海山锐线体2.00" panose="02000000000000000000" charset="-122"/>
                <a:sym typeface="+mn-ea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5868841" y="3315387"/>
              <a:ext cx="439055" cy="113473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2260" b="1" dirty="0">
                  <a:latin typeface="张海山锐线体2.00" panose="02000000000000000000" charset="-122"/>
                  <a:ea typeface="张海山锐线体2.00" panose="02000000000000000000" charset="-122"/>
                  <a:sym typeface="宋体" panose="02010600030101010101" pitchFamily="2" charset="-122"/>
                </a:rPr>
                <a:t>品</a:t>
              </a:r>
            </a:p>
            <a:p>
              <a:pPr algn="ctr"/>
              <a:r>
                <a:rPr lang="zh-CN" altLang="en-US" sz="2260" b="1" dirty="0">
                  <a:latin typeface="张海山锐线体2.00" panose="02000000000000000000" charset="-122"/>
                  <a:ea typeface="张海山锐线体2.00" panose="02000000000000000000" charset="-122"/>
                  <a:sym typeface="宋体" panose="02010600030101010101" pitchFamily="2" charset="-122"/>
                </a:rPr>
                <a:t>牌</a:t>
              </a:r>
            </a:p>
            <a:p>
              <a:pPr algn="ctr"/>
              <a:r>
                <a:rPr lang="zh-CN" altLang="en-US" sz="2260" b="1" dirty="0">
                  <a:latin typeface="张海山锐线体2.00" panose="02000000000000000000" charset="-122"/>
                  <a:ea typeface="张海山锐线体2.00" panose="02000000000000000000" charset="-122"/>
                  <a:sym typeface="宋体" panose="02010600030101010101" pitchFamily="2" charset="-122"/>
                </a:rPr>
                <a:t>性</a:t>
              </a: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348520" y="357055"/>
            <a:ext cx="1961543" cy="483407"/>
            <a:chOff x="1399" y="1427"/>
            <a:chExt cx="5255" cy="1079"/>
          </a:xfrm>
        </p:grpSpPr>
        <p:sp>
          <p:nvSpPr>
            <p:cNvPr id="17" name="文本框 16"/>
            <p:cNvSpPr txBox="1"/>
            <p:nvPr/>
          </p:nvSpPr>
          <p:spPr>
            <a:xfrm>
              <a:off x="1399" y="1427"/>
              <a:ext cx="5255" cy="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品牌区</a:t>
              </a:r>
            </a:p>
          </p:txBody>
        </p:sp>
        <p:sp>
          <p:nvSpPr>
            <p:cNvPr id="18" name="矩形 17"/>
            <p:cNvSpPr/>
            <p:nvPr/>
          </p:nvSpPr>
          <p:spPr>
            <a:xfrm>
              <a:off x="1399" y="1459"/>
              <a:ext cx="5255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8" t="17828" r="3528" b="23159"/>
          <a:stretch>
            <a:fillRect/>
          </a:stretch>
        </p:blipFill>
        <p:spPr>
          <a:xfrm>
            <a:off x="5723045" y="1481473"/>
            <a:ext cx="6350619" cy="279240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07" r="38985" b="15986"/>
          <a:stretch>
            <a:fillRect/>
          </a:stretch>
        </p:blipFill>
        <p:spPr>
          <a:xfrm>
            <a:off x="5723046" y="4332958"/>
            <a:ext cx="6350619" cy="203333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348520" y="357055"/>
            <a:ext cx="2430775" cy="483407"/>
            <a:chOff x="1399" y="1427"/>
            <a:chExt cx="5255" cy="1079"/>
          </a:xfrm>
        </p:grpSpPr>
        <p:sp>
          <p:nvSpPr>
            <p:cNvPr id="8" name="文本框 7"/>
            <p:cNvSpPr txBox="1"/>
            <p:nvPr/>
          </p:nvSpPr>
          <p:spPr>
            <a:xfrm>
              <a:off x="1399" y="1427"/>
              <a:ext cx="5255" cy="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甜品茶歇区</a:t>
              </a:r>
            </a:p>
          </p:txBody>
        </p:sp>
        <p:sp>
          <p:nvSpPr>
            <p:cNvPr id="9" name="矩形 8"/>
            <p:cNvSpPr/>
            <p:nvPr/>
          </p:nvSpPr>
          <p:spPr>
            <a:xfrm>
              <a:off x="1399" y="1459"/>
              <a:ext cx="5255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276328" y="1624262"/>
            <a:ext cx="7743698" cy="4836695"/>
            <a:chOff x="468230" y="1708483"/>
            <a:chExt cx="7743698" cy="4836695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230" y="1708483"/>
              <a:ext cx="3627521" cy="4836695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5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9021" y="3840747"/>
              <a:ext cx="4012907" cy="2704431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9021" y="1708483"/>
              <a:ext cx="4012907" cy="2006454"/>
            </a:xfrm>
            <a:prstGeom prst="rect">
              <a:avLst/>
            </a:prstGeom>
          </p:spPr>
        </p:pic>
      </p:grpSp>
      <p:grpSp>
        <p:nvGrpSpPr>
          <p:cNvPr id="14" name="组合 13"/>
          <p:cNvGrpSpPr/>
          <p:nvPr/>
        </p:nvGrpSpPr>
        <p:grpSpPr>
          <a:xfrm>
            <a:off x="8123296" y="1624262"/>
            <a:ext cx="3872187" cy="4836696"/>
            <a:chOff x="5764839" y="1646762"/>
            <a:chExt cx="3872187" cy="4836696"/>
          </a:xfrm>
        </p:grpSpPr>
        <p:sp>
          <p:nvSpPr>
            <p:cNvPr id="15" name="矩形 14"/>
            <p:cNvSpPr/>
            <p:nvPr/>
          </p:nvSpPr>
          <p:spPr>
            <a:xfrm>
              <a:off x="6411900" y="1646762"/>
              <a:ext cx="3225126" cy="48366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z="1975" noProof="1">
                <a:solidFill>
                  <a:schemeClr val="bg1"/>
                </a:solidFill>
                <a:latin typeface="张海山锐线体2.00" panose="02000000000000000000" charset="-122"/>
                <a:ea typeface="张海山锐线体2.00" panose="02000000000000000000" charset="-122"/>
                <a:sym typeface="+mn-ea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6640498" y="3315387"/>
              <a:ext cx="2767929" cy="2046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457200">
                <a:lnSpc>
                  <a:spcPct val="150000"/>
                </a:lnSpc>
              </a:pPr>
              <a:r>
                <a:rPr lang="zh-CN" altLang="en-US" sz="1695" dirty="0">
                  <a:latin typeface="华文细黑" panose="02010600040101010101" pitchFamily="2" charset="-122"/>
                  <a:ea typeface="华文细黑" panose="02010600040101010101" pitchFamily="2" charset="-122"/>
                  <a:sym typeface="+mn-ea"/>
                </a:rPr>
                <a:t>因活动下午开始，提前准备“创意茶歇”，让来宾减少饥饿感的同时，让沙龙在茶歇的欢乐中顿现生机活力。</a:t>
              </a:r>
              <a:endParaRPr lang="en-US" altLang="zh-CN" sz="1695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6411899" y="2194527"/>
              <a:ext cx="2515265" cy="6420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22580" indent="-322580">
                <a:lnSpc>
                  <a:spcPct val="150000"/>
                </a:lnSpc>
                <a:buFont typeface="Wingdings" panose="05000000000000000000" charset="0"/>
                <a:buChar char=""/>
              </a:pPr>
              <a:r>
                <a:rPr lang="zh-CN" altLang="en-US" sz="2820" b="1" dirty="0">
                  <a:latin typeface="张海山锐线体2.00" panose="02000000000000000000" charset="-122"/>
                  <a:ea typeface="张海山锐线体2.00" panose="02000000000000000000" charset="-122"/>
                  <a:sym typeface="宋体" panose="02010600030101010101" pitchFamily="2" charset="-122"/>
                </a:rPr>
                <a:t>服务细致化 </a:t>
              </a:r>
              <a:endParaRPr lang="zh-CN" altLang="en-US" sz="2820" b="1" noProof="1">
                <a:latin typeface="张海山锐线体2.00" panose="02000000000000000000" charset="-122"/>
                <a:ea typeface="张海山锐线体2.00" panose="02000000000000000000" charset="-122"/>
                <a:sym typeface="宋体" panose="02010600030101010101" pitchFamily="2" charset="-122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 rot="5400000">
              <a:off x="3670023" y="3741580"/>
              <a:ext cx="4836694" cy="647062"/>
            </a:xfrm>
            <a:prstGeom prst="rect">
              <a:avLst/>
            </a:prstGeom>
            <a:solidFill>
              <a:srgbClr val="C0A3A0"/>
            </a:solidFill>
            <a:ln w="25400" cmpd="sng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540" b="1" noProof="1">
                <a:solidFill>
                  <a:schemeClr val="tx1"/>
                </a:solidFill>
                <a:latin typeface="张海山锐线体2.00" panose="02000000000000000000" charset="-122"/>
                <a:ea typeface="张海山锐线体2.00" panose="02000000000000000000" charset="-122"/>
                <a:sym typeface="+mn-ea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5868841" y="3315387"/>
              <a:ext cx="439055" cy="148220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2260" b="1" dirty="0">
                  <a:latin typeface="张海山锐线体2.00" panose="02000000000000000000" charset="-122"/>
                  <a:ea typeface="张海山锐线体2.00" panose="02000000000000000000" charset="-122"/>
                  <a:sym typeface="宋体" panose="02010600030101010101" pitchFamily="2" charset="-122"/>
                </a:rPr>
                <a:t>气氛调节</a:t>
              </a: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348520" y="357055"/>
            <a:ext cx="1781069" cy="483407"/>
            <a:chOff x="1399" y="1427"/>
            <a:chExt cx="5255" cy="1079"/>
          </a:xfrm>
        </p:grpSpPr>
        <p:sp>
          <p:nvSpPr>
            <p:cNvPr id="8" name="文本框 7"/>
            <p:cNvSpPr txBox="1"/>
            <p:nvPr/>
          </p:nvSpPr>
          <p:spPr>
            <a:xfrm>
              <a:off x="1399" y="1427"/>
              <a:ext cx="5255" cy="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舞台区</a:t>
              </a:r>
            </a:p>
          </p:txBody>
        </p:sp>
        <p:sp>
          <p:nvSpPr>
            <p:cNvPr id="9" name="矩形 8"/>
            <p:cNvSpPr/>
            <p:nvPr/>
          </p:nvSpPr>
          <p:spPr>
            <a:xfrm>
              <a:off x="1399" y="1459"/>
              <a:ext cx="5255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" t="662"/>
          <a:stretch>
            <a:fillRect/>
          </a:stretch>
        </p:blipFill>
        <p:spPr>
          <a:xfrm>
            <a:off x="2006221" y="1214650"/>
            <a:ext cx="8748215" cy="5465929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6056630" y="3351530"/>
            <a:ext cx="671195" cy="201295"/>
          </a:xfrm>
          <a:prstGeom prst="rect">
            <a:avLst/>
          </a:prstGeom>
          <a:solidFill>
            <a:srgbClr val="0807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348520" y="357055"/>
            <a:ext cx="1781069" cy="483407"/>
            <a:chOff x="1399" y="1427"/>
            <a:chExt cx="5255" cy="1079"/>
          </a:xfrm>
        </p:grpSpPr>
        <p:sp>
          <p:nvSpPr>
            <p:cNvPr id="8" name="文本框 7"/>
            <p:cNvSpPr txBox="1"/>
            <p:nvPr/>
          </p:nvSpPr>
          <p:spPr>
            <a:xfrm>
              <a:off x="1399" y="1427"/>
              <a:ext cx="5255" cy="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舞台区</a:t>
              </a:r>
            </a:p>
          </p:txBody>
        </p:sp>
        <p:sp>
          <p:nvSpPr>
            <p:cNvPr id="9" name="矩形 8"/>
            <p:cNvSpPr/>
            <p:nvPr/>
          </p:nvSpPr>
          <p:spPr>
            <a:xfrm>
              <a:off x="1399" y="1459"/>
              <a:ext cx="5255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2"/>
          <a:stretch>
            <a:fillRect/>
          </a:stretch>
        </p:blipFill>
        <p:spPr>
          <a:xfrm>
            <a:off x="1908047" y="1240008"/>
            <a:ext cx="9146640" cy="5433747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6145530" y="3476625"/>
            <a:ext cx="708660" cy="258445"/>
          </a:xfrm>
          <a:prstGeom prst="rect">
            <a:avLst/>
          </a:prstGeom>
          <a:solidFill>
            <a:srgbClr val="0807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48521" y="357055"/>
            <a:ext cx="2286396" cy="483407"/>
            <a:chOff x="1399" y="1427"/>
            <a:chExt cx="5255" cy="1079"/>
          </a:xfrm>
        </p:grpSpPr>
        <p:sp>
          <p:nvSpPr>
            <p:cNvPr id="3" name="文本框 2"/>
            <p:cNvSpPr txBox="1"/>
            <p:nvPr/>
          </p:nvSpPr>
          <p:spPr>
            <a:xfrm>
              <a:off x="1399" y="1427"/>
              <a:ext cx="5255" cy="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引导系统</a:t>
              </a:r>
            </a:p>
          </p:txBody>
        </p:sp>
        <p:sp>
          <p:nvSpPr>
            <p:cNvPr id="4" name="矩形 3"/>
            <p:cNvSpPr/>
            <p:nvPr/>
          </p:nvSpPr>
          <p:spPr>
            <a:xfrm>
              <a:off x="1399" y="1459"/>
              <a:ext cx="5255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501" y="1692322"/>
            <a:ext cx="8344693" cy="436818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567" y="1692322"/>
            <a:ext cx="2402500" cy="4368181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366645" y="2862580"/>
            <a:ext cx="671195" cy="201295"/>
          </a:xfrm>
          <a:prstGeom prst="rect">
            <a:avLst/>
          </a:prstGeom>
          <a:solidFill>
            <a:srgbClr val="0807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6468745" y="2862580"/>
            <a:ext cx="671195" cy="201295"/>
          </a:xfrm>
          <a:prstGeom prst="rect">
            <a:avLst/>
          </a:prstGeom>
          <a:solidFill>
            <a:srgbClr val="0807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0096500" y="2182495"/>
            <a:ext cx="671195" cy="201295"/>
          </a:xfrm>
          <a:prstGeom prst="rect">
            <a:avLst/>
          </a:prstGeom>
          <a:solidFill>
            <a:srgbClr val="0807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VCG21a57e1b3d6"/>
          <p:cNvPicPr>
            <a:picLocks noChangeAspect="1"/>
          </p:cNvPicPr>
          <p:nvPr/>
        </p:nvPicPr>
        <p:blipFill>
          <a:blip r:embed="rId2"/>
          <a:srcRect b="8389"/>
          <a:stretch>
            <a:fillRect/>
          </a:stretch>
        </p:blipFill>
        <p:spPr>
          <a:xfrm>
            <a:off x="1181033" y="907765"/>
            <a:ext cx="9635319" cy="580174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334872" y="275168"/>
            <a:ext cx="3622982" cy="483407"/>
            <a:chOff x="1399" y="1427"/>
            <a:chExt cx="5177" cy="1079"/>
          </a:xfrm>
        </p:grpSpPr>
        <p:sp>
          <p:nvSpPr>
            <p:cNvPr id="3" name="文本框 2"/>
            <p:cNvSpPr txBox="1"/>
            <p:nvPr/>
          </p:nvSpPr>
          <p:spPr>
            <a:xfrm>
              <a:off x="1399" y="1427"/>
              <a:ext cx="5177" cy="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西式长条桌形式一</a:t>
              </a:r>
            </a:p>
          </p:txBody>
        </p:sp>
        <p:sp>
          <p:nvSpPr>
            <p:cNvPr id="4" name="矩形 3"/>
            <p:cNvSpPr/>
            <p:nvPr/>
          </p:nvSpPr>
          <p:spPr>
            <a:xfrm>
              <a:off x="1399" y="1459"/>
              <a:ext cx="5177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1181100" y="5950585"/>
            <a:ext cx="9635490" cy="701040"/>
            <a:chOff x="1860" y="9371"/>
            <a:chExt cx="15174" cy="1104"/>
          </a:xfrm>
        </p:grpSpPr>
        <p:sp>
          <p:nvSpPr>
            <p:cNvPr id="7" name="矩形 6"/>
            <p:cNvSpPr/>
            <p:nvPr/>
          </p:nvSpPr>
          <p:spPr>
            <a:xfrm>
              <a:off x="1860" y="9371"/>
              <a:ext cx="15174" cy="1104"/>
            </a:xfrm>
            <a:prstGeom prst="rect">
              <a:avLst/>
            </a:prstGeom>
            <a:solidFill>
              <a:schemeClr val="bg2">
                <a:lumMod val="10000"/>
                <a:alpha val="6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华文细黑" panose="02010600040101010101" pitchFamily="2" charset="-122"/>
                <a:ea typeface="华文细黑" panose="02010600040101010101" pitchFamily="2" charset="-122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1860" y="9719"/>
              <a:ext cx="15174" cy="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305"/>
                </a:lnSpc>
              </a:pPr>
              <a:r>
                <a:rPr lang="zh-CN" altLang="en-US" spc="100" dirty="0">
                  <a:solidFill>
                    <a:srgbClr val="FFFFFF"/>
                  </a:solidFill>
                  <a:uFillTx/>
                  <a:latin typeface="华文细黑" panose="02010600040101010101" pitchFamily="2" charset="-122"/>
                  <a:ea typeface="华文细黑" panose="02010600040101010101" pitchFamily="2" charset="-122"/>
                  <a:sym typeface="+mn-ea"/>
                </a:rPr>
                <a:t>长条桌色系推荐一：高贵紫</a:t>
              </a:r>
              <a:r>
                <a:rPr lang="en-US" altLang="zh-CN" spc="100" dirty="0">
                  <a:solidFill>
                    <a:srgbClr val="FFFFFF"/>
                  </a:solidFill>
                  <a:uFillTx/>
                  <a:latin typeface="华文细黑" panose="02010600040101010101" pitchFamily="2" charset="-122"/>
                  <a:ea typeface="华文细黑" panose="02010600040101010101" pitchFamily="2" charset="-122"/>
                  <a:sym typeface="+mn-ea"/>
                </a:rPr>
                <a:t>+</a:t>
              </a:r>
              <a:r>
                <a:rPr lang="zh-CN" altLang="en-US" spc="100" dirty="0">
                  <a:solidFill>
                    <a:srgbClr val="FFFFFF"/>
                  </a:solidFill>
                  <a:uFillTx/>
                  <a:latin typeface="华文细黑" panose="02010600040101010101" pitchFamily="2" charset="-122"/>
                  <a:ea typeface="华文细黑" panose="02010600040101010101" pitchFamily="2" charset="-122"/>
                  <a:sym typeface="+mn-ea"/>
                </a:rPr>
                <a:t>艺术蓝，彰显活动高端性，提升活动整体调性</a:t>
              </a:r>
            </a:p>
          </p:txBody>
        </p:sp>
      </p:grpSp>
      <p:sp>
        <p:nvSpPr>
          <p:cNvPr id="9" name="矩形 8"/>
          <p:cNvSpPr/>
          <p:nvPr/>
        </p:nvSpPr>
        <p:spPr>
          <a:xfrm>
            <a:off x="4174062" y="246345"/>
            <a:ext cx="664229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宋体" panose="02010600030101010101" pitchFamily="2" charset="-122"/>
              </a:rPr>
              <a:t>长条桌对于会议来讲，调性比较适合，看舞台相对便利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VCG21gic5362761"/>
          <p:cNvPicPr>
            <a:picLocks noChangeAspect="1"/>
          </p:cNvPicPr>
          <p:nvPr/>
        </p:nvPicPr>
        <p:blipFill>
          <a:blip r:embed="rId2"/>
          <a:srcRect t="8726" b="6227"/>
          <a:stretch>
            <a:fillRect/>
          </a:stretch>
        </p:blipFill>
        <p:spPr>
          <a:xfrm>
            <a:off x="1194918" y="1274072"/>
            <a:ext cx="9621672" cy="5434245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334872" y="275168"/>
            <a:ext cx="3622982" cy="483407"/>
            <a:chOff x="1399" y="1427"/>
            <a:chExt cx="5177" cy="1079"/>
          </a:xfrm>
        </p:grpSpPr>
        <p:sp>
          <p:nvSpPr>
            <p:cNvPr id="3" name="文本框 2"/>
            <p:cNvSpPr txBox="1"/>
            <p:nvPr/>
          </p:nvSpPr>
          <p:spPr>
            <a:xfrm>
              <a:off x="1399" y="1427"/>
              <a:ext cx="5177" cy="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圆形桌形式推荐一</a:t>
              </a:r>
            </a:p>
          </p:txBody>
        </p:sp>
        <p:sp>
          <p:nvSpPr>
            <p:cNvPr id="4" name="矩形 3"/>
            <p:cNvSpPr/>
            <p:nvPr/>
          </p:nvSpPr>
          <p:spPr>
            <a:xfrm>
              <a:off x="1399" y="1459"/>
              <a:ext cx="5177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1181100" y="5663980"/>
            <a:ext cx="9635490" cy="701040"/>
            <a:chOff x="1860" y="9371"/>
            <a:chExt cx="15174" cy="1104"/>
          </a:xfrm>
        </p:grpSpPr>
        <p:sp>
          <p:nvSpPr>
            <p:cNvPr id="7" name="矩形 6"/>
            <p:cNvSpPr/>
            <p:nvPr/>
          </p:nvSpPr>
          <p:spPr>
            <a:xfrm>
              <a:off x="1860" y="9371"/>
              <a:ext cx="15174" cy="1104"/>
            </a:xfrm>
            <a:prstGeom prst="rect">
              <a:avLst/>
            </a:prstGeom>
            <a:solidFill>
              <a:schemeClr val="bg2">
                <a:lumMod val="10000"/>
                <a:alpha val="6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华文细黑" panose="02010600040101010101" pitchFamily="2" charset="-122"/>
                <a:ea typeface="华文细黑" panose="02010600040101010101" pitchFamily="2" charset="-122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1860" y="9419"/>
              <a:ext cx="15174" cy="10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pc="100" dirty="0">
                  <a:solidFill>
                    <a:srgbClr val="FFFFFF"/>
                  </a:solidFill>
                  <a:latin typeface="华文细黑" panose="02010600040101010101" pitchFamily="2" charset="-122"/>
                  <a:ea typeface="华文细黑" panose="02010600040101010101" pitchFamily="2" charset="-122"/>
                  <a:sym typeface="+mn-ea"/>
                </a:rPr>
                <a:t>圆形桌色系推荐一：酒红色</a:t>
              </a:r>
              <a:r>
                <a:rPr lang="en-US" altLang="zh-CN" spc="100" dirty="0">
                  <a:solidFill>
                    <a:srgbClr val="FFFFFF"/>
                  </a:solidFill>
                  <a:latin typeface="华文细黑" panose="02010600040101010101" pitchFamily="2" charset="-122"/>
                  <a:ea typeface="华文细黑" panose="02010600040101010101" pitchFamily="2" charset="-122"/>
                  <a:sym typeface="+mn-ea"/>
                </a:rPr>
                <a:t>+</a:t>
              </a:r>
              <a:r>
                <a:rPr lang="zh-CN" altLang="en-US" spc="100" dirty="0">
                  <a:solidFill>
                    <a:srgbClr val="FFFFFF"/>
                  </a:solidFill>
                  <a:latin typeface="华文细黑" panose="02010600040101010101" pitchFamily="2" charset="-122"/>
                  <a:ea typeface="华文细黑" panose="02010600040101010101" pitchFamily="2" charset="-122"/>
                  <a:sym typeface="+mn-ea"/>
                </a:rPr>
                <a:t>白色，圆桌体现团圆，高档酒红，彰显活动高端性，提升活动整体调性</a:t>
              </a: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34872" y="275168"/>
            <a:ext cx="3118012" cy="483407"/>
            <a:chOff x="1399" y="1427"/>
            <a:chExt cx="5177" cy="1079"/>
          </a:xfrm>
        </p:grpSpPr>
        <p:sp>
          <p:nvSpPr>
            <p:cNvPr id="3" name="文本框 2"/>
            <p:cNvSpPr txBox="1"/>
            <p:nvPr/>
          </p:nvSpPr>
          <p:spPr>
            <a:xfrm>
              <a:off x="1399" y="1427"/>
              <a:ext cx="5177" cy="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酒店餐桌布置</a:t>
              </a:r>
            </a:p>
          </p:txBody>
        </p:sp>
        <p:sp>
          <p:nvSpPr>
            <p:cNvPr id="4" name="矩形 3"/>
            <p:cNvSpPr/>
            <p:nvPr/>
          </p:nvSpPr>
          <p:spPr>
            <a:xfrm>
              <a:off x="1399" y="1459"/>
              <a:ext cx="5177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9471545" y="2139551"/>
            <a:ext cx="2597625" cy="3533778"/>
            <a:chOff x="1860" y="9203"/>
            <a:chExt cx="15174" cy="2482"/>
          </a:xfrm>
        </p:grpSpPr>
        <p:sp>
          <p:nvSpPr>
            <p:cNvPr id="7" name="矩形 6"/>
            <p:cNvSpPr/>
            <p:nvPr/>
          </p:nvSpPr>
          <p:spPr>
            <a:xfrm>
              <a:off x="1860" y="9203"/>
              <a:ext cx="15174" cy="2482"/>
            </a:xfrm>
            <a:prstGeom prst="rect">
              <a:avLst/>
            </a:prstGeom>
            <a:solidFill>
              <a:schemeClr val="bg2">
                <a:lumMod val="10000"/>
                <a:alpha val="6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华文细黑" panose="02010600040101010101" pitchFamily="2" charset="-122"/>
                <a:ea typeface="华文细黑" panose="02010600040101010101" pitchFamily="2" charset="-122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2100" y="9555"/>
              <a:ext cx="14350" cy="18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pc="100" dirty="0">
                  <a:solidFill>
                    <a:srgbClr val="FFFFFF"/>
                  </a:solidFill>
                  <a:latin typeface="华文细黑" panose="02010600040101010101" pitchFamily="2" charset="-122"/>
                  <a:ea typeface="华文细黑" panose="02010600040101010101" pitchFamily="2" charset="-122"/>
                  <a:sym typeface="+mn-ea"/>
                </a:rPr>
                <a:t> 酒店餐桌布置：</a:t>
              </a:r>
              <a:endParaRPr lang="en-US" altLang="zh-CN" spc="100" dirty="0">
                <a:solidFill>
                  <a:srgbClr val="FFFFFF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endParaRPr>
            </a:p>
            <a:p>
              <a:pPr lvl="1">
                <a:lnSpc>
                  <a:spcPct val="150000"/>
                </a:lnSpc>
              </a:pPr>
              <a:r>
                <a:rPr lang="zh-CN" altLang="en-US" spc="100" dirty="0">
                  <a:solidFill>
                    <a:srgbClr val="FFFFFF"/>
                  </a:solidFill>
                  <a:latin typeface="华文细黑" panose="02010600040101010101" pitchFamily="2" charset="-122"/>
                  <a:ea typeface="华文细黑" panose="02010600040101010101" pitchFamily="2" charset="-122"/>
                  <a:sym typeface="+mn-ea"/>
                </a:rPr>
                <a:t>席卡</a:t>
              </a:r>
              <a:endParaRPr lang="en-US" altLang="zh-CN" spc="100" dirty="0">
                <a:solidFill>
                  <a:srgbClr val="FFFFFF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endParaRPr>
            </a:p>
            <a:p>
              <a:pPr lvl="1">
                <a:lnSpc>
                  <a:spcPct val="150000"/>
                </a:lnSpc>
              </a:pPr>
              <a:r>
                <a:rPr lang="zh-CN" altLang="en-US" spc="100" dirty="0">
                  <a:solidFill>
                    <a:srgbClr val="FFFFFF"/>
                  </a:solidFill>
                  <a:latin typeface="华文细黑" panose="02010600040101010101" pitchFamily="2" charset="-122"/>
                  <a:ea typeface="华文细黑" panose="02010600040101010101" pitchFamily="2" charset="-122"/>
                  <a:sym typeface="+mn-ea"/>
                </a:rPr>
                <a:t>温馨提示</a:t>
              </a:r>
              <a:endParaRPr lang="en-US" altLang="zh-CN" spc="100" dirty="0">
                <a:solidFill>
                  <a:srgbClr val="FFFFFF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endParaRPr>
            </a:p>
            <a:p>
              <a:pPr lvl="1">
                <a:lnSpc>
                  <a:spcPct val="150000"/>
                </a:lnSpc>
              </a:pPr>
              <a:r>
                <a:rPr lang="zh-CN" altLang="en-US" spc="100" dirty="0">
                  <a:solidFill>
                    <a:srgbClr val="FFFFFF"/>
                  </a:solidFill>
                  <a:latin typeface="华文细黑" panose="02010600040101010101" pitchFamily="2" charset="-122"/>
                  <a:ea typeface="华文细黑" panose="02010600040101010101" pitchFamily="2" charset="-122"/>
                  <a:sym typeface="+mn-ea"/>
                </a:rPr>
                <a:t>活动流程卡</a:t>
              </a:r>
              <a:endParaRPr lang="en-US" altLang="zh-CN" spc="100" dirty="0">
                <a:solidFill>
                  <a:srgbClr val="FFFFFF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endParaRPr>
            </a:p>
            <a:p>
              <a:pPr lvl="1">
                <a:lnSpc>
                  <a:spcPct val="150000"/>
                </a:lnSpc>
              </a:pPr>
              <a:r>
                <a:rPr lang="zh-CN" altLang="en-US" spc="100" dirty="0">
                  <a:solidFill>
                    <a:srgbClr val="FFFFFF"/>
                  </a:solidFill>
                  <a:latin typeface="华文细黑" panose="02010600040101010101" pitchFamily="2" charset="-122"/>
                  <a:ea typeface="华文细黑" panose="02010600040101010101" pitchFamily="2" charset="-122"/>
                  <a:sym typeface="+mn-ea"/>
                </a:rPr>
                <a:t>鲜花装饰</a:t>
              </a:r>
              <a:endParaRPr lang="en-US" altLang="zh-CN" spc="100" dirty="0">
                <a:solidFill>
                  <a:srgbClr val="FFFFFF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endParaRPr>
            </a:p>
            <a:p>
              <a:pPr lvl="1">
                <a:lnSpc>
                  <a:spcPct val="150000"/>
                </a:lnSpc>
              </a:pPr>
              <a:r>
                <a:rPr lang="zh-CN" altLang="en-US" spc="100" dirty="0">
                  <a:solidFill>
                    <a:srgbClr val="FFFFFF"/>
                  </a:solidFill>
                  <a:latin typeface="华文细黑" panose="02010600040101010101" pitchFamily="2" charset="-122"/>
                  <a:ea typeface="华文细黑" panose="02010600040101010101" pitchFamily="2" charset="-122"/>
                  <a:sym typeface="+mn-ea"/>
                </a:rPr>
                <a:t>桌面装饰等</a:t>
              </a:r>
            </a:p>
          </p:txBody>
        </p:sp>
      </p:grpSp>
      <p:pic>
        <p:nvPicPr>
          <p:cNvPr id="9" name="图片 8" descr="VCG218be91b918"/>
          <p:cNvPicPr>
            <a:picLocks noChangeAspect="1"/>
          </p:cNvPicPr>
          <p:nvPr/>
        </p:nvPicPr>
        <p:blipFill>
          <a:blip r:embed="rId2"/>
          <a:srcRect b="6091"/>
          <a:stretch>
            <a:fillRect/>
          </a:stretch>
        </p:blipFill>
        <p:spPr>
          <a:xfrm>
            <a:off x="334872" y="1104563"/>
            <a:ext cx="8959015" cy="560375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4"/>
          <p:cNvGrpSpPr/>
          <p:nvPr/>
        </p:nvGrpSpPr>
        <p:grpSpPr>
          <a:xfrm>
            <a:off x="4072650" y="1700219"/>
            <a:ext cx="4078063" cy="3349368"/>
            <a:chOff x="9089" y="3795"/>
            <a:chExt cx="9103" cy="7475"/>
          </a:xfrm>
        </p:grpSpPr>
        <p:sp>
          <p:nvSpPr>
            <p:cNvPr id="13" name="文本框 1"/>
            <p:cNvSpPr txBox="1"/>
            <p:nvPr/>
          </p:nvSpPr>
          <p:spPr>
            <a:xfrm>
              <a:off x="9818" y="3795"/>
              <a:ext cx="4493" cy="747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en-US" altLang="zh-CN" sz="21165" i="1" dirty="0">
                  <a:solidFill>
                    <a:srgbClr val="C0A3A0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1</a:t>
              </a:r>
            </a:p>
          </p:txBody>
        </p:sp>
        <p:sp>
          <p:nvSpPr>
            <p:cNvPr id="14" name="文本框 2"/>
            <p:cNvSpPr txBox="1"/>
            <p:nvPr/>
          </p:nvSpPr>
          <p:spPr>
            <a:xfrm>
              <a:off x="9158" y="6007"/>
              <a:ext cx="9034" cy="303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dist">
                <a:lnSpc>
                  <a:spcPct val="150000"/>
                </a:lnSpc>
              </a:pPr>
              <a:r>
                <a:rPr lang="zh-CN" altLang="en-US" sz="621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项目创意</a:t>
              </a:r>
              <a:endParaRPr lang="zh-CN" altLang="zh-CN" sz="6210" dirty="0">
                <a:solidFill>
                  <a:schemeClr val="bg1"/>
                </a:solidFill>
                <a:latin typeface="方正尚酷简体" panose="03000509000000000000" charset="-122"/>
                <a:ea typeface="方正尚酷简体" panose="03000509000000000000" charset="-122"/>
              </a:endParaRPr>
            </a:p>
          </p:txBody>
        </p:sp>
        <p:sp>
          <p:nvSpPr>
            <p:cNvPr id="15" name="文本框 5"/>
            <p:cNvSpPr txBox="1"/>
            <p:nvPr/>
          </p:nvSpPr>
          <p:spPr>
            <a:xfrm>
              <a:off x="9158" y="6346"/>
              <a:ext cx="5684" cy="51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en-US" altLang="zh-CN" sz="895" i="1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PART ONE</a:t>
              </a:r>
            </a:p>
          </p:txBody>
        </p:sp>
        <p:sp>
          <p:nvSpPr>
            <p:cNvPr id="16" name="文本框 6"/>
            <p:cNvSpPr txBox="1"/>
            <p:nvPr/>
          </p:nvSpPr>
          <p:spPr>
            <a:xfrm>
              <a:off x="9089" y="9010"/>
              <a:ext cx="9034" cy="98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en-US" altLang="zh-CN" sz="2260" dirty="0">
                  <a:solidFill>
                    <a:schemeClr val="bg1"/>
                  </a:solidFill>
                  <a:latin typeface="张海山锐线体2.00" panose="02000000000000000000" charset="-122"/>
                  <a:ea typeface="张海山锐线体2.00" panose="02000000000000000000" charset="-122"/>
                  <a:sym typeface="宋体" panose="02010600030101010101" pitchFamily="2" charset="-122"/>
                </a:rPr>
                <a:t>—Project creativity—</a:t>
              </a:r>
            </a:p>
          </p:txBody>
        </p:sp>
      </p:grpSp>
      <p:sp>
        <p:nvSpPr>
          <p:cNvPr id="17" name="矩形 16"/>
          <p:cNvSpPr/>
          <p:nvPr/>
        </p:nvSpPr>
        <p:spPr>
          <a:xfrm>
            <a:off x="-663453" y="235876"/>
            <a:ext cx="11037254" cy="95332"/>
          </a:xfrm>
          <a:prstGeom prst="rect">
            <a:avLst/>
          </a:prstGeom>
          <a:gradFill flip="none" rotWithShape="1">
            <a:gsLst>
              <a:gs pos="0">
                <a:srgbClr val="DFD2D1"/>
              </a:gs>
              <a:gs pos="100000">
                <a:srgbClr val="B89F9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50"/>
          </a:p>
        </p:txBody>
      </p:sp>
      <p:sp>
        <p:nvSpPr>
          <p:cNvPr id="18" name="矩形 17"/>
          <p:cNvSpPr/>
          <p:nvPr/>
        </p:nvSpPr>
        <p:spPr>
          <a:xfrm>
            <a:off x="2307077" y="6534294"/>
            <a:ext cx="11037254" cy="95332"/>
          </a:xfrm>
          <a:prstGeom prst="rect">
            <a:avLst/>
          </a:prstGeom>
          <a:gradFill flip="none" rotWithShape="1">
            <a:gsLst>
              <a:gs pos="0">
                <a:srgbClr val="DFD2D1"/>
              </a:gs>
              <a:gs pos="100000">
                <a:srgbClr val="B89F9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50"/>
          </a:p>
        </p:txBody>
      </p:sp>
      <p:pic>
        <p:nvPicPr>
          <p:cNvPr id="19" name="Picture" descr="Pictur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250163">
            <a:off x="9031675" y="2854504"/>
            <a:ext cx="4390167" cy="4390167"/>
          </a:xfrm>
          <a:prstGeom prst="rect">
            <a:avLst/>
          </a:prstGeom>
        </p:spPr>
      </p:pic>
      <p:pic>
        <p:nvPicPr>
          <p:cNvPr id="21" name="Picture" descr="Picture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11132" flipH="1">
            <a:off x="-954284" y="-414166"/>
            <a:ext cx="4815335" cy="4815335"/>
          </a:xfrm>
          <a:prstGeom prst="rect">
            <a:avLst/>
          </a:prstGeom>
        </p:spPr>
      </p:pic>
      <p:sp>
        <p:nvSpPr>
          <p:cNvPr id="25" name="矩形 24"/>
          <p:cNvSpPr/>
          <p:nvPr/>
        </p:nvSpPr>
        <p:spPr>
          <a:xfrm>
            <a:off x="2307077" y="6534294"/>
            <a:ext cx="11037254" cy="95332"/>
          </a:xfrm>
          <a:prstGeom prst="rect">
            <a:avLst/>
          </a:prstGeom>
          <a:gradFill flip="none" rotWithShape="1">
            <a:gsLst>
              <a:gs pos="0">
                <a:srgbClr val="DFD2D1"/>
              </a:gs>
              <a:gs pos="100000">
                <a:srgbClr val="B89F9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17300" decel="186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accel="17300" decel="186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4"/>
          <p:cNvGrpSpPr/>
          <p:nvPr/>
        </p:nvGrpSpPr>
        <p:grpSpPr>
          <a:xfrm>
            <a:off x="4072650" y="1700219"/>
            <a:ext cx="4078063" cy="3349368"/>
            <a:chOff x="9089" y="3795"/>
            <a:chExt cx="9103" cy="7475"/>
          </a:xfrm>
        </p:grpSpPr>
        <p:sp>
          <p:nvSpPr>
            <p:cNvPr id="13" name="文本框 1"/>
            <p:cNvSpPr txBox="1"/>
            <p:nvPr/>
          </p:nvSpPr>
          <p:spPr>
            <a:xfrm>
              <a:off x="9818" y="3795"/>
              <a:ext cx="4493" cy="747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en-US" altLang="zh-CN" sz="21165" i="1" dirty="0">
                  <a:solidFill>
                    <a:srgbClr val="C0A3A0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4</a:t>
              </a:r>
            </a:p>
          </p:txBody>
        </p:sp>
        <p:sp>
          <p:nvSpPr>
            <p:cNvPr id="14" name="文本框 2"/>
            <p:cNvSpPr txBox="1"/>
            <p:nvPr/>
          </p:nvSpPr>
          <p:spPr>
            <a:xfrm>
              <a:off x="9158" y="6007"/>
              <a:ext cx="9034" cy="303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dist">
                <a:lnSpc>
                  <a:spcPct val="150000"/>
                </a:lnSpc>
              </a:pPr>
              <a:r>
                <a:rPr lang="zh-CN" altLang="en-US" sz="621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活动流程</a:t>
              </a:r>
              <a:endParaRPr lang="zh-CN" altLang="zh-CN" sz="6210" dirty="0">
                <a:solidFill>
                  <a:schemeClr val="bg1"/>
                </a:solidFill>
                <a:latin typeface="方正尚酷简体" panose="03000509000000000000" charset="-122"/>
                <a:ea typeface="方正尚酷简体" panose="03000509000000000000" charset="-122"/>
              </a:endParaRPr>
            </a:p>
          </p:txBody>
        </p:sp>
        <p:sp>
          <p:nvSpPr>
            <p:cNvPr id="15" name="文本框 5"/>
            <p:cNvSpPr txBox="1"/>
            <p:nvPr/>
          </p:nvSpPr>
          <p:spPr>
            <a:xfrm>
              <a:off x="9158" y="6346"/>
              <a:ext cx="5684" cy="51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en-US" altLang="zh-CN" sz="895" i="1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PART  FOUR</a:t>
              </a:r>
            </a:p>
          </p:txBody>
        </p:sp>
        <p:sp>
          <p:nvSpPr>
            <p:cNvPr id="16" name="文本框 6"/>
            <p:cNvSpPr txBox="1"/>
            <p:nvPr/>
          </p:nvSpPr>
          <p:spPr>
            <a:xfrm>
              <a:off x="9089" y="9010"/>
              <a:ext cx="9034" cy="98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en-US" altLang="zh-CN" sz="2260" dirty="0">
                  <a:solidFill>
                    <a:schemeClr val="bg1"/>
                  </a:solidFill>
                  <a:latin typeface="张海山锐线体2.00" panose="02000000000000000000" charset="-122"/>
                  <a:ea typeface="张海山锐线体2.00" panose="02000000000000000000" charset="-122"/>
                  <a:sym typeface="宋体" panose="02010600030101010101" pitchFamily="2" charset="-122"/>
                </a:rPr>
                <a:t>—Activity flow—</a:t>
              </a:r>
            </a:p>
          </p:txBody>
        </p:sp>
      </p:grpSp>
      <p:sp>
        <p:nvSpPr>
          <p:cNvPr id="17" name="矩形 16"/>
          <p:cNvSpPr/>
          <p:nvPr/>
        </p:nvSpPr>
        <p:spPr>
          <a:xfrm>
            <a:off x="-663453" y="235876"/>
            <a:ext cx="11037254" cy="95332"/>
          </a:xfrm>
          <a:prstGeom prst="rect">
            <a:avLst/>
          </a:prstGeom>
          <a:gradFill flip="none" rotWithShape="1">
            <a:gsLst>
              <a:gs pos="0">
                <a:srgbClr val="DFD2D1"/>
              </a:gs>
              <a:gs pos="100000">
                <a:srgbClr val="B89F9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50"/>
          </a:p>
        </p:txBody>
      </p:sp>
      <p:sp>
        <p:nvSpPr>
          <p:cNvPr id="18" name="矩形 17"/>
          <p:cNvSpPr/>
          <p:nvPr/>
        </p:nvSpPr>
        <p:spPr>
          <a:xfrm>
            <a:off x="2307077" y="6534294"/>
            <a:ext cx="11037254" cy="95332"/>
          </a:xfrm>
          <a:prstGeom prst="rect">
            <a:avLst/>
          </a:prstGeom>
          <a:gradFill flip="none" rotWithShape="1">
            <a:gsLst>
              <a:gs pos="0">
                <a:srgbClr val="DFD2D1"/>
              </a:gs>
              <a:gs pos="100000">
                <a:srgbClr val="B89F9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50"/>
          </a:p>
        </p:txBody>
      </p:sp>
      <p:pic>
        <p:nvPicPr>
          <p:cNvPr id="19" name="Picture" descr="Picture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250163">
            <a:off x="9031675" y="2854504"/>
            <a:ext cx="4390167" cy="4390167"/>
          </a:xfrm>
          <a:prstGeom prst="rect">
            <a:avLst/>
          </a:prstGeom>
        </p:spPr>
      </p:pic>
      <p:pic>
        <p:nvPicPr>
          <p:cNvPr id="21" name="Picture" descr="Picture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11132" flipH="1">
            <a:off x="-954284" y="-414166"/>
            <a:ext cx="4815335" cy="4815335"/>
          </a:xfrm>
          <a:prstGeom prst="rect">
            <a:avLst/>
          </a:prstGeom>
        </p:spPr>
      </p:pic>
      <p:sp>
        <p:nvSpPr>
          <p:cNvPr id="25" name="矩形 24"/>
          <p:cNvSpPr/>
          <p:nvPr/>
        </p:nvSpPr>
        <p:spPr>
          <a:xfrm>
            <a:off x="2307077" y="6534294"/>
            <a:ext cx="11037254" cy="95332"/>
          </a:xfrm>
          <a:prstGeom prst="rect">
            <a:avLst/>
          </a:prstGeom>
          <a:gradFill flip="none" rotWithShape="1">
            <a:gsLst>
              <a:gs pos="0">
                <a:srgbClr val="DFD2D1"/>
              </a:gs>
              <a:gs pos="100000">
                <a:srgbClr val="B89F9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17300" decel="186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accel="17300" decel="186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1"/>
          <p:cNvSpPr txBox="1"/>
          <p:nvPr/>
        </p:nvSpPr>
        <p:spPr>
          <a:xfrm>
            <a:off x="4932060" y="1066277"/>
            <a:ext cx="2623132" cy="960904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dist"/>
            <a:r>
              <a:rPr lang="zh-CN" altLang="zh-CN" sz="2820" dirty="0">
                <a:solidFill>
                  <a:schemeClr val="bg1"/>
                </a:solidFill>
                <a:latin typeface="张海山锐线体2.00" panose="02000000000000000000" charset="-122"/>
                <a:ea typeface="张海山锐线体2.00" panose="02000000000000000000" charset="-122"/>
                <a:sym typeface="宋体" panose="02010600030101010101" pitchFamily="2" charset="-122"/>
              </a:rPr>
              <a:t>P</a:t>
            </a:r>
            <a:r>
              <a:rPr lang="en-US" altLang="zh-CN" sz="2820" dirty="0">
                <a:solidFill>
                  <a:schemeClr val="bg1"/>
                </a:solidFill>
                <a:latin typeface="张海山锐线体2.00" panose="02000000000000000000" charset="-122"/>
                <a:ea typeface="张海山锐线体2.00" panose="02000000000000000000" charset="-122"/>
              </a:rPr>
              <a:t>ROCESS</a:t>
            </a:r>
          </a:p>
          <a:p>
            <a:pPr algn="dist"/>
            <a:r>
              <a:rPr lang="zh-CN" altLang="en-US" sz="2820" dirty="0">
                <a:solidFill>
                  <a:srgbClr val="C0A3A0"/>
                </a:solidFill>
                <a:latin typeface="张海山锐线体2.00" panose="02000000000000000000" charset="-122"/>
                <a:ea typeface="张海山锐线体2.00" panose="02000000000000000000" charset="-122"/>
              </a:rPr>
              <a:t>流程设置</a:t>
            </a:r>
          </a:p>
        </p:txBody>
      </p:sp>
      <p:sp>
        <p:nvSpPr>
          <p:cNvPr id="7" name="文本框 2"/>
          <p:cNvSpPr txBox="1"/>
          <p:nvPr/>
        </p:nvSpPr>
        <p:spPr>
          <a:xfrm>
            <a:off x="3884824" y="2058632"/>
            <a:ext cx="4782567" cy="3079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en-US" altLang="zh-CN" sz="1410" dirty="0">
                <a:solidFill>
                  <a:schemeClr val="bg1"/>
                </a:solidFill>
                <a:latin typeface="张海山锐线体2.00" panose="02000000000000000000" charset="-122"/>
                <a:ea typeface="张海山锐线体2.00" panose="02000000000000000000" charset="-122"/>
              </a:rPr>
              <a:t>2021</a:t>
            </a:r>
            <a:r>
              <a:rPr lang="zh-CN" altLang="en-US" sz="1410" dirty="0">
                <a:solidFill>
                  <a:schemeClr val="bg1"/>
                </a:solidFill>
                <a:latin typeface="张海山锐线体2.00" panose="02000000000000000000" charset="-122"/>
                <a:ea typeface="张海山锐线体2.00" panose="02000000000000000000" charset="-122"/>
              </a:rPr>
              <a:t>年</a:t>
            </a:r>
            <a:r>
              <a:rPr lang="en-US" altLang="zh-CN" sz="1410" dirty="0">
                <a:solidFill>
                  <a:schemeClr val="bg1"/>
                </a:solidFill>
                <a:latin typeface="张海山锐线体2.00" panose="02000000000000000000" charset="-122"/>
                <a:ea typeface="张海山锐线体2.00" panose="02000000000000000000" charset="-122"/>
              </a:rPr>
              <a:t>2</a:t>
            </a:r>
            <a:r>
              <a:rPr lang="zh-CN" altLang="en-US" sz="1410" dirty="0">
                <a:solidFill>
                  <a:schemeClr val="bg1"/>
                </a:solidFill>
                <a:latin typeface="张海山锐线体2.00" panose="02000000000000000000" charset="-122"/>
                <a:ea typeface="张海山锐线体2.00" panose="02000000000000000000" charset="-122"/>
              </a:rPr>
              <a:t>月中旬  </a:t>
            </a:r>
            <a:endParaRPr lang="en-US" altLang="zh-CN" sz="1410" dirty="0">
              <a:solidFill>
                <a:schemeClr val="bg1"/>
              </a:solidFill>
              <a:latin typeface="张海山锐线体2.00" panose="02000000000000000000" charset="-122"/>
              <a:ea typeface="张海山锐线体2.00" panose="02000000000000000000" charset="-122"/>
            </a:endParaRPr>
          </a:p>
        </p:txBody>
      </p:sp>
      <p:cxnSp>
        <p:nvCxnSpPr>
          <p:cNvPr id="12" name="直接连接符 11"/>
          <p:cNvCxnSpPr/>
          <p:nvPr/>
        </p:nvCxnSpPr>
        <p:spPr>
          <a:xfrm flipV="1">
            <a:off x="1042164" y="2717216"/>
            <a:ext cx="9585544" cy="1120"/>
          </a:xfrm>
          <a:prstGeom prst="line">
            <a:avLst/>
          </a:prstGeom>
          <a:ln w="25400" cmpd="sng">
            <a:solidFill>
              <a:srgbClr val="C0A3A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6090760" y="2462967"/>
            <a:ext cx="0" cy="254249"/>
          </a:xfrm>
          <a:prstGeom prst="line">
            <a:avLst/>
          </a:prstGeom>
          <a:ln w="25400">
            <a:solidFill>
              <a:srgbClr val="C0A3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5493200" y="2464086"/>
            <a:ext cx="1414610" cy="0"/>
          </a:xfrm>
          <a:prstGeom prst="line">
            <a:avLst/>
          </a:prstGeom>
          <a:ln w="25400" cmpd="sng">
            <a:solidFill>
              <a:srgbClr val="C0A3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椭圆 14"/>
          <p:cNvSpPr/>
          <p:nvPr/>
        </p:nvSpPr>
        <p:spPr>
          <a:xfrm>
            <a:off x="978321" y="2972584"/>
            <a:ext cx="126565" cy="126565"/>
          </a:xfrm>
          <a:prstGeom prst="ellipse">
            <a:avLst/>
          </a:prstGeom>
          <a:noFill/>
          <a:ln w="25400" cmpd="sng">
            <a:solidFill>
              <a:srgbClr val="C0A3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895" noProof="1"/>
          </a:p>
        </p:txBody>
      </p:sp>
      <p:cxnSp>
        <p:nvCxnSpPr>
          <p:cNvPr id="16" name="直接连接符 15"/>
          <p:cNvCxnSpPr/>
          <p:nvPr/>
        </p:nvCxnSpPr>
        <p:spPr>
          <a:xfrm>
            <a:off x="1042164" y="2718336"/>
            <a:ext cx="0" cy="254249"/>
          </a:xfrm>
          <a:prstGeom prst="line">
            <a:avLst/>
          </a:prstGeom>
          <a:ln w="25400">
            <a:solidFill>
              <a:srgbClr val="C0A3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3249552" y="2718336"/>
            <a:ext cx="0" cy="254249"/>
          </a:xfrm>
          <a:prstGeom prst="line">
            <a:avLst/>
          </a:prstGeom>
          <a:ln w="25400">
            <a:solidFill>
              <a:srgbClr val="C0A3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6090760" y="2718336"/>
            <a:ext cx="0" cy="254249"/>
          </a:xfrm>
          <a:prstGeom prst="line">
            <a:avLst/>
          </a:prstGeom>
          <a:ln w="25400">
            <a:solidFill>
              <a:srgbClr val="C0A3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8690055" y="2718336"/>
            <a:ext cx="0" cy="254249"/>
          </a:xfrm>
          <a:prstGeom prst="line">
            <a:avLst/>
          </a:prstGeom>
          <a:ln w="25400">
            <a:solidFill>
              <a:srgbClr val="C0A3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椭圆 19"/>
          <p:cNvSpPr/>
          <p:nvPr/>
        </p:nvSpPr>
        <p:spPr>
          <a:xfrm>
            <a:off x="3186830" y="2972584"/>
            <a:ext cx="126565" cy="126565"/>
          </a:xfrm>
          <a:prstGeom prst="ellipse">
            <a:avLst/>
          </a:prstGeom>
          <a:noFill/>
          <a:ln w="25400" cmpd="sng">
            <a:solidFill>
              <a:srgbClr val="C0A3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895" noProof="1"/>
          </a:p>
        </p:txBody>
      </p:sp>
      <p:sp>
        <p:nvSpPr>
          <p:cNvPr id="21" name="椭圆 20"/>
          <p:cNvSpPr/>
          <p:nvPr/>
        </p:nvSpPr>
        <p:spPr>
          <a:xfrm>
            <a:off x="8627333" y="2972584"/>
            <a:ext cx="127684" cy="126565"/>
          </a:xfrm>
          <a:prstGeom prst="ellipse">
            <a:avLst/>
          </a:prstGeom>
          <a:noFill/>
          <a:ln w="25400" cmpd="sng">
            <a:solidFill>
              <a:srgbClr val="C0A3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895" noProof="1"/>
          </a:p>
        </p:txBody>
      </p:sp>
      <p:sp>
        <p:nvSpPr>
          <p:cNvPr id="22" name="椭圆 21"/>
          <p:cNvSpPr/>
          <p:nvPr/>
        </p:nvSpPr>
        <p:spPr>
          <a:xfrm>
            <a:off x="6028038" y="2972584"/>
            <a:ext cx="126565" cy="126565"/>
          </a:xfrm>
          <a:prstGeom prst="ellipse">
            <a:avLst/>
          </a:prstGeom>
          <a:noFill/>
          <a:ln w="25400" cmpd="sng">
            <a:solidFill>
              <a:srgbClr val="C0A3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895" noProof="1"/>
          </a:p>
        </p:txBody>
      </p:sp>
      <p:cxnSp>
        <p:nvCxnSpPr>
          <p:cNvPr id="23" name="直接连接符 22"/>
          <p:cNvCxnSpPr/>
          <p:nvPr/>
        </p:nvCxnSpPr>
        <p:spPr>
          <a:xfrm>
            <a:off x="10627708" y="2718336"/>
            <a:ext cx="0" cy="254249"/>
          </a:xfrm>
          <a:prstGeom prst="line">
            <a:avLst/>
          </a:prstGeom>
          <a:ln w="25400">
            <a:solidFill>
              <a:srgbClr val="C0A3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椭圆 23"/>
          <p:cNvSpPr/>
          <p:nvPr/>
        </p:nvSpPr>
        <p:spPr>
          <a:xfrm>
            <a:off x="10564987" y="2972584"/>
            <a:ext cx="127684" cy="126565"/>
          </a:xfrm>
          <a:prstGeom prst="ellipse">
            <a:avLst/>
          </a:prstGeom>
          <a:noFill/>
          <a:ln w="25400" cmpd="sng">
            <a:solidFill>
              <a:srgbClr val="C0A3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895" noProof="1"/>
          </a:p>
        </p:txBody>
      </p:sp>
      <p:cxnSp>
        <p:nvCxnSpPr>
          <p:cNvPr id="25" name="直接连接符 24"/>
          <p:cNvCxnSpPr/>
          <p:nvPr/>
        </p:nvCxnSpPr>
        <p:spPr>
          <a:xfrm>
            <a:off x="1041043" y="3099149"/>
            <a:ext cx="0" cy="1135720"/>
          </a:xfrm>
          <a:prstGeom prst="line">
            <a:avLst/>
          </a:prstGeom>
          <a:ln w="12700" cmpd="sng">
            <a:solidFill>
              <a:srgbClr val="C0A3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>
            <a:off x="3250672" y="2745538"/>
            <a:ext cx="0" cy="1391567"/>
          </a:xfrm>
          <a:prstGeom prst="line">
            <a:avLst/>
          </a:prstGeom>
          <a:ln w="12700" cmpd="sng">
            <a:solidFill>
              <a:srgbClr val="C0A3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/>
        </p:nvCxnSpPr>
        <p:spPr>
          <a:xfrm flipH="1">
            <a:off x="6080232" y="3099150"/>
            <a:ext cx="11648" cy="1089505"/>
          </a:xfrm>
          <a:prstGeom prst="line">
            <a:avLst/>
          </a:prstGeom>
          <a:ln w="12700" cmpd="sng">
            <a:solidFill>
              <a:srgbClr val="C0A3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>
            <a:off x="8700583" y="3099149"/>
            <a:ext cx="0" cy="1135720"/>
          </a:xfrm>
          <a:prstGeom prst="line">
            <a:avLst/>
          </a:prstGeom>
          <a:ln w="12700" cmpd="sng">
            <a:solidFill>
              <a:srgbClr val="C0A3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/>
          <p:cNvCxnSpPr/>
          <p:nvPr/>
        </p:nvCxnSpPr>
        <p:spPr>
          <a:xfrm>
            <a:off x="10627708" y="3052936"/>
            <a:ext cx="0" cy="1135720"/>
          </a:xfrm>
          <a:prstGeom prst="line">
            <a:avLst/>
          </a:prstGeom>
          <a:ln w="12700" cmpd="sng">
            <a:solidFill>
              <a:srgbClr val="C0A3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文本框 3"/>
          <p:cNvSpPr txBox="1"/>
          <p:nvPr/>
        </p:nvSpPr>
        <p:spPr>
          <a:xfrm>
            <a:off x="521063" y="4286751"/>
            <a:ext cx="2590651" cy="369332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b="1" dirty="0">
                <a:solidFill>
                  <a:srgbClr val="C0A3A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活动前期</a:t>
            </a:r>
          </a:p>
        </p:txBody>
      </p:sp>
      <p:sp>
        <p:nvSpPr>
          <p:cNvPr id="34" name="文本框 5"/>
          <p:cNvSpPr txBox="1"/>
          <p:nvPr/>
        </p:nvSpPr>
        <p:spPr>
          <a:xfrm>
            <a:off x="2246246" y="4317605"/>
            <a:ext cx="2568250" cy="369332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b="1" dirty="0">
                <a:solidFill>
                  <a:srgbClr val="C0A3A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来宾签到入场阶段</a:t>
            </a:r>
          </a:p>
        </p:txBody>
      </p:sp>
      <p:sp>
        <p:nvSpPr>
          <p:cNvPr id="35" name="文本框 6"/>
          <p:cNvSpPr txBox="1"/>
          <p:nvPr/>
        </p:nvSpPr>
        <p:spPr>
          <a:xfrm>
            <a:off x="5598076" y="4286751"/>
            <a:ext cx="2770529" cy="369332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b="1" dirty="0">
                <a:solidFill>
                  <a:srgbClr val="C0A3A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投资沙龙</a:t>
            </a:r>
          </a:p>
        </p:txBody>
      </p:sp>
      <p:sp>
        <p:nvSpPr>
          <p:cNvPr id="36" name="文本框 7"/>
          <p:cNvSpPr txBox="1"/>
          <p:nvPr/>
        </p:nvSpPr>
        <p:spPr>
          <a:xfrm>
            <a:off x="8235196" y="4286751"/>
            <a:ext cx="1296996" cy="369332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b="1" dirty="0">
                <a:solidFill>
                  <a:srgbClr val="C0A3A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答谢晚宴</a:t>
            </a:r>
          </a:p>
        </p:txBody>
      </p:sp>
      <p:sp>
        <p:nvSpPr>
          <p:cNvPr id="37" name="文本框 3"/>
          <p:cNvSpPr txBox="1"/>
          <p:nvPr/>
        </p:nvSpPr>
        <p:spPr>
          <a:xfrm>
            <a:off x="10092862" y="4286751"/>
            <a:ext cx="1171026" cy="369332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b="1" dirty="0">
                <a:solidFill>
                  <a:srgbClr val="C0A3A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活动淡出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627409" y="604821"/>
            <a:ext cx="3078316" cy="483409"/>
            <a:chOff x="1400" y="1350"/>
            <a:chExt cx="6871" cy="1079"/>
          </a:xfrm>
        </p:grpSpPr>
        <p:sp>
          <p:nvSpPr>
            <p:cNvPr id="4" name="文本框 1"/>
            <p:cNvSpPr txBox="1"/>
            <p:nvPr/>
          </p:nvSpPr>
          <p:spPr>
            <a:xfrm>
              <a:off x="1400" y="1350"/>
              <a:ext cx="6871" cy="107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定制制作邀请函</a:t>
              </a:r>
            </a:p>
          </p:txBody>
        </p:sp>
        <p:sp>
          <p:nvSpPr>
            <p:cNvPr id="5" name="矩形 4"/>
            <p:cNvSpPr/>
            <p:nvPr/>
          </p:nvSpPr>
          <p:spPr>
            <a:xfrm>
              <a:off x="1400" y="1351"/>
              <a:ext cx="6871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  <p:sp>
        <p:nvSpPr>
          <p:cNvPr id="40965" name="Text Box 2"/>
          <p:cNvSpPr txBox="1"/>
          <p:nvPr/>
        </p:nvSpPr>
        <p:spPr>
          <a:xfrm>
            <a:off x="760067" y="2266958"/>
            <a:ext cx="5331387" cy="2893164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457200" algn="just">
              <a:lnSpc>
                <a:spcPct val="125000"/>
              </a:lnSpc>
              <a:spcBef>
                <a:spcPct val="50000"/>
              </a:spcBef>
            </a:pPr>
            <a:r>
              <a:rPr lang="zh-CN" altLang="en-US" sz="1695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在活动开始前三天，由知名银行相关工作人员以纸质和电子邀请函的方式送达重要嘉宾；</a:t>
            </a:r>
          </a:p>
          <a:p>
            <a:pPr indent="457200" algn="just">
              <a:lnSpc>
                <a:spcPct val="125000"/>
              </a:lnSpc>
              <a:spcBef>
                <a:spcPct val="50000"/>
              </a:spcBef>
            </a:pPr>
            <a:r>
              <a:rPr lang="zh-CN" altLang="en-US" sz="1695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对于重要的客户采用定制的纸质的邀请涵邀请，让客户更深刻的体会我们的用心。</a:t>
            </a:r>
          </a:p>
          <a:p>
            <a:pPr indent="457200" algn="just">
              <a:lnSpc>
                <a:spcPct val="125000"/>
              </a:lnSpc>
              <a:spcBef>
                <a:spcPct val="50000"/>
              </a:spcBef>
            </a:pPr>
            <a:r>
              <a:rPr lang="zh-CN" altLang="en-US" sz="1695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邀请函的画面根据主视觉延伸制作。</a:t>
            </a:r>
            <a:endParaRPr lang="en-US" altLang="zh-CN" sz="1695" dirty="0">
              <a:solidFill>
                <a:schemeClr val="bg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indent="457200" algn="just">
              <a:lnSpc>
                <a:spcPct val="125000"/>
              </a:lnSpc>
              <a:spcBef>
                <a:spcPct val="50000"/>
              </a:spcBef>
            </a:pPr>
            <a:r>
              <a:rPr lang="zh-CN" altLang="en-US" sz="1695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邀请函的内容包括：</a:t>
            </a:r>
          </a:p>
          <a:p>
            <a:pPr indent="457200" algn="just">
              <a:lnSpc>
                <a:spcPct val="125000"/>
              </a:lnSpc>
              <a:spcBef>
                <a:spcPct val="50000"/>
              </a:spcBef>
            </a:pPr>
            <a:r>
              <a:rPr lang="zh-CN" altLang="en-US" sz="1695" b="1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活动时间、地点、内容、注意事项及地理位置等。</a:t>
            </a:r>
          </a:p>
        </p:txBody>
      </p:sp>
      <p:pic>
        <p:nvPicPr>
          <p:cNvPr id="6" name="图片 5" descr="银行高端客户答谢宴-新春年会答谢_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627409" y="604821"/>
            <a:ext cx="2661701" cy="483409"/>
            <a:chOff x="1400" y="1350"/>
            <a:chExt cx="6871" cy="1079"/>
          </a:xfrm>
        </p:grpSpPr>
        <p:sp>
          <p:nvSpPr>
            <p:cNvPr id="8" name="文本框 1"/>
            <p:cNvSpPr txBox="1"/>
            <p:nvPr/>
          </p:nvSpPr>
          <p:spPr>
            <a:xfrm>
              <a:off x="1400" y="1350"/>
              <a:ext cx="6871" cy="107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#H5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邀请函</a:t>
              </a:r>
            </a:p>
          </p:txBody>
        </p:sp>
        <p:sp>
          <p:nvSpPr>
            <p:cNvPr id="9" name="矩形 8"/>
            <p:cNvSpPr/>
            <p:nvPr/>
          </p:nvSpPr>
          <p:spPr>
            <a:xfrm>
              <a:off x="1400" y="1351"/>
              <a:ext cx="6871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4276" y="1768539"/>
            <a:ext cx="4428187" cy="4058574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924482" y="2217915"/>
            <a:ext cx="4343554" cy="3693319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t">
            <a:spAutoFit/>
          </a:bodyPr>
          <a:lstStyle/>
          <a:p>
            <a:pPr marL="12700" indent="457200">
              <a:lnSpc>
                <a:spcPct val="15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活动前</a:t>
            </a:r>
            <a:r>
              <a:rPr lang="en-US" altLang="zh-CN" sz="16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5</a:t>
            </a:r>
            <a:r>
              <a:rPr lang="zh-CN" altLang="en-US" sz="16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天，制作好</a:t>
            </a:r>
            <a:r>
              <a:rPr lang="en-US" altLang="zh-CN" sz="16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H5</a:t>
            </a:r>
            <a:r>
              <a:rPr lang="zh-CN" altLang="en-US" sz="16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页面并生成二维码，活动前五天，将二维码或链接发送到每位客户手机上，让来宾能提前了解活动信息及整体流程。</a:t>
            </a:r>
            <a:endParaRPr lang="en-US" altLang="zh-CN" sz="1600" dirty="0">
              <a:solidFill>
                <a:schemeClr val="bg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marL="12700" indent="457200">
              <a:lnSpc>
                <a:spcPct val="15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呈现内容</a:t>
            </a:r>
            <a:r>
              <a:rPr lang="en-US" altLang="zh-CN" sz="16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:</a:t>
            </a:r>
          </a:p>
          <a:p>
            <a:pPr marL="12700" indent="457200">
              <a:lnSpc>
                <a:spcPct val="150000"/>
              </a:lnSpc>
            </a:pPr>
            <a:r>
              <a:rPr lang="en-US" altLang="zh-CN" sz="16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①</a:t>
            </a:r>
            <a:r>
              <a:rPr lang="zh-CN" altLang="en-US" sz="16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、邀请函</a:t>
            </a:r>
            <a:endParaRPr lang="en-US" altLang="zh-CN" sz="1600" dirty="0">
              <a:solidFill>
                <a:schemeClr val="bg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marL="12700" indent="457200">
              <a:lnSpc>
                <a:spcPct val="15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②、活动具体信息（时间地点位置等）</a:t>
            </a:r>
            <a:endParaRPr lang="en-US" altLang="zh-CN" sz="1600" dirty="0">
              <a:solidFill>
                <a:schemeClr val="bg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marL="12700" indent="457200">
              <a:lnSpc>
                <a:spcPct val="150000"/>
              </a:lnSpc>
            </a:pPr>
            <a:r>
              <a:rPr lang="en-US" altLang="zh-CN" sz="16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③</a:t>
            </a:r>
            <a:r>
              <a:rPr lang="zh-CN" altLang="en-US" sz="16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、会场进入导视图</a:t>
            </a:r>
            <a:endParaRPr lang="en-US" altLang="zh-CN" sz="1600" dirty="0">
              <a:solidFill>
                <a:schemeClr val="bg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marL="12700" indent="457200">
              <a:lnSpc>
                <a:spcPct val="15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④、活动亮点</a:t>
            </a:r>
            <a:endParaRPr lang="en-US" altLang="zh-CN" sz="1600" dirty="0">
              <a:solidFill>
                <a:schemeClr val="bg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marL="12700" indent="457200">
              <a:lnSpc>
                <a:spcPct val="15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⑤、活动流程安排</a:t>
            </a:r>
            <a:endParaRPr lang="en-US" altLang="zh-CN" sz="1600" dirty="0">
              <a:solidFill>
                <a:schemeClr val="bg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marL="12700" indent="457200">
              <a:lnSpc>
                <a:spcPct val="15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⑥、报名回执页</a:t>
            </a:r>
            <a:endParaRPr lang="en-US" altLang="zh-CN" sz="1600" dirty="0">
              <a:solidFill>
                <a:schemeClr val="bg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7415107" y="1732772"/>
            <a:ext cx="3245445" cy="415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创意走心的文案</a:t>
            </a:r>
            <a:r>
              <a:rPr lang="en-US" altLang="zh-CN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+</a:t>
            </a:r>
            <a:r>
              <a:rPr lang="zh-CN" altLang="en-US" sz="14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高端质感的设计风格</a:t>
            </a:r>
            <a:endParaRPr lang="en-US" altLang="zh-CN" sz="1400" dirty="0">
              <a:solidFill>
                <a:schemeClr val="bg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540042" y="1705174"/>
            <a:ext cx="5783429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2000" b="1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打造兴承世家，携手共赢答谢宴专属的预热倒计时</a:t>
            </a:r>
            <a:endParaRPr lang="en-US" altLang="zh-CN" sz="2000" b="1" dirty="0">
              <a:solidFill>
                <a:schemeClr val="bg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3078" y="2476880"/>
            <a:ext cx="2518576" cy="383468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2411" y="2476880"/>
            <a:ext cx="2516617" cy="386568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267" y="2476880"/>
            <a:ext cx="2622939" cy="3834688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627409" y="604821"/>
            <a:ext cx="2661701" cy="483409"/>
            <a:chOff x="1400" y="1350"/>
            <a:chExt cx="6871" cy="1079"/>
          </a:xfrm>
        </p:grpSpPr>
        <p:sp>
          <p:nvSpPr>
            <p:cNvPr id="11" name="文本框 1"/>
            <p:cNvSpPr txBox="1"/>
            <p:nvPr/>
          </p:nvSpPr>
          <p:spPr>
            <a:xfrm>
              <a:off x="1400" y="1350"/>
              <a:ext cx="6871" cy="107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活动倒计时</a:t>
              </a:r>
            </a:p>
          </p:txBody>
        </p:sp>
        <p:sp>
          <p:nvSpPr>
            <p:cNvPr id="12" name="矩形 11"/>
            <p:cNvSpPr/>
            <p:nvPr/>
          </p:nvSpPr>
          <p:spPr>
            <a:xfrm>
              <a:off x="1400" y="1351"/>
              <a:ext cx="6871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文本框 3"/>
          <p:cNvSpPr txBox="1"/>
          <p:nvPr/>
        </p:nvSpPr>
        <p:spPr>
          <a:xfrm>
            <a:off x="4153292" y="4415195"/>
            <a:ext cx="3934698" cy="352854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dist"/>
            <a:r>
              <a:rPr lang="en-US" altLang="zh-CN" sz="1695" dirty="0">
                <a:solidFill>
                  <a:srgbClr val="C0A3A0"/>
                </a:solidFill>
                <a:latin typeface="张海山锐线体2.00" panose="02000000000000000000" charset="-122"/>
                <a:ea typeface="张海山锐线体2.00" panose="02000000000000000000" charset="-122"/>
                <a:sym typeface="宋体" panose="02010600030101010101" pitchFamily="2" charset="-122"/>
              </a:rPr>
              <a:t>—</a:t>
            </a:r>
            <a:r>
              <a:rPr lang="zh-CN" altLang="en-US" sz="1695" dirty="0">
                <a:solidFill>
                  <a:srgbClr val="C0A3A0"/>
                </a:solidFill>
                <a:latin typeface="张海山锐线体2.00" panose="02000000000000000000" charset="-122"/>
                <a:ea typeface="张海山锐线体2.00" panose="02000000000000000000" charset="-122"/>
                <a:sym typeface="宋体" panose="02010600030101010101" pitchFamily="2" charset="-122"/>
              </a:rPr>
              <a:t>Check-in stage</a:t>
            </a:r>
            <a:r>
              <a:rPr lang="en-US" altLang="zh-CN" sz="1695" dirty="0">
                <a:solidFill>
                  <a:srgbClr val="C0A3A0"/>
                </a:solidFill>
                <a:latin typeface="张海山锐线体2.00" panose="02000000000000000000" charset="-122"/>
                <a:ea typeface="张海山锐线体2.00" panose="02000000000000000000" charset="-122"/>
                <a:sym typeface="宋体" panose="02010600030101010101" pitchFamily="2" charset="-122"/>
              </a:rPr>
              <a:t>—</a:t>
            </a:r>
          </a:p>
        </p:txBody>
      </p:sp>
      <p:sp>
        <p:nvSpPr>
          <p:cNvPr id="11" name="椭圆 10"/>
          <p:cNvSpPr/>
          <p:nvPr/>
        </p:nvSpPr>
        <p:spPr>
          <a:xfrm>
            <a:off x="5421176" y="1930948"/>
            <a:ext cx="1349648" cy="1348527"/>
          </a:xfrm>
          <a:prstGeom prst="ellipse">
            <a:avLst/>
          </a:prstGeom>
          <a:noFill/>
          <a:ln w="127000">
            <a:solidFill>
              <a:srgbClr val="C0A3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en-US" altLang="zh-CN" sz="7055" b="1" noProof="1">
                <a:solidFill>
                  <a:srgbClr val="C0A3A0"/>
                </a:solidFill>
                <a:latin typeface="张海山锐线体2.00" panose="02000000000000000000" charset="-122"/>
                <a:ea typeface="张海山锐线体2.00" panose="02000000000000000000" charset="-122"/>
              </a:rPr>
              <a:t>1</a:t>
            </a:r>
          </a:p>
        </p:txBody>
      </p:sp>
      <p:sp>
        <p:nvSpPr>
          <p:cNvPr id="98307" name="文本框 11"/>
          <p:cNvSpPr txBox="1"/>
          <p:nvPr/>
        </p:nvSpPr>
        <p:spPr>
          <a:xfrm>
            <a:off x="4153292" y="3683810"/>
            <a:ext cx="3934698" cy="67864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dist"/>
            <a:r>
              <a:rPr lang="zh-CN" altLang="en-US" sz="3810" dirty="0">
                <a:solidFill>
                  <a:srgbClr val="C0A3A0"/>
                </a:solidFill>
                <a:latin typeface="张海山锐线体2.00" panose="02000000000000000000" charset="-122"/>
                <a:ea typeface="张海山锐线体2.00" panose="02000000000000000000" charset="-122"/>
                <a:sym typeface="宋体" panose="02010600030101010101" pitchFamily="2" charset="-122"/>
              </a:rPr>
              <a:t>流程分解</a:t>
            </a:r>
          </a:p>
        </p:txBody>
      </p:sp>
    </p:spTree>
    <p:custDataLst>
      <p:tags r:id="rId1"/>
    </p:custData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83" b="3005"/>
          <a:stretch>
            <a:fillRect/>
          </a:stretch>
        </p:blipFill>
        <p:spPr>
          <a:xfrm>
            <a:off x="0" y="-114300"/>
            <a:ext cx="12209082" cy="6972300"/>
          </a:xfrm>
          <a:prstGeom prst="rect">
            <a:avLst/>
          </a:prstGeom>
        </p:spPr>
      </p:pic>
      <p:sp>
        <p:nvSpPr>
          <p:cNvPr id="3" name="Прямоугольник 4"/>
          <p:cNvSpPr/>
          <p:nvPr/>
        </p:nvSpPr>
        <p:spPr>
          <a:xfrm>
            <a:off x="-10279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4"/>
          <p:cNvSpPr/>
          <p:nvPr/>
        </p:nvSpPr>
        <p:spPr>
          <a:xfrm>
            <a:off x="0" y="2463799"/>
            <a:ext cx="12192000" cy="1828801"/>
          </a:xfrm>
          <a:prstGeom prst="rect">
            <a:avLst/>
          </a:prstGeom>
          <a:solidFill>
            <a:schemeClr val="tx1">
              <a:lumMod val="95000"/>
              <a:lumOff val="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矩形 4"/>
          <p:cNvSpPr/>
          <p:nvPr/>
        </p:nvSpPr>
        <p:spPr>
          <a:xfrm>
            <a:off x="2013010" y="2739935"/>
            <a:ext cx="850906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F79646">
                  <a:lumMod val="75000"/>
                </a:srgbClr>
              </a:buClr>
              <a:defRPr/>
            </a:pPr>
            <a:r>
              <a:rPr lang="zh-CN" altLang="en-US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细黑" panose="02010600040101010101" pitchFamily="2" charset="-122"/>
                <a:ea typeface="华文细黑" panose="02010600040101010101" pitchFamily="2" charset="-122"/>
              </a:rPr>
              <a:t>精英齐聚，飞凌万里</a:t>
            </a:r>
            <a:endParaRPr lang="id-ID" altLang="zh-CN" sz="7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/>
        </p:nvGraphicFramePr>
        <p:xfrm>
          <a:off x="1463976" y="2215507"/>
          <a:ext cx="9535055" cy="38544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007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50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998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993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741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/>
                        <a:t>序号</a:t>
                      </a:r>
                      <a:endParaRPr lang="zh-CN" altLang="en-US" sz="2000" dirty="0"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>
                    <a:solidFill>
                      <a:srgbClr val="C0A3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/>
                        <a:t>时间</a:t>
                      </a:r>
                      <a:endParaRPr lang="zh-CN" altLang="en-US" sz="2000" dirty="0"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>
                    <a:solidFill>
                      <a:srgbClr val="C0A3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/>
                        <a:t>内容</a:t>
                      </a:r>
                      <a:endParaRPr lang="zh-CN" altLang="en-US" sz="2000" dirty="0"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>
                    <a:solidFill>
                      <a:srgbClr val="C0A3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/>
                        <a:t>备注</a:t>
                      </a:r>
                      <a:endParaRPr lang="zh-CN" altLang="en-US" sz="2000" dirty="0"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>
                    <a:solidFill>
                      <a:srgbClr val="C0A3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494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 dirty="0"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1</a:t>
                      </a:r>
                      <a:endParaRPr lang="zh-CN" altLang="en-US" sz="18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 dirty="0">
                          <a:solidFill>
                            <a:schemeClr val="dk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15:30</a:t>
                      </a:r>
                      <a:r>
                        <a:rPr lang="zh-CN" altLang="en-US" sz="1800" dirty="0">
                          <a:solidFill>
                            <a:schemeClr val="dk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前</a:t>
                      </a:r>
                      <a:endParaRPr lang="zh-CN" altLang="en-US" sz="18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70000"/>
                        </a:lnSpc>
                      </a:pPr>
                      <a:r>
                        <a:rPr lang="zh-CN" altLang="en-US" dirty="0"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大屏灯光音响调试、会议暖场</a:t>
                      </a:r>
                      <a:endParaRPr lang="en-US" altLang="zh-CN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  <a:cs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彩排、调试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478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 dirty="0"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2</a:t>
                      </a:r>
                      <a:endParaRPr lang="zh-CN" altLang="en-US" sz="18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 dirty="0"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15:30-16:00</a:t>
                      </a:r>
                      <a:endParaRPr lang="zh-CN" altLang="en-US" sz="18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礼仪接待、来宾签到入场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18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741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 dirty="0"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3</a:t>
                      </a:r>
                      <a:endParaRPr lang="zh-CN" altLang="en-US" sz="18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 dirty="0"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16:00-16:05</a:t>
                      </a:r>
                      <a:endParaRPr lang="zh-CN" altLang="en-US" sz="18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主持人开场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dirty="0"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介绍到场领导及嘉宾</a:t>
                      </a:r>
                      <a:endParaRPr lang="zh-CN" altLang="en-US" sz="18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500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 dirty="0"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4</a:t>
                      </a:r>
                      <a:endParaRPr lang="zh-CN" altLang="en-US" sz="18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 dirty="0"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16:05-16:40</a:t>
                      </a:r>
                      <a:endParaRPr lang="zh-CN" altLang="en-US" sz="18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银行领导致答谢辞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PPT</a:t>
                      </a:r>
                      <a:r>
                        <a:rPr lang="zh-CN" altLang="en-US" sz="18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讲解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741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 dirty="0"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5</a:t>
                      </a:r>
                      <a:endParaRPr lang="zh-CN" altLang="en-US" sz="18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 dirty="0"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16:40-17:45</a:t>
                      </a:r>
                      <a:endParaRPr lang="zh-CN" altLang="en-US" sz="18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cs typeface="微软雅黑" panose="020B0503020204020204" pitchFamily="34" charset="-122"/>
                        </a:rPr>
                        <a:t>投资趋势讲座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cs typeface="微软雅黑" panose="020B0503020204020204" pitchFamily="34" charset="-122"/>
                        </a:rPr>
                        <a:t>(</a:t>
                      </a:r>
                      <a:r>
                        <a:rPr lang="zh-CN" altLang="en-US" sz="18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cs typeface="微软雅黑" panose="020B0503020204020204" pitchFamily="34" charset="-122"/>
                        </a:rPr>
                        <a:t>讲师待定</a:t>
                      </a:r>
                      <a:r>
                        <a:rPr lang="en-US" altLang="zh-CN" sz="18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cs typeface="微软雅黑" panose="020B0503020204020204" pitchFamily="34" charset="-122"/>
                        </a:rPr>
                        <a:t>)</a:t>
                      </a:r>
                      <a:endParaRPr lang="zh-CN" altLang="en-US" sz="18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  <a:cs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741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6</a:t>
                      </a:r>
                      <a:endParaRPr lang="zh-CN" altLang="en-US" sz="18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17:45-18:15</a:t>
                      </a:r>
                      <a:endParaRPr lang="zh-CN" altLang="en-US" sz="18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cs typeface="微软雅黑" panose="020B0503020204020204" pitchFamily="34" charset="-122"/>
                        </a:rPr>
                        <a:t>来宾中场休息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18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  <a:cs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3" name="组合 2"/>
          <p:cNvGrpSpPr/>
          <p:nvPr/>
        </p:nvGrpSpPr>
        <p:grpSpPr>
          <a:xfrm>
            <a:off x="627409" y="604821"/>
            <a:ext cx="2893713" cy="483409"/>
            <a:chOff x="1400" y="1350"/>
            <a:chExt cx="6871" cy="1079"/>
          </a:xfrm>
        </p:grpSpPr>
        <p:sp>
          <p:nvSpPr>
            <p:cNvPr id="4" name="文本框 1"/>
            <p:cNvSpPr txBox="1"/>
            <p:nvPr/>
          </p:nvSpPr>
          <p:spPr>
            <a:xfrm>
              <a:off x="1400" y="1350"/>
              <a:ext cx="6871" cy="107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投资沙龙流程</a:t>
              </a:r>
            </a:p>
          </p:txBody>
        </p:sp>
        <p:sp>
          <p:nvSpPr>
            <p:cNvPr id="5" name="矩形 4"/>
            <p:cNvSpPr/>
            <p:nvPr/>
          </p:nvSpPr>
          <p:spPr>
            <a:xfrm>
              <a:off x="1400" y="1351"/>
              <a:ext cx="6871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63886" y="1887078"/>
            <a:ext cx="9995765" cy="164660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4572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</a:rPr>
              <a:t>1</a:t>
            </a:r>
            <a:r>
              <a:rPr lang="zh-CN" altLang="en-US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</a:rPr>
              <a:t>、</a:t>
            </a:r>
            <a:r>
              <a:rPr lang="zh-CN" altLang="en-US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由礼仪引导签到，引领VIP来宾贵宾室休息，待晚会开始前，再请移步到现场。</a:t>
            </a:r>
            <a:endParaRPr lang="zh-CN" altLang="en-US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2</a:t>
            </a:r>
            <a:r>
              <a:rPr lang="zh-CN" altLang="en-US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、普通来宾签到后在序厅互动交流或可直接落座，等待庆典开始。</a:t>
            </a:r>
            <a:endParaRPr lang="en-US" altLang="zh-CN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细黑" panose="02010600040101010101" pitchFamily="2" charset="-122"/>
              <a:ea typeface="华文细黑" panose="02010600040101010101" pitchFamily="2" charset="-122"/>
              <a:sym typeface="+mn-ea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3</a:t>
            </a:r>
            <a:r>
              <a:rPr lang="zh-CN" altLang="en-US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、接待服装以礼服为基础，融合时尚服装，彰显</a:t>
            </a:r>
            <a:r>
              <a:rPr lang="zh-CN" altLang="en-US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“知名银行”</a:t>
            </a:r>
            <a:r>
              <a:rPr lang="zh-CN" altLang="en-US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品牌风采。</a:t>
            </a:r>
            <a:endParaRPr lang="zh-CN" altLang="en-US" sz="1600" dirty="0">
              <a:solidFill>
                <a:schemeClr val="bg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pic>
        <p:nvPicPr>
          <p:cNvPr id="3" name="Picture 2" descr="礼仪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234" y="4140024"/>
            <a:ext cx="3068154" cy="2046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K2 | Leading Events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769" y="4140024"/>
            <a:ext cx="3149654" cy="2096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/>
          <a:srcRect t="13526"/>
          <a:stretch>
            <a:fillRect/>
          </a:stretch>
        </p:blipFill>
        <p:spPr>
          <a:xfrm>
            <a:off x="9619708" y="4140024"/>
            <a:ext cx="1613082" cy="209657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5"/>
          <a:srcRect t="20332" b="25092"/>
          <a:stretch>
            <a:fillRect/>
          </a:stretch>
        </p:blipFill>
        <p:spPr>
          <a:xfrm>
            <a:off x="4229672" y="4158936"/>
            <a:ext cx="2001042" cy="2028077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627409" y="604821"/>
            <a:ext cx="2224973" cy="483409"/>
            <a:chOff x="1400" y="1350"/>
            <a:chExt cx="6871" cy="1079"/>
          </a:xfrm>
        </p:grpSpPr>
        <p:sp>
          <p:nvSpPr>
            <p:cNvPr id="8" name="文本框 1"/>
            <p:cNvSpPr txBox="1"/>
            <p:nvPr/>
          </p:nvSpPr>
          <p:spPr>
            <a:xfrm>
              <a:off x="1400" y="1350"/>
              <a:ext cx="6871" cy="107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礼仪接待</a:t>
              </a:r>
            </a:p>
          </p:txBody>
        </p:sp>
        <p:sp>
          <p:nvSpPr>
            <p:cNvPr id="9" name="矩形 8"/>
            <p:cNvSpPr/>
            <p:nvPr/>
          </p:nvSpPr>
          <p:spPr>
            <a:xfrm>
              <a:off x="1400" y="1351"/>
              <a:ext cx="6871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1328263" y="4800473"/>
            <a:ext cx="971884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en-US" altLang="zh-CN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1</a:t>
            </a:r>
            <a:r>
              <a:rPr lang="zh-CN" altLang="en-US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、二维码数字签到：嘉宾采用二维码数字签到，签到也会关联后续的微信抽奖环节。</a:t>
            </a:r>
            <a:endParaRPr lang="en-US" altLang="zh-CN" dirty="0">
              <a:solidFill>
                <a:schemeClr val="bg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indent="457200"/>
            <a:endParaRPr lang="en-US" altLang="zh-CN" dirty="0">
              <a:solidFill>
                <a:schemeClr val="bg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indent="457200"/>
            <a:r>
              <a:rPr lang="en-US" altLang="zh-CN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2</a:t>
            </a:r>
            <a:r>
              <a:rPr lang="zh-CN" altLang="en-US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、礼仪为来宾佩戴答谢宴定制手腕带，增加活动的细致与用心。</a:t>
            </a:r>
            <a:endParaRPr lang="en-US" altLang="zh-CN" dirty="0">
              <a:solidFill>
                <a:schemeClr val="bg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indent="457200"/>
            <a:endParaRPr lang="zh-CN" altLang="en-US" dirty="0">
              <a:solidFill>
                <a:schemeClr val="bg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indent="457200"/>
            <a:r>
              <a:rPr lang="en-US" altLang="zh-CN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3</a:t>
            </a:r>
            <a:r>
              <a:rPr lang="zh-CN" altLang="en-US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、来宾签到后登记信息，领取活动伴手礼。</a:t>
            </a:r>
          </a:p>
        </p:txBody>
      </p:sp>
      <p:pic>
        <p:nvPicPr>
          <p:cNvPr id="14" name="Picture 2" descr="重磅资源丨史上最全的签到方式大全，没有之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399" y="1828549"/>
            <a:ext cx="6095063" cy="268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组合 15"/>
          <p:cNvGrpSpPr/>
          <p:nvPr/>
        </p:nvGrpSpPr>
        <p:grpSpPr>
          <a:xfrm>
            <a:off x="627409" y="604821"/>
            <a:ext cx="2224973" cy="483409"/>
            <a:chOff x="1400" y="1350"/>
            <a:chExt cx="6871" cy="1079"/>
          </a:xfrm>
        </p:grpSpPr>
        <p:sp>
          <p:nvSpPr>
            <p:cNvPr id="17" name="文本框 1"/>
            <p:cNvSpPr txBox="1"/>
            <p:nvPr/>
          </p:nvSpPr>
          <p:spPr>
            <a:xfrm>
              <a:off x="1400" y="1350"/>
              <a:ext cx="6871" cy="107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来宾签到</a:t>
              </a:r>
            </a:p>
          </p:txBody>
        </p:sp>
        <p:sp>
          <p:nvSpPr>
            <p:cNvPr id="18" name="矩形 17"/>
            <p:cNvSpPr/>
            <p:nvPr/>
          </p:nvSpPr>
          <p:spPr>
            <a:xfrm>
              <a:off x="1400" y="1351"/>
              <a:ext cx="6871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  <p:pic>
        <p:nvPicPr>
          <p:cNvPr id="19" name="图片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455" y="1828549"/>
            <a:ext cx="4035545" cy="2686275"/>
          </a:xfrm>
          <a:prstGeom prst="rect">
            <a:avLst/>
          </a:prstGeom>
        </p:spPr>
      </p:pic>
      <p:pic>
        <p:nvPicPr>
          <p:cNvPr id="20" name="图片 19" descr="IMG_3540"/>
          <p:cNvPicPr>
            <a:picLocks noChangeAspect="1"/>
          </p:cNvPicPr>
          <p:nvPr/>
        </p:nvPicPr>
        <p:blipFill>
          <a:blip r:embed="rId4"/>
          <a:srcRect t="14915"/>
          <a:stretch>
            <a:fillRect/>
          </a:stretch>
        </p:blipFill>
        <p:spPr>
          <a:xfrm>
            <a:off x="0" y="1828549"/>
            <a:ext cx="4735392" cy="26862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VCG4185700555"/>
          <p:cNvPicPr>
            <a:picLocks noChangeAspect="1"/>
          </p:cNvPicPr>
          <p:nvPr/>
        </p:nvPicPr>
        <p:blipFill>
          <a:blip r:embed="rId2"/>
          <a:srcRect t="8283" b="5782"/>
          <a:stretch>
            <a:fillRect/>
          </a:stretch>
        </p:blipFill>
        <p:spPr>
          <a:xfrm>
            <a:off x="0" y="-101600"/>
            <a:ext cx="12183745" cy="6983730"/>
          </a:xfrm>
          <a:prstGeom prst="rect">
            <a:avLst/>
          </a:prstGeom>
        </p:spPr>
      </p:pic>
      <p:sp>
        <p:nvSpPr>
          <p:cNvPr id="3" name="Rectangle 5"/>
          <p:cNvSpPr/>
          <p:nvPr/>
        </p:nvSpPr>
        <p:spPr bwMode="auto">
          <a:xfrm>
            <a:off x="1" y="-101600"/>
            <a:ext cx="12192000" cy="6983730"/>
          </a:xfrm>
          <a:prstGeom prst="rect">
            <a:avLst/>
          </a:prstGeom>
          <a:solidFill>
            <a:srgbClr val="18163B">
              <a:alpha val="45000"/>
            </a:srgbClr>
          </a:solidFill>
          <a:ln>
            <a:noFill/>
          </a:ln>
        </p:spPr>
        <p:txBody>
          <a:bodyPr vert="horz" wrap="square" lIns="45720" tIns="22860" rIns="45720" bIns="22860" numCol="1" rtlCol="0" anchor="t" anchorCtr="0" compatLnSpc="1"/>
          <a:lstStyle/>
          <a:p>
            <a:pPr algn="ctr"/>
            <a:endParaRPr lang="en-US" sz="2400"/>
          </a:p>
        </p:txBody>
      </p:sp>
      <p:grpSp>
        <p:nvGrpSpPr>
          <p:cNvPr id="4" name="组合 3"/>
          <p:cNvGrpSpPr/>
          <p:nvPr/>
        </p:nvGrpSpPr>
        <p:grpSpPr>
          <a:xfrm>
            <a:off x="250189" y="4831715"/>
            <a:ext cx="8520831" cy="1385994"/>
            <a:chOff x="2542" y="2430"/>
            <a:chExt cx="8745" cy="1637"/>
          </a:xfrm>
        </p:grpSpPr>
        <p:sp>
          <p:nvSpPr>
            <p:cNvPr id="5" name="文本框 4"/>
            <p:cNvSpPr txBox="1"/>
            <p:nvPr/>
          </p:nvSpPr>
          <p:spPr>
            <a:xfrm>
              <a:off x="2542" y="2430"/>
              <a:ext cx="8745" cy="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indent="0" algn="l" defTabSz="914400">
                <a:tabLst>
                  <a:tab pos="1880235" algn="l"/>
                </a:tabLst>
              </a:pPr>
              <a:r>
                <a:rPr lang="zh-CN" altLang="en-US" sz="3600" b="1" spc="500" dirty="0">
                  <a:solidFill>
                    <a:schemeClr val="bg1"/>
                  </a:solidFill>
                  <a:uFillTx/>
                  <a:latin typeface="方正尚酷简体" panose="03000509000000000000" charset="-122"/>
                  <a:ea typeface="方正尚酷简体" panose="03000509000000000000" charset="-122"/>
                  <a:cs typeface="微软雅黑" panose="020B0503020204020204" pitchFamily="34" charset="-122"/>
                  <a:sym typeface="+mn-ea"/>
                </a:rPr>
                <a:t>一场归属</a:t>
              </a:r>
              <a:r>
                <a:rPr lang="zh-CN" altLang="en-US" sz="3600" b="1" spc="50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  <a:cs typeface="微软雅黑" panose="020B0503020204020204" pitchFamily="34" charset="-122"/>
                  <a:sym typeface="+mn-ea"/>
                </a:rPr>
                <a:t>于知名银行</a:t>
              </a:r>
              <a:r>
                <a:rPr lang="zh-CN" altLang="en-US" sz="3600" b="1" spc="500" dirty="0">
                  <a:solidFill>
                    <a:schemeClr val="bg1"/>
                  </a:solidFill>
                  <a:uFillTx/>
                  <a:latin typeface="方正尚酷简体" panose="03000509000000000000" charset="-122"/>
                  <a:ea typeface="方正尚酷简体" panose="03000509000000000000" charset="-122"/>
                  <a:cs typeface="微软雅黑" panose="020B0503020204020204" pitchFamily="34" charset="-122"/>
                  <a:sym typeface="+mn-ea"/>
                </a:rPr>
                <a:t>的高端答谢宴</a:t>
              </a: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2542" y="3036"/>
              <a:ext cx="3885" cy="10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zh-CN" altLang="en-US" spc="200" dirty="0">
                  <a:solidFill>
                    <a:schemeClr val="bg1"/>
                  </a:solidFill>
                  <a:uFillTx/>
                  <a:latin typeface="华文细黑" panose="02010600040101010101" pitchFamily="2" charset="-122"/>
                  <a:ea typeface="华文细黑" panose="02010600040101010101" pitchFamily="2" charset="-122"/>
                  <a:cs typeface="微软雅黑" panose="020B0503020204020204" pitchFamily="34" charset="-122"/>
                  <a:sym typeface="+mn-ea"/>
                </a:rPr>
                <a:t>感谢您选择了</a:t>
              </a:r>
              <a:r>
                <a:rPr lang="zh-CN" altLang="en-US" spc="200" dirty="0">
                  <a:solidFill>
                    <a:schemeClr val="bg1"/>
                  </a:solidFill>
                  <a:latin typeface="华文细黑" panose="02010600040101010101" pitchFamily="2" charset="-122"/>
                  <a:ea typeface="华文细黑" panose="02010600040101010101" pitchFamily="2" charset="-122"/>
                  <a:cs typeface="微软雅黑" panose="020B0503020204020204" pitchFamily="34" charset="-122"/>
                  <a:sym typeface="+mn-ea"/>
                </a:rPr>
                <a:t>知名银行</a:t>
              </a:r>
              <a:endParaRPr lang="en-US" altLang="zh-CN" spc="200" dirty="0">
                <a:solidFill>
                  <a:schemeClr val="bg1"/>
                </a:solidFill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微软雅黑" panose="020B0503020204020204" pitchFamily="34" charset="-122"/>
                <a:sym typeface="+mn-ea"/>
              </a:endParaRPr>
            </a:p>
            <a:p>
              <a:pPr algn="l">
                <a:lnSpc>
                  <a:spcPct val="150000"/>
                </a:lnSpc>
              </a:pPr>
              <a:r>
                <a:rPr lang="zh-CN" altLang="en-US" spc="200" dirty="0">
                  <a:solidFill>
                    <a:schemeClr val="bg1"/>
                  </a:solidFill>
                  <a:uFillTx/>
                  <a:latin typeface="华文细黑" panose="02010600040101010101" pitchFamily="2" charset="-122"/>
                  <a:ea typeface="华文细黑" panose="02010600040101010101" pitchFamily="2" charset="-122"/>
                  <a:cs typeface="微软雅黑" panose="020B0503020204020204" pitchFamily="34" charset="-122"/>
                  <a:sym typeface="+mn-ea"/>
                </a:rPr>
                <a:t>共同踏上美好幸福之旅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主持人开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471" y="3008484"/>
            <a:ext cx="6033134" cy="2906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女主持人开场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7794" y="3008484"/>
            <a:ext cx="4437363" cy="2906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932471" y="2065945"/>
            <a:ext cx="10344533" cy="457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zh-CN" altLang="en-US" b="0" i="0" dirty="0">
                <a:solidFill>
                  <a:schemeClr val="bg1"/>
                </a:solidFill>
                <a:effectLst/>
                <a:latin typeface="华文细黑" panose="02010600040101010101" pitchFamily="2" charset="-122"/>
                <a:ea typeface="华文细黑" panose="02010600040101010101" pitchFamily="2" charset="-122"/>
              </a:rPr>
              <a:t>主持人开场：介绍活动信息，到场领导及嘉宾。</a:t>
            </a:r>
            <a:endParaRPr lang="en-US" altLang="zh-CN" b="0" i="0" dirty="0">
              <a:solidFill>
                <a:schemeClr val="bg1"/>
              </a:solidFill>
              <a:effectLst/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627409" y="604821"/>
            <a:ext cx="2464707" cy="483409"/>
            <a:chOff x="1400" y="1350"/>
            <a:chExt cx="6871" cy="1079"/>
          </a:xfrm>
        </p:grpSpPr>
        <p:sp>
          <p:nvSpPr>
            <p:cNvPr id="6" name="文本框 1"/>
            <p:cNvSpPr txBox="1"/>
            <p:nvPr/>
          </p:nvSpPr>
          <p:spPr>
            <a:xfrm>
              <a:off x="1400" y="1350"/>
              <a:ext cx="6871" cy="107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主持人开场</a:t>
              </a:r>
            </a:p>
          </p:txBody>
        </p:sp>
        <p:sp>
          <p:nvSpPr>
            <p:cNvPr id="7" name="矩形 6"/>
            <p:cNvSpPr/>
            <p:nvPr/>
          </p:nvSpPr>
          <p:spPr>
            <a:xfrm>
              <a:off x="1400" y="1351"/>
              <a:ext cx="6871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627410" y="604821"/>
            <a:ext cx="2380486" cy="483409"/>
            <a:chOff x="1400" y="1350"/>
            <a:chExt cx="6871" cy="1079"/>
          </a:xfrm>
        </p:grpSpPr>
        <p:sp>
          <p:nvSpPr>
            <p:cNvPr id="6" name="文本框 1"/>
            <p:cNvSpPr txBox="1"/>
            <p:nvPr/>
          </p:nvSpPr>
          <p:spPr>
            <a:xfrm>
              <a:off x="1400" y="1350"/>
              <a:ext cx="6871" cy="107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领导致辞</a:t>
              </a:r>
            </a:p>
          </p:txBody>
        </p:sp>
        <p:sp>
          <p:nvSpPr>
            <p:cNvPr id="7" name="矩形 6"/>
            <p:cNvSpPr/>
            <p:nvPr/>
          </p:nvSpPr>
          <p:spPr>
            <a:xfrm>
              <a:off x="1400" y="1351"/>
              <a:ext cx="6871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  <p:pic>
        <p:nvPicPr>
          <p:cNvPr id="8" name="Picture 6" descr="http://himg2.huanqiu.com/attachment2010/2015/1202/11/05/201512021105541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35" y="2182888"/>
            <a:ext cx="5710738" cy="395835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矩形 8"/>
          <p:cNvSpPr/>
          <p:nvPr/>
        </p:nvSpPr>
        <p:spPr>
          <a:xfrm>
            <a:off x="7583903" y="3274702"/>
            <a:ext cx="4186991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领导于司仪台前致辞，向来宾表示欢迎，表达对客户们的感谢。</a:t>
            </a:r>
          </a:p>
          <a:p>
            <a:pPr indent="457200"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司仪台布置司仪台花。</a:t>
            </a:r>
            <a:endParaRPr lang="en-US" altLang="zh-CN" dirty="0">
              <a:solidFill>
                <a:schemeClr val="bg1"/>
              </a:solidFill>
              <a:latin typeface="华文细黑" panose="02010600040101010101" pitchFamily="2" charset="-122"/>
              <a:ea typeface="华文细黑" panose="0201060004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627410" y="604821"/>
            <a:ext cx="2380486" cy="483409"/>
            <a:chOff x="1400" y="1350"/>
            <a:chExt cx="6871" cy="1079"/>
          </a:xfrm>
        </p:grpSpPr>
        <p:sp>
          <p:nvSpPr>
            <p:cNvPr id="6" name="文本框 1"/>
            <p:cNvSpPr txBox="1"/>
            <p:nvPr/>
          </p:nvSpPr>
          <p:spPr>
            <a:xfrm>
              <a:off x="1400" y="1350"/>
              <a:ext cx="6871" cy="107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投资讲座</a:t>
              </a:r>
            </a:p>
          </p:txBody>
        </p:sp>
        <p:sp>
          <p:nvSpPr>
            <p:cNvPr id="7" name="矩形 6"/>
            <p:cNvSpPr/>
            <p:nvPr/>
          </p:nvSpPr>
          <p:spPr>
            <a:xfrm>
              <a:off x="1400" y="1351"/>
              <a:ext cx="6871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rcRect t="5656" b="8488"/>
          <a:stretch>
            <a:fillRect/>
          </a:stretch>
        </p:blipFill>
        <p:spPr>
          <a:xfrm>
            <a:off x="627410" y="1961147"/>
            <a:ext cx="7022867" cy="4022492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7650277" y="3274702"/>
            <a:ext cx="321423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专业投资讲师讲解</a:t>
            </a:r>
            <a:endParaRPr lang="en-US" altLang="zh-CN" dirty="0">
              <a:solidFill>
                <a:schemeClr val="bg1"/>
              </a:solidFill>
              <a:latin typeface="华文细黑" panose="02010600040101010101" pitchFamily="2" charset="-122"/>
              <a:ea typeface="华文细黑" panose="0201060004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2017 adidas 越千古立新潮 新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4"/>
          <p:cNvSpPr/>
          <p:nvPr/>
        </p:nvSpPr>
        <p:spPr>
          <a:xfrm>
            <a:off x="1" y="934"/>
            <a:ext cx="12192000" cy="6857066"/>
          </a:xfrm>
          <a:prstGeom prst="rect">
            <a:avLst/>
          </a:prstGeom>
          <a:solidFill>
            <a:schemeClr val="tx1">
              <a:lumMod val="95000"/>
              <a:lumOff val="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324099"/>
            <a:ext cx="12192000" cy="1828801"/>
          </a:xfrm>
          <a:prstGeom prst="rect">
            <a:avLst/>
          </a:prstGeom>
          <a:solidFill>
            <a:schemeClr val="tx1">
              <a:lumMod val="95000"/>
              <a:lumOff val="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+mn-ea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013010" y="2600235"/>
            <a:ext cx="850906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Clr>
                <a:srgbClr val="F79646">
                  <a:lumMod val="75000"/>
                </a:srgbClr>
              </a:buClr>
              <a:defRPr/>
            </a:pPr>
            <a:r>
              <a:rPr lang="zh-CN" altLang="en-US" sz="7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细黑" panose="02010600040101010101" pitchFamily="2" charset="-122"/>
                <a:ea typeface="华文细黑" panose="02010600040101010101" pitchFamily="2" charset="-122"/>
              </a:rPr>
              <a:t>浓情晚宴，共宴美好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/>
        </p:nvGraphicFramePr>
        <p:xfrm>
          <a:off x="1584439" y="1160646"/>
          <a:ext cx="9535055" cy="549281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007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50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674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318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821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/>
                        <a:t>序号</a:t>
                      </a:r>
                      <a:endParaRPr lang="zh-CN" altLang="en-US" sz="2000" dirty="0"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>
                    <a:solidFill>
                      <a:srgbClr val="C0A3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/>
                        <a:t>时间</a:t>
                      </a:r>
                      <a:endParaRPr lang="zh-CN" altLang="en-US" sz="2000" dirty="0"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>
                    <a:solidFill>
                      <a:srgbClr val="C0A3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/>
                        <a:t>内容</a:t>
                      </a:r>
                      <a:endParaRPr lang="zh-CN" altLang="en-US" sz="2000" dirty="0"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>
                    <a:solidFill>
                      <a:srgbClr val="C0A3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/>
                        <a:t>备注</a:t>
                      </a:r>
                      <a:endParaRPr lang="zh-CN" altLang="en-US" sz="2000" dirty="0"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>
                    <a:solidFill>
                      <a:srgbClr val="C0A3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45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1</a:t>
                      </a:r>
                      <a:endParaRPr lang="zh-CN" altLang="en-US" sz="14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dirty="0"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18:15-18:30</a:t>
                      </a:r>
                      <a:endParaRPr lang="zh-CN" altLang="en-US" sz="14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银行视频播放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dirty="0"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提醒来宾活动开始</a:t>
                      </a:r>
                      <a:endParaRPr lang="zh-CN" altLang="en-US" sz="14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451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dirty="0"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2</a:t>
                      </a:r>
                      <a:endParaRPr lang="zh-CN" altLang="en-US" sz="14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dirty="0">
                          <a:solidFill>
                            <a:schemeClr val="dk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18:30-18:35</a:t>
                      </a:r>
                      <a:endParaRPr lang="zh-CN" altLang="en-US" sz="14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炫酷灯光秀</a:t>
                      </a:r>
                      <a:r>
                        <a:rPr lang="en-US" altLang="zh-CN" sz="1400" dirty="0"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+</a:t>
                      </a:r>
                      <a:r>
                        <a:rPr lang="zh-CN" altLang="en-US" sz="1400" dirty="0"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倒计时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14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45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dirty="0"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3</a:t>
                      </a:r>
                      <a:endParaRPr lang="zh-CN" altLang="en-US" sz="14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dirty="0"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18:35-18:40</a:t>
                      </a:r>
                      <a:endParaRPr lang="zh-CN" altLang="en-US" sz="14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创意节目开场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14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45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4</a:t>
                      </a:r>
                      <a:endParaRPr lang="zh-CN" altLang="en-US" sz="14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dirty="0"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18:40-18:45</a:t>
                      </a:r>
                      <a:endParaRPr lang="zh-CN" altLang="en-US" sz="14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dirty="0"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主持人开场</a:t>
                      </a:r>
                      <a:endParaRPr lang="zh-CN" altLang="en-US" sz="14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dirty="0"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介绍到场领导及嘉宾</a:t>
                      </a:r>
                      <a:endParaRPr lang="zh-CN" altLang="en-US" sz="14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45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dirty="0">
                          <a:solidFill>
                            <a:schemeClr val="dk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5</a:t>
                      </a:r>
                      <a:endParaRPr lang="zh-CN" altLang="en-US" sz="14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18:45-18:55</a:t>
                      </a:r>
                      <a:endParaRPr lang="zh-CN" altLang="en-US" sz="14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银行领导致辞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+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领导团队祝酒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14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904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dirty="0"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6</a:t>
                      </a:r>
                      <a:endParaRPr lang="zh-CN" altLang="en-US" sz="14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dirty="0"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18:55-19:05</a:t>
                      </a:r>
                      <a:endParaRPr lang="zh-CN" altLang="en-US" sz="14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节目表演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+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乐队演唱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14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45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dirty="0"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7</a:t>
                      </a:r>
                      <a:endParaRPr lang="zh-CN" altLang="en-US" sz="14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dirty="0">
                          <a:solidFill>
                            <a:schemeClr val="dk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19:05-19:15</a:t>
                      </a:r>
                      <a:endParaRPr lang="zh-CN" altLang="en-US" sz="14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三等奖抽奖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14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645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dirty="0"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8</a:t>
                      </a:r>
                      <a:endParaRPr lang="zh-CN" altLang="en-US" sz="14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dirty="0"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19:15-19:25</a:t>
                      </a:r>
                      <a:endParaRPr lang="zh-CN" altLang="en-US" sz="14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书法展示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+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节目表演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14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645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dirty="0"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9</a:t>
                      </a:r>
                      <a:endParaRPr lang="zh-CN" altLang="en-US" sz="14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dirty="0"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19:25-19:30</a:t>
                      </a:r>
                      <a:endParaRPr lang="zh-CN" altLang="en-US" sz="14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cs typeface="微软雅黑" panose="020B0503020204020204" pitchFamily="34" charset="-122"/>
                        </a:rPr>
                        <a:t>二等奖抽奖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14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645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10</a:t>
                      </a:r>
                      <a:endParaRPr lang="zh-CN" altLang="en-US" sz="14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dirty="0"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19:30-19:40</a:t>
                      </a:r>
                      <a:endParaRPr lang="zh-CN" altLang="en-US" sz="14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cs typeface="微软雅黑" panose="020B0503020204020204" pitchFamily="34" charset="-122"/>
                        </a:rPr>
                        <a:t>乐队演唱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cs typeface="微软雅黑" panose="020B0503020204020204" pitchFamily="34" charset="-122"/>
                        </a:rPr>
                        <a:t>+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cs typeface="微软雅黑" panose="020B0503020204020204" pitchFamily="34" charset="-122"/>
                        </a:rPr>
                        <a:t>节目表演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14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645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11</a:t>
                      </a:r>
                      <a:endParaRPr lang="zh-CN" altLang="en-US" sz="14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19:40-19:45</a:t>
                      </a:r>
                      <a:endParaRPr lang="zh-CN" altLang="en-US" sz="14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一等奖抽奖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+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获奖者感言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14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9645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12</a:t>
                      </a:r>
                      <a:endParaRPr lang="zh-CN" altLang="en-US" sz="14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19:45-19:55</a:t>
                      </a:r>
                      <a:endParaRPr lang="zh-CN" altLang="en-US" sz="14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节目表演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+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乐队演唱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14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9645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13</a:t>
                      </a:r>
                      <a:endParaRPr lang="zh-CN" altLang="en-US" sz="14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19:55---</a:t>
                      </a:r>
                      <a:endParaRPr lang="zh-CN" altLang="en-US" sz="14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合影拍照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+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活动淡出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14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grpSp>
        <p:nvGrpSpPr>
          <p:cNvPr id="3" name="组合 2"/>
          <p:cNvGrpSpPr/>
          <p:nvPr/>
        </p:nvGrpSpPr>
        <p:grpSpPr>
          <a:xfrm>
            <a:off x="586465" y="372805"/>
            <a:ext cx="2893713" cy="483409"/>
            <a:chOff x="1400" y="1350"/>
            <a:chExt cx="6871" cy="1079"/>
          </a:xfrm>
        </p:grpSpPr>
        <p:sp>
          <p:nvSpPr>
            <p:cNvPr id="4" name="文本框 1"/>
            <p:cNvSpPr txBox="1"/>
            <p:nvPr/>
          </p:nvSpPr>
          <p:spPr>
            <a:xfrm>
              <a:off x="1400" y="1350"/>
              <a:ext cx="6871" cy="107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答谢晚宴流程</a:t>
              </a:r>
            </a:p>
          </p:txBody>
        </p:sp>
        <p:sp>
          <p:nvSpPr>
            <p:cNvPr id="5" name="矩形 4"/>
            <p:cNvSpPr/>
            <p:nvPr/>
          </p:nvSpPr>
          <p:spPr>
            <a:xfrm>
              <a:off x="1400" y="1351"/>
              <a:ext cx="6871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mg11.makepolo.net/images/formals/img/product/55/214/4_5a0fdb966b1d93b5f4d112c794420ecc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84"/>
          <a:stretch>
            <a:fillRect/>
          </a:stretch>
        </p:blipFill>
        <p:spPr bwMode="auto">
          <a:xfrm>
            <a:off x="270925" y="2442398"/>
            <a:ext cx="5857067" cy="3483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 descr="http://img.show160.com/Upload/images/20172/6362266414231098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263" y="2442397"/>
            <a:ext cx="5232052" cy="3483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组合 3"/>
          <p:cNvGrpSpPr/>
          <p:nvPr/>
        </p:nvGrpSpPr>
        <p:grpSpPr>
          <a:xfrm>
            <a:off x="627409" y="581079"/>
            <a:ext cx="3234727" cy="483411"/>
            <a:chOff x="1400" y="1297"/>
            <a:chExt cx="6871" cy="1079"/>
          </a:xfrm>
        </p:grpSpPr>
        <p:sp>
          <p:nvSpPr>
            <p:cNvPr id="5" name="文本框 1"/>
            <p:cNvSpPr txBox="1"/>
            <p:nvPr/>
          </p:nvSpPr>
          <p:spPr>
            <a:xfrm>
              <a:off x="1400" y="1297"/>
              <a:ext cx="6871" cy="107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银行宣传片播放</a:t>
              </a:r>
            </a:p>
          </p:txBody>
        </p:sp>
        <p:sp>
          <p:nvSpPr>
            <p:cNvPr id="6" name="矩形 5"/>
            <p:cNvSpPr/>
            <p:nvPr/>
          </p:nvSpPr>
          <p:spPr>
            <a:xfrm>
              <a:off x="1400" y="1351"/>
              <a:ext cx="6871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627410" y="604821"/>
            <a:ext cx="2380486" cy="483409"/>
            <a:chOff x="1400" y="1350"/>
            <a:chExt cx="6871" cy="1079"/>
          </a:xfrm>
        </p:grpSpPr>
        <p:sp>
          <p:nvSpPr>
            <p:cNvPr id="6" name="文本框 1"/>
            <p:cNvSpPr txBox="1"/>
            <p:nvPr/>
          </p:nvSpPr>
          <p:spPr>
            <a:xfrm>
              <a:off x="1400" y="1350"/>
              <a:ext cx="6871" cy="107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活动开场</a:t>
              </a:r>
            </a:p>
          </p:txBody>
        </p:sp>
        <p:sp>
          <p:nvSpPr>
            <p:cNvPr id="7" name="矩形 6"/>
            <p:cNvSpPr/>
            <p:nvPr/>
          </p:nvSpPr>
          <p:spPr>
            <a:xfrm>
              <a:off x="1400" y="1351"/>
              <a:ext cx="6871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  <p:pic>
        <p:nvPicPr>
          <p:cNvPr id="8" name="Picture 4" descr="https://timgsa.baidu.com/timg?image&amp;quality=80&amp;size=b9999_10000&amp;sec=1541851802427&amp;di=b4a2073e6891dd6be7730dc840d35fce&amp;imgtype=0&amp;src=http%3A%2F%2Fimg.redocn.com%2Fshejigao%2F20130922%2F20130920_d5d1d64103dee211f0fetVt27mwWh7Bd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55" b="8440"/>
          <a:stretch>
            <a:fillRect/>
          </a:stretch>
        </p:blipFill>
        <p:spPr bwMode="auto">
          <a:xfrm>
            <a:off x="6134371" y="3367795"/>
            <a:ext cx="5264638" cy="266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/>
          <a:srcRect t="13133"/>
          <a:stretch>
            <a:fillRect/>
          </a:stretch>
        </p:blipFill>
        <p:spPr>
          <a:xfrm>
            <a:off x="1216996" y="3367796"/>
            <a:ext cx="4769593" cy="26600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矩形 9"/>
          <p:cNvSpPr/>
          <p:nvPr/>
        </p:nvSpPr>
        <p:spPr>
          <a:xfrm>
            <a:off x="1168899" y="2231672"/>
            <a:ext cx="9930944" cy="872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主持人口播活动正式开始，大屏幕进入倒计时，全场暗场，聚光，灯光秀音乐配合现场灯光以及</a:t>
            </a:r>
            <a:r>
              <a:rPr lang="en-US" altLang="zh-CN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LED</a:t>
            </a:r>
            <a:r>
              <a:rPr lang="zh-CN" altLang="en-US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视频素材开场。现场灯光随音乐节奏变换，上演酷炫灯光秀，给人以震撼感。</a:t>
            </a:r>
          </a:p>
        </p:txBody>
      </p:sp>
      <p:sp>
        <p:nvSpPr>
          <p:cNvPr id="11" name="矩形 10"/>
          <p:cNvSpPr/>
          <p:nvPr/>
        </p:nvSpPr>
        <p:spPr>
          <a:xfrm>
            <a:off x="1640055" y="1797437"/>
            <a:ext cx="23920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zh-CN" altLang="en-US" sz="2000" b="1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倒计时</a:t>
            </a:r>
            <a:r>
              <a:rPr lang="en-US" altLang="zh-CN" sz="2000" b="1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+</a:t>
            </a:r>
            <a:r>
              <a:rPr lang="zh-CN" altLang="en-US" sz="2000" b="1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开场灯光秀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627410" y="604821"/>
            <a:ext cx="2380486" cy="483409"/>
            <a:chOff x="1400" y="1350"/>
            <a:chExt cx="6871" cy="1079"/>
          </a:xfrm>
        </p:grpSpPr>
        <p:sp>
          <p:nvSpPr>
            <p:cNvPr id="3" name="文本框 1"/>
            <p:cNvSpPr txBox="1"/>
            <p:nvPr/>
          </p:nvSpPr>
          <p:spPr>
            <a:xfrm>
              <a:off x="1400" y="1350"/>
              <a:ext cx="6871" cy="107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主持人开场</a:t>
              </a:r>
            </a:p>
          </p:txBody>
        </p:sp>
        <p:sp>
          <p:nvSpPr>
            <p:cNvPr id="4" name="矩形 3"/>
            <p:cNvSpPr/>
            <p:nvPr/>
          </p:nvSpPr>
          <p:spPr>
            <a:xfrm>
              <a:off x="1400" y="1351"/>
              <a:ext cx="6871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  <p:pic>
        <p:nvPicPr>
          <p:cNvPr id="5" name="Picture 8" descr="点击查看源网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05" y="2369387"/>
            <a:ext cx="5125418" cy="3348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端午最牛比公关活动案例—绽放吧！女神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3" r="-581"/>
          <a:stretch>
            <a:fillRect/>
          </a:stretch>
        </p:blipFill>
        <p:spPr bwMode="auto">
          <a:xfrm>
            <a:off x="623956" y="2369386"/>
            <a:ext cx="2269659" cy="3348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/>
          <p:cNvSpPr/>
          <p:nvPr/>
        </p:nvSpPr>
        <p:spPr>
          <a:xfrm>
            <a:off x="6858000" y="3683351"/>
            <a:ext cx="51013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en-US" altLang="zh-CN" dirty="0" err="1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主持人开场</a:t>
            </a:r>
            <a:r>
              <a:rPr lang="zh-CN" altLang="en-US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：</a:t>
            </a:r>
            <a:r>
              <a:rPr lang="en-US" altLang="zh-CN" dirty="0" err="1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主持人对</a:t>
            </a:r>
            <a:r>
              <a:rPr lang="zh-CN" altLang="en-US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客户</a:t>
            </a:r>
            <a:r>
              <a:rPr lang="en-US" altLang="zh-CN" dirty="0" err="1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到来的致谢，并介绍</a:t>
            </a:r>
            <a:r>
              <a:rPr lang="zh-CN" altLang="en-US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活动相关内容。</a:t>
            </a:r>
            <a:endParaRPr lang="zh-CN" altLang="en-US" dirty="0">
              <a:solidFill>
                <a:schemeClr val="bg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627410" y="604821"/>
            <a:ext cx="2380486" cy="483409"/>
            <a:chOff x="1400" y="1350"/>
            <a:chExt cx="6871" cy="1079"/>
          </a:xfrm>
        </p:grpSpPr>
        <p:sp>
          <p:nvSpPr>
            <p:cNvPr id="6" name="文本框 1"/>
            <p:cNvSpPr txBox="1"/>
            <p:nvPr/>
          </p:nvSpPr>
          <p:spPr>
            <a:xfrm>
              <a:off x="1400" y="1350"/>
              <a:ext cx="6871" cy="107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领导致辞</a:t>
              </a:r>
            </a:p>
          </p:txBody>
        </p:sp>
        <p:sp>
          <p:nvSpPr>
            <p:cNvPr id="7" name="矩形 6"/>
            <p:cNvSpPr/>
            <p:nvPr/>
          </p:nvSpPr>
          <p:spPr>
            <a:xfrm>
              <a:off x="1400" y="1351"/>
              <a:ext cx="6871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7583903" y="3274702"/>
            <a:ext cx="4186991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领导于司仪台前致辞，向来宾表示欢迎，表达对商家们的感谢。</a:t>
            </a:r>
          </a:p>
          <a:p>
            <a:pPr indent="457200"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司仪台布置司仪台花。</a:t>
            </a:r>
            <a:endParaRPr lang="en-US" altLang="zh-CN" dirty="0">
              <a:solidFill>
                <a:schemeClr val="bg1"/>
              </a:solidFill>
              <a:latin typeface="华文细黑" panose="02010600040101010101" pitchFamily="2" charset="-122"/>
              <a:ea typeface="华文细黑" panose="02010600040101010101" pitchFamily="2" charset="-122"/>
              <a:sym typeface="+mn-ea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215" y="2149265"/>
            <a:ext cx="6255669" cy="3541672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493869" y="1705174"/>
            <a:ext cx="7311866" cy="87286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indent="457200">
              <a:lnSpc>
                <a:spcPct val="150000"/>
              </a:lnSpc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</a:lstStyle>
          <a:p>
            <a:r>
              <a:rPr lang="zh-CN" dirty="0">
                <a:solidFill>
                  <a:schemeClr val="bg1"/>
                </a:solidFill>
                <a:sym typeface="+mn-ea"/>
              </a:rPr>
              <a:t>主持人邀请领导们上台祝酒，礼仪为领导们端上酒杯，领导与</a:t>
            </a:r>
            <a:r>
              <a:rPr lang="zh-CN" altLang="en-US" dirty="0">
                <a:solidFill>
                  <a:schemeClr val="bg1"/>
                </a:solidFill>
                <a:sym typeface="+mn-ea"/>
              </a:rPr>
              <a:t>来宾们</a:t>
            </a:r>
            <a:r>
              <a:rPr lang="zh-CN" dirty="0">
                <a:solidFill>
                  <a:schemeClr val="bg1"/>
                </a:solidFill>
                <a:sym typeface="+mn-ea"/>
              </a:rPr>
              <a:t>共同举杯祝酒，祝愿美好未来。</a:t>
            </a:r>
          </a:p>
        </p:txBody>
      </p:sp>
      <p:pic>
        <p:nvPicPr>
          <p:cNvPr id="3" name="Picture 4" descr="https://timgsa.baidu.com/timg?image&amp;quality=80&amp;size=b9999_10000&amp;sec=1529171779502&amp;di=9b7c6913201ad997024d0212c2d1534c&amp;imgtype=0&amp;src=http%3A%2F%2Fwww.visionunion.com%2Fadmin%2Fdata%2Ffile%2Fimg%2F20151230%2F2015123000010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48"/>
          <a:stretch>
            <a:fillRect/>
          </a:stretch>
        </p:blipFill>
        <p:spPr bwMode="auto">
          <a:xfrm>
            <a:off x="2173365" y="2788361"/>
            <a:ext cx="7952873" cy="3840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组合 4"/>
          <p:cNvGrpSpPr/>
          <p:nvPr/>
        </p:nvGrpSpPr>
        <p:grpSpPr>
          <a:xfrm>
            <a:off x="627410" y="604821"/>
            <a:ext cx="2524864" cy="483409"/>
            <a:chOff x="1400" y="1350"/>
            <a:chExt cx="6871" cy="1079"/>
          </a:xfrm>
        </p:grpSpPr>
        <p:sp>
          <p:nvSpPr>
            <p:cNvPr id="6" name="文本框 1"/>
            <p:cNvSpPr txBox="1"/>
            <p:nvPr/>
          </p:nvSpPr>
          <p:spPr>
            <a:xfrm>
              <a:off x="1400" y="1350"/>
              <a:ext cx="6871" cy="107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领导祝酒</a:t>
              </a:r>
            </a:p>
          </p:txBody>
        </p:sp>
        <p:sp>
          <p:nvSpPr>
            <p:cNvPr id="7" name="矩形 6"/>
            <p:cNvSpPr/>
            <p:nvPr/>
          </p:nvSpPr>
          <p:spPr>
            <a:xfrm>
              <a:off x="1400" y="1351"/>
              <a:ext cx="6871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VCG21gic18234956"/>
          <p:cNvPicPr>
            <a:picLocks noChangeAspect="1"/>
          </p:cNvPicPr>
          <p:nvPr/>
        </p:nvPicPr>
        <p:blipFill rotWithShape="1">
          <a:blip r:embed="rId3"/>
          <a:srcRect t="4211" b="13173"/>
          <a:stretch>
            <a:fillRect/>
          </a:stretch>
        </p:blipFill>
        <p:spPr>
          <a:xfrm>
            <a:off x="-4185" y="0"/>
            <a:ext cx="12192000" cy="6858000"/>
          </a:xfrm>
          <a:prstGeom prst="rect">
            <a:avLst/>
          </a:prstGeom>
        </p:spPr>
      </p:pic>
      <p:sp>
        <p:nvSpPr>
          <p:cNvPr id="13" name="Rectangle 5"/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8163B">
              <a:alpha val="45000"/>
            </a:srgbClr>
          </a:solidFill>
          <a:ln>
            <a:noFill/>
          </a:ln>
        </p:spPr>
        <p:txBody>
          <a:bodyPr vert="horz" wrap="square" lIns="45720" tIns="22860" rIns="45720" bIns="22860" numCol="1" rtlCol="0" anchor="t" anchorCtr="0" compatLnSpc="1"/>
          <a:lstStyle/>
          <a:p>
            <a:pPr algn="ctr"/>
            <a:endParaRPr lang="en-US" sz="2400"/>
          </a:p>
        </p:txBody>
      </p:sp>
      <p:grpSp>
        <p:nvGrpSpPr>
          <p:cNvPr id="18" name="组合 17"/>
          <p:cNvGrpSpPr/>
          <p:nvPr/>
        </p:nvGrpSpPr>
        <p:grpSpPr>
          <a:xfrm>
            <a:off x="250189" y="4831715"/>
            <a:ext cx="8520831" cy="1385994"/>
            <a:chOff x="2542" y="2430"/>
            <a:chExt cx="8745" cy="1637"/>
          </a:xfrm>
        </p:grpSpPr>
        <p:sp>
          <p:nvSpPr>
            <p:cNvPr id="19" name="文本框 18"/>
            <p:cNvSpPr txBox="1"/>
            <p:nvPr/>
          </p:nvSpPr>
          <p:spPr>
            <a:xfrm>
              <a:off x="2542" y="2430"/>
              <a:ext cx="8745" cy="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tabLst>
                  <a:tab pos="1880235" algn="l"/>
                </a:tabLst>
              </a:pPr>
              <a:r>
                <a:rPr lang="zh-CN" altLang="en-US" sz="3600" b="1" spc="50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  <a:cs typeface="微软雅黑" panose="020B0503020204020204" pitchFamily="34" charset="-122"/>
                  <a:sym typeface="+mn-ea"/>
                </a:rPr>
                <a:t>一起共享</a:t>
              </a:r>
              <a:r>
                <a:rPr lang="en-US" altLang="zh-CN" sz="3600" b="1" spc="50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  <a:cs typeface="微软雅黑" panose="020B0503020204020204" pitchFamily="34" charset="-122"/>
                  <a:sym typeface="+mn-ea"/>
                </a:rPr>
                <a:t>XX</a:t>
              </a:r>
              <a:r>
                <a:rPr lang="zh-CN" altLang="en-US" sz="3600" b="1" spc="50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  <a:cs typeface="微软雅黑" panose="020B0503020204020204" pitchFamily="34" charset="-122"/>
                  <a:sym typeface="+mn-ea"/>
                </a:rPr>
                <a:t>的美好时刻</a:t>
              </a: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2542" y="3036"/>
              <a:ext cx="4520" cy="10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pc="200" dirty="0">
                  <a:solidFill>
                    <a:schemeClr val="bg1"/>
                  </a:solidFill>
                  <a:latin typeface="华文细黑" panose="02010600040101010101" pitchFamily="2" charset="-122"/>
                  <a:ea typeface="华文细黑" panose="02010600040101010101" pitchFamily="2" charset="-122"/>
                  <a:cs typeface="微软雅黑" panose="020B0503020204020204" pitchFamily="34" charset="-122"/>
                  <a:sym typeface="+mn-ea"/>
                </a:rPr>
                <a:t>沙龙、仪式、晚宴、演出、礼品</a:t>
              </a:r>
              <a:r>
                <a:rPr lang="en-US" altLang="zh-CN" spc="200" dirty="0">
                  <a:solidFill>
                    <a:schemeClr val="bg1"/>
                  </a:solidFill>
                  <a:latin typeface="华文细黑" panose="02010600040101010101" pitchFamily="2" charset="-122"/>
                  <a:ea typeface="华文细黑" panose="02010600040101010101" pitchFamily="2" charset="-122"/>
                  <a:cs typeface="微软雅黑" panose="020B0503020204020204" pitchFamily="34" charset="-122"/>
                  <a:sym typeface="+mn-ea"/>
                </a:rPr>
                <a:t>......</a:t>
              </a:r>
            </a:p>
            <a:p>
              <a:pPr>
                <a:lnSpc>
                  <a:spcPct val="150000"/>
                </a:lnSpc>
              </a:pPr>
              <a:r>
                <a:rPr lang="zh-CN" altLang="en-US" spc="200" dirty="0">
                  <a:solidFill>
                    <a:schemeClr val="bg1"/>
                  </a:solidFill>
                  <a:latin typeface="华文细黑" panose="02010600040101010101" pitchFamily="2" charset="-122"/>
                  <a:ea typeface="华文细黑" panose="02010600040101010101" pitchFamily="2" charset="-122"/>
                  <a:cs typeface="微软雅黑" panose="020B0503020204020204" pitchFamily="34" charset="-122"/>
                  <a:sym typeface="+mn-ea"/>
                </a:rPr>
                <a:t>知名银行邀您一起共享美好时刻</a:t>
              </a:r>
            </a:p>
          </p:txBody>
        </p:sp>
      </p:grp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微信图片_20181018101316"/>
          <p:cNvPicPr>
            <a:picLocks noChangeAspect="1"/>
          </p:cNvPicPr>
          <p:nvPr/>
        </p:nvPicPr>
        <p:blipFill>
          <a:blip r:embed="rId2"/>
          <a:srcRect t="15130"/>
          <a:stretch>
            <a:fillRect/>
          </a:stretch>
        </p:blipFill>
        <p:spPr>
          <a:xfrm>
            <a:off x="1876925" y="1744579"/>
            <a:ext cx="8515091" cy="481457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627410" y="604821"/>
            <a:ext cx="2524864" cy="483409"/>
            <a:chOff x="1400" y="1350"/>
            <a:chExt cx="6871" cy="1079"/>
          </a:xfrm>
        </p:grpSpPr>
        <p:sp>
          <p:nvSpPr>
            <p:cNvPr id="4" name="文本框 1"/>
            <p:cNvSpPr txBox="1"/>
            <p:nvPr/>
          </p:nvSpPr>
          <p:spPr>
            <a:xfrm>
              <a:off x="1400" y="1350"/>
              <a:ext cx="6871" cy="107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书法家题字</a:t>
              </a:r>
            </a:p>
          </p:txBody>
        </p:sp>
        <p:sp>
          <p:nvSpPr>
            <p:cNvPr id="5" name="矩形 4"/>
            <p:cNvSpPr/>
            <p:nvPr/>
          </p:nvSpPr>
          <p:spPr>
            <a:xfrm>
              <a:off x="1400" y="1351"/>
              <a:ext cx="6871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627410" y="604821"/>
            <a:ext cx="2524864" cy="483409"/>
            <a:chOff x="1400" y="1350"/>
            <a:chExt cx="6871" cy="1079"/>
          </a:xfrm>
        </p:grpSpPr>
        <p:sp>
          <p:nvSpPr>
            <p:cNvPr id="6" name="文本框 1"/>
            <p:cNvSpPr txBox="1"/>
            <p:nvPr/>
          </p:nvSpPr>
          <p:spPr>
            <a:xfrm>
              <a:off x="1400" y="1350"/>
              <a:ext cx="6871" cy="107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抽奖环节</a:t>
              </a:r>
            </a:p>
          </p:txBody>
        </p:sp>
        <p:sp>
          <p:nvSpPr>
            <p:cNvPr id="7" name="矩形 6"/>
            <p:cNvSpPr/>
            <p:nvPr/>
          </p:nvSpPr>
          <p:spPr>
            <a:xfrm>
              <a:off x="1400" y="1351"/>
              <a:ext cx="6871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  <p:pic>
        <p:nvPicPr>
          <p:cNvPr id="9" name="Picture 2" descr="大连大广传媒出品 大屏幕抽奖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4272" y="4375128"/>
            <a:ext cx="3205808" cy="2133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抽奖 - 微信大屏幕商城-趣现场微信大屏...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33" r="12156"/>
          <a:stretch>
            <a:fillRect/>
          </a:stretch>
        </p:blipFill>
        <p:spPr bwMode="auto">
          <a:xfrm>
            <a:off x="954458" y="4369932"/>
            <a:ext cx="2978595" cy="2139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timgsa.baidu.com/timg?image&amp;quality=80&amp;size=b9999_10000&amp;sec=1541704513578&amp;di=74bb63bbb7374753fffb6c4e46593371&amp;imgtype=0&amp;src=http%3A%2F%2Fcdn.hddpm.com%2Fstatic%2Fupload%2Fslave2_store2%2F2016%2F06%2F08%2F20160608164109000000_1_561242_77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965" y="4373876"/>
            <a:ext cx="3792262" cy="2135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文本框 11"/>
          <p:cNvSpPr txBox="1"/>
          <p:nvPr/>
        </p:nvSpPr>
        <p:spPr>
          <a:xfrm>
            <a:off x="1325241" y="1542235"/>
            <a:ext cx="9624721" cy="282769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1975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主持人邀请领导上台配合抽奖（采用</a:t>
            </a:r>
            <a:r>
              <a:rPr lang="zh-CN" altLang="en-US" sz="1975" b="1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微信二维码抽奖</a:t>
            </a:r>
            <a:r>
              <a:rPr lang="zh-CN" altLang="en-US" sz="1975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，抽奖凭征可为：微信号）。</a:t>
            </a:r>
          </a:p>
          <a:p>
            <a:pPr lvl="0">
              <a:lnSpc>
                <a:spcPct val="150000"/>
              </a:lnSpc>
            </a:pPr>
            <a:r>
              <a:rPr lang="zh-CN" altLang="en-US" sz="1975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抽奖采取三轮进行抽奖，依次为三等奖、二等奖、一等奖进行抽取。</a:t>
            </a:r>
          </a:p>
          <a:p>
            <a:pPr lvl="0">
              <a:lnSpc>
                <a:spcPct val="150000"/>
              </a:lnSpc>
            </a:pPr>
            <a:r>
              <a:rPr lang="zh-CN" altLang="en-US" sz="1975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建议名额：</a:t>
            </a:r>
          </a:p>
          <a:p>
            <a:pPr lvl="0">
              <a:lnSpc>
                <a:spcPct val="150000"/>
              </a:lnSpc>
            </a:pPr>
            <a:r>
              <a:rPr lang="zh-CN" altLang="en-US" sz="1975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三等奖：</a:t>
            </a:r>
            <a:r>
              <a:rPr lang="en-US" altLang="zh-CN" sz="1975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3</a:t>
            </a:r>
            <a:r>
              <a:rPr lang="zh-CN" altLang="en-US" sz="1975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名</a:t>
            </a:r>
          </a:p>
          <a:p>
            <a:pPr lvl="0">
              <a:lnSpc>
                <a:spcPct val="150000"/>
              </a:lnSpc>
            </a:pPr>
            <a:r>
              <a:rPr lang="zh-CN" altLang="en-US" sz="1975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二等奖：</a:t>
            </a:r>
            <a:r>
              <a:rPr lang="en-US" altLang="zh-CN" sz="1975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2</a:t>
            </a:r>
            <a:r>
              <a:rPr lang="zh-CN" altLang="en-US" sz="1975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名</a:t>
            </a:r>
          </a:p>
          <a:p>
            <a:pPr lvl="0">
              <a:lnSpc>
                <a:spcPct val="150000"/>
              </a:lnSpc>
            </a:pPr>
            <a:r>
              <a:rPr lang="zh-CN" altLang="en-US" sz="1975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一等奖：</a:t>
            </a:r>
            <a:r>
              <a:rPr lang="en-US" altLang="zh-CN" sz="1975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1</a:t>
            </a:r>
            <a:r>
              <a:rPr lang="zh-CN" altLang="en-US" sz="1975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名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4"/>
          <p:cNvGrpSpPr/>
          <p:nvPr/>
        </p:nvGrpSpPr>
        <p:grpSpPr>
          <a:xfrm>
            <a:off x="4072650" y="1700219"/>
            <a:ext cx="4078063" cy="3349368"/>
            <a:chOff x="9089" y="3795"/>
            <a:chExt cx="9103" cy="7475"/>
          </a:xfrm>
        </p:grpSpPr>
        <p:sp>
          <p:nvSpPr>
            <p:cNvPr id="13" name="文本框 1"/>
            <p:cNvSpPr txBox="1"/>
            <p:nvPr/>
          </p:nvSpPr>
          <p:spPr>
            <a:xfrm>
              <a:off x="9818" y="3795"/>
              <a:ext cx="4493" cy="747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en-US" altLang="zh-CN" sz="21165" i="1" dirty="0">
                  <a:solidFill>
                    <a:srgbClr val="C0A3A0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5</a:t>
              </a:r>
            </a:p>
          </p:txBody>
        </p:sp>
        <p:sp>
          <p:nvSpPr>
            <p:cNvPr id="14" name="文本框 2"/>
            <p:cNvSpPr txBox="1"/>
            <p:nvPr/>
          </p:nvSpPr>
          <p:spPr>
            <a:xfrm>
              <a:off x="9158" y="6007"/>
              <a:ext cx="9034" cy="303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dist">
                <a:lnSpc>
                  <a:spcPct val="150000"/>
                </a:lnSpc>
              </a:pPr>
              <a:r>
                <a:rPr lang="zh-CN" altLang="en-US" sz="621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活动相关</a:t>
              </a:r>
              <a:endParaRPr lang="zh-CN" altLang="zh-CN" sz="6210" dirty="0">
                <a:solidFill>
                  <a:schemeClr val="bg1"/>
                </a:solidFill>
                <a:latin typeface="方正尚酷简体" panose="03000509000000000000" charset="-122"/>
                <a:ea typeface="方正尚酷简体" panose="03000509000000000000" charset="-122"/>
              </a:endParaRPr>
            </a:p>
          </p:txBody>
        </p:sp>
        <p:sp>
          <p:nvSpPr>
            <p:cNvPr id="15" name="文本框 5"/>
            <p:cNvSpPr txBox="1"/>
            <p:nvPr/>
          </p:nvSpPr>
          <p:spPr>
            <a:xfrm>
              <a:off x="9158" y="6346"/>
              <a:ext cx="5684" cy="51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en-US" altLang="zh-CN" sz="895" i="1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PART FIVE</a:t>
              </a:r>
            </a:p>
          </p:txBody>
        </p:sp>
        <p:sp>
          <p:nvSpPr>
            <p:cNvPr id="16" name="文本框 6"/>
            <p:cNvSpPr txBox="1"/>
            <p:nvPr/>
          </p:nvSpPr>
          <p:spPr>
            <a:xfrm>
              <a:off x="9089" y="9010"/>
              <a:ext cx="9034" cy="98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en-US" altLang="zh-CN" sz="2260" dirty="0">
                  <a:solidFill>
                    <a:schemeClr val="bg1"/>
                  </a:solidFill>
                  <a:latin typeface="张海山锐线体2.00" panose="02000000000000000000" charset="-122"/>
                  <a:ea typeface="张海山锐线体2.00" panose="02000000000000000000" charset="-122"/>
                  <a:sym typeface="宋体" panose="02010600030101010101" pitchFamily="2" charset="-122"/>
                </a:rPr>
                <a:t>—Activity related—</a:t>
              </a:r>
            </a:p>
          </p:txBody>
        </p:sp>
      </p:grpSp>
      <p:sp>
        <p:nvSpPr>
          <p:cNvPr id="17" name="矩形 16"/>
          <p:cNvSpPr/>
          <p:nvPr/>
        </p:nvSpPr>
        <p:spPr>
          <a:xfrm>
            <a:off x="-663453" y="235876"/>
            <a:ext cx="11037254" cy="95332"/>
          </a:xfrm>
          <a:prstGeom prst="rect">
            <a:avLst/>
          </a:prstGeom>
          <a:gradFill flip="none" rotWithShape="1">
            <a:gsLst>
              <a:gs pos="0">
                <a:srgbClr val="DFD2D1"/>
              </a:gs>
              <a:gs pos="100000">
                <a:srgbClr val="B89F9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50"/>
          </a:p>
        </p:txBody>
      </p:sp>
      <p:sp>
        <p:nvSpPr>
          <p:cNvPr id="18" name="矩形 17"/>
          <p:cNvSpPr/>
          <p:nvPr/>
        </p:nvSpPr>
        <p:spPr>
          <a:xfrm>
            <a:off x="2307077" y="6534294"/>
            <a:ext cx="11037254" cy="95332"/>
          </a:xfrm>
          <a:prstGeom prst="rect">
            <a:avLst/>
          </a:prstGeom>
          <a:gradFill flip="none" rotWithShape="1">
            <a:gsLst>
              <a:gs pos="0">
                <a:srgbClr val="DFD2D1"/>
              </a:gs>
              <a:gs pos="100000">
                <a:srgbClr val="B89F9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50"/>
          </a:p>
        </p:txBody>
      </p:sp>
      <p:pic>
        <p:nvPicPr>
          <p:cNvPr id="19" name="Picture" descr="Pictur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250163">
            <a:off x="9031675" y="2854504"/>
            <a:ext cx="4390167" cy="4390167"/>
          </a:xfrm>
          <a:prstGeom prst="rect">
            <a:avLst/>
          </a:prstGeom>
        </p:spPr>
      </p:pic>
      <p:pic>
        <p:nvPicPr>
          <p:cNvPr id="21" name="Picture" descr="Picture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11132" flipH="1">
            <a:off x="-954284" y="-414166"/>
            <a:ext cx="4815335" cy="4815335"/>
          </a:xfrm>
          <a:prstGeom prst="rect">
            <a:avLst/>
          </a:prstGeom>
        </p:spPr>
      </p:pic>
      <p:sp>
        <p:nvSpPr>
          <p:cNvPr id="25" name="矩形 24"/>
          <p:cNvSpPr/>
          <p:nvPr/>
        </p:nvSpPr>
        <p:spPr>
          <a:xfrm>
            <a:off x="2307077" y="6534294"/>
            <a:ext cx="11037254" cy="95332"/>
          </a:xfrm>
          <a:prstGeom prst="rect">
            <a:avLst/>
          </a:prstGeom>
          <a:gradFill flip="none" rotWithShape="1">
            <a:gsLst>
              <a:gs pos="0">
                <a:srgbClr val="DFD2D1"/>
              </a:gs>
              <a:gs pos="100000">
                <a:srgbClr val="B89F9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17300" decel="186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accel="17300" decel="186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"/>
          <p:cNvSpPr txBox="1"/>
          <p:nvPr/>
        </p:nvSpPr>
        <p:spPr>
          <a:xfrm>
            <a:off x="4153292" y="4415195"/>
            <a:ext cx="3934698" cy="352854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dist"/>
            <a:r>
              <a:rPr lang="en-US" altLang="zh-CN" sz="1695" dirty="0">
                <a:solidFill>
                  <a:srgbClr val="C0A3A0"/>
                </a:solidFill>
                <a:latin typeface="张海山锐线体2.00" panose="02000000000000000000" charset="-122"/>
                <a:ea typeface="张海山锐线体2.00" panose="02000000000000000000" charset="-122"/>
                <a:sym typeface="宋体" panose="02010600030101010101" pitchFamily="2" charset="-122"/>
              </a:rPr>
              <a:t>—Host recommendation—</a:t>
            </a:r>
          </a:p>
        </p:txBody>
      </p:sp>
      <p:sp>
        <p:nvSpPr>
          <p:cNvPr id="3" name="椭圆 2"/>
          <p:cNvSpPr/>
          <p:nvPr/>
        </p:nvSpPr>
        <p:spPr>
          <a:xfrm>
            <a:off x="5421176" y="1930948"/>
            <a:ext cx="1349648" cy="1348527"/>
          </a:xfrm>
          <a:prstGeom prst="ellipse">
            <a:avLst/>
          </a:prstGeom>
          <a:noFill/>
          <a:ln w="127000">
            <a:solidFill>
              <a:srgbClr val="C0A3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en-US" altLang="zh-CN" sz="7055" b="1" noProof="1">
                <a:solidFill>
                  <a:srgbClr val="C0A3A0"/>
                </a:solidFill>
                <a:latin typeface="张海山锐线体2.00" panose="02000000000000000000" charset="-122"/>
                <a:ea typeface="张海山锐线体2.00" panose="02000000000000000000" charset="-122"/>
              </a:rPr>
              <a:t>1</a:t>
            </a:r>
          </a:p>
        </p:txBody>
      </p:sp>
      <p:sp>
        <p:nvSpPr>
          <p:cNvPr id="4" name="文本框 11"/>
          <p:cNvSpPr txBox="1"/>
          <p:nvPr/>
        </p:nvSpPr>
        <p:spPr>
          <a:xfrm>
            <a:off x="4153292" y="3683810"/>
            <a:ext cx="3934698" cy="67864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dist"/>
            <a:r>
              <a:rPr lang="zh-CN" altLang="en-US" sz="3810" dirty="0">
                <a:solidFill>
                  <a:srgbClr val="C0A3A0"/>
                </a:solidFill>
                <a:latin typeface="张海山锐线体2.00" panose="02000000000000000000" charset="-122"/>
                <a:ea typeface="张海山锐线体2.00" panose="02000000000000000000" charset="-122"/>
                <a:sym typeface="宋体" panose="02010600030101010101" pitchFamily="2" charset="-122"/>
              </a:rPr>
              <a:t>主持人推荐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3903862" y="1609152"/>
            <a:ext cx="206476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XXXX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细黑" panose="02010600040101010101" pitchFamily="2" charset="-122"/>
              <a:ea typeface="华文细黑" panose="02010600040101010101" pitchFamily="2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204221" y="2300671"/>
            <a:ext cx="16482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专业 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Professional </a:t>
            </a:r>
          </a:p>
        </p:txBody>
      </p:sp>
      <p:sp>
        <p:nvSpPr>
          <p:cNvPr id="11" name="矩形 10"/>
          <p:cNvSpPr/>
          <p:nvPr/>
        </p:nvSpPr>
        <p:spPr>
          <a:xfrm>
            <a:off x="8114258" y="2300671"/>
            <a:ext cx="176522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即兴发挥 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Improvise</a:t>
            </a:r>
          </a:p>
        </p:txBody>
      </p:sp>
      <p:sp>
        <p:nvSpPr>
          <p:cNvPr id="12" name="矩形 11"/>
          <p:cNvSpPr/>
          <p:nvPr/>
        </p:nvSpPr>
        <p:spPr>
          <a:xfrm>
            <a:off x="6434971" y="2300671"/>
            <a:ext cx="10599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应变 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Strain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细黑" panose="02010600040101010101" pitchFamily="2" charset="-122"/>
              <a:ea typeface="华文细黑" panose="02010600040101010101" pitchFamily="2" charset="-122"/>
              <a:cs typeface="+mn-cs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100525" y="2838305"/>
            <a:ext cx="7535121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身           高：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180cm 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细黑" panose="02010600040101010101" pitchFamily="2" charset="-122"/>
              <a:ea typeface="华文细黑" panose="0201060004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福建电视台公共频道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红酒品牌发布会受邀与吴忠宪同台主持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马天宇歌友会主持、郁可唯歌友会主持、苏醒福建歌友会主持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奥运冠军刘璇福建见面会主持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与著名主持人李霞联袂主持东南室内设计师颁奖晚会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受邀主持著名主持人鲁豫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《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心相约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》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新书签书会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吴奇隆代言品牌发布会主持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任达华福建见面会主持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福州金融街万达、金山万达商业活动全年签约 主持人，宁德万达、泉州万达、晋江万达广场开业仪式主持。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细黑" panose="02010600040101010101" pitchFamily="2" charset="-122"/>
              <a:ea typeface="华文细黑" panose="0201060004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万科福州地区项目：中央金域、上海道全年活 动签约主持人。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福州世茂天城、晋江世茂御龙湾、福州世上游墅开盘主持，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VIP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客户答谢主持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.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细黑" panose="02010600040101010101" pitchFamily="2" charset="-122"/>
              <a:ea typeface="华文细黑" panose="02010600040101010101" pitchFamily="2" charset="-122"/>
              <a:cs typeface="+mn-cs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852429" y="1901537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——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福建省广播影视集团节目主持人</a:t>
            </a: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2"/>
          <a:srcRect r="4348"/>
          <a:stretch>
            <a:fillRect/>
          </a:stretch>
        </p:blipFill>
        <p:spPr>
          <a:xfrm>
            <a:off x="608556" y="1786484"/>
            <a:ext cx="3013246" cy="4546762"/>
          </a:xfrm>
          <a:prstGeom prst="parallelogram">
            <a:avLst>
              <a:gd name="adj" fmla="val 0"/>
            </a:avLst>
          </a:prstGeom>
        </p:spPr>
      </p:pic>
      <p:grpSp>
        <p:nvGrpSpPr>
          <p:cNvPr id="16" name="组合 15"/>
          <p:cNvGrpSpPr/>
          <p:nvPr/>
        </p:nvGrpSpPr>
        <p:grpSpPr>
          <a:xfrm>
            <a:off x="608556" y="552852"/>
            <a:ext cx="2380486" cy="483409"/>
            <a:chOff x="1400" y="1350"/>
            <a:chExt cx="6871" cy="1079"/>
          </a:xfrm>
        </p:grpSpPr>
        <p:sp>
          <p:nvSpPr>
            <p:cNvPr id="18" name="文本框 1"/>
            <p:cNvSpPr txBox="1"/>
            <p:nvPr/>
          </p:nvSpPr>
          <p:spPr>
            <a:xfrm>
              <a:off x="1400" y="1350"/>
              <a:ext cx="6871" cy="107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主持人推荐</a:t>
              </a:r>
            </a:p>
          </p:txBody>
        </p:sp>
        <p:sp>
          <p:nvSpPr>
            <p:cNvPr id="19" name="矩形 18"/>
            <p:cNvSpPr/>
            <p:nvPr/>
          </p:nvSpPr>
          <p:spPr>
            <a:xfrm>
              <a:off x="1400" y="1351"/>
              <a:ext cx="6871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9" t="3095"/>
          <a:stretch>
            <a:fillRect/>
          </a:stretch>
        </p:blipFill>
        <p:spPr>
          <a:xfrm>
            <a:off x="573204" y="1910683"/>
            <a:ext cx="2957147" cy="4394049"/>
          </a:xfrm>
          <a:prstGeom prst="parallelogram">
            <a:avLst>
              <a:gd name="adj" fmla="val 0"/>
            </a:avLst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8" name="矩形 17"/>
          <p:cNvSpPr/>
          <p:nvPr/>
        </p:nvSpPr>
        <p:spPr>
          <a:xfrm>
            <a:off x="4128656" y="1714184"/>
            <a:ext cx="206476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XX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231232" y="5333579"/>
            <a:ext cx="753831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工作单位：福建省电视台新闻频道</a:t>
            </a:r>
          </a:p>
          <a:p>
            <a:pPr marL="457200" marR="0" lvl="1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毕业于中国传媒大学、十年主持经验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历练多变风格、福建噗哧脱口秀俱乐部创始人</a:t>
            </a:r>
          </a:p>
        </p:txBody>
      </p:sp>
      <p:sp>
        <p:nvSpPr>
          <p:cNvPr id="20" name="矩形 19"/>
          <p:cNvSpPr/>
          <p:nvPr/>
        </p:nvSpPr>
        <p:spPr>
          <a:xfrm>
            <a:off x="5418283" y="2060987"/>
            <a:ext cx="23617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——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福建省电视台新闻频道</a:t>
            </a:r>
          </a:p>
        </p:txBody>
      </p:sp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1589" y="3161823"/>
            <a:ext cx="1311399" cy="195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矩形 21"/>
          <p:cNvSpPr/>
          <p:nvPr/>
        </p:nvSpPr>
        <p:spPr>
          <a:xfrm>
            <a:off x="4752443" y="2885573"/>
            <a:ext cx="146989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专业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Professional </a:t>
            </a:r>
          </a:p>
        </p:txBody>
      </p:sp>
      <p:sp>
        <p:nvSpPr>
          <p:cNvPr id="23" name="矩形 22"/>
          <p:cNvSpPr/>
          <p:nvPr/>
        </p:nvSpPr>
        <p:spPr>
          <a:xfrm>
            <a:off x="7978936" y="2885571"/>
            <a:ext cx="11833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气场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Gas field</a:t>
            </a:r>
          </a:p>
        </p:txBody>
      </p:sp>
      <p:sp>
        <p:nvSpPr>
          <p:cNvPr id="24" name="矩形 23"/>
          <p:cNvSpPr/>
          <p:nvPr/>
        </p:nvSpPr>
        <p:spPr>
          <a:xfrm>
            <a:off x="6417290" y="2885572"/>
            <a:ext cx="13628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经验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Experience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5" name="Picture 5" descr="C:\Users\Administrator\Desktop\微信图片_2018052512221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652" y="3161823"/>
            <a:ext cx="2932353" cy="1954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矩形 25"/>
          <p:cNvSpPr/>
          <p:nvPr/>
        </p:nvSpPr>
        <p:spPr>
          <a:xfrm>
            <a:off x="9414192" y="3702714"/>
            <a:ext cx="22700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身        高：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184cm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体        重：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70kg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608556" y="552852"/>
            <a:ext cx="2380486" cy="483409"/>
            <a:chOff x="1400" y="1350"/>
            <a:chExt cx="6871" cy="1079"/>
          </a:xfrm>
        </p:grpSpPr>
        <p:sp>
          <p:nvSpPr>
            <p:cNvPr id="28" name="文本框 1"/>
            <p:cNvSpPr txBox="1"/>
            <p:nvPr/>
          </p:nvSpPr>
          <p:spPr>
            <a:xfrm>
              <a:off x="1400" y="1350"/>
              <a:ext cx="6871" cy="107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主持人推荐</a:t>
              </a:r>
            </a:p>
          </p:txBody>
        </p:sp>
        <p:sp>
          <p:nvSpPr>
            <p:cNvPr id="29" name="矩形 28"/>
            <p:cNvSpPr/>
            <p:nvPr/>
          </p:nvSpPr>
          <p:spPr>
            <a:xfrm>
              <a:off x="1400" y="1351"/>
              <a:ext cx="6871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/>
          <a:srcRect l="5969" b="2486"/>
          <a:stretch>
            <a:fillRect/>
          </a:stretch>
        </p:blipFill>
        <p:spPr>
          <a:xfrm>
            <a:off x="523746" y="1859801"/>
            <a:ext cx="3071545" cy="4433738"/>
          </a:xfrm>
          <a:prstGeom prst="parallelogram">
            <a:avLst>
              <a:gd name="adj" fmla="val 0"/>
            </a:avLst>
          </a:prstGeom>
        </p:spPr>
      </p:pic>
      <p:sp>
        <p:nvSpPr>
          <p:cNvPr id="9" name="矩形 8"/>
          <p:cNvSpPr/>
          <p:nvPr/>
        </p:nvSpPr>
        <p:spPr>
          <a:xfrm>
            <a:off x="4190151" y="2402128"/>
            <a:ext cx="16482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专业 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Professional </a:t>
            </a:r>
          </a:p>
        </p:txBody>
      </p:sp>
      <p:sp>
        <p:nvSpPr>
          <p:cNvPr id="10" name="矩形 9"/>
          <p:cNvSpPr/>
          <p:nvPr/>
        </p:nvSpPr>
        <p:spPr>
          <a:xfrm>
            <a:off x="8009876" y="2402128"/>
            <a:ext cx="248177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救场 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Stage-vacancy-filling</a:t>
            </a:r>
          </a:p>
        </p:txBody>
      </p:sp>
      <p:sp>
        <p:nvSpPr>
          <p:cNvPr id="11" name="矩形 10"/>
          <p:cNvSpPr/>
          <p:nvPr/>
        </p:nvSpPr>
        <p:spPr>
          <a:xfrm>
            <a:off x="5991919" y="2402128"/>
            <a:ext cx="18726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名嘴 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Famous mouth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细黑" panose="02010600040101010101" pitchFamily="2" charset="-122"/>
              <a:ea typeface="华文细黑" panose="02010600040101010101" pitchFamily="2" charset="-122"/>
              <a:cs typeface="+mn-cs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209710" y="2812526"/>
            <a:ext cx="7241610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身        高：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166cm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  <a:sym typeface="华文新魏" panose="02010800040101010101" pitchFamily="2" charset="-122"/>
              </a:rPr>
              <a:t>简 要 经 历：</a:t>
            </a:r>
          </a:p>
          <a:p>
            <a:pPr marL="914400" marR="0" lvl="2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  <a:sym typeface="华文新魏" panose="02010800040101010101" pitchFamily="2" charset="-122"/>
              </a:rPr>
              <a:t>        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  <a:sym typeface="华文新魏" panose="02010800040101010101" pitchFamily="2" charset="-122"/>
              </a:rPr>
              <a:t>2012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  <a:sym typeface="华文新魏" panose="02010800040101010101" pitchFamily="2" charset="-122"/>
              </a:rPr>
              <a:t>大爱无边 慈善天下活动</a:t>
            </a:r>
          </a:p>
          <a:p>
            <a:pPr marL="914400" marR="0" lvl="2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  <a:sym typeface="华文新魏" panose="02010800040101010101" pitchFamily="2" charset="-122"/>
              </a:rPr>
              <a:t>        2012雪津啤酒节</a:t>
            </a:r>
          </a:p>
          <a:p>
            <a:pPr marL="914400" marR="0" lvl="2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  <a:sym typeface="华文新魏" panose="02010800040101010101" pitchFamily="2" charset="-122"/>
              </a:rPr>
              <a:t>        2012万象汽车喜乐会 </a:t>
            </a:r>
          </a:p>
          <a:p>
            <a:pPr marL="914400" marR="0" lvl="2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  <a:sym typeface="华文新魏" panose="02010800040101010101" pitchFamily="2" charset="-122"/>
              </a:rPr>
              <a:t>       长乐首届美博会</a:t>
            </a:r>
          </a:p>
          <a:p>
            <a:pPr marL="914400" marR="0" lvl="2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  <a:sym typeface="华文新魏" panose="02010800040101010101" pitchFamily="2" charset="-122"/>
              </a:rPr>
              <a:t>      “朴卡油”奥运健儿庆功宴</a:t>
            </a:r>
          </a:p>
          <a:p>
            <a:pPr marL="914400" marR="0" lvl="2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  <a:sym typeface="华文新魏" panose="02010800040101010101" pitchFamily="2" charset="-122"/>
              </a:rPr>
              <a:t>       三一重工拉斯维加斯之夜</a:t>
            </a:r>
          </a:p>
          <a:p>
            <a:pPr marL="914400" marR="0" lvl="2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  <a:sym typeface="华文新魏" panose="02010800040101010101" pitchFamily="2" charset="-122"/>
              </a:rPr>
              <a:t>         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  <a:sym typeface="华文新魏" panose="02010800040101010101" pitchFamily="2" charset="-122"/>
              </a:rPr>
              <a:t>2012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  <a:sym typeface="华文新魏" panose="02010800040101010101" pitchFamily="2" charset="-122"/>
              </a:rPr>
              <a:t>海峡两岸美猴王争霸赛启动及旅游电影开机仪式</a:t>
            </a:r>
          </a:p>
          <a:p>
            <a:pPr marL="914400" marR="0" lvl="2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  <a:sym typeface="华文新魏" panose="02010800040101010101" pitchFamily="2" charset="-122"/>
              </a:rPr>
              <a:t>        名韩世界冠军见证 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  <a:sym typeface="华文新魏" panose="02010800040101010101" pitchFamily="2" charset="-122"/>
              </a:rPr>
              <a:t>2012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  <a:sym typeface="华文新魏" panose="02010800040101010101" pitchFamily="2" charset="-122"/>
              </a:rPr>
              <a:t>下斑工 程启动仪式</a:t>
            </a:r>
          </a:p>
        </p:txBody>
      </p:sp>
      <p:sp>
        <p:nvSpPr>
          <p:cNvPr id="13" name="矩形 12"/>
          <p:cNvSpPr/>
          <p:nvPr/>
        </p:nvSpPr>
        <p:spPr>
          <a:xfrm>
            <a:off x="4013046" y="1786576"/>
            <a:ext cx="206476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XXXX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细黑" panose="02010600040101010101" pitchFamily="2" charset="-122"/>
              <a:ea typeface="华文细黑" panose="02010600040101010101" pitchFamily="2" charset="-122"/>
              <a:cs typeface="+mn-cs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608556" y="552852"/>
            <a:ext cx="2380486" cy="483409"/>
            <a:chOff x="1400" y="1350"/>
            <a:chExt cx="6871" cy="1079"/>
          </a:xfrm>
        </p:grpSpPr>
        <p:sp>
          <p:nvSpPr>
            <p:cNvPr id="15" name="文本框 1"/>
            <p:cNvSpPr txBox="1"/>
            <p:nvPr/>
          </p:nvSpPr>
          <p:spPr>
            <a:xfrm>
              <a:off x="1400" y="1350"/>
              <a:ext cx="6871" cy="107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主持人推荐</a:t>
              </a:r>
            </a:p>
          </p:txBody>
        </p:sp>
        <p:sp>
          <p:nvSpPr>
            <p:cNvPr id="16" name="矩形 15"/>
            <p:cNvSpPr/>
            <p:nvPr/>
          </p:nvSpPr>
          <p:spPr>
            <a:xfrm>
              <a:off x="1400" y="1351"/>
              <a:ext cx="6871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114" y="1845704"/>
            <a:ext cx="3068590" cy="4461931"/>
          </a:xfrm>
          <a:prstGeom prst="parallelogram">
            <a:avLst>
              <a:gd name="adj" fmla="val 0"/>
            </a:avLst>
          </a:prstGeom>
        </p:spPr>
      </p:pic>
      <p:sp>
        <p:nvSpPr>
          <p:cNvPr id="9" name="矩形 8"/>
          <p:cNvSpPr/>
          <p:nvPr/>
        </p:nvSpPr>
        <p:spPr>
          <a:xfrm>
            <a:off x="4163173" y="1736152"/>
            <a:ext cx="14260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XXX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细黑" panose="02010600040101010101" pitchFamily="2" charset="-122"/>
              <a:ea typeface="华文细黑" panose="02010600040101010101" pitchFamily="2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160751" y="2436187"/>
            <a:ext cx="16482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专业 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Professional </a:t>
            </a:r>
          </a:p>
        </p:txBody>
      </p:sp>
      <p:sp>
        <p:nvSpPr>
          <p:cNvPr id="11" name="矩形 10"/>
          <p:cNvSpPr/>
          <p:nvPr/>
        </p:nvSpPr>
        <p:spPr>
          <a:xfrm>
            <a:off x="8522348" y="2436187"/>
            <a:ext cx="158569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敬业 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Dedicated </a:t>
            </a:r>
          </a:p>
        </p:txBody>
      </p:sp>
      <p:sp>
        <p:nvSpPr>
          <p:cNvPr id="12" name="矩形 11"/>
          <p:cNvSpPr/>
          <p:nvPr/>
        </p:nvSpPr>
        <p:spPr>
          <a:xfrm>
            <a:off x="6662437" y="2436187"/>
            <a:ext cx="11865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敏锐 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Acuity 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细黑" panose="02010600040101010101" pitchFamily="2" charset="-122"/>
              <a:ea typeface="华文细黑" panose="02010600040101010101" pitchFamily="2" charset="-122"/>
              <a:cs typeface="+mn-cs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196061" y="3112062"/>
            <a:ext cx="732264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身           高： 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165cm 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细黑" panose="02010600040101010101" pitchFamily="2" charset="-122"/>
              <a:ea typeface="华文细黑" panose="0201060004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体           重： 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49kg 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细黑" panose="02010600040101010101" pitchFamily="2" charset="-122"/>
              <a:ea typeface="华文细黑" panose="0201060004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工  作  单  位： 福建电视剧频道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《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海峡丽人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》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栏目主持 </a:t>
            </a:r>
          </a:p>
          <a:p>
            <a:pPr marL="1371600" marR="0" lvl="3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地产、汽车类品牌、化妆品美业、珠宝、服装、商会、电器、政府、建材、实业等各类行业长期合作。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主持类型涵盖：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细黑" panose="02010600040101010101" pitchFamily="2" charset="-122"/>
              <a:ea typeface="华文细黑" panose="02010600040101010101" pitchFamily="2" charset="-122"/>
              <a:cs typeface="+mn-cs"/>
            </a:endParaRPr>
          </a:p>
          <a:p>
            <a:pPr marL="1371600" marR="0" lvl="3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开盘、明星见面会、答谢宴、奠基、订货会、发布会、访谈会、婚礼、开业、会议、等各种活动形式 </a:t>
            </a:r>
          </a:p>
        </p:txBody>
      </p:sp>
      <p:sp>
        <p:nvSpPr>
          <p:cNvPr id="14" name="矩形 13"/>
          <p:cNvSpPr/>
          <p:nvPr/>
        </p:nvSpPr>
        <p:spPr>
          <a:xfrm>
            <a:off x="5474348" y="2028539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——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福建电视剧频道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《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海峡丽人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》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栏目主持 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608556" y="552852"/>
            <a:ext cx="2380486" cy="483409"/>
            <a:chOff x="1400" y="1350"/>
            <a:chExt cx="6871" cy="1079"/>
          </a:xfrm>
        </p:grpSpPr>
        <p:sp>
          <p:nvSpPr>
            <p:cNvPr id="16" name="文本框 1"/>
            <p:cNvSpPr txBox="1"/>
            <p:nvPr/>
          </p:nvSpPr>
          <p:spPr>
            <a:xfrm>
              <a:off x="1400" y="1350"/>
              <a:ext cx="6871" cy="107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主持人推荐</a:t>
              </a:r>
            </a:p>
          </p:txBody>
        </p:sp>
        <p:sp>
          <p:nvSpPr>
            <p:cNvPr id="18" name="矩形 17"/>
            <p:cNvSpPr/>
            <p:nvPr/>
          </p:nvSpPr>
          <p:spPr>
            <a:xfrm>
              <a:off x="1400" y="1351"/>
              <a:ext cx="6871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"/>
          <p:cNvSpPr txBox="1"/>
          <p:nvPr/>
        </p:nvSpPr>
        <p:spPr>
          <a:xfrm>
            <a:off x="4153292" y="4415195"/>
            <a:ext cx="3934698" cy="352854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dist"/>
            <a:r>
              <a:rPr lang="en-US" altLang="zh-CN" sz="1695" dirty="0">
                <a:solidFill>
                  <a:srgbClr val="C0A3A0"/>
                </a:solidFill>
                <a:latin typeface="张海山锐线体2.00" panose="02000000000000000000" charset="-122"/>
                <a:ea typeface="张海山锐线体2.00" panose="02000000000000000000" charset="-122"/>
                <a:sym typeface="宋体" panose="02010600030101010101" pitchFamily="2" charset="-122"/>
              </a:rPr>
              <a:t>—Program recommendation—</a:t>
            </a:r>
          </a:p>
        </p:txBody>
      </p:sp>
      <p:sp>
        <p:nvSpPr>
          <p:cNvPr id="3" name="椭圆 2"/>
          <p:cNvSpPr/>
          <p:nvPr/>
        </p:nvSpPr>
        <p:spPr>
          <a:xfrm>
            <a:off x="5421176" y="1930948"/>
            <a:ext cx="1349648" cy="1348527"/>
          </a:xfrm>
          <a:prstGeom prst="ellipse">
            <a:avLst/>
          </a:prstGeom>
          <a:noFill/>
          <a:ln w="127000">
            <a:solidFill>
              <a:srgbClr val="C0A3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en-US" altLang="zh-CN" sz="7055" b="1" noProof="1">
                <a:solidFill>
                  <a:srgbClr val="C0A3A0"/>
                </a:solidFill>
                <a:latin typeface="张海山锐线体2.00" panose="02000000000000000000" charset="-122"/>
                <a:ea typeface="张海山锐线体2.00" panose="02000000000000000000" charset="-122"/>
              </a:rPr>
              <a:t>2</a:t>
            </a:r>
          </a:p>
        </p:txBody>
      </p:sp>
      <p:sp>
        <p:nvSpPr>
          <p:cNvPr id="4" name="文本框 11"/>
          <p:cNvSpPr txBox="1"/>
          <p:nvPr/>
        </p:nvSpPr>
        <p:spPr>
          <a:xfrm>
            <a:off x="4153292" y="3683810"/>
            <a:ext cx="3934698" cy="67864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dist"/>
            <a:r>
              <a:rPr lang="zh-CN" altLang="en-US" sz="3810" dirty="0">
                <a:solidFill>
                  <a:srgbClr val="C0A3A0"/>
                </a:solidFill>
                <a:latin typeface="张海山锐线体2.00" panose="02000000000000000000" charset="-122"/>
                <a:ea typeface="张海山锐线体2.00" panose="02000000000000000000" charset="-122"/>
                <a:sym typeface="宋体" panose="02010600030101010101" pitchFamily="2" charset="-122"/>
              </a:rPr>
              <a:t>节目推荐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808145" y="2010120"/>
            <a:ext cx="10477476" cy="106182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R="0" lvl="0" indent="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</a:lstStyle>
          <a:p>
            <a:pPr marL="0" marR="0" lvl="0" indent="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sym typeface="+mn-ea"/>
              </a:rPr>
              <a:t>视频互动秀是一种全新的突破、新颖的展示。以舞蹈为主，但比以往的舞蹈更加靓丽，现场视觉更加震撼。不同之处则是在黑暗的前提下，通过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sym typeface="+mn-ea"/>
              </a:rPr>
              <a:t>LED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sym typeface="+mn-ea"/>
              </a:rPr>
              <a:t>大屏幕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sym typeface="+mn-ea"/>
              </a:rPr>
              <a:t>《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sym typeface="+mn-ea"/>
              </a:rPr>
              <a:t>特制视频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sym typeface="+mn-ea"/>
              </a:rPr>
              <a:t>》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sym typeface="+mn-ea"/>
              </a:rPr>
              <a:t>所呈现的光，照亮舞蹈演员，演员的动作在微光中若隐若现。题材新颖，融入内容广泛，舞蹈动作随音乐节奏合为一体，人与视频的完美结合，呈现出各种美轮美奂的场景。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969" y="3429933"/>
            <a:ext cx="4788773" cy="26929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415" y="3429932"/>
            <a:ext cx="4788773" cy="2692981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608555" y="853641"/>
            <a:ext cx="4336423" cy="483409"/>
            <a:chOff x="1400" y="1350"/>
            <a:chExt cx="6871" cy="1079"/>
          </a:xfrm>
        </p:grpSpPr>
        <p:sp>
          <p:nvSpPr>
            <p:cNvPr id="7" name="文本框 1"/>
            <p:cNvSpPr txBox="1"/>
            <p:nvPr/>
          </p:nvSpPr>
          <p:spPr>
            <a:xfrm>
              <a:off x="1400" y="1350"/>
              <a:ext cx="6871" cy="107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视频互动秀</a:t>
              </a:r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《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链接未来</a:t>
              </a:r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》</a:t>
              </a:r>
            </a:p>
          </p:txBody>
        </p:sp>
        <p:sp>
          <p:nvSpPr>
            <p:cNvPr id="8" name="矩形 7"/>
            <p:cNvSpPr/>
            <p:nvPr/>
          </p:nvSpPr>
          <p:spPr>
            <a:xfrm>
              <a:off x="1400" y="1351"/>
              <a:ext cx="6871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27410" y="723518"/>
            <a:ext cx="2354321" cy="483209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dist"/>
            <a:r>
              <a:rPr lang="en-US" altLang="zh-CN" sz="2540" dirty="0">
                <a:solidFill>
                  <a:schemeClr val="bg1"/>
                </a:solidFill>
                <a:latin typeface="方正尚酷简体" panose="03000509000000000000" charset="-122"/>
                <a:ea typeface="方正尚酷简体" panose="03000509000000000000" charset="-122"/>
              </a:rPr>
              <a:t>#</a:t>
            </a:r>
            <a:r>
              <a:rPr lang="zh-CN" altLang="en-US" sz="2540" dirty="0">
                <a:solidFill>
                  <a:schemeClr val="bg1"/>
                </a:solidFill>
                <a:latin typeface="方正尚酷简体" panose="03000509000000000000" charset="-122"/>
                <a:ea typeface="方正尚酷简体" panose="03000509000000000000" charset="-122"/>
              </a:rPr>
              <a:t>活动目的</a:t>
            </a:r>
          </a:p>
        </p:txBody>
      </p:sp>
      <p:sp>
        <p:nvSpPr>
          <p:cNvPr id="3" name="矩形 2"/>
          <p:cNvSpPr/>
          <p:nvPr/>
        </p:nvSpPr>
        <p:spPr>
          <a:xfrm>
            <a:off x="627409" y="737754"/>
            <a:ext cx="2354322" cy="454736"/>
          </a:xfrm>
          <a:prstGeom prst="rect">
            <a:avLst/>
          </a:prstGeom>
          <a:noFill/>
          <a:ln>
            <a:solidFill>
              <a:srgbClr val="C0A3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95">
              <a:solidFill>
                <a:schemeClr val="bg1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1260454" y="2158764"/>
            <a:ext cx="2895302" cy="899392"/>
          </a:xfrm>
          <a:prstGeom prst="rect">
            <a:avLst/>
          </a:prstGeom>
          <a:solidFill>
            <a:srgbClr val="C0A3A0"/>
          </a:solidFill>
          <a:ln>
            <a:solidFill>
              <a:srgbClr val="C0A3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50000"/>
              </a:lnSpc>
            </a:pPr>
            <a:r>
              <a:rPr lang="en-US" altLang="zh-CN" sz="2540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尚酷简体" panose="03000509000000000000" charset="-122"/>
                <a:ea typeface="方正尚酷简体" panose="03000509000000000000" charset="-122"/>
                <a:sym typeface="+mn-ea"/>
              </a:rPr>
              <a:t>  </a:t>
            </a:r>
            <a:r>
              <a:rPr lang="zh-CN" altLang="en-US" sz="2540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尚酷简体" panose="03000509000000000000" charset="-122"/>
                <a:ea typeface="方正尚酷简体" panose="03000509000000000000" charset="-122"/>
                <a:sym typeface="+mn-ea"/>
              </a:rPr>
              <a:t>壹</a:t>
            </a:r>
            <a:r>
              <a:rPr lang="en-US" altLang="zh-CN" sz="2540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尚酷简体" panose="03000509000000000000" charset="-122"/>
                <a:ea typeface="方正尚酷简体" panose="03000509000000000000" charset="-122"/>
                <a:sym typeface="+mn-ea"/>
              </a:rPr>
              <a:t>. </a:t>
            </a:r>
            <a:r>
              <a:rPr lang="zh-CN" altLang="en-US" sz="2540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尚酷简体" panose="03000509000000000000" charset="-122"/>
                <a:ea typeface="方正尚酷简体" panose="03000509000000000000" charset="-122"/>
                <a:sym typeface="+mn-ea"/>
              </a:rPr>
              <a:t>关系</a:t>
            </a:r>
            <a:r>
              <a:rPr lang="en-US" altLang="zh-CN" sz="2540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张海山锐线体2.00" panose="02000000000000000000" charset="-122"/>
                <a:ea typeface="张海山锐线体2.00" panose="02000000000000000000" charset="-122"/>
                <a:sym typeface="+mn-ea"/>
              </a:rPr>
              <a:t>/</a:t>
            </a:r>
            <a:r>
              <a:rPr lang="en-US" altLang="zh-CN" sz="1600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张海山锐线体2.00" panose="02000000000000000000" charset="-122"/>
                <a:ea typeface="张海山锐线体2.00" panose="02000000000000000000" charset="-122"/>
                <a:sym typeface="+mn-ea"/>
              </a:rPr>
              <a:t>relationship</a:t>
            </a:r>
          </a:p>
        </p:txBody>
      </p:sp>
      <p:sp>
        <p:nvSpPr>
          <p:cNvPr id="5" name="矩形 4"/>
          <p:cNvSpPr/>
          <p:nvPr/>
        </p:nvSpPr>
        <p:spPr>
          <a:xfrm>
            <a:off x="4320403" y="2158764"/>
            <a:ext cx="6669834" cy="899392"/>
          </a:xfrm>
          <a:prstGeom prst="rect">
            <a:avLst/>
          </a:prstGeom>
          <a:solidFill>
            <a:srgbClr val="C0A3A0"/>
          </a:solidFill>
          <a:ln>
            <a:solidFill>
              <a:srgbClr val="C0A3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zh-CN" altLang="en-US" sz="2000" b="1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通过答谢宴，进一步密切客户与我行之间的关系。</a:t>
            </a:r>
          </a:p>
        </p:txBody>
      </p:sp>
      <p:sp>
        <p:nvSpPr>
          <p:cNvPr id="6" name="矩形 5"/>
          <p:cNvSpPr/>
          <p:nvPr/>
        </p:nvSpPr>
        <p:spPr>
          <a:xfrm>
            <a:off x="1260454" y="3404249"/>
            <a:ext cx="2895302" cy="899392"/>
          </a:xfrm>
          <a:prstGeom prst="rect">
            <a:avLst/>
          </a:prstGeom>
          <a:solidFill>
            <a:srgbClr val="C0A3A0"/>
          </a:solidFill>
          <a:ln>
            <a:solidFill>
              <a:srgbClr val="C0A3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fontAlgn="base">
              <a:lnSpc>
                <a:spcPct val="150000"/>
              </a:lnSpc>
            </a:pPr>
            <a:r>
              <a:rPr lang="en-US" altLang="zh-CN" sz="2540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尚酷简体" panose="03000509000000000000" charset="-122"/>
                <a:ea typeface="方正尚酷简体" panose="03000509000000000000" charset="-122"/>
                <a:sym typeface="+mn-ea"/>
              </a:rPr>
              <a:t>  </a:t>
            </a:r>
            <a:r>
              <a:rPr lang="zh-CN" altLang="en-US" sz="2540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尚酷简体" panose="03000509000000000000" charset="-122"/>
                <a:ea typeface="方正尚酷简体" panose="03000509000000000000" charset="-122"/>
                <a:sym typeface="+mn-ea"/>
              </a:rPr>
              <a:t>贰</a:t>
            </a:r>
            <a:r>
              <a:rPr lang="en-US" altLang="zh-CN" sz="2540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尚酷简体" panose="03000509000000000000" charset="-122"/>
                <a:ea typeface="方正尚酷简体" panose="03000509000000000000" charset="-122"/>
                <a:sym typeface="+mn-ea"/>
              </a:rPr>
              <a:t>.</a:t>
            </a:r>
            <a:r>
              <a:rPr lang="zh-CN" altLang="en-US" sz="254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尚酷简体" panose="03000509000000000000" charset="-122"/>
                <a:ea typeface="方正尚酷简体" panose="03000509000000000000" charset="-122"/>
                <a:sym typeface="+mn-ea"/>
              </a:rPr>
              <a:t>建立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张海山锐线体2.00" panose="02000000000000000000" charset="-122"/>
                <a:ea typeface="张海山锐线体2.00" panose="02000000000000000000" charset="-122"/>
                <a:sym typeface="+mn-ea"/>
              </a:rPr>
              <a:t>/Establish</a:t>
            </a:r>
            <a:endParaRPr lang="en-US" altLang="zh-CN" sz="2000" noProof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张海山锐线体2.00" panose="02000000000000000000" charset="-122"/>
              <a:ea typeface="张海山锐线体2.00" panose="02000000000000000000" charset="-122"/>
              <a:sym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320403" y="3404249"/>
            <a:ext cx="6669834" cy="899392"/>
          </a:xfrm>
          <a:prstGeom prst="rect">
            <a:avLst/>
          </a:prstGeom>
          <a:solidFill>
            <a:srgbClr val="C0A3A0"/>
          </a:solidFill>
          <a:ln>
            <a:solidFill>
              <a:srgbClr val="C0A3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zh-CN" altLang="en-US" sz="2000" b="1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巩固老客户，吸引新客户的目的，为</a:t>
            </a:r>
            <a:r>
              <a:rPr lang="en-US" altLang="zh-CN" sz="2000" b="1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2021</a:t>
            </a:r>
            <a:r>
              <a:rPr lang="zh-CN" altLang="en-US" sz="2000" b="1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年的业务拓展奠定基础。</a:t>
            </a:r>
          </a:p>
        </p:txBody>
      </p:sp>
      <p:sp>
        <p:nvSpPr>
          <p:cNvPr id="8" name="矩形 7"/>
          <p:cNvSpPr/>
          <p:nvPr/>
        </p:nvSpPr>
        <p:spPr>
          <a:xfrm>
            <a:off x="1260454" y="4552512"/>
            <a:ext cx="2895302" cy="899392"/>
          </a:xfrm>
          <a:prstGeom prst="rect">
            <a:avLst/>
          </a:prstGeom>
          <a:solidFill>
            <a:srgbClr val="C0A3A0"/>
          </a:solidFill>
          <a:ln>
            <a:solidFill>
              <a:srgbClr val="C0A3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50000"/>
              </a:lnSpc>
            </a:pPr>
            <a:r>
              <a:rPr lang="en-US" altLang="zh-CN" sz="2540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尚酷简体" panose="03000509000000000000" charset="-122"/>
                <a:ea typeface="方正尚酷简体" panose="03000509000000000000" charset="-122"/>
                <a:sym typeface="+mn-ea"/>
              </a:rPr>
              <a:t>  </a:t>
            </a:r>
            <a:r>
              <a:rPr lang="zh-CN" altLang="en-US" sz="2540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尚酷简体" panose="03000509000000000000" charset="-122"/>
                <a:ea typeface="方正尚酷简体" panose="03000509000000000000" charset="-122"/>
                <a:sym typeface="+mn-ea"/>
              </a:rPr>
              <a:t>叁</a:t>
            </a:r>
            <a:r>
              <a:rPr lang="en-US" altLang="zh-CN" sz="2540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尚酷简体" panose="03000509000000000000" charset="-122"/>
                <a:ea typeface="方正尚酷简体" panose="03000509000000000000" charset="-122"/>
                <a:sym typeface="+mn-ea"/>
              </a:rPr>
              <a:t>.</a:t>
            </a:r>
            <a:r>
              <a:rPr lang="zh-CN" altLang="en-US" sz="2540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尚酷简体" panose="03000509000000000000" charset="-122"/>
                <a:ea typeface="方正尚酷简体" panose="03000509000000000000" charset="-122"/>
                <a:sym typeface="+mn-ea"/>
              </a:rPr>
              <a:t>宣传</a:t>
            </a:r>
            <a:r>
              <a:rPr lang="en-US" altLang="zh-CN" sz="254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张海山锐线体2.00" panose="02000000000000000000" charset="-122"/>
                <a:ea typeface="张海山锐线体2.00" panose="02000000000000000000" charset="-122"/>
                <a:sym typeface="+mn-ea"/>
              </a:rPr>
              <a:t>/</a:t>
            </a:r>
            <a:r>
              <a:rPr lang="en-US" altLang="zh-CN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张海山锐线体2.00" panose="02000000000000000000" charset="-122"/>
                <a:ea typeface="张海山锐线体2.00" panose="02000000000000000000" charset="-122"/>
                <a:sym typeface="+mn-ea"/>
              </a:rPr>
              <a:t>Propaganda</a:t>
            </a:r>
            <a:endParaRPr lang="en-US" altLang="zh-CN" noProof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张海山锐线体2.00" panose="02000000000000000000" charset="-122"/>
              <a:ea typeface="张海山锐线体2.00" panose="02000000000000000000" charset="-122"/>
              <a:sym typeface="+mn-ea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320403" y="4552512"/>
            <a:ext cx="6669834" cy="899392"/>
          </a:xfrm>
          <a:prstGeom prst="rect">
            <a:avLst/>
          </a:prstGeom>
          <a:solidFill>
            <a:srgbClr val="C0A3A0"/>
          </a:solidFill>
          <a:ln>
            <a:solidFill>
              <a:srgbClr val="C0A3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zh-CN" altLang="en-US" sz="2000" b="1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宣传知名银行的整体形象，展示我行的整体实力及业务特色。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608555" y="853641"/>
            <a:ext cx="4336423" cy="483409"/>
            <a:chOff x="1400" y="1350"/>
            <a:chExt cx="6871" cy="1079"/>
          </a:xfrm>
        </p:grpSpPr>
        <p:sp>
          <p:nvSpPr>
            <p:cNvPr id="8" name="文本框 1"/>
            <p:cNvSpPr txBox="1"/>
            <p:nvPr/>
          </p:nvSpPr>
          <p:spPr>
            <a:xfrm>
              <a:off x="1400" y="1350"/>
              <a:ext cx="6871" cy="107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dist"/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视频互动秀</a:t>
              </a:r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《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极魅之光 </a:t>
              </a:r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》</a:t>
              </a:r>
            </a:p>
          </p:txBody>
        </p:sp>
        <p:sp>
          <p:nvSpPr>
            <p:cNvPr id="9" name="矩形 8"/>
            <p:cNvSpPr/>
            <p:nvPr/>
          </p:nvSpPr>
          <p:spPr>
            <a:xfrm>
              <a:off x="1400" y="1351"/>
              <a:ext cx="6871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  <p:sp>
        <p:nvSpPr>
          <p:cNvPr id="12" name="文本框 2"/>
          <p:cNvSpPr txBox="1"/>
          <p:nvPr/>
        </p:nvSpPr>
        <p:spPr>
          <a:xfrm>
            <a:off x="1044947" y="2152544"/>
            <a:ext cx="9832159" cy="69935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R="0" lvl="0" indent="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</a:lstStyle>
          <a:p>
            <a:r>
              <a:rPr lang="zh-CN" altLang="en-US" sz="1400" dirty="0">
                <a:sym typeface="+mn-ea"/>
              </a:rPr>
              <a:t>极魅之光 顾名思义 ， 视频中的舞动线条图案都极为丰富 ，大气，美妙！必然是一场视觉盛宴！ 舞者貌似随心所欲的舞动，其实都经过精心的设计。寓意品牌及企业发出万丈光芒，不断辉煌，再加上舞蹈更是别具一格！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2" cstate="print"/>
          <a:srcRect t="17109"/>
          <a:stretch>
            <a:fillRect/>
          </a:stretch>
        </p:blipFill>
        <p:spPr>
          <a:xfrm>
            <a:off x="1237882" y="3668233"/>
            <a:ext cx="4622206" cy="2535122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3" cstate="print"/>
          <a:srcRect t="18139"/>
          <a:stretch>
            <a:fillRect/>
          </a:stretch>
        </p:blipFill>
        <p:spPr>
          <a:xfrm>
            <a:off x="6287059" y="3668233"/>
            <a:ext cx="4693871" cy="2535124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1044947" y="2046216"/>
            <a:ext cx="9832159" cy="70057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R="0" lvl="0" indent="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</a:lstStyle>
          <a:p>
            <a:r>
              <a:rPr lang="zh-CN" altLang="en-US" sz="1400" dirty="0">
                <a:sym typeface="+mn-ea"/>
              </a:rPr>
              <a:t>光耀未来是一个大型的视频互动舞蹈，舞蹈演员有节奏的舞蹈配合着视频的播放，形成一个人和影像的互动。舞者对光的追寻和无以伦比的喜爱，象征着企业文化不断追求品质、不断地创新。</a:t>
            </a:r>
          </a:p>
        </p:txBody>
      </p:sp>
      <p:pic>
        <p:nvPicPr>
          <p:cNvPr id="3" name="Picture 2" descr="https://timgsa.baidu.com/timg?image&amp;quality=80&amp;size=b9999_10000&amp;sec=1542372621&amp;di=2e7fe1fd88f1d57874ebe21b3ae68fe8&amp;imgtype=jpg&amp;er=1&amp;src=http%3A%2F%2Fimgs.focus.cn%2Fupload%2Fnews%2F7832%2Fb_78310336.jp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329" y="3110672"/>
            <a:ext cx="4220971" cy="2692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50"/>
          <a:stretch>
            <a:fillRect/>
          </a:stretch>
        </p:blipFill>
        <p:spPr>
          <a:xfrm>
            <a:off x="5262228" y="3110672"/>
            <a:ext cx="3958479" cy="2692979"/>
          </a:xfrm>
          <a:prstGeom prst="rect">
            <a:avLst/>
          </a:prstGeom>
        </p:spPr>
      </p:pic>
      <p:pic>
        <p:nvPicPr>
          <p:cNvPr id="5" name="Picture 2" descr="https://timgsa.baidu.com/timg?image&amp;quality=80&amp;size=b9999_10000&amp;sec=1541778453134&amp;di=c5662482a2a7464f0b5e2d65cf742f0c&amp;imgtype=0&amp;src=http%3A%2F%2Ftu.cibohui.com%2FNEWS%2FNEWS_oawpewrjsuh2014011113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4736" r="56226"/>
          <a:stretch>
            <a:fillRect/>
          </a:stretch>
        </p:blipFill>
        <p:spPr bwMode="auto">
          <a:xfrm>
            <a:off x="9341635" y="3110672"/>
            <a:ext cx="2088370" cy="2692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组合 5"/>
          <p:cNvGrpSpPr/>
          <p:nvPr/>
        </p:nvGrpSpPr>
        <p:grpSpPr>
          <a:xfrm>
            <a:off x="608555" y="853641"/>
            <a:ext cx="4336423" cy="483409"/>
            <a:chOff x="1400" y="1350"/>
            <a:chExt cx="6871" cy="1079"/>
          </a:xfrm>
        </p:grpSpPr>
        <p:sp>
          <p:nvSpPr>
            <p:cNvPr id="7" name="文本框 1"/>
            <p:cNvSpPr txBox="1"/>
            <p:nvPr/>
          </p:nvSpPr>
          <p:spPr>
            <a:xfrm>
              <a:off x="1400" y="1350"/>
              <a:ext cx="6871" cy="107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dist"/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视频互动秀</a:t>
              </a:r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《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光耀未来</a:t>
              </a:r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》</a:t>
              </a:r>
            </a:p>
          </p:txBody>
        </p:sp>
        <p:sp>
          <p:nvSpPr>
            <p:cNvPr id="8" name="矩形 7"/>
            <p:cNvSpPr/>
            <p:nvPr/>
          </p:nvSpPr>
          <p:spPr>
            <a:xfrm>
              <a:off x="1400" y="1351"/>
              <a:ext cx="6871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1108745" y="2343932"/>
            <a:ext cx="9832159" cy="70057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R="0" lvl="0" indent="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</a:lstStyle>
          <a:p>
            <a:pPr marL="0" marR="0" lvl="0" indent="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sym typeface="+mn-ea"/>
              </a:rPr>
              <a:t>是舞蹈，更是杂技。在优雅的音乐声中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sym typeface="+mn-ea"/>
              </a:rPr>
              <a:t>,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sym typeface="+mn-ea"/>
              </a:rPr>
              <a:t>女演员在男演员的背上、双肩、手掌和头顶上轻灵地跳着芭蕾舞，将芭蕾这一西方的高雅艺术糅进中国的传统杂技里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sym typeface="+mn-ea"/>
              </a:rPr>
              <a:t>,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sym typeface="+mn-ea"/>
              </a:rPr>
              <a:t>杂技变得优雅浪漫，芭蕾变得惊险刺激。</a:t>
            </a:r>
          </a:p>
        </p:txBody>
      </p:sp>
      <p:pic>
        <p:nvPicPr>
          <p:cNvPr id="3" name="Picture 2" descr="https://timgsa.baidu.com/timg?image&amp;quality=80&amp;size=b9999_10000&amp;sec=1541778958143&amp;di=0fdd2041cd9e5887853292b27537d23e&amp;imgtype=0&amp;src=http%3A%2F%2Fwww.sinovision.net%2Fattachments%2F2011%2F02%2F27%2F20166720894d6a8b8e2bfb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098" y="3675519"/>
            <a:ext cx="3200801" cy="240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/>
          <a:srcRect l="1" r="39695" b="6980"/>
          <a:stretch>
            <a:fillRect/>
          </a:stretch>
        </p:blipFill>
        <p:spPr>
          <a:xfrm>
            <a:off x="4045538" y="3675519"/>
            <a:ext cx="2344631" cy="2400601"/>
          </a:xfrm>
          <a:prstGeom prst="rect">
            <a:avLst/>
          </a:prstGeom>
        </p:spPr>
      </p:pic>
      <p:pic>
        <p:nvPicPr>
          <p:cNvPr id="5" name="Picture 4" descr="https://timgsa.baidu.com/timg?image&amp;quality=80&amp;size=b9999_10000&amp;sec=1542373762&amp;di=b779b5791888679b5de985bdd6fae92f&amp;imgtype=jpg&amp;er=1&amp;src=http%3A%2F%2Fi1.sinaimg.cn%2Fent%2Fj%2F2011-11-02%2FU2223P28T3D3467285F326DT201111021513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808" y="3675518"/>
            <a:ext cx="1569020" cy="240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72467" y="3675518"/>
            <a:ext cx="3615363" cy="2400601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608555" y="853641"/>
            <a:ext cx="4336423" cy="483409"/>
            <a:chOff x="1400" y="1350"/>
            <a:chExt cx="6871" cy="1079"/>
          </a:xfrm>
        </p:grpSpPr>
        <p:sp>
          <p:nvSpPr>
            <p:cNvPr id="8" name="文本框 1"/>
            <p:cNvSpPr txBox="1"/>
            <p:nvPr/>
          </p:nvSpPr>
          <p:spPr>
            <a:xfrm>
              <a:off x="1400" y="1350"/>
              <a:ext cx="6871" cy="107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另类芭蕾</a:t>
              </a:r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《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肩上芭蕾</a:t>
              </a:r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》</a:t>
              </a:r>
            </a:p>
          </p:txBody>
        </p:sp>
        <p:sp>
          <p:nvSpPr>
            <p:cNvPr id="9" name="矩形 8"/>
            <p:cNvSpPr/>
            <p:nvPr/>
          </p:nvSpPr>
          <p:spPr>
            <a:xfrm>
              <a:off x="1400" y="1351"/>
              <a:ext cx="6871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608555" y="853641"/>
            <a:ext cx="2242929" cy="483409"/>
            <a:chOff x="1400" y="1350"/>
            <a:chExt cx="6871" cy="1079"/>
          </a:xfrm>
        </p:grpSpPr>
        <p:sp>
          <p:nvSpPr>
            <p:cNvPr id="5" name="文本框 1"/>
            <p:cNvSpPr txBox="1"/>
            <p:nvPr/>
          </p:nvSpPr>
          <p:spPr>
            <a:xfrm>
              <a:off x="1400" y="1350"/>
              <a:ext cx="6871" cy="107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乐队演唱</a:t>
              </a:r>
              <a:endParaRPr lang="en-US" altLang="zh-CN" sz="2540" dirty="0">
                <a:solidFill>
                  <a:schemeClr val="bg1"/>
                </a:solidFill>
                <a:latin typeface="方正尚酷简体" panose="03000509000000000000" charset="-122"/>
                <a:ea typeface="方正尚酷简体" panose="03000509000000000000" charset="-122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1400" y="1351"/>
              <a:ext cx="6871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7011" y="2389027"/>
            <a:ext cx="5130508" cy="3425499"/>
          </a:xfrm>
          <a:prstGeom prst="rect">
            <a:avLst/>
          </a:prstGeom>
        </p:spPr>
      </p:pic>
      <p:pic>
        <p:nvPicPr>
          <p:cNvPr id="1026" name="Picture 2" descr="https://timgsa.baidu.com/timg?image&amp;quality=80&amp;size=b9999_10000&amp;sec=1548980248354&amp;di=43f3eb056c1240dc184e0590febd4003&amp;imgtype=jpg&amp;src=http%3A%2F%2Fimg4.imgtn.bdimg.com%2Fit%2Fu%3D234267394%2C3691172779%26fm%3D214%26gp%3D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934" y="2389168"/>
            <a:ext cx="3712232" cy="3425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223" y="2778610"/>
            <a:ext cx="4948868" cy="329324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329" y="2778610"/>
            <a:ext cx="4948868" cy="3293247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1751172" y="1665698"/>
            <a:ext cx="3362970" cy="483409"/>
            <a:chOff x="1400" y="1350"/>
            <a:chExt cx="6501" cy="1079"/>
          </a:xfrm>
        </p:grpSpPr>
        <p:sp>
          <p:nvSpPr>
            <p:cNvPr id="5" name="文本框 1"/>
            <p:cNvSpPr txBox="1"/>
            <p:nvPr/>
          </p:nvSpPr>
          <p:spPr>
            <a:xfrm>
              <a:off x="1400" y="1350"/>
              <a:ext cx="6501" cy="107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原生之美现代舞</a:t>
              </a:r>
              <a:endParaRPr lang="en-US" altLang="zh-CN" sz="2540" dirty="0">
                <a:solidFill>
                  <a:schemeClr val="bg1"/>
                </a:solidFill>
                <a:latin typeface="方正尚酷简体" panose="03000509000000000000" charset="-122"/>
                <a:ea typeface="方正尚酷简体" panose="03000509000000000000" charset="-122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1400" y="1351"/>
              <a:ext cx="6501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7245975" y="1665698"/>
            <a:ext cx="3053139" cy="483409"/>
            <a:chOff x="7643017" y="1679810"/>
            <a:chExt cx="3053139" cy="483409"/>
          </a:xfrm>
        </p:grpSpPr>
        <p:sp>
          <p:nvSpPr>
            <p:cNvPr id="9" name="矩形 8"/>
            <p:cNvSpPr/>
            <p:nvPr/>
          </p:nvSpPr>
          <p:spPr>
            <a:xfrm>
              <a:off x="7643017" y="1680258"/>
              <a:ext cx="3053139" cy="454736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  <p:sp>
          <p:nvSpPr>
            <p:cNvPr id="10" name="文本框 1"/>
            <p:cNvSpPr txBox="1"/>
            <p:nvPr/>
          </p:nvSpPr>
          <p:spPr>
            <a:xfrm>
              <a:off x="7643017" y="1679810"/>
              <a:ext cx="3053139" cy="48340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流金丝语丝带舞</a:t>
              </a:r>
              <a:endParaRPr lang="en-US" altLang="zh-CN" sz="2540" dirty="0">
                <a:solidFill>
                  <a:schemeClr val="bg1"/>
                </a:solidFill>
                <a:latin typeface="方正尚酷简体" panose="03000509000000000000" charset="-122"/>
                <a:ea typeface="方正尚酷简体" panose="03000509000000000000" charset="-122"/>
              </a:endParaRPr>
            </a:p>
          </p:txBody>
        </p:sp>
      </p:grp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"/>
          <p:cNvSpPr txBox="1"/>
          <p:nvPr/>
        </p:nvSpPr>
        <p:spPr>
          <a:xfrm>
            <a:off x="4153292" y="4415195"/>
            <a:ext cx="3934698" cy="352854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dist"/>
            <a:r>
              <a:rPr lang="en-US" altLang="zh-CN" sz="1695" dirty="0">
                <a:solidFill>
                  <a:srgbClr val="C0A3A0"/>
                </a:solidFill>
                <a:latin typeface="张海山锐线体2.00" panose="02000000000000000000" charset="-122"/>
                <a:ea typeface="张海山锐线体2.00" panose="02000000000000000000" charset="-122"/>
                <a:sym typeface="宋体" panose="02010600030101010101" pitchFamily="2" charset="-122"/>
              </a:rPr>
              <a:t>—Prizes recommendation—</a:t>
            </a:r>
            <a:endParaRPr kumimoji="0" lang="en-US" altLang="zh-CN" sz="1695" b="0" i="0" u="none" strike="noStrike" kern="1200" cap="none" spc="0" normalizeH="0" baseline="0" noProof="0" dirty="0">
              <a:ln>
                <a:noFill/>
              </a:ln>
              <a:solidFill>
                <a:srgbClr val="C0A3A0"/>
              </a:solidFill>
              <a:effectLst/>
              <a:uLnTx/>
              <a:uFillTx/>
              <a:latin typeface="张海山锐线体2.00" panose="02000000000000000000" charset="-122"/>
              <a:ea typeface="张海山锐线体2.00" panose="02000000000000000000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3" name="椭圆 2"/>
          <p:cNvSpPr/>
          <p:nvPr/>
        </p:nvSpPr>
        <p:spPr>
          <a:xfrm>
            <a:off x="5421176" y="1930948"/>
            <a:ext cx="1349648" cy="1348527"/>
          </a:xfrm>
          <a:prstGeom prst="ellipse">
            <a:avLst/>
          </a:prstGeom>
          <a:noFill/>
          <a:ln w="127000">
            <a:solidFill>
              <a:srgbClr val="C0A3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7055" b="1" i="0" u="none" strike="noStrike" kern="1200" cap="none" spc="0" normalizeH="0" baseline="0" noProof="1">
                <a:ln>
                  <a:noFill/>
                </a:ln>
                <a:solidFill>
                  <a:srgbClr val="C0A3A0"/>
                </a:solidFill>
                <a:effectLst/>
                <a:uLnTx/>
                <a:uFillTx/>
                <a:latin typeface="张海山锐线体2.00" panose="02000000000000000000" charset="-122"/>
                <a:ea typeface="张海山锐线体2.00" panose="02000000000000000000" charset="-122"/>
                <a:cs typeface="+mn-cs"/>
              </a:rPr>
              <a:t>3</a:t>
            </a:r>
          </a:p>
        </p:txBody>
      </p:sp>
      <p:sp>
        <p:nvSpPr>
          <p:cNvPr id="4" name="文本框 11"/>
          <p:cNvSpPr txBox="1"/>
          <p:nvPr/>
        </p:nvSpPr>
        <p:spPr>
          <a:xfrm>
            <a:off x="4153292" y="3683810"/>
            <a:ext cx="3934698" cy="67864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810" b="0" i="0" u="none" strike="noStrike" kern="1200" cap="none" spc="0" normalizeH="0" baseline="0" noProof="0" dirty="0">
                <a:ln>
                  <a:noFill/>
                </a:ln>
                <a:solidFill>
                  <a:srgbClr val="C0A3A0"/>
                </a:solidFill>
                <a:effectLst/>
                <a:uLnTx/>
                <a:uFillTx/>
                <a:latin typeface="张海山锐线体2.00" panose="02000000000000000000" charset="-122"/>
                <a:ea typeface="张海山锐线体2.00" panose="02000000000000000000" charset="-122"/>
                <a:cs typeface="+mn-cs"/>
                <a:sym typeface="宋体" panose="02010600030101010101" pitchFamily="2" charset="-122"/>
              </a:rPr>
              <a:t>奖品推荐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27409" y="605269"/>
            <a:ext cx="3078316" cy="454736"/>
          </a:xfrm>
          <a:prstGeom prst="rect">
            <a:avLst/>
          </a:prstGeom>
          <a:noFill/>
          <a:ln>
            <a:solidFill>
              <a:srgbClr val="C0A3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95">
              <a:solidFill>
                <a:schemeClr val="bg1"/>
              </a:solidFill>
            </a:endParaRPr>
          </a:p>
        </p:txBody>
      </p:sp>
      <p:sp>
        <p:nvSpPr>
          <p:cNvPr id="9" name="文本框 1"/>
          <p:cNvSpPr txBox="1"/>
          <p:nvPr/>
        </p:nvSpPr>
        <p:spPr>
          <a:xfrm>
            <a:off x="627409" y="604821"/>
            <a:ext cx="3078316" cy="483409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dist"/>
            <a:r>
              <a:rPr lang="en-US" altLang="zh-CN" sz="2540" dirty="0">
                <a:solidFill>
                  <a:schemeClr val="bg1"/>
                </a:solidFill>
                <a:latin typeface="方正尚酷简体" panose="03000509000000000000" charset="-122"/>
                <a:ea typeface="方正尚酷简体" panose="03000509000000000000" charset="-122"/>
                <a:cs typeface="方正尚酷简体" panose="03000509000000000000" charset="-122"/>
              </a:rPr>
              <a:t>#</a:t>
            </a:r>
            <a:r>
              <a:rPr lang="zh-CN" altLang="en-US" sz="2540" dirty="0">
                <a:solidFill>
                  <a:schemeClr val="bg1"/>
                </a:solidFill>
                <a:latin typeface="方正尚酷简体" panose="03000509000000000000" charset="-122"/>
                <a:ea typeface="方正尚酷简体" panose="03000509000000000000" charset="-122"/>
                <a:cs typeface="方正尚酷简体" panose="03000509000000000000" charset="-122"/>
              </a:rPr>
              <a:t>抽奖礼品推荐</a:t>
            </a:r>
            <a:endParaRPr lang="zh-CN" altLang="en-US" sz="2540" noProof="1">
              <a:solidFill>
                <a:schemeClr val="bg1"/>
              </a:solidFill>
              <a:latin typeface="方正尚酷简体" panose="03000509000000000000" charset="-122"/>
              <a:ea typeface="方正尚酷简体" panose="03000509000000000000" charset="-122"/>
              <a:cs typeface="方正尚酷简体" panose="03000509000000000000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rcRect t="15150" b="13382"/>
          <a:stretch>
            <a:fillRect/>
          </a:stretch>
        </p:blipFill>
        <p:spPr>
          <a:xfrm>
            <a:off x="770022" y="1904589"/>
            <a:ext cx="3614082" cy="262201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0741" y="1904589"/>
            <a:ext cx="3274615" cy="26220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rcRect t="6490" b="5580"/>
          <a:stretch>
            <a:fillRect/>
          </a:stretch>
        </p:blipFill>
        <p:spPr>
          <a:xfrm>
            <a:off x="8391994" y="1851228"/>
            <a:ext cx="3042290" cy="2675372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911758" y="4688975"/>
            <a:ext cx="10626526" cy="87395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95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张海山锐线体2.0" panose="02000000000000000000" charset="-122"/>
              </a:rPr>
              <a:t>小米系列</a:t>
            </a:r>
          </a:p>
          <a:p>
            <a:pPr>
              <a:lnSpc>
                <a:spcPct val="150000"/>
              </a:lnSpc>
            </a:pPr>
            <a:r>
              <a:rPr lang="zh-CN" altLang="en-US" sz="1695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张海山锐线体2.0" panose="02000000000000000000" charset="-122"/>
              </a:rPr>
              <a:t>一等奖一名：小米电视机</a:t>
            </a:r>
            <a:r>
              <a:rPr lang="en-US" altLang="zh-CN" sz="1695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张海山锐线体2.0" panose="02000000000000000000" charset="-122"/>
              </a:rPr>
              <a:t>                               </a:t>
            </a:r>
            <a:r>
              <a:rPr lang="zh-CN" altLang="en-US" sz="1695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张海山锐线体2.0" panose="02000000000000000000" charset="-122"/>
              </a:rPr>
              <a:t>二等奖二名：小米电饭煲                      三等奖三名：小米智能音响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85012" y="4735731"/>
            <a:ext cx="10107684" cy="87395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95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张海山锐线体2.0" panose="02000000000000000000" charset="-122"/>
              </a:rPr>
              <a:t>智能家电产品</a:t>
            </a:r>
          </a:p>
          <a:p>
            <a:pPr>
              <a:lnSpc>
                <a:spcPct val="150000"/>
              </a:lnSpc>
            </a:pPr>
            <a:r>
              <a:rPr lang="zh-CN" altLang="en-US" sz="1695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张海山锐线体2.0" panose="02000000000000000000" charset="-122"/>
              </a:rPr>
              <a:t>一等奖一名：智能咖啡机</a:t>
            </a:r>
            <a:r>
              <a:rPr lang="en-US" altLang="zh-CN" sz="1695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张海山锐线体2.0" panose="02000000000000000000" charset="-122"/>
              </a:rPr>
              <a:t>                               </a:t>
            </a:r>
            <a:r>
              <a:rPr lang="zh-CN" altLang="en-US" sz="1695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张海山锐线体2.0" panose="02000000000000000000" charset="-122"/>
              </a:rPr>
              <a:t>二等奖二名：空气净化器             三等奖三名：扫地机器人</a:t>
            </a:r>
          </a:p>
        </p:txBody>
      </p:sp>
      <p:pic>
        <p:nvPicPr>
          <p:cNvPr id="4" name="图片 3" descr="18730_P_1310723580790[1]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1058" y="2043605"/>
            <a:ext cx="2539950" cy="2539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/>
          <p:cNvSpPr/>
          <p:nvPr/>
        </p:nvSpPr>
        <p:spPr>
          <a:xfrm>
            <a:off x="627409" y="605269"/>
            <a:ext cx="3078316" cy="454736"/>
          </a:xfrm>
          <a:prstGeom prst="rect">
            <a:avLst/>
          </a:prstGeom>
          <a:noFill/>
          <a:ln>
            <a:solidFill>
              <a:srgbClr val="C0A3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95">
              <a:solidFill>
                <a:schemeClr val="bg1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6143" y="2043605"/>
            <a:ext cx="3386553" cy="2539950"/>
          </a:xfrm>
          <a:prstGeom prst="rect">
            <a:avLst/>
          </a:prstGeom>
        </p:spPr>
      </p:pic>
      <p:sp>
        <p:nvSpPr>
          <p:cNvPr id="9" name="文本框 1"/>
          <p:cNvSpPr txBox="1"/>
          <p:nvPr/>
        </p:nvSpPr>
        <p:spPr>
          <a:xfrm>
            <a:off x="627409" y="604821"/>
            <a:ext cx="3078316" cy="483409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dist"/>
            <a:r>
              <a:rPr lang="en-US" altLang="zh-CN" sz="2540" dirty="0">
                <a:solidFill>
                  <a:schemeClr val="bg1"/>
                </a:solidFill>
                <a:latin typeface="方正尚酷简体" panose="03000509000000000000" charset="-122"/>
                <a:ea typeface="方正尚酷简体" panose="03000509000000000000" charset="-122"/>
                <a:cs typeface="方正尚酷简体" panose="03000509000000000000" charset="-122"/>
              </a:rPr>
              <a:t>#</a:t>
            </a:r>
            <a:r>
              <a:rPr lang="zh-CN" altLang="en-US" sz="2540" dirty="0">
                <a:solidFill>
                  <a:schemeClr val="bg1"/>
                </a:solidFill>
                <a:latin typeface="方正尚酷简体" panose="03000509000000000000" charset="-122"/>
                <a:ea typeface="方正尚酷简体" panose="03000509000000000000" charset="-122"/>
                <a:cs typeface="方正尚酷简体" panose="03000509000000000000" charset="-122"/>
              </a:rPr>
              <a:t>抽奖礼品推荐</a:t>
            </a:r>
            <a:endParaRPr lang="zh-CN" altLang="en-US" sz="2540" noProof="1">
              <a:solidFill>
                <a:schemeClr val="bg1"/>
              </a:solidFill>
              <a:latin typeface="方正尚酷简体" panose="03000509000000000000" charset="-122"/>
              <a:ea typeface="方正尚酷简体" panose="03000509000000000000" charset="-122"/>
              <a:cs typeface="方正尚酷简体" panose="03000509000000000000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565" y="2043605"/>
            <a:ext cx="3971769" cy="2539950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80" y="2475443"/>
            <a:ext cx="3507072" cy="2748472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627409" y="605269"/>
            <a:ext cx="2428612" cy="454736"/>
          </a:xfrm>
          <a:prstGeom prst="rect">
            <a:avLst/>
          </a:prstGeom>
          <a:noFill/>
          <a:ln>
            <a:solidFill>
              <a:srgbClr val="C0A3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95">
              <a:solidFill>
                <a:schemeClr val="bg1"/>
              </a:solidFill>
            </a:endParaRPr>
          </a:p>
        </p:txBody>
      </p:sp>
      <p:sp>
        <p:nvSpPr>
          <p:cNvPr id="4" name="文本框 1"/>
          <p:cNvSpPr txBox="1"/>
          <p:nvPr/>
        </p:nvSpPr>
        <p:spPr>
          <a:xfrm>
            <a:off x="627409" y="604821"/>
            <a:ext cx="2428612" cy="483409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dist"/>
            <a:r>
              <a:rPr lang="en-US" altLang="zh-CN" sz="2540" dirty="0">
                <a:solidFill>
                  <a:schemeClr val="bg1"/>
                </a:solidFill>
                <a:latin typeface="方正尚酷简体" panose="03000509000000000000" charset="-122"/>
                <a:ea typeface="方正尚酷简体" panose="03000509000000000000" charset="-122"/>
                <a:cs typeface="方正尚酷简体" panose="03000509000000000000" charset="-122"/>
              </a:rPr>
              <a:t>#</a:t>
            </a:r>
            <a:r>
              <a:rPr lang="zh-CN" altLang="en-US" sz="2540" dirty="0">
                <a:solidFill>
                  <a:schemeClr val="bg1"/>
                </a:solidFill>
                <a:latin typeface="方正尚酷简体" panose="03000509000000000000" charset="-122"/>
                <a:ea typeface="方正尚酷简体" panose="03000509000000000000" charset="-122"/>
                <a:cs typeface="方正尚酷简体" panose="03000509000000000000" charset="-122"/>
              </a:rPr>
              <a:t>伴手礼推荐</a:t>
            </a:r>
            <a:endParaRPr lang="zh-CN" altLang="en-US" sz="2540" noProof="1">
              <a:solidFill>
                <a:schemeClr val="bg1"/>
              </a:solidFill>
              <a:latin typeface="方正尚酷简体" panose="03000509000000000000" charset="-122"/>
              <a:ea typeface="方正尚酷简体" panose="03000509000000000000" charset="-122"/>
              <a:cs typeface="方正尚酷简体" panose="03000509000000000000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90773" y="5389966"/>
            <a:ext cx="2223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选择</a:t>
            </a:r>
            <a:r>
              <a:rPr lang="en-US" altLang="zh-CN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1.</a:t>
            </a:r>
            <a:r>
              <a:rPr lang="zh-CN" altLang="en-US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小爱智能音响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rcRect l="2378" t="22881" r="2971" b="13370"/>
          <a:stretch>
            <a:fillRect/>
          </a:stretch>
        </p:blipFill>
        <p:spPr>
          <a:xfrm>
            <a:off x="4191812" y="2475443"/>
            <a:ext cx="4309577" cy="2748472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4191812" y="5389966"/>
            <a:ext cx="44422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选择</a:t>
            </a:r>
            <a:r>
              <a:rPr lang="en-US" altLang="zh-CN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2.</a:t>
            </a:r>
            <a:r>
              <a:rPr lang="zh-CN" altLang="en-US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大闸蟹：</a:t>
            </a:r>
            <a:r>
              <a:rPr lang="zh-CN" altLang="en-US" spc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致谢厚爱，以</a:t>
            </a:r>
            <a:r>
              <a:rPr lang="en-US" altLang="zh-CN" spc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“</a:t>
            </a:r>
            <a:r>
              <a:rPr lang="zh-CN" altLang="en-US" spc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蟹</a:t>
            </a:r>
            <a:r>
              <a:rPr lang="en-US" altLang="zh-CN" spc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”</a:t>
            </a:r>
            <a:r>
              <a:rPr lang="zh-CN" altLang="en-US" spc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为礼</a:t>
            </a:r>
            <a:endParaRPr lang="zh-CN" altLang="en-US" dirty="0">
              <a:solidFill>
                <a:schemeClr val="bg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7050" y="2475443"/>
            <a:ext cx="2748397" cy="2748472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9055135" y="5389966"/>
            <a:ext cx="25122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选择</a:t>
            </a:r>
            <a:r>
              <a:rPr lang="en-US" altLang="zh-CN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3.</a:t>
            </a:r>
            <a:r>
              <a:rPr lang="zh-CN" altLang="en-US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精美香薰烛礼盒 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" descr="Picture"/>
          <p:cNvPicPr>
            <a:picLocks noChangeAspect="1"/>
          </p:cNvPicPr>
          <p:nvPr/>
        </p:nvPicPr>
        <p:blipFill rotWithShape="1">
          <a:blip r:embed="rId3" cstate="print"/>
          <a:srcRect l="9095" t="14730" r="7413" b="14960"/>
          <a:stretch>
            <a:fillRect/>
          </a:stretch>
        </p:blipFill>
        <p:spPr>
          <a:xfrm rot="20729880">
            <a:off x="2585370" y="608479"/>
            <a:ext cx="6976276" cy="5874866"/>
          </a:xfrm>
          <a:prstGeom prst="rect">
            <a:avLst/>
          </a:prstGeom>
        </p:spPr>
      </p:pic>
      <p:sp>
        <p:nvSpPr>
          <p:cNvPr id="3" name="文本框 1"/>
          <p:cNvSpPr txBox="1"/>
          <p:nvPr/>
        </p:nvSpPr>
        <p:spPr>
          <a:xfrm>
            <a:off x="1985352" y="2549245"/>
            <a:ext cx="7906385" cy="175432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尚酷简体" panose="03000509000000000000" charset="-122"/>
                <a:ea typeface="方正尚酷简体" panose="03000509000000000000" charset="-122"/>
                <a:cs typeface="方正尚酷简体" panose="03000509000000000000" charset="-122"/>
                <a:sym typeface="+mn-ea"/>
              </a:rPr>
              <a:t>知名银行</a:t>
            </a:r>
            <a:endParaRPr lang="en-US" altLang="zh-CN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尚酷简体" panose="03000509000000000000" charset="-122"/>
              <a:ea typeface="方正尚酷简体" panose="03000509000000000000" charset="-122"/>
              <a:cs typeface="方正尚酷简体" panose="03000509000000000000" charset="-122"/>
              <a:sym typeface="+mn-ea"/>
            </a:endParaRPr>
          </a:p>
          <a:p>
            <a:pPr algn="ctr">
              <a:lnSpc>
                <a:spcPct val="100000"/>
              </a:lnSpc>
            </a:pPr>
            <a:r>
              <a:rPr lang="en-US" altLang="zh-CN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尚酷简体" panose="03000509000000000000" charset="-122"/>
                <a:ea typeface="方正尚酷简体" panose="03000509000000000000" charset="-122"/>
                <a:cs typeface="方正尚酷简体" panose="03000509000000000000" charset="-122"/>
                <a:sym typeface="+mn-ea"/>
              </a:rPr>
              <a:t>THANK YOU</a:t>
            </a:r>
          </a:p>
        </p:txBody>
      </p:sp>
      <p:sp>
        <p:nvSpPr>
          <p:cNvPr id="4" name="文本框 7"/>
          <p:cNvSpPr txBox="1"/>
          <p:nvPr/>
        </p:nvSpPr>
        <p:spPr>
          <a:xfrm>
            <a:off x="1547361" y="4765206"/>
            <a:ext cx="8782685" cy="40011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altLang="zh-CN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张海山锐线体2.00" panose="02000000000000000000" charset="-122"/>
                <a:ea typeface="张海山锐线体2.00" panose="02000000000000000000" charset="-122"/>
              </a:rPr>
              <a:t>Industrial Bank</a:t>
            </a:r>
          </a:p>
        </p:txBody>
      </p:sp>
      <p:sp>
        <p:nvSpPr>
          <p:cNvPr id="5" name="文本框 2"/>
          <p:cNvSpPr txBox="1"/>
          <p:nvPr/>
        </p:nvSpPr>
        <p:spPr>
          <a:xfrm>
            <a:off x="3540626" y="1490829"/>
            <a:ext cx="4795838" cy="39878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dist"/>
            <a:r>
              <a:rPr lang="zh-CN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张海山锐线体2.00" panose="02000000000000000000" charset="-122"/>
                <a:ea typeface="张海山锐线体2.00" panose="02000000000000000000" charset="-122"/>
                <a:sym typeface="宋体" panose="02010600030101010101" pitchFamily="2" charset="-122"/>
              </a:rPr>
              <a:t>中国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张海山锐线体2.00" panose="02000000000000000000" charset="-122"/>
                <a:ea typeface="张海山锐线体2.00" panose="02000000000000000000" charset="-122"/>
                <a:sym typeface="宋体" panose="02010600030101010101" pitchFamily="2" charset="-122"/>
              </a:rPr>
              <a:t>·XX·XX</a:t>
            </a:r>
          </a:p>
        </p:txBody>
      </p:sp>
      <p:cxnSp>
        <p:nvCxnSpPr>
          <p:cNvPr id="6" name="直接连接符 5"/>
          <p:cNvCxnSpPr/>
          <p:nvPr/>
        </p:nvCxnSpPr>
        <p:spPr>
          <a:xfrm>
            <a:off x="337502" y="524362"/>
            <a:ext cx="371622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337502" y="6477497"/>
            <a:ext cx="371622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等号 7"/>
          <p:cNvSpPr/>
          <p:nvPr/>
        </p:nvSpPr>
        <p:spPr>
          <a:xfrm rot="16200000">
            <a:off x="11402192" y="6098136"/>
            <a:ext cx="468362" cy="290361"/>
          </a:xfrm>
          <a:prstGeom prst="mathEqual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 defTabSz="914400"/>
            <a:endParaRPr lang="zh-CN" altLang="en-US" sz="1800">
              <a:solidFill>
                <a:prstClr val="black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11430838" y="524362"/>
            <a:ext cx="371622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rot="5400000">
            <a:off x="11450562" y="524625"/>
            <a:ext cx="371622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060962" y="3101635"/>
            <a:ext cx="1672590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735" b="1" spc="400" dirty="0">
                <a:solidFill>
                  <a:schemeClr val="bg1"/>
                </a:solidFill>
                <a:uFillTx/>
                <a:latin typeface="方正尚酷简体" panose="03000509000000000000" charset="-122"/>
                <a:ea typeface="方正尚酷简体" panose="03000509000000000000" charset="-122"/>
              </a:rPr>
              <a:t>沙龙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9453130" y="3101635"/>
            <a:ext cx="1578610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735" b="1" spc="400" dirty="0">
                <a:solidFill>
                  <a:schemeClr val="bg1"/>
                </a:solidFill>
                <a:uFillTx/>
                <a:latin typeface="方正尚酷简体" panose="03000509000000000000" charset="-122"/>
                <a:ea typeface="方正尚酷简体" panose="03000509000000000000" charset="-122"/>
              </a:rPr>
              <a:t>温情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627410" y="723518"/>
            <a:ext cx="2354321" cy="483209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dist"/>
            <a:r>
              <a:rPr lang="en-US" altLang="zh-CN" sz="2540" dirty="0">
                <a:solidFill>
                  <a:schemeClr val="bg1"/>
                </a:solidFill>
                <a:latin typeface="方正尚酷简体" panose="03000509000000000000" charset="-122"/>
                <a:ea typeface="方正尚酷简体" panose="03000509000000000000" charset="-122"/>
              </a:rPr>
              <a:t>#</a:t>
            </a:r>
            <a:r>
              <a:rPr lang="zh-CN" altLang="en-US" sz="2540" dirty="0">
                <a:solidFill>
                  <a:schemeClr val="bg1"/>
                </a:solidFill>
                <a:latin typeface="方正尚酷简体" panose="03000509000000000000" charset="-122"/>
                <a:ea typeface="方正尚酷简体" panose="03000509000000000000" charset="-122"/>
              </a:rPr>
              <a:t>活动主线</a:t>
            </a:r>
          </a:p>
        </p:txBody>
      </p:sp>
      <p:sp>
        <p:nvSpPr>
          <p:cNvPr id="14" name="矩形 13"/>
          <p:cNvSpPr/>
          <p:nvPr/>
        </p:nvSpPr>
        <p:spPr>
          <a:xfrm>
            <a:off x="627409" y="737754"/>
            <a:ext cx="2354322" cy="454736"/>
          </a:xfrm>
          <a:prstGeom prst="rect">
            <a:avLst/>
          </a:prstGeom>
          <a:noFill/>
          <a:ln>
            <a:solidFill>
              <a:srgbClr val="C0A3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95">
              <a:solidFill>
                <a:schemeClr val="bg1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897298" y="3101524"/>
            <a:ext cx="1649730" cy="666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730" b="1" spc="400" dirty="0">
                <a:solidFill>
                  <a:schemeClr val="bg1"/>
                </a:solidFill>
                <a:uFillTx/>
                <a:latin typeface="方正尚酷简体" panose="03000509000000000000" charset="-122"/>
                <a:ea typeface="方正尚酷简体" panose="03000509000000000000" charset="-122"/>
                <a:sym typeface="+mn-ea"/>
              </a:rPr>
              <a:t>高端</a:t>
            </a:r>
            <a:endParaRPr lang="zh-CN" altLang="en-US" sz="3730" b="1" spc="400" dirty="0">
              <a:solidFill>
                <a:schemeClr val="bg1"/>
              </a:solidFill>
              <a:uFillTx/>
              <a:latin typeface="方正尚酷简体" panose="03000509000000000000" charset="-122"/>
              <a:ea typeface="方正尚酷简体" panose="03000509000000000000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710774" y="3101635"/>
            <a:ext cx="1578610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735" b="1" spc="400" dirty="0">
                <a:solidFill>
                  <a:schemeClr val="bg1"/>
                </a:solidFill>
                <a:uFillTx/>
                <a:latin typeface="方正尚酷简体" panose="03000509000000000000" charset="-122"/>
                <a:ea typeface="方正尚酷简体" panose="03000509000000000000" charset="-122"/>
              </a:rPr>
              <a:t>品质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929517" y="3767750"/>
            <a:ext cx="193548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spc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 salon /</a:t>
            </a:r>
            <a:endParaRPr lang="en-US" altLang="zh-CN" sz="1400" spc="100" dirty="0">
              <a:solidFill>
                <a:schemeClr val="bg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4080813" y="3767749"/>
            <a:ext cx="128270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spc="100" dirty="0">
                <a:solidFill>
                  <a:schemeClr val="bg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400" spc="100" dirty="0">
                <a:solidFill>
                  <a:schemeClr val="bg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High-end</a:t>
            </a:r>
            <a:r>
              <a:rPr lang="en-US" altLang="zh-CN" sz="1400" spc="100" dirty="0">
                <a:solidFill>
                  <a:schemeClr val="bg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9601085" y="3767749"/>
            <a:ext cx="128270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spc="100" dirty="0">
                <a:solidFill>
                  <a:schemeClr val="bg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400" spc="100" dirty="0">
                <a:solidFill>
                  <a:schemeClr val="bg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warmth</a:t>
            </a:r>
            <a:r>
              <a:rPr lang="en-US" altLang="zh-CN" sz="1400" spc="100" dirty="0">
                <a:solidFill>
                  <a:schemeClr val="bg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6858729" y="3767749"/>
            <a:ext cx="128270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spc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/quality/</a:t>
            </a:r>
            <a:endParaRPr lang="en-US" altLang="zh-CN" sz="1400" spc="100" dirty="0">
              <a:solidFill>
                <a:schemeClr val="bg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7"/>
          <p:cNvSpPr txBox="1"/>
          <p:nvPr/>
        </p:nvSpPr>
        <p:spPr>
          <a:xfrm>
            <a:off x="929819" y="3071149"/>
            <a:ext cx="10503728" cy="269779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en-US" sz="1975" dirty="0">
                <a:solidFill>
                  <a:schemeClr val="bg1"/>
                </a:solidFill>
                <a:latin typeface="张海山锐线体2.00" panose="02000000000000000000" charset="-122"/>
                <a:ea typeface="张海山锐线体2.00" panose="02000000000000000000" charset="-122"/>
              </a:rPr>
              <a:t>在契合知名银行</a:t>
            </a:r>
            <a:r>
              <a:rPr lang="zh-CN" altLang="en-US" sz="1975" u="sng" dirty="0">
                <a:solidFill>
                  <a:schemeClr val="bg1"/>
                </a:solidFill>
                <a:latin typeface="张海山锐线体2.00" panose="02000000000000000000" charset="-122"/>
                <a:ea typeface="张海山锐线体2.00" panose="02000000000000000000" charset="-122"/>
              </a:rPr>
              <a:t>品牌塑性</a:t>
            </a:r>
            <a:r>
              <a:rPr lang="zh-CN" altLang="en-US" sz="1975" dirty="0">
                <a:solidFill>
                  <a:schemeClr val="bg1"/>
                </a:solidFill>
                <a:latin typeface="张海山锐线体2.00" panose="02000000000000000000" charset="-122"/>
                <a:ea typeface="张海山锐线体2.00" panose="02000000000000000000" charset="-122"/>
              </a:rPr>
              <a:t>和</a:t>
            </a:r>
            <a:r>
              <a:rPr lang="zh-CN" altLang="en-US" sz="1975" u="sng" dirty="0">
                <a:solidFill>
                  <a:schemeClr val="bg1"/>
                </a:solidFill>
                <a:latin typeface="张海山锐线体2.00" panose="02000000000000000000" charset="-122"/>
                <a:ea typeface="张海山锐线体2.00" panose="02000000000000000000" charset="-122"/>
              </a:rPr>
              <a:t>服务理念</a:t>
            </a:r>
            <a:r>
              <a:rPr lang="zh-CN" altLang="en-US" sz="1975" dirty="0">
                <a:solidFill>
                  <a:schemeClr val="bg1"/>
                </a:solidFill>
                <a:latin typeface="张海山锐线体2.00" panose="02000000000000000000" charset="-122"/>
                <a:ea typeface="张海山锐线体2.00" panose="02000000000000000000" charset="-122"/>
              </a:rPr>
              <a:t>宗旨的大前提下，综合考虑本次答谢宴活动的</a:t>
            </a:r>
          </a:p>
          <a:p>
            <a:pPr algn="ctr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en-US" sz="3105" b="1" dirty="0">
                <a:solidFill>
                  <a:schemeClr val="bg1"/>
                </a:solidFill>
                <a:latin typeface="张海山锐线体2.00" panose="02000000000000000000" charset="-122"/>
                <a:ea typeface="张海山锐线体2.00" panose="02000000000000000000" charset="-122"/>
              </a:rPr>
              <a:t>品牌性</a:t>
            </a:r>
            <a:r>
              <a:rPr lang="zh-CN" altLang="en-US" sz="1695" dirty="0">
                <a:solidFill>
                  <a:schemeClr val="bg1"/>
                </a:solidFill>
                <a:latin typeface="张海山锐线体2.00" panose="02000000000000000000" charset="-122"/>
                <a:ea typeface="张海山锐线体2.00" panose="02000000000000000000" charset="-122"/>
                <a:sym typeface="宋体" panose="02010600030101010101" pitchFamily="2" charset="-122"/>
              </a:rPr>
              <a:t>（</a:t>
            </a:r>
            <a:r>
              <a:rPr lang="zh-CN" altLang="zh-CN" sz="1695" dirty="0">
                <a:solidFill>
                  <a:schemeClr val="bg1"/>
                </a:solidFill>
                <a:latin typeface="张海山锐线体2.00" panose="02000000000000000000" charset="-122"/>
                <a:ea typeface="张海山锐线体2.00" panose="02000000000000000000" charset="-122"/>
              </a:rPr>
              <a:t>Brand</a:t>
            </a:r>
            <a:r>
              <a:rPr lang="zh-CN" altLang="en-US" sz="1695" dirty="0">
                <a:solidFill>
                  <a:schemeClr val="bg1"/>
                </a:solidFill>
                <a:latin typeface="张海山锐线体2.00" panose="02000000000000000000" charset="-122"/>
                <a:ea typeface="张海山锐线体2.00" panose="02000000000000000000" charset="-122"/>
                <a:sym typeface="宋体" panose="02010600030101010101" pitchFamily="2" charset="-122"/>
              </a:rPr>
              <a:t>）</a:t>
            </a:r>
            <a:r>
              <a:rPr lang="en-US" altLang="zh-CN" sz="1695" dirty="0">
                <a:solidFill>
                  <a:schemeClr val="bg1"/>
                </a:solidFill>
                <a:latin typeface="张海山锐线体2.00" panose="02000000000000000000" charset="-122"/>
                <a:ea typeface="张海山锐线体2.00" panose="02000000000000000000" charset="-122"/>
                <a:sym typeface="宋体" panose="02010600030101010101" pitchFamily="2" charset="-122"/>
              </a:rPr>
              <a:t>| </a:t>
            </a:r>
            <a:r>
              <a:rPr lang="zh-CN" altLang="en-US" sz="3105" b="1" dirty="0">
                <a:solidFill>
                  <a:schemeClr val="bg1"/>
                </a:solidFill>
                <a:latin typeface="张海山锐线体2.00" panose="02000000000000000000" charset="-122"/>
                <a:ea typeface="张海山锐线体2.00" panose="02000000000000000000" charset="-122"/>
                <a:sym typeface="宋体" panose="02010600030101010101" pitchFamily="2" charset="-122"/>
              </a:rPr>
              <a:t>文化性</a:t>
            </a:r>
            <a:r>
              <a:rPr lang="zh-CN" altLang="en-US" sz="1695" dirty="0">
                <a:solidFill>
                  <a:schemeClr val="bg1"/>
                </a:solidFill>
                <a:latin typeface="张海山锐线体2.00" panose="02000000000000000000" charset="-122"/>
                <a:ea typeface="张海山锐线体2.00" panose="02000000000000000000" charset="-122"/>
                <a:sym typeface="宋体" panose="02010600030101010101" pitchFamily="2" charset="-122"/>
              </a:rPr>
              <a:t>（</a:t>
            </a:r>
            <a:r>
              <a:rPr lang="en-US" sz="1695" dirty="0">
                <a:solidFill>
                  <a:schemeClr val="bg1"/>
                </a:solidFill>
                <a:latin typeface="张海山锐线体2.00" panose="02000000000000000000" charset="-122"/>
                <a:ea typeface="张海山锐线体2.00" panose="02000000000000000000" charset="-122"/>
                <a:sym typeface="宋体" panose="02010600030101010101" pitchFamily="2" charset="-122"/>
              </a:rPr>
              <a:t>C</a:t>
            </a:r>
            <a:r>
              <a:rPr sz="1695" dirty="0">
                <a:solidFill>
                  <a:schemeClr val="bg1"/>
                </a:solidFill>
                <a:latin typeface="张海山锐线体2.00" panose="02000000000000000000" charset="-122"/>
                <a:ea typeface="张海山锐线体2.00" panose="02000000000000000000" charset="-122"/>
                <a:sym typeface="宋体" panose="02010600030101010101" pitchFamily="2" charset="-122"/>
              </a:rPr>
              <a:t>ulture</a:t>
            </a:r>
            <a:r>
              <a:rPr lang="zh-CN" altLang="en-US" sz="1695" dirty="0">
                <a:solidFill>
                  <a:schemeClr val="bg1"/>
                </a:solidFill>
                <a:latin typeface="张海山锐线体2.00" panose="02000000000000000000" charset="-122"/>
                <a:ea typeface="张海山锐线体2.00" panose="02000000000000000000" charset="-122"/>
                <a:sym typeface="宋体" panose="02010600030101010101" pitchFamily="2" charset="-122"/>
              </a:rPr>
              <a:t>）</a:t>
            </a:r>
            <a:r>
              <a:rPr lang="en-US" altLang="zh-CN" sz="1695" dirty="0">
                <a:solidFill>
                  <a:schemeClr val="bg1"/>
                </a:solidFill>
                <a:latin typeface="张海山锐线体2.00" panose="02000000000000000000" charset="-122"/>
                <a:ea typeface="张海山锐线体2.00" panose="02000000000000000000" charset="-122"/>
                <a:sym typeface="宋体" panose="02010600030101010101" pitchFamily="2" charset="-122"/>
              </a:rPr>
              <a:t>| </a:t>
            </a:r>
            <a:r>
              <a:rPr lang="zh-CN" altLang="en-US" sz="3105" b="1" dirty="0">
                <a:solidFill>
                  <a:schemeClr val="bg1"/>
                </a:solidFill>
                <a:latin typeface="张海山锐线体2.00" panose="02000000000000000000" charset="-122"/>
                <a:ea typeface="张海山锐线体2.00" panose="02000000000000000000" charset="-122"/>
                <a:sym typeface="宋体" panose="02010600030101010101" pitchFamily="2" charset="-122"/>
              </a:rPr>
              <a:t>品质感</a:t>
            </a:r>
            <a:r>
              <a:rPr lang="zh-CN" altLang="en-US" sz="1695" dirty="0">
                <a:solidFill>
                  <a:schemeClr val="bg1"/>
                </a:solidFill>
                <a:latin typeface="张海山锐线体2.00" panose="02000000000000000000" charset="-122"/>
                <a:ea typeface="张海山锐线体2.00" panose="02000000000000000000" charset="-122"/>
                <a:sym typeface="宋体" panose="02010600030101010101" pitchFamily="2" charset="-122"/>
              </a:rPr>
              <a:t>（</a:t>
            </a:r>
            <a:r>
              <a:rPr altLang="zh-CN" sz="1695" dirty="0">
                <a:solidFill>
                  <a:schemeClr val="bg1"/>
                </a:solidFill>
                <a:latin typeface="张海山锐线体2.00" panose="02000000000000000000" charset="-122"/>
                <a:ea typeface="张海山锐线体2.00" panose="02000000000000000000" charset="-122"/>
              </a:rPr>
              <a:t> </a:t>
            </a:r>
            <a:r>
              <a:rPr lang="en-US" sz="1695" dirty="0">
                <a:solidFill>
                  <a:schemeClr val="bg1"/>
                </a:solidFill>
                <a:latin typeface="张海山锐线体2.00" panose="02000000000000000000" charset="-122"/>
                <a:ea typeface="张海山锐线体2.00" panose="02000000000000000000" charset="-122"/>
              </a:rPr>
              <a:t>Q</a:t>
            </a:r>
            <a:r>
              <a:rPr altLang="zh-CN" sz="1695" dirty="0">
                <a:solidFill>
                  <a:schemeClr val="bg1"/>
                </a:solidFill>
                <a:latin typeface="张海山锐线体2.00" panose="02000000000000000000" charset="-122"/>
                <a:ea typeface="张海山锐线体2.00" panose="02000000000000000000" charset="-122"/>
              </a:rPr>
              <a:t>uality</a:t>
            </a:r>
            <a:r>
              <a:rPr lang="zh-CN" altLang="en-US" sz="1695" dirty="0">
                <a:solidFill>
                  <a:schemeClr val="bg1"/>
                </a:solidFill>
                <a:latin typeface="张海山锐线体2.00" panose="02000000000000000000" charset="-122"/>
                <a:ea typeface="张海山锐线体2.00" panose="02000000000000000000" charset="-122"/>
                <a:sym typeface="宋体" panose="02010600030101010101" pitchFamily="2" charset="-122"/>
              </a:rPr>
              <a:t>）</a:t>
            </a:r>
            <a:endParaRPr lang="zh-CN" altLang="en-US" sz="1695" b="1" dirty="0">
              <a:solidFill>
                <a:schemeClr val="bg1"/>
              </a:solidFill>
              <a:latin typeface="张海山锐线体2.00" panose="02000000000000000000" charset="-122"/>
              <a:ea typeface="张海山锐线体2.00" panose="02000000000000000000" charset="-122"/>
              <a:sym typeface="宋体" panose="02010600030101010101" pitchFamily="2" charset="-122"/>
            </a:endParaRPr>
          </a:p>
          <a:p>
            <a:pPr algn="ctr">
              <a:lnSpc>
                <a:spcPct val="150000"/>
              </a:lnSpc>
              <a:buFont typeface="Wingdings" panose="05000000000000000000" charset="0"/>
              <a:buNone/>
            </a:pPr>
            <a:endParaRPr lang="zh-CN" altLang="en-US" sz="1975" dirty="0">
              <a:solidFill>
                <a:schemeClr val="bg1"/>
              </a:solidFill>
              <a:latin typeface="张海山锐线体2.00" panose="02000000000000000000" charset="-122"/>
              <a:ea typeface="张海山锐线体2.00" panose="02000000000000000000" charset="-122"/>
            </a:endParaRPr>
          </a:p>
          <a:p>
            <a:pPr algn="ctr">
              <a:lnSpc>
                <a:spcPct val="150000"/>
              </a:lnSpc>
              <a:buFont typeface="Wingdings" panose="05000000000000000000" charset="0"/>
              <a:buNone/>
            </a:pPr>
            <a:endParaRPr lang="zh-CN" altLang="en-US" sz="1975" dirty="0">
              <a:solidFill>
                <a:schemeClr val="bg1"/>
              </a:solidFill>
              <a:latin typeface="张海山锐线体2.00" panose="02000000000000000000" charset="-122"/>
              <a:ea typeface="张海山锐线体2.00" panose="02000000000000000000" charset="-122"/>
            </a:endParaRPr>
          </a:p>
          <a:p>
            <a:pPr algn="ctr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en-US" sz="1975" dirty="0">
                <a:solidFill>
                  <a:schemeClr val="bg1"/>
                </a:solidFill>
                <a:latin typeface="张海山锐线体2.00" panose="02000000000000000000" charset="-122"/>
                <a:ea typeface="张海山锐线体2.00" panose="02000000000000000000" charset="-122"/>
              </a:rPr>
              <a:t>三个层面的功能需求，对本案进行定制策划</a:t>
            </a:r>
            <a:r>
              <a:rPr lang="zh-CN" altLang="en-US" sz="2260" dirty="0">
                <a:solidFill>
                  <a:schemeClr val="bg1"/>
                </a:solidFill>
                <a:latin typeface="张海山锐线体2.00" panose="02000000000000000000" charset="-122"/>
                <a:ea typeface="张海山锐线体2.00" panose="02000000000000000000" charset="-122"/>
              </a:rPr>
              <a:t>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320042" y="4493599"/>
            <a:ext cx="9364872" cy="743793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en-US" sz="282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张海山锐线体2.00" panose="02000000000000000000" charset="-122"/>
                <a:ea typeface="张海山锐线体2.00" panose="02000000000000000000" charset="-122"/>
                <a:sym typeface="宋体" panose="02010600030101010101" pitchFamily="2" charset="-122"/>
              </a:rPr>
              <a:t>品牌形象展示</a:t>
            </a:r>
            <a:r>
              <a:rPr lang="zh-CN" altLang="en-US" sz="2820" b="1" dirty="0">
                <a:solidFill>
                  <a:srgbClr val="C0A3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张海山锐线体2.00" panose="02000000000000000000" charset="-122"/>
                <a:ea typeface="张海山锐线体2.00" panose="02000000000000000000" charset="-122"/>
                <a:sym typeface="宋体" panose="02010600030101010101" pitchFamily="2" charset="-122"/>
              </a:rPr>
              <a:t> </a:t>
            </a:r>
            <a:r>
              <a:rPr lang="en-US" altLang="zh-CN" sz="2820" b="1" dirty="0">
                <a:solidFill>
                  <a:srgbClr val="C0A3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张海山锐线体2.00" panose="02000000000000000000" charset="-122"/>
                <a:ea typeface="张海山锐线体2.00" panose="02000000000000000000" charset="-122"/>
                <a:sym typeface="宋体" panose="02010600030101010101" pitchFamily="2" charset="-122"/>
              </a:rPr>
              <a:t>|</a:t>
            </a:r>
            <a:r>
              <a:rPr lang="zh-CN" altLang="en-US" sz="2820" b="1" dirty="0">
                <a:solidFill>
                  <a:srgbClr val="C0A3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张海山锐线体2.00" panose="02000000000000000000" charset="-122"/>
                <a:ea typeface="张海山锐线体2.00" panose="02000000000000000000" charset="-122"/>
                <a:sym typeface="宋体" panose="02010600030101010101" pitchFamily="2" charset="-122"/>
              </a:rPr>
              <a:t> </a:t>
            </a:r>
            <a:r>
              <a:rPr lang="zh-CN" altLang="en-US" sz="282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张海山锐线体2.00" panose="02000000000000000000" charset="-122"/>
                <a:ea typeface="张海山锐线体2.00" panose="02000000000000000000" charset="-122"/>
                <a:sym typeface="宋体" panose="02010600030101010101" pitchFamily="2" charset="-122"/>
              </a:rPr>
              <a:t>纯粹生活方式</a:t>
            </a:r>
            <a:r>
              <a:rPr lang="zh-CN" altLang="en-US" sz="2820" b="1" dirty="0">
                <a:solidFill>
                  <a:srgbClr val="A66B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张海山锐线体2.00" panose="02000000000000000000" charset="-122"/>
                <a:ea typeface="张海山锐线体2.00" panose="02000000000000000000" charset="-122"/>
                <a:sym typeface="宋体" panose="02010600030101010101" pitchFamily="2" charset="-122"/>
              </a:rPr>
              <a:t> </a:t>
            </a:r>
            <a:r>
              <a:rPr lang="en-US" altLang="zh-CN" sz="2820" b="1" dirty="0">
                <a:solidFill>
                  <a:srgbClr val="C0A3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张海山锐线体2.00" panose="02000000000000000000" charset="-122"/>
                <a:ea typeface="张海山锐线体2.00" panose="02000000000000000000" charset="-122"/>
                <a:sym typeface="宋体" panose="02010600030101010101" pitchFamily="2" charset="-122"/>
              </a:rPr>
              <a:t>|</a:t>
            </a:r>
            <a:r>
              <a:rPr lang="zh-CN" altLang="en-US" sz="282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张海山锐线体2.00" panose="02000000000000000000" charset="-122"/>
                <a:ea typeface="张海山锐线体2.00" panose="02000000000000000000" charset="-122"/>
                <a:sym typeface="宋体" panose="02010600030101010101" pitchFamily="2" charset="-122"/>
              </a:rPr>
              <a:t> </a:t>
            </a:r>
            <a:r>
              <a:rPr lang="zh-CN" altLang="en-US" sz="282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张海山锐线体2.00" panose="02000000000000000000" charset="-122"/>
                <a:ea typeface="张海山锐线体2.00" panose="02000000000000000000" charset="-122"/>
                <a:sym typeface="宋体" panose="02010600030101010101" pitchFamily="2" charset="-122"/>
              </a:rPr>
              <a:t>品质生活理念</a:t>
            </a:r>
            <a:endParaRPr lang="zh-CN" altLang="en-US" sz="1695" dirty="0">
              <a:solidFill>
                <a:schemeClr val="bg1"/>
              </a:solidFill>
              <a:latin typeface="张海山锐线体2.00" panose="02000000000000000000" charset="-122"/>
              <a:ea typeface="张海山锐线体2.00" panose="02000000000000000000" charset="-122"/>
              <a:sym typeface="+mn-ea"/>
            </a:endParaRPr>
          </a:p>
        </p:txBody>
      </p:sp>
      <p:sp>
        <p:nvSpPr>
          <p:cNvPr id="4" name="文本框 6"/>
          <p:cNvSpPr txBox="1"/>
          <p:nvPr/>
        </p:nvSpPr>
        <p:spPr>
          <a:xfrm>
            <a:off x="4026089" y="2645533"/>
            <a:ext cx="4394579" cy="342081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marL="322580" indent="-322580" algn="dist">
              <a:buFont typeface="Wingdings" panose="05000000000000000000" charset="0"/>
              <a:buChar char=""/>
            </a:pPr>
            <a:r>
              <a:rPr lang="zh-CN" altLang="en-US" sz="1625" dirty="0">
                <a:solidFill>
                  <a:schemeClr val="bg1"/>
                </a:solidFill>
                <a:latin typeface="张海山锐线体2.00" panose="02000000000000000000" charset="-122"/>
                <a:ea typeface="张海山锐线体2.00" panose="02000000000000000000" charset="-122"/>
              </a:rPr>
              <a:t>关键词：品牌、品质、高端、大气</a:t>
            </a:r>
          </a:p>
        </p:txBody>
      </p:sp>
      <p:sp>
        <p:nvSpPr>
          <p:cNvPr id="5" name="文本框 8"/>
          <p:cNvSpPr txBox="1"/>
          <p:nvPr/>
        </p:nvSpPr>
        <p:spPr>
          <a:xfrm>
            <a:off x="3523606" y="1810879"/>
            <a:ext cx="5232823" cy="743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dist">
              <a:buFont typeface="Wingdings" panose="05000000000000000000" charset="0"/>
              <a:buNone/>
            </a:pPr>
            <a:r>
              <a:rPr lang="zh-CN" altLang="en-US" sz="4235">
                <a:solidFill>
                  <a:schemeClr val="bg1"/>
                </a:solidFill>
                <a:latin typeface="方正尚酷简体" panose="03000509000000000000" charset="-122"/>
                <a:ea typeface="方正尚酷简体" panose="03000509000000000000" charset="-122"/>
              </a:rPr>
              <a:t>活动策略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626961" y="639315"/>
            <a:ext cx="2354322" cy="483407"/>
            <a:chOff x="1399" y="1427"/>
            <a:chExt cx="5255" cy="1079"/>
          </a:xfrm>
        </p:grpSpPr>
        <p:sp>
          <p:nvSpPr>
            <p:cNvPr id="7" name="文本框 6"/>
            <p:cNvSpPr txBox="1"/>
            <p:nvPr/>
          </p:nvSpPr>
          <p:spPr>
            <a:xfrm>
              <a:off x="1399" y="1427"/>
              <a:ext cx="5255" cy="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活动策略</a:t>
              </a:r>
            </a:p>
          </p:txBody>
        </p:sp>
        <p:sp>
          <p:nvSpPr>
            <p:cNvPr id="8" name="矩形 7"/>
            <p:cNvSpPr/>
            <p:nvPr/>
          </p:nvSpPr>
          <p:spPr>
            <a:xfrm>
              <a:off x="1399" y="1459"/>
              <a:ext cx="5255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  <p:sp>
        <p:nvSpPr>
          <p:cNvPr id="9" name="下箭头 8"/>
          <p:cNvSpPr>
            <a:spLocks noChangeAspect="1"/>
          </p:cNvSpPr>
          <p:nvPr/>
        </p:nvSpPr>
        <p:spPr>
          <a:xfrm>
            <a:off x="3195434" y="4308119"/>
            <a:ext cx="220424" cy="236104"/>
          </a:xfrm>
          <a:prstGeom prst="downArrow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95"/>
          </a:p>
        </p:txBody>
      </p:sp>
      <p:sp>
        <p:nvSpPr>
          <p:cNvPr id="10" name="下箭头 9"/>
          <p:cNvSpPr>
            <a:spLocks noChangeAspect="1"/>
          </p:cNvSpPr>
          <p:nvPr/>
        </p:nvSpPr>
        <p:spPr>
          <a:xfrm>
            <a:off x="5619199" y="4308119"/>
            <a:ext cx="220424" cy="236104"/>
          </a:xfrm>
          <a:prstGeom prst="downArrow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95"/>
          </a:p>
        </p:txBody>
      </p:sp>
      <p:sp>
        <p:nvSpPr>
          <p:cNvPr id="11" name="下箭头 10"/>
          <p:cNvSpPr>
            <a:spLocks noChangeAspect="1"/>
          </p:cNvSpPr>
          <p:nvPr/>
        </p:nvSpPr>
        <p:spPr>
          <a:xfrm>
            <a:off x="7896015" y="4308119"/>
            <a:ext cx="220424" cy="236104"/>
          </a:xfrm>
          <a:prstGeom prst="downArrow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95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626961" y="639315"/>
            <a:ext cx="2354322" cy="483407"/>
            <a:chOff x="1399" y="1427"/>
            <a:chExt cx="5255" cy="1079"/>
          </a:xfrm>
        </p:grpSpPr>
        <p:sp>
          <p:nvSpPr>
            <p:cNvPr id="4" name="文本框 3"/>
            <p:cNvSpPr txBox="1"/>
            <p:nvPr/>
          </p:nvSpPr>
          <p:spPr>
            <a:xfrm>
              <a:off x="1399" y="1427"/>
              <a:ext cx="5255" cy="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#</a:t>
              </a:r>
              <a:r>
                <a:rPr lang="zh-CN" altLang="en-US" sz="2540" dirty="0">
                  <a:solidFill>
                    <a:schemeClr val="bg1"/>
                  </a:solidFill>
                  <a:latin typeface="方正尚酷简体" panose="03000509000000000000" charset="-122"/>
                  <a:ea typeface="方正尚酷简体" panose="03000509000000000000" charset="-122"/>
                </a:rPr>
                <a:t>活动主题</a:t>
              </a:r>
            </a:p>
          </p:txBody>
        </p:sp>
        <p:sp>
          <p:nvSpPr>
            <p:cNvPr id="5" name="矩形 4"/>
            <p:cNvSpPr/>
            <p:nvPr/>
          </p:nvSpPr>
          <p:spPr>
            <a:xfrm>
              <a:off x="1399" y="1459"/>
              <a:ext cx="5255" cy="1015"/>
            </a:xfrm>
            <a:prstGeom prst="rect">
              <a:avLst/>
            </a:prstGeom>
            <a:noFill/>
            <a:ln>
              <a:solidFill>
                <a:srgbClr val="C0A3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95">
                <a:solidFill>
                  <a:schemeClr val="bg1"/>
                </a:solidFill>
              </a:endParaRPr>
            </a:p>
          </p:txBody>
        </p:sp>
      </p:grpSp>
      <p:sp>
        <p:nvSpPr>
          <p:cNvPr id="6" name="文本框 2"/>
          <p:cNvSpPr txBox="1"/>
          <p:nvPr/>
        </p:nvSpPr>
        <p:spPr>
          <a:xfrm>
            <a:off x="0" y="2188811"/>
            <a:ext cx="12192000" cy="1323439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en-US" sz="8000" dirty="0">
                <a:solidFill>
                  <a:schemeClr val="bg1"/>
                </a:solidFill>
                <a:latin typeface="方正尚酷简体" panose="03000509000000000000" charset="-122"/>
                <a:ea typeface="方正尚酷简体" panose="03000509000000000000" charset="-122"/>
                <a:sym typeface="宋体" panose="02010600030101010101" pitchFamily="2" charset="-122"/>
              </a:rPr>
              <a:t>兴承世家，携手共赢</a:t>
            </a:r>
          </a:p>
        </p:txBody>
      </p:sp>
      <p:sp>
        <p:nvSpPr>
          <p:cNvPr id="7" name="文本框 3"/>
          <p:cNvSpPr txBox="1"/>
          <p:nvPr/>
        </p:nvSpPr>
        <p:spPr>
          <a:xfrm>
            <a:off x="-1" y="3761706"/>
            <a:ext cx="12192001" cy="461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  <a:latin typeface="张海山锐线体2.0" panose="02000000000000000000" charset="-122"/>
                <a:ea typeface="张海山锐线体2.0" panose="02000000000000000000" charset="-122"/>
                <a:sym typeface="宋体" panose="02010600030101010101" pitchFamily="2" charset="-122"/>
              </a:rPr>
              <a:t>—</a:t>
            </a:r>
            <a:r>
              <a:rPr lang="zh-CN" altLang="en-US" sz="24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宋体" panose="02010600030101010101" pitchFamily="2" charset="-122"/>
              </a:rPr>
              <a:t>知名银行</a:t>
            </a:r>
            <a:r>
              <a:rPr lang="en-US" altLang="zh-CN" sz="24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宋体" panose="02010600030101010101" pitchFamily="2" charset="-122"/>
              </a:rPr>
              <a:t>·</a:t>
            </a:r>
            <a:r>
              <a:rPr lang="zh-CN" altLang="en-US" sz="24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宋体" panose="02010600030101010101" pitchFamily="2" charset="-122"/>
              </a:rPr>
              <a:t>私人银行</a:t>
            </a:r>
            <a:r>
              <a:rPr lang="en-US" altLang="zh-CN" sz="24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宋体" panose="02010600030101010101" pitchFamily="2" charset="-122"/>
              </a:rPr>
              <a:t>2021</a:t>
            </a:r>
            <a:r>
              <a:rPr lang="zh-CN" altLang="en-US" sz="24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宋体" panose="02010600030101010101" pitchFamily="2" charset="-122"/>
              </a:rPr>
              <a:t>高端客户答谢会</a:t>
            </a:r>
            <a:r>
              <a:rPr lang="en-US" altLang="zh-CN" sz="2400" dirty="0">
                <a:solidFill>
                  <a:schemeClr val="bg1"/>
                </a:solidFill>
                <a:latin typeface="张海山锐线体2.0" panose="02000000000000000000" charset="-122"/>
                <a:ea typeface="张海山锐线体2.0" panose="02000000000000000000" charset="-122"/>
                <a:sym typeface="宋体" panose="02010600030101010101" pitchFamily="2" charset="-122"/>
              </a:rPr>
              <a:t>—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ef888f8c-2f1d-42c5-ae96-32b43c5b6e11"/>
  <p:tag name="COMMONDATA" val="eyJoZGlkIjoiYzRhNWZiODQ2MDAyZDAzODYwMWMzNmY5NWRlYzMxYTQ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2903</Words>
  <PresentationFormat>宽屏</PresentationFormat>
  <Paragraphs>406</Paragraphs>
  <Slides>69</Slides>
  <Notes>22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69</vt:i4>
      </vt:variant>
    </vt:vector>
  </HeadingPairs>
  <TitlesOfParts>
    <vt:vector size="80" baseType="lpstr">
      <vt:lpstr>等线</vt:lpstr>
      <vt:lpstr>等线 Light</vt:lpstr>
      <vt:lpstr>方正尚酷简体</vt:lpstr>
      <vt:lpstr>华文细黑</vt:lpstr>
      <vt:lpstr>微软雅黑</vt:lpstr>
      <vt:lpstr>张海山锐线体2.0</vt:lpstr>
      <vt:lpstr>张海山锐线体2.00</vt:lpstr>
      <vt:lpstr>Arial</vt:lpstr>
      <vt:lpstr>Calibri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2019-01-31T11:16:00Z</dcterms:created>
  <dcterms:modified xsi:type="dcterms:W3CDTF">2022-11-19T01:51:10Z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ICV" pid="2">
    <vt:lpwstr>73946926A8814F47A64A29FE44D65182</vt:lpwstr>
  </property>
  <property fmtid="{D5CDD505-2E9C-101B-9397-08002B2CF9AE}" name="KSOProductBuildVer" pid="3">
    <vt:lpwstr>2052-11.1.0.12763</vt:lpwstr>
  </property>
  <property fmtid="{D5CDD505-2E9C-101B-9397-08002B2CF9AE}" name="NXPowerLiteLastOptimized" pid="4">
    <vt:lpwstr>5145648</vt:lpwstr>
  </property>
  <property fmtid="{D5CDD505-2E9C-101B-9397-08002B2CF9AE}" name="NXPowerLiteSettings" pid="5">
    <vt:lpwstr>C700052003A000</vt:lpwstr>
  </property>
  <property fmtid="{D5CDD505-2E9C-101B-9397-08002B2CF9AE}" name="NXPowerLiteVersion" pid="6">
    <vt:lpwstr>D8.0.2</vt:lpwstr>
  </property>
</Properties>
</file>