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</p:sldIdLst>
  <p:sldSz cx="20104100" cy="11307763"/>
  <p:notesSz cx="6858000" cy="9144000"/>
  <p:embeddedFontLst>
    <p:embeddedFont>
      <p:font typeface="Calibri" panose="020F0502020204030204" pitchFamily="34" charset="0"/>
      <p:regular r:id="rId69"/>
      <p:bold r:id="rId70"/>
      <p:italic r:id="rId71"/>
      <p:boldItalic r:id="rId72"/>
    </p:embeddedFont>
  </p:embeddedFontLst>
  <p:custDataLst>
    <p:tags r:id="rId7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3" d="100"/>
          <a:sy n="43" d="100"/>
        </p:scale>
        <p:origin x="115" y="29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1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2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684" y="1143000"/>
            <a:ext cx="5486631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6DD26-32A4-2A43-990A-6F7E5E73786E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6AF604-6CBA-6F4A-A6F6-26E48A4D0EE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0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reeform 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13011" y="4281751"/>
            <a:ext cx="17199751" cy="4018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「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创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播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全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执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⾏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</a:t>
            </a:r>
            <a:r>
              <a:rPr lang="zh-CN" altLang="en-US" sz="8200" spc="-7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幕</a:t>
            </a:r>
            <a:r>
              <a:rPr lang="zh-CN" altLang="en-US" sz="8200" spc="-76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8200" spc="-1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」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230"/>
              </a:lnSpc>
            </a:pPr>
            <a:endParaRPr lang="en-US" dirty="0"/>
          </a:p>
          <a:p>
            <a:pPr marL="5885815" indent="34290" hangingPunct="0">
              <a:lnSpc>
                <a:spcPct val="165000"/>
              </a:lnSpc>
            </a:pPr>
            <a:r>
              <a:rPr lang="zh-CN" altLang="en-US" sz="2600" spc="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r>
              <a:rPr lang="zh-CN" altLang="en-US" sz="2600" spc="1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600" spc="2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⼴告常识⾸发</a:t>
            </a:r>
            <a:r>
              <a:rPr lang="zh-CN" altLang="en-US" sz="2600" spc="1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600" spc="2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｜</a:t>
            </a:r>
            <a:br>
              <a:rPr lang="zh-CN" altLang="en-US" sz="2600" spc="2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600" spc="33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｜TOPic</a:t>
            </a:r>
            <a:r>
              <a:rPr lang="zh-CN" altLang="en-US" sz="2600" spc="3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研发制作｜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544513" y="5239373"/>
            <a:ext cx="7142075" cy="8172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4950" spc="-1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直播内容策划</a:t>
            </a:r>
            <a:r>
              <a:rPr lang="zh-CN" altLang="en-US" sz="4950" spc="-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4950" spc="-6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4950" spc="-7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4950" spc="-1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直播执⾏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544513" y="5239373"/>
            <a:ext cx="7142075" cy="8172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4950" spc="-1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直播内容策划</a:t>
            </a:r>
            <a:r>
              <a:rPr lang="zh-CN" altLang="en-US" sz="4950" spc="-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4950" spc="-6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4950" spc="-7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4950" spc="-15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直播执⾏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12738" y="3643868"/>
            <a:ext cx="329832" cy="335068"/>
          </a:xfrm>
          <a:prstGeom prst="rect">
            <a:avLst/>
          </a:prstGeom>
        </p:spPr>
      </p:pic>
      <p:sp>
        <p:nvSpPr>
          <p:cNvPr id="2" name="Freeform 1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4293063" y="3606801"/>
            <a:ext cx="11530673" cy="27139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3973830">
              <a:lnSpc>
                <a:spcPct val="101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这是⽼板给的分享命题</a:t>
            </a:r>
            <a:r>
              <a:rPr lang="zh-CN" altLang="en-US" sz="2550" spc="25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👇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6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8200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「有创意的直播如何</a:t>
            </a:r>
            <a:r>
              <a:rPr lang="zh-CN" altLang="en-US" sz="8200" spc="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做」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2136060" y="4995460"/>
            <a:ext cx="7928689" cy="1310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不敢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说创意分享</a:t>
            </a:r>
          </a:p>
          <a:p>
            <a:pPr>
              <a:lnSpc>
                <a:spcPts val="135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只能说分享一些直播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中创意会遇到的事⼉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6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2136060" y="5199503"/>
            <a:ext cx="7030183" cy="891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5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#1</a:t>
            </a:r>
            <a:r>
              <a:rPr lang="zh-CN" altLang="en-US" sz="5400" spc="1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lang="zh-CN" altLang="en-US" sz="5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明确直播平台特质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7539037" y="5239373"/>
            <a:ext cx="5153025" cy="8172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4950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先来看看</a:t>
            </a:r>
            <a:r>
              <a:rPr lang="zh-CN" altLang="en-US" sz="49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直播平台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2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3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4"/>
          <p:cNvSpPr txBox="1"/>
          <p:nvPr/>
        </p:nvSpPr>
        <p:spPr>
          <a:xfrm>
            <a:off x="6282531" y="5239373"/>
            <a:ext cx="7551737" cy="20090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49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淘宝？抖⾳？快⼿？京</a:t>
            </a:r>
            <a:r>
              <a:rPr lang="zh-CN" altLang="en-US" sz="49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东？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65"/>
              </a:lnSpc>
            </a:pPr>
            <a:endParaRPr lang="en-US" dirty="0"/>
          </a:p>
          <a:p>
            <a:pPr marL="0" indent="2067560">
              <a:lnSpc>
                <a:spcPct val="100000"/>
              </a:lnSpc>
            </a:pPr>
            <a:r>
              <a:rPr lang="zh-CN" altLang="en-US" sz="2550" spc="13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No</a:t>
            </a:r>
            <a:r>
              <a:rPr lang="zh-CN" altLang="en-US" sz="2550" spc="13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550" spc="1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No</a:t>
            </a:r>
            <a:r>
              <a:rPr lang="zh-CN" altLang="en-US" sz="2550" spc="13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2550" spc="2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No.不光这四家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25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 26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7"/>
          <p:cNvSpPr txBox="1"/>
          <p:nvPr/>
        </p:nvSpPr>
        <p:spPr>
          <a:xfrm>
            <a:off x="8170431" y="3175261"/>
            <a:ext cx="3775936" cy="678226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4950" spc="-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14</a:t>
            </a:r>
            <a:r>
              <a:rPr lang="zh-CN" altLang="en-US" sz="4950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家直播平台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0"/>
              </a:lnSpc>
            </a:pPr>
            <a:endParaRPr lang="en-US" dirty="0"/>
          </a:p>
          <a:p>
            <a:pPr marL="0" indent="1394460">
              <a:lnSpc>
                <a:spcPct val="100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拼多多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557020">
              <a:lnSpc>
                <a:spcPct val="100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微博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611630">
              <a:lnSpc>
                <a:spcPct val="100000"/>
              </a:lnSpc>
            </a:pPr>
            <a:r>
              <a:rPr lang="zh-CN" altLang="en-US" sz="2550" spc="20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B站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23253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⻄⽠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视频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394460">
              <a:lnSpc>
                <a:spcPct val="100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⼩红书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394460">
              <a:lnSpc>
                <a:spcPct val="100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蘑菇街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557020">
              <a:lnSpc>
                <a:spcPct val="100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知乎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23253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考拉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海购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23253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腾讯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74549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微信⼩程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序直播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 28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9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6604825" y="5239373"/>
            <a:ext cx="7021449" cy="8172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4950" spc="19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BUT！基</a:t>
            </a:r>
            <a:r>
              <a:rPr lang="zh-CN" altLang="en-US" sz="4950" spc="19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本还是头部为主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1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9078" y="1471159"/>
            <a:ext cx="821964" cy="827199"/>
          </a:xfrm>
          <a:prstGeom prst="rect">
            <a:avLst/>
          </a:prstGeom>
        </p:spPr>
      </p:pic>
      <p:pic>
        <p:nvPicPr>
          <p:cNvPr id="35" name="Picture 3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2572" y="1471159"/>
            <a:ext cx="827199" cy="827199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97407" y="1471159"/>
            <a:ext cx="827199" cy="827199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3442" y="1471159"/>
            <a:ext cx="827199" cy="821964"/>
          </a:xfrm>
          <a:prstGeom prst="rect">
            <a:avLst/>
          </a:prstGeom>
        </p:spPr>
      </p:pic>
      <p:sp>
        <p:nvSpPr>
          <p:cNvPr id="2" name="Freeform 37"/>
          <p:cNvSpPr/>
          <p:nvPr/>
        </p:nvSpPr>
        <p:spPr>
          <a:xfrm>
            <a:off x="1002052" y="4389822"/>
            <a:ext cx="18099992" cy="12700"/>
          </a:xfrm>
          <a:custGeom>
            <a:avLst/>
            <a:gdLst>
              <a:gd name="connsiteX0" fmla="*/ 6350 w 18099992"/>
              <a:gd name="connsiteY0" fmla="*/ 6350 h 12700"/>
              <a:gd name="connsiteX1" fmla="*/ 18093642 w 18099992"/>
              <a:gd name="connsiteY1" fmla="*/ 635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99992" h="12700">
                <a:moveTo>
                  <a:pt x="6350" y="6350"/>
                </a:moveTo>
                <a:lnTo>
                  <a:pt x="18093642" y="6350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1002051" y="7471780"/>
            <a:ext cx="18099992" cy="12700"/>
          </a:xfrm>
          <a:custGeom>
            <a:avLst/>
            <a:gdLst>
              <a:gd name="connsiteX0" fmla="*/ 6350 w 18099992"/>
              <a:gd name="connsiteY0" fmla="*/ 6350 h 12700"/>
              <a:gd name="connsiteX1" fmla="*/ 18093642 w 18099992"/>
              <a:gd name="connsiteY1" fmla="*/ 6350 h 1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099992" h="12700">
                <a:moveTo>
                  <a:pt x="6350" y="6350"/>
                </a:moveTo>
                <a:lnTo>
                  <a:pt x="18093642" y="6350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9"/>
          <p:cNvSpPr txBox="1"/>
          <p:nvPr/>
        </p:nvSpPr>
        <p:spPr>
          <a:xfrm>
            <a:off x="1382390" y="2952176"/>
            <a:ext cx="3583271" cy="7190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1153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电商直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播⿐祖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200785">
              <a:lnSpc>
                <a:spcPct val="100000"/>
              </a:lnSpc>
            </a:pPr>
            <a:r>
              <a:rPr lang="zh-CN" altLang="en-US" sz="2550" spc="7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8亿</a:t>
            </a:r>
            <a:r>
              <a:rPr lang="zh-CN" altLang="en-US" sz="2550" spc="6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⽤户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90"/>
              </a:lnSpc>
            </a:pPr>
            <a:endParaRPr lang="en-US" dirty="0"/>
          </a:p>
          <a:p>
            <a:pPr marL="0" indent="81153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电商链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路完善</a:t>
            </a:r>
          </a:p>
          <a:p>
            <a:pPr marL="811530" indent="-324485" hangingPunct="0">
              <a:lnSpc>
                <a:spcPct val="131000"/>
              </a:lnSpc>
              <a:spcBef>
                <a:spcPts val="515"/>
              </a:spcBef>
            </a:pPr>
            <a:r>
              <a:rPr lang="zh-CN" altLang="en-US" sz="25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台机制较为完善</a:t>
            </a:r>
            <a:b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公域流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量巨⼤</a:t>
            </a:r>
          </a:p>
          <a:p>
            <a:pPr marL="0" indent="974090">
              <a:lnSpc>
                <a:spcPct val="100000"/>
              </a:lnSpc>
              <a:spcBef>
                <a:spcPts val="520"/>
              </a:spcBef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⽤户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跨度⼤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810"/>
              </a:lnSpc>
            </a:pPr>
            <a:endParaRPr lang="en-US" dirty="0"/>
          </a:p>
          <a:p>
            <a:pPr marL="0" indent="64897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公域流量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成本⾼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私域流量需要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有粉丝基础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298575">
              <a:lnSpc>
                <a:spcPct val="100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佣⾦⾼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13601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⽣硬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推销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255685" y="2952176"/>
            <a:ext cx="2934076" cy="6914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1153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下沉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市场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48704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忠实⽼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铁⽤户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740"/>
              </a:lnSpc>
            </a:pPr>
            <a:endParaRPr lang="en-US" dirty="0"/>
          </a:p>
          <a:p>
            <a:pPr marL="0" indent="48704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下沉渗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透率⾼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32448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私域流量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粘性⾼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40"/>
              </a:lnSpc>
            </a:pPr>
            <a:endParaRPr lang="en-US" dirty="0"/>
          </a:p>
          <a:p>
            <a:pPr marL="0" indent="48704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品牌效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应缺失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过于下沉，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⽤户壁垒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81153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客单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价低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792216" y="2952176"/>
            <a:ext cx="2934076" cy="7190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10260">
              <a:lnSpc>
                <a:spcPct val="100000"/>
              </a:lnSpc>
            </a:pPr>
            <a:r>
              <a:rPr lang="zh-CN" altLang="en-US" sz="2550" spc="26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DA</a:t>
            </a:r>
            <a:r>
              <a:rPr lang="zh-CN" altLang="en-US" sz="2550" spc="26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U头部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48704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年轻⽤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户居多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65"/>
              </a:lnSpc>
            </a:pPr>
            <a:endParaRPr lang="en-US" dirty="0"/>
          </a:p>
          <a:p>
            <a:pPr marL="0" indent="64897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⽤户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基数⼤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713105">
              <a:lnSpc>
                <a:spcPct val="100000"/>
              </a:lnSpc>
            </a:pPr>
            <a:r>
              <a:rPr lang="zh-CN" altLang="en-US" sz="2550" spc="6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内容</a:t>
            </a:r>
            <a:r>
              <a:rPr lang="zh-CN" altLang="en-US" sz="2550" spc="5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+直播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81153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明星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资源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85"/>
              </a:lnSpc>
            </a:pPr>
            <a:endParaRPr lang="en-US" dirty="0"/>
          </a:p>
          <a:p>
            <a:pPr marL="0" indent="32448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平台抽成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⽐例⾼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64897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⼊场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⻔槛⾼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48704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品类偏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⼥性向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电商直播⽣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态不完善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348004" y="2952176"/>
            <a:ext cx="3907189" cy="79241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1153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官⽅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动作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81153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品牌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565"/>
              </a:lnSpc>
            </a:pPr>
            <a:endParaRPr lang="en-US" dirty="0"/>
          </a:p>
          <a:p>
            <a:pPr marL="0" indent="81153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独特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模式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487045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联合官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⽅品牌</a:t>
            </a:r>
          </a:p>
          <a:p>
            <a:pPr>
              <a:lnSpc>
                <a:spcPts val="115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明星、</a:t>
            </a: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品牌⼤</a:t>
            </a:r>
            <a:r>
              <a:rPr lang="zh-CN" altLang="en-US" sz="25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佬主播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40"/>
              </a:lnSpc>
            </a:pPr>
            <a:endParaRPr lang="en-US" dirty="0"/>
          </a:p>
          <a:p>
            <a:pPr marL="0" indent="974090">
              <a:lnSpc>
                <a:spcPct val="100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⼊局晚</a:t>
            </a:r>
          </a:p>
          <a:p>
            <a:pPr>
              <a:lnSpc>
                <a:spcPts val="1035"/>
              </a:lnSpc>
            </a:pPr>
            <a:endParaRPr lang="en-US" dirty="0"/>
          </a:p>
          <a:p>
            <a:pPr marL="0" indent="162560">
              <a:lnSpc>
                <a:spcPct val="100000"/>
              </a:lnSpc>
            </a:pPr>
            <a:r>
              <a:rPr lang="zh-CN" altLang="en-US" sz="25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没有形成</a:t>
            </a: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⽤户习惯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170"/>
              </a:lnSpc>
            </a:pPr>
            <a:endParaRPr lang="en-US" dirty="0"/>
          </a:p>
          <a:p>
            <a:pPr marL="0" indent="2219325">
              <a:lnSpc>
                <a:spcPct val="100000"/>
              </a:lnSpc>
            </a:pPr>
            <a:r>
              <a:rPr lang="zh-CN" altLang="en-US" sz="16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注：数据</a:t>
            </a:r>
            <a:r>
              <a:rPr lang="zh-CN" altLang="en-US" sz="16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来⾃⽹络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Freeform 4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2136060" y="5199503"/>
            <a:ext cx="5563023" cy="891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5400" spc="9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#2</a:t>
            </a:r>
            <a:r>
              <a:rPr lang="zh-CN" altLang="en-US" sz="5400" spc="9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400" spc="19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流量从哪来？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eform 46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7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1997412" y="4711640"/>
            <a:ext cx="10622639" cy="18727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4950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最简单的办法：</a:t>
            </a:r>
            <a:r>
              <a:rPr lang="zh-CN" altLang="en-US" sz="4950" b="1" spc="-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找对</a:t>
            </a:r>
            <a:r>
              <a:rPr lang="zh-CN" altLang="en-US" sz="4950" b="1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嘉宾</a:t>
            </a:r>
          </a:p>
          <a:p>
            <a:pPr>
              <a:lnSpc>
                <a:spcPts val="187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4950" spc="-3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这⾥有我们关于选嘉宾的“⾃创标准</a:t>
            </a:r>
            <a:r>
              <a:rPr lang="zh-CN" altLang="en-US" sz="4950" spc="-30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”：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 4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 50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1"/>
          <p:cNvSpPr txBox="1"/>
          <p:nvPr/>
        </p:nvSpPr>
        <p:spPr>
          <a:xfrm>
            <a:off x="2136060" y="5366130"/>
            <a:ext cx="2416368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450" b="1" spc="-494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红</a:t>
            </a:r>
            <a:r>
              <a:rPr lang="zh-CN" altLang="en-US" sz="3450" b="1" spc="-5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（废话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Freeform 52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 53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4"/>
          <p:cNvSpPr txBox="1"/>
          <p:nvPr/>
        </p:nvSpPr>
        <p:spPr>
          <a:xfrm>
            <a:off x="2136060" y="5366130"/>
            <a:ext cx="10411107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有带货的意愿和热情</a:t>
            </a:r>
            <a:r>
              <a:rPr lang="zh-CN" altLang="en-US" sz="3450" b="1" spc="-26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（绝对不能有被迫营业的痕迹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55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 56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2136060" y="5366130"/>
            <a:ext cx="14723752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450" b="1" spc="-55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和品牌的天然关联</a:t>
            </a:r>
            <a:r>
              <a:rPr lang="zh-CN" altLang="en-US" sz="3450" spc="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（例如京东电脑数码的Jing（⾦靖）Dong（⻢东）组合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 58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Freeform 59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60"/>
          <p:cNvSpPr txBox="1"/>
          <p:nvPr/>
        </p:nvSpPr>
        <p:spPr>
          <a:xfrm>
            <a:off x="2136060" y="5366130"/>
            <a:ext cx="15798902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450" b="1" spc="-11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优秀的语⾔组织能⼒</a:t>
            </a:r>
            <a:r>
              <a:rPr lang="zh-CN" altLang="en-US" sz="3450" b="1" spc="-12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（可优先考虑主持⼈</a:t>
            </a:r>
            <a:r>
              <a:rPr lang="zh-CN" altLang="en-US" sz="3450" spc="-12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450" spc="-12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脱⼝秀演员</a:t>
            </a:r>
            <a:r>
              <a:rPr lang="zh-CN" altLang="en-US" sz="3450" spc="-12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450" spc="-12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知名话多艺⼈</a:t>
            </a:r>
            <a:r>
              <a:rPr lang="zh-CN" altLang="en-US" sz="3450" spc="-11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450" spc="-1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reeform 61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reeform 62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3"/>
          <p:cNvSpPr txBox="1"/>
          <p:nvPr/>
        </p:nvSpPr>
        <p:spPr>
          <a:xfrm>
            <a:off x="2136060" y="5366130"/>
            <a:ext cx="12512691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450" b="1" spc="-46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灵活的应变能⼒</a:t>
            </a:r>
            <a:r>
              <a:rPr lang="zh-CN" altLang="en-US" sz="3450" b="1" spc="-4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（能够应对直播时的突发状况，不蒙圈不冷场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 64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Freeform 65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TextBox 66"/>
          <p:cNvSpPr txBox="1"/>
          <p:nvPr/>
        </p:nvSpPr>
        <p:spPr>
          <a:xfrm>
            <a:off x="2136060" y="5366130"/>
            <a:ext cx="11523366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450" b="1" spc="2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有制造话题的可能</a:t>
            </a:r>
            <a:r>
              <a:rPr lang="zh-CN" altLang="en-US" sz="3450" b="1" spc="2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（⼩朱配琦</a:t>
            </a:r>
            <a:r>
              <a:rPr lang="zh-CN" altLang="en-US" sz="3450" spc="2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450" spc="2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罗永浩直播⾸秀</a:t>
            </a:r>
            <a:r>
              <a:rPr lang="zh-CN" altLang="en-US" sz="3450" spc="2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450" spc="2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7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8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9"/>
          <p:cNvSpPr txBox="1"/>
          <p:nvPr/>
        </p:nvSpPr>
        <p:spPr>
          <a:xfrm>
            <a:off x="2136060" y="5366130"/>
            <a:ext cx="9457753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450" b="1" spc="-43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字正腔圆，说话能听清</a:t>
            </a:r>
            <a:r>
              <a:rPr lang="zh-CN" altLang="en-US" sz="3450" b="1" spc="-44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（毕竟直播是没字幕的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 70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 7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2"/>
          <p:cNvSpPr txBox="1"/>
          <p:nvPr/>
        </p:nvSpPr>
        <p:spPr>
          <a:xfrm>
            <a:off x="2136060" y="5366130"/>
            <a:ext cx="15126408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*</a:t>
            </a:r>
            <a:r>
              <a:rPr lang="zh-CN" altLang="en-US" sz="3450" b="1" spc="-50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嘉宾懂产品</a:t>
            </a:r>
            <a:r>
              <a:rPr lang="zh-CN" altLang="en-US" sz="3450" b="1" spc="-51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（格⼒⽼板亲⾃上场，京东电脑数码邀请的⻢东本⼈就是技术宅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7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 74"/>
          <p:cNvSpPr/>
          <p:nvPr/>
        </p:nvSpPr>
        <p:spPr>
          <a:xfrm>
            <a:off x="6898103" y="823813"/>
            <a:ext cx="12700" cy="9660941"/>
          </a:xfrm>
          <a:custGeom>
            <a:avLst/>
            <a:gdLst>
              <a:gd name="connsiteX0" fmla="*/ 6350 w 12700"/>
              <a:gd name="connsiteY0" fmla="*/ 6350 h 9660941"/>
              <a:gd name="connsiteX1" fmla="*/ 6350 w 12700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700" h="9660941">
                <a:moveTo>
                  <a:pt x="6350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 75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6"/>
          <p:cNvSpPr txBox="1"/>
          <p:nvPr/>
        </p:nvSpPr>
        <p:spPr>
          <a:xfrm>
            <a:off x="9834618" y="989627"/>
            <a:ext cx="4383205" cy="4320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spc="1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3450" spc="-5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2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红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6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3450" spc="-57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有带货的意愿和热情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6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3450" spc="-5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6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和品牌天然关联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6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3450" spc="-57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优秀的语⾔组织能⼒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2136060" y="5366130"/>
            <a:ext cx="2765663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选嘉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宾的原则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834618" y="5991343"/>
            <a:ext cx="4822983" cy="4320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3450" spc="-5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6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灵活的应变能⼒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6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3450" spc="-53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有制造话题的可能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6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3450" spc="-55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字正腔圆，说话听得清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6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sz="3450" spc="-5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6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嘉宾是懂产品的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 7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Freeform 80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1"/>
          <p:cNvSpPr txBox="1"/>
          <p:nvPr/>
        </p:nvSpPr>
        <p:spPr>
          <a:xfrm>
            <a:off x="2136060" y="5199503"/>
            <a:ext cx="7866388" cy="891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5400" spc="7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#3</a:t>
            </a:r>
            <a:r>
              <a:rPr lang="zh-CN" altLang="en-US" sz="5400" spc="274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400" spc="1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直播脚本的⼏个要素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reeform 82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 83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4"/>
          <p:cNvSpPr txBox="1"/>
          <p:nvPr/>
        </p:nvSpPr>
        <p:spPr>
          <a:xfrm>
            <a:off x="2136060" y="1908339"/>
            <a:ext cx="13469882" cy="75252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1、</a:t>
            </a: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每个环节的时间划分</a:t>
            </a:r>
            <a:r>
              <a:rPr lang="zh-CN" altLang="en-US" sz="34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（暖场、嘉宾互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动、产品介绍、带货、抽奖）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2、</a:t>
            </a:r>
            <a:r>
              <a:rPr lang="zh-CN" altLang="en-US" sz="3450" b="1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嘉宾的⻆⾊分⼯</a:t>
            </a: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（谁带节奏</a:t>
            </a:r>
            <a:r>
              <a:rPr lang="zh-CN" altLang="en-US" sz="3450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？谁介绍产品？谁主要带货？）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4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3、</a:t>
            </a:r>
            <a:r>
              <a:rPr lang="zh-CN" altLang="en-US" sz="3450" b="1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嘉宾和产品的关系</a:t>
            </a: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3450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第一次⻅到产品？⻅过没⽤过？⽤过？）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4、</a:t>
            </a: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嘉宾⽤何种⻆度介绍产品</a:t>
            </a: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（性能？</a:t>
            </a:r>
            <a:r>
              <a:rPr lang="zh-CN" altLang="en-US" sz="3450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性价⽐？爆款？现场试⽤？）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5、</a:t>
            </a: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促销信息强调强调再强调</a:t>
            </a:r>
            <a:r>
              <a:rPr lang="zh-CN" altLang="en-US" sz="3450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（直播间观</a:t>
            </a:r>
            <a:r>
              <a:rPr lang="zh-CN" altLang="en-US" sz="3450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众基本都是捡便宜来的）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6、</a:t>
            </a: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预埋一些梗和亮点，别让场⼦冷下来</a:t>
            </a:r>
            <a:r>
              <a:rPr lang="zh-CN" altLang="en-US" sz="3450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（甚⾄可以设计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假直播事故）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7、</a:t>
            </a:r>
            <a:r>
              <a:rPr lang="zh-CN" altLang="en-US" sz="3450" b="1" spc="1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抽奖词、带货词</a:t>
            </a:r>
            <a:r>
              <a:rPr lang="zh-CN" altLang="en-US" sz="3450" spc="1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（抽奖⽅式、商品在</a:t>
            </a:r>
            <a:r>
              <a:rPr lang="zh-CN" altLang="en-US" sz="3450" spc="1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直播间xx号宝⻉、..）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3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8、Must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do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&amp;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Don’t</a:t>
            </a:r>
            <a:r>
              <a:rPr lang="zh-CN" altLang="en-US" sz="3450" b="1" spc="3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do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Freeform 85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 86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7"/>
          <p:cNvSpPr txBox="1"/>
          <p:nvPr/>
        </p:nvSpPr>
        <p:spPr>
          <a:xfrm>
            <a:off x="2136060" y="5199503"/>
            <a:ext cx="11321780" cy="891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5400" spc="5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#4</a:t>
            </a:r>
            <a:r>
              <a:rPr lang="zh-CN" altLang="en-US" sz="5400" spc="278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400" spc="1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不要侥幸、不要侥幸、不要侥幸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Freeform 88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 89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90"/>
          <p:cNvSpPr txBox="1"/>
          <p:nvPr/>
        </p:nvSpPr>
        <p:spPr>
          <a:xfrm>
            <a:off x="2136060" y="4909588"/>
            <a:ext cx="7229442" cy="14809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30000"/>
              </a:lnSpc>
            </a:pPr>
            <a:r>
              <a:rPr lang="zh-CN" altLang="en-US" sz="3450" b="1" spc="-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侥幸1：执⾏的公</a:t>
            </a:r>
            <a:r>
              <a:rPr lang="zh-CN" altLang="en-US" sz="3450" b="1" spc="-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司会把脚本写好吧？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现实：会写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，但不一定好。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Freeform 91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Freeform 92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3"/>
          <p:cNvSpPr txBox="1"/>
          <p:nvPr/>
        </p:nvSpPr>
        <p:spPr>
          <a:xfrm>
            <a:off x="2136060" y="4624791"/>
            <a:ext cx="13877996" cy="21364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侥幸2：反正嘉宾不会按照本</a:t>
            </a: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⼦⾛，本⼦不必太具体吧？</a:t>
            </a:r>
          </a:p>
          <a:p>
            <a:pPr marL="0" hangingPunct="0">
              <a:lnSpc>
                <a:spcPct val="130000"/>
              </a:lnSpc>
              <a:spcBef>
                <a:spcPts val="675"/>
              </a:spcBef>
            </a:pPr>
            <a:r>
              <a:rPr lang="zh-CN" altLang="en-US" sz="3450" spc="7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现实：虽然嘉宾</a:t>
            </a:r>
            <a:r>
              <a:rPr lang="zh-CN" altLang="en-US" sz="3450" spc="6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不会100%按本⼦⾛，但如果他们没能提前做功课，那么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本⼦就是最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后一道防线。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94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 95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Box 96"/>
          <p:cNvSpPr txBox="1"/>
          <p:nvPr/>
        </p:nvSpPr>
        <p:spPr>
          <a:xfrm>
            <a:off x="2136060" y="4624791"/>
            <a:ext cx="12326462" cy="21137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侥幸3：熟</a:t>
            </a:r>
            <a:r>
              <a:rPr lang="zh-CN" altLang="en-US" sz="3450" b="1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悉选品是主播的事吧？</a:t>
            </a:r>
          </a:p>
          <a:p>
            <a:pPr>
              <a:lnSpc>
                <a:spcPts val="830"/>
              </a:lnSpc>
            </a:pPr>
            <a:endParaRPr lang="en-US" dirty="0"/>
          </a:p>
          <a:p>
            <a:pPr marL="0" hangingPunct="0">
              <a:lnSpc>
                <a:spcPct val="126000"/>
              </a:lnSpc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现实：执⾏公司可能会写错选品、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主播和嘉宾可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能不熟悉选品，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这时候我们⾃⼰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就要⾜够熟悉选品。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Freeform 97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Freeform 98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9"/>
          <p:cNvSpPr txBox="1"/>
          <p:nvPr/>
        </p:nvSpPr>
        <p:spPr>
          <a:xfrm>
            <a:off x="2136060" y="5199503"/>
            <a:ext cx="9939623" cy="891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5400" spc="6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#5</a:t>
            </a:r>
            <a:r>
              <a:rPr lang="zh-CN" altLang="en-US" sz="5400" spc="279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5400" spc="1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直播是一件没有后期的事⼉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Freeform 100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Freeform 10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2"/>
          <p:cNvSpPr txBox="1"/>
          <p:nvPr/>
        </p:nvSpPr>
        <p:spPr>
          <a:xfrm>
            <a:off x="8952607" y="547097"/>
            <a:ext cx="2211586" cy="99837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9710" indent="-219710" hangingPunct="0">
              <a:lnSpc>
                <a:spcPct val="167000"/>
              </a:lnSpc>
            </a:pP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⽅案、</a:t>
            </a:r>
            <a:r>
              <a:rPr lang="zh-CN" altLang="en-US" sz="34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选⼈</a:t>
            </a:r>
            <a:r>
              <a:rPr lang="zh-CN" altLang="en-US" sz="3450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场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地布置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脚本、梗</a:t>
            </a:r>
          </a:p>
          <a:p>
            <a:pPr>
              <a:lnSpc>
                <a:spcPts val="120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词器内容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35"/>
              </a:lnSpc>
            </a:pPr>
            <a:endParaRPr lang="en-US" dirty="0"/>
          </a:p>
          <a:p>
            <a:pPr marL="0" indent="21971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嘉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宾着装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35"/>
              </a:lnSpc>
            </a:pPr>
            <a:endParaRPr lang="en-US" dirty="0"/>
          </a:p>
          <a:p>
            <a:pPr marL="0" indent="21971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⽹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络信号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9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灯光、构图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780"/>
              </a:lnSpc>
            </a:pPr>
            <a:endParaRPr lang="en-US" dirty="0"/>
          </a:p>
          <a:p>
            <a:pPr marL="0" indent="21971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突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发预案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35"/>
              </a:lnSpc>
            </a:pPr>
            <a:endParaRPr lang="en-US" dirty="0"/>
          </a:p>
          <a:p>
            <a:pPr marL="0" indent="659765">
              <a:lnSpc>
                <a:spcPct val="100000"/>
              </a:lnSpc>
            </a:pPr>
            <a:r>
              <a:rPr lang="zh-CN" altLang="en-US" sz="3450" spc="1729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..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935"/>
              </a:lnSpc>
            </a:pPr>
            <a:endParaRPr lang="en-US" dirty="0"/>
          </a:p>
          <a:p>
            <a:pPr marL="0" indent="219710">
              <a:lnSpc>
                <a:spcPct val="100000"/>
              </a:lnSpc>
            </a:pPr>
            <a:r>
              <a:rPr lang="zh-CN" altLang="en-US" sz="3450" b="1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一旦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开播</a:t>
            </a:r>
          </a:p>
          <a:p>
            <a:pPr>
              <a:lnSpc>
                <a:spcPts val="1350"/>
              </a:lnSpc>
            </a:pPr>
            <a:endParaRPr lang="en-US" dirty="0"/>
          </a:p>
          <a:p>
            <a:pPr marL="0" indent="219710">
              <a:lnSpc>
                <a:spcPct val="100000"/>
              </a:lnSpc>
            </a:pPr>
            <a:r>
              <a:rPr lang="zh-CN" altLang="en-US" sz="3450" b="1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覆⽔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难收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 10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 104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5"/>
          <p:cNvSpPr txBox="1"/>
          <p:nvPr/>
        </p:nvSpPr>
        <p:spPr>
          <a:xfrm>
            <a:off x="6544513" y="5239373"/>
            <a:ext cx="7142075" cy="8172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4950" spc="-15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直播内容策划</a:t>
            </a:r>
            <a:r>
              <a:rPr lang="zh-CN" altLang="en-US" sz="4950" spc="-6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4950" spc="-6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4950" spc="-75" dirty="0">
                <a:solidFill>
                  <a:srgbClr val="FFFFFF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4950" spc="-1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直播执⾏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 106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 107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8"/>
          <p:cNvSpPr txBox="1"/>
          <p:nvPr/>
        </p:nvSpPr>
        <p:spPr>
          <a:xfrm>
            <a:off x="2136060" y="5199503"/>
            <a:ext cx="5655628" cy="891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5400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步</a:t>
            </a:r>
            <a:r>
              <a:rPr lang="zh-CN" altLang="en-US" sz="5400" spc="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骤一：项⽬筹备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Freeform 10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Freeform 110"/>
          <p:cNvSpPr/>
          <p:nvPr/>
        </p:nvSpPr>
        <p:spPr>
          <a:xfrm>
            <a:off x="8370359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reeform 11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2"/>
          <p:cNvSpPr txBox="1"/>
          <p:nvPr/>
        </p:nvSpPr>
        <p:spPr>
          <a:xfrm>
            <a:off x="9570389" y="4746290"/>
            <a:ext cx="3468262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38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直播主题</a:t>
            </a:r>
            <a:r>
              <a:rPr lang="zh-CN" altLang="en-US" sz="3050" spc="-38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050" spc="-39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内容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2136060" y="5366130"/>
            <a:ext cx="12387969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  <a:tabLst>
                <a:tab pos="7433945" algn="l"/>
              </a:tabLst>
            </a:pPr>
            <a:r>
              <a:rPr lang="zh-CN" altLang="en-US" sz="3450" b="1" spc="7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#1</a:t>
            </a:r>
            <a:r>
              <a:rPr lang="zh-CN" altLang="en-US" sz="3450" b="1" spc="1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b="1" spc="1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内部先有一个直播框架	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1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主播⼈选各⾃的⻆⾊安排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9570389" y="6053056"/>
            <a:ext cx="4953640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1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直播总时⻓、有哪些环节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Freeform 115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Freeform 116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Freeform 117"/>
          <p:cNvSpPr/>
          <p:nvPr/>
        </p:nvSpPr>
        <p:spPr>
          <a:xfrm>
            <a:off x="8370359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8"/>
          <p:cNvSpPr txBox="1"/>
          <p:nvPr/>
        </p:nvSpPr>
        <p:spPr>
          <a:xfrm>
            <a:off x="2136060" y="5366130"/>
            <a:ext cx="540432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3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#2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3103130" y="5366130"/>
            <a:ext cx="4850249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选择一个合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适的执⾏公司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9675098" y="3037918"/>
            <a:ext cx="8777883" cy="52052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65150" indent="-565150" hangingPunct="0">
              <a:lnSpc>
                <a:spcPct val="13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1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需要有相关平台的案例经验，涉及到直播间线上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操作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运维等情况</a:t>
            </a:r>
          </a:p>
          <a:p>
            <a:pPr marL="565150" indent="-565150" hangingPunct="0">
              <a:lnSpc>
                <a:spcPct val="13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39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需要供应商给到过往的直播策划案例</a:t>
            </a:r>
            <a:r>
              <a:rPr lang="zh-CN" altLang="en-US" sz="3050" spc="-39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050" spc="-4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并了解清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楚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他们在案例中负责的内容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41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时间允许最好⽐稿，主要看对⽅的能⼒</a:t>
            </a:r>
            <a:r>
              <a:rPr lang="zh-CN" altLang="en-US" sz="3050" spc="-41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  <a:r>
              <a:rPr lang="zh-CN" altLang="en-US" sz="3050" spc="-41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资源</a:t>
            </a:r>
            <a:r>
              <a:rPr lang="zh-CN" altLang="en-US" sz="3050" spc="-42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/</a:t>
            </a:r>
          </a:p>
          <a:p>
            <a:pPr marL="565150" hangingPunct="0">
              <a:lnSpc>
                <a:spcPct val="127000"/>
              </a:lnSpc>
              <a:spcBef>
                <a:spcPts val="750"/>
              </a:spcBef>
            </a:pP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报价，同时需要对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⽅提供以往的直播脚本（直播回放）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。以脚本撰写能⼒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、场地设计能⼒、现场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打光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等为主要考量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Freeform 121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Freeform 122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3"/>
          <p:cNvSpPr txBox="1"/>
          <p:nvPr/>
        </p:nvSpPr>
        <p:spPr>
          <a:xfrm>
            <a:off x="2136060" y="4745950"/>
            <a:ext cx="13926370" cy="25126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-9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注意1：内部需要对直播项</a:t>
            </a:r>
            <a:r>
              <a:rPr lang="zh-CN" altLang="en-US" sz="3450" b="1" spc="-9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⽬有评估，问⾃⼰“这真的只是一场直播吗？”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35"/>
              </a:lnSpc>
            </a:pPr>
            <a:endParaRPr lang="en-US" dirty="0"/>
          </a:p>
          <a:p>
            <a:pPr marL="66675" hangingPunct="0">
              <a:lnSpc>
                <a:spcPct val="13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如果是发布会量级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，则更侧重线下的执⾏及招待，则更倾向活动公司。或组合的⽅式，</a:t>
            </a:r>
            <a:r>
              <a:rPr lang="zh-CN" altLang="en-US" sz="3450" spc="15" dirty="0">
                <a:solidFill>
                  <a:srgbClr val="00A2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需要在执⾏前明确双⽅分⼯，避免</a:t>
            </a:r>
            <a:r>
              <a:rPr lang="zh-CN" altLang="en-US" sz="3450" spc="10" dirty="0">
                <a:solidFill>
                  <a:srgbClr val="00A2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后期执⾏混乱。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 124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Freeform 125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TextBox 126"/>
          <p:cNvSpPr txBox="1"/>
          <p:nvPr/>
        </p:nvSpPr>
        <p:spPr>
          <a:xfrm>
            <a:off x="2136060" y="4745950"/>
            <a:ext cx="15471764" cy="31698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注意2：案例都是被包装</a:t>
            </a: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过的，看上去好，实际谁也不知道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35"/>
              </a:lnSpc>
            </a:pPr>
            <a:endParaRPr lang="en-US" dirty="0"/>
          </a:p>
          <a:p>
            <a:pPr marL="66675" hangingPunct="0">
              <a:lnSpc>
                <a:spcPct val="13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你可能会遇到：脚本撰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写⼈员的能⼒不够，设计难以达成要求，相关⼈员经验不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⾜，甚⾄外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包的执⾏⽅式。</a:t>
            </a:r>
          </a:p>
          <a:p>
            <a:pPr marL="0" indent="66675">
              <a:lnSpc>
                <a:spcPct val="100000"/>
              </a:lnSpc>
              <a:spcBef>
                <a:spcPts val="685"/>
              </a:spcBef>
            </a:pPr>
            <a:r>
              <a:rPr lang="zh-CN" altLang="en-US" sz="3450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出现问题，赶紧</a:t>
            </a:r>
            <a:r>
              <a:rPr lang="zh-CN" altLang="en-US" sz="34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协调or换⼈。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reeform 127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Freeform 128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Box 129"/>
          <p:cNvSpPr txBox="1"/>
          <p:nvPr/>
        </p:nvSpPr>
        <p:spPr>
          <a:xfrm>
            <a:off x="2136060" y="4745950"/>
            <a:ext cx="14787471" cy="25126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</a:t>
            </a:r>
            <a:r>
              <a:rPr lang="zh-CN" altLang="en-US" sz="3450" b="1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意3：留⾜时间，不然后续都是泪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35"/>
              </a:lnSpc>
            </a:pPr>
            <a:endParaRPr lang="en-US" dirty="0"/>
          </a:p>
          <a:p>
            <a:pPr marL="66675" hangingPunct="0">
              <a:lnSpc>
                <a:spcPct val="130000"/>
              </a:lnSpc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常规</a:t>
            </a:r>
            <a:r>
              <a:rPr lang="zh-CN" altLang="en-US" sz="34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筹备一场直播，两周左右的时间，但会有很多情况导致各个环节Delay，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最好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事事提前。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Freeform 130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Freeform 13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2"/>
          <p:cNvSpPr txBox="1"/>
          <p:nvPr/>
        </p:nvSpPr>
        <p:spPr>
          <a:xfrm>
            <a:off x="2136060" y="5199503"/>
            <a:ext cx="7037784" cy="891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5400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步骤</a:t>
            </a:r>
            <a:r>
              <a:rPr lang="zh-CN" altLang="en-US" sz="5400" spc="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⼆：直播执⾏前期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Freeform 13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Freeform 134"/>
          <p:cNvSpPr/>
          <p:nvPr/>
        </p:nvSpPr>
        <p:spPr>
          <a:xfrm>
            <a:off x="7265400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Freeform 135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6"/>
          <p:cNvSpPr txBox="1"/>
          <p:nvPr/>
        </p:nvSpPr>
        <p:spPr>
          <a:xfrm>
            <a:off x="2136060" y="4995460"/>
            <a:ext cx="456874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#1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3014735" y="4909588"/>
            <a:ext cx="3095977" cy="14809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30000"/>
              </a:lnSpc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</a:t>
            </a:r>
            <a:r>
              <a:rPr lang="zh-CN" altLang="en-US" sz="34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期重头戏之一</a:t>
            </a:r>
            <a:r>
              <a:rPr lang="zh-CN" altLang="en-US" sz="3450" b="1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脚本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8438030" y="3112832"/>
            <a:ext cx="10316725" cy="51504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1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分两步，直播框架及直播脚本</a:t>
            </a:r>
          </a:p>
          <a:p>
            <a:pPr>
              <a:lnSpc>
                <a:spcPts val="119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20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注意跟客户先确认好Must</a:t>
            </a:r>
            <a:r>
              <a:rPr lang="zh-CN" altLang="en-US" sz="3050" spc="-20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Do以及Don’t</a:t>
            </a:r>
            <a:r>
              <a:rPr lang="zh-CN" altLang="en-US" sz="3050" spc="-209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Do</a:t>
            </a:r>
          </a:p>
          <a:p>
            <a:pPr marL="565150" indent="-565150" hangingPunct="0">
              <a:lnSpc>
                <a:spcPct val="133000"/>
              </a:lnSpc>
              <a:spcBef>
                <a:spcPts val="605"/>
              </a:spcBef>
            </a:pPr>
            <a:r>
              <a:rPr lang="zh-CN" altLang="en-US" sz="30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109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基础信息务必保证准确且有露出：SKU、优惠⼒度及优惠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价、</a:t>
            </a:r>
            <a:r>
              <a:rPr lang="zh-CN" altLang="en-US" sz="3050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购物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⻋x号宝⻉、引导购买</a:t>
            </a:r>
          </a:p>
          <a:p>
            <a:pPr marL="565150" indent="-565150" hangingPunct="0">
              <a:lnSpc>
                <a:spcPct val="126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3050" spc="-1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注意时间把控，明确内容主次，符合直播⼈设，创意想法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加在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各时间段⾥</a:t>
            </a:r>
          </a:p>
          <a:p>
            <a:pPr marL="565150" indent="-565150" hangingPunct="0">
              <a:lnSpc>
                <a:spcPct val="130000"/>
              </a:lnSpc>
            </a:pPr>
            <a:r>
              <a:rPr lang="zh-CN" altLang="en-US" sz="3050" spc="7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  <a:r>
              <a:rPr lang="zh-CN" altLang="en-US" sz="3050" spc="-109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7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直播不是演戏，主播99%不会背脚本，可能一场下来还原</a:t>
            </a:r>
            <a:r>
              <a:rPr lang="zh-CN" altLang="en-US" sz="3050" spc="13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度不到</a:t>
            </a:r>
            <a:r>
              <a:rPr lang="zh-CN" altLang="en-US" sz="3050" spc="1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5%，但你还是要写好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Freeform 13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Freeform 140"/>
          <p:cNvSpPr/>
          <p:nvPr/>
        </p:nvSpPr>
        <p:spPr>
          <a:xfrm>
            <a:off x="7265400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Freeform 14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Box 142"/>
          <p:cNvSpPr txBox="1"/>
          <p:nvPr/>
        </p:nvSpPr>
        <p:spPr>
          <a:xfrm>
            <a:off x="8438030" y="4092906"/>
            <a:ext cx="10377560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1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直播间背景板颜⾊适中，避免过浅，打光容易曝光；避免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2136060" y="4932070"/>
            <a:ext cx="4058210" cy="4841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85000"/>
              </a:lnSpc>
            </a:pPr>
            <a:r>
              <a:rPr lang="zh-CN" altLang="en-US" sz="3450" b="1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#2</a:t>
            </a:r>
            <a:r>
              <a:rPr lang="zh-CN" altLang="en-US" sz="3450" b="1" spc="174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9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前期重头戏之⼆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9003021" y="4746290"/>
            <a:ext cx="9812568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过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深，感官不太友好，注意避免使⽤亮度过亮的元素做道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9003021" y="5416225"/>
            <a:ext cx="2838959" cy="339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68000"/>
              </a:lnSpc>
            </a:pP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具（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如霓虹灯）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3014735" y="5756125"/>
            <a:ext cx="2325885" cy="54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96000"/>
              </a:lnSpc>
            </a:pP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直播间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布置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8438030" y="5978142"/>
            <a:ext cx="10234204" cy="19575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65150" indent="-565150" hangingPunct="0">
              <a:lnSpc>
                <a:spcPct val="13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104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提前勘景，一是看空间，避免背景板上的元素过⼤或过</a:t>
            </a:r>
            <a:r>
              <a:rPr lang="zh-CN" altLang="en-US" sz="3050" spc="-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⼩</a:t>
            </a:r>
            <a:r>
              <a:rPr lang="zh-CN" altLang="en-US" sz="3050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；⼆是明确直播画⾯⽐例，横屏？竖屏？主播or主播们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量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如何在画⾯中站位。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Freeform 148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 149"/>
          <p:cNvSpPr/>
          <p:nvPr/>
        </p:nvSpPr>
        <p:spPr>
          <a:xfrm>
            <a:off x="7265400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Freeform 150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TextBox 151"/>
          <p:cNvSpPr txBox="1"/>
          <p:nvPr/>
        </p:nvSpPr>
        <p:spPr>
          <a:xfrm>
            <a:off x="2136060" y="4995460"/>
            <a:ext cx="540432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3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#3</a:t>
            </a:r>
          </a:p>
        </p:txBody>
      </p:sp>
      <p:sp>
        <p:nvSpPr>
          <p:cNvPr id="152" name="TextBox 152"/>
          <p:cNvSpPr txBox="1"/>
          <p:nvPr/>
        </p:nvSpPr>
        <p:spPr>
          <a:xfrm>
            <a:off x="3014735" y="4995460"/>
            <a:ext cx="3179535" cy="1310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8265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前期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重头戏之三</a:t>
            </a:r>
          </a:p>
          <a:p>
            <a:pPr>
              <a:lnSpc>
                <a:spcPts val="135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直播间线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上物料</a:t>
            </a:r>
          </a:p>
        </p:txBody>
      </p:sp>
      <p:sp>
        <p:nvSpPr>
          <p:cNvPr id="153" name="TextBox 153"/>
          <p:cNvSpPr txBox="1"/>
          <p:nvPr/>
        </p:nvSpPr>
        <p:spPr>
          <a:xfrm>
            <a:off x="8438030" y="2711226"/>
            <a:ext cx="10314013" cy="5803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65150" indent="-565150" hangingPunct="0">
              <a:lnSpc>
                <a:spcPct val="133000"/>
              </a:lnSpc>
            </a:pP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7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直播间封⾯提前延展，申请直播间（京东直播提前14</a:t>
            </a:r>
            <a:b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天）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这样才能⽣成⼆维码</a:t>
            </a:r>
          </a:p>
          <a:p>
            <a:pPr marL="0">
              <a:lnSpc>
                <a:spcPct val="100000"/>
              </a:lnSpc>
              <a:spcBef>
                <a:spcPts val="305"/>
              </a:spcBef>
            </a:pPr>
            <a:r>
              <a:rPr lang="zh-CN" altLang="en-US" sz="3050" spc="1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8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9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产品贴⽚，确保SKU信息准确</a:t>
            </a:r>
          </a:p>
          <a:p>
            <a:pPr marL="565150" indent="-565150" hangingPunct="0">
              <a:lnSpc>
                <a:spcPct val="130000"/>
              </a:lnSpc>
              <a:spcBef>
                <a:spcPts val="605"/>
              </a:spcBef>
            </a:pPr>
            <a:r>
              <a:rPr lang="zh-CN" altLang="en-US" sz="30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8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购物袋产品录⼊：跟客户要到SKU编码后录⼊购物袋，一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定要跟客户明确购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物袋产品顺序（一般是根据直播的讲品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顺序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进⾏排序）</a:t>
            </a:r>
          </a:p>
          <a:p>
            <a:pPr marL="565150" indent="-565150" hangingPunct="0">
              <a:lnSpc>
                <a:spcPct val="130000"/>
              </a:lnSpc>
            </a:pPr>
            <a:r>
              <a:rPr lang="zh-CN" altLang="en-US" sz="3050" spc="-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3050" spc="-2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-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⼴告位：即直播间banner，需要跟客户明确banner</a:t>
            </a:r>
            <a:r>
              <a:rPr lang="zh-CN" altLang="en-US" sz="3050" spc="-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-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layout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以及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跳转链接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zh-CN" altLang="en-US" sz="3050" spc="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  <a:r>
              <a:rPr lang="zh-CN" altLang="en-US" sz="3050" spc="-8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救场视频：直播事故时⽤作backup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Freeform 154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" name="Freeform 155"/>
          <p:cNvSpPr/>
          <p:nvPr/>
        </p:nvSpPr>
        <p:spPr>
          <a:xfrm>
            <a:off x="7265400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Freeform 156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extBox 157"/>
          <p:cNvSpPr txBox="1"/>
          <p:nvPr/>
        </p:nvSpPr>
        <p:spPr>
          <a:xfrm>
            <a:off x="8438030" y="4092906"/>
            <a:ext cx="9588767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spc="6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9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5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要求一个收品DDL，这部分内容会⾮常影响脚本进度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2136060" y="4932070"/>
            <a:ext cx="4058210" cy="4841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85000"/>
              </a:lnSpc>
            </a:pPr>
            <a:r>
              <a:rPr lang="zh-CN" altLang="en-US" sz="3450" b="1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#4</a:t>
            </a:r>
            <a:r>
              <a:rPr lang="zh-CN" altLang="en-US" sz="3450" b="1" spc="174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9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前期重头戏之四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8438030" y="4746290"/>
            <a:ext cx="10377560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1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需要跟客户明确好物流信息和对接⼈员，可以创建共享⽂</a:t>
            </a:r>
          </a:p>
        </p:txBody>
      </p:sp>
      <p:sp>
        <p:nvSpPr>
          <p:cNvPr id="160" name="TextBox 160"/>
          <p:cNvSpPr txBox="1"/>
          <p:nvPr/>
        </p:nvSpPr>
        <p:spPr>
          <a:xfrm>
            <a:off x="9003021" y="5416225"/>
            <a:ext cx="5550918" cy="339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68000"/>
              </a:lnSpc>
            </a:pP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档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多⽅实时更新产品及物流信息</a:t>
            </a:r>
          </a:p>
        </p:txBody>
      </p:sp>
      <p:sp>
        <p:nvSpPr>
          <p:cNvPr id="161" name="TextBox 161"/>
          <p:cNvSpPr txBox="1"/>
          <p:nvPr/>
        </p:nvSpPr>
        <p:spPr>
          <a:xfrm>
            <a:off x="3014735" y="5756125"/>
            <a:ext cx="1886108" cy="54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96000"/>
              </a:lnSpc>
            </a:pPr>
            <a:r>
              <a:rPr lang="zh-CN" altLang="en-US" sz="3450" b="1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产品</a:t>
            </a:r>
          </a:p>
        </p:txBody>
      </p:sp>
      <p:sp>
        <p:nvSpPr>
          <p:cNvPr id="162" name="TextBox 162"/>
          <p:cNvSpPr txBox="1"/>
          <p:nvPr/>
        </p:nvSpPr>
        <p:spPr>
          <a:xfrm>
            <a:off x="8438030" y="5978142"/>
            <a:ext cx="10106354" cy="1305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65150" indent="-565150" hangingPunct="0">
              <a:lnSpc>
                <a:spcPct val="130000"/>
              </a:lnSpc>
            </a:pPr>
            <a:r>
              <a:rPr lang="zh-CN" altLang="en-US" sz="30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1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保证在直播前1-2天能全部拿到，并检查好产品型号、如涉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及现场演示的产品，提前测试避免翻⻋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Freeform 16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Freeform 164"/>
          <p:cNvSpPr/>
          <p:nvPr/>
        </p:nvSpPr>
        <p:spPr>
          <a:xfrm>
            <a:off x="7265400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" name="Freeform 165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Box 166"/>
          <p:cNvSpPr txBox="1"/>
          <p:nvPr/>
        </p:nvSpPr>
        <p:spPr>
          <a:xfrm>
            <a:off x="2136060" y="4995460"/>
            <a:ext cx="654732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3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#5</a:t>
            </a:r>
          </a:p>
        </p:txBody>
      </p:sp>
      <p:sp>
        <p:nvSpPr>
          <p:cNvPr id="167" name="TextBox 167"/>
          <p:cNvSpPr txBox="1"/>
          <p:nvPr/>
        </p:nvSpPr>
        <p:spPr>
          <a:xfrm>
            <a:off x="3014735" y="4995460"/>
            <a:ext cx="3179535" cy="1310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8265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前期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重头戏之五</a:t>
            </a:r>
          </a:p>
          <a:p>
            <a:pPr>
              <a:lnSpc>
                <a:spcPts val="135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直播屏蔽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词设置</a:t>
            </a:r>
          </a:p>
        </p:txBody>
      </p:sp>
      <p:sp>
        <p:nvSpPr>
          <p:cNvPr id="168" name="TextBox 168"/>
          <p:cNvSpPr txBox="1"/>
          <p:nvPr/>
        </p:nvSpPr>
        <p:spPr>
          <a:xfrm>
            <a:off x="8438030" y="4998067"/>
            <a:ext cx="10218320" cy="1305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65150" indent="-565150" hangingPunct="0">
              <a:lnSpc>
                <a:spcPct val="130000"/>
              </a:lnSpc>
            </a:pPr>
            <a:r>
              <a:rPr lang="zh-CN" altLang="en-US" sz="3050" spc="-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10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-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提前整理好屏蔽词：政治不正确的、Diss品牌＆产品的、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竞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品相关的（如果客户在意）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Freeform 16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Freeform 170"/>
          <p:cNvSpPr/>
          <p:nvPr/>
        </p:nvSpPr>
        <p:spPr>
          <a:xfrm>
            <a:off x="7265400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Freeform 17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TextBox 172"/>
          <p:cNvSpPr txBox="1"/>
          <p:nvPr/>
        </p:nvSpPr>
        <p:spPr>
          <a:xfrm>
            <a:off x="8438030" y="4092906"/>
            <a:ext cx="5728487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1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提前给到嘉宾和主播服装建议</a:t>
            </a:r>
          </a:p>
        </p:txBody>
      </p:sp>
      <p:sp>
        <p:nvSpPr>
          <p:cNvPr id="173" name="TextBox 173"/>
          <p:cNvSpPr txBox="1"/>
          <p:nvPr/>
        </p:nvSpPr>
        <p:spPr>
          <a:xfrm>
            <a:off x="2136060" y="4932070"/>
            <a:ext cx="4058210" cy="4841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85000"/>
              </a:lnSpc>
            </a:pPr>
            <a:r>
              <a:rPr lang="zh-CN" altLang="en-US" sz="3450" b="1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#6</a:t>
            </a:r>
            <a:r>
              <a:rPr lang="zh-CN" altLang="en-US" sz="3450" b="1" spc="174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9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前期重头戏之六</a:t>
            </a:r>
          </a:p>
        </p:txBody>
      </p:sp>
      <p:sp>
        <p:nvSpPr>
          <p:cNvPr id="174" name="TextBox 174"/>
          <p:cNvSpPr txBox="1"/>
          <p:nvPr/>
        </p:nvSpPr>
        <p:spPr>
          <a:xfrm>
            <a:off x="8438030" y="4746290"/>
            <a:ext cx="6503332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1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不建议佩戴有镜⽚的眼镜，会反光</a:t>
            </a:r>
          </a:p>
        </p:txBody>
      </p:sp>
      <p:sp>
        <p:nvSpPr>
          <p:cNvPr id="175" name="TextBox 175"/>
          <p:cNvSpPr txBox="1"/>
          <p:nvPr/>
        </p:nvSpPr>
        <p:spPr>
          <a:xfrm>
            <a:off x="8438030" y="5416225"/>
            <a:ext cx="10377560" cy="339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68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1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避免和直播间背景颜⾊撞⾊的服装、颜⾊过浅的服装、细</a:t>
            </a:r>
          </a:p>
        </p:txBody>
      </p:sp>
      <p:sp>
        <p:nvSpPr>
          <p:cNvPr id="176" name="TextBox 176"/>
          <p:cNvSpPr txBox="1"/>
          <p:nvPr/>
        </p:nvSpPr>
        <p:spPr>
          <a:xfrm>
            <a:off x="3014735" y="5756125"/>
            <a:ext cx="2765663" cy="54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96000"/>
              </a:lnSpc>
            </a:pP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主播服装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建议</a:t>
            </a:r>
          </a:p>
        </p:txBody>
      </p:sp>
      <p:sp>
        <p:nvSpPr>
          <p:cNvPr id="177" name="TextBox 177"/>
          <p:cNvSpPr txBox="1"/>
          <p:nvPr/>
        </p:nvSpPr>
        <p:spPr>
          <a:xfrm>
            <a:off x="8438030" y="6053056"/>
            <a:ext cx="9100993" cy="11548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565150">
              <a:lnSpc>
                <a:spcPct val="100000"/>
              </a:lnSpc>
            </a:pP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条纹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类的服装</a:t>
            </a:r>
          </a:p>
          <a:p>
            <a:pPr>
              <a:lnSpc>
                <a:spcPts val="119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3050" spc="-1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避免过于夸张的服装，建议有一些⾃⼰的特⾊即可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Freeform 178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Freeform 179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TextBox 180"/>
          <p:cNvSpPr txBox="1"/>
          <p:nvPr/>
        </p:nvSpPr>
        <p:spPr>
          <a:xfrm>
            <a:off x="2136060" y="4745950"/>
            <a:ext cx="15471764" cy="25126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-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注意1：初次</a:t>
            </a:r>
            <a:r>
              <a:rPr lang="zh-CN" altLang="en-US" sz="3450" b="1" spc="-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合作的供应商，相信但也别太信任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35"/>
              </a:lnSpc>
            </a:pPr>
            <a:endParaRPr lang="en-US" dirty="0"/>
          </a:p>
          <a:p>
            <a:pPr marL="66675" hangingPunct="0">
              <a:lnSpc>
                <a:spcPct val="13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以上⼤部分其实应该是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供应商的⼯作职责，他们会做，但不一定能做好，所以需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要我们在每个环节把控好，毕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竟客户最直接的还是找我们。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Freeform 181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Freeform 182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83"/>
          <p:cNvSpPr txBox="1"/>
          <p:nvPr/>
        </p:nvSpPr>
        <p:spPr>
          <a:xfrm>
            <a:off x="2136060" y="4745950"/>
            <a:ext cx="11513770" cy="1687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注意2：提前跟供应商明确好我们</a:t>
            </a: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的标准，特别是脚本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1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说到了再做不好，⼜没时间再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细究，就是⾃⼰顶上的时候了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Freeform 184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" name="Freeform 185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" name="TextBox 186"/>
          <p:cNvSpPr txBox="1"/>
          <p:nvPr/>
        </p:nvSpPr>
        <p:spPr>
          <a:xfrm>
            <a:off x="2136060" y="4745950"/>
            <a:ext cx="11953546" cy="17072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</a:t>
            </a: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意3：哪怕嘉宾是⼤咖，也争取提前有沟通会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了解嘉宾需求、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喜好、习惯，聊一场下来可能会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有全新的改变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Freeform 187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Freeform 188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Box 189"/>
          <p:cNvSpPr txBox="1"/>
          <p:nvPr/>
        </p:nvSpPr>
        <p:spPr>
          <a:xfrm>
            <a:off x="2136060" y="4745950"/>
            <a:ext cx="13712656" cy="17072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注意4：现场的提词器和</a:t>
            </a: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⼿卡是标配，但内容形式因⼈⽽异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47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有的嘉宾需要完成的台词、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有的嘉宾可能只需要流程框架以及重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点信息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Freeform 190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Freeform 19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TextBox 192"/>
          <p:cNvSpPr txBox="1"/>
          <p:nvPr/>
        </p:nvSpPr>
        <p:spPr>
          <a:xfrm>
            <a:off x="2136060" y="4492006"/>
            <a:ext cx="13469882" cy="21929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66675" indent="-66675" hangingPunct="0">
              <a:lnSpc>
                <a:spcPct val="192000"/>
              </a:lnSpc>
            </a:pPr>
            <a:r>
              <a:rPr lang="zh-CN" altLang="en-US" sz="3450" b="1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注意5：条件、</a:t>
            </a: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费⽤允许的话，除了提词器</a:t>
            </a:r>
            <a:r>
              <a:rPr lang="zh-CN" altLang="en-US" sz="3450" b="1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再要一个屏幕同步实时画⾯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这样嘉宾可以看到⾃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⼰实时的表现和样⼦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Freeform 19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" name="Freeform 194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TextBox 195"/>
          <p:cNvSpPr txBox="1"/>
          <p:nvPr/>
        </p:nvSpPr>
        <p:spPr>
          <a:xfrm>
            <a:off x="2136060" y="4471954"/>
            <a:ext cx="10831218" cy="2230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66675" indent="-66675" hangingPunct="0">
              <a:lnSpc>
                <a:spcPct val="196000"/>
              </a:lnSpc>
            </a:pP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注意6：有</a:t>
            </a: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些客户会有⾼清录屏需求，要提前跟供应商说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但做好录屏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超⼤的⼼理准备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Freeform 196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" name="Freeform 197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TextBox 198"/>
          <p:cNvSpPr txBox="1"/>
          <p:nvPr/>
        </p:nvSpPr>
        <p:spPr>
          <a:xfrm>
            <a:off x="2136060" y="5199503"/>
            <a:ext cx="6346706" cy="8915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5400" spc="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步骤三：</a:t>
            </a:r>
            <a:r>
              <a:rPr lang="zh-CN" altLang="en-US" sz="5400" spc="45" dirty="0">
                <a:solidFill>
                  <a:srgbClr val="EE22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</a:t>
            </a:r>
            <a:r>
              <a:rPr lang="zh-CN" altLang="en-US" sz="5400" spc="40" dirty="0">
                <a:solidFill>
                  <a:srgbClr val="EE220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播当天！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Freeform 19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Freeform 200"/>
          <p:cNvSpPr/>
          <p:nvPr/>
        </p:nvSpPr>
        <p:spPr>
          <a:xfrm>
            <a:off x="7536365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Freeform 20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Box 202"/>
          <p:cNvSpPr txBox="1"/>
          <p:nvPr/>
        </p:nvSpPr>
        <p:spPr>
          <a:xfrm>
            <a:off x="2136060" y="4995460"/>
            <a:ext cx="456874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#1</a:t>
            </a:r>
          </a:p>
        </p:txBody>
      </p:sp>
      <p:sp>
        <p:nvSpPr>
          <p:cNvPr id="203" name="TextBox 203"/>
          <p:cNvSpPr txBox="1"/>
          <p:nvPr/>
        </p:nvSpPr>
        <p:spPr>
          <a:xfrm>
            <a:off x="3014735" y="4909588"/>
            <a:ext cx="3975531" cy="14809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30000"/>
              </a:lnSpc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开播当天注</a:t>
            </a:r>
            <a:r>
              <a:rPr lang="zh-CN" altLang="en-US" sz="34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意事项一</a:t>
            </a:r>
            <a:r>
              <a:rPr lang="zh-CN" altLang="en-US" sz="3450" b="1" spc="-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提早到场看所有</a:t>
            </a: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准备</a:t>
            </a:r>
          </a:p>
        </p:txBody>
      </p:sp>
      <p:sp>
        <p:nvSpPr>
          <p:cNvPr id="204" name="TextBox 204"/>
          <p:cNvSpPr txBox="1"/>
          <p:nvPr/>
        </p:nvSpPr>
        <p:spPr>
          <a:xfrm>
            <a:off x="8438030" y="3037918"/>
            <a:ext cx="10263260" cy="6532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65150" indent="-565150" hangingPunct="0">
              <a:lnSpc>
                <a:spcPct val="13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1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确认好直播间的现场置景（主要和前期设计保持一致，不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⼊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镜细节可不必细究）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1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再次核查产品、确认⽆误</a:t>
            </a:r>
          </a:p>
          <a:p>
            <a:pPr>
              <a:lnSpc>
                <a:spcPts val="119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1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直播嘉宾的休息室、⼩⻝等检查一圈看看</a:t>
            </a:r>
          </a:p>
          <a:p>
            <a:pPr>
              <a:lnSpc>
                <a:spcPts val="119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3050" spc="-1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现场统筹⼈员要确认好，如有疑问及时与其沟通</a:t>
            </a:r>
          </a:p>
          <a:p>
            <a:pPr marL="0" hangingPunct="0">
              <a:lnSpc>
                <a:spcPct val="130000"/>
              </a:lnSpc>
              <a:spcBef>
                <a:spcPts val="605"/>
              </a:spcBef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  <a:r>
              <a:rPr lang="zh-CN" altLang="en-US" sz="3050" spc="-1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直播设备专业与否，一眼就能看出来！有问题早说还能救⑥</a:t>
            </a:r>
            <a:r>
              <a:rPr lang="zh-CN" altLang="en-US" sz="3050" spc="-1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现场各区域的划分能够明显一些，⽅便⼯作⼈员各司其</a:t>
            </a:r>
          </a:p>
          <a:p>
            <a:pPr marL="0" indent="565150">
              <a:lnSpc>
                <a:spcPct val="100000"/>
              </a:lnSpc>
              <a:spcBef>
                <a:spcPts val="600"/>
              </a:spcBef>
            </a:pP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职，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避免现场混乱</a:t>
            </a:r>
          </a:p>
          <a:p>
            <a:pPr marL="565150" indent="-565150" hangingPunct="0">
              <a:lnSpc>
                <a:spcPct val="130000"/>
              </a:lnSpc>
              <a:spcBef>
                <a:spcPts val="605"/>
              </a:spcBef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⑦</a:t>
            </a:r>
            <a:r>
              <a:rPr lang="zh-CN" altLang="en-US" sz="3050" spc="-1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和负责⼈确认好现场各路⾛线的安全性，避免将重要线路</a:t>
            </a:r>
            <a:r>
              <a:rPr lang="zh-CN" altLang="en-US" sz="30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搁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放在⼈流多的地⽅，导致现场事故发⽣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Freeform 205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Freeform 206"/>
          <p:cNvSpPr/>
          <p:nvPr/>
        </p:nvSpPr>
        <p:spPr>
          <a:xfrm>
            <a:off x="7536365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" name="Freeform 207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TextBox 208"/>
          <p:cNvSpPr txBox="1"/>
          <p:nvPr/>
        </p:nvSpPr>
        <p:spPr>
          <a:xfrm>
            <a:off x="2136060" y="4995460"/>
            <a:ext cx="540432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3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#2</a:t>
            </a:r>
          </a:p>
        </p:txBody>
      </p:sp>
      <p:sp>
        <p:nvSpPr>
          <p:cNvPr id="209" name="TextBox 209"/>
          <p:cNvSpPr txBox="1"/>
          <p:nvPr/>
        </p:nvSpPr>
        <p:spPr>
          <a:xfrm>
            <a:off x="3014735" y="4995460"/>
            <a:ext cx="4059090" cy="1310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8265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开播当天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注意事项⼆</a:t>
            </a:r>
          </a:p>
          <a:p>
            <a:pPr>
              <a:lnSpc>
                <a:spcPts val="135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直播画⾯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测试</a:t>
            </a:r>
          </a:p>
        </p:txBody>
      </p:sp>
      <p:sp>
        <p:nvSpPr>
          <p:cNvPr id="210" name="TextBox 210"/>
          <p:cNvSpPr txBox="1"/>
          <p:nvPr/>
        </p:nvSpPr>
        <p:spPr>
          <a:xfrm>
            <a:off x="8438030" y="3037918"/>
            <a:ext cx="10650682" cy="58034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hangingPunct="0">
              <a:lnSpc>
                <a:spcPct val="13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1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直播间的打光要适中，避免过曝，多机位确保⾊值呈现统一②</a:t>
            </a:r>
            <a:r>
              <a:rPr lang="zh-CN" altLang="en-US" sz="3050" spc="-184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就算提前确认了横竖屏，现场也需要反复测试，画⾯⽐例，</a:t>
            </a:r>
          </a:p>
          <a:p>
            <a:pPr marL="565150" hangingPunct="0">
              <a:lnSpc>
                <a:spcPct val="133000"/>
              </a:lnSpc>
            </a:pP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主播位置（特别是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多⼈同时直播时，要注意好主播间的位置关系、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机位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关系）</a:t>
            </a:r>
          </a:p>
          <a:p>
            <a:pPr marL="0" hangingPunct="0">
              <a:lnSpc>
                <a:spcPct val="126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1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假竖屏的话，上下贴⽚可以根据打光情况调整，整体性更好④</a:t>
            </a:r>
            <a:r>
              <a:rPr lang="zh-CN" altLang="en-US" sz="3050" spc="-184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确认好直播间的元素摆放问题：不挡⼈物、产品、不被弹出</a:t>
            </a:r>
          </a:p>
          <a:p>
            <a:pPr marL="565150" hangingPunct="0">
              <a:lnSpc>
                <a:spcPct val="130000"/>
              </a:lnSpc>
            </a:pP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的字幕遮挡等，保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证重要元素的展示美观（多找⼏台⼿机试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试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，有些⼿机型号屏幕就很窄）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  <a:r>
              <a:rPr lang="zh-CN" altLang="en-US" sz="3050" spc="-134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注意品牌信息的露出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Freeform 211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Freeform 212"/>
          <p:cNvSpPr/>
          <p:nvPr/>
        </p:nvSpPr>
        <p:spPr>
          <a:xfrm>
            <a:off x="7536365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Freeform 213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TextBox 214"/>
          <p:cNvSpPr txBox="1"/>
          <p:nvPr/>
        </p:nvSpPr>
        <p:spPr>
          <a:xfrm>
            <a:off x="2136060" y="4995460"/>
            <a:ext cx="540432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3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#3</a:t>
            </a:r>
          </a:p>
        </p:txBody>
      </p:sp>
      <p:sp>
        <p:nvSpPr>
          <p:cNvPr id="215" name="TextBox 215"/>
          <p:cNvSpPr txBox="1"/>
          <p:nvPr/>
        </p:nvSpPr>
        <p:spPr>
          <a:xfrm>
            <a:off x="3014735" y="4995460"/>
            <a:ext cx="4059090" cy="131093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88265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开播当天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注意事项三</a:t>
            </a:r>
          </a:p>
          <a:p>
            <a:pPr>
              <a:lnSpc>
                <a:spcPts val="1350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3450" b="1" spc="3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SKU</a:t>
            </a:r>
            <a:r>
              <a:rPr lang="zh-CN" altLang="en-US" sz="3450" b="1" spc="29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信息检查</a:t>
            </a:r>
          </a:p>
        </p:txBody>
      </p:sp>
      <p:sp>
        <p:nvSpPr>
          <p:cNvPr id="216" name="TextBox 216"/>
          <p:cNvSpPr txBox="1"/>
          <p:nvPr/>
        </p:nvSpPr>
        <p:spPr>
          <a:xfrm>
            <a:off x="8438030" y="3112832"/>
            <a:ext cx="10635573" cy="51504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spc="8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8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7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保证直播脚本、贴⽚的SKU信息正确</a:t>
            </a:r>
          </a:p>
          <a:p>
            <a:pPr marL="565150" indent="-565150" hangingPunct="0">
              <a:lnSpc>
                <a:spcPct val="130000"/>
              </a:lnSpc>
              <a:spcBef>
                <a:spcPts val="605"/>
              </a:spcBef>
            </a:pPr>
            <a:r>
              <a:rPr lang="zh-CN" altLang="en-US" sz="30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直播前经常会遇到客户临时调整SKU信息，务必保证物料和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脚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本的信息同步更新</a:t>
            </a:r>
          </a:p>
          <a:p>
            <a:pPr marL="565150" indent="-565150" hangingPunct="0">
              <a:lnSpc>
                <a:spcPct val="130000"/>
              </a:lnSpc>
            </a:pPr>
            <a:r>
              <a:rPr lang="zh-CN" altLang="en-US" sz="3050" spc="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050" spc="-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直播前需要核对购物袋前台价，是否跟客户给到的SKU信息</a:t>
            </a:r>
            <a:r>
              <a:rPr lang="zh-CN" altLang="en-US" sz="30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完全吻合，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如果有不一致的情况需要尽快让客户更新/确认</a:t>
            </a:r>
            <a:r>
              <a:rPr lang="zh-CN" altLang="en-US" sz="3050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越早做这件事越好）</a:t>
            </a:r>
          </a:p>
          <a:p>
            <a:pPr marL="565150" indent="-565150" hangingPunct="0">
              <a:lnSpc>
                <a:spcPct val="13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3050" spc="-16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有时候商家可能会在直播前搞活动，导致直播价⾼于活动</a:t>
            </a:r>
            <a:b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30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价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，这个也要明确下，客户其实也很忌讳这件事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Freeform 217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Freeform 218"/>
          <p:cNvSpPr/>
          <p:nvPr/>
        </p:nvSpPr>
        <p:spPr>
          <a:xfrm>
            <a:off x="7536365" y="823813"/>
            <a:ext cx="17977" cy="9660941"/>
          </a:xfrm>
          <a:custGeom>
            <a:avLst/>
            <a:gdLst>
              <a:gd name="connsiteX0" fmla="*/ 11627 w 17977"/>
              <a:gd name="connsiteY0" fmla="*/ 6350 h 9660941"/>
              <a:gd name="connsiteX1" fmla="*/ 6350 w 17977"/>
              <a:gd name="connsiteY1" fmla="*/ 9654591 h 9660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977" h="9660941">
                <a:moveTo>
                  <a:pt x="11627" y="6350"/>
                </a:moveTo>
                <a:lnTo>
                  <a:pt x="6350" y="9654591"/>
                </a:lnTo>
              </a:path>
            </a:pathLst>
          </a:custGeom>
          <a:ln w="20">
            <a:solidFill>
              <a:srgbClr val="000000">
                <a:alpha val="100000"/>
              </a:srgb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" name="Freeform 219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TextBox 220"/>
          <p:cNvSpPr txBox="1"/>
          <p:nvPr/>
        </p:nvSpPr>
        <p:spPr>
          <a:xfrm>
            <a:off x="2136060" y="4932070"/>
            <a:ext cx="4937765" cy="4841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85000"/>
              </a:lnSpc>
            </a:pPr>
            <a:r>
              <a:rPr lang="zh-CN" altLang="en-US" sz="3450" b="1" spc="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#4</a:t>
            </a:r>
            <a:r>
              <a:rPr lang="zh-CN" altLang="en-US" sz="3450" b="1" spc="1729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8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开播当天注意事项四</a:t>
            </a:r>
          </a:p>
        </p:txBody>
      </p:sp>
      <p:sp>
        <p:nvSpPr>
          <p:cNvPr id="221" name="TextBox 221"/>
          <p:cNvSpPr txBox="1"/>
          <p:nvPr/>
        </p:nvSpPr>
        <p:spPr>
          <a:xfrm>
            <a:off x="8438030" y="4746290"/>
            <a:ext cx="7665601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050" spc="-1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提前对，避免不熟悉脚本或是流程的情况</a:t>
            </a:r>
          </a:p>
        </p:txBody>
      </p:sp>
      <p:sp>
        <p:nvSpPr>
          <p:cNvPr id="222" name="TextBox 222"/>
          <p:cNvSpPr txBox="1"/>
          <p:nvPr/>
        </p:nvSpPr>
        <p:spPr>
          <a:xfrm>
            <a:off x="8438030" y="5416225"/>
            <a:ext cx="11152405" cy="339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68000"/>
              </a:lnSpc>
            </a:pP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050" spc="-12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主播更要提前到达现场，他是负责把控节奏和流程的⼈（如果</a:t>
            </a:r>
          </a:p>
        </p:txBody>
      </p:sp>
      <p:sp>
        <p:nvSpPr>
          <p:cNvPr id="223" name="TextBox 223"/>
          <p:cNvSpPr txBox="1"/>
          <p:nvPr/>
        </p:nvSpPr>
        <p:spPr>
          <a:xfrm>
            <a:off x="3014735" y="5756125"/>
            <a:ext cx="4524772" cy="54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96000"/>
              </a:lnSpc>
            </a:pPr>
            <a:r>
              <a:rPr lang="zh-CN" altLang="en-US" sz="3450" b="1" spc="-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提前跟直</a:t>
            </a:r>
            <a:r>
              <a:rPr lang="zh-CN" altLang="en-US" sz="345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播⼈员对流程</a:t>
            </a:r>
          </a:p>
        </p:txBody>
      </p:sp>
      <p:sp>
        <p:nvSpPr>
          <p:cNvPr id="224" name="TextBox 224"/>
          <p:cNvSpPr txBox="1"/>
          <p:nvPr/>
        </p:nvSpPr>
        <p:spPr>
          <a:xfrm>
            <a:off x="9003021" y="6053056"/>
            <a:ext cx="10085691" cy="50145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0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</a:t>
            </a:r>
            <a:r>
              <a:rPr lang="zh-CN" altLang="en-US" sz="30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场全都是艺⼈，那就只能靠现场把控，提词器以及⽩板）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Freeform 225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" name="Freeform 226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TextBox 227"/>
          <p:cNvSpPr txBox="1"/>
          <p:nvPr/>
        </p:nvSpPr>
        <p:spPr>
          <a:xfrm>
            <a:off x="2136060" y="4745950"/>
            <a:ext cx="13545100" cy="1687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-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注意1：开播前半</a:t>
            </a:r>
            <a:r>
              <a:rPr lang="zh-CN" altLang="en-US" sz="3450" b="1" spc="-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⼩时别掉以轻⼼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1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spc="3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开播前半⼩时，建议不间断测试直播</a:t>
            </a:r>
            <a:r>
              <a:rPr lang="zh-CN" altLang="en-US" sz="3450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间的⽹速及主播们Mic的收⾳情况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Freeform 228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Freeform 229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TextBox 230"/>
          <p:cNvSpPr txBox="1"/>
          <p:nvPr/>
        </p:nvSpPr>
        <p:spPr>
          <a:xfrm>
            <a:off x="2136060" y="4745950"/>
            <a:ext cx="15067611" cy="1687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注意2：注意</a:t>
            </a:r>
            <a:r>
              <a:rPr lang="zh-CN" altLang="en-US" sz="3450" b="1" spc="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提词器版本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1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spc="-3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你可能改过10稿甚⾄更多，注</a:t>
            </a:r>
            <a:r>
              <a:rPr lang="zh-CN" altLang="en-US" sz="3450" spc="-2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意直播⼈员所使⽤的提词器务必使⽤最Final版本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Freeform 231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Freeform 232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" name="TextBox 233"/>
          <p:cNvSpPr txBox="1"/>
          <p:nvPr/>
        </p:nvSpPr>
        <p:spPr>
          <a:xfrm>
            <a:off x="2136060" y="4745950"/>
            <a:ext cx="15860526" cy="244857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注意3</a:t>
            </a:r>
            <a:r>
              <a:rPr lang="zh-CN" altLang="en-US" sz="3450" b="1" spc="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：直播间控评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1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之前提到的屏蔽词设置，只能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开播之后才能录⼊，有时间</a:t>
            </a:r>
          </a:p>
          <a:p>
            <a:pPr>
              <a:lnSpc>
                <a:spcPts val="151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直播间要安排控评⼈员，实时监视，禁⽌⽺⽑党、</a:t>
            </a:r>
            <a:r>
              <a:rPr lang="zh-CN" altLang="en-US" sz="34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Diss品牌＆产品、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辱骂直播⼈员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Freeform 234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" name="Freeform 235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" name="TextBox 236"/>
          <p:cNvSpPr txBox="1"/>
          <p:nvPr/>
        </p:nvSpPr>
        <p:spPr>
          <a:xfrm>
            <a:off x="2136060" y="4745950"/>
            <a:ext cx="10194438" cy="2428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2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注意4：就算在现场，</a:t>
            </a: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也要⽤⼿机看哦！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1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⼿机的画⾯才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是消费者的画⾯</a:t>
            </a:r>
          </a:p>
          <a:p>
            <a:pPr>
              <a:lnSpc>
                <a:spcPts val="135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记得注意截屏留一些优质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互动和最后数据（结案⽤）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Freeform 237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" name="Freeform 238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" name="TextBox 239"/>
          <p:cNvSpPr txBox="1"/>
          <p:nvPr/>
        </p:nvSpPr>
        <p:spPr>
          <a:xfrm>
            <a:off x="2136060" y="4492006"/>
            <a:ext cx="11270996" cy="21929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66675" indent="-66675" hangingPunct="0">
              <a:lnSpc>
                <a:spcPct val="192000"/>
              </a:lnSpc>
            </a:pP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注意5：抽奖规则、</a:t>
            </a:r>
            <a:r>
              <a:rPr lang="zh-CN" altLang="en-US" sz="3450" b="1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如何截</a:t>
            </a: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屏还是要提前教一下主播或嘉宾</a:t>
            </a:r>
            <a:r>
              <a:rPr lang="zh-CN" altLang="en-US" sz="3450" spc="5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万一不</a:t>
            </a:r>
            <a:r>
              <a:rPr lang="zh-CN" altLang="en-US" sz="3450" spc="5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会呢..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Freeform 240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" name="Freeform 241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TextBox 242"/>
          <p:cNvSpPr txBox="1"/>
          <p:nvPr/>
        </p:nvSpPr>
        <p:spPr>
          <a:xfrm>
            <a:off x="2136060" y="4745950"/>
            <a:ext cx="16070008" cy="4652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b="1" spc="3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注意6：一些</a:t>
            </a:r>
            <a:r>
              <a:rPr lang="zh-CN" altLang="en-US" sz="3450" b="1" spc="3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贴⼼提示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635"/>
              </a:lnSpc>
            </a:pPr>
            <a:endParaRPr lang="en-US" dirty="0"/>
          </a:p>
          <a:p>
            <a:pPr marL="66675" hangingPunct="0">
              <a:lnSpc>
                <a:spcPct val="130000"/>
              </a:lnSpc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</a:t>
            </a:r>
            <a:r>
              <a:rPr lang="zh-CN" altLang="en-US" sz="3450" spc="-119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查看直播间是否已经在对应的推荐位（如有资源的话）</a:t>
            </a:r>
            <a:b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zh-CN" altLang="en-US" sz="3450" spc="-119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提醒现场导演注意时间和节奏的把控（导演⽩板提醒）</a:t>
            </a:r>
            <a:b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</a:b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450" spc="-104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提醒主播和直播间的评论进⾏互动</a:t>
            </a:r>
          </a:p>
          <a:p>
            <a:pPr marL="0" indent="66675">
              <a:lnSpc>
                <a:spcPct val="100000"/>
              </a:lnSpc>
              <a:spcBef>
                <a:spcPts val="695"/>
              </a:spcBef>
            </a:pP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3450" spc="-85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记得把直播间正在推荐的产品前置或放在显眼的位置</a:t>
            </a:r>
          </a:p>
          <a:p>
            <a:pPr>
              <a:lnSpc>
                <a:spcPts val="1350"/>
              </a:lnSpc>
            </a:pPr>
            <a:endParaRPr lang="en-US" dirty="0"/>
          </a:p>
          <a:p>
            <a:pPr marL="0" indent="66675">
              <a:lnSpc>
                <a:spcPct val="100000"/>
              </a:lnSpc>
            </a:pP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⑤</a:t>
            </a:r>
            <a:r>
              <a:rPr lang="zh-CN" altLang="en-US" sz="3450" spc="-30" dirty="0">
                <a:solidFill>
                  <a:srgbClr val="0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lang="zh-CN" altLang="en-US" sz="34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如果直播有抽奖，需要明确谁来负责⼝播中奖⼈员信息，并给到⽤户ID截图镜头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Freeform 243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Freeform 244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5" name="TextBox 245"/>
          <p:cNvSpPr txBox="1"/>
          <p:nvPr/>
        </p:nvSpPr>
        <p:spPr>
          <a:xfrm>
            <a:off x="2136060" y="4471954"/>
            <a:ext cx="5973000" cy="2230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66675" indent="-66675" hangingPunct="0">
              <a:lnSpc>
                <a:spcPct val="196000"/>
              </a:lnSpc>
            </a:pP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注意7：引流推⼴真的很</a:t>
            </a:r>
            <a:r>
              <a:rPr lang="zh-CN" altLang="en-US" sz="3450" b="1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重要！</a:t>
            </a: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各种渠道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⽅式⽤起来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Freeform 246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Freeform 247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TextBox 248"/>
          <p:cNvSpPr txBox="1"/>
          <p:nvPr/>
        </p:nvSpPr>
        <p:spPr>
          <a:xfrm>
            <a:off x="3670045" y="5366130"/>
            <a:ext cx="12880538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以及来⾃项⽬成员们的温馨提示：</a:t>
            </a:r>
            <a:r>
              <a:rPr lang="zh-CN" altLang="en-US" sz="3450" b="1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直播当天，</a:t>
            </a:r>
            <a:r>
              <a:rPr lang="zh-CN" altLang="en-US" sz="3450" b="1" spc="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吃饱一点！（呐喊！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Freeform 249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0" name="Freeform 250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1" name="TextBox 251"/>
          <p:cNvSpPr txBox="1"/>
          <p:nvPr/>
        </p:nvSpPr>
        <p:spPr>
          <a:xfrm>
            <a:off x="6748486" y="5366130"/>
            <a:ext cx="6723658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一切提前！一切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提前！一切提前！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Freeform 252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Freeform 253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4" name="TextBox 254"/>
          <p:cNvSpPr txBox="1"/>
          <p:nvPr/>
        </p:nvSpPr>
        <p:spPr>
          <a:xfrm>
            <a:off x="6748486" y="5366130"/>
            <a:ext cx="6723658" cy="5695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>
              <a:lnSpc>
                <a:spcPct val="100000"/>
              </a:lnSpc>
            </a:pPr>
            <a:r>
              <a:rPr lang="zh-CN" altLang="en-US" sz="3450" spc="1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⻬⼼协⼒！⻬⼼</a:t>
            </a:r>
            <a:r>
              <a:rPr lang="zh-CN" altLang="en-US" sz="3450" spc="1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协⼒！⻬⼼协⼒！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Freeform 255"/>
          <p:cNvSpPr/>
          <p:nvPr/>
        </p:nvSpPr>
        <p:spPr>
          <a:xfrm>
            <a:off x="0" y="0"/>
            <a:ext cx="20104100" cy="11308556"/>
          </a:xfrm>
          <a:custGeom>
            <a:avLst/>
            <a:gdLst>
              <a:gd name="connsiteX0" fmla="*/ 0 w 20104100"/>
              <a:gd name="connsiteY0" fmla="*/ 0 h 11308556"/>
              <a:gd name="connsiteX1" fmla="*/ 20104100 w 20104100"/>
              <a:gd name="connsiteY1" fmla="*/ 0 h 11308556"/>
              <a:gd name="connsiteX2" fmla="*/ 20104100 w 20104100"/>
              <a:gd name="connsiteY2" fmla="*/ 11308556 h 11308556"/>
              <a:gd name="connsiteX3" fmla="*/ 0 w 20104100"/>
              <a:gd name="connsiteY3" fmla="*/ 11308556 h 11308556"/>
              <a:gd name="connsiteX4" fmla="*/ 0 w 20104100"/>
              <a:gd name="connsiteY4" fmla="*/ 0 h 11308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04100" h="11308556">
                <a:moveTo>
                  <a:pt x="0" y="0"/>
                </a:moveTo>
                <a:lnTo>
                  <a:pt x="20104100" y="0"/>
                </a:lnTo>
                <a:lnTo>
                  <a:pt x="20104100" y="11308556"/>
                </a:lnTo>
                <a:lnTo>
                  <a:pt x="0" y="11308556"/>
                </a:lnTo>
                <a:lnTo>
                  <a:pt x="0" y="0"/>
                </a:lnTo>
                <a:close/>
              </a:path>
            </a:pathLst>
          </a:custGeom>
          <a:solidFill>
            <a:srgbClr val="EBE8DC">
              <a:alpha val="100000"/>
            </a:srgbClr>
          </a:solidFill>
          <a:ln w="20">
            <a:solidFill>
              <a:srgbClr val="EBE8DC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7" name="Picture 25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4349" y="3643868"/>
            <a:ext cx="329832" cy="335068"/>
          </a:xfrm>
          <a:prstGeom prst="rect">
            <a:avLst/>
          </a:prstGeom>
        </p:spPr>
      </p:pic>
      <p:sp>
        <p:nvSpPr>
          <p:cNvPr id="2" name="Freeform 257"/>
          <p:cNvSpPr/>
          <p:nvPr/>
        </p:nvSpPr>
        <p:spPr>
          <a:xfrm>
            <a:off x="-151960" y="-151960"/>
            <a:ext cx="20408020" cy="11612476"/>
          </a:xfrm>
          <a:custGeom>
            <a:avLst/>
            <a:gdLst>
              <a:gd name="connsiteX0" fmla="*/ 209550 w 20408020"/>
              <a:gd name="connsiteY0" fmla="*/ 209550 h 11612476"/>
              <a:gd name="connsiteX1" fmla="*/ 20198470 w 20408020"/>
              <a:gd name="connsiteY1" fmla="*/ 209550 h 11612476"/>
              <a:gd name="connsiteX2" fmla="*/ 20198470 w 20408020"/>
              <a:gd name="connsiteY2" fmla="*/ 11402926 h 11612476"/>
              <a:gd name="connsiteX3" fmla="*/ 209550 w 20408020"/>
              <a:gd name="connsiteY3" fmla="*/ 11402926 h 11612476"/>
              <a:gd name="connsiteX4" fmla="*/ 209550 w 20408020"/>
              <a:gd name="connsiteY4" fmla="*/ 209550 h 1161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08020" h="11612476">
                <a:moveTo>
                  <a:pt x="209550" y="209550"/>
                </a:moveTo>
                <a:lnTo>
                  <a:pt x="20198470" y="209550"/>
                </a:lnTo>
                <a:lnTo>
                  <a:pt x="20198470" y="11402926"/>
                </a:lnTo>
                <a:lnTo>
                  <a:pt x="209550" y="11402926"/>
                </a:lnTo>
                <a:lnTo>
                  <a:pt x="209550" y="209550"/>
                </a:lnTo>
                <a:close/>
              </a:path>
            </a:pathLst>
          </a:custGeom>
          <a:ln w="660">
            <a:solidFill>
              <a:srgbClr val="FFFFFF">
                <a:alpha val="10000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8" name="TextBox 258"/>
          <p:cNvSpPr txBox="1"/>
          <p:nvPr/>
        </p:nvSpPr>
        <p:spPr>
          <a:xfrm>
            <a:off x="7957873" y="3606801"/>
            <a:ext cx="4201054" cy="27139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indent="1607185">
              <a:lnSpc>
                <a:spcPct val="101000"/>
              </a:lnSpc>
            </a:pPr>
            <a:r>
              <a:rPr lang="zh-CN" altLang="en-US" sz="255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⽐⼼</a:t>
            </a:r>
            <a:r>
              <a:rPr lang="zh-CN" altLang="en-US" sz="2550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🙆</a:t>
            </a:r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000"/>
              </a:lnSpc>
            </a:pPr>
            <a:endParaRPr lang="en-US" dirty="0"/>
          </a:p>
          <a:p>
            <a:pPr>
              <a:lnSpc>
                <a:spcPts val="1365"/>
              </a:lnSpc>
            </a:pPr>
            <a:endParaRPr lang="en-US" dirty="0"/>
          </a:p>
          <a:p>
            <a:pPr marL="0">
              <a:lnSpc>
                <a:spcPct val="100000"/>
              </a:lnSpc>
            </a:pPr>
            <a:r>
              <a:rPr lang="zh-CN" altLang="en-US" sz="8200" spc="45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谢谢</a:t>
            </a:r>
            <a:r>
              <a:rPr lang="zh-CN" altLang="en-US" sz="8200" spc="4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⼤家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75cbd2ac-f060-421f-a185-26011a024e07"/>
  <p:tag name="COMMONDATA" val="eyJoZGlkIjoiMDA3ZTBhYjBjMDhmMzRjZDMxNDA2ZTMxZmQ1MmQ4MGMifQ=="/>
</p:tagLst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2728</Words>
  <Application>Microsoft Office PowerPoint</Application>
  <PresentationFormat>自定义</PresentationFormat>
  <Paragraphs>497</Paragraphs>
  <Slides>66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0" baseType="lpstr">
      <vt:lpstr>宋体</vt:lpstr>
      <vt:lpstr>Calibri</vt:lpstr>
      <vt:lpstr>Arial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15474</cp:lastModifiedBy>
  <cp:revision>6</cp:revision>
  <dcterms:created xsi:type="dcterms:W3CDTF">2011-01-21T15:00:00Z</dcterms:created>
  <dcterms:modified xsi:type="dcterms:W3CDTF">2022-10-25T00:55:08Z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98958717061C43CD974996F0D78E1F7A</vt:lpwstr>
  </property>
  <property fmtid="{D5CDD505-2E9C-101B-9397-08002B2CF9AE}" pid="3" name="KSOProductBuildVer">
    <vt:lpwstr>2052-11.1.0.12358</vt:lpwstr>
  </property>
</Properties>
</file>