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5662" autoAdjust="0"/>
    <p:restoredTop sz="94660"/>
  </p:normalViewPr>
  <p:slideViewPr>
    <p:cSldViewPr>
      <p:cViewPr varScale="1">
        <p:scale>
          <a:sx n="94" d="100"/>
          <a:sy n="94" d="100"/>
        </p:scale>
        <p:origin x="-114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slideLayouts/slideLayout2.xml" Type="http://schemas.openxmlformats.org/officeDocument/2006/relationships/slideLayout"/><Relationship Id="rId1" Target="../media/image2.jpeg" Type="http://schemas.openxmlformats.org/officeDocument/2006/relationships/image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 ?><Relationships xmlns="http://schemas.openxmlformats.org/package/2006/relationships"><Relationship Id="rId5" Target="../slideLayouts/slideLayout2.xml" Type="http://schemas.openxmlformats.org/officeDocument/2006/relationships/slideLayout"/><Relationship Id="rId4" Target="../media/image13.jpeg" Type="http://schemas.openxmlformats.org/officeDocument/2006/relationships/image"/><Relationship Id="rId3" Target="../media/image12.jpeg" Type="http://schemas.openxmlformats.org/officeDocument/2006/relationships/image"/><Relationship Id="rId2" Target="../media/image11.jpeg" Type="http://schemas.openxmlformats.org/officeDocument/2006/relationships/image"/><Relationship Id="rId1" Target="../media/image10.jpeg" Type="http://schemas.openxmlformats.org/officeDocument/2006/relationships/image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 ?><Relationships xmlns="http://schemas.openxmlformats.org/package/2006/relationships"><Relationship Id="rId5" Target="../slideLayouts/slideLayout2.xml" Type="http://schemas.openxmlformats.org/officeDocument/2006/relationships/slideLayout"/><Relationship Id="rId4" Target="../media/image30.jpeg" Type="http://schemas.openxmlformats.org/officeDocument/2006/relationships/image"/><Relationship Id="rId3" Target="../media/image13.jpeg" Type="http://schemas.openxmlformats.org/officeDocument/2006/relationships/image"/><Relationship Id="rId2" Target="../media/image12.jpeg" Type="http://schemas.openxmlformats.org/officeDocument/2006/relationships/image"/><Relationship Id="rId1" Target="../media/image11.jpeg" Type="http://schemas.openxmlformats.org/officeDocument/2006/relationships/image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6.xml.rels><?xml version="1.0" encoding="UTF-8" standalone="yes" ?><Relationships xmlns="http://schemas.openxmlformats.org/package/2006/relationships"><Relationship Id="rId2" Target="../slideLayouts/slideLayout2.xml" Type="http://schemas.openxmlformats.org/officeDocument/2006/relationships/slideLayout"/><Relationship Id="rId1" Target="../media/image34.jpeg" Type="http://schemas.openxmlformats.org/officeDocument/2006/relationships/image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 ?><Relationships xmlns="http://schemas.openxmlformats.org/package/2006/relationships"><Relationship Id="rId3" Target="../slideLayouts/slideLayout2.xml" Type="http://schemas.openxmlformats.org/officeDocument/2006/relationships/slideLayout"/><Relationship Id="rId2" Target="../media/image35.jpeg" Type="http://schemas.openxmlformats.org/officeDocument/2006/relationships/image"/><Relationship Id="rId1" Target="../media/image2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8" y="357172"/>
            <a:ext cx="128588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95605" y="1131570"/>
            <a:ext cx="2534920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b="1" dirty="0">
              <a:solidFill>
                <a:srgbClr val="FF0000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8808" y="1208393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42910" y="1785932"/>
            <a:ext cx="3000396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 rot="2729872">
            <a:off x="723052" y="2208183"/>
            <a:ext cx="161468" cy="1614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1351" y="2174746"/>
            <a:ext cx="428628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活动概述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 rot="2729872">
            <a:off x="1766810" y="2208183"/>
            <a:ext cx="161468" cy="1614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55109" y="2174746"/>
            <a:ext cx="428628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活动宣传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 rot="2729872">
            <a:off x="2810568" y="2208183"/>
            <a:ext cx="161468" cy="1614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8867" y="2174746"/>
            <a:ext cx="428628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圣诞活动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 rot="2729872">
            <a:off x="3854326" y="2208183"/>
            <a:ext cx="161468" cy="1614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2625" y="2174746"/>
            <a:ext cx="428628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区间活动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Picture 2" descr="C:\Users\lenovo\Desktop\2hun11ianhiabaochuangyihuzi202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72198" y="1142990"/>
            <a:ext cx="2190658" cy="3286148"/>
          </a:xfrm>
          <a:prstGeom prst="rect">
            <a:avLst/>
          </a:prstGeom>
          <a:noFill/>
        </p:spPr>
      </p:pic>
      <p:sp>
        <p:nvSpPr>
          <p:cNvPr id="17" name="矩形 16"/>
          <p:cNvSpPr/>
          <p:nvPr/>
        </p:nvSpPr>
        <p:spPr>
          <a:xfrm rot="2729872">
            <a:off x="4898084" y="2208183"/>
            <a:ext cx="161468" cy="1614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6380" y="2174746"/>
            <a:ext cx="428628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元旦活动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71670" y="2000246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PART1  </a:t>
            </a: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500048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活动背景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928676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圣诞元旦双节为消费者外出购物的重要时间节点，也是各商户提升全年销售的重要节点，举办圣诞跨年主题活动，通过积极的宣传、引流，以及主题性的促销，最大化在圣诞元旦将消费者引流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714494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活动目的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2143122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通过“花式种草”前期宣传以及现场利益诱导，有效引流；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通过“花样”玩法，促进销售。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4" descr="https://img.tukuppt.com/preview/19443452/01/03/06/613526ce02f611630873294.jpg-0.jpg!/fw/780/quality/90/unsharp/true/compress/true"/>
          <p:cNvPicPr>
            <a:picLocks noChangeAspect="1" noChangeArrowheads="1"/>
          </p:cNvPicPr>
          <p:nvPr/>
        </p:nvPicPr>
        <p:blipFill>
          <a:blip r:embed="rId1"/>
          <a:srcRect l="5607" t="7938" r="4678" b="60312"/>
          <a:stretch>
            <a:fillRect/>
          </a:stretch>
        </p:blipFill>
        <p:spPr bwMode="auto">
          <a:xfrm>
            <a:off x="4572000" y="2928940"/>
            <a:ext cx="3535200" cy="1767600"/>
          </a:xfrm>
          <a:prstGeom prst="rect">
            <a:avLst/>
          </a:prstGeom>
          <a:noFill/>
        </p:spPr>
      </p:pic>
      <p:pic>
        <p:nvPicPr>
          <p:cNvPr id="10" name="Picture 6" descr="https://img.tukuppt.com/preview/19443452/00/24/48/5f671edde7a301600593629.jpg-0.jpg!/fw/780/quality/90/unsharp/true/compress/true"/>
          <p:cNvPicPr>
            <a:picLocks noChangeAspect="1" noChangeArrowheads="1"/>
          </p:cNvPicPr>
          <p:nvPr/>
        </p:nvPicPr>
        <p:blipFill>
          <a:blip r:embed="rId2"/>
          <a:srcRect l="5333" t="7550" r="5333" b="59419"/>
          <a:stretch>
            <a:fillRect/>
          </a:stretch>
        </p:blipFill>
        <p:spPr bwMode="auto">
          <a:xfrm>
            <a:off x="1142976" y="2928940"/>
            <a:ext cx="3383691" cy="176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00100" y="62814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020346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活动主题：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虎虎生威   新年欣花样 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旦礼遇季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活动时间：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—26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活动地点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街区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1" descr="C:\Users\lenovo\Desktop\微信图片_20211125133137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57488" y="2214560"/>
            <a:ext cx="4858141" cy="24288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71538" y="2199780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活动主标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85720" y="35717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活动内容规划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357156" y="785800"/>
          <a:ext cx="8429687" cy="39468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9810"/>
                <a:gridCol w="1131828"/>
                <a:gridCol w="1285884"/>
                <a:gridCol w="428628"/>
                <a:gridCol w="1571636"/>
                <a:gridCol w="1714512"/>
                <a:gridCol w="428628"/>
                <a:gridCol w="1428761"/>
              </a:tblGrid>
              <a:tr h="331509">
                <a:tc gridSpan="8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200" b="1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</a:t>
                      </a:r>
                      <a:endParaRPr lang="zh-CN" altLang="en-US" sz="12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13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12.18—12.23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12.24—12.26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12.26—12.31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1.1—1.3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</a:tr>
              <a:tr h="2813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周期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</a:tr>
              <a:tr h="2813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主题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新年欣花样系列宣传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花样过圣诞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区间活动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</a:t>
                      </a:r>
                      <a:r>
                        <a:rPr lang="zh-CN" altLang="en-US" sz="95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</a:tr>
              <a:tr h="281382">
                <a:tc row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主题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事件宣传：</a:t>
                      </a: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12.18—12.20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花式种草达人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花样送礼：红包墙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、花式种草达人拍摄宣传活动；</a:t>
                      </a:r>
                      <a:endParaRPr lang="en-US" altLang="zh-CN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、花式变富翁现场预热活动；</a:t>
                      </a:r>
                      <a:endParaRPr lang="en-US" altLang="zh-CN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新年送福：福袋抽奖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花式变富翁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新年变富有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497294">
                <a:tc vMerge="1"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活动宣传：</a:t>
                      </a: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12.21—12.23</a:t>
                      </a:r>
                      <a:endParaRPr lang="zh-CN" altLang="en-US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</a:t>
                      </a:r>
                      <a:endParaRPr lang="zh-CN" altLang="en-US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花样送平安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虎年旺福礼包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宣传渠道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朋友圈广告投放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花样嗨购：商户促销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虎气嗨购：商户促销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公号宣传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花样圣诞老人免费送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话痨牛魔王</a:t>
                      </a: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孙悟空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朋友圈长图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新年欣花样主题氛围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、花样运动送好礼；</a:t>
                      </a:r>
                      <a:endParaRPr lang="en-US" altLang="zh-CN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、新年欣花样主题拍照区；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新年欣花样主题氛围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种草达人宣传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花样运动送甜蜜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花样运动送甜蜜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街区氛围宣传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新年新花样主题拍照区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新年新花样主题拍照区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81382"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朋友圈集赞转发</a:t>
                      </a:r>
                      <a:endParaRPr lang="zh-CN" altLang="en-US" sz="9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集赞送好礼</a:t>
                      </a:r>
                      <a:endParaRPr lang="zh-CN" altLang="en-US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vMerge="1">
                  <a:tcPr anchor="ctr"/>
                </a:tc>
                <a:tc vMerge="1"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集赞送好礼</a:t>
                      </a:r>
                      <a:endParaRPr lang="zh-CN" altLang="en-US" sz="9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71670" y="2000246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PART2  </a:t>
            </a: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活动宣传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50004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线上事件营销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915404"/>
            <a:ext cx="8358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事件主题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花式种草达人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招募计划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事件内容：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悬赏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寻找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优秀的短视频达人，以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#XXX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欣花样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为拍摄主题：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内任一商户商品为拍摄产品，进行创意视频制作；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拍摄地点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欣花样系列活动为内容，进行创意视频创作；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活动周期：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—2022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日（以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日下午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15:00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前，到达现场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的参与者数据为评选最终数据，评选优胜者并颁发奖励）；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评选规则：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、以拍摄小视频为参选方式，参与条件不限；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、视频发布平台：抖音、朋友圈、西瓜视频、百家号；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、视频发布文案内容需包含：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#XXX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新年欣花样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字眼，同时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定位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、从视频发布之日起，集合四大平台阅读量、点赞量、转发量、评论量，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总数前三的参与者，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获得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花式种草达人称号及颁奖，并获得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元现金奖励。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4" descr="https://preview.qiantucdn.com/58pic/36/29/27/31Y58PICHsrN852e5b9D4_PIC2018.jpg!w1024_new_small"/>
          <p:cNvPicPr>
            <a:picLocks noChangeAspect="1" noChangeArrowheads="1"/>
          </p:cNvPicPr>
          <p:nvPr/>
        </p:nvPicPr>
        <p:blipFill>
          <a:blip r:embed="rId1" cstate="print"/>
          <a:srcRect t="61516" r="893"/>
          <a:stretch>
            <a:fillRect/>
          </a:stretch>
        </p:blipFill>
        <p:spPr bwMode="auto">
          <a:xfrm>
            <a:off x="6286512" y="1643056"/>
            <a:ext cx="2143140" cy="2968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66890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事件营销宣传渠道（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12.18—12.20)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084256"/>
            <a:ext cx="52149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在活动前期，通过以下渠道，发布视频达人招募计划：</a:t>
            </a:r>
            <a:b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、朋友圈广告投放，招募全城最优秀的短视频达人；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号进行信息释放；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、朋友圈招募海报长图进行信息释放；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、朋友前转发集赞活动：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凡是在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12.18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日期间，转发与此次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花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式种草达人”相关的信息至朋友圈（图片、软文等），并配文案：</a:t>
            </a:r>
            <a:b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新年欣花样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跨年礼遇季，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元，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招募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优秀的短视频创作者。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谁是最会玩的花式种草达人，等你来挑战。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即日起转发此条信息至朋友圈，可在圣诞节、元旦跨年期间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领取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新年花样礼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8" descr="https://gimg2.baidu.com/image_search/src=http%3A%2F%2Fimg3.doubanio.com%2Fview%2Fgroup_topic%2Fl%2Fpublic%2Fp130145462.jpg&amp;refer=http%3A%2F%2Fimg3.doubanio.com&amp;app=2002&amp;size=f9999,10000&amp;q=a80&amp;n=0&amp;g=0n&amp;fmt=jpeg?sec=1640422449&amp;t=8fefaab1d675c579d65512c38a84f4ee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857884" y="928676"/>
            <a:ext cx="2546169" cy="36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668900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活动宣传渠道（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12.21—12.23   12.29—12.31)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084256"/>
            <a:ext cx="52149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新年欣花样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圣诞季及元旦跨年季的活动宣传：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、招募种草达人对活动的相关宣传；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、公号的信息释放；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、朋友圈的广告投放；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、朋友圈转发集赞活动：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新年欣花样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旦跨年礼遇季活动开始啦！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多重好礼，多种花样新玩法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让这个新年更有趣。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即刻转发，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花样礼包。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（集赞活动可叠加）。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C:\Users\lenovo\Desktop\大欣城圣诞节活动\微信图片_2021112411044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143372" y="1928808"/>
            <a:ext cx="4318031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71670" y="2000246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PART3 </a:t>
            </a: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圣诞活动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571486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活动：花样送礼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986842"/>
            <a:ext cx="5214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活动类型：消费抽奖活动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活动形式：红包墙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礼品堆头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参与方式：凡是在活动期间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消费满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的消费者，均可凭借购物小票，参与红包抽奖。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红包礼品：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、现金礼：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、商品券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商户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商品券；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、礼品券：小家电、四件套、冬季床上用品等。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s://gimg2.baidu.com/image_search/src=http%3A%2F%2Ffile06.16sucai.com%2F2017%2F0111%2Fbfd825bed9cfb0348eceb805c02ddeda.jpg&amp;refer=http%3A%2F%2Ffile06.16sucai.com&amp;app=2002&amp;size=f9999,10000&amp;q=a80&amp;n=0&amp;g=0n&amp;fmt=jpeg?sec=1640423223&amp;t=9faf7fa6a515d390eefe5192cafadd1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929322" y="928676"/>
            <a:ext cx="2516447" cy="36000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3995" y="3429006"/>
            <a:ext cx="1896829" cy="139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0799" y="3429005"/>
            <a:ext cx="1944697" cy="139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429006"/>
            <a:ext cx="1555142" cy="139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917565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活动：花式变富翁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332921"/>
            <a:ext cx="5214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活动类型：转发积攒有礼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活动形式：超级大富翁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、凡是在活动前期，参与积攒转发活动信息的顾客，凭截图参与超级大富翁游戏，获取礼品；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、现场在主题拍照区进行拍照，发送朋友圈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分钟以上，可免费参与超级大富翁游戏；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大富翁礼品：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库存小礼品，根据礼品数量，进行画面的修改（背胶贴）。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86446" y="1357304"/>
            <a:ext cx="2715698" cy="2725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714362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活动：花样送平安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29718"/>
            <a:ext cx="33575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活动类型：消费有礼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活动形式：现场派送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、凡是活动期间，在商场消费满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元的顾客，可凭借消费小票，至此区域领取平安礼一份（圣诞平安果或者防疫物资包一份）。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s://gimg2.baidu.com/image_search/src=http%3A%2F%2Fimg.alicdn.com%2Fi1%2F2209530829260%2FO1CN01qetBOL2IH8HE9IEYC_%21%212209530829260.jpg&amp;refer=http%3A%2F%2Fimg.alicdn.com&amp;app=2002&amp;size=f9999,10000&amp;q=a80&amp;n=0&amp;g=0n&amp;fmt=jpeg?sec=1640423787&amp;t=31398000fb5a7969fa7ce6cd1cc785cc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429256" y="939787"/>
            <a:ext cx="3071834" cy="3071834"/>
          </a:xfrm>
          <a:prstGeom prst="rect">
            <a:avLst/>
          </a:prstGeom>
          <a:noFill/>
        </p:spPr>
      </p:pic>
      <p:pic>
        <p:nvPicPr>
          <p:cNvPr id="8" name="Picture 2" descr="https://gimg2.baidu.com/image_search/src=http%3A%2F%2Fimg.alicdn.com%2Fi3%2F3851374166%2FO1CN01D8OQKy1ge4fw0aIQ7_%21%213851374166.jpg&amp;refer=http%3A%2F%2Fimg.alicdn.com&amp;app=2002&amp;size=f9999,10000&amp;q=a80&amp;n=0&amp;g=0n&amp;fmt=jpeg?sec=1637305099&amp;t=102d03066bb31c0af9b28e09e73a85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654299"/>
            <a:ext cx="1928826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714362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活动：花样嗨购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129718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活动类型：商户促销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活动形式：要求各商户根据此次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新年欣花样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活动，出具具体的促销政策。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867253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活动：花样圣诞老人免费送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2282609"/>
            <a:ext cx="5214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活动类型：免费派送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活动形式：活动期间，在下午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17:00—20:00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，四个整点，派出圣诞老人，派发免费的小礼品。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礼品：圣诞发箍、袜子、圣诞帽子、闪亮圣诞头饰等；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圣诞老人：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机器猫：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2" descr="https://gimg2.baidu.com/image_search/src=http%3A%2F%2Fhqkc.hqwx.com%2Fuploadfile%2F2019%2F1226%2F20191226022619136.jpeg&amp;refer=http%3A%2F%2Fhqkc.hqwx.com&amp;app=2002&amp;size=f9999,10000&amp;q=a80&amp;n=0&amp;g=0n&amp;fmt=jpeg?sec=1640424048&amp;t=fe666cbc161d8d422ece9fd9b138e79b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857884" y="956348"/>
            <a:ext cx="2786082" cy="2089562"/>
          </a:xfrm>
          <a:prstGeom prst="rect">
            <a:avLst/>
          </a:prstGeom>
          <a:noFill/>
        </p:spPr>
      </p:pic>
      <p:pic>
        <p:nvPicPr>
          <p:cNvPr id="10" name="Picture 4" descr="http://t15.baidu.com/it/u=2591400937,2535462902&amp;fm=224&amp;app=112&amp;f=JPEG?w=500&amp;h=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3171116"/>
            <a:ext cx="1357132" cy="1357132"/>
          </a:xfrm>
          <a:prstGeom prst="rect">
            <a:avLst/>
          </a:prstGeom>
          <a:noFill/>
        </p:spPr>
      </p:pic>
      <p:pic>
        <p:nvPicPr>
          <p:cNvPr id="11" name="Picture 6" descr="http://t13.baidu.com/it/u=4084702877,3174806461&amp;fm=224&amp;app=112&amp;f=JPEG?w=500&amp;h=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170926"/>
            <a:ext cx="1356410" cy="1356410"/>
          </a:xfrm>
          <a:prstGeom prst="rect">
            <a:avLst/>
          </a:prstGeom>
          <a:noFill/>
        </p:spPr>
      </p:pic>
      <p:pic>
        <p:nvPicPr>
          <p:cNvPr id="12" name="Picture 8" descr="https://gimg2.baidu.com/image_search/src=http%3A%2F%2Fimg.defanli.com%2Fi2%2F1131903411%2FO1CN01wej3gg1b4HUt7OF1f_%21%211131903411.jpg_q90.jpg&amp;refer=http%3A%2F%2Fimg.defanli.com&amp;app=2002&amp;size=f9999,10000&amp;q=a80&amp;n=0&amp;g=0n&amp;fmt=jpeg?sec=1640424121&amp;t=c6fbd7eddabd3b8a3cacaa3c222a90c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3170926"/>
            <a:ext cx="1357200" cy="135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28662" y="642924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活动：新年欣花样主题氛围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1058280"/>
            <a:ext cx="521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针对新年欣花样，更换街区氛围：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、穹顶下方主题美陈（新年欣花样虎年美陈）；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、街区内配合圣诞节（圣诞节小美陈）；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、灯箱片、展架画面更换等；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、其他氛围更换。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1" descr="C:\Users\lenovo\Desktop\大欣城圣诞节活动\微信图片_2021112411044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00099" y="2643188"/>
            <a:ext cx="3302023" cy="1857388"/>
          </a:xfrm>
          <a:prstGeom prst="rect">
            <a:avLst/>
          </a:prstGeom>
          <a:noFill/>
        </p:spPr>
      </p:pic>
      <p:pic>
        <p:nvPicPr>
          <p:cNvPr id="8" name="Picture 2" descr="C:\Users\lenovo\Desktop\大欣城圣诞节活动\O1CN01dJVxSO1KD7sWptQBY_!!2211947201129.jpg"/>
          <p:cNvPicPr>
            <a:picLocks noChangeAspect="1" noChangeArrowheads="1"/>
          </p:cNvPicPr>
          <p:nvPr/>
        </p:nvPicPr>
        <p:blipFill>
          <a:blip r:embed="rId2"/>
          <a:srcRect l="2645" t="24473" r="2104" b="21948"/>
          <a:stretch>
            <a:fillRect/>
          </a:stretch>
        </p:blipFill>
        <p:spPr bwMode="auto">
          <a:xfrm>
            <a:off x="4572000" y="714362"/>
            <a:ext cx="3429024" cy="1928826"/>
          </a:xfrm>
          <a:prstGeom prst="rect">
            <a:avLst/>
          </a:prstGeom>
          <a:noFill/>
        </p:spPr>
      </p:pic>
      <p:pic>
        <p:nvPicPr>
          <p:cNvPr id="9" name="Picture 3" descr="C:\Users\lenovo\Desktop\大欣城圣诞节活动\O1CN010ql42C1KD7sUsZKnC_!!2211947201129.jpg"/>
          <p:cNvPicPr>
            <a:picLocks noChangeAspect="1" noChangeArrowheads="1"/>
          </p:cNvPicPr>
          <p:nvPr/>
        </p:nvPicPr>
        <p:blipFill>
          <a:blip r:embed="rId3"/>
          <a:srcRect l="4629" t="20505" r="4089" b="25917"/>
          <a:stretch>
            <a:fillRect/>
          </a:stretch>
        </p:blipFill>
        <p:spPr bwMode="auto">
          <a:xfrm>
            <a:off x="4572000" y="2714626"/>
            <a:ext cx="3429024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78580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活动：新年欣花样主题拍照区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201156"/>
            <a:ext cx="5214974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凡是在主题拍照区域拍照并发送朋友圈的顾客，可参与大富翁游戏。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4" descr="https://img1.baidu.com/it/u=2156111786,1020735190&amp;fm=253&amp;fmt=auto&amp;app=120&amp;f=JPEG?w=667&amp;h=500"/>
          <p:cNvPicPr>
            <a:picLocks noChangeAspect="1" noChangeArrowheads="1"/>
          </p:cNvPicPr>
          <p:nvPr/>
        </p:nvPicPr>
        <p:blipFill>
          <a:blip r:embed="rId1"/>
          <a:srcRect t="16000" r="-76" b="12000"/>
          <a:stretch>
            <a:fillRect/>
          </a:stretch>
        </p:blipFill>
        <p:spPr bwMode="auto">
          <a:xfrm>
            <a:off x="642910" y="1785932"/>
            <a:ext cx="4768486" cy="2571768"/>
          </a:xfrm>
          <a:prstGeom prst="rect">
            <a:avLst/>
          </a:prstGeom>
          <a:noFill/>
        </p:spPr>
      </p:pic>
      <p:pic>
        <p:nvPicPr>
          <p:cNvPr id="8" name="Picture 5" descr="C:\Users\lenovo\Desktop\大欣城圣诞节活动\616ec1b2a5188163464849826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714608"/>
            <a:ext cx="2428892" cy="2428892"/>
          </a:xfrm>
          <a:prstGeom prst="rect">
            <a:avLst/>
          </a:prstGeom>
          <a:noFill/>
        </p:spPr>
      </p:pic>
      <p:pic>
        <p:nvPicPr>
          <p:cNvPr id="9" name="Picture 6" descr="C:\Users\lenovo\Desktop\大欣城圣诞节活动\612c1d4ab52ef163028103427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500048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642924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活动：花样运动送甜蜜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058280"/>
            <a:ext cx="80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在活动现场设置花样运动送甜蜜区域，凡是在街区的顾客，参与活动，均可以获得一朵棉花糖：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参与条件：不限。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游戏形式：一人脚踩发电单车进行发电，另一人进行棉花糖制作。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s://img.alicdn.com/imgextra/i2/2415944421/O1CN010SXCV91iWrWiTyVjz_!!241594442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14876" y="2122271"/>
            <a:ext cx="3357586" cy="2518190"/>
          </a:xfrm>
          <a:prstGeom prst="rect">
            <a:avLst/>
          </a:prstGeom>
          <a:noFill/>
        </p:spPr>
      </p:pic>
      <p:pic>
        <p:nvPicPr>
          <p:cNvPr id="8" name="Picture 4" descr="https://gimg2.baidu.com/image_search/src=http%3A%2F%2Fimg.ibabyzone.cn%2Falbum%2F03%2F23%2F07%2Faoshimianhuatang.jpg&amp;refer=http%3A%2F%2Fimg.ibabyzone.cn&amp;app=2002&amp;size=f9999,10000&amp;q=a80&amp;n=0&amp;g=0n&amp;fmt=jpeg?sec=1640424870&amp;t=f7eda48c7d24346468e585a8c96f59b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3121"/>
            <a:ext cx="3389267" cy="25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71670" y="2000246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PART4 </a:t>
            </a: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区间活动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642924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活动：商户促销活动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05828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商户促销活动持续。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500180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活动：花式变富翁活动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1928808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12.26—12.31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，凡是在活动现场参与拍照，转发朋友圈的顾客，即可参与花式变富翁活动，所获得的的奖品在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1.1—1.3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期间，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2631046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活动：花式运动送好礼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3059674"/>
            <a:ext cx="4643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12.26—12.31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期间，凡是在商场消费满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元的顾客，均可参与花式运动送好礼，点亮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新年欣气象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标识，即可获得虎年虎气公仔一只。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2" descr="http://t15.baidu.com/it/u=1692542666,3779267228&amp;fm=224&amp;app=112&amp;f=JPEG?w=500&amp;h=500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357950" y="2428874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71670" y="2000246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PART5 </a:t>
            </a: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元旦活动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571486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活动：新年送福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986842"/>
            <a:ext cx="5214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活动类型：福袋抽奖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活动形式：福袋抽奖区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礼品堆头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参与方式：凡是在活动期间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消费满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的消费者，均可凭借购物小票，参与红包抽奖。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红包礼品：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、现金礼：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元、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、商品券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商户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商品券；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、礼品券：小家电、四件套、冬季床上用品等。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73995" y="3429006"/>
            <a:ext cx="1896829" cy="139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0799" y="3429005"/>
            <a:ext cx="1944697" cy="139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429006"/>
            <a:ext cx="1555142" cy="139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 descr="https://gimg2.baidu.com/image_search/src=http%3A%2F%2Fcbu01.alicdn.com%2Fimg%2Fibank%2F2018%2F281%2F264%2F9969462182_53908366.310x310.jpg&amp;refer=http%3A%2F%2Fcbu01.alicdn.com&amp;app=2002&amp;size=f9999,10000&amp;q=a80&amp;n=0&amp;g=0n&amp;fmt=jpeg?sec=1640425695&amp;t=0a63c3ba05a386a013c17974fef2a6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071552"/>
            <a:ext cx="2500330" cy="2500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78580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活动：新年变富有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332921"/>
            <a:ext cx="5214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活动类型：转发积攒有礼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活动形式：超级大富翁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、凡是在活动前期，参与积攒转发活动信息的顾客，凭截图参与超级大富翁游戏，获取礼品；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、现场在主题拍照区进行拍照，发送朋友圈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分钟以上，可免费参与超级大富翁游戏；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大富翁礼品：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库存小礼品，根据礼品数量，进行画面的修改（背胶贴）。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86446" y="1357304"/>
            <a:ext cx="2715698" cy="2725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78580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活动：虎年旺福礼包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29718"/>
            <a:ext cx="41434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活动类型：消费有礼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活动形式：现场派送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、凡是活动期间，在商场消费满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元的顾客，可凭借消费小票，至此区域领取虎年旺福礼包一份；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、礼包包含：对联一副、福字两张、扑克两幅、日历一套、窗花两张。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备选礼品：旺仔小礼包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s://gimg2.baidu.com/image_search/src=http%3A%2F%2Fimg.alicdn.com%2Fimgextra%2Fi4%2F2206625018012%2FO1CN01YA6JLT293XqyOMSSx_%21%212206625018012.jpg&amp;refer=http%3A%2F%2Fimg.alicdn.com&amp;app=2002&amp;size=f9999,10000&amp;q=a80&amp;n=0&amp;g=0n&amp;fmt=jpeg?sec=1640425940&amp;t=5d273be4afee9ca769b2456340547765"/>
          <p:cNvPicPr>
            <a:picLocks noChangeAspect="1" noChangeArrowheads="1"/>
          </p:cNvPicPr>
          <p:nvPr/>
        </p:nvPicPr>
        <p:blipFill>
          <a:blip r:embed="rId1"/>
          <a:srcRect t="3969" r="47"/>
          <a:stretch>
            <a:fillRect/>
          </a:stretch>
        </p:blipFill>
        <p:spPr bwMode="auto">
          <a:xfrm>
            <a:off x="4786314" y="857237"/>
            <a:ext cx="3571900" cy="3601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00034" y="78580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活动：话痨牛魔王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孙悟空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285866"/>
            <a:ext cx="5214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活动类型：免费派送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活动形式：活动期间，在下午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17:00—20:00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，四个整点，派出话痨牛魔王和孙悟空，带上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个兼职人员，进行免费的虎年小礼品派发。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礼品：钥匙扣等；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牛魔王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孙悟空：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兼职：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2" descr="https://img.alicdn.com/imgextra/i3/3216742968/O1CN01EzVjZq1XnOEah91Un_!!3216742968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00760" y="928676"/>
            <a:ext cx="2286016" cy="2286016"/>
          </a:xfrm>
          <a:prstGeom prst="rect">
            <a:avLst/>
          </a:prstGeom>
          <a:noFill/>
        </p:spPr>
      </p:pic>
      <p:pic>
        <p:nvPicPr>
          <p:cNvPr id="8" name="Picture 4" descr="https://img.alicdn.com/imgextra/i4/2346821223/TB290B.diAKL1JjSZFoXXagCFXa_!!2346821223.jpg"/>
          <p:cNvPicPr>
            <a:picLocks noChangeAspect="1" noChangeArrowheads="1"/>
          </p:cNvPicPr>
          <p:nvPr/>
        </p:nvPicPr>
        <p:blipFill>
          <a:blip r:embed="rId2"/>
          <a:srcRect t="41672" r="2036" b="8718"/>
          <a:stretch>
            <a:fillRect/>
          </a:stretch>
        </p:blipFill>
        <p:spPr bwMode="auto">
          <a:xfrm>
            <a:off x="2428860" y="2928940"/>
            <a:ext cx="3429024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1142990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活动：花样运动送虎气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571618"/>
            <a:ext cx="4643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参与方式：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1.1—1.3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期间，凡是在街区的顾客，参与活动，均可以获得一只虎气公仔。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参与条件：不限。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游戏形式：脚踩发电单车，点亮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新年欣气象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标识，即可获得虎年虎气公仔一只。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3143254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活动：主街区氛围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3643320"/>
            <a:ext cx="4643470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延续圣诞节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新年欣花样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主氛围。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虎虎生威   新年新花样  2022  圣诞元旦跨年季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5720" y="285734"/>
            <a:ext cx="864399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7158" y="35717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活动推进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28596" y="857238"/>
          <a:ext cx="8429688" cy="3815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4948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  <a:gridCol w="351237"/>
              </a:tblGrid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gridSpan="17"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hMerge="1"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cPr anchor="ctr"/>
                </a:tc>
                <a:tc hMerge="1"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活动内容确定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确定相关宣传素材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种草达人招募宣传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新年欣花样活动宣传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物料制作及礼品购买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圣诞活动现场搭建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圣诞活动现场执行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跨区间活动画面更改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跨区间活动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元旦活动宣传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元旦活动现场搭建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7257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元旦活动执行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8" y="357172"/>
            <a:ext cx="128588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071816"/>
            <a:ext cx="7143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e8a02564-bb71-4b13-954c-180bb9a2fd3d"/>
  <p:tag name="COMMONDATA" val="eyJoZGlkIjoiNmFjNDNhMzc5OTZhOTYwOTRjM2RjOGY0NmVmODMzOW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3728</Words>
  <PresentationFormat>全屏显示(16:9)</PresentationFormat>
  <Paragraphs>540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宋体</vt:lpstr>
      <vt:lpstr>Wingdings</vt:lpstr>
      <vt:lpstr>Agency FB</vt:lpstr>
      <vt:lpstr>Trebuchet MS</vt:lpstr>
      <vt:lpstr>微软雅黑</vt:lpstr>
      <vt:lpstr>黑体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2021-11-25T10:22:00Z</dcterms:created>
  <dcterms:modified xsi:type="dcterms:W3CDTF">2022-12-23T12:36:37Z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ICV" pid="2">
    <vt:lpwstr>C13939F5251748B4BBE7FA952C6B128E</vt:lpwstr>
  </property>
  <property fmtid="{D5CDD505-2E9C-101B-9397-08002B2CF9AE}" name="KSOProductBuildVer" pid="3">
    <vt:lpwstr>2052-11.1.0.12980</vt:lpwstr>
  </property>
  <property fmtid="{D5CDD505-2E9C-101B-9397-08002B2CF9AE}" name="NXPowerLiteLastOptimized" pid="4">
    <vt:lpwstr>1748054</vt:lpwstr>
  </property>
  <property fmtid="{D5CDD505-2E9C-101B-9397-08002B2CF9AE}" name="NXPowerLiteSettings" pid="5">
    <vt:lpwstr>C700052003A000</vt:lpwstr>
  </property>
  <property fmtid="{D5CDD505-2E9C-101B-9397-08002B2CF9AE}" name="NXPowerLiteVersion" pid="6">
    <vt:lpwstr>D8.0.2</vt:lpwstr>
  </property>
</Properties>
</file>