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328" r:id="rId5"/>
    <p:sldId id="265" r:id="rId6"/>
    <p:sldId id="266" r:id="rId7"/>
    <p:sldId id="409" r:id="rId8"/>
    <p:sldId id="272" r:id="rId9"/>
    <p:sldId id="267" r:id="rId10"/>
    <p:sldId id="273" r:id="rId11"/>
    <p:sldId id="319" r:id="rId12"/>
    <p:sldId id="275" r:id="rId13"/>
    <p:sldId id="276" r:id="rId14"/>
    <p:sldId id="277" r:id="rId15"/>
    <p:sldId id="280" r:id="rId16"/>
    <p:sldId id="278" r:id="rId17"/>
    <p:sldId id="281" r:id="rId18"/>
    <p:sldId id="283" r:id="rId19"/>
    <p:sldId id="411" r:id="rId20"/>
    <p:sldId id="284" r:id="rId21"/>
    <p:sldId id="285" r:id="rId22"/>
    <p:sldId id="286" r:id="rId23"/>
    <p:sldId id="289" r:id="rId24"/>
    <p:sldId id="287" r:id="rId25"/>
    <p:sldId id="290" r:id="rId26"/>
    <p:sldId id="291" r:id="rId27"/>
    <p:sldId id="298" r:id="rId28"/>
    <p:sldId id="292" r:id="rId29"/>
    <p:sldId id="299" r:id="rId30"/>
    <p:sldId id="421" r:id="rId31"/>
    <p:sldId id="422" r:id="rId32"/>
    <p:sldId id="423" r:id="rId33"/>
    <p:sldId id="430" r:id="rId34"/>
    <p:sldId id="437" r:id="rId35"/>
    <p:sldId id="438" r:id="rId36"/>
    <p:sldId id="304" r:id="rId37"/>
    <p:sldId id="306" r:id="rId38"/>
    <p:sldId id="305" r:id="rId39"/>
    <p:sldId id="308" r:id="rId40"/>
    <p:sldId id="310" r:id="rId41"/>
    <p:sldId id="315" r:id="rId42"/>
    <p:sldId id="322" r:id="rId43"/>
    <p:sldId id="316" r:id="rId44"/>
    <p:sldId id="428" r:id="rId45"/>
    <p:sldId id="320" r:id="rId46"/>
    <p:sldId id="321" r:id="rId47"/>
    <p:sldId id="405" r:id="rId48"/>
    <p:sldId id="429" r:id="rId49"/>
    <p:sldId id="323" r:id="rId50"/>
    <p:sldId id="435" r:id="rId51"/>
    <p:sldId id="425" r:id="rId52"/>
    <p:sldId id="436" r:id="rId53"/>
    <p:sldId id="427" r:id="rId54"/>
    <p:sldId id="413" r:id="rId55"/>
    <p:sldId id="418" r:id="rId56"/>
    <p:sldId id="419" r:id="rId57"/>
    <p:sldId id="324" r:id="rId58"/>
    <p:sldId id="414" r:id="rId59"/>
    <p:sldId id="416" r:id="rId60"/>
    <p:sldId id="326" r:id="rId61"/>
    <p:sldId id="412" r:id="rId62"/>
    <p:sldId id="415" r:id="rId63"/>
    <p:sldId id="327" r:id="rId64"/>
    <p:sldId id="279" r:id="rId65"/>
    <p:sldId id="403" r:id="rId66"/>
    <p:sldId id="439" r:id="rId67"/>
  </p:sldIdLst>
  <p:sldSz cx="12192000" cy="6858000"/>
  <p:notesSz cx="6858000" cy="9144000"/>
  <p:custDataLst>
    <p:tags r:id="rId7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44"/>
    <a:srgbClr val="FFA526"/>
    <a:srgbClr val="FFA829"/>
    <a:srgbClr val="FFA727"/>
    <a:srgbClr val="FFA225"/>
    <a:srgbClr val="FF9F24"/>
    <a:srgbClr val="FF9E24"/>
    <a:srgbClr val="FF9C24"/>
    <a:srgbClr val="FF9B23"/>
    <a:srgbClr val="FF9A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7" autoAdjust="0"/>
    <p:restoredTop sz="94660"/>
  </p:normalViewPr>
  <p:slideViewPr>
    <p:cSldViewPr snapToGrid="0">
      <p:cViewPr varScale="1">
        <p:scale>
          <a:sx n="117" d="100"/>
          <a:sy n="117" d="100"/>
        </p:scale>
        <p:origin x="108" y="6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2" Type="http://schemas.openxmlformats.org/officeDocument/2006/relationships/tags" Target="tags/tag10.xml"/><Relationship Id="rId71" Type="http://schemas.openxmlformats.org/officeDocument/2006/relationships/commentAuthors" Target="commentAuthors.xml"/><Relationship Id="rId70" Type="http://schemas.openxmlformats.org/officeDocument/2006/relationships/tableStyles" Target="tableStyles.xml"/><Relationship Id="rId7" Type="http://schemas.openxmlformats.org/officeDocument/2006/relationships/slide" Target="slides/slide4.xml"/><Relationship Id="rId69" Type="http://schemas.openxmlformats.org/officeDocument/2006/relationships/viewProps" Target="viewProps.xml"/><Relationship Id="rId68" Type="http://schemas.openxmlformats.org/officeDocument/2006/relationships/presProps" Target="presProps.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12C581-BF65-4B45-8BE7-D5D7BBC5EFD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1C7C17-CF67-465D-A00E-8B44FD97217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各位领导早上好，我们是来着</a:t>
            </a:r>
            <a:r>
              <a:rPr lang="en-US" altLang="zh-CN" dirty="0"/>
              <a:t>XX</a:t>
            </a:r>
            <a:r>
              <a:rPr lang="zh-CN" altLang="en-US" dirty="0"/>
              <a:t>传媒有限公司的，很荣幸能够参与本次活动提案，接下来我们进入主题</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从前期</a:t>
            </a:r>
            <a:r>
              <a:rPr lang="en-US" altLang="zh-CN" dirty="0" err="1"/>
              <a:t>breif</a:t>
            </a:r>
            <a:r>
              <a:rPr lang="zh-CN" altLang="en-US" dirty="0"/>
              <a:t>以及我们多次现场场地勘察，我们将为龙湖</a:t>
            </a:r>
            <a:r>
              <a:rPr lang="en-US" altLang="zh-CN" dirty="0"/>
              <a:t>XX</a:t>
            </a:r>
            <a:r>
              <a:rPr lang="zh-CN" altLang="en-US" dirty="0"/>
              <a:t>量身定制九月活动，达到为商圈引流的目的，接下来看我们如何规划本月活动</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在时间铺排上，咱们九月活动主要是以三个活动进行串联，后面我将对各个活动做详细讲解</a:t>
            </a:r>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首先我们第一场活动</a:t>
            </a:r>
            <a:r>
              <a:rPr lang="en-US" altLang="zh-CN" dirty="0"/>
              <a:t>XX</a:t>
            </a:r>
            <a:r>
              <a:rPr lang="zh-CN" altLang="en-US" dirty="0"/>
              <a:t>天街</a:t>
            </a:r>
            <a:r>
              <a:rPr lang="en-US" altLang="zh-CN" dirty="0"/>
              <a:t>.</a:t>
            </a:r>
            <a:r>
              <a:rPr lang="zh-CN" altLang="en-US" dirty="0"/>
              <a:t>小小职业体验官</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往期职业体验，主要是让孩子体验职业的岗位职责、技能，比较常规，父母参与度小；所以本次活动为区别往期活动，增加活动故事任务线，邀请父母与孩子共同参与，进入角色，让孩子感受职业体验的同时，更能从中收获知识以及亲情，而不仅仅是体验；亮点二：现场分享感受，深入探寻父母平凡人生背后所拥有不平凡的故事，将职业体验进行升华，在孩子们内心埋下职业、责任、感恩的种子，凸显各个职业与父母的伟大，让到场客户参与本次活动更有意义，从而对龙湖项目价值点更深</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除活动流程的亮点呈现外，本次资源邀约将是活动的最大亮点：特邀政府官方单位背书入驻以及通过我们公司本身丰厚的资源进行了筛选以及前期沟通，现场将邀约知名企业</a:t>
            </a:r>
            <a:r>
              <a:rPr lang="en-US" altLang="zh-CN" dirty="0"/>
              <a:t>VIP</a:t>
            </a:r>
            <a:r>
              <a:rPr lang="zh-CN" altLang="en-US" dirty="0"/>
              <a:t>客户到场，从数量到质量上都让本次活动得到了保障</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接下来，我们对活动进行详细讲解现场五大场馆呈现</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活动动线针对不同楼层业态进行了职业体验馆规划，以游园的形式，让到访客户充分感受龙湖</a:t>
            </a:r>
            <a:r>
              <a:rPr lang="en-US" altLang="zh-CN" dirty="0"/>
              <a:t>XX</a:t>
            </a:r>
            <a:r>
              <a:rPr lang="zh-CN" altLang="en-US" dirty="0"/>
              <a:t>天街的业态，做到一步一馆，多个职业体验</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活动流程上分为签到排队等候，在此过程中，我们将为参与者告知活动须知以及基本内容，让参与者能够充分了解到活动形式流程，从而提升参与者体验感</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在场馆内合理设置，通过着职业装进入角色到理论知识了解、小体验官们实操，从细节流程中锻炼孩子们表达能力、动手能力、团队协作能力</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整个点位设计以趣味卡通的警察局呈现，贴合小体验馆年龄段的视觉审美，内部也放置了互动设备，用于小体验官们实操，在互动中感知职业职责</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活动内容是通过教官告知小体验官们活动任务故事线，孩子们完成三项任务即为挑战成功，获得精美纪念品</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江北警察局特邀警长，将和孩子们共同完成以上任务</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除上方</a:t>
            </a:r>
            <a:r>
              <a:rPr lang="en-US" altLang="zh-CN" dirty="0"/>
              <a:t>5</a:t>
            </a:r>
            <a:r>
              <a:rPr lang="zh-CN" altLang="en-US" dirty="0"/>
              <a:t>大场馆体验外，我们也将联动龙湖</a:t>
            </a:r>
            <a:r>
              <a:rPr lang="en-US" altLang="zh-CN" dirty="0"/>
              <a:t>XX</a:t>
            </a:r>
            <a:r>
              <a:rPr lang="zh-CN" altLang="en-US" dirty="0"/>
              <a:t>商家共同参与</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目前预计</a:t>
            </a:r>
            <a:r>
              <a:rPr lang="en-US" altLang="zh-CN" dirty="0"/>
              <a:t>30</a:t>
            </a:r>
            <a:r>
              <a:rPr lang="zh-CN" altLang="en-US" dirty="0"/>
              <a:t>家参与，在</a:t>
            </a:r>
            <a:r>
              <a:rPr lang="en-US" altLang="zh-CN" dirty="0"/>
              <a:t>3</a:t>
            </a:r>
            <a:r>
              <a:rPr lang="zh-CN" altLang="en-US" dirty="0"/>
              <a:t>楼亲子欢乐中心，火车赛道分叉处设立交警点，在此讲解交通知识，识别交通标志，并让小体验官们参与交通疏散，从中感知交警职责</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联动教育商家，进行互动</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舞台沿用主</a:t>
            </a:r>
            <a:r>
              <a:rPr lang="en-US" altLang="zh-CN" dirty="0"/>
              <a:t>K</a:t>
            </a:r>
            <a:r>
              <a:rPr lang="zh-CN" altLang="en-US" dirty="0"/>
              <a:t>色调，通过四周张贴趣味元素，让舞台不单一，有层次感</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运用主</a:t>
            </a:r>
            <a:r>
              <a:rPr lang="en-US" altLang="zh-CN" dirty="0"/>
              <a:t>K</a:t>
            </a:r>
            <a:r>
              <a:rPr lang="zh-CN" altLang="en-US" dirty="0"/>
              <a:t>，让商场美陈在视觉上达到统一</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集市开街第一天我们将在月亮广场中心点设置舞台 ，不间断的进行乐队、互动表演来活跃现场气氛</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霓虹元素，缤纷色彩，给到视觉吸引以及引导作用</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主推原因：</a:t>
            </a:r>
            <a:r>
              <a:rPr lang="en-US" altLang="zh-CN" dirty="0"/>
              <a:t>1</a:t>
            </a:r>
            <a:r>
              <a:rPr lang="zh-CN" altLang="en-US" dirty="0"/>
              <a:t>是增加亲子互动</a:t>
            </a:r>
            <a:r>
              <a:rPr lang="en-US" altLang="zh-CN" dirty="0"/>
              <a:t>2</a:t>
            </a:r>
            <a:r>
              <a:rPr lang="zh-CN" altLang="en-US" dirty="0"/>
              <a:t>是收集集市商圈折扣券挂在装置上，到场用户可以通过互动拿到集市折扣券，再次促进店家消费</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执行团队有着丰富的项目落地执行经验，做过很多大型业务，包含前段时间做的</a:t>
            </a:r>
            <a:r>
              <a:rPr lang="en-US" altLang="zh-CN" dirty="0"/>
              <a:t>66</a:t>
            </a:r>
            <a:r>
              <a:rPr lang="zh-CN" altLang="en-US" dirty="0"/>
              <a:t>天街，也能看到看到公司实力以及细节把控能力，所以对于本次</a:t>
            </a:r>
            <a:r>
              <a:rPr lang="en-US" altLang="zh-CN" dirty="0"/>
              <a:t>9</a:t>
            </a:r>
            <a:r>
              <a:rPr lang="zh-CN" altLang="en-US" dirty="0"/>
              <a:t>月活动我们也是很有信心，突破以往活动，将活动做到更好，更细致</a:t>
            </a:r>
            <a:endParaRPr lang="zh-CN" altLang="en-US" dirty="0"/>
          </a:p>
        </p:txBody>
      </p:sp>
      <p:sp>
        <p:nvSpPr>
          <p:cNvPr id="4" name="灯片编号占位符 3"/>
          <p:cNvSpPr>
            <a:spLocks noGrp="1"/>
          </p:cNvSpPr>
          <p:nvPr>
            <p:ph type="sldNum" sz="quarter" idx="10"/>
          </p:nvPr>
        </p:nvSpPr>
        <p:spPr/>
        <p:txBody>
          <a:bodyPr/>
          <a:lstStyle/>
          <a:p>
            <a:fld id="{B5E7139D-C09C-4BEC-9157-E8BE684E8BD9}"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各位领导早上好，我们是来着</a:t>
            </a:r>
            <a:r>
              <a:rPr lang="en-US" altLang="zh-CN" dirty="0"/>
              <a:t>XX</a:t>
            </a:r>
            <a:r>
              <a:rPr lang="zh-CN" altLang="en-US" dirty="0"/>
              <a:t>传媒有限公司的，很荣幸能够参与本次活动提案，接下来我们进入主题</a:t>
            </a:r>
            <a:endParaRPr lang="zh-CN" altLang="en-US" dirty="0"/>
          </a:p>
        </p:txBody>
      </p:sp>
      <p:sp>
        <p:nvSpPr>
          <p:cNvPr id="4" name="灯片编号占位符 3"/>
          <p:cNvSpPr>
            <a:spLocks noGrp="1"/>
          </p:cNvSpPr>
          <p:nvPr>
            <p:ph type="sldNum" sz="quarter" idx="5"/>
          </p:nvPr>
        </p:nvSpPr>
        <p:spPr/>
        <p:txBody>
          <a:bodyPr/>
          <a:lstStyle/>
          <a:p>
            <a:fld id="{F51C7C17-CF67-465D-A00E-8B44FD97217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48668FC-69A1-4B89-BD59-548E27CCDE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80B797-7876-476D-9986-BA3F65722BA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15" name="矩形 14"/>
          <p:cNvSpPr/>
          <p:nvPr userDrawn="1"/>
        </p:nvSpPr>
        <p:spPr>
          <a:xfrm>
            <a:off x="367665" y="361950"/>
            <a:ext cx="11456670" cy="6134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DC44"/>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668FC-69A1-4B89-BD59-548E27CCDE8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80B797-7876-476D-9986-BA3F65722BA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2.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2.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22.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2.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26.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2.xml"/><Relationship Id="rId3" Type="http://schemas.openxmlformats.org/officeDocument/2006/relationships/image" Target="../media/image19.jpeg"/><Relationship Id="rId2" Type="http://schemas.openxmlformats.org/officeDocument/2006/relationships/image" Target="../media/image21.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27.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2.xml"/><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31.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2.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image" Target="../media/image32.jpe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2.xml"/><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image" Target="../media/image36.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2.xml"/><Relationship Id="rId3"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image" Target="../media/image37.jpe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2.xml"/><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tags" Target="../tags/tag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image" Target="../media/image41.jpe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2.xml"/><Relationship Id="rId3" Type="http://schemas.openxmlformats.org/officeDocument/2006/relationships/image" Target="../media/image19.jpeg"/><Relationship Id="rId2" Type="http://schemas.openxmlformats.org/officeDocument/2006/relationships/image" Target="../media/image21.png"/><Relationship Id="rId1"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image" Target="../media/image42.jpe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12.xml"/><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tags" Target="../tags/tag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xml"/><Relationship Id="rId1" Type="http://schemas.openxmlformats.org/officeDocument/2006/relationships/image" Target="../media/image46.jpe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2.xml"/><Relationship Id="rId3" Type="http://schemas.openxmlformats.org/officeDocument/2006/relationships/image" Target="../media/image19.jpeg"/><Relationship Id="rId2" Type="http://schemas.openxmlformats.org/officeDocument/2006/relationships/image" Target="../media/image21.png"/><Relationship Id="rId1" Type="http://schemas.openxmlformats.org/officeDocument/2006/relationships/image" Target="../media/image20.png"/></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12.xml"/><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tags" Target="../tags/tag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image" Target="../media/image50.jpe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12.xml"/><Relationship Id="rId2" Type="http://schemas.openxmlformats.org/officeDocument/2006/relationships/image" Target="../media/image21.png"/><Relationship Id="rId1" Type="http://schemas.openxmlformats.org/officeDocument/2006/relationships/image" Target="../media/image20.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12.xml"/><Relationship Id="rId2" Type="http://schemas.openxmlformats.org/officeDocument/2006/relationships/image" Target="../media/image52.jpeg"/><Relationship Id="rId1" Type="http://schemas.openxmlformats.org/officeDocument/2006/relationships/image" Target="../media/image51.jpe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12.xml"/><Relationship Id="rId2" Type="http://schemas.openxmlformats.org/officeDocument/2006/relationships/image" Target="../media/image54.jpeg"/><Relationship Id="rId1" Type="http://schemas.openxmlformats.org/officeDocument/2006/relationships/image" Target="../media/image53.jpe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12.xml"/><Relationship Id="rId2" Type="http://schemas.openxmlformats.org/officeDocument/2006/relationships/image" Target="../media/image56.jpeg"/><Relationship Id="rId1" Type="http://schemas.openxmlformats.org/officeDocument/2006/relationships/image" Target="../media/image55.jpe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2.xml"/><Relationship Id="rId2" Type="http://schemas.openxmlformats.org/officeDocument/2006/relationships/image" Target="../media/image58.jpeg"/><Relationship Id="rId1" Type="http://schemas.openxmlformats.org/officeDocument/2006/relationships/image" Target="../media/image57.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image" Target="../media/image59.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2.xml"/><Relationship Id="rId1" Type="http://schemas.openxmlformats.org/officeDocument/2006/relationships/image" Target="../media/image60.jpe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12.xml"/><Relationship Id="rId2" Type="http://schemas.openxmlformats.org/officeDocument/2006/relationships/image" Target="../media/image62.jpeg"/><Relationship Id="rId1" Type="http://schemas.openxmlformats.org/officeDocument/2006/relationships/image" Target="../media/image61.jpe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12.xml"/><Relationship Id="rId2" Type="http://schemas.openxmlformats.org/officeDocument/2006/relationships/image" Target="../media/image64.jpeg"/><Relationship Id="rId1" Type="http://schemas.openxmlformats.org/officeDocument/2006/relationships/image" Target="../media/image63.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2.xml"/><Relationship Id="rId1" Type="http://schemas.openxmlformats.org/officeDocument/2006/relationships/image" Target="../media/image65.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2.xml"/><Relationship Id="rId1" Type="http://schemas.openxmlformats.org/officeDocument/2006/relationships/image" Target="../media/image66.jpeg"/></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45.xml"/><Relationship Id="rId7" Type="http://schemas.openxmlformats.org/officeDocument/2006/relationships/slideLayout" Target="../slideLayouts/slideLayout1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image" Target="../media/image67.jpeg"/></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12.xml"/><Relationship Id="rId4" Type="http://schemas.openxmlformats.org/officeDocument/2006/relationships/image" Target="../media/image76.jpeg"/><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image" Target="../media/image73.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2.xml"/><Relationship Id="rId1" Type="http://schemas.openxmlformats.org/officeDocument/2006/relationships/image" Target="../media/image77.jpe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12.xml"/><Relationship Id="rId2" Type="http://schemas.openxmlformats.org/officeDocument/2006/relationships/image" Target="../media/image73.jpeg"/><Relationship Id="rId1" Type="http://schemas.openxmlformats.org/officeDocument/2006/relationships/image" Target="../media/image72.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2.xml"/><Relationship Id="rId1" Type="http://schemas.openxmlformats.org/officeDocument/2006/relationships/image" Target="../media/image78.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2.xml"/><Relationship Id="rId1" Type="http://schemas.openxmlformats.org/officeDocument/2006/relationships/image" Target="../media/image79.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2.xml"/><Relationship Id="rId1" Type="http://schemas.openxmlformats.org/officeDocument/2006/relationships/image" Target="../media/image80.jpe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12.xml"/><Relationship Id="rId2" Type="http://schemas.openxmlformats.org/officeDocument/2006/relationships/image" Target="../media/image82.jpeg"/><Relationship Id="rId1" Type="http://schemas.openxmlformats.org/officeDocument/2006/relationships/image" Target="../media/image81.jpeg"/></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12.xml"/><Relationship Id="rId2" Type="http://schemas.openxmlformats.org/officeDocument/2006/relationships/image" Target="../media/image84.jpeg"/><Relationship Id="rId1" Type="http://schemas.openxmlformats.org/officeDocument/2006/relationships/image" Target="../media/image83.jpeg"/></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12.xml"/><Relationship Id="rId2" Type="http://schemas.openxmlformats.org/officeDocument/2006/relationships/image" Target="../media/image86.jpeg"/><Relationship Id="rId1" Type="http://schemas.openxmlformats.org/officeDocument/2006/relationships/image" Target="../media/image85.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2.xml"/><Relationship Id="rId1" Type="http://schemas.openxmlformats.org/officeDocument/2006/relationships/image" Target="../media/image87.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2.xml"/><Relationship Id="rId1" Type="http://schemas.openxmlformats.org/officeDocument/2006/relationships/image" Target="../media/image88.jpeg"/></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12.xml"/><Relationship Id="rId2" Type="http://schemas.openxmlformats.org/officeDocument/2006/relationships/image" Target="../media/image90.jpeg"/><Relationship Id="rId1" Type="http://schemas.openxmlformats.org/officeDocument/2006/relationships/image" Target="../media/image89.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2.xml"/><Relationship Id="rId1" Type="http://schemas.openxmlformats.org/officeDocument/2006/relationships/image" Target="../media/image91.jpe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2.xml"/><Relationship Id="rId1" Type="http://schemas.openxmlformats.org/officeDocument/2006/relationships/image" Target="../media/image92.jpe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2.xml"/><Relationship Id="rId1" Type="http://schemas.openxmlformats.org/officeDocument/2006/relationships/image" Target="../media/image93.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2.xml"/><Relationship Id="rId1" Type="http://schemas.openxmlformats.org/officeDocument/2006/relationships/image" Target="../media/image94.jpe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2.xml"/><Relationship Id="rId1" Type="http://schemas.openxmlformats.org/officeDocument/2006/relationships/image" Target="../media/image95.jpe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63.xml"/><Relationship Id="rId3" Type="http://schemas.openxmlformats.org/officeDocument/2006/relationships/slideLayout" Target="../slideLayouts/slideLayout12.xml"/><Relationship Id="rId2" Type="http://schemas.openxmlformats.org/officeDocument/2006/relationships/image" Target="../media/image97.jpeg"/><Relationship Id="rId1" Type="http://schemas.openxmlformats.org/officeDocument/2006/relationships/image" Target="../media/image96.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矩形 13"/>
          <p:cNvSpPr/>
          <p:nvPr/>
        </p:nvSpPr>
        <p:spPr>
          <a:xfrm>
            <a:off x="2287360" y="2205552"/>
            <a:ext cx="7617279" cy="236644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4772560" y="2528778"/>
            <a:ext cx="2646878" cy="830997"/>
          </a:xfrm>
          <a:prstGeom prst="rect">
            <a:avLst/>
          </a:prstGeom>
          <a:effectLst>
            <a:outerShdw blurRad="50800" dist="38100" dir="2700000" algn="tl" rotWithShape="0">
              <a:prstClr val="black">
                <a:alpha val="40000"/>
              </a:prstClr>
            </a:outerShdw>
          </a:effectLst>
        </p:spPr>
        <p:txBody>
          <a:bodyPr wrap="none">
            <a:spAutoFit/>
          </a:bodyPr>
          <a:lstStyle/>
          <a:p>
            <a:pPr algn="ctr"/>
            <a:r>
              <a:rPr lang="zh-CN" altLang="en-US" sz="4800" b="1" dirty="0">
                <a:solidFill>
                  <a:schemeClr val="bg1"/>
                </a:solidFill>
                <a:cs typeface="+mn-ea"/>
                <a:sym typeface="+mn-lt"/>
              </a:rPr>
              <a:t>商业广场</a:t>
            </a:r>
            <a:endParaRPr lang="en-US" altLang="zh-CN" sz="4800" b="1" dirty="0">
              <a:solidFill>
                <a:schemeClr val="bg1"/>
              </a:solidFill>
              <a:cs typeface="+mn-ea"/>
              <a:sym typeface="+mn-lt"/>
            </a:endParaRPr>
          </a:p>
        </p:txBody>
      </p:sp>
      <p:sp>
        <p:nvSpPr>
          <p:cNvPr id="15" name="矩形 14"/>
          <p:cNvSpPr/>
          <p:nvPr/>
        </p:nvSpPr>
        <p:spPr>
          <a:xfrm>
            <a:off x="2844801" y="3183604"/>
            <a:ext cx="6502400" cy="1107996"/>
          </a:xfrm>
          <a:prstGeom prst="rect">
            <a:avLst/>
          </a:prstGeom>
        </p:spPr>
        <p:txBody>
          <a:bodyPr wrap="square">
            <a:spAutoFit/>
          </a:bodyPr>
          <a:lstStyle/>
          <a:p>
            <a:pPr algn="dist"/>
            <a:r>
              <a:rPr lang="zh-CN" altLang="en-US" sz="6600" b="1" dirty="0">
                <a:solidFill>
                  <a:schemeClr val="bg1"/>
                </a:solidFill>
                <a:cs typeface="+mn-ea"/>
                <a:sym typeface="+mn-lt"/>
              </a:rPr>
              <a:t>九月活动策划案</a:t>
            </a:r>
            <a:endParaRPr lang="zh-CN" altLang="en-US" sz="6600" b="1" dirty="0">
              <a:solidFill>
                <a:schemeClr val="bg1"/>
              </a:solidFill>
              <a:cs typeface="+mn-ea"/>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b="11603"/>
          <a:stretch>
            <a:fillRect/>
          </a:stretch>
        </p:blipFill>
        <p:spPr>
          <a:xfrm>
            <a:off x="337417" y="356135"/>
            <a:ext cx="11540158" cy="6198670"/>
          </a:xfrm>
          <a:prstGeom prst="rect">
            <a:avLst/>
          </a:prstGeom>
        </p:spPr>
      </p:pic>
      <p:sp>
        <p:nvSpPr>
          <p:cNvPr id="8" name="矩形 7"/>
          <p:cNvSpPr/>
          <p:nvPr/>
        </p:nvSpPr>
        <p:spPr>
          <a:xfrm>
            <a:off x="353785" y="351567"/>
            <a:ext cx="11504386" cy="6223403"/>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4542065" y="1079366"/>
            <a:ext cx="3120570" cy="830997"/>
          </a:xfrm>
          <a:prstGeom prst="rect">
            <a:avLst/>
          </a:prstGeom>
        </p:spPr>
        <p:txBody>
          <a:bodyPr wrap="square">
            <a:spAutoFit/>
          </a:bodyPr>
          <a:lstStyle/>
          <a:p>
            <a:pPr algn="dist"/>
            <a:r>
              <a:rPr lang="zh-CN" altLang="en-US" sz="4800" b="1" dirty="0">
                <a:solidFill>
                  <a:schemeClr val="bg1"/>
                </a:solidFill>
                <a:cs typeface="+mn-ea"/>
                <a:sym typeface="+mn-lt"/>
              </a:rPr>
              <a:t>活动背景</a:t>
            </a:r>
            <a:endParaRPr lang="zh-CN" altLang="en-US" sz="4800" b="1" dirty="0">
              <a:solidFill>
                <a:schemeClr val="bg1"/>
              </a:solidFill>
              <a:cs typeface="+mn-ea"/>
              <a:sym typeface="+mn-lt"/>
            </a:endParaRPr>
          </a:p>
        </p:txBody>
      </p:sp>
      <p:sp>
        <p:nvSpPr>
          <p:cNvPr id="7" name="文本框 6"/>
          <p:cNvSpPr txBox="1"/>
          <p:nvPr/>
        </p:nvSpPr>
        <p:spPr>
          <a:xfrm>
            <a:off x="2772013" y="2639314"/>
            <a:ext cx="6647974" cy="2308324"/>
          </a:xfrm>
          <a:prstGeom prst="rect">
            <a:avLst/>
          </a:prstGeom>
          <a:noFill/>
        </p:spPr>
        <p:txBody>
          <a:bodyPr wrap="none" rtlCol="0">
            <a:spAutoFit/>
          </a:bodyPr>
          <a:lstStyle/>
          <a:p>
            <a:pPr algn="ctr"/>
            <a:r>
              <a:rPr lang="zh-CN" altLang="en-US" sz="3600" dirty="0">
                <a:solidFill>
                  <a:schemeClr val="bg1"/>
                </a:solidFill>
                <a:cs typeface="+mn-ea"/>
                <a:sym typeface="+mn-lt"/>
              </a:rPr>
              <a:t>商业广场针对九月节点</a:t>
            </a:r>
            <a:endParaRPr lang="en-US" altLang="zh-CN" sz="3600" dirty="0">
              <a:solidFill>
                <a:schemeClr val="bg1"/>
              </a:solidFill>
              <a:cs typeface="+mn-ea"/>
              <a:sym typeface="+mn-lt"/>
            </a:endParaRPr>
          </a:p>
          <a:p>
            <a:pPr algn="ctr"/>
            <a:r>
              <a:rPr lang="zh-CN" altLang="en-US" sz="3600" dirty="0">
                <a:solidFill>
                  <a:schemeClr val="bg1"/>
                </a:solidFill>
                <a:cs typeface="+mn-ea"/>
                <a:sym typeface="+mn-lt"/>
              </a:rPr>
              <a:t>邀约高端客户及周边住户</a:t>
            </a:r>
            <a:endParaRPr lang="en-US" altLang="zh-CN" sz="3600" dirty="0">
              <a:solidFill>
                <a:schemeClr val="bg1"/>
              </a:solidFill>
              <a:cs typeface="+mn-ea"/>
              <a:sym typeface="+mn-lt"/>
            </a:endParaRPr>
          </a:p>
          <a:p>
            <a:pPr algn="ctr"/>
            <a:r>
              <a:rPr lang="zh-CN" altLang="en-US" sz="3600" dirty="0">
                <a:solidFill>
                  <a:schemeClr val="bg1"/>
                </a:solidFill>
                <a:cs typeface="+mn-ea"/>
                <a:sym typeface="+mn-lt"/>
              </a:rPr>
              <a:t>设立一系列活动</a:t>
            </a:r>
            <a:endParaRPr lang="en-US" altLang="zh-CN" sz="3600" dirty="0">
              <a:solidFill>
                <a:schemeClr val="bg1"/>
              </a:solidFill>
              <a:cs typeface="+mn-ea"/>
              <a:sym typeface="+mn-lt"/>
            </a:endParaRPr>
          </a:p>
          <a:p>
            <a:pPr algn="ctr"/>
            <a:r>
              <a:rPr lang="zh-CN" altLang="en-US" sz="3600" dirty="0">
                <a:solidFill>
                  <a:schemeClr val="bg1"/>
                </a:solidFill>
                <a:cs typeface="+mn-ea"/>
                <a:sym typeface="+mn-lt"/>
              </a:rPr>
              <a:t>旨在为商家引流，从而促进销售</a:t>
            </a:r>
            <a:endParaRPr lang="zh-CN" altLang="en-US" sz="3600" dirty="0">
              <a:solidFill>
                <a:schemeClr val="bg1"/>
              </a:solidFill>
              <a:cs typeface="+mn-ea"/>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91525" y="814119"/>
            <a:ext cx="3611523" cy="1132840"/>
            <a:chOff x="11146" y="4332"/>
            <a:chExt cx="7557" cy="1784"/>
          </a:xfrm>
        </p:grpSpPr>
        <p:sp>
          <p:nvSpPr>
            <p:cNvPr id="3" name="文本框 2"/>
            <p:cNvSpPr txBox="1"/>
            <p:nvPr/>
          </p:nvSpPr>
          <p:spPr>
            <a:xfrm>
              <a:off x="11454" y="4332"/>
              <a:ext cx="6876" cy="1115"/>
            </a:xfrm>
            <a:prstGeom prst="rect">
              <a:avLst/>
            </a:prstGeom>
            <a:noFill/>
          </p:spPr>
          <p:txBody>
            <a:bodyPr wrap="square" rtlCol="0">
              <a:spAutoFit/>
            </a:bodyPr>
            <a:lstStyle/>
            <a:p>
              <a:pPr algn="dist"/>
              <a:r>
                <a:rPr lang="zh-CN" altLang="en-US" sz="4000" dirty="0">
                  <a:cs typeface="+mn-ea"/>
                  <a:sym typeface="+mn-lt"/>
                </a:rPr>
                <a:t>整体活动铺排</a:t>
              </a:r>
              <a:endParaRPr lang="zh-CN" altLang="en-US" sz="4000" dirty="0">
                <a:cs typeface="+mn-ea"/>
                <a:sym typeface="+mn-lt"/>
              </a:endParaRPr>
            </a:p>
          </p:txBody>
        </p:sp>
        <p:sp>
          <p:nvSpPr>
            <p:cNvPr id="8" name="文本框 7"/>
            <p:cNvSpPr txBox="1"/>
            <p:nvPr/>
          </p:nvSpPr>
          <p:spPr>
            <a:xfrm>
              <a:off x="11146" y="5195"/>
              <a:ext cx="7557" cy="921"/>
            </a:xfrm>
            <a:prstGeom prst="rect">
              <a:avLst/>
            </a:prstGeom>
            <a:noFill/>
          </p:spPr>
          <p:txBody>
            <a:bodyPr wrap="square" rtlCol="0">
              <a:spAutoFit/>
            </a:bodyPr>
            <a:lstStyle/>
            <a:p>
              <a:pPr algn="dist"/>
              <a:r>
                <a:rPr lang="en-US" altLang="zh-CN" sz="1600" dirty="0">
                  <a:cs typeface="+mn-ea"/>
                  <a:sym typeface="+mn-lt"/>
                </a:rPr>
                <a:t>OVERALL ARRANGEMENT OF ACTIVITIES</a:t>
              </a:r>
              <a:endParaRPr lang="en-US" altLang="zh-CN" sz="1600" dirty="0">
                <a:cs typeface="+mn-ea"/>
                <a:sym typeface="+mn-lt"/>
              </a:endParaRPr>
            </a:p>
          </p:txBody>
        </p:sp>
      </p:grpSp>
      <p:cxnSp>
        <p:nvCxnSpPr>
          <p:cNvPr id="10" name="直接箭头连接符 9"/>
          <p:cNvCxnSpPr/>
          <p:nvPr/>
        </p:nvCxnSpPr>
        <p:spPr>
          <a:xfrm>
            <a:off x="1784758" y="3870356"/>
            <a:ext cx="9386162" cy="822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3" name="椭圆 12"/>
          <p:cNvSpPr/>
          <p:nvPr/>
        </p:nvSpPr>
        <p:spPr>
          <a:xfrm>
            <a:off x="4191964" y="3794348"/>
            <a:ext cx="162560" cy="162560"/>
          </a:xfrm>
          <a:prstGeom prst="ellipse">
            <a:avLst/>
          </a:prstGeom>
          <a:solidFill>
            <a:srgbClr val="E78AB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sp>
        <p:nvSpPr>
          <p:cNvPr id="17" name="菱形 16"/>
          <p:cNvSpPr/>
          <p:nvPr/>
        </p:nvSpPr>
        <p:spPr>
          <a:xfrm>
            <a:off x="1000769" y="3479798"/>
            <a:ext cx="796356" cy="796356"/>
          </a:xfrm>
          <a:prstGeom prst="diamond">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sp>
        <p:nvSpPr>
          <p:cNvPr id="19" name="菱形 18"/>
          <p:cNvSpPr/>
          <p:nvPr/>
        </p:nvSpPr>
        <p:spPr>
          <a:xfrm>
            <a:off x="1364212" y="3518408"/>
            <a:ext cx="70804" cy="70804"/>
          </a:xfrm>
          <a:prstGeom prst="diamond">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sp>
        <p:nvSpPr>
          <p:cNvPr id="23" name="菱形 22"/>
          <p:cNvSpPr/>
          <p:nvPr/>
        </p:nvSpPr>
        <p:spPr>
          <a:xfrm>
            <a:off x="1364212" y="4154774"/>
            <a:ext cx="70804" cy="70804"/>
          </a:xfrm>
          <a:prstGeom prst="diamond">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sp>
        <p:nvSpPr>
          <p:cNvPr id="24" name="菱形 23"/>
          <p:cNvSpPr/>
          <p:nvPr/>
        </p:nvSpPr>
        <p:spPr>
          <a:xfrm>
            <a:off x="1675554" y="3842574"/>
            <a:ext cx="70804" cy="70804"/>
          </a:xfrm>
          <a:prstGeom prst="diamond">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sp>
        <p:nvSpPr>
          <p:cNvPr id="25" name="菱形 24"/>
          <p:cNvSpPr/>
          <p:nvPr/>
        </p:nvSpPr>
        <p:spPr>
          <a:xfrm>
            <a:off x="1021750" y="3836356"/>
            <a:ext cx="70804" cy="70804"/>
          </a:xfrm>
          <a:prstGeom prst="diamond">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grpSp>
        <p:nvGrpSpPr>
          <p:cNvPr id="26" name="组合 25"/>
          <p:cNvGrpSpPr/>
          <p:nvPr/>
        </p:nvGrpSpPr>
        <p:grpSpPr>
          <a:xfrm>
            <a:off x="1155910" y="3683533"/>
            <a:ext cx="486074" cy="388886"/>
            <a:chOff x="-39000" y="4868948"/>
            <a:chExt cx="582931" cy="466376"/>
          </a:xfrm>
        </p:grpSpPr>
        <p:sp>
          <p:nvSpPr>
            <p:cNvPr id="27" name="椭圆 26"/>
            <p:cNvSpPr/>
            <p:nvPr/>
          </p:nvSpPr>
          <p:spPr>
            <a:xfrm>
              <a:off x="19278" y="4868948"/>
              <a:ext cx="466376" cy="466376"/>
            </a:xfrm>
            <a:prstGeom prst="ellipse">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sp useBgFill="1">
          <p:nvSpPr>
            <p:cNvPr id="28" name="矩形 27"/>
            <p:cNvSpPr/>
            <p:nvPr/>
          </p:nvSpPr>
          <p:spPr>
            <a:xfrm>
              <a:off x="-39000" y="4998872"/>
              <a:ext cx="582931" cy="206529"/>
            </a:xfrm>
            <a:prstGeom prst="rect">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grpSp>
      <p:sp>
        <p:nvSpPr>
          <p:cNvPr id="29" name="文本框 28"/>
          <p:cNvSpPr txBox="1"/>
          <p:nvPr/>
        </p:nvSpPr>
        <p:spPr>
          <a:xfrm>
            <a:off x="946617" y="3708699"/>
            <a:ext cx="850508" cy="338554"/>
          </a:xfrm>
          <a:prstGeom prst="rect">
            <a:avLst/>
          </a:prstGeom>
          <a:noFill/>
          <a:ln w="28575">
            <a:no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effectLst/>
                <a:uLnTx/>
                <a:uFillTx/>
                <a:cs typeface="+mn-ea"/>
                <a:sym typeface="+mn-lt"/>
              </a:rPr>
              <a:t>TIME</a:t>
            </a:r>
            <a:endParaRPr kumimoji="0" lang="zh-CN" altLang="en-US" sz="1600" b="1" i="0" u="none" strike="noStrike" kern="1200" cap="none" spc="0" normalizeH="0" baseline="0" noProof="0" dirty="0">
              <a:ln>
                <a:noFill/>
              </a:ln>
              <a:effectLst/>
              <a:uLnTx/>
              <a:uFillTx/>
              <a:cs typeface="+mn-ea"/>
              <a:sym typeface="+mn-lt"/>
            </a:endParaRPr>
          </a:p>
        </p:txBody>
      </p:sp>
      <p:sp>
        <p:nvSpPr>
          <p:cNvPr id="47" name="PA_库_文本框 15" descr="e7d195523061f1c0c2b73831c94a3edc981f60e396d3e182073EE1468018468A7F192AE5E5CD515B6C3125F8AF6E4EE646174E8CF0B46FD19828DCE8CDA3B3A044A74F0E769C5FA8CB87AB6FC303C8BA3785FAC64AF54247D6964A8FBCED17CC661E9BBDBC040BE2E9BB5E7852A1CA2182FF1ADFE626A1F75E2AA4E3E887391BF8A0180D4EB5E92BD1FF04EF24E0AA94"/>
          <p:cNvSpPr txBox="1"/>
          <p:nvPr>
            <p:custDataLst>
              <p:tags r:id="rId1"/>
            </p:custDataLst>
          </p:nvPr>
        </p:nvSpPr>
        <p:spPr>
          <a:xfrm>
            <a:off x="1962655" y="3518317"/>
            <a:ext cx="1184275" cy="276999"/>
          </a:xfrm>
          <a:prstGeom prst="rect">
            <a:avLst/>
          </a:prstGeom>
          <a:solidFill>
            <a:schemeClr val="bg1">
              <a:lumMod val="85000"/>
              <a:alpha val="57000"/>
            </a:schemeClr>
          </a:solidFill>
          <a:ln w="285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1200" b="0" i="0" u="none" strike="noStrike" kern="1200" cap="none" spc="0" normalizeH="0" baseline="0" noProof="0" dirty="0">
                <a:ln>
                  <a:noFill/>
                </a:ln>
                <a:effectLst/>
                <a:uLnTx/>
                <a:uFillTx/>
                <a:cs typeface="+mn-ea"/>
                <a:sym typeface="+mn-lt"/>
              </a:rPr>
              <a:t>线</a:t>
            </a:r>
            <a:r>
              <a:rPr kumimoji="0" lang="zh-CN" altLang="en-US" sz="1200" b="0" i="0" u="none" strike="noStrike" kern="1200" cap="none" spc="0" normalizeH="0" baseline="0" noProof="0" dirty="0">
                <a:ln>
                  <a:noFill/>
                </a:ln>
                <a:effectLst/>
                <a:uLnTx/>
                <a:uFillTx/>
                <a:cs typeface="+mn-ea"/>
                <a:sym typeface="+mn-lt"/>
              </a:rPr>
              <a:t>上</a:t>
            </a:r>
            <a:r>
              <a:rPr kumimoji="0" lang="zh-CN" sz="1200" b="0" i="0" u="none" strike="noStrike" kern="1200" cap="none" spc="0" normalizeH="0" baseline="0" noProof="0" dirty="0">
                <a:ln>
                  <a:noFill/>
                </a:ln>
                <a:effectLst/>
                <a:uLnTx/>
                <a:uFillTx/>
                <a:cs typeface="+mn-ea"/>
                <a:sym typeface="+mn-lt"/>
              </a:rPr>
              <a:t>活动发起</a:t>
            </a:r>
            <a:endParaRPr kumimoji="0" lang="zh-CN" sz="1200" b="0" i="0" u="none" strike="noStrike" kern="1200" cap="none" spc="0" normalizeH="0" baseline="0" noProof="0" dirty="0">
              <a:ln>
                <a:noFill/>
              </a:ln>
              <a:effectLst/>
              <a:uLnTx/>
              <a:uFillTx/>
              <a:cs typeface="+mn-ea"/>
              <a:sym typeface="+mn-lt"/>
            </a:endParaRPr>
          </a:p>
        </p:txBody>
      </p:sp>
      <p:sp>
        <p:nvSpPr>
          <p:cNvPr id="58" name="PA_库_文本框 15" descr="e7d195523061f1c0c2b73831c94a3edc981f60e396d3e182073EE1468018468A7F192AE5E5CD515B6C3125F8AF6E4EE646174E8CF0B46FD19828DCE8CDA3B3A044A74F0E769C5FA8CB87AB6FC303C8BA3785FAC64AF54247D6964A8FBCED17CC661E9BBDBC040BE2E9BB5E7852A1CA2182FF1ADFE626A1F75E2AA4E3E887391BF8A0180D4EB5E92BD1FF04EF24E0AA94"/>
          <p:cNvSpPr txBox="1"/>
          <p:nvPr>
            <p:custDataLst>
              <p:tags r:id="rId2"/>
            </p:custDataLst>
          </p:nvPr>
        </p:nvSpPr>
        <p:spPr>
          <a:xfrm>
            <a:off x="1946329" y="3944757"/>
            <a:ext cx="1184910" cy="276999"/>
          </a:xfrm>
          <a:prstGeom prst="rect">
            <a:avLst/>
          </a:prstGeom>
          <a:solidFill>
            <a:schemeClr val="bg1">
              <a:lumMod val="85000"/>
              <a:alpha val="57000"/>
            </a:schemeClr>
          </a:solidFill>
          <a:ln w="285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sz="1200" b="0" i="0" u="none" strike="noStrike" kern="1200" cap="none" spc="0" normalizeH="0" baseline="0" noProof="0" dirty="0">
                <a:ln>
                  <a:noFill/>
                </a:ln>
                <a:effectLst/>
                <a:uLnTx/>
                <a:uFillTx/>
                <a:cs typeface="+mn-ea"/>
                <a:sym typeface="+mn-lt"/>
              </a:rPr>
              <a:t>线</a:t>
            </a:r>
            <a:r>
              <a:rPr kumimoji="0" lang="zh-CN" altLang="en-US" sz="1200" b="0" i="0" u="none" strike="noStrike" kern="1200" cap="none" spc="0" normalizeH="0" baseline="0" noProof="0" dirty="0">
                <a:ln>
                  <a:noFill/>
                </a:ln>
                <a:effectLst/>
                <a:uLnTx/>
                <a:uFillTx/>
                <a:cs typeface="+mn-ea"/>
                <a:sym typeface="+mn-lt"/>
              </a:rPr>
              <a:t>下活动</a:t>
            </a:r>
            <a:r>
              <a:rPr kumimoji="0" lang="zh-CN" sz="1200" b="0" i="0" u="none" strike="noStrike" kern="1200" cap="none" spc="0" normalizeH="0" baseline="0" noProof="0" dirty="0">
                <a:ln>
                  <a:noFill/>
                </a:ln>
                <a:effectLst/>
                <a:uLnTx/>
                <a:uFillTx/>
                <a:cs typeface="+mn-ea"/>
                <a:sym typeface="+mn-lt"/>
              </a:rPr>
              <a:t>发起</a:t>
            </a:r>
            <a:endParaRPr kumimoji="0" lang="zh-CN" sz="1200" b="0" i="0" u="none" strike="noStrike" kern="1200" cap="none" spc="0" normalizeH="0" baseline="0" noProof="0" dirty="0">
              <a:ln>
                <a:noFill/>
              </a:ln>
              <a:effectLst/>
              <a:uLnTx/>
              <a:uFillTx/>
              <a:cs typeface="+mn-ea"/>
              <a:sym typeface="+mn-lt"/>
            </a:endParaRPr>
          </a:p>
        </p:txBody>
      </p:sp>
      <p:sp>
        <p:nvSpPr>
          <p:cNvPr id="99" name="左中括号 98"/>
          <p:cNvSpPr/>
          <p:nvPr/>
        </p:nvSpPr>
        <p:spPr>
          <a:xfrm rot="16200000" flipH="1">
            <a:off x="4278351" y="2580090"/>
            <a:ext cx="119380" cy="1775928"/>
          </a:xfrm>
          <a:prstGeom prst="leftBracket">
            <a:avLst>
              <a:gd name="adj" fmla="val 91620"/>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effectLst/>
              <a:uLnTx/>
              <a:uFillTx/>
              <a:cs typeface="+mn-ea"/>
              <a:sym typeface="+mn-lt"/>
            </a:endParaRPr>
          </a:p>
        </p:txBody>
      </p:sp>
      <p:sp>
        <p:nvSpPr>
          <p:cNvPr id="18" name="文本框 17"/>
          <p:cNvSpPr txBox="1"/>
          <p:nvPr/>
        </p:nvSpPr>
        <p:spPr>
          <a:xfrm>
            <a:off x="3227605" y="2755900"/>
            <a:ext cx="2300733" cy="655949"/>
          </a:xfrm>
          <a:prstGeom prst="rect">
            <a:avLst/>
          </a:prstGeom>
          <a:noFill/>
          <a:ln w="28575">
            <a:noFill/>
          </a:ln>
        </p:spPr>
        <p:txBody>
          <a:bodyPr wrap="square" rtlCol="0">
            <a:spAutoFit/>
          </a:bodyPr>
          <a:lstStyle/>
          <a:p>
            <a:pPr algn="ctr" defTabSz="457200">
              <a:lnSpc>
                <a:spcPct val="150000"/>
              </a:lnSpc>
              <a:defRPr/>
            </a:pPr>
            <a:r>
              <a:rPr lang="en-US" altLang="zh-CN" sz="1400" b="1" dirty="0">
                <a:solidFill>
                  <a:srgbClr val="00B0F0"/>
                </a:solidFill>
                <a:cs typeface="+mn-ea"/>
                <a:sym typeface="+mn-lt"/>
              </a:rPr>
              <a:t>XX</a:t>
            </a:r>
            <a:r>
              <a:rPr lang="zh-CN" altLang="en-US" sz="1400" b="1" dirty="0">
                <a:solidFill>
                  <a:srgbClr val="00B0F0"/>
                </a:solidFill>
                <a:cs typeface="+mn-ea"/>
                <a:sym typeface="+mn-lt"/>
              </a:rPr>
              <a:t>开学季</a:t>
            </a:r>
            <a:r>
              <a:rPr lang="en-US" altLang="zh-CN" sz="1400" b="1" dirty="0">
                <a:cs typeface="+mn-ea"/>
                <a:sym typeface="+mn-lt"/>
              </a:rPr>
              <a:t>-</a:t>
            </a:r>
            <a:r>
              <a:rPr lang="zh-CN" altLang="en-US" sz="1400" b="1" dirty="0">
                <a:cs typeface="+mn-ea"/>
                <a:sym typeface="+mn-lt"/>
              </a:rPr>
              <a:t>职业体验官</a:t>
            </a:r>
            <a:endParaRPr lang="en-US" altLang="zh-CN" sz="1400" b="1" dirty="0">
              <a:cs typeface="+mn-ea"/>
              <a:sym typeface="+mn-lt"/>
            </a:endParaRPr>
          </a:p>
          <a:p>
            <a:pPr algn="ctr" defTabSz="457200">
              <a:lnSpc>
                <a:spcPct val="150000"/>
              </a:lnSpc>
              <a:defRPr/>
            </a:pPr>
            <a:r>
              <a:rPr lang="en-US" altLang="zh-CN" sz="1100" b="1" dirty="0">
                <a:cs typeface="+mn-ea"/>
                <a:sym typeface="+mn-lt"/>
              </a:rPr>
              <a:t>(8</a:t>
            </a:r>
            <a:r>
              <a:rPr lang="zh-CN" altLang="en-US" sz="1100" b="1" dirty="0">
                <a:cs typeface="+mn-ea"/>
                <a:sym typeface="+mn-lt"/>
              </a:rPr>
              <a:t>月</a:t>
            </a:r>
            <a:r>
              <a:rPr lang="en-US" altLang="zh-CN" sz="1100" b="1" dirty="0">
                <a:cs typeface="+mn-ea"/>
                <a:sym typeface="+mn-lt"/>
              </a:rPr>
              <a:t>29-30</a:t>
            </a:r>
            <a:r>
              <a:rPr lang="zh-CN" altLang="en-US" sz="1100" b="1" dirty="0">
                <a:cs typeface="+mn-ea"/>
                <a:sym typeface="+mn-lt"/>
              </a:rPr>
              <a:t>日</a:t>
            </a:r>
            <a:r>
              <a:rPr lang="en-US" altLang="zh-CN" sz="1100" b="1" dirty="0">
                <a:cs typeface="+mn-ea"/>
                <a:sym typeface="+mn-lt"/>
              </a:rPr>
              <a:t>)</a:t>
            </a:r>
            <a:endParaRPr lang="zh-CN" altLang="en-US" sz="1100" b="1" dirty="0">
              <a:cs typeface="+mn-ea"/>
              <a:sym typeface="+mn-lt"/>
            </a:endParaRPr>
          </a:p>
        </p:txBody>
      </p:sp>
      <p:pic>
        <p:nvPicPr>
          <p:cNvPr id="22" name="图片 21"/>
          <p:cNvPicPr>
            <a:picLocks noChangeAspect="1"/>
          </p:cNvPicPr>
          <p:nvPr/>
        </p:nvPicPr>
        <p:blipFill rotWithShape="1">
          <a:blip r:embed="rId3">
            <a:clrChange>
              <a:clrFrom>
                <a:srgbClr val="FFFFFF"/>
              </a:clrFrom>
              <a:clrTo>
                <a:srgbClr val="FFFFFF">
                  <a:alpha val="0"/>
                </a:srgbClr>
              </a:clrTo>
            </a:clrChange>
          </a:blip>
          <a:srcRect l="18977" t="13234" r="18032" b="26241"/>
          <a:stretch>
            <a:fillRect/>
          </a:stretch>
        </p:blipFill>
        <p:spPr>
          <a:xfrm>
            <a:off x="3148950" y="3129120"/>
            <a:ext cx="218415" cy="209866"/>
          </a:xfrm>
          <a:prstGeom prst="rect">
            <a:avLst/>
          </a:prstGeom>
        </p:spPr>
      </p:pic>
      <p:sp>
        <p:nvSpPr>
          <p:cNvPr id="54" name="左中括号 53"/>
          <p:cNvSpPr/>
          <p:nvPr/>
        </p:nvSpPr>
        <p:spPr>
          <a:xfrm rot="16200000" flipH="1">
            <a:off x="8073455" y="256785"/>
            <a:ext cx="445640" cy="5353050"/>
          </a:xfrm>
          <a:prstGeom prst="leftBracket">
            <a:avLst>
              <a:gd name="adj" fmla="val 91620"/>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effectLst/>
              <a:uLnTx/>
              <a:uFillTx/>
              <a:cs typeface="+mn-ea"/>
              <a:sym typeface="+mn-lt"/>
            </a:endParaRPr>
          </a:p>
        </p:txBody>
      </p:sp>
      <p:sp>
        <p:nvSpPr>
          <p:cNvPr id="55" name="矩形 54"/>
          <p:cNvSpPr/>
          <p:nvPr/>
        </p:nvSpPr>
        <p:spPr>
          <a:xfrm>
            <a:off x="6530879" y="2351472"/>
            <a:ext cx="3786176" cy="307777"/>
          </a:xfrm>
          <a:prstGeom prst="rect">
            <a:avLst/>
          </a:prstGeom>
        </p:spPr>
        <p:txBody>
          <a:bodyPr wrap="square">
            <a:spAutoFit/>
          </a:bodyPr>
          <a:lstStyle/>
          <a:p>
            <a:r>
              <a:rPr lang="zh-CN" altLang="en-US" sz="1400" b="1" dirty="0">
                <a:cs typeface="+mn-ea"/>
                <a:sym typeface="+mn-lt"/>
              </a:rPr>
              <a:t>龙湖</a:t>
            </a:r>
            <a:r>
              <a:rPr lang="en-US" altLang="zh-CN" sz="1400" b="1" dirty="0">
                <a:cs typeface="+mn-ea"/>
                <a:sym typeface="+mn-lt"/>
              </a:rPr>
              <a:t>XX</a:t>
            </a:r>
            <a:r>
              <a:rPr lang="zh-CN" altLang="en-US" sz="1400" b="1" dirty="0">
                <a:solidFill>
                  <a:srgbClr val="00B0F0"/>
                </a:solidFill>
                <a:cs typeface="+mn-ea"/>
                <a:sym typeface="+mn-lt"/>
              </a:rPr>
              <a:t>寻光市集活动</a:t>
            </a:r>
            <a:r>
              <a:rPr lang="zh-CN" altLang="en-US" sz="1400" b="1" dirty="0">
                <a:cs typeface="+mn-ea"/>
                <a:sym typeface="+mn-lt"/>
              </a:rPr>
              <a:t>持续进行（</a:t>
            </a:r>
            <a:r>
              <a:rPr lang="en-US" altLang="zh-CN" sz="1400" b="1" dirty="0">
                <a:cs typeface="+mn-ea"/>
                <a:sym typeface="+mn-lt"/>
              </a:rPr>
              <a:t>9.5-10.7</a:t>
            </a:r>
            <a:r>
              <a:rPr lang="zh-CN" altLang="zh-CN" sz="1400" b="1" dirty="0">
                <a:cs typeface="+mn-ea"/>
                <a:sym typeface="+mn-lt"/>
              </a:rPr>
              <a:t>日</a:t>
            </a:r>
            <a:r>
              <a:rPr lang="zh-CN" altLang="en-US" sz="1400" b="1" dirty="0">
                <a:cs typeface="+mn-ea"/>
                <a:sym typeface="+mn-lt"/>
              </a:rPr>
              <a:t>）</a:t>
            </a:r>
            <a:endParaRPr lang="zh-CN" altLang="en-US" sz="1400" b="1" dirty="0">
              <a:cs typeface="+mn-ea"/>
              <a:sym typeface="+mn-lt"/>
            </a:endParaRPr>
          </a:p>
        </p:txBody>
      </p:sp>
      <p:sp>
        <p:nvSpPr>
          <p:cNvPr id="61" name="左中括号 60"/>
          <p:cNvSpPr/>
          <p:nvPr/>
        </p:nvSpPr>
        <p:spPr>
          <a:xfrm rot="16200000">
            <a:off x="7485970" y="2237739"/>
            <a:ext cx="215586" cy="3720242"/>
          </a:xfrm>
          <a:prstGeom prst="leftBracket">
            <a:avLst>
              <a:gd name="adj" fmla="val 91620"/>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effectLst/>
              <a:uLnTx/>
              <a:uFillTx/>
              <a:cs typeface="+mn-ea"/>
              <a:sym typeface="+mn-lt"/>
            </a:endParaRPr>
          </a:p>
        </p:txBody>
      </p:sp>
      <p:sp>
        <p:nvSpPr>
          <p:cNvPr id="62" name="矩形 61"/>
          <p:cNvSpPr/>
          <p:nvPr/>
        </p:nvSpPr>
        <p:spPr>
          <a:xfrm>
            <a:off x="5972409" y="3099436"/>
            <a:ext cx="2967479" cy="307777"/>
          </a:xfrm>
          <a:prstGeom prst="rect">
            <a:avLst/>
          </a:prstGeom>
        </p:spPr>
        <p:txBody>
          <a:bodyPr wrap="none">
            <a:spAutoFit/>
          </a:bodyPr>
          <a:lstStyle/>
          <a:p>
            <a:r>
              <a:rPr lang="zh-CN" altLang="en-US" sz="1400" b="1" dirty="0">
                <a:solidFill>
                  <a:srgbClr val="00B0F0"/>
                </a:solidFill>
                <a:cs typeface="+mn-ea"/>
                <a:sym typeface="+mn-lt"/>
              </a:rPr>
              <a:t>邻里生活节</a:t>
            </a:r>
            <a:r>
              <a:rPr lang="en-US" altLang="zh-CN" sz="1400" b="1" dirty="0">
                <a:cs typeface="+mn-ea"/>
                <a:sym typeface="+mn-lt"/>
              </a:rPr>
              <a:t>9</a:t>
            </a:r>
            <a:r>
              <a:rPr lang="zh-CN" altLang="en-US" sz="1400" b="1" dirty="0">
                <a:cs typeface="+mn-ea"/>
                <a:sym typeface="+mn-lt"/>
              </a:rPr>
              <a:t>月</a:t>
            </a:r>
            <a:r>
              <a:rPr lang="en-US" altLang="zh-CN" sz="1400" b="1" dirty="0">
                <a:cs typeface="+mn-ea"/>
                <a:sym typeface="+mn-lt"/>
              </a:rPr>
              <a:t>5</a:t>
            </a:r>
            <a:r>
              <a:rPr lang="zh-CN" altLang="en-US" sz="1400" b="1" dirty="0">
                <a:cs typeface="+mn-ea"/>
                <a:sym typeface="+mn-lt"/>
              </a:rPr>
              <a:t>日</a:t>
            </a:r>
            <a:r>
              <a:rPr lang="en-US" altLang="zh-CN" sz="1400" b="1" dirty="0">
                <a:cs typeface="+mn-ea"/>
                <a:sym typeface="+mn-lt"/>
              </a:rPr>
              <a:t>-6</a:t>
            </a:r>
            <a:r>
              <a:rPr lang="zh-CN" altLang="en-US" sz="1400" b="1" dirty="0">
                <a:cs typeface="+mn-ea"/>
                <a:sym typeface="+mn-lt"/>
              </a:rPr>
              <a:t>日、</a:t>
            </a:r>
            <a:r>
              <a:rPr lang="en-US" altLang="zh-CN" sz="1400" b="1" dirty="0">
                <a:cs typeface="+mn-ea"/>
                <a:sym typeface="+mn-lt"/>
              </a:rPr>
              <a:t>12</a:t>
            </a:r>
            <a:r>
              <a:rPr lang="zh-CN" altLang="en-US" sz="1400" b="1" dirty="0">
                <a:cs typeface="+mn-ea"/>
                <a:sym typeface="+mn-lt"/>
              </a:rPr>
              <a:t>日</a:t>
            </a:r>
            <a:r>
              <a:rPr lang="en-US" altLang="zh-CN" sz="1400" b="1" dirty="0">
                <a:cs typeface="+mn-ea"/>
                <a:sym typeface="+mn-lt"/>
              </a:rPr>
              <a:t>-13</a:t>
            </a:r>
            <a:r>
              <a:rPr lang="zh-CN" altLang="en-US" sz="1400" b="1" dirty="0">
                <a:cs typeface="+mn-ea"/>
                <a:sym typeface="+mn-lt"/>
              </a:rPr>
              <a:t>日</a:t>
            </a:r>
            <a:endParaRPr lang="zh-CN" altLang="en-US" sz="1400" b="1" dirty="0">
              <a:cs typeface="+mn-ea"/>
              <a:sym typeface="+mn-lt"/>
            </a:endParaRPr>
          </a:p>
        </p:txBody>
      </p:sp>
      <p:sp>
        <p:nvSpPr>
          <p:cNvPr id="39" name="矩形 38"/>
          <p:cNvSpPr/>
          <p:nvPr/>
        </p:nvSpPr>
        <p:spPr>
          <a:xfrm>
            <a:off x="6076173" y="4276154"/>
            <a:ext cx="3185487" cy="861774"/>
          </a:xfrm>
          <a:prstGeom prst="rect">
            <a:avLst/>
          </a:prstGeom>
        </p:spPr>
        <p:txBody>
          <a:bodyPr wrap="square">
            <a:spAutoFit/>
          </a:bodyPr>
          <a:lstStyle/>
          <a:p>
            <a:r>
              <a:rPr lang="zh-CN" altLang="en-US" sz="1000" dirty="0">
                <a:solidFill>
                  <a:schemeClr val="bg1">
                    <a:lumMod val="50000"/>
                  </a:schemeClr>
                </a:solidFill>
                <a:cs typeface="+mn-ea"/>
                <a:sym typeface="+mn-lt"/>
              </a:rPr>
              <a:t>龙民专场：线上抢奶茶</a:t>
            </a:r>
            <a:r>
              <a:rPr lang="en-US" altLang="zh-CN" sz="1000" dirty="0">
                <a:solidFill>
                  <a:schemeClr val="bg1">
                    <a:lumMod val="50000"/>
                  </a:schemeClr>
                </a:solidFill>
                <a:cs typeface="+mn-ea"/>
                <a:sym typeface="+mn-lt"/>
              </a:rPr>
              <a:t>︱</a:t>
            </a:r>
            <a:r>
              <a:rPr lang="zh-CN" altLang="en-US" sz="1000" dirty="0">
                <a:solidFill>
                  <a:schemeClr val="bg1">
                    <a:lumMod val="50000"/>
                  </a:schemeClr>
                </a:solidFill>
                <a:cs typeface="+mn-ea"/>
                <a:sym typeface="+mn-lt"/>
              </a:rPr>
              <a:t>游戏币</a:t>
            </a:r>
            <a:r>
              <a:rPr lang="en-US" altLang="zh-CN" sz="1000" dirty="0">
                <a:solidFill>
                  <a:schemeClr val="bg1">
                    <a:lumMod val="50000"/>
                  </a:schemeClr>
                </a:solidFill>
                <a:cs typeface="+mn-ea"/>
                <a:sym typeface="+mn-lt"/>
              </a:rPr>
              <a:t>︱</a:t>
            </a:r>
            <a:r>
              <a:rPr lang="zh-CN" altLang="en-US" sz="1000" dirty="0">
                <a:solidFill>
                  <a:schemeClr val="bg1">
                    <a:lumMod val="50000"/>
                  </a:schemeClr>
                </a:solidFill>
                <a:cs typeface="+mn-ea"/>
                <a:sym typeface="+mn-lt"/>
              </a:rPr>
              <a:t>美甲</a:t>
            </a:r>
            <a:r>
              <a:rPr lang="en-US" altLang="zh-CN" sz="1000" dirty="0">
                <a:solidFill>
                  <a:schemeClr val="bg1">
                    <a:lumMod val="50000"/>
                  </a:schemeClr>
                </a:solidFill>
                <a:cs typeface="+mn-ea"/>
                <a:sym typeface="+mn-lt"/>
              </a:rPr>
              <a:t>︱</a:t>
            </a:r>
            <a:r>
              <a:rPr lang="zh-CN" altLang="en-US" sz="1000" dirty="0">
                <a:solidFill>
                  <a:schemeClr val="bg1">
                    <a:lumMod val="50000"/>
                  </a:schemeClr>
                </a:solidFill>
                <a:cs typeface="+mn-ea"/>
                <a:sym typeface="+mn-lt"/>
              </a:rPr>
              <a:t>美容</a:t>
            </a:r>
            <a:r>
              <a:rPr lang="en-US" altLang="zh-CN" sz="1000" dirty="0">
                <a:solidFill>
                  <a:schemeClr val="bg1">
                    <a:lumMod val="50000"/>
                  </a:schemeClr>
                </a:solidFill>
                <a:cs typeface="+mn-ea"/>
                <a:sym typeface="+mn-lt"/>
              </a:rPr>
              <a:t>︱SPA</a:t>
            </a:r>
            <a:endParaRPr lang="en-US" altLang="zh-CN" sz="1000" dirty="0">
              <a:solidFill>
                <a:schemeClr val="bg1">
                  <a:lumMod val="50000"/>
                </a:schemeClr>
              </a:solidFill>
              <a:cs typeface="+mn-ea"/>
              <a:sym typeface="+mn-lt"/>
            </a:endParaRPr>
          </a:p>
          <a:p>
            <a:r>
              <a:rPr lang="zh-CN" altLang="en-US" sz="1000" dirty="0">
                <a:solidFill>
                  <a:schemeClr val="bg1">
                    <a:lumMod val="50000"/>
                  </a:schemeClr>
                </a:solidFill>
                <a:cs typeface="+mn-ea"/>
                <a:sym typeface="+mn-lt"/>
              </a:rPr>
              <a:t>龙湖天街小程序专场：超值民生产品秒杀</a:t>
            </a:r>
            <a:endParaRPr lang="en-US" altLang="zh-CN" sz="1000" dirty="0">
              <a:solidFill>
                <a:schemeClr val="bg1">
                  <a:lumMod val="50000"/>
                </a:schemeClr>
              </a:solidFill>
              <a:cs typeface="+mn-ea"/>
              <a:sym typeface="+mn-lt"/>
            </a:endParaRPr>
          </a:p>
          <a:p>
            <a:r>
              <a:rPr lang="en-US" altLang="zh-CN" sz="1000" dirty="0">
                <a:solidFill>
                  <a:schemeClr val="bg1">
                    <a:lumMod val="50000"/>
                  </a:schemeClr>
                </a:solidFill>
                <a:cs typeface="+mn-ea"/>
                <a:sym typeface="+mn-lt"/>
              </a:rPr>
              <a:t>1</a:t>
            </a:r>
            <a:r>
              <a:rPr lang="zh-CN" altLang="en-US" sz="1000" dirty="0">
                <a:solidFill>
                  <a:schemeClr val="bg1">
                    <a:lumMod val="50000"/>
                  </a:schemeClr>
                </a:solidFill>
                <a:cs typeface="+mn-ea"/>
                <a:sym typeface="+mn-lt"/>
              </a:rPr>
              <a:t>、现金补贴立减</a:t>
            </a:r>
            <a:endParaRPr lang="en-US" altLang="zh-CN" sz="1000" dirty="0">
              <a:solidFill>
                <a:schemeClr val="bg1">
                  <a:lumMod val="50000"/>
                </a:schemeClr>
              </a:solidFill>
              <a:cs typeface="+mn-ea"/>
              <a:sym typeface="+mn-lt"/>
            </a:endParaRPr>
          </a:p>
          <a:p>
            <a:r>
              <a:rPr lang="en-US" altLang="zh-CN" sz="1000" dirty="0">
                <a:solidFill>
                  <a:schemeClr val="bg1">
                    <a:lumMod val="50000"/>
                  </a:schemeClr>
                </a:solidFill>
                <a:cs typeface="+mn-ea"/>
                <a:sym typeface="+mn-lt"/>
              </a:rPr>
              <a:t>2</a:t>
            </a:r>
            <a:r>
              <a:rPr lang="zh-CN" altLang="en-US" sz="1000" dirty="0">
                <a:solidFill>
                  <a:schemeClr val="bg1">
                    <a:lumMod val="50000"/>
                  </a:schemeClr>
                </a:solidFill>
                <a:cs typeface="+mn-ea"/>
                <a:sym typeface="+mn-lt"/>
              </a:rPr>
              <a:t>、零售满额平台加码</a:t>
            </a:r>
            <a:endParaRPr lang="en-US" altLang="zh-CN" sz="1000" dirty="0">
              <a:solidFill>
                <a:schemeClr val="bg1">
                  <a:lumMod val="50000"/>
                </a:schemeClr>
              </a:solidFill>
              <a:cs typeface="+mn-ea"/>
              <a:sym typeface="+mn-lt"/>
            </a:endParaRPr>
          </a:p>
          <a:p>
            <a:r>
              <a:rPr lang="zh-CN" altLang="en-US" sz="1000" dirty="0">
                <a:solidFill>
                  <a:schemeClr val="bg1">
                    <a:lumMod val="50000"/>
                  </a:schemeClr>
                </a:solidFill>
                <a:cs typeface="+mn-ea"/>
                <a:sym typeface="+mn-lt"/>
              </a:rPr>
              <a:t>消费满</a:t>
            </a:r>
            <a:r>
              <a:rPr lang="en-US" altLang="zh-CN" sz="1000" dirty="0">
                <a:solidFill>
                  <a:schemeClr val="bg1">
                    <a:lumMod val="50000"/>
                  </a:schemeClr>
                </a:solidFill>
                <a:cs typeface="+mn-ea"/>
                <a:sym typeface="+mn-lt"/>
              </a:rPr>
              <a:t>699/1299 </a:t>
            </a:r>
            <a:r>
              <a:rPr lang="zh-CN" altLang="en-US" sz="1000" dirty="0">
                <a:solidFill>
                  <a:schemeClr val="bg1">
                    <a:lumMod val="50000"/>
                  </a:schemeClr>
                </a:solidFill>
                <a:cs typeface="+mn-ea"/>
                <a:sym typeface="+mn-lt"/>
              </a:rPr>
              <a:t>赠好礼</a:t>
            </a:r>
            <a:endParaRPr lang="en-US" altLang="zh-CN" sz="1000" dirty="0">
              <a:solidFill>
                <a:schemeClr val="bg1">
                  <a:lumMod val="50000"/>
                </a:schemeClr>
              </a:solidFill>
              <a:cs typeface="+mn-ea"/>
              <a:sym typeface="+mn-lt"/>
            </a:endParaRPr>
          </a:p>
        </p:txBody>
      </p:sp>
      <p:sp>
        <p:nvSpPr>
          <p:cNvPr id="67" name="左中括号 66"/>
          <p:cNvSpPr/>
          <p:nvPr/>
        </p:nvSpPr>
        <p:spPr>
          <a:xfrm rot="16200000" flipH="1">
            <a:off x="7370942" y="1737117"/>
            <a:ext cx="445640" cy="3720245"/>
          </a:xfrm>
          <a:prstGeom prst="leftBracket">
            <a:avLst>
              <a:gd name="adj" fmla="val 91620"/>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effectLst/>
              <a:uLnTx/>
              <a:uFillTx/>
              <a:cs typeface="+mn-ea"/>
              <a:sym typeface="+mn-lt"/>
            </a:endParaRPr>
          </a:p>
        </p:txBody>
      </p:sp>
      <p:sp>
        <p:nvSpPr>
          <p:cNvPr id="42" name="矩形 41"/>
          <p:cNvSpPr/>
          <p:nvPr/>
        </p:nvSpPr>
        <p:spPr>
          <a:xfrm>
            <a:off x="6096000" y="3452013"/>
            <a:ext cx="1753424" cy="400110"/>
          </a:xfrm>
          <a:prstGeom prst="rect">
            <a:avLst/>
          </a:prstGeom>
        </p:spPr>
        <p:txBody>
          <a:bodyPr wrap="square">
            <a:spAutoFit/>
          </a:bodyPr>
          <a:lstStyle/>
          <a:p>
            <a:r>
              <a:rPr lang="en-US" altLang="zh-CN" sz="1000" dirty="0">
                <a:cs typeface="+mn-ea"/>
                <a:sym typeface="+mn-lt"/>
              </a:rPr>
              <a:t>1</a:t>
            </a:r>
            <a:r>
              <a:rPr lang="zh-CN" altLang="en-US" sz="1000" dirty="0">
                <a:cs typeface="+mn-ea"/>
                <a:sym typeface="+mn-lt"/>
              </a:rPr>
              <a:t>、现场惊喜套环互动</a:t>
            </a:r>
            <a:endParaRPr lang="en-US" altLang="zh-CN" sz="1000" dirty="0">
              <a:cs typeface="+mn-ea"/>
              <a:sym typeface="+mn-lt"/>
            </a:endParaRPr>
          </a:p>
          <a:p>
            <a:r>
              <a:rPr lang="en-US" altLang="zh-CN" sz="1000" dirty="0">
                <a:cs typeface="+mn-ea"/>
                <a:sym typeface="+mn-lt"/>
              </a:rPr>
              <a:t>2</a:t>
            </a:r>
            <a:r>
              <a:rPr lang="zh-CN" altLang="en-US" sz="1000" dirty="0">
                <a:cs typeface="+mn-ea"/>
                <a:sym typeface="+mn-lt"/>
              </a:rPr>
              <a:t>、商家联动游戏体验</a:t>
            </a:r>
            <a:endParaRPr lang="zh-CN" altLang="en-US" sz="1000" dirty="0">
              <a:cs typeface="+mn-ea"/>
              <a:sym typeface="+mn-lt"/>
            </a:endParaRPr>
          </a:p>
        </p:txBody>
      </p:sp>
      <p:sp>
        <p:nvSpPr>
          <p:cNvPr id="71" name="椭圆 70"/>
          <p:cNvSpPr/>
          <p:nvPr/>
        </p:nvSpPr>
        <p:spPr>
          <a:xfrm>
            <a:off x="7585767" y="3776266"/>
            <a:ext cx="162560" cy="162560"/>
          </a:xfrm>
          <a:prstGeom prst="ellipse">
            <a:avLst/>
          </a:prstGeom>
          <a:solidFill>
            <a:srgbClr val="E78AB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cs typeface="+mn-ea"/>
              <a:sym typeface="+mn-lt"/>
            </a:endParaRPr>
          </a:p>
        </p:txBody>
      </p:sp>
      <p:sp>
        <p:nvSpPr>
          <p:cNvPr id="43" name="矩形 42"/>
          <p:cNvSpPr/>
          <p:nvPr/>
        </p:nvSpPr>
        <p:spPr>
          <a:xfrm>
            <a:off x="3699704" y="3425125"/>
            <a:ext cx="1210588" cy="246221"/>
          </a:xfrm>
          <a:prstGeom prst="rect">
            <a:avLst/>
          </a:prstGeom>
        </p:spPr>
        <p:txBody>
          <a:bodyPr wrap="none">
            <a:spAutoFit/>
          </a:bodyPr>
          <a:lstStyle/>
          <a:p>
            <a:r>
              <a:rPr lang="zh-CN" altLang="en-US" sz="1000" dirty="0">
                <a:cs typeface="+mn-ea"/>
                <a:sym typeface="+mn-lt"/>
              </a:rPr>
              <a:t>小体验官游园互动</a:t>
            </a:r>
            <a:endParaRPr lang="en-US" altLang="zh-CN" sz="1000" dirty="0">
              <a:cs typeface="+mn-ea"/>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b="4151"/>
          <a:stretch>
            <a:fillRect/>
          </a:stretch>
        </p:blipFill>
        <p:spPr>
          <a:xfrm>
            <a:off x="369887" y="342901"/>
            <a:ext cx="11460163" cy="6172200"/>
          </a:xfrm>
          <a:prstGeom prst="rect">
            <a:avLst/>
          </a:prstGeom>
        </p:spPr>
      </p:pic>
      <p:sp>
        <p:nvSpPr>
          <p:cNvPr id="5" name="文本框 4"/>
          <p:cNvSpPr txBox="1"/>
          <p:nvPr/>
        </p:nvSpPr>
        <p:spPr>
          <a:xfrm>
            <a:off x="1741061" y="1268296"/>
            <a:ext cx="8709877" cy="1938992"/>
          </a:xfrm>
          <a:prstGeom prst="rect">
            <a:avLst/>
          </a:prstGeom>
          <a:noFill/>
          <a:ln w="28575">
            <a:noFill/>
          </a:ln>
        </p:spPr>
        <p:txBody>
          <a:bodyPr wrap="square" rtlCol="0">
            <a:spAutoFit/>
          </a:bodyPr>
          <a:lstStyle/>
          <a:p>
            <a:pPr marR="0" indent="0" algn="ctr" defTabSz="457200" fontAlgn="auto">
              <a:spcBef>
                <a:spcPts val="0"/>
              </a:spcBef>
              <a:spcAft>
                <a:spcPts val="0"/>
              </a:spcAft>
              <a:buClrTx/>
              <a:buSzTx/>
              <a:buFontTx/>
              <a:buNone/>
              <a:defRPr/>
            </a:pPr>
            <a:r>
              <a:rPr lang="en-US" altLang="zh-CN" sz="6000" b="1" dirty="0">
                <a:solidFill>
                  <a:schemeClr val="bg1"/>
                </a:solidFill>
                <a:cs typeface="+mn-ea"/>
                <a:sym typeface="+mn-lt"/>
              </a:rPr>
              <a:t>XX</a:t>
            </a:r>
            <a:r>
              <a:rPr lang="zh-CN" altLang="en-US" sz="6000" b="1" dirty="0">
                <a:solidFill>
                  <a:schemeClr val="bg1"/>
                </a:solidFill>
                <a:cs typeface="+mn-ea"/>
                <a:sym typeface="+mn-lt"/>
              </a:rPr>
              <a:t>开学季</a:t>
            </a:r>
            <a:endParaRPr lang="en-US" altLang="zh-CN" sz="6000" b="1" dirty="0">
              <a:solidFill>
                <a:schemeClr val="bg1"/>
              </a:solidFill>
              <a:cs typeface="+mn-ea"/>
              <a:sym typeface="+mn-lt"/>
            </a:endParaRPr>
          </a:p>
          <a:p>
            <a:pPr marR="0" indent="0" algn="ctr" defTabSz="457200" fontAlgn="auto">
              <a:spcBef>
                <a:spcPts val="0"/>
              </a:spcBef>
              <a:spcAft>
                <a:spcPts val="0"/>
              </a:spcAft>
              <a:buClrTx/>
              <a:buSzTx/>
              <a:buFontTx/>
              <a:buNone/>
              <a:defRPr/>
            </a:pPr>
            <a:r>
              <a:rPr lang="zh-CN" altLang="en-US" sz="6000" b="1" dirty="0">
                <a:solidFill>
                  <a:schemeClr val="bg1"/>
                </a:solidFill>
                <a:cs typeface="+mn-ea"/>
                <a:sym typeface="+mn-lt"/>
              </a:rPr>
              <a:t>小小职业体验官</a:t>
            </a:r>
            <a:endParaRPr lang="zh-CN" altLang="en-US" sz="6000" b="1" dirty="0">
              <a:solidFill>
                <a:schemeClr val="bg1"/>
              </a:solidFill>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509109" y="1865208"/>
            <a:ext cx="3173781" cy="584775"/>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PRESENTED AT THE FIVE VENUES</a:t>
            </a:r>
            <a:endParaRPr lang="zh-CN" altLang="en-US" sz="1600" b="1" dirty="0">
              <a:solidFill>
                <a:srgbClr val="FFC000"/>
              </a:solidFill>
              <a:cs typeface="+mn-ea"/>
              <a:sym typeface="+mn-lt"/>
            </a:endParaRPr>
          </a:p>
        </p:txBody>
      </p:sp>
      <p:sp>
        <p:nvSpPr>
          <p:cNvPr id="11" name="文本框 10"/>
          <p:cNvSpPr txBox="1"/>
          <p:nvPr/>
        </p:nvSpPr>
        <p:spPr>
          <a:xfrm>
            <a:off x="4161254" y="1201147"/>
            <a:ext cx="3890546" cy="830997"/>
          </a:xfrm>
          <a:prstGeom prst="rect">
            <a:avLst/>
          </a:prstGeom>
          <a:noFill/>
        </p:spPr>
        <p:txBody>
          <a:bodyPr wrap="square" rtlCol="0">
            <a:spAutoFit/>
          </a:bodyPr>
          <a:lstStyle/>
          <a:p>
            <a:pPr algn="dist"/>
            <a:r>
              <a:rPr lang="zh-CN" altLang="en-US" sz="4800" dirty="0">
                <a:cs typeface="+mn-ea"/>
                <a:sym typeface="+mn-lt"/>
              </a:rPr>
              <a:t>全新职业体验</a:t>
            </a:r>
            <a:endParaRPr lang="zh-CN" altLang="en-US" sz="4800" dirty="0">
              <a:cs typeface="+mn-ea"/>
              <a:sym typeface="+mn-lt"/>
            </a:endParaRPr>
          </a:p>
        </p:txBody>
      </p:sp>
      <p:pic>
        <p:nvPicPr>
          <p:cNvPr id="3" name="图片 2"/>
          <p:cNvPicPr>
            <a:picLocks noChangeAspect="1"/>
          </p:cNvPicPr>
          <p:nvPr/>
        </p:nvPicPr>
        <p:blipFill rotWithShape="1">
          <a:blip r:embed="rId1"/>
          <a:srcRect b="5035"/>
          <a:stretch>
            <a:fillRect/>
          </a:stretch>
        </p:blipFill>
        <p:spPr>
          <a:xfrm>
            <a:off x="355600" y="355601"/>
            <a:ext cx="11480800" cy="6184900"/>
          </a:xfrm>
          <a:prstGeom prst="rect">
            <a:avLst/>
          </a:prstGeom>
        </p:spPr>
      </p:pic>
      <p:sp>
        <p:nvSpPr>
          <p:cNvPr id="14" name="矩形 13"/>
          <p:cNvSpPr/>
          <p:nvPr/>
        </p:nvSpPr>
        <p:spPr>
          <a:xfrm>
            <a:off x="774700" y="562401"/>
            <a:ext cx="10655300" cy="5711802"/>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2008921" y="2672580"/>
            <a:ext cx="8186857" cy="2677656"/>
          </a:xfrm>
          <a:prstGeom prst="rect">
            <a:avLst/>
          </a:prstGeom>
          <a:noFill/>
        </p:spPr>
        <p:txBody>
          <a:bodyPr wrap="none" rtlCol="0">
            <a:spAutoFit/>
          </a:bodyPr>
          <a:lstStyle/>
          <a:p>
            <a:pPr algn="ctr"/>
            <a:r>
              <a:rPr lang="zh-CN" altLang="en-US" sz="2400" dirty="0">
                <a:solidFill>
                  <a:schemeClr val="bg1"/>
                </a:solidFill>
                <a:cs typeface="+mn-ea"/>
                <a:sym typeface="+mn-lt"/>
              </a:rPr>
              <a:t>这一次</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我们将以情景剧的形式，设置任务线</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引导父母与孩子一同参与体验</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还原各大职业场景，致敬当下各行各业工作人员</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父母协助化身各个职业的小朋友</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在场景互动中培养职业理想、社会适应能力、升温亲子感情</a:t>
            </a:r>
            <a:endParaRPr lang="en-US" altLang="zh-CN" sz="2400" dirty="0">
              <a:solidFill>
                <a:schemeClr val="bg1"/>
              </a:solidFill>
              <a:cs typeface="+mn-ea"/>
              <a:sym typeface="+mn-lt"/>
            </a:endParaRPr>
          </a:p>
          <a:p>
            <a:pPr algn="ctr"/>
            <a:endParaRPr lang="en-US" altLang="zh-CN" sz="2400" dirty="0">
              <a:solidFill>
                <a:schemeClr val="bg1"/>
              </a:solidFill>
              <a:cs typeface="+mn-ea"/>
              <a:sym typeface="+mn-lt"/>
            </a:endParaRPr>
          </a:p>
        </p:txBody>
      </p:sp>
      <p:sp>
        <p:nvSpPr>
          <p:cNvPr id="16" name="矩形 15"/>
          <p:cNvSpPr/>
          <p:nvPr/>
        </p:nvSpPr>
        <p:spPr>
          <a:xfrm>
            <a:off x="4509109" y="1865208"/>
            <a:ext cx="3173781" cy="584775"/>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PRESENTED AT THE FIVE VENUES</a:t>
            </a:r>
            <a:endParaRPr lang="zh-CN" altLang="en-US" sz="1600" b="1" dirty="0">
              <a:solidFill>
                <a:srgbClr val="FFC000"/>
              </a:solidFill>
              <a:cs typeface="+mn-ea"/>
              <a:sym typeface="+mn-lt"/>
            </a:endParaRPr>
          </a:p>
        </p:txBody>
      </p:sp>
      <p:sp>
        <p:nvSpPr>
          <p:cNvPr id="17" name="文本框 16"/>
          <p:cNvSpPr txBox="1"/>
          <p:nvPr/>
        </p:nvSpPr>
        <p:spPr>
          <a:xfrm>
            <a:off x="4147944" y="1201147"/>
            <a:ext cx="3882801" cy="830997"/>
          </a:xfrm>
          <a:prstGeom prst="rect">
            <a:avLst/>
          </a:prstGeom>
          <a:noFill/>
        </p:spPr>
        <p:txBody>
          <a:bodyPr wrap="square" rtlCol="0">
            <a:spAutoFit/>
          </a:bodyPr>
          <a:lstStyle/>
          <a:p>
            <a:pPr algn="dist"/>
            <a:r>
              <a:rPr lang="zh-CN" altLang="en-US" sz="4800" dirty="0">
                <a:solidFill>
                  <a:schemeClr val="bg1"/>
                </a:solidFill>
                <a:cs typeface="+mn-ea"/>
                <a:sym typeface="+mn-lt"/>
              </a:rPr>
              <a:t>全新职业体验</a:t>
            </a:r>
            <a:endParaRPr lang="zh-CN" altLang="en-US" sz="4800" dirty="0">
              <a:solidFill>
                <a:schemeClr val="bg1"/>
              </a:solidFill>
              <a:cs typeface="+mn-ea"/>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18262" y="3105834"/>
            <a:ext cx="5955476" cy="646331"/>
          </a:xfrm>
          <a:prstGeom prst="rect">
            <a:avLst/>
          </a:prstGeom>
          <a:solidFill>
            <a:srgbClr val="00B0F0"/>
          </a:solidFill>
          <a:ln w="28575">
            <a:solidFill>
              <a:srgbClr val="00B0F0"/>
            </a:solidFill>
          </a:ln>
        </p:spPr>
        <p:txBody>
          <a:bodyPr wrap="none">
            <a:spAutoFit/>
          </a:bodyPr>
          <a:lstStyle/>
          <a:p>
            <a:r>
              <a:rPr lang="zh-CN" altLang="en-US" sz="3600" dirty="0">
                <a:solidFill>
                  <a:schemeClr val="bg1"/>
                </a:solidFill>
                <a:cs typeface="+mn-ea"/>
                <a:sym typeface="+mn-lt"/>
              </a:rPr>
              <a:t>优质资源联动</a:t>
            </a:r>
            <a:r>
              <a:rPr lang="en-US" altLang="zh-CN" sz="3600" dirty="0">
                <a:solidFill>
                  <a:schemeClr val="bg1"/>
                </a:solidFill>
                <a:cs typeface="+mn-ea"/>
                <a:sym typeface="+mn-lt"/>
              </a:rPr>
              <a:t>+</a:t>
            </a:r>
            <a:r>
              <a:rPr lang="zh-CN" altLang="en-US" sz="3600" dirty="0">
                <a:solidFill>
                  <a:schemeClr val="bg1"/>
                </a:solidFill>
                <a:cs typeface="+mn-ea"/>
                <a:sym typeface="+mn-lt"/>
              </a:rPr>
              <a:t>政府单位背书</a:t>
            </a:r>
            <a:endParaRPr lang="zh-CN" altLang="en-US" sz="3600" dirty="0">
              <a:solidFill>
                <a:schemeClr val="bg1"/>
              </a:solidFill>
              <a:cs typeface="+mn-ea"/>
              <a:sym typeface="+mn-lt"/>
            </a:endParaRPr>
          </a:p>
        </p:txBody>
      </p:sp>
      <p:sp>
        <p:nvSpPr>
          <p:cNvPr id="5" name="文本框 4"/>
          <p:cNvSpPr txBox="1"/>
          <p:nvPr/>
        </p:nvSpPr>
        <p:spPr>
          <a:xfrm>
            <a:off x="2529080" y="2297788"/>
            <a:ext cx="2646878" cy="584775"/>
          </a:xfrm>
          <a:prstGeom prst="rect">
            <a:avLst/>
          </a:prstGeom>
          <a:noFill/>
        </p:spPr>
        <p:txBody>
          <a:bodyPr wrap="none" rtlCol="0">
            <a:spAutoFit/>
          </a:bodyPr>
          <a:lstStyle/>
          <a:p>
            <a:r>
              <a:rPr lang="zh-CN" altLang="en-US" sz="3200" dirty="0">
                <a:cs typeface="+mn-ea"/>
                <a:sym typeface="+mn-lt"/>
              </a:rPr>
              <a:t>江北消防总队</a:t>
            </a:r>
            <a:endParaRPr lang="zh-CN" altLang="en-US" sz="3200" dirty="0">
              <a:cs typeface="+mn-ea"/>
              <a:sym typeface="+mn-lt"/>
            </a:endParaRPr>
          </a:p>
        </p:txBody>
      </p:sp>
      <p:sp>
        <p:nvSpPr>
          <p:cNvPr id="6" name="文本框 5"/>
          <p:cNvSpPr txBox="1"/>
          <p:nvPr/>
        </p:nvSpPr>
        <p:spPr>
          <a:xfrm>
            <a:off x="7974927" y="4467878"/>
            <a:ext cx="2236510" cy="584775"/>
          </a:xfrm>
          <a:prstGeom prst="rect">
            <a:avLst/>
          </a:prstGeom>
          <a:noFill/>
        </p:spPr>
        <p:txBody>
          <a:bodyPr wrap="none" rtlCol="0">
            <a:spAutoFit/>
          </a:bodyPr>
          <a:lstStyle/>
          <a:p>
            <a:r>
              <a:rPr lang="zh-CN" altLang="en-US" sz="3200" b="1" dirty="0">
                <a:cs typeface="+mn-ea"/>
                <a:sym typeface="+mn-lt"/>
              </a:rPr>
              <a:t>江北警察局</a:t>
            </a:r>
            <a:endParaRPr lang="zh-CN" altLang="en-US" sz="3200" b="1" dirty="0">
              <a:cs typeface="+mn-ea"/>
              <a:sym typeface="+mn-lt"/>
            </a:endParaRPr>
          </a:p>
        </p:txBody>
      </p:sp>
      <p:sp>
        <p:nvSpPr>
          <p:cNvPr id="7" name="文本框 6"/>
          <p:cNvSpPr txBox="1"/>
          <p:nvPr/>
        </p:nvSpPr>
        <p:spPr>
          <a:xfrm>
            <a:off x="2162175" y="4360155"/>
            <a:ext cx="1210588" cy="400110"/>
          </a:xfrm>
          <a:prstGeom prst="rect">
            <a:avLst/>
          </a:prstGeom>
          <a:noFill/>
        </p:spPr>
        <p:txBody>
          <a:bodyPr wrap="none" rtlCol="0">
            <a:spAutoFit/>
          </a:bodyPr>
          <a:lstStyle/>
          <a:p>
            <a:r>
              <a:rPr lang="zh-CN" altLang="en-US" sz="2000" dirty="0">
                <a:cs typeface="+mn-ea"/>
                <a:sym typeface="+mn-lt"/>
              </a:rPr>
              <a:t>口腔医院</a:t>
            </a:r>
            <a:endParaRPr lang="zh-CN" altLang="en-US" sz="2000" dirty="0">
              <a:cs typeface="+mn-ea"/>
              <a:sym typeface="+mn-lt"/>
            </a:endParaRPr>
          </a:p>
        </p:txBody>
      </p:sp>
      <p:sp>
        <p:nvSpPr>
          <p:cNvPr id="8" name="文本框 7"/>
          <p:cNvSpPr txBox="1"/>
          <p:nvPr/>
        </p:nvSpPr>
        <p:spPr>
          <a:xfrm>
            <a:off x="5457825" y="4298601"/>
            <a:ext cx="1723549" cy="461665"/>
          </a:xfrm>
          <a:prstGeom prst="rect">
            <a:avLst/>
          </a:prstGeom>
          <a:noFill/>
        </p:spPr>
        <p:txBody>
          <a:bodyPr wrap="none" rtlCol="0">
            <a:spAutoFit/>
          </a:bodyPr>
          <a:lstStyle/>
          <a:p>
            <a:r>
              <a:rPr lang="zh-CN" altLang="en-US" sz="2400" dirty="0">
                <a:cs typeface="+mn-ea"/>
                <a:sym typeface="+mn-lt"/>
              </a:rPr>
              <a:t>知名烘焙坊</a:t>
            </a:r>
            <a:endParaRPr lang="zh-CN" altLang="en-US" sz="2400" dirty="0">
              <a:cs typeface="+mn-ea"/>
              <a:sym typeface="+mn-lt"/>
            </a:endParaRPr>
          </a:p>
        </p:txBody>
      </p:sp>
      <p:sp>
        <p:nvSpPr>
          <p:cNvPr id="9" name="文本框 8"/>
          <p:cNvSpPr txBox="1"/>
          <p:nvPr/>
        </p:nvSpPr>
        <p:spPr>
          <a:xfrm>
            <a:off x="7974927" y="2128510"/>
            <a:ext cx="1620957" cy="523220"/>
          </a:xfrm>
          <a:prstGeom prst="rect">
            <a:avLst/>
          </a:prstGeom>
          <a:noFill/>
        </p:spPr>
        <p:txBody>
          <a:bodyPr wrap="none" rtlCol="0">
            <a:spAutoFit/>
          </a:bodyPr>
          <a:lstStyle/>
          <a:p>
            <a:r>
              <a:rPr lang="zh-CN" altLang="en-US" sz="2800" dirty="0">
                <a:cs typeface="+mn-ea"/>
                <a:sym typeface="+mn-lt"/>
              </a:rPr>
              <a:t>兴业银行</a:t>
            </a:r>
            <a:endParaRPr lang="zh-CN" altLang="en-US" sz="2800" dirty="0">
              <a:cs typeface="+mn-ea"/>
              <a:sym typeface="+mn-lt"/>
            </a:endParaRPr>
          </a:p>
        </p:txBody>
      </p:sp>
      <p:sp>
        <p:nvSpPr>
          <p:cNvPr id="10" name="矩形 9"/>
          <p:cNvSpPr/>
          <p:nvPr/>
        </p:nvSpPr>
        <p:spPr>
          <a:xfrm>
            <a:off x="4509109" y="1367081"/>
            <a:ext cx="3173781" cy="584775"/>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PRESENTED AT THE FIVE VENUES</a:t>
            </a:r>
            <a:endParaRPr lang="zh-CN" altLang="en-US" sz="1600" b="1" dirty="0">
              <a:solidFill>
                <a:srgbClr val="FFC000"/>
              </a:solidFill>
              <a:cs typeface="+mn-ea"/>
              <a:sym typeface="+mn-lt"/>
            </a:endParaRPr>
          </a:p>
        </p:txBody>
      </p:sp>
      <p:sp>
        <p:nvSpPr>
          <p:cNvPr id="11" name="文本框 10"/>
          <p:cNvSpPr txBox="1"/>
          <p:nvPr/>
        </p:nvSpPr>
        <p:spPr>
          <a:xfrm>
            <a:off x="4516854" y="703020"/>
            <a:ext cx="3199992" cy="830997"/>
          </a:xfrm>
          <a:prstGeom prst="rect">
            <a:avLst/>
          </a:prstGeom>
          <a:noFill/>
        </p:spPr>
        <p:txBody>
          <a:bodyPr wrap="square" rtlCol="0">
            <a:spAutoFit/>
          </a:bodyPr>
          <a:lstStyle/>
          <a:p>
            <a:pPr algn="dist"/>
            <a:r>
              <a:rPr lang="zh-CN" altLang="en-US" sz="4800" dirty="0">
                <a:cs typeface="+mn-ea"/>
                <a:sym typeface="+mn-lt"/>
              </a:rPr>
              <a:t>资源整合</a:t>
            </a:r>
            <a:endParaRPr lang="zh-CN" altLang="en-US" sz="4800" dirty="0">
              <a:cs typeface="+mn-ea"/>
              <a:sym typeface="+mn-lt"/>
            </a:endParaRPr>
          </a:p>
        </p:txBody>
      </p:sp>
      <p:sp>
        <p:nvSpPr>
          <p:cNvPr id="13" name="文本框 12"/>
          <p:cNvSpPr txBox="1"/>
          <p:nvPr/>
        </p:nvSpPr>
        <p:spPr>
          <a:xfrm>
            <a:off x="3706375" y="5073074"/>
            <a:ext cx="1620957" cy="523220"/>
          </a:xfrm>
          <a:prstGeom prst="rect">
            <a:avLst/>
          </a:prstGeom>
          <a:noFill/>
        </p:spPr>
        <p:txBody>
          <a:bodyPr wrap="none" rtlCol="0">
            <a:spAutoFit/>
          </a:bodyPr>
          <a:lstStyle/>
          <a:p>
            <a:r>
              <a:rPr lang="zh-CN" altLang="en-US" sz="2800" dirty="0">
                <a:cs typeface="+mn-ea"/>
                <a:sym typeface="+mn-lt"/>
              </a:rPr>
              <a:t>证券公司</a:t>
            </a:r>
            <a:endParaRPr lang="zh-CN" altLang="en-US" sz="2800" dirty="0">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3202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58813" y="1653407"/>
            <a:ext cx="10802767" cy="4973242"/>
            <a:chOff x="1270" y="-105410"/>
            <a:chExt cx="12389168" cy="5703570"/>
          </a:xfrm>
        </p:grpSpPr>
        <p:sp>
          <p:nvSpPr>
            <p:cNvPr id="3" name="ïS1iḑè"/>
            <p:cNvSpPr/>
            <p:nvPr/>
          </p:nvSpPr>
          <p:spPr>
            <a:xfrm>
              <a:off x="7292340" y="-105410"/>
              <a:ext cx="2081530" cy="4481830"/>
            </a:xfrm>
            <a:prstGeom prst="rect">
              <a:avLst/>
            </a:prstGeom>
            <a:blipFill dpi="0" rotWithShape="1">
              <a:blip r:embed="rId2"/>
              <a:srcRect/>
              <a:stretch>
                <a:fillRect l="-16000" r="-30000"/>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cs typeface="+mn-ea"/>
                <a:sym typeface="+mn-lt"/>
              </a:endParaRPr>
            </a:p>
          </p:txBody>
        </p:sp>
        <p:sp>
          <p:nvSpPr>
            <p:cNvPr id="4" name="îşļîde"/>
            <p:cNvSpPr/>
            <p:nvPr/>
          </p:nvSpPr>
          <p:spPr>
            <a:xfrm>
              <a:off x="9469755" y="-105410"/>
              <a:ext cx="2773680" cy="4903470"/>
            </a:xfrm>
            <a:prstGeom prst="rect">
              <a:avLst/>
            </a:prstGeom>
            <a:blipFill dpi="0" rotWithShape="1">
              <a:blip r:embed="rId3"/>
              <a:srcRect/>
              <a:stretch>
                <a:fillRect/>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cs typeface="+mn-ea"/>
                <a:sym typeface="+mn-lt"/>
              </a:endParaRPr>
            </a:p>
          </p:txBody>
        </p:sp>
        <p:sp>
          <p:nvSpPr>
            <p:cNvPr id="5" name="íšľiḍe"/>
            <p:cNvSpPr/>
            <p:nvPr/>
          </p:nvSpPr>
          <p:spPr>
            <a:xfrm>
              <a:off x="5086350" y="-105410"/>
              <a:ext cx="2081530" cy="4014470"/>
            </a:xfrm>
            <a:prstGeom prst="rect">
              <a:avLst/>
            </a:prstGeom>
            <a:blipFill dpi="0" rotWithShape="1">
              <a:blip r:embed="rId4"/>
              <a:srcRect/>
              <a:stretch>
                <a:fillRect t="-2000" b="-3000"/>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cs typeface="+mn-ea"/>
                <a:sym typeface="+mn-lt"/>
              </a:endParaRPr>
            </a:p>
          </p:txBody>
        </p:sp>
        <p:sp>
          <p:nvSpPr>
            <p:cNvPr id="21" name="îṥ1îdê"/>
            <p:cNvSpPr/>
            <p:nvPr/>
          </p:nvSpPr>
          <p:spPr>
            <a:xfrm>
              <a:off x="5086350" y="3912870"/>
              <a:ext cx="1963617" cy="669925"/>
            </a:xfrm>
            <a:prstGeom prst="rect">
              <a:avLst/>
            </a:prstGeom>
            <a:noFill/>
            <a:ln>
              <a:noFill/>
            </a:ln>
          </p:spPr>
          <p:txBody>
            <a:bodyPr wrap="square" lIns="91440" tIns="45720" rIns="91440" bIns="45720" anchor="ctr">
              <a:noAutofit/>
            </a:bodyPr>
            <a:lstStyle/>
            <a:p>
              <a:pPr lvl="0" indent="0" algn="ctr" fontAlgn="base">
                <a:spcBef>
                  <a:spcPct val="0"/>
                </a:spcBef>
                <a:spcAft>
                  <a:spcPct val="0"/>
                </a:spcAft>
                <a:buNone/>
                <a:tabLst>
                  <a:tab pos="227965" algn="l"/>
                </a:tabLst>
                <a:defRPr/>
              </a:pPr>
              <a:r>
                <a:rPr lang="zh-CN" altLang="en-US" sz="1600" b="1" dirty="0">
                  <a:solidFill>
                    <a:schemeClr val="tx1">
                      <a:lumMod val="95000"/>
                      <a:lumOff val="5000"/>
                    </a:schemeClr>
                  </a:solidFill>
                  <a:cs typeface="+mn-ea"/>
                  <a:sym typeface="+mn-lt"/>
                </a:rPr>
                <a:t>第三站</a:t>
              </a:r>
              <a:r>
                <a:rPr lang="en-US" altLang="zh-CN" sz="1600" b="1" dirty="0">
                  <a:solidFill>
                    <a:schemeClr val="tx1">
                      <a:lumMod val="95000"/>
                      <a:lumOff val="5000"/>
                    </a:schemeClr>
                  </a:solidFill>
                  <a:cs typeface="+mn-ea"/>
                  <a:sym typeface="+mn-lt"/>
                </a:rPr>
                <a:t>-</a:t>
              </a:r>
              <a:r>
                <a:rPr lang="zh-CN" altLang="en-US" sz="1600" b="1" dirty="0">
                  <a:solidFill>
                    <a:schemeClr val="tx1">
                      <a:lumMod val="95000"/>
                      <a:lumOff val="5000"/>
                    </a:schemeClr>
                  </a:solidFill>
                  <a:cs typeface="+mn-ea"/>
                  <a:sym typeface="+mn-lt"/>
                </a:rPr>
                <a:t>口腔医生</a:t>
              </a:r>
              <a:endParaRPr lang="en-US" altLang="zh-CN" sz="1600" b="1" dirty="0">
                <a:solidFill>
                  <a:schemeClr val="tx1">
                    <a:lumMod val="95000"/>
                    <a:lumOff val="5000"/>
                  </a:schemeClr>
                </a:solidFill>
                <a:cs typeface="+mn-ea"/>
                <a:sym typeface="+mn-lt"/>
              </a:endParaRPr>
            </a:p>
          </p:txBody>
        </p:sp>
        <p:sp>
          <p:nvSpPr>
            <p:cNvPr id="19" name="iśļídé"/>
            <p:cNvSpPr/>
            <p:nvPr/>
          </p:nvSpPr>
          <p:spPr>
            <a:xfrm>
              <a:off x="7438708" y="4367530"/>
              <a:ext cx="1788040" cy="669925"/>
            </a:xfrm>
            <a:prstGeom prst="rect">
              <a:avLst/>
            </a:prstGeom>
            <a:noFill/>
            <a:ln>
              <a:noFill/>
            </a:ln>
          </p:spPr>
          <p:txBody>
            <a:bodyPr wrap="square" lIns="91440" tIns="45720" rIns="91440" bIns="45720" anchor="ctr">
              <a:noAutofit/>
            </a:bodyPr>
            <a:lstStyle/>
            <a:p>
              <a:pPr lvl="0" indent="0" algn="ctr" fontAlgn="base">
                <a:spcBef>
                  <a:spcPct val="0"/>
                </a:spcBef>
                <a:spcAft>
                  <a:spcPct val="0"/>
                </a:spcAft>
                <a:buNone/>
                <a:tabLst>
                  <a:tab pos="227965" algn="l"/>
                </a:tabLst>
                <a:defRPr/>
              </a:pPr>
              <a:r>
                <a:rPr lang="zh-CN" altLang="en-US" sz="1600" b="1" dirty="0">
                  <a:solidFill>
                    <a:schemeClr val="tx1">
                      <a:lumMod val="95000"/>
                      <a:lumOff val="5000"/>
                    </a:schemeClr>
                  </a:solidFill>
                  <a:cs typeface="+mn-ea"/>
                  <a:sym typeface="+mn-lt"/>
                </a:rPr>
                <a:t>第四站</a:t>
              </a:r>
              <a:r>
                <a:rPr lang="en-US" altLang="zh-CN" sz="1600" b="1" dirty="0">
                  <a:solidFill>
                    <a:schemeClr val="tx1">
                      <a:lumMod val="95000"/>
                      <a:lumOff val="5000"/>
                    </a:schemeClr>
                  </a:solidFill>
                  <a:cs typeface="+mn-ea"/>
                  <a:sym typeface="+mn-lt"/>
                </a:rPr>
                <a:t>-</a:t>
              </a:r>
              <a:r>
                <a:rPr lang="zh-CN" altLang="en-US" sz="1600" b="1" dirty="0">
                  <a:solidFill>
                    <a:schemeClr val="tx1">
                      <a:lumMod val="95000"/>
                      <a:lumOff val="5000"/>
                    </a:schemeClr>
                  </a:solidFill>
                  <a:cs typeface="+mn-ea"/>
                  <a:sym typeface="+mn-lt"/>
                </a:rPr>
                <a:t>消防员</a:t>
              </a:r>
              <a:endParaRPr lang="en-US" altLang="zh-CN" sz="1600" b="1" dirty="0">
                <a:solidFill>
                  <a:schemeClr val="tx1">
                    <a:lumMod val="95000"/>
                    <a:lumOff val="5000"/>
                  </a:schemeClr>
                </a:solidFill>
                <a:cs typeface="+mn-ea"/>
                <a:sym typeface="+mn-lt"/>
              </a:endParaRPr>
            </a:p>
          </p:txBody>
        </p:sp>
        <p:sp>
          <p:nvSpPr>
            <p:cNvPr id="17" name="ï$ľïḍê"/>
            <p:cNvSpPr/>
            <p:nvPr/>
          </p:nvSpPr>
          <p:spPr>
            <a:xfrm>
              <a:off x="9616758" y="4808856"/>
              <a:ext cx="2773680" cy="669925"/>
            </a:xfrm>
            <a:prstGeom prst="rect">
              <a:avLst/>
            </a:prstGeom>
            <a:noFill/>
            <a:ln>
              <a:noFill/>
            </a:ln>
          </p:spPr>
          <p:txBody>
            <a:bodyPr wrap="square" lIns="91440" tIns="45720" rIns="91440" bIns="45720" anchor="ctr">
              <a:noAutofit/>
            </a:bodyPr>
            <a:lstStyle/>
            <a:p>
              <a:pPr lvl="0" indent="0" algn="ctr" fontAlgn="base">
                <a:spcBef>
                  <a:spcPct val="0"/>
                </a:spcBef>
                <a:spcAft>
                  <a:spcPct val="0"/>
                </a:spcAft>
                <a:buNone/>
                <a:tabLst>
                  <a:tab pos="227965" algn="l"/>
                </a:tabLst>
                <a:defRPr/>
              </a:pPr>
              <a:r>
                <a:rPr lang="zh-CN" altLang="en-US" sz="1600" b="1" dirty="0">
                  <a:solidFill>
                    <a:schemeClr val="tx1">
                      <a:lumMod val="95000"/>
                      <a:lumOff val="5000"/>
                    </a:schemeClr>
                  </a:solidFill>
                  <a:cs typeface="+mn-ea"/>
                  <a:sym typeface="+mn-lt"/>
                </a:rPr>
                <a:t>第五站</a:t>
              </a:r>
              <a:r>
                <a:rPr lang="en-US" altLang="zh-CN" sz="1600" b="1" dirty="0">
                  <a:solidFill>
                    <a:schemeClr val="tx1">
                      <a:lumMod val="95000"/>
                      <a:lumOff val="5000"/>
                    </a:schemeClr>
                  </a:solidFill>
                  <a:cs typeface="+mn-ea"/>
                  <a:sym typeface="+mn-lt"/>
                </a:rPr>
                <a:t>-</a:t>
              </a:r>
              <a:r>
                <a:rPr lang="zh-CN" altLang="en-US" sz="1600" b="1" dirty="0">
                  <a:solidFill>
                    <a:schemeClr val="tx1">
                      <a:lumMod val="95000"/>
                      <a:lumOff val="5000"/>
                    </a:schemeClr>
                  </a:solidFill>
                  <a:cs typeface="+mn-ea"/>
                  <a:sym typeface="+mn-lt"/>
                </a:rPr>
                <a:t>烘焙师</a:t>
              </a:r>
              <a:endParaRPr lang="en-US" altLang="zh-CN" sz="1600" b="1" dirty="0">
                <a:solidFill>
                  <a:schemeClr val="tx1">
                    <a:lumMod val="95000"/>
                    <a:lumOff val="5000"/>
                  </a:schemeClr>
                </a:solidFill>
                <a:cs typeface="+mn-ea"/>
                <a:sym typeface="+mn-lt"/>
              </a:endParaRPr>
            </a:p>
          </p:txBody>
        </p:sp>
        <p:sp>
          <p:nvSpPr>
            <p:cNvPr id="9" name="iṡ1iḓê"/>
            <p:cNvSpPr/>
            <p:nvPr/>
          </p:nvSpPr>
          <p:spPr>
            <a:xfrm>
              <a:off x="2910840" y="-29845"/>
              <a:ext cx="2081530" cy="4481830"/>
            </a:xfrm>
            <a:prstGeom prst="rect">
              <a:avLst/>
            </a:prstGeom>
            <a:blipFill dpi="0" rotWithShape="1">
              <a:blip r:embed="rId5"/>
              <a:srcRect/>
              <a:stretch>
                <a:fillRect l="-7000" t="-3000" r="-4000" b="-2000"/>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cs typeface="+mn-ea"/>
                <a:sym typeface="+mn-lt"/>
              </a:endParaRPr>
            </a:p>
          </p:txBody>
        </p:sp>
        <p:sp>
          <p:nvSpPr>
            <p:cNvPr id="10" name="iṡḻïḑê"/>
            <p:cNvSpPr/>
            <p:nvPr/>
          </p:nvSpPr>
          <p:spPr>
            <a:xfrm>
              <a:off x="1270" y="-94615"/>
              <a:ext cx="2786380" cy="4903470"/>
            </a:xfrm>
            <a:prstGeom prst="rect">
              <a:avLst/>
            </a:prstGeom>
            <a:blipFill>
              <a:blip r:embed="rId6"/>
              <a:stretch>
                <a:fillRect/>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cs typeface="+mn-ea"/>
                <a:sym typeface="+mn-lt"/>
              </a:endParaRPr>
            </a:p>
          </p:txBody>
        </p:sp>
        <p:sp>
          <p:nvSpPr>
            <p:cNvPr id="15" name="íšḷïde"/>
            <p:cNvSpPr/>
            <p:nvPr/>
          </p:nvSpPr>
          <p:spPr>
            <a:xfrm>
              <a:off x="2882898" y="4376420"/>
              <a:ext cx="1962985" cy="669925"/>
            </a:xfrm>
            <a:prstGeom prst="rect">
              <a:avLst/>
            </a:prstGeom>
            <a:noFill/>
            <a:ln>
              <a:noFill/>
            </a:ln>
          </p:spPr>
          <p:txBody>
            <a:bodyPr wrap="square" lIns="91440" tIns="45720" rIns="91440" bIns="45720" anchor="ctr">
              <a:noAutofit/>
            </a:bodyPr>
            <a:lstStyle/>
            <a:p>
              <a:pPr lvl="0" indent="0" algn="ctr" fontAlgn="base">
                <a:spcBef>
                  <a:spcPct val="0"/>
                </a:spcBef>
                <a:spcAft>
                  <a:spcPct val="0"/>
                </a:spcAft>
                <a:buNone/>
                <a:tabLst>
                  <a:tab pos="227965" algn="l"/>
                </a:tabLst>
                <a:defRPr/>
              </a:pPr>
              <a:r>
                <a:rPr lang="zh-CN" altLang="en-US" sz="1600" b="1" dirty="0">
                  <a:solidFill>
                    <a:schemeClr val="tx1">
                      <a:lumMod val="95000"/>
                      <a:lumOff val="5000"/>
                    </a:schemeClr>
                  </a:solidFill>
                  <a:cs typeface="+mn-ea"/>
                  <a:sym typeface="+mn-lt"/>
                </a:rPr>
                <a:t>第二站</a:t>
              </a:r>
              <a:r>
                <a:rPr lang="en-US" altLang="zh-CN" sz="1600" b="1" dirty="0">
                  <a:solidFill>
                    <a:schemeClr val="tx1">
                      <a:lumMod val="95000"/>
                      <a:lumOff val="5000"/>
                    </a:schemeClr>
                  </a:solidFill>
                  <a:cs typeface="+mn-ea"/>
                  <a:sym typeface="+mn-lt"/>
                </a:rPr>
                <a:t>-</a:t>
              </a:r>
              <a:r>
                <a:rPr lang="zh-CN" altLang="en-US" sz="1600" b="1" dirty="0">
                  <a:solidFill>
                    <a:schemeClr val="tx1">
                      <a:lumMod val="95000"/>
                      <a:lumOff val="5000"/>
                    </a:schemeClr>
                  </a:solidFill>
                  <a:cs typeface="+mn-ea"/>
                  <a:sym typeface="+mn-lt"/>
                </a:rPr>
                <a:t>银行职员</a:t>
              </a:r>
              <a:endParaRPr lang="en-US" altLang="zh-CN" sz="1600" b="1" dirty="0">
                <a:solidFill>
                  <a:schemeClr val="tx1">
                    <a:lumMod val="95000"/>
                    <a:lumOff val="5000"/>
                  </a:schemeClr>
                </a:solidFill>
                <a:cs typeface="+mn-ea"/>
                <a:sym typeface="+mn-lt"/>
              </a:endParaRPr>
            </a:p>
          </p:txBody>
        </p:sp>
        <p:sp>
          <p:nvSpPr>
            <p:cNvPr id="13" name="íṥ1iḑè"/>
            <p:cNvSpPr/>
            <p:nvPr/>
          </p:nvSpPr>
          <p:spPr>
            <a:xfrm>
              <a:off x="500540" y="4928235"/>
              <a:ext cx="1788040" cy="669925"/>
            </a:xfrm>
            <a:prstGeom prst="rect">
              <a:avLst/>
            </a:prstGeom>
            <a:noFill/>
            <a:ln>
              <a:noFill/>
            </a:ln>
          </p:spPr>
          <p:txBody>
            <a:bodyPr wrap="square" lIns="91440" tIns="45720" rIns="91440" bIns="45720" anchor="ctr">
              <a:noAutofit/>
            </a:bodyPr>
            <a:lstStyle/>
            <a:p>
              <a:pPr lvl="0" indent="0" algn="ctr" fontAlgn="base">
                <a:spcBef>
                  <a:spcPct val="0"/>
                </a:spcBef>
                <a:spcAft>
                  <a:spcPct val="0"/>
                </a:spcAft>
                <a:buNone/>
                <a:tabLst>
                  <a:tab pos="227965" algn="l"/>
                </a:tabLst>
                <a:defRPr/>
              </a:pPr>
              <a:r>
                <a:rPr lang="zh-CN" altLang="en-US" sz="1600" b="1" dirty="0">
                  <a:solidFill>
                    <a:schemeClr val="tx1">
                      <a:lumMod val="95000"/>
                      <a:lumOff val="5000"/>
                    </a:schemeClr>
                  </a:solidFill>
                  <a:cs typeface="+mn-ea"/>
                  <a:sym typeface="+mn-lt"/>
                </a:rPr>
                <a:t>第一站</a:t>
              </a:r>
              <a:r>
                <a:rPr lang="en-US" altLang="zh-CN" sz="1600" b="1" dirty="0">
                  <a:solidFill>
                    <a:schemeClr val="tx1">
                      <a:lumMod val="95000"/>
                      <a:lumOff val="5000"/>
                    </a:schemeClr>
                  </a:solidFill>
                  <a:cs typeface="+mn-ea"/>
                  <a:sym typeface="+mn-lt"/>
                </a:rPr>
                <a:t>-</a:t>
              </a:r>
              <a:r>
                <a:rPr lang="zh-CN" altLang="en-US" sz="1600" b="1" dirty="0">
                  <a:solidFill>
                    <a:schemeClr val="tx1">
                      <a:lumMod val="95000"/>
                      <a:lumOff val="5000"/>
                    </a:schemeClr>
                  </a:solidFill>
                  <a:cs typeface="+mn-ea"/>
                  <a:sym typeface="+mn-lt"/>
                </a:rPr>
                <a:t>警察</a:t>
              </a:r>
              <a:endParaRPr lang="en-US" altLang="zh-CN" sz="1600" b="1" dirty="0">
                <a:solidFill>
                  <a:schemeClr val="tx1">
                    <a:lumMod val="95000"/>
                    <a:lumOff val="5000"/>
                  </a:schemeClr>
                </a:solidFill>
                <a:cs typeface="+mn-ea"/>
                <a:sym typeface="+mn-lt"/>
              </a:endParaRPr>
            </a:p>
          </p:txBody>
        </p:sp>
      </p:grpSp>
      <p:sp>
        <p:nvSpPr>
          <p:cNvPr id="25" name="矩形 24"/>
          <p:cNvSpPr/>
          <p:nvPr/>
        </p:nvSpPr>
        <p:spPr>
          <a:xfrm>
            <a:off x="668338" y="1101725"/>
            <a:ext cx="3083389" cy="584775"/>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PRESENTED AT THE FIVE VENUES</a:t>
            </a:r>
            <a:endParaRPr lang="zh-CN" altLang="en-US" sz="1600" b="1" dirty="0">
              <a:solidFill>
                <a:srgbClr val="FFC000"/>
              </a:solidFill>
              <a:cs typeface="+mn-ea"/>
              <a:sym typeface="+mn-lt"/>
            </a:endParaRPr>
          </a:p>
        </p:txBody>
      </p:sp>
      <p:sp>
        <p:nvSpPr>
          <p:cNvPr id="26" name="文本框 25"/>
          <p:cNvSpPr txBox="1"/>
          <p:nvPr/>
        </p:nvSpPr>
        <p:spPr>
          <a:xfrm>
            <a:off x="668338" y="618129"/>
            <a:ext cx="3858741" cy="646331"/>
          </a:xfrm>
          <a:prstGeom prst="rect">
            <a:avLst/>
          </a:prstGeom>
          <a:noFill/>
        </p:spPr>
        <p:txBody>
          <a:bodyPr wrap="square" rtlCol="0">
            <a:spAutoFit/>
          </a:bodyPr>
          <a:lstStyle/>
          <a:p>
            <a:pPr algn="dist"/>
            <a:r>
              <a:rPr lang="zh-CN" altLang="en-US" sz="3600" dirty="0">
                <a:cs typeface="+mn-ea"/>
                <a:sym typeface="+mn-lt"/>
              </a:rPr>
              <a:t>现场五大场馆呈现</a:t>
            </a:r>
            <a:endParaRPr lang="zh-CN" altLang="en-US" sz="3600" dirty="0">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11175" y="1095340"/>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SITE PLANNING</a:t>
            </a:r>
            <a:endParaRPr lang="zh-CN" altLang="en-US" sz="1600" b="1" dirty="0">
              <a:solidFill>
                <a:srgbClr val="FFC000"/>
              </a:solidFill>
              <a:cs typeface="+mn-ea"/>
              <a:sym typeface="+mn-lt"/>
            </a:endParaRPr>
          </a:p>
        </p:txBody>
      </p:sp>
      <p:sp>
        <p:nvSpPr>
          <p:cNvPr id="6" name="文本框 5"/>
          <p:cNvSpPr txBox="1"/>
          <p:nvPr/>
        </p:nvSpPr>
        <p:spPr>
          <a:xfrm>
            <a:off x="662963" y="610048"/>
            <a:ext cx="3021993" cy="646331"/>
          </a:xfrm>
          <a:prstGeom prst="rect">
            <a:avLst/>
          </a:prstGeom>
          <a:noFill/>
        </p:spPr>
        <p:txBody>
          <a:bodyPr wrap="square" rtlCol="0">
            <a:spAutoFit/>
          </a:bodyPr>
          <a:lstStyle/>
          <a:p>
            <a:pPr algn="dist"/>
            <a:r>
              <a:rPr lang="zh-CN" altLang="en-US" sz="3600" dirty="0">
                <a:cs typeface="+mn-ea"/>
                <a:sym typeface="+mn-lt"/>
              </a:rPr>
              <a:t>现场点位规划</a:t>
            </a:r>
            <a:endParaRPr lang="zh-CN" altLang="en-US" sz="3600" dirty="0">
              <a:cs typeface="+mn-ea"/>
              <a:sym typeface="+mn-lt"/>
            </a:endParaRPr>
          </a:p>
        </p:txBody>
      </p:sp>
      <p:pic>
        <p:nvPicPr>
          <p:cNvPr id="3" name="图片 2"/>
          <p:cNvPicPr>
            <a:picLocks noChangeAspect="1"/>
          </p:cNvPicPr>
          <p:nvPr/>
        </p:nvPicPr>
        <p:blipFill>
          <a:blip r:embed="rId1"/>
          <a:stretch>
            <a:fillRect/>
          </a:stretch>
        </p:blipFill>
        <p:spPr>
          <a:xfrm>
            <a:off x="2816105" y="1503095"/>
            <a:ext cx="3161118" cy="2370839"/>
          </a:xfrm>
          <a:prstGeom prst="rect">
            <a:avLst/>
          </a:prstGeom>
        </p:spPr>
      </p:pic>
      <p:pic>
        <p:nvPicPr>
          <p:cNvPr id="9" name="图片 8"/>
          <p:cNvPicPr>
            <a:picLocks noChangeAspect="1"/>
          </p:cNvPicPr>
          <p:nvPr/>
        </p:nvPicPr>
        <p:blipFill>
          <a:blip r:embed="rId2"/>
          <a:stretch>
            <a:fillRect/>
          </a:stretch>
        </p:blipFill>
        <p:spPr>
          <a:xfrm>
            <a:off x="7917381" y="3877111"/>
            <a:ext cx="3161118" cy="2370839"/>
          </a:xfrm>
          <a:prstGeom prst="rect">
            <a:avLst/>
          </a:prstGeom>
        </p:spPr>
      </p:pic>
      <p:pic>
        <p:nvPicPr>
          <p:cNvPr id="11" name="图片 10"/>
          <p:cNvPicPr>
            <a:picLocks noChangeAspect="1"/>
          </p:cNvPicPr>
          <p:nvPr/>
        </p:nvPicPr>
        <p:blipFill>
          <a:blip r:embed="rId3"/>
          <a:stretch>
            <a:fillRect/>
          </a:stretch>
        </p:blipFill>
        <p:spPr>
          <a:xfrm>
            <a:off x="1150257" y="3877113"/>
            <a:ext cx="3161118" cy="2370839"/>
          </a:xfrm>
          <a:prstGeom prst="rect">
            <a:avLst/>
          </a:prstGeom>
        </p:spPr>
      </p:pic>
      <p:pic>
        <p:nvPicPr>
          <p:cNvPr id="12" name="图片 11"/>
          <p:cNvPicPr>
            <a:picLocks noChangeAspect="1"/>
          </p:cNvPicPr>
          <p:nvPr/>
        </p:nvPicPr>
        <p:blipFill>
          <a:blip r:embed="rId4"/>
          <a:stretch>
            <a:fillRect/>
          </a:stretch>
        </p:blipFill>
        <p:spPr>
          <a:xfrm>
            <a:off x="6239350" y="1505555"/>
            <a:ext cx="3161118" cy="2370839"/>
          </a:xfrm>
          <a:prstGeom prst="rect">
            <a:avLst/>
          </a:prstGeom>
        </p:spPr>
      </p:pic>
      <p:pic>
        <p:nvPicPr>
          <p:cNvPr id="13" name="图片 12"/>
          <p:cNvPicPr>
            <a:picLocks noChangeAspect="1"/>
          </p:cNvPicPr>
          <p:nvPr/>
        </p:nvPicPr>
        <p:blipFill>
          <a:blip r:embed="rId5"/>
          <a:stretch>
            <a:fillRect/>
          </a:stretch>
        </p:blipFill>
        <p:spPr>
          <a:xfrm>
            <a:off x="4533817" y="3877110"/>
            <a:ext cx="3161119" cy="2370839"/>
          </a:xfrm>
          <a:prstGeom prst="rect">
            <a:avLst/>
          </a:prstGeom>
        </p:spPr>
      </p:pic>
      <p:sp>
        <p:nvSpPr>
          <p:cNvPr id="15" name="文本框 14"/>
          <p:cNvSpPr txBox="1"/>
          <p:nvPr/>
        </p:nvSpPr>
        <p:spPr>
          <a:xfrm>
            <a:off x="3074432" y="3491902"/>
            <a:ext cx="2723823" cy="369332"/>
          </a:xfrm>
          <a:prstGeom prst="rect">
            <a:avLst/>
          </a:prstGeom>
          <a:solidFill>
            <a:srgbClr val="00B0F0"/>
          </a:solidFill>
        </p:spPr>
        <p:txBody>
          <a:bodyPr wrap="none" rtlCol="0">
            <a:spAutoFit/>
          </a:bodyPr>
          <a:lstStyle/>
          <a:p>
            <a:r>
              <a:rPr lang="zh-CN" altLang="en-US" dirty="0">
                <a:solidFill>
                  <a:schemeClr val="bg1"/>
                </a:solidFill>
                <a:cs typeface="+mn-ea"/>
                <a:sym typeface="+mn-lt"/>
              </a:rPr>
              <a:t>点位一：小小警察体验馆</a:t>
            </a:r>
            <a:endParaRPr lang="zh-CN" altLang="en-US" dirty="0">
              <a:solidFill>
                <a:schemeClr val="bg1"/>
              </a:solidFill>
              <a:cs typeface="+mn-ea"/>
              <a:sym typeface="+mn-lt"/>
            </a:endParaRPr>
          </a:p>
        </p:txBody>
      </p:sp>
      <p:sp>
        <p:nvSpPr>
          <p:cNvPr id="17" name="文本框 16"/>
          <p:cNvSpPr txBox="1"/>
          <p:nvPr/>
        </p:nvSpPr>
        <p:spPr>
          <a:xfrm>
            <a:off x="6457996" y="3504602"/>
            <a:ext cx="2954655" cy="369332"/>
          </a:xfrm>
          <a:prstGeom prst="rect">
            <a:avLst/>
          </a:prstGeom>
          <a:solidFill>
            <a:srgbClr val="00B0F0"/>
          </a:solidFill>
        </p:spPr>
        <p:txBody>
          <a:bodyPr wrap="none" rtlCol="0">
            <a:spAutoFit/>
          </a:bodyPr>
          <a:lstStyle/>
          <a:p>
            <a:r>
              <a:rPr lang="zh-CN" altLang="en-US" dirty="0">
                <a:solidFill>
                  <a:schemeClr val="bg1"/>
                </a:solidFill>
                <a:cs typeface="+mn-ea"/>
                <a:sym typeface="+mn-lt"/>
              </a:rPr>
              <a:t>点位二：小小银行家体验馆</a:t>
            </a:r>
            <a:endParaRPr lang="zh-CN" altLang="en-US" dirty="0">
              <a:solidFill>
                <a:schemeClr val="bg1"/>
              </a:solidFill>
              <a:cs typeface="+mn-ea"/>
              <a:sym typeface="+mn-lt"/>
            </a:endParaRPr>
          </a:p>
        </p:txBody>
      </p:sp>
      <p:sp>
        <p:nvSpPr>
          <p:cNvPr id="18" name="文本框 17"/>
          <p:cNvSpPr txBox="1"/>
          <p:nvPr/>
        </p:nvSpPr>
        <p:spPr>
          <a:xfrm>
            <a:off x="1138127" y="5878617"/>
            <a:ext cx="3161115" cy="369332"/>
          </a:xfrm>
          <a:prstGeom prst="rect">
            <a:avLst/>
          </a:prstGeom>
          <a:solidFill>
            <a:srgbClr val="00B0F0"/>
          </a:solidFill>
        </p:spPr>
        <p:txBody>
          <a:bodyPr wrap="square" rtlCol="0">
            <a:spAutoFit/>
          </a:bodyPr>
          <a:lstStyle/>
          <a:p>
            <a:r>
              <a:rPr lang="zh-CN" altLang="en-US" dirty="0">
                <a:solidFill>
                  <a:schemeClr val="bg1"/>
                </a:solidFill>
                <a:cs typeface="+mn-ea"/>
                <a:sym typeface="+mn-lt"/>
              </a:rPr>
              <a:t>点位三：儿童口腔医院体验馆</a:t>
            </a:r>
            <a:endParaRPr lang="zh-CN" altLang="en-US" dirty="0">
              <a:solidFill>
                <a:schemeClr val="bg1"/>
              </a:solidFill>
              <a:cs typeface="+mn-ea"/>
              <a:sym typeface="+mn-lt"/>
            </a:endParaRPr>
          </a:p>
        </p:txBody>
      </p:sp>
      <p:sp>
        <p:nvSpPr>
          <p:cNvPr id="19" name="文本框 18"/>
          <p:cNvSpPr txBox="1"/>
          <p:nvPr/>
        </p:nvSpPr>
        <p:spPr>
          <a:xfrm>
            <a:off x="4603459" y="5875442"/>
            <a:ext cx="2942473" cy="369332"/>
          </a:xfrm>
          <a:prstGeom prst="rect">
            <a:avLst/>
          </a:prstGeom>
          <a:solidFill>
            <a:srgbClr val="00B0F0"/>
          </a:solidFill>
        </p:spPr>
        <p:txBody>
          <a:bodyPr wrap="square" rtlCol="0">
            <a:spAutoFit/>
          </a:bodyPr>
          <a:lstStyle/>
          <a:p>
            <a:r>
              <a:rPr lang="zh-CN" altLang="en-US" dirty="0">
                <a:solidFill>
                  <a:schemeClr val="bg1"/>
                </a:solidFill>
                <a:cs typeface="+mn-ea"/>
                <a:sym typeface="+mn-lt"/>
              </a:rPr>
              <a:t>点位四：小小消防员体验馆</a:t>
            </a:r>
            <a:endParaRPr lang="zh-CN" altLang="en-US" dirty="0">
              <a:solidFill>
                <a:schemeClr val="bg1"/>
              </a:solidFill>
              <a:cs typeface="+mn-ea"/>
              <a:sym typeface="+mn-lt"/>
            </a:endParaRPr>
          </a:p>
        </p:txBody>
      </p:sp>
      <p:sp>
        <p:nvSpPr>
          <p:cNvPr id="20" name="文本框 19"/>
          <p:cNvSpPr txBox="1"/>
          <p:nvPr/>
        </p:nvSpPr>
        <p:spPr>
          <a:xfrm>
            <a:off x="8034429" y="5875442"/>
            <a:ext cx="2942471" cy="369332"/>
          </a:xfrm>
          <a:prstGeom prst="rect">
            <a:avLst/>
          </a:prstGeom>
          <a:solidFill>
            <a:srgbClr val="00B0F0"/>
          </a:solidFill>
        </p:spPr>
        <p:txBody>
          <a:bodyPr wrap="square" rtlCol="0">
            <a:spAutoFit/>
          </a:bodyPr>
          <a:lstStyle/>
          <a:p>
            <a:r>
              <a:rPr lang="zh-CN" altLang="en-US" dirty="0">
                <a:solidFill>
                  <a:schemeClr val="bg1"/>
                </a:solidFill>
                <a:cs typeface="+mn-ea"/>
                <a:sym typeface="+mn-lt"/>
              </a:rPr>
              <a:t>点位五：小小烘焙师体验馆</a:t>
            </a:r>
            <a:endParaRPr lang="zh-CN" altLang="en-US" dirty="0">
              <a:solidFill>
                <a:schemeClr val="bg1"/>
              </a:solidFill>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p:cNvSpPr txBox="1"/>
          <p:nvPr/>
        </p:nvSpPr>
        <p:spPr>
          <a:xfrm>
            <a:off x="660400" y="2090435"/>
            <a:ext cx="11201400" cy="338554"/>
          </a:xfrm>
          <a:prstGeom prst="rect">
            <a:avLst/>
          </a:prstGeom>
          <a:noFill/>
          <a:ln w="9525">
            <a:noFill/>
          </a:ln>
        </p:spPr>
        <p:txBody>
          <a:bodyPr wrap="square" anchor="t">
            <a:spAutoFit/>
          </a:bodyPr>
          <a:lstStyle/>
          <a:p>
            <a:pPr lvl="0" indent="0"/>
            <a:r>
              <a:rPr lang="zh-CN" altLang="en-US" sz="1600" b="1" dirty="0">
                <a:cs typeface="+mn-ea"/>
                <a:sym typeface="+mn-lt"/>
              </a:rPr>
              <a:t>签到排队等候</a:t>
            </a:r>
            <a:r>
              <a:rPr lang="en-US" altLang="zh-CN" sz="1600" b="1" dirty="0">
                <a:cs typeface="+mn-ea"/>
                <a:sym typeface="+mn-lt"/>
              </a:rPr>
              <a:t>——</a:t>
            </a:r>
            <a:r>
              <a:rPr lang="zh-CN" altLang="en-US" sz="1600" b="1" dirty="0">
                <a:cs typeface="+mn-ea"/>
                <a:sym typeface="+mn-lt"/>
              </a:rPr>
              <a:t>各个职业体验馆点位技能培训</a:t>
            </a:r>
            <a:r>
              <a:rPr lang="en-US" altLang="zh-CN" sz="1600" b="1" dirty="0">
                <a:cs typeface="+mn-ea"/>
                <a:sym typeface="+mn-lt"/>
              </a:rPr>
              <a:t>——</a:t>
            </a:r>
            <a:r>
              <a:rPr lang="zh-CN" altLang="en-US" sz="1600" b="1" dirty="0">
                <a:cs typeface="+mn-ea"/>
                <a:sym typeface="+mn-lt"/>
              </a:rPr>
              <a:t>职业体验</a:t>
            </a:r>
            <a:endParaRPr lang="en-US" altLang="zh-CN" sz="1600" b="1" dirty="0">
              <a:cs typeface="+mn-ea"/>
              <a:sym typeface="+mn-lt"/>
            </a:endParaRPr>
          </a:p>
        </p:txBody>
      </p:sp>
      <p:sp>
        <p:nvSpPr>
          <p:cNvPr id="4" name="矩形 3"/>
          <p:cNvSpPr/>
          <p:nvPr/>
        </p:nvSpPr>
        <p:spPr>
          <a:xfrm>
            <a:off x="795188" y="2788882"/>
            <a:ext cx="6112637" cy="3367589"/>
          </a:xfrm>
          <a:prstGeom prst="rect">
            <a:avLst/>
          </a:prstGeom>
          <a:ln>
            <a:solidFill>
              <a:schemeClr val="tx1"/>
            </a:solidFill>
          </a:ln>
        </p:spPr>
        <p:txBody>
          <a:bodyPr wrap="square">
            <a:spAutoFit/>
          </a:bodyPr>
          <a:lstStyle/>
          <a:p>
            <a:pPr lvl="0" indent="0">
              <a:lnSpc>
                <a:spcPct val="150000"/>
              </a:lnSpc>
            </a:pPr>
            <a:r>
              <a:rPr lang="zh-CN" altLang="en-US" sz="1600" dirty="0">
                <a:cs typeface="+mn-ea"/>
                <a:sym typeface="+mn-lt"/>
              </a:rPr>
              <a:t>活动时间：</a:t>
            </a:r>
            <a:r>
              <a:rPr lang="en-US" altLang="zh-CN" sz="1600" dirty="0">
                <a:cs typeface="+mn-ea"/>
                <a:sym typeface="+mn-lt"/>
              </a:rPr>
              <a:t>2020</a:t>
            </a:r>
            <a:r>
              <a:rPr lang="zh-CN" altLang="en-US" sz="1600" dirty="0">
                <a:cs typeface="+mn-ea"/>
                <a:sym typeface="+mn-lt"/>
              </a:rPr>
              <a:t>年</a:t>
            </a:r>
            <a:r>
              <a:rPr lang="en-US" altLang="zh-CN" sz="1600" dirty="0">
                <a:cs typeface="+mn-ea"/>
                <a:sym typeface="+mn-lt"/>
              </a:rPr>
              <a:t>8</a:t>
            </a:r>
            <a:r>
              <a:rPr lang="zh-CN" altLang="en-US" sz="1600" dirty="0">
                <a:cs typeface="+mn-ea"/>
                <a:sym typeface="+mn-lt"/>
              </a:rPr>
              <a:t>月</a:t>
            </a:r>
            <a:r>
              <a:rPr lang="en-US" altLang="zh-CN" sz="1600" dirty="0">
                <a:cs typeface="+mn-ea"/>
                <a:sym typeface="+mn-lt"/>
              </a:rPr>
              <a:t>29</a:t>
            </a:r>
            <a:r>
              <a:rPr lang="zh-CN" altLang="en-US" sz="1600" dirty="0">
                <a:cs typeface="+mn-ea"/>
                <a:sym typeface="+mn-lt"/>
              </a:rPr>
              <a:t>日</a:t>
            </a:r>
            <a:r>
              <a:rPr lang="en-US" altLang="zh-CN" sz="1600" dirty="0">
                <a:cs typeface="+mn-ea"/>
                <a:sym typeface="+mn-lt"/>
              </a:rPr>
              <a:t>-30</a:t>
            </a:r>
            <a:r>
              <a:rPr lang="zh-CN" altLang="en-US" sz="1600" dirty="0">
                <a:cs typeface="+mn-ea"/>
                <a:sym typeface="+mn-lt"/>
              </a:rPr>
              <a:t>日</a:t>
            </a:r>
            <a:endParaRPr lang="en-US" altLang="zh-CN" sz="1600" dirty="0">
              <a:cs typeface="+mn-ea"/>
              <a:sym typeface="+mn-lt"/>
            </a:endParaRPr>
          </a:p>
          <a:p>
            <a:pPr lvl="0" indent="0">
              <a:lnSpc>
                <a:spcPct val="150000"/>
              </a:lnSpc>
            </a:pPr>
            <a:r>
              <a:rPr lang="zh-CN" altLang="en-US" sz="1600" dirty="0">
                <a:solidFill>
                  <a:srgbClr val="C00000"/>
                </a:solidFill>
                <a:cs typeface="+mn-ea"/>
                <a:sym typeface="+mn-lt"/>
              </a:rPr>
              <a:t>上午</a:t>
            </a:r>
            <a:r>
              <a:rPr lang="zh-CN" altLang="en-US" sz="1600" dirty="0">
                <a:cs typeface="+mn-ea"/>
                <a:sym typeface="+mn-lt"/>
              </a:rPr>
              <a:t>：</a:t>
            </a:r>
            <a:r>
              <a:rPr lang="en-US" altLang="zh-CN" sz="1600" dirty="0">
                <a:cs typeface="+mn-ea"/>
                <a:sym typeface="+mn-lt"/>
              </a:rPr>
              <a:t>9:30-12:00</a:t>
            </a:r>
            <a:r>
              <a:rPr lang="zh-CN" altLang="en-US" sz="1600" dirty="0">
                <a:cs typeface="+mn-ea"/>
                <a:sym typeface="+mn-lt"/>
              </a:rPr>
              <a:t>  </a:t>
            </a:r>
            <a:r>
              <a:rPr lang="zh-CN" altLang="en-US" sz="1600" dirty="0">
                <a:solidFill>
                  <a:srgbClr val="C00000"/>
                </a:solidFill>
                <a:cs typeface="+mn-ea"/>
                <a:sym typeface="+mn-lt"/>
              </a:rPr>
              <a:t>下午</a:t>
            </a:r>
            <a:r>
              <a:rPr lang="zh-CN" altLang="en-US" sz="1600" dirty="0">
                <a:cs typeface="+mn-ea"/>
                <a:sym typeface="+mn-lt"/>
              </a:rPr>
              <a:t>：</a:t>
            </a:r>
            <a:r>
              <a:rPr lang="en-US" altLang="zh-CN" sz="1600" dirty="0">
                <a:cs typeface="+mn-ea"/>
                <a:sym typeface="+mn-lt"/>
              </a:rPr>
              <a:t>14:00-17:00 </a:t>
            </a:r>
            <a:r>
              <a:rPr lang="zh-CN" altLang="en-US" sz="1600" dirty="0">
                <a:solidFill>
                  <a:srgbClr val="C00000"/>
                </a:solidFill>
                <a:cs typeface="+mn-ea"/>
                <a:sym typeface="+mn-lt"/>
              </a:rPr>
              <a:t>晚上</a:t>
            </a:r>
            <a:r>
              <a:rPr lang="zh-CN" altLang="en-US" sz="1600" dirty="0">
                <a:cs typeface="+mn-ea"/>
                <a:sym typeface="+mn-lt"/>
              </a:rPr>
              <a:t>：</a:t>
            </a:r>
            <a:r>
              <a:rPr lang="en-US" altLang="zh-CN" sz="1600" dirty="0">
                <a:cs typeface="+mn-ea"/>
                <a:sym typeface="+mn-lt"/>
              </a:rPr>
              <a:t> 18:00-21:00</a:t>
            </a:r>
            <a:r>
              <a:rPr lang="zh-CN" altLang="en-US" sz="1600" dirty="0">
                <a:cs typeface="+mn-ea"/>
                <a:sym typeface="+mn-lt"/>
              </a:rPr>
              <a:t>（一天</a:t>
            </a:r>
            <a:r>
              <a:rPr lang="en-US" altLang="zh-CN" sz="1600" dirty="0">
                <a:cs typeface="+mn-ea"/>
                <a:sym typeface="+mn-lt"/>
              </a:rPr>
              <a:t>3</a:t>
            </a:r>
            <a:r>
              <a:rPr lang="zh-CN" altLang="en-US" sz="1600" dirty="0">
                <a:cs typeface="+mn-ea"/>
                <a:sym typeface="+mn-lt"/>
              </a:rPr>
              <a:t>场，每场到访客户</a:t>
            </a:r>
            <a:r>
              <a:rPr lang="en-US" altLang="zh-CN" sz="1600" dirty="0">
                <a:cs typeface="+mn-ea"/>
                <a:sym typeface="+mn-lt"/>
              </a:rPr>
              <a:t>100</a:t>
            </a:r>
            <a:r>
              <a:rPr lang="zh-CN" altLang="en-US" sz="1600" dirty="0">
                <a:cs typeface="+mn-ea"/>
                <a:sym typeface="+mn-lt"/>
              </a:rPr>
              <a:t>人；两天共计到访</a:t>
            </a:r>
            <a:r>
              <a:rPr lang="en-US" altLang="zh-CN" sz="1600" dirty="0">
                <a:cs typeface="+mn-ea"/>
                <a:sym typeface="+mn-lt"/>
              </a:rPr>
              <a:t>600</a:t>
            </a:r>
            <a:r>
              <a:rPr lang="zh-CN" altLang="en-US" sz="1600" dirty="0">
                <a:cs typeface="+mn-ea"/>
                <a:sym typeface="+mn-lt"/>
              </a:rPr>
              <a:t>人）</a:t>
            </a:r>
            <a:endParaRPr lang="en-US" altLang="zh-CN" sz="1600" dirty="0">
              <a:cs typeface="+mn-ea"/>
              <a:sym typeface="+mn-lt"/>
            </a:endParaRPr>
          </a:p>
          <a:p>
            <a:pPr lvl="0" indent="0">
              <a:lnSpc>
                <a:spcPct val="150000"/>
              </a:lnSpc>
            </a:pPr>
            <a:r>
              <a:rPr lang="zh-CN" altLang="en-US" sz="1600" dirty="0">
                <a:cs typeface="+mn-ea"/>
                <a:sym typeface="+mn-lt"/>
              </a:rPr>
              <a:t>客户至舞台区排队等候，阅读知晓 主持人告知体验须知</a:t>
            </a:r>
            <a:endParaRPr lang="zh-CN" altLang="en-US" sz="1600" dirty="0">
              <a:cs typeface="+mn-ea"/>
              <a:sym typeface="+mn-lt"/>
            </a:endParaRPr>
          </a:p>
          <a:p>
            <a:pPr lvl="0" indent="0">
              <a:lnSpc>
                <a:spcPct val="150000"/>
              </a:lnSpc>
            </a:pPr>
            <a:r>
              <a:rPr lang="en-US" altLang="zh-CN" sz="1600" dirty="0">
                <a:cs typeface="+mn-ea"/>
                <a:sym typeface="+mn-lt"/>
              </a:rPr>
              <a:t>1. </a:t>
            </a:r>
            <a:r>
              <a:rPr lang="zh-CN" altLang="en-US" sz="1600" dirty="0">
                <a:cs typeface="+mn-ea"/>
                <a:sym typeface="+mn-lt"/>
              </a:rPr>
              <a:t>活动体验期间家长只得在场馆外观看，不得进入馆内</a:t>
            </a:r>
            <a:endParaRPr lang="zh-CN" altLang="en-US" sz="1600" dirty="0">
              <a:cs typeface="+mn-ea"/>
              <a:sym typeface="+mn-lt"/>
            </a:endParaRPr>
          </a:p>
          <a:p>
            <a:pPr lvl="0" indent="0">
              <a:lnSpc>
                <a:spcPct val="150000"/>
              </a:lnSpc>
            </a:pPr>
            <a:r>
              <a:rPr lang="en-US" altLang="zh-CN" sz="1600" dirty="0">
                <a:cs typeface="+mn-ea"/>
                <a:sym typeface="+mn-lt"/>
              </a:rPr>
              <a:t>2. </a:t>
            </a:r>
            <a:r>
              <a:rPr lang="zh-CN" altLang="en-US" sz="1600" dirty="0">
                <a:cs typeface="+mn-ea"/>
                <a:sym typeface="+mn-lt"/>
              </a:rPr>
              <a:t>体验者须配合场馆内工作人员的相应指示安排，单独完成训练事宜</a:t>
            </a:r>
            <a:endParaRPr lang="zh-CN" altLang="en-US" sz="1600" dirty="0">
              <a:cs typeface="+mn-ea"/>
              <a:sym typeface="+mn-lt"/>
            </a:endParaRPr>
          </a:p>
          <a:p>
            <a:pPr lvl="0" indent="0">
              <a:lnSpc>
                <a:spcPct val="150000"/>
              </a:lnSpc>
            </a:pPr>
            <a:r>
              <a:rPr lang="en-US" altLang="zh-CN" sz="1600" dirty="0">
                <a:cs typeface="+mn-ea"/>
                <a:sym typeface="+mn-lt"/>
              </a:rPr>
              <a:t>3. </a:t>
            </a:r>
            <a:r>
              <a:rPr lang="zh-CN" altLang="en-US" sz="1600" dirty="0">
                <a:cs typeface="+mn-ea"/>
                <a:sym typeface="+mn-lt"/>
              </a:rPr>
              <a:t>若发生体验者哭闹的现象，家长须与工作人员配合安抚，情况严重者需终止体验活动</a:t>
            </a:r>
            <a:endParaRPr lang="zh-CN" altLang="en-US" sz="1600" dirty="0">
              <a:cs typeface="+mn-ea"/>
              <a:sym typeface="+mn-lt"/>
            </a:endParaRPr>
          </a:p>
        </p:txBody>
      </p:sp>
      <p:sp>
        <p:nvSpPr>
          <p:cNvPr id="9" name="矩形 8"/>
          <p:cNvSpPr/>
          <p:nvPr/>
        </p:nvSpPr>
        <p:spPr>
          <a:xfrm>
            <a:off x="514446" y="1070861"/>
            <a:ext cx="3173781" cy="584775"/>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ON-SITE ACTIVITY PROCESS</a:t>
            </a:r>
            <a:endParaRPr lang="zh-CN" altLang="en-US" sz="1600" b="1" dirty="0">
              <a:solidFill>
                <a:srgbClr val="FFC000"/>
              </a:solidFill>
              <a:cs typeface="+mn-ea"/>
              <a:sym typeface="+mn-lt"/>
            </a:endParaRPr>
          </a:p>
          <a:p>
            <a:pPr algn="ctr">
              <a:spcBef>
                <a:spcPct val="0"/>
              </a:spcBef>
            </a:pPr>
            <a:endParaRPr lang="zh-CN" altLang="en-US" sz="1600" b="1" dirty="0">
              <a:solidFill>
                <a:srgbClr val="FFC000"/>
              </a:solidFill>
              <a:cs typeface="+mn-ea"/>
              <a:sym typeface="+mn-lt"/>
            </a:endParaRPr>
          </a:p>
        </p:txBody>
      </p:sp>
      <p:sp>
        <p:nvSpPr>
          <p:cNvPr id="10" name="文本框 9"/>
          <p:cNvSpPr txBox="1"/>
          <p:nvPr/>
        </p:nvSpPr>
        <p:spPr>
          <a:xfrm>
            <a:off x="666234" y="585569"/>
            <a:ext cx="3021993" cy="646331"/>
          </a:xfrm>
          <a:prstGeom prst="rect">
            <a:avLst/>
          </a:prstGeom>
          <a:noFill/>
        </p:spPr>
        <p:txBody>
          <a:bodyPr wrap="square" rtlCol="0">
            <a:spAutoFit/>
          </a:bodyPr>
          <a:lstStyle/>
          <a:p>
            <a:pPr algn="dist"/>
            <a:r>
              <a:rPr lang="zh-CN" altLang="en-US" sz="3600" dirty="0">
                <a:cs typeface="+mn-ea"/>
                <a:sym typeface="+mn-lt"/>
              </a:rPr>
              <a:t>现场活动流程</a:t>
            </a:r>
            <a:endParaRPr lang="zh-CN" altLang="en-US" sz="3600" dirty="0">
              <a:cs typeface="+mn-ea"/>
              <a:sym typeface="+mn-lt"/>
            </a:endParaRPr>
          </a:p>
        </p:txBody>
      </p:sp>
      <p:graphicFrame>
        <p:nvGraphicFramePr>
          <p:cNvPr id="6" name="表格 6"/>
          <p:cNvGraphicFramePr>
            <a:graphicFrameLocks noGrp="1"/>
          </p:cNvGraphicFramePr>
          <p:nvPr/>
        </p:nvGraphicFramePr>
        <p:xfrm>
          <a:off x="7226955" y="3588144"/>
          <a:ext cx="3767963" cy="2198995"/>
        </p:xfrm>
        <a:graphic>
          <a:graphicData uri="http://schemas.openxmlformats.org/drawingml/2006/table">
            <a:tbl>
              <a:tblPr firstRow="1" bandRow="1">
                <a:tableStyleId>{7DF18680-E054-41AD-8BC1-D1AEF772440D}</a:tableStyleId>
              </a:tblPr>
              <a:tblGrid>
                <a:gridCol w="1588149"/>
                <a:gridCol w="1058766"/>
                <a:gridCol w="1121048"/>
              </a:tblGrid>
              <a:tr h="370840">
                <a:tc>
                  <a:txBody>
                    <a:bodyPr/>
                    <a:lstStyle/>
                    <a:p>
                      <a:r>
                        <a:rPr lang="zh-CN" altLang="en-US" dirty="0">
                          <a:latin typeface="+mn-lt"/>
                          <a:ea typeface="+mn-ea"/>
                          <a:cs typeface="+mn-ea"/>
                          <a:sym typeface="+mn-lt"/>
                        </a:rPr>
                        <a:t>年龄要求</a:t>
                      </a:r>
                      <a:endParaRPr lang="zh-CN" altLang="en-US" dirty="0">
                        <a:latin typeface="+mn-lt"/>
                        <a:ea typeface="+mn-ea"/>
                        <a:cs typeface="+mn-ea"/>
                        <a:sym typeface="+mn-lt"/>
                      </a:endParaRPr>
                    </a:p>
                  </a:txBody>
                  <a:tcPr/>
                </a:tc>
                <a:tc>
                  <a:txBody>
                    <a:bodyPr/>
                    <a:lstStyle/>
                    <a:p>
                      <a:r>
                        <a:rPr lang="zh-CN" altLang="en-US" dirty="0">
                          <a:latin typeface="+mn-lt"/>
                          <a:ea typeface="+mn-ea"/>
                          <a:cs typeface="+mn-ea"/>
                          <a:sym typeface="+mn-lt"/>
                        </a:rPr>
                        <a:t>人数</a:t>
                      </a:r>
                      <a:r>
                        <a:rPr lang="en-US" altLang="zh-CN" dirty="0">
                          <a:latin typeface="+mn-lt"/>
                          <a:ea typeface="+mn-ea"/>
                          <a:cs typeface="+mn-ea"/>
                          <a:sym typeface="+mn-lt"/>
                        </a:rPr>
                        <a:t>/</a:t>
                      </a:r>
                      <a:r>
                        <a:rPr lang="zh-CN" altLang="en-US" dirty="0">
                          <a:latin typeface="+mn-lt"/>
                          <a:ea typeface="+mn-ea"/>
                          <a:cs typeface="+mn-ea"/>
                          <a:sym typeface="+mn-lt"/>
                        </a:rPr>
                        <a:t>场</a:t>
                      </a:r>
                      <a:endParaRPr lang="zh-CN" altLang="en-US" dirty="0">
                        <a:latin typeface="+mn-lt"/>
                        <a:ea typeface="+mn-ea"/>
                        <a:cs typeface="+mn-ea"/>
                        <a:sym typeface="+mn-lt"/>
                      </a:endParaRPr>
                    </a:p>
                  </a:txBody>
                  <a:tcPr/>
                </a:tc>
                <a:tc>
                  <a:txBody>
                    <a:bodyPr/>
                    <a:lstStyle/>
                    <a:p>
                      <a:r>
                        <a:rPr lang="zh-CN" altLang="en-US" dirty="0">
                          <a:latin typeface="+mn-lt"/>
                          <a:ea typeface="+mn-ea"/>
                          <a:cs typeface="+mn-ea"/>
                          <a:sym typeface="+mn-lt"/>
                        </a:rPr>
                        <a:t>体验时长</a:t>
                      </a:r>
                      <a:endParaRPr lang="zh-CN" altLang="en-US" dirty="0">
                        <a:latin typeface="+mn-lt"/>
                        <a:ea typeface="+mn-ea"/>
                        <a:cs typeface="+mn-ea"/>
                        <a:sym typeface="+mn-lt"/>
                      </a:endParaRPr>
                    </a:p>
                  </a:txBody>
                  <a:tcPr/>
                </a:tc>
              </a:tr>
              <a:tr h="370840">
                <a:tc>
                  <a:txBody>
                    <a:bodyPr/>
                    <a:lstStyle/>
                    <a:p>
                      <a:r>
                        <a:rPr lang="zh-CN" altLang="en-US" sz="1600" dirty="0">
                          <a:latin typeface="+mn-lt"/>
                          <a:ea typeface="+mn-ea"/>
                          <a:cs typeface="+mn-ea"/>
                          <a:sym typeface="+mn-lt"/>
                        </a:rPr>
                        <a:t>场馆一</a:t>
                      </a:r>
                      <a:r>
                        <a:rPr lang="en-US" altLang="zh-CN" sz="1600" dirty="0">
                          <a:latin typeface="+mn-lt"/>
                          <a:ea typeface="+mn-ea"/>
                          <a:cs typeface="+mn-ea"/>
                          <a:sym typeface="+mn-lt"/>
                        </a:rPr>
                        <a:t>3-15</a:t>
                      </a:r>
                      <a:r>
                        <a:rPr lang="zh-CN" altLang="en-US" sz="1600" dirty="0">
                          <a:latin typeface="+mn-lt"/>
                          <a:ea typeface="+mn-ea"/>
                          <a:cs typeface="+mn-ea"/>
                          <a:sym typeface="+mn-lt"/>
                        </a:rPr>
                        <a:t>岁</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8-10</a:t>
                      </a:r>
                      <a:r>
                        <a:rPr lang="zh-CN" altLang="en-US" sz="1600" dirty="0">
                          <a:latin typeface="+mn-lt"/>
                          <a:ea typeface="+mn-ea"/>
                          <a:cs typeface="+mn-ea"/>
                          <a:sym typeface="+mn-lt"/>
                        </a:rPr>
                        <a:t>人</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15</a:t>
                      </a:r>
                      <a:r>
                        <a:rPr lang="zh-CN" altLang="en-US" sz="1600" dirty="0">
                          <a:latin typeface="+mn-lt"/>
                          <a:ea typeface="+mn-ea"/>
                          <a:cs typeface="+mn-ea"/>
                          <a:sym typeface="+mn-lt"/>
                        </a:rPr>
                        <a:t>分钟</a:t>
                      </a:r>
                      <a:endParaRPr lang="zh-CN" altLang="en-US" sz="1600" dirty="0">
                        <a:latin typeface="+mn-lt"/>
                        <a:ea typeface="+mn-ea"/>
                        <a:cs typeface="+mn-ea"/>
                        <a:sym typeface="+mn-lt"/>
                      </a:endParaRPr>
                    </a:p>
                  </a:txBody>
                  <a:tcPr/>
                </a:tc>
              </a:tr>
              <a:tr h="370840">
                <a:tc>
                  <a:txBody>
                    <a:bodyPr/>
                    <a:lstStyle/>
                    <a:p>
                      <a:r>
                        <a:rPr lang="zh-CN" altLang="en-US" sz="1600" dirty="0">
                          <a:latin typeface="+mn-lt"/>
                          <a:ea typeface="+mn-ea"/>
                          <a:cs typeface="+mn-ea"/>
                          <a:sym typeface="+mn-lt"/>
                        </a:rPr>
                        <a:t>场馆二</a:t>
                      </a:r>
                      <a:r>
                        <a:rPr lang="en-US" altLang="zh-CN" sz="1600" dirty="0">
                          <a:latin typeface="+mn-lt"/>
                          <a:ea typeface="+mn-ea"/>
                          <a:cs typeface="+mn-ea"/>
                          <a:sym typeface="+mn-lt"/>
                        </a:rPr>
                        <a:t>3-15</a:t>
                      </a:r>
                      <a:r>
                        <a:rPr lang="zh-CN" altLang="en-US" sz="1600" dirty="0">
                          <a:latin typeface="+mn-lt"/>
                          <a:ea typeface="+mn-ea"/>
                          <a:cs typeface="+mn-ea"/>
                          <a:sym typeface="+mn-lt"/>
                        </a:rPr>
                        <a:t>岁</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8-10</a:t>
                      </a:r>
                      <a:r>
                        <a:rPr lang="zh-CN" altLang="en-US" sz="1600" dirty="0">
                          <a:latin typeface="+mn-lt"/>
                          <a:ea typeface="+mn-ea"/>
                          <a:cs typeface="+mn-ea"/>
                          <a:sym typeface="+mn-lt"/>
                        </a:rPr>
                        <a:t>人</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15</a:t>
                      </a:r>
                      <a:r>
                        <a:rPr lang="zh-CN" altLang="en-US" sz="1600" dirty="0">
                          <a:latin typeface="+mn-lt"/>
                          <a:ea typeface="+mn-ea"/>
                          <a:cs typeface="+mn-ea"/>
                          <a:sym typeface="+mn-lt"/>
                        </a:rPr>
                        <a:t>分钟</a:t>
                      </a:r>
                      <a:endParaRPr lang="zh-CN" altLang="en-US" sz="1600" dirty="0">
                        <a:latin typeface="+mn-lt"/>
                        <a:ea typeface="+mn-ea"/>
                        <a:cs typeface="+mn-ea"/>
                        <a:sym typeface="+mn-lt"/>
                      </a:endParaRPr>
                    </a:p>
                  </a:txBody>
                  <a:tcPr/>
                </a:tc>
              </a:tr>
              <a:tr h="370840">
                <a:tc>
                  <a:txBody>
                    <a:bodyPr/>
                    <a:lstStyle/>
                    <a:p>
                      <a:r>
                        <a:rPr lang="zh-CN" altLang="en-US" sz="1600" dirty="0">
                          <a:latin typeface="+mn-lt"/>
                          <a:ea typeface="+mn-ea"/>
                          <a:cs typeface="+mn-ea"/>
                          <a:sym typeface="+mn-lt"/>
                        </a:rPr>
                        <a:t>场馆三</a:t>
                      </a:r>
                      <a:r>
                        <a:rPr lang="en-US" altLang="zh-CN" sz="1600" dirty="0">
                          <a:latin typeface="+mn-lt"/>
                          <a:ea typeface="+mn-ea"/>
                          <a:cs typeface="+mn-ea"/>
                          <a:sym typeface="+mn-lt"/>
                        </a:rPr>
                        <a:t>3-15</a:t>
                      </a:r>
                      <a:r>
                        <a:rPr lang="zh-CN" altLang="en-US" sz="1600" dirty="0">
                          <a:latin typeface="+mn-lt"/>
                          <a:ea typeface="+mn-ea"/>
                          <a:cs typeface="+mn-ea"/>
                          <a:sym typeface="+mn-lt"/>
                        </a:rPr>
                        <a:t>岁</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8-10</a:t>
                      </a:r>
                      <a:r>
                        <a:rPr lang="zh-CN" altLang="en-US" sz="1600" dirty="0">
                          <a:latin typeface="+mn-lt"/>
                          <a:ea typeface="+mn-ea"/>
                          <a:cs typeface="+mn-ea"/>
                          <a:sym typeface="+mn-lt"/>
                        </a:rPr>
                        <a:t>人</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15</a:t>
                      </a:r>
                      <a:r>
                        <a:rPr lang="zh-CN" altLang="en-US" sz="1600" dirty="0">
                          <a:latin typeface="+mn-lt"/>
                          <a:ea typeface="+mn-ea"/>
                          <a:cs typeface="+mn-ea"/>
                          <a:sym typeface="+mn-lt"/>
                        </a:rPr>
                        <a:t>分钟</a:t>
                      </a:r>
                      <a:endParaRPr lang="zh-CN" altLang="en-US" sz="1600" dirty="0">
                        <a:latin typeface="+mn-lt"/>
                        <a:ea typeface="+mn-ea"/>
                        <a:cs typeface="+mn-ea"/>
                        <a:sym typeface="+mn-lt"/>
                      </a:endParaRPr>
                    </a:p>
                  </a:txBody>
                  <a:tcPr/>
                </a:tc>
              </a:tr>
              <a:tr h="344795">
                <a:tc>
                  <a:txBody>
                    <a:bodyPr/>
                    <a:lstStyle/>
                    <a:p>
                      <a:r>
                        <a:rPr lang="zh-CN" altLang="en-US" sz="1600" dirty="0">
                          <a:latin typeface="+mn-lt"/>
                          <a:ea typeface="+mn-ea"/>
                          <a:cs typeface="+mn-ea"/>
                          <a:sym typeface="+mn-lt"/>
                        </a:rPr>
                        <a:t>场馆四</a:t>
                      </a:r>
                      <a:r>
                        <a:rPr lang="en-US" altLang="zh-CN" sz="1600" dirty="0">
                          <a:latin typeface="+mn-lt"/>
                          <a:ea typeface="+mn-ea"/>
                          <a:cs typeface="+mn-ea"/>
                          <a:sym typeface="+mn-lt"/>
                        </a:rPr>
                        <a:t>3-15</a:t>
                      </a:r>
                      <a:r>
                        <a:rPr lang="zh-CN" altLang="en-US" sz="1600" dirty="0">
                          <a:latin typeface="+mn-lt"/>
                          <a:ea typeface="+mn-ea"/>
                          <a:cs typeface="+mn-ea"/>
                          <a:sym typeface="+mn-lt"/>
                        </a:rPr>
                        <a:t>岁</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8-10</a:t>
                      </a:r>
                      <a:r>
                        <a:rPr lang="zh-CN" altLang="en-US" sz="1600" dirty="0">
                          <a:latin typeface="+mn-lt"/>
                          <a:ea typeface="+mn-ea"/>
                          <a:cs typeface="+mn-ea"/>
                          <a:sym typeface="+mn-lt"/>
                        </a:rPr>
                        <a:t>人</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15</a:t>
                      </a:r>
                      <a:r>
                        <a:rPr lang="zh-CN" altLang="en-US" sz="1600" dirty="0">
                          <a:latin typeface="+mn-lt"/>
                          <a:ea typeface="+mn-ea"/>
                          <a:cs typeface="+mn-ea"/>
                          <a:sym typeface="+mn-lt"/>
                        </a:rPr>
                        <a:t>分钟</a:t>
                      </a:r>
                      <a:endParaRPr lang="zh-CN" altLang="en-US" sz="1600" dirty="0">
                        <a:latin typeface="+mn-lt"/>
                        <a:ea typeface="+mn-ea"/>
                        <a:cs typeface="+mn-ea"/>
                        <a:sym typeface="+mn-lt"/>
                      </a:endParaRPr>
                    </a:p>
                  </a:txBody>
                  <a:tcPr/>
                </a:tc>
              </a:tr>
              <a:tr h="370840">
                <a:tc>
                  <a:txBody>
                    <a:bodyPr/>
                    <a:lstStyle/>
                    <a:p>
                      <a:r>
                        <a:rPr lang="zh-CN" altLang="en-US" sz="1600" dirty="0">
                          <a:latin typeface="+mn-lt"/>
                          <a:ea typeface="+mn-ea"/>
                          <a:cs typeface="+mn-ea"/>
                          <a:sym typeface="+mn-lt"/>
                        </a:rPr>
                        <a:t>场馆五</a:t>
                      </a:r>
                      <a:r>
                        <a:rPr lang="en-US" altLang="zh-CN" sz="1600" dirty="0">
                          <a:latin typeface="+mn-lt"/>
                          <a:ea typeface="+mn-ea"/>
                          <a:cs typeface="+mn-ea"/>
                          <a:sym typeface="+mn-lt"/>
                        </a:rPr>
                        <a:t>3-15</a:t>
                      </a:r>
                      <a:r>
                        <a:rPr lang="zh-CN" altLang="en-US" sz="1600" dirty="0">
                          <a:latin typeface="+mn-lt"/>
                          <a:ea typeface="+mn-ea"/>
                          <a:cs typeface="+mn-ea"/>
                          <a:sym typeface="+mn-lt"/>
                        </a:rPr>
                        <a:t>岁</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8-10</a:t>
                      </a:r>
                      <a:r>
                        <a:rPr lang="zh-CN" altLang="en-US" sz="1600" dirty="0">
                          <a:latin typeface="+mn-lt"/>
                          <a:ea typeface="+mn-ea"/>
                          <a:cs typeface="+mn-ea"/>
                          <a:sym typeface="+mn-lt"/>
                        </a:rPr>
                        <a:t>人</a:t>
                      </a:r>
                      <a:endParaRPr lang="zh-CN" altLang="en-US" sz="1600" dirty="0">
                        <a:latin typeface="+mn-lt"/>
                        <a:ea typeface="+mn-ea"/>
                        <a:cs typeface="+mn-ea"/>
                        <a:sym typeface="+mn-lt"/>
                      </a:endParaRPr>
                    </a:p>
                  </a:txBody>
                  <a:tcPr/>
                </a:tc>
                <a:tc>
                  <a:txBody>
                    <a:bodyPr/>
                    <a:lstStyle/>
                    <a:p>
                      <a:r>
                        <a:rPr lang="en-US" altLang="zh-CN" sz="1600" dirty="0">
                          <a:latin typeface="+mn-lt"/>
                          <a:ea typeface="+mn-ea"/>
                          <a:cs typeface="+mn-ea"/>
                          <a:sym typeface="+mn-lt"/>
                        </a:rPr>
                        <a:t>15</a:t>
                      </a:r>
                      <a:r>
                        <a:rPr lang="zh-CN" altLang="en-US" sz="1600" dirty="0">
                          <a:latin typeface="+mn-lt"/>
                          <a:ea typeface="+mn-ea"/>
                          <a:cs typeface="+mn-ea"/>
                          <a:sym typeface="+mn-lt"/>
                        </a:rPr>
                        <a:t>分钟</a:t>
                      </a:r>
                      <a:endParaRPr lang="zh-CN" altLang="en-US" sz="1600" dirty="0">
                        <a:latin typeface="+mn-lt"/>
                        <a:ea typeface="+mn-ea"/>
                        <a:cs typeface="+mn-ea"/>
                        <a:sym typeface="+mn-lt"/>
                      </a:endParaRPr>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41921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0" y="0"/>
            <a:ext cx="11518900" cy="5925312"/>
            <a:chOff x="0" y="0"/>
            <a:chExt cx="11518900" cy="5925312"/>
          </a:xfrm>
        </p:grpSpPr>
        <p:sp>
          <p:nvSpPr>
            <p:cNvPr id="3" name="iṥliḓê"/>
            <p:cNvSpPr/>
            <p:nvPr/>
          </p:nvSpPr>
          <p:spPr>
            <a:xfrm>
              <a:off x="0" y="3429000"/>
              <a:ext cx="1389888" cy="795528"/>
            </a:xfrm>
            <a:prstGeom prst="rect">
              <a:avLst/>
            </a:prstGeom>
            <a:solidFill>
              <a:srgbClr val="00B0F0"/>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4" name="ïSļiḑé"/>
            <p:cNvSpPr/>
            <p:nvPr/>
          </p:nvSpPr>
          <p:spPr>
            <a:xfrm>
              <a:off x="8043519" y="2208032"/>
              <a:ext cx="3475381" cy="2416220"/>
            </a:xfrm>
            <a:custGeom>
              <a:avLst/>
              <a:gdLst>
                <a:gd name="connsiteX0" fmla="*/ 0 w 3500800"/>
                <a:gd name="connsiteY0" fmla="*/ 0 h 2416220"/>
                <a:gd name="connsiteX1" fmla="*/ 3500800 w 3500800"/>
                <a:gd name="connsiteY1" fmla="*/ 0 h 2416220"/>
                <a:gd name="connsiteX2" fmla="*/ 3500800 w 3500800"/>
                <a:gd name="connsiteY2" fmla="*/ 2416220 h 2416220"/>
                <a:gd name="connsiteX3" fmla="*/ 0 w 3500800"/>
                <a:gd name="connsiteY3" fmla="*/ 2416220 h 2416220"/>
              </a:gdLst>
              <a:ahLst/>
              <a:cxnLst>
                <a:cxn ang="0">
                  <a:pos x="connsiteX0" y="connsiteY0"/>
                </a:cxn>
                <a:cxn ang="0">
                  <a:pos x="connsiteX1" y="connsiteY1"/>
                </a:cxn>
                <a:cxn ang="0">
                  <a:pos x="connsiteX2" y="connsiteY2"/>
                </a:cxn>
                <a:cxn ang="0">
                  <a:pos x="connsiteX3" y="connsiteY3"/>
                </a:cxn>
              </a:cxnLst>
              <a:rect l="l" t="t" r="r" b="b"/>
              <a:pathLst>
                <a:path w="3500800" h="2416220">
                  <a:moveTo>
                    <a:pt x="0" y="0"/>
                  </a:moveTo>
                  <a:lnTo>
                    <a:pt x="3500800" y="0"/>
                  </a:lnTo>
                  <a:lnTo>
                    <a:pt x="3500800" y="2416220"/>
                  </a:lnTo>
                  <a:lnTo>
                    <a:pt x="0" y="2416220"/>
                  </a:lnTo>
                  <a:close/>
                </a:path>
              </a:pathLst>
            </a:custGeom>
            <a:blipFill dpi="0" rotWithShape="1">
              <a:blip r:embed="rId2"/>
              <a:srcRect/>
              <a:stretch>
                <a:fillRect/>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id-ID" dirty="0">
                <a:cs typeface="+mn-ea"/>
                <a:sym typeface="+mn-lt"/>
              </a:endParaRPr>
            </a:p>
          </p:txBody>
        </p:sp>
        <p:sp>
          <p:nvSpPr>
            <p:cNvPr id="5" name="isļîḋè"/>
            <p:cNvSpPr/>
            <p:nvPr/>
          </p:nvSpPr>
          <p:spPr>
            <a:xfrm>
              <a:off x="4351960" y="2208032"/>
              <a:ext cx="3475380" cy="2416220"/>
            </a:xfrm>
            <a:custGeom>
              <a:avLst/>
              <a:gdLst>
                <a:gd name="connsiteX0" fmla="*/ 0 w 3500799"/>
                <a:gd name="connsiteY0" fmla="*/ 0 h 2416220"/>
                <a:gd name="connsiteX1" fmla="*/ 3500799 w 3500799"/>
                <a:gd name="connsiteY1" fmla="*/ 0 h 2416220"/>
                <a:gd name="connsiteX2" fmla="*/ 3500799 w 3500799"/>
                <a:gd name="connsiteY2" fmla="*/ 2416220 h 2416220"/>
                <a:gd name="connsiteX3" fmla="*/ 0 w 3500799"/>
                <a:gd name="connsiteY3" fmla="*/ 2416220 h 2416220"/>
              </a:gdLst>
              <a:ahLst/>
              <a:cxnLst>
                <a:cxn ang="0">
                  <a:pos x="connsiteX0" y="connsiteY0"/>
                </a:cxn>
                <a:cxn ang="0">
                  <a:pos x="connsiteX1" y="connsiteY1"/>
                </a:cxn>
                <a:cxn ang="0">
                  <a:pos x="connsiteX2" y="connsiteY2"/>
                </a:cxn>
                <a:cxn ang="0">
                  <a:pos x="connsiteX3" y="connsiteY3"/>
                </a:cxn>
              </a:cxnLst>
              <a:rect l="l" t="t" r="r" b="b"/>
              <a:pathLst>
                <a:path w="3500799" h="2416220">
                  <a:moveTo>
                    <a:pt x="0" y="0"/>
                  </a:moveTo>
                  <a:lnTo>
                    <a:pt x="3500799" y="0"/>
                  </a:lnTo>
                  <a:lnTo>
                    <a:pt x="3500799" y="2416220"/>
                  </a:lnTo>
                  <a:lnTo>
                    <a:pt x="0" y="2416220"/>
                  </a:lnTo>
                  <a:close/>
                </a:path>
              </a:pathLst>
            </a:custGeom>
            <a:blipFill dpi="0" rotWithShape="1">
              <a:blip r:embed="rId3"/>
              <a:srcRect/>
              <a:stretch>
                <a:fillRect t="-20000" b="-5000"/>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id-ID" dirty="0">
                <a:cs typeface="+mn-ea"/>
                <a:sym typeface="+mn-lt"/>
              </a:endParaRPr>
            </a:p>
          </p:txBody>
        </p:sp>
        <p:sp>
          <p:nvSpPr>
            <p:cNvPr id="6" name="ïSľíḓê"/>
            <p:cNvSpPr/>
            <p:nvPr/>
          </p:nvSpPr>
          <p:spPr>
            <a:xfrm>
              <a:off x="660400" y="2208032"/>
              <a:ext cx="3475381" cy="2416220"/>
            </a:xfrm>
            <a:custGeom>
              <a:avLst/>
              <a:gdLst>
                <a:gd name="connsiteX0" fmla="*/ 0 w 3500800"/>
                <a:gd name="connsiteY0" fmla="*/ 0 h 2416220"/>
                <a:gd name="connsiteX1" fmla="*/ 3500800 w 3500800"/>
                <a:gd name="connsiteY1" fmla="*/ 0 h 2416220"/>
                <a:gd name="connsiteX2" fmla="*/ 3500800 w 3500800"/>
                <a:gd name="connsiteY2" fmla="*/ 2416220 h 2416220"/>
                <a:gd name="connsiteX3" fmla="*/ 0 w 3500800"/>
                <a:gd name="connsiteY3" fmla="*/ 2416220 h 2416220"/>
              </a:gdLst>
              <a:ahLst/>
              <a:cxnLst>
                <a:cxn ang="0">
                  <a:pos x="connsiteX0" y="connsiteY0"/>
                </a:cxn>
                <a:cxn ang="0">
                  <a:pos x="connsiteX1" y="connsiteY1"/>
                </a:cxn>
                <a:cxn ang="0">
                  <a:pos x="connsiteX2" y="connsiteY2"/>
                </a:cxn>
                <a:cxn ang="0">
                  <a:pos x="connsiteX3" y="connsiteY3"/>
                </a:cxn>
              </a:cxnLst>
              <a:rect l="l" t="t" r="r" b="b"/>
              <a:pathLst>
                <a:path w="3500800" h="2416220">
                  <a:moveTo>
                    <a:pt x="0" y="0"/>
                  </a:moveTo>
                  <a:lnTo>
                    <a:pt x="3500800" y="0"/>
                  </a:lnTo>
                  <a:lnTo>
                    <a:pt x="3500800" y="2416220"/>
                  </a:lnTo>
                  <a:lnTo>
                    <a:pt x="0" y="2416220"/>
                  </a:lnTo>
                  <a:close/>
                </a:path>
              </a:pathLst>
            </a:custGeom>
            <a:blipFill>
              <a:blip r:embed="rId4"/>
              <a:stretch>
                <a:fillRect/>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id-ID">
                <a:cs typeface="+mn-ea"/>
                <a:sym typeface="+mn-lt"/>
              </a:endParaRPr>
            </a:p>
          </p:txBody>
        </p:sp>
        <p:sp>
          <p:nvSpPr>
            <p:cNvPr id="7" name="iṡľîḋé"/>
            <p:cNvSpPr/>
            <p:nvPr/>
          </p:nvSpPr>
          <p:spPr>
            <a:xfrm>
              <a:off x="10405871" y="0"/>
              <a:ext cx="765225" cy="1938528"/>
            </a:xfrm>
            <a:prstGeom prst="rect">
              <a:avLst/>
            </a:prstGeom>
            <a:solidFill>
              <a:srgbClr val="00B0F0"/>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grpSp>
          <p:nvGrpSpPr>
            <p:cNvPr id="8" name="ïṣļîḍé"/>
            <p:cNvGrpSpPr/>
            <p:nvPr/>
          </p:nvGrpSpPr>
          <p:grpSpPr>
            <a:xfrm>
              <a:off x="8677656" y="1398056"/>
              <a:ext cx="1815083" cy="173736"/>
              <a:chOff x="8677656" y="1398056"/>
              <a:chExt cx="1815083" cy="173736"/>
            </a:xfrm>
          </p:grpSpPr>
          <p:cxnSp>
            <p:nvCxnSpPr>
              <p:cNvPr id="30" name="直接连接符 29"/>
              <p:cNvCxnSpPr/>
              <p:nvPr/>
            </p:nvCxnSpPr>
            <p:spPr>
              <a:xfrm>
                <a:off x="8677656" y="1484924"/>
                <a:ext cx="1728215" cy="0"/>
              </a:xfrm>
              <a:prstGeom prst="line">
                <a:avLst/>
              </a:prstGeom>
              <a:ln w="3175">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1" name="iṧḷîḓe"/>
              <p:cNvSpPr/>
              <p:nvPr/>
            </p:nvSpPr>
            <p:spPr>
              <a:xfrm>
                <a:off x="10319003" y="1398056"/>
                <a:ext cx="173736" cy="173736"/>
              </a:xfrm>
              <a:prstGeom prst="ellipse">
                <a:avLst/>
              </a:prstGeom>
              <a:solidFill>
                <a:schemeClr val="bg1"/>
              </a:solidFill>
              <a:ln w="28575" cap="rnd">
                <a:solidFill>
                  <a:schemeClr val="accen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p>
                <a:pPr algn="ctr" defTabSz="914400"/>
                <a:endParaRPr lang="zh-CN" altLang="en-US" sz="2000" b="1" dirty="0">
                  <a:solidFill>
                    <a:schemeClr val="bg1"/>
                  </a:solidFill>
                  <a:cs typeface="+mn-ea"/>
                  <a:sym typeface="+mn-lt"/>
                </a:endParaRPr>
              </a:p>
            </p:txBody>
          </p:sp>
        </p:grpSp>
        <p:sp>
          <p:nvSpPr>
            <p:cNvPr id="9" name="ïş1íḋé"/>
            <p:cNvSpPr/>
            <p:nvPr/>
          </p:nvSpPr>
          <p:spPr>
            <a:xfrm>
              <a:off x="8043519" y="3977640"/>
              <a:ext cx="3475381" cy="646612"/>
            </a:xfrm>
            <a:custGeom>
              <a:avLst/>
              <a:gdLst>
                <a:gd name="connsiteX0" fmla="*/ 0 w 3500800"/>
                <a:gd name="connsiteY0" fmla="*/ 0 h 2416220"/>
                <a:gd name="connsiteX1" fmla="*/ 3500800 w 3500800"/>
                <a:gd name="connsiteY1" fmla="*/ 0 h 2416220"/>
                <a:gd name="connsiteX2" fmla="*/ 3500800 w 3500800"/>
                <a:gd name="connsiteY2" fmla="*/ 2416220 h 2416220"/>
                <a:gd name="connsiteX3" fmla="*/ 0 w 3500800"/>
                <a:gd name="connsiteY3" fmla="*/ 2416220 h 2416220"/>
              </a:gdLst>
              <a:ahLst/>
              <a:cxnLst>
                <a:cxn ang="0">
                  <a:pos x="connsiteX0" y="connsiteY0"/>
                </a:cxn>
                <a:cxn ang="0">
                  <a:pos x="connsiteX1" y="connsiteY1"/>
                </a:cxn>
                <a:cxn ang="0">
                  <a:pos x="connsiteX2" y="connsiteY2"/>
                </a:cxn>
                <a:cxn ang="0">
                  <a:pos x="connsiteX3" y="connsiteY3"/>
                </a:cxn>
              </a:cxnLst>
              <a:rect l="l" t="t" r="r" b="b"/>
              <a:pathLst>
                <a:path w="3500800" h="2416220">
                  <a:moveTo>
                    <a:pt x="0" y="0"/>
                  </a:moveTo>
                  <a:lnTo>
                    <a:pt x="3500800" y="0"/>
                  </a:lnTo>
                  <a:lnTo>
                    <a:pt x="3500800" y="2416220"/>
                  </a:lnTo>
                  <a:lnTo>
                    <a:pt x="0" y="2416220"/>
                  </a:lnTo>
                  <a:close/>
                </a:path>
              </a:pathLst>
            </a:custGeom>
            <a:solidFill>
              <a:schemeClr val="tx1">
                <a:alpha val="70000"/>
              </a:schemeClr>
            </a:solid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id-ID" dirty="0">
                <a:cs typeface="+mn-ea"/>
                <a:sym typeface="+mn-lt"/>
              </a:endParaRPr>
            </a:p>
          </p:txBody>
        </p:sp>
        <p:sp>
          <p:nvSpPr>
            <p:cNvPr id="10" name="îṣļiḓê"/>
            <p:cNvSpPr/>
            <p:nvPr/>
          </p:nvSpPr>
          <p:spPr>
            <a:xfrm>
              <a:off x="4351960" y="3977640"/>
              <a:ext cx="3475380" cy="646612"/>
            </a:xfrm>
            <a:custGeom>
              <a:avLst/>
              <a:gdLst>
                <a:gd name="connsiteX0" fmla="*/ 0 w 3500799"/>
                <a:gd name="connsiteY0" fmla="*/ 0 h 2416220"/>
                <a:gd name="connsiteX1" fmla="*/ 3500799 w 3500799"/>
                <a:gd name="connsiteY1" fmla="*/ 0 h 2416220"/>
                <a:gd name="connsiteX2" fmla="*/ 3500799 w 3500799"/>
                <a:gd name="connsiteY2" fmla="*/ 2416220 h 2416220"/>
                <a:gd name="connsiteX3" fmla="*/ 0 w 3500799"/>
                <a:gd name="connsiteY3" fmla="*/ 2416220 h 2416220"/>
              </a:gdLst>
              <a:ahLst/>
              <a:cxnLst>
                <a:cxn ang="0">
                  <a:pos x="connsiteX0" y="connsiteY0"/>
                </a:cxn>
                <a:cxn ang="0">
                  <a:pos x="connsiteX1" y="connsiteY1"/>
                </a:cxn>
                <a:cxn ang="0">
                  <a:pos x="connsiteX2" y="connsiteY2"/>
                </a:cxn>
                <a:cxn ang="0">
                  <a:pos x="connsiteX3" y="connsiteY3"/>
                </a:cxn>
              </a:cxnLst>
              <a:rect l="l" t="t" r="r" b="b"/>
              <a:pathLst>
                <a:path w="3500799" h="2416220">
                  <a:moveTo>
                    <a:pt x="0" y="0"/>
                  </a:moveTo>
                  <a:lnTo>
                    <a:pt x="3500799" y="0"/>
                  </a:lnTo>
                  <a:lnTo>
                    <a:pt x="3500799" y="2416220"/>
                  </a:lnTo>
                  <a:lnTo>
                    <a:pt x="0" y="2416220"/>
                  </a:lnTo>
                  <a:close/>
                </a:path>
              </a:pathLst>
            </a:custGeom>
            <a:solidFill>
              <a:schemeClr val="tx1">
                <a:alpha val="70000"/>
              </a:schemeClr>
            </a:solid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id-ID">
                <a:cs typeface="+mn-ea"/>
                <a:sym typeface="+mn-lt"/>
              </a:endParaRPr>
            </a:p>
          </p:txBody>
        </p:sp>
        <p:sp>
          <p:nvSpPr>
            <p:cNvPr id="11" name="ïşḷídè"/>
            <p:cNvSpPr/>
            <p:nvPr/>
          </p:nvSpPr>
          <p:spPr>
            <a:xfrm>
              <a:off x="660400" y="3977640"/>
              <a:ext cx="3475381" cy="646612"/>
            </a:xfrm>
            <a:custGeom>
              <a:avLst/>
              <a:gdLst>
                <a:gd name="connsiteX0" fmla="*/ 0 w 3500800"/>
                <a:gd name="connsiteY0" fmla="*/ 0 h 2416220"/>
                <a:gd name="connsiteX1" fmla="*/ 3500800 w 3500800"/>
                <a:gd name="connsiteY1" fmla="*/ 0 h 2416220"/>
                <a:gd name="connsiteX2" fmla="*/ 3500800 w 3500800"/>
                <a:gd name="connsiteY2" fmla="*/ 2416220 h 2416220"/>
                <a:gd name="connsiteX3" fmla="*/ 0 w 3500800"/>
                <a:gd name="connsiteY3" fmla="*/ 2416220 h 2416220"/>
              </a:gdLst>
              <a:ahLst/>
              <a:cxnLst>
                <a:cxn ang="0">
                  <a:pos x="connsiteX0" y="connsiteY0"/>
                </a:cxn>
                <a:cxn ang="0">
                  <a:pos x="connsiteX1" y="connsiteY1"/>
                </a:cxn>
                <a:cxn ang="0">
                  <a:pos x="connsiteX2" y="connsiteY2"/>
                </a:cxn>
                <a:cxn ang="0">
                  <a:pos x="connsiteX3" y="connsiteY3"/>
                </a:cxn>
              </a:cxnLst>
              <a:rect l="l" t="t" r="r" b="b"/>
              <a:pathLst>
                <a:path w="3500800" h="2416220">
                  <a:moveTo>
                    <a:pt x="0" y="0"/>
                  </a:moveTo>
                  <a:lnTo>
                    <a:pt x="3500800" y="0"/>
                  </a:lnTo>
                  <a:lnTo>
                    <a:pt x="3500800" y="2416220"/>
                  </a:lnTo>
                  <a:lnTo>
                    <a:pt x="0" y="2416220"/>
                  </a:lnTo>
                  <a:close/>
                </a:path>
              </a:pathLst>
            </a:custGeom>
            <a:solidFill>
              <a:schemeClr val="tx1">
                <a:alpha val="70000"/>
              </a:schemeClr>
            </a:solid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id-ID">
                <a:cs typeface="+mn-ea"/>
                <a:sym typeface="+mn-lt"/>
              </a:endParaRPr>
            </a:p>
          </p:txBody>
        </p:sp>
        <p:grpSp>
          <p:nvGrpSpPr>
            <p:cNvPr id="12" name="îślíḍé"/>
            <p:cNvGrpSpPr/>
            <p:nvPr/>
          </p:nvGrpSpPr>
          <p:grpSpPr>
            <a:xfrm>
              <a:off x="2172564" y="4398727"/>
              <a:ext cx="451052" cy="451050"/>
              <a:chOff x="1901923" y="5148072"/>
              <a:chExt cx="682862" cy="682860"/>
            </a:xfrm>
          </p:grpSpPr>
          <p:sp>
            <p:nvSpPr>
              <p:cNvPr id="28" name="í$ḻiďê"/>
              <p:cNvSpPr/>
              <p:nvPr/>
            </p:nvSpPr>
            <p:spPr bwMode="auto">
              <a:xfrm>
                <a:off x="1901923" y="5148072"/>
                <a:ext cx="682862" cy="682860"/>
              </a:xfrm>
              <a:prstGeom prst="ellipse">
                <a:avLst/>
              </a:prstGeom>
              <a:solidFill>
                <a:schemeClr val="tx1">
                  <a:lumMod val="50000"/>
                  <a:lumOff val="50000"/>
                </a:schemeClr>
              </a:solidFill>
              <a:ln w="57150">
                <a:noFill/>
                <a:round/>
              </a:ln>
            </p:spPr>
            <p:txBody>
              <a:bodyPr vert="horz" wrap="square" lIns="91440" tIns="45720" rIns="91440" bIns="45720" numCol="1" anchor="t" anchorCtr="0" compatLnSpc="1"/>
              <a:lstStyle/>
              <a:p>
                <a:endParaRPr lang="en-US" sz="1050">
                  <a:cs typeface="+mn-ea"/>
                  <a:sym typeface="+mn-lt"/>
                </a:endParaRPr>
              </a:p>
            </p:txBody>
          </p:sp>
          <p:sp>
            <p:nvSpPr>
              <p:cNvPr id="29" name="ïṣľíḓê"/>
              <p:cNvSpPr/>
              <p:nvPr/>
            </p:nvSpPr>
            <p:spPr bwMode="auto">
              <a:xfrm>
                <a:off x="2066301" y="5313281"/>
                <a:ext cx="354106" cy="352442"/>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1"/>
              </a:solidFill>
              <a:ln>
                <a:noFill/>
              </a:ln>
            </p:spPr>
            <p:txBody>
              <a:bodyPr/>
              <a:lstStyle/>
              <a:p>
                <a:endParaRPr lang="zh-CN" altLang="en-US">
                  <a:cs typeface="+mn-ea"/>
                  <a:sym typeface="+mn-lt"/>
                </a:endParaRPr>
              </a:p>
            </p:txBody>
          </p:sp>
        </p:grpSp>
        <p:grpSp>
          <p:nvGrpSpPr>
            <p:cNvPr id="13" name="íṩḻíḑé"/>
            <p:cNvGrpSpPr/>
            <p:nvPr/>
          </p:nvGrpSpPr>
          <p:grpSpPr>
            <a:xfrm>
              <a:off x="5864124" y="4398727"/>
              <a:ext cx="451052" cy="451050"/>
              <a:chOff x="1901923" y="5148072"/>
              <a:chExt cx="682862" cy="682860"/>
            </a:xfrm>
          </p:grpSpPr>
          <p:sp>
            <p:nvSpPr>
              <p:cNvPr id="26" name="ísļïḍê"/>
              <p:cNvSpPr/>
              <p:nvPr/>
            </p:nvSpPr>
            <p:spPr bwMode="auto">
              <a:xfrm>
                <a:off x="1901923" y="5148072"/>
                <a:ext cx="682862" cy="682860"/>
              </a:xfrm>
              <a:prstGeom prst="ellipse">
                <a:avLst/>
              </a:prstGeom>
              <a:solidFill>
                <a:schemeClr val="tx1">
                  <a:lumMod val="50000"/>
                  <a:lumOff val="50000"/>
                </a:schemeClr>
              </a:solidFill>
              <a:ln w="57150">
                <a:noFill/>
                <a:round/>
              </a:ln>
            </p:spPr>
            <p:txBody>
              <a:bodyPr vert="horz" wrap="square" lIns="91440" tIns="45720" rIns="91440" bIns="45720" numCol="1" anchor="t" anchorCtr="0" compatLnSpc="1"/>
              <a:lstStyle/>
              <a:p>
                <a:endParaRPr lang="en-US" sz="1050">
                  <a:cs typeface="+mn-ea"/>
                  <a:sym typeface="+mn-lt"/>
                </a:endParaRPr>
              </a:p>
            </p:txBody>
          </p:sp>
          <p:sp>
            <p:nvSpPr>
              <p:cNvPr id="27" name="ïş1îďé"/>
              <p:cNvSpPr/>
              <p:nvPr/>
            </p:nvSpPr>
            <p:spPr bwMode="auto">
              <a:xfrm>
                <a:off x="2066301" y="5313281"/>
                <a:ext cx="354106" cy="352442"/>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1"/>
              </a:solidFill>
              <a:ln>
                <a:noFill/>
              </a:ln>
            </p:spPr>
            <p:txBody>
              <a:bodyPr/>
              <a:lstStyle/>
              <a:p>
                <a:endParaRPr lang="zh-CN" altLang="en-US">
                  <a:cs typeface="+mn-ea"/>
                  <a:sym typeface="+mn-lt"/>
                </a:endParaRPr>
              </a:p>
            </p:txBody>
          </p:sp>
        </p:grpSp>
        <p:grpSp>
          <p:nvGrpSpPr>
            <p:cNvPr id="14" name="ïśḷiḍe"/>
            <p:cNvGrpSpPr/>
            <p:nvPr/>
          </p:nvGrpSpPr>
          <p:grpSpPr>
            <a:xfrm>
              <a:off x="9555683" y="4398727"/>
              <a:ext cx="451052" cy="451050"/>
              <a:chOff x="1901923" y="5148072"/>
              <a:chExt cx="682862" cy="682860"/>
            </a:xfrm>
          </p:grpSpPr>
          <p:sp>
            <p:nvSpPr>
              <p:cNvPr id="24" name="ïS1îḑê"/>
              <p:cNvSpPr/>
              <p:nvPr/>
            </p:nvSpPr>
            <p:spPr bwMode="auto">
              <a:xfrm>
                <a:off x="1901923" y="5148072"/>
                <a:ext cx="682862" cy="682860"/>
              </a:xfrm>
              <a:prstGeom prst="ellipse">
                <a:avLst/>
              </a:prstGeom>
              <a:solidFill>
                <a:schemeClr val="tx1">
                  <a:lumMod val="50000"/>
                  <a:lumOff val="50000"/>
                </a:schemeClr>
              </a:solidFill>
              <a:ln w="57150">
                <a:noFill/>
                <a:round/>
              </a:ln>
            </p:spPr>
            <p:txBody>
              <a:bodyPr vert="horz" wrap="square" lIns="91440" tIns="45720" rIns="91440" bIns="45720" numCol="1" anchor="t" anchorCtr="0" compatLnSpc="1"/>
              <a:lstStyle/>
              <a:p>
                <a:endParaRPr lang="en-US" sz="1050">
                  <a:cs typeface="+mn-ea"/>
                  <a:sym typeface="+mn-lt"/>
                </a:endParaRPr>
              </a:p>
            </p:txBody>
          </p:sp>
          <p:sp>
            <p:nvSpPr>
              <p:cNvPr id="25" name="íṩlïḋe"/>
              <p:cNvSpPr/>
              <p:nvPr/>
            </p:nvSpPr>
            <p:spPr bwMode="auto">
              <a:xfrm>
                <a:off x="2066301" y="5313281"/>
                <a:ext cx="354106" cy="352442"/>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1"/>
              </a:solidFill>
              <a:ln>
                <a:noFill/>
              </a:ln>
            </p:spPr>
            <p:txBody>
              <a:bodyPr/>
              <a:lstStyle/>
              <a:p>
                <a:endParaRPr lang="zh-CN" altLang="en-US">
                  <a:cs typeface="+mn-ea"/>
                  <a:sym typeface="+mn-lt"/>
                </a:endParaRPr>
              </a:p>
            </p:txBody>
          </p:sp>
        </p:grpSp>
        <p:grpSp>
          <p:nvGrpSpPr>
            <p:cNvPr id="15" name="îŝ1îdè"/>
            <p:cNvGrpSpPr/>
            <p:nvPr/>
          </p:nvGrpSpPr>
          <p:grpSpPr>
            <a:xfrm>
              <a:off x="8043519" y="3996525"/>
              <a:ext cx="3475381" cy="1928787"/>
              <a:chOff x="8043519" y="3996525"/>
              <a:chExt cx="3475381" cy="1928787"/>
            </a:xfrm>
          </p:grpSpPr>
          <p:sp>
            <p:nvSpPr>
              <p:cNvPr id="22" name="îšḻiḍé"/>
              <p:cNvSpPr/>
              <p:nvPr/>
            </p:nvSpPr>
            <p:spPr>
              <a:xfrm>
                <a:off x="8043519" y="3996525"/>
                <a:ext cx="3475381" cy="404431"/>
              </a:xfrm>
              <a:prstGeom prst="rect">
                <a:avLst/>
              </a:prstGeom>
              <a:noFill/>
              <a:ln>
                <a:noFill/>
              </a:ln>
            </p:spPr>
            <p:txBody>
              <a:bodyPr wrap="square" lIns="91440" tIns="45720" rIns="91440" bIns="45720" anchor="ctr">
                <a:noAutofit/>
              </a:bodyPr>
              <a:lstStyle/>
              <a:p>
                <a:pPr algn="ctr" fontAlgn="base">
                  <a:spcBef>
                    <a:spcPct val="0"/>
                  </a:spcBef>
                  <a:spcAft>
                    <a:spcPct val="0"/>
                  </a:spcAft>
                  <a:tabLst>
                    <a:tab pos="227965" algn="l"/>
                  </a:tabLst>
                </a:pPr>
                <a:r>
                  <a:rPr lang="zh-CN" altLang="en-US" sz="1600" b="1" dirty="0">
                    <a:solidFill>
                      <a:schemeClr val="bg1"/>
                    </a:solidFill>
                    <a:cs typeface="+mn-ea"/>
                    <a:sym typeface="+mn-lt"/>
                  </a:rPr>
                  <a:t>领取精美纪念品</a:t>
                </a:r>
                <a:endParaRPr lang="en-US" altLang="zh-CN" sz="1600" b="1" dirty="0">
                  <a:solidFill>
                    <a:schemeClr val="bg1"/>
                  </a:solidFill>
                  <a:cs typeface="+mn-ea"/>
                  <a:sym typeface="+mn-lt"/>
                </a:endParaRPr>
              </a:p>
            </p:txBody>
          </p:sp>
          <p:sp>
            <p:nvSpPr>
              <p:cNvPr id="23" name="í$ḻîďé"/>
              <p:cNvSpPr/>
              <p:nvPr/>
            </p:nvSpPr>
            <p:spPr>
              <a:xfrm>
                <a:off x="8043519" y="4893756"/>
                <a:ext cx="3475381" cy="1031556"/>
              </a:xfrm>
              <a:prstGeom prst="rect">
                <a:avLst/>
              </a:prstGeom>
              <a:noFill/>
              <a:ln>
                <a:noFill/>
              </a:ln>
            </p:spPr>
            <p:txBody>
              <a:bodyPr wrap="square" lIns="91440" tIns="45720" rIns="91440" bIns="45720" anchor="t">
                <a:noAutofit/>
              </a:bodyPr>
              <a:lstStyle/>
              <a:p>
                <a:pPr lvl="0" indent="0" algn="ctr">
                  <a:lnSpc>
                    <a:spcPct val="150000"/>
                  </a:lnSpc>
                </a:pPr>
                <a:r>
                  <a:rPr lang="zh-CN" altLang="en-US" sz="1200" b="1" dirty="0">
                    <a:cs typeface="+mn-ea"/>
                    <a:sym typeface="+mn-lt"/>
                  </a:rPr>
                  <a:t>各个场馆体验过后，可在体验馆内领取精美纪念品一份</a:t>
                </a:r>
                <a:endParaRPr lang="zh-CN" altLang="en-US" sz="1200" dirty="0">
                  <a:cs typeface="+mn-ea"/>
                  <a:sym typeface="+mn-lt"/>
                </a:endParaRPr>
              </a:p>
            </p:txBody>
          </p:sp>
        </p:grpSp>
        <p:grpSp>
          <p:nvGrpSpPr>
            <p:cNvPr id="16" name="ïšḷïdê"/>
            <p:cNvGrpSpPr/>
            <p:nvPr/>
          </p:nvGrpSpPr>
          <p:grpSpPr>
            <a:xfrm>
              <a:off x="4351959" y="3996525"/>
              <a:ext cx="3475381" cy="1928787"/>
              <a:chOff x="8043519" y="3996525"/>
              <a:chExt cx="3475381" cy="1928787"/>
            </a:xfrm>
          </p:grpSpPr>
          <p:sp>
            <p:nvSpPr>
              <p:cNvPr id="20" name="íSļïḑe"/>
              <p:cNvSpPr/>
              <p:nvPr/>
            </p:nvSpPr>
            <p:spPr>
              <a:xfrm>
                <a:off x="8043519" y="3996525"/>
                <a:ext cx="3475381" cy="404431"/>
              </a:xfrm>
              <a:prstGeom prst="rect">
                <a:avLst/>
              </a:prstGeom>
              <a:noFill/>
              <a:ln>
                <a:noFill/>
              </a:ln>
            </p:spPr>
            <p:txBody>
              <a:bodyPr wrap="square" lIns="91440" tIns="45720" rIns="91440" bIns="45720" anchor="ctr">
                <a:noAutofit/>
              </a:bodyPr>
              <a:lstStyle/>
              <a:p>
                <a:pPr algn="ctr" fontAlgn="base">
                  <a:spcBef>
                    <a:spcPct val="0"/>
                  </a:spcBef>
                  <a:spcAft>
                    <a:spcPct val="0"/>
                  </a:spcAft>
                  <a:tabLst>
                    <a:tab pos="227965" algn="l"/>
                  </a:tabLst>
                </a:pPr>
                <a:r>
                  <a:rPr lang="zh-CN" altLang="en-US" sz="1600" b="1" dirty="0">
                    <a:solidFill>
                      <a:schemeClr val="bg1"/>
                    </a:solidFill>
                    <a:cs typeface="+mn-ea"/>
                    <a:sym typeface="+mn-lt"/>
                  </a:rPr>
                  <a:t>职业体验</a:t>
                </a:r>
                <a:endParaRPr lang="en-US" altLang="zh-CN" sz="1600" b="1" dirty="0">
                  <a:solidFill>
                    <a:schemeClr val="bg1"/>
                  </a:solidFill>
                  <a:cs typeface="+mn-ea"/>
                  <a:sym typeface="+mn-lt"/>
                </a:endParaRPr>
              </a:p>
            </p:txBody>
          </p:sp>
          <p:sp>
            <p:nvSpPr>
              <p:cNvPr id="21" name="iṣlídê"/>
              <p:cNvSpPr/>
              <p:nvPr/>
            </p:nvSpPr>
            <p:spPr>
              <a:xfrm>
                <a:off x="8043519" y="4893756"/>
                <a:ext cx="3475381" cy="1031556"/>
              </a:xfrm>
              <a:prstGeom prst="rect">
                <a:avLst/>
              </a:prstGeom>
              <a:noFill/>
              <a:ln>
                <a:noFill/>
              </a:ln>
            </p:spPr>
            <p:txBody>
              <a:bodyPr wrap="square" lIns="91440" tIns="45720" rIns="91440" bIns="45720" anchor="t">
                <a:noAutofit/>
              </a:bodyPr>
              <a:lstStyle/>
              <a:p>
                <a:pPr lvl="0" indent="0" algn="ctr">
                  <a:lnSpc>
                    <a:spcPct val="150000"/>
                  </a:lnSpc>
                </a:pPr>
                <a:r>
                  <a:rPr lang="zh-CN" altLang="en-US" sz="1200" b="1" dirty="0">
                    <a:cs typeface="+mn-ea"/>
                    <a:sym typeface="+mn-lt"/>
                  </a:rPr>
                  <a:t>培训过后，正式进入职业体验，过程中利于增强小朋友的表达能力，团队协助能力，提供全新的学习成长空间</a:t>
                </a:r>
                <a:endParaRPr lang="zh-CN" altLang="en-US" sz="1200" dirty="0">
                  <a:cs typeface="+mn-ea"/>
                  <a:sym typeface="+mn-lt"/>
                </a:endParaRPr>
              </a:p>
            </p:txBody>
          </p:sp>
        </p:grpSp>
        <p:grpSp>
          <p:nvGrpSpPr>
            <p:cNvPr id="17" name="íṣlîḓê"/>
            <p:cNvGrpSpPr/>
            <p:nvPr/>
          </p:nvGrpSpPr>
          <p:grpSpPr>
            <a:xfrm>
              <a:off x="660400" y="3996525"/>
              <a:ext cx="3475381" cy="1928787"/>
              <a:chOff x="8043519" y="3996525"/>
              <a:chExt cx="3475381" cy="1928787"/>
            </a:xfrm>
          </p:grpSpPr>
          <p:sp>
            <p:nvSpPr>
              <p:cNvPr id="18" name="ï$1îdè"/>
              <p:cNvSpPr/>
              <p:nvPr/>
            </p:nvSpPr>
            <p:spPr>
              <a:xfrm>
                <a:off x="8043519" y="3996525"/>
                <a:ext cx="3475381" cy="404431"/>
              </a:xfrm>
              <a:prstGeom prst="rect">
                <a:avLst/>
              </a:prstGeom>
              <a:noFill/>
              <a:ln>
                <a:noFill/>
              </a:ln>
            </p:spPr>
            <p:txBody>
              <a:bodyPr wrap="square" lIns="91440" tIns="45720" rIns="91440" bIns="45720" anchor="ctr">
                <a:noAutofit/>
              </a:bodyPr>
              <a:lstStyle/>
              <a:p>
                <a:pPr lvl="0" algn="ctr">
                  <a:lnSpc>
                    <a:spcPct val="150000"/>
                  </a:lnSpc>
                </a:pPr>
                <a:r>
                  <a:rPr lang="zh-CN" altLang="en-US" sz="1600" b="1" dirty="0">
                    <a:solidFill>
                      <a:schemeClr val="bg1"/>
                    </a:solidFill>
                    <a:cs typeface="+mn-ea"/>
                    <a:sym typeface="+mn-lt"/>
                  </a:rPr>
                  <a:t>技能培训</a:t>
                </a:r>
                <a:endParaRPr lang="en-US" altLang="zh-CN" sz="1600" b="1" dirty="0">
                  <a:solidFill>
                    <a:schemeClr val="bg1"/>
                  </a:solidFill>
                  <a:cs typeface="+mn-ea"/>
                  <a:sym typeface="+mn-lt"/>
                </a:endParaRPr>
              </a:p>
            </p:txBody>
          </p:sp>
          <p:sp>
            <p:nvSpPr>
              <p:cNvPr id="19" name="îṥḻíḋé"/>
              <p:cNvSpPr/>
              <p:nvPr/>
            </p:nvSpPr>
            <p:spPr>
              <a:xfrm>
                <a:off x="8043519" y="4893756"/>
                <a:ext cx="3475381" cy="1031556"/>
              </a:xfrm>
              <a:prstGeom prst="rect">
                <a:avLst/>
              </a:prstGeom>
              <a:noFill/>
              <a:ln>
                <a:noFill/>
              </a:ln>
            </p:spPr>
            <p:txBody>
              <a:bodyPr wrap="square" lIns="91440" tIns="45720" rIns="91440" bIns="45720" anchor="t">
                <a:noAutofit/>
              </a:bodyPr>
              <a:lstStyle/>
              <a:p>
                <a:pPr lvl="0" indent="0" algn="ctr">
                  <a:lnSpc>
                    <a:spcPct val="150000"/>
                  </a:lnSpc>
                </a:pPr>
                <a:r>
                  <a:rPr lang="zh-CN" altLang="en-US" sz="1200" b="1" dirty="0">
                    <a:cs typeface="+mn-ea"/>
                    <a:sym typeface="+mn-lt"/>
                  </a:rPr>
                  <a:t>两天的活动时间，共设置五大职业体验点位，每个场馆将派出专业人员对体验者们进行相关技能讲解与培训</a:t>
                </a:r>
                <a:endParaRPr lang="zh-CN" altLang="en-US" sz="1200" dirty="0">
                  <a:cs typeface="+mn-ea"/>
                  <a:sym typeface="+mn-lt"/>
                </a:endParaRPr>
              </a:p>
            </p:txBody>
          </p:sp>
        </p:grpSp>
      </p:grpSp>
      <p:grpSp>
        <p:nvGrpSpPr>
          <p:cNvPr id="37" name="组合 36"/>
          <p:cNvGrpSpPr/>
          <p:nvPr/>
        </p:nvGrpSpPr>
        <p:grpSpPr>
          <a:xfrm>
            <a:off x="5503875" y="1069117"/>
            <a:ext cx="3173781" cy="823846"/>
            <a:chOff x="273146" y="344269"/>
            <a:chExt cx="3173781" cy="823846"/>
          </a:xfrm>
        </p:grpSpPr>
        <p:sp>
          <p:nvSpPr>
            <p:cNvPr id="35" name="矩形 34"/>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ON-SITE ACTIVITY PROCESS</a:t>
              </a:r>
              <a:endParaRPr lang="zh-CN" altLang="en-US" sz="1600" b="1" dirty="0">
                <a:solidFill>
                  <a:srgbClr val="FFC000"/>
                </a:solidFill>
                <a:cs typeface="+mn-ea"/>
                <a:sym typeface="+mn-lt"/>
              </a:endParaRPr>
            </a:p>
          </p:txBody>
        </p:sp>
        <p:sp>
          <p:nvSpPr>
            <p:cNvPr id="36" name="文本框 35"/>
            <p:cNvSpPr txBox="1"/>
            <p:nvPr/>
          </p:nvSpPr>
          <p:spPr>
            <a:xfrm>
              <a:off x="424934" y="344269"/>
              <a:ext cx="3021993" cy="646331"/>
            </a:xfrm>
            <a:prstGeom prst="rect">
              <a:avLst/>
            </a:prstGeom>
            <a:noFill/>
          </p:spPr>
          <p:txBody>
            <a:bodyPr wrap="square" rtlCol="0">
              <a:spAutoFit/>
            </a:bodyPr>
            <a:lstStyle/>
            <a:p>
              <a:pPr algn="dist"/>
              <a:r>
                <a:rPr lang="zh-CN" altLang="en-US" sz="3600" dirty="0">
                  <a:cs typeface="+mn-ea"/>
                  <a:sym typeface="+mn-lt"/>
                </a:rPr>
                <a:t>现场活动流程</a:t>
              </a:r>
              <a:endParaRPr lang="zh-CN" altLang="en-US" sz="3600" dirty="0">
                <a:cs typeface="+mn-ea"/>
                <a:sym typeface="+mn-l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r="859" b="5668"/>
          <a:stretch>
            <a:fillRect/>
          </a:stretch>
        </p:blipFill>
        <p:spPr>
          <a:xfrm>
            <a:off x="355600" y="360363"/>
            <a:ext cx="11468100" cy="6142037"/>
          </a:xfrm>
          <a:prstGeom prst="rect">
            <a:avLst/>
          </a:prstGeom>
        </p:spPr>
      </p:pic>
      <p:pic>
        <p:nvPicPr>
          <p:cNvPr id="9" name="图片 8"/>
          <p:cNvPicPr>
            <a:picLocks noChangeAspect="1"/>
          </p:cNvPicPr>
          <p:nvPr/>
        </p:nvPicPr>
        <p:blipFill>
          <a:blip r:embed="rId2"/>
          <a:stretch>
            <a:fillRect/>
          </a:stretch>
        </p:blipFill>
        <p:spPr>
          <a:xfrm>
            <a:off x="-235569" y="-76201"/>
            <a:ext cx="1581233" cy="6858000"/>
          </a:xfrm>
          <a:prstGeom prst="rect">
            <a:avLst/>
          </a:prstGeom>
        </p:spPr>
      </p:pic>
      <p:pic>
        <p:nvPicPr>
          <p:cNvPr id="11" name="图片 10"/>
          <p:cNvPicPr>
            <a:picLocks noChangeAspect="1"/>
          </p:cNvPicPr>
          <p:nvPr/>
        </p:nvPicPr>
        <p:blipFill>
          <a:blip r:embed="rId3"/>
          <a:stretch>
            <a:fillRect/>
          </a:stretch>
        </p:blipFill>
        <p:spPr>
          <a:xfrm>
            <a:off x="10724706" y="-76201"/>
            <a:ext cx="1575244" cy="6858000"/>
          </a:xfrm>
          <a:prstGeom prst="rect">
            <a:avLst/>
          </a:prstGeom>
        </p:spPr>
      </p:pic>
      <p:sp>
        <p:nvSpPr>
          <p:cNvPr id="5" name="文本框 4"/>
          <p:cNvSpPr txBox="1"/>
          <p:nvPr/>
        </p:nvSpPr>
        <p:spPr>
          <a:xfrm>
            <a:off x="3914815" y="1146900"/>
            <a:ext cx="4339650" cy="1754326"/>
          </a:xfrm>
          <a:prstGeom prst="rect">
            <a:avLst/>
          </a:prstGeom>
          <a:noFill/>
          <a:ln w="38100">
            <a:solidFill>
              <a:srgbClr val="00B0F0"/>
            </a:solidFill>
          </a:ln>
        </p:spPr>
        <p:txBody>
          <a:bodyPr wrap="none" rtlCol="0">
            <a:spAutoFit/>
          </a:bodyPr>
          <a:lstStyle/>
          <a:p>
            <a:r>
              <a:rPr lang="zh-CN" altLang="en-US" sz="5400" b="1" dirty="0">
                <a:solidFill>
                  <a:schemeClr val="bg1"/>
                </a:solidFill>
                <a:cs typeface="+mn-ea"/>
                <a:sym typeface="+mn-lt"/>
              </a:rPr>
              <a:t>职业体验馆一</a:t>
            </a:r>
            <a:endParaRPr lang="en-US" altLang="zh-CN" sz="5400" b="1" dirty="0">
              <a:solidFill>
                <a:schemeClr val="bg1"/>
              </a:solidFill>
              <a:cs typeface="+mn-ea"/>
              <a:sym typeface="+mn-lt"/>
            </a:endParaRPr>
          </a:p>
          <a:p>
            <a:r>
              <a:rPr lang="zh-CN" altLang="en-US" sz="5400" b="1" dirty="0">
                <a:solidFill>
                  <a:schemeClr val="bg1"/>
                </a:solidFill>
                <a:cs typeface="+mn-ea"/>
                <a:sym typeface="+mn-lt"/>
              </a:rPr>
              <a:t>警察局体验馆</a:t>
            </a:r>
            <a:endParaRPr lang="zh-CN" altLang="en-US" sz="5400" b="1" dirty="0">
              <a:solidFill>
                <a:schemeClr val="bg1"/>
              </a:solidFill>
              <a:cs typeface="+mn-ea"/>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366878" y="344269"/>
            <a:ext cx="10982446" cy="6169462"/>
          </a:xfrm>
          <a:prstGeom prst="rect">
            <a:avLst/>
          </a:prstGeom>
        </p:spPr>
      </p:pic>
      <p:pic>
        <p:nvPicPr>
          <p:cNvPr id="7" name="图片 6"/>
          <p:cNvPicPr>
            <a:picLocks noChangeAspect="1"/>
          </p:cNvPicPr>
          <p:nvPr/>
        </p:nvPicPr>
        <p:blipFill rotWithShape="1">
          <a:blip r:embed="rId1"/>
          <a:srcRect l="93060"/>
          <a:stretch>
            <a:fillRect/>
          </a:stretch>
        </p:blipFill>
        <p:spPr>
          <a:xfrm>
            <a:off x="11063969" y="344269"/>
            <a:ext cx="761153" cy="6169462"/>
          </a:xfrm>
          <a:prstGeom prst="rect">
            <a:avLst/>
          </a:prstGeom>
        </p:spPr>
      </p:pic>
      <p:sp>
        <p:nvSpPr>
          <p:cNvPr id="2" name="矩形 1"/>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3" name="文本框 2"/>
          <p:cNvSpPr txBox="1"/>
          <p:nvPr/>
        </p:nvSpPr>
        <p:spPr>
          <a:xfrm>
            <a:off x="424934" y="344269"/>
            <a:ext cx="3021993" cy="646331"/>
          </a:xfrm>
          <a:prstGeom prst="rect">
            <a:avLst/>
          </a:prstGeom>
          <a:noFill/>
        </p:spPr>
        <p:txBody>
          <a:bodyPr wrap="square" rtlCol="0">
            <a:spAutoFit/>
          </a:bodyPr>
          <a:lstStyle/>
          <a:p>
            <a:pPr algn="dist"/>
            <a:r>
              <a:rPr lang="zh-CN" altLang="en-US" sz="3600" dirty="0">
                <a:solidFill>
                  <a:schemeClr val="bg1"/>
                </a:solidFill>
                <a:cs typeface="+mn-ea"/>
                <a:sym typeface="+mn-lt"/>
              </a:rPr>
              <a:t>点位氛围布置</a:t>
            </a:r>
            <a:endParaRPr lang="zh-CN" altLang="en-US" sz="3600" dirty="0">
              <a:solidFill>
                <a:schemeClr val="bg1"/>
              </a:solidFill>
              <a:cs typeface="+mn-ea"/>
              <a:sym typeface="+mn-lt"/>
            </a:endParaRPr>
          </a:p>
        </p:txBody>
      </p:sp>
      <p:sp>
        <p:nvSpPr>
          <p:cNvPr id="4" name="文本框 1"/>
          <p:cNvSpPr txBox="1"/>
          <p:nvPr/>
        </p:nvSpPr>
        <p:spPr>
          <a:xfrm>
            <a:off x="8545982" y="3895016"/>
            <a:ext cx="3279140" cy="2305759"/>
          </a:xfrm>
          <a:prstGeom prst="rect">
            <a:avLst/>
          </a:prstGeom>
          <a:noFill/>
          <a:ln w="9525">
            <a:noFill/>
          </a:ln>
        </p:spPr>
        <p:txBody>
          <a:bodyPr wrap="square" anchor="t">
            <a:spAutoFit/>
          </a:bodyPr>
          <a:lstStyle/>
          <a:p>
            <a:pPr lvl="0" indent="0">
              <a:lnSpc>
                <a:spcPct val="150000"/>
              </a:lnSpc>
            </a:pPr>
            <a:r>
              <a:rPr lang="zh-CN" altLang="en-US" b="1" u="sng" dirty="0">
                <a:solidFill>
                  <a:srgbClr val="00B0F0"/>
                </a:solidFill>
                <a:cs typeface="+mn-ea"/>
                <a:sym typeface="+mn-lt"/>
              </a:rPr>
              <a:t>警察局体验场馆搭建</a:t>
            </a:r>
            <a:endParaRPr lang="zh-CN" altLang="en-US" sz="1600" b="1" dirty="0">
              <a:solidFill>
                <a:srgbClr val="00B0F0"/>
              </a:solidFill>
              <a:cs typeface="+mn-ea"/>
              <a:sym typeface="+mn-lt"/>
            </a:endParaRPr>
          </a:p>
          <a:p>
            <a:pPr marL="285750" lvl="0" indent="-285750">
              <a:lnSpc>
                <a:spcPct val="150000"/>
              </a:lnSpc>
              <a:buFont typeface="Wingdings" panose="05000000000000000000" charset="0"/>
              <a:buChar char="n"/>
            </a:pPr>
            <a:r>
              <a:rPr lang="zh-CN" altLang="en-US" sz="1600" b="1" dirty="0">
                <a:solidFill>
                  <a:schemeClr val="bg1"/>
                </a:solidFill>
                <a:cs typeface="+mn-ea"/>
                <a:sym typeface="+mn-lt"/>
              </a:rPr>
              <a:t>体验场馆（桁架框架搭建）</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专业隔离带</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儿童专用桌椅</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儿童警察服装（衣帽）</a:t>
            </a:r>
            <a:r>
              <a:rPr lang="en-US" altLang="zh-CN" sz="1600" b="1" dirty="0">
                <a:solidFill>
                  <a:schemeClr val="bg1"/>
                </a:solidFill>
                <a:cs typeface="+mn-ea"/>
                <a:sym typeface="+mn-lt"/>
              </a:rPr>
              <a:t>2</a:t>
            </a:r>
            <a:r>
              <a:rPr lang="zh-CN" altLang="en-US" sz="1600" b="1" dirty="0">
                <a:solidFill>
                  <a:schemeClr val="bg1"/>
                </a:solidFill>
                <a:cs typeface="+mn-ea"/>
                <a:sym typeface="+mn-lt"/>
              </a:rPr>
              <a:t>套</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打靶机两台</a:t>
            </a:r>
            <a:endParaRPr lang="zh-CN" altLang="en-US" sz="1600" b="1" dirty="0">
              <a:solidFill>
                <a:schemeClr val="bg1"/>
              </a:solidFill>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śḷíḍé"/>
          <p:cNvSpPr/>
          <p:nvPr/>
        </p:nvSpPr>
        <p:spPr>
          <a:xfrm>
            <a:off x="666750" y="3117850"/>
            <a:ext cx="2282825" cy="1914525"/>
          </a:xfrm>
          <a:prstGeom prst="rect">
            <a:avLst/>
          </a:prstGeom>
          <a:blipFill dpi="0" rotWithShape="1">
            <a:blip r:embed="rId1"/>
            <a:srcRect/>
            <a:stretch>
              <a:fillRect l="-14000" t="-11000" r="-33000" b="-3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grpSp>
        <p:nvGrpSpPr>
          <p:cNvPr id="4" name="îşľíḋé"/>
          <p:cNvGrpSpPr/>
          <p:nvPr/>
        </p:nvGrpSpPr>
        <p:grpSpPr>
          <a:xfrm>
            <a:off x="666750" y="4268919"/>
            <a:ext cx="770352" cy="763456"/>
            <a:chOff x="11421648" y="1130300"/>
            <a:chExt cx="770352" cy="763456"/>
          </a:xfrm>
        </p:grpSpPr>
        <p:sp>
          <p:nvSpPr>
            <p:cNvPr id="18" name="íś1iḍê"/>
            <p:cNvSpPr/>
            <p:nvPr/>
          </p:nvSpPr>
          <p:spPr>
            <a:xfrm>
              <a:off x="11421648" y="1130300"/>
              <a:ext cx="770352" cy="7634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ID" dirty="0">
                <a:cs typeface="+mn-ea"/>
                <a:sym typeface="+mn-lt"/>
              </a:endParaRPr>
            </a:p>
          </p:txBody>
        </p:sp>
        <p:sp>
          <p:nvSpPr>
            <p:cNvPr id="19" name="ïŝlídé"/>
            <p:cNvSpPr/>
            <p:nvPr/>
          </p:nvSpPr>
          <p:spPr bwMode="auto">
            <a:xfrm>
              <a:off x="11637822" y="1346939"/>
              <a:ext cx="338006" cy="330178"/>
            </a:xfrm>
            <a:custGeom>
              <a:avLst/>
              <a:gdLst>
                <a:gd name="T0" fmla="*/ 59 w 415"/>
                <a:gd name="T1" fmla="*/ 406 h 406"/>
                <a:gd name="T2" fmla="*/ 25 w 415"/>
                <a:gd name="T3" fmla="*/ 394 h 406"/>
                <a:gd name="T4" fmla="*/ 19 w 415"/>
                <a:gd name="T5" fmla="*/ 318 h 406"/>
                <a:gd name="T6" fmla="*/ 114 w 415"/>
                <a:gd name="T7" fmla="*/ 206 h 406"/>
                <a:gd name="T8" fmla="*/ 19 w 415"/>
                <a:gd name="T9" fmla="*/ 94 h 406"/>
                <a:gd name="T10" fmla="*/ 25 w 415"/>
                <a:gd name="T11" fmla="*/ 19 h 406"/>
                <a:gd name="T12" fmla="*/ 100 w 415"/>
                <a:gd name="T13" fmla="*/ 25 h 406"/>
                <a:gd name="T14" fmla="*/ 225 w 415"/>
                <a:gd name="T15" fmla="*/ 172 h 406"/>
                <a:gd name="T16" fmla="*/ 225 w 415"/>
                <a:gd name="T17" fmla="*/ 241 h 406"/>
                <a:gd name="T18" fmla="*/ 100 w 415"/>
                <a:gd name="T19" fmla="*/ 388 h 406"/>
                <a:gd name="T20" fmla="*/ 59 w 415"/>
                <a:gd name="T21" fmla="*/ 406 h 406"/>
                <a:gd name="T22" fmla="*/ 273 w 415"/>
                <a:gd name="T23" fmla="*/ 388 h 406"/>
                <a:gd name="T24" fmla="*/ 398 w 415"/>
                <a:gd name="T25" fmla="*/ 241 h 406"/>
                <a:gd name="T26" fmla="*/ 398 w 415"/>
                <a:gd name="T27" fmla="*/ 172 h 406"/>
                <a:gd name="T28" fmla="*/ 273 w 415"/>
                <a:gd name="T29" fmla="*/ 25 h 406"/>
                <a:gd name="T30" fmla="*/ 198 w 415"/>
                <a:gd name="T31" fmla="*/ 19 h 406"/>
                <a:gd name="T32" fmla="*/ 192 w 415"/>
                <a:gd name="T33" fmla="*/ 94 h 406"/>
                <a:gd name="T34" fmla="*/ 287 w 415"/>
                <a:gd name="T35" fmla="*/ 206 h 406"/>
                <a:gd name="T36" fmla="*/ 192 w 415"/>
                <a:gd name="T37" fmla="*/ 318 h 406"/>
                <a:gd name="T38" fmla="*/ 198 w 415"/>
                <a:gd name="T39" fmla="*/ 394 h 406"/>
                <a:gd name="T40" fmla="*/ 232 w 415"/>
                <a:gd name="T41" fmla="*/ 406 h 406"/>
                <a:gd name="T42" fmla="*/ 273 w 415"/>
                <a:gd name="T43" fmla="*/ 38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5" h="406">
                  <a:moveTo>
                    <a:pt x="59" y="406"/>
                  </a:moveTo>
                  <a:cubicBezTo>
                    <a:pt x="47" y="406"/>
                    <a:pt x="35" y="402"/>
                    <a:pt x="25" y="394"/>
                  </a:cubicBezTo>
                  <a:cubicBezTo>
                    <a:pt x="2" y="375"/>
                    <a:pt x="0" y="341"/>
                    <a:pt x="19" y="318"/>
                  </a:cubicBezTo>
                  <a:lnTo>
                    <a:pt x="114" y="206"/>
                  </a:lnTo>
                  <a:lnTo>
                    <a:pt x="19" y="94"/>
                  </a:lnTo>
                  <a:cubicBezTo>
                    <a:pt x="0" y="71"/>
                    <a:pt x="2" y="38"/>
                    <a:pt x="25" y="19"/>
                  </a:cubicBezTo>
                  <a:cubicBezTo>
                    <a:pt x="47" y="0"/>
                    <a:pt x="81" y="2"/>
                    <a:pt x="100" y="25"/>
                  </a:cubicBezTo>
                  <a:lnTo>
                    <a:pt x="225" y="172"/>
                  </a:lnTo>
                  <a:cubicBezTo>
                    <a:pt x="242" y="192"/>
                    <a:pt x="242" y="221"/>
                    <a:pt x="225" y="241"/>
                  </a:cubicBezTo>
                  <a:lnTo>
                    <a:pt x="100" y="388"/>
                  </a:lnTo>
                  <a:cubicBezTo>
                    <a:pt x="89" y="400"/>
                    <a:pt x="74" y="406"/>
                    <a:pt x="59" y="406"/>
                  </a:cubicBezTo>
                  <a:close/>
                  <a:moveTo>
                    <a:pt x="273" y="388"/>
                  </a:moveTo>
                  <a:lnTo>
                    <a:pt x="398" y="241"/>
                  </a:lnTo>
                  <a:cubicBezTo>
                    <a:pt x="415" y="221"/>
                    <a:pt x="415" y="192"/>
                    <a:pt x="398" y="172"/>
                  </a:cubicBezTo>
                  <a:lnTo>
                    <a:pt x="273" y="25"/>
                  </a:lnTo>
                  <a:cubicBezTo>
                    <a:pt x="254" y="2"/>
                    <a:pt x="220" y="0"/>
                    <a:pt x="198" y="19"/>
                  </a:cubicBezTo>
                  <a:cubicBezTo>
                    <a:pt x="175" y="38"/>
                    <a:pt x="173" y="71"/>
                    <a:pt x="192" y="94"/>
                  </a:cubicBezTo>
                  <a:lnTo>
                    <a:pt x="287" y="206"/>
                  </a:lnTo>
                  <a:lnTo>
                    <a:pt x="192" y="318"/>
                  </a:lnTo>
                  <a:cubicBezTo>
                    <a:pt x="173" y="341"/>
                    <a:pt x="175" y="375"/>
                    <a:pt x="198" y="394"/>
                  </a:cubicBezTo>
                  <a:cubicBezTo>
                    <a:pt x="208" y="402"/>
                    <a:pt x="220" y="406"/>
                    <a:pt x="232" y="406"/>
                  </a:cubicBezTo>
                  <a:cubicBezTo>
                    <a:pt x="247" y="406"/>
                    <a:pt x="262" y="400"/>
                    <a:pt x="273" y="38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sp>
        <p:nvSpPr>
          <p:cNvPr id="5" name="îS1ïḓé"/>
          <p:cNvSpPr/>
          <p:nvPr/>
        </p:nvSpPr>
        <p:spPr>
          <a:xfrm>
            <a:off x="2992580" y="3117850"/>
            <a:ext cx="2282825" cy="1914525"/>
          </a:xfrm>
          <a:prstGeom prst="rect">
            <a:avLst/>
          </a:prstGeom>
          <a:blipFill dpi="0" rotWithShape="1">
            <a:blip r:embed="rId2"/>
            <a:srcRect/>
            <a:stretch>
              <a:fillRect l="-16000" r="-14000" b="-9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6" name="ïṡľïḓê"/>
          <p:cNvSpPr/>
          <p:nvPr/>
        </p:nvSpPr>
        <p:spPr>
          <a:xfrm>
            <a:off x="5318410" y="3117850"/>
            <a:ext cx="2282825" cy="1914525"/>
          </a:xfrm>
          <a:prstGeom prst="rect">
            <a:avLst/>
          </a:prstGeom>
          <a:blipFill dpi="0" rotWithShape="1">
            <a:blip r:embed="rId3"/>
            <a:srcRect/>
            <a:stretch>
              <a:fillRect l="-6000" r="-20000" b="-11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íṡļiḑe"/>
          <p:cNvSpPr/>
          <p:nvPr/>
        </p:nvSpPr>
        <p:spPr>
          <a:xfrm>
            <a:off x="666749" y="51233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职业认知了解</a:t>
            </a:r>
            <a:endParaRPr lang="zh-CN" altLang="en-US" sz="1600" b="1" dirty="0">
              <a:cs typeface="+mn-ea"/>
              <a:sym typeface="+mn-lt"/>
            </a:endParaRPr>
          </a:p>
        </p:txBody>
      </p:sp>
      <p:sp>
        <p:nvSpPr>
          <p:cNvPr id="8" name="ísľídê"/>
          <p:cNvSpPr/>
          <p:nvPr/>
        </p:nvSpPr>
        <p:spPr>
          <a:xfrm>
            <a:off x="666749" y="55137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9" name="íṥľïdè"/>
          <p:cNvSpPr/>
          <p:nvPr/>
        </p:nvSpPr>
        <p:spPr>
          <a:xfrm>
            <a:off x="2992580" y="51233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队列训练</a:t>
            </a:r>
            <a:endParaRPr lang="zh-CN" altLang="en-US" sz="1600" b="1" dirty="0">
              <a:cs typeface="+mn-ea"/>
              <a:sym typeface="+mn-lt"/>
            </a:endParaRPr>
          </a:p>
        </p:txBody>
      </p:sp>
      <p:sp>
        <p:nvSpPr>
          <p:cNvPr id="10" name="ïşļîďé"/>
          <p:cNvSpPr/>
          <p:nvPr/>
        </p:nvSpPr>
        <p:spPr>
          <a:xfrm>
            <a:off x="2992580" y="55137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11" name="îŝļíḑe"/>
          <p:cNvSpPr/>
          <p:nvPr/>
        </p:nvSpPr>
        <p:spPr>
          <a:xfrm>
            <a:off x="5318411" y="51233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打靶射击演练</a:t>
            </a:r>
            <a:endParaRPr lang="zh-CN" altLang="en-US" sz="1600" b="1" dirty="0">
              <a:cs typeface="+mn-ea"/>
              <a:sym typeface="+mn-lt"/>
            </a:endParaRPr>
          </a:p>
        </p:txBody>
      </p:sp>
      <p:sp>
        <p:nvSpPr>
          <p:cNvPr id="12" name="iṥľiḓe"/>
          <p:cNvSpPr/>
          <p:nvPr/>
        </p:nvSpPr>
        <p:spPr>
          <a:xfrm>
            <a:off x="5318411" y="55137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grpSp>
        <p:nvGrpSpPr>
          <p:cNvPr id="13" name="í$ḷíḑè"/>
          <p:cNvGrpSpPr/>
          <p:nvPr/>
        </p:nvGrpSpPr>
        <p:grpSpPr>
          <a:xfrm>
            <a:off x="7680325" y="1143000"/>
            <a:ext cx="3844925" cy="2452329"/>
            <a:chOff x="660400" y="1919647"/>
            <a:chExt cx="3844925" cy="2452329"/>
          </a:xfrm>
        </p:grpSpPr>
        <p:sp>
          <p:nvSpPr>
            <p:cNvPr id="14" name="íṧliḋê"/>
            <p:cNvSpPr txBox="1"/>
            <p:nvPr/>
          </p:nvSpPr>
          <p:spPr>
            <a:xfrm>
              <a:off x="660400" y="2739381"/>
              <a:ext cx="3844925" cy="134715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zh-CN" altLang="en-US" sz="1400" dirty="0">
                  <a:cs typeface="+mn-ea"/>
                  <a:sym typeface="+mn-lt"/>
                </a:rPr>
                <a:t>警察局内由工作人员饰演匪徒；绑架了爸爸妈妈做人质，小朋友们需要进行任务挑战，解救父母，在过程中感受警察的责任感，学会保护自我</a:t>
              </a:r>
              <a:endParaRPr lang="en-US" altLang="zh-CN" sz="1400" dirty="0">
                <a:cs typeface="+mn-ea"/>
                <a:sym typeface="+mn-lt"/>
              </a:endParaRPr>
            </a:p>
          </p:txBody>
        </p:sp>
        <p:sp>
          <p:nvSpPr>
            <p:cNvPr id="15" name="íSḻíḑe"/>
            <p:cNvSpPr/>
            <p:nvPr/>
          </p:nvSpPr>
          <p:spPr bwMode="auto">
            <a:xfrm>
              <a:off x="2172863"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a:solidFill>
                    <a:schemeClr val="bg1"/>
                  </a:solidFill>
                  <a:cs typeface="+mn-ea"/>
                  <a:sym typeface="+mn-lt"/>
                </a:rPr>
                <a:t>… …</a:t>
              </a:r>
              <a:endParaRPr lang="en-US" altLang="zh-CN" sz="1100" dirty="0">
                <a:solidFill>
                  <a:schemeClr val="bg1"/>
                </a:solidFill>
                <a:cs typeface="+mn-ea"/>
                <a:sym typeface="+mn-lt"/>
              </a:endParaRPr>
            </a:p>
          </p:txBody>
        </p:sp>
        <p:sp>
          <p:nvSpPr>
            <p:cNvPr id="16" name="išlidê"/>
            <p:cNvSpPr txBox="1"/>
            <p:nvPr/>
          </p:nvSpPr>
          <p:spPr>
            <a:xfrm>
              <a:off x="660400" y="1919647"/>
              <a:ext cx="3844925" cy="819734"/>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buSzPct val="25000"/>
              </a:pPr>
              <a:r>
                <a:rPr lang="zh-CN" altLang="zh-CN" sz="2000" b="1" dirty="0">
                  <a:cs typeface="+mn-ea"/>
                  <a:sym typeface="+mn-lt"/>
                </a:rPr>
                <a:t>体验场馆一：警察局体验馆</a:t>
              </a:r>
              <a:endParaRPr lang="zh-CN" altLang="en-US" sz="2000" b="1" dirty="0">
                <a:cs typeface="+mn-ea"/>
                <a:sym typeface="+mn-lt"/>
              </a:endParaRPr>
            </a:p>
          </p:txBody>
        </p:sp>
        <p:sp>
          <p:nvSpPr>
            <p:cNvPr id="17" name="íšľiḍê"/>
            <p:cNvSpPr/>
            <p:nvPr/>
          </p:nvSpPr>
          <p:spPr bwMode="auto">
            <a:xfrm>
              <a:off x="3388889"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dirty="0">
                  <a:solidFill>
                    <a:schemeClr val="bg1"/>
                  </a:solidFill>
                  <a:cs typeface="+mn-ea"/>
                  <a:sym typeface="+mn-lt"/>
                </a:rPr>
                <a:t>… …</a:t>
              </a:r>
              <a:endParaRPr lang="en-US" altLang="zh-CN" sz="1100" dirty="0">
                <a:solidFill>
                  <a:schemeClr val="bg1"/>
                </a:solidFill>
                <a:cs typeface="+mn-ea"/>
                <a:sym typeface="+mn-lt"/>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915026" y="3318468"/>
            <a:ext cx="5669915" cy="2081019"/>
          </a:xfrm>
          <a:prstGeom prst="rect">
            <a:avLst/>
          </a:prstGeom>
          <a:noFill/>
          <a:ln w="9525">
            <a:noFill/>
          </a:ln>
        </p:spPr>
        <p:txBody>
          <a:bodyPr wrap="square" anchor="t">
            <a:spAutoFit/>
          </a:bodyPr>
          <a:lstStyle/>
          <a:p>
            <a:pPr lvl="0" indent="0">
              <a:lnSpc>
                <a:spcPct val="150000"/>
              </a:lnSpc>
            </a:pPr>
            <a:r>
              <a:rPr lang="zh-CN" altLang="en-US" sz="1600" b="1" dirty="0">
                <a:solidFill>
                  <a:schemeClr val="tx2"/>
                </a:solidFill>
                <a:cs typeface="+mn-ea"/>
                <a:sym typeface="+mn-lt"/>
              </a:rPr>
              <a:t>技能培训</a:t>
            </a:r>
            <a:endParaRPr lang="zh-CN" altLang="en-US" sz="1600" b="1" dirty="0">
              <a:solidFill>
                <a:srgbClr val="FF0000"/>
              </a:solidFill>
              <a:cs typeface="+mn-ea"/>
              <a:sym typeface="+mn-lt"/>
            </a:endParaRPr>
          </a:p>
          <a:p>
            <a:pPr lvl="0" indent="0">
              <a:lnSpc>
                <a:spcPct val="150000"/>
              </a:lnSpc>
            </a:pPr>
            <a:r>
              <a:rPr lang="zh-CN" altLang="en-US" sz="1400" b="1" dirty="0">
                <a:cs typeface="+mn-ea"/>
                <a:sym typeface="+mn-lt"/>
              </a:rPr>
              <a:t>Ⅰ</a:t>
            </a:r>
            <a:r>
              <a:rPr lang="en-US" altLang="zh-CN" sz="1400" b="1" dirty="0">
                <a:cs typeface="+mn-ea"/>
                <a:sym typeface="+mn-lt"/>
              </a:rPr>
              <a:t>. </a:t>
            </a:r>
            <a:r>
              <a:rPr lang="zh-CN" altLang="en-US" sz="1400" b="1" dirty="0">
                <a:cs typeface="+mn-ea"/>
                <a:sym typeface="+mn-lt"/>
              </a:rPr>
              <a:t>穿职业装，职业认知了解</a:t>
            </a:r>
            <a:endParaRPr lang="en-US" altLang="zh-CN" sz="1400" b="1" dirty="0">
              <a:cs typeface="+mn-ea"/>
              <a:sym typeface="+mn-lt"/>
            </a:endParaRPr>
          </a:p>
          <a:p>
            <a:pPr lvl="0" indent="0">
              <a:lnSpc>
                <a:spcPct val="150000"/>
              </a:lnSpc>
            </a:pPr>
            <a:r>
              <a:rPr lang="zh-CN" altLang="en-US" sz="1400" b="1" dirty="0">
                <a:cs typeface="+mn-ea"/>
                <a:sym typeface="+mn-lt"/>
              </a:rPr>
              <a:t>Ⅱ</a:t>
            </a:r>
            <a:r>
              <a:rPr lang="en-US" altLang="zh-CN" sz="1400" b="1" dirty="0">
                <a:cs typeface="+mn-ea"/>
                <a:sym typeface="+mn-lt"/>
              </a:rPr>
              <a:t>. </a:t>
            </a:r>
            <a:r>
              <a:rPr lang="zh-CN" altLang="zh-CN" sz="1400" b="1" dirty="0">
                <a:cs typeface="+mn-ea"/>
                <a:sym typeface="+mn-lt"/>
              </a:rPr>
              <a:t>在</a:t>
            </a:r>
            <a:r>
              <a:rPr lang="zh-CN" altLang="en-US" sz="1400" b="1" dirty="0">
                <a:cs typeface="+mn-ea"/>
                <a:sym typeface="+mn-lt"/>
              </a:rPr>
              <a:t>工作人员</a:t>
            </a:r>
            <a:r>
              <a:rPr lang="zh-CN" altLang="zh-CN" sz="1400" b="1" dirty="0">
                <a:cs typeface="+mn-ea"/>
                <a:sym typeface="+mn-lt"/>
              </a:rPr>
              <a:t>的指导下进行队列训练</a:t>
            </a:r>
            <a:endParaRPr lang="zh-CN" altLang="zh-CN" sz="1400" b="1" dirty="0">
              <a:cs typeface="+mn-ea"/>
              <a:sym typeface="+mn-lt"/>
            </a:endParaRPr>
          </a:p>
          <a:p>
            <a:pPr lvl="0" indent="0">
              <a:lnSpc>
                <a:spcPct val="150000"/>
              </a:lnSpc>
            </a:pPr>
            <a:r>
              <a:rPr lang="zh-CN" altLang="zh-CN" sz="1600" b="1" dirty="0">
                <a:solidFill>
                  <a:schemeClr val="tx2"/>
                </a:solidFill>
                <a:cs typeface="+mn-ea"/>
                <a:sym typeface="+mn-lt"/>
              </a:rPr>
              <a:t>职业体验</a:t>
            </a:r>
            <a:endParaRPr lang="zh-CN" altLang="zh-CN" sz="1600" b="1" dirty="0">
              <a:solidFill>
                <a:srgbClr val="FF0000"/>
              </a:solidFill>
              <a:cs typeface="+mn-ea"/>
              <a:sym typeface="+mn-lt"/>
            </a:endParaRPr>
          </a:p>
          <a:p>
            <a:pPr lvl="0" indent="0">
              <a:lnSpc>
                <a:spcPct val="150000"/>
              </a:lnSpc>
            </a:pPr>
            <a:r>
              <a:rPr lang="zh-CN" altLang="zh-CN" sz="1400" b="1" dirty="0">
                <a:cs typeface="+mn-ea"/>
                <a:sym typeface="+mn-lt"/>
              </a:rPr>
              <a:t>Ⅰ. 敬礼，站军姿训练</a:t>
            </a:r>
            <a:endParaRPr lang="zh-CN" altLang="zh-CN" sz="1400" b="1" dirty="0">
              <a:cs typeface="+mn-ea"/>
              <a:sym typeface="+mn-lt"/>
            </a:endParaRPr>
          </a:p>
          <a:p>
            <a:pPr lvl="0" indent="0">
              <a:lnSpc>
                <a:spcPct val="150000"/>
              </a:lnSpc>
            </a:pPr>
            <a:r>
              <a:rPr lang="zh-CN" altLang="zh-CN" sz="1400" b="1" dirty="0">
                <a:cs typeface="+mn-ea"/>
                <a:sym typeface="+mn-lt"/>
              </a:rPr>
              <a:t>Ⅱ. 在</a:t>
            </a:r>
            <a:r>
              <a:rPr lang="zh-CN" altLang="en-US" sz="1400" b="1" dirty="0">
                <a:cs typeface="+mn-ea"/>
                <a:sym typeface="+mn-lt"/>
              </a:rPr>
              <a:t>工作人员</a:t>
            </a:r>
            <a:r>
              <a:rPr lang="zh-CN" altLang="zh-CN" sz="1400" b="1" dirty="0">
                <a:cs typeface="+mn-ea"/>
                <a:sym typeface="+mn-lt"/>
              </a:rPr>
              <a:t>的指导下进行打靶射击演练</a:t>
            </a:r>
            <a:endParaRPr lang="zh-CN" altLang="zh-CN" sz="1400" b="1" dirty="0">
              <a:cs typeface="+mn-ea"/>
              <a:sym typeface="+mn-lt"/>
            </a:endParaRPr>
          </a:p>
        </p:txBody>
      </p:sp>
      <p:pic>
        <p:nvPicPr>
          <p:cNvPr id="3" name="图片 2"/>
          <p:cNvPicPr>
            <a:picLocks noChangeAspect="1"/>
          </p:cNvPicPr>
          <p:nvPr/>
        </p:nvPicPr>
        <p:blipFill>
          <a:blip r:embed="rId1"/>
          <a:stretch>
            <a:fillRect/>
          </a:stretch>
        </p:blipFill>
        <p:spPr>
          <a:xfrm>
            <a:off x="658814" y="1890479"/>
            <a:ext cx="5256212" cy="350900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222869" y="-76201"/>
            <a:ext cx="1581233" cy="6858000"/>
          </a:xfrm>
          <a:prstGeom prst="rect">
            <a:avLst/>
          </a:prstGeom>
        </p:spPr>
      </p:pic>
      <p:pic>
        <p:nvPicPr>
          <p:cNvPr id="11" name="图片 10"/>
          <p:cNvPicPr>
            <a:picLocks noChangeAspect="1"/>
          </p:cNvPicPr>
          <p:nvPr/>
        </p:nvPicPr>
        <p:blipFill>
          <a:blip r:embed="rId2"/>
          <a:stretch>
            <a:fillRect/>
          </a:stretch>
        </p:blipFill>
        <p:spPr>
          <a:xfrm>
            <a:off x="10712006" y="-76201"/>
            <a:ext cx="1575244" cy="6858000"/>
          </a:xfrm>
          <a:prstGeom prst="rect">
            <a:avLst/>
          </a:prstGeom>
        </p:spPr>
      </p:pic>
      <p:pic>
        <p:nvPicPr>
          <p:cNvPr id="6" name="图片 5"/>
          <p:cNvPicPr>
            <a:picLocks noChangeAspect="1"/>
          </p:cNvPicPr>
          <p:nvPr/>
        </p:nvPicPr>
        <p:blipFill rotWithShape="1">
          <a:blip r:embed="rId3"/>
          <a:srcRect r="859" b="5668"/>
          <a:stretch>
            <a:fillRect/>
          </a:stretch>
        </p:blipFill>
        <p:spPr>
          <a:xfrm>
            <a:off x="355600" y="360363"/>
            <a:ext cx="11468100" cy="6142037"/>
          </a:xfrm>
          <a:prstGeom prst="rect">
            <a:avLst/>
          </a:prstGeom>
        </p:spPr>
      </p:pic>
      <p:pic>
        <p:nvPicPr>
          <p:cNvPr id="7" name="图片 6"/>
          <p:cNvPicPr>
            <a:picLocks noChangeAspect="1"/>
          </p:cNvPicPr>
          <p:nvPr/>
        </p:nvPicPr>
        <p:blipFill>
          <a:blip r:embed="rId1"/>
          <a:stretch>
            <a:fillRect/>
          </a:stretch>
        </p:blipFill>
        <p:spPr>
          <a:xfrm>
            <a:off x="-235569" y="-76201"/>
            <a:ext cx="1581233" cy="6858000"/>
          </a:xfrm>
          <a:prstGeom prst="rect">
            <a:avLst/>
          </a:prstGeom>
        </p:spPr>
      </p:pic>
      <p:pic>
        <p:nvPicPr>
          <p:cNvPr id="8" name="图片 7"/>
          <p:cNvPicPr>
            <a:picLocks noChangeAspect="1"/>
          </p:cNvPicPr>
          <p:nvPr/>
        </p:nvPicPr>
        <p:blipFill>
          <a:blip r:embed="rId2"/>
          <a:stretch>
            <a:fillRect/>
          </a:stretch>
        </p:blipFill>
        <p:spPr>
          <a:xfrm>
            <a:off x="10724706" y="-76201"/>
            <a:ext cx="1575244" cy="6858000"/>
          </a:xfrm>
          <a:prstGeom prst="rect">
            <a:avLst/>
          </a:prstGeom>
        </p:spPr>
      </p:pic>
      <p:sp>
        <p:nvSpPr>
          <p:cNvPr id="10" name="文本框 9"/>
          <p:cNvSpPr txBox="1"/>
          <p:nvPr/>
        </p:nvSpPr>
        <p:spPr>
          <a:xfrm>
            <a:off x="3914815" y="1146900"/>
            <a:ext cx="4339650" cy="1754326"/>
          </a:xfrm>
          <a:prstGeom prst="rect">
            <a:avLst/>
          </a:prstGeom>
          <a:noFill/>
          <a:ln w="38100">
            <a:solidFill>
              <a:srgbClr val="00B0F0"/>
            </a:solidFill>
          </a:ln>
        </p:spPr>
        <p:txBody>
          <a:bodyPr wrap="none" rtlCol="0">
            <a:spAutoFit/>
          </a:bodyPr>
          <a:lstStyle/>
          <a:p>
            <a:pPr algn="ctr"/>
            <a:r>
              <a:rPr lang="zh-CN" altLang="en-US" sz="5400" b="1" dirty="0">
                <a:solidFill>
                  <a:schemeClr val="bg1"/>
                </a:solidFill>
                <a:cs typeface="+mn-ea"/>
                <a:sym typeface="+mn-lt"/>
              </a:rPr>
              <a:t>职业体验馆二</a:t>
            </a:r>
            <a:endParaRPr lang="en-US" altLang="zh-CN" sz="5400" b="1" dirty="0">
              <a:solidFill>
                <a:schemeClr val="bg1"/>
              </a:solidFill>
              <a:cs typeface="+mn-ea"/>
              <a:sym typeface="+mn-lt"/>
            </a:endParaRPr>
          </a:p>
          <a:p>
            <a:pPr algn="ctr"/>
            <a:r>
              <a:rPr lang="zh-CN" altLang="en-US" sz="5400" b="1" dirty="0">
                <a:solidFill>
                  <a:schemeClr val="bg1"/>
                </a:solidFill>
                <a:cs typeface="+mn-ea"/>
                <a:sym typeface="+mn-lt"/>
              </a:rPr>
              <a:t>银行体验馆</a:t>
            </a:r>
            <a:endParaRPr lang="zh-CN" altLang="en-US" sz="5400" b="1" dirty="0">
              <a:solidFill>
                <a:schemeClr val="bg1"/>
              </a:solidFill>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l="91339"/>
          <a:stretch>
            <a:fillRect/>
          </a:stretch>
        </p:blipFill>
        <p:spPr>
          <a:xfrm>
            <a:off x="10921429" y="344269"/>
            <a:ext cx="949975" cy="6169462"/>
          </a:xfrm>
          <a:prstGeom prst="rect">
            <a:avLst/>
          </a:prstGeom>
        </p:spPr>
      </p:pic>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5705" y="344269"/>
            <a:ext cx="10967933" cy="6169462"/>
          </a:xfrm>
          <a:prstGeom prst="rect">
            <a:avLst/>
          </a:prstGeom>
        </p:spPr>
      </p:pic>
      <p:sp>
        <p:nvSpPr>
          <p:cNvPr id="2" name="矩形 1"/>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3" name="文本框 2"/>
          <p:cNvSpPr txBox="1"/>
          <p:nvPr/>
        </p:nvSpPr>
        <p:spPr>
          <a:xfrm>
            <a:off x="424934" y="344269"/>
            <a:ext cx="3021993" cy="646331"/>
          </a:xfrm>
          <a:prstGeom prst="rect">
            <a:avLst/>
          </a:prstGeom>
          <a:noFill/>
        </p:spPr>
        <p:txBody>
          <a:bodyPr wrap="square" rtlCol="0">
            <a:spAutoFit/>
          </a:bodyPr>
          <a:lstStyle/>
          <a:p>
            <a:pPr algn="dist"/>
            <a:r>
              <a:rPr lang="zh-CN" altLang="en-US" sz="3600" dirty="0">
                <a:solidFill>
                  <a:schemeClr val="bg1"/>
                </a:solidFill>
                <a:cs typeface="+mn-ea"/>
                <a:sym typeface="+mn-lt"/>
              </a:rPr>
              <a:t>点位氛围布置</a:t>
            </a:r>
            <a:endParaRPr lang="zh-CN" altLang="en-US" sz="3600" dirty="0">
              <a:solidFill>
                <a:schemeClr val="bg1"/>
              </a:solidFill>
              <a:cs typeface="+mn-ea"/>
              <a:sym typeface="+mn-lt"/>
            </a:endParaRPr>
          </a:p>
        </p:txBody>
      </p:sp>
      <p:sp>
        <p:nvSpPr>
          <p:cNvPr id="4" name="文本框 1"/>
          <p:cNvSpPr txBox="1"/>
          <p:nvPr/>
        </p:nvSpPr>
        <p:spPr>
          <a:xfrm>
            <a:off x="8592264" y="3429000"/>
            <a:ext cx="3279140" cy="2292807"/>
          </a:xfrm>
          <a:prstGeom prst="rect">
            <a:avLst/>
          </a:prstGeom>
          <a:noFill/>
          <a:ln w="9525">
            <a:noFill/>
          </a:ln>
        </p:spPr>
        <p:txBody>
          <a:bodyPr wrap="square" anchor="t">
            <a:spAutoFit/>
          </a:bodyPr>
          <a:lstStyle/>
          <a:p>
            <a:pPr lvl="0" indent="0">
              <a:lnSpc>
                <a:spcPct val="150000"/>
              </a:lnSpc>
            </a:pPr>
            <a:r>
              <a:rPr lang="zh-CN" altLang="en-US" b="1" u="sng" dirty="0">
                <a:solidFill>
                  <a:srgbClr val="00B0F0"/>
                </a:solidFill>
                <a:cs typeface="+mn-ea"/>
                <a:sym typeface="+mn-lt"/>
              </a:rPr>
              <a:t>银行体验场馆搭建</a:t>
            </a:r>
            <a:endParaRPr lang="zh-CN" altLang="en-US" b="1" u="sng" dirty="0">
              <a:solidFill>
                <a:srgbClr val="00B0F0"/>
              </a:solidFill>
              <a:cs typeface="+mn-ea"/>
              <a:sym typeface="+mn-lt"/>
            </a:endParaRPr>
          </a:p>
          <a:p>
            <a:pPr lvl="0" indent="0">
              <a:lnSpc>
                <a:spcPct val="150000"/>
              </a:lnSpc>
            </a:pPr>
            <a:endParaRPr lang="zh-CN" altLang="en-US" sz="1600" b="1" dirty="0">
              <a:solidFill>
                <a:srgbClr val="FF0000"/>
              </a:solidFill>
              <a:cs typeface="+mn-ea"/>
              <a:sym typeface="+mn-lt"/>
            </a:endParaRPr>
          </a:p>
          <a:p>
            <a:pPr marL="285750" lvl="0" indent="-285750">
              <a:lnSpc>
                <a:spcPct val="150000"/>
              </a:lnSpc>
              <a:buFont typeface="Wingdings" panose="05000000000000000000" charset="0"/>
              <a:buChar char="n"/>
            </a:pPr>
            <a:r>
              <a:rPr lang="zh-CN" altLang="en-US" sz="1600" b="1" dirty="0">
                <a:solidFill>
                  <a:schemeClr val="bg1"/>
                </a:solidFill>
                <a:cs typeface="+mn-ea"/>
                <a:sym typeface="+mn-lt"/>
              </a:rPr>
              <a:t>体验场馆（桁架框架搭建）</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专业隔离带</a:t>
            </a:r>
            <a:endParaRPr lang="en-US" altLang="zh-CN"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儿童银行职员服装（衣帽）</a:t>
            </a:r>
            <a:r>
              <a:rPr lang="en-US" altLang="zh-CN" sz="1600" b="1" dirty="0">
                <a:solidFill>
                  <a:schemeClr val="bg1"/>
                </a:solidFill>
                <a:cs typeface="+mn-ea"/>
                <a:sym typeface="+mn-lt"/>
              </a:rPr>
              <a:t>2</a:t>
            </a:r>
            <a:r>
              <a:rPr lang="zh-CN" altLang="en-US" sz="1600" b="1" dirty="0">
                <a:solidFill>
                  <a:schemeClr val="bg1"/>
                </a:solidFill>
                <a:cs typeface="+mn-ea"/>
                <a:sym typeface="+mn-lt"/>
              </a:rPr>
              <a:t>套</a:t>
            </a:r>
            <a:endParaRPr lang="en-US" altLang="zh-CN"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钞票等银行道具</a:t>
            </a:r>
            <a:endParaRPr lang="zh-CN" altLang="en-US" sz="1600" b="1" dirty="0">
              <a:solidFill>
                <a:schemeClr val="bg1"/>
              </a:solidFill>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3141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6749" y="3117850"/>
            <a:ext cx="7079092" cy="3028950"/>
            <a:chOff x="660399" y="3105150"/>
            <a:chExt cx="7079092" cy="3028950"/>
          </a:xfrm>
        </p:grpSpPr>
        <p:sp>
          <p:nvSpPr>
            <p:cNvPr id="3" name="îśḷíḍé"/>
            <p:cNvSpPr/>
            <p:nvPr/>
          </p:nvSpPr>
          <p:spPr>
            <a:xfrm>
              <a:off x="660400" y="3105150"/>
              <a:ext cx="2282825" cy="1914525"/>
            </a:xfrm>
            <a:prstGeom prst="rect">
              <a:avLst/>
            </a:prstGeom>
            <a:blipFill dpi="0" rotWithShape="1">
              <a:blip r:embed="rId2"/>
              <a:srcRect/>
              <a:stretch>
                <a:fillRect l="-23000" t="-11000" r="-39000" b="-3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grpSp>
          <p:nvGrpSpPr>
            <p:cNvPr id="4" name="îşľíḋé"/>
            <p:cNvGrpSpPr/>
            <p:nvPr/>
          </p:nvGrpSpPr>
          <p:grpSpPr>
            <a:xfrm>
              <a:off x="660400" y="4256219"/>
              <a:ext cx="770352" cy="763456"/>
              <a:chOff x="11421648" y="1130300"/>
              <a:chExt cx="770352" cy="763456"/>
            </a:xfrm>
          </p:grpSpPr>
          <p:sp>
            <p:nvSpPr>
              <p:cNvPr id="18" name="íś1iḍê"/>
              <p:cNvSpPr/>
              <p:nvPr/>
            </p:nvSpPr>
            <p:spPr>
              <a:xfrm>
                <a:off x="11421648" y="1130300"/>
                <a:ext cx="770352" cy="7634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ID" dirty="0">
                  <a:cs typeface="+mn-ea"/>
                  <a:sym typeface="+mn-lt"/>
                </a:endParaRPr>
              </a:p>
            </p:txBody>
          </p:sp>
          <p:sp>
            <p:nvSpPr>
              <p:cNvPr id="19" name="ïŝlídé"/>
              <p:cNvSpPr/>
              <p:nvPr/>
            </p:nvSpPr>
            <p:spPr bwMode="auto">
              <a:xfrm>
                <a:off x="11637822" y="1346939"/>
                <a:ext cx="338006" cy="330178"/>
              </a:xfrm>
              <a:custGeom>
                <a:avLst/>
                <a:gdLst>
                  <a:gd name="T0" fmla="*/ 59 w 415"/>
                  <a:gd name="T1" fmla="*/ 406 h 406"/>
                  <a:gd name="T2" fmla="*/ 25 w 415"/>
                  <a:gd name="T3" fmla="*/ 394 h 406"/>
                  <a:gd name="T4" fmla="*/ 19 w 415"/>
                  <a:gd name="T5" fmla="*/ 318 h 406"/>
                  <a:gd name="T6" fmla="*/ 114 w 415"/>
                  <a:gd name="T7" fmla="*/ 206 h 406"/>
                  <a:gd name="T8" fmla="*/ 19 w 415"/>
                  <a:gd name="T9" fmla="*/ 94 h 406"/>
                  <a:gd name="T10" fmla="*/ 25 w 415"/>
                  <a:gd name="T11" fmla="*/ 19 h 406"/>
                  <a:gd name="T12" fmla="*/ 100 w 415"/>
                  <a:gd name="T13" fmla="*/ 25 h 406"/>
                  <a:gd name="T14" fmla="*/ 225 w 415"/>
                  <a:gd name="T15" fmla="*/ 172 h 406"/>
                  <a:gd name="T16" fmla="*/ 225 w 415"/>
                  <a:gd name="T17" fmla="*/ 241 h 406"/>
                  <a:gd name="T18" fmla="*/ 100 w 415"/>
                  <a:gd name="T19" fmla="*/ 388 h 406"/>
                  <a:gd name="T20" fmla="*/ 59 w 415"/>
                  <a:gd name="T21" fmla="*/ 406 h 406"/>
                  <a:gd name="T22" fmla="*/ 273 w 415"/>
                  <a:gd name="T23" fmla="*/ 388 h 406"/>
                  <a:gd name="T24" fmla="*/ 398 w 415"/>
                  <a:gd name="T25" fmla="*/ 241 h 406"/>
                  <a:gd name="T26" fmla="*/ 398 w 415"/>
                  <a:gd name="T27" fmla="*/ 172 h 406"/>
                  <a:gd name="T28" fmla="*/ 273 w 415"/>
                  <a:gd name="T29" fmla="*/ 25 h 406"/>
                  <a:gd name="T30" fmla="*/ 198 w 415"/>
                  <a:gd name="T31" fmla="*/ 19 h 406"/>
                  <a:gd name="T32" fmla="*/ 192 w 415"/>
                  <a:gd name="T33" fmla="*/ 94 h 406"/>
                  <a:gd name="T34" fmla="*/ 287 w 415"/>
                  <a:gd name="T35" fmla="*/ 206 h 406"/>
                  <a:gd name="T36" fmla="*/ 192 w 415"/>
                  <a:gd name="T37" fmla="*/ 318 h 406"/>
                  <a:gd name="T38" fmla="*/ 198 w 415"/>
                  <a:gd name="T39" fmla="*/ 394 h 406"/>
                  <a:gd name="T40" fmla="*/ 232 w 415"/>
                  <a:gd name="T41" fmla="*/ 406 h 406"/>
                  <a:gd name="T42" fmla="*/ 273 w 415"/>
                  <a:gd name="T43" fmla="*/ 38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5" h="406">
                    <a:moveTo>
                      <a:pt x="59" y="406"/>
                    </a:moveTo>
                    <a:cubicBezTo>
                      <a:pt x="47" y="406"/>
                      <a:pt x="35" y="402"/>
                      <a:pt x="25" y="394"/>
                    </a:cubicBezTo>
                    <a:cubicBezTo>
                      <a:pt x="2" y="375"/>
                      <a:pt x="0" y="341"/>
                      <a:pt x="19" y="318"/>
                    </a:cubicBezTo>
                    <a:lnTo>
                      <a:pt x="114" y="206"/>
                    </a:lnTo>
                    <a:lnTo>
                      <a:pt x="19" y="94"/>
                    </a:lnTo>
                    <a:cubicBezTo>
                      <a:pt x="0" y="71"/>
                      <a:pt x="2" y="38"/>
                      <a:pt x="25" y="19"/>
                    </a:cubicBezTo>
                    <a:cubicBezTo>
                      <a:pt x="47" y="0"/>
                      <a:pt x="81" y="2"/>
                      <a:pt x="100" y="25"/>
                    </a:cubicBezTo>
                    <a:lnTo>
                      <a:pt x="225" y="172"/>
                    </a:lnTo>
                    <a:cubicBezTo>
                      <a:pt x="242" y="192"/>
                      <a:pt x="242" y="221"/>
                      <a:pt x="225" y="241"/>
                    </a:cubicBezTo>
                    <a:lnTo>
                      <a:pt x="100" y="388"/>
                    </a:lnTo>
                    <a:cubicBezTo>
                      <a:pt x="89" y="400"/>
                      <a:pt x="74" y="406"/>
                      <a:pt x="59" y="406"/>
                    </a:cubicBezTo>
                    <a:close/>
                    <a:moveTo>
                      <a:pt x="273" y="388"/>
                    </a:moveTo>
                    <a:lnTo>
                      <a:pt x="398" y="241"/>
                    </a:lnTo>
                    <a:cubicBezTo>
                      <a:pt x="415" y="221"/>
                      <a:pt x="415" y="192"/>
                      <a:pt x="398" y="172"/>
                    </a:cubicBezTo>
                    <a:lnTo>
                      <a:pt x="273" y="25"/>
                    </a:lnTo>
                    <a:cubicBezTo>
                      <a:pt x="254" y="2"/>
                      <a:pt x="220" y="0"/>
                      <a:pt x="198" y="19"/>
                    </a:cubicBezTo>
                    <a:cubicBezTo>
                      <a:pt x="175" y="38"/>
                      <a:pt x="173" y="71"/>
                      <a:pt x="192" y="94"/>
                    </a:cubicBezTo>
                    <a:lnTo>
                      <a:pt x="287" y="206"/>
                    </a:lnTo>
                    <a:lnTo>
                      <a:pt x="192" y="318"/>
                    </a:lnTo>
                    <a:cubicBezTo>
                      <a:pt x="173" y="341"/>
                      <a:pt x="175" y="375"/>
                      <a:pt x="198" y="394"/>
                    </a:cubicBezTo>
                    <a:cubicBezTo>
                      <a:pt x="208" y="402"/>
                      <a:pt x="220" y="406"/>
                      <a:pt x="232" y="406"/>
                    </a:cubicBezTo>
                    <a:cubicBezTo>
                      <a:pt x="247" y="406"/>
                      <a:pt x="262" y="400"/>
                      <a:pt x="273" y="38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sp>
          <p:nvSpPr>
            <p:cNvPr id="5" name="îS1ïḓé"/>
            <p:cNvSpPr/>
            <p:nvPr/>
          </p:nvSpPr>
          <p:spPr>
            <a:xfrm>
              <a:off x="2986230" y="3105150"/>
              <a:ext cx="2282825" cy="1914525"/>
            </a:xfrm>
            <a:prstGeom prst="rect">
              <a:avLst/>
            </a:prstGeom>
            <a:blipFill dpi="0" rotWithShape="1">
              <a:blip r:embed="rId3"/>
              <a:srcRect/>
              <a:stretch>
                <a:fillRect l="-4000" r="-10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6" name="ïṡľïḓê"/>
            <p:cNvSpPr/>
            <p:nvPr/>
          </p:nvSpPr>
          <p:spPr>
            <a:xfrm>
              <a:off x="5312060" y="3105150"/>
              <a:ext cx="2282825" cy="1914525"/>
            </a:xfrm>
            <a:prstGeom prst="rect">
              <a:avLst/>
            </a:prstGeom>
            <a:blipFill dpi="0" rotWithShape="1">
              <a:blip r:embed="rId4"/>
              <a:srcRect/>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íṡļiḑe"/>
            <p:cNvSpPr/>
            <p:nvPr/>
          </p:nvSpPr>
          <p:spPr>
            <a:xfrm>
              <a:off x="660399"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职业认知了解</a:t>
              </a:r>
              <a:endParaRPr lang="zh-CN" altLang="en-US" sz="1600" b="1" dirty="0">
                <a:cs typeface="+mn-ea"/>
                <a:sym typeface="+mn-lt"/>
              </a:endParaRPr>
            </a:p>
          </p:txBody>
        </p:sp>
        <p:sp>
          <p:nvSpPr>
            <p:cNvPr id="8" name="ísľídê"/>
            <p:cNvSpPr/>
            <p:nvPr/>
          </p:nvSpPr>
          <p:spPr>
            <a:xfrm>
              <a:off x="660399"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9" name="íṥľïdè"/>
            <p:cNvSpPr/>
            <p:nvPr/>
          </p:nvSpPr>
          <p:spPr>
            <a:xfrm>
              <a:off x="2841625" y="5110608"/>
              <a:ext cx="2427430"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理财小课堂</a:t>
              </a:r>
              <a:endParaRPr lang="zh-CN" altLang="en-US" sz="1600" b="1" dirty="0">
                <a:cs typeface="+mn-ea"/>
                <a:sym typeface="+mn-lt"/>
              </a:endParaRPr>
            </a:p>
          </p:txBody>
        </p:sp>
        <p:sp>
          <p:nvSpPr>
            <p:cNvPr id="10" name="ïşļîďé"/>
            <p:cNvSpPr/>
            <p:nvPr/>
          </p:nvSpPr>
          <p:spPr>
            <a:xfrm>
              <a:off x="2986230"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11" name="îŝļíḑe"/>
            <p:cNvSpPr/>
            <p:nvPr/>
          </p:nvSpPr>
          <p:spPr>
            <a:xfrm>
              <a:off x="5312061" y="5110608"/>
              <a:ext cx="2427430"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钞票认知识别，服务礼仪</a:t>
              </a:r>
              <a:endParaRPr lang="zh-CN" altLang="en-US" sz="1600" b="1" dirty="0">
                <a:cs typeface="+mn-ea"/>
                <a:sym typeface="+mn-lt"/>
              </a:endParaRPr>
            </a:p>
          </p:txBody>
        </p:sp>
        <p:sp>
          <p:nvSpPr>
            <p:cNvPr id="12" name="iṥľiḓe"/>
            <p:cNvSpPr/>
            <p:nvPr/>
          </p:nvSpPr>
          <p:spPr>
            <a:xfrm>
              <a:off x="5312061"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grpSp>
      <p:grpSp>
        <p:nvGrpSpPr>
          <p:cNvPr id="20" name="í$ḷíḑè"/>
          <p:cNvGrpSpPr/>
          <p:nvPr/>
        </p:nvGrpSpPr>
        <p:grpSpPr>
          <a:xfrm>
            <a:off x="7680325" y="1143000"/>
            <a:ext cx="3844925" cy="2452329"/>
            <a:chOff x="660400" y="1919647"/>
            <a:chExt cx="3844925" cy="2452329"/>
          </a:xfrm>
        </p:grpSpPr>
        <p:sp>
          <p:nvSpPr>
            <p:cNvPr id="21" name="íṧliḋê"/>
            <p:cNvSpPr txBox="1"/>
            <p:nvPr/>
          </p:nvSpPr>
          <p:spPr>
            <a:xfrm>
              <a:off x="660400" y="2739381"/>
              <a:ext cx="3844925" cy="134715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zh-CN" altLang="en-US" sz="1400" dirty="0">
                  <a:cs typeface="+mn-ea"/>
                  <a:sym typeface="+mn-lt"/>
                </a:rPr>
                <a:t>银行发生了一起诈骗案，将小朋友们的压岁钱挪用，小小银行家们紧急集合，开始守护压岁钱任务，在过程感受银行工作人员的艰辛与繁琐，并学会理财</a:t>
              </a:r>
              <a:endParaRPr lang="en-US" altLang="zh-CN" sz="1400" dirty="0">
                <a:cs typeface="+mn-ea"/>
                <a:sym typeface="+mn-lt"/>
              </a:endParaRPr>
            </a:p>
          </p:txBody>
        </p:sp>
        <p:sp>
          <p:nvSpPr>
            <p:cNvPr id="22" name="íSḻíḑe"/>
            <p:cNvSpPr/>
            <p:nvPr/>
          </p:nvSpPr>
          <p:spPr bwMode="auto">
            <a:xfrm>
              <a:off x="2172863"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a:solidFill>
                    <a:schemeClr val="bg1"/>
                  </a:solidFill>
                  <a:cs typeface="+mn-ea"/>
                  <a:sym typeface="+mn-lt"/>
                </a:rPr>
                <a:t>… …</a:t>
              </a:r>
              <a:endParaRPr lang="en-US" altLang="zh-CN" sz="1100" dirty="0">
                <a:solidFill>
                  <a:schemeClr val="bg1"/>
                </a:solidFill>
                <a:cs typeface="+mn-ea"/>
                <a:sym typeface="+mn-lt"/>
              </a:endParaRPr>
            </a:p>
          </p:txBody>
        </p:sp>
        <p:sp>
          <p:nvSpPr>
            <p:cNvPr id="23" name="išlidê"/>
            <p:cNvSpPr txBox="1"/>
            <p:nvPr/>
          </p:nvSpPr>
          <p:spPr>
            <a:xfrm>
              <a:off x="660400" y="1919647"/>
              <a:ext cx="3844925" cy="819734"/>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buSzPct val="25000"/>
              </a:pPr>
              <a:r>
                <a:rPr lang="zh-CN" altLang="zh-CN" sz="2000" b="1" dirty="0">
                  <a:cs typeface="+mn-ea"/>
                  <a:sym typeface="+mn-lt"/>
                </a:rPr>
                <a:t>体验场馆</a:t>
              </a:r>
              <a:r>
                <a:rPr lang="zh-CN" altLang="en-US" sz="2000" b="1" dirty="0">
                  <a:cs typeface="+mn-ea"/>
                  <a:sym typeface="+mn-lt"/>
                </a:rPr>
                <a:t>二</a:t>
              </a:r>
              <a:r>
                <a:rPr lang="zh-CN" altLang="zh-CN" sz="2000" b="1" dirty="0">
                  <a:cs typeface="+mn-ea"/>
                  <a:sym typeface="+mn-lt"/>
                </a:rPr>
                <a:t>：</a:t>
              </a:r>
              <a:r>
                <a:rPr lang="zh-CN" altLang="en-US" sz="2000" b="1" dirty="0">
                  <a:cs typeface="+mn-ea"/>
                  <a:sym typeface="+mn-lt"/>
                </a:rPr>
                <a:t>银行职员</a:t>
              </a:r>
              <a:r>
                <a:rPr lang="zh-CN" altLang="zh-CN" sz="2000" b="1" dirty="0">
                  <a:cs typeface="+mn-ea"/>
                  <a:sym typeface="+mn-lt"/>
                </a:rPr>
                <a:t>体验馆</a:t>
              </a:r>
              <a:endParaRPr lang="zh-CN" altLang="en-US" sz="2000" b="1" dirty="0">
                <a:cs typeface="+mn-ea"/>
                <a:sym typeface="+mn-lt"/>
              </a:endParaRPr>
            </a:p>
          </p:txBody>
        </p:sp>
        <p:sp>
          <p:nvSpPr>
            <p:cNvPr id="24" name="íšľiḍê"/>
            <p:cNvSpPr/>
            <p:nvPr/>
          </p:nvSpPr>
          <p:spPr bwMode="auto">
            <a:xfrm>
              <a:off x="3388889"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dirty="0">
                  <a:solidFill>
                    <a:schemeClr val="bg1"/>
                  </a:solidFill>
                  <a:cs typeface="+mn-ea"/>
                  <a:sym typeface="+mn-lt"/>
                </a:rPr>
                <a:t>… …</a:t>
              </a:r>
              <a:endParaRPr lang="en-US" altLang="zh-CN" sz="1100" dirty="0">
                <a:solidFill>
                  <a:schemeClr val="bg1"/>
                </a:solidFill>
                <a:cs typeface="+mn-ea"/>
                <a:sym typeface="+mn-lt"/>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660400" y="1791653"/>
            <a:ext cx="5271752" cy="3509010"/>
          </a:xfrm>
          <a:prstGeom prst="rect">
            <a:avLst/>
          </a:prstGeom>
        </p:spPr>
      </p:pic>
      <p:sp>
        <p:nvSpPr>
          <p:cNvPr id="2" name="文本框 1"/>
          <p:cNvSpPr txBox="1"/>
          <p:nvPr/>
        </p:nvSpPr>
        <p:spPr>
          <a:xfrm>
            <a:off x="5932152" y="2250148"/>
            <a:ext cx="5669915" cy="3050515"/>
          </a:xfrm>
          <a:prstGeom prst="rect">
            <a:avLst/>
          </a:prstGeom>
          <a:noFill/>
          <a:ln w="9525">
            <a:noFill/>
          </a:ln>
        </p:spPr>
        <p:txBody>
          <a:bodyPr wrap="square" anchor="t">
            <a:spAutoFit/>
          </a:bodyPr>
          <a:lstStyle/>
          <a:p>
            <a:pPr lvl="0" indent="0">
              <a:lnSpc>
                <a:spcPct val="150000"/>
              </a:lnSpc>
            </a:pPr>
            <a:r>
              <a:rPr lang="zh-CN" altLang="en-US" sz="1600" b="1" dirty="0">
                <a:solidFill>
                  <a:schemeClr val="tx2"/>
                </a:solidFill>
                <a:cs typeface="+mn-ea"/>
                <a:sym typeface="+mn-lt"/>
              </a:rPr>
              <a:t>技能培训</a:t>
            </a:r>
            <a:endParaRPr lang="zh-CN" altLang="en-US" sz="1600" b="1" dirty="0">
              <a:solidFill>
                <a:srgbClr val="FF0000"/>
              </a:solidFill>
              <a:cs typeface="+mn-ea"/>
              <a:sym typeface="+mn-lt"/>
            </a:endParaRPr>
          </a:p>
          <a:p>
            <a:pPr lvl="0" indent="0">
              <a:lnSpc>
                <a:spcPct val="150000"/>
              </a:lnSpc>
            </a:pPr>
            <a:r>
              <a:rPr lang="zh-CN" altLang="en-US" sz="1400" b="1" dirty="0">
                <a:cs typeface="+mn-ea"/>
                <a:sym typeface="+mn-lt"/>
              </a:rPr>
              <a:t>Ⅰ</a:t>
            </a:r>
            <a:r>
              <a:rPr lang="en-US" altLang="zh-CN" sz="1400" b="1" dirty="0">
                <a:cs typeface="+mn-ea"/>
                <a:sym typeface="+mn-lt"/>
              </a:rPr>
              <a:t>. </a:t>
            </a:r>
            <a:r>
              <a:rPr lang="zh-CN" altLang="en-US" sz="1400" b="1" dirty="0">
                <a:cs typeface="+mn-ea"/>
                <a:sym typeface="+mn-lt"/>
              </a:rPr>
              <a:t>穿职业装，职业认知了解</a:t>
            </a:r>
            <a:endParaRPr lang="en-US" altLang="zh-CN" sz="1400" b="1" dirty="0">
              <a:cs typeface="+mn-ea"/>
              <a:sym typeface="+mn-lt"/>
            </a:endParaRPr>
          </a:p>
          <a:p>
            <a:pPr lvl="0" indent="0">
              <a:lnSpc>
                <a:spcPct val="150000"/>
              </a:lnSpc>
            </a:pPr>
            <a:r>
              <a:rPr lang="zh-CN" altLang="en-US" sz="1400" b="1" dirty="0">
                <a:cs typeface="+mn-ea"/>
                <a:sym typeface="+mn-lt"/>
              </a:rPr>
              <a:t>Ⅱ</a:t>
            </a:r>
            <a:r>
              <a:rPr lang="en-US" altLang="zh-CN" sz="1400" b="1" dirty="0">
                <a:cs typeface="+mn-ea"/>
                <a:sym typeface="+mn-lt"/>
              </a:rPr>
              <a:t>. </a:t>
            </a:r>
            <a:r>
              <a:rPr lang="zh-CN" altLang="zh-CN" sz="1400" b="1" dirty="0">
                <a:cs typeface="+mn-ea"/>
                <a:sym typeface="+mn-lt"/>
              </a:rPr>
              <a:t>在</a:t>
            </a:r>
            <a:r>
              <a:rPr lang="zh-CN" altLang="en-US" sz="1400" b="1" dirty="0">
                <a:cs typeface="+mn-ea"/>
                <a:sym typeface="+mn-lt"/>
              </a:rPr>
              <a:t>银行工作人员</a:t>
            </a:r>
            <a:r>
              <a:rPr lang="zh-CN" altLang="zh-CN" sz="1400" b="1" dirty="0">
                <a:cs typeface="+mn-ea"/>
                <a:sym typeface="+mn-lt"/>
              </a:rPr>
              <a:t>的指导下进行</a:t>
            </a:r>
            <a:r>
              <a:rPr lang="zh-CN" altLang="en-US" sz="1400" b="1" dirty="0">
                <a:cs typeface="+mn-ea"/>
                <a:sym typeface="+mn-lt"/>
              </a:rPr>
              <a:t>柜员商务礼仪培训</a:t>
            </a:r>
            <a:endParaRPr lang="zh-CN" altLang="zh-CN" sz="1400" b="1" dirty="0">
              <a:cs typeface="+mn-ea"/>
              <a:sym typeface="+mn-lt"/>
            </a:endParaRPr>
          </a:p>
          <a:p>
            <a:pPr lvl="0" indent="0">
              <a:lnSpc>
                <a:spcPct val="150000"/>
              </a:lnSpc>
            </a:pPr>
            <a:r>
              <a:rPr lang="zh-CN" altLang="zh-CN" sz="1600" b="1" dirty="0">
                <a:solidFill>
                  <a:schemeClr val="tx2"/>
                </a:solidFill>
                <a:cs typeface="+mn-ea"/>
                <a:sym typeface="+mn-lt"/>
              </a:rPr>
              <a:t>职业体验</a:t>
            </a:r>
            <a:endParaRPr lang="en-US" altLang="zh-CN" sz="1600" b="1" dirty="0">
              <a:solidFill>
                <a:srgbClr val="FF0000"/>
              </a:solidFill>
              <a:cs typeface="+mn-ea"/>
              <a:sym typeface="+mn-lt"/>
            </a:endParaRPr>
          </a:p>
          <a:p>
            <a:pPr marL="400050" lvl="0" indent="-400050">
              <a:lnSpc>
                <a:spcPct val="150000"/>
              </a:lnSpc>
              <a:buFont typeface="+mj-lt"/>
              <a:buAutoNum type="romanUcPeriod"/>
            </a:pPr>
            <a:r>
              <a:rPr lang="zh-CN" altLang="en-US" sz="1400" b="1" dirty="0">
                <a:cs typeface="+mn-ea"/>
                <a:sym typeface="+mn-lt"/>
              </a:rPr>
              <a:t>理财经理为小银行家们讲解理财知识，如何正确理财管理压岁钱</a:t>
            </a:r>
            <a:endParaRPr lang="en-US" altLang="zh-CN" sz="1400" b="1" dirty="0">
              <a:cs typeface="+mn-ea"/>
              <a:sym typeface="+mn-lt"/>
            </a:endParaRPr>
          </a:p>
          <a:p>
            <a:pPr marL="400050" lvl="0" indent="-400050">
              <a:lnSpc>
                <a:spcPct val="150000"/>
              </a:lnSpc>
              <a:buFont typeface="+mj-lt"/>
              <a:buAutoNum type="romanUcPeriod"/>
            </a:pPr>
            <a:r>
              <a:rPr lang="zh-CN" altLang="en-US" sz="1400" b="1" dirty="0">
                <a:cs typeface="+mn-ea"/>
                <a:sym typeface="+mn-lt"/>
              </a:rPr>
              <a:t>系统地讲解货币的演变发展过程、储蓄卡和信用卡的区别、人民币和外币的区别、以及随着科技发展出现的智能银行等等，让小银行家们了解基础的金融知识和理财管理理念。</a:t>
            </a:r>
            <a:endParaRPr lang="en-US" altLang="zh-CN" sz="1400" b="1" dirty="0">
              <a:cs typeface="+mn-ea"/>
              <a:sym typeface="+mn-lt"/>
            </a:endParaRPr>
          </a:p>
          <a:p>
            <a:pPr marL="400050" indent="-400050">
              <a:lnSpc>
                <a:spcPct val="150000"/>
              </a:lnSpc>
              <a:buFont typeface="+mj-lt"/>
              <a:buAutoNum type="romanUcPeriod"/>
            </a:pPr>
            <a:r>
              <a:rPr lang="zh-CN" altLang="en-US" sz="1400" b="1" dirty="0">
                <a:cs typeface="+mn-ea"/>
                <a:sym typeface="+mn-lt"/>
              </a:rPr>
              <a:t>工作人员带领识别真假币，学习点钞手法</a:t>
            </a:r>
            <a:endParaRPr lang="en-US" altLang="zh-CN" sz="1400" b="1" dirty="0">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a:srcRect r="859" b="5668"/>
          <a:stretch>
            <a:fillRect/>
          </a:stretch>
        </p:blipFill>
        <p:spPr>
          <a:xfrm>
            <a:off x="355600" y="360363"/>
            <a:ext cx="11468100" cy="6142037"/>
          </a:xfrm>
          <a:prstGeom prst="rect">
            <a:avLst/>
          </a:prstGeom>
        </p:spPr>
      </p:pic>
      <p:pic>
        <p:nvPicPr>
          <p:cNvPr id="13" name="图片 12"/>
          <p:cNvPicPr>
            <a:picLocks noChangeAspect="1"/>
          </p:cNvPicPr>
          <p:nvPr/>
        </p:nvPicPr>
        <p:blipFill>
          <a:blip r:embed="rId2"/>
          <a:stretch>
            <a:fillRect/>
          </a:stretch>
        </p:blipFill>
        <p:spPr>
          <a:xfrm>
            <a:off x="-235569" y="-76201"/>
            <a:ext cx="1581233" cy="6858000"/>
          </a:xfrm>
          <a:prstGeom prst="rect">
            <a:avLst/>
          </a:prstGeom>
        </p:spPr>
      </p:pic>
      <p:pic>
        <p:nvPicPr>
          <p:cNvPr id="14" name="图片 13"/>
          <p:cNvPicPr>
            <a:picLocks noChangeAspect="1"/>
          </p:cNvPicPr>
          <p:nvPr/>
        </p:nvPicPr>
        <p:blipFill>
          <a:blip r:embed="rId3"/>
          <a:stretch>
            <a:fillRect/>
          </a:stretch>
        </p:blipFill>
        <p:spPr>
          <a:xfrm>
            <a:off x="10724706" y="-76201"/>
            <a:ext cx="1575244" cy="6858000"/>
          </a:xfrm>
          <a:prstGeom prst="rect">
            <a:avLst/>
          </a:prstGeom>
        </p:spPr>
      </p:pic>
      <p:sp>
        <p:nvSpPr>
          <p:cNvPr id="15" name="文本框 14"/>
          <p:cNvSpPr txBox="1"/>
          <p:nvPr/>
        </p:nvSpPr>
        <p:spPr>
          <a:xfrm>
            <a:off x="3597315" y="1146900"/>
            <a:ext cx="5032147" cy="1754326"/>
          </a:xfrm>
          <a:prstGeom prst="rect">
            <a:avLst/>
          </a:prstGeom>
          <a:noFill/>
          <a:ln w="38100">
            <a:solidFill>
              <a:srgbClr val="00B0F0"/>
            </a:solidFill>
          </a:ln>
        </p:spPr>
        <p:txBody>
          <a:bodyPr wrap="none" rtlCol="0">
            <a:spAutoFit/>
          </a:bodyPr>
          <a:lstStyle/>
          <a:p>
            <a:pPr algn="ctr"/>
            <a:r>
              <a:rPr lang="zh-CN" altLang="en-US" sz="5400" b="1" dirty="0">
                <a:solidFill>
                  <a:schemeClr val="bg1"/>
                </a:solidFill>
                <a:cs typeface="+mn-ea"/>
                <a:sym typeface="+mn-lt"/>
              </a:rPr>
              <a:t>职业体验馆三</a:t>
            </a:r>
            <a:endParaRPr lang="en-US" altLang="zh-CN" sz="5400" b="1" dirty="0">
              <a:solidFill>
                <a:schemeClr val="bg1"/>
              </a:solidFill>
              <a:cs typeface="+mn-ea"/>
              <a:sym typeface="+mn-lt"/>
            </a:endParaRPr>
          </a:p>
          <a:p>
            <a:pPr algn="ctr"/>
            <a:r>
              <a:rPr lang="zh-CN" altLang="en-US" sz="5400" b="1" dirty="0">
                <a:solidFill>
                  <a:schemeClr val="bg1"/>
                </a:solidFill>
                <a:cs typeface="+mn-ea"/>
                <a:sym typeface="+mn-lt"/>
              </a:rPr>
              <a:t>口腔医院体验馆</a:t>
            </a:r>
            <a:endParaRPr lang="zh-CN" altLang="en-US" sz="5400" b="1" dirty="0">
              <a:solidFill>
                <a:schemeClr val="bg1"/>
              </a:solidFill>
              <a:cs typeface="+mn-ea"/>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366878" y="344269"/>
            <a:ext cx="10967932" cy="6169462"/>
          </a:xfrm>
          <a:prstGeom prst="rect">
            <a:avLst/>
          </a:prstGeom>
        </p:spPr>
      </p:pic>
      <p:pic>
        <p:nvPicPr>
          <p:cNvPr id="7" name="图片 6"/>
          <p:cNvPicPr>
            <a:picLocks noChangeAspect="1"/>
          </p:cNvPicPr>
          <p:nvPr/>
        </p:nvPicPr>
        <p:blipFill rotWithShape="1">
          <a:blip r:embed="rId1"/>
          <a:srcRect l="93590"/>
          <a:stretch>
            <a:fillRect/>
          </a:stretch>
        </p:blipFill>
        <p:spPr>
          <a:xfrm>
            <a:off x="11137997" y="344269"/>
            <a:ext cx="703096" cy="6169462"/>
          </a:xfrm>
          <a:prstGeom prst="rect">
            <a:avLst/>
          </a:prstGeom>
        </p:spPr>
      </p:pic>
      <p:sp>
        <p:nvSpPr>
          <p:cNvPr id="2" name="文本框 1"/>
          <p:cNvSpPr txBox="1"/>
          <p:nvPr/>
        </p:nvSpPr>
        <p:spPr>
          <a:xfrm>
            <a:off x="8850365" y="3929941"/>
            <a:ext cx="3496945" cy="2305759"/>
          </a:xfrm>
          <a:prstGeom prst="rect">
            <a:avLst/>
          </a:prstGeom>
          <a:noFill/>
          <a:ln w="9525">
            <a:noFill/>
          </a:ln>
        </p:spPr>
        <p:txBody>
          <a:bodyPr wrap="square" anchor="t">
            <a:spAutoFit/>
          </a:bodyPr>
          <a:lstStyle/>
          <a:p>
            <a:pPr lvl="0" indent="0">
              <a:lnSpc>
                <a:spcPct val="150000"/>
              </a:lnSpc>
            </a:pPr>
            <a:r>
              <a:rPr lang="zh-CN" altLang="en-US" b="1" u="sng" dirty="0">
                <a:solidFill>
                  <a:srgbClr val="00B0F0"/>
                </a:solidFill>
                <a:cs typeface="+mn-ea"/>
                <a:sym typeface="+mn-lt"/>
              </a:rPr>
              <a:t>医院体验场馆搭建</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n"/>
            </a:pPr>
            <a:r>
              <a:rPr lang="zh-CN" altLang="en-US" sz="1600" b="1" dirty="0">
                <a:solidFill>
                  <a:schemeClr val="bg1"/>
                </a:solidFill>
                <a:cs typeface="+mn-ea"/>
                <a:sym typeface="+mn-lt"/>
              </a:rPr>
              <a:t>体验场馆（桁架框架搭建）</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专业隔离带</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儿童专用桌椅</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儿童护士服装（衣帽）</a:t>
            </a:r>
            <a:r>
              <a:rPr lang="en-US" altLang="zh-CN" sz="1600" b="1" dirty="0">
                <a:solidFill>
                  <a:schemeClr val="bg1"/>
                </a:solidFill>
                <a:cs typeface="+mn-ea"/>
                <a:sym typeface="+mn-lt"/>
              </a:rPr>
              <a:t>2</a:t>
            </a:r>
            <a:r>
              <a:rPr lang="zh-CN" altLang="en-US" sz="1600" b="1" dirty="0">
                <a:solidFill>
                  <a:schemeClr val="bg1"/>
                </a:solidFill>
                <a:cs typeface="+mn-ea"/>
                <a:sym typeface="+mn-lt"/>
              </a:rPr>
              <a:t>套</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医药箱（牙具、牙刷等）</a:t>
            </a:r>
            <a:endParaRPr lang="zh-CN" altLang="en-US" sz="1600" b="1" dirty="0">
              <a:solidFill>
                <a:schemeClr val="bg1"/>
              </a:solidFill>
              <a:cs typeface="+mn-ea"/>
              <a:sym typeface="+mn-lt"/>
            </a:endParaRPr>
          </a:p>
        </p:txBody>
      </p:sp>
      <p:sp>
        <p:nvSpPr>
          <p:cNvPr id="3" name="矩形 2"/>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4" name="文本框 3"/>
          <p:cNvSpPr txBox="1"/>
          <p:nvPr/>
        </p:nvSpPr>
        <p:spPr>
          <a:xfrm>
            <a:off x="424934" y="344269"/>
            <a:ext cx="3021993" cy="646331"/>
          </a:xfrm>
          <a:prstGeom prst="rect">
            <a:avLst/>
          </a:prstGeom>
          <a:noFill/>
        </p:spPr>
        <p:txBody>
          <a:bodyPr wrap="square" rtlCol="0">
            <a:spAutoFit/>
          </a:bodyPr>
          <a:lstStyle/>
          <a:p>
            <a:pPr algn="dist"/>
            <a:r>
              <a:rPr lang="zh-CN" altLang="en-US" sz="3600" dirty="0">
                <a:solidFill>
                  <a:schemeClr val="bg1"/>
                </a:solidFill>
                <a:cs typeface="+mn-ea"/>
                <a:sym typeface="+mn-lt"/>
              </a:rPr>
              <a:t>点位氛围布置</a:t>
            </a:r>
            <a:endParaRPr lang="zh-CN" altLang="en-US" sz="3600" dirty="0">
              <a:solidFill>
                <a:schemeClr val="bg1"/>
              </a:solidFill>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3141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6749" y="3117850"/>
            <a:ext cx="6934487" cy="3028950"/>
            <a:chOff x="660399" y="3105150"/>
            <a:chExt cx="6934487" cy="3028950"/>
          </a:xfrm>
        </p:grpSpPr>
        <p:sp>
          <p:nvSpPr>
            <p:cNvPr id="3" name="îśḷíḍé"/>
            <p:cNvSpPr/>
            <p:nvPr/>
          </p:nvSpPr>
          <p:spPr>
            <a:xfrm>
              <a:off x="660400" y="3105150"/>
              <a:ext cx="2282825" cy="1914525"/>
            </a:xfrm>
            <a:prstGeom prst="rect">
              <a:avLst/>
            </a:prstGeom>
            <a:blipFill dpi="0" rotWithShape="1">
              <a:blip r:embed="rId2"/>
              <a:srcRect/>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grpSp>
          <p:nvGrpSpPr>
            <p:cNvPr id="4" name="îşľíḋé"/>
            <p:cNvGrpSpPr/>
            <p:nvPr/>
          </p:nvGrpSpPr>
          <p:grpSpPr>
            <a:xfrm>
              <a:off x="660400" y="4256219"/>
              <a:ext cx="770352" cy="763456"/>
              <a:chOff x="11421648" y="1130300"/>
              <a:chExt cx="770352" cy="763456"/>
            </a:xfrm>
          </p:grpSpPr>
          <p:sp>
            <p:nvSpPr>
              <p:cNvPr id="18" name="íś1iḍê"/>
              <p:cNvSpPr/>
              <p:nvPr/>
            </p:nvSpPr>
            <p:spPr>
              <a:xfrm>
                <a:off x="11421648" y="1130300"/>
                <a:ext cx="770352" cy="7634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ID" dirty="0">
                  <a:cs typeface="+mn-ea"/>
                  <a:sym typeface="+mn-lt"/>
                </a:endParaRPr>
              </a:p>
            </p:txBody>
          </p:sp>
          <p:sp>
            <p:nvSpPr>
              <p:cNvPr id="19" name="ïŝlídé"/>
              <p:cNvSpPr/>
              <p:nvPr/>
            </p:nvSpPr>
            <p:spPr bwMode="auto">
              <a:xfrm>
                <a:off x="11637822" y="1346939"/>
                <a:ext cx="338006" cy="330178"/>
              </a:xfrm>
              <a:custGeom>
                <a:avLst/>
                <a:gdLst>
                  <a:gd name="T0" fmla="*/ 59 w 415"/>
                  <a:gd name="T1" fmla="*/ 406 h 406"/>
                  <a:gd name="T2" fmla="*/ 25 w 415"/>
                  <a:gd name="T3" fmla="*/ 394 h 406"/>
                  <a:gd name="T4" fmla="*/ 19 w 415"/>
                  <a:gd name="T5" fmla="*/ 318 h 406"/>
                  <a:gd name="T6" fmla="*/ 114 w 415"/>
                  <a:gd name="T7" fmla="*/ 206 h 406"/>
                  <a:gd name="T8" fmla="*/ 19 w 415"/>
                  <a:gd name="T9" fmla="*/ 94 h 406"/>
                  <a:gd name="T10" fmla="*/ 25 w 415"/>
                  <a:gd name="T11" fmla="*/ 19 h 406"/>
                  <a:gd name="T12" fmla="*/ 100 w 415"/>
                  <a:gd name="T13" fmla="*/ 25 h 406"/>
                  <a:gd name="T14" fmla="*/ 225 w 415"/>
                  <a:gd name="T15" fmla="*/ 172 h 406"/>
                  <a:gd name="T16" fmla="*/ 225 w 415"/>
                  <a:gd name="T17" fmla="*/ 241 h 406"/>
                  <a:gd name="T18" fmla="*/ 100 w 415"/>
                  <a:gd name="T19" fmla="*/ 388 h 406"/>
                  <a:gd name="T20" fmla="*/ 59 w 415"/>
                  <a:gd name="T21" fmla="*/ 406 h 406"/>
                  <a:gd name="T22" fmla="*/ 273 w 415"/>
                  <a:gd name="T23" fmla="*/ 388 h 406"/>
                  <a:gd name="T24" fmla="*/ 398 w 415"/>
                  <a:gd name="T25" fmla="*/ 241 h 406"/>
                  <a:gd name="T26" fmla="*/ 398 w 415"/>
                  <a:gd name="T27" fmla="*/ 172 h 406"/>
                  <a:gd name="T28" fmla="*/ 273 w 415"/>
                  <a:gd name="T29" fmla="*/ 25 h 406"/>
                  <a:gd name="T30" fmla="*/ 198 w 415"/>
                  <a:gd name="T31" fmla="*/ 19 h 406"/>
                  <a:gd name="T32" fmla="*/ 192 w 415"/>
                  <a:gd name="T33" fmla="*/ 94 h 406"/>
                  <a:gd name="T34" fmla="*/ 287 w 415"/>
                  <a:gd name="T35" fmla="*/ 206 h 406"/>
                  <a:gd name="T36" fmla="*/ 192 w 415"/>
                  <a:gd name="T37" fmla="*/ 318 h 406"/>
                  <a:gd name="T38" fmla="*/ 198 w 415"/>
                  <a:gd name="T39" fmla="*/ 394 h 406"/>
                  <a:gd name="T40" fmla="*/ 232 w 415"/>
                  <a:gd name="T41" fmla="*/ 406 h 406"/>
                  <a:gd name="T42" fmla="*/ 273 w 415"/>
                  <a:gd name="T43" fmla="*/ 38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5" h="406">
                    <a:moveTo>
                      <a:pt x="59" y="406"/>
                    </a:moveTo>
                    <a:cubicBezTo>
                      <a:pt x="47" y="406"/>
                      <a:pt x="35" y="402"/>
                      <a:pt x="25" y="394"/>
                    </a:cubicBezTo>
                    <a:cubicBezTo>
                      <a:pt x="2" y="375"/>
                      <a:pt x="0" y="341"/>
                      <a:pt x="19" y="318"/>
                    </a:cubicBezTo>
                    <a:lnTo>
                      <a:pt x="114" y="206"/>
                    </a:lnTo>
                    <a:lnTo>
                      <a:pt x="19" y="94"/>
                    </a:lnTo>
                    <a:cubicBezTo>
                      <a:pt x="0" y="71"/>
                      <a:pt x="2" y="38"/>
                      <a:pt x="25" y="19"/>
                    </a:cubicBezTo>
                    <a:cubicBezTo>
                      <a:pt x="47" y="0"/>
                      <a:pt x="81" y="2"/>
                      <a:pt x="100" y="25"/>
                    </a:cubicBezTo>
                    <a:lnTo>
                      <a:pt x="225" y="172"/>
                    </a:lnTo>
                    <a:cubicBezTo>
                      <a:pt x="242" y="192"/>
                      <a:pt x="242" y="221"/>
                      <a:pt x="225" y="241"/>
                    </a:cubicBezTo>
                    <a:lnTo>
                      <a:pt x="100" y="388"/>
                    </a:lnTo>
                    <a:cubicBezTo>
                      <a:pt x="89" y="400"/>
                      <a:pt x="74" y="406"/>
                      <a:pt x="59" y="406"/>
                    </a:cubicBezTo>
                    <a:close/>
                    <a:moveTo>
                      <a:pt x="273" y="388"/>
                    </a:moveTo>
                    <a:lnTo>
                      <a:pt x="398" y="241"/>
                    </a:lnTo>
                    <a:cubicBezTo>
                      <a:pt x="415" y="221"/>
                      <a:pt x="415" y="192"/>
                      <a:pt x="398" y="172"/>
                    </a:cubicBezTo>
                    <a:lnTo>
                      <a:pt x="273" y="25"/>
                    </a:lnTo>
                    <a:cubicBezTo>
                      <a:pt x="254" y="2"/>
                      <a:pt x="220" y="0"/>
                      <a:pt x="198" y="19"/>
                    </a:cubicBezTo>
                    <a:cubicBezTo>
                      <a:pt x="175" y="38"/>
                      <a:pt x="173" y="71"/>
                      <a:pt x="192" y="94"/>
                    </a:cubicBezTo>
                    <a:lnTo>
                      <a:pt x="287" y="206"/>
                    </a:lnTo>
                    <a:lnTo>
                      <a:pt x="192" y="318"/>
                    </a:lnTo>
                    <a:cubicBezTo>
                      <a:pt x="173" y="341"/>
                      <a:pt x="175" y="375"/>
                      <a:pt x="198" y="394"/>
                    </a:cubicBezTo>
                    <a:cubicBezTo>
                      <a:pt x="208" y="402"/>
                      <a:pt x="220" y="406"/>
                      <a:pt x="232" y="406"/>
                    </a:cubicBezTo>
                    <a:cubicBezTo>
                      <a:pt x="247" y="406"/>
                      <a:pt x="262" y="400"/>
                      <a:pt x="273" y="38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sp>
          <p:nvSpPr>
            <p:cNvPr id="5" name="îS1ïḓé"/>
            <p:cNvSpPr/>
            <p:nvPr/>
          </p:nvSpPr>
          <p:spPr>
            <a:xfrm>
              <a:off x="2986230" y="3105150"/>
              <a:ext cx="2282825" cy="1914525"/>
            </a:xfrm>
            <a:prstGeom prst="rect">
              <a:avLst/>
            </a:prstGeom>
            <a:blipFill dpi="0" rotWithShape="1">
              <a:blip r:embed="rId3"/>
              <a:srcRect/>
              <a:stretch>
                <a:fillRect l="-10000" t="-3000" r="-12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6" name="ïṡľïḓê"/>
            <p:cNvSpPr/>
            <p:nvPr/>
          </p:nvSpPr>
          <p:spPr>
            <a:xfrm>
              <a:off x="5312060" y="3105150"/>
              <a:ext cx="2282825" cy="1914525"/>
            </a:xfrm>
            <a:prstGeom prst="rect">
              <a:avLst/>
            </a:prstGeom>
            <a:blipFill dpi="0" rotWithShape="1">
              <a:blip r:embed="rId4"/>
              <a:srcRect/>
              <a:stretch>
                <a:fillRect t="-6000" b="-2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íṡļiḑe"/>
            <p:cNvSpPr/>
            <p:nvPr/>
          </p:nvSpPr>
          <p:spPr>
            <a:xfrm>
              <a:off x="660399"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职业认知了解</a:t>
              </a:r>
              <a:endParaRPr lang="zh-CN" altLang="en-US" sz="1600" b="1" dirty="0">
                <a:cs typeface="+mn-ea"/>
                <a:sym typeface="+mn-lt"/>
              </a:endParaRPr>
            </a:p>
          </p:txBody>
        </p:sp>
        <p:sp>
          <p:nvSpPr>
            <p:cNvPr id="8" name="ísľídê"/>
            <p:cNvSpPr/>
            <p:nvPr/>
          </p:nvSpPr>
          <p:spPr>
            <a:xfrm>
              <a:off x="660399"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9" name="íṥľïdè"/>
            <p:cNvSpPr/>
            <p:nvPr/>
          </p:nvSpPr>
          <p:spPr>
            <a:xfrm>
              <a:off x="2986230"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龋齿的认知与口腔护理</a:t>
              </a:r>
              <a:endParaRPr lang="zh-CN" altLang="en-US" sz="1600" b="1" dirty="0">
                <a:cs typeface="+mn-ea"/>
                <a:sym typeface="+mn-lt"/>
              </a:endParaRPr>
            </a:p>
          </p:txBody>
        </p:sp>
        <p:sp>
          <p:nvSpPr>
            <p:cNvPr id="10" name="ïşļîďé"/>
            <p:cNvSpPr/>
            <p:nvPr/>
          </p:nvSpPr>
          <p:spPr>
            <a:xfrm>
              <a:off x="2986230"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11" name="îŝļíḑe"/>
            <p:cNvSpPr/>
            <p:nvPr/>
          </p:nvSpPr>
          <p:spPr>
            <a:xfrm>
              <a:off x="5312061"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牙齿的检查</a:t>
              </a:r>
              <a:endParaRPr lang="zh-CN" altLang="en-US" sz="1600" b="1" dirty="0">
                <a:cs typeface="+mn-ea"/>
                <a:sym typeface="+mn-lt"/>
              </a:endParaRPr>
            </a:p>
          </p:txBody>
        </p:sp>
        <p:sp>
          <p:nvSpPr>
            <p:cNvPr id="12" name="iṥľiḓe"/>
            <p:cNvSpPr/>
            <p:nvPr/>
          </p:nvSpPr>
          <p:spPr>
            <a:xfrm>
              <a:off x="5312061"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grpSp>
      <p:grpSp>
        <p:nvGrpSpPr>
          <p:cNvPr id="20" name="í$ḷíḑè"/>
          <p:cNvGrpSpPr/>
          <p:nvPr/>
        </p:nvGrpSpPr>
        <p:grpSpPr>
          <a:xfrm>
            <a:off x="7680325" y="1143000"/>
            <a:ext cx="3844925" cy="2452329"/>
            <a:chOff x="660400" y="1919647"/>
            <a:chExt cx="3844925" cy="2452329"/>
          </a:xfrm>
        </p:grpSpPr>
        <p:sp>
          <p:nvSpPr>
            <p:cNvPr id="21" name="íṧliḋê"/>
            <p:cNvSpPr txBox="1"/>
            <p:nvPr/>
          </p:nvSpPr>
          <p:spPr>
            <a:xfrm>
              <a:off x="660400" y="2739381"/>
              <a:ext cx="3844925" cy="134715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zh-CN" altLang="en-US" sz="1400" dirty="0">
                  <a:cs typeface="+mn-ea"/>
                  <a:sym typeface="+mn-lt"/>
                </a:rPr>
                <a:t>爸爸在吃饭时，突感牙齿不舒服，由孩子们扮演的小牙医们对爸爸的牙齿进行全面检查，在过程中体验医生的严谨与责任</a:t>
              </a:r>
              <a:endParaRPr lang="en-US" altLang="zh-CN" sz="1400" dirty="0">
                <a:cs typeface="+mn-ea"/>
                <a:sym typeface="+mn-lt"/>
              </a:endParaRPr>
            </a:p>
          </p:txBody>
        </p:sp>
        <p:sp>
          <p:nvSpPr>
            <p:cNvPr id="22" name="íSḻíḑe"/>
            <p:cNvSpPr/>
            <p:nvPr/>
          </p:nvSpPr>
          <p:spPr bwMode="auto">
            <a:xfrm>
              <a:off x="2172863"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a:solidFill>
                    <a:schemeClr val="bg1"/>
                  </a:solidFill>
                  <a:cs typeface="+mn-ea"/>
                  <a:sym typeface="+mn-lt"/>
                </a:rPr>
                <a:t>… …</a:t>
              </a:r>
              <a:endParaRPr lang="en-US" altLang="zh-CN" sz="1100" dirty="0">
                <a:solidFill>
                  <a:schemeClr val="bg1"/>
                </a:solidFill>
                <a:cs typeface="+mn-ea"/>
                <a:sym typeface="+mn-lt"/>
              </a:endParaRPr>
            </a:p>
          </p:txBody>
        </p:sp>
        <p:sp>
          <p:nvSpPr>
            <p:cNvPr id="23" name="išlidê"/>
            <p:cNvSpPr txBox="1"/>
            <p:nvPr/>
          </p:nvSpPr>
          <p:spPr>
            <a:xfrm>
              <a:off x="660400" y="1919647"/>
              <a:ext cx="3844925" cy="819734"/>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buSzPct val="25000"/>
              </a:pPr>
              <a:r>
                <a:rPr lang="zh-CN" altLang="zh-CN" sz="2000" b="1" dirty="0">
                  <a:cs typeface="+mn-ea"/>
                  <a:sym typeface="+mn-lt"/>
                </a:rPr>
                <a:t>体验场馆</a:t>
              </a:r>
              <a:r>
                <a:rPr lang="zh-CN" altLang="en-US" sz="2000" b="1" dirty="0">
                  <a:cs typeface="+mn-ea"/>
                  <a:sym typeface="+mn-lt"/>
                </a:rPr>
                <a:t>三</a:t>
              </a:r>
              <a:r>
                <a:rPr lang="zh-CN" altLang="zh-CN" sz="2000" b="1" dirty="0">
                  <a:cs typeface="+mn-ea"/>
                  <a:sym typeface="+mn-lt"/>
                </a:rPr>
                <a:t>：</a:t>
              </a:r>
              <a:r>
                <a:rPr lang="zh-CN" altLang="en-US" sz="2000" b="1" dirty="0">
                  <a:cs typeface="+mn-ea"/>
                  <a:sym typeface="+mn-lt"/>
                </a:rPr>
                <a:t>医院</a:t>
              </a:r>
              <a:r>
                <a:rPr lang="zh-CN" altLang="zh-CN" sz="2000" b="1" dirty="0">
                  <a:cs typeface="+mn-ea"/>
                  <a:sym typeface="+mn-lt"/>
                </a:rPr>
                <a:t>体验馆</a:t>
              </a:r>
              <a:endParaRPr lang="zh-CN" altLang="en-US" sz="2000" b="1" dirty="0">
                <a:cs typeface="+mn-ea"/>
                <a:sym typeface="+mn-lt"/>
              </a:endParaRPr>
            </a:p>
          </p:txBody>
        </p:sp>
        <p:sp>
          <p:nvSpPr>
            <p:cNvPr id="24" name="íšľiḍê"/>
            <p:cNvSpPr/>
            <p:nvPr/>
          </p:nvSpPr>
          <p:spPr bwMode="auto">
            <a:xfrm>
              <a:off x="3388889"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dirty="0">
                  <a:solidFill>
                    <a:schemeClr val="bg1"/>
                  </a:solidFill>
                  <a:cs typeface="+mn-ea"/>
                  <a:sym typeface="+mn-lt"/>
                </a:rPr>
                <a:t>… …</a:t>
              </a:r>
              <a:endParaRPr lang="en-US" altLang="zh-CN" sz="1100" dirty="0">
                <a:solidFill>
                  <a:schemeClr val="bg1"/>
                </a:solidFill>
                <a:cs typeface="+mn-ea"/>
                <a:sym typeface="+mn-lt"/>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03533" y="3318467"/>
            <a:ext cx="5237480" cy="2081019"/>
          </a:xfrm>
          <a:prstGeom prst="rect">
            <a:avLst/>
          </a:prstGeom>
          <a:noFill/>
          <a:ln w="9525">
            <a:noFill/>
          </a:ln>
        </p:spPr>
        <p:txBody>
          <a:bodyPr wrap="square" anchor="t">
            <a:spAutoFit/>
          </a:bodyPr>
          <a:lstStyle/>
          <a:p>
            <a:pPr lvl="0" indent="0">
              <a:lnSpc>
                <a:spcPct val="150000"/>
              </a:lnSpc>
            </a:pPr>
            <a:r>
              <a:rPr lang="zh-CN" altLang="en-US" sz="1600" b="1" dirty="0">
                <a:solidFill>
                  <a:schemeClr val="tx2"/>
                </a:solidFill>
                <a:cs typeface="+mn-ea"/>
                <a:sym typeface="+mn-lt"/>
              </a:rPr>
              <a:t>技能培训</a:t>
            </a:r>
            <a:endParaRPr lang="zh-CN" altLang="en-US" sz="1600" b="1" dirty="0">
              <a:solidFill>
                <a:srgbClr val="FF0000"/>
              </a:solidFill>
              <a:cs typeface="+mn-ea"/>
              <a:sym typeface="+mn-lt"/>
            </a:endParaRPr>
          </a:p>
          <a:p>
            <a:pPr lvl="0" indent="0">
              <a:lnSpc>
                <a:spcPct val="150000"/>
              </a:lnSpc>
            </a:pPr>
            <a:r>
              <a:rPr lang="zh-CN" altLang="en-US" sz="1400" b="1" dirty="0">
                <a:cs typeface="+mn-ea"/>
                <a:sym typeface="+mn-lt"/>
              </a:rPr>
              <a:t>Ⅰ</a:t>
            </a:r>
            <a:r>
              <a:rPr lang="en-US" altLang="zh-CN" sz="1400" b="1" dirty="0">
                <a:cs typeface="+mn-ea"/>
                <a:sym typeface="+mn-lt"/>
              </a:rPr>
              <a:t>. </a:t>
            </a:r>
            <a:r>
              <a:rPr lang="zh-CN" altLang="en-US" sz="1400" b="1" dirty="0">
                <a:cs typeface="+mn-ea"/>
                <a:sym typeface="+mn-lt"/>
              </a:rPr>
              <a:t>穿职业装，职业认知了解</a:t>
            </a:r>
            <a:endParaRPr lang="zh-CN" altLang="en-US" sz="1400" b="1" dirty="0">
              <a:cs typeface="+mn-ea"/>
              <a:sym typeface="+mn-lt"/>
            </a:endParaRPr>
          </a:p>
          <a:p>
            <a:pPr lvl="0" indent="0">
              <a:lnSpc>
                <a:spcPct val="150000"/>
              </a:lnSpc>
            </a:pPr>
            <a:r>
              <a:rPr lang="zh-CN" altLang="en-US" sz="1400" b="1" dirty="0">
                <a:cs typeface="+mn-ea"/>
                <a:sym typeface="+mn-lt"/>
              </a:rPr>
              <a:t>Ⅱ</a:t>
            </a:r>
            <a:r>
              <a:rPr lang="en-US" altLang="zh-CN" sz="1400" b="1" dirty="0">
                <a:cs typeface="+mn-ea"/>
                <a:sym typeface="+mn-lt"/>
              </a:rPr>
              <a:t>. </a:t>
            </a:r>
            <a:r>
              <a:rPr lang="zh-CN" altLang="en-US" sz="1400" b="1" dirty="0">
                <a:cs typeface="+mn-ea"/>
                <a:sym typeface="+mn-lt"/>
              </a:rPr>
              <a:t>口腔的护理知识详解</a:t>
            </a:r>
            <a:endParaRPr lang="zh-CN" altLang="en-US" sz="1400" b="1" dirty="0">
              <a:cs typeface="+mn-ea"/>
              <a:sym typeface="+mn-lt"/>
            </a:endParaRPr>
          </a:p>
          <a:p>
            <a:pPr lvl="0" indent="0">
              <a:lnSpc>
                <a:spcPct val="150000"/>
              </a:lnSpc>
            </a:pPr>
            <a:r>
              <a:rPr lang="zh-CN" altLang="zh-CN" sz="1600" b="1" dirty="0">
                <a:solidFill>
                  <a:schemeClr val="tx2"/>
                </a:solidFill>
                <a:cs typeface="+mn-ea"/>
                <a:sym typeface="+mn-lt"/>
              </a:rPr>
              <a:t>职业体验</a:t>
            </a:r>
            <a:endParaRPr lang="zh-CN" altLang="zh-CN" sz="1600" b="1" dirty="0">
              <a:solidFill>
                <a:srgbClr val="FF0000"/>
              </a:solidFill>
              <a:cs typeface="+mn-ea"/>
              <a:sym typeface="+mn-lt"/>
            </a:endParaRPr>
          </a:p>
          <a:p>
            <a:pPr lvl="0" indent="0">
              <a:lnSpc>
                <a:spcPct val="150000"/>
              </a:lnSpc>
            </a:pPr>
            <a:r>
              <a:rPr lang="zh-CN" altLang="zh-CN" sz="1400" b="1" dirty="0">
                <a:cs typeface="+mn-ea"/>
                <a:sym typeface="+mn-lt"/>
              </a:rPr>
              <a:t>Ⅰ.</a:t>
            </a:r>
            <a:r>
              <a:rPr lang="zh-CN" altLang="en-US" sz="1400" b="1" dirty="0">
                <a:cs typeface="+mn-ea"/>
                <a:sym typeface="+mn-lt"/>
              </a:rPr>
              <a:t>龋齿</a:t>
            </a:r>
            <a:r>
              <a:rPr lang="zh-CN" altLang="zh-CN" sz="1400" b="1" dirty="0">
                <a:cs typeface="+mn-ea"/>
                <a:sym typeface="+mn-lt"/>
              </a:rPr>
              <a:t>的认知及正确的</a:t>
            </a:r>
            <a:r>
              <a:rPr lang="zh-CN" altLang="en-US" sz="1400" b="1" dirty="0">
                <a:cs typeface="+mn-ea"/>
                <a:sym typeface="+mn-lt"/>
              </a:rPr>
              <a:t>检测</a:t>
            </a:r>
            <a:r>
              <a:rPr lang="zh-CN" altLang="zh-CN" sz="1400" b="1" dirty="0">
                <a:cs typeface="+mn-ea"/>
                <a:sym typeface="+mn-lt"/>
              </a:rPr>
              <a:t>方法</a:t>
            </a:r>
            <a:endParaRPr lang="zh-CN" altLang="zh-CN" sz="1400" b="1" dirty="0">
              <a:cs typeface="+mn-ea"/>
              <a:sym typeface="+mn-lt"/>
            </a:endParaRPr>
          </a:p>
          <a:p>
            <a:pPr lvl="0" indent="0">
              <a:lnSpc>
                <a:spcPct val="150000"/>
              </a:lnSpc>
            </a:pPr>
            <a:r>
              <a:rPr lang="zh-CN" altLang="zh-CN" sz="1400" b="1" dirty="0">
                <a:cs typeface="+mn-ea"/>
                <a:sym typeface="+mn-lt"/>
              </a:rPr>
              <a:t>Ⅱ. </a:t>
            </a:r>
            <a:r>
              <a:rPr lang="zh-CN" altLang="en-US" sz="1400" b="1" dirty="0">
                <a:cs typeface="+mn-ea"/>
                <a:sym typeface="+mn-lt"/>
              </a:rPr>
              <a:t>日常口腔护理的方式以及龋齿检查的方式</a:t>
            </a:r>
            <a:endParaRPr lang="zh-CN" altLang="zh-CN" sz="1400" b="1" dirty="0">
              <a:cs typeface="+mn-ea"/>
              <a:sym typeface="+mn-lt"/>
            </a:endParaRPr>
          </a:p>
        </p:txBody>
      </p:sp>
      <p:pic>
        <p:nvPicPr>
          <p:cNvPr id="3" name="图片 2"/>
          <p:cNvPicPr>
            <a:picLocks noChangeAspect="1"/>
          </p:cNvPicPr>
          <p:nvPr/>
        </p:nvPicPr>
        <p:blipFill>
          <a:blip r:embed="rId1"/>
          <a:stretch>
            <a:fillRect/>
          </a:stretch>
        </p:blipFill>
        <p:spPr>
          <a:xfrm>
            <a:off x="658814" y="1890476"/>
            <a:ext cx="5263515" cy="350901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222869" y="-76201"/>
            <a:ext cx="1581233" cy="6858000"/>
          </a:xfrm>
          <a:prstGeom prst="rect">
            <a:avLst/>
          </a:prstGeom>
        </p:spPr>
      </p:pic>
      <p:pic>
        <p:nvPicPr>
          <p:cNvPr id="6" name="图片 5"/>
          <p:cNvPicPr>
            <a:picLocks noChangeAspect="1"/>
          </p:cNvPicPr>
          <p:nvPr/>
        </p:nvPicPr>
        <p:blipFill rotWithShape="1">
          <a:blip r:embed="rId2"/>
          <a:srcRect r="859" b="5668"/>
          <a:stretch>
            <a:fillRect/>
          </a:stretch>
        </p:blipFill>
        <p:spPr>
          <a:xfrm>
            <a:off x="355600" y="360363"/>
            <a:ext cx="11468100" cy="6142037"/>
          </a:xfrm>
          <a:prstGeom prst="rect">
            <a:avLst/>
          </a:prstGeom>
        </p:spPr>
      </p:pic>
      <p:pic>
        <p:nvPicPr>
          <p:cNvPr id="7" name="图片 6"/>
          <p:cNvPicPr>
            <a:picLocks noChangeAspect="1"/>
          </p:cNvPicPr>
          <p:nvPr/>
        </p:nvPicPr>
        <p:blipFill>
          <a:blip r:embed="rId1"/>
          <a:stretch>
            <a:fillRect/>
          </a:stretch>
        </p:blipFill>
        <p:spPr>
          <a:xfrm>
            <a:off x="-235569" y="-76201"/>
            <a:ext cx="1581233" cy="6858000"/>
          </a:xfrm>
          <a:prstGeom prst="rect">
            <a:avLst/>
          </a:prstGeom>
        </p:spPr>
      </p:pic>
      <p:pic>
        <p:nvPicPr>
          <p:cNvPr id="8" name="图片 7"/>
          <p:cNvPicPr>
            <a:picLocks noChangeAspect="1"/>
          </p:cNvPicPr>
          <p:nvPr/>
        </p:nvPicPr>
        <p:blipFill>
          <a:blip r:embed="rId3"/>
          <a:stretch>
            <a:fillRect/>
          </a:stretch>
        </p:blipFill>
        <p:spPr>
          <a:xfrm>
            <a:off x="10724706" y="-76201"/>
            <a:ext cx="1575244" cy="6858000"/>
          </a:xfrm>
          <a:prstGeom prst="rect">
            <a:avLst/>
          </a:prstGeom>
        </p:spPr>
      </p:pic>
      <p:sp>
        <p:nvSpPr>
          <p:cNvPr id="10" name="文本框 9"/>
          <p:cNvSpPr txBox="1"/>
          <p:nvPr/>
        </p:nvSpPr>
        <p:spPr>
          <a:xfrm>
            <a:off x="3914815" y="1146900"/>
            <a:ext cx="4339650" cy="1754326"/>
          </a:xfrm>
          <a:prstGeom prst="rect">
            <a:avLst/>
          </a:prstGeom>
          <a:noFill/>
          <a:ln w="38100">
            <a:solidFill>
              <a:srgbClr val="00B0F0"/>
            </a:solidFill>
          </a:ln>
        </p:spPr>
        <p:txBody>
          <a:bodyPr wrap="none" rtlCol="0">
            <a:spAutoFit/>
          </a:bodyPr>
          <a:lstStyle/>
          <a:p>
            <a:r>
              <a:rPr lang="zh-CN" altLang="en-US" sz="5400" b="1" dirty="0">
                <a:solidFill>
                  <a:schemeClr val="bg1"/>
                </a:solidFill>
                <a:cs typeface="+mn-ea"/>
                <a:sym typeface="+mn-lt"/>
              </a:rPr>
              <a:t>职业体验馆四</a:t>
            </a:r>
            <a:endParaRPr lang="en-US" altLang="zh-CN" sz="5400" b="1" dirty="0">
              <a:solidFill>
                <a:schemeClr val="bg1"/>
              </a:solidFill>
              <a:cs typeface="+mn-ea"/>
              <a:sym typeface="+mn-lt"/>
            </a:endParaRPr>
          </a:p>
          <a:p>
            <a:r>
              <a:rPr lang="zh-CN" altLang="en-US" sz="5400" b="1" dirty="0">
                <a:solidFill>
                  <a:schemeClr val="bg1"/>
                </a:solidFill>
                <a:cs typeface="+mn-ea"/>
                <a:sym typeface="+mn-lt"/>
              </a:rPr>
              <a:t>消防局体验馆</a:t>
            </a:r>
            <a:endParaRPr lang="zh-CN" altLang="en-US" sz="5400" b="1" dirty="0">
              <a:solidFill>
                <a:schemeClr val="bg1"/>
              </a:solidFill>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355606" y="344269"/>
            <a:ext cx="10967932" cy="6169462"/>
          </a:xfrm>
          <a:prstGeom prst="rect">
            <a:avLst/>
          </a:prstGeom>
        </p:spPr>
      </p:pic>
      <p:pic>
        <p:nvPicPr>
          <p:cNvPr id="7" name="图片 6"/>
          <p:cNvPicPr>
            <a:picLocks noChangeAspect="1"/>
          </p:cNvPicPr>
          <p:nvPr/>
        </p:nvPicPr>
        <p:blipFill rotWithShape="1">
          <a:blip r:embed="rId1"/>
          <a:srcRect l="90776"/>
          <a:stretch>
            <a:fillRect/>
          </a:stretch>
        </p:blipFill>
        <p:spPr>
          <a:xfrm>
            <a:off x="10817711" y="344269"/>
            <a:ext cx="1011653" cy="6169462"/>
          </a:xfrm>
          <a:prstGeom prst="rect">
            <a:avLst/>
          </a:prstGeom>
        </p:spPr>
      </p:pic>
      <p:sp>
        <p:nvSpPr>
          <p:cNvPr id="2" name="文本框 1"/>
          <p:cNvSpPr txBox="1"/>
          <p:nvPr/>
        </p:nvSpPr>
        <p:spPr>
          <a:xfrm>
            <a:off x="8850365" y="3525684"/>
            <a:ext cx="3496945" cy="2675091"/>
          </a:xfrm>
          <a:prstGeom prst="rect">
            <a:avLst/>
          </a:prstGeom>
          <a:noFill/>
          <a:ln w="9525">
            <a:noFill/>
          </a:ln>
        </p:spPr>
        <p:txBody>
          <a:bodyPr wrap="square" anchor="t">
            <a:spAutoFit/>
          </a:bodyPr>
          <a:lstStyle/>
          <a:p>
            <a:pPr lvl="0" indent="0">
              <a:lnSpc>
                <a:spcPct val="150000"/>
              </a:lnSpc>
            </a:pPr>
            <a:r>
              <a:rPr lang="zh-CN" altLang="en-US" b="1" u="sng" dirty="0">
                <a:solidFill>
                  <a:srgbClr val="00B0F0"/>
                </a:solidFill>
                <a:cs typeface="+mn-ea"/>
                <a:sym typeface="+mn-lt"/>
              </a:rPr>
              <a:t>消防局体验场馆搭建</a:t>
            </a:r>
            <a:endParaRPr lang="zh-CN" altLang="en-US" sz="1600" b="1" dirty="0">
              <a:solidFill>
                <a:srgbClr val="00B0F0"/>
              </a:solidFill>
              <a:cs typeface="+mn-ea"/>
              <a:sym typeface="+mn-lt"/>
            </a:endParaRPr>
          </a:p>
          <a:p>
            <a:pPr marL="285750" lvl="0" indent="-285750">
              <a:lnSpc>
                <a:spcPct val="150000"/>
              </a:lnSpc>
              <a:buFont typeface="Wingdings" panose="05000000000000000000" charset="0"/>
              <a:buChar char="n"/>
            </a:pPr>
            <a:r>
              <a:rPr lang="zh-CN" altLang="en-US" sz="1600" b="1" dirty="0">
                <a:solidFill>
                  <a:schemeClr val="bg1"/>
                </a:solidFill>
                <a:cs typeface="+mn-ea"/>
                <a:sym typeface="+mn-lt"/>
              </a:rPr>
              <a:t>体验场馆（桁架框架搭建）</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专业隔离带</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儿童专用桌椅</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儿童消防服装（衣帽）</a:t>
            </a:r>
            <a:r>
              <a:rPr lang="en-US" altLang="zh-CN" sz="1600" b="1" dirty="0">
                <a:solidFill>
                  <a:schemeClr val="bg1"/>
                </a:solidFill>
                <a:cs typeface="+mn-ea"/>
                <a:sym typeface="+mn-lt"/>
              </a:rPr>
              <a:t>2</a:t>
            </a:r>
            <a:r>
              <a:rPr lang="zh-CN" altLang="en-US" sz="1600" b="1" dirty="0">
                <a:solidFill>
                  <a:schemeClr val="bg1"/>
                </a:solidFill>
                <a:cs typeface="+mn-ea"/>
                <a:sym typeface="+mn-lt"/>
              </a:rPr>
              <a:t>套</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灭火器</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公共消防指示图</a:t>
            </a:r>
            <a:endParaRPr lang="zh-CN" altLang="en-US" sz="1600" b="1" dirty="0">
              <a:solidFill>
                <a:schemeClr val="bg1"/>
              </a:solidFill>
              <a:cs typeface="+mn-ea"/>
              <a:sym typeface="+mn-lt"/>
            </a:endParaRPr>
          </a:p>
        </p:txBody>
      </p:sp>
      <p:sp>
        <p:nvSpPr>
          <p:cNvPr id="3" name="矩形 2"/>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4" name="文本框 3"/>
          <p:cNvSpPr txBox="1"/>
          <p:nvPr/>
        </p:nvSpPr>
        <p:spPr>
          <a:xfrm>
            <a:off x="424934" y="344269"/>
            <a:ext cx="3021993" cy="646331"/>
          </a:xfrm>
          <a:prstGeom prst="rect">
            <a:avLst/>
          </a:prstGeom>
          <a:noFill/>
        </p:spPr>
        <p:txBody>
          <a:bodyPr wrap="square" rtlCol="0">
            <a:spAutoFit/>
          </a:bodyPr>
          <a:lstStyle/>
          <a:p>
            <a:pPr algn="dist"/>
            <a:r>
              <a:rPr lang="zh-CN" altLang="en-US" sz="3600" dirty="0">
                <a:solidFill>
                  <a:schemeClr val="bg1"/>
                </a:solidFill>
                <a:cs typeface="+mn-ea"/>
                <a:sym typeface="+mn-lt"/>
              </a:rPr>
              <a:t>点位氛围布置</a:t>
            </a:r>
            <a:endParaRPr lang="zh-CN" altLang="en-US" sz="3600" dirty="0">
              <a:solidFill>
                <a:schemeClr val="bg1"/>
              </a:solidFill>
              <a:cs typeface="+mn-ea"/>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3141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6749" y="3117850"/>
            <a:ext cx="6934487" cy="3028950"/>
            <a:chOff x="660399" y="3105150"/>
            <a:chExt cx="6934487" cy="3028950"/>
          </a:xfrm>
        </p:grpSpPr>
        <p:sp>
          <p:nvSpPr>
            <p:cNvPr id="3" name="îśḷíḍé"/>
            <p:cNvSpPr/>
            <p:nvPr/>
          </p:nvSpPr>
          <p:spPr>
            <a:xfrm>
              <a:off x="660400" y="3105150"/>
              <a:ext cx="2282825" cy="1914525"/>
            </a:xfrm>
            <a:prstGeom prst="rect">
              <a:avLst/>
            </a:prstGeom>
            <a:blipFill dpi="0" rotWithShape="1">
              <a:blip r:embed="rId2"/>
              <a:srcRect/>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grpSp>
          <p:nvGrpSpPr>
            <p:cNvPr id="4" name="îşľíḋé"/>
            <p:cNvGrpSpPr/>
            <p:nvPr/>
          </p:nvGrpSpPr>
          <p:grpSpPr>
            <a:xfrm>
              <a:off x="660400" y="4256219"/>
              <a:ext cx="770352" cy="763456"/>
              <a:chOff x="11421648" y="1130300"/>
              <a:chExt cx="770352" cy="763456"/>
            </a:xfrm>
          </p:grpSpPr>
          <p:sp>
            <p:nvSpPr>
              <p:cNvPr id="18" name="íś1iḍê"/>
              <p:cNvSpPr/>
              <p:nvPr/>
            </p:nvSpPr>
            <p:spPr>
              <a:xfrm>
                <a:off x="11421648" y="1130300"/>
                <a:ext cx="770352" cy="7634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ID" dirty="0">
                  <a:cs typeface="+mn-ea"/>
                  <a:sym typeface="+mn-lt"/>
                </a:endParaRPr>
              </a:p>
            </p:txBody>
          </p:sp>
          <p:sp>
            <p:nvSpPr>
              <p:cNvPr id="19" name="ïŝlídé"/>
              <p:cNvSpPr/>
              <p:nvPr/>
            </p:nvSpPr>
            <p:spPr bwMode="auto">
              <a:xfrm>
                <a:off x="11637822" y="1346939"/>
                <a:ext cx="338006" cy="330178"/>
              </a:xfrm>
              <a:custGeom>
                <a:avLst/>
                <a:gdLst>
                  <a:gd name="T0" fmla="*/ 59 w 415"/>
                  <a:gd name="T1" fmla="*/ 406 h 406"/>
                  <a:gd name="T2" fmla="*/ 25 w 415"/>
                  <a:gd name="T3" fmla="*/ 394 h 406"/>
                  <a:gd name="T4" fmla="*/ 19 w 415"/>
                  <a:gd name="T5" fmla="*/ 318 h 406"/>
                  <a:gd name="T6" fmla="*/ 114 w 415"/>
                  <a:gd name="T7" fmla="*/ 206 h 406"/>
                  <a:gd name="T8" fmla="*/ 19 w 415"/>
                  <a:gd name="T9" fmla="*/ 94 h 406"/>
                  <a:gd name="T10" fmla="*/ 25 w 415"/>
                  <a:gd name="T11" fmla="*/ 19 h 406"/>
                  <a:gd name="T12" fmla="*/ 100 w 415"/>
                  <a:gd name="T13" fmla="*/ 25 h 406"/>
                  <a:gd name="T14" fmla="*/ 225 w 415"/>
                  <a:gd name="T15" fmla="*/ 172 h 406"/>
                  <a:gd name="T16" fmla="*/ 225 w 415"/>
                  <a:gd name="T17" fmla="*/ 241 h 406"/>
                  <a:gd name="T18" fmla="*/ 100 w 415"/>
                  <a:gd name="T19" fmla="*/ 388 h 406"/>
                  <a:gd name="T20" fmla="*/ 59 w 415"/>
                  <a:gd name="T21" fmla="*/ 406 h 406"/>
                  <a:gd name="T22" fmla="*/ 273 w 415"/>
                  <a:gd name="T23" fmla="*/ 388 h 406"/>
                  <a:gd name="T24" fmla="*/ 398 w 415"/>
                  <a:gd name="T25" fmla="*/ 241 h 406"/>
                  <a:gd name="T26" fmla="*/ 398 w 415"/>
                  <a:gd name="T27" fmla="*/ 172 h 406"/>
                  <a:gd name="T28" fmla="*/ 273 w 415"/>
                  <a:gd name="T29" fmla="*/ 25 h 406"/>
                  <a:gd name="T30" fmla="*/ 198 w 415"/>
                  <a:gd name="T31" fmla="*/ 19 h 406"/>
                  <a:gd name="T32" fmla="*/ 192 w 415"/>
                  <a:gd name="T33" fmla="*/ 94 h 406"/>
                  <a:gd name="T34" fmla="*/ 287 w 415"/>
                  <a:gd name="T35" fmla="*/ 206 h 406"/>
                  <a:gd name="T36" fmla="*/ 192 w 415"/>
                  <a:gd name="T37" fmla="*/ 318 h 406"/>
                  <a:gd name="T38" fmla="*/ 198 w 415"/>
                  <a:gd name="T39" fmla="*/ 394 h 406"/>
                  <a:gd name="T40" fmla="*/ 232 w 415"/>
                  <a:gd name="T41" fmla="*/ 406 h 406"/>
                  <a:gd name="T42" fmla="*/ 273 w 415"/>
                  <a:gd name="T43" fmla="*/ 38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5" h="406">
                    <a:moveTo>
                      <a:pt x="59" y="406"/>
                    </a:moveTo>
                    <a:cubicBezTo>
                      <a:pt x="47" y="406"/>
                      <a:pt x="35" y="402"/>
                      <a:pt x="25" y="394"/>
                    </a:cubicBezTo>
                    <a:cubicBezTo>
                      <a:pt x="2" y="375"/>
                      <a:pt x="0" y="341"/>
                      <a:pt x="19" y="318"/>
                    </a:cubicBezTo>
                    <a:lnTo>
                      <a:pt x="114" y="206"/>
                    </a:lnTo>
                    <a:lnTo>
                      <a:pt x="19" y="94"/>
                    </a:lnTo>
                    <a:cubicBezTo>
                      <a:pt x="0" y="71"/>
                      <a:pt x="2" y="38"/>
                      <a:pt x="25" y="19"/>
                    </a:cubicBezTo>
                    <a:cubicBezTo>
                      <a:pt x="47" y="0"/>
                      <a:pt x="81" y="2"/>
                      <a:pt x="100" y="25"/>
                    </a:cubicBezTo>
                    <a:lnTo>
                      <a:pt x="225" y="172"/>
                    </a:lnTo>
                    <a:cubicBezTo>
                      <a:pt x="242" y="192"/>
                      <a:pt x="242" y="221"/>
                      <a:pt x="225" y="241"/>
                    </a:cubicBezTo>
                    <a:lnTo>
                      <a:pt x="100" y="388"/>
                    </a:lnTo>
                    <a:cubicBezTo>
                      <a:pt x="89" y="400"/>
                      <a:pt x="74" y="406"/>
                      <a:pt x="59" y="406"/>
                    </a:cubicBezTo>
                    <a:close/>
                    <a:moveTo>
                      <a:pt x="273" y="388"/>
                    </a:moveTo>
                    <a:lnTo>
                      <a:pt x="398" y="241"/>
                    </a:lnTo>
                    <a:cubicBezTo>
                      <a:pt x="415" y="221"/>
                      <a:pt x="415" y="192"/>
                      <a:pt x="398" y="172"/>
                    </a:cubicBezTo>
                    <a:lnTo>
                      <a:pt x="273" y="25"/>
                    </a:lnTo>
                    <a:cubicBezTo>
                      <a:pt x="254" y="2"/>
                      <a:pt x="220" y="0"/>
                      <a:pt x="198" y="19"/>
                    </a:cubicBezTo>
                    <a:cubicBezTo>
                      <a:pt x="175" y="38"/>
                      <a:pt x="173" y="71"/>
                      <a:pt x="192" y="94"/>
                    </a:cubicBezTo>
                    <a:lnTo>
                      <a:pt x="287" y="206"/>
                    </a:lnTo>
                    <a:lnTo>
                      <a:pt x="192" y="318"/>
                    </a:lnTo>
                    <a:cubicBezTo>
                      <a:pt x="173" y="341"/>
                      <a:pt x="175" y="375"/>
                      <a:pt x="198" y="394"/>
                    </a:cubicBezTo>
                    <a:cubicBezTo>
                      <a:pt x="208" y="402"/>
                      <a:pt x="220" y="406"/>
                      <a:pt x="232" y="406"/>
                    </a:cubicBezTo>
                    <a:cubicBezTo>
                      <a:pt x="247" y="406"/>
                      <a:pt x="262" y="400"/>
                      <a:pt x="273" y="38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sp>
          <p:nvSpPr>
            <p:cNvPr id="5" name="îS1ïḓé"/>
            <p:cNvSpPr/>
            <p:nvPr/>
          </p:nvSpPr>
          <p:spPr>
            <a:xfrm>
              <a:off x="2986230" y="3105150"/>
              <a:ext cx="2282825" cy="1914525"/>
            </a:xfrm>
            <a:prstGeom prst="rect">
              <a:avLst/>
            </a:prstGeom>
            <a:blipFill dpi="0" rotWithShape="1">
              <a:blip r:embed="rId3"/>
              <a:srcRect/>
              <a:stretch>
                <a:fillRect l="-3000" r="-9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6" name="ïṡľïḓê"/>
            <p:cNvSpPr/>
            <p:nvPr/>
          </p:nvSpPr>
          <p:spPr>
            <a:xfrm>
              <a:off x="5312060" y="3105150"/>
              <a:ext cx="2282825" cy="1914525"/>
            </a:xfrm>
            <a:prstGeom prst="rect">
              <a:avLst/>
            </a:prstGeom>
            <a:blipFill dpi="0" rotWithShape="1">
              <a:blip r:embed="rId4"/>
              <a:srcRect/>
              <a:stretch>
                <a:fillRect r="-26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íṡļiḑe"/>
            <p:cNvSpPr/>
            <p:nvPr/>
          </p:nvSpPr>
          <p:spPr>
            <a:xfrm>
              <a:off x="660399"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职业认知了解</a:t>
              </a:r>
              <a:endParaRPr lang="zh-CN" altLang="en-US" sz="1600" b="1" dirty="0">
                <a:cs typeface="+mn-ea"/>
                <a:sym typeface="+mn-lt"/>
              </a:endParaRPr>
            </a:p>
          </p:txBody>
        </p:sp>
        <p:sp>
          <p:nvSpPr>
            <p:cNvPr id="8" name="ísľídê"/>
            <p:cNvSpPr/>
            <p:nvPr/>
          </p:nvSpPr>
          <p:spPr>
            <a:xfrm>
              <a:off x="660399"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9" name="íṥľïdè"/>
            <p:cNvSpPr/>
            <p:nvPr/>
          </p:nvSpPr>
          <p:spPr>
            <a:xfrm>
              <a:off x="2986230" y="5110608"/>
              <a:ext cx="2282825" cy="372548"/>
            </a:xfrm>
            <a:prstGeom prst="rect">
              <a:avLst/>
            </a:prstGeom>
            <a:noFill/>
            <a:ln>
              <a:noFill/>
            </a:ln>
          </p:spPr>
          <p:txBody>
            <a:bodyPr wrap="square" lIns="91440" tIns="45720" rIns="91440" bIns="45720" anchor="ctr">
              <a:noAutofit/>
            </a:bodyPr>
            <a:lstStyle/>
            <a:p>
              <a:pPr algn="ctr"/>
              <a:r>
                <a:rPr lang="zh-CN" altLang="zh-CN" sz="1600" b="1" dirty="0">
                  <a:cs typeface="+mn-ea"/>
                  <a:sym typeface="+mn-lt"/>
                </a:rPr>
                <a:t>公共消防指示图</a:t>
              </a:r>
              <a:r>
                <a:rPr lang="zh-CN" altLang="en-US" sz="1600" b="1" dirty="0">
                  <a:cs typeface="+mn-ea"/>
                  <a:sym typeface="+mn-lt"/>
                </a:rPr>
                <a:t>的认知</a:t>
              </a:r>
              <a:endParaRPr lang="zh-CN" altLang="en-US" sz="1600" b="1" dirty="0">
                <a:cs typeface="+mn-ea"/>
                <a:sym typeface="+mn-lt"/>
              </a:endParaRPr>
            </a:p>
          </p:txBody>
        </p:sp>
        <p:sp>
          <p:nvSpPr>
            <p:cNvPr id="10" name="ïşļîďé"/>
            <p:cNvSpPr/>
            <p:nvPr/>
          </p:nvSpPr>
          <p:spPr>
            <a:xfrm>
              <a:off x="2986230"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11" name="îŝļíḑe"/>
            <p:cNvSpPr/>
            <p:nvPr/>
          </p:nvSpPr>
          <p:spPr>
            <a:xfrm>
              <a:off x="5312061"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灭火器的正确使用方法</a:t>
              </a:r>
              <a:endParaRPr lang="zh-CN" altLang="en-US" sz="1600" b="1" dirty="0">
                <a:cs typeface="+mn-ea"/>
                <a:sym typeface="+mn-lt"/>
              </a:endParaRPr>
            </a:p>
          </p:txBody>
        </p:sp>
        <p:sp>
          <p:nvSpPr>
            <p:cNvPr id="12" name="iṥľiḓe"/>
            <p:cNvSpPr/>
            <p:nvPr/>
          </p:nvSpPr>
          <p:spPr>
            <a:xfrm>
              <a:off x="5312061"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grpSp>
      <p:grpSp>
        <p:nvGrpSpPr>
          <p:cNvPr id="20" name="í$ḷíḑè"/>
          <p:cNvGrpSpPr/>
          <p:nvPr/>
        </p:nvGrpSpPr>
        <p:grpSpPr>
          <a:xfrm>
            <a:off x="7680325" y="1143000"/>
            <a:ext cx="3844925" cy="2452329"/>
            <a:chOff x="660400" y="1919647"/>
            <a:chExt cx="3844925" cy="2452329"/>
          </a:xfrm>
        </p:grpSpPr>
        <p:sp>
          <p:nvSpPr>
            <p:cNvPr id="21" name="íṧliḋê"/>
            <p:cNvSpPr txBox="1"/>
            <p:nvPr/>
          </p:nvSpPr>
          <p:spPr>
            <a:xfrm>
              <a:off x="660400" y="2739381"/>
              <a:ext cx="3844925" cy="134715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zh-CN" altLang="en-US" sz="1400" dirty="0">
                  <a:cs typeface="+mn-ea"/>
                  <a:sym typeface="+mn-lt"/>
                </a:rPr>
                <a:t>森林发生山火，小消防员们紧急结合，开启拯救行动，在此过程中了解消防员的职业责任感，了解消防知识</a:t>
              </a:r>
              <a:endParaRPr lang="en-US" altLang="zh-CN" sz="1400" dirty="0">
                <a:cs typeface="+mn-ea"/>
                <a:sym typeface="+mn-lt"/>
              </a:endParaRPr>
            </a:p>
          </p:txBody>
        </p:sp>
        <p:sp>
          <p:nvSpPr>
            <p:cNvPr id="22" name="íSḻíḑe"/>
            <p:cNvSpPr/>
            <p:nvPr/>
          </p:nvSpPr>
          <p:spPr bwMode="auto">
            <a:xfrm>
              <a:off x="2172863"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a:solidFill>
                    <a:schemeClr val="bg1"/>
                  </a:solidFill>
                  <a:cs typeface="+mn-ea"/>
                  <a:sym typeface="+mn-lt"/>
                </a:rPr>
                <a:t>… …</a:t>
              </a:r>
              <a:endParaRPr lang="en-US" altLang="zh-CN" sz="1100" dirty="0">
                <a:solidFill>
                  <a:schemeClr val="bg1"/>
                </a:solidFill>
                <a:cs typeface="+mn-ea"/>
                <a:sym typeface="+mn-lt"/>
              </a:endParaRPr>
            </a:p>
          </p:txBody>
        </p:sp>
        <p:sp>
          <p:nvSpPr>
            <p:cNvPr id="23" name="išlidê"/>
            <p:cNvSpPr txBox="1"/>
            <p:nvPr/>
          </p:nvSpPr>
          <p:spPr>
            <a:xfrm>
              <a:off x="660400" y="1919647"/>
              <a:ext cx="3844925" cy="819734"/>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buSzPct val="25000"/>
              </a:pPr>
              <a:r>
                <a:rPr lang="zh-CN" altLang="zh-CN" sz="2000" b="1" dirty="0">
                  <a:cs typeface="+mn-ea"/>
                  <a:sym typeface="+mn-lt"/>
                </a:rPr>
                <a:t>体验场馆</a:t>
              </a:r>
              <a:r>
                <a:rPr lang="zh-CN" altLang="en-US" sz="2000" b="1" dirty="0">
                  <a:cs typeface="+mn-ea"/>
                  <a:sym typeface="+mn-lt"/>
                </a:rPr>
                <a:t>四</a:t>
              </a:r>
              <a:r>
                <a:rPr lang="zh-CN" altLang="zh-CN" sz="2000" b="1" dirty="0">
                  <a:cs typeface="+mn-ea"/>
                  <a:sym typeface="+mn-lt"/>
                </a:rPr>
                <a:t>：</a:t>
              </a:r>
              <a:r>
                <a:rPr lang="zh-CN" altLang="en-US" sz="2000" b="1" dirty="0">
                  <a:cs typeface="+mn-ea"/>
                  <a:sym typeface="+mn-lt"/>
                </a:rPr>
                <a:t>消防局</a:t>
              </a:r>
              <a:r>
                <a:rPr lang="zh-CN" altLang="zh-CN" sz="2000" b="1" dirty="0">
                  <a:cs typeface="+mn-ea"/>
                  <a:sym typeface="+mn-lt"/>
                </a:rPr>
                <a:t>体验馆</a:t>
              </a:r>
              <a:endParaRPr lang="zh-CN" altLang="en-US" sz="2000" b="1" dirty="0">
                <a:cs typeface="+mn-ea"/>
                <a:sym typeface="+mn-lt"/>
              </a:endParaRPr>
            </a:p>
          </p:txBody>
        </p:sp>
        <p:sp>
          <p:nvSpPr>
            <p:cNvPr id="24" name="íšľiḍê"/>
            <p:cNvSpPr/>
            <p:nvPr/>
          </p:nvSpPr>
          <p:spPr bwMode="auto">
            <a:xfrm>
              <a:off x="3388889"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dirty="0">
                  <a:solidFill>
                    <a:schemeClr val="bg1"/>
                  </a:solidFill>
                  <a:cs typeface="+mn-ea"/>
                  <a:sym typeface="+mn-lt"/>
                </a:rPr>
                <a:t>… …</a:t>
              </a:r>
              <a:endParaRPr lang="en-US" altLang="zh-CN" sz="1100" dirty="0">
                <a:solidFill>
                  <a:schemeClr val="bg1"/>
                </a:solidFill>
                <a:cs typeface="+mn-ea"/>
                <a:sym typeface="+mn-lt"/>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96000" y="3318467"/>
            <a:ext cx="5567363" cy="2081019"/>
          </a:xfrm>
          <a:prstGeom prst="rect">
            <a:avLst/>
          </a:prstGeom>
          <a:noFill/>
          <a:ln w="9525">
            <a:noFill/>
          </a:ln>
        </p:spPr>
        <p:txBody>
          <a:bodyPr wrap="square" anchor="t">
            <a:spAutoFit/>
          </a:bodyPr>
          <a:lstStyle/>
          <a:p>
            <a:pPr lvl="0" indent="0">
              <a:lnSpc>
                <a:spcPct val="150000"/>
              </a:lnSpc>
            </a:pPr>
            <a:r>
              <a:rPr lang="zh-CN" altLang="en-US" sz="1600" b="1" dirty="0">
                <a:solidFill>
                  <a:schemeClr val="tx2"/>
                </a:solidFill>
                <a:cs typeface="+mn-ea"/>
                <a:sym typeface="+mn-lt"/>
              </a:rPr>
              <a:t>技能培训</a:t>
            </a:r>
            <a:endParaRPr lang="zh-CN" altLang="en-US" sz="1600" b="1" dirty="0">
              <a:solidFill>
                <a:srgbClr val="FF0000"/>
              </a:solidFill>
              <a:cs typeface="+mn-ea"/>
              <a:sym typeface="+mn-lt"/>
            </a:endParaRPr>
          </a:p>
          <a:p>
            <a:pPr lvl="0" indent="0">
              <a:lnSpc>
                <a:spcPct val="150000"/>
              </a:lnSpc>
            </a:pPr>
            <a:r>
              <a:rPr lang="zh-CN" altLang="en-US" sz="1400" b="1" dirty="0">
                <a:cs typeface="+mn-ea"/>
                <a:sym typeface="+mn-lt"/>
              </a:rPr>
              <a:t>Ⅰ</a:t>
            </a:r>
            <a:r>
              <a:rPr lang="en-US" altLang="zh-CN" sz="1400" b="1" dirty="0">
                <a:cs typeface="+mn-ea"/>
                <a:sym typeface="+mn-lt"/>
              </a:rPr>
              <a:t>. </a:t>
            </a:r>
            <a:r>
              <a:rPr lang="zh-CN" altLang="en-US" sz="1400" b="1" dirty="0">
                <a:cs typeface="+mn-ea"/>
                <a:sym typeface="+mn-lt"/>
              </a:rPr>
              <a:t>穿职业装，职业的认知了解</a:t>
            </a:r>
            <a:endParaRPr lang="zh-CN" altLang="en-US" sz="1400" b="1" dirty="0">
              <a:cs typeface="+mn-ea"/>
              <a:sym typeface="+mn-lt"/>
            </a:endParaRPr>
          </a:p>
          <a:p>
            <a:pPr lvl="0" indent="0">
              <a:lnSpc>
                <a:spcPct val="150000"/>
              </a:lnSpc>
            </a:pPr>
            <a:r>
              <a:rPr lang="zh-CN" altLang="en-US" sz="1400" b="1" dirty="0">
                <a:cs typeface="+mn-ea"/>
                <a:sym typeface="+mn-lt"/>
              </a:rPr>
              <a:t>Ⅱ</a:t>
            </a:r>
            <a:r>
              <a:rPr lang="en-US" altLang="zh-CN" sz="1400" b="1" dirty="0">
                <a:cs typeface="+mn-ea"/>
                <a:sym typeface="+mn-lt"/>
              </a:rPr>
              <a:t>. </a:t>
            </a:r>
            <a:r>
              <a:rPr lang="zh-CN" altLang="en-US" sz="1400" b="1" dirty="0">
                <a:cs typeface="+mn-ea"/>
                <a:sym typeface="+mn-lt"/>
              </a:rPr>
              <a:t>工作人员</a:t>
            </a:r>
            <a:r>
              <a:rPr lang="zh-CN" altLang="zh-CN" sz="1400" b="1" dirty="0">
                <a:cs typeface="+mn-ea"/>
                <a:sym typeface="+mn-lt"/>
              </a:rPr>
              <a:t>进行预防火灾知识讲解</a:t>
            </a:r>
            <a:endParaRPr lang="zh-CN" altLang="zh-CN" sz="1400" b="1" dirty="0">
              <a:cs typeface="+mn-ea"/>
              <a:sym typeface="+mn-lt"/>
            </a:endParaRPr>
          </a:p>
          <a:p>
            <a:pPr lvl="0" indent="0">
              <a:lnSpc>
                <a:spcPct val="150000"/>
              </a:lnSpc>
            </a:pPr>
            <a:r>
              <a:rPr lang="zh-CN" altLang="zh-CN" sz="1600" b="1" dirty="0">
                <a:solidFill>
                  <a:schemeClr val="tx2"/>
                </a:solidFill>
                <a:cs typeface="+mn-ea"/>
                <a:sym typeface="+mn-lt"/>
              </a:rPr>
              <a:t>职业体验</a:t>
            </a:r>
            <a:endParaRPr lang="zh-CN" altLang="zh-CN" sz="1600" b="1" dirty="0">
              <a:solidFill>
                <a:srgbClr val="FF0000"/>
              </a:solidFill>
              <a:cs typeface="+mn-ea"/>
              <a:sym typeface="+mn-lt"/>
            </a:endParaRPr>
          </a:p>
          <a:p>
            <a:pPr lvl="0" indent="0">
              <a:lnSpc>
                <a:spcPct val="150000"/>
              </a:lnSpc>
            </a:pPr>
            <a:r>
              <a:rPr lang="zh-CN" altLang="zh-CN" sz="1400" b="1" dirty="0">
                <a:cs typeface="+mn-ea"/>
                <a:sym typeface="+mn-lt"/>
              </a:rPr>
              <a:t>Ⅰ. 公共消防指示图详解</a:t>
            </a:r>
            <a:endParaRPr lang="zh-CN" altLang="zh-CN" sz="1400" b="1" dirty="0">
              <a:cs typeface="+mn-ea"/>
              <a:sym typeface="+mn-lt"/>
            </a:endParaRPr>
          </a:p>
          <a:p>
            <a:pPr lvl="0" indent="0">
              <a:lnSpc>
                <a:spcPct val="150000"/>
              </a:lnSpc>
            </a:pPr>
            <a:r>
              <a:rPr lang="zh-CN" altLang="zh-CN" sz="1400" b="1" dirty="0">
                <a:cs typeface="+mn-ea"/>
                <a:sym typeface="+mn-lt"/>
              </a:rPr>
              <a:t>Ⅱ. 灭火器使用方法详解及操作</a:t>
            </a:r>
            <a:endParaRPr lang="zh-CN" altLang="zh-CN" sz="1400" b="1" dirty="0">
              <a:cs typeface="+mn-ea"/>
              <a:sym typeface="+mn-lt"/>
            </a:endParaRPr>
          </a:p>
        </p:txBody>
      </p:sp>
      <p:pic>
        <p:nvPicPr>
          <p:cNvPr id="3" name="图片 2"/>
          <p:cNvPicPr>
            <a:picLocks noChangeAspect="1"/>
          </p:cNvPicPr>
          <p:nvPr/>
        </p:nvPicPr>
        <p:blipFill rotWithShape="1">
          <a:blip r:embed="rId1"/>
          <a:srcRect r="18203"/>
          <a:stretch>
            <a:fillRect/>
          </a:stretch>
        </p:blipFill>
        <p:spPr>
          <a:xfrm>
            <a:off x="658813" y="1890475"/>
            <a:ext cx="5263515" cy="350901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222869" y="-76201"/>
            <a:ext cx="1581233" cy="6858000"/>
          </a:xfrm>
          <a:prstGeom prst="rect">
            <a:avLst/>
          </a:prstGeom>
        </p:spPr>
      </p:pic>
      <p:pic>
        <p:nvPicPr>
          <p:cNvPr id="11" name="图片 10"/>
          <p:cNvPicPr>
            <a:picLocks noChangeAspect="1"/>
          </p:cNvPicPr>
          <p:nvPr/>
        </p:nvPicPr>
        <p:blipFill>
          <a:blip r:embed="rId2"/>
          <a:stretch>
            <a:fillRect/>
          </a:stretch>
        </p:blipFill>
        <p:spPr>
          <a:xfrm>
            <a:off x="10712006" y="-76201"/>
            <a:ext cx="1575244" cy="6858000"/>
          </a:xfrm>
          <a:prstGeom prst="rect">
            <a:avLst/>
          </a:prstGeom>
        </p:spPr>
      </p:pic>
      <p:pic>
        <p:nvPicPr>
          <p:cNvPr id="5" name="图片 4"/>
          <p:cNvPicPr>
            <a:picLocks noChangeAspect="1"/>
          </p:cNvPicPr>
          <p:nvPr/>
        </p:nvPicPr>
        <p:blipFill rotWithShape="1">
          <a:blip r:embed="rId3"/>
          <a:srcRect r="859" b="5668"/>
          <a:stretch>
            <a:fillRect/>
          </a:stretch>
        </p:blipFill>
        <p:spPr>
          <a:xfrm>
            <a:off x="355600" y="360363"/>
            <a:ext cx="11468100" cy="6142037"/>
          </a:xfrm>
          <a:prstGeom prst="rect">
            <a:avLst/>
          </a:prstGeom>
        </p:spPr>
      </p:pic>
      <p:pic>
        <p:nvPicPr>
          <p:cNvPr id="6" name="图片 5"/>
          <p:cNvPicPr>
            <a:picLocks noChangeAspect="1"/>
          </p:cNvPicPr>
          <p:nvPr/>
        </p:nvPicPr>
        <p:blipFill>
          <a:blip r:embed="rId1"/>
          <a:stretch>
            <a:fillRect/>
          </a:stretch>
        </p:blipFill>
        <p:spPr>
          <a:xfrm>
            <a:off x="-235569" y="-76201"/>
            <a:ext cx="1581233" cy="6858000"/>
          </a:xfrm>
          <a:prstGeom prst="rect">
            <a:avLst/>
          </a:prstGeom>
        </p:spPr>
      </p:pic>
      <p:pic>
        <p:nvPicPr>
          <p:cNvPr id="7" name="图片 6"/>
          <p:cNvPicPr>
            <a:picLocks noChangeAspect="1"/>
          </p:cNvPicPr>
          <p:nvPr/>
        </p:nvPicPr>
        <p:blipFill>
          <a:blip r:embed="rId2"/>
          <a:stretch>
            <a:fillRect/>
          </a:stretch>
        </p:blipFill>
        <p:spPr>
          <a:xfrm>
            <a:off x="10724706" y="-76201"/>
            <a:ext cx="1575244" cy="6858000"/>
          </a:xfrm>
          <a:prstGeom prst="rect">
            <a:avLst/>
          </a:prstGeom>
        </p:spPr>
      </p:pic>
      <p:sp>
        <p:nvSpPr>
          <p:cNvPr id="10" name="文本框 9"/>
          <p:cNvSpPr txBox="1"/>
          <p:nvPr/>
        </p:nvSpPr>
        <p:spPr>
          <a:xfrm>
            <a:off x="3914815" y="1146900"/>
            <a:ext cx="4339650" cy="1754326"/>
          </a:xfrm>
          <a:prstGeom prst="rect">
            <a:avLst/>
          </a:prstGeom>
          <a:noFill/>
          <a:ln w="38100">
            <a:solidFill>
              <a:srgbClr val="00B0F0"/>
            </a:solidFill>
          </a:ln>
        </p:spPr>
        <p:txBody>
          <a:bodyPr wrap="none" rtlCol="0">
            <a:spAutoFit/>
          </a:bodyPr>
          <a:lstStyle/>
          <a:p>
            <a:r>
              <a:rPr lang="zh-CN" altLang="en-US" sz="5400" b="1" dirty="0">
                <a:solidFill>
                  <a:schemeClr val="bg1"/>
                </a:solidFill>
                <a:cs typeface="+mn-ea"/>
                <a:sym typeface="+mn-lt"/>
              </a:rPr>
              <a:t>职业体验馆五</a:t>
            </a:r>
            <a:endParaRPr lang="en-US" altLang="zh-CN" sz="5400" b="1" dirty="0">
              <a:solidFill>
                <a:schemeClr val="bg1"/>
              </a:solidFill>
              <a:cs typeface="+mn-ea"/>
              <a:sym typeface="+mn-lt"/>
            </a:endParaRPr>
          </a:p>
          <a:p>
            <a:r>
              <a:rPr lang="zh-CN" altLang="en-US" sz="5400" b="1" dirty="0">
                <a:solidFill>
                  <a:schemeClr val="bg1"/>
                </a:solidFill>
                <a:cs typeface="+mn-ea"/>
                <a:sym typeface="+mn-lt"/>
              </a:rPr>
              <a:t>烘焙坊体验馆</a:t>
            </a:r>
            <a:endParaRPr lang="zh-CN" altLang="en-US" sz="5400" b="1" dirty="0">
              <a:solidFill>
                <a:schemeClr val="bg1"/>
              </a:solidFill>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srcRect l="91928"/>
          <a:stretch>
            <a:fillRect/>
          </a:stretch>
        </p:blipFill>
        <p:spPr>
          <a:xfrm>
            <a:off x="10939752" y="344031"/>
            <a:ext cx="885370" cy="6169938"/>
          </a:xfrm>
          <a:prstGeom prst="rect">
            <a:avLst/>
          </a:prstGeom>
        </p:spPr>
      </p:pic>
      <p:pic>
        <p:nvPicPr>
          <p:cNvPr id="6" name="图片 5"/>
          <p:cNvPicPr>
            <a:picLocks noChangeAspect="1"/>
          </p:cNvPicPr>
          <p:nvPr/>
        </p:nvPicPr>
        <p:blipFill>
          <a:blip r:embed="rId1"/>
          <a:stretch>
            <a:fillRect/>
          </a:stretch>
        </p:blipFill>
        <p:spPr>
          <a:xfrm>
            <a:off x="366878" y="344269"/>
            <a:ext cx="10968779" cy="6169938"/>
          </a:xfrm>
          <a:prstGeom prst="rect">
            <a:avLst/>
          </a:prstGeom>
        </p:spPr>
      </p:pic>
      <p:sp>
        <p:nvSpPr>
          <p:cNvPr id="2" name="文本框 1"/>
          <p:cNvSpPr txBox="1"/>
          <p:nvPr/>
        </p:nvSpPr>
        <p:spPr>
          <a:xfrm>
            <a:off x="8980995" y="3895016"/>
            <a:ext cx="3496945" cy="2305759"/>
          </a:xfrm>
          <a:prstGeom prst="rect">
            <a:avLst/>
          </a:prstGeom>
          <a:noFill/>
          <a:ln w="9525">
            <a:noFill/>
          </a:ln>
        </p:spPr>
        <p:txBody>
          <a:bodyPr wrap="square" anchor="t">
            <a:spAutoFit/>
          </a:bodyPr>
          <a:lstStyle/>
          <a:p>
            <a:pPr lvl="0" indent="0">
              <a:lnSpc>
                <a:spcPct val="150000"/>
              </a:lnSpc>
            </a:pPr>
            <a:r>
              <a:rPr lang="zh-CN" altLang="en-US" b="1" u="sng" dirty="0">
                <a:solidFill>
                  <a:srgbClr val="00B0F0"/>
                </a:solidFill>
                <a:cs typeface="+mn-ea"/>
                <a:sym typeface="+mn-lt"/>
              </a:rPr>
              <a:t>烘焙坊体验场馆搭建</a:t>
            </a:r>
            <a:endParaRPr lang="zh-CN" altLang="en-US" sz="1600" b="1" dirty="0">
              <a:solidFill>
                <a:srgbClr val="FF0000"/>
              </a:solidFill>
              <a:cs typeface="+mn-ea"/>
              <a:sym typeface="+mn-lt"/>
            </a:endParaRPr>
          </a:p>
          <a:p>
            <a:pPr marL="285750" lvl="0" indent="-285750">
              <a:lnSpc>
                <a:spcPct val="150000"/>
              </a:lnSpc>
              <a:buFont typeface="Wingdings" panose="05000000000000000000" charset="0"/>
              <a:buChar char="n"/>
            </a:pPr>
            <a:r>
              <a:rPr lang="zh-CN" altLang="en-US" sz="1600" b="1" dirty="0">
                <a:solidFill>
                  <a:schemeClr val="bg1"/>
                </a:solidFill>
                <a:cs typeface="+mn-ea"/>
                <a:sym typeface="+mn-lt"/>
              </a:rPr>
              <a:t>体验场馆（桁架框架搭建）</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专业隔离带</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儿童专用桌椅</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儿童厨师服装（衣帽）</a:t>
            </a:r>
            <a:r>
              <a:rPr lang="en-US" altLang="zh-CN" sz="1600" b="1" dirty="0">
                <a:solidFill>
                  <a:schemeClr val="bg1"/>
                </a:solidFill>
                <a:cs typeface="+mn-ea"/>
                <a:sym typeface="+mn-lt"/>
              </a:rPr>
              <a:t>2</a:t>
            </a:r>
            <a:r>
              <a:rPr lang="zh-CN" altLang="en-US" sz="1600" b="1" dirty="0">
                <a:solidFill>
                  <a:schemeClr val="bg1"/>
                </a:solidFill>
                <a:cs typeface="+mn-ea"/>
                <a:sym typeface="+mn-lt"/>
              </a:rPr>
              <a:t>套</a:t>
            </a:r>
            <a:endParaRPr lang="zh-CN" altLang="en-US" sz="1600" b="1" dirty="0">
              <a:solidFill>
                <a:schemeClr val="bg1"/>
              </a:solidFill>
              <a:cs typeface="+mn-ea"/>
              <a:sym typeface="+mn-lt"/>
            </a:endParaRPr>
          </a:p>
          <a:p>
            <a:pPr marL="285750" lvl="0" indent="-285750">
              <a:lnSpc>
                <a:spcPct val="150000"/>
              </a:lnSpc>
              <a:buFont typeface="Wingdings" panose="05000000000000000000" charset="0"/>
              <a:buChar char="p"/>
            </a:pPr>
            <a:r>
              <a:rPr lang="zh-CN" altLang="en-US" sz="1600" b="1" dirty="0">
                <a:solidFill>
                  <a:schemeClr val="bg1"/>
                </a:solidFill>
                <a:cs typeface="+mn-ea"/>
                <a:sym typeface="+mn-lt"/>
              </a:rPr>
              <a:t>烘焙道具</a:t>
            </a:r>
            <a:endParaRPr lang="en-US" altLang="zh-CN" sz="1600" b="1" dirty="0">
              <a:solidFill>
                <a:schemeClr val="bg1"/>
              </a:solidFill>
              <a:cs typeface="+mn-ea"/>
              <a:sym typeface="+mn-lt"/>
            </a:endParaRPr>
          </a:p>
        </p:txBody>
      </p:sp>
      <p:sp>
        <p:nvSpPr>
          <p:cNvPr id="3" name="矩形 2"/>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4" name="文本框 3"/>
          <p:cNvSpPr txBox="1"/>
          <p:nvPr/>
        </p:nvSpPr>
        <p:spPr>
          <a:xfrm>
            <a:off x="424934" y="344269"/>
            <a:ext cx="3021993" cy="646331"/>
          </a:xfrm>
          <a:prstGeom prst="rect">
            <a:avLst/>
          </a:prstGeom>
          <a:noFill/>
        </p:spPr>
        <p:txBody>
          <a:bodyPr wrap="square" rtlCol="0">
            <a:spAutoFit/>
          </a:bodyPr>
          <a:lstStyle/>
          <a:p>
            <a:pPr algn="dist"/>
            <a:r>
              <a:rPr lang="zh-CN" altLang="en-US" sz="3600" dirty="0">
                <a:solidFill>
                  <a:schemeClr val="bg1"/>
                </a:solidFill>
                <a:cs typeface="+mn-ea"/>
                <a:sym typeface="+mn-lt"/>
              </a:rPr>
              <a:t>点位氛围布置</a:t>
            </a:r>
            <a:endParaRPr lang="zh-CN" altLang="en-US" sz="3600" dirty="0">
              <a:solidFill>
                <a:schemeClr val="bg1"/>
              </a:solidFill>
              <a:cs typeface="+mn-ea"/>
              <a:sym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3141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6749" y="3117850"/>
            <a:ext cx="6934487" cy="3028950"/>
            <a:chOff x="660399" y="3105150"/>
            <a:chExt cx="6934487" cy="3028950"/>
          </a:xfrm>
        </p:grpSpPr>
        <p:sp>
          <p:nvSpPr>
            <p:cNvPr id="3" name="îśḷíḍé"/>
            <p:cNvSpPr/>
            <p:nvPr/>
          </p:nvSpPr>
          <p:spPr>
            <a:xfrm>
              <a:off x="660400" y="3105150"/>
              <a:ext cx="2282825" cy="1914525"/>
            </a:xfrm>
            <a:prstGeom prst="rect">
              <a:avLst/>
            </a:prstGeom>
            <a:blipFill dpi="0" rotWithShape="1">
              <a:blip r:embed="rId2"/>
              <a:srcRect/>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grpSp>
          <p:nvGrpSpPr>
            <p:cNvPr id="4" name="îşľíḋé"/>
            <p:cNvGrpSpPr/>
            <p:nvPr/>
          </p:nvGrpSpPr>
          <p:grpSpPr>
            <a:xfrm>
              <a:off x="660400" y="4256219"/>
              <a:ext cx="770352" cy="763456"/>
              <a:chOff x="11421648" y="1130300"/>
              <a:chExt cx="770352" cy="763456"/>
            </a:xfrm>
          </p:grpSpPr>
          <p:sp>
            <p:nvSpPr>
              <p:cNvPr id="18" name="íś1iḍê"/>
              <p:cNvSpPr/>
              <p:nvPr/>
            </p:nvSpPr>
            <p:spPr>
              <a:xfrm>
                <a:off x="11421648" y="1130300"/>
                <a:ext cx="770352" cy="7634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ID" dirty="0">
                  <a:cs typeface="+mn-ea"/>
                  <a:sym typeface="+mn-lt"/>
                </a:endParaRPr>
              </a:p>
            </p:txBody>
          </p:sp>
          <p:sp>
            <p:nvSpPr>
              <p:cNvPr id="19" name="ïŝlídé"/>
              <p:cNvSpPr/>
              <p:nvPr/>
            </p:nvSpPr>
            <p:spPr bwMode="auto">
              <a:xfrm>
                <a:off x="11637822" y="1346939"/>
                <a:ext cx="338006" cy="330178"/>
              </a:xfrm>
              <a:custGeom>
                <a:avLst/>
                <a:gdLst>
                  <a:gd name="T0" fmla="*/ 59 w 415"/>
                  <a:gd name="T1" fmla="*/ 406 h 406"/>
                  <a:gd name="T2" fmla="*/ 25 w 415"/>
                  <a:gd name="T3" fmla="*/ 394 h 406"/>
                  <a:gd name="T4" fmla="*/ 19 w 415"/>
                  <a:gd name="T5" fmla="*/ 318 h 406"/>
                  <a:gd name="T6" fmla="*/ 114 w 415"/>
                  <a:gd name="T7" fmla="*/ 206 h 406"/>
                  <a:gd name="T8" fmla="*/ 19 w 415"/>
                  <a:gd name="T9" fmla="*/ 94 h 406"/>
                  <a:gd name="T10" fmla="*/ 25 w 415"/>
                  <a:gd name="T11" fmla="*/ 19 h 406"/>
                  <a:gd name="T12" fmla="*/ 100 w 415"/>
                  <a:gd name="T13" fmla="*/ 25 h 406"/>
                  <a:gd name="T14" fmla="*/ 225 w 415"/>
                  <a:gd name="T15" fmla="*/ 172 h 406"/>
                  <a:gd name="T16" fmla="*/ 225 w 415"/>
                  <a:gd name="T17" fmla="*/ 241 h 406"/>
                  <a:gd name="T18" fmla="*/ 100 w 415"/>
                  <a:gd name="T19" fmla="*/ 388 h 406"/>
                  <a:gd name="T20" fmla="*/ 59 w 415"/>
                  <a:gd name="T21" fmla="*/ 406 h 406"/>
                  <a:gd name="T22" fmla="*/ 273 w 415"/>
                  <a:gd name="T23" fmla="*/ 388 h 406"/>
                  <a:gd name="T24" fmla="*/ 398 w 415"/>
                  <a:gd name="T25" fmla="*/ 241 h 406"/>
                  <a:gd name="T26" fmla="*/ 398 w 415"/>
                  <a:gd name="T27" fmla="*/ 172 h 406"/>
                  <a:gd name="T28" fmla="*/ 273 w 415"/>
                  <a:gd name="T29" fmla="*/ 25 h 406"/>
                  <a:gd name="T30" fmla="*/ 198 w 415"/>
                  <a:gd name="T31" fmla="*/ 19 h 406"/>
                  <a:gd name="T32" fmla="*/ 192 w 415"/>
                  <a:gd name="T33" fmla="*/ 94 h 406"/>
                  <a:gd name="T34" fmla="*/ 287 w 415"/>
                  <a:gd name="T35" fmla="*/ 206 h 406"/>
                  <a:gd name="T36" fmla="*/ 192 w 415"/>
                  <a:gd name="T37" fmla="*/ 318 h 406"/>
                  <a:gd name="T38" fmla="*/ 198 w 415"/>
                  <a:gd name="T39" fmla="*/ 394 h 406"/>
                  <a:gd name="T40" fmla="*/ 232 w 415"/>
                  <a:gd name="T41" fmla="*/ 406 h 406"/>
                  <a:gd name="T42" fmla="*/ 273 w 415"/>
                  <a:gd name="T43" fmla="*/ 38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5" h="406">
                    <a:moveTo>
                      <a:pt x="59" y="406"/>
                    </a:moveTo>
                    <a:cubicBezTo>
                      <a:pt x="47" y="406"/>
                      <a:pt x="35" y="402"/>
                      <a:pt x="25" y="394"/>
                    </a:cubicBezTo>
                    <a:cubicBezTo>
                      <a:pt x="2" y="375"/>
                      <a:pt x="0" y="341"/>
                      <a:pt x="19" y="318"/>
                    </a:cubicBezTo>
                    <a:lnTo>
                      <a:pt x="114" y="206"/>
                    </a:lnTo>
                    <a:lnTo>
                      <a:pt x="19" y="94"/>
                    </a:lnTo>
                    <a:cubicBezTo>
                      <a:pt x="0" y="71"/>
                      <a:pt x="2" y="38"/>
                      <a:pt x="25" y="19"/>
                    </a:cubicBezTo>
                    <a:cubicBezTo>
                      <a:pt x="47" y="0"/>
                      <a:pt x="81" y="2"/>
                      <a:pt x="100" y="25"/>
                    </a:cubicBezTo>
                    <a:lnTo>
                      <a:pt x="225" y="172"/>
                    </a:lnTo>
                    <a:cubicBezTo>
                      <a:pt x="242" y="192"/>
                      <a:pt x="242" y="221"/>
                      <a:pt x="225" y="241"/>
                    </a:cubicBezTo>
                    <a:lnTo>
                      <a:pt x="100" y="388"/>
                    </a:lnTo>
                    <a:cubicBezTo>
                      <a:pt x="89" y="400"/>
                      <a:pt x="74" y="406"/>
                      <a:pt x="59" y="406"/>
                    </a:cubicBezTo>
                    <a:close/>
                    <a:moveTo>
                      <a:pt x="273" y="388"/>
                    </a:moveTo>
                    <a:lnTo>
                      <a:pt x="398" y="241"/>
                    </a:lnTo>
                    <a:cubicBezTo>
                      <a:pt x="415" y="221"/>
                      <a:pt x="415" y="192"/>
                      <a:pt x="398" y="172"/>
                    </a:cubicBezTo>
                    <a:lnTo>
                      <a:pt x="273" y="25"/>
                    </a:lnTo>
                    <a:cubicBezTo>
                      <a:pt x="254" y="2"/>
                      <a:pt x="220" y="0"/>
                      <a:pt x="198" y="19"/>
                    </a:cubicBezTo>
                    <a:cubicBezTo>
                      <a:pt x="175" y="38"/>
                      <a:pt x="173" y="71"/>
                      <a:pt x="192" y="94"/>
                    </a:cubicBezTo>
                    <a:lnTo>
                      <a:pt x="287" y="206"/>
                    </a:lnTo>
                    <a:lnTo>
                      <a:pt x="192" y="318"/>
                    </a:lnTo>
                    <a:cubicBezTo>
                      <a:pt x="173" y="341"/>
                      <a:pt x="175" y="375"/>
                      <a:pt x="198" y="394"/>
                    </a:cubicBezTo>
                    <a:cubicBezTo>
                      <a:pt x="208" y="402"/>
                      <a:pt x="220" y="406"/>
                      <a:pt x="232" y="406"/>
                    </a:cubicBezTo>
                    <a:cubicBezTo>
                      <a:pt x="247" y="406"/>
                      <a:pt x="262" y="400"/>
                      <a:pt x="273" y="38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sp>
          <p:nvSpPr>
            <p:cNvPr id="5" name="îS1ïḓé"/>
            <p:cNvSpPr/>
            <p:nvPr/>
          </p:nvSpPr>
          <p:spPr>
            <a:xfrm>
              <a:off x="2986230" y="3105150"/>
              <a:ext cx="2282825" cy="1914525"/>
            </a:xfrm>
            <a:prstGeom prst="rect">
              <a:avLst/>
            </a:prstGeom>
            <a:blipFill dpi="0" rotWithShape="1">
              <a:blip r:embed="rId3"/>
              <a:srcRect/>
              <a:stretch>
                <a:fillRect l="-3000" r="-9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6" name="ïṡľïḓê"/>
            <p:cNvSpPr/>
            <p:nvPr/>
          </p:nvSpPr>
          <p:spPr>
            <a:xfrm>
              <a:off x="5312060" y="3105150"/>
              <a:ext cx="2282825" cy="1914525"/>
            </a:xfrm>
            <a:prstGeom prst="rect">
              <a:avLst/>
            </a:prstGeom>
            <a:blipFill dpi="0" rotWithShape="1">
              <a:blip r:embed="rId4"/>
              <a:srcRect/>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íṡļiḑe"/>
            <p:cNvSpPr/>
            <p:nvPr/>
          </p:nvSpPr>
          <p:spPr>
            <a:xfrm>
              <a:off x="660399"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职业认知了解</a:t>
              </a:r>
              <a:endParaRPr lang="zh-CN" altLang="en-US" sz="1600" b="1" dirty="0">
                <a:cs typeface="+mn-ea"/>
                <a:sym typeface="+mn-lt"/>
              </a:endParaRPr>
            </a:p>
          </p:txBody>
        </p:sp>
        <p:sp>
          <p:nvSpPr>
            <p:cNvPr id="8" name="ísľídê"/>
            <p:cNvSpPr/>
            <p:nvPr/>
          </p:nvSpPr>
          <p:spPr>
            <a:xfrm>
              <a:off x="660399"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9" name="íṥľïdè"/>
            <p:cNvSpPr/>
            <p:nvPr/>
          </p:nvSpPr>
          <p:spPr>
            <a:xfrm>
              <a:off x="2986230"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烘焙坊知识、厨具认知</a:t>
              </a:r>
              <a:endParaRPr lang="zh-CN" altLang="en-US" sz="1600" b="1" dirty="0">
                <a:cs typeface="+mn-ea"/>
                <a:sym typeface="+mn-lt"/>
              </a:endParaRPr>
            </a:p>
          </p:txBody>
        </p:sp>
        <p:sp>
          <p:nvSpPr>
            <p:cNvPr id="10" name="ïşļîďé"/>
            <p:cNvSpPr/>
            <p:nvPr/>
          </p:nvSpPr>
          <p:spPr>
            <a:xfrm>
              <a:off x="2986230"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11" name="îŝļíḑe"/>
            <p:cNvSpPr/>
            <p:nvPr/>
          </p:nvSpPr>
          <p:spPr>
            <a:xfrm>
              <a:off x="5312061"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烘焙坊烘焙体验</a:t>
              </a:r>
              <a:endParaRPr lang="zh-CN" altLang="en-US" sz="1600" b="1" dirty="0">
                <a:cs typeface="+mn-ea"/>
                <a:sym typeface="+mn-lt"/>
              </a:endParaRPr>
            </a:p>
          </p:txBody>
        </p:sp>
        <p:sp>
          <p:nvSpPr>
            <p:cNvPr id="12" name="iṥľiḓe"/>
            <p:cNvSpPr/>
            <p:nvPr/>
          </p:nvSpPr>
          <p:spPr>
            <a:xfrm>
              <a:off x="5312061"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grpSp>
      <p:grpSp>
        <p:nvGrpSpPr>
          <p:cNvPr id="20" name="í$ḷíḑè"/>
          <p:cNvGrpSpPr/>
          <p:nvPr/>
        </p:nvGrpSpPr>
        <p:grpSpPr>
          <a:xfrm>
            <a:off x="7680325" y="1143000"/>
            <a:ext cx="3844925" cy="2452329"/>
            <a:chOff x="660400" y="1919647"/>
            <a:chExt cx="3844925" cy="2452329"/>
          </a:xfrm>
        </p:grpSpPr>
        <p:sp>
          <p:nvSpPr>
            <p:cNvPr id="21" name="íṧliḋê"/>
            <p:cNvSpPr txBox="1"/>
            <p:nvPr/>
          </p:nvSpPr>
          <p:spPr>
            <a:xfrm>
              <a:off x="660400" y="2739381"/>
              <a:ext cx="3844925" cy="134715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zh-CN" altLang="en-US" sz="1400" dirty="0">
                  <a:cs typeface="+mn-ea"/>
                  <a:sym typeface="+mn-lt"/>
                </a:rPr>
                <a:t>小烘焙师接到新订单，需要和爸爸妈妈们共同完成纸杯蛋糕制作，以此完成任务，并从中感受烘焙师工作乐趣与职责</a:t>
              </a:r>
              <a:endParaRPr lang="en-US" altLang="zh-CN" sz="1400" dirty="0">
                <a:cs typeface="+mn-ea"/>
                <a:sym typeface="+mn-lt"/>
              </a:endParaRPr>
            </a:p>
          </p:txBody>
        </p:sp>
        <p:sp>
          <p:nvSpPr>
            <p:cNvPr id="22" name="íSḻíḑe"/>
            <p:cNvSpPr/>
            <p:nvPr/>
          </p:nvSpPr>
          <p:spPr bwMode="auto">
            <a:xfrm>
              <a:off x="2172863"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a:solidFill>
                    <a:schemeClr val="bg1"/>
                  </a:solidFill>
                  <a:cs typeface="+mn-ea"/>
                  <a:sym typeface="+mn-lt"/>
                </a:rPr>
                <a:t>… …</a:t>
              </a:r>
              <a:endParaRPr lang="en-US" altLang="zh-CN" sz="1100" dirty="0">
                <a:solidFill>
                  <a:schemeClr val="bg1"/>
                </a:solidFill>
                <a:cs typeface="+mn-ea"/>
                <a:sym typeface="+mn-lt"/>
              </a:endParaRPr>
            </a:p>
          </p:txBody>
        </p:sp>
        <p:sp>
          <p:nvSpPr>
            <p:cNvPr id="23" name="išlidê"/>
            <p:cNvSpPr txBox="1"/>
            <p:nvPr/>
          </p:nvSpPr>
          <p:spPr>
            <a:xfrm>
              <a:off x="660400" y="1919647"/>
              <a:ext cx="3844925" cy="819734"/>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buSzPct val="25000"/>
              </a:pPr>
              <a:r>
                <a:rPr lang="zh-CN" altLang="zh-CN" sz="2000" b="1" dirty="0">
                  <a:cs typeface="+mn-ea"/>
                  <a:sym typeface="+mn-lt"/>
                </a:rPr>
                <a:t>体验场馆</a:t>
              </a:r>
              <a:r>
                <a:rPr lang="zh-CN" altLang="en-US" sz="2000" b="1" dirty="0">
                  <a:cs typeface="+mn-ea"/>
                  <a:sym typeface="+mn-lt"/>
                </a:rPr>
                <a:t>五</a:t>
              </a:r>
              <a:r>
                <a:rPr lang="zh-CN" altLang="zh-CN" sz="2000" b="1" dirty="0">
                  <a:cs typeface="+mn-ea"/>
                  <a:sym typeface="+mn-lt"/>
                </a:rPr>
                <a:t>：</a:t>
              </a:r>
              <a:r>
                <a:rPr lang="zh-CN" altLang="en-US" sz="2000" b="1" dirty="0">
                  <a:cs typeface="+mn-ea"/>
                  <a:sym typeface="+mn-lt"/>
                </a:rPr>
                <a:t>烘焙坊</a:t>
              </a:r>
              <a:r>
                <a:rPr lang="zh-CN" altLang="zh-CN" sz="2000" b="1" dirty="0">
                  <a:cs typeface="+mn-ea"/>
                  <a:sym typeface="+mn-lt"/>
                </a:rPr>
                <a:t>体验馆</a:t>
              </a:r>
              <a:endParaRPr lang="zh-CN" altLang="en-US" sz="2000" b="1" dirty="0">
                <a:cs typeface="+mn-ea"/>
                <a:sym typeface="+mn-lt"/>
              </a:endParaRPr>
            </a:p>
          </p:txBody>
        </p:sp>
        <p:sp>
          <p:nvSpPr>
            <p:cNvPr id="24" name="íšľiḍê"/>
            <p:cNvSpPr/>
            <p:nvPr/>
          </p:nvSpPr>
          <p:spPr bwMode="auto">
            <a:xfrm>
              <a:off x="3388889"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dirty="0">
                  <a:solidFill>
                    <a:schemeClr val="bg1"/>
                  </a:solidFill>
                  <a:cs typeface="+mn-ea"/>
                  <a:sym typeface="+mn-lt"/>
                </a:rPr>
                <a:t>… …</a:t>
              </a:r>
              <a:endParaRPr lang="en-US" altLang="zh-CN" sz="1100" dirty="0">
                <a:solidFill>
                  <a:schemeClr val="bg1"/>
                </a:solidFill>
                <a:cs typeface="+mn-ea"/>
                <a:sym typeface="+mn-lt"/>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965825" y="2672136"/>
            <a:ext cx="5567363" cy="2727350"/>
          </a:xfrm>
          <a:prstGeom prst="rect">
            <a:avLst/>
          </a:prstGeom>
          <a:noFill/>
          <a:ln w="9525">
            <a:noFill/>
          </a:ln>
        </p:spPr>
        <p:txBody>
          <a:bodyPr wrap="square" anchor="t">
            <a:spAutoFit/>
          </a:bodyPr>
          <a:lstStyle/>
          <a:p>
            <a:pPr lvl="0" indent="0">
              <a:lnSpc>
                <a:spcPct val="150000"/>
              </a:lnSpc>
            </a:pPr>
            <a:r>
              <a:rPr lang="zh-CN" altLang="en-US" sz="1600" b="1" dirty="0">
                <a:solidFill>
                  <a:schemeClr val="tx2"/>
                </a:solidFill>
                <a:cs typeface="+mn-ea"/>
                <a:sym typeface="+mn-lt"/>
              </a:rPr>
              <a:t>技能培训</a:t>
            </a:r>
            <a:endParaRPr lang="zh-CN" altLang="en-US" sz="1600" b="1" dirty="0">
              <a:solidFill>
                <a:srgbClr val="FF0000"/>
              </a:solidFill>
              <a:cs typeface="+mn-ea"/>
              <a:sym typeface="+mn-lt"/>
            </a:endParaRPr>
          </a:p>
          <a:p>
            <a:pPr lvl="0" indent="0">
              <a:lnSpc>
                <a:spcPct val="150000"/>
              </a:lnSpc>
            </a:pPr>
            <a:r>
              <a:rPr lang="zh-CN" altLang="en-US" sz="1400" b="1" dirty="0">
                <a:cs typeface="+mn-ea"/>
                <a:sym typeface="+mn-lt"/>
              </a:rPr>
              <a:t>Ⅰ</a:t>
            </a:r>
            <a:r>
              <a:rPr lang="en-US" altLang="zh-CN" sz="1400" b="1" dirty="0">
                <a:cs typeface="+mn-ea"/>
                <a:sym typeface="+mn-lt"/>
              </a:rPr>
              <a:t>. </a:t>
            </a:r>
            <a:r>
              <a:rPr lang="zh-CN" altLang="en-US" sz="1400" b="1" dirty="0">
                <a:cs typeface="+mn-ea"/>
                <a:sym typeface="+mn-lt"/>
              </a:rPr>
              <a:t>穿职业装，职业的认知了解</a:t>
            </a:r>
            <a:endParaRPr lang="zh-CN" altLang="en-US" sz="1400" b="1" dirty="0">
              <a:cs typeface="+mn-ea"/>
              <a:sym typeface="+mn-lt"/>
            </a:endParaRPr>
          </a:p>
          <a:p>
            <a:pPr>
              <a:lnSpc>
                <a:spcPct val="150000"/>
              </a:lnSpc>
            </a:pPr>
            <a:r>
              <a:rPr lang="zh-CN" altLang="en-US" sz="1400" b="1" dirty="0">
                <a:cs typeface="+mn-ea"/>
                <a:sym typeface="+mn-lt"/>
              </a:rPr>
              <a:t>Ⅱ</a:t>
            </a:r>
            <a:r>
              <a:rPr lang="en-US" altLang="zh-CN" sz="1400" b="1" dirty="0">
                <a:cs typeface="+mn-ea"/>
                <a:sym typeface="+mn-lt"/>
              </a:rPr>
              <a:t>. </a:t>
            </a:r>
            <a:r>
              <a:rPr lang="zh-CN" altLang="en-US" sz="1400" b="1" dirty="0">
                <a:cs typeface="+mn-ea"/>
                <a:sym typeface="+mn-lt"/>
              </a:rPr>
              <a:t>工作人员</a:t>
            </a:r>
            <a:r>
              <a:rPr lang="zh-CN" altLang="zh-CN" sz="1400" b="1" dirty="0">
                <a:cs typeface="+mn-ea"/>
                <a:sym typeface="+mn-lt"/>
              </a:rPr>
              <a:t>进行</a:t>
            </a:r>
            <a:r>
              <a:rPr lang="zh-CN" altLang="en-US" sz="1400" b="1" dirty="0">
                <a:cs typeface="+mn-ea"/>
                <a:sym typeface="+mn-lt"/>
              </a:rPr>
              <a:t>烘焙坊</a:t>
            </a:r>
            <a:r>
              <a:rPr lang="zh-CN" altLang="zh-CN" sz="1400" b="1" dirty="0">
                <a:cs typeface="+mn-ea"/>
                <a:sym typeface="+mn-lt"/>
              </a:rPr>
              <a:t>知识讲解</a:t>
            </a:r>
            <a:r>
              <a:rPr lang="zh-CN" altLang="en-US" sz="1400" b="1" dirty="0">
                <a:cs typeface="+mn-ea"/>
                <a:sym typeface="+mn-lt"/>
              </a:rPr>
              <a:t>：厨师所需要的烘焙坊文化要求、健康要求以及工作禁忌</a:t>
            </a:r>
            <a:endParaRPr lang="en-US" altLang="zh-CN" sz="1400" b="1" dirty="0">
              <a:cs typeface="+mn-ea"/>
              <a:sym typeface="+mn-lt"/>
            </a:endParaRPr>
          </a:p>
          <a:p>
            <a:pPr lvl="0" indent="0">
              <a:lnSpc>
                <a:spcPct val="150000"/>
              </a:lnSpc>
            </a:pPr>
            <a:endParaRPr lang="zh-CN" altLang="zh-CN" sz="1400" b="1" dirty="0">
              <a:cs typeface="+mn-ea"/>
              <a:sym typeface="+mn-lt"/>
            </a:endParaRPr>
          </a:p>
          <a:p>
            <a:pPr lvl="0" indent="0">
              <a:lnSpc>
                <a:spcPct val="150000"/>
              </a:lnSpc>
            </a:pPr>
            <a:r>
              <a:rPr lang="zh-CN" altLang="zh-CN" sz="1600" b="1" dirty="0">
                <a:solidFill>
                  <a:schemeClr val="tx2"/>
                </a:solidFill>
                <a:cs typeface="+mn-ea"/>
                <a:sym typeface="+mn-lt"/>
              </a:rPr>
              <a:t>职业体验</a:t>
            </a:r>
            <a:endParaRPr lang="zh-CN" altLang="zh-CN" sz="1600" b="1" dirty="0">
              <a:solidFill>
                <a:srgbClr val="FF0000"/>
              </a:solidFill>
              <a:cs typeface="+mn-ea"/>
              <a:sym typeface="+mn-lt"/>
            </a:endParaRPr>
          </a:p>
          <a:p>
            <a:pPr lvl="0" indent="0">
              <a:lnSpc>
                <a:spcPct val="150000"/>
              </a:lnSpc>
            </a:pPr>
            <a:r>
              <a:rPr lang="zh-CN" altLang="zh-CN" sz="1400" b="1" dirty="0">
                <a:cs typeface="+mn-ea"/>
                <a:sym typeface="+mn-lt"/>
              </a:rPr>
              <a:t>Ⅰ.</a:t>
            </a:r>
            <a:r>
              <a:rPr lang="zh-CN" altLang="en-US" sz="1400" b="1" dirty="0">
                <a:cs typeface="+mn-ea"/>
                <a:sym typeface="+mn-lt"/>
              </a:rPr>
              <a:t>烘焙坊用具的认知及正确使用方法</a:t>
            </a:r>
            <a:endParaRPr lang="en-US" altLang="zh-CN" sz="1400" b="1" dirty="0">
              <a:cs typeface="+mn-ea"/>
              <a:sym typeface="+mn-lt"/>
            </a:endParaRPr>
          </a:p>
          <a:p>
            <a:pPr lvl="0" indent="0">
              <a:lnSpc>
                <a:spcPct val="150000"/>
              </a:lnSpc>
            </a:pPr>
            <a:r>
              <a:rPr lang="zh-CN" altLang="zh-CN" sz="1400" b="1" dirty="0">
                <a:cs typeface="+mn-ea"/>
                <a:sym typeface="+mn-lt"/>
              </a:rPr>
              <a:t>Ⅱ. </a:t>
            </a:r>
            <a:r>
              <a:rPr lang="zh-CN" altLang="en-US" sz="1400" b="1" dirty="0">
                <a:cs typeface="+mn-ea"/>
                <a:sym typeface="+mn-lt"/>
              </a:rPr>
              <a:t>纸杯蛋糕教学及烘焙</a:t>
            </a:r>
            <a:endParaRPr lang="zh-CN" altLang="zh-CN" sz="1400" b="1" dirty="0">
              <a:cs typeface="+mn-ea"/>
              <a:sym typeface="+mn-lt"/>
            </a:endParaRPr>
          </a:p>
        </p:txBody>
      </p:sp>
      <p:pic>
        <p:nvPicPr>
          <p:cNvPr id="3" name="图片 2"/>
          <p:cNvPicPr>
            <a:picLocks noChangeAspect="1"/>
          </p:cNvPicPr>
          <p:nvPr/>
        </p:nvPicPr>
        <p:blipFill>
          <a:blip r:embed="rId1"/>
          <a:stretch>
            <a:fillRect/>
          </a:stretch>
        </p:blipFill>
        <p:spPr>
          <a:xfrm>
            <a:off x="658813" y="1890476"/>
            <a:ext cx="5263515" cy="350901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222869" y="-76201"/>
            <a:ext cx="1581233" cy="6858000"/>
          </a:xfrm>
          <a:prstGeom prst="rect">
            <a:avLst/>
          </a:prstGeom>
        </p:spPr>
      </p:pic>
      <p:pic>
        <p:nvPicPr>
          <p:cNvPr id="11" name="图片 10"/>
          <p:cNvPicPr>
            <a:picLocks noChangeAspect="1"/>
          </p:cNvPicPr>
          <p:nvPr/>
        </p:nvPicPr>
        <p:blipFill>
          <a:blip r:embed="rId2"/>
          <a:stretch>
            <a:fillRect/>
          </a:stretch>
        </p:blipFill>
        <p:spPr>
          <a:xfrm>
            <a:off x="10712006" y="-76201"/>
            <a:ext cx="1575244" cy="6858000"/>
          </a:xfrm>
          <a:prstGeom prst="rect">
            <a:avLst/>
          </a:prstGeom>
        </p:spPr>
      </p:pic>
      <p:pic>
        <p:nvPicPr>
          <p:cNvPr id="5" name="图片 4"/>
          <p:cNvPicPr>
            <a:picLocks noChangeAspect="1"/>
          </p:cNvPicPr>
          <p:nvPr/>
        </p:nvPicPr>
        <p:blipFill rotWithShape="1">
          <a:blip r:embed="rId3"/>
          <a:srcRect r="859" b="5668"/>
          <a:stretch>
            <a:fillRect/>
          </a:stretch>
        </p:blipFill>
        <p:spPr>
          <a:xfrm>
            <a:off x="355600" y="360363"/>
            <a:ext cx="11468100" cy="6142037"/>
          </a:xfrm>
          <a:prstGeom prst="rect">
            <a:avLst/>
          </a:prstGeom>
        </p:spPr>
      </p:pic>
      <p:pic>
        <p:nvPicPr>
          <p:cNvPr id="6" name="图片 5"/>
          <p:cNvPicPr>
            <a:picLocks noChangeAspect="1"/>
          </p:cNvPicPr>
          <p:nvPr/>
        </p:nvPicPr>
        <p:blipFill>
          <a:blip r:embed="rId1"/>
          <a:stretch>
            <a:fillRect/>
          </a:stretch>
        </p:blipFill>
        <p:spPr>
          <a:xfrm>
            <a:off x="-235569" y="-76201"/>
            <a:ext cx="1581233" cy="6858000"/>
          </a:xfrm>
          <a:prstGeom prst="rect">
            <a:avLst/>
          </a:prstGeom>
        </p:spPr>
      </p:pic>
      <p:pic>
        <p:nvPicPr>
          <p:cNvPr id="7" name="图片 6"/>
          <p:cNvPicPr>
            <a:picLocks noChangeAspect="1"/>
          </p:cNvPicPr>
          <p:nvPr/>
        </p:nvPicPr>
        <p:blipFill>
          <a:blip r:embed="rId2"/>
          <a:stretch>
            <a:fillRect/>
          </a:stretch>
        </p:blipFill>
        <p:spPr>
          <a:xfrm>
            <a:off x="10724706" y="-76201"/>
            <a:ext cx="1575244" cy="6858000"/>
          </a:xfrm>
          <a:prstGeom prst="rect">
            <a:avLst/>
          </a:prstGeom>
        </p:spPr>
      </p:pic>
      <p:sp>
        <p:nvSpPr>
          <p:cNvPr id="10" name="文本框 9"/>
          <p:cNvSpPr txBox="1"/>
          <p:nvPr/>
        </p:nvSpPr>
        <p:spPr>
          <a:xfrm>
            <a:off x="3219490" y="1146900"/>
            <a:ext cx="6417141" cy="1754326"/>
          </a:xfrm>
          <a:prstGeom prst="rect">
            <a:avLst/>
          </a:prstGeom>
          <a:noFill/>
          <a:ln w="38100">
            <a:solidFill>
              <a:srgbClr val="00B0F0"/>
            </a:solidFill>
          </a:ln>
        </p:spPr>
        <p:txBody>
          <a:bodyPr wrap="none" rtlCol="0">
            <a:spAutoFit/>
          </a:bodyPr>
          <a:lstStyle/>
          <a:p>
            <a:r>
              <a:rPr lang="zh-CN" altLang="en-US" sz="5400" b="1" dirty="0">
                <a:solidFill>
                  <a:schemeClr val="bg1"/>
                </a:solidFill>
                <a:cs typeface="+mn-ea"/>
                <a:sym typeface="+mn-lt"/>
              </a:rPr>
              <a:t>职业体验馆（备选）</a:t>
            </a:r>
            <a:endParaRPr lang="en-US" altLang="zh-CN" sz="5400" b="1" dirty="0">
              <a:solidFill>
                <a:schemeClr val="bg1"/>
              </a:solidFill>
              <a:cs typeface="+mn-ea"/>
              <a:sym typeface="+mn-lt"/>
            </a:endParaRPr>
          </a:p>
          <a:p>
            <a:r>
              <a:rPr lang="zh-CN" altLang="en-US" sz="5400" b="1" dirty="0">
                <a:solidFill>
                  <a:schemeClr val="bg1"/>
                </a:solidFill>
                <a:cs typeface="+mn-ea"/>
                <a:sym typeface="+mn-lt"/>
              </a:rPr>
              <a:t>小小金融家体验馆</a:t>
            </a:r>
            <a:endParaRPr lang="zh-CN" altLang="en-US" sz="5400" b="1" dirty="0">
              <a:solidFill>
                <a:schemeClr val="bg1"/>
              </a:solidFill>
              <a:cs typeface="+mn-ea"/>
              <a:sym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3141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6749" y="3117850"/>
            <a:ext cx="6934487" cy="3028950"/>
            <a:chOff x="660399" y="3105150"/>
            <a:chExt cx="6934487" cy="3028950"/>
          </a:xfrm>
        </p:grpSpPr>
        <p:sp>
          <p:nvSpPr>
            <p:cNvPr id="3" name="îśḷíḍé"/>
            <p:cNvSpPr/>
            <p:nvPr/>
          </p:nvSpPr>
          <p:spPr>
            <a:xfrm>
              <a:off x="660400" y="3105150"/>
              <a:ext cx="2282825" cy="1914525"/>
            </a:xfrm>
            <a:prstGeom prst="rect">
              <a:avLst/>
            </a:prstGeom>
            <a:blipFill dpi="0" rotWithShape="1">
              <a:blip r:embed="rId2"/>
              <a:srcRect/>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grpSp>
          <p:nvGrpSpPr>
            <p:cNvPr id="4" name="îşľíḋé"/>
            <p:cNvGrpSpPr/>
            <p:nvPr/>
          </p:nvGrpSpPr>
          <p:grpSpPr>
            <a:xfrm>
              <a:off x="660400" y="4256219"/>
              <a:ext cx="770352" cy="763456"/>
              <a:chOff x="11421648" y="1130300"/>
              <a:chExt cx="770352" cy="763456"/>
            </a:xfrm>
          </p:grpSpPr>
          <p:sp>
            <p:nvSpPr>
              <p:cNvPr id="18" name="íś1iḍê"/>
              <p:cNvSpPr/>
              <p:nvPr/>
            </p:nvSpPr>
            <p:spPr>
              <a:xfrm>
                <a:off x="11421648" y="1130300"/>
                <a:ext cx="770352" cy="7634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ID" dirty="0">
                  <a:cs typeface="+mn-ea"/>
                  <a:sym typeface="+mn-lt"/>
                </a:endParaRPr>
              </a:p>
            </p:txBody>
          </p:sp>
          <p:sp>
            <p:nvSpPr>
              <p:cNvPr id="19" name="ïŝlídé"/>
              <p:cNvSpPr/>
              <p:nvPr/>
            </p:nvSpPr>
            <p:spPr bwMode="auto">
              <a:xfrm>
                <a:off x="11637822" y="1346939"/>
                <a:ext cx="338006" cy="330178"/>
              </a:xfrm>
              <a:custGeom>
                <a:avLst/>
                <a:gdLst>
                  <a:gd name="T0" fmla="*/ 59 w 415"/>
                  <a:gd name="T1" fmla="*/ 406 h 406"/>
                  <a:gd name="T2" fmla="*/ 25 w 415"/>
                  <a:gd name="T3" fmla="*/ 394 h 406"/>
                  <a:gd name="T4" fmla="*/ 19 w 415"/>
                  <a:gd name="T5" fmla="*/ 318 h 406"/>
                  <a:gd name="T6" fmla="*/ 114 w 415"/>
                  <a:gd name="T7" fmla="*/ 206 h 406"/>
                  <a:gd name="T8" fmla="*/ 19 w 415"/>
                  <a:gd name="T9" fmla="*/ 94 h 406"/>
                  <a:gd name="T10" fmla="*/ 25 w 415"/>
                  <a:gd name="T11" fmla="*/ 19 h 406"/>
                  <a:gd name="T12" fmla="*/ 100 w 415"/>
                  <a:gd name="T13" fmla="*/ 25 h 406"/>
                  <a:gd name="T14" fmla="*/ 225 w 415"/>
                  <a:gd name="T15" fmla="*/ 172 h 406"/>
                  <a:gd name="T16" fmla="*/ 225 w 415"/>
                  <a:gd name="T17" fmla="*/ 241 h 406"/>
                  <a:gd name="T18" fmla="*/ 100 w 415"/>
                  <a:gd name="T19" fmla="*/ 388 h 406"/>
                  <a:gd name="T20" fmla="*/ 59 w 415"/>
                  <a:gd name="T21" fmla="*/ 406 h 406"/>
                  <a:gd name="T22" fmla="*/ 273 w 415"/>
                  <a:gd name="T23" fmla="*/ 388 h 406"/>
                  <a:gd name="T24" fmla="*/ 398 w 415"/>
                  <a:gd name="T25" fmla="*/ 241 h 406"/>
                  <a:gd name="T26" fmla="*/ 398 w 415"/>
                  <a:gd name="T27" fmla="*/ 172 h 406"/>
                  <a:gd name="T28" fmla="*/ 273 w 415"/>
                  <a:gd name="T29" fmla="*/ 25 h 406"/>
                  <a:gd name="T30" fmla="*/ 198 w 415"/>
                  <a:gd name="T31" fmla="*/ 19 h 406"/>
                  <a:gd name="T32" fmla="*/ 192 w 415"/>
                  <a:gd name="T33" fmla="*/ 94 h 406"/>
                  <a:gd name="T34" fmla="*/ 287 w 415"/>
                  <a:gd name="T35" fmla="*/ 206 h 406"/>
                  <a:gd name="T36" fmla="*/ 192 w 415"/>
                  <a:gd name="T37" fmla="*/ 318 h 406"/>
                  <a:gd name="T38" fmla="*/ 198 w 415"/>
                  <a:gd name="T39" fmla="*/ 394 h 406"/>
                  <a:gd name="T40" fmla="*/ 232 w 415"/>
                  <a:gd name="T41" fmla="*/ 406 h 406"/>
                  <a:gd name="T42" fmla="*/ 273 w 415"/>
                  <a:gd name="T43" fmla="*/ 388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5" h="406">
                    <a:moveTo>
                      <a:pt x="59" y="406"/>
                    </a:moveTo>
                    <a:cubicBezTo>
                      <a:pt x="47" y="406"/>
                      <a:pt x="35" y="402"/>
                      <a:pt x="25" y="394"/>
                    </a:cubicBezTo>
                    <a:cubicBezTo>
                      <a:pt x="2" y="375"/>
                      <a:pt x="0" y="341"/>
                      <a:pt x="19" y="318"/>
                    </a:cubicBezTo>
                    <a:lnTo>
                      <a:pt x="114" y="206"/>
                    </a:lnTo>
                    <a:lnTo>
                      <a:pt x="19" y="94"/>
                    </a:lnTo>
                    <a:cubicBezTo>
                      <a:pt x="0" y="71"/>
                      <a:pt x="2" y="38"/>
                      <a:pt x="25" y="19"/>
                    </a:cubicBezTo>
                    <a:cubicBezTo>
                      <a:pt x="47" y="0"/>
                      <a:pt x="81" y="2"/>
                      <a:pt x="100" y="25"/>
                    </a:cubicBezTo>
                    <a:lnTo>
                      <a:pt x="225" y="172"/>
                    </a:lnTo>
                    <a:cubicBezTo>
                      <a:pt x="242" y="192"/>
                      <a:pt x="242" y="221"/>
                      <a:pt x="225" y="241"/>
                    </a:cubicBezTo>
                    <a:lnTo>
                      <a:pt x="100" y="388"/>
                    </a:lnTo>
                    <a:cubicBezTo>
                      <a:pt x="89" y="400"/>
                      <a:pt x="74" y="406"/>
                      <a:pt x="59" y="406"/>
                    </a:cubicBezTo>
                    <a:close/>
                    <a:moveTo>
                      <a:pt x="273" y="388"/>
                    </a:moveTo>
                    <a:lnTo>
                      <a:pt x="398" y="241"/>
                    </a:lnTo>
                    <a:cubicBezTo>
                      <a:pt x="415" y="221"/>
                      <a:pt x="415" y="192"/>
                      <a:pt x="398" y="172"/>
                    </a:cubicBezTo>
                    <a:lnTo>
                      <a:pt x="273" y="25"/>
                    </a:lnTo>
                    <a:cubicBezTo>
                      <a:pt x="254" y="2"/>
                      <a:pt x="220" y="0"/>
                      <a:pt x="198" y="19"/>
                    </a:cubicBezTo>
                    <a:cubicBezTo>
                      <a:pt x="175" y="38"/>
                      <a:pt x="173" y="71"/>
                      <a:pt x="192" y="94"/>
                    </a:cubicBezTo>
                    <a:lnTo>
                      <a:pt x="287" y="206"/>
                    </a:lnTo>
                    <a:lnTo>
                      <a:pt x="192" y="318"/>
                    </a:lnTo>
                    <a:cubicBezTo>
                      <a:pt x="173" y="341"/>
                      <a:pt x="175" y="375"/>
                      <a:pt x="198" y="394"/>
                    </a:cubicBezTo>
                    <a:cubicBezTo>
                      <a:pt x="208" y="402"/>
                      <a:pt x="220" y="406"/>
                      <a:pt x="232" y="406"/>
                    </a:cubicBezTo>
                    <a:cubicBezTo>
                      <a:pt x="247" y="406"/>
                      <a:pt x="262" y="400"/>
                      <a:pt x="273" y="388"/>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cs typeface="+mn-ea"/>
                  <a:sym typeface="+mn-lt"/>
                </a:endParaRPr>
              </a:p>
            </p:txBody>
          </p:sp>
        </p:grpSp>
        <p:sp>
          <p:nvSpPr>
            <p:cNvPr id="5" name="îS1ïḓé"/>
            <p:cNvSpPr/>
            <p:nvPr/>
          </p:nvSpPr>
          <p:spPr>
            <a:xfrm>
              <a:off x="2986230" y="3105150"/>
              <a:ext cx="2282825" cy="1914525"/>
            </a:xfrm>
            <a:prstGeom prst="rect">
              <a:avLst/>
            </a:prstGeom>
            <a:blipFill dpi="0" rotWithShape="1">
              <a:blip r:embed="rId3"/>
              <a:srcRect/>
              <a:stretch>
                <a:fillRect l="-3000" r="-9000"/>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6" name="ïṡľïḓê"/>
            <p:cNvSpPr/>
            <p:nvPr/>
          </p:nvSpPr>
          <p:spPr>
            <a:xfrm>
              <a:off x="5312060" y="3105150"/>
              <a:ext cx="2282825" cy="1914525"/>
            </a:xfrm>
            <a:prstGeom prst="rect">
              <a:avLst/>
            </a:prstGeom>
            <a:blipFill dpi="0" rotWithShape="1">
              <a:blip r:embed="rId4"/>
              <a:srcRect/>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íṡļiḑe"/>
            <p:cNvSpPr/>
            <p:nvPr/>
          </p:nvSpPr>
          <p:spPr>
            <a:xfrm>
              <a:off x="660399"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职业认知了解</a:t>
              </a:r>
              <a:endParaRPr lang="zh-CN" altLang="en-US" sz="1600" b="1" dirty="0">
                <a:cs typeface="+mn-ea"/>
                <a:sym typeface="+mn-lt"/>
              </a:endParaRPr>
            </a:p>
          </p:txBody>
        </p:sp>
        <p:sp>
          <p:nvSpPr>
            <p:cNvPr id="8" name="ísľídê"/>
            <p:cNvSpPr/>
            <p:nvPr/>
          </p:nvSpPr>
          <p:spPr>
            <a:xfrm>
              <a:off x="660399"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9" name="íṥľïdè"/>
            <p:cNvSpPr/>
            <p:nvPr/>
          </p:nvSpPr>
          <p:spPr>
            <a:xfrm>
              <a:off x="2986230"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金融和财经知识认知</a:t>
              </a:r>
              <a:endParaRPr lang="zh-CN" altLang="en-US" sz="1600" b="1" dirty="0">
                <a:cs typeface="+mn-ea"/>
                <a:sym typeface="+mn-lt"/>
              </a:endParaRPr>
            </a:p>
          </p:txBody>
        </p:sp>
        <p:sp>
          <p:nvSpPr>
            <p:cNvPr id="10" name="ïşļîďé"/>
            <p:cNvSpPr/>
            <p:nvPr/>
          </p:nvSpPr>
          <p:spPr>
            <a:xfrm>
              <a:off x="2986230"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sp>
          <p:nvSpPr>
            <p:cNvPr id="11" name="îŝļíḑe"/>
            <p:cNvSpPr/>
            <p:nvPr/>
          </p:nvSpPr>
          <p:spPr>
            <a:xfrm>
              <a:off x="5312061" y="5110608"/>
              <a:ext cx="2282825" cy="372548"/>
            </a:xfrm>
            <a:prstGeom prst="rect">
              <a:avLst/>
            </a:prstGeom>
            <a:noFill/>
            <a:ln>
              <a:noFill/>
            </a:ln>
          </p:spPr>
          <p:txBody>
            <a:bodyPr wrap="square" lIns="91440" tIns="45720" rIns="91440" bIns="45720" anchor="ctr">
              <a:noAutofit/>
            </a:bodyPr>
            <a:lstStyle/>
            <a:p>
              <a:pPr algn="ctr"/>
              <a:r>
                <a:rPr lang="zh-CN" altLang="en-US" sz="1600" b="1" dirty="0">
                  <a:cs typeface="+mn-ea"/>
                  <a:sym typeface="+mn-lt"/>
                </a:rPr>
                <a:t>互动提问</a:t>
              </a:r>
              <a:endParaRPr lang="zh-CN" altLang="en-US" sz="1600" b="1" dirty="0">
                <a:cs typeface="+mn-ea"/>
                <a:sym typeface="+mn-lt"/>
              </a:endParaRPr>
            </a:p>
          </p:txBody>
        </p:sp>
        <p:sp>
          <p:nvSpPr>
            <p:cNvPr id="12" name="iṥľiḓe"/>
            <p:cNvSpPr/>
            <p:nvPr/>
          </p:nvSpPr>
          <p:spPr>
            <a:xfrm>
              <a:off x="5312061" y="5501021"/>
              <a:ext cx="2282825" cy="633079"/>
            </a:xfrm>
            <a:prstGeom prst="rect">
              <a:avLst/>
            </a:prstGeom>
            <a:ln>
              <a:noFill/>
            </a:ln>
          </p:spPr>
          <p:txBody>
            <a:bodyPr wrap="square" lIns="91440" tIns="45720" rIns="91440" bIns="45720" anchor="t">
              <a:noAutofit/>
            </a:bodyPr>
            <a:lstStyle/>
            <a:p>
              <a:pPr marR="0" lvl="0" algn="ctr" defTabSz="914400" eaLnBrk="1" fontAlgn="auto" latinLnBrk="0" hangingPunct="1">
                <a:lnSpc>
                  <a:spcPct val="120000"/>
                </a:lnSpc>
                <a:spcBef>
                  <a:spcPts val="0"/>
                </a:spcBef>
                <a:spcAft>
                  <a:spcPts val="0"/>
                </a:spcAft>
                <a:buClrTx/>
                <a:buSzTx/>
                <a:defRPr/>
              </a:pPr>
              <a:r>
                <a:rPr lang="en-US" altLang="zh-CN" sz="1100" dirty="0">
                  <a:cs typeface="+mn-ea"/>
                  <a:sym typeface="+mn-lt"/>
                </a:rPr>
                <a:t>Supporting text here</a:t>
              </a:r>
              <a:endParaRPr lang="en-US" altLang="zh-CN" sz="1100" dirty="0">
                <a:cs typeface="+mn-ea"/>
                <a:sym typeface="+mn-lt"/>
              </a:endParaRPr>
            </a:p>
            <a:p>
              <a:pPr marR="0" algn="ctr" fontAlgn="auto">
                <a:lnSpc>
                  <a:spcPct val="120000"/>
                </a:lnSpc>
                <a:spcBef>
                  <a:spcPts val="0"/>
                </a:spcBef>
                <a:spcAft>
                  <a:spcPts val="0"/>
                </a:spcAft>
                <a:buClrTx/>
                <a:buSzTx/>
                <a:defRPr/>
              </a:pPr>
              <a:r>
                <a:rPr lang="en-US" altLang="zh-CN" sz="1100" dirty="0">
                  <a:cs typeface="+mn-ea"/>
                  <a:sym typeface="+mn-lt"/>
                </a:rPr>
                <a:t>……</a:t>
              </a:r>
              <a:endParaRPr lang="en-US" altLang="zh-CN" sz="1100" dirty="0">
                <a:cs typeface="+mn-ea"/>
                <a:sym typeface="+mn-lt"/>
              </a:endParaRPr>
            </a:p>
            <a:p>
              <a:pPr marR="0" lvl="0" algn="ctr" defTabSz="914400" eaLnBrk="1" fontAlgn="auto" latinLnBrk="0" hangingPunct="1">
                <a:lnSpc>
                  <a:spcPct val="120000"/>
                </a:lnSpc>
                <a:spcBef>
                  <a:spcPts val="0"/>
                </a:spcBef>
                <a:spcAft>
                  <a:spcPts val="0"/>
                </a:spcAft>
                <a:buClrTx/>
                <a:buSzTx/>
                <a:defRPr/>
              </a:pPr>
              <a:endParaRPr lang="en-US" altLang="zh-CN" sz="1100" dirty="0">
                <a:cs typeface="+mn-ea"/>
                <a:sym typeface="+mn-lt"/>
              </a:endParaRPr>
            </a:p>
          </p:txBody>
        </p:sp>
      </p:grpSp>
      <p:grpSp>
        <p:nvGrpSpPr>
          <p:cNvPr id="20" name="í$ḷíḑè"/>
          <p:cNvGrpSpPr/>
          <p:nvPr/>
        </p:nvGrpSpPr>
        <p:grpSpPr>
          <a:xfrm>
            <a:off x="7680325" y="1143000"/>
            <a:ext cx="3844925" cy="2452329"/>
            <a:chOff x="660400" y="1919647"/>
            <a:chExt cx="3844925" cy="2452329"/>
          </a:xfrm>
        </p:grpSpPr>
        <p:sp>
          <p:nvSpPr>
            <p:cNvPr id="21" name="íṧliḋê"/>
            <p:cNvSpPr txBox="1"/>
            <p:nvPr/>
          </p:nvSpPr>
          <p:spPr>
            <a:xfrm>
              <a:off x="660400" y="2739381"/>
              <a:ext cx="3844925" cy="1347150"/>
            </a:xfrm>
            <a:prstGeom prst="rect">
              <a:avLst/>
            </a:prstGeom>
            <a:noFill/>
            <a:ln>
              <a:noFill/>
            </a:ln>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zh-CN" altLang="en-US" sz="1400" dirty="0">
                  <a:cs typeface="+mn-ea"/>
                  <a:sym typeface="+mn-lt"/>
                </a:rPr>
                <a:t>（备选推荐）</a:t>
              </a:r>
              <a:endParaRPr lang="en-US" altLang="zh-CN" sz="1400" dirty="0">
                <a:cs typeface="+mn-ea"/>
                <a:sym typeface="+mn-lt"/>
              </a:endParaRPr>
            </a:p>
          </p:txBody>
        </p:sp>
        <p:sp>
          <p:nvSpPr>
            <p:cNvPr id="22" name="íSḻíḑe"/>
            <p:cNvSpPr/>
            <p:nvPr/>
          </p:nvSpPr>
          <p:spPr bwMode="auto">
            <a:xfrm>
              <a:off x="2172863"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a:solidFill>
                    <a:schemeClr val="bg1"/>
                  </a:solidFill>
                  <a:cs typeface="+mn-ea"/>
                  <a:sym typeface="+mn-lt"/>
                </a:rPr>
                <a:t>… …</a:t>
              </a:r>
              <a:endParaRPr lang="en-US" altLang="zh-CN" sz="1100" dirty="0">
                <a:solidFill>
                  <a:schemeClr val="bg1"/>
                </a:solidFill>
                <a:cs typeface="+mn-ea"/>
                <a:sym typeface="+mn-lt"/>
              </a:endParaRPr>
            </a:p>
          </p:txBody>
        </p:sp>
        <p:sp>
          <p:nvSpPr>
            <p:cNvPr id="23" name="išlidê"/>
            <p:cNvSpPr txBox="1"/>
            <p:nvPr/>
          </p:nvSpPr>
          <p:spPr>
            <a:xfrm>
              <a:off x="660400" y="1919647"/>
              <a:ext cx="3844925" cy="819734"/>
            </a:xfrm>
            <a:prstGeom prst="rect">
              <a:avLst/>
            </a:prstGeom>
            <a:noFill/>
            <a:ln>
              <a:noFill/>
            </a:ln>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buSzPct val="25000"/>
              </a:pPr>
              <a:r>
                <a:rPr lang="zh-CN" altLang="en-US" sz="2000" b="1" dirty="0">
                  <a:cs typeface="+mn-ea"/>
                  <a:sym typeface="+mn-lt"/>
                </a:rPr>
                <a:t>证券公司职业体验</a:t>
              </a:r>
              <a:endParaRPr lang="zh-CN" altLang="en-US" sz="2000" b="1" dirty="0">
                <a:cs typeface="+mn-ea"/>
                <a:sym typeface="+mn-lt"/>
              </a:endParaRPr>
            </a:p>
          </p:txBody>
        </p:sp>
        <p:sp>
          <p:nvSpPr>
            <p:cNvPr id="24" name="íšľiḍê"/>
            <p:cNvSpPr/>
            <p:nvPr/>
          </p:nvSpPr>
          <p:spPr bwMode="auto">
            <a:xfrm>
              <a:off x="3388889" y="4086532"/>
              <a:ext cx="1116436" cy="285444"/>
            </a:xfrm>
            <a:prstGeom prst="rect">
              <a:avLst/>
            </a:prstGeom>
            <a:solidFill>
              <a:srgbClr val="00B0F0"/>
            </a:solidFill>
            <a:ln w="3175">
              <a:noFill/>
              <a:miter lim="800000"/>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1100" dirty="0">
                  <a:solidFill>
                    <a:schemeClr val="bg1"/>
                  </a:solidFill>
                  <a:cs typeface="+mn-ea"/>
                  <a:sym typeface="+mn-lt"/>
                </a:rPr>
                <a:t>… …</a:t>
              </a:r>
              <a:endParaRPr lang="en-US" altLang="zh-CN" sz="1100" dirty="0">
                <a:solidFill>
                  <a:schemeClr val="bg1"/>
                </a:solidFill>
                <a:cs typeface="+mn-ea"/>
                <a:sym typeface="+mn-lt"/>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660400" y="1895043"/>
            <a:ext cx="5261928" cy="3504444"/>
          </a:xfrm>
          <a:prstGeom prst="rect">
            <a:avLst/>
          </a:prstGeom>
        </p:spPr>
      </p:pic>
      <p:sp>
        <p:nvSpPr>
          <p:cNvPr id="2" name="文本框 1"/>
          <p:cNvSpPr txBox="1"/>
          <p:nvPr/>
        </p:nvSpPr>
        <p:spPr>
          <a:xfrm>
            <a:off x="5965825" y="3210745"/>
            <a:ext cx="5567363" cy="1908215"/>
          </a:xfrm>
          <a:prstGeom prst="rect">
            <a:avLst/>
          </a:prstGeom>
          <a:noFill/>
          <a:ln w="9525">
            <a:noFill/>
          </a:ln>
        </p:spPr>
        <p:txBody>
          <a:bodyPr wrap="square" anchor="t">
            <a:spAutoFit/>
          </a:bodyPr>
          <a:lstStyle/>
          <a:p>
            <a:pPr lvl="0" indent="0">
              <a:lnSpc>
                <a:spcPct val="150000"/>
              </a:lnSpc>
            </a:pPr>
            <a:r>
              <a:rPr lang="zh-CN" altLang="en-US" sz="1600" b="1" dirty="0">
                <a:solidFill>
                  <a:schemeClr val="tx2"/>
                </a:solidFill>
                <a:cs typeface="+mn-ea"/>
                <a:sym typeface="+mn-lt"/>
              </a:rPr>
              <a:t>技能培训</a:t>
            </a:r>
            <a:endParaRPr lang="zh-CN" altLang="en-US" sz="1600" b="1" dirty="0">
              <a:solidFill>
                <a:srgbClr val="FF0000"/>
              </a:solidFill>
              <a:cs typeface="+mn-ea"/>
              <a:sym typeface="+mn-lt"/>
            </a:endParaRPr>
          </a:p>
          <a:p>
            <a:pPr lvl="0" indent="0">
              <a:lnSpc>
                <a:spcPct val="150000"/>
              </a:lnSpc>
            </a:pPr>
            <a:r>
              <a:rPr lang="zh-CN" altLang="en-US" sz="1400" b="1" dirty="0">
                <a:cs typeface="+mn-ea"/>
                <a:sym typeface="+mn-lt"/>
              </a:rPr>
              <a:t>Ⅰ</a:t>
            </a:r>
            <a:r>
              <a:rPr lang="en-US" altLang="zh-CN" sz="1400" b="1" dirty="0">
                <a:cs typeface="+mn-ea"/>
                <a:sym typeface="+mn-lt"/>
              </a:rPr>
              <a:t>. </a:t>
            </a:r>
            <a:r>
              <a:rPr lang="zh-CN" altLang="en-US" sz="1400" b="1" dirty="0">
                <a:cs typeface="+mn-ea"/>
                <a:sym typeface="+mn-lt"/>
              </a:rPr>
              <a:t>穿职业装，职业的认知了解</a:t>
            </a:r>
            <a:endParaRPr lang="zh-CN" altLang="en-US" sz="1400" b="1" dirty="0">
              <a:cs typeface="+mn-ea"/>
              <a:sym typeface="+mn-lt"/>
            </a:endParaRPr>
          </a:p>
          <a:p>
            <a:pPr lvl="0" indent="0">
              <a:lnSpc>
                <a:spcPct val="150000"/>
              </a:lnSpc>
            </a:pPr>
            <a:endParaRPr lang="zh-CN" altLang="zh-CN" sz="1400" b="1" dirty="0">
              <a:cs typeface="+mn-ea"/>
              <a:sym typeface="+mn-lt"/>
            </a:endParaRPr>
          </a:p>
          <a:p>
            <a:pPr lvl="0" indent="0">
              <a:lnSpc>
                <a:spcPct val="150000"/>
              </a:lnSpc>
            </a:pPr>
            <a:r>
              <a:rPr lang="zh-CN" altLang="zh-CN" sz="1600" b="1" dirty="0">
                <a:solidFill>
                  <a:schemeClr val="tx2"/>
                </a:solidFill>
                <a:cs typeface="+mn-ea"/>
                <a:sym typeface="+mn-lt"/>
              </a:rPr>
              <a:t>职业体验</a:t>
            </a:r>
            <a:endParaRPr lang="zh-CN" altLang="zh-CN" sz="1600" b="1" dirty="0">
              <a:solidFill>
                <a:srgbClr val="FF0000"/>
              </a:solidFill>
              <a:cs typeface="+mn-ea"/>
              <a:sym typeface="+mn-lt"/>
            </a:endParaRPr>
          </a:p>
          <a:p>
            <a:r>
              <a:rPr lang="zh-CN" altLang="zh-CN" sz="1400" b="1" dirty="0">
                <a:cs typeface="+mn-ea"/>
                <a:sym typeface="+mn-lt"/>
              </a:rPr>
              <a:t>Ⅰ.</a:t>
            </a:r>
            <a:r>
              <a:rPr lang="zh-CN" altLang="en-US" sz="1400" b="1" dirty="0">
                <a:cs typeface="+mn-ea"/>
                <a:sym typeface="+mn-lt"/>
              </a:rPr>
              <a:t> 学习了解证券账户、证券账户的功能与作用、如何开通证券账户等内容。</a:t>
            </a:r>
            <a:endParaRPr lang="zh-CN" altLang="en-US" sz="1400" b="1" dirty="0">
              <a:cs typeface="+mn-ea"/>
              <a:sym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222869" y="-76201"/>
            <a:ext cx="1581233" cy="6858000"/>
          </a:xfrm>
          <a:prstGeom prst="rect">
            <a:avLst/>
          </a:prstGeom>
        </p:spPr>
      </p:pic>
      <p:sp>
        <p:nvSpPr>
          <p:cNvPr id="8" name="文本框 7"/>
          <p:cNvSpPr txBox="1"/>
          <p:nvPr/>
        </p:nvSpPr>
        <p:spPr>
          <a:xfrm>
            <a:off x="2370187" y="2891134"/>
            <a:ext cx="7459093" cy="923330"/>
          </a:xfrm>
          <a:prstGeom prst="rect">
            <a:avLst/>
          </a:prstGeom>
          <a:noFill/>
        </p:spPr>
        <p:txBody>
          <a:bodyPr wrap="none" rtlCol="0">
            <a:spAutoFit/>
          </a:bodyPr>
          <a:lstStyle/>
          <a:p>
            <a:r>
              <a:rPr lang="zh-CN" altLang="en-US" sz="5400" b="1" dirty="0">
                <a:cs typeface="+mn-ea"/>
                <a:sym typeface="+mn-lt"/>
              </a:rPr>
              <a:t>其他职业体验</a:t>
            </a:r>
            <a:r>
              <a:rPr lang="en-US" altLang="zh-CN" sz="5400" b="1" dirty="0">
                <a:cs typeface="+mn-ea"/>
                <a:sym typeface="+mn-lt"/>
              </a:rPr>
              <a:t>-</a:t>
            </a:r>
            <a:r>
              <a:rPr lang="zh-CN" altLang="en-US" sz="5400" b="1" dirty="0">
                <a:cs typeface="+mn-ea"/>
                <a:sym typeface="+mn-lt"/>
              </a:rPr>
              <a:t>商家联动</a:t>
            </a:r>
            <a:endParaRPr lang="zh-CN" altLang="en-US" sz="5400" b="1" dirty="0">
              <a:cs typeface="+mn-ea"/>
              <a:sym typeface="+mn-lt"/>
            </a:endParaRPr>
          </a:p>
        </p:txBody>
      </p:sp>
      <p:pic>
        <p:nvPicPr>
          <p:cNvPr id="11" name="图片 10"/>
          <p:cNvPicPr>
            <a:picLocks noChangeAspect="1"/>
          </p:cNvPicPr>
          <p:nvPr/>
        </p:nvPicPr>
        <p:blipFill>
          <a:blip r:embed="rId2"/>
          <a:stretch>
            <a:fillRect/>
          </a:stretch>
        </p:blipFill>
        <p:spPr>
          <a:xfrm>
            <a:off x="10712006" y="-76201"/>
            <a:ext cx="1575244"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738796" y="1674871"/>
            <a:ext cx="4777238" cy="3582929"/>
          </a:xfrm>
          <a:prstGeom prst="rect">
            <a:avLst/>
          </a:prstGeom>
        </p:spPr>
      </p:pic>
      <p:pic>
        <p:nvPicPr>
          <p:cNvPr id="2" name="图片 1"/>
          <p:cNvPicPr>
            <a:picLocks noChangeAspect="1"/>
          </p:cNvPicPr>
          <p:nvPr/>
        </p:nvPicPr>
        <p:blipFill>
          <a:blip r:embed="rId2"/>
          <a:stretch>
            <a:fillRect/>
          </a:stretch>
        </p:blipFill>
        <p:spPr>
          <a:xfrm>
            <a:off x="5746680" y="1674871"/>
            <a:ext cx="4777238" cy="3582929"/>
          </a:xfrm>
          <a:prstGeom prst="rect">
            <a:avLst/>
          </a:prstGeom>
        </p:spPr>
      </p:pic>
      <p:sp>
        <p:nvSpPr>
          <p:cNvPr id="5" name="文本框 4"/>
          <p:cNvSpPr txBox="1"/>
          <p:nvPr/>
        </p:nvSpPr>
        <p:spPr>
          <a:xfrm>
            <a:off x="718247" y="1161861"/>
            <a:ext cx="2592376" cy="400110"/>
          </a:xfrm>
          <a:prstGeom prst="rect">
            <a:avLst/>
          </a:prstGeom>
          <a:noFill/>
        </p:spPr>
        <p:txBody>
          <a:bodyPr wrap="none" rtlCol="0">
            <a:spAutoFit/>
          </a:bodyPr>
          <a:lstStyle/>
          <a:p>
            <a:r>
              <a:rPr lang="en-US" altLang="zh-CN" sz="2000" b="1" dirty="0">
                <a:solidFill>
                  <a:srgbClr val="00B0F0"/>
                </a:solidFill>
                <a:cs typeface="+mn-ea"/>
                <a:sym typeface="+mn-lt"/>
              </a:rPr>
              <a:t>XX</a:t>
            </a:r>
            <a:r>
              <a:rPr lang="zh-CN" altLang="en-US" sz="2000" b="1" dirty="0">
                <a:solidFill>
                  <a:srgbClr val="00B0F0"/>
                </a:solidFill>
                <a:cs typeface="+mn-ea"/>
                <a:sym typeface="+mn-lt"/>
              </a:rPr>
              <a:t>天街小小交警体验</a:t>
            </a:r>
            <a:endParaRPr lang="zh-CN" altLang="en-US" sz="2000" b="1" dirty="0">
              <a:solidFill>
                <a:srgbClr val="00B0F0"/>
              </a:solidFill>
              <a:cs typeface="+mn-ea"/>
              <a:sym typeface="+mn-lt"/>
            </a:endParaRPr>
          </a:p>
        </p:txBody>
      </p:sp>
      <p:sp>
        <p:nvSpPr>
          <p:cNvPr id="6" name="文本框 5"/>
          <p:cNvSpPr txBox="1"/>
          <p:nvPr/>
        </p:nvSpPr>
        <p:spPr>
          <a:xfrm>
            <a:off x="718247" y="5303967"/>
            <a:ext cx="10241853" cy="707886"/>
          </a:xfrm>
          <a:prstGeom prst="rect">
            <a:avLst/>
          </a:prstGeom>
          <a:noFill/>
        </p:spPr>
        <p:txBody>
          <a:bodyPr wrap="square" rtlCol="0">
            <a:spAutoFit/>
          </a:bodyPr>
          <a:lstStyle/>
          <a:p>
            <a:r>
              <a:rPr lang="zh-CN" altLang="en-US" sz="2000" dirty="0">
                <a:cs typeface="+mn-ea"/>
                <a:sym typeface="+mn-lt"/>
              </a:rPr>
              <a:t>该区域设立交通疏通点位，交警讲解交通安全知识熟识交通标志；并引导小小交警们进行交通疏散</a:t>
            </a:r>
            <a:endParaRPr lang="zh-CN" altLang="en-US" sz="2000" dirty="0">
              <a:cs typeface="+mn-ea"/>
              <a:sym typeface="+mn-lt"/>
            </a:endParaRPr>
          </a:p>
        </p:txBody>
      </p:sp>
      <p:sp>
        <p:nvSpPr>
          <p:cNvPr id="7" name="矩形 6"/>
          <p:cNvSpPr/>
          <p:nvPr/>
        </p:nvSpPr>
        <p:spPr>
          <a:xfrm>
            <a:off x="2646765" y="3632200"/>
            <a:ext cx="1046004" cy="10160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668338" y="618129"/>
            <a:ext cx="3858741" cy="646331"/>
          </a:xfrm>
          <a:prstGeom prst="rect">
            <a:avLst/>
          </a:prstGeom>
          <a:noFill/>
        </p:spPr>
        <p:txBody>
          <a:bodyPr wrap="square" rtlCol="0">
            <a:spAutoFit/>
          </a:bodyPr>
          <a:lstStyle/>
          <a:p>
            <a:pPr algn="dist"/>
            <a:r>
              <a:rPr lang="zh-CN" altLang="en-US" sz="3600" dirty="0">
                <a:cs typeface="+mn-ea"/>
                <a:sym typeface="+mn-lt"/>
              </a:rPr>
              <a:t>联动商家职业体验</a:t>
            </a:r>
            <a:endParaRPr lang="zh-CN" altLang="en-US" sz="3600" dirty="0">
              <a:cs typeface="+mn-ea"/>
              <a:sym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718248" y="1659460"/>
            <a:ext cx="5299436" cy="3974577"/>
          </a:xfrm>
          <a:prstGeom prst="rect">
            <a:avLst/>
          </a:prstGeom>
        </p:spPr>
      </p:pic>
      <p:pic>
        <p:nvPicPr>
          <p:cNvPr id="3" name="图片 2"/>
          <p:cNvPicPr>
            <a:picLocks noChangeAspect="1"/>
          </p:cNvPicPr>
          <p:nvPr/>
        </p:nvPicPr>
        <p:blipFill>
          <a:blip r:embed="rId2"/>
          <a:stretch>
            <a:fillRect/>
          </a:stretch>
        </p:blipFill>
        <p:spPr>
          <a:xfrm>
            <a:off x="6174318" y="1659460"/>
            <a:ext cx="5299434" cy="3974576"/>
          </a:xfrm>
          <a:prstGeom prst="rect">
            <a:avLst/>
          </a:prstGeom>
        </p:spPr>
      </p:pic>
      <p:sp>
        <p:nvSpPr>
          <p:cNvPr id="4" name="文本框 3"/>
          <p:cNvSpPr txBox="1"/>
          <p:nvPr/>
        </p:nvSpPr>
        <p:spPr>
          <a:xfrm>
            <a:off x="668338" y="5733990"/>
            <a:ext cx="9728200" cy="400110"/>
          </a:xfrm>
          <a:prstGeom prst="rect">
            <a:avLst/>
          </a:prstGeom>
          <a:noFill/>
        </p:spPr>
        <p:txBody>
          <a:bodyPr wrap="square" rtlCol="0">
            <a:spAutoFit/>
          </a:bodyPr>
          <a:lstStyle/>
          <a:p>
            <a:r>
              <a:rPr lang="zh-CN" altLang="en-US" sz="2000" dirty="0">
                <a:cs typeface="+mn-ea"/>
                <a:sym typeface="+mn-lt"/>
              </a:rPr>
              <a:t>该区域设立艺术课堂点位，通过老师讲解，了解钢琴</a:t>
            </a:r>
            <a:r>
              <a:rPr lang="en-US" altLang="zh-CN" sz="2000" dirty="0">
                <a:cs typeface="+mn-ea"/>
                <a:sym typeface="+mn-lt"/>
              </a:rPr>
              <a:t>/</a:t>
            </a:r>
            <a:r>
              <a:rPr lang="zh-CN" altLang="en-US" sz="2000" dirty="0">
                <a:cs typeface="+mn-ea"/>
                <a:sym typeface="+mn-lt"/>
              </a:rPr>
              <a:t>绘画知识并参与体验</a:t>
            </a:r>
            <a:endParaRPr lang="zh-CN" altLang="en-US" sz="2000" dirty="0">
              <a:cs typeface="+mn-ea"/>
              <a:sym typeface="+mn-lt"/>
            </a:endParaRPr>
          </a:p>
        </p:txBody>
      </p:sp>
      <p:sp>
        <p:nvSpPr>
          <p:cNvPr id="7" name="矩形 6"/>
          <p:cNvSpPr/>
          <p:nvPr/>
        </p:nvSpPr>
        <p:spPr>
          <a:xfrm>
            <a:off x="2850965" y="3791857"/>
            <a:ext cx="1046004" cy="10160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8570803" y="3791857"/>
            <a:ext cx="1046004" cy="10160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718247" y="1161861"/>
            <a:ext cx="2920992" cy="400110"/>
          </a:xfrm>
          <a:prstGeom prst="rect">
            <a:avLst/>
          </a:prstGeom>
          <a:noFill/>
        </p:spPr>
        <p:txBody>
          <a:bodyPr wrap="none" rtlCol="0">
            <a:spAutoFit/>
          </a:bodyPr>
          <a:lstStyle/>
          <a:p>
            <a:r>
              <a:rPr lang="en-US" altLang="zh-CN" sz="2000" b="1" dirty="0">
                <a:solidFill>
                  <a:srgbClr val="00B0F0"/>
                </a:solidFill>
                <a:cs typeface="+mn-ea"/>
                <a:sym typeface="+mn-lt"/>
              </a:rPr>
              <a:t>XX</a:t>
            </a:r>
            <a:r>
              <a:rPr lang="zh-CN" altLang="en-US" sz="2000" b="1" dirty="0">
                <a:solidFill>
                  <a:srgbClr val="00B0F0"/>
                </a:solidFill>
                <a:cs typeface="+mn-ea"/>
                <a:sym typeface="+mn-lt"/>
              </a:rPr>
              <a:t>天街小小钢琴家</a:t>
            </a:r>
            <a:r>
              <a:rPr lang="en-US" altLang="zh-CN" sz="2000" b="1" dirty="0">
                <a:solidFill>
                  <a:srgbClr val="00B0F0"/>
                </a:solidFill>
                <a:cs typeface="+mn-ea"/>
                <a:sym typeface="+mn-lt"/>
              </a:rPr>
              <a:t>/</a:t>
            </a:r>
            <a:r>
              <a:rPr lang="zh-CN" altLang="en-US" sz="2000" b="1" dirty="0">
                <a:solidFill>
                  <a:srgbClr val="00B0F0"/>
                </a:solidFill>
                <a:cs typeface="+mn-ea"/>
                <a:sym typeface="+mn-lt"/>
              </a:rPr>
              <a:t>画家</a:t>
            </a:r>
            <a:endParaRPr lang="zh-CN" altLang="en-US" sz="2000" b="1" dirty="0">
              <a:solidFill>
                <a:srgbClr val="00B0F0"/>
              </a:solidFill>
              <a:cs typeface="+mn-ea"/>
              <a:sym typeface="+mn-lt"/>
            </a:endParaRPr>
          </a:p>
        </p:txBody>
      </p:sp>
      <p:sp>
        <p:nvSpPr>
          <p:cNvPr id="10" name="文本框 9"/>
          <p:cNvSpPr txBox="1"/>
          <p:nvPr/>
        </p:nvSpPr>
        <p:spPr>
          <a:xfrm>
            <a:off x="668338" y="618129"/>
            <a:ext cx="3858741" cy="646331"/>
          </a:xfrm>
          <a:prstGeom prst="rect">
            <a:avLst/>
          </a:prstGeom>
          <a:noFill/>
        </p:spPr>
        <p:txBody>
          <a:bodyPr wrap="square" rtlCol="0">
            <a:spAutoFit/>
          </a:bodyPr>
          <a:lstStyle/>
          <a:p>
            <a:pPr algn="dist"/>
            <a:r>
              <a:rPr lang="zh-CN" altLang="en-US" sz="3600" dirty="0">
                <a:cs typeface="+mn-ea"/>
                <a:sym typeface="+mn-lt"/>
              </a:rPr>
              <a:t>联动商家职业体验</a:t>
            </a:r>
            <a:endParaRPr lang="zh-CN" altLang="en-US" sz="3600" dirty="0">
              <a:cs typeface="+mn-ea"/>
              <a:sym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srcRect l="5696" r="10754"/>
          <a:stretch>
            <a:fillRect/>
          </a:stretch>
        </p:blipFill>
        <p:spPr>
          <a:xfrm>
            <a:off x="5981007" y="1705627"/>
            <a:ext cx="4977279" cy="3804252"/>
          </a:xfrm>
          <a:prstGeom prst="rect">
            <a:avLst/>
          </a:prstGeom>
        </p:spPr>
      </p:pic>
      <p:sp>
        <p:nvSpPr>
          <p:cNvPr id="4" name="文本框 3"/>
          <p:cNvSpPr txBox="1"/>
          <p:nvPr/>
        </p:nvSpPr>
        <p:spPr>
          <a:xfrm>
            <a:off x="660400" y="5670979"/>
            <a:ext cx="9728200" cy="400110"/>
          </a:xfrm>
          <a:prstGeom prst="rect">
            <a:avLst/>
          </a:prstGeom>
          <a:noFill/>
        </p:spPr>
        <p:txBody>
          <a:bodyPr wrap="square" rtlCol="0">
            <a:spAutoFit/>
          </a:bodyPr>
          <a:lstStyle/>
          <a:p>
            <a:r>
              <a:rPr lang="zh-CN" altLang="en-US" sz="2000" dirty="0">
                <a:cs typeface="+mn-ea"/>
                <a:sym typeface="+mn-lt"/>
              </a:rPr>
              <a:t>该区域设立汉文学体验点位，着汉服行古礼，学习解中国传统文化</a:t>
            </a:r>
            <a:endParaRPr lang="zh-CN" altLang="en-US" sz="2000" dirty="0">
              <a:cs typeface="+mn-ea"/>
              <a:sym typeface="+mn-lt"/>
            </a:endParaRPr>
          </a:p>
        </p:txBody>
      </p:sp>
      <p:sp>
        <p:nvSpPr>
          <p:cNvPr id="8" name="矩形 7"/>
          <p:cNvSpPr/>
          <p:nvPr/>
        </p:nvSpPr>
        <p:spPr>
          <a:xfrm>
            <a:off x="2518345" y="3644900"/>
            <a:ext cx="1046004" cy="10160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p:cNvPicPr>
            <a:picLocks noChangeAspect="1"/>
          </p:cNvPicPr>
          <p:nvPr/>
        </p:nvPicPr>
        <p:blipFill>
          <a:blip r:embed="rId2"/>
          <a:stretch>
            <a:fillRect/>
          </a:stretch>
        </p:blipFill>
        <p:spPr>
          <a:xfrm>
            <a:off x="718247" y="1705627"/>
            <a:ext cx="5122205" cy="3841653"/>
          </a:xfrm>
          <a:prstGeom prst="rect">
            <a:avLst/>
          </a:prstGeom>
        </p:spPr>
      </p:pic>
      <p:sp>
        <p:nvSpPr>
          <p:cNvPr id="11" name="矩形 10"/>
          <p:cNvSpPr/>
          <p:nvPr/>
        </p:nvSpPr>
        <p:spPr>
          <a:xfrm>
            <a:off x="2193927" y="3644900"/>
            <a:ext cx="2311400" cy="12319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718247" y="1161861"/>
            <a:ext cx="2076209" cy="400110"/>
          </a:xfrm>
          <a:prstGeom prst="rect">
            <a:avLst/>
          </a:prstGeom>
          <a:noFill/>
        </p:spPr>
        <p:txBody>
          <a:bodyPr wrap="none" rtlCol="0">
            <a:spAutoFit/>
          </a:bodyPr>
          <a:lstStyle/>
          <a:p>
            <a:r>
              <a:rPr lang="en-US" altLang="zh-CN" sz="2000" b="1" dirty="0">
                <a:solidFill>
                  <a:srgbClr val="00B0F0"/>
                </a:solidFill>
                <a:cs typeface="+mn-ea"/>
                <a:sym typeface="+mn-lt"/>
              </a:rPr>
              <a:t>XX</a:t>
            </a:r>
            <a:r>
              <a:rPr lang="zh-CN" altLang="en-US" sz="2000" b="1" dirty="0">
                <a:solidFill>
                  <a:srgbClr val="00B0F0"/>
                </a:solidFill>
                <a:cs typeface="+mn-ea"/>
                <a:sym typeface="+mn-lt"/>
              </a:rPr>
              <a:t>天街小小书生</a:t>
            </a:r>
            <a:endParaRPr lang="zh-CN" altLang="en-US" sz="2000" b="1" dirty="0">
              <a:solidFill>
                <a:srgbClr val="00B0F0"/>
              </a:solidFill>
              <a:cs typeface="+mn-ea"/>
              <a:sym typeface="+mn-lt"/>
            </a:endParaRPr>
          </a:p>
        </p:txBody>
      </p:sp>
      <p:sp>
        <p:nvSpPr>
          <p:cNvPr id="12" name="文本框 11"/>
          <p:cNvSpPr txBox="1"/>
          <p:nvPr/>
        </p:nvSpPr>
        <p:spPr>
          <a:xfrm>
            <a:off x="668338" y="618129"/>
            <a:ext cx="3858741" cy="646331"/>
          </a:xfrm>
          <a:prstGeom prst="rect">
            <a:avLst/>
          </a:prstGeom>
          <a:noFill/>
        </p:spPr>
        <p:txBody>
          <a:bodyPr wrap="square" rtlCol="0">
            <a:spAutoFit/>
          </a:bodyPr>
          <a:lstStyle/>
          <a:p>
            <a:pPr algn="dist"/>
            <a:r>
              <a:rPr lang="zh-CN" altLang="en-US" sz="3600" dirty="0">
                <a:cs typeface="+mn-ea"/>
                <a:sym typeface="+mn-lt"/>
              </a:rPr>
              <a:t>联动商家职业体验</a:t>
            </a:r>
            <a:endParaRPr lang="zh-CN" altLang="en-US" sz="3600" dirty="0">
              <a:cs typeface="+mn-ea"/>
              <a:sym typeface="+mn-l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718247" y="1713451"/>
            <a:ext cx="5189723" cy="3893904"/>
          </a:xfrm>
          <a:prstGeom prst="rect">
            <a:avLst/>
          </a:prstGeom>
        </p:spPr>
      </p:pic>
      <p:pic>
        <p:nvPicPr>
          <p:cNvPr id="9" name="图片 8"/>
          <p:cNvPicPr>
            <a:picLocks noChangeAspect="1"/>
          </p:cNvPicPr>
          <p:nvPr/>
        </p:nvPicPr>
        <p:blipFill>
          <a:blip r:embed="rId2"/>
          <a:stretch>
            <a:fillRect/>
          </a:stretch>
        </p:blipFill>
        <p:spPr>
          <a:xfrm>
            <a:off x="6096000" y="1711839"/>
            <a:ext cx="5189723" cy="3892293"/>
          </a:xfrm>
          <a:prstGeom prst="rect">
            <a:avLst/>
          </a:prstGeom>
        </p:spPr>
      </p:pic>
      <p:sp>
        <p:nvSpPr>
          <p:cNvPr id="4" name="文本框 3"/>
          <p:cNvSpPr txBox="1"/>
          <p:nvPr/>
        </p:nvSpPr>
        <p:spPr>
          <a:xfrm>
            <a:off x="651934" y="5839761"/>
            <a:ext cx="9728200" cy="400110"/>
          </a:xfrm>
          <a:prstGeom prst="rect">
            <a:avLst/>
          </a:prstGeom>
          <a:noFill/>
        </p:spPr>
        <p:txBody>
          <a:bodyPr wrap="square" rtlCol="0">
            <a:spAutoFit/>
          </a:bodyPr>
          <a:lstStyle/>
          <a:p>
            <a:r>
              <a:rPr lang="zh-CN" altLang="en-US" sz="2000" dirty="0">
                <a:cs typeface="+mn-ea"/>
                <a:sym typeface="+mn-lt"/>
              </a:rPr>
              <a:t>该区域设立餐厅店员体验点位，着傣族服饰，做小小服务员 体验劳动美</a:t>
            </a:r>
            <a:endParaRPr lang="zh-CN" altLang="en-US" sz="2000" dirty="0">
              <a:cs typeface="+mn-ea"/>
              <a:sym typeface="+mn-lt"/>
            </a:endParaRPr>
          </a:p>
        </p:txBody>
      </p:sp>
      <p:sp>
        <p:nvSpPr>
          <p:cNvPr id="11" name="矩形 10"/>
          <p:cNvSpPr/>
          <p:nvPr/>
        </p:nvSpPr>
        <p:spPr>
          <a:xfrm>
            <a:off x="2193927" y="3379255"/>
            <a:ext cx="2311400" cy="12319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7820027" y="3418679"/>
            <a:ext cx="2311400" cy="12319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718247" y="1161861"/>
            <a:ext cx="2076209" cy="400110"/>
          </a:xfrm>
          <a:prstGeom prst="rect">
            <a:avLst/>
          </a:prstGeom>
          <a:noFill/>
        </p:spPr>
        <p:txBody>
          <a:bodyPr wrap="none" rtlCol="0">
            <a:spAutoFit/>
          </a:bodyPr>
          <a:lstStyle/>
          <a:p>
            <a:r>
              <a:rPr lang="en-US" altLang="zh-CN" sz="2000" b="1" dirty="0">
                <a:solidFill>
                  <a:srgbClr val="00B0F0"/>
                </a:solidFill>
                <a:cs typeface="+mn-ea"/>
                <a:sym typeface="+mn-lt"/>
              </a:rPr>
              <a:t>XX</a:t>
            </a:r>
            <a:r>
              <a:rPr lang="zh-CN" altLang="en-US" sz="2000" b="1" dirty="0">
                <a:solidFill>
                  <a:srgbClr val="00B0F0"/>
                </a:solidFill>
                <a:cs typeface="+mn-ea"/>
                <a:sym typeface="+mn-lt"/>
              </a:rPr>
              <a:t>天街小小店员</a:t>
            </a:r>
            <a:endParaRPr lang="zh-CN" altLang="en-US" sz="2000" b="1" dirty="0">
              <a:solidFill>
                <a:srgbClr val="00B0F0"/>
              </a:solidFill>
              <a:cs typeface="+mn-ea"/>
              <a:sym typeface="+mn-lt"/>
            </a:endParaRPr>
          </a:p>
        </p:txBody>
      </p:sp>
      <p:sp>
        <p:nvSpPr>
          <p:cNvPr id="10" name="文本框 9"/>
          <p:cNvSpPr txBox="1"/>
          <p:nvPr/>
        </p:nvSpPr>
        <p:spPr>
          <a:xfrm>
            <a:off x="668338" y="618129"/>
            <a:ext cx="3858741" cy="646331"/>
          </a:xfrm>
          <a:prstGeom prst="rect">
            <a:avLst/>
          </a:prstGeom>
          <a:noFill/>
        </p:spPr>
        <p:txBody>
          <a:bodyPr wrap="square" rtlCol="0">
            <a:spAutoFit/>
          </a:bodyPr>
          <a:lstStyle/>
          <a:p>
            <a:pPr algn="dist"/>
            <a:r>
              <a:rPr lang="zh-CN" altLang="en-US" sz="3600" dirty="0">
                <a:cs typeface="+mn-ea"/>
                <a:sym typeface="+mn-lt"/>
              </a:rPr>
              <a:t>联动商家职业体验</a:t>
            </a:r>
            <a:endParaRPr lang="zh-CN" altLang="en-US" sz="3600" dirty="0">
              <a:cs typeface="+mn-ea"/>
              <a:sym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b="4304"/>
          <a:stretch>
            <a:fillRect/>
          </a:stretch>
        </p:blipFill>
        <p:spPr>
          <a:xfrm>
            <a:off x="368300" y="368301"/>
            <a:ext cx="11442700" cy="6159500"/>
          </a:xfrm>
          <a:prstGeom prst="rect">
            <a:avLst/>
          </a:prstGeom>
        </p:spPr>
      </p:pic>
      <p:sp>
        <p:nvSpPr>
          <p:cNvPr id="3" name="矩形 2"/>
          <p:cNvSpPr/>
          <p:nvPr/>
        </p:nvSpPr>
        <p:spPr>
          <a:xfrm>
            <a:off x="1924863" y="2363451"/>
            <a:ext cx="8641537" cy="1973490"/>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2232639" y="2805113"/>
            <a:ext cx="7879081" cy="1200329"/>
          </a:xfrm>
          <a:prstGeom prst="rect">
            <a:avLst/>
          </a:prstGeom>
          <a:noFill/>
        </p:spPr>
        <p:txBody>
          <a:bodyPr wrap="none" rtlCol="0">
            <a:spAutoFit/>
          </a:bodyPr>
          <a:lstStyle/>
          <a:p>
            <a:pPr algn="ctr"/>
            <a:r>
              <a:rPr lang="zh-CN" altLang="en-US" sz="7200" dirty="0">
                <a:solidFill>
                  <a:schemeClr val="bg1"/>
                </a:solidFill>
                <a:cs typeface="+mn-ea"/>
                <a:sym typeface="+mn-lt"/>
              </a:rPr>
              <a:t>龙湖</a:t>
            </a:r>
            <a:r>
              <a:rPr lang="en-US" altLang="zh-CN" sz="7200" dirty="0">
                <a:solidFill>
                  <a:schemeClr val="bg1"/>
                </a:solidFill>
                <a:cs typeface="+mn-ea"/>
                <a:sym typeface="+mn-lt"/>
              </a:rPr>
              <a:t>XX</a:t>
            </a:r>
            <a:r>
              <a:rPr lang="zh-CN" altLang="en-US" sz="7200" dirty="0">
                <a:solidFill>
                  <a:schemeClr val="bg1"/>
                </a:solidFill>
                <a:cs typeface="+mn-ea"/>
                <a:sym typeface="+mn-lt"/>
              </a:rPr>
              <a:t>邻里生活节</a:t>
            </a:r>
            <a:endParaRPr lang="zh-CN" altLang="en-US" sz="7200" dirty="0">
              <a:solidFill>
                <a:schemeClr val="bg1"/>
              </a:solidFill>
              <a:cs typeface="+mn-ea"/>
              <a:sym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74746" y="344269"/>
            <a:ext cx="10967932" cy="6169462"/>
          </a:xfrm>
          <a:prstGeom prst="rect">
            <a:avLst/>
          </a:prstGeom>
        </p:spPr>
      </p:pic>
      <p:sp>
        <p:nvSpPr>
          <p:cNvPr id="2" name="矩形 1"/>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3" name="文本框 2"/>
          <p:cNvSpPr txBox="1"/>
          <p:nvPr/>
        </p:nvSpPr>
        <p:spPr>
          <a:xfrm>
            <a:off x="424934" y="344269"/>
            <a:ext cx="3021993" cy="646331"/>
          </a:xfrm>
          <a:prstGeom prst="rect">
            <a:avLst/>
          </a:prstGeom>
          <a:noFill/>
        </p:spPr>
        <p:txBody>
          <a:bodyPr wrap="square" rtlCol="0">
            <a:spAutoFit/>
          </a:bodyPr>
          <a:lstStyle/>
          <a:p>
            <a:pPr algn="dist"/>
            <a:r>
              <a:rPr lang="zh-CN" altLang="en-US" sz="3600" dirty="0">
                <a:solidFill>
                  <a:schemeClr val="bg1"/>
                </a:solidFill>
                <a:cs typeface="+mn-ea"/>
                <a:sym typeface="+mn-lt"/>
              </a:rPr>
              <a:t>舞台效果图</a:t>
            </a:r>
            <a:endParaRPr lang="zh-CN" altLang="en-US" sz="3600" dirty="0">
              <a:solidFill>
                <a:schemeClr val="bg1"/>
              </a:solidFill>
              <a:cs typeface="+mn-ea"/>
              <a:sym typeface="+mn-lt"/>
            </a:endParaRPr>
          </a:p>
        </p:txBody>
      </p:sp>
      <p:pic>
        <p:nvPicPr>
          <p:cNvPr id="6" name="图片 5"/>
          <p:cNvPicPr>
            <a:picLocks noChangeAspect="1"/>
          </p:cNvPicPr>
          <p:nvPr/>
        </p:nvPicPr>
        <p:blipFill rotWithShape="1">
          <a:blip r:embed="rId1"/>
          <a:srcRect l="97554"/>
          <a:stretch>
            <a:fillRect/>
          </a:stretch>
        </p:blipFill>
        <p:spPr>
          <a:xfrm>
            <a:off x="11342678" y="344269"/>
            <a:ext cx="576176" cy="616946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3" name="文本框 2"/>
          <p:cNvSpPr txBox="1"/>
          <p:nvPr/>
        </p:nvSpPr>
        <p:spPr>
          <a:xfrm>
            <a:off x="424934" y="344269"/>
            <a:ext cx="3021993" cy="646331"/>
          </a:xfrm>
          <a:prstGeom prst="rect">
            <a:avLst/>
          </a:prstGeom>
          <a:noFill/>
        </p:spPr>
        <p:txBody>
          <a:bodyPr wrap="square" rtlCol="0">
            <a:spAutoFit/>
          </a:bodyPr>
          <a:lstStyle/>
          <a:p>
            <a:pPr algn="dist"/>
            <a:r>
              <a:rPr lang="zh-CN" altLang="en-US" sz="3600" dirty="0">
                <a:cs typeface="+mn-ea"/>
                <a:sym typeface="+mn-lt"/>
              </a:rPr>
              <a:t>兑换点效果图</a:t>
            </a:r>
            <a:endParaRPr lang="zh-CN" altLang="en-US" sz="3600" dirty="0">
              <a:cs typeface="+mn-ea"/>
              <a:sym typeface="+mn-lt"/>
            </a:endParaRPr>
          </a:p>
        </p:txBody>
      </p:sp>
      <p:pic>
        <p:nvPicPr>
          <p:cNvPr id="4" name="图片 3"/>
          <p:cNvPicPr>
            <a:picLocks noChangeAspect="1"/>
          </p:cNvPicPr>
          <p:nvPr/>
        </p:nvPicPr>
        <p:blipFill rotWithShape="1">
          <a:blip r:embed="rId1"/>
          <a:srcRect l="13457" r="11594"/>
          <a:stretch>
            <a:fillRect/>
          </a:stretch>
        </p:blipFill>
        <p:spPr>
          <a:xfrm>
            <a:off x="660400" y="1928853"/>
            <a:ext cx="5118100" cy="3841227"/>
          </a:xfrm>
          <a:prstGeom prst="rect">
            <a:avLst/>
          </a:prstGeom>
        </p:spPr>
      </p:pic>
      <p:pic>
        <p:nvPicPr>
          <p:cNvPr id="7" name="图片 6"/>
          <p:cNvPicPr>
            <a:picLocks noChangeAspect="1"/>
          </p:cNvPicPr>
          <p:nvPr/>
        </p:nvPicPr>
        <p:blipFill rotWithShape="1">
          <a:blip r:embed="rId2"/>
          <a:srcRect l="13457" r="11594"/>
          <a:stretch>
            <a:fillRect/>
          </a:stretch>
        </p:blipFill>
        <p:spPr>
          <a:xfrm>
            <a:off x="6415089" y="1928853"/>
            <a:ext cx="5118099" cy="384122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62156" y="749300"/>
            <a:ext cx="5078406" cy="646331"/>
          </a:xfrm>
          <a:prstGeom prst="rect">
            <a:avLst/>
          </a:prstGeom>
          <a:noFill/>
        </p:spPr>
        <p:txBody>
          <a:bodyPr wrap="square" rtlCol="0">
            <a:spAutoFit/>
          </a:bodyPr>
          <a:lstStyle/>
          <a:p>
            <a:pPr algn="dist"/>
            <a:r>
              <a:rPr lang="zh-CN" altLang="en-US" sz="3600" dirty="0">
                <a:cs typeface="+mn-ea"/>
                <a:sym typeface="+mn-lt"/>
              </a:rPr>
              <a:t>现场互动环节</a:t>
            </a:r>
            <a:r>
              <a:rPr lang="en-US" altLang="zh-CN" sz="3600" dirty="0">
                <a:cs typeface="+mn-ea"/>
                <a:sym typeface="+mn-lt"/>
              </a:rPr>
              <a:t>-</a:t>
            </a:r>
            <a:r>
              <a:rPr lang="zh-CN" altLang="en-US" sz="3600" dirty="0">
                <a:cs typeface="+mn-ea"/>
                <a:sym typeface="+mn-lt"/>
              </a:rPr>
              <a:t>欢乐套圈</a:t>
            </a:r>
            <a:endParaRPr lang="zh-CN" altLang="en-US" sz="3600" dirty="0">
              <a:cs typeface="+mn-ea"/>
              <a:sym typeface="+mn-lt"/>
            </a:endParaRPr>
          </a:p>
        </p:txBody>
      </p:sp>
      <p:sp>
        <p:nvSpPr>
          <p:cNvPr id="6" name="文本框 5"/>
          <p:cNvSpPr txBox="1"/>
          <p:nvPr/>
        </p:nvSpPr>
        <p:spPr>
          <a:xfrm>
            <a:off x="1222338" y="5934045"/>
            <a:ext cx="9747321" cy="400110"/>
          </a:xfrm>
          <a:prstGeom prst="rect">
            <a:avLst/>
          </a:prstGeom>
          <a:noFill/>
        </p:spPr>
        <p:txBody>
          <a:bodyPr wrap="square" rtlCol="0">
            <a:spAutoFit/>
          </a:bodyPr>
          <a:lstStyle/>
          <a:p>
            <a:pPr marL="342900" indent="-342900">
              <a:buFont typeface="Wingdings" panose="05000000000000000000" pitchFamily="2" charset="2"/>
              <a:buChar char="p"/>
            </a:pPr>
            <a:r>
              <a:rPr lang="zh-CN" altLang="en-US" sz="2000" dirty="0">
                <a:cs typeface="+mn-ea"/>
                <a:sym typeface="+mn-lt"/>
              </a:rPr>
              <a:t>每一位参与者可至工作人员处领取</a:t>
            </a:r>
            <a:r>
              <a:rPr lang="en-US" altLang="zh-CN" sz="2000" dirty="0">
                <a:cs typeface="+mn-ea"/>
                <a:sym typeface="+mn-lt"/>
              </a:rPr>
              <a:t>3</a:t>
            </a:r>
            <a:r>
              <a:rPr lang="zh-CN" altLang="en-US" sz="2000" dirty="0">
                <a:cs typeface="+mn-ea"/>
                <a:sym typeface="+mn-lt"/>
              </a:rPr>
              <a:t>枚套环，套中即可获得相应奖品（甲供）</a:t>
            </a:r>
            <a:endParaRPr lang="zh-CN" altLang="en-US" sz="2000" dirty="0">
              <a:cs typeface="+mn-ea"/>
              <a:sym typeface="+mn-lt"/>
            </a:endParaRPr>
          </a:p>
        </p:txBody>
      </p:sp>
      <p:pic>
        <p:nvPicPr>
          <p:cNvPr id="8" name="图片 7"/>
          <p:cNvPicPr>
            <a:picLocks noChangeAspect="1"/>
          </p:cNvPicPr>
          <p:nvPr/>
        </p:nvPicPr>
        <p:blipFill>
          <a:blip r:embed="rId1"/>
          <a:stretch>
            <a:fillRect/>
          </a:stretch>
        </p:blipFill>
        <p:spPr>
          <a:xfrm>
            <a:off x="6095998" y="1852904"/>
            <a:ext cx="5654962" cy="3772920"/>
          </a:xfrm>
          <a:prstGeom prst="rect">
            <a:avLst/>
          </a:prstGeom>
        </p:spPr>
      </p:pic>
      <p:pic>
        <p:nvPicPr>
          <p:cNvPr id="9" name="图片 8"/>
          <p:cNvPicPr>
            <a:picLocks noChangeAspect="1"/>
          </p:cNvPicPr>
          <p:nvPr/>
        </p:nvPicPr>
        <p:blipFill>
          <a:blip r:embed="rId2"/>
          <a:stretch>
            <a:fillRect/>
          </a:stretch>
        </p:blipFill>
        <p:spPr>
          <a:xfrm>
            <a:off x="441037" y="1852903"/>
            <a:ext cx="5538232" cy="377292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t="13326" b="2523"/>
          <a:stretch>
            <a:fillRect/>
          </a:stretch>
        </p:blipFill>
        <p:spPr>
          <a:xfrm>
            <a:off x="1922837" y="1395631"/>
            <a:ext cx="8346326" cy="4440224"/>
          </a:xfrm>
          <a:prstGeom prst="rect">
            <a:avLst/>
          </a:prstGeom>
        </p:spPr>
      </p:pic>
      <p:sp>
        <p:nvSpPr>
          <p:cNvPr id="5" name="文本框 4"/>
          <p:cNvSpPr txBox="1"/>
          <p:nvPr/>
        </p:nvSpPr>
        <p:spPr>
          <a:xfrm>
            <a:off x="2597246" y="749300"/>
            <a:ext cx="6997508" cy="646331"/>
          </a:xfrm>
          <a:prstGeom prst="rect">
            <a:avLst/>
          </a:prstGeom>
          <a:noFill/>
        </p:spPr>
        <p:txBody>
          <a:bodyPr wrap="square" rtlCol="0">
            <a:spAutoFit/>
          </a:bodyPr>
          <a:lstStyle/>
          <a:p>
            <a:pPr algn="dist"/>
            <a:r>
              <a:rPr lang="zh-CN" altLang="en-US" sz="3600" dirty="0">
                <a:cs typeface="+mn-ea"/>
                <a:sym typeface="+mn-lt"/>
              </a:rPr>
              <a:t>现场互动环节推荐</a:t>
            </a:r>
            <a:r>
              <a:rPr lang="en-US" altLang="zh-CN" sz="3600" dirty="0">
                <a:cs typeface="+mn-ea"/>
                <a:sym typeface="+mn-lt"/>
              </a:rPr>
              <a:t>-</a:t>
            </a:r>
            <a:r>
              <a:rPr lang="zh-CN" altLang="en-US" sz="3600" dirty="0">
                <a:cs typeface="+mn-ea"/>
                <a:sym typeface="+mn-lt"/>
              </a:rPr>
              <a:t>奔跑吧行李箱</a:t>
            </a:r>
            <a:endParaRPr lang="zh-CN" altLang="en-US" sz="3600" dirty="0">
              <a:cs typeface="+mn-ea"/>
              <a:sym typeface="+mn-lt"/>
            </a:endParaRPr>
          </a:p>
        </p:txBody>
      </p:sp>
      <p:sp>
        <p:nvSpPr>
          <p:cNvPr id="6" name="文本框 5"/>
          <p:cNvSpPr txBox="1"/>
          <p:nvPr/>
        </p:nvSpPr>
        <p:spPr>
          <a:xfrm>
            <a:off x="1922837" y="5835855"/>
            <a:ext cx="8346326" cy="707886"/>
          </a:xfrm>
          <a:prstGeom prst="rect">
            <a:avLst/>
          </a:prstGeom>
          <a:noFill/>
        </p:spPr>
        <p:txBody>
          <a:bodyPr wrap="square" rtlCol="0">
            <a:spAutoFit/>
          </a:bodyPr>
          <a:lstStyle/>
          <a:p>
            <a:pPr marL="342900" indent="-342900">
              <a:buFont typeface="Wingdings" panose="05000000000000000000" pitchFamily="2" charset="2"/>
              <a:buChar char="p"/>
            </a:pPr>
            <a:r>
              <a:rPr lang="zh-CN" altLang="en-US" sz="2000" dirty="0">
                <a:cs typeface="+mn-ea"/>
                <a:sym typeface="+mn-lt"/>
              </a:rPr>
              <a:t>每</a:t>
            </a:r>
            <a:r>
              <a:rPr lang="en-US" altLang="zh-CN" sz="2000" dirty="0">
                <a:cs typeface="+mn-ea"/>
                <a:sym typeface="+mn-lt"/>
              </a:rPr>
              <a:t>3</a:t>
            </a:r>
            <a:r>
              <a:rPr lang="zh-CN" altLang="en-US" sz="2000" dirty="0">
                <a:cs typeface="+mn-ea"/>
                <a:sym typeface="+mn-lt"/>
              </a:rPr>
              <a:t>人一组，现场设置障碍赛道，参与者以行李箱为道具，最先到达者为闯关成功，获得相对应奖品（甲供）</a:t>
            </a:r>
            <a:endParaRPr lang="zh-CN" altLang="en-US" sz="2000" dirty="0">
              <a:cs typeface="+mn-ea"/>
              <a:sym typeface="+mn-l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r="449" b="4546"/>
          <a:stretch>
            <a:fillRect/>
          </a:stretch>
        </p:blipFill>
        <p:spPr>
          <a:xfrm>
            <a:off x="371475" y="314325"/>
            <a:ext cx="11496676" cy="6200775"/>
          </a:xfrm>
          <a:prstGeom prst="rect">
            <a:avLst/>
          </a:prstGeom>
        </p:spPr>
      </p:pic>
      <p:sp>
        <p:nvSpPr>
          <p:cNvPr id="3" name="矩形 2"/>
          <p:cNvSpPr/>
          <p:nvPr/>
        </p:nvSpPr>
        <p:spPr>
          <a:xfrm>
            <a:off x="2547937" y="2363451"/>
            <a:ext cx="7096125" cy="1973490"/>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4233187" y="2794680"/>
            <a:ext cx="3877985" cy="1200329"/>
          </a:xfrm>
          <a:prstGeom prst="rect">
            <a:avLst/>
          </a:prstGeom>
          <a:noFill/>
        </p:spPr>
        <p:txBody>
          <a:bodyPr wrap="none" rtlCol="0">
            <a:spAutoFit/>
          </a:bodyPr>
          <a:lstStyle/>
          <a:p>
            <a:pPr algn="ctr"/>
            <a:r>
              <a:rPr lang="zh-CN" altLang="en-US" sz="7200" dirty="0">
                <a:solidFill>
                  <a:schemeClr val="bg1"/>
                </a:solidFill>
                <a:cs typeface="+mn-ea"/>
                <a:sym typeface="+mn-lt"/>
              </a:rPr>
              <a:t>寻光市集</a:t>
            </a:r>
            <a:endParaRPr lang="zh-CN" altLang="en-US" sz="7200" dirty="0">
              <a:solidFill>
                <a:schemeClr val="bg1"/>
              </a:solidFill>
              <a:cs typeface="+mn-ea"/>
              <a:sym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1"/>
          <a:srcRect t="16038" b="11895"/>
          <a:stretch>
            <a:fillRect/>
          </a:stretch>
        </p:blipFill>
        <p:spPr>
          <a:xfrm>
            <a:off x="2676808" y="1924488"/>
            <a:ext cx="6838384" cy="3696159"/>
          </a:xfrm>
          <a:prstGeom prst="rect">
            <a:avLst/>
          </a:prstGeom>
        </p:spPr>
      </p:pic>
      <p:sp>
        <p:nvSpPr>
          <p:cNvPr id="41" name="文本框 40"/>
          <p:cNvSpPr txBox="1"/>
          <p:nvPr/>
        </p:nvSpPr>
        <p:spPr>
          <a:xfrm>
            <a:off x="4907605" y="5691878"/>
            <a:ext cx="2377574" cy="369332"/>
          </a:xfrm>
          <a:prstGeom prst="rect">
            <a:avLst/>
          </a:prstGeom>
          <a:solidFill>
            <a:srgbClr val="00B0F0"/>
          </a:solidFill>
          <a:ln>
            <a:noFill/>
          </a:ln>
        </p:spPr>
        <p:txBody>
          <a:bodyPr wrap="none" rtlCol="0">
            <a:spAutoFit/>
          </a:bodyPr>
          <a:lstStyle/>
          <a:p>
            <a:r>
              <a:rPr lang="zh-CN" altLang="en-US" dirty="0">
                <a:solidFill>
                  <a:schemeClr val="bg1"/>
                </a:solidFill>
                <a:cs typeface="+mn-ea"/>
                <a:sym typeface="+mn-lt"/>
              </a:rPr>
              <a:t>寻光市集</a:t>
            </a:r>
            <a:r>
              <a:rPr lang="en-US" altLang="zh-CN" dirty="0">
                <a:solidFill>
                  <a:schemeClr val="bg1"/>
                </a:solidFill>
                <a:cs typeface="+mn-ea"/>
                <a:sym typeface="+mn-lt"/>
              </a:rPr>
              <a:t>+</a:t>
            </a:r>
            <a:r>
              <a:rPr lang="zh-CN" altLang="en-US" dirty="0">
                <a:solidFill>
                  <a:schemeClr val="bg1"/>
                </a:solidFill>
                <a:cs typeface="+mn-ea"/>
                <a:sym typeface="+mn-lt"/>
              </a:rPr>
              <a:t>亲子玩乐区</a:t>
            </a:r>
            <a:endParaRPr lang="zh-CN" altLang="en-US" dirty="0">
              <a:solidFill>
                <a:schemeClr val="bg1"/>
              </a:solidFill>
              <a:cs typeface="+mn-ea"/>
              <a:sym typeface="+mn-lt"/>
            </a:endParaRPr>
          </a:p>
        </p:txBody>
      </p:sp>
      <p:sp>
        <p:nvSpPr>
          <p:cNvPr id="46" name="矩形 45"/>
          <p:cNvSpPr/>
          <p:nvPr/>
        </p:nvSpPr>
        <p:spPr>
          <a:xfrm>
            <a:off x="482600" y="1100642"/>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SITE PLANNING</a:t>
            </a:r>
            <a:endParaRPr lang="zh-CN" altLang="en-US" sz="1600" b="1" dirty="0">
              <a:solidFill>
                <a:srgbClr val="FFC000"/>
              </a:solidFill>
              <a:cs typeface="+mn-ea"/>
              <a:sym typeface="+mn-lt"/>
            </a:endParaRPr>
          </a:p>
        </p:txBody>
      </p:sp>
      <p:sp>
        <p:nvSpPr>
          <p:cNvPr id="47" name="文本框 46"/>
          <p:cNvSpPr txBox="1"/>
          <p:nvPr/>
        </p:nvSpPr>
        <p:spPr>
          <a:xfrm>
            <a:off x="634388" y="615350"/>
            <a:ext cx="3021993" cy="646331"/>
          </a:xfrm>
          <a:prstGeom prst="rect">
            <a:avLst/>
          </a:prstGeom>
          <a:noFill/>
        </p:spPr>
        <p:txBody>
          <a:bodyPr wrap="square" rtlCol="0">
            <a:spAutoFit/>
          </a:bodyPr>
          <a:lstStyle/>
          <a:p>
            <a:pPr algn="dist"/>
            <a:r>
              <a:rPr lang="zh-CN" altLang="en-US" sz="3600" dirty="0">
                <a:cs typeface="+mn-ea"/>
                <a:sym typeface="+mn-lt"/>
              </a:rPr>
              <a:t>现场点位规划</a:t>
            </a:r>
            <a:endParaRPr lang="zh-CN" altLang="en-US" sz="3600" dirty="0">
              <a:cs typeface="+mn-ea"/>
              <a:sym typeface="+mn-lt"/>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163" y="3449274"/>
            <a:ext cx="1821299" cy="1024481"/>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8884" y="4451843"/>
            <a:ext cx="1821299" cy="1024482"/>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3072" y="1923445"/>
            <a:ext cx="1821299" cy="1024480"/>
          </a:xfrm>
          <a:prstGeom prst="rect">
            <a:avLst/>
          </a:prstGeom>
        </p:spPr>
      </p:pic>
      <p:sp>
        <p:nvSpPr>
          <p:cNvPr id="19" name="矩形 18"/>
          <p:cNvSpPr/>
          <p:nvPr/>
        </p:nvSpPr>
        <p:spPr>
          <a:xfrm>
            <a:off x="7713755" y="3422436"/>
            <a:ext cx="575353" cy="57535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1" name="直接箭头连接符 20"/>
          <p:cNvCxnSpPr>
            <a:stCxn id="19" idx="3"/>
            <a:endCxn id="18" idx="1"/>
          </p:cNvCxnSpPr>
          <p:nvPr/>
        </p:nvCxnSpPr>
        <p:spPr>
          <a:xfrm flipV="1">
            <a:off x="8289108" y="2435685"/>
            <a:ext cx="1373964" cy="127442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rot="21222848">
            <a:off x="4667733" y="3772568"/>
            <a:ext cx="2226227" cy="34263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7" name="直接箭头连接符 26"/>
          <p:cNvCxnSpPr/>
          <p:nvPr/>
        </p:nvCxnSpPr>
        <p:spPr>
          <a:xfrm flipH="1">
            <a:off x="2147299" y="3997789"/>
            <a:ext cx="2507330"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8158934" y="4164166"/>
            <a:ext cx="825835" cy="133157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31" name="直接箭头连接符 30"/>
          <p:cNvCxnSpPr/>
          <p:nvPr/>
        </p:nvCxnSpPr>
        <p:spPr>
          <a:xfrm flipV="1">
            <a:off x="8976090" y="4929313"/>
            <a:ext cx="682794" cy="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700527" y="4164167"/>
            <a:ext cx="575353" cy="57535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8" name="图片 27"/>
          <p:cNvPicPr>
            <a:picLocks noChangeAspect="1"/>
          </p:cNvPicPr>
          <p:nvPr/>
        </p:nvPicPr>
        <p:blipFill rotWithShape="1">
          <a:blip r:embed="rId5"/>
          <a:srcRect l="36878" t="41232" r="39166" b="32474"/>
          <a:stretch>
            <a:fillRect/>
          </a:stretch>
        </p:blipFill>
        <p:spPr>
          <a:xfrm>
            <a:off x="1372248" y="4729996"/>
            <a:ext cx="924334" cy="570667"/>
          </a:xfrm>
          <a:prstGeom prst="rect">
            <a:avLst/>
          </a:prstGeom>
        </p:spPr>
      </p:pic>
      <p:cxnSp>
        <p:nvCxnSpPr>
          <p:cNvPr id="36" name="直接箭头连接符 35"/>
          <p:cNvCxnSpPr/>
          <p:nvPr/>
        </p:nvCxnSpPr>
        <p:spPr>
          <a:xfrm flipH="1">
            <a:off x="2296582" y="4705560"/>
            <a:ext cx="4401852" cy="8292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48" name="图片 47"/>
          <p:cNvPicPr>
            <a:picLocks noChangeAspect="1"/>
          </p:cNvPicPr>
          <p:nvPr/>
        </p:nvPicPr>
        <p:blipFill rotWithShape="1">
          <a:blip r:embed="rId6"/>
          <a:srcRect l="36250" t="16050" r="32012" b="47255"/>
          <a:stretch>
            <a:fillRect/>
          </a:stretch>
        </p:blipFill>
        <p:spPr>
          <a:xfrm>
            <a:off x="523057" y="4726350"/>
            <a:ext cx="877485" cy="570667"/>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srcRect l="10452" t="6556" r="10708" b="34034"/>
          <a:stretch>
            <a:fillRect/>
          </a:stretch>
        </p:blipFill>
        <p:spPr>
          <a:xfrm>
            <a:off x="6190630" y="1016000"/>
            <a:ext cx="5193871" cy="5392363"/>
          </a:xfrm>
          <a:prstGeom prst="rect">
            <a:avLst/>
          </a:prstGeom>
        </p:spPr>
      </p:pic>
      <p:pic>
        <p:nvPicPr>
          <p:cNvPr id="2" name="图片 1"/>
          <p:cNvPicPr>
            <a:picLocks noChangeAspect="1"/>
          </p:cNvPicPr>
          <p:nvPr/>
        </p:nvPicPr>
        <p:blipFill>
          <a:blip r:embed="rId2"/>
          <a:stretch>
            <a:fillRect/>
          </a:stretch>
        </p:blipFill>
        <p:spPr>
          <a:xfrm>
            <a:off x="842073" y="1028700"/>
            <a:ext cx="5242816" cy="3495210"/>
          </a:xfrm>
          <a:prstGeom prst="rect">
            <a:avLst/>
          </a:prstGeom>
        </p:spPr>
      </p:pic>
      <p:pic>
        <p:nvPicPr>
          <p:cNvPr id="3" name="图片 2"/>
          <p:cNvPicPr>
            <a:picLocks noChangeAspect="1"/>
          </p:cNvPicPr>
          <p:nvPr/>
        </p:nvPicPr>
        <p:blipFill rotWithShape="1">
          <a:blip r:embed="rId3"/>
          <a:srcRect l="1" r="3954"/>
          <a:stretch>
            <a:fillRect/>
          </a:stretch>
        </p:blipFill>
        <p:spPr>
          <a:xfrm>
            <a:off x="842074" y="4625511"/>
            <a:ext cx="2568536" cy="1782852"/>
          </a:xfrm>
          <a:prstGeom prst="rect">
            <a:avLst/>
          </a:prstGeom>
        </p:spPr>
      </p:pic>
      <p:pic>
        <p:nvPicPr>
          <p:cNvPr id="4" name="图片 3"/>
          <p:cNvPicPr>
            <a:picLocks noChangeAspect="1"/>
          </p:cNvPicPr>
          <p:nvPr/>
        </p:nvPicPr>
        <p:blipFill rotWithShape="1">
          <a:blip r:embed="rId4"/>
          <a:srcRect l="3954" r="1"/>
          <a:stretch>
            <a:fillRect/>
          </a:stretch>
        </p:blipFill>
        <p:spPr>
          <a:xfrm>
            <a:off x="3516353" y="4625510"/>
            <a:ext cx="2568536" cy="1782853"/>
          </a:xfrm>
          <a:prstGeom prst="rect">
            <a:avLst/>
          </a:prstGeom>
        </p:spPr>
      </p:pic>
      <p:sp>
        <p:nvSpPr>
          <p:cNvPr id="6" name="文本框 5"/>
          <p:cNvSpPr txBox="1"/>
          <p:nvPr/>
        </p:nvSpPr>
        <p:spPr>
          <a:xfrm>
            <a:off x="3548337" y="449637"/>
            <a:ext cx="5095325" cy="646331"/>
          </a:xfrm>
          <a:prstGeom prst="rect">
            <a:avLst/>
          </a:prstGeom>
          <a:noFill/>
        </p:spPr>
        <p:txBody>
          <a:bodyPr wrap="square" rtlCol="0">
            <a:spAutoFit/>
          </a:bodyPr>
          <a:lstStyle/>
          <a:p>
            <a:pPr algn="dist"/>
            <a:r>
              <a:rPr lang="zh-CN" altLang="en-US" sz="3600" dirty="0">
                <a:cs typeface="+mn-ea"/>
                <a:sym typeface="+mn-lt"/>
              </a:rPr>
              <a:t>寻光市集整体氛围示意</a:t>
            </a:r>
            <a:endParaRPr lang="zh-CN" altLang="en-US" sz="3600" dirty="0">
              <a:cs typeface="+mn-ea"/>
              <a:sym typeface="+mn-l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sp>
        <p:nvSpPr>
          <p:cNvPr id="2" name="矩形 1"/>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3" name="文本框 2"/>
          <p:cNvSpPr txBox="1"/>
          <p:nvPr/>
        </p:nvSpPr>
        <p:spPr>
          <a:xfrm>
            <a:off x="424934" y="344269"/>
            <a:ext cx="3021993" cy="646331"/>
          </a:xfrm>
          <a:prstGeom prst="rect">
            <a:avLst/>
          </a:prstGeom>
          <a:noFill/>
        </p:spPr>
        <p:txBody>
          <a:bodyPr wrap="square" rtlCol="0">
            <a:spAutoFit/>
          </a:bodyPr>
          <a:lstStyle/>
          <a:p>
            <a:pPr algn="dist"/>
            <a:r>
              <a:rPr lang="zh-CN" altLang="en-US" sz="3600" dirty="0">
                <a:solidFill>
                  <a:schemeClr val="bg1"/>
                </a:solidFill>
                <a:cs typeface="+mn-ea"/>
                <a:sym typeface="+mn-lt"/>
              </a:rPr>
              <a:t>点位氛围布置</a:t>
            </a:r>
            <a:endParaRPr lang="zh-CN" altLang="en-US" sz="3600" dirty="0">
              <a:solidFill>
                <a:schemeClr val="bg1"/>
              </a:solidFill>
              <a:cs typeface="+mn-ea"/>
              <a:sym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0"/>
            <a:ext cx="12192000" cy="6858000"/>
          </a:xfrm>
          <a:prstGeom prst="rect">
            <a:avLst/>
          </a:prstGeom>
        </p:spPr>
      </p:pic>
      <p:pic>
        <p:nvPicPr>
          <p:cNvPr id="6" name="图片 5"/>
          <p:cNvPicPr>
            <a:picLocks noChangeAspect="1"/>
          </p:cNvPicPr>
          <p:nvPr/>
        </p:nvPicPr>
        <p:blipFill rotWithShape="1">
          <a:blip r:embed="rId2"/>
          <a:srcRect l="10452" t="6556" r="10708" b="34034"/>
          <a:stretch>
            <a:fillRect/>
          </a:stretch>
        </p:blipFill>
        <p:spPr>
          <a:xfrm>
            <a:off x="9542180" y="482600"/>
            <a:ext cx="1354420" cy="1406181"/>
          </a:xfrm>
          <a:prstGeom prst="rect">
            <a:avLst/>
          </a:prstGeom>
        </p:spPr>
      </p:pic>
      <p:sp>
        <p:nvSpPr>
          <p:cNvPr id="7" name="矩形 6"/>
          <p:cNvSpPr/>
          <p:nvPr/>
        </p:nvSpPr>
        <p:spPr>
          <a:xfrm>
            <a:off x="7484780" y="2209800"/>
            <a:ext cx="1219200" cy="825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9" name="直接箭头连接符 8"/>
          <p:cNvCxnSpPr/>
          <p:nvPr/>
        </p:nvCxnSpPr>
        <p:spPr>
          <a:xfrm flipV="1">
            <a:off x="8703980" y="1752600"/>
            <a:ext cx="838200" cy="4572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0"/>
            <a:ext cx="12192000" cy="6858000"/>
          </a:xfrm>
          <a:prstGeom prst="rect">
            <a:avLst/>
          </a:prstGeom>
        </p:spPr>
      </p:pic>
      <p:sp>
        <p:nvSpPr>
          <p:cNvPr id="3" name="文本框 2"/>
          <p:cNvSpPr txBox="1"/>
          <p:nvPr/>
        </p:nvSpPr>
        <p:spPr>
          <a:xfrm>
            <a:off x="424934" y="344269"/>
            <a:ext cx="1226065" cy="646331"/>
          </a:xfrm>
          <a:prstGeom prst="rect">
            <a:avLst/>
          </a:prstGeom>
          <a:noFill/>
        </p:spPr>
        <p:txBody>
          <a:bodyPr wrap="square" rtlCol="0">
            <a:spAutoFit/>
          </a:bodyPr>
          <a:lstStyle/>
          <a:p>
            <a:pPr algn="dist"/>
            <a:r>
              <a:rPr lang="zh-CN" altLang="en-US" sz="3600" dirty="0">
                <a:solidFill>
                  <a:schemeClr val="bg1"/>
                </a:solidFill>
                <a:cs typeface="+mn-ea"/>
                <a:sym typeface="+mn-lt"/>
              </a:rPr>
              <a:t>门头</a:t>
            </a:r>
            <a:endParaRPr lang="zh-CN" altLang="en-US" sz="3600" dirty="0">
              <a:solidFill>
                <a:schemeClr val="bg1"/>
              </a:solidFill>
              <a:cs typeface="+mn-ea"/>
              <a:sym typeface="+mn-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srcRect l="10524" r="4367"/>
          <a:stretch>
            <a:fillRect/>
          </a:stretch>
        </p:blipFill>
        <p:spPr>
          <a:xfrm>
            <a:off x="364422" y="1652874"/>
            <a:ext cx="5688035" cy="4455826"/>
          </a:xfrm>
          <a:prstGeom prst="rect">
            <a:avLst/>
          </a:prstGeom>
        </p:spPr>
      </p:pic>
      <p:pic>
        <p:nvPicPr>
          <p:cNvPr id="4" name="图片 3"/>
          <p:cNvPicPr>
            <a:picLocks noChangeAspect="1"/>
          </p:cNvPicPr>
          <p:nvPr/>
        </p:nvPicPr>
        <p:blipFill rotWithShape="1">
          <a:blip r:embed="rId2"/>
          <a:srcRect l="11799" r="3191"/>
          <a:stretch>
            <a:fillRect/>
          </a:stretch>
        </p:blipFill>
        <p:spPr>
          <a:xfrm>
            <a:off x="6139545" y="1652874"/>
            <a:ext cx="5688035" cy="4460736"/>
          </a:xfrm>
          <a:prstGeom prst="rect">
            <a:avLst/>
          </a:prstGeom>
        </p:spPr>
      </p:pic>
      <p:sp>
        <p:nvSpPr>
          <p:cNvPr id="5" name="文本框 4"/>
          <p:cNvSpPr txBox="1"/>
          <p:nvPr/>
        </p:nvSpPr>
        <p:spPr>
          <a:xfrm>
            <a:off x="3540674" y="749300"/>
            <a:ext cx="5095325" cy="646331"/>
          </a:xfrm>
          <a:prstGeom prst="rect">
            <a:avLst/>
          </a:prstGeom>
          <a:noFill/>
        </p:spPr>
        <p:txBody>
          <a:bodyPr wrap="square" rtlCol="0">
            <a:spAutoFit/>
          </a:bodyPr>
          <a:lstStyle/>
          <a:p>
            <a:pPr algn="dist"/>
            <a:r>
              <a:rPr lang="zh-CN" altLang="en-US" sz="3600" dirty="0">
                <a:cs typeface="+mn-ea"/>
                <a:sym typeface="+mn-lt"/>
              </a:rPr>
              <a:t>开街氛围营造</a:t>
            </a:r>
            <a:r>
              <a:rPr lang="en-US" altLang="zh-CN" sz="3600" dirty="0">
                <a:cs typeface="+mn-ea"/>
                <a:sym typeface="+mn-lt"/>
              </a:rPr>
              <a:t>-</a:t>
            </a:r>
            <a:r>
              <a:rPr lang="zh-CN" altLang="en-US" sz="3600" dirty="0">
                <a:cs typeface="+mn-ea"/>
                <a:sym typeface="+mn-lt"/>
              </a:rPr>
              <a:t>乐队演出</a:t>
            </a:r>
            <a:endParaRPr lang="zh-CN" altLang="en-US" sz="3600" dirty="0">
              <a:cs typeface="+mn-ea"/>
              <a:sym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l="10878" r="17202"/>
          <a:stretch>
            <a:fillRect/>
          </a:stretch>
        </p:blipFill>
        <p:spPr>
          <a:xfrm>
            <a:off x="6112578" y="1652874"/>
            <a:ext cx="5715000" cy="4455826"/>
          </a:xfrm>
          <a:prstGeom prst="rect">
            <a:avLst/>
          </a:prstGeom>
        </p:spPr>
      </p:pic>
      <p:pic>
        <p:nvPicPr>
          <p:cNvPr id="2" name="图片 1"/>
          <p:cNvPicPr>
            <a:picLocks noChangeAspect="1"/>
          </p:cNvPicPr>
          <p:nvPr/>
        </p:nvPicPr>
        <p:blipFill rotWithShape="1">
          <a:blip r:embed="rId2"/>
          <a:srcRect r="15238"/>
          <a:stretch>
            <a:fillRect/>
          </a:stretch>
        </p:blipFill>
        <p:spPr>
          <a:xfrm>
            <a:off x="364419" y="1652874"/>
            <a:ext cx="5688035" cy="4455826"/>
          </a:xfrm>
          <a:prstGeom prst="rect">
            <a:avLst/>
          </a:prstGeom>
        </p:spPr>
      </p:pic>
      <p:sp>
        <p:nvSpPr>
          <p:cNvPr id="5" name="文本框 4"/>
          <p:cNvSpPr txBox="1"/>
          <p:nvPr/>
        </p:nvSpPr>
        <p:spPr>
          <a:xfrm>
            <a:off x="3388274" y="749300"/>
            <a:ext cx="5450926" cy="646331"/>
          </a:xfrm>
          <a:prstGeom prst="rect">
            <a:avLst/>
          </a:prstGeom>
          <a:noFill/>
        </p:spPr>
        <p:txBody>
          <a:bodyPr wrap="square" rtlCol="0">
            <a:spAutoFit/>
          </a:bodyPr>
          <a:lstStyle/>
          <a:p>
            <a:pPr algn="dist"/>
            <a:r>
              <a:rPr lang="zh-CN" altLang="en-US" sz="3600" dirty="0">
                <a:cs typeface="+mn-ea"/>
                <a:sym typeface="+mn-lt"/>
              </a:rPr>
              <a:t>开街氛围营造</a:t>
            </a:r>
            <a:r>
              <a:rPr lang="en-US" altLang="zh-CN" sz="3600" dirty="0">
                <a:cs typeface="+mn-ea"/>
                <a:sym typeface="+mn-lt"/>
              </a:rPr>
              <a:t>-</a:t>
            </a:r>
            <a:r>
              <a:rPr lang="zh-CN" altLang="en-US" sz="3600" dirty="0">
                <a:cs typeface="+mn-ea"/>
                <a:sym typeface="+mn-lt"/>
              </a:rPr>
              <a:t>泡泡秀表演</a:t>
            </a:r>
            <a:endParaRPr lang="zh-CN" altLang="en-US" sz="3600" dirty="0">
              <a:cs typeface="+mn-ea"/>
              <a:sym typeface="+mn-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r="19470"/>
          <a:stretch>
            <a:fillRect/>
          </a:stretch>
        </p:blipFill>
        <p:spPr>
          <a:xfrm>
            <a:off x="364420" y="1657550"/>
            <a:ext cx="5720194" cy="4451149"/>
          </a:xfrm>
          <a:prstGeom prst="rect">
            <a:avLst/>
          </a:prstGeom>
        </p:spPr>
      </p:pic>
      <p:pic>
        <p:nvPicPr>
          <p:cNvPr id="8" name="图片 7"/>
          <p:cNvPicPr>
            <a:picLocks noChangeAspect="1"/>
          </p:cNvPicPr>
          <p:nvPr/>
        </p:nvPicPr>
        <p:blipFill rotWithShape="1">
          <a:blip r:embed="rId2"/>
          <a:srcRect l="6191" r="9393"/>
          <a:stretch>
            <a:fillRect/>
          </a:stretch>
        </p:blipFill>
        <p:spPr>
          <a:xfrm>
            <a:off x="6174968" y="1647964"/>
            <a:ext cx="5638800" cy="4451148"/>
          </a:xfrm>
          <a:prstGeom prst="rect">
            <a:avLst/>
          </a:prstGeom>
        </p:spPr>
      </p:pic>
      <p:sp>
        <p:nvSpPr>
          <p:cNvPr id="5" name="文本框 4"/>
          <p:cNvSpPr txBox="1"/>
          <p:nvPr/>
        </p:nvSpPr>
        <p:spPr>
          <a:xfrm>
            <a:off x="3134274" y="749300"/>
            <a:ext cx="5946226" cy="646331"/>
          </a:xfrm>
          <a:prstGeom prst="rect">
            <a:avLst/>
          </a:prstGeom>
          <a:noFill/>
        </p:spPr>
        <p:txBody>
          <a:bodyPr wrap="square" rtlCol="0">
            <a:spAutoFit/>
          </a:bodyPr>
          <a:lstStyle/>
          <a:p>
            <a:pPr algn="dist"/>
            <a:r>
              <a:rPr lang="zh-CN" altLang="en-US" sz="3600" dirty="0">
                <a:cs typeface="+mn-ea"/>
                <a:sym typeface="+mn-lt"/>
              </a:rPr>
              <a:t>开街氛围营造</a:t>
            </a:r>
            <a:r>
              <a:rPr lang="en-US" altLang="zh-CN" sz="3600" dirty="0">
                <a:cs typeface="+mn-ea"/>
                <a:sym typeface="+mn-lt"/>
              </a:rPr>
              <a:t>-</a:t>
            </a:r>
            <a:r>
              <a:rPr lang="zh-CN" altLang="en-US" sz="3600" dirty="0">
                <a:cs typeface="+mn-ea"/>
                <a:sym typeface="+mn-lt"/>
              </a:rPr>
              <a:t>小丑魔术表演</a:t>
            </a:r>
            <a:endParaRPr lang="zh-CN" altLang="en-US" sz="3600" dirty="0">
              <a:cs typeface="+mn-ea"/>
              <a:sym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4115"/>
          <a:stretch>
            <a:fillRect/>
          </a:stretch>
        </p:blipFill>
        <p:spPr>
          <a:xfrm>
            <a:off x="371475" y="314324"/>
            <a:ext cx="11496676" cy="6200775"/>
          </a:xfrm>
          <a:prstGeom prst="rect">
            <a:avLst/>
          </a:prstGeom>
        </p:spPr>
      </p:pic>
      <p:sp>
        <p:nvSpPr>
          <p:cNvPr id="3" name="矩形 2"/>
          <p:cNvSpPr/>
          <p:nvPr/>
        </p:nvSpPr>
        <p:spPr>
          <a:xfrm>
            <a:off x="2547937" y="2363451"/>
            <a:ext cx="7096125" cy="1973490"/>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3771522" y="2794680"/>
            <a:ext cx="4801314" cy="1200329"/>
          </a:xfrm>
          <a:prstGeom prst="rect">
            <a:avLst/>
          </a:prstGeom>
          <a:noFill/>
        </p:spPr>
        <p:txBody>
          <a:bodyPr wrap="none" rtlCol="0">
            <a:spAutoFit/>
          </a:bodyPr>
          <a:lstStyle/>
          <a:p>
            <a:pPr algn="ctr"/>
            <a:r>
              <a:rPr lang="zh-CN" altLang="en-US" sz="7200" dirty="0">
                <a:solidFill>
                  <a:schemeClr val="bg1"/>
                </a:solidFill>
                <a:cs typeface="+mn-ea"/>
                <a:sym typeface="+mn-lt"/>
              </a:rPr>
              <a:t>亲子游乐区</a:t>
            </a:r>
            <a:endParaRPr lang="zh-CN" altLang="en-US" sz="7200" dirty="0">
              <a:solidFill>
                <a:schemeClr val="bg1"/>
              </a:solidFill>
              <a:cs typeface="+mn-ea"/>
              <a:sym typeface="+mn-l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1497" y="1714499"/>
            <a:ext cx="6056692" cy="4024313"/>
          </a:xfrm>
          <a:prstGeom prst="rect">
            <a:avLst/>
          </a:prstGeom>
        </p:spPr>
      </p:pic>
      <p:sp>
        <p:nvSpPr>
          <p:cNvPr id="10" name="文本框 9"/>
          <p:cNvSpPr txBox="1"/>
          <p:nvPr/>
        </p:nvSpPr>
        <p:spPr>
          <a:xfrm>
            <a:off x="6510336" y="3429000"/>
            <a:ext cx="5185229" cy="1015663"/>
          </a:xfrm>
          <a:prstGeom prst="rect">
            <a:avLst/>
          </a:prstGeom>
          <a:solidFill>
            <a:schemeClr val="bg1"/>
          </a:solidFill>
        </p:spPr>
        <p:txBody>
          <a:bodyPr wrap="square" rtlCol="0">
            <a:spAutoFit/>
          </a:bodyPr>
          <a:lstStyle/>
          <a:p>
            <a:pPr marL="342900" indent="-342900">
              <a:buFont typeface="Wingdings" panose="05000000000000000000" pitchFamily="2" charset="2"/>
              <a:buChar char="p"/>
            </a:pPr>
            <a:r>
              <a:rPr lang="zh-CN" altLang="en-US" sz="2000" dirty="0">
                <a:cs typeface="+mn-ea"/>
                <a:sym typeface="+mn-lt"/>
              </a:rPr>
              <a:t>活动现场放置集市点位线路图以及集市各个商家的折扣券，参与者在规定时间内，通过钓竿来调取折扣券</a:t>
            </a:r>
            <a:endParaRPr lang="zh-CN" altLang="en-US" sz="2000" dirty="0">
              <a:cs typeface="+mn-ea"/>
              <a:sym typeface="+mn-lt"/>
            </a:endParaRPr>
          </a:p>
        </p:txBody>
      </p:sp>
      <p:sp>
        <p:nvSpPr>
          <p:cNvPr id="5" name="文本框 4"/>
          <p:cNvSpPr txBox="1"/>
          <p:nvPr/>
        </p:nvSpPr>
        <p:spPr>
          <a:xfrm>
            <a:off x="6375399" y="2782669"/>
            <a:ext cx="5455104" cy="646331"/>
          </a:xfrm>
          <a:prstGeom prst="rect">
            <a:avLst/>
          </a:prstGeom>
          <a:noFill/>
        </p:spPr>
        <p:txBody>
          <a:bodyPr wrap="square" rtlCol="0">
            <a:spAutoFit/>
          </a:bodyPr>
          <a:lstStyle/>
          <a:p>
            <a:pPr algn="dist"/>
            <a:r>
              <a:rPr lang="zh-CN" altLang="en-US" sz="3600" dirty="0">
                <a:cs typeface="+mn-ea"/>
                <a:sym typeface="+mn-lt"/>
              </a:rPr>
              <a:t>互动游戏</a:t>
            </a:r>
            <a:r>
              <a:rPr lang="en-US" altLang="zh-CN" sz="3600" dirty="0">
                <a:cs typeface="+mn-ea"/>
                <a:sym typeface="+mn-lt"/>
              </a:rPr>
              <a:t>-</a:t>
            </a:r>
            <a:r>
              <a:rPr lang="zh-CN" altLang="en-US" sz="3600" dirty="0">
                <a:cs typeface="+mn-ea"/>
                <a:sym typeface="+mn-lt"/>
              </a:rPr>
              <a:t>寻光集市环游记</a:t>
            </a:r>
            <a:endParaRPr lang="zh-CN" altLang="en-US" sz="3600" dirty="0">
              <a:cs typeface="+mn-ea"/>
              <a:sym typeface="+mn-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96434" y="1399716"/>
            <a:ext cx="11022466" cy="707886"/>
          </a:xfrm>
          <a:prstGeom prst="rect">
            <a:avLst/>
          </a:prstGeom>
          <a:noFill/>
          <a:ln>
            <a:noFill/>
          </a:ln>
        </p:spPr>
        <p:txBody>
          <a:bodyPr wrap="square" rtlCol="0">
            <a:spAutoFit/>
          </a:bodyPr>
          <a:lstStyle/>
          <a:p>
            <a:pPr marL="342900" indent="-342900">
              <a:buFont typeface="Wingdings" panose="05000000000000000000" pitchFamily="2" charset="2"/>
              <a:buChar char="p"/>
            </a:pPr>
            <a:r>
              <a:rPr lang="zh-CN" altLang="en-US" sz="2000" dirty="0">
                <a:cs typeface="+mn-ea"/>
                <a:sym typeface="+mn-lt"/>
              </a:rPr>
              <a:t>每位参与者都可至工作人员处领取一枚子弹，射中相对应的靶圈，即可获得集市商家相应的折价券</a:t>
            </a:r>
            <a:endParaRPr lang="zh-CN" altLang="en-US" sz="2000" dirty="0">
              <a:cs typeface="+mn-ea"/>
              <a:sym typeface="+mn-lt"/>
            </a:endParaRPr>
          </a:p>
        </p:txBody>
      </p:sp>
      <p:sp>
        <p:nvSpPr>
          <p:cNvPr id="5" name="文本框 4"/>
          <p:cNvSpPr txBox="1"/>
          <p:nvPr/>
        </p:nvSpPr>
        <p:spPr>
          <a:xfrm>
            <a:off x="361497" y="825665"/>
            <a:ext cx="5455104" cy="646331"/>
          </a:xfrm>
          <a:prstGeom prst="rect">
            <a:avLst/>
          </a:prstGeom>
          <a:noFill/>
        </p:spPr>
        <p:txBody>
          <a:bodyPr wrap="square" rtlCol="0">
            <a:spAutoFit/>
          </a:bodyPr>
          <a:lstStyle/>
          <a:p>
            <a:pPr algn="dist"/>
            <a:r>
              <a:rPr lang="zh-CN" altLang="en-US" sz="3600" dirty="0">
                <a:cs typeface="+mn-ea"/>
                <a:sym typeface="+mn-lt"/>
              </a:rPr>
              <a:t>互动游戏推荐</a:t>
            </a:r>
            <a:r>
              <a:rPr lang="en-US" altLang="zh-CN" sz="3600" dirty="0">
                <a:cs typeface="+mn-ea"/>
                <a:sym typeface="+mn-lt"/>
              </a:rPr>
              <a:t>-</a:t>
            </a:r>
            <a:r>
              <a:rPr lang="zh-CN" altLang="en-US" sz="3600" dirty="0">
                <a:cs typeface="+mn-ea"/>
                <a:sym typeface="+mn-lt"/>
              </a:rPr>
              <a:t>无敌神枪手</a:t>
            </a:r>
            <a:endParaRPr lang="zh-CN" altLang="en-US" sz="3600" dirty="0">
              <a:cs typeface="+mn-ea"/>
              <a:sym typeface="+mn-lt"/>
            </a:endParaRPr>
          </a:p>
        </p:txBody>
      </p:sp>
      <p:pic>
        <p:nvPicPr>
          <p:cNvPr id="4" name="图片 3"/>
          <p:cNvPicPr>
            <a:picLocks noChangeAspect="1"/>
          </p:cNvPicPr>
          <p:nvPr/>
        </p:nvPicPr>
        <p:blipFill rotWithShape="1">
          <a:blip r:embed="rId1"/>
          <a:srcRect l="2213" r="6164"/>
          <a:stretch>
            <a:fillRect/>
          </a:stretch>
        </p:blipFill>
        <p:spPr>
          <a:xfrm>
            <a:off x="5925003" y="2107602"/>
            <a:ext cx="5905500" cy="3631210"/>
          </a:xfrm>
          <a:prstGeom prst="rect">
            <a:avLst/>
          </a:prstGeom>
        </p:spPr>
      </p:pic>
      <p:pic>
        <p:nvPicPr>
          <p:cNvPr id="6" name="图片 5"/>
          <p:cNvPicPr>
            <a:picLocks noChangeAspect="1"/>
          </p:cNvPicPr>
          <p:nvPr/>
        </p:nvPicPr>
        <p:blipFill>
          <a:blip r:embed="rId2"/>
          <a:stretch>
            <a:fillRect/>
          </a:stretch>
        </p:blipFill>
        <p:spPr>
          <a:xfrm>
            <a:off x="361497" y="2107602"/>
            <a:ext cx="5455105" cy="363121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599035" y="1318540"/>
            <a:ext cx="8993930" cy="5120360"/>
            <a:chOff x="771525" y="344269"/>
            <a:chExt cx="11077574" cy="6155217"/>
          </a:xfrm>
        </p:grpSpPr>
        <p:grpSp>
          <p:nvGrpSpPr>
            <p:cNvPr id="9" name="组合 8"/>
            <p:cNvGrpSpPr/>
            <p:nvPr/>
          </p:nvGrpSpPr>
          <p:grpSpPr>
            <a:xfrm>
              <a:off x="1472684" y="358514"/>
              <a:ext cx="10376415" cy="6140972"/>
              <a:chOff x="377309" y="344269"/>
              <a:chExt cx="10376415" cy="6140972"/>
            </a:xfrm>
          </p:grpSpPr>
          <p:pic>
            <p:nvPicPr>
              <p:cNvPr id="4" name="图片 3"/>
              <p:cNvPicPr>
                <a:picLocks noChangeAspect="1"/>
              </p:cNvPicPr>
              <p:nvPr/>
            </p:nvPicPr>
            <p:blipFill rotWithShape="1">
              <a:blip r:embed="rId1"/>
              <a:srcRect t="6346" b="5977"/>
              <a:stretch>
                <a:fillRect/>
              </a:stretch>
            </p:blipFill>
            <p:spPr>
              <a:xfrm>
                <a:off x="377309" y="344269"/>
                <a:ext cx="8900041" cy="6140972"/>
              </a:xfrm>
              <a:prstGeom prst="rect">
                <a:avLst/>
              </a:prstGeom>
            </p:spPr>
          </p:pic>
          <p:pic>
            <p:nvPicPr>
              <p:cNvPr id="10" name="图片 9"/>
              <p:cNvPicPr>
                <a:picLocks noChangeAspect="1"/>
              </p:cNvPicPr>
              <p:nvPr/>
            </p:nvPicPr>
            <p:blipFill rotWithShape="1">
              <a:blip r:embed="rId1"/>
              <a:srcRect l="90154" t="6346" b="5977"/>
              <a:stretch>
                <a:fillRect/>
              </a:stretch>
            </p:blipFill>
            <p:spPr>
              <a:xfrm>
                <a:off x="9277349" y="344269"/>
                <a:ext cx="1476375" cy="6140972"/>
              </a:xfrm>
              <a:prstGeom prst="rect">
                <a:avLst/>
              </a:prstGeom>
            </p:spPr>
          </p:pic>
        </p:grpSp>
        <p:pic>
          <p:nvPicPr>
            <p:cNvPr id="13" name="图片 12"/>
            <p:cNvPicPr>
              <a:picLocks noChangeAspect="1"/>
            </p:cNvPicPr>
            <p:nvPr/>
          </p:nvPicPr>
          <p:blipFill rotWithShape="1">
            <a:blip r:embed="rId1"/>
            <a:srcRect t="6346" r="99102" b="5977"/>
            <a:stretch>
              <a:fillRect/>
            </a:stretch>
          </p:blipFill>
          <p:spPr>
            <a:xfrm>
              <a:off x="1304926" y="344269"/>
              <a:ext cx="167758" cy="6140972"/>
            </a:xfrm>
            <a:prstGeom prst="rect">
              <a:avLst/>
            </a:prstGeom>
          </p:spPr>
        </p:pic>
        <p:pic>
          <p:nvPicPr>
            <p:cNvPr id="14" name="图片 13"/>
            <p:cNvPicPr>
              <a:picLocks noChangeAspect="1"/>
            </p:cNvPicPr>
            <p:nvPr/>
          </p:nvPicPr>
          <p:blipFill rotWithShape="1">
            <a:blip r:embed="rId1"/>
            <a:srcRect t="6346" r="99102" b="5977"/>
            <a:stretch>
              <a:fillRect/>
            </a:stretch>
          </p:blipFill>
          <p:spPr>
            <a:xfrm>
              <a:off x="1145153" y="351392"/>
              <a:ext cx="167758" cy="6140972"/>
            </a:xfrm>
            <a:prstGeom prst="rect">
              <a:avLst/>
            </a:prstGeom>
          </p:spPr>
        </p:pic>
        <p:pic>
          <p:nvPicPr>
            <p:cNvPr id="15" name="图片 14"/>
            <p:cNvPicPr>
              <a:picLocks noChangeAspect="1"/>
            </p:cNvPicPr>
            <p:nvPr/>
          </p:nvPicPr>
          <p:blipFill rotWithShape="1">
            <a:blip r:embed="rId1"/>
            <a:srcRect t="6346" r="99102" b="5977"/>
            <a:stretch>
              <a:fillRect/>
            </a:stretch>
          </p:blipFill>
          <p:spPr>
            <a:xfrm>
              <a:off x="771525" y="344269"/>
              <a:ext cx="377316" cy="6140972"/>
            </a:xfrm>
            <a:prstGeom prst="rect">
              <a:avLst/>
            </a:prstGeom>
          </p:spPr>
        </p:pic>
      </p:grpSp>
      <p:sp>
        <p:nvSpPr>
          <p:cNvPr id="12" name="文本框 11"/>
          <p:cNvSpPr txBox="1"/>
          <p:nvPr/>
        </p:nvSpPr>
        <p:spPr>
          <a:xfrm>
            <a:off x="2597246" y="749300"/>
            <a:ext cx="6997508" cy="646331"/>
          </a:xfrm>
          <a:prstGeom prst="rect">
            <a:avLst/>
          </a:prstGeom>
          <a:noFill/>
        </p:spPr>
        <p:txBody>
          <a:bodyPr wrap="square" rtlCol="0">
            <a:spAutoFit/>
          </a:bodyPr>
          <a:lstStyle/>
          <a:p>
            <a:pPr algn="dist"/>
            <a:r>
              <a:rPr lang="zh-CN" altLang="en-US" sz="3600" dirty="0">
                <a:cs typeface="+mn-ea"/>
                <a:sym typeface="+mn-lt"/>
              </a:rPr>
              <a:t>玩乐区互动环节推荐</a:t>
            </a:r>
            <a:r>
              <a:rPr lang="en-US" altLang="zh-CN" sz="3600" dirty="0">
                <a:cs typeface="+mn-ea"/>
                <a:sym typeface="+mn-lt"/>
              </a:rPr>
              <a:t>-</a:t>
            </a:r>
            <a:r>
              <a:rPr lang="zh-CN" altLang="en-US" sz="3600" dirty="0">
                <a:cs typeface="+mn-ea"/>
                <a:sym typeface="+mn-lt"/>
              </a:rPr>
              <a:t>儿童滑梯</a:t>
            </a:r>
            <a:endParaRPr lang="zh-CN" altLang="en-US" sz="3600" dirty="0">
              <a:cs typeface="+mn-ea"/>
              <a:sym typeface="+mn-l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841549" y="1395631"/>
            <a:ext cx="8508901" cy="5043269"/>
          </a:xfrm>
          <a:prstGeom prst="rect">
            <a:avLst/>
          </a:prstGeom>
        </p:spPr>
      </p:pic>
      <p:sp>
        <p:nvSpPr>
          <p:cNvPr id="8" name="文本框 7"/>
          <p:cNvSpPr txBox="1"/>
          <p:nvPr/>
        </p:nvSpPr>
        <p:spPr>
          <a:xfrm>
            <a:off x="2219397" y="772886"/>
            <a:ext cx="7753204" cy="646331"/>
          </a:xfrm>
          <a:prstGeom prst="rect">
            <a:avLst/>
          </a:prstGeom>
          <a:noFill/>
        </p:spPr>
        <p:txBody>
          <a:bodyPr wrap="square" rtlCol="0">
            <a:spAutoFit/>
          </a:bodyPr>
          <a:lstStyle/>
          <a:p>
            <a:pPr algn="dist"/>
            <a:r>
              <a:rPr lang="zh-CN" altLang="en-US" sz="3600" dirty="0">
                <a:cs typeface="+mn-ea"/>
                <a:sym typeface="+mn-lt"/>
              </a:rPr>
              <a:t>玩乐区推荐</a:t>
            </a:r>
            <a:r>
              <a:rPr lang="en-US" altLang="zh-CN" sz="3600" dirty="0">
                <a:cs typeface="+mn-ea"/>
                <a:sym typeface="+mn-lt"/>
              </a:rPr>
              <a:t>-</a:t>
            </a:r>
            <a:r>
              <a:rPr lang="zh-CN" altLang="en-US" sz="3600" dirty="0">
                <a:cs typeface="+mn-ea"/>
                <a:sym typeface="+mn-lt"/>
              </a:rPr>
              <a:t>管状积木主题游乐区</a:t>
            </a:r>
            <a:endParaRPr lang="zh-CN" altLang="en-US" sz="3600" dirty="0">
              <a:cs typeface="+mn-ea"/>
              <a:sym typeface="+mn-l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264419" y="772886"/>
            <a:ext cx="5690889" cy="646331"/>
          </a:xfrm>
          <a:prstGeom prst="rect">
            <a:avLst/>
          </a:prstGeom>
          <a:noFill/>
        </p:spPr>
        <p:txBody>
          <a:bodyPr wrap="square" rtlCol="0">
            <a:spAutoFit/>
          </a:bodyPr>
          <a:lstStyle/>
          <a:p>
            <a:pPr algn="dist"/>
            <a:r>
              <a:rPr lang="zh-CN" altLang="en-US" sz="3600" dirty="0">
                <a:cs typeface="+mn-ea"/>
                <a:sym typeface="+mn-lt"/>
              </a:rPr>
              <a:t>玩乐区推荐</a:t>
            </a:r>
            <a:r>
              <a:rPr lang="en-US" altLang="zh-CN" sz="3600" dirty="0">
                <a:cs typeface="+mn-ea"/>
                <a:sym typeface="+mn-lt"/>
              </a:rPr>
              <a:t>-</a:t>
            </a:r>
            <a:r>
              <a:rPr lang="zh-CN" altLang="en-US" sz="3600" dirty="0">
                <a:cs typeface="+mn-ea"/>
                <a:sym typeface="+mn-lt"/>
              </a:rPr>
              <a:t>巨型叠叠乐</a:t>
            </a:r>
            <a:endParaRPr lang="zh-CN" altLang="en-US" sz="3600" dirty="0">
              <a:cs typeface="+mn-ea"/>
              <a:sym typeface="+mn-lt"/>
            </a:endParaRPr>
          </a:p>
        </p:txBody>
      </p:sp>
      <p:grpSp>
        <p:nvGrpSpPr>
          <p:cNvPr id="2" name="组合 1"/>
          <p:cNvGrpSpPr/>
          <p:nvPr/>
        </p:nvGrpSpPr>
        <p:grpSpPr>
          <a:xfrm>
            <a:off x="1433105" y="1451629"/>
            <a:ext cx="9696418" cy="4784071"/>
            <a:chOff x="1433105" y="1451629"/>
            <a:chExt cx="9696418" cy="4784071"/>
          </a:xfrm>
        </p:grpSpPr>
        <p:pic>
          <p:nvPicPr>
            <p:cNvPr id="4" name="图片 3"/>
            <p:cNvPicPr>
              <a:picLocks noChangeAspect="1"/>
            </p:cNvPicPr>
            <p:nvPr/>
          </p:nvPicPr>
          <p:blipFill rotWithShape="1">
            <a:blip r:embed="rId1"/>
            <a:srcRect t="56720"/>
            <a:stretch>
              <a:fillRect/>
            </a:stretch>
          </p:blipFill>
          <p:spPr>
            <a:xfrm>
              <a:off x="1433105" y="1451629"/>
              <a:ext cx="3298552" cy="4784071"/>
            </a:xfrm>
            <a:prstGeom prst="rect">
              <a:avLst/>
            </a:prstGeom>
          </p:spPr>
        </p:pic>
        <p:pic>
          <p:nvPicPr>
            <p:cNvPr id="5" name="图片 4"/>
            <p:cNvPicPr>
              <a:picLocks noChangeAspect="1"/>
            </p:cNvPicPr>
            <p:nvPr/>
          </p:nvPicPr>
          <p:blipFill rotWithShape="1">
            <a:blip r:embed="rId1"/>
            <a:srcRect l="-837" r="837" b="78160"/>
            <a:stretch>
              <a:fillRect/>
            </a:stretch>
          </p:blipFill>
          <p:spPr>
            <a:xfrm>
              <a:off x="4731656" y="1451629"/>
              <a:ext cx="6397867" cy="4682471"/>
            </a:xfrm>
            <a:prstGeom prst="rect">
              <a:avLst/>
            </a:prstGeom>
          </p:spPr>
        </p:pic>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547937" y="2363451"/>
            <a:ext cx="7096125" cy="1973490"/>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3771522" y="2794680"/>
            <a:ext cx="4801314" cy="1200329"/>
          </a:xfrm>
          <a:prstGeom prst="rect">
            <a:avLst/>
          </a:prstGeom>
          <a:noFill/>
        </p:spPr>
        <p:txBody>
          <a:bodyPr wrap="none" rtlCol="0">
            <a:spAutoFit/>
          </a:bodyPr>
          <a:lstStyle/>
          <a:p>
            <a:pPr algn="ctr"/>
            <a:r>
              <a:rPr lang="zh-CN" altLang="en-US" sz="7200" dirty="0">
                <a:solidFill>
                  <a:schemeClr val="bg1"/>
                </a:solidFill>
                <a:cs typeface="+mn-ea"/>
                <a:sym typeface="+mn-lt"/>
              </a:rPr>
              <a:t>亲子游乐区</a:t>
            </a:r>
            <a:endParaRPr lang="zh-CN" altLang="en-US" sz="7200" dirty="0">
              <a:solidFill>
                <a:schemeClr val="bg1"/>
              </a:solidFill>
              <a:cs typeface="+mn-ea"/>
              <a:sym typeface="+mn-lt"/>
            </a:endParaRPr>
          </a:p>
        </p:txBody>
      </p:sp>
      <p:pic>
        <p:nvPicPr>
          <p:cNvPr id="5" name="图片 4"/>
          <p:cNvPicPr>
            <a:picLocks noChangeAspect="1"/>
          </p:cNvPicPr>
          <p:nvPr/>
        </p:nvPicPr>
        <p:blipFill rotWithShape="1">
          <a:blip r:embed="rId1"/>
          <a:srcRect b="4303"/>
          <a:stretch>
            <a:fillRect/>
          </a:stretch>
        </p:blipFill>
        <p:spPr>
          <a:xfrm>
            <a:off x="368299" y="361950"/>
            <a:ext cx="11452225" cy="6143625"/>
          </a:xfrm>
          <a:prstGeom prst="rect">
            <a:avLst/>
          </a:prstGeom>
        </p:spPr>
      </p:pic>
      <p:sp>
        <p:nvSpPr>
          <p:cNvPr id="6" name="矩形 5"/>
          <p:cNvSpPr/>
          <p:nvPr/>
        </p:nvSpPr>
        <p:spPr>
          <a:xfrm>
            <a:off x="2700337" y="2515851"/>
            <a:ext cx="7096125" cy="1973490"/>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p:cNvSpPr txBox="1"/>
          <p:nvPr/>
        </p:nvSpPr>
        <p:spPr>
          <a:xfrm>
            <a:off x="5308916" y="2947080"/>
            <a:ext cx="2031326" cy="1200329"/>
          </a:xfrm>
          <a:prstGeom prst="rect">
            <a:avLst/>
          </a:prstGeom>
          <a:noFill/>
        </p:spPr>
        <p:txBody>
          <a:bodyPr wrap="none" rtlCol="0">
            <a:spAutoFit/>
          </a:bodyPr>
          <a:lstStyle/>
          <a:p>
            <a:pPr algn="ctr"/>
            <a:r>
              <a:rPr lang="zh-CN" altLang="en-US" sz="7200" dirty="0">
                <a:solidFill>
                  <a:schemeClr val="bg1"/>
                </a:solidFill>
                <a:cs typeface="+mn-ea"/>
                <a:sym typeface="+mn-lt"/>
              </a:rPr>
              <a:t>附录</a:t>
            </a:r>
            <a:endParaRPr lang="zh-CN" altLang="en-US" sz="7200" dirty="0">
              <a:solidFill>
                <a:schemeClr val="bg1"/>
              </a:solidFill>
              <a:cs typeface="+mn-ea"/>
              <a:sym typeface="+mn-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7621591" y="2575709"/>
            <a:ext cx="3648405" cy="115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856806" y="2282841"/>
            <a:ext cx="0" cy="26882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050261" y="2317867"/>
            <a:ext cx="0" cy="26079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7621591" y="4748829"/>
            <a:ext cx="3648405" cy="23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0" name="图片 49"/>
          <p:cNvPicPr>
            <a:picLocks noChangeAspect="1"/>
          </p:cNvPicPr>
          <p:nvPr/>
        </p:nvPicPr>
        <p:blipFill rotWithShape="1">
          <a:blip r:embed="rId1" cstate="screen"/>
          <a:srcRect/>
          <a:stretch>
            <a:fillRect/>
          </a:stretch>
        </p:blipFill>
        <p:spPr>
          <a:xfrm>
            <a:off x="7875127" y="2592563"/>
            <a:ext cx="3165739" cy="2130073"/>
          </a:xfrm>
          <a:prstGeom prst="rect">
            <a:avLst/>
          </a:prstGeom>
          <a:ln>
            <a:solidFill>
              <a:schemeClr val="tx1"/>
            </a:solidFill>
          </a:ln>
        </p:spPr>
      </p:pic>
      <p:sp>
        <p:nvSpPr>
          <p:cNvPr id="4" name="文本框 3"/>
          <p:cNvSpPr txBox="1"/>
          <p:nvPr/>
        </p:nvSpPr>
        <p:spPr>
          <a:xfrm>
            <a:off x="922004" y="2492024"/>
            <a:ext cx="5870661" cy="2259593"/>
          </a:xfrm>
          <a:prstGeom prst="rect">
            <a:avLst/>
          </a:prstGeom>
          <a:noFill/>
        </p:spPr>
        <p:txBody>
          <a:bodyPr wrap="square" rtlCol="0">
            <a:spAutoFit/>
          </a:bodyPr>
          <a:lstStyle/>
          <a:p>
            <a:pPr marL="171450" indent="-171450" defTabSz="457200">
              <a:lnSpc>
                <a:spcPct val="150000"/>
              </a:lnSpc>
              <a:buFont typeface="Arial" panose="020B0604020202020204" pitchFamily="34" charset="0"/>
              <a:buChar char="•"/>
              <a:defRPr/>
            </a:pPr>
            <a:r>
              <a:rPr sz="1600" dirty="0">
                <a:solidFill>
                  <a:schemeClr val="tx1">
                    <a:lumMod val="85000"/>
                    <a:lumOff val="15000"/>
                  </a:schemeClr>
                </a:solidFill>
                <a:cs typeface="+mn-ea"/>
                <a:sym typeface="+mn-lt"/>
              </a:rPr>
              <a:t>聘用专业性强、活动经验丰富，拍摄技术一流的摄影、摄像人员全程记录活动；</a:t>
            </a:r>
            <a:endParaRPr sz="1600" dirty="0">
              <a:solidFill>
                <a:schemeClr val="tx1">
                  <a:lumMod val="85000"/>
                  <a:lumOff val="15000"/>
                </a:schemeClr>
              </a:solidFill>
              <a:cs typeface="+mn-ea"/>
              <a:sym typeface="+mn-lt"/>
            </a:endParaRPr>
          </a:p>
          <a:p>
            <a:pPr marL="171450" indent="-171450" defTabSz="457200">
              <a:lnSpc>
                <a:spcPct val="150000"/>
              </a:lnSpc>
              <a:buFont typeface="Arial" panose="020B0604020202020204" pitchFamily="34" charset="0"/>
              <a:buChar char="•"/>
              <a:defRPr/>
            </a:pPr>
            <a:r>
              <a:rPr sz="1600" dirty="0">
                <a:solidFill>
                  <a:schemeClr val="tx1">
                    <a:lumMod val="85000"/>
                    <a:lumOff val="15000"/>
                  </a:schemeClr>
                </a:solidFill>
                <a:cs typeface="+mn-ea"/>
                <a:sym typeface="+mn-lt"/>
              </a:rPr>
              <a:t>于活动前一周与摄影摄像沟通，告知活动时间地点，并确认所需设备；</a:t>
            </a:r>
            <a:endParaRPr sz="1600" dirty="0">
              <a:solidFill>
                <a:schemeClr val="tx1">
                  <a:lumMod val="85000"/>
                  <a:lumOff val="15000"/>
                </a:schemeClr>
              </a:solidFill>
              <a:cs typeface="+mn-ea"/>
              <a:sym typeface="+mn-lt"/>
            </a:endParaRPr>
          </a:p>
          <a:p>
            <a:pPr marL="171450" indent="-171450" defTabSz="457200">
              <a:lnSpc>
                <a:spcPct val="150000"/>
              </a:lnSpc>
              <a:buFont typeface="Arial" panose="020B0604020202020204" pitchFamily="34" charset="0"/>
              <a:buChar char="•"/>
              <a:defRPr/>
            </a:pPr>
            <a:r>
              <a:rPr sz="1600" dirty="0">
                <a:solidFill>
                  <a:schemeClr val="tx1">
                    <a:lumMod val="85000"/>
                    <a:lumOff val="15000"/>
                  </a:schemeClr>
                </a:solidFill>
                <a:cs typeface="+mn-ea"/>
                <a:sym typeface="+mn-lt"/>
              </a:rPr>
              <a:t>活动当天摄影摄像人员必提前到场，安排机位，熟悉活动环节，确保活动顺利进行。</a:t>
            </a:r>
            <a:endParaRPr sz="1600" dirty="0">
              <a:solidFill>
                <a:schemeClr val="tx1">
                  <a:lumMod val="85000"/>
                  <a:lumOff val="15000"/>
                </a:schemeClr>
              </a:solidFill>
              <a:cs typeface="+mn-ea"/>
              <a:sym typeface="+mn-lt"/>
            </a:endParaRPr>
          </a:p>
        </p:txBody>
      </p:sp>
      <p:sp>
        <p:nvSpPr>
          <p:cNvPr id="6" name="文本框 5"/>
          <p:cNvSpPr txBox="1"/>
          <p:nvPr/>
        </p:nvSpPr>
        <p:spPr>
          <a:xfrm>
            <a:off x="979196" y="2076374"/>
            <a:ext cx="5756275" cy="419602"/>
          </a:xfrm>
          <a:prstGeom prst="rect">
            <a:avLst/>
          </a:prstGeom>
          <a:noFill/>
        </p:spPr>
        <p:txBody>
          <a:bodyPr wrap="square" rtlCol="0">
            <a:spAutoFit/>
          </a:bodyPr>
          <a:lstStyle/>
          <a:p>
            <a:pPr marR="0" indent="0" fontAlgn="auto">
              <a:lnSpc>
                <a:spcPct val="150000"/>
              </a:lnSpc>
              <a:spcBef>
                <a:spcPts val="0"/>
              </a:spcBef>
              <a:spcAft>
                <a:spcPts val="0"/>
              </a:spcAft>
              <a:buClrTx/>
              <a:buSzTx/>
              <a:buFont typeface="Arial" panose="020B0604020202020204" pitchFamily="34" charset="0"/>
              <a:buNone/>
              <a:defRPr/>
            </a:pPr>
            <a:r>
              <a:rPr sz="1600" dirty="0">
                <a:solidFill>
                  <a:schemeClr val="tx1">
                    <a:lumMod val="85000"/>
                    <a:lumOff val="15000"/>
                  </a:schemeClr>
                </a:solidFill>
                <a:cs typeface="+mn-ea"/>
                <a:sym typeface="+mn-lt"/>
              </a:rPr>
              <a:t>摄影摄像保障</a:t>
            </a:r>
            <a:endParaRPr sz="1600" dirty="0">
              <a:solidFill>
                <a:schemeClr val="tx1">
                  <a:lumMod val="85000"/>
                  <a:lumOff val="15000"/>
                </a:schemeClr>
              </a:solidFill>
              <a:cs typeface="+mn-ea"/>
              <a:sym typeface="+mn-lt"/>
            </a:endParaRPr>
          </a:p>
        </p:txBody>
      </p:sp>
      <p:sp>
        <p:nvSpPr>
          <p:cNvPr id="17" name="矩形 16"/>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18" name="文本框 17"/>
          <p:cNvSpPr txBox="1"/>
          <p:nvPr/>
        </p:nvSpPr>
        <p:spPr>
          <a:xfrm>
            <a:off x="424935" y="344269"/>
            <a:ext cx="3031388" cy="646331"/>
          </a:xfrm>
          <a:prstGeom prst="rect">
            <a:avLst/>
          </a:prstGeom>
          <a:noFill/>
        </p:spPr>
        <p:txBody>
          <a:bodyPr wrap="square" rtlCol="0">
            <a:spAutoFit/>
          </a:bodyPr>
          <a:lstStyle/>
          <a:p>
            <a:pPr algn="dist"/>
            <a:r>
              <a:rPr lang="zh-CN" altLang="en-US" sz="3600" dirty="0">
                <a:cs typeface="+mn-ea"/>
                <a:sym typeface="+mn-lt"/>
              </a:rPr>
              <a:t>执行保障</a:t>
            </a:r>
            <a:endParaRPr lang="zh-CN" altLang="en-US" sz="36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Click="0" advTm="5000"/>
    </mc:Choice>
    <mc:Fallback>
      <p:transition advClick="0" advTm="500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530504" y="1711905"/>
            <a:ext cx="2808941" cy="583237"/>
          </a:xfrm>
          <a:prstGeom prst="rect">
            <a:avLst/>
          </a:prstGeom>
          <a:noFill/>
        </p:spPr>
        <p:txBody>
          <a:bodyPr wrap="square" rtlCol="0">
            <a:spAutoFit/>
          </a:bodyPr>
          <a:lstStyle>
            <a:defPPr>
              <a:defRPr lang="zh-CN"/>
            </a:defPPr>
            <a:lvl1pPr>
              <a:lnSpc>
                <a:spcPct val="150000"/>
              </a:lnSpc>
              <a:defRPr sz="2000">
                <a:solidFill>
                  <a:srgbClr val="FFF7C8"/>
                </a:solidFill>
              </a:defRPr>
            </a:lvl1pPr>
          </a:lstStyle>
          <a:p>
            <a:r>
              <a:rPr lang="zh-CN" altLang="en-US" sz="2400" dirty="0">
                <a:solidFill>
                  <a:schemeClr val="tx1">
                    <a:lumMod val="85000"/>
                    <a:lumOff val="15000"/>
                  </a:schemeClr>
                </a:solidFill>
                <a:cs typeface="+mn-ea"/>
                <a:sym typeface="+mn-lt"/>
              </a:rPr>
              <a:t>天气应急保障</a:t>
            </a:r>
            <a:endParaRPr lang="zh-CN" altLang="en-US" sz="2400" dirty="0">
              <a:solidFill>
                <a:schemeClr val="tx1">
                  <a:lumMod val="85000"/>
                  <a:lumOff val="15000"/>
                </a:schemeClr>
              </a:solidFill>
              <a:cs typeface="+mn-ea"/>
              <a:sym typeface="+mn-lt"/>
            </a:endParaRPr>
          </a:p>
        </p:txBody>
      </p:sp>
      <p:sp>
        <p:nvSpPr>
          <p:cNvPr id="19" name="文本框 18"/>
          <p:cNvSpPr txBox="1"/>
          <p:nvPr/>
        </p:nvSpPr>
        <p:spPr>
          <a:xfrm>
            <a:off x="579056" y="2279165"/>
            <a:ext cx="6680481" cy="1890261"/>
          </a:xfrm>
          <a:prstGeom prst="rect">
            <a:avLst/>
          </a:prstGeom>
          <a:noFill/>
        </p:spPr>
        <p:txBody>
          <a:bodyPr wrap="square" rtlCol="0">
            <a:spAutoFit/>
          </a:bodyPr>
          <a:lstStyle>
            <a:defPPr>
              <a:defRPr lang="zh-CN"/>
            </a:defPPr>
            <a:lvl1pPr marL="285750" indent="-285750">
              <a:lnSpc>
                <a:spcPct val="150000"/>
              </a:lnSpc>
              <a:buFont typeface="Arial" panose="020B0604020202020204" pitchFamily="34" charset="0"/>
              <a:buChar char="•"/>
              <a:defRPr sz="1200">
                <a:solidFill>
                  <a:schemeClr val="bg1"/>
                </a:solidFill>
              </a:defRPr>
            </a:lvl1pPr>
          </a:lstStyle>
          <a:p>
            <a:r>
              <a:rPr lang="zh-CN" altLang="en-US" sz="1600" dirty="0">
                <a:solidFill>
                  <a:schemeClr val="tx1">
                    <a:lumMod val="85000"/>
                    <a:lumOff val="15000"/>
                  </a:schemeClr>
                </a:solidFill>
                <a:cs typeface="+mn-ea"/>
                <a:sym typeface="+mn-lt"/>
              </a:rPr>
              <a:t>本次活动属于大型活动，参与人员众多，在活动前</a:t>
            </a:r>
            <a:r>
              <a:rPr lang="en-US" altLang="zh-CN" sz="1600" dirty="0">
                <a:solidFill>
                  <a:schemeClr val="tx1">
                    <a:lumMod val="85000"/>
                    <a:lumOff val="15000"/>
                  </a:schemeClr>
                </a:solidFill>
                <a:cs typeface="+mn-ea"/>
                <a:sym typeface="+mn-lt"/>
              </a:rPr>
              <a:t>10</a:t>
            </a:r>
            <a:r>
              <a:rPr lang="zh-CN" altLang="en-US" sz="1600" dirty="0">
                <a:solidFill>
                  <a:schemeClr val="tx1">
                    <a:lumMod val="85000"/>
                    <a:lumOff val="15000"/>
                  </a:schemeClr>
                </a:solidFill>
                <a:cs typeface="+mn-ea"/>
                <a:sym typeface="+mn-lt"/>
              </a:rPr>
              <a:t>天咨询天气状况。</a:t>
            </a:r>
            <a:endParaRPr lang="en-US" altLang="zh-CN" sz="1600" dirty="0">
              <a:solidFill>
                <a:schemeClr val="tx1">
                  <a:lumMod val="85000"/>
                  <a:lumOff val="15000"/>
                </a:schemeClr>
              </a:solidFill>
              <a:cs typeface="+mn-ea"/>
              <a:sym typeface="+mn-lt"/>
            </a:endParaRPr>
          </a:p>
          <a:p>
            <a:r>
              <a:rPr lang="zh-CN" altLang="en-US" sz="1600" dirty="0">
                <a:solidFill>
                  <a:schemeClr val="tx1">
                    <a:lumMod val="85000"/>
                    <a:lumOff val="15000"/>
                  </a:schemeClr>
                </a:solidFill>
                <a:cs typeface="+mn-ea"/>
                <a:sym typeface="+mn-lt"/>
              </a:rPr>
              <a:t>如遇极恶劣天气，如大雨、大风、浓雾、严重雾霾等情况，则考虑活动延期。</a:t>
            </a:r>
            <a:endParaRPr lang="en-US" altLang="zh-CN" sz="1600" dirty="0">
              <a:solidFill>
                <a:schemeClr val="tx1">
                  <a:lumMod val="85000"/>
                  <a:lumOff val="15000"/>
                </a:schemeClr>
              </a:solidFill>
              <a:cs typeface="+mn-ea"/>
              <a:sym typeface="+mn-lt"/>
            </a:endParaRPr>
          </a:p>
          <a:p>
            <a:r>
              <a:rPr lang="zh-CN" altLang="en-US" sz="1600" dirty="0">
                <a:solidFill>
                  <a:schemeClr val="tx1">
                    <a:lumMod val="85000"/>
                    <a:lumOff val="15000"/>
                  </a:schemeClr>
                </a:solidFill>
                <a:cs typeface="+mn-ea"/>
                <a:sym typeface="+mn-lt"/>
              </a:rPr>
              <a:t>如活动当天为小雨天气，我方将准备大量一次性雨衣、雨伞、备用伞棚等应急工具，以确保活动可以顺利进行。</a:t>
            </a:r>
            <a:endParaRPr lang="zh-CN" altLang="en-US" sz="1600" dirty="0">
              <a:solidFill>
                <a:schemeClr val="tx1">
                  <a:lumMod val="85000"/>
                  <a:lumOff val="15000"/>
                </a:schemeClr>
              </a:solidFill>
              <a:cs typeface="+mn-ea"/>
              <a:sym typeface="+mn-lt"/>
            </a:endParaRPr>
          </a:p>
        </p:txBody>
      </p:sp>
      <p:sp>
        <p:nvSpPr>
          <p:cNvPr id="37" name="文本框 36"/>
          <p:cNvSpPr txBox="1"/>
          <p:nvPr/>
        </p:nvSpPr>
        <p:spPr>
          <a:xfrm>
            <a:off x="617592" y="4175583"/>
            <a:ext cx="2808941" cy="583237"/>
          </a:xfrm>
          <a:prstGeom prst="rect">
            <a:avLst/>
          </a:prstGeom>
          <a:noFill/>
        </p:spPr>
        <p:txBody>
          <a:bodyPr wrap="square" rtlCol="0">
            <a:spAutoFit/>
          </a:bodyPr>
          <a:lstStyle>
            <a:defPPr>
              <a:defRPr lang="zh-CN"/>
            </a:defPPr>
            <a:lvl1pPr>
              <a:lnSpc>
                <a:spcPct val="150000"/>
              </a:lnSpc>
              <a:defRPr sz="2000">
                <a:solidFill>
                  <a:srgbClr val="FFF7C8"/>
                </a:solidFill>
              </a:defRPr>
            </a:lvl1pPr>
          </a:lstStyle>
          <a:p>
            <a:r>
              <a:rPr lang="zh-CN" altLang="en-US" sz="2400">
                <a:solidFill>
                  <a:schemeClr val="tx1">
                    <a:lumMod val="85000"/>
                    <a:lumOff val="15000"/>
                  </a:schemeClr>
                </a:solidFill>
                <a:cs typeface="+mn-ea"/>
                <a:sym typeface="+mn-lt"/>
              </a:rPr>
              <a:t>医疗应急保障</a:t>
            </a:r>
            <a:endParaRPr lang="zh-CN" altLang="en-US" sz="2400">
              <a:solidFill>
                <a:schemeClr val="tx1">
                  <a:lumMod val="85000"/>
                  <a:lumOff val="15000"/>
                </a:schemeClr>
              </a:solidFill>
              <a:cs typeface="+mn-ea"/>
              <a:sym typeface="+mn-lt"/>
            </a:endParaRPr>
          </a:p>
        </p:txBody>
      </p:sp>
      <p:sp>
        <p:nvSpPr>
          <p:cNvPr id="38" name="文本框 37"/>
          <p:cNvSpPr txBox="1"/>
          <p:nvPr/>
        </p:nvSpPr>
        <p:spPr>
          <a:xfrm>
            <a:off x="659224" y="4749889"/>
            <a:ext cx="5880735" cy="782265"/>
          </a:xfrm>
          <a:prstGeom prst="rect">
            <a:avLst/>
          </a:prstGeom>
          <a:noFill/>
        </p:spPr>
        <p:txBody>
          <a:bodyPr wrap="square" rtlCol="0">
            <a:spAutoFit/>
          </a:bodyPr>
          <a:lstStyle>
            <a:defPPr>
              <a:defRPr lang="zh-CN"/>
            </a:defPPr>
            <a:lvl1pPr marL="285750" indent="-285750">
              <a:lnSpc>
                <a:spcPct val="150000"/>
              </a:lnSpc>
              <a:buFont typeface="Arial" panose="020B0604020202020204" pitchFamily="34" charset="0"/>
              <a:buChar char="•"/>
              <a:defRPr sz="1200">
                <a:solidFill>
                  <a:schemeClr val="bg1"/>
                </a:solidFill>
              </a:defRPr>
            </a:lvl1pPr>
          </a:lstStyle>
          <a:p>
            <a:r>
              <a:rPr lang="zh-CN" altLang="en-US" sz="1600" dirty="0">
                <a:solidFill>
                  <a:schemeClr val="tx1">
                    <a:lumMod val="85000"/>
                    <a:lumOff val="15000"/>
                  </a:schemeClr>
                </a:solidFill>
                <a:cs typeface="+mn-ea"/>
                <a:sym typeface="+mn-lt"/>
              </a:rPr>
              <a:t>品牌展示及等候篷房内的接待台放置医药箱，准备应急药物，防止因人员众多导致的拥挤摔伤意外情况的发生。</a:t>
            </a:r>
            <a:endParaRPr lang="zh-CN" altLang="en-US" sz="1600" dirty="0">
              <a:solidFill>
                <a:schemeClr val="tx1">
                  <a:lumMod val="85000"/>
                  <a:lumOff val="15000"/>
                </a:schemeClr>
              </a:solidFill>
              <a:cs typeface="+mn-ea"/>
              <a:sym typeface="+mn-lt"/>
            </a:endParaRPr>
          </a:p>
        </p:txBody>
      </p:sp>
      <p:pic>
        <p:nvPicPr>
          <p:cNvPr id="39" name="图片 38"/>
          <p:cNvPicPr>
            <a:picLocks noChangeAspect="1"/>
          </p:cNvPicPr>
          <p:nvPr/>
        </p:nvPicPr>
        <p:blipFill>
          <a:blip r:embed="rId1" cstate="screen"/>
          <a:stretch>
            <a:fillRect/>
          </a:stretch>
        </p:blipFill>
        <p:spPr>
          <a:xfrm>
            <a:off x="7580561" y="3819961"/>
            <a:ext cx="3724743" cy="2192529"/>
          </a:xfrm>
          <a:prstGeom prst="rect">
            <a:avLst/>
          </a:prstGeom>
          <a:ln>
            <a:solidFill>
              <a:schemeClr val="tx1"/>
            </a:solidFill>
          </a:ln>
          <a:effectLst>
            <a:outerShdw blurRad="50800" dist="38100" dir="2700000" algn="tl" rotWithShape="0">
              <a:prstClr val="black">
                <a:alpha val="40000"/>
              </a:prstClr>
            </a:outerShdw>
          </a:effectLst>
        </p:spPr>
      </p:pic>
      <p:cxnSp>
        <p:nvCxnSpPr>
          <p:cNvPr id="44" name="直接连接符 43"/>
          <p:cNvCxnSpPr/>
          <p:nvPr/>
        </p:nvCxnSpPr>
        <p:spPr>
          <a:xfrm>
            <a:off x="7550956" y="809132"/>
            <a:ext cx="24805" cy="28878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344139" y="965824"/>
            <a:ext cx="4128459" cy="23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1236865" y="809132"/>
            <a:ext cx="24805" cy="28878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7342491" y="3540879"/>
            <a:ext cx="4128459" cy="23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7342491" y="3801699"/>
            <a:ext cx="4128459" cy="23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7361500" y="6028769"/>
            <a:ext cx="4128459" cy="23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563359" y="3731656"/>
            <a:ext cx="12403" cy="24816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1305304" y="3696992"/>
            <a:ext cx="0" cy="2516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2"/>
          <a:stretch>
            <a:fillRect/>
          </a:stretch>
        </p:blipFill>
        <p:spPr>
          <a:xfrm>
            <a:off x="7578725" y="996315"/>
            <a:ext cx="3658235" cy="2530475"/>
          </a:xfrm>
          <a:prstGeom prst="rect">
            <a:avLst/>
          </a:prstGeom>
        </p:spPr>
      </p:pic>
      <p:sp>
        <p:nvSpPr>
          <p:cNvPr id="17" name="矩形 16"/>
          <p:cNvSpPr/>
          <p:nvPr/>
        </p:nvSpPr>
        <p:spPr>
          <a:xfrm>
            <a:off x="273146" y="829561"/>
            <a:ext cx="3173781" cy="338554"/>
          </a:xfrm>
          <a:prstGeom prst="rect">
            <a:avLst/>
          </a:prstGeom>
        </p:spPr>
        <p:txBody>
          <a:bodyPr wrap="square">
            <a:spAutoFit/>
          </a:bodyPr>
          <a:lstStyle/>
          <a:p>
            <a:pPr algn="ctr">
              <a:spcBef>
                <a:spcPct val="0"/>
              </a:spcBef>
            </a:pPr>
            <a:r>
              <a:rPr lang="en-US" altLang="zh-CN" sz="1600" b="1" dirty="0">
                <a:solidFill>
                  <a:srgbClr val="FFC000"/>
                </a:solidFill>
                <a:cs typeface="+mn-ea"/>
                <a:sym typeface="+mn-lt"/>
              </a:rPr>
              <a:t>POINT ATMOSPHERE LAYOUT</a:t>
            </a:r>
            <a:endParaRPr lang="zh-CN" altLang="en-US" sz="1600" b="1" dirty="0">
              <a:solidFill>
                <a:srgbClr val="FFC000"/>
              </a:solidFill>
              <a:cs typeface="+mn-ea"/>
              <a:sym typeface="+mn-lt"/>
            </a:endParaRPr>
          </a:p>
        </p:txBody>
      </p:sp>
      <p:sp>
        <p:nvSpPr>
          <p:cNvPr id="20" name="文本框 19"/>
          <p:cNvSpPr txBox="1"/>
          <p:nvPr/>
        </p:nvSpPr>
        <p:spPr>
          <a:xfrm>
            <a:off x="424935" y="344269"/>
            <a:ext cx="3031388" cy="646331"/>
          </a:xfrm>
          <a:prstGeom prst="rect">
            <a:avLst/>
          </a:prstGeom>
          <a:noFill/>
        </p:spPr>
        <p:txBody>
          <a:bodyPr wrap="square" rtlCol="0">
            <a:spAutoFit/>
          </a:bodyPr>
          <a:lstStyle/>
          <a:p>
            <a:pPr algn="dist"/>
            <a:r>
              <a:rPr lang="zh-CN" altLang="en-US" sz="3600" dirty="0">
                <a:cs typeface="+mn-ea"/>
                <a:sym typeface="+mn-lt"/>
              </a:rPr>
              <a:t>执行保障</a:t>
            </a:r>
            <a:endParaRPr lang="zh-CN" altLang="en-US" sz="3600"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Click="0" advTm="5000"/>
    </mc:Choice>
    <mc:Fallback>
      <p:transition advClick="0" advTm="500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矩形 13"/>
          <p:cNvSpPr/>
          <p:nvPr/>
        </p:nvSpPr>
        <p:spPr>
          <a:xfrm>
            <a:off x="2287360" y="2205552"/>
            <a:ext cx="7617279" cy="236644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2844801" y="2864290"/>
            <a:ext cx="6502400" cy="1107996"/>
          </a:xfrm>
          <a:prstGeom prst="rect">
            <a:avLst/>
          </a:prstGeom>
        </p:spPr>
        <p:txBody>
          <a:bodyPr wrap="square">
            <a:spAutoFit/>
          </a:bodyPr>
          <a:lstStyle/>
          <a:p>
            <a:pPr algn="dist"/>
            <a:r>
              <a:rPr lang="en-US" altLang="zh-CN" sz="6600" b="1" dirty="0">
                <a:solidFill>
                  <a:schemeClr val="bg1"/>
                </a:solidFill>
                <a:cs typeface="+mn-ea"/>
                <a:sym typeface="+mn-lt"/>
              </a:rPr>
              <a:t>THANK YOU</a:t>
            </a:r>
            <a:endParaRPr lang="zh-CN" altLang="en-US" sz="6600" b="1" dirty="0">
              <a:solidFill>
                <a:schemeClr val="bg1"/>
              </a:solidFill>
              <a:cs typeface="+mn-ea"/>
              <a:sym typeface="+mn-lt"/>
            </a:endParaRPr>
          </a:p>
        </p:txBody>
      </p:sp>
    </p:spTree>
  </p:cSld>
  <p:clrMapOvr>
    <a:masterClrMapping/>
  </p:clrMapOvr>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ISLIDE.DIAGRAM" val="332026"/>
</p:tagLst>
</file>

<file path=ppt/tags/tag4.xml><?xml version="1.0" encoding="utf-8"?>
<p:tagLst xmlns:p="http://schemas.openxmlformats.org/presentationml/2006/main">
  <p:tag name="ISLIDE.DIAGRAM" val="419219"/>
</p:tagLst>
</file>

<file path=ppt/tags/tag5.xml><?xml version="1.0" encoding="utf-8"?>
<p:tagLst xmlns:p="http://schemas.openxmlformats.org/presentationml/2006/main">
  <p:tag name="ISLIDE.DIAGRAM" val="331412"/>
</p:tagLst>
</file>

<file path=ppt/tags/tag6.xml><?xml version="1.0" encoding="utf-8"?>
<p:tagLst xmlns:p="http://schemas.openxmlformats.org/presentationml/2006/main">
  <p:tag name="ISLIDE.DIAGRAM" val="331412"/>
</p:tagLst>
</file>

<file path=ppt/tags/tag7.xml><?xml version="1.0" encoding="utf-8"?>
<p:tagLst xmlns:p="http://schemas.openxmlformats.org/presentationml/2006/main">
  <p:tag name="ISLIDE.DIAGRAM" val="331412"/>
</p:tagLst>
</file>

<file path=ppt/tags/tag8.xml><?xml version="1.0" encoding="utf-8"?>
<p:tagLst xmlns:p="http://schemas.openxmlformats.org/presentationml/2006/main">
  <p:tag name="ISLIDE.DIAGRAM" val="331412"/>
</p:tagLst>
</file>

<file path=ppt/tags/tag9.xml><?xml version="1.0" encoding="utf-8"?>
<p:tagLst xmlns:p="http://schemas.openxmlformats.org/presentationml/2006/main">
  <p:tag name="ISLIDE.DIAGRAM" val="331412"/>
</p:tagLst>
</file>

<file path=ppt/tags/tag10.xml><?xml version="1.0" encoding="utf-8"?>
<p:tagLst xmlns:p="http://schemas.openxmlformats.org/presentationml/2006/main">
  <p:tag name="ISLIDE.GUIDESSETTING" val="{&quot;Id&quot;:&quot;275d58ba-30ab-4d4a-bb44-04d85f27376d&quot;,&quot;Name&quot;:&quot;正常&quot;,&quot;Kind&quot;:&quot;Custom&quot;,&quot;OldGuidesSetting&quot;:{&quot;HeaderHeight&quot;:0.0,&quot;FooterHeight&quot;:0.0,&quot;SideMargin&quot;:0.0,&quot;TopMargin&quot;:0.0,&quot;BottomMargin&quot;:0.0,&quot;IntervalMargin&quot;:0.0}}"/>
  <p:tag name="COMMONDATA" val="eyJoZGlkIjoiYTZmNjcyMWQ4NWZkZGVmNGIzZDY5ZmY0ODc1ODExYW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ze1kqu1">
      <a:majorFont>
        <a:latin typeface="Arial"/>
        <a:ea typeface="方正清刻本悦宋简体"/>
        <a:cs typeface=""/>
      </a:majorFont>
      <a:minorFont>
        <a:latin typeface="Arial"/>
        <a:ea typeface="方正清刻本悦宋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4140</Words>
  <PresentationFormat>宽屏</PresentationFormat>
  <Paragraphs>555</Paragraphs>
  <Slides>64</Slides>
  <Notes>64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64</vt:i4>
      </vt:variant>
    </vt:vector>
  </HeadingPairs>
  <TitlesOfParts>
    <vt:vector size="73" baseType="lpstr">
      <vt:lpstr>Arial</vt:lpstr>
      <vt:lpstr>宋体</vt:lpstr>
      <vt:lpstr>Wingdings</vt:lpstr>
      <vt:lpstr>方正清刻本悦宋简体</vt:lpstr>
      <vt:lpstr>微软雅黑</vt:lpstr>
      <vt:lpstr>Arial Unicode MS</vt:lpstr>
      <vt:lpstr>等线</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2020-08-03T07:20:00Z</dcterms:created>
  <dcterms:modified xsi:type="dcterms:W3CDTF">2022-09-11T05:42:01Z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3733573</vt:lpwstr>
  </property>
  <property fmtid="{D5CDD505-2E9C-101B-9397-08002B2CF9AE}" pid="3" name="NXPowerLiteSettings">
    <vt:lpwstr>C700052003A000</vt:lpwstr>
  </property>
  <property fmtid="{D5CDD505-2E9C-101B-9397-08002B2CF9AE}" pid="4" name="NXPowerLiteVersion">
    <vt:lpwstr>D8.0.2</vt:lpwstr>
  </property>
  <property fmtid="{D5CDD505-2E9C-101B-9397-08002B2CF9AE}" pid="5" name="ICV">
    <vt:lpwstr>EF5471302AB445F0BCDA37E8A91842A5</vt:lpwstr>
  </property>
  <property fmtid="{D5CDD505-2E9C-101B-9397-08002B2CF9AE}" pid="6" name="KSOProductBuildVer">
    <vt:lpwstr>2052-11.1.0.12358</vt:lpwstr>
  </property>
</Properties>
</file>