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43"/>
  </p:handoutMasterIdLst>
  <p:sldIdLst>
    <p:sldId id="256" r:id="rId4"/>
    <p:sldId id="258" r:id="rId6"/>
    <p:sldId id="259" r:id="rId7"/>
    <p:sldId id="257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3" r:id="rId31"/>
    <p:sldId id="285" r:id="rId32"/>
    <p:sldId id="284" r:id="rId33"/>
    <p:sldId id="286" r:id="rId34"/>
    <p:sldId id="287" r:id="rId35"/>
    <p:sldId id="288" r:id="rId36"/>
    <p:sldId id="289" r:id="rId37"/>
    <p:sldId id="290" r:id="rId38"/>
    <p:sldId id="293" r:id="rId39"/>
    <p:sldId id="292" r:id="rId40"/>
    <p:sldId id="294" r:id="rId41"/>
    <p:sldId id="295" r:id="rId42"/>
  </p:sldIdLst>
  <p:sldSz cx="12192000" cy="6858000"/>
  <p:notesSz cx="6858000" cy="9144000"/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102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2227" y="8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7" Type="http://schemas.openxmlformats.org/officeDocument/2006/relationships/tags" Target="tags/tag2.xml"/><Relationship Id="rId46" Type="http://schemas.openxmlformats.org/officeDocument/2006/relationships/tableStyles" Target="tableStyles.xml"/><Relationship Id="rId45" Type="http://schemas.openxmlformats.org/officeDocument/2006/relationships/viewProps" Target="viewProps.xml"/><Relationship Id="rId44" Type="http://schemas.openxmlformats.org/officeDocument/2006/relationships/presProps" Target="presProps.xml"/><Relationship Id="rId43" Type="http://schemas.openxmlformats.org/officeDocument/2006/relationships/handoutMaster" Target="handoutMasters/handoutMaster1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8E3E0-28AD-4C68-9223-0124E9075A7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7EBE9-380E-4B41-AEFD-C3FC4D1C4A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策划人</a:t>
            </a:r>
            <a:r>
              <a:rPr lang="zh-CN" altLang="zh-CN">
                <a:sym typeface="宋体" panose="02010600030101010101" pitchFamily="2" charset="-122"/>
              </a:rPr>
              <a:t>星球</a:t>
            </a:r>
            <a:r>
              <a:rPr lang="en-US" altLang="zh-CN">
                <a:sym typeface="宋体" panose="02010600030101010101" pitchFamily="2" charset="-122"/>
              </a:rPr>
              <a:t>-Ready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Nkt677</a:t>
            </a:r>
            <a:r>
              <a:rPr lang="zh-CN" altLang="en-US">
                <a:sym typeface="宋体" panose="02010600030101010101" pitchFamily="2" charset="-122"/>
              </a:rPr>
              <a:t>）私藏推荐，仅供个人学习之用。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B826B-3141-4DF4-B308-B665B094A8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61D82-7A20-41C4-8975-138B868236E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tags" Target="../tags/tag1.xml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jpeg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0.jpeg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1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jpeg"/><Relationship Id="rId1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jpeg"/><Relationship Id="rId1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.jpeg"/><Relationship Id="rId1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8.jpe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image" Target="../media/image8.jpe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.jpeg"/><Relationship Id="rId1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8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1.jpeg"/><Relationship Id="rId1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image" Target="../media/image8.jpe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8.jpeg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image" Target="../media/image8.jpe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image" Target="../media/image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8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8.jpeg"/></Relationships>
</file>

<file path=ppt/slides/_rels/slide3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4.png"/><Relationship Id="rId3" Type="http://schemas.openxmlformats.org/officeDocument/2006/relationships/image" Target="../media/image50.pn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免费 白天在草地上的足球 素材图片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7" b="3569"/>
          <a:stretch>
            <a:fillRect/>
          </a:stretch>
        </p:blipFill>
        <p:spPr bwMode="auto">
          <a:xfrm>
            <a:off x="-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40"/>
          <a:stretch>
            <a:fillRect/>
          </a:stretch>
        </p:blipFill>
        <p:spPr bwMode="auto">
          <a:xfrm>
            <a:off x="0" y="-116732"/>
            <a:ext cx="12192000" cy="697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/>
          <p:cNvSpPr/>
          <p:nvPr/>
        </p:nvSpPr>
        <p:spPr>
          <a:xfrm>
            <a:off x="0" y="-116732"/>
            <a:ext cx="12192000" cy="6858001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i="1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05" y="1352909"/>
            <a:ext cx="9687384" cy="304826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021" y="4088597"/>
            <a:ext cx="6980525" cy="66452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i="1" dirty="0"/>
          </a:p>
        </p:txBody>
      </p:sp>
      <p:sp>
        <p:nvSpPr>
          <p:cNvPr id="4" name="文本框 3"/>
          <p:cNvSpPr txBox="1"/>
          <p:nvPr/>
        </p:nvSpPr>
        <p:spPr>
          <a:xfrm>
            <a:off x="1590040" y="2048017"/>
            <a:ext cx="9011920" cy="1515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这是一场足球观赛盛会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大屏直播世界杯焦点赛事、重播经典赛事、回放经典片段等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i="1" dirty="0"/>
          </a:p>
        </p:txBody>
      </p:sp>
      <p:sp>
        <p:nvSpPr>
          <p:cNvPr id="4" name="文本框 3"/>
          <p:cNvSpPr txBox="1"/>
          <p:nvPr/>
        </p:nvSpPr>
        <p:spPr>
          <a:xfrm>
            <a:off x="1590040" y="2068337"/>
            <a:ext cx="9011920" cy="1976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这是一场足球体验盛会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桌上足球、实况足球对抗赛等沉浸式体验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i="1" dirty="0"/>
          </a:p>
        </p:txBody>
      </p:sp>
      <p:sp>
        <p:nvSpPr>
          <p:cNvPr id="4" name="文本框 3"/>
          <p:cNvSpPr txBox="1"/>
          <p:nvPr/>
        </p:nvSpPr>
        <p:spPr>
          <a:xfrm>
            <a:off x="1590040" y="2088657"/>
            <a:ext cx="9011920" cy="1976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这是一场足球文化盛会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球衣文化墙、劲歌热舞点燃足球盛事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免费 岸邊, 招手, 水 的 免费素材图片 素材图片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74" b="355"/>
          <a:stretch>
            <a:fillRect/>
          </a:stretch>
        </p:blipFill>
        <p:spPr bwMode="auto">
          <a:xfrm>
            <a:off x="390727" y="262646"/>
            <a:ext cx="11410546" cy="641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5573948" y="262646"/>
            <a:ext cx="6227325" cy="6418433"/>
          </a:xfrm>
          <a:prstGeom prst="rect">
            <a:avLst/>
          </a:prstGeom>
          <a:solidFill>
            <a:schemeClr val="accent6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i="1" dirty="0"/>
          </a:p>
        </p:txBody>
      </p:sp>
      <p:sp>
        <p:nvSpPr>
          <p:cNvPr id="2" name="矩形: 圆角 1"/>
          <p:cNvSpPr/>
          <p:nvPr/>
        </p:nvSpPr>
        <p:spPr>
          <a:xfrm>
            <a:off x="194552" y="262646"/>
            <a:ext cx="6167337" cy="6410528"/>
          </a:xfrm>
          <a:prstGeom prst="roundRect">
            <a:avLst>
              <a:gd name="adj" fmla="val 379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69603" y="1096071"/>
            <a:ext cx="3856061" cy="3534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03</a:t>
            </a:r>
            <a:endParaRPr lang="en-US" altLang="zh-CN" sz="1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074" name="矩形: 圆角 3073"/>
          <p:cNvSpPr/>
          <p:nvPr/>
        </p:nvSpPr>
        <p:spPr>
          <a:xfrm>
            <a:off x="937142" y="3716793"/>
            <a:ext cx="4572000" cy="1191993"/>
          </a:xfrm>
          <a:prstGeom prst="roundRect">
            <a:avLst>
              <a:gd name="adj" fmla="val 843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76" name="文本框 3075"/>
          <p:cNvSpPr txBox="1"/>
          <p:nvPr/>
        </p:nvSpPr>
        <p:spPr>
          <a:xfrm>
            <a:off x="1621748" y="3521217"/>
            <a:ext cx="3738822" cy="121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5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预热宣传</a:t>
            </a:r>
            <a:endParaRPr lang="en-US" altLang="zh-CN" sz="5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081" name="文本框 3080"/>
          <p:cNvSpPr txBox="1"/>
          <p:nvPr/>
        </p:nvSpPr>
        <p:spPr>
          <a:xfrm rot="5400000">
            <a:off x="2570373" y="1775224"/>
            <a:ext cx="4584463" cy="833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b="1" dirty="0">
                <a:solidFill>
                  <a:schemeClr val="bg1"/>
                </a:solidFill>
                <a:latin typeface="Birch Std" panose="03060502040705060204" pitchFamily="66" charset="0"/>
                <a:cs typeface="Arial" panose="020B0604020202020204" pitchFamily="34" charset="0"/>
                <a:sym typeface="+mn-lt"/>
              </a:rPr>
              <a:t>Campaign publicity</a:t>
            </a:r>
            <a:endParaRPr lang="en-US" altLang="zh-CN" sz="3600" b="1" dirty="0">
              <a:solidFill>
                <a:schemeClr val="bg1"/>
              </a:solidFill>
              <a:latin typeface="Birch Std" panose="03060502040705060204" pitchFamily="66" charset="0"/>
              <a:cs typeface="Arial" panose="020B0604020202020204" pitchFamily="34" charset="0"/>
              <a:sym typeface="+mn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12"/>
          <p:cNvSpPr/>
          <p:nvPr/>
        </p:nvSpPr>
        <p:spPr>
          <a:xfrm>
            <a:off x="238340" y="941138"/>
            <a:ext cx="11715319" cy="4949434"/>
          </a:xfrm>
          <a:prstGeom prst="roundRect">
            <a:avLst>
              <a:gd name="adj" fmla="val 379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36378" y="3450140"/>
            <a:ext cx="6178401" cy="213105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62612" y="57855"/>
            <a:ext cx="2753791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预热宣传</a:t>
            </a:r>
            <a:endParaRPr lang="en-US" altLang="zh-CN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847582" y="6169156"/>
            <a:ext cx="73428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线上：朋友圈广告、官方推文、本地大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V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、本地媒体、直播等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378" y="1392757"/>
            <a:ext cx="6178401" cy="196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612" y="1392757"/>
            <a:ext cx="2110454" cy="4188441"/>
          </a:xfrm>
          <a:prstGeom prst="rect">
            <a:avLst/>
          </a:prstGeom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8"/>
          <a:stretch>
            <a:fillRect/>
          </a:stretch>
        </p:blipFill>
        <p:spPr bwMode="auto">
          <a:xfrm>
            <a:off x="8798560" y="1392757"/>
            <a:ext cx="3030827" cy="302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: 圆角 13"/>
          <p:cNvSpPr/>
          <p:nvPr/>
        </p:nvSpPr>
        <p:spPr>
          <a:xfrm>
            <a:off x="8798560" y="4490720"/>
            <a:ext cx="3030828" cy="1090478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12"/>
          <p:cNvSpPr/>
          <p:nvPr/>
        </p:nvSpPr>
        <p:spPr>
          <a:xfrm>
            <a:off x="238340" y="941138"/>
            <a:ext cx="11715319" cy="4949434"/>
          </a:xfrm>
          <a:prstGeom prst="roundRect">
            <a:avLst>
              <a:gd name="adj" fmla="val 379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2612" y="57855"/>
            <a:ext cx="2753791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预热宣传</a:t>
            </a:r>
            <a:endParaRPr lang="en-US" altLang="zh-CN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685022" y="6104721"/>
            <a:ext cx="73428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线下：地铁、公交车身、户外大屏、公交站牌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: 圆角 13"/>
          <p:cNvSpPr/>
          <p:nvPr/>
        </p:nvSpPr>
        <p:spPr>
          <a:xfrm>
            <a:off x="4357449" y="1143878"/>
            <a:ext cx="704162" cy="2188602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12" y="1155287"/>
            <a:ext cx="3870565" cy="217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12" y="3430531"/>
            <a:ext cx="4698999" cy="2262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883" y="2773680"/>
            <a:ext cx="4360349" cy="2906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592"/>
          <a:stretch>
            <a:fillRect/>
          </a:stretch>
        </p:blipFill>
        <p:spPr bwMode="auto">
          <a:xfrm>
            <a:off x="5185883" y="1143879"/>
            <a:ext cx="6559077" cy="151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: 圆角 1"/>
          <p:cNvSpPr/>
          <p:nvPr/>
        </p:nvSpPr>
        <p:spPr>
          <a:xfrm>
            <a:off x="9670504" y="2773680"/>
            <a:ext cx="2074456" cy="2906898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12"/>
          <p:cNvSpPr/>
          <p:nvPr/>
        </p:nvSpPr>
        <p:spPr>
          <a:xfrm>
            <a:off x="238340" y="941138"/>
            <a:ext cx="11715319" cy="4949434"/>
          </a:xfrm>
          <a:prstGeom prst="roundRect">
            <a:avLst>
              <a:gd name="adj" fmla="val 379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2612" y="57855"/>
            <a:ext cx="2753791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预热宣传</a:t>
            </a:r>
            <a:endParaRPr lang="en-US" altLang="zh-CN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685022" y="6104721"/>
            <a:ext cx="73428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H5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报名：实况足球挑战赛英雄帖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4624" y="1137048"/>
            <a:ext cx="3154445" cy="236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11" y="1137048"/>
            <a:ext cx="8181605" cy="460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4"/>
          <a:stretch>
            <a:fillRect/>
          </a:stretch>
        </p:blipFill>
        <p:spPr bwMode="auto">
          <a:xfrm>
            <a:off x="8654624" y="3610061"/>
            <a:ext cx="3154445" cy="21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免费 岸邊, 招手, 水 的 免费素材图片 素材图片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74" b="355"/>
          <a:stretch>
            <a:fillRect/>
          </a:stretch>
        </p:blipFill>
        <p:spPr bwMode="auto">
          <a:xfrm>
            <a:off x="390727" y="262646"/>
            <a:ext cx="11410546" cy="641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5573948" y="262646"/>
            <a:ext cx="6227325" cy="6418433"/>
          </a:xfrm>
          <a:prstGeom prst="rect">
            <a:avLst/>
          </a:prstGeom>
          <a:solidFill>
            <a:schemeClr val="accent6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i="1" dirty="0"/>
          </a:p>
        </p:txBody>
      </p:sp>
      <p:sp>
        <p:nvSpPr>
          <p:cNvPr id="2" name="矩形: 圆角 1"/>
          <p:cNvSpPr/>
          <p:nvPr/>
        </p:nvSpPr>
        <p:spPr>
          <a:xfrm>
            <a:off x="194552" y="262646"/>
            <a:ext cx="6167337" cy="6410528"/>
          </a:xfrm>
          <a:prstGeom prst="roundRect">
            <a:avLst>
              <a:gd name="adj" fmla="val 379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69603" y="1096071"/>
            <a:ext cx="3856061" cy="3534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04</a:t>
            </a:r>
            <a:endParaRPr lang="en-US" altLang="zh-CN" sz="1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074" name="矩形: 圆角 3073"/>
          <p:cNvSpPr/>
          <p:nvPr/>
        </p:nvSpPr>
        <p:spPr>
          <a:xfrm>
            <a:off x="937142" y="3716793"/>
            <a:ext cx="4572000" cy="1191993"/>
          </a:xfrm>
          <a:prstGeom prst="roundRect">
            <a:avLst>
              <a:gd name="adj" fmla="val 843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76" name="文本框 3075"/>
          <p:cNvSpPr txBox="1"/>
          <p:nvPr/>
        </p:nvSpPr>
        <p:spPr>
          <a:xfrm>
            <a:off x="1621748" y="3521217"/>
            <a:ext cx="3738822" cy="121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5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氛围布置</a:t>
            </a:r>
            <a:endParaRPr lang="en-US" altLang="zh-CN" sz="5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081" name="文本框 3080"/>
          <p:cNvSpPr txBox="1"/>
          <p:nvPr/>
        </p:nvSpPr>
        <p:spPr>
          <a:xfrm rot="5400000">
            <a:off x="2652288" y="1799354"/>
            <a:ext cx="4584463" cy="833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b="1" dirty="0">
                <a:solidFill>
                  <a:schemeClr val="bg1"/>
                </a:solidFill>
                <a:latin typeface="Birch Std" panose="03060502040705060204" pitchFamily="66" charset="0"/>
                <a:cs typeface="Arial" panose="020B0604020202020204" pitchFamily="34" charset="0"/>
                <a:sym typeface="+mn-lt"/>
              </a:rPr>
              <a:t>Atmosphere layout</a:t>
            </a:r>
            <a:endParaRPr lang="en-US" altLang="zh-CN" sz="3600" b="1" dirty="0">
              <a:solidFill>
                <a:schemeClr val="bg1"/>
              </a:solidFill>
              <a:latin typeface="Birch Std" panose="03060502040705060204" pitchFamily="66" charset="0"/>
              <a:cs typeface="Arial" panose="020B0604020202020204" pitchFamily="34" charset="0"/>
              <a:sym typeface="+mn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3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: 圆角 12"/>
          <p:cNvSpPr/>
          <p:nvPr/>
        </p:nvSpPr>
        <p:spPr>
          <a:xfrm>
            <a:off x="238340" y="778264"/>
            <a:ext cx="11715319" cy="5805416"/>
          </a:xfrm>
          <a:prstGeom prst="roundRect">
            <a:avLst>
              <a:gd name="adj" fmla="val 3792"/>
            </a:avLst>
          </a:prstGeom>
          <a:solidFill>
            <a:srgbClr val="00B0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2612" y="57855"/>
            <a:ext cx="2753791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氛围布置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24550" y="5801952"/>
            <a:ext cx="734289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异形足球主题门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入门处营造足球盛会气氛，烘托活动氛围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7" b="20298"/>
          <a:stretch>
            <a:fillRect/>
          </a:stretch>
        </p:blipFill>
        <p:spPr bwMode="auto">
          <a:xfrm>
            <a:off x="1401338" y="1176664"/>
            <a:ext cx="9389319" cy="452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3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: 圆角 12"/>
          <p:cNvSpPr/>
          <p:nvPr/>
        </p:nvSpPr>
        <p:spPr>
          <a:xfrm>
            <a:off x="238340" y="778264"/>
            <a:ext cx="11715319" cy="5805416"/>
          </a:xfrm>
          <a:prstGeom prst="roundRect">
            <a:avLst>
              <a:gd name="adj" fmla="val 3792"/>
            </a:avLst>
          </a:prstGeom>
          <a:solidFill>
            <a:srgbClr val="00B0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2612" y="57855"/>
            <a:ext cx="2753791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氛围布置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24550" y="5801952"/>
            <a:ext cx="734289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足球装饰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外场区域布置大小不同的足球阵进行装饰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6" b="13993"/>
          <a:stretch>
            <a:fillRect/>
          </a:stretch>
        </p:blipFill>
        <p:spPr bwMode="auto">
          <a:xfrm>
            <a:off x="716711" y="1176820"/>
            <a:ext cx="10758578" cy="45672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免费 白天在草地上的足球 素材图片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 bwMode="auto">
          <a:xfrm>
            <a:off x="0" y="-97277"/>
            <a:ext cx="12192000" cy="695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0" y="-97277"/>
            <a:ext cx="12192000" cy="6955278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i="1" dirty="0"/>
          </a:p>
        </p:txBody>
      </p:sp>
      <p:sp>
        <p:nvSpPr>
          <p:cNvPr id="5" name="文本框 4"/>
          <p:cNvSpPr txBox="1"/>
          <p:nvPr/>
        </p:nvSpPr>
        <p:spPr>
          <a:xfrm>
            <a:off x="943582" y="2033081"/>
            <a:ext cx="7062282" cy="1607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它是世界杯，也是消费节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世界杯期间，球迷的消费热情高涨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与世界杯相关物品往往供不应求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3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: 圆角 12"/>
          <p:cNvSpPr/>
          <p:nvPr/>
        </p:nvSpPr>
        <p:spPr>
          <a:xfrm>
            <a:off x="238340" y="778264"/>
            <a:ext cx="11715319" cy="5805416"/>
          </a:xfrm>
          <a:prstGeom prst="roundRect">
            <a:avLst>
              <a:gd name="adj" fmla="val 3792"/>
            </a:avLst>
          </a:prstGeom>
          <a:solidFill>
            <a:srgbClr val="00B0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2612" y="57855"/>
            <a:ext cx="2753791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氛围布置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24550" y="5801952"/>
            <a:ext cx="734289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合影留念区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外场区域布置足球文化墙，方便客户合影留念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0" b="14015"/>
          <a:stretch>
            <a:fillRect/>
          </a:stretch>
        </p:blipFill>
        <p:spPr bwMode="auto">
          <a:xfrm>
            <a:off x="513942" y="1056640"/>
            <a:ext cx="11164112" cy="46406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3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: 圆角 12"/>
          <p:cNvSpPr/>
          <p:nvPr/>
        </p:nvSpPr>
        <p:spPr>
          <a:xfrm>
            <a:off x="238340" y="778264"/>
            <a:ext cx="11715319" cy="5805416"/>
          </a:xfrm>
          <a:prstGeom prst="roundRect">
            <a:avLst>
              <a:gd name="adj" fmla="val 3792"/>
            </a:avLst>
          </a:prstGeom>
          <a:solidFill>
            <a:srgbClr val="00B0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2612" y="57855"/>
            <a:ext cx="2753791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氛围布置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24550" y="5801952"/>
            <a:ext cx="734289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合影留念区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外场区域布置足球文化墙，方便客户合影留念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80"/>
          <a:stretch>
            <a:fillRect/>
          </a:stretch>
        </p:blipFill>
        <p:spPr bwMode="auto">
          <a:xfrm>
            <a:off x="479248" y="973455"/>
            <a:ext cx="11235232" cy="4828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3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: 圆角 12"/>
          <p:cNvSpPr/>
          <p:nvPr/>
        </p:nvSpPr>
        <p:spPr>
          <a:xfrm>
            <a:off x="238340" y="778264"/>
            <a:ext cx="11715319" cy="5805416"/>
          </a:xfrm>
          <a:prstGeom prst="roundRect">
            <a:avLst>
              <a:gd name="adj" fmla="val 3792"/>
            </a:avLst>
          </a:prstGeom>
          <a:solidFill>
            <a:srgbClr val="00B0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2612" y="57855"/>
            <a:ext cx="2753791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氛围布置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24550" y="5801952"/>
            <a:ext cx="734289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绿色地毯迎宾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迎宾沿途使用绿色地毯，营造绿茵场氛围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780" y="1227769"/>
            <a:ext cx="4373880" cy="437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61" b="11208"/>
          <a:stretch>
            <a:fillRect/>
          </a:stretch>
        </p:blipFill>
        <p:spPr bwMode="auto">
          <a:xfrm>
            <a:off x="6096000" y="1256350"/>
            <a:ext cx="4760380" cy="434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3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: 圆角 12"/>
          <p:cNvSpPr/>
          <p:nvPr/>
        </p:nvSpPr>
        <p:spPr>
          <a:xfrm>
            <a:off x="238340" y="778264"/>
            <a:ext cx="11715319" cy="5805416"/>
          </a:xfrm>
          <a:prstGeom prst="roundRect">
            <a:avLst>
              <a:gd name="adj" fmla="val 3792"/>
            </a:avLst>
          </a:prstGeom>
          <a:solidFill>
            <a:srgbClr val="00B0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2612" y="57855"/>
            <a:ext cx="2753791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氛围布置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24550" y="5801952"/>
            <a:ext cx="734289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巨型足球签到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签到处安装巨型足球，来宾到场后在巨型足球上签到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44" y="1051242"/>
            <a:ext cx="6969555" cy="4646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3" r="16293"/>
          <a:stretch>
            <a:fillRect/>
          </a:stretch>
        </p:blipFill>
        <p:spPr bwMode="auto">
          <a:xfrm>
            <a:off x="5714159" y="1051242"/>
            <a:ext cx="6102196" cy="464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3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: 圆角 12"/>
          <p:cNvSpPr/>
          <p:nvPr/>
        </p:nvSpPr>
        <p:spPr>
          <a:xfrm>
            <a:off x="238340" y="778264"/>
            <a:ext cx="11715319" cy="5805416"/>
          </a:xfrm>
          <a:prstGeom prst="roundRect">
            <a:avLst>
              <a:gd name="adj" fmla="val 3792"/>
            </a:avLst>
          </a:prstGeom>
          <a:solidFill>
            <a:srgbClr val="00B0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2612" y="57855"/>
            <a:ext cx="2753791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氛围布置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24550" y="5801952"/>
            <a:ext cx="734289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球迷应援物资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客户签到后，领取荧光棒、假发、球衣、足球挂饰等活动物资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4" y="1168399"/>
            <a:ext cx="6396036" cy="454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55"/>
          <a:stretch>
            <a:fillRect/>
          </a:stretch>
        </p:blipFill>
        <p:spPr bwMode="auto">
          <a:xfrm>
            <a:off x="6957376" y="1168399"/>
            <a:ext cx="4696144" cy="261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519" y="3870214"/>
            <a:ext cx="1854361" cy="1854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16"/>
          <a:stretch>
            <a:fillRect/>
          </a:stretch>
        </p:blipFill>
        <p:spPr bwMode="auto">
          <a:xfrm>
            <a:off x="8925399" y="3870213"/>
            <a:ext cx="2743792" cy="1854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3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: 圆角 12"/>
          <p:cNvSpPr/>
          <p:nvPr/>
        </p:nvSpPr>
        <p:spPr>
          <a:xfrm>
            <a:off x="238340" y="778264"/>
            <a:ext cx="11715319" cy="5805416"/>
          </a:xfrm>
          <a:prstGeom prst="roundRect">
            <a:avLst>
              <a:gd name="adj" fmla="val 3792"/>
            </a:avLst>
          </a:prstGeom>
          <a:solidFill>
            <a:srgbClr val="00B0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2612" y="57855"/>
            <a:ext cx="2753791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氛围布置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24550" y="5801952"/>
            <a:ext cx="7342897" cy="95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拉拉队迎宾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周末实况足球挑战赛期间，安排足球拉拉队迎宾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300" y="1200838"/>
            <a:ext cx="4474210" cy="4474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80"/>
          <a:stretch>
            <a:fillRect/>
          </a:stretch>
        </p:blipFill>
        <p:spPr bwMode="auto">
          <a:xfrm>
            <a:off x="6194850" y="1191895"/>
            <a:ext cx="4723640" cy="4474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3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: 圆角 12"/>
          <p:cNvSpPr/>
          <p:nvPr/>
        </p:nvSpPr>
        <p:spPr>
          <a:xfrm>
            <a:off x="238340" y="778264"/>
            <a:ext cx="11715319" cy="5805416"/>
          </a:xfrm>
          <a:prstGeom prst="roundRect">
            <a:avLst>
              <a:gd name="adj" fmla="val 3792"/>
            </a:avLst>
          </a:prstGeom>
          <a:solidFill>
            <a:srgbClr val="00B0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2612" y="57855"/>
            <a:ext cx="2753791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氛围布置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24550" y="5801952"/>
            <a:ext cx="734289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内场足球吊顶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内场区使用不同尺寸的足球吊顶，烘托世界杯氛围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61"/>
          <a:stretch>
            <a:fillRect/>
          </a:stretch>
        </p:blipFill>
        <p:spPr>
          <a:xfrm>
            <a:off x="1416685" y="1025525"/>
            <a:ext cx="9486265" cy="4601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3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: 圆角 12"/>
          <p:cNvSpPr/>
          <p:nvPr/>
        </p:nvSpPr>
        <p:spPr>
          <a:xfrm>
            <a:off x="238340" y="778264"/>
            <a:ext cx="11715319" cy="5805416"/>
          </a:xfrm>
          <a:prstGeom prst="roundRect">
            <a:avLst>
              <a:gd name="adj" fmla="val 3792"/>
            </a:avLst>
          </a:prstGeom>
          <a:solidFill>
            <a:srgbClr val="00B0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2612" y="57855"/>
            <a:ext cx="2753791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氛围布置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24550" y="5801952"/>
            <a:ext cx="7342897" cy="675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球衣文化墙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选取知名球星球衣，装饰为球衣文化墙在内场进行展示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1330" y="1426845"/>
            <a:ext cx="6008370" cy="4004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图片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75630" y="1426845"/>
            <a:ext cx="5998845" cy="40043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免费 岸邊, 招手, 水 的 免费素材图片 素材图片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74" b="355"/>
          <a:stretch>
            <a:fillRect/>
          </a:stretch>
        </p:blipFill>
        <p:spPr bwMode="auto">
          <a:xfrm>
            <a:off x="390727" y="262646"/>
            <a:ext cx="11410546" cy="641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5573948" y="262646"/>
            <a:ext cx="6227325" cy="6418433"/>
          </a:xfrm>
          <a:prstGeom prst="rect">
            <a:avLst/>
          </a:prstGeom>
          <a:solidFill>
            <a:schemeClr val="accent6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i="1" dirty="0"/>
          </a:p>
        </p:txBody>
      </p:sp>
      <p:sp>
        <p:nvSpPr>
          <p:cNvPr id="2" name="矩形: 圆角 1"/>
          <p:cNvSpPr/>
          <p:nvPr/>
        </p:nvSpPr>
        <p:spPr>
          <a:xfrm>
            <a:off x="194552" y="262646"/>
            <a:ext cx="6167337" cy="6410528"/>
          </a:xfrm>
          <a:prstGeom prst="roundRect">
            <a:avLst>
              <a:gd name="adj" fmla="val 379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69603" y="1096071"/>
            <a:ext cx="3856061" cy="392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05</a:t>
            </a:r>
            <a:endParaRPr lang="en-US" altLang="zh-CN" sz="1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074" name="矩形: 圆角 3073"/>
          <p:cNvSpPr/>
          <p:nvPr/>
        </p:nvSpPr>
        <p:spPr>
          <a:xfrm>
            <a:off x="937142" y="3716793"/>
            <a:ext cx="4572000" cy="1191993"/>
          </a:xfrm>
          <a:prstGeom prst="roundRect">
            <a:avLst>
              <a:gd name="adj" fmla="val 843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76" name="文本框 3075"/>
          <p:cNvSpPr txBox="1"/>
          <p:nvPr/>
        </p:nvSpPr>
        <p:spPr>
          <a:xfrm>
            <a:off x="1621748" y="3521217"/>
            <a:ext cx="3738822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5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活动内容</a:t>
            </a:r>
            <a:endParaRPr lang="zh-CN" altLang="en-US" sz="5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081" name="文本框 3080"/>
          <p:cNvSpPr txBox="1"/>
          <p:nvPr/>
        </p:nvSpPr>
        <p:spPr>
          <a:xfrm rot="5400000">
            <a:off x="2651653" y="2127014"/>
            <a:ext cx="4584463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b="1" dirty="0">
                <a:solidFill>
                  <a:schemeClr val="bg1"/>
                </a:solidFill>
                <a:latin typeface="Birch Std" panose="03060502040705060204" pitchFamily="66" charset="0"/>
                <a:cs typeface="Arial" panose="020B0604020202020204" pitchFamily="34" charset="0"/>
                <a:sym typeface="+mn-lt"/>
              </a:rPr>
              <a:t>Activity content</a:t>
            </a:r>
            <a:endParaRPr lang="en-US" altLang="zh-CN" sz="3600" b="1" dirty="0">
              <a:solidFill>
                <a:schemeClr val="bg1"/>
              </a:solidFill>
              <a:latin typeface="Birch Std" panose="03060502040705060204" pitchFamily="66" charset="0"/>
              <a:cs typeface="Arial" panose="020B0604020202020204" pitchFamily="34" charset="0"/>
              <a:sym typeface="+mn-l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3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: 圆角 12"/>
          <p:cNvSpPr/>
          <p:nvPr/>
        </p:nvSpPr>
        <p:spPr>
          <a:xfrm>
            <a:off x="238340" y="778264"/>
            <a:ext cx="11715319" cy="5805416"/>
          </a:xfrm>
          <a:prstGeom prst="roundRect">
            <a:avLst>
              <a:gd name="adj" fmla="val 3792"/>
            </a:avLst>
          </a:prstGeom>
          <a:solidFill>
            <a:srgbClr val="00B0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2612" y="57855"/>
            <a:ext cx="2753791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活动内容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24550" y="5567002"/>
            <a:ext cx="7342897" cy="95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争当守门员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现场设置射门游戏，根据进球的位置设置一、二、三、幸运奖四个奖项，每位客户有3次参与机会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" b="16821"/>
          <a:stretch>
            <a:fillRect/>
          </a:stretch>
        </p:blipFill>
        <p:spPr>
          <a:xfrm>
            <a:off x="505460" y="1950720"/>
            <a:ext cx="5768340" cy="3300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" b="16821"/>
          <a:stretch>
            <a:fillRect/>
          </a:stretch>
        </p:blipFill>
        <p:spPr>
          <a:xfrm>
            <a:off x="6045200" y="1950720"/>
            <a:ext cx="5768340" cy="3300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免费 俯視圖, 森林, 樹木 的 免费素材图片 素材图片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0" b="11022"/>
          <a:stretch>
            <a:fillRect/>
          </a:stretch>
        </p:blipFill>
        <p:spPr bwMode="auto">
          <a:xfrm>
            <a:off x="0" y="-97277"/>
            <a:ext cx="12192000" cy="6955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0" y="-97278"/>
            <a:ext cx="12192000" cy="6955278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i="1" dirty="0"/>
          </a:p>
        </p:txBody>
      </p:sp>
      <p:sp>
        <p:nvSpPr>
          <p:cNvPr id="5" name="文本框 4"/>
          <p:cNvSpPr txBox="1"/>
          <p:nvPr/>
        </p:nvSpPr>
        <p:spPr>
          <a:xfrm>
            <a:off x="4325565" y="3843456"/>
            <a:ext cx="7062282" cy="1607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它是世界杯，也是狂欢节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四年一届的世界杯，已经不仅仅是一场足球赛事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已然成为世界人民共同的狂欢节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3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: 圆角 12"/>
          <p:cNvSpPr/>
          <p:nvPr/>
        </p:nvSpPr>
        <p:spPr>
          <a:xfrm>
            <a:off x="238340" y="778264"/>
            <a:ext cx="11715319" cy="5805416"/>
          </a:xfrm>
          <a:prstGeom prst="roundRect">
            <a:avLst>
              <a:gd name="adj" fmla="val 3792"/>
            </a:avLst>
          </a:prstGeom>
          <a:solidFill>
            <a:srgbClr val="00B0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2612" y="57855"/>
            <a:ext cx="2753791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活动内容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24550" y="5682572"/>
            <a:ext cx="7342897" cy="675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桌上足球游戏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案场布置3台桌上足球游戏，供来宾使用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1" name="图片 100"/>
          <p:cNvPicPr/>
          <p:nvPr/>
        </p:nvPicPr>
        <p:blipFill>
          <a:blip r:embed="rId2"/>
          <a:srcRect r="8800"/>
          <a:stretch>
            <a:fillRect/>
          </a:stretch>
        </p:blipFill>
        <p:spPr>
          <a:xfrm>
            <a:off x="523875" y="1351915"/>
            <a:ext cx="5475605" cy="39985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/>
          <p:cNvPicPr/>
          <p:nvPr/>
        </p:nvPicPr>
        <p:blipFill>
          <a:blip r:embed="rId3"/>
          <a:srcRect l="5208"/>
          <a:stretch>
            <a:fillRect/>
          </a:stretch>
        </p:blipFill>
        <p:spPr>
          <a:xfrm>
            <a:off x="5829935" y="1351915"/>
            <a:ext cx="5871845" cy="39985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3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: 圆角 12"/>
          <p:cNvSpPr/>
          <p:nvPr/>
        </p:nvSpPr>
        <p:spPr>
          <a:xfrm>
            <a:off x="238340" y="778264"/>
            <a:ext cx="11715319" cy="5805416"/>
          </a:xfrm>
          <a:prstGeom prst="roundRect">
            <a:avLst>
              <a:gd name="adj" fmla="val 3792"/>
            </a:avLst>
          </a:prstGeom>
          <a:solidFill>
            <a:srgbClr val="00B0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2612" y="57855"/>
            <a:ext cx="2753791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活动内容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60110" y="5257757"/>
            <a:ext cx="7342897" cy="1229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赛事直播、重播、精彩片段播放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活动现场布置LED大屏，实时直播比赛，无球赛时进行赛事重播及精彩片段播放。同时插播项目介绍等。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在重点比赛时，组织球迷观赛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7" name="图片 106"/>
          <p:cNvPicPr/>
          <p:nvPr/>
        </p:nvPicPr>
        <p:blipFill>
          <a:blip r:embed="rId2"/>
          <a:stretch>
            <a:fillRect/>
          </a:stretch>
        </p:blipFill>
        <p:spPr>
          <a:xfrm>
            <a:off x="572135" y="1398905"/>
            <a:ext cx="6048375" cy="37001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6" name="图片 105"/>
          <p:cNvPicPr/>
          <p:nvPr/>
        </p:nvPicPr>
        <p:blipFill>
          <a:blip r:embed="rId3"/>
          <a:stretch>
            <a:fillRect/>
          </a:stretch>
        </p:blipFill>
        <p:spPr>
          <a:xfrm>
            <a:off x="5984875" y="1398905"/>
            <a:ext cx="5574030" cy="37071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3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: 圆角 12"/>
          <p:cNvSpPr/>
          <p:nvPr/>
        </p:nvSpPr>
        <p:spPr>
          <a:xfrm>
            <a:off x="238340" y="778264"/>
            <a:ext cx="11715319" cy="5805416"/>
          </a:xfrm>
          <a:prstGeom prst="roundRect">
            <a:avLst>
              <a:gd name="adj" fmla="val 3792"/>
            </a:avLst>
          </a:prstGeom>
          <a:solidFill>
            <a:srgbClr val="00B0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2612" y="57855"/>
            <a:ext cx="2753791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活动内容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60110" y="5605737"/>
            <a:ext cx="7342897" cy="675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摇滚歌手驻场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现场安排摇滚歌手驻场，进行活动暖场演唱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8" name="图片 107"/>
          <p:cNvPicPr/>
          <p:nvPr/>
        </p:nvPicPr>
        <p:blipFill>
          <a:blip r:embed="rId2"/>
          <a:stretch>
            <a:fillRect/>
          </a:stretch>
        </p:blipFill>
        <p:spPr>
          <a:xfrm>
            <a:off x="542925" y="1511300"/>
            <a:ext cx="5976620" cy="3835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9" name="图片 108"/>
          <p:cNvPicPr/>
          <p:nvPr/>
        </p:nvPicPr>
        <p:blipFill>
          <a:blip r:embed="rId3"/>
          <a:stretch>
            <a:fillRect/>
          </a:stretch>
        </p:blipFill>
        <p:spPr>
          <a:xfrm>
            <a:off x="5886450" y="1496060"/>
            <a:ext cx="5781675" cy="38506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3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: 圆角 12"/>
          <p:cNvSpPr/>
          <p:nvPr/>
        </p:nvSpPr>
        <p:spPr>
          <a:xfrm>
            <a:off x="238340" y="778264"/>
            <a:ext cx="11715319" cy="5805416"/>
          </a:xfrm>
          <a:prstGeom prst="roundRect">
            <a:avLst>
              <a:gd name="adj" fmla="val 3792"/>
            </a:avLst>
          </a:prstGeom>
          <a:solidFill>
            <a:srgbClr val="00B0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2612" y="57855"/>
            <a:ext cx="2753791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活动内容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60110" y="5605737"/>
            <a:ext cx="7342897" cy="95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实况足球挑战赛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组织实况足球挑战赛活动，每周末举行，分初赛、复赛及、半决赛、决赛等，邀请主播在直播平台进行直播，扩大项目影响力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0" name="图片 109"/>
          <p:cNvPicPr/>
          <p:nvPr/>
        </p:nvPicPr>
        <p:blipFill>
          <a:blip r:embed="rId2"/>
          <a:stretch>
            <a:fillRect/>
          </a:stretch>
        </p:blipFill>
        <p:spPr>
          <a:xfrm>
            <a:off x="362585" y="1844040"/>
            <a:ext cx="6212205" cy="34937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1" name="图片 110"/>
          <p:cNvPicPr/>
          <p:nvPr/>
        </p:nvPicPr>
        <p:blipFill>
          <a:blip r:embed="rId3"/>
          <a:stretch>
            <a:fillRect/>
          </a:stretch>
        </p:blipFill>
        <p:spPr>
          <a:xfrm>
            <a:off x="6574790" y="1863090"/>
            <a:ext cx="5170170" cy="34747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3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: 圆角 12"/>
          <p:cNvSpPr/>
          <p:nvPr/>
        </p:nvSpPr>
        <p:spPr>
          <a:xfrm>
            <a:off x="238340" y="778264"/>
            <a:ext cx="11715319" cy="5805416"/>
          </a:xfrm>
          <a:prstGeom prst="roundRect">
            <a:avLst>
              <a:gd name="adj" fmla="val 3792"/>
            </a:avLst>
          </a:prstGeom>
          <a:solidFill>
            <a:srgbClr val="00B0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2612" y="57855"/>
            <a:ext cx="2753791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活动内容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24550" y="5180922"/>
            <a:ext cx="7342897" cy="1229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实况足球挑战赛奖品设置：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一等奖1名：2万元购房基金+iPhone14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二等奖2名：1万元购房基金+iPad mini 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三等奖3名：5000元购房基金+AirPods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免费 岸邊, 招手, 水 的 免费素材图片 素材图片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74" b="355"/>
          <a:stretch>
            <a:fillRect/>
          </a:stretch>
        </p:blipFill>
        <p:spPr bwMode="auto">
          <a:xfrm>
            <a:off x="390727" y="262646"/>
            <a:ext cx="11410546" cy="641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5573948" y="262646"/>
            <a:ext cx="6227325" cy="6418433"/>
          </a:xfrm>
          <a:prstGeom prst="rect">
            <a:avLst/>
          </a:prstGeom>
          <a:solidFill>
            <a:schemeClr val="accent6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i="1" dirty="0"/>
          </a:p>
        </p:txBody>
      </p:sp>
      <p:sp>
        <p:nvSpPr>
          <p:cNvPr id="2" name="矩形: 圆角 1"/>
          <p:cNvSpPr/>
          <p:nvPr/>
        </p:nvSpPr>
        <p:spPr>
          <a:xfrm>
            <a:off x="194552" y="262646"/>
            <a:ext cx="6167337" cy="6410528"/>
          </a:xfrm>
          <a:prstGeom prst="roundRect">
            <a:avLst>
              <a:gd name="adj" fmla="val 379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69603" y="1096071"/>
            <a:ext cx="3856061" cy="392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06</a:t>
            </a:r>
            <a:endParaRPr lang="en-US" altLang="zh-CN" sz="1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074" name="矩形: 圆角 3073"/>
          <p:cNvSpPr/>
          <p:nvPr/>
        </p:nvSpPr>
        <p:spPr>
          <a:xfrm>
            <a:off x="937142" y="3716793"/>
            <a:ext cx="4572000" cy="1191993"/>
          </a:xfrm>
          <a:prstGeom prst="roundRect">
            <a:avLst>
              <a:gd name="adj" fmla="val 843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76" name="文本框 3075"/>
          <p:cNvSpPr txBox="1"/>
          <p:nvPr/>
        </p:nvSpPr>
        <p:spPr>
          <a:xfrm>
            <a:off x="1621748" y="3521217"/>
            <a:ext cx="3738822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5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安全保障</a:t>
            </a:r>
            <a:endParaRPr lang="zh-CN" altLang="en-US" sz="5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081" name="文本框 3080"/>
          <p:cNvSpPr txBox="1"/>
          <p:nvPr/>
        </p:nvSpPr>
        <p:spPr>
          <a:xfrm rot="5400000">
            <a:off x="3051810" y="2527300"/>
            <a:ext cx="37846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b="1" dirty="0">
                <a:solidFill>
                  <a:schemeClr val="bg1"/>
                </a:solidFill>
                <a:latin typeface="Birch Std" panose="03060502040705060204" pitchFamily="66" charset="0"/>
                <a:cs typeface="Arial" panose="020B0604020202020204" pitchFamily="34" charset="0"/>
                <a:sym typeface="+mn-lt"/>
              </a:rPr>
              <a:t>Security</a:t>
            </a:r>
            <a:endParaRPr lang="en-US" altLang="zh-CN" sz="3600" b="1" dirty="0">
              <a:solidFill>
                <a:schemeClr val="bg1"/>
              </a:solidFill>
              <a:latin typeface="Birch Std" panose="03060502040705060204" pitchFamily="66" charset="0"/>
              <a:cs typeface="Arial" panose="020B0604020202020204" pitchFamily="34" charset="0"/>
              <a:sym typeface="+mn-lt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3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: 圆角 12"/>
          <p:cNvSpPr/>
          <p:nvPr/>
        </p:nvSpPr>
        <p:spPr>
          <a:xfrm>
            <a:off x="238340" y="778264"/>
            <a:ext cx="11715319" cy="5805416"/>
          </a:xfrm>
          <a:prstGeom prst="roundRect">
            <a:avLst>
              <a:gd name="adj" fmla="val 3792"/>
            </a:avLst>
          </a:prstGeom>
          <a:solidFill>
            <a:srgbClr val="00B0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2612" y="57855"/>
            <a:ext cx="2753791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安全保障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" name="文本框 4" descr="7b0a20202020227461726765744964223a202270726f636573734f6e6c696e6554657874426f78220a7d0a"/>
          <p:cNvSpPr txBox="1"/>
          <p:nvPr/>
        </p:nvSpPr>
        <p:spPr>
          <a:xfrm>
            <a:off x="710565" y="1494790"/>
            <a:ext cx="10770870" cy="4246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场馆及其周边周边重要点位，如停车场、签到区、观礼区、舞台区等避免闲杂人等进入，以保证场内安全通达、消防设备等区域安排安保人员值班；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严格停车场的控制与管理，禁止与活动无关的车辆停放、确保活动车辆的停泊车位和进出通道的畅通、安全；</a:t>
            </a:r>
            <a:endParaRPr lang="zh-CN" altLang="en-US" sz="2000">
              <a:solidFill>
                <a:schemeClr val="bg1"/>
              </a:solidFill>
            </a:endParaRPr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严格活动制度和场地管理，对活动参与人员除执行严格的工作证准入制度以外，必须随时注意人流动态，人员情绪，协调、避免人员纠纷，一经发现立即向保安经理报告</a:t>
            </a:r>
            <a:endParaRPr lang="zh-CN" altLang="en-US" sz="2000">
              <a:solidFill>
                <a:schemeClr val="bg1"/>
              </a:solidFill>
            </a:endParaRPr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合理安排和调配安保力量，除应设定的固定岗和巡逻力量外，还应安排机动力量，增强检查和巡逻密度，扩大控制范围。与派出所、交通局保持密切联系，进一步寻求相关单位做好配合工作。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3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: 圆角 12"/>
          <p:cNvSpPr/>
          <p:nvPr/>
        </p:nvSpPr>
        <p:spPr>
          <a:xfrm>
            <a:off x="238340" y="778264"/>
            <a:ext cx="11715319" cy="5805416"/>
          </a:xfrm>
          <a:prstGeom prst="roundRect">
            <a:avLst>
              <a:gd name="adj" fmla="val 3792"/>
            </a:avLst>
          </a:prstGeom>
          <a:solidFill>
            <a:srgbClr val="00B05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2612" y="57855"/>
            <a:ext cx="2753791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安全保障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3" name="Group 11"/>
          <p:cNvGrpSpPr/>
          <p:nvPr/>
        </p:nvGrpSpPr>
        <p:grpSpPr bwMode="auto">
          <a:xfrm>
            <a:off x="1949133" y="2143125"/>
            <a:ext cx="1439862" cy="1295400"/>
            <a:chOff x="0" y="0"/>
            <a:chExt cx="1440000" cy="1296000"/>
          </a:xfrm>
        </p:grpSpPr>
        <p:sp>
          <p:nvSpPr>
            <p:cNvPr id="6" name="矩形 143"/>
            <p:cNvSpPr>
              <a:spLocks noChangeArrowheads="1"/>
            </p:cNvSpPr>
            <p:nvPr/>
          </p:nvSpPr>
          <p:spPr bwMode="auto">
            <a:xfrm>
              <a:off x="0" y="0"/>
              <a:ext cx="1440000" cy="1296000"/>
            </a:xfrm>
            <a:prstGeom prst="rect">
              <a:avLst/>
            </a:prstGeom>
            <a:gradFill rotWithShape="1">
              <a:gsLst>
                <a:gs pos="0">
                  <a:srgbClr val="BFBFBF"/>
                </a:gs>
                <a:gs pos="100000">
                  <a:srgbClr val="F2F2F2"/>
                </a:gs>
              </a:gsLst>
              <a:lin ang="135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ctr" hangingPunct="1">
                <a:lnSpc>
                  <a:spcPct val="140000"/>
                </a:lnSpc>
                <a:buClr>
                  <a:srgbClr val="FF0000"/>
                </a:buClr>
                <a:buSzPct val="70000"/>
              </a:pPr>
              <a:endParaRPr lang="zh-CN" altLang="zh-CN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  <p:sp>
          <p:nvSpPr>
            <p:cNvPr id="7" name="矩形 144"/>
            <p:cNvSpPr>
              <a:spLocks noChangeArrowheads="1"/>
            </p:cNvSpPr>
            <p:nvPr/>
          </p:nvSpPr>
          <p:spPr bwMode="auto">
            <a:xfrm>
              <a:off x="72000" y="72000"/>
              <a:ext cx="1296000" cy="1152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ctr" hangingPunct="1">
                <a:lnSpc>
                  <a:spcPct val="140000"/>
                </a:lnSpc>
                <a:buClr>
                  <a:srgbClr val="FF0000"/>
                </a:buClr>
                <a:buSzPct val="70000"/>
              </a:pPr>
              <a:endParaRPr lang="zh-CN" altLang="zh-CN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8" name="Group 14"/>
          <p:cNvGrpSpPr/>
          <p:nvPr/>
        </p:nvGrpSpPr>
        <p:grpSpPr bwMode="auto">
          <a:xfrm>
            <a:off x="3635058" y="2143125"/>
            <a:ext cx="1439862" cy="1295400"/>
            <a:chOff x="0" y="0"/>
            <a:chExt cx="1440000" cy="1296000"/>
          </a:xfrm>
        </p:grpSpPr>
        <p:sp>
          <p:nvSpPr>
            <p:cNvPr id="9" name="矩形 146"/>
            <p:cNvSpPr>
              <a:spLocks noChangeArrowheads="1"/>
            </p:cNvSpPr>
            <p:nvPr/>
          </p:nvSpPr>
          <p:spPr bwMode="auto">
            <a:xfrm>
              <a:off x="0" y="0"/>
              <a:ext cx="1440000" cy="1296000"/>
            </a:xfrm>
            <a:prstGeom prst="rect">
              <a:avLst/>
            </a:prstGeom>
            <a:gradFill rotWithShape="1">
              <a:gsLst>
                <a:gs pos="0">
                  <a:srgbClr val="BFBFBF"/>
                </a:gs>
                <a:gs pos="100000">
                  <a:srgbClr val="F2F2F2"/>
                </a:gs>
              </a:gsLst>
              <a:lin ang="135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ctr" hangingPunct="1">
                <a:lnSpc>
                  <a:spcPct val="140000"/>
                </a:lnSpc>
                <a:buClr>
                  <a:srgbClr val="FF0000"/>
                </a:buClr>
                <a:buSzPct val="70000"/>
              </a:pPr>
              <a:endParaRPr lang="zh-CN" altLang="zh-CN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  <p:sp>
          <p:nvSpPr>
            <p:cNvPr id="10" name="矩形 147"/>
            <p:cNvSpPr>
              <a:spLocks noChangeArrowheads="1"/>
            </p:cNvSpPr>
            <p:nvPr/>
          </p:nvSpPr>
          <p:spPr bwMode="auto">
            <a:xfrm>
              <a:off x="72000" y="72000"/>
              <a:ext cx="1296000" cy="1152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ctr" hangingPunct="1">
                <a:lnSpc>
                  <a:spcPct val="140000"/>
                </a:lnSpc>
                <a:buClr>
                  <a:srgbClr val="FF0000"/>
                </a:buClr>
                <a:buSzPct val="70000"/>
              </a:pPr>
              <a:endParaRPr lang="zh-CN" altLang="zh-CN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11" name="Group 17"/>
          <p:cNvGrpSpPr/>
          <p:nvPr/>
        </p:nvGrpSpPr>
        <p:grpSpPr bwMode="auto">
          <a:xfrm>
            <a:off x="5320983" y="2143125"/>
            <a:ext cx="1439862" cy="1295400"/>
            <a:chOff x="0" y="0"/>
            <a:chExt cx="1440000" cy="1296000"/>
          </a:xfrm>
        </p:grpSpPr>
        <p:sp>
          <p:nvSpPr>
            <p:cNvPr id="12" name="矩形 149"/>
            <p:cNvSpPr>
              <a:spLocks noChangeArrowheads="1"/>
            </p:cNvSpPr>
            <p:nvPr/>
          </p:nvSpPr>
          <p:spPr bwMode="auto">
            <a:xfrm>
              <a:off x="0" y="0"/>
              <a:ext cx="1440000" cy="1296000"/>
            </a:xfrm>
            <a:prstGeom prst="rect">
              <a:avLst/>
            </a:prstGeom>
            <a:gradFill rotWithShape="1">
              <a:gsLst>
                <a:gs pos="0">
                  <a:srgbClr val="BFBFBF"/>
                </a:gs>
                <a:gs pos="100000">
                  <a:srgbClr val="F2F2F2"/>
                </a:gs>
              </a:gsLst>
              <a:lin ang="135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ctr" hangingPunct="1">
                <a:lnSpc>
                  <a:spcPct val="140000"/>
                </a:lnSpc>
                <a:buClr>
                  <a:srgbClr val="FF0000"/>
                </a:buClr>
                <a:buSzPct val="70000"/>
              </a:pPr>
              <a:endParaRPr lang="zh-CN" altLang="zh-CN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  <p:sp>
          <p:nvSpPr>
            <p:cNvPr id="14" name="矩形 150"/>
            <p:cNvSpPr>
              <a:spLocks noChangeArrowheads="1"/>
            </p:cNvSpPr>
            <p:nvPr/>
          </p:nvSpPr>
          <p:spPr bwMode="auto">
            <a:xfrm>
              <a:off x="72000" y="72000"/>
              <a:ext cx="1296000" cy="1152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ctr" hangingPunct="1">
                <a:lnSpc>
                  <a:spcPct val="140000"/>
                </a:lnSpc>
                <a:buClr>
                  <a:srgbClr val="FF0000"/>
                </a:buClr>
                <a:buSzPct val="70000"/>
              </a:pPr>
              <a:endParaRPr lang="zh-CN" altLang="zh-CN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15" name="Group 20"/>
          <p:cNvGrpSpPr/>
          <p:nvPr/>
        </p:nvGrpSpPr>
        <p:grpSpPr bwMode="auto">
          <a:xfrm>
            <a:off x="8692833" y="2143125"/>
            <a:ext cx="1439862" cy="1295400"/>
            <a:chOff x="0" y="0"/>
            <a:chExt cx="1440000" cy="1296000"/>
          </a:xfrm>
        </p:grpSpPr>
        <p:sp>
          <p:nvSpPr>
            <p:cNvPr id="16" name="矩形 152"/>
            <p:cNvSpPr>
              <a:spLocks noChangeArrowheads="1"/>
            </p:cNvSpPr>
            <p:nvPr/>
          </p:nvSpPr>
          <p:spPr bwMode="auto">
            <a:xfrm>
              <a:off x="0" y="0"/>
              <a:ext cx="1440000" cy="1296000"/>
            </a:xfrm>
            <a:prstGeom prst="rect">
              <a:avLst/>
            </a:prstGeom>
            <a:gradFill rotWithShape="1">
              <a:gsLst>
                <a:gs pos="0">
                  <a:srgbClr val="BFBFBF"/>
                </a:gs>
                <a:gs pos="100000">
                  <a:srgbClr val="F2F2F2"/>
                </a:gs>
              </a:gsLst>
              <a:lin ang="135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ctr" hangingPunct="1">
                <a:lnSpc>
                  <a:spcPct val="140000"/>
                </a:lnSpc>
                <a:buClr>
                  <a:srgbClr val="FF0000"/>
                </a:buClr>
                <a:buSzPct val="70000"/>
              </a:pPr>
              <a:endParaRPr lang="zh-CN" altLang="zh-CN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  <p:sp>
          <p:nvSpPr>
            <p:cNvPr id="17" name="矩形 153"/>
            <p:cNvSpPr>
              <a:spLocks noChangeArrowheads="1"/>
            </p:cNvSpPr>
            <p:nvPr/>
          </p:nvSpPr>
          <p:spPr bwMode="auto">
            <a:xfrm>
              <a:off x="72000" y="72000"/>
              <a:ext cx="1296000" cy="1152000"/>
            </a:xfrm>
            <a:prstGeom prst="rect">
              <a:avLst/>
            </a:prstGeom>
            <a:gradFill rotWithShape="1">
              <a:gsLst>
                <a:gs pos="0">
                  <a:srgbClr val="6EFF01"/>
                </a:gs>
                <a:gs pos="89999">
                  <a:srgbClr val="0F5000"/>
                </a:gs>
                <a:gs pos="100000">
                  <a:srgbClr val="0F50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ctr" hangingPunct="1">
                <a:lnSpc>
                  <a:spcPct val="140000"/>
                </a:lnSpc>
                <a:buClr>
                  <a:srgbClr val="FF0000"/>
                </a:buClr>
                <a:buSzPct val="70000"/>
              </a:pPr>
              <a:endParaRPr lang="zh-CN" altLang="zh-CN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18" name="Group 23"/>
          <p:cNvGrpSpPr/>
          <p:nvPr/>
        </p:nvGrpSpPr>
        <p:grpSpPr bwMode="auto">
          <a:xfrm>
            <a:off x="7006908" y="2143125"/>
            <a:ext cx="1439862" cy="1295400"/>
            <a:chOff x="0" y="0"/>
            <a:chExt cx="1440000" cy="1296000"/>
          </a:xfrm>
        </p:grpSpPr>
        <p:sp>
          <p:nvSpPr>
            <p:cNvPr id="19" name="矩形 155"/>
            <p:cNvSpPr>
              <a:spLocks noChangeArrowheads="1"/>
            </p:cNvSpPr>
            <p:nvPr/>
          </p:nvSpPr>
          <p:spPr bwMode="auto">
            <a:xfrm>
              <a:off x="0" y="0"/>
              <a:ext cx="1440000" cy="1296000"/>
            </a:xfrm>
            <a:prstGeom prst="rect">
              <a:avLst/>
            </a:prstGeom>
            <a:gradFill rotWithShape="1">
              <a:gsLst>
                <a:gs pos="0">
                  <a:srgbClr val="BFBFBF"/>
                </a:gs>
                <a:gs pos="100000">
                  <a:srgbClr val="F2F2F2"/>
                </a:gs>
              </a:gsLst>
              <a:lin ang="135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ctr" hangingPunct="1">
                <a:lnSpc>
                  <a:spcPct val="140000"/>
                </a:lnSpc>
                <a:buClr>
                  <a:srgbClr val="FF0000"/>
                </a:buClr>
                <a:buSzPct val="70000"/>
              </a:pPr>
              <a:endParaRPr lang="zh-CN" altLang="zh-CN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  <p:sp>
          <p:nvSpPr>
            <p:cNvPr id="20" name="矩形 156"/>
            <p:cNvSpPr>
              <a:spLocks noChangeArrowheads="1"/>
            </p:cNvSpPr>
            <p:nvPr/>
          </p:nvSpPr>
          <p:spPr bwMode="auto">
            <a:xfrm>
              <a:off x="72000" y="72000"/>
              <a:ext cx="1296000" cy="1152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ctr" hangingPunct="1">
                <a:lnSpc>
                  <a:spcPct val="140000"/>
                </a:lnSpc>
                <a:buClr>
                  <a:srgbClr val="FF0000"/>
                </a:buClr>
                <a:buSzPct val="70000"/>
              </a:pPr>
              <a:endParaRPr lang="zh-CN" altLang="zh-CN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21" name="矩形 157"/>
          <p:cNvSpPr>
            <a:spLocks noChangeArrowheads="1"/>
          </p:cNvSpPr>
          <p:nvPr/>
        </p:nvSpPr>
        <p:spPr bwMode="auto">
          <a:xfrm>
            <a:off x="6051233" y="2768600"/>
            <a:ext cx="1619250" cy="44450"/>
          </a:xfrm>
          <a:prstGeom prst="rect">
            <a:avLst/>
          </a:prstGeom>
          <a:solidFill>
            <a:srgbClr val="FFFFFF">
              <a:alpha val="29803"/>
            </a:srgbClr>
          </a:solidFill>
          <a:ln w="12700">
            <a:solidFill>
              <a:srgbClr val="FFFFFF"/>
            </a:solidFill>
            <a:beve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bg1"/>
              </a:solidFill>
              <a:latin typeface="Verdana" panose="020B0604030504040204" pitchFamily="34" charset="0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22" name="矩形 158"/>
          <p:cNvSpPr>
            <a:spLocks noChangeArrowheads="1"/>
          </p:cNvSpPr>
          <p:nvPr/>
        </p:nvSpPr>
        <p:spPr bwMode="auto">
          <a:xfrm>
            <a:off x="7740333" y="2768600"/>
            <a:ext cx="1619250" cy="44450"/>
          </a:xfrm>
          <a:prstGeom prst="rect">
            <a:avLst/>
          </a:prstGeom>
          <a:solidFill>
            <a:srgbClr val="FFFFFF">
              <a:alpha val="29803"/>
            </a:srgbClr>
          </a:solidFill>
          <a:ln w="12700">
            <a:solidFill>
              <a:srgbClr val="FFFFFF"/>
            </a:solidFill>
            <a:beve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bg1"/>
              </a:solidFill>
              <a:latin typeface="Verdana" panose="020B0604030504040204" pitchFamily="34" charset="0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23" name="矩形 159"/>
          <p:cNvSpPr>
            <a:spLocks noChangeArrowheads="1"/>
          </p:cNvSpPr>
          <p:nvPr/>
        </p:nvSpPr>
        <p:spPr bwMode="auto">
          <a:xfrm>
            <a:off x="2660333" y="2768600"/>
            <a:ext cx="1619250" cy="44450"/>
          </a:xfrm>
          <a:prstGeom prst="rect">
            <a:avLst/>
          </a:prstGeom>
          <a:solidFill>
            <a:srgbClr val="FFFFFF">
              <a:alpha val="29803"/>
            </a:srgbClr>
          </a:solidFill>
          <a:ln w="12700">
            <a:solidFill>
              <a:srgbClr val="FFFFFF"/>
            </a:solidFill>
            <a:beve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bg1"/>
              </a:solidFill>
              <a:latin typeface="Verdana" panose="020B0604030504040204" pitchFamily="34" charset="0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24" name="矩形 160"/>
          <p:cNvSpPr>
            <a:spLocks noChangeArrowheads="1"/>
          </p:cNvSpPr>
          <p:nvPr/>
        </p:nvSpPr>
        <p:spPr bwMode="auto">
          <a:xfrm>
            <a:off x="4349433" y="2768600"/>
            <a:ext cx="1619250" cy="44450"/>
          </a:xfrm>
          <a:prstGeom prst="rect">
            <a:avLst/>
          </a:prstGeom>
          <a:solidFill>
            <a:srgbClr val="FFFFFF">
              <a:alpha val="29803"/>
            </a:srgbClr>
          </a:solidFill>
          <a:ln w="12700">
            <a:solidFill>
              <a:srgbClr val="FFFFFF"/>
            </a:solidFill>
            <a:beve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bg1"/>
              </a:solidFill>
              <a:latin typeface="Verdana" panose="020B0604030504040204" pitchFamily="34" charset="0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25" name="椭圆 161"/>
          <p:cNvSpPr>
            <a:spLocks noChangeAspect="1" noChangeArrowheads="1"/>
          </p:cNvSpPr>
          <p:nvPr/>
        </p:nvSpPr>
        <p:spPr bwMode="auto">
          <a:xfrm>
            <a:off x="7565708" y="2628900"/>
            <a:ext cx="323850" cy="323850"/>
          </a:xfrm>
          <a:prstGeom prst="ellipse">
            <a:avLst/>
          </a:prstGeom>
          <a:solidFill>
            <a:srgbClr val="89FF8C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bevel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bg1"/>
              </a:solidFill>
              <a:latin typeface="Verdana" panose="020B0604030504040204" pitchFamily="34" charset="0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26" name="椭圆 162"/>
          <p:cNvSpPr>
            <a:spLocks noChangeAspect="1" noChangeArrowheads="1"/>
          </p:cNvSpPr>
          <p:nvPr/>
        </p:nvSpPr>
        <p:spPr bwMode="auto">
          <a:xfrm>
            <a:off x="5879783" y="2628900"/>
            <a:ext cx="323850" cy="323850"/>
          </a:xfrm>
          <a:prstGeom prst="ellipse">
            <a:avLst/>
          </a:prstGeom>
          <a:solidFill>
            <a:srgbClr val="89FF8C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bevel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bg1"/>
              </a:solidFill>
              <a:latin typeface="Verdana" panose="020B0604030504040204" pitchFamily="34" charset="0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27" name="椭圆 163"/>
          <p:cNvSpPr>
            <a:spLocks noChangeAspect="1" noChangeArrowheads="1"/>
          </p:cNvSpPr>
          <p:nvPr/>
        </p:nvSpPr>
        <p:spPr bwMode="auto">
          <a:xfrm>
            <a:off x="4193858" y="2628900"/>
            <a:ext cx="323850" cy="323850"/>
          </a:xfrm>
          <a:prstGeom prst="ellipse">
            <a:avLst/>
          </a:prstGeom>
          <a:solidFill>
            <a:srgbClr val="89FF8C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bevel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bg1"/>
              </a:solidFill>
              <a:latin typeface="Verdana" panose="020B0604030504040204" pitchFamily="34" charset="0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28" name="椭圆 164"/>
          <p:cNvSpPr>
            <a:spLocks noChangeAspect="1" noChangeArrowheads="1"/>
          </p:cNvSpPr>
          <p:nvPr/>
        </p:nvSpPr>
        <p:spPr bwMode="auto">
          <a:xfrm>
            <a:off x="2507933" y="2628900"/>
            <a:ext cx="323850" cy="323850"/>
          </a:xfrm>
          <a:prstGeom prst="ellipse">
            <a:avLst/>
          </a:prstGeom>
          <a:solidFill>
            <a:srgbClr val="89FF8C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bevel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bg1"/>
              </a:solidFill>
              <a:latin typeface="Verdana" panose="020B0604030504040204" pitchFamily="34" charset="0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29" name="椭圆 165"/>
          <p:cNvSpPr>
            <a:spLocks noChangeAspect="1" noChangeArrowheads="1"/>
          </p:cNvSpPr>
          <p:nvPr/>
        </p:nvSpPr>
        <p:spPr bwMode="auto">
          <a:xfrm>
            <a:off x="9251633" y="2628900"/>
            <a:ext cx="323850" cy="323850"/>
          </a:xfrm>
          <a:prstGeom prst="ellipse">
            <a:avLst/>
          </a:prstGeom>
          <a:solidFill>
            <a:srgbClr val="FFCF01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bevel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chemeClr val="bg1"/>
              </a:solidFill>
              <a:latin typeface="Verdana" panose="020B0604030504040204" pitchFamily="34" charset="0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grpSp>
        <p:nvGrpSpPr>
          <p:cNvPr id="30" name="Group 35"/>
          <p:cNvGrpSpPr/>
          <p:nvPr/>
        </p:nvGrpSpPr>
        <p:grpSpPr bwMode="auto">
          <a:xfrm>
            <a:off x="5933758" y="2682875"/>
            <a:ext cx="215900" cy="215900"/>
            <a:chOff x="0" y="0"/>
            <a:chExt cx="1012166" cy="1008000"/>
          </a:xfrm>
        </p:grpSpPr>
        <p:sp>
          <p:nvSpPr>
            <p:cNvPr id="31" name="Oval 2"/>
            <p:cNvSpPr>
              <a:spLocks noChangeAspect="1" noChangeArrowheads="1"/>
            </p:cNvSpPr>
            <p:nvPr/>
          </p:nvSpPr>
          <p:spPr bwMode="auto">
            <a:xfrm>
              <a:off x="4166" y="0"/>
              <a:ext cx="1008000" cy="1008000"/>
            </a:xfrm>
            <a:prstGeom prst="ellipse">
              <a:avLst/>
            </a:prstGeom>
            <a:gradFill rotWithShape="1">
              <a:gsLst>
                <a:gs pos="0">
                  <a:srgbClr val="6EFF01"/>
                </a:gs>
                <a:gs pos="89999">
                  <a:srgbClr val="0F5000"/>
                </a:gs>
                <a:gs pos="100000">
                  <a:srgbClr val="0F50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ctr" hangingPunct="1">
                <a:buClr>
                  <a:srgbClr val="FF0000"/>
                </a:buClr>
                <a:buSzPct val="70000"/>
              </a:pPr>
              <a:endParaRPr lang="zh-CN" altLang="zh-CN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MS PGothic" panose="020B0600070205080204" pitchFamily="34" charset="-128"/>
              </a:endParaRPr>
            </a:p>
          </p:txBody>
        </p:sp>
        <p:sp>
          <p:nvSpPr>
            <p:cNvPr id="32" name="椭圆 168"/>
            <p:cNvSpPr>
              <a:spLocks noChangeArrowheads="1"/>
            </p:cNvSpPr>
            <p:nvPr/>
          </p:nvSpPr>
          <p:spPr bwMode="auto">
            <a:xfrm rot="-2211361">
              <a:off x="0" y="58528"/>
              <a:ext cx="684000" cy="46800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45000">
                  <a:srgbClr val="FFFF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bg1"/>
                </a:solidFill>
                <a:latin typeface="Verdana" panose="020B0604030504040204" pitchFamily="34" charset="0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  <p:sp>
          <p:nvSpPr>
            <p:cNvPr id="7168" name="椭圆 169"/>
            <p:cNvSpPr>
              <a:spLocks noChangeAspect="1" noChangeArrowheads="1"/>
            </p:cNvSpPr>
            <p:nvPr/>
          </p:nvSpPr>
          <p:spPr bwMode="auto">
            <a:xfrm>
              <a:off x="112166" y="108000"/>
              <a:ext cx="792000" cy="792000"/>
            </a:xfrm>
            <a:prstGeom prst="ellipse">
              <a:avLst/>
            </a:prstGeom>
            <a:gradFill rotWithShape="1">
              <a:gsLst>
                <a:gs pos="0">
                  <a:srgbClr val="6EFF01"/>
                </a:gs>
                <a:gs pos="9999">
                  <a:srgbClr val="6EFF01"/>
                </a:gs>
                <a:gs pos="70000">
                  <a:srgbClr val="FFFFFF"/>
                </a:gs>
                <a:gs pos="100000">
                  <a:srgbClr val="FFFF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bg1"/>
                </a:solidFill>
                <a:latin typeface="Verdana" panose="020B0604030504040204" pitchFamily="34" charset="0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7169" name="Group 39"/>
          <p:cNvGrpSpPr/>
          <p:nvPr/>
        </p:nvGrpSpPr>
        <p:grpSpPr bwMode="auto">
          <a:xfrm>
            <a:off x="7619683" y="2682875"/>
            <a:ext cx="215900" cy="215900"/>
            <a:chOff x="0" y="0"/>
            <a:chExt cx="1012166" cy="1008000"/>
          </a:xfrm>
        </p:grpSpPr>
        <p:sp>
          <p:nvSpPr>
            <p:cNvPr id="7171" name="Oval 2"/>
            <p:cNvSpPr>
              <a:spLocks noChangeAspect="1" noChangeArrowheads="1"/>
            </p:cNvSpPr>
            <p:nvPr/>
          </p:nvSpPr>
          <p:spPr bwMode="auto">
            <a:xfrm>
              <a:off x="4166" y="0"/>
              <a:ext cx="1008000" cy="1008000"/>
            </a:xfrm>
            <a:prstGeom prst="ellipse">
              <a:avLst/>
            </a:prstGeom>
            <a:gradFill rotWithShape="1">
              <a:gsLst>
                <a:gs pos="0">
                  <a:srgbClr val="6EFF01"/>
                </a:gs>
                <a:gs pos="89999">
                  <a:srgbClr val="0F5000"/>
                </a:gs>
                <a:gs pos="100000">
                  <a:srgbClr val="0F50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ctr" hangingPunct="1">
                <a:buClr>
                  <a:srgbClr val="FF0000"/>
                </a:buClr>
                <a:buSzPct val="70000"/>
              </a:pPr>
              <a:endParaRPr lang="zh-CN" altLang="zh-CN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MS PGothic" panose="020B0600070205080204" pitchFamily="34" charset="-128"/>
              </a:endParaRPr>
            </a:p>
          </p:txBody>
        </p:sp>
        <p:sp>
          <p:nvSpPr>
            <p:cNvPr id="7172" name="椭圆 172"/>
            <p:cNvSpPr>
              <a:spLocks noChangeArrowheads="1"/>
            </p:cNvSpPr>
            <p:nvPr/>
          </p:nvSpPr>
          <p:spPr bwMode="auto">
            <a:xfrm rot="-2211361">
              <a:off x="0" y="58528"/>
              <a:ext cx="684000" cy="46800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45000">
                  <a:srgbClr val="FFFF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bg1"/>
                </a:solidFill>
                <a:latin typeface="Verdana" panose="020B0604030504040204" pitchFamily="34" charset="0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  <p:sp>
          <p:nvSpPr>
            <p:cNvPr id="7173" name="椭圆 173"/>
            <p:cNvSpPr>
              <a:spLocks noChangeAspect="1" noChangeArrowheads="1"/>
            </p:cNvSpPr>
            <p:nvPr/>
          </p:nvSpPr>
          <p:spPr bwMode="auto">
            <a:xfrm>
              <a:off x="112166" y="108000"/>
              <a:ext cx="792000" cy="792000"/>
            </a:xfrm>
            <a:prstGeom prst="ellipse">
              <a:avLst/>
            </a:prstGeom>
            <a:gradFill rotWithShape="1">
              <a:gsLst>
                <a:gs pos="0">
                  <a:srgbClr val="6EFF01"/>
                </a:gs>
                <a:gs pos="9999">
                  <a:srgbClr val="6EFF01"/>
                </a:gs>
                <a:gs pos="70000">
                  <a:srgbClr val="FFFFFF"/>
                </a:gs>
                <a:gs pos="100000">
                  <a:srgbClr val="FFFF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bg1"/>
                </a:solidFill>
                <a:latin typeface="Verdana" panose="020B0604030504040204" pitchFamily="34" charset="0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7174" name="Group 43"/>
          <p:cNvGrpSpPr/>
          <p:nvPr/>
        </p:nvGrpSpPr>
        <p:grpSpPr bwMode="auto">
          <a:xfrm>
            <a:off x="4247833" y="2682875"/>
            <a:ext cx="215900" cy="215900"/>
            <a:chOff x="0" y="0"/>
            <a:chExt cx="1012166" cy="1008000"/>
          </a:xfrm>
        </p:grpSpPr>
        <p:sp>
          <p:nvSpPr>
            <p:cNvPr id="7175" name="Oval 2"/>
            <p:cNvSpPr>
              <a:spLocks noChangeAspect="1" noChangeArrowheads="1"/>
            </p:cNvSpPr>
            <p:nvPr/>
          </p:nvSpPr>
          <p:spPr bwMode="auto">
            <a:xfrm>
              <a:off x="4166" y="0"/>
              <a:ext cx="1008000" cy="1008000"/>
            </a:xfrm>
            <a:prstGeom prst="ellipse">
              <a:avLst/>
            </a:prstGeom>
            <a:gradFill rotWithShape="1">
              <a:gsLst>
                <a:gs pos="0">
                  <a:srgbClr val="6EFF01"/>
                </a:gs>
                <a:gs pos="89999">
                  <a:srgbClr val="0F5000"/>
                </a:gs>
                <a:gs pos="100000">
                  <a:srgbClr val="0F50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ctr" hangingPunct="1">
                <a:buClr>
                  <a:srgbClr val="FF0000"/>
                </a:buClr>
                <a:buSzPct val="70000"/>
              </a:pPr>
              <a:endParaRPr lang="zh-CN" altLang="zh-CN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MS PGothic" panose="020B0600070205080204" pitchFamily="34" charset="-128"/>
              </a:endParaRPr>
            </a:p>
          </p:txBody>
        </p:sp>
        <p:sp>
          <p:nvSpPr>
            <p:cNvPr id="7176" name="椭圆 176"/>
            <p:cNvSpPr>
              <a:spLocks noChangeArrowheads="1"/>
            </p:cNvSpPr>
            <p:nvPr/>
          </p:nvSpPr>
          <p:spPr bwMode="auto">
            <a:xfrm rot="-2211361">
              <a:off x="0" y="58528"/>
              <a:ext cx="684000" cy="46800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45000">
                  <a:srgbClr val="FFFF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bg1"/>
                </a:solidFill>
                <a:latin typeface="Verdana" panose="020B0604030504040204" pitchFamily="34" charset="0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  <p:sp>
          <p:nvSpPr>
            <p:cNvPr id="7177" name="椭圆 177"/>
            <p:cNvSpPr>
              <a:spLocks noChangeAspect="1" noChangeArrowheads="1"/>
            </p:cNvSpPr>
            <p:nvPr/>
          </p:nvSpPr>
          <p:spPr bwMode="auto">
            <a:xfrm>
              <a:off x="112166" y="108000"/>
              <a:ext cx="792000" cy="792000"/>
            </a:xfrm>
            <a:prstGeom prst="ellipse">
              <a:avLst/>
            </a:prstGeom>
            <a:gradFill rotWithShape="1">
              <a:gsLst>
                <a:gs pos="0">
                  <a:srgbClr val="6EFF01"/>
                </a:gs>
                <a:gs pos="9999">
                  <a:srgbClr val="6EFF01"/>
                </a:gs>
                <a:gs pos="70000">
                  <a:srgbClr val="FFFFFF"/>
                </a:gs>
                <a:gs pos="100000">
                  <a:srgbClr val="FFFF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bg1"/>
                </a:solidFill>
                <a:latin typeface="Verdana" panose="020B0604030504040204" pitchFamily="34" charset="0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7178" name="Group 47"/>
          <p:cNvGrpSpPr/>
          <p:nvPr/>
        </p:nvGrpSpPr>
        <p:grpSpPr bwMode="auto">
          <a:xfrm>
            <a:off x="2561908" y="2682875"/>
            <a:ext cx="215900" cy="215900"/>
            <a:chOff x="0" y="0"/>
            <a:chExt cx="1012166" cy="1008000"/>
          </a:xfrm>
        </p:grpSpPr>
        <p:sp>
          <p:nvSpPr>
            <p:cNvPr id="7179" name="Oval 2"/>
            <p:cNvSpPr>
              <a:spLocks noChangeAspect="1" noChangeArrowheads="1"/>
            </p:cNvSpPr>
            <p:nvPr/>
          </p:nvSpPr>
          <p:spPr bwMode="auto">
            <a:xfrm>
              <a:off x="4166" y="0"/>
              <a:ext cx="1008000" cy="1008000"/>
            </a:xfrm>
            <a:prstGeom prst="ellipse">
              <a:avLst/>
            </a:prstGeom>
            <a:gradFill rotWithShape="1">
              <a:gsLst>
                <a:gs pos="0">
                  <a:srgbClr val="6EFF01"/>
                </a:gs>
                <a:gs pos="89999">
                  <a:srgbClr val="0F5000"/>
                </a:gs>
                <a:gs pos="100000">
                  <a:srgbClr val="0F50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ctr" hangingPunct="1">
                <a:buClr>
                  <a:srgbClr val="FF0000"/>
                </a:buClr>
                <a:buSzPct val="70000"/>
              </a:pPr>
              <a:endParaRPr lang="zh-CN" altLang="zh-CN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MS PGothic" panose="020B0600070205080204" pitchFamily="34" charset="-128"/>
              </a:endParaRPr>
            </a:p>
          </p:txBody>
        </p:sp>
        <p:sp>
          <p:nvSpPr>
            <p:cNvPr id="7180" name="椭圆 180"/>
            <p:cNvSpPr>
              <a:spLocks noChangeArrowheads="1"/>
            </p:cNvSpPr>
            <p:nvPr/>
          </p:nvSpPr>
          <p:spPr bwMode="auto">
            <a:xfrm rot="-2211361">
              <a:off x="0" y="58528"/>
              <a:ext cx="684000" cy="46800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45000">
                  <a:srgbClr val="FFFF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bg1"/>
                </a:solidFill>
                <a:latin typeface="Verdana" panose="020B0604030504040204" pitchFamily="34" charset="0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  <p:sp>
          <p:nvSpPr>
            <p:cNvPr id="7181" name="椭圆 181"/>
            <p:cNvSpPr>
              <a:spLocks noChangeAspect="1" noChangeArrowheads="1"/>
            </p:cNvSpPr>
            <p:nvPr/>
          </p:nvSpPr>
          <p:spPr bwMode="auto">
            <a:xfrm>
              <a:off x="112166" y="108000"/>
              <a:ext cx="792000" cy="792000"/>
            </a:xfrm>
            <a:prstGeom prst="ellipse">
              <a:avLst/>
            </a:prstGeom>
            <a:gradFill rotWithShape="1">
              <a:gsLst>
                <a:gs pos="0">
                  <a:srgbClr val="6EFF01"/>
                </a:gs>
                <a:gs pos="9999">
                  <a:srgbClr val="6EFF01"/>
                </a:gs>
                <a:gs pos="70000">
                  <a:srgbClr val="FFFFFF"/>
                </a:gs>
                <a:gs pos="100000">
                  <a:srgbClr val="FFFF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bg1"/>
                </a:solidFill>
                <a:latin typeface="Verdana" panose="020B0604030504040204" pitchFamily="34" charset="0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7182" name="Group 51"/>
          <p:cNvGrpSpPr/>
          <p:nvPr/>
        </p:nvGrpSpPr>
        <p:grpSpPr bwMode="auto">
          <a:xfrm>
            <a:off x="9305608" y="2682875"/>
            <a:ext cx="215900" cy="215900"/>
            <a:chOff x="0" y="0"/>
            <a:chExt cx="1012166" cy="1008000"/>
          </a:xfrm>
        </p:grpSpPr>
        <p:sp>
          <p:nvSpPr>
            <p:cNvPr id="7219" name="Oval 2"/>
            <p:cNvSpPr>
              <a:spLocks noChangeAspect="1" noChangeArrowheads="1"/>
            </p:cNvSpPr>
            <p:nvPr/>
          </p:nvSpPr>
          <p:spPr bwMode="auto">
            <a:xfrm>
              <a:off x="4166" y="0"/>
              <a:ext cx="1008000" cy="1008000"/>
            </a:xfrm>
            <a:prstGeom prst="ellipse">
              <a:avLst/>
            </a:prstGeom>
            <a:gradFill rotWithShape="1">
              <a:gsLst>
                <a:gs pos="0">
                  <a:srgbClr val="FFCF01"/>
                </a:gs>
                <a:gs pos="89999">
                  <a:srgbClr val="E22000"/>
                </a:gs>
                <a:gs pos="100000">
                  <a:srgbClr val="E220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ctr" hangingPunct="1">
                <a:buClr>
                  <a:srgbClr val="FF0000"/>
                </a:buClr>
                <a:buSzPct val="70000"/>
              </a:pPr>
              <a:endParaRPr lang="zh-CN" altLang="zh-CN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MS PGothic" panose="020B0600070205080204" pitchFamily="34" charset="-128"/>
              </a:endParaRPr>
            </a:p>
          </p:txBody>
        </p:sp>
        <p:sp>
          <p:nvSpPr>
            <p:cNvPr id="7220" name="椭圆 8"/>
            <p:cNvSpPr>
              <a:spLocks noChangeArrowheads="1"/>
            </p:cNvSpPr>
            <p:nvPr/>
          </p:nvSpPr>
          <p:spPr bwMode="auto">
            <a:xfrm rot="-2211361">
              <a:off x="0" y="58528"/>
              <a:ext cx="684000" cy="46800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45000">
                  <a:srgbClr val="FFFF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bg1"/>
                </a:solidFill>
                <a:latin typeface="Verdana" panose="020B0604030504040204" pitchFamily="34" charset="0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  <p:sp>
          <p:nvSpPr>
            <p:cNvPr id="7221" name="椭圆 185"/>
            <p:cNvSpPr>
              <a:spLocks noChangeAspect="1" noChangeArrowheads="1"/>
            </p:cNvSpPr>
            <p:nvPr/>
          </p:nvSpPr>
          <p:spPr bwMode="auto">
            <a:xfrm>
              <a:off x="112166" y="108000"/>
              <a:ext cx="792000" cy="792000"/>
            </a:xfrm>
            <a:prstGeom prst="ellipse">
              <a:avLst/>
            </a:prstGeom>
            <a:gradFill rotWithShape="1">
              <a:gsLst>
                <a:gs pos="0">
                  <a:srgbClr val="FFC000"/>
                </a:gs>
                <a:gs pos="9999">
                  <a:srgbClr val="FFC000"/>
                </a:gs>
                <a:gs pos="70000">
                  <a:srgbClr val="FFFFFF"/>
                </a:gs>
                <a:gs pos="100000">
                  <a:srgbClr val="FFFF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chemeClr val="bg1"/>
                </a:solidFill>
                <a:latin typeface="Verdana" panose="020B0604030504040204" pitchFamily="34" charset="0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7222" name="TextBox 186"/>
          <p:cNvSpPr>
            <a:spLocks noChangeArrowheads="1"/>
          </p:cNvSpPr>
          <p:nvPr/>
        </p:nvSpPr>
        <p:spPr bwMode="auto">
          <a:xfrm>
            <a:off x="2292033" y="2265363"/>
            <a:ext cx="755650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ctr" hangingPunct="1">
              <a:buClr>
                <a:srgbClr val="FF0000"/>
              </a:buClr>
              <a:buSzPct val="70000"/>
            </a:pPr>
            <a:r>
              <a:rPr lang="en-US" altLang="zh-CN" sz="15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01</a:t>
            </a:r>
            <a:endParaRPr lang="en-US" altLang="zh-CN" sz="15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223" name="TextBox 187"/>
          <p:cNvSpPr>
            <a:spLocks noChangeArrowheads="1"/>
          </p:cNvSpPr>
          <p:nvPr/>
        </p:nvSpPr>
        <p:spPr bwMode="auto">
          <a:xfrm>
            <a:off x="9035733" y="2265363"/>
            <a:ext cx="755650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ctr" hangingPunct="1">
              <a:buClr>
                <a:srgbClr val="FF0000"/>
              </a:buClr>
              <a:buSzPct val="70000"/>
            </a:pPr>
            <a:r>
              <a:rPr lang="en-US" altLang="zh-CN" sz="15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05</a:t>
            </a:r>
            <a:endParaRPr lang="en-US" altLang="zh-CN" sz="15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224" name="TextBox 188"/>
          <p:cNvSpPr>
            <a:spLocks noChangeArrowheads="1"/>
          </p:cNvSpPr>
          <p:nvPr/>
        </p:nvSpPr>
        <p:spPr bwMode="auto">
          <a:xfrm>
            <a:off x="3977958" y="2265363"/>
            <a:ext cx="755650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ctr" hangingPunct="1">
              <a:buClr>
                <a:srgbClr val="FF0000"/>
              </a:buClr>
              <a:buSzPct val="70000"/>
            </a:pPr>
            <a:r>
              <a:rPr lang="en-US" altLang="zh-CN" sz="15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  <a:endParaRPr lang="en-US" altLang="zh-CN" sz="15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225" name="TextBox 189"/>
          <p:cNvSpPr>
            <a:spLocks noChangeArrowheads="1"/>
          </p:cNvSpPr>
          <p:nvPr/>
        </p:nvSpPr>
        <p:spPr bwMode="auto">
          <a:xfrm>
            <a:off x="5663883" y="2265363"/>
            <a:ext cx="755650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ctr" hangingPunct="1">
              <a:buClr>
                <a:srgbClr val="FF0000"/>
              </a:buClr>
              <a:buSzPct val="70000"/>
            </a:pPr>
            <a:r>
              <a:rPr lang="en-US" altLang="zh-CN" sz="15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03</a:t>
            </a:r>
            <a:endParaRPr lang="en-US" altLang="zh-CN" sz="15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226" name="TextBox 190"/>
          <p:cNvSpPr>
            <a:spLocks noChangeArrowheads="1"/>
          </p:cNvSpPr>
          <p:nvPr/>
        </p:nvSpPr>
        <p:spPr bwMode="auto">
          <a:xfrm>
            <a:off x="7349808" y="2265363"/>
            <a:ext cx="755650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ctr" hangingPunct="1">
              <a:buClr>
                <a:srgbClr val="FF0000"/>
              </a:buClr>
              <a:buSzPct val="70000"/>
            </a:pPr>
            <a:r>
              <a:rPr lang="en-US" altLang="zh-CN" sz="15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04</a:t>
            </a:r>
            <a:endParaRPr lang="en-US" altLang="zh-CN" sz="15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227" name="TextBox 146"/>
          <p:cNvSpPr>
            <a:spLocks noChangeArrowheads="1"/>
          </p:cNvSpPr>
          <p:nvPr/>
        </p:nvSpPr>
        <p:spPr bwMode="auto">
          <a:xfrm>
            <a:off x="6927533" y="3003550"/>
            <a:ext cx="15906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ctr" hangingPunct="1">
              <a:buClr>
                <a:srgbClr val="FF0000"/>
              </a:buClr>
              <a:buSzPct val="70000"/>
            </a:pP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演职晚场</a:t>
            </a:r>
            <a:endParaRPr lang="zh-CN" altLang="en-US" sz="1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228" name="TextBox 146"/>
          <p:cNvSpPr>
            <a:spLocks noChangeArrowheads="1"/>
          </p:cNvSpPr>
          <p:nvPr/>
        </p:nvSpPr>
        <p:spPr bwMode="auto">
          <a:xfrm>
            <a:off x="8665845" y="3003550"/>
            <a:ext cx="1468438" cy="306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嘉宾未到</a:t>
            </a:r>
            <a:endParaRPr lang="zh-CN" altLang="en-US" sz="1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229" name="TextBox 146"/>
          <p:cNvSpPr>
            <a:spLocks noChangeArrowheads="1"/>
          </p:cNvSpPr>
          <p:nvPr/>
        </p:nvSpPr>
        <p:spPr bwMode="auto">
          <a:xfrm>
            <a:off x="5225733" y="3003550"/>
            <a:ext cx="15906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ctr" hangingPunct="1">
              <a:buClr>
                <a:srgbClr val="FF0000"/>
              </a:buClr>
              <a:buSzPct val="70000"/>
            </a:pP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话筒故障</a:t>
            </a:r>
            <a:endParaRPr lang="zh-CN" altLang="en-US" sz="1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230" name="TextBox 146"/>
          <p:cNvSpPr>
            <a:spLocks noChangeArrowheads="1"/>
          </p:cNvSpPr>
          <p:nvPr/>
        </p:nvSpPr>
        <p:spPr bwMode="auto">
          <a:xfrm>
            <a:off x="3536633" y="3003550"/>
            <a:ext cx="15906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ctr" hangingPunct="1">
              <a:buClr>
                <a:srgbClr val="FF0000"/>
              </a:buClr>
              <a:buSzPct val="70000"/>
            </a:pP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音讯故障</a:t>
            </a:r>
            <a:endParaRPr lang="zh-CN" altLang="en-US" sz="1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231" name="TextBox 146"/>
          <p:cNvSpPr>
            <a:spLocks noChangeArrowheads="1"/>
          </p:cNvSpPr>
          <p:nvPr/>
        </p:nvSpPr>
        <p:spPr bwMode="auto">
          <a:xfrm>
            <a:off x="1847533" y="3003550"/>
            <a:ext cx="15906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ctr" hangingPunct="1">
              <a:buClr>
                <a:srgbClr val="FF0000"/>
              </a:buClr>
              <a:buSzPct val="70000"/>
            </a:pP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电源故障</a:t>
            </a:r>
            <a:endParaRPr lang="zh-CN" altLang="en-US" sz="1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232" name="TextBox 146"/>
          <p:cNvSpPr>
            <a:spLocks noChangeArrowheads="1"/>
          </p:cNvSpPr>
          <p:nvPr/>
        </p:nvSpPr>
        <p:spPr bwMode="auto">
          <a:xfrm>
            <a:off x="1877695" y="3429000"/>
            <a:ext cx="1571625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sz="13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工程部门必须提供</a:t>
            </a:r>
            <a:r>
              <a:rPr lang="en-US" altLang="zh-CN" sz="13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  <a:r>
              <a:rPr lang="zh-CN" altLang="en-US" sz="13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条独立供电线路至活动现场舞台边，由专职电力工程师看护线路和电 流使用情况</a:t>
            </a:r>
            <a:endParaRPr lang="zh-CN" altLang="en-US" sz="13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233" name="TextBox 146"/>
          <p:cNvSpPr>
            <a:spLocks noChangeArrowheads="1"/>
          </p:cNvSpPr>
          <p:nvPr/>
        </p:nvSpPr>
        <p:spPr bwMode="auto">
          <a:xfrm>
            <a:off x="3592195" y="3429000"/>
            <a:ext cx="1500188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重音讯电路。信号源：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台计算机信号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234" name="TextBox 146"/>
          <p:cNvSpPr>
            <a:spLocks noChangeArrowheads="1"/>
          </p:cNvSpPr>
          <p:nvPr/>
        </p:nvSpPr>
        <p:spPr bwMode="auto">
          <a:xfrm>
            <a:off x="5306695" y="3429000"/>
            <a:ext cx="1500188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使用话筒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支，备用话筒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只，备用电池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8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盒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235" name="TextBox 146"/>
          <p:cNvSpPr>
            <a:spLocks noChangeArrowheads="1"/>
          </p:cNvSpPr>
          <p:nvPr/>
        </p:nvSpPr>
        <p:spPr bwMode="auto">
          <a:xfrm>
            <a:off x="6949758" y="3429000"/>
            <a:ext cx="15716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sz="1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专人负责演职人员管理，当天演职人员必须提前</a:t>
            </a:r>
            <a:r>
              <a:rPr lang="en-US" altLang="zh-CN" sz="1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  <a:r>
              <a:rPr lang="zh-CN" altLang="en-US" sz="1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小时到场，其活动范围需在负责人的视线范围之内</a:t>
            </a:r>
            <a:endParaRPr lang="zh-CN" altLang="en-US" sz="1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236" name="TextBox 146"/>
          <p:cNvSpPr>
            <a:spLocks noChangeArrowheads="1"/>
          </p:cNvSpPr>
          <p:nvPr/>
        </p:nvSpPr>
        <p:spPr bwMode="auto">
          <a:xfrm>
            <a:off x="8664258" y="3429000"/>
            <a:ext cx="1643062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ahoma" panose="020B0604030504040204" pitchFamily="34" charset="0"/>
              </a:rPr>
              <a:t>甲方需提前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ahoma" panose="020B0604030504040204" pitchFamily="34" charset="0"/>
              </a:rPr>
              <a:t>2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ahoma" panose="020B0604030504040204" pitchFamily="34" charset="0"/>
              </a:rPr>
              <a:t>天确定到场嘉宾，致辞嘉宾的名单，确定当天到场嘉宾的名额，并向活动执行方回馈情况，如致辞贵宾有所变化，做好备选人并沟通好细节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免费 白天在草地上的足球 素材图片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7" b="3569"/>
          <a:stretch>
            <a:fillRect/>
          </a:stretch>
        </p:blipFill>
        <p:spPr bwMode="auto">
          <a:xfrm>
            <a:off x="-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40"/>
          <a:stretch>
            <a:fillRect/>
          </a:stretch>
        </p:blipFill>
        <p:spPr bwMode="auto">
          <a:xfrm>
            <a:off x="0" y="-116732"/>
            <a:ext cx="12192000" cy="697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/>
          <p:cNvSpPr/>
          <p:nvPr/>
        </p:nvSpPr>
        <p:spPr>
          <a:xfrm>
            <a:off x="0" y="-116732"/>
            <a:ext cx="12192000" cy="6858001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i="1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820" y="121920"/>
            <a:ext cx="3267075" cy="102806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280" y="1043305"/>
            <a:ext cx="4033520" cy="38354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863215" y="1891665"/>
            <a:ext cx="7458710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5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谢谢观看！</a:t>
            </a:r>
            <a:endParaRPr lang="zh-CN" altLang="en-US" sz="115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366645" y="3695065"/>
            <a:ext cx="74587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THANKS</a:t>
            </a:r>
            <a:endParaRPr lang="en-US" altLang="zh-CN" sz="5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免费 绿色足球场 素材图片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66" b="2636"/>
          <a:stretch>
            <a:fillRect/>
          </a:stretch>
        </p:blipFill>
        <p:spPr bwMode="auto">
          <a:xfrm>
            <a:off x="0" y="-136187"/>
            <a:ext cx="12192000" cy="699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0" y="-136187"/>
            <a:ext cx="12192000" cy="6994187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i="1" dirty="0"/>
          </a:p>
        </p:txBody>
      </p:sp>
      <p:sp>
        <p:nvSpPr>
          <p:cNvPr id="5" name="文本框 4"/>
          <p:cNvSpPr txBox="1"/>
          <p:nvPr/>
        </p:nvSpPr>
        <p:spPr>
          <a:xfrm>
            <a:off x="2859931" y="1127609"/>
            <a:ext cx="7062282" cy="2069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拥抱潮流，与客户同乐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借势世界杯热潮，策划系列主题活动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与客户一起享受情绪共振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提升项目好感度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4" descr="免费 岸邊, 招手, 水 的 免费素材图片 素材图片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74" b="355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矩形 307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i="1" dirty="0"/>
          </a:p>
        </p:txBody>
      </p:sp>
      <p:sp>
        <p:nvSpPr>
          <p:cNvPr id="3080" name="矩形: 圆角 3079"/>
          <p:cNvSpPr/>
          <p:nvPr/>
        </p:nvSpPr>
        <p:spPr>
          <a:xfrm>
            <a:off x="4523362" y="554477"/>
            <a:ext cx="3317133" cy="1608625"/>
          </a:xfrm>
          <a:prstGeom prst="round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4336810" y="589347"/>
            <a:ext cx="365760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    录</a:t>
            </a:r>
            <a:endParaRPr lang="en-US" altLang="zh-CN" sz="5400" b="1" dirty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40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4000" b="1" dirty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483141" y="2464765"/>
            <a:ext cx="1598578" cy="3012702"/>
            <a:chOff x="486383" y="2568103"/>
            <a:chExt cx="1770434" cy="3336584"/>
          </a:xfrm>
        </p:grpSpPr>
        <p:sp>
          <p:nvSpPr>
            <p:cNvPr id="6" name="矩形: 圆角 5"/>
            <p:cNvSpPr/>
            <p:nvPr/>
          </p:nvSpPr>
          <p:spPr>
            <a:xfrm>
              <a:off x="486383" y="2568103"/>
              <a:ext cx="1770434" cy="3336584"/>
            </a:xfrm>
            <a:prstGeom prst="round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rgbClr val="00B050"/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6383" y="2803238"/>
              <a:ext cx="1770434" cy="923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b="1" dirty="0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36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486383" y="3726569"/>
              <a:ext cx="177043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活动</a:t>
              </a:r>
              <a:endParaRPr lang="en-US" altLang="zh-CN" sz="32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3200" b="1" dirty="0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概况</a:t>
              </a:r>
              <a:endParaRPr lang="zh-CN" altLang="en-US" sz="20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0" name="直接连接符 9"/>
            <p:cNvCxnSpPr/>
            <p:nvPr/>
          </p:nvCxnSpPr>
          <p:spPr>
            <a:xfrm>
              <a:off x="992221" y="5496127"/>
              <a:ext cx="758758" cy="0"/>
            </a:xfrm>
            <a:prstGeom prst="line">
              <a:avLst/>
            </a:prstGeom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组合 11"/>
          <p:cNvGrpSpPr/>
          <p:nvPr/>
        </p:nvGrpSpPr>
        <p:grpSpPr>
          <a:xfrm>
            <a:off x="2402733" y="2464765"/>
            <a:ext cx="1598578" cy="3012702"/>
            <a:chOff x="486383" y="2568103"/>
            <a:chExt cx="1770434" cy="3336584"/>
          </a:xfrm>
        </p:grpSpPr>
        <p:sp>
          <p:nvSpPr>
            <p:cNvPr id="13" name="矩形: 圆角 12"/>
            <p:cNvSpPr/>
            <p:nvPr/>
          </p:nvSpPr>
          <p:spPr>
            <a:xfrm>
              <a:off x="486383" y="2568103"/>
              <a:ext cx="1770434" cy="3336584"/>
            </a:xfrm>
            <a:prstGeom prst="round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rgbClr val="00B050"/>
                </a:solidFill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486383" y="2803239"/>
              <a:ext cx="177043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b="1" dirty="0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36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486383" y="3726569"/>
              <a:ext cx="177043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活动</a:t>
              </a:r>
              <a:endParaRPr lang="en-US" altLang="zh-CN" sz="32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3200" b="1" dirty="0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亮点</a:t>
              </a:r>
              <a:endParaRPr lang="zh-CN" altLang="en-US" sz="20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6" name="直接连接符 15"/>
            <p:cNvCxnSpPr/>
            <p:nvPr/>
          </p:nvCxnSpPr>
          <p:spPr>
            <a:xfrm>
              <a:off x="992221" y="5496127"/>
              <a:ext cx="758758" cy="0"/>
            </a:xfrm>
            <a:prstGeom prst="line">
              <a:avLst/>
            </a:prstGeom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组合 16"/>
          <p:cNvGrpSpPr/>
          <p:nvPr/>
        </p:nvGrpSpPr>
        <p:grpSpPr>
          <a:xfrm>
            <a:off x="4322325" y="2464765"/>
            <a:ext cx="1598578" cy="3012702"/>
            <a:chOff x="486383" y="2568103"/>
            <a:chExt cx="1770434" cy="3336584"/>
          </a:xfrm>
        </p:grpSpPr>
        <p:sp>
          <p:nvSpPr>
            <p:cNvPr id="18" name="矩形: 圆角 17"/>
            <p:cNvSpPr/>
            <p:nvPr/>
          </p:nvSpPr>
          <p:spPr>
            <a:xfrm>
              <a:off x="486383" y="2568103"/>
              <a:ext cx="1770434" cy="3336584"/>
            </a:xfrm>
            <a:prstGeom prst="round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rgbClr val="00B050"/>
                </a:solidFill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486383" y="2803239"/>
              <a:ext cx="177043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b="1" dirty="0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zh-CN" altLang="en-US" sz="36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486383" y="3726569"/>
              <a:ext cx="177043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预热</a:t>
              </a:r>
              <a:endParaRPr lang="en-US" altLang="zh-CN" sz="32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3200" b="1" dirty="0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宣传</a:t>
              </a:r>
              <a:endParaRPr lang="zh-CN" altLang="en-US" sz="20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992221" y="5496127"/>
              <a:ext cx="758758" cy="0"/>
            </a:xfrm>
            <a:prstGeom prst="line">
              <a:avLst/>
            </a:prstGeom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1"/>
          <p:cNvGrpSpPr/>
          <p:nvPr/>
        </p:nvGrpSpPr>
        <p:grpSpPr>
          <a:xfrm>
            <a:off x="10081099" y="2464765"/>
            <a:ext cx="1598578" cy="3012702"/>
            <a:chOff x="486383" y="2568103"/>
            <a:chExt cx="1770434" cy="3336584"/>
          </a:xfrm>
        </p:grpSpPr>
        <p:sp>
          <p:nvSpPr>
            <p:cNvPr id="23" name="矩形: 圆角 22"/>
            <p:cNvSpPr/>
            <p:nvPr/>
          </p:nvSpPr>
          <p:spPr>
            <a:xfrm>
              <a:off x="486383" y="2568103"/>
              <a:ext cx="1770434" cy="3336584"/>
            </a:xfrm>
            <a:prstGeom prst="round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rgbClr val="00B050"/>
                </a:solidFill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486383" y="2803239"/>
              <a:ext cx="177043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b="1" dirty="0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06</a:t>
              </a:r>
              <a:endParaRPr lang="zh-CN" altLang="en-US" sz="36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486383" y="3726569"/>
              <a:ext cx="1770434" cy="11930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</a:t>
              </a:r>
              <a:endParaRPr lang="en-US" altLang="zh-CN" sz="32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3200" b="1" dirty="0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保障</a:t>
              </a:r>
              <a:endParaRPr lang="zh-CN" altLang="en-US" sz="20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26" name="直接连接符 25"/>
            <p:cNvCxnSpPr/>
            <p:nvPr/>
          </p:nvCxnSpPr>
          <p:spPr>
            <a:xfrm>
              <a:off x="992221" y="5496127"/>
              <a:ext cx="758758" cy="0"/>
            </a:xfrm>
            <a:prstGeom prst="line">
              <a:avLst/>
            </a:prstGeom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组合 26"/>
          <p:cNvGrpSpPr/>
          <p:nvPr/>
        </p:nvGrpSpPr>
        <p:grpSpPr>
          <a:xfrm>
            <a:off x="6241917" y="2464765"/>
            <a:ext cx="1598578" cy="3012702"/>
            <a:chOff x="486383" y="2568103"/>
            <a:chExt cx="1770434" cy="3336584"/>
          </a:xfrm>
        </p:grpSpPr>
        <p:sp>
          <p:nvSpPr>
            <p:cNvPr id="28" name="矩形: 圆角 27"/>
            <p:cNvSpPr/>
            <p:nvPr/>
          </p:nvSpPr>
          <p:spPr>
            <a:xfrm>
              <a:off x="486383" y="2568103"/>
              <a:ext cx="1770434" cy="3336584"/>
            </a:xfrm>
            <a:prstGeom prst="round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rgbClr val="00B050"/>
                </a:solidFill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486383" y="2803239"/>
              <a:ext cx="177043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b="1" dirty="0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</a:t>
              </a:r>
              <a:endParaRPr lang="zh-CN" altLang="en-US" sz="36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486383" y="3726569"/>
              <a:ext cx="177043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氛围</a:t>
              </a:r>
              <a:endParaRPr lang="en-US" altLang="zh-CN" sz="32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3200" b="1" dirty="0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布置</a:t>
              </a:r>
              <a:endParaRPr lang="zh-CN" altLang="en-US" sz="20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31" name="直接连接符 30"/>
            <p:cNvCxnSpPr/>
            <p:nvPr/>
          </p:nvCxnSpPr>
          <p:spPr>
            <a:xfrm>
              <a:off x="992221" y="5496127"/>
              <a:ext cx="758758" cy="0"/>
            </a:xfrm>
            <a:prstGeom prst="line">
              <a:avLst/>
            </a:prstGeom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72" name="组合 3071"/>
          <p:cNvGrpSpPr/>
          <p:nvPr/>
        </p:nvGrpSpPr>
        <p:grpSpPr>
          <a:xfrm>
            <a:off x="8161509" y="2464765"/>
            <a:ext cx="1598578" cy="3012702"/>
            <a:chOff x="486383" y="2568103"/>
            <a:chExt cx="1770434" cy="3336584"/>
          </a:xfrm>
        </p:grpSpPr>
        <p:sp>
          <p:nvSpPr>
            <p:cNvPr id="3073" name="矩形: 圆角 3072"/>
            <p:cNvSpPr/>
            <p:nvPr/>
          </p:nvSpPr>
          <p:spPr>
            <a:xfrm>
              <a:off x="486383" y="2568103"/>
              <a:ext cx="1770434" cy="3336584"/>
            </a:xfrm>
            <a:prstGeom prst="round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rgbClr val="00B050"/>
                </a:solidFill>
              </a:endParaRPr>
            </a:p>
          </p:txBody>
        </p:sp>
        <p:sp>
          <p:nvSpPr>
            <p:cNvPr id="3075" name="文本框 3074"/>
            <p:cNvSpPr txBox="1"/>
            <p:nvPr/>
          </p:nvSpPr>
          <p:spPr>
            <a:xfrm>
              <a:off x="486383" y="2803239"/>
              <a:ext cx="177043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b="1" dirty="0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05</a:t>
              </a:r>
              <a:endParaRPr lang="zh-CN" altLang="en-US" sz="36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77" name="文本框 3076"/>
            <p:cNvSpPr txBox="1"/>
            <p:nvPr/>
          </p:nvSpPr>
          <p:spPr>
            <a:xfrm>
              <a:off x="486383" y="3726569"/>
              <a:ext cx="1770434" cy="11930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活动</a:t>
              </a:r>
              <a:endParaRPr lang="en-US" altLang="zh-CN" sz="20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3200" b="1" dirty="0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内容</a:t>
              </a:r>
              <a:endParaRPr lang="en-US" altLang="zh-CN" sz="32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3078" name="直接连接符 3077"/>
            <p:cNvCxnSpPr/>
            <p:nvPr/>
          </p:nvCxnSpPr>
          <p:spPr>
            <a:xfrm>
              <a:off x="992221" y="5496127"/>
              <a:ext cx="758758" cy="0"/>
            </a:xfrm>
            <a:prstGeom prst="line">
              <a:avLst/>
            </a:prstGeom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免费 岸邊, 招手, 水 的 免费素材图片 素材图片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74" b="355"/>
          <a:stretch>
            <a:fillRect/>
          </a:stretch>
        </p:blipFill>
        <p:spPr bwMode="auto">
          <a:xfrm>
            <a:off x="390727" y="262646"/>
            <a:ext cx="11410546" cy="641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5573948" y="262646"/>
            <a:ext cx="6227325" cy="6418433"/>
          </a:xfrm>
          <a:prstGeom prst="rect">
            <a:avLst/>
          </a:prstGeom>
          <a:solidFill>
            <a:schemeClr val="accent6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i="1" dirty="0"/>
          </a:p>
        </p:txBody>
      </p:sp>
      <p:sp>
        <p:nvSpPr>
          <p:cNvPr id="2" name="矩形: 圆角 1"/>
          <p:cNvSpPr/>
          <p:nvPr/>
        </p:nvSpPr>
        <p:spPr>
          <a:xfrm>
            <a:off x="194552" y="262646"/>
            <a:ext cx="6167337" cy="6410528"/>
          </a:xfrm>
          <a:prstGeom prst="roundRect">
            <a:avLst>
              <a:gd name="adj" fmla="val 379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69603" y="1096071"/>
            <a:ext cx="3856061" cy="3472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01</a:t>
            </a:r>
            <a:endParaRPr lang="en-US" altLang="zh-CN" sz="1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074" name="矩形: 圆角 3073"/>
          <p:cNvSpPr/>
          <p:nvPr/>
        </p:nvSpPr>
        <p:spPr>
          <a:xfrm>
            <a:off x="937142" y="3716793"/>
            <a:ext cx="4572000" cy="1191993"/>
          </a:xfrm>
          <a:prstGeom prst="roundRect">
            <a:avLst>
              <a:gd name="adj" fmla="val 843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76" name="文本框 3075"/>
          <p:cNvSpPr txBox="1"/>
          <p:nvPr/>
        </p:nvSpPr>
        <p:spPr>
          <a:xfrm>
            <a:off x="1621748" y="3555076"/>
            <a:ext cx="3738822" cy="119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5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活动概况</a:t>
            </a:r>
            <a:endParaRPr lang="en-US" altLang="zh-CN" sz="5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081" name="文本框 3080"/>
          <p:cNvSpPr txBox="1"/>
          <p:nvPr/>
        </p:nvSpPr>
        <p:spPr>
          <a:xfrm rot="5400000">
            <a:off x="2651653" y="1900139"/>
            <a:ext cx="4584463" cy="833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b="1" dirty="0">
                <a:solidFill>
                  <a:schemeClr val="bg1"/>
                </a:solidFill>
                <a:latin typeface="Birch Std" panose="03060502040705060204" pitchFamily="66" charset="0"/>
                <a:cs typeface="Arial" panose="020B0604020202020204" pitchFamily="34" charset="0"/>
                <a:sym typeface="+mn-lt"/>
              </a:rPr>
              <a:t>Activity overview</a:t>
            </a:r>
            <a:endParaRPr lang="en-US" altLang="zh-CN" sz="3600" b="1" dirty="0">
              <a:solidFill>
                <a:schemeClr val="bg1"/>
              </a:solidFill>
              <a:latin typeface="Birch Std" panose="03060502040705060204" pitchFamily="66" charset="0"/>
              <a:cs typeface="Arial" panose="020B0604020202020204" pitchFamily="34" charset="0"/>
              <a:sym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3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: 圆角 3"/>
          <p:cNvSpPr/>
          <p:nvPr/>
        </p:nvSpPr>
        <p:spPr>
          <a:xfrm>
            <a:off x="398592" y="723043"/>
            <a:ext cx="11535499" cy="5695342"/>
          </a:xfrm>
          <a:prstGeom prst="roundRect">
            <a:avLst>
              <a:gd name="adj" fmla="val 3068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6466147" y="1586931"/>
            <a:ext cx="5097797" cy="4015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zh-CN" sz="2000" b="1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活动主题：</a:t>
            </a:r>
            <a:endParaRPr lang="en-US" altLang="zh-CN" sz="20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燃情世界杯  决战</a:t>
            </a:r>
            <a:r>
              <a:rPr lang="zh-CN" altLang="en-US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绿茵场</a:t>
            </a:r>
            <a:r>
              <a:rPr lang="en-US" altLang="zh-CN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——</a:t>
            </a:r>
            <a:r>
              <a:rPr lang="zh-CN" altLang="en-US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地产项目</a:t>
            </a:r>
            <a:r>
              <a:rPr lang="en-US" altLang="zh-CN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2022</a:t>
            </a:r>
            <a:r>
              <a:rPr lang="zh-CN" altLang="en-US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世界杯主题活动</a:t>
            </a:r>
            <a:endParaRPr lang="en-US" altLang="zh-CN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zh-CN" sz="2000" b="1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活动时间：</a:t>
            </a:r>
            <a:endParaRPr lang="en-US" altLang="zh-CN" sz="20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2022</a:t>
            </a:r>
            <a:r>
              <a:rPr lang="zh-CN" altLang="en-US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年</a:t>
            </a:r>
            <a:r>
              <a:rPr lang="en-US" altLang="zh-CN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en-US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月</a:t>
            </a:r>
            <a:r>
              <a:rPr lang="en-US" altLang="zh-CN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20</a:t>
            </a:r>
            <a:r>
              <a:rPr lang="zh-CN" altLang="en-US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日</a:t>
            </a:r>
            <a:r>
              <a:rPr lang="en-US" altLang="zh-CN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-12</a:t>
            </a:r>
            <a:r>
              <a:rPr lang="zh-CN" altLang="en-US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月</a:t>
            </a:r>
            <a:r>
              <a:rPr lang="en-US" altLang="zh-CN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19</a:t>
            </a:r>
            <a:r>
              <a:rPr lang="zh-CN" altLang="en-US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日</a:t>
            </a:r>
            <a:endParaRPr lang="en-US" altLang="zh-CN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zh-CN" sz="2000" b="1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活动对象：</a:t>
            </a:r>
            <a:endParaRPr lang="en-US" altLang="zh-CN" sz="20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zh-CN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业主、潜在客户、定向邀约客户等</a:t>
            </a:r>
            <a:endParaRPr lang="zh-CN" altLang="zh-CN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zh-CN" sz="2000" b="1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活动调性：</a:t>
            </a:r>
            <a:endParaRPr lang="en-US" altLang="zh-CN" sz="20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热情奔放、欢乐、激情</a:t>
            </a:r>
            <a:endParaRPr lang="zh-CN" altLang="zh-CN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8" r="16025"/>
          <a:stretch>
            <a:fillRect/>
          </a:stretch>
        </p:blipFill>
        <p:spPr bwMode="auto">
          <a:xfrm>
            <a:off x="398593" y="723041"/>
            <a:ext cx="5627068" cy="569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398591" y="723041"/>
            <a:ext cx="5627069" cy="5561027"/>
          </a:xfrm>
          <a:prstGeom prst="rect">
            <a:avLst/>
          </a:prstGeom>
          <a:solidFill>
            <a:schemeClr val="accent6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i="1" dirty="0"/>
          </a:p>
        </p:txBody>
      </p:sp>
      <p:sp>
        <p:nvSpPr>
          <p:cNvPr id="8" name="文本框 7"/>
          <p:cNvSpPr txBox="1"/>
          <p:nvPr/>
        </p:nvSpPr>
        <p:spPr>
          <a:xfrm>
            <a:off x="398592" y="0"/>
            <a:ext cx="2753791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活动概况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3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: 圆角 3"/>
          <p:cNvSpPr/>
          <p:nvPr/>
        </p:nvSpPr>
        <p:spPr>
          <a:xfrm>
            <a:off x="398592" y="723043"/>
            <a:ext cx="11535499" cy="5695342"/>
          </a:xfrm>
          <a:prstGeom prst="roundRect">
            <a:avLst>
              <a:gd name="adj" fmla="val 3068"/>
            </a:avLst>
          </a:prstGeom>
          <a:solidFill>
            <a:srgbClr val="00B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286104" y="1619390"/>
            <a:ext cx="10507304" cy="3638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400" b="1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提升项目热度。</a:t>
            </a:r>
            <a:endParaRPr lang="en-US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000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</a:t>
            </a:r>
            <a:r>
              <a:rPr lang="zh-CN" altLang="en-US" sz="2000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借助世界杯赛事，策划主题系列活动，保持项目热度；</a:t>
            </a:r>
            <a:endParaRPr lang="zh-CN" altLang="en-US" sz="2000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sz="2400" b="1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为开盘蓄客。</a:t>
            </a:r>
            <a:endParaRPr lang="en-US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000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</a:t>
            </a:r>
            <a:r>
              <a:rPr lang="zh-CN" altLang="en-US" sz="2000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通过活动邀约客户参与，为后期项目开盘蓄客，提升项目去化能力；</a:t>
            </a:r>
            <a:endParaRPr lang="zh-CN" altLang="en-US" sz="2000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250000"/>
              </a:lnSpc>
              <a:buFont typeface="Wingdings" panose="05000000000000000000" pitchFamily="2" charset="2"/>
              <a:buChar char="u"/>
            </a:pPr>
            <a:r>
              <a:rPr lang="zh-CN" altLang="en-US" sz="2400" b="1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增加项目口碑传播。</a:t>
            </a:r>
            <a:endParaRPr lang="en-US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000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</a:t>
            </a:r>
            <a:r>
              <a:rPr lang="zh-CN" altLang="en-US" sz="2000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通过以客户喜闻乐见的形式开展活动，提升项目的二次传播。</a:t>
            </a:r>
            <a:endParaRPr lang="zh-CN" altLang="en-US" sz="2000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98592" y="0"/>
            <a:ext cx="2753791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活动目的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免费 岸邊, 招手, 水 的 免费素材图片 素材图片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74" b="355"/>
          <a:stretch>
            <a:fillRect/>
          </a:stretch>
        </p:blipFill>
        <p:spPr bwMode="auto">
          <a:xfrm>
            <a:off x="390727" y="262646"/>
            <a:ext cx="11410546" cy="641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5573948" y="262646"/>
            <a:ext cx="6227325" cy="6418433"/>
          </a:xfrm>
          <a:prstGeom prst="rect">
            <a:avLst/>
          </a:prstGeom>
          <a:solidFill>
            <a:schemeClr val="accent6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i="1" dirty="0"/>
          </a:p>
        </p:txBody>
      </p:sp>
      <p:sp>
        <p:nvSpPr>
          <p:cNvPr id="2" name="矩形: 圆角 1"/>
          <p:cNvSpPr/>
          <p:nvPr/>
        </p:nvSpPr>
        <p:spPr>
          <a:xfrm>
            <a:off x="194552" y="262646"/>
            <a:ext cx="6167337" cy="6410528"/>
          </a:xfrm>
          <a:prstGeom prst="roundRect">
            <a:avLst>
              <a:gd name="adj" fmla="val 379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69603" y="1096071"/>
            <a:ext cx="3856061" cy="3534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02</a:t>
            </a:r>
            <a:endParaRPr lang="en-US" altLang="zh-CN" sz="1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074" name="矩形: 圆角 3073"/>
          <p:cNvSpPr/>
          <p:nvPr/>
        </p:nvSpPr>
        <p:spPr>
          <a:xfrm>
            <a:off x="937142" y="3716793"/>
            <a:ext cx="4572000" cy="1191993"/>
          </a:xfrm>
          <a:prstGeom prst="roundRect">
            <a:avLst>
              <a:gd name="adj" fmla="val 843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76" name="文本框 3075"/>
          <p:cNvSpPr txBox="1"/>
          <p:nvPr/>
        </p:nvSpPr>
        <p:spPr>
          <a:xfrm>
            <a:off x="1621748" y="3521217"/>
            <a:ext cx="3738822" cy="121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5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活动亮点</a:t>
            </a:r>
            <a:endParaRPr lang="en-US" altLang="zh-CN" sz="5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081" name="文本框 3080"/>
          <p:cNvSpPr txBox="1"/>
          <p:nvPr/>
        </p:nvSpPr>
        <p:spPr>
          <a:xfrm rot="5400000">
            <a:off x="2450993" y="2015889"/>
            <a:ext cx="458446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b="1" dirty="0">
                <a:solidFill>
                  <a:schemeClr val="bg1"/>
                </a:solidFill>
                <a:latin typeface="Birch Std" panose="03060502040705060204" pitchFamily="66" charset="0"/>
                <a:cs typeface="Arial" panose="020B0604020202020204" pitchFamily="34" charset="0"/>
                <a:sym typeface="+mn-lt"/>
              </a:rPr>
              <a:t>Attraction of the Activity</a:t>
            </a:r>
            <a:endParaRPr lang="en-US" altLang="zh-CN" sz="2400" b="1" dirty="0">
              <a:solidFill>
                <a:schemeClr val="bg1"/>
              </a:solidFill>
              <a:latin typeface="Birch Std" panose="03060502040705060204" pitchFamily="66" charset="0"/>
              <a:cs typeface="Arial" panose="020B0604020202020204" pitchFamily="34" charset="0"/>
              <a:sym typeface="+mn-lt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46.4913385826771,&quot;width&quot;:10992.952755905511}"/>
</p:tagLst>
</file>

<file path=ppt/tags/tag2.xml><?xml version="1.0" encoding="utf-8"?>
<p:tagLst xmlns:p="http://schemas.openxmlformats.org/presentationml/2006/main">
  <p:tag name="KSO_WPP_MARK_KEY" val="2ea06bd5-52c1-4dab-99e2-c79803974ad7"/>
  <p:tag name="COMMONDATA" val="eyJoZGlkIjoiYTZmNjcyMWQ4NWZkZGVmNGIzZDY5ZmY0ODc1ODExYWE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1855</Words>
  <Application>WPS 演示</Application>
  <PresentationFormat>宽屏</PresentationFormat>
  <Paragraphs>252</Paragraphs>
  <Slides>38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38</vt:i4>
      </vt:variant>
    </vt:vector>
  </HeadingPairs>
  <TitlesOfParts>
    <vt:vector size="53" baseType="lpstr">
      <vt:lpstr>Arial</vt:lpstr>
      <vt:lpstr>宋体</vt:lpstr>
      <vt:lpstr>Wingdings</vt:lpstr>
      <vt:lpstr>微软雅黑</vt:lpstr>
      <vt:lpstr>Birch Std</vt:lpstr>
      <vt:lpstr>Mongolian Baiti</vt:lpstr>
      <vt:lpstr>Times New Roman</vt:lpstr>
      <vt:lpstr>等线</vt:lpstr>
      <vt:lpstr>Arial Unicode MS</vt:lpstr>
      <vt:lpstr>等线 Light</vt:lpstr>
      <vt:lpstr>Verdana</vt:lpstr>
      <vt:lpstr>MS PGothic</vt:lpstr>
      <vt:lpstr>Tahoma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喵企</cp:lastModifiedBy>
  <cp:revision>1</cp:revision>
  <dcterms:created xsi:type="dcterms:W3CDTF">2022-11-27T12:39:06Z</dcterms:created>
  <dcterms:modified xsi:type="dcterms:W3CDTF">2022-11-27T12:39:06Z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E29E5C1A2F8145BF849D79B6B055272B</vt:lpwstr>
  </property>
  <property fmtid="{D5CDD505-2E9C-101B-9397-08002B2CF9AE}" pid="3" name="KSOProductBuildVer">
    <vt:lpwstr>2052-11.1.0.12763</vt:lpwstr>
  </property>
  <property fmtid="{D5CDD505-2E9C-101B-9397-08002B2CF9AE}" pid="4" name="NXPowerLiteLastOptimized">
    <vt:lpwstr>4808864</vt:lpwstr>
  </property>
  <property fmtid="{D5CDD505-2E9C-101B-9397-08002B2CF9AE}" pid="5" name="NXPowerLiteSettings">
    <vt:lpwstr>C700052003A000</vt:lpwstr>
  </property>
  <property fmtid="{D5CDD505-2E9C-101B-9397-08002B2CF9AE}" pid="6" name="NXPowerLiteVersion">
    <vt:lpwstr>D8.0.2</vt:lpwstr>
  </property>
</Properties>
</file>