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673" r:id="rId4"/>
  </p:sldMasterIdLst>
  <p:notesMasterIdLst>
    <p:notesMasterId r:id="rId6"/>
  </p:notesMasterIdLst>
  <p:handoutMasterIdLst>
    <p:handoutMasterId r:id="rId48"/>
  </p:handoutMasterIdLst>
  <p:sldIdLst>
    <p:sldId id="499" r:id="rId5"/>
    <p:sldId id="502" r:id="rId7"/>
    <p:sldId id="506" r:id="rId8"/>
    <p:sldId id="507" r:id="rId9"/>
    <p:sldId id="446" r:id="rId10"/>
    <p:sldId id="512" r:id="rId11"/>
    <p:sldId id="450" r:id="rId12"/>
    <p:sldId id="412" r:id="rId13"/>
    <p:sldId id="517" r:id="rId14"/>
    <p:sldId id="527" r:id="rId15"/>
    <p:sldId id="537" r:id="rId16"/>
    <p:sldId id="513" r:id="rId17"/>
    <p:sldId id="697" r:id="rId18"/>
    <p:sldId id="701" r:id="rId19"/>
    <p:sldId id="702" r:id="rId20"/>
    <p:sldId id="706" r:id="rId21"/>
    <p:sldId id="707" r:id="rId22"/>
    <p:sldId id="712" r:id="rId23"/>
    <p:sldId id="709" r:id="rId24"/>
    <p:sldId id="713" r:id="rId25"/>
    <p:sldId id="719" r:id="rId26"/>
    <p:sldId id="422" r:id="rId27"/>
    <p:sldId id="730" r:id="rId28"/>
    <p:sldId id="464" r:id="rId29"/>
    <p:sldId id="728" r:id="rId30"/>
    <p:sldId id="732" r:id="rId31"/>
    <p:sldId id="722" r:id="rId32"/>
    <p:sldId id="737" r:id="rId33"/>
    <p:sldId id="738" r:id="rId34"/>
    <p:sldId id="739" r:id="rId35"/>
    <p:sldId id="740" r:id="rId36"/>
    <p:sldId id="741" r:id="rId37"/>
    <p:sldId id="744" r:id="rId38"/>
    <p:sldId id="747" r:id="rId39"/>
    <p:sldId id="750" r:id="rId40"/>
    <p:sldId id="745" r:id="rId41"/>
    <p:sldId id="749" r:id="rId42"/>
    <p:sldId id="514" r:id="rId43"/>
    <p:sldId id="488" r:id="rId44"/>
    <p:sldId id="489" r:id="rId45"/>
    <p:sldId id="490" r:id="rId46"/>
    <p:sldId id="504" r:id="rId47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" lastIdx="3" clrIdx="0"/>
  <p:cmAuthor id="1" name="Office" initials="O" lastIdx="0" clrIdx="0"/>
  <p:cmAuthor id="2" name="a98732" initials="a" lastIdx="3" clrIdx="1"/>
  <p:cmAuthor id="3" name="作者" initials="作" lastIdx="0" clrIdx="1"/>
  <p:cmAuthor id="4" name="滕文" initials="滕" lastIdx="4" clrIdx="0"/>
  <p:cmAuthor id="5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7F5F"/>
    <a:srgbClr val="C7A688"/>
    <a:srgbClr val="FFFFFF"/>
    <a:srgbClr val="EBDCCB"/>
    <a:srgbClr val="F8A724"/>
    <a:srgbClr val="B3A492"/>
    <a:srgbClr val="946943"/>
    <a:srgbClr val="675442"/>
    <a:srgbClr val="7B5B40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08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08" y="654"/>
      </p:cViewPr>
      <p:guideLst>
        <p:guide orient="horz" pos="2163"/>
        <p:guide pos="376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3" Type="http://schemas.openxmlformats.org/officeDocument/2006/relationships/tags" Target="tags/tag122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1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江西拙楷" panose="02010600040101010101" charset="-122"/>
              </a:rPr>
            </a:fld>
            <a:endParaRPr lang="zh-CN" altLang="en-US">
              <a:latin typeface="江西拙楷" panose="0201060004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江西拙楷" panose="02010600040101010101" charset="-122"/>
              </a:rPr>
            </a:fld>
            <a:endParaRPr lang="zh-CN" altLang="en-US">
              <a:latin typeface="江西拙楷" panose="0201060004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江西拙楷" panose="02010600040101010101" charset="-122"/>
        <a:ea typeface="江西拙楷" panose="02010600040101010101" charset="-122"/>
        <a:cs typeface="江西拙楷" panose="0201060004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江西拙楷" panose="02010600040101010101" charset="-122"/>
        <a:ea typeface="江西拙楷" panose="02010600040101010101" charset="-122"/>
        <a:cs typeface="江西拙楷" panose="0201060004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江西拙楷" panose="02010600040101010101" charset="-122"/>
        <a:ea typeface="江西拙楷" panose="02010600040101010101" charset="-122"/>
        <a:cs typeface="江西拙楷" panose="0201060004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江西拙楷" panose="02010600040101010101" charset="-122"/>
        <a:ea typeface="江西拙楷" panose="02010600040101010101" charset="-122"/>
        <a:cs typeface="江西拙楷" panose="0201060004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江西拙楷" panose="02010600040101010101" charset="-122"/>
        <a:ea typeface="江西拙楷" panose="02010600040101010101" charset="-122"/>
        <a:cs typeface="江西拙楷" panose="0201060004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更多与光设计作品请访问：</a:t>
            </a:r>
            <a:r>
              <a:rPr lang="en-US" altLang="zh-CN"/>
              <a:t>https://www.docer.com/works?userid=1214122538_2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99681-F1EA-452A-ADEA-88CEA67F57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更多与光设计作品请访问：</a:t>
            </a:r>
            <a:r>
              <a:rPr lang="en-US" altLang="zh-CN"/>
              <a:t>https://www.docer.com/works?userid=1214122538_2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99681-F1EA-452A-ADEA-88CEA67F57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更多与光设计作品请访问：</a:t>
            </a:r>
            <a:r>
              <a:rPr lang="en-US" altLang="zh-CN"/>
              <a:t>https://www.docer.com/works?userid=1214122538_2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C99681-F1EA-452A-ADEA-88CEA67F57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江西拙楷" panose="02010600040101010101" charset="-122"/>
                <a:ea typeface="江西拙楷" panose="02010600040101010101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江西拙楷" panose="02010600040101010101" charset="-122"/>
                <a:ea typeface="江西拙楷" panose="02010600040101010101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江西拙楷" panose="02010600040101010101" charset="-122"/>
                <a:ea typeface="江西拙楷" panose="02010600040101010101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江西拙楷" panose="02010600040101010101" charset="-122"/>
                <a:ea typeface="江西拙楷" panose="02010600040101010101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江西拙楷" panose="0201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 matchingName="Title slid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tags" Target="../tags/tag65.xml"/><Relationship Id="rId12" Type="http://schemas.openxmlformats.org/officeDocument/2006/relationships/tags" Target="../tags/tag64.xml"/><Relationship Id="rId11" Type="http://schemas.openxmlformats.org/officeDocument/2006/relationships/tags" Target="../tags/tag63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4" Type="http://schemas.openxmlformats.org/officeDocument/2006/relationships/theme" Target="../theme/theme3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江西拙楷" panose="02010600040101010101" charset="-122"/>
          <a:ea typeface="江西拙楷" panose="02010600040101010101" charset="-122"/>
          <a:cs typeface="江西拙楷" panose="0201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7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6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9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2.xml"/><Relationship Id="rId2" Type="http://schemas.openxmlformats.org/officeDocument/2006/relationships/image" Target="../media/image9.jpeg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86.xml"/><Relationship Id="rId4" Type="http://schemas.openxmlformats.org/officeDocument/2006/relationships/image" Target="../media/image13.png"/><Relationship Id="rId3" Type="http://schemas.openxmlformats.org/officeDocument/2006/relationships/tags" Target="../tags/tag85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88.xml"/><Relationship Id="rId4" Type="http://schemas.openxmlformats.org/officeDocument/2006/relationships/image" Target="../media/image13.pn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tags" Target="../tags/tag87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90.xml"/><Relationship Id="rId4" Type="http://schemas.openxmlformats.org/officeDocument/2006/relationships/image" Target="../media/image13.png"/><Relationship Id="rId3" Type="http://schemas.openxmlformats.org/officeDocument/2006/relationships/tags" Target="../tags/tag89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92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tags" Target="../tags/tag9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94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tags" Target="../tags/tag9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6.xml"/><Relationship Id="rId2" Type="http://schemas.openxmlformats.org/officeDocument/2006/relationships/image" Target="../media/image27.jpeg"/><Relationship Id="rId1" Type="http://schemas.openxmlformats.org/officeDocument/2006/relationships/tags" Target="../tags/tag95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7.xml"/><Relationship Id="rId2" Type="http://schemas.openxmlformats.org/officeDocument/2006/relationships/image" Target="../media/image10.jpeg"/><Relationship Id="rId1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8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9.xml"/><Relationship Id="rId1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0.xml"/><Relationship Id="rId2" Type="http://schemas.openxmlformats.org/officeDocument/2006/relationships/image" Target="../media/image31.jpeg"/><Relationship Id="rId1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1.xml"/><Relationship Id="rId3" Type="http://schemas.openxmlformats.org/officeDocument/2006/relationships/image" Target="../media/image13.pn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3.xml"/><Relationship Id="rId2" Type="http://schemas.openxmlformats.org/officeDocument/2006/relationships/image" Target="../media/image11.jpeg"/><Relationship Id="rId1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36.jpeg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7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tags" Target="../tags/tag106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9.xml"/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tags" Target="../tags/tag10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1.xml"/><Relationship Id="rId1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2.xml"/><Relationship Id="rId2" Type="http://schemas.openxmlformats.org/officeDocument/2006/relationships/image" Target="../media/image12.jpeg"/><Relationship Id="rId1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3.xml"/><Relationship Id="rId2" Type="http://schemas.openxmlformats.org/officeDocument/2006/relationships/image" Target="../media/image43.jpeg"/><Relationship Id="rId1" Type="http://schemas.openxmlformats.org/officeDocument/2006/relationships/image" Target="../media/image12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4.xml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5.xml"/><Relationship Id="rId1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6.xml"/><Relationship Id="rId1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9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0.xml"/><Relationship Id="rId1" Type="http://schemas.openxmlformats.org/officeDocument/2006/relationships/image" Target="../media/image50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1.xml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2" b="275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80415" y="-10795"/>
            <a:ext cx="4813935" cy="6890385"/>
          </a:xfrm>
          <a:prstGeom prst="rect">
            <a:avLst/>
          </a:prstGeom>
          <a:solidFill>
            <a:srgbClr val="7B5B4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8795" y="427355"/>
            <a:ext cx="11149965" cy="5821680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6775" y="5256213"/>
            <a:ext cx="3648075" cy="645160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pc="1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Please enter your content Please enter your content Please enter your content</a:t>
            </a:r>
            <a:endParaRPr lang="en-US" altLang="zh-CN" sz="1200" spc="1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5345" y="2410460"/>
            <a:ext cx="47256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spc="300" dirty="0">
                <a:solidFill>
                  <a:srgbClr val="F8A724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情暖愈浓</a:t>
            </a:r>
            <a:endParaRPr lang="zh-CN" altLang="en-US" sz="6600" spc="300" dirty="0">
              <a:solidFill>
                <a:srgbClr val="F8A724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4478" y="1725904"/>
            <a:ext cx="463423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chemeClr val="bg1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HAVE A WARM </a:t>
            </a:r>
            <a:r>
              <a:rPr lang="en-US" sz="32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WINTER</a:t>
            </a:r>
            <a:endParaRPr lang="en-US" sz="32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73270" y="1062355"/>
            <a:ext cx="7629525" cy="544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rPr>
              <a:t>11</a:t>
            </a:r>
            <a:endParaRPr lang="en-US" altLang="zh-CN"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720070" y="746760"/>
            <a:ext cx="756285" cy="186055"/>
            <a:chOff x="13352" y="2010"/>
            <a:chExt cx="1830" cy="450"/>
          </a:xfrm>
          <a:solidFill>
            <a:schemeClr val="bg1"/>
          </a:solidFill>
        </p:grpSpPr>
        <p:sp>
          <p:nvSpPr>
            <p:cNvPr id="25" name="椭圆 24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767205" y="3602990"/>
            <a:ext cx="50984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spc="3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温暖过冬</a:t>
            </a:r>
            <a:endParaRPr lang="zh-CN" altLang="en-US" sz="6600" spc="3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10810" y="1097280"/>
            <a:ext cx="6382385" cy="521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en-US" altLang="zh-CN" sz="24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——</a:t>
            </a:r>
            <a:r>
              <a:rPr lang="zh-CN" altLang="en-US" sz="24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地产项目冬季月度暖场系列活动（</a:t>
            </a:r>
            <a:r>
              <a:rPr lang="en-US" altLang="zh-CN" sz="24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11</a:t>
            </a:r>
            <a:r>
              <a:rPr lang="zh-CN" altLang="en-US" sz="24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月</a:t>
            </a:r>
            <a:r>
              <a:rPr lang="en-US" altLang="zh-CN" sz="24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-12</a:t>
            </a:r>
            <a:r>
              <a:rPr lang="zh-CN" altLang="en-US" sz="24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月）</a:t>
            </a:r>
            <a:endParaRPr lang="zh-CN" altLang="en-US" sz="24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21" grpId="0"/>
      <p:bldP spid="23" grpId="0" bldLvl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20" descr="桌子上有杯饮料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3" b="37813"/>
          <a:stretch>
            <a:fillRect/>
          </a:stretch>
        </p:blipFill>
        <p:spPr>
          <a:xfrm>
            <a:off x="0" y="0"/>
            <a:ext cx="12192000" cy="371475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 rot="5400000">
            <a:off x="11464692" y="2854183"/>
            <a:ext cx="756285" cy="186055"/>
            <a:chOff x="13352" y="2010"/>
            <a:chExt cx="1830" cy="450"/>
          </a:xfrm>
          <a:solidFill>
            <a:schemeClr val="bg1"/>
          </a:solidFill>
        </p:grpSpPr>
        <p:sp>
          <p:nvSpPr>
            <p:cNvPr id="5" name="椭圆 4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1327467" y="5528499"/>
            <a:ext cx="0" cy="555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721802" y="5301804"/>
            <a:ext cx="43846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活动总述</a:t>
            </a:r>
            <a:endParaRPr lang="zh-CN" altLang="en-US" sz="24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overview of the activity</a:t>
            </a:r>
            <a:r>
              <a:rPr lang="zh-CN" altLang="en-US" sz="24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.</a:t>
            </a:r>
            <a:endParaRPr lang="zh-CN" altLang="en-US" sz="24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8012" y="5510084"/>
            <a:ext cx="5549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2</a:t>
            </a:r>
            <a:endParaRPr lang="en-US" altLang="zh-CN" sz="4400">
              <a:solidFill>
                <a:schemeClr val="tx1">
                  <a:lumMod val="75000"/>
                  <a:lumOff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327467" y="5644069"/>
            <a:ext cx="0" cy="555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08012" y="4223574"/>
            <a:ext cx="5549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1</a:t>
            </a:r>
            <a:endParaRPr lang="en-US" altLang="zh-CN" sz="4400">
              <a:solidFill>
                <a:schemeClr val="tx1">
                  <a:lumMod val="75000"/>
                  <a:lumOff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327467" y="4309934"/>
            <a:ext cx="0" cy="555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737042" y="4149914"/>
            <a:ext cx="4384675" cy="99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策划导入</a:t>
            </a:r>
            <a:endParaRPr lang="zh-CN" altLang="en-US" sz="24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Planning import</a:t>
            </a:r>
            <a:r>
              <a:rPr lang="en-US" altLang="zh-CN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.</a:t>
            </a:r>
            <a:endParaRPr lang="en-US" altLang="zh-CN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26157" y="4218494"/>
            <a:ext cx="4384675" cy="140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活动内容</a:t>
            </a:r>
            <a:endParaRPr lang="zh-CN" altLang="en-US" sz="24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activity programming.</a:t>
            </a:r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47" y="4278819"/>
            <a:ext cx="5549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3</a:t>
            </a:r>
            <a:endParaRPr lang="en-US" altLang="zh-CN" sz="4400">
              <a:solidFill>
                <a:schemeClr val="tx1">
                  <a:lumMod val="75000"/>
                  <a:lumOff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186102" y="4452174"/>
            <a:ext cx="0" cy="555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658226" y="5451883"/>
            <a:ext cx="1932866" cy="99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氛围营造</a:t>
            </a:r>
            <a:endParaRPr lang="zh-CN" altLang="en-US" sz="24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Planning import</a:t>
            </a:r>
            <a:r>
              <a:rPr lang="en-US" altLang="zh-CN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.</a:t>
            </a:r>
            <a:endParaRPr lang="en-US" altLang="zh-CN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86297" y="5601524"/>
            <a:ext cx="5549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4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25" name="直接连接符 7"/>
          <p:cNvCxnSpPr/>
          <p:nvPr/>
        </p:nvCxnSpPr>
        <p:spPr>
          <a:xfrm>
            <a:off x="8205752" y="5699314"/>
            <a:ext cx="0" cy="555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24815" y="826770"/>
            <a:ext cx="4361180" cy="2498725"/>
          </a:xfrm>
          <a:prstGeom prst="rect">
            <a:avLst/>
          </a:prstGeom>
          <a:solidFill>
            <a:srgbClr val="7B5B4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45" name="TextBox 4"/>
          <p:cNvSpPr txBox="1"/>
          <p:nvPr/>
        </p:nvSpPr>
        <p:spPr>
          <a:xfrm>
            <a:off x="923925" y="1658620"/>
            <a:ext cx="35293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4800" dirty="0">
                <a:solidFill>
                  <a:schemeClr val="bg1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Arial" panose="020B0604020202020204" pitchFamily="34" charset="0"/>
              </a:rPr>
              <a:t>CONTENTS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6055" y="857250"/>
            <a:ext cx="4392295" cy="51473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29000" y="857250"/>
            <a:ext cx="4377055" cy="2685415"/>
          </a:xfrm>
          <a:prstGeom prst="rect">
            <a:avLst/>
          </a:prstGeom>
          <a:solidFill>
            <a:srgbClr val="604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9000" y="3319145"/>
            <a:ext cx="4377055" cy="2685415"/>
          </a:xfrm>
          <a:prstGeom prst="rect">
            <a:avLst/>
          </a:prstGeom>
          <a:solidFill>
            <a:srgbClr val="946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7085" y="857250"/>
            <a:ext cx="2621915" cy="5147945"/>
          </a:xfrm>
          <a:prstGeom prst="rect">
            <a:avLst/>
          </a:prstGeom>
          <a:solidFill>
            <a:srgbClr val="B3A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3685" y="1565275"/>
            <a:ext cx="1013460" cy="3640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策划导入</a:t>
            </a:r>
            <a:endParaRPr lang="zh-CN" altLang="en-US" sz="540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3746500" y="1820545"/>
            <a:ext cx="38976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PART</a:t>
            </a:r>
            <a:r>
              <a:rPr lang="zh-CN" altLang="en-US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01</a:t>
            </a:r>
            <a:endParaRPr lang="en-US" altLang="zh-CN" sz="60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PA_文本框 6"/>
          <p:cNvSpPr txBox="1"/>
          <p:nvPr>
            <p:custDataLst>
              <p:tags r:id="rId2"/>
            </p:custDataLst>
          </p:nvPr>
        </p:nvSpPr>
        <p:spPr>
          <a:xfrm>
            <a:off x="3580130" y="4096385"/>
            <a:ext cx="4089400" cy="553720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情暖愈浓 温暖过冬</a:t>
            </a:r>
            <a:endParaRPr lang="zh-CN" altLang="en-US" sz="3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>
            <a:off x="7198127" y="3257408"/>
            <a:ext cx="756285" cy="186055"/>
            <a:chOff x="13352" y="2010"/>
            <a:chExt cx="1830" cy="450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574665" y="389890"/>
            <a:ext cx="2917825" cy="1076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>
              <a:lnSpc>
                <a:spcPct val="140000"/>
              </a:lnSpc>
            </a:pPr>
            <a:r>
              <a:rPr lang="zh-CN" altLang="en-US" sz="3600" dirty="0">
                <a:solidFill>
                  <a:srgbClr val="FFC000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策划导入</a:t>
            </a:r>
            <a:endParaRPr lang="zh-CN" altLang="en-US" sz="3600" b="1" dirty="0">
              <a:solidFill>
                <a:srgbClr val="FFC000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7" name="Rectangle 96"/>
          <p:cNvSpPr/>
          <p:nvPr/>
        </p:nvSpPr>
        <p:spPr>
          <a:xfrm>
            <a:off x="6490970" y="5640705"/>
            <a:ext cx="490474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I love you more than I've ever loved any woman. And I've waited longer for you than I've waited for any woman.</a:t>
            </a:r>
            <a:endParaRPr lang="zh-CN" altLang="en-US" sz="100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I love you more than I've ever loved any woman. And I've waited longer for you than I've waited for any woman.</a:t>
            </a:r>
            <a:endParaRPr lang="zh-CN" altLang="en-US" sz="10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占位符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57" b="556"/>
          <a:stretch>
            <a:fillRect/>
          </a:stretch>
        </p:blipFill>
        <p:spPr>
          <a:xfrm>
            <a:off x="0" y="635"/>
            <a:ext cx="4890770" cy="6857365"/>
          </a:xfrm>
          <a:custGeom>
            <a:avLst/>
            <a:gdLst>
              <a:gd name="connsiteX0" fmla="*/ 0 w 3354732"/>
              <a:gd name="connsiteY0" fmla="*/ 0 h 3062512"/>
              <a:gd name="connsiteX1" fmla="*/ 3354732 w 3354732"/>
              <a:gd name="connsiteY1" fmla="*/ 0 h 3062512"/>
              <a:gd name="connsiteX2" fmla="*/ 3354732 w 3354732"/>
              <a:gd name="connsiteY2" fmla="*/ 3062512 h 3062512"/>
              <a:gd name="connsiteX3" fmla="*/ 0 w 3354732"/>
              <a:gd name="connsiteY3" fmla="*/ 3062512 h 306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4732" h="3062512">
                <a:moveTo>
                  <a:pt x="0" y="0"/>
                </a:moveTo>
                <a:lnTo>
                  <a:pt x="3354732" y="0"/>
                </a:lnTo>
                <a:lnTo>
                  <a:pt x="3354732" y="3062512"/>
                </a:lnTo>
                <a:lnTo>
                  <a:pt x="0" y="3062512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4707890" y="1609090"/>
            <a:ext cx="7146290" cy="3889375"/>
          </a:xfrm>
          <a:prstGeom prst="rect">
            <a:avLst/>
          </a:prstGeom>
          <a:solidFill>
            <a:srgbClr val="946943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28565" y="1999615"/>
            <a:ext cx="652970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说起冬日你会想起什么呢，是浓醇的咖啡、浓郁的巧克力味，是路边啊嘛卖的热气腾腾关东煮，是记忆中拿着糖葫芦那颗红彤彤的脸蛋，抑或是母亲亲手织的温暖毛衣裳。</a:t>
            </a:r>
            <a:endParaRPr lang="zh-CN" altLang="en-US" sz="1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转眼又是深冬，快节奏的生活里您是否倍感丝丝凉意呢。</a:t>
            </a:r>
            <a:endParaRPr lang="zh-CN" altLang="en-US" sz="1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项目在这个冬日里，贯彻幸福感，为您打造了一片</a:t>
            </a:r>
            <a:r>
              <a:rPr lang="zh-CN" altLang="en-US" sz="1600">
                <a:solidFill>
                  <a:schemeClr val="bg1"/>
                </a:solidFill>
                <a:cs typeface="江西拙楷" panose="02010600040101010101" charset="-122"/>
                <a:sym typeface="+mn-ea"/>
              </a:rPr>
              <a:t>暖阳，带来了</a:t>
            </a:r>
            <a:r>
              <a:rPr lang="zh-CN" altLang="en-US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四大主题周末暖场，</a:t>
            </a:r>
            <a:r>
              <a:rPr lang="zh-CN" altLang="en-US" sz="1600">
                <a:solidFill>
                  <a:schemeClr val="bg1"/>
                </a:solidFill>
                <a:cs typeface="江西拙楷" panose="02010600040101010101" charset="-122"/>
                <a:sym typeface="+mn-ea"/>
              </a:rPr>
              <a:t>让那些温情</a:t>
            </a:r>
            <a:r>
              <a:rPr lang="zh-CN" altLang="en-US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的行动计划，贴</a:t>
            </a:r>
            <a:r>
              <a:rPr lang="zh-CN" altLang="en-US" sz="1600">
                <a:solidFill>
                  <a:schemeClr val="bg1"/>
                </a:solidFill>
                <a:cs typeface="江西拙楷" panose="02010600040101010101" charset="-122"/>
                <a:sym typeface="+mn-ea"/>
              </a:rPr>
              <a:t>心守候您冬日里每一丝温暖</a:t>
            </a:r>
            <a:r>
              <a:rPr lang="en-US" altLang="zh-CN" sz="1600">
                <a:solidFill>
                  <a:schemeClr val="bg1"/>
                </a:solidFill>
                <a:cs typeface="江西拙楷" panose="02010600040101010101" charset="-122"/>
                <a:sym typeface="+mn-ea"/>
              </a:rPr>
              <a:t>...</a:t>
            </a:r>
            <a:endParaRPr lang="zh-CN" altLang="en-US" sz="1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49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49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5" grpId="0" bldLvl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211663" y="1056957"/>
            <a:ext cx="3063240" cy="5111750"/>
            <a:chOff x="467" y="1675"/>
            <a:chExt cx="4824" cy="8050"/>
          </a:xfrm>
          <a:solidFill>
            <a:srgbClr val="946943"/>
          </a:solidFill>
        </p:grpSpPr>
        <p:sp>
          <p:nvSpPr>
            <p:cNvPr id="45" name="矩形 44"/>
            <p:cNvSpPr/>
            <p:nvPr/>
          </p:nvSpPr>
          <p:spPr>
            <a:xfrm>
              <a:off x="467" y="1675"/>
              <a:ext cx="4824" cy="80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07" y="1942"/>
              <a:ext cx="4220" cy="7436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547953" y="4197985"/>
            <a:ext cx="3963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8A724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Click here to add your title</a:t>
            </a:r>
            <a:endParaRPr lang="zh-CN" altLang="en-US" b="1">
              <a:solidFill>
                <a:srgbClr val="F8A724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3915" y="727075"/>
            <a:ext cx="4333240" cy="56254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3250" y="1659890"/>
            <a:ext cx="2361565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在整个系列活动中，我们将把重点放置在</a:t>
            </a:r>
            <a:r>
              <a:rPr lang="en-US" altLang="zh-CN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&lt;</a:t>
            </a:r>
            <a:r>
              <a:rPr lang="zh-CN" altLang="en-US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温情、升温、暖心、迎冬</a:t>
            </a:r>
            <a:r>
              <a:rPr lang="en-US" altLang="zh-CN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&gt;</a:t>
            </a:r>
            <a:r>
              <a:rPr lang="zh-CN" altLang="en-US" sz="1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等关键词上，让这个季度，集结满满的温暖元素与温情感受，从而，聚焦市民眼球，达成引流。</a:t>
            </a:r>
            <a:endParaRPr lang="zh-CN" altLang="en-US" sz="1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 rot="5400000">
            <a:off x="11402695" y="441960"/>
            <a:ext cx="756285" cy="186055"/>
            <a:chOff x="13352" y="2010"/>
            <a:chExt cx="1830" cy="450"/>
          </a:xfrm>
          <a:solidFill>
            <a:srgbClr val="FFD966"/>
          </a:solidFill>
        </p:grpSpPr>
        <p:sp>
          <p:nvSpPr>
            <p:cNvPr id="14" name="椭圆 13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" r="673" b="646"/>
          <a:stretch>
            <a:fillRect/>
          </a:stretch>
        </p:blipFill>
        <p:spPr>
          <a:xfrm>
            <a:off x="7724775" y="727075"/>
            <a:ext cx="3753485" cy="56197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6055" y="857250"/>
            <a:ext cx="4392295" cy="51473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29000" y="857250"/>
            <a:ext cx="4377055" cy="2685415"/>
          </a:xfrm>
          <a:prstGeom prst="rect">
            <a:avLst/>
          </a:prstGeom>
          <a:solidFill>
            <a:srgbClr val="604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9000" y="3319145"/>
            <a:ext cx="4377055" cy="2685415"/>
          </a:xfrm>
          <a:prstGeom prst="rect">
            <a:avLst/>
          </a:prstGeom>
          <a:solidFill>
            <a:srgbClr val="946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7085" y="857250"/>
            <a:ext cx="2621915" cy="5147945"/>
          </a:xfrm>
          <a:prstGeom prst="rect">
            <a:avLst/>
          </a:prstGeom>
          <a:solidFill>
            <a:srgbClr val="B3A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2470" y="1565275"/>
            <a:ext cx="1844675" cy="3640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活动总述</a:t>
            </a:r>
            <a:endParaRPr lang="zh-CN" altLang="en-US" sz="54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dist"/>
            <a:endParaRPr lang="zh-CN" altLang="en-US" sz="540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3746500" y="1820545"/>
            <a:ext cx="38976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PART</a:t>
            </a:r>
            <a:r>
              <a:rPr lang="zh-CN" altLang="en-US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02</a:t>
            </a:r>
            <a:endParaRPr lang="en-US" altLang="zh-CN" sz="60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PA_文本框 6"/>
          <p:cNvSpPr txBox="1"/>
          <p:nvPr>
            <p:custDataLst>
              <p:tags r:id="rId2"/>
            </p:custDataLst>
          </p:nvPr>
        </p:nvSpPr>
        <p:spPr>
          <a:xfrm>
            <a:off x="3580130" y="4096385"/>
            <a:ext cx="4089400" cy="553720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情暖愈浓 温暖过冬</a:t>
            </a:r>
            <a:endParaRPr lang="zh-CN" altLang="en-US" sz="3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>
            <a:off x="7198127" y="3257408"/>
            <a:ext cx="756285" cy="186055"/>
            <a:chOff x="13352" y="2010"/>
            <a:chExt cx="1830" cy="450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92"/>
          <p:cNvSpPr>
            <a:spLocks noChangeArrowheads="1"/>
          </p:cNvSpPr>
          <p:nvPr/>
        </p:nvSpPr>
        <p:spPr bwMode="auto">
          <a:xfrm>
            <a:off x="1103884" y="4033509"/>
            <a:ext cx="285750" cy="374015"/>
          </a:xfrm>
          <a:custGeom>
            <a:avLst/>
            <a:gdLst>
              <a:gd name="T0" fmla="*/ 143373 w 472"/>
              <a:gd name="T1" fmla="*/ 26330 h 619"/>
              <a:gd name="T2" fmla="*/ 143373 w 472"/>
              <a:gd name="T3" fmla="*/ 26330 h 619"/>
              <a:gd name="T4" fmla="*/ 127482 w 472"/>
              <a:gd name="T5" fmla="*/ 26330 h 619"/>
              <a:gd name="T6" fmla="*/ 84868 w 472"/>
              <a:gd name="T7" fmla="*/ 0 h 619"/>
              <a:gd name="T8" fmla="*/ 42253 w 472"/>
              <a:gd name="T9" fmla="*/ 26330 h 619"/>
              <a:gd name="T10" fmla="*/ 26363 w 472"/>
              <a:gd name="T11" fmla="*/ 26330 h 619"/>
              <a:gd name="T12" fmla="*/ 0 w 472"/>
              <a:gd name="T13" fmla="*/ 53021 h 619"/>
              <a:gd name="T14" fmla="*/ 0 w 472"/>
              <a:gd name="T15" fmla="*/ 196214 h 619"/>
              <a:gd name="T16" fmla="*/ 26363 w 472"/>
              <a:gd name="T17" fmla="*/ 222904 h 619"/>
              <a:gd name="T18" fmla="*/ 143373 w 472"/>
              <a:gd name="T19" fmla="*/ 222904 h 619"/>
              <a:gd name="T20" fmla="*/ 170097 w 472"/>
              <a:gd name="T21" fmla="*/ 196214 h 619"/>
              <a:gd name="T22" fmla="*/ 170097 w 472"/>
              <a:gd name="T23" fmla="*/ 53021 h 619"/>
              <a:gd name="T24" fmla="*/ 143373 w 472"/>
              <a:gd name="T25" fmla="*/ 26330 h 619"/>
              <a:gd name="T26" fmla="*/ 84868 w 472"/>
              <a:gd name="T27" fmla="*/ 10460 h 619"/>
              <a:gd name="T28" fmla="*/ 84868 w 472"/>
              <a:gd name="T29" fmla="*/ 10460 h 619"/>
              <a:gd name="T30" fmla="*/ 111592 w 472"/>
              <a:gd name="T31" fmla="*/ 26330 h 619"/>
              <a:gd name="T32" fmla="*/ 58505 w 472"/>
              <a:gd name="T33" fmla="*/ 26330 h 619"/>
              <a:gd name="T34" fmla="*/ 84868 w 472"/>
              <a:gd name="T35" fmla="*/ 10460 h 619"/>
              <a:gd name="T36" fmla="*/ 153846 w 472"/>
              <a:gd name="T37" fmla="*/ 196214 h 619"/>
              <a:gd name="T38" fmla="*/ 153846 w 472"/>
              <a:gd name="T39" fmla="*/ 196214 h 619"/>
              <a:gd name="T40" fmla="*/ 143373 w 472"/>
              <a:gd name="T41" fmla="*/ 212444 h 619"/>
              <a:gd name="T42" fmla="*/ 26363 w 472"/>
              <a:gd name="T43" fmla="*/ 212444 h 619"/>
              <a:gd name="T44" fmla="*/ 15890 w 472"/>
              <a:gd name="T45" fmla="*/ 196214 h 619"/>
              <a:gd name="T46" fmla="*/ 15890 w 472"/>
              <a:gd name="T47" fmla="*/ 180343 h 619"/>
              <a:gd name="T48" fmla="*/ 153846 w 472"/>
              <a:gd name="T49" fmla="*/ 180343 h 619"/>
              <a:gd name="T50" fmla="*/ 153846 w 472"/>
              <a:gd name="T51" fmla="*/ 196214 h 619"/>
              <a:gd name="T52" fmla="*/ 153846 w 472"/>
              <a:gd name="T53" fmla="*/ 169883 h 619"/>
              <a:gd name="T54" fmla="*/ 153846 w 472"/>
              <a:gd name="T55" fmla="*/ 169883 h 619"/>
              <a:gd name="T56" fmla="*/ 15890 w 472"/>
              <a:gd name="T57" fmla="*/ 169883 h 619"/>
              <a:gd name="T58" fmla="*/ 15890 w 472"/>
              <a:gd name="T59" fmla="*/ 53021 h 619"/>
              <a:gd name="T60" fmla="*/ 26363 w 472"/>
              <a:gd name="T61" fmla="*/ 42561 h 619"/>
              <a:gd name="T62" fmla="*/ 42253 w 472"/>
              <a:gd name="T63" fmla="*/ 42561 h 619"/>
              <a:gd name="T64" fmla="*/ 42253 w 472"/>
              <a:gd name="T65" fmla="*/ 84761 h 619"/>
              <a:gd name="T66" fmla="*/ 58505 w 472"/>
              <a:gd name="T67" fmla="*/ 84761 h 619"/>
              <a:gd name="T68" fmla="*/ 58505 w 472"/>
              <a:gd name="T69" fmla="*/ 42561 h 619"/>
              <a:gd name="T70" fmla="*/ 111592 w 472"/>
              <a:gd name="T71" fmla="*/ 42561 h 619"/>
              <a:gd name="T72" fmla="*/ 111592 w 472"/>
              <a:gd name="T73" fmla="*/ 84761 h 619"/>
              <a:gd name="T74" fmla="*/ 127482 w 472"/>
              <a:gd name="T75" fmla="*/ 84761 h 619"/>
              <a:gd name="T76" fmla="*/ 127482 w 472"/>
              <a:gd name="T77" fmla="*/ 42561 h 619"/>
              <a:gd name="T78" fmla="*/ 143373 w 472"/>
              <a:gd name="T79" fmla="*/ 42561 h 619"/>
              <a:gd name="T80" fmla="*/ 153846 w 472"/>
              <a:gd name="T81" fmla="*/ 53021 h 619"/>
              <a:gd name="T82" fmla="*/ 153846 w 472"/>
              <a:gd name="T83" fmla="*/ 169883 h 6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rgbClr val="946943"/>
            </a:solidFill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solidFill>
                <a:srgbClr val="C00000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937514" y="3912224"/>
            <a:ext cx="618490" cy="618490"/>
          </a:xfrm>
          <a:prstGeom prst="ellipse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C00000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784729" y="3908414"/>
            <a:ext cx="618490" cy="618490"/>
            <a:chOff x="5294" y="7732"/>
            <a:chExt cx="974" cy="974"/>
          </a:xfrm>
        </p:grpSpPr>
        <p:sp>
          <p:nvSpPr>
            <p:cNvPr id="60" name="Freeform 109"/>
            <p:cNvSpPr>
              <a:spLocks noChangeArrowheads="1"/>
            </p:cNvSpPr>
            <p:nvPr/>
          </p:nvSpPr>
          <p:spPr bwMode="auto">
            <a:xfrm>
              <a:off x="5479" y="7923"/>
              <a:ext cx="603" cy="603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>
                <a:solidFill>
                  <a:srgbClr val="C00000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5294" y="7732"/>
              <a:ext cx="974" cy="97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C00000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0804" y="3908414"/>
            <a:ext cx="618490" cy="618490"/>
            <a:chOff x="3840" y="7732"/>
            <a:chExt cx="974" cy="974"/>
          </a:xfrm>
        </p:grpSpPr>
        <p:sp>
          <p:nvSpPr>
            <p:cNvPr id="72" name="椭圆 71"/>
            <p:cNvSpPr/>
            <p:nvPr/>
          </p:nvSpPr>
          <p:spPr>
            <a:xfrm>
              <a:off x="3840" y="7732"/>
              <a:ext cx="974" cy="97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C00000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3946" y="7945"/>
              <a:ext cx="760" cy="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>
                      <a:lumMod val="65000"/>
                      <a:lumOff val="35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江西拙楷" panose="02010600040101010101" charset="-122"/>
                </a:rPr>
                <a:t>37</a:t>
              </a:r>
              <a:endPara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830580" y="1957070"/>
            <a:ext cx="2797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活动概述</a:t>
            </a:r>
            <a:endParaRPr lang="zh-CN" altLang="en-US" sz="4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61425" y="2910205"/>
            <a:ext cx="284316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overview of the activity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.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endParaRPr lang="zh-CN" altLang="en-US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24" name="PA_文本框 10"/>
          <p:cNvSpPr txBox="1"/>
          <p:nvPr>
            <p:custDataLst>
              <p:tags r:id="rId1"/>
            </p:custDataLst>
          </p:nvPr>
        </p:nvSpPr>
        <p:spPr>
          <a:xfrm>
            <a:off x="611616" y="4855625"/>
            <a:ext cx="3042117" cy="89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900" b="1" dirty="0">
                <a:solidFill>
                  <a:schemeClr val="bg1">
                    <a:lumMod val="6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Lorem Ipsum </a:t>
            </a: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is simply dummy text of the printing and typesetting industry. Lorem Ipsum has been the industry's standard dummy text ever since the 1500s, when an unknown printer took a galley of type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25" name="直接连接符 4"/>
          <p:cNvCxnSpPr/>
          <p:nvPr/>
        </p:nvCxnSpPr>
        <p:spPr>
          <a:xfrm>
            <a:off x="387079" y="-713797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直接连接符 5"/>
          <p:cNvCxnSpPr/>
          <p:nvPr/>
        </p:nvCxnSpPr>
        <p:spPr>
          <a:xfrm>
            <a:off x="272779" y="-690937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直接连接符 18"/>
          <p:cNvCxnSpPr/>
          <p:nvPr/>
        </p:nvCxnSpPr>
        <p:spPr>
          <a:xfrm>
            <a:off x="158479" y="-713797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直接连接符 19"/>
          <p:cNvCxnSpPr/>
          <p:nvPr/>
        </p:nvCxnSpPr>
        <p:spPr>
          <a:xfrm>
            <a:off x="21319" y="-713797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190365" y="1159510"/>
            <a:ext cx="7301230" cy="5069840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西拙楷" panose="02010600040101010101" charset="-122"/>
            </a:endParaRPr>
          </a:p>
        </p:txBody>
      </p:sp>
      <p:sp>
        <p:nvSpPr>
          <p:cNvPr id="21" name="TextBox 119"/>
          <p:cNvSpPr txBox="1"/>
          <p:nvPr/>
        </p:nvSpPr>
        <p:spPr>
          <a:xfrm>
            <a:off x="4406265" y="1155065"/>
            <a:ext cx="6831965" cy="4996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20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 err="1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活动主题</a:t>
            </a:r>
            <a: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：</a:t>
            </a: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情暖愈浓，温暖过冬</a:t>
            </a:r>
            <a:endParaRPr lang="zh-CN" altLang="en-US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  ——</a:t>
            </a: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地产项目冬季月度暖</a:t>
            </a:r>
            <a:r>
              <a:rPr lang="zh-CN" altLang="en-US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场系列</a:t>
            </a:r>
            <a:b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</a:br>
            <a:r>
              <a:rPr lang="en-US" altLang="zh-CN" dirty="0" err="1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活动时间</a:t>
            </a:r>
            <a: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：</a:t>
            </a:r>
            <a:r>
              <a:rPr lang="zh-CN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冬季</a:t>
            </a:r>
            <a:b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</a:br>
            <a: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|</a:t>
            </a:r>
            <a:r>
              <a:rPr lang="en-US" altLang="zh-CN" dirty="0" err="1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活动地点：营销中心</a:t>
            </a:r>
            <a:b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</a:br>
            <a:r>
              <a:rPr lang="en-US" altLang="zh-CN" dirty="0" err="1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参与对象</a:t>
            </a:r>
            <a: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：</a:t>
            </a: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全城市民、</a:t>
            </a:r>
            <a:r>
              <a:rPr lang="en-US" altLang="zh-CN" dirty="0" err="1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业主、意向客户、潜在客户</a:t>
            </a:r>
            <a:endParaRPr lang="en-US" altLang="zh-CN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  <a:p>
            <a:pPr defTabSz="914400">
              <a:lnSpc>
                <a:spcPct val="200000"/>
              </a:lnSpc>
              <a:spcBef>
                <a:spcPts val="0"/>
              </a:spcBef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活动内容：围绕</a:t>
            </a:r>
            <a: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&lt;</a:t>
            </a: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温情、升温、暖心、迎冬</a:t>
            </a:r>
            <a:r>
              <a:rPr lang="en-US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&gt;</a:t>
            </a: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等关键词进行冬季</a:t>
            </a: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四大主题性暖场活动策划，</a:t>
            </a:r>
            <a:r>
              <a:rPr lang="zh-CN" altLang="zh-CN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集冬日巡游、暖心计划、温情互动、趣味游戏、缤纷礼品为一体，</a:t>
            </a: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每周各不同，集结满满的</a:t>
            </a:r>
            <a:r>
              <a:rPr lang="zh-CN" altLang="en-US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幸福与美好感受，带领客户们暖心过冬。</a:t>
            </a:r>
            <a:endParaRPr lang="zh-CN" altLang="en-US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 rot="5400000">
            <a:off x="11402695" y="441960"/>
            <a:ext cx="756285" cy="186055"/>
            <a:chOff x="13352" y="2010"/>
            <a:chExt cx="1830" cy="450"/>
          </a:xfrm>
          <a:solidFill>
            <a:srgbClr val="FFD966"/>
          </a:solidFill>
        </p:grpSpPr>
        <p:sp>
          <p:nvSpPr>
            <p:cNvPr id="6" name="椭圆 5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8143875" y="5121275"/>
            <a:ext cx="3656965" cy="1381760"/>
          </a:xfrm>
          <a:prstGeom prst="rect">
            <a:avLst/>
          </a:prstGeom>
          <a:solidFill>
            <a:srgbClr val="A47F5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C000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2914" y="1943450"/>
            <a:ext cx="861774" cy="30251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活动目的</a:t>
            </a:r>
            <a:endParaRPr lang="zh-CN" altLang="en-US" sz="4400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762045" y="5398836"/>
            <a:ext cx="4750435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54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Arial" panose="020B0604020202020204" pitchFamily="34" charset="0"/>
              </a:rPr>
              <a:t>Objectives</a:t>
            </a:r>
            <a:endParaRPr lang="zh-CN" altLang="en-US" sz="54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976953" y="1158030"/>
            <a:ext cx="5572443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通过</a:t>
            </a: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冬季</a:t>
            </a:r>
            <a:r>
              <a:rPr lang="zh-CN" altLang="en-US" sz="18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营销与系列暖场活动，吸引人群关注，</a:t>
            </a:r>
            <a:r>
              <a:rPr lang="zh-CN" altLang="en-US" sz="1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聚集人气，增大有效客户到访，集中导客。</a:t>
            </a:r>
            <a:endParaRPr lang="en-US" altLang="zh-CN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044001" y="3875228"/>
            <a:ext cx="5572443" cy="9024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以“为全城升温”活动噱头，扩大品牌曝光度，培养品牌认知。</a:t>
            </a:r>
            <a:endParaRPr lang="zh-CN" altLang="en-US" sz="1800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984414" y="2517668"/>
            <a:ext cx="5572443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通过每周主题针对性</a:t>
            </a: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活动，打造暖冬狂欢好去处，凸出</a:t>
            </a:r>
            <a:r>
              <a:rPr lang="zh-CN" altLang="en-US" sz="18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项目用心与温情，打响项目品牌知名度。</a:t>
            </a:r>
            <a:endParaRPr lang="zh-CN" altLang="en-US" sz="1800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012251" y="5157261"/>
            <a:ext cx="5572443" cy="4592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维系老业主，增加客户满意度，加强客户归属感。</a:t>
            </a:r>
            <a:endParaRPr lang="zh-CN" altLang="en-US" sz="1800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cxnSp>
        <p:nvCxnSpPr>
          <p:cNvPr id="50" name="直接连接符 4"/>
          <p:cNvCxnSpPr/>
          <p:nvPr/>
        </p:nvCxnSpPr>
        <p:spPr>
          <a:xfrm>
            <a:off x="387079" y="-713797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直接连接符 5"/>
          <p:cNvCxnSpPr/>
          <p:nvPr/>
        </p:nvCxnSpPr>
        <p:spPr>
          <a:xfrm>
            <a:off x="272779" y="-690937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直接连接符 18"/>
          <p:cNvCxnSpPr/>
          <p:nvPr/>
        </p:nvCxnSpPr>
        <p:spPr>
          <a:xfrm>
            <a:off x="158479" y="-713797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直接连接符 19"/>
          <p:cNvCxnSpPr/>
          <p:nvPr/>
        </p:nvCxnSpPr>
        <p:spPr>
          <a:xfrm>
            <a:off x="21319" y="-713797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" name="图片占位符 9" descr="桌子上有杯饮料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" r="3940" b="1747"/>
          <a:stretch>
            <a:fillRect/>
          </a:stretch>
        </p:blipFill>
        <p:spPr>
          <a:xfrm>
            <a:off x="8143240" y="374650"/>
            <a:ext cx="3657600" cy="4667250"/>
          </a:xfrm>
          <a:custGeom>
            <a:avLst/>
            <a:gdLst>
              <a:gd name="connsiteX0" fmla="*/ 0 w 4657630"/>
              <a:gd name="connsiteY0" fmla="*/ 0 h 4657630"/>
              <a:gd name="connsiteX1" fmla="*/ 4657630 w 4657630"/>
              <a:gd name="connsiteY1" fmla="*/ 0 h 4657630"/>
              <a:gd name="connsiteX2" fmla="*/ 4657630 w 4657630"/>
              <a:gd name="connsiteY2" fmla="*/ 4657630 h 4657630"/>
              <a:gd name="connsiteX3" fmla="*/ 0 w 4657630"/>
              <a:gd name="connsiteY3" fmla="*/ 4657630 h 465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7630" h="4657630">
                <a:moveTo>
                  <a:pt x="0" y="0"/>
                </a:moveTo>
                <a:lnTo>
                  <a:pt x="4657630" y="0"/>
                </a:lnTo>
                <a:lnTo>
                  <a:pt x="4657630" y="4657630"/>
                </a:lnTo>
                <a:lnTo>
                  <a:pt x="0" y="4657630"/>
                </a:lnTo>
                <a:close/>
              </a:path>
            </a:pathLst>
          </a:cu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6055" y="857250"/>
            <a:ext cx="4392295" cy="51473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29000" y="857250"/>
            <a:ext cx="4377055" cy="2685415"/>
          </a:xfrm>
          <a:prstGeom prst="rect">
            <a:avLst/>
          </a:prstGeom>
          <a:solidFill>
            <a:srgbClr val="604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9000" y="3319145"/>
            <a:ext cx="4377055" cy="2685415"/>
          </a:xfrm>
          <a:prstGeom prst="rect">
            <a:avLst/>
          </a:prstGeom>
          <a:solidFill>
            <a:srgbClr val="946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7085" y="857250"/>
            <a:ext cx="2621915" cy="5147945"/>
          </a:xfrm>
          <a:prstGeom prst="rect">
            <a:avLst/>
          </a:prstGeom>
          <a:solidFill>
            <a:srgbClr val="B3A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2470" y="1565275"/>
            <a:ext cx="1844675" cy="3640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活动铺排</a:t>
            </a:r>
            <a:endParaRPr lang="zh-CN" altLang="en-US" sz="54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dist"/>
            <a:endParaRPr lang="zh-CN" altLang="en-US" sz="540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3746500" y="1820545"/>
            <a:ext cx="38976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PART</a:t>
            </a:r>
            <a:r>
              <a:rPr lang="zh-CN" altLang="en-US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03</a:t>
            </a:r>
            <a:endParaRPr lang="en-US" altLang="zh-CN" sz="60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PA_文本框 6"/>
          <p:cNvSpPr txBox="1"/>
          <p:nvPr>
            <p:custDataLst>
              <p:tags r:id="rId2"/>
            </p:custDataLst>
          </p:nvPr>
        </p:nvSpPr>
        <p:spPr>
          <a:xfrm>
            <a:off x="3580130" y="4096385"/>
            <a:ext cx="4089400" cy="553720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情暖愈浓 温暖过冬</a:t>
            </a:r>
            <a:endParaRPr lang="zh-CN" altLang="en-US" sz="3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>
            <a:off x="7198127" y="3257408"/>
            <a:ext cx="756285" cy="186055"/>
            <a:chOff x="13352" y="2010"/>
            <a:chExt cx="1830" cy="450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rcRect b="45888"/>
          <a:stretch>
            <a:fillRect/>
          </a:stretch>
        </p:blipFill>
        <p:spPr>
          <a:xfrm>
            <a:off x="3810" y="3912870"/>
            <a:ext cx="12211050" cy="29438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9525" y="3912235"/>
            <a:ext cx="12211050" cy="2945765"/>
          </a:xfrm>
          <a:prstGeom prst="rect">
            <a:avLst/>
          </a:prstGeom>
          <a:solidFill>
            <a:srgbClr val="60442E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西拙楷" panose="020106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 flipV="1">
            <a:off x="7803058" y="3946752"/>
            <a:ext cx="4390197" cy="880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西拙楷" panose="02010600040101010101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709420" y="5590243"/>
            <a:ext cx="2418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活动铺排</a:t>
            </a:r>
            <a:endParaRPr lang="zh-CN" altLang="en-US" sz="44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3" name="îṩ1îde"/>
          <p:cNvSpPr/>
          <p:nvPr/>
        </p:nvSpPr>
        <p:spPr bwMode="gray">
          <a:xfrm>
            <a:off x="5245735" y="4658995"/>
            <a:ext cx="3328035" cy="173291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暖心计划第一周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「浓醇时光，咖啡品鉴」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37086" y="5541645"/>
            <a:ext cx="4067349" cy="817245"/>
          </a:xfrm>
          <a:prstGeom prst="rect">
            <a:avLst/>
          </a:prstGeom>
          <a:noFill/>
          <a:ln w="38100">
            <a:solidFill>
              <a:schemeClr val="bg1">
                <a:alpha val="72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西拙楷" panose="02010600040101010101" charset="-122"/>
            </a:endParaRPr>
          </a:p>
        </p:txBody>
      </p:sp>
      <p:pic>
        <p:nvPicPr>
          <p:cNvPr id="7" name="图片占位符 9" descr="桌子上有杯饮料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" r="3940" b="1747"/>
          <a:stretch>
            <a:fillRect/>
          </a:stretch>
        </p:blipFill>
        <p:spPr>
          <a:xfrm>
            <a:off x="937260" y="240665"/>
            <a:ext cx="4066540" cy="5189220"/>
          </a:xfrm>
          <a:custGeom>
            <a:avLst/>
            <a:gdLst>
              <a:gd name="connsiteX0" fmla="*/ 0 w 4657630"/>
              <a:gd name="connsiteY0" fmla="*/ 0 h 4657630"/>
              <a:gd name="connsiteX1" fmla="*/ 4657630 w 4657630"/>
              <a:gd name="connsiteY1" fmla="*/ 0 h 4657630"/>
              <a:gd name="connsiteX2" fmla="*/ 4657630 w 4657630"/>
              <a:gd name="connsiteY2" fmla="*/ 4657630 h 4657630"/>
              <a:gd name="connsiteX3" fmla="*/ 0 w 4657630"/>
              <a:gd name="connsiteY3" fmla="*/ 4657630 h 465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7630" h="4657630">
                <a:moveTo>
                  <a:pt x="0" y="0"/>
                </a:moveTo>
                <a:lnTo>
                  <a:pt x="4657630" y="0"/>
                </a:lnTo>
                <a:lnTo>
                  <a:pt x="4657630" y="4657630"/>
                </a:lnTo>
                <a:lnTo>
                  <a:pt x="0" y="4657630"/>
                </a:lnTo>
                <a:close/>
              </a:path>
            </a:pathLst>
          </a:custGeom>
        </p:spPr>
      </p:pic>
      <p:pic>
        <p:nvPicPr>
          <p:cNvPr id="63" name="图片占位符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6" b="16606"/>
          <a:stretch>
            <a:fillRect/>
          </a:stretch>
        </p:blipFill>
        <p:spPr>
          <a:xfrm>
            <a:off x="5569585" y="945515"/>
            <a:ext cx="2671445" cy="2671445"/>
          </a:xfrm>
          <a:custGeom>
            <a:avLst/>
            <a:gdLst>
              <a:gd name="connsiteX0" fmla="*/ 1282890 w 2565780"/>
              <a:gd name="connsiteY0" fmla="*/ 0 h 2565780"/>
              <a:gd name="connsiteX1" fmla="*/ 2565780 w 2565780"/>
              <a:gd name="connsiteY1" fmla="*/ 1282890 h 2565780"/>
              <a:gd name="connsiteX2" fmla="*/ 1282890 w 2565780"/>
              <a:gd name="connsiteY2" fmla="*/ 2565780 h 2565780"/>
              <a:gd name="connsiteX3" fmla="*/ 0 w 2565780"/>
              <a:gd name="connsiteY3" fmla="*/ 1282890 h 2565780"/>
              <a:gd name="connsiteX4" fmla="*/ 1282890 w 2565780"/>
              <a:gd name="connsiteY4" fmla="*/ 0 h 256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780" h="2565780">
                <a:moveTo>
                  <a:pt x="1282890" y="0"/>
                </a:moveTo>
                <a:cubicBezTo>
                  <a:pt x="1991411" y="0"/>
                  <a:pt x="2565780" y="574369"/>
                  <a:pt x="2565780" y="1282890"/>
                </a:cubicBezTo>
                <a:cubicBezTo>
                  <a:pt x="2565780" y="1991411"/>
                  <a:pt x="1991411" y="2565780"/>
                  <a:pt x="1282890" y="2565780"/>
                </a:cubicBezTo>
                <a:cubicBezTo>
                  <a:pt x="574369" y="2565780"/>
                  <a:pt x="0" y="1991411"/>
                  <a:pt x="0" y="1282890"/>
                </a:cubicBezTo>
                <a:cubicBezTo>
                  <a:pt x="0" y="574369"/>
                  <a:pt x="574369" y="0"/>
                  <a:pt x="1282890" y="0"/>
                </a:cubicBezTo>
                <a:close/>
              </a:path>
            </a:pathLst>
          </a:custGeom>
        </p:spPr>
      </p:pic>
      <p:sp>
        <p:nvSpPr>
          <p:cNvPr id="8" name="îṩ1îde"/>
          <p:cNvSpPr/>
          <p:nvPr/>
        </p:nvSpPr>
        <p:spPr bwMode="gray">
          <a:xfrm>
            <a:off x="8673465" y="4658995"/>
            <a:ext cx="3328035" cy="173291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暖心计划第二周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「关怀焙至，共聚温暖」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4"/>
          <a:srcRect t="36259" r="681" b="16361"/>
          <a:stretch>
            <a:fillRect/>
          </a:stretch>
        </p:blipFill>
        <p:spPr>
          <a:xfrm>
            <a:off x="9001760" y="945515"/>
            <a:ext cx="2671445" cy="2637155"/>
          </a:xfrm>
          <a:prstGeom prst="ellipse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8396" y="4147852"/>
            <a:ext cx="12192000" cy="2710572"/>
          </a:xfrm>
          <a:prstGeom prst="rect">
            <a:avLst/>
          </a:prstGeom>
          <a:solidFill>
            <a:srgbClr val="C7A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西拙楷" panose="02010600040101010101" charset="-122"/>
            </a:endParaRPr>
          </a:p>
        </p:txBody>
      </p:sp>
      <p:sp>
        <p:nvSpPr>
          <p:cNvPr id="57" name="矩形 56"/>
          <p:cNvSpPr/>
          <p:nvPr/>
        </p:nvSpPr>
        <p:spPr>
          <a:xfrm flipV="1">
            <a:off x="7803058" y="4190592"/>
            <a:ext cx="4390197" cy="880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西拙楷" panose="0201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26496" y="5699944"/>
            <a:ext cx="2418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活动铺排</a:t>
            </a:r>
            <a:endParaRPr lang="zh-CN" altLang="en-US" sz="44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454162" y="5651346"/>
            <a:ext cx="4067349" cy="817245"/>
          </a:xfrm>
          <a:prstGeom prst="rect">
            <a:avLst/>
          </a:prstGeom>
          <a:noFill/>
          <a:ln w="38100">
            <a:solidFill>
              <a:schemeClr val="bg1">
                <a:alpha val="72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江西拙楷" panose="02010600040101010101" charset="-122"/>
            </a:endParaRPr>
          </a:p>
        </p:txBody>
      </p:sp>
      <p:pic>
        <p:nvPicPr>
          <p:cNvPr id="6" name="图片占位符 9" descr="桌子上有杯饮料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" r="3940" b="1747"/>
          <a:stretch>
            <a:fillRect/>
          </a:stretch>
        </p:blipFill>
        <p:spPr>
          <a:xfrm>
            <a:off x="7454900" y="353695"/>
            <a:ext cx="4066540" cy="5189220"/>
          </a:xfrm>
          <a:custGeom>
            <a:avLst/>
            <a:gdLst>
              <a:gd name="connsiteX0" fmla="*/ 0 w 4657630"/>
              <a:gd name="connsiteY0" fmla="*/ 0 h 4657630"/>
              <a:gd name="connsiteX1" fmla="*/ 4657630 w 4657630"/>
              <a:gd name="connsiteY1" fmla="*/ 0 h 4657630"/>
              <a:gd name="connsiteX2" fmla="*/ 4657630 w 4657630"/>
              <a:gd name="connsiteY2" fmla="*/ 4657630 h 4657630"/>
              <a:gd name="connsiteX3" fmla="*/ 0 w 4657630"/>
              <a:gd name="connsiteY3" fmla="*/ 4657630 h 4657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7630" h="4657630">
                <a:moveTo>
                  <a:pt x="0" y="0"/>
                </a:moveTo>
                <a:lnTo>
                  <a:pt x="4657630" y="0"/>
                </a:lnTo>
                <a:lnTo>
                  <a:pt x="4657630" y="4657630"/>
                </a:lnTo>
                <a:lnTo>
                  <a:pt x="0" y="4657630"/>
                </a:lnTo>
                <a:close/>
              </a:path>
            </a:pathLst>
          </a:custGeom>
        </p:spPr>
      </p:pic>
      <p:sp>
        <p:nvSpPr>
          <p:cNvPr id="2" name="îṩ1îde"/>
          <p:cNvSpPr/>
          <p:nvPr/>
        </p:nvSpPr>
        <p:spPr bwMode="gray">
          <a:xfrm>
            <a:off x="377190" y="4453890"/>
            <a:ext cx="3328035" cy="173291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暖心计划第四周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「幸福时光，暖意入怀」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4" name="îṩ1îde"/>
          <p:cNvSpPr/>
          <p:nvPr/>
        </p:nvSpPr>
        <p:spPr bwMode="gray">
          <a:xfrm>
            <a:off x="356870" y="1132840"/>
            <a:ext cx="3328035" cy="173291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暖心计划第三周</a:t>
            </a:r>
            <a:endParaRPr lang="en-US" altLang="zh-CN" sz="2800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「浪漫冬日，指尖美好」</a:t>
            </a:r>
            <a:endParaRPr lang="en-US" altLang="zh-CN" sz="2800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2800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2"/>
          <a:srcRect l="5775" t="2141" r="28369"/>
          <a:stretch>
            <a:fillRect/>
          </a:stretch>
        </p:blipFill>
        <p:spPr>
          <a:xfrm>
            <a:off x="3940810" y="824865"/>
            <a:ext cx="2751455" cy="267208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3"/>
          <a:srcRect l="1691" t="12954" r="3283" b="13898"/>
          <a:stretch>
            <a:fillRect/>
          </a:stretch>
        </p:blipFill>
        <p:spPr>
          <a:xfrm>
            <a:off x="4058285" y="3844290"/>
            <a:ext cx="2753360" cy="267208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5" name="图片 4" descr="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972050"/>
            <a:ext cx="10801985" cy="354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57" grpId="0" bldLvl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6055" y="857250"/>
            <a:ext cx="4392295" cy="51473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29000" y="857250"/>
            <a:ext cx="4377055" cy="2685415"/>
          </a:xfrm>
          <a:prstGeom prst="rect">
            <a:avLst/>
          </a:prstGeom>
          <a:solidFill>
            <a:srgbClr val="604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9000" y="3319145"/>
            <a:ext cx="4377055" cy="2685415"/>
          </a:xfrm>
          <a:prstGeom prst="rect">
            <a:avLst/>
          </a:prstGeom>
          <a:solidFill>
            <a:srgbClr val="946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7085" y="857250"/>
            <a:ext cx="2621915" cy="5147945"/>
          </a:xfrm>
          <a:prstGeom prst="rect">
            <a:avLst/>
          </a:prstGeom>
          <a:solidFill>
            <a:srgbClr val="B3A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2470" y="1565275"/>
            <a:ext cx="1844675" cy="3640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活动内容</a:t>
            </a:r>
            <a:endParaRPr lang="zh-CN" altLang="en-US" sz="54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dist"/>
            <a:endParaRPr lang="zh-CN" altLang="en-US" sz="540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3746500" y="1820545"/>
            <a:ext cx="38976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PART</a:t>
            </a:r>
            <a:r>
              <a:rPr lang="zh-CN" altLang="en-US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03</a:t>
            </a:r>
            <a:endParaRPr lang="en-US" altLang="zh-CN" sz="60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PA_文本框 6"/>
          <p:cNvSpPr txBox="1"/>
          <p:nvPr>
            <p:custDataLst>
              <p:tags r:id="rId2"/>
            </p:custDataLst>
          </p:nvPr>
        </p:nvSpPr>
        <p:spPr>
          <a:xfrm>
            <a:off x="3580130" y="4096385"/>
            <a:ext cx="4089400" cy="553720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情暖愈浓 温暖过冬</a:t>
            </a:r>
            <a:endParaRPr lang="zh-CN" altLang="en-US" sz="3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>
            <a:off x="7198127" y="3257408"/>
            <a:ext cx="756285" cy="186055"/>
            <a:chOff x="13352" y="2010"/>
            <a:chExt cx="1830" cy="450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47991" y="0"/>
            <a:ext cx="3630088" cy="6858000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43690" y="5799736"/>
            <a:ext cx="3648075" cy="61292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pc="1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Please enter your content Please enter your content Please enter your content</a:t>
            </a:r>
            <a:endParaRPr lang="en-US" altLang="zh-CN" sz="1200" spc="1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7915" y="-73025"/>
            <a:ext cx="4625975" cy="6931025"/>
          </a:xfrm>
          <a:prstGeom prst="rect">
            <a:avLst/>
          </a:prstGeom>
        </p:spPr>
      </p:pic>
      <p:pic>
        <p:nvPicPr>
          <p:cNvPr id="63" name="图片占位符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6" b="16606"/>
          <a:stretch>
            <a:fillRect/>
          </a:stretch>
        </p:blipFill>
        <p:spPr>
          <a:xfrm>
            <a:off x="3027680" y="1316355"/>
            <a:ext cx="2671445" cy="2671445"/>
          </a:xfrm>
          <a:custGeom>
            <a:avLst/>
            <a:gdLst>
              <a:gd name="connsiteX0" fmla="*/ 1282890 w 2565780"/>
              <a:gd name="connsiteY0" fmla="*/ 0 h 2565780"/>
              <a:gd name="connsiteX1" fmla="*/ 2565780 w 2565780"/>
              <a:gd name="connsiteY1" fmla="*/ 1282890 h 2565780"/>
              <a:gd name="connsiteX2" fmla="*/ 1282890 w 2565780"/>
              <a:gd name="connsiteY2" fmla="*/ 2565780 h 2565780"/>
              <a:gd name="connsiteX3" fmla="*/ 0 w 2565780"/>
              <a:gd name="connsiteY3" fmla="*/ 1282890 h 2565780"/>
              <a:gd name="connsiteX4" fmla="*/ 1282890 w 2565780"/>
              <a:gd name="connsiteY4" fmla="*/ 0 h 2565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780" h="2565780">
                <a:moveTo>
                  <a:pt x="1282890" y="0"/>
                </a:moveTo>
                <a:cubicBezTo>
                  <a:pt x="1991411" y="0"/>
                  <a:pt x="2565780" y="574369"/>
                  <a:pt x="2565780" y="1282890"/>
                </a:cubicBezTo>
                <a:cubicBezTo>
                  <a:pt x="2565780" y="1991411"/>
                  <a:pt x="1991411" y="2565780"/>
                  <a:pt x="1282890" y="2565780"/>
                </a:cubicBezTo>
                <a:cubicBezTo>
                  <a:pt x="574369" y="2565780"/>
                  <a:pt x="0" y="1991411"/>
                  <a:pt x="0" y="1282890"/>
                </a:cubicBezTo>
                <a:cubicBezTo>
                  <a:pt x="0" y="574369"/>
                  <a:pt x="574369" y="0"/>
                  <a:pt x="1282890" y="0"/>
                </a:cubicBezTo>
                <a:close/>
              </a:path>
            </a:pathLst>
          </a:custGeom>
        </p:spPr>
      </p:pic>
      <p:sp>
        <p:nvSpPr>
          <p:cNvPr id="2" name="îṩ1îde"/>
          <p:cNvSpPr/>
          <p:nvPr/>
        </p:nvSpPr>
        <p:spPr bwMode="gray">
          <a:xfrm>
            <a:off x="2699385" y="4267200"/>
            <a:ext cx="3328035" cy="173291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暖心计划第一周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「浓醇时光，咖啡品鉴」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14798" y="530199"/>
            <a:ext cx="463423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rgbClr val="A47F5F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HAVE A</a:t>
            </a:r>
            <a:r>
              <a:rPr lang="en-US" altLang="zh-CN" sz="3200">
                <a:solidFill>
                  <a:schemeClr val="bg1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WARM </a:t>
            </a:r>
            <a:r>
              <a:rPr lang="en-US" sz="32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WINTER</a:t>
            </a:r>
            <a:endParaRPr lang="en-US" sz="32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 rot="16200000">
            <a:off x="2048429" y="-1230385"/>
            <a:ext cx="742369" cy="4366789"/>
          </a:xfrm>
          <a:prstGeom prst="rect">
            <a:avLst/>
          </a:prstGeom>
          <a:noFill/>
          <a:ln w="101600">
            <a:solidFill>
              <a:srgbClr val="C7A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PA_文本框 6"/>
          <p:cNvSpPr txBox="1"/>
          <p:nvPr>
            <p:custDataLst>
              <p:tags r:id="rId1"/>
            </p:custDataLst>
          </p:nvPr>
        </p:nvSpPr>
        <p:spPr>
          <a:xfrm>
            <a:off x="236220" y="1809115"/>
            <a:ext cx="10546080" cy="984885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热爱生活的方式有</a:t>
            </a:r>
            <a:r>
              <a:rPr lang="en-US" altLang="zh-CN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100</a:t>
            </a: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种，认真吃早餐便是其中一种。</a:t>
            </a:r>
            <a:r>
              <a:rPr lang="zh-CN" altLang="en-US" sz="1600">
                <a:cs typeface="江西拙楷" panose="02010600040101010101" charset="-122"/>
                <a:sym typeface="+mn-ea"/>
              </a:rPr>
              <a:t>在冬日早晨，让一杯咖啡唤醒今日的元气满满！</a:t>
            </a:r>
            <a:endParaRPr lang="zh-CN" altLang="en-US" sz="1600">
              <a:cs typeface="江西拙楷" panose="02010600040101010101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活动期间，启动全城升温计划，清晨浓醇咖啡派送 ，助力你的浪漫冬日，</a:t>
            </a:r>
            <a:r>
              <a:rPr lang="zh-CN" altLang="en-US" sz="1600">
                <a:cs typeface="江西拙楷" panose="02010600040101010101" charset="-122"/>
                <a:sym typeface="+mn-ea"/>
              </a:rPr>
              <a:t>在熟悉的街头巷尾遇见热爱生活的每一道光。</a:t>
            </a:r>
            <a:endParaRPr lang="zh-CN" altLang="en-US"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14" name="PA_文本框 6"/>
          <p:cNvSpPr txBox="1"/>
          <p:nvPr>
            <p:custDataLst>
              <p:tags r:id="rId2"/>
            </p:custDataLst>
          </p:nvPr>
        </p:nvSpPr>
        <p:spPr>
          <a:xfrm>
            <a:off x="236444" y="768507"/>
            <a:ext cx="4277360" cy="368935"/>
          </a:xfrm>
          <a:prstGeom prst="rect">
            <a:avLst/>
          </a:prstGeom>
          <a:noFill/>
        </p:spPr>
        <p:txBody>
          <a:bodyPr wrap="none" lIns="91440" tIns="0" rIns="91440" bIns="0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「城市升温计划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唤醒冬日元气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」</a:t>
            </a:r>
            <a:endParaRPr lang="zh-CN" altLang="en-US" sz="2400" b="1" dirty="0">
              <a:solidFill>
                <a:srgbClr val="C7A688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rcRect t="10677" r="-56"/>
          <a:stretch>
            <a:fillRect/>
          </a:stretch>
        </p:blipFill>
        <p:spPr>
          <a:xfrm>
            <a:off x="5978525" y="3108960"/>
            <a:ext cx="5395595" cy="3203575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119557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1841480" y="-22860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7271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59002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r="335" b="690"/>
          <a:stretch>
            <a:fillRect/>
          </a:stretch>
        </p:blipFill>
        <p:spPr>
          <a:xfrm>
            <a:off x="236220" y="3115310"/>
            <a:ext cx="5667375" cy="3197225"/>
          </a:xfrm>
          <a:prstGeom prst="rect">
            <a:avLst/>
          </a:prstGeom>
        </p:spPr>
      </p:pic>
      <p:pic>
        <p:nvPicPr>
          <p:cNvPr id="4" name="图片 3" descr="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325" y="5384165"/>
            <a:ext cx="10801985" cy="354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 rot="16200000">
            <a:off x="1555674" y="4543330"/>
            <a:ext cx="75909" cy="3187257"/>
          </a:xfrm>
          <a:prstGeom prst="rect">
            <a:avLst/>
          </a:prstGeom>
          <a:noFill/>
          <a:ln w="1016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t="7941" r="645"/>
          <a:stretch>
            <a:fillRect/>
          </a:stretch>
        </p:blipFill>
        <p:spPr>
          <a:xfrm>
            <a:off x="5483225" y="717550"/>
            <a:ext cx="3359785" cy="519366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903970" y="991870"/>
            <a:ext cx="284734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每日</a:t>
            </a:r>
            <a:r>
              <a:rPr lang="en-US" altLang="zh-CN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100</a:t>
            </a: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杯咖啡</a:t>
            </a:r>
            <a:r>
              <a:rPr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，</a:t>
            </a:r>
            <a:r>
              <a:rPr sz="1600" dirty="0" err="1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化作</a:t>
            </a: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冬日</a:t>
            </a:r>
            <a:r>
              <a:rPr sz="1600" dirty="0" err="1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暖心早安问候，送达城市的每一处角落</a:t>
            </a:r>
            <a:r>
              <a:rPr lang="zh-CN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。</a:t>
            </a:r>
            <a:endParaRPr lang="zh-CN"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>
              <a:lnSpc>
                <a:spcPct val="200000"/>
              </a:lnSpc>
            </a:pPr>
            <a:r>
              <a:rPr lang="zh-CN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（派送对象可针对城市一线工作人员：如</a:t>
            </a: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城市保洁人员、警察公安、医护人员、外卖小哥等。</a:t>
            </a:r>
            <a:r>
              <a:rPr lang="zh-CN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）</a:t>
            </a:r>
            <a:endParaRPr lang="zh-CN"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>
              <a:lnSpc>
                <a:spcPct val="200000"/>
              </a:lnSpc>
            </a:pPr>
            <a:r>
              <a:rPr lang="zh-CN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在</a:t>
            </a: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派送过程中同时向市民宣传冬季暖心系列活动，吸引更多人群关注本次活动，完成引流。</a:t>
            </a:r>
            <a:endParaRPr lang="en-US" altLang="zh-CN"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同时，拍摄合影照片用于宣传。</a:t>
            </a:r>
            <a:endParaRPr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963400" y="-22860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18795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8033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00" name="图片 99"/>
          <p:cNvPicPr/>
          <p:nvPr/>
        </p:nvPicPr>
        <p:blipFill>
          <a:blip r:embed="rId2"/>
          <a:srcRect t="11072" r="334"/>
          <a:stretch>
            <a:fillRect/>
          </a:stretch>
        </p:blipFill>
        <p:spPr>
          <a:xfrm>
            <a:off x="46990" y="2451735"/>
            <a:ext cx="5353685" cy="3459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10"/>
          <p:cNvSpPr/>
          <p:nvPr/>
        </p:nvSpPr>
        <p:spPr>
          <a:xfrm rot="16200000">
            <a:off x="1932224" y="-458225"/>
            <a:ext cx="742369" cy="4366789"/>
          </a:xfrm>
          <a:prstGeom prst="rect">
            <a:avLst/>
          </a:prstGeom>
          <a:noFill/>
          <a:ln w="101600">
            <a:solidFill>
              <a:srgbClr val="C7A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3"/>
            </p:custDataLst>
          </p:nvPr>
        </p:nvSpPr>
        <p:spPr>
          <a:xfrm>
            <a:off x="120239" y="1540667"/>
            <a:ext cx="4277360" cy="368935"/>
          </a:xfrm>
          <a:prstGeom prst="rect">
            <a:avLst/>
          </a:prstGeom>
          <a:noFill/>
        </p:spPr>
        <p:txBody>
          <a:bodyPr wrap="none" lIns="91440" tIns="0" rIns="91440" bIns="0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「城市升温计划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唤醒冬日元气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」</a:t>
            </a:r>
            <a:endParaRPr lang="zh-CN" altLang="en-US" sz="2400" b="1" dirty="0">
              <a:solidFill>
                <a:srgbClr val="C7A688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8" name="图片 7" descr="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20" y="5377180"/>
            <a:ext cx="10801985" cy="35496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4" grpId="0" bldLvl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 rot="16200000">
            <a:off x="1555674" y="4543330"/>
            <a:ext cx="75909" cy="3187257"/>
          </a:xfrm>
          <a:prstGeom prst="rect">
            <a:avLst/>
          </a:prstGeom>
          <a:noFill/>
          <a:ln w="1016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69510" y="631825"/>
            <a:ext cx="612584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在活动期间的现场，更是准备了香醇咖啡免赠饮、手冲咖啡体验、拉花教学等等活动，凡是拍摄现场照片并宣传集赞满规定次数，即可免费领取一杯浓香咖啡。（每日限量）</a:t>
            </a:r>
            <a:endParaRPr lang="en-US" altLang="zh-CN"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>
              <a:lnSpc>
                <a:spcPct val="200000"/>
              </a:lnSpc>
            </a:pPr>
            <a:endParaRPr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963400" y="-22860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18795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8033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Rectangle 10"/>
          <p:cNvSpPr/>
          <p:nvPr/>
        </p:nvSpPr>
        <p:spPr>
          <a:xfrm rot="16200000">
            <a:off x="1922064" y="-1029725"/>
            <a:ext cx="742369" cy="4366789"/>
          </a:xfrm>
          <a:prstGeom prst="rect">
            <a:avLst/>
          </a:prstGeom>
          <a:noFill/>
          <a:ln w="101600">
            <a:solidFill>
              <a:srgbClr val="C7A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82880" y="969010"/>
            <a:ext cx="4142105" cy="368935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浓醇时光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咖啡共鉴</a:t>
            </a:r>
            <a:endParaRPr lang="zh-CN" altLang="en-US" sz="2400" b="1" dirty="0">
              <a:solidFill>
                <a:srgbClr val="C7A688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5" y="2379345"/>
            <a:ext cx="5563235" cy="3516630"/>
          </a:xfrm>
          <a:prstGeom prst="rect">
            <a:avLst/>
          </a:prstGeom>
        </p:spPr>
      </p:pic>
      <p:pic>
        <p:nvPicPr>
          <p:cNvPr id="5" name="图片 4" descr="photo-1510972527921-ce03766a1cf1"/>
          <p:cNvPicPr>
            <a:picLocks noChangeAspect="1"/>
          </p:cNvPicPr>
          <p:nvPr/>
        </p:nvPicPr>
        <p:blipFill>
          <a:blip r:embed="rId3"/>
          <a:srcRect t="17592" r="-791" b="33369"/>
          <a:stretch>
            <a:fillRect/>
          </a:stretch>
        </p:blipFill>
        <p:spPr>
          <a:xfrm>
            <a:off x="5769610" y="2381250"/>
            <a:ext cx="5325745" cy="3514725"/>
          </a:xfrm>
          <a:prstGeom prst="rect">
            <a:avLst/>
          </a:prstGeom>
        </p:spPr>
      </p:pic>
      <p:pic>
        <p:nvPicPr>
          <p:cNvPr id="3" name="图片 2" descr="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91710"/>
            <a:ext cx="10801985" cy="35496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4" grpId="0" bldLvl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 rot="16200000">
            <a:off x="1555674" y="4543330"/>
            <a:ext cx="75909" cy="3187257"/>
          </a:xfrm>
          <a:prstGeom prst="rect">
            <a:avLst/>
          </a:prstGeom>
          <a:noFill/>
          <a:ln w="1016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60010" y="1079500"/>
            <a:ext cx="55753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在这里品一杯咖啡特调，听一首悠闲慢情歌。</a:t>
            </a:r>
            <a:endParaRPr lang="zh-CN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感受冬日时光独有的浪漫。</a:t>
            </a:r>
            <a:endParaRPr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963400" y="-22860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18795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8033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10" y="2560320"/>
            <a:ext cx="5552440" cy="34067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205" y="2566670"/>
            <a:ext cx="5619750" cy="3400425"/>
          </a:xfrm>
          <a:prstGeom prst="rect">
            <a:avLst/>
          </a:prstGeom>
        </p:spPr>
      </p:pic>
      <p:sp>
        <p:nvSpPr>
          <p:cNvPr id="3" name="Rectangle 10"/>
          <p:cNvSpPr/>
          <p:nvPr/>
        </p:nvSpPr>
        <p:spPr>
          <a:xfrm rot="16200000">
            <a:off x="2006519" y="-644915"/>
            <a:ext cx="742369" cy="4366789"/>
          </a:xfrm>
          <a:prstGeom prst="rect">
            <a:avLst/>
          </a:prstGeom>
          <a:noFill/>
          <a:ln w="101600">
            <a:solidFill>
              <a:srgbClr val="C7A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PA_文本框 6"/>
          <p:cNvSpPr txBox="1"/>
          <p:nvPr>
            <p:custDataLst>
              <p:tags r:id="rId3"/>
            </p:custDataLst>
          </p:nvPr>
        </p:nvSpPr>
        <p:spPr>
          <a:xfrm>
            <a:off x="267335" y="1353820"/>
            <a:ext cx="4142105" cy="368935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浓醇时光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咖啡共鉴</a:t>
            </a:r>
            <a:endParaRPr lang="zh-CN" altLang="en-US" sz="2400" b="1" dirty="0">
              <a:solidFill>
                <a:srgbClr val="C7A688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9" name="图片 8" descr="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70" y="5161915"/>
            <a:ext cx="10801985" cy="35496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3" grpId="0" bldLvl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 rot="16200000">
            <a:off x="1555674" y="4543330"/>
            <a:ext cx="75909" cy="3187257"/>
          </a:xfrm>
          <a:prstGeom prst="rect">
            <a:avLst/>
          </a:prstGeom>
          <a:noFill/>
          <a:ln w="1016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53940" y="774065"/>
            <a:ext cx="63150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各式惊艳的拉花都出自魔术师的手，倾注着咖啡师的心思和热爱。</a:t>
            </a:r>
            <a:endParaRPr lang="zh-CN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现场将邀请咖啡师带来咖啡拉花的体验教学，让你的自制咖啡更有仪式感～一场欢乐的拉花教学活动，让冬日更加温情满满。</a:t>
            </a:r>
            <a:endParaRPr lang="zh-CN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963400" y="-22860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18795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8033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Rectangle 10"/>
          <p:cNvSpPr/>
          <p:nvPr/>
        </p:nvSpPr>
        <p:spPr>
          <a:xfrm rot="16200000">
            <a:off x="2006519" y="-970035"/>
            <a:ext cx="742369" cy="4366789"/>
          </a:xfrm>
          <a:prstGeom prst="rect">
            <a:avLst/>
          </a:prstGeom>
          <a:noFill/>
          <a:ln w="101600">
            <a:solidFill>
              <a:srgbClr val="C7A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PA_文本框 6"/>
          <p:cNvSpPr txBox="1"/>
          <p:nvPr>
            <p:custDataLst>
              <p:tags r:id="rId1"/>
            </p:custDataLst>
          </p:nvPr>
        </p:nvSpPr>
        <p:spPr>
          <a:xfrm>
            <a:off x="267335" y="1028700"/>
            <a:ext cx="4142105" cy="368935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浓醇时光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咖啡共鉴</a:t>
            </a:r>
            <a:endParaRPr lang="zh-CN" altLang="en-US" sz="2400" b="1" dirty="0">
              <a:solidFill>
                <a:srgbClr val="C7A688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lum bright="-6000" contrast="-18000"/>
          </a:blip>
          <a:srcRect l="2815" t="299" r="8205"/>
          <a:stretch>
            <a:fillRect/>
          </a:stretch>
        </p:blipFill>
        <p:spPr>
          <a:xfrm>
            <a:off x="6308725" y="2360930"/>
            <a:ext cx="4962525" cy="3598545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contrast="-12000"/>
          </a:blip>
          <a:srcRect b="12072"/>
          <a:stretch>
            <a:fillRect/>
          </a:stretch>
        </p:blipFill>
        <p:spPr>
          <a:xfrm>
            <a:off x="194310" y="2391410"/>
            <a:ext cx="5963920" cy="3492500"/>
          </a:xfrm>
          <a:prstGeom prst="round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3" grpId="0" bldLvl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 rot="16200000">
            <a:off x="1555674" y="4543330"/>
            <a:ext cx="75909" cy="3187257"/>
          </a:xfrm>
          <a:prstGeom prst="rect">
            <a:avLst/>
          </a:prstGeom>
          <a:noFill/>
          <a:ln w="1016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90135" y="918210"/>
            <a:ext cx="60591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现场还有超萌巡游队伍，超萌熊猫、</a:t>
            </a:r>
            <a:r>
              <a:rPr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白熊玩偶</a:t>
            </a:r>
            <a:r>
              <a:rPr 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、</a:t>
            </a:r>
            <a:r>
              <a:rPr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巨型小丑气模</a:t>
            </a:r>
            <a:r>
              <a:rPr 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为冬日</a:t>
            </a:r>
            <a:r>
              <a:rPr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增添</a:t>
            </a:r>
            <a:r>
              <a:rPr 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温暖与幸福，带领来宾欢乐入场</a:t>
            </a:r>
            <a:r>
              <a:rPr lang="en-US" altLang="zh-CN" sz="16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~</a:t>
            </a:r>
            <a:endParaRPr lang="en-US" altLang="zh-CN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963400" y="-22860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18795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8033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Rectangle 10"/>
          <p:cNvSpPr/>
          <p:nvPr/>
        </p:nvSpPr>
        <p:spPr>
          <a:xfrm rot="16200000">
            <a:off x="1932224" y="-691905"/>
            <a:ext cx="742369" cy="4366789"/>
          </a:xfrm>
          <a:prstGeom prst="rect">
            <a:avLst/>
          </a:prstGeom>
          <a:noFill/>
          <a:ln w="101600">
            <a:solidFill>
              <a:srgbClr val="C7A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20015" y="1306830"/>
            <a:ext cx="4162425" cy="368935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萌力出街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熊抱温暖</a:t>
            </a:r>
            <a:endParaRPr lang="zh-CN" altLang="en-US" sz="2400" b="1" dirty="0">
              <a:solidFill>
                <a:srgbClr val="C7A688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137160" y="2154555"/>
            <a:ext cx="4932680" cy="38030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3"/>
          <a:stretch>
            <a:fillRect/>
          </a:stretch>
        </p:blipFill>
        <p:spPr>
          <a:xfrm>
            <a:off x="5123815" y="2154555"/>
            <a:ext cx="6563360" cy="380301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4" grpId="0" bldLvl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/>
          <p:nvPr/>
        </p:nvSpPr>
        <p:spPr>
          <a:xfrm rot="16200000">
            <a:off x="1555674" y="4543330"/>
            <a:ext cx="75909" cy="3187257"/>
          </a:xfrm>
          <a:prstGeom prst="rect">
            <a:avLst/>
          </a:prstGeom>
          <a:noFill/>
          <a:ln w="1016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963400" y="-22860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18795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803380" y="-251460"/>
            <a:ext cx="0" cy="8778240"/>
          </a:xfrm>
          <a:prstGeom prst="line">
            <a:avLst/>
          </a:prstGeom>
          <a:ln>
            <a:solidFill>
              <a:srgbClr val="946943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Rectangle 10"/>
          <p:cNvSpPr/>
          <p:nvPr/>
        </p:nvSpPr>
        <p:spPr>
          <a:xfrm rot="16200000">
            <a:off x="1932224" y="-458225"/>
            <a:ext cx="742369" cy="4366789"/>
          </a:xfrm>
          <a:prstGeom prst="rect">
            <a:avLst/>
          </a:prstGeom>
          <a:noFill/>
          <a:ln w="101600">
            <a:solidFill>
              <a:srgbClr val="C7A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1"/>
            </p:custDataLst>
          </p:nvPr>
        </p:nvSpPr>
        <p:spPr>
          <a:xfrm>
            <a:off x="120239" y="1540667"/>
            <a:ext cx="4277360" cy="368935"/>
          </a:xfrm>
          <a:prstGeom prst="rect">
            <a:avLst/>
          </a:prstGeom>
          <a:noFill/>
        </p:spPr>
        <p:txBody>
          <a:bodyPr wrap="none" lIns="91440" tIns="0" rIns="91440" bIns="0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「城市升温计划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唤醒冬日元气</a:t>
            </a:r>
            <a:r>
              <a:rPr lang="en-US" altLang="zh-CN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</a:t>
            </a:r>
            <a:r>
              <a:rPr lang="zh-CN" altLang="en-US" sz="2400" b="1" dirty="0">
                <a:solidFill>
                  <a:srgbClr val="C7A688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」</a:t>
            </a:r>
            <a:endParaRPr lang="zh-CN" altLang="en-US" sz="2400" b="1" dirty="0">
              <a:solidFill>
                <a:srgbClr val="C7A688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65" y="2325370"/>
            <a:ext cx="8608695" cy="36480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917305" y="3445510"/>
            <a:ext cx="203263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sz="140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此外，还可以在这里找店家上手体验一下手冲咖啡的魅力，跟着老师一起冲泡一杯暖心咖啡。</a:t>
            </a:r>
            <a:endParaRPr lang="zh-CN" sz="140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4" grpId="0" bldLvl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47991" y="0"/>
            <a:ext cx="3630088" cy="6858000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43690" y="5799736"/>
            <a:ext cx="3648075" cy="61292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pc="1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Please enter your content Please enter your content Please enter your content</a:t>
            </a:r>
            <a:endParaRPr lang="en-US" altLang="zh-CN" sz="1200" spc="1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7915" y="-73025"/>
            <a:ext cx="4625975" cy="693102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14798" y="530199"/>
            <a:ext cx="463423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rgbClr val="A47F5F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HAVE A</a:t>
            </a:r>
            <a:r>
              <a:rPr lang="en-US" altLang="zh-CN" sz="3200">
                <a:solidFill>
                  <a:schemeClr val="bg1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WARM </a:t>
            </a:r>
            <a:r>
              <a:rPr lang="en-US" sz="32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WINTER</a:t>
            </a:r>
            <a:endParaRPr lang="en-US" sz="32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8" name="îṩ1îde"/>
          <p:cNvSpPr/>
          <p:nvPr/>
        </p:nvSpPr>
        <p:spPr bwMode="gray">
          <a:xfrm>
            <a:off x="2679065" y="4634230"/>
            <a:ext cx="3328035" cy="173291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暖心计划第二周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「关怀焙至，共聚温暖」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2"/>
          <a:srcRect t="36259" r="681" b="16361"/>
          <a:stretch>
            <a:fillRect/>
          </a:stretch>
        </p:blipFill>
        <p:spPr>
          <a:xfrm>
            <a:off x="3027680" y="1365250"/>
            <a:ext cx="2671445" cy="2637155"/>
          </a:xfrm>
          <a:prstGeom prst="ellipse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91789" y="680723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烘焙课堂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C7A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3149" y="2811777"/>
            <a:ext cx="6698615" cy="355473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0685" y="1388745"/>
            <a:ext cx="59334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暖冬除了咖啡最暖胃的估计就是烘焙了，现场邀请烘焙师现场指导来宾制作蛋糕</a:t>
            </a:r>
            <a:r>
              <a:rPr lang="en-US" altLang="zh-CN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/</a:t>
            </a: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面包。</a:t>
            </a:r>
            <a:endParaRPr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101" y="294640"/>
            <a:ext cx="5138774" cy="3264449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91789" y="680723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烘焙课堂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C7A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56435" y="3354705"/>
            <a:ext cx="3253740" cy="788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3765">
              <a:lnSpc>
                <a:spcPct val="150000"/>
              </a:lnSpc>
              <a:defRPr/>
            </a:pPr>
            <a:r>
              <a:rPr lang="zh-CN" altLang="en-US" sz="1600" kern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活动当天，现场设置千层蛋糕烘焙课堂，在这个暖冬温暖你我。</a:t>
            </a:r>
            <a:endParaRPr lang="zh-CN" altLang="en-US" sz="1600" kern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9871" y="190"/>
            <a:ext cx="457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91789" y="680723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rgbClr val="A47F5F"/>
                  </a:solidFill>
                  <a:latin typeface="江西拙楷" panose="02010600040101010101" charset="-122"/>
                  <a:ea typeface="江西拙楷" panose="02010600040101010101" charset="-122"/>
                  <a:cs typeface="江西拙楷" panose="02010600040101010101" charset="-122"/>
                </a:rPr>
                <a:t>暖冬糍粑品鉴</a:t>
              </a:r>
              <a:endParaRPr lang="zh-CN" altLang="en-US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rgbClr val="A47F5F"/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C7A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0985" y="1105535"/>
            <a:ext cx="3935730" cy="50152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00925" y="1204212"/>
            <a:ext cx="7480341" cy="1217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  <a:defRPr>
                <a:latin typeface="方正北魏楷书简体" panose="03000509000000000000" charset="-122"/>
                <a:ea typeface="方正北魏楷书简体" panose="03000509000000000000" charset="-122"/>
                <a:cs typeface="方正北魏楷书简体" panose="03000509000000000000" charset="-122"/>
                <a:sym typeface="方正北魏楷书简体" panose="03000509000000000000" charset="-122"/>
              </a:defRPr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冬季必须品尝的暖冬糍粑来啦。来宾签到后，礼仪即送上热气腾腾的暖冬糍粑，享受走心温情的服务与体验。</a:t>
            </a:r>
            <a:endParaRPr lang="zh-CN" altLang="en-US"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40" y="2579955"/>
            <a:ext cx="5949879" cy="3971544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91845" y="1105535"/>
            <a:ext cx="4658360" cy="2565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rPr>
              <a:t>print the presentation and make it into a film to be used in a wider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C7A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28025" y="501015"/>
            <a:ext cx="3453765" cy="56070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暖冬气球小丑</a:t>
            </a:r>
            <a:endParaRPr lang="zh-CN" altLang="en-US" sz="3200" b="1">
              <a:solidFill>
                <a:srgbClr val="A47F5F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b="4702"/>
          <a:stretch>
            <a:fillRect/>
          </a:stretch>
        </p:blipFill>
        <p:spPr>
          <a:xfrm>
            <a:off x="442595" y="2114550"/>
            <a:ext cx="5648960" cy="35909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61670" y="1300480"/>
            <a:ext cx="11120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气球小丑的双手能变换出无数造型的气球，全天与来宾互动，在暖冬也能瞬间引燃小朋友们的热情。</a:t>
            </a:r>
            <a:endParaRPr lang="zh-CN" altLang="en-US" sz="1600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l="578" b="5419"/>
          <a:stretch>
            <a:fillRect/>
          </a:stretch>
        </p:blipFill>
        <p:spPr>
          <a:xfrm>
            <a:off x="6182360" y="2114550"/>
            <a:ext cx="5670550" cy="3590925"/>
          </a:xfrm>
          <a:prstGeom prst="rect">
            <a:avLst/>
          </a:prstGeom>
        </p:spPr>
      </p:pic>
      <p:pic>
        <p:nvPicPr>
          <p:cNvPr id="11" name="图片 10" descr="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25" y="5384165"/>
            <a:ext cx="10801985" cy="3549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91789" y="680723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rgbClr val="A47F5F"/>
                  </a:solidFill>
                  <a:latin typeface="江西拙楷" panose="02010600040101010101" charset="-122"/>
                  <a:ea typeface="江西拙楷" panose="02010600040101010101" charset="-122"/>
                  <a:cs typeface="江西拙楷" panose="02010600040101010101" charset="-122"/>
                  <a:sym typeface="+mn-ea"/>
                </a:rPr>
                <a:t>滋补大礼包</a:t>
              </a:r>
              <a:endParaRPr lang="zh-CN" altLang="en-US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rgbClr val="A47F5F"/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C7A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87335" y="1202942"/>
            <a:ext cx="748034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  <a:defRPr>
                <a:latin typeface="方正北魏楷书简体" panose="03000509000000000000" charset="-122"/>
                <a:ea typeface="方正北魏楷书简体" panose="03000509000000000000" charset="-122"/>
                <a:cs typeface="方正北魏楷书简体" panose="03000509000000000000" charset="-122"/>
                <a:sym typeface="方正北魏楷书简体" panose="03000509000000000000" charset="-122"/>
              </a:defRPr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凡在活动期间现场认购还可赠送冬日滋补礼包一份。</a:t>
            </a:r>
            <a:endParaRPr lang="zh-CN" altLang="en-US"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8265" y="2353039"/>
            <a:ext cx="4584700" cy="412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50" y="2302239"/>
            <a:ext cx="6350000" cy="42291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47991" y="0"/>
            <a:ext cx="3630088" cy="6858000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43690" y="5799736"/>
            <a:ext cx="3648075" cy="61292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pc="1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Please enter your content Please enter your content Please enter your content</a:t>
            </a:r>
            <a:endParaRPr lang="en-US" altLang="zh-CN" sz="1200" spc="1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7915" y="-73025"/>
            <a:ext cx="4625975" cy="693102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14798" y="530199"/>
            <a:ext cx="463423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rgbClr val="A47F5F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HAVE A</a:t>
            </a:r>
            <a:r>
              <a:rPr lang="en-US" altLang="zh-CN" sz="3200">
                <a:solidFill>
                  <a:schemeClr val="bg1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WARM </a:t>
            </a:r>
            <a:r>
              <a:rPr lang="en-US" sz="32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WINTER</a:t>
            </a:r>
            <a:endParaRPr lang="en-US" sz="32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8" name="îṩ1îde"/>
          <p:cNvSpPr/>
          <p:nvPr/>
        </p:nvSpPr>
        <p:spPr bwMode="gray">
          <a:xfrm>
            <a:off x="2679065" y="4634230"/>
            <a:ext cx="3328035" cy="173291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暖心计划第三周</a:t>
            </a:r>
            <a:endParaRPr lang="en-US" altLang="zh-CN" sz="28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「浪漫冬日，指尖美好」</a:t>
            </a:r>
            <a:endParaRPr lang="en-US" altLang="zh-CN" sz="28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28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2"/>
          <a:srcRect l="5775" t="2141" r="28369"/>
          <a:stretch>
            <a:fillRect/>
          </a:stretch>
        </p:blipFill>
        <p:spPr>
          <a:xfrm>
            <a:off x="2797810" y="1184910"/>
            <a:ext cx="2751455" cy="2672080"/>
          </a:xfrm>
          <a:prstGeom prst="ellipse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34186" y="211521"/>
            <a:ext cx="12192000" cy="6304147"/>
          </a:xfrm>
          <a:prstGeom prst="rect">
            <a:avLst/>
          </a:prstGeom>
          <a:solidFill>
            <a:srgbClr val="24523E">
              <a:alpha val="7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1955780" y="-25146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1841480" y="-22860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2067422" y="-25146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Rectangle 10"/>
          <p:cNvSpPr/>
          <p:nvPr/>
        </p:nvSpPr>
        <p:spPr>
          <a:xfrm rot="16200000">
            <a:off x="2048429" y="-1230385"/>
            <a:ext cx="742369" cy="4366789"/>
          </a:xfrm>
          <a:prstGeom prst="rect">
            <a:avLst/>
          </a:prstGeom>
          <a:noFill/>
          <a:ln w="101600">
            <a:solidFill>
              <a:srgbClr val="A47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solidFill>
                <a:srgbClr val="A47F5F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PA_文本框 6"/>
          <p:cNvSpPr txBox="1"/>
          <p:nvPr>
            <p:custDataLst>
              <p:tags r:id="rId1"/>
            </p:custDataLst>
          </p:nvPr>
        </p:nvSpPr>
        <p:spPr>
          <a:xfrm>
            <a:off x="417195" y="1859915"/>
            <a:ext cx="10634345" cy="492125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忙碌的工作，焦虑的情绪，你有多久没有好好呵护自己了呢，现场设置手膜体验专区，这个冬日，认真呵护自己。</a:t>
            </a:r>
            <a:endParaRPr lang="zh-CN" altLang="en-US" sz="16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sp>
        <p:nvSpPr>
          <p:cNvPr id="14" name="PA_文本框 6"/>
          <p:cNvSpPr txBox="1"/>
          <p:nvPr>
            <p:custDataLst>
              <p:tags r:id="rId2"/>
            </p:custDataLst>
          </p:nvPr>
        </p:nvSpPr>
        <p:spPr>
          <a:xfrm>
            <a:off x="417195" y="762635"/>
            <a:ext cx="3917950" cy="368935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「手膜体验」</a:t>
            </a:r>
            <a:endParaRPr lang="zh-CN" altLang="en-US" sz="2400" b="1" dirty="0">
              <a:solidFill>
                <a:srgbClr val="A47F5F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" y="3018155"/>
            <a:ext cx="5826125" cy="3400425"/>
          </a:xfrm>
          <a:prstGeom prst="rect">
            <a:avLst/>
          </a:prstGeom>
        </p:spPr>
      </p:pic>
      <p:pic>
        <p:nvPicPr>
          <p:cNvPr id="105" name="图片 104"/>
          <p:cNvPicPr/>
          <p:nvPr/>
        </p:nvPicPr>
        <p:blipFill>
          <a:blip r:embed="rId4"/>
          <a:srcRect l="-2858" t="1001" r="875"/>
          <a:stretch>
            <a:fillRect/>
          </a:stretch>
        </p:blipFill>
        <p:spPr>
          <a:xfrm>
            <a:off x="6176645" y="3018155"/>
            <a:ext cx="5117465" cy="3400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2" grpId="0" bldLvl="0" animBg="1"/>
      <p:bldP spid="13" grpId="0"/>
      <p:bldP spid="14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0" y="211521"/>
            <a:ext cx="12192000" cy="6304147"/>
          </a:xfrm>
          <a:prstGeom prst="rect">
            <a:avLst/>
          </a:prstGeom>
          <a:solidFill>
            <a:srgbClr val="24523E">
              <a:alpha val="7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1955780" y="-25146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1841480" y="-22860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2067422" y="-25146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 rot="5400000">
            <a:off x="9759950" y="4594860"/>
            <a:ext cx="2922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i="1" spc="600" dirty="0">
                <a:solidFill>
                  <a:srgbClr val="F8A724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YOUR TITLE</a:t>
            </a:r>
            <a:endParaRPr lang="en-US" altLang="zh-CN" sz="1600" i="1" spc="600" dirty="0">
              <a:solidFill>
                <a:srgbClr val="F8A724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PA_文本框 6"/>
          <p:cNvSpPr txBox="1"/>
          <p:nvPr>
            <p:custDataLst>
              <p:tags r:id="rId1"/>
            </p:custDataLst>
          </p:nvPr>
        </p:nvSpPr>
        <p:spPr>
          <a:xfrm>
            <a:off x="4957637" y="740449"/>
            <a:ext cx="5957305" cy="1107440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现场邀请专业老师，并提供高级手膜体验包。</a:t>
            </a:r>
            <a:endParaRPr lang="en-US" altLang="zh-CN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这个周末，一同度过一个呵护自己的美好时光吧。</a:t>
            </a:r>
            <a:endParaRPr lang="zh-CN" altLang="en-US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28" y="3429000"/>
            <a:ext cx="4408657" cy="25498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126" y="2751561"/>
            <a:ext cx="5878608" cy="3431094"/>
          </a:xfrm>
          <a:prstGeom prst="rect">
            <a:avLst/>
          </a:prstGeom>
        </p:spPr>
      </p:pic>
      <p:sp>
        <p:nvSpPr>
          <p:cNvPr id="2" name="Rectangle 10"/>
          <p:cNvSpPr/>
          <p:nvPr/>
        </p:nvSpPr>
        <p:spPr>
          <a:xfrm rot="16200000">
            <a:off x="2087164" y="-670950"/>
            <a:ext cx="742369" cy="4366789"/>
          </a:xfrm>
          <a:prstGeom prst="rect">
            <a:avLst/>
          </a:prstGeom>
          <a:noFill/>
          <a:ln w="101600">
            <a:solidFill>
              <a:srgbClr val="A47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solidFill>
                <a:srgbClr val="A47F5F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8" name="PA_文本框 6"/>
          <p:cNvSpPr txBox="1"/>
          <p:nvPr>
            <p:custDataLst>
              <p:tags r:id="rId4"/>
            </p:custDataLst>
          </p:nvPr>
        </p:nvSpPr>
        <p:spPr>
          <a:xfrm>
            <a:off x="455930" y="1322070"/>
            <a:ext cx="3917950" cy="368935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「手膜体验」</a:t>
            </a:r>
            <a:endParaRPr lang="zh-CN" altLang="en-US" sz="2400" b="1" dirty="0">
              <a:solidFill>
                <a:srgbClr val="A47F5F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  <p:bldP spid="13" grpId="0"/>
      <p:bldP spid="2" grpId="0" bldLvl="0" animBg="1"/>
      <p:bldP spid="8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34186" y="211521"/>
            <a:ext cx="12192000" cy="6304147"/>
          </a:xfrm>
          <a:prstGeom prst="rect">
            <a:avLst/>
          </a:prstGeom>
          <a:solidFill>
            <a:srgbClr val="24523E">
              <a:alpha val="7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1955780" y="-25146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1841480" y="-22860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2067422" y="-251460"/>
            <a:ext cx="0" cy="87782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 rot="5400000">
            <a:off x="9759950" y="4594860"/>
            <a:ext cx="2922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i="1" spc="600" dirty="0">
                <a:solidFill>
                  <a:srgbClr val="F8A724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YOUR TITLE</a:t>
            </a:r>
            <a:endParaRPr lang="en-US" altLang="zh-CN" sz="1600" i="1" spc="600" dirty="0">
              <a:solidFill>
                <a:srgbClr val="F8A724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PA_文本框 6"/>
          <p:cNvSpPr txBox="1"/>
          <p:nvPr>
            <p:custDataLst>
              <p:tags r:id="rId1"/>
            </p:custDataLst>
          </p:nvPr>
        </p:nvSpPr>
        <p:spPr>
          <a:xfrm>
            <a:off x="5884171" y="439186"/>
            <a:ext cx="3478818" cy="1003993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还有护手霜</a:t>
            </a:r>
            <a:r>
              <a:rPr lang="en-US" altLang="zh-CN" dirty="0" err="1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diy</a:t>
            </a: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课堂，亲手制作的更有意义。</a:t>
            </a:r>
            <a:endParaRPr lang="zh-CN" altLang="en-US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89" y="2233282"/>
            <a:ext cx="4233530" cy="423353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/>
          <a:srcRect l="-3036" t="31783" r="-2856" b="25271"/>
          <a:stretch>
            <a:fillRect/>
          </a:stretch>
        </p:blipFill>
        <p:spPr>
          <a:xfrm>
            <a:off x="5563545" y="2176012"/>
            <a:ext cx="4915864" cy="4338425"/>
          </a:xfrm>
          <a:prstGeom prst="rect">
            <a:avLst/>
          </a:prstGeom>
        </p:spPr>
      </p:pic>
      <p:sp>
        <p:nvSpPr>
          <p:cNvPr id="2" name="Rectangle 10"/>
          <p:cNvSpPr/>
          <p:nvPr/>
        </p:nvSpPr>
        <p:spPr>
          <a:xfrm rot="16200000">
            <a:off x="2087164" y="-670950"/>
            <a:ext cx="742369" cy="4366789"/>
          </a:xfrm>
          <a:prstGeom prst="rect">
            <a:avLst/>
          </a:prstGeom>
          <a:noFill/>
          <a:ln w="101600">
            <a:solidFill>
              <a:srgbClr val="A47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solidFill>
                <a:srgbClr val="A47F5F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8" name="PA_文本框 6"/>
          <p:cNvSpPr txBox="1"/>
          <p:nvPr>
            <p:custDataLst>
              <p:tags r:id="rId4"/>
            </p:custDataLst>
          </p:nvPr>
        </p:nvSpPr>
        <p:spPr>
          <a:xfrm>
            <a:off x="455930" y="1322070"/>
            <a:ext cx="3917950" cy="368935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「护手霜</a:t>
            </a:r>
            <a:r>
              <a:rPr lang="en-US" altLang="zh-CN" sz="2400" b="1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DIY</a:t>
            </a:r>
            <a:r>
              <a:rPr lang="zh-CN" altLang="en-US" sz="2400" b="1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」</a:t>
            </a:r>
            <a:endParaRPr lang="zh-CN" altLang="en-US" sz="2400" b="1" dirty="0">
              <a:solidFill>
                <a:srgbClr val="A47F5F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  <p:bldP spid="13" grpId="0"/>
      <p:bldP spid="2" grpId="0" bldLvl="0" animBg="1"/>
      <p:bldP spid="8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7994" y="228644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暖冬圈圈乐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solidFill>
              <a:srgbClr val="A47F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592120" y="1396709"/>
            <a:ext cx="3315335" cy="150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r>
              <a:rPr lang="zh-CN" altLang="en-US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西外，现场还设置了圈圈乐游戏，设置了缤纷了暖冬礼品，每人三个圈，圈住礼品即可带回家。</a:t>
            </a:r>
            <a:endParaRPr lang="zh-CN" altLang="en-US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</p:txBody>
      </p:sp>
      <p:pic>
        <p:nvPicPr>
          <p:cNvPr id="9" name="图片 8" descr="1556272628(1)"/>
          <p:cNvPicPr>
            <a:picLocks noChangeAspect="1"/>
          </p:cNvPicPr>
          <p:nvPr/>
        </p:nvPicPr>
        <p:blipFill>
          <a:blip r:embed="rId1"/>
          <a:srcRect l="3033" t="-348" r="4516"/>
          <a:stretch>
            <a:fillRect/>
          </a:stretch>
        </p:blipFill>
        <p:spPr>
          <a:xfrm>
            <a:off x="4147067" y="1319847"/>
            <a:ext cx="7615515" cy="5070749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7994" y="228644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茶歇供应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639745" y="1996784"/>
            <a:ext cx="3315335" cy="49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r>
              <a:rPr lang="zh-CN" altLang="en-US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现场供应精致的暖冬茶歇</a:t>
            </a:r>
            <a:endParaRPr lang="zh-CN" altLang="en-US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7455" y="1402628"/>
            <a:ext cx="7834138" cy="5226727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47991" y="0"/>
            <a:ext cx="3630088" cy="6858000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43690" y="5799736"/>
            <a:ext cx="3648075" cy="61292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spc="1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Please enter your content Please enter your content Please enter your content</a:t>
            </a:r>
            <a:endParaRPr lang="en-US" altLang="zh-CN" sz="1200" spc="1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7915" y="-73025"/>
            <a:ext cx="4625975" cy="693102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14798" y="530199"/>
            <a:ext cx="463423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3200">
                <a:solidFill>
                  <a:srgbClr val="A47F5F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HAVE A</a:t>
            </a:r>
            <a:r>
              <a:rPr lang="en-US" altLang="zh-CN" sz="3200">
                <a:solidFill>
                  <a:schemeClr val="bg1"/>
                </a:solidFill>
                <a:effectLst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 WARM </a:t>
            </a:r>
            <a:r>
              <a:rPr lang="en-US" sz="32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WINTER</a:t>
            </a:r>
            <a:endParaRPr lang="en-US" sz="32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pic>
        <p:nvPicPr>
          <p:cNvPr id="108" name="图片 107"/>
          <p:cNvPicPr/>
          <p:nvPr/>
        </p:nvPicPr>
        <p:blipFill>
          <a:blip r:embed="rId2"/>
          <a:srcRect l="1691" t="12954" r="3283" b="13898"/>
          <a:stretch>
            <a:fillRect/>
          </a:stretch>
        </p:blipFill>
        <p:spPr>
          <a:xfrm>
            <a:off x="2985770" y="1388745"/>
            <a:ext cx="2753360" cy="267208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îṩ1îde"/>
          <p:cNvSpPr/>
          <p:nvPr/>
        </p:nvSpPr>
        <p:spPr bwMode="gray">
          <a:xfrm>
            <a:off x="2698750" y="4231640"/>
            <a:ext cx="3328035" cy="173291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暖心计划第四周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zh-CN" altLang="en-US" sz="2800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「幸福时光，暖意入怀」</a:t>
            </a: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ClrTx/>
              <a:buSzTx/>
              <a:buNone/>
              <a:defRPr/>
            </a:pPr>
            <a:endParaRPr lang="en-US" altLang="zh-CN" sz="2800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7994" y="228644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dirty="0">
                  <a:solidFill>
                    <a:srgbClr val="A47F5F"/>
                  </a:solidFill>
                  <a:latin typeface="江西拙楷" panose="02010600040101010101" charset="-122"/>
                  <a:ea typeface="江西拙楷" panose="02010600040101010101" charset="-122"/>
                  <a:cs typeface="江西拙楷" panose="02010600040101010101" charset="-122"/>
                  <a:sym typeface="+mn-ea"/>
                </a:rPr>
                <a:t>幸福时光，暖意入怀</a:t>
              </a:r>
              <a:endParaRPr lang="zh-CN" altLang="en-US" b="0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856615" y="1355090"/>
            <a:ext cx="10214610" cy="56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r>
              <a:rPr lang="zh-CN" altLang="en-US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冬日当然少不了毛线的快乐啦，现场设置戳戳绣体验活动，一起动手打造一个独特的冬日精致好物吧。</a:t>
            </a:r>
            <a:endParaRPr lang="en-US" altLang="zh-CN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</p:txBody>
      </p:sp>
      <p:pic>
        <p:nvPicPr>
          <p:cNvPr id="108" name="图片 107"/>
          <p:cNvPicPr/>
          <p:nvPr/>
        </p:nvPicPr>
        <p:blipFill>
          <a:blip r:embed="rId1"/>
          <a:srcRect l="1691" t="12954" r="3283" b="13898"/>
          <a:stretch>
            <a:fillRect/>
          </a:stretch>
        </p:blipFill>
        <p:spPr>
          <a:xfrm>
            <a:off x="1450975" y="2722245"/>
            <a:ext cx="3695065" cy="36658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2"/>
          <a:stretch>
            <a:fillRect/>
          </a:stretch>
        </p:blipFill>
        <p:spPr>
          <a:xfrm>
            <a:off x="5293360" y="2521585"/>
            <a:ext cx="3947795" cy="382016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777836" y="267639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深冬暖身手作坊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77922" y="1123011"/>
            <a:ext cx="6553835" cy="783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50000"/>
              </a:lnSpc>
              <a:defRPr>
                <a:latin typeface="方正北魏楷书简体" panose="03000509000000000000" charset="-122"/>
                <a:ea typeface="方正北魏楷书简体" panose="03000509000000000000" charset="-122"/>
                <a:cs typeface="方正北魏楷书简体" panose="03000509000000000000" charset="-122"/>
                <a:sym typeface="方正北魏楷书简体" panose="03000509000000000000" charset="-122"/>
              </a:defRPr>
            </a:pP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初冬手作坊，现场提供毛线，邀请专业指导人员教授冬日围巾织法。</a:t>
            </a:r>
            <a:endParaRPr lang="zh-CN" altLang="en-US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5573" y="2742344"/>
            <a:ext cx="5159910" cy="38618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043" y="2281307"/>
            <a:ext cx="4332555" cy="43325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777836" y="267639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深冬亲子手作坊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00936" y="1137631"/>
            <a:ext cx="7414209" cy="6655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50000"/>
              </a:lnSpc>
              <a:defRPr>
                <a:latin typeface="方正北魏楷书简体" panose="03000509000000000000" charset="-122"/>
                <a:ea typeface="方正北魏楷书简体" panose="03000509000000000000" charset="-122"/>
                <a:cs typeface="方正北魏楷书简体" panose="03000509000000000000" charset="-122"/>
                <a:sym typeface="方正北魏楷书简体" panose="03000509000000000000" charset="-122"/>
              </a:defRPr>
            </a:pP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同时现场打造亲子手作坊，趣味的粘土</a:t>
            </a:r>
            <a:r>
              <a:rPr lang="en-US" altLang="zh-CN" dirty="0" err="1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diy</a:t>
            </a: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，与家人们共享趣味时光吧。</a:t>
            </a:r>
            <a:endParaRPr lang="zh-CN" altLang="en-US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1226" y="1962525"/>
            <a:ext cx="6471388" cy="4317537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7994" y="228644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rgbClr val="A47F5F"/>
                  </a:solidFill>
                  <a:latin typeface="江西拙楷" panose="02010600040101010101" charset="-122"/>
                  <a:ea typeface="江西拙楷" panose="02010600040101010101" charset="-122"/>
                  <a:cs typeface="江西拙楷" panose="02010600040101010101" charset="-122"/>
                  <a:sym typeface="+mn-ea"/>
                </a:rPr>
                <a:t>记忆糖葫芦</a:t>
              </a:r>
              <a:endParaRPr lang="zh-CN" altLang="en-US" b="0" dirty="0">
                <a:solidFill>
                  <a:srgbClr val="A47F5F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856615" y="1355090"/>
            <a:ext cx="102146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3765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kern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活动当天，每人凭入场券还可免费领取一份冰糖葫芦，感受记忆中的冬日味道。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  <a:p>
            <a:pPr marL="0" marR="0" lvl="0" indent="0" defTabSz="913765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b="13226"/>
          <a:stretch>
            <a:fillRect/>
          </a:stretch>
        </p:blipFill>
        <p:spPr>
          <a:xfrm>
            <a:off x="1457118" y="2098720"/>
            <a:ext cx="7051605" cy="4081971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6055" y="857250"/>
            <a:ext cx="4392295" cy="514731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29000" y="857250"/>
            <a:ext cx="4377055" cy="2685415"/>
          </a:xfrm>
          <a:prstGeom prst="rect">
            <a:avLst/>
          </a:prstGeom>
          <a:solidFill>
            <a:srgbClr val="604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9000" y="3319145"/>
            <a:ext cx="4377055" cy="2685415"/>
          </a:xfrm>
          <a:prstGeom prst="rect">
            <a:avLst/>
          </a:prstGeom>
          <a:solidFill>
            <a:srgbClr val="946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7085" y="857250"/>
            <a:ext cx="2621915" cy="5147945"/>
          </a:xfrm>
          <a:prstGeom prst="rect">
            <a:avLst/>
          </a:prstGeom>
          <a:solidFill>
            <a:srgbClr val="B3A4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3685" y="1565275"/>
            <a:ext cx="1013460" cy="3640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ea"/>
              </a:rPr>
              <a:t>氛围营造</a:t>
            </a:r>
            <a:endParaRPr lang="zh-CN" altLang="en-US" sz="540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3746500" y="1820545"/>
            <a:ext cx="38976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PART</a:t>
            </a:r>
            <a:r>
              <a:rPr lang="zh-CN" altLang="en-US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 </a:t>
            </a:r>
            <a:r>
              <a:rPr lang="en-US" altLang="zh-CN" sz="60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04</a:t>
            </a:r>
            <a:endParaRPr lang="en-US" altLang="zh-CN" sz="60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15" name="PA_文本框 6"/>
          <p:cNvSpPr txBox="1"/>
          <p:nvPr>
            <p:custDataLst>
              <p:tags r:id="rId2"/>
            </p:custDataLst>
          </p:nvPr>
        </p:nvSpPr>
        <p:spPr>
          <a:xfrm>
            <a:off x="3580130" y="4096385"/>
            <a:ext cx="4089400" cy="553720"/>
          </a:xfrm>
          <a:prstGeom prst="rect">
            <a:avLst/>
          </a:prstGeom>
          <a:noFill/>
        </p:spPr>
        <p:txBody>
          <a:bodyPr wrap="square" lIns="91440" tIns="0" rIns="91440" bIns="0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rPr>
              <a:t>情暖愈浓 温暖过冬</a:t>
            </a:r>
            <a:endParaRPr lang="zh-CN" altLang="en-US" sz="3600" dirty="0">
              <a:solidFill>
                <a:schemeClr val="bg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>
            <a:off x="7198127" y="3257408"/>
            <a:ext cx="756285" cy="186055"/>
            <a:chOff x="13352" y="2010"/>
            <a:chExt cx="1830" cy="450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1335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404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4732" y="2010"/>
              <a:ext cx="450" cy="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7994" y="228644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主题门头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592120" y="1396709"/>
            <a:ext cx="7531154" cy="56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r>
              <a:rPr lang="zh-CN" altLang="en-US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现场利用活动元素，冬日，暖阳等进行主题门头搭建。（图为示意）</a:t>
            </a:r>
            <a:endParaRPr lang="zh-CN" altLang="en-US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7455" y="2785745"/>
            <a:ext cx="5788660" cy="38620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621" y="2349893"/>
            <a:ext cx="4478079" cy="4478079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7994" y="228644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主题签到处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592120" y="1396709"/>
            <a:ext cx="7531154" cy="49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70000"/>
              </a:lnSpc>
              <a:spcBef>
                <a:spcPts val="0"/>
              </a:spcBef>
              <a:buClrTx/>
              <a:buSzTx/>
              <a:buNone/>
            </a:pPr>
            <a:r>
              <a:rPr lang="zh-CN" altLang="en-US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签到处设置长条桌，指引牌</a:t>
            </a:r>
            <a:endParaRPr lang="zh-CN" altLang="en-US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94" y="2125870"/>
            <a:ext cx="6609612" cy="4409756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7994" y="228644"/>
            <a:ext cx="4658264" cy="681361"/>
            <a:chOff x="1893616" y="498170"/>
            <a:chExt cx="4658264" cy="681361"/>
          </a:xfrm>
        </p:grpSpPr>
        <p:sp>
          <p:nvSpPr>
            <p:cNvPr id="5" name="文本框 4"/>
            <p:cNvSpPr txBox="1"/>
            <p:nvPr/>
          </p:nvSpPr>
          <p:spPr>
            <a:xfrm>
              <a:off x="1893616" y="498170"/>
              <a:ext cx="390434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zh-CN" altLang="en-US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合影区</a:t>
              </a:r>
              <a:endParaRPr lang="zh-CN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93616" y="923051"/>
              <a:ext cx="4658264" cy="256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10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pPr algn="l"/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江西拙楷" panose="02010600040101010101" charset="-122"/>
                  <a:ea typeface="江西拙楷" panose="02010600040101010101" charset="-122"/>
                  <a:cs typeface="+mn-ea"/>
                  <a:sym typeface="+mn-lt"/>
                </a:rPr>
                <a:t>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997200"/>
            <a:ext cx="1303867" cy="3183467"/>
          </a:xfrm>
          <a:prstGeom prst="rect">
            <a:avLst/>
          </a:prstGeom>
          <a:solidFill>
            <a:srgbClr val="A47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592120" y="1396709"/>
            <a:ext cx="7531154" cy="1032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zh-CN" altLang="en-US" dirty="0"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合影区利用冬日，咖啡等活动元素打造时尚杂志风暖冬合影区</a:t>
            </a:r>
            <a:endParaRPr lang="en-US" altLang="zh-CN" dirty="0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  <a:sym typeface="+mn-lt"/>
              </a:rPr>
              <a:t>并设计合影手举牌。</a:t>
            </a:r>
            <a:endParaRPr lang="zh-CN" altLang="en-US" dirty="0">
              <a:solidFill>
                <a:schemeClr val="tx1"/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5744" y="0"/>
            <a:ext cx="5042647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673" y="2306714"/>
            <a:ext cx="4505349" cy="326474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2" b="275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3730171" y="1063171"/>
            <a:ext cx="4731658" cy="4731658"/>
          </a:xfrm>
          <a:prstGeom prst="ellipse">
            <a:avLst/>
          </a:prstGeom>
          <a:solidFill>
            <a:schemeClr val="bg2">
              <a:lumMod val="10000"/>
              <a:alpha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650893" y="3030688"/>
            <a:ext cx="2890215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rPr>
              <a:t>THANKS</a:t>
            </a:r>
            <a:endParaRPr kumimoji="0" lang="en-US" altLang="zh-C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5167094" y="2398844"/>
            <a:ext cx="1828789" cy="1230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rPr>
              <a:t>SLIDE CONCEPT</a:t>
            </a:r>
            <a:endParaRPr kumimoji="0" lang="en-US" sz="8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5775524" y="3668436"/>
            <a:ext cx="564257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江西拙楷" panose="02010600040101010101" charset="-122"/>
                <a:ea typeface="江西拙楷" panose="02010600040101010101" charset="-122"/>
                <a:cs typeface="+mn-ea"/>
                <a:sym typeface="+mn-lt"/>
              </a:rPr>
              <a:t>…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江西拙楷" panose="02010600040101010101" charset="-122"/>
              <a:ea typeface="江西拙楷" panose="02010600040101010101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8795" y="427355"/>
            <a:ext cx="11149965" cy="5821680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977265" y="6448425"/>
            <a:ext cx="2172335" cy="2889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江西拙楷" panose="02010600040101010101" charset="-122"/>
              <a:ea typeface="江西拙楷" panose="02010600040101010101" charset="-122"/>
              <a:cs typeface="江西拙楷" panose="0201060004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806700" y="6526530"/>
            <a:ext cx="149225" cy="154940"/>
            <a:chOff x="2213" y="-2236"/>
            <a:chExt cx="1300" cy="1178"/>
          </a:xfrm>
        </p:grpSpPr>
        <p:sp>
          <p:nvSpPr>
            <p:cNvPr id="7" name="椭圆 6"/>
            <p:cNvSpPr/>
            <p:nvPr/>
          </p:nvSpPr>
          <p:spPr>
            <a:xfrm>
              <a:off x="2213" y="-2236"/>
              <a:ext cx="972" cy="972"/>
            </a:xfrm>
            <a:prstGeom prst="ellipse">
              <a:avLst/>
            </a:prstGeom>
            <a:noFill/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江西拙楷" panose="02010600040101010101" charset="-122"/>
                <a:ea typeface="江西拙楷" panose="02010600040101010101" charset="-122"/>
                <a:cs typeface="江西拙楷" panose="02010600040101010101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090" y="-1434"/>
              <a:ext cx="423" cy="376"/>
            </a:xfrm>
            <a:prstGeom prst="line">
              <a:avLst/>
            </a:prstGeom>
            <a:ln w="34925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64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66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67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69.xml><?xml version="1.0" encoding="utf-8"?>
<p:tagLst xmlns:p="http://schemas.openxmlformats.org/presentationml/2006/main">
  <p:tag name="PA" val="v3.0.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PA" val="v3.0.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5.xml><?xml version="1.0" encoding="utf-8"?>
<p:tagLst xmlns:p="http://schemas.openxmlformats.org/presentationml/2006/main">
  <p:tag name="PA" val="v3.0.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PA" val="v3.0.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0.xml><?xml version="1.0" encoding="utf-8"?>
<p:tagLst xmlns:p="http://schemas.openxmlformats.org/presentationml/2006/main">
  <p:tag name="PA" val="v3.0.1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PA" val="v3.0.1"/>
</p:tagLst>
</file>

<file path=ppt/tags/tag84.xml><?xml version="1.0" encoding="utf-8"?>
<p:tagLst xmlns:p="http://schemas.openxmlformats.org/presentationml/2006/main">
  <p:tag name="PA" val="v3.0.1"/>
</p:tagLst>
</file>

<file path=ppt/tags/tag85.xml><?xml version="1.0" encoding="utf-8"?>
<p:tagLst xmlns:p="http://schemas.openxmlformats.org/presentationml/2006/main">
  <p:tag name="PA" val="v3.0.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PA" val="v3.0.1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PA" val="v3.0.1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PA" val="v3.0.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PA" val="v3.0.1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PA" val="v3.0.1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PA" val="v3.0.1"/>
</p:tagLst>
</file>

<file path=ppt/tags/tag105.xml><?xml version="1.0" encoding="utf-8"?>
<p:tagLst xmlns:p="http://schemas.openxmlformats.org/presentationml/2006/main">
  <p:tag name="PA" val="v3.0.1"/>
</p:tagLst>
</file>

<file path=ppt/tags/tag106.xml><?xml version="1.0" encoding="utf-8"?>
<p:tagLst xmlns:p="http://schemas.openxmlformats.org/presentationml/2006/main">
  <p:tag name="PA" val="v3.0.1"/>
</p:tagLst>
</file>

<file path=ppt/tags/tag107.xml><?xml version="1.0" encoding="utf-8"?>
<p:tagLst xmlns:p="http://schemas.openxmlformats.org/presentationml/2006/main">
  <p:tag name="PA" val="v3.0.1"/>
</p:tagLst>
</file>

<file path=ppt/tags/tag108.xml><?xml version="1.0" encoding="utf-8"?>
<p:tagLst xmlns:p="http://schemas.openxmlformats.org/presentationml/2006/main">
  <p:tag name="PA" val="v3.0.1"/>
</p:tagLst>
</file>

<file path=ppt/tags/tag109.xml><?xml version="1.0" encoding="utf-8"?>
<p:tagLst xmlns:p="http://schemas.openxmlformats.org/presentationml/2006/main">
  <p:tag name="PA" val="v3.0.1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PA" val="v3.0.1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PP_MARK_KEY" val="99371296-d19d-45f0-92d6-6dc7785bf944"/>
  <p:tag name="COMMONDATA" val="eyJoZGlkIjoiYTZmNjcyMWQ4NWZkZGVmNGIzZDY5ZmY0ODc1ODExYW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江西拙楷"/>
        <a:ea typeface="江西拙楷"/>
        <a:cs typeface=""/>
      </a:majorFont>
      <a:minorFont>
        <a:latin typeface="江西拙楷"/>
        <a:ea typeface="江西拙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江西拙楷"/>
        <a:ea typeface="江西拙楷"/>
        <a:cs typeface=""/>
      </a:majorFont>
      <a:minorFont>
        <a:latin typeface="江西拙楷"/>
        <a:ea typeface="江西拙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江西拙楷"/>
        <a:ea typeface="江西拙楷"/>
        <a:cs typeface=""/>
      </a:majorFont>
      <a:minorFont>
        <a:latin typeface="江西拙楷"/>
        <a:ea typeface="江西拙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江西拙楷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江西拙楷"/>
        <a:ea typeface=""/>
        <a:cs typeface=""/>
        <a:font script="Jpan" typeface="ＭＳ Ｐゴシック"/>
        <a:font script="Hang" typeface="맑은 고딕"/>
        <a:font script="Hans" typeface="江西拙楷"/>
        <a:font script="Hant" typeface="新細明體"/>
        <a:font script="Arab" typeface="江西拙楷"/>
        <a:font script="Hebr" typeface="江西拙楷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江西拙楷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江西拙楷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江西拙楷"/>
        <a:ea typeface=""/>
        <a:cs typeface=""/>
        <a:font script="Jpan" typeface="ＭＳ Ｐゴシック"/>
        <a:font script="Hang" typeface="맑은 고딕"/>
        <a:font script="Hans" typeface="江西拙楷"/>
        <a:font script="Hant" typeface="新細明體"/>
        <a:font script="Arab" typeface="江西拙楷"/>
        <a:font script="Hebr" typeface="江西拙楷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江西拙楷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4149</Words>
  <Application>WPS 演示</Application>
  <PresentationFormat>宽屏</PresentationFormat>
  <Paragraphs>302</Paragraphs>
  <Slides>42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42</vt:i4>
      </vt:variant>
    </vt:vector>
  </HeadingPairs>
  <TitlesOfParts>
    <vt:vector size="54" baseType="lpstr">
      <vt:lpstr>Arial</vt:lpstr>
      <vt:lpstr>宋体</vt:lpstr>
      <vt:lpstr>Wingdings</vt:lpstr>
      <vt:lpstr>江西拙楷</vt:lpstr>
      <vt:lpstr>Wingdings</vt:lpstr>
      <vt:lpstr>微软雅黑</vt:lpstr>
      <vt:lpstr>Arial Unicode MS</vt:lpstr>
      <vt:lpstr>Century Gothic</vt:lpstr>
      <vt:lpstr>方正北魏楷书简体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Rachel</cp:lastModifiedBy>
  <cp:revision>1</cp:revision>
  <dcterms:created xsi:type="dcterms:W3CDTF">2022-11-05T15:38:25Z</dcterms:created>
  <dcterms:modified xsi:type="dcterms:W3CDTF">2022-11-05T15:38:25Z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AE6300D6AEE1479D805F2BAC1999E45D</vt:lpwstr>
  </property>
  <property fmtid="{D5CDD505-2E9C-101B-9397-08002B2CF9AE}" pid="3" name="KSOProductBuildVer">
    <vt:lpwstr>2052-11.1.0.12598</vt:lpwstr>
  </property>
  <property fmtid="{D5CDD505-2E9C-101B-9397-08002B2CF9AE}" pid="4" name="NXPowerLiteLastOptimized">
    <vt:lpwstr>2560011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