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3.svg" ContentType="image/svg+xml"/>
  <Override PartName="/ppt/media/image5.svg" ContentType="image/svg+xml"/>
  <Override PartName="/ppt/media/image7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3"/>
    <p:sldId id="258" r:id="rId4"/>
    <p:sldId id="259" r:id="rId5"/>
    <p:sldId id="362" r:id="rId6"/>
    <p:sldId id="363" r:id="rId7"/>
    <p:sldId id="281" r:id="rId8"/>
    <p:sldId id="387" r:id="rId9"/>
    <p:sldId id="404" r:id="rId10"/>
    <p:sldId id="265" r:id="rId11"/>
    <p:sldId id="268" r:id="rId12"/>
    <p:sldId id="279" r:id="rId13"/>
    <p:sldId id="280" r:id="rId14"/>
    <p:sldId id="287" r:id="rId15"/>
    <p:sldId id="288" r:id="rId16"/>
    <p:sldId id="289" r:id="rId17"/>
    <p:sldId id="291" r:id="rId18"/>
    <p:sldId id="292" r:id="rId19"/>
    <p:sldId id="293" r:id="rId20"/>
    <p:sldId id="294" r:id="rId21"/>
    <p:sldId id="295" r:id="rId22"/>
    <p:sldId id="298" r:id="rId23"/>
    <p:sldId id="296" r:id="rId24"/>
    <p:sldId id="297" r:id="rId25"/>
    <p:sldId id="405" r:id="rId26"/>
    <p:sldId id="398" r:id="rId27"/>
    <p:sldId id="397" r:id="rId29"/>
    <p:sldId id="399" r:id="rId30"/>
    <p:sldId id="380" r:id="rId31"/>
    <p:sldId id="367" r:id="rId32"/>
    <p:sldId id="400" r:id="rId33"/>
    <p:sldId id="386" r:id="rId34"/>
    <p:sldId id="379" r:id="rId35"/>
    <p:sldId id="389" r:id="rId36"/>
    <p:sldId id="369" r:id="rId37"/>
    <p:sldId id="374" r:id="rId38"/>
    <p:sldId id="385" r:id="rId39"/>
    <p:sldId id="406" r:id="rId40"/>
    <p:sldId id="371" r:id="rId41"/>
    <p:sldId id="377" r:id="rId42"/>
    <p:sldId id="391" r:id="rId43"/>
    <p:sldId id="407" r:id="rId44"/>
    <p:sldId id="395" r:id="rId45"/>
    <p:sldId id="384" r:id="rId46"/>
    <p:sldId id="408" r:id="rId47"/>
    <p:sldId id="299" r:id="rId48"/>
    <p:sldId id="394" r:id="rId49"/>
    <p:sldId id="304" r:id="rId50"/>
    <p:sldId id="306" r:id="rId51"/>
  </p:sldIdLst>
  <p:sldSz cx="12192000" cy="6858000"/>
  <p:notesSz cx="6858000" cy="9144000"/>
  <p:custDataLst>
    <p:tags r:id="rId5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Yi Liu" initials="YL" lastIdx="1" clrIdx="0"/>
  <p:cmAuthor id="2" name="PPTer_Tang" initials="P" lastIdx="1" clrIdx="0"/>
  <p:cmAuthor id="3" name="作者" initials="A" lastIdx="0" clrIdx="1"/>
  <p:cmAuthor id="32" name="盛纵运营小组" initials="Office [32]" lastIdx="1" clrIdx="0"/>
  <p:cmAuthor id="4" name="王博" initials="王" lastIdx="4" clrIdx="0"/>
  <p:cmAuthor id="5" name="bjwangxiaodong" initials="b" lastIdx="9" clrIdx="1"/>
  <p:cmAuthor id="6" name="ACE" initials="A" lastIdx="2" clrIdx="5"/>
  <p:cmAuthor id="7" name="LI MU" initials="LM" lastIdx="1" clrIdx="3"/>
  <p:cmAuthor id="8" name=" " initials="" lastIdx="1" clrIdx="4"/>
  <p:cmAuthor id="9" name="李 晶" initials="" lastIdx="1" clrIdx="4"/>
  <p:cmAuthor id="10" name="zhouhui" initials="z" lastIdx="1" clrIdx="9"/>
  <p:cmAuthor id="11" name="microsoft" initials="" lastIdx="0" clrIdx="0"/>
  <p:cmAuthor id="12" name="Administrator" initials="A" lastIdx="1" clrIdx="11"/>
  <p:cmAuthor id="13" name="莹莹 刘" initials="" lastIdx="1" clrIdx="0"/>
  <p:cmAuthor id="14" name="hyh" initials="" lastIdx="7" clrIdx="13"/>
  <p:cmAuthor id="15" name="李 刚" initials="" lastIdx="1" clrIdx="14"/>
  <p:cmAuthor id="16" name="李奉" initials="" lastIdx="1" clrIdx="15"/>
  <p:cmAuthor id="17" name="李 彤彤" initials="" lastIdx="1" clrIdx="16"/>
  <p:cmAuthor id="18" name="Katherine Zimoulis" initials="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B535"/>
    <a:srgbClr val="FFC341"/>
    <a:srgbClr val="00D173"/>
    <a:srgbClr val="FFFFFF"/>
    <a:srgbClr val="CEC0AA"/>
    <a:srgbClr val="F5F7F9"/>
    <a:srgbClr val="FFEED5"/>
    <a:srgbClr val="F2F2F2"/>
    <a:srgbClr val="D9D9D9"/>
    <a:srgbClr val="F7F7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108" y="6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gs" Target="tags/tag105.xml"/><Relationship Id="rId55" Type="http://schemas.openxmlformats.org/officeDocument/2006/relationships/commentAuthors" Target="commentAuthors.xml"/><Relationship Id="rId54" Type="http://schemas.openxmlformats.org/officeDocument/2006/relationships/tableStyles" Target="tableStyles.xml"/><Relationship Id="rId53" Type="http://schemas.openxmlformats.org/officeDocument/2006/relationships/viewProps" Target="viewProps.xml"/><Relationship Id="rId52" Type="http://schemas.openxmlformats.org/officeDocument/2006/relationships/presProps" Target="presProps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C0143C-3B4A-4F08-8960-F9E8B5AEF42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1801D5-9668-4E46-84B0-D41FCAE421C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  <a:p>
            <a:endParaRPr lang="zh-CN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32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56986"/>
            <a:ext cx="2844800" cy="3638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5AC6A-6C1E-4EDA-A862-BCA48E9FA641}" type="datetime1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56986"/>
            <a:ext cx="3860800" cy="3638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>
              <a:solidFill>
                <a:srgbClr val="000000"/>
              </a:solidFill>
            </a:endParaRPr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37600" y="6356986"/>
            <a:ext cx="2844800" cy="36385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B5313-B88E-40F9-9A82-E15632A4396C}" type="slidenum">
              <a:rPr lang="zh-CN" altLang="en-US">
                <a:solidFill>
                  <a:srgbClr val="000000"/>
                </a:solidFill>
              </a:rPr>
            </a:fld>
            <a:endParaRPr lang="zh-CN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tags" Target="../tags/tag61.xml"/><Relationship Id="rId16" Type="http://schemas.openxmlformats.org/officeDocument/2006/relationships/tags" Target="../tags/tag60.xml"/><Relationship Id="rId15" Type="http://schemas.openxmlformats.org/officeDocument/2006/relationships/tags" Target="../tags/tag59.xml"/><Relationship Id="rId14" Type="http://schemas.openxmlformats.org/officeDocument/2006/relationships/tags" Target="../tags/tag58.xml"/><Relationship Id="rId13" Type="http://schemas.openxmlformats.org/officeDocument/2006/relationships/tags" Target="../tags/tag57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svg"/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ags" Target="../tags/tag6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6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svg"/><Relationship Id="rId3" Type="http://schemas.openxmlformats.org/officeDocument/2006/relationships/image" Target="../media/image2.png"/><Relationship Id="rId2" Type="http://schemas.openxmlformats.org/officeDocument/2006/relationships/image" Target="../media/image7.svg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0.xml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1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3.xml"/><Relationship Id="rId4" Type="http://schemas.openxmlformats.org/officeDocument/2006/relationships/image" Target="../media/image18.jpeg"/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5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78.xml"/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0.xml"/><Relationship Id="rId4" Type="http://schemas.openxmlformats.org/officeDocument/2006/relationships/image" Target="../media/image31.jpe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1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2.xml"/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3.xml"/><Relationship Id="rId4" Type="http://schemas.openxmlformats.org/officeDocument/2006/relationships/image" Target="../media/image38.jpeg"/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84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5.xml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6.xml"/><Relationship Id="rId2" Type="http://schemas.openxmlformats.org/officeDocument/2006/relationships/image" Target="../media/image57.jpeg"/><Relationship Id="rId1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88.xml"/><Relationship Id="rId3" Type="http://schemas.openxmlformats.org/officeDocument/2006/relationships/image" Target="../media/image58.jpeg"/><Relationship Id="rId2" Type="http://schemas.openxmlformats.org/officeDocument/2006/relationships/tags" Target="../tags/tag87.xml"/><Relationship Id="rId1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6.jpeg"/><Relationship Id="rId8" Type="http://schemas.openxmlformats.org/officeDocument/2006/relationships/image" Target="../media/image65.jpeg"/><Relationship Id="rId7" Type="http://schemas.openxmlformats.org/officeDocument/2006/relationships/image" Target="../media/image64.jpeg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67.jpeg"/><Relationship Id="rId1" Type="http://schemas.openxmlformats.org/officeDocument/2006/relationships/image" Target="../media/image8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89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90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1.xml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92.xml"/><Relationship Id="rId4" Type="http://schemas.openxmlformats.org/officeDocument/2006/relationships/image" Target="../media/image80.png"/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3.xml"/><Relationship Id="rId5" Type="http://schemas.openxmlformats.org/officeDocument/2006/relationships/image" Target="../media/image84.jpeg"/><Relationship Id="rId4" Type="http://schemas.openxmlformats.org/officeDocument/2006/relationships/image" Target="../media/image83.jpeg"/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image" Target="../media/image8.png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4.xml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95.xml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8.pn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6.xml"/><Relationship Id="rId3" Type="http://schemas.openxmlformats.org/officeDocument/2006/relationships/image" Target="../media/image92.jpeg"/><Relationship Id="rId2" Type="http://schemas.openxmlformats.org/officeDocument/2006/relationships/image" Target="../media/image91.jpeg"/><Relationship Id="rId1" Type="http://schemas.openxmlformats.org/officeDocument/2006/relationships/image" Target="../media/image8.pn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97.xml"/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tags" Target="../tags/tag99.xml"/><Relationship Id="rId2" Type="http://schemas.openxmlformats.org/officeDocument/2006/relationships/tags" Target="../tags/tag98.xml"/><Relationship Id="rId1" Type="http://schemas.openxmlformats.org/officeDocument/2006/relationships/image" Target="../media/image95.jpeg"/></Relationships>
</file>

<file path=ppt/slides/_rels/slide4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0.xml"/><Relationship Id="rId4" Type="http://schemas.openxmlformats.org/officeDocument/2006/relationships/image" Target="../media/image97.jpeg"/><Relationship Id="rId3" Type="http://schemas.openxmlformats.org/officeDocument/2006/relationships/image" Target="../media/image91.jpeg"/><Relationship Id="rId2" Type="http://schemas.openxmlformats.org/officeDocument/2006/relationships/image" Target="../media/image96.jpeg"/><Relationship Id="rId1" Type="http://schemas.openxmlformats.org/officeDocument/2006/relationships/image" Target="../media/image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6.png"/></Relationships>
</file>

<file path=ppt/slides/_rels/slide4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01.xml"/><Relationship Id="rId4" Type="http://schemas.openxmlformats.org/officeDocument/2006/relationships/image" Target="../media/image100.jpeg"/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image" Target="../media/image8.png"/></Relationships>
</file>

<file path=ppt/slides/_rels/slide4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2.xml"/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image" Target="../media/image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3.xml"/><Relationship Id="rId1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04.xml"/><Relationship Id="rId2" Type="http://schemas.openxmlformats.org/officeDocument/2006/relationships/image" Target="../media/image103.jpeg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矩形 318"/>
          <p:cNvSpPr/>
          <p:nvPr/>
        </p:nvSpPr>
        <p:spPr>
          <a:xfrm>
            <a:off x="-18833" y="3429000"/>
            <a:ext cx="4390489" cy="342900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5" name="矩形 284"/>
          <p:cNvSpPr/>
          <p:nvPr/>
        </p:nvSpPr>
        <p:spPr>
          <a:xfrm>
            <a:off x="0" y="0"/>
            <a:ext cx="8031480" cy="342900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42900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429000"/>
            <a:ext cx="7820344" cy="342900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91" name="矩形 290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94" name="矩形 293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95" name="组合 294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96" name="矩形 295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7" name="矩形 296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301" name="文本框 300"/>
          <p:cNvSpPr txBox="1"/>
          <p:nvPr/>
        </p:nvSpPr>
        <p:spPr>
          <a:xfrm>
            <a:off x="1199133" y="928701"/>
            <a:ext cx="7213809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n w="25400">
                  <a:solidFill>
                    <a:sysClr val="windowText" lastClr="000000"/>
                  </a:solidFill>
                </a:ln>
                <a:solidFill>
                  <a:srgbClr val="FFC341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趁秋天</a:t>
            </a:r>
            <a:endParaRPr lang="zh-CN" altLang="en-US" sz="11500" dirty="0">
              <a:ln w="25400">
                <a:solidFill>
                  <a:sysClr val="windowText" lastClr="000000"/>
                </a:solidFill>
              </a:ln>
              <a:solidFill>
                <a:srgbClr val="FFC341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313" name="矩形: 圆角 312"/>
          <p:cNvSpPr/>
          <p:nvPr/>
        </p:nvSpPr>
        <p:spPr>
          <a:xfrm>
            <a:off x="1212092" y="4583270"/>
            <a:ext cx="5962898" cy="412365"/>
          </a:xfrm>
          <a:prstGeom prst="roundRect">
            <a:avLst>
              <a:gd name="adj" fmla="val 50000"/>
            </a:avLst>
          </a:prstGeom>
          <a:solidFill>
            <a:srgbClr val="FFC34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5" name="文本框 314"/>
          <p:cNvSpPr txBox="1"/>
          <p:nvPr/>
        </p:nvSpPr>
        <p:spPr>
          <a:xfrm>
            <a:off x="1329686" y="4574157"/>
            <a:ext cx="5680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latin typeface="+mj-ea"/>
                <a:ea typeface="+mj-ea"/>
                <a:cs typeface="思源黑体 CN Normal" panose="020B0400000000000000" pitchFamily="34" charset="-122"/>
              </a:rPr>
              <a:t>2022</a:t>
            </a:r>
            <a:r>
              <a:rPr lang="zh-CN" altLang="en-US" sz="2000" dirty="0">
                <a:latin typeface="+mj-ea"/>
                <a:ea typeface="+mj-ea"/>
                <a:cs typeface="思源黑体 CN Normal" panose="020B0400000000000000" pitchFamily="34" charset="-122"/>
              </a:rPr>
              <a:t>地产项目十一月份月度暖场系列活动</a:t>
            </a:r>
            <a:endParaRPr lang="zh-CN" altLang="en-US" sz="2000" dirty="0">
              <a:latin typeface="+mj-ea"/>
              <a:ea typeface="+mj-ea"/>
              <a:cs typeface="思源黑体 CN Normal" panose="020B0400000000000000" pitchFamily="34" charset="-122"/>
            </a:endParaRPr>
          </a:p>
        </p:txBody>
      </p:sp>
      <p:sp>
        <p:nvSpPr>
          <p:cNvPr id="329" name="文本框 328"/>
          <p:cNvSpPr txBox="1"/>
          <p:nvPr/>
        </p:nvSpPr>
        <p:spPr>
          <a:xfrm>
            <a:off x="1152143" y="5391458"/>
            <a:ext cx="7213809" cy="460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2400" b="0" i="0" dirty="0">
                <a:ln w="3175">
                  <a:solidFill>
                    <a:srgbClr val="00D173"/>
                  </a:solidFill>
                </a:ln>
                <a:noFill/>
                <a:effectLst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</a:rPr>
              <a:t>E-COMMERCE MARKETING PLAN</a:t>
            </a:r>
            <a:endParaRPr lang="en-US" altLang="zh-CN" sz="24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339" name="组合 338"/>
          <p:cNvGrpSpPr/>
          <p:nvPr/>
        </p:nvGrpSpPr>
        <p:grpSpPr>
          <a:xfrm>
            <a:off x="647853" y="4891837"/>
            <a:ext cx="198199" cy="436984"/>
            <a:chOff x="540577" y="4609578"/>
            <a:chExt cx="412365" cy="909172"/>
          </a:xfrm>
        </p:grpSpPr>
        <p:sp>
          <p:nvSpPr>
            <p:cNvPr id="336" name="椭圆 335"/>
            <p:cNvSpPr/>
            <p:nvPr/>
          </p:nvSpPr>
          <p:spPr>
            <a:xfrm>
              <a:off x="540577" y="4609578"/>
              <a:ext cx="412365" cy="412365"/>
            </a:xfrm>
            <a:prstGeom prst="ellipse">
              <a:avLst/>
            </a:prstGeom>
            <a:solidFill>
              <a:srgbClr val="00D17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337" name="椭圆 336"/>
            <p:cNvSpPr/>
            <p:nvPr/>
          </p:nvSpPr>
          <p:spPr>
            <a:xfrm>
              <a:off x="540577" y="4857982"/>
              <a:ext cx="412365" cy="412365"/>
            </a:xfrm>
            <a:prstGeom prst="ellipse">
              <a:avLst/>
            </a:prstGeom>
            <a:solidFill>
              <a:srgbClr val="FFC34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338" name="椭圆 337"/>
            <p:cNvSpPr/>
            <p:nvPr/>
          </p:nvSpPr>
          <p:spPr>
            <a:xfrm>
              <a:off x="540577" y="5106385"/>
              <a:ext cx="412365" cy="412365"/>
            </a:xfrm>
            <a:prstGeom prst="ellipse">
              <a:avLst/>
            </a:prstGeom>
            <a:solidFill>
              <a:srgbClr val="00D17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2" name="图形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0" y="911650"/>
            <a:ext cx="3564800" cy="4971734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70200" y="2452701"/>
            <a:ext cx="5022042" cy="18620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zh-CN" altLang="en-US" sz="11500" dirty="0">
                <a:ln w="25400">
                  <a:solidFill>
                    <a:sysClr val="windowText" lastClr="000000"/>
                  </a:solidFill>
                </a:ln>
                <a:solidFill>
                  <a:srgbClr val="32B535"/>
                </a:solidFill>
                <a:latin typeface="华康海报体W12(P)" panose="040B0C00000000000000" pitchFamily="82" charset="-122"/>
                <a:ea typeface="华康海报体W12(P)" panose="040B0C00000000000000" pitchFamily="82" charset="-122"/>
                <a:sym typeface="思源黑体 CN Normal" panose="020B0400000000000000" pitchFamily="34" charset="-122"/>
              </a:rPr>
              <a:t>去收获</a:t>
            </a:r>
            <a:endParaRPr lang="zh-CN" altLang="en-US" sz="11500" dirty="0">
              <a:ln w="25400">
                <a:solidFill>
                  <a:sysClr val="windowText" lastClr="000000"/>
                </a:solidFill>
              </a:ln>
              <a:solidFill>
                <a:srgbClr val="32B535"/>
              </a:solidFill>
              <a:latin typeface="华康海报体W12(P)" panose="040B0C00000000000000" pitchFamily="82" charset="-122"/>
              <a:ea typeface="华康海报体W12(P)" panose="040B0C00000000000000" pitchFamily="82" charset="-122"/>
              <a:sym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108677" y="869171"/>
            <a:ext cx="7456203" cy="144655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dist"/>
            <a:r>
              <a:rPr lang="en-US" altLang="zh-CN" sz="8800" dirty="0">
                <a:ln w="12700">
                  <a:solidFill>
                    <a:sysClr val="windowText" lastClr="000000"/>
                  </a:solidFill>
                </a:ln>
                <a:solidFill>
                  <a:srgbClr val="00D173"/>
                </a:solidFill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CONTENTS</a:t>
            </a:r>
            <a:endParaRPr lang="en-US" altLang="zh-CN" sz="8800" dirty="0">
              <a:ln w="12700">
                <a:solidFill>
                  <a:schemeClr val="tx1"/>
                </a:solidFill>
              </a:ln>
              <a:solidFill>
                <a:schemeClr val="tx1">
                  <a:lumMod val="85000"/>
                  <a:lumOff val="15000"/>
                </a:schemeClr>
              </a:solidFill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54886" y="2386547"/>
            <a:ext cx="3234280" cy="1327000"/>
            <a:chOff x="2517241" y="2386547"/>
            <a:chExt cx="3234280" cy="1327000"/>
          </a:xfrm>
        </p:grpSpPr>
        <p:sp>
          <p:nvSpPr>
            <p:cNvPr id="4" name="矩形: 圆角 3"/>
            <p:cNvSpPr/>
            <p:nvPr/>
          </p:nvSpPr>
          <p:spPr>
            <a:xfrm>
              <a:off x="4266541" y="2386547"/>
              <a:ext cx="1323897" cy="509155"/>
            </a:xfrm>
            <a:prstGeom prst="roundRect">
              <a:avLst>
                <a:gd name="adj" fmla="val 22064"/>
              </a:avLst>
            </a:prstGeom>
            <a:solidFill>
              <a:srgbClr val="00D17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2" name="平行四边形 1"/>
            <p:cNvSpPr/>
            <p:nvPr/>
          </p:nvSpPr>
          <p:spPr>
            <a:xfrm>
              <a:off x="2517241" y="2691176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00D17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3" name="平行四边形 1"/>
            <p:cNvSpPr/>
            <p:nvPr/>
          </p:nvSpPr>
          <p:spPr>
            <a:xfrm>
              <a:off x="2610456" y="2643167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4289084" y="2411882"/>
              <a:ext cx="12788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800" b="0" i="0" dirty="0">
                  <a:solidFill>
                    <a:schemeClr val="bg1"/>
                  </a:solidFill>
                  <a:effectLst/>
                  <a:latin typeface="+mn-ea"/>
                  <a:cs typeface="思源黑体 CN Normal" panose="020B0400000000000000" pitchFamily="34" charset="-122"/>
                </a:rPr>
                <a:t>EVENT THEME</a:t>
              </a:r>
              <a:endParaRPr lang="zh-CN" altLang="en-US" sz="800" dirty="0">
                <a:solidFill>
                  <a:schemeClr val="bg1"/>
                </a:solidFill>
                <a:latin typeface="+mn-ea"/>
                <a:cs typeface="思源黑体 CN Normal" panose="020B0400000000000000" pitchFamily="34" charset="-122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3981397" y="2600354"/>
              <a:ext cx="1691382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ln w="9525">
                    <a:noFill/>
                  </a:ln>
                  <a:solidFill>
                    <a:srgbClr val="00D173">
                      <a:alpha val="10000"/>
                    </a:srgbClr>
                  </a:solidFill>
                  <a:latin typeface="江城圆体 700W" panose="020B0A00000000000000" pitchFamily="34" charset="-122"/>
                  <a:ea typeface="江城圆体 700W" panose="020B0A00000000000000" pitchFamily="34" charset="-122"/>
                  <a:cs typeface="思源黑体 CN Normal" panose="020B0400000000000000" pitchFamily="34" charset="-122"/>
                  <a:sym typeface="思源黑体 CN Normal" panose="020B0400000000000000" pitchFamily="34" charset="-122"/>
                </a:rPr>
                <a:t>01</a:t>
              </a:r>
              <a:endParaRPr lang="en-US" altLang="zh-CN" sz="6600" dirty="0">
                <a:ln w="9525">
                  <a:noFill/>
                </a:ln>
                <a:solidFill>
                  <a:srgbClr val="00D173">
                    <a:alpha val="10000"/>
                  </a:srgbClr>
                </a:solidFill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810415" y="2705952"/>
              <a:ext cx="2291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思源黑体 CN Normal" panose="020B0400000000000000" pitchFamily="34" charset="-122"/>
                </a:rPr>
                <a:t>策划思路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2924716" y="3269945"/>
              <a:ext cx="1794751" cy="0"/>
            </a:xfrm>
            <a:prstGeom prst="line">
              <a:avLst/>
            </a:prstGeom>
            <a:ln w="19050">
              <a:solidFill>
                <a:srgbClr val="00D17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2810415" y="3289782"/>
              <a:ext cx="2731651" cy="3107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ea"/>
                  <a:cs typeface="思源黑体 CN Normal" panose="020B0400000000000000" pitchFamily="34" charset="-122"/>
                </a:rPr>
                <a:t>Planning ideas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709311" y="3091397"/>
            <a:ext cx="3234280" cy="1327000"/>
            <a:chOff x="6428866" y="2386547"/>
            <a:chExt cx="3234280" cy="1327000"/>
          </a:xfrm>
        </p:grpSpPr>
        <p:sp>
          <p:nvSpPr>
            <p:cNvPr id="47" name="矩形: 圆角 46"/>
            <p:cNvSpPr/>
            <p:nvPr/>
          </p:nvSpPr>
          <p:spPr>
            <a:xfrm>
              <a:off x="8178166" y="2386547"/>
              <a:ext cx="1323897" cy="509155"/>
            </a:xfrm>
            <a:prstGeom prst="roundRect">
              <a:avLst>
                <a:gd name="adj" fmla="val 22064"/>
              </a:avLst>
            </a:prstGeom>
            <a:solidFill>
              <a:srgbClr val="FFC34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8" name="平行四边形 1"/>
            <p:cNvSpPr/>
            <p:nvPr/>
          </p:nvSpPr>
          <p:spPr>
            <a:xfrm>
              <a:off x="6428866" y="2691176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FFC34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49" name="平行四边形 1"/>
            <p:cNvSpPr/>
            <p:nvPr/>
          </p:nvSpPr>
          <p:spPr>
            <a:xfrm>
              <a:off x="6522081" y="2643167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200709" y="2411882"/>
              <a:ext cx="12788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00" b="0" i="0">
                  <a:solidFill>
                    <a:schemeClr val="bg1"/>
                  </a:solidFill>
                  <a:effectLst/>
                  <a:latin typeface="+mn-ea"/>
                </a:defRPr>
              </a:lvl1pPr>
            </a:lstStyle>
            <a:p>
              <a:r>
                <a:rPr lang="en-US" altLang="zh-CN" dirty="0">
                  <a:solidFill>
                    <a:schemeClr val="tx1"/>
                  </a:solidFill>
                  <a:cs typeface="思源黑体 CN Normal" panose="020B0400000000000000" pitchFamily="34" charset="-122"/>
                </a:rPr>
                <a:t>ACTIVITY TIME</a:t>
              </a:r>
              <a:endParaRPr lang="zh-CN" altLang="en-US" dirty="0">
                <a:solidFill>
                  <a:schemeClr val="tx1"/>
                </a:solidFill>
                <a:cs typeface="思源黑体 CN Normal" panose="020B0400000000000000" pitchFamily="34" charset="-122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7893022" y="2600354"/>
              <a:ext cx="1691382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ln w="9525">
                    <a:noFill/>
                  </a:ln>
                  <a:solidFill>
                    <a:srgbClr val="FFC341">
                      <a:alpha val="10000"/>
                    </a:srgbClr>
                  </a:solidFill>
                  <a:latin typeface="江城圆体 700W" panose="020B0A00000000000000" pitchFamily="34" charset="-122"/>
                  <a:ea typeface="江城圆体 700W" panose="020B0A00000000000000" pitchFamily="34" charset="-122"/>
                  <a:cs typeface="思源黑体 CN Normal" panose="020B0400000000000000" pitchFamily="34" charset="-122"/>
                  <a:sym typeface="思源黑体 CN Normal" panose="020B0400000000000000" pitchFamily="34" charset="-122"/>
                </a:rPr>
                <a:t>02</a:t>
              </a:r>
              <a:endParaRPr lang="en-US" altLang="zh-CN" sz="6600" dirty="0">
                <a:ln w="9525">
                  <a:noFill/>
                </a:ln>
                <a:solidFill>
                  <a:srgbClr val="FFC341">
                    <a:alpha val="10000"/>
                  </a:srgbClr>
                </a:solidFill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6722040" y="2705952"/>
              <a:ext cx="2291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思源黑体 CN Normal" panose="020B0400000000000000" pitchFamily="34" charset="-122"/>
                </a:rPr>
                <a:t>活动内容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6836341" y="3269945"/>
              <a:ext cx="1794751" cy="0"/>
            </a:xfrm>
            <a:prstGeom prst="line">
              <a:avLst/>
            </a:prstGeom>
            <a:ln w="19050">
              <a:solidFill>
                <a:srgbClr val="FF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文本框 53"/>
            <p:cNvSpPr txBox="1"/>
            <p:nvPr/>
          </p:nvSpPr>
          <p:spPr>
            <a:xfrm>
              <a:off x="6722040" y="3289782"/>
              <a:ext cx="2761303" cy="3129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b="0" i="0" dirty="0">
                  <a:solidFill>
                    <a:schemeClr val="tx1">
                      <a:lumMod val="85000"/>
                      <a:lumOff val="15000"/>
                    </a:schemeClr>
                  </a:solidFill>
                  <a:effectLst/>
                  <a:latin typeface="+mn-ea"/>
                  <a:cs typeface="思源黑体 CN Normal" panose="020B0400000000000000" pitchFamily="34" charset="-122"/>
                </a:rPr>
                <a:t>Activity content</a:t>
              </a:r>
              <a:endPara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cs typeface="思源黑体 CN Normal" panose="020B0400000000000000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095220" y="4086461"/>
            <a:ext cx="3234280" cy="1327000"/>
            <a:chOff x="2517241" y="4257911"/>
            <a:chExt cx="3234280" cy="1327000"/>
          </a:xfrm>
        </p:grpSpPr>
        <p:sp>
          <p:nvSpPr>
            <p:cNvPr id="67" name="矩形: 圆角 66"/>
            <p:cNvSpPr/>
            <p:nvPr/>
          </p:nvSpPr>
          <p:spPr>
            <a:xfrm>
              <a:off x="4266541" y="4257911"/>
              <a:ext cx="1323897" cy="509155"/>
            </a:xfrm>
            <a:prstGeom prst="roundRect">
              <a:avLst>
                <a:gd name="adj" fmla="val 22064"/>
              </a:avLst>
            </a:prstGeom>
            <a:solidFill>
              <a:srgbClr val="00D173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68" name="平行四边形 1"/>
            <p:cNvSpPr/>
            <p:nvPr/>
          </p:nvSpPr>
          <p:spPr>
            <a:xfrm>
              <a:off x="2517241" y="4562540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FFC34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69" name="平行四边形 1"/>
            <p:cNvSpPr/>
            <p:nvPr/>
          </p:nvSpPr>
          <p:spPr>
            <a:xfrm>
              <a:off x="2610456" y="4514531"/>
              <a:ext cx="3141065" cy="1022371"/>
            </a:xfrm>
            <a:custGeom>
              <a:avLst/>
              <a:gdLst>
                <a:gd name="connsiteX0" fmla="*/ 5465 w 3141065"/>
                <a:gd name="connsiteY0" fmla="*/ 798715 h 1022371"/>
                <a:gd name="connsiteX1" fmla="*/ 171058 w 3141065"/>
                <a:gd name="connsiteY1" fmla="*/ 136344 h 1022371"/>
                <a:gd name="connsiteX2" fmla="*/ 345684 w 3141065"/>
                <a:gd name="connsiteY2" fmla="*/ 0 h 1022371"/>
                <a:gd name="connsiteX3" fmla="*/ 2960975 w 3141065"/>
                <a:gd name="connsiteY3" fmla="*/ 0 h 1022371"/>
                <a:gd name="connsiteX4" fmla="*/ 3135601 w 3141065"/>
                <a:gd name="connsiteY4" fmla="*/ 223656 h 1022371"/>
                <a:gd name="connsiteX5" fmla="*/ 2970008 w 3141065"/>
                <a:gd name="connsiteY5" fmla="*/ 886027 h 1022371"/>
                <a:gd name="connsiteX6" fmla="*/ 2795382 w 3141065"/>
                <a:gd name="connsiteY6" fmla="*/ 1022371 h 1022371"/>
                <a:gd name="connsiteX7" fmla="*/ 180091 w 3141065"/>
                <a:gd name="connsiteY7" fmla="*/ 1022371 h 1022371"/>
                <a:gd name="connsiteX8" fmla="*/ 5465 w 3141065"/>
                <a:gd name="connsiteY8" fmla="*/ 798715 h 10223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41065" h="1022371">
                  <a:moveTo>
                    <a:pt x="5465" y="798715"/>
                  </a:moveTo>
                  <a:lnTo>
                    <a:pt x="171058" y="136344"/>
                  </a:lnTo>
                  <a:cubicBezTo>
                    <a:pt x="191101" y="56173"/>
                    <a:pt x="263046" y="0"/>
                    <a:pt x="345684" y="0"/>
                  </a:cubicBezTo>
                  <a:lnTo>
                    <a:pt x="2960975" y="0"/>
                  </a:lnTo>
                  <a:cubicBezTo>
                    <a:pt x="3078089" y="0"/>
                    <a:pt x="3164005" y="110039"/>
                    <a:pt x="3135601" y="223656"/>
                  </a:cubicBezTo>
                  <a:lnTo>
                    <a:pt x="2970008" y="886027"/>
                  </a:lnTo>
                  <a:cubicBezTo>
                    <a:pt x="2949965" y="966197"/>
                    <a:pt x="2878020" y="1022371"/>
                    <a:pt x="2795382" y="1022371"/>
                  </a:cubicBezTo>
                  <a:lnTo>
                    <a:pt x="180091" y="1022371"/>
                  </a:lnTo>
                  <a:cubicBezTo>
                    <a:pt x="62977" y="1022371"/>
                    <a:pt x="-22939" y="912332"/>
                    <a:pt x="5465" y="798715"/>
                  </a:cubicBezTo>
                </a:path>
              </a:pathLst>
            </a:custGeom>
            <a:solidFill>
              <a:srgbClr val="FFFFFF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lt1"/>
                </a:solidFill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289084" y="4283246"/>
              <a:ext cx="127881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800" b="0" i="0">
                  <a:solidFill>
                    <a:schemeClr val="bg1"/>
                  </a:solidFill>
                  <a:effectLst/>
                  <a:latin typeface="+mn-ea"/>
                </a:defRPr>
              </a:lvl1pPr>
            </a:lstStyle>
            <a:p>
              <a:r>
                <a:rPr lang="en-US" altLang="zh-CN" dirty="0">
                  <a:solidFill>
                    <a:schemeClr val="tx1"/>
                  </a:solidFill>
                  <a:cs typeface="思源黑体 CN Normal" panose="020B0400000000000000" pitchFamily="34" charset="-122"/>
                </a:rPr>
                <a:t>EVENT CONTENT</a:t>
              </a:r>
              <a:endParaRPr lang="zh-CN" altLang="en-US" dirty="0">
                <a:solidFill>
                  <a:schemeClr val="tx1"/>
                </a:solidFill>
                <a:cs typeface="思源黑体 CN Normal" panose="020B0400000000000000" pitchFamily="34" charset="-122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3981397" y="4471718"/>
              <a:ext cx="1691382" cy="110799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ln w="9525">
                    <a:noFill/>
                  </a:ln>
                  <a:solidFill>
                    <a:srgbClr val="FFC341">
                      <a:alpha val="10000"/>
                    </a:srgbClr>
                  </a:solidFill>
                  <a:latin typeface="江城圆体 700W" panose="020B0A00000000000000" pitchFamily="34" charset="-122"/>
                  <a:ea typeface="江城圆体 700W" panose="020B0A00000000000000" pitchFamily="34" charset="-122"/>
                  <a:cs typeface="思源黑体 CN Normal" panose="020B0400000000000000" pitchFamily="34" charset="-122"/>
                  <a:sym typeface="思源黑体 CN Normal" panose="020B0400000000000000" pitchFamily="34" charset="-122"/>
                </a:rPr>
                <a:t>03</a:t>
              </a:r>
              <a:endParaRPr lang="en-US" altLang="zh-CN" sz="6600" dirty="0">
                <a:ln w="9525">
                  <a:noFill/>
                </a:ln>
                <a:solidFill>
                  <a:srgbClr val="FFC341">
                    <a:alpha val="10000"/>
                  </a:srgbClr>
                </a:solidFill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2810415" y="4577316"/>
              <a:ext cx="229149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j-ea"/>
                  <a:ea typeface="+mj-ea"/>
                  <a:cs typeface="思源黑体 CN Normal" panose="020B0400000000000000" pitchFamily="34" charset="-122"/>
                </a:rPr>
                <a:t>执行细节</a:t>
              </a:r>
              <a:endParaRPr lang="zh-CN" alt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  <a:cs typeface="思源黑体 CN Normal" panose="020B0400000000000000" pitchFamily="34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2924716" y="5141309"/>
              <a:ext cx="1794751" cy="0"/>
            </a:xfrm>
            <a:prstGeom prst="line">
              <a:avLst/>
            </a:prstGeom>
            <a:ln w="19050">
              <a:solidFill>
                <a:srgbClr val="FFC34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文本框 73"/>
            <p:cNvSpPr txBox="1"/>
            <p:nvPr/>
          </p:nvSpPr>
          <p:spPr>
            <a:xfrm>
              <a:off x="2810415" y="5161146"/>
              <a:ext cx="273165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rtl="0"/>
              <a:r>
                <a:rPr lang="en-US" altLang="zh-CN" sz="1200" b="0" i="0" dirty="0">
                  <a:solidFill>
                    <a:srgbClr val="333333"/>
                  </a:solidFill>
                  <a:effectLst/>
                  <a:latin typeface="Arial" panose="020B0604020202020204" pitchFamily="34" charset="0"/>
                </a:rPr>
                <a:t>Execution Details</a:t>
              </a:r>
              <a:endParaRPr lang="en-US" altLang="zh-CN" sz="1200" b="0" i="0" dirty="0">
                <a:solidFill>
                  <a:srgbClr val="333333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pic>
        <p:nvPicPr>
          <p:cNvPr id="5" name="图形 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7510" y="4643749"/>
            <a:ext cx="2829162" cy="1580477"/>
          </a:xfrm>
          <a:prstGeom prst="rect">
            <a:avLst/>
          </a:prstGeom>
        </p:spPr>
      </p:pic>
      <p:sp>
        <p:nvSpPr>
          <p:cNvPr id="9" name="平行四边形 8"/>
          <p:cNvSpPr/>
          <p:nvPr/>
        </p:nvSpPr>
        <p:spPr>
          <a:xfrm>
            <a:off x="9149989" y="2859030"/>
            <a:ext cx="2295251" cy="45719"/>
          </a:xfrm>
          <a:prstGeom prst="parallelogram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8" name="图形 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77708" y="1429205"/>
            <a:ext cx="1946629" cy="14298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b="0" i="0" dirty="0">
                <a:ln w="3175">
                  <a:solidFill>
                    <a:srgbClr val="00D173"/>
                  </a:solidFill>
                </a:ln>
                <a:noFill/>
                <a:effectLst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</a:rPr>
              <a:t>ONE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策划思路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993515" y="1069340"/>
            <a:ext cx="7743825" cy="5213985"/>
          </a:xfrm>
          <a:prstGeom prst="rect">
            <a:avLst/>
          </a:prstGeom>
          <a:solidFill>
            <a:srgbClr val="00D173">
              <a:alpha val="6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1" name="TextBox 119"/>
          <p:cNvSpPr txBox="1"/>
          <p:nvPr/>
        </p:nvSpPr>
        <p:spPr>
          <a:xfrm>
            <a:off x="4531313" y="1302663"/>
            <a:ext cx="5625396" cy="4954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lnSpc>
                <a:spcPct val="2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cs typeface="+mn-ea"/>
                <a:sym typeface="+mn-lt"/>
              </a:rPr>
              <a:t>活动主题</a:t>
            </a:r>
            <a:r>
              <a:rPr lang="en-US" altLang="zh-CN" dirty="0">
                <a:cs typeface="+mn-ea"/>
                <a:sym typeface="+mn-lt"/>
              </a:rPr>
              <a:t>：</a:t>
            </a:r>
            <a:r>
              <a:rPr lang="zh-CN" altLang="en-US" sz="3200" b="1" dirty="0">
                <a:ln>
                  <a:noFill/>
                </a:ln>
                <a:cs typeface="+mn-ea"/>
                <a:sym typeface="+mn-lt"/>
              </a:rPr>
              <a:t>秋游</a:t>
            </a: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cs typeface="+mn-ea"/>
                <a:sym typeface="+mn-lt"/>
              </a:rPr>
              <a:t>日记</a:t>
            </a:r>
            <a:r>
              <a:rPr lang="en-US" altLang="zh-CN" sz="3200" b="1" dirty="0">
                <a:ln>
                  <a:noFill/>
                </a:ln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3200" b="1" dirty="0">
                <a:ln>
                  <a:noFill/>
                </a:ln>
                <a:solidFill>
                  <a:schemeClr val="tx1"/>
                </a:solidFill>
                <a:cs typeface="+mn-ea"/>
                <a:sym typeface="+mn-lt"/>
              </a:rPr>
              <a:t>让快乐飞起</a:t>
            </a:r>
            <a:endParaRPr lang="en-US" altLang="zh-CN" sz="3200" b="1" dirty="0">
              <a:solidFill>
                <a:schemeClr val="tx1"/>
              </a:solidFill>
              <a:cs typeface="+mn-ea"/>
              <a:sym typeface="+mn-lt"/>
            </a:endParaRPr>
          </a:p>
          <a:p>
            <a:pPr defTabSz="914400">
              <a:lnSpc>
                <a:spcPct val="2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>
                <a:cs typeface="+mn-ea"/>
                <a:sym typeface="+mn-lt"/>
              </a:rPr>
              <a:t>  ——2022</a:t>
            </a:r>
            <a:r>
              <a:rPr lang="zh-CN" altLang="en-US" dirty="0">
                <a:cs typeface="+mn-ea"/>
                <a:sym typeface="+mn-lt"/>
              </a:rPr>
              <a:t>地产项目十一月份月度暖场系列活动</a:t>
            </a:r>
            <a:endParaRPr lang="zh-CN" altLang="en-US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dirty="0" err="1">
                <a:cs typeface="+mn-ea"/>
                <a:sym typeface="+mn-lt"/>
              </a:rPr>
              <a:t>活动时间</a:t>
            </a:r>
            <a:r>
              <a:rPr lang="en-US" altLang="zh-CN" dirty="0">
                <a:cs typeface="+mn-ea"/>
                <a:sym typeface="+mn-lt"/>
              </a:rPr>
              <a:t>：</a:t>
            </a:r>
            <a:r>
              <a:rPr lang="en-US" altLang="zh-CN" b="1" dirty="0">
                <a:cs typeface="+mn-ea"/>
                <a:sym typeface="+mn-lt"/>
              </a:rPr>
              <a:t>2022</a:t>
            </a:r>
            <a:r>
              <a:rPr lang="zh-CN" altLang="en-US" b="1" dirty="0">
                <a:cs typeface="+mn-ea"/>
                <a:sym typeface="+mn-lt"/>
              </a:rPr>
              <a:t>年</a:t>
            </a:r>
            <a:r>
              <a:rPr lang="en-US" altLang="zh-CN" b="1" dirty="0">
                <a:cs typeface="+mn-ea"/>
                <a:sym typeface="+mn-lt"/>
              </a:rPr>
              <a:t>11</a:t>
            </a:r>
            <a:r>
              <a:rPr lang="zh-CN" altLang="en-US" b="1" dirty="0">
                <a:cs typeface="+mn-ea"/>
                <a:sym typeface="+mn-lt"/>
              </a:rPr>
              <a:t>月</a:t>
            </a:r>
            <a:endParaRPr lang="en-US" altLang="zh-CN" b="1" dirty="0"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en-US" altLang="zh-CN" dirty="0" err="1">
                <a:cs typeface="+mn-ea"/>
                <a:sym typeface="+mn-lt"/>
              </a:rPr>
              <a:t>活动地点</a:t>
            </a:r>
            <a:r>
              <a:rPr lang="en-US" altLang="zh-CN" dirty="0">
                <a:cs typeface="+mn-ea"/>
                <a:sym typeface="+mn-lt"/>
              </a:rPr>
              <a:t>：</a:t>
            </a:r>
            <a:r>
              <a:rPr lang="zh-CN" altLang="en-US" dirty="0">
                <a:cs typeface="+mn-ea"/>
                <a:sym typeface="+mn-lt"/>
              </a:rPr>
              <a:t>地产项目未来城项目</a:t>
            </a:r>
            <a:r>
              <a:rPr lang="en-US" altLang="zh-CN" dirty="0" err="1">
                <a:cs typeface="+mn-ea"/>
                <a:sym typeface="+mn-lt"/>
              </a:rPr>
              <a:t>营销中心</a:t>
            </a:r>
            <a:endParaRPr lang="en-US" altLang="zh-CN" dirty="0">
              <a:cs typeface="+mn-ea"/>
              <a:sym typeface="+mn-lt"/>
            </a:endParaRPr>
          </a:p>
          <a:p>
            <a:pPr defTabSz="914400">
              <a:lnSpc>
                <a:spcPct val="200000"/>
              </a:lnSpc>
              <a:spcBef>
                <a:spcPts val="0"/>
              </a:spcBef>
              <a:buClrTx/>
              <a:buSzTx/>
              <a:buNone/>
            </a:pPr>
            <a:r>
              <a:rPr lang="en-US" altLang="zh-CN" dirty="0" err="1">
                <a:cs typeface="+mn-ea"/>
                <a:sym typeface="+mn-lt"/>
              </a:rPr>
              <a:t>参与对象：业主、意向客户、潜在客户</a:t>
            </a:r>
            <a:endParaRPr lang="en-US" altLang="zh-CN" dirty="0">
              <a:cs typeface="+mn-ea"/>
              <a:sym typeface="+mn-lt"/>
            </a:endParaRPr>
          </a:p>
          <a:p>
            <a:pPr marL="0" marR="0" indent="0" algn="l" defTabSz="914400" eaLnBrk="1" fontAlgn="auto" latinLnBrk="0" hangingPunct="1">
              <a:lnSpc>
                <a:spcPct val="200000"/>
              </a:lnSpc>
              <a:spcBef>
                <a:spcPts val="0"/>
              </a:spcBef>
              <a:buClrTx/>
              <a:buSzTx/>
              <a:buFontTx/>
              <a:buNone/>
            </a:pPr>
            <a:r>
              <a:rPr lang="zh-CN" altLang="en-US" dirty="0">
                <a:cs typeface="+mn-ea"/>
                <a:sym typeface="+mn-lt"/>
              </a:rPr>
              <a:t>策划形式：围绕</a:t>
            </a:r>
            <a:r>
              <a:rPr lang="en-US" altLang="zh-CN" dirty="0">
                <a:cs typeface="+mn-ea"/>
                <a:sym typeface="+mn-lt"/>
              </a:rPr>
              <a:t>11</a:t>
            </a:r>
            <a:r>
              <a:rPr lang="zh-CN" altLang="en-US" dirty="0">
                <a:cs typeface="+mn-ea"/>
                <a:sym typeface="+mn-lt"/>
              </a:rPr>
              <a:t>月关键营销节点：冬至、双十一、感恩节进行主题策划。通过集结满满的节日元素与温情感受聚焦市民眼球，达成引流。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0" name="Freeform 92"/>
          <p:cNvSpPr>
            <a:spLocks noChangeArrowheads="1"/>
          </p:cNvSpPr>
          <p:nvPr/>
        </p:nvSpPr>
        <p:spPr bwMode="auto">
          <a:xfrm>
            <a:off x="1219835" y="4360545"/>
            <a:ext cx="285750" cy="374015"/>
          </a:xfrm>
          <a:custGeom>
            <a:avLst/>
            <a:gdLst>
              <a:gd name="T0" fmla="*/ 143373 w 472"/>
              <a:gd name="T1" fmla="*/ 26330 h 619"/>
              <a:gd name="T2" fmla="*/ 143373 w 472"/>
              <a:gd name="T3" fmla="*/ 26330 h 619"/>
              <a:gd name="T4" fmla="*/ 127482 w 472"/>
              <a:gd name="T5" fmla="*/ 26330 h 619"/>
              <a:gd name="T6" fmla="*/ 84868 w 472"/>
              <a:gd name="T7" fmla="*/ 0 h 619"/>
              <a:gd name="T8" fmla="*/ 42253 w 472"/>
              <a:gd name="T9" fmla="*/ 26330 h 619"/>
              <a:gd name="T10" fmla="*/ 26363 w 472"/>
              <a:gd name="T11" fmla="*/ 26330 h 619"/>
              <a:gd name="T12" fmla="*/ 0 w 472"/>
              <a:gd name="T13" fmla="*/ 53021 h 619"/>
              <a:gd name="T14" fmla="*/ 0 w 472"/>
              <a:gd name="T15" fmla="*/ 196214 h 619"/>
              <a:gd name="T16" fmla="*/ 26363 w 472"/>
              <a:gd name="T17" fmla="*/ 222904 h 619"/>
              <a:gd name="T18" fmla="*/ 143373 w 472"/>
              <a:gd name="T19" fmla="*/ 222904 h 619"/>
              <a:gd name="T20" fmla="*/ 170097 w 472"/>
              <a:gd name="T21" fmla="*/ 196214 h 619"/>
              <a:gd name="T22" fmla="*/ 170097 w 472"/>
              <a:gd name="T23" fmla="*/ 53021 h 619"/>
              <a:gd name="T24" fmla="*/ 143373 w 472"/>
              <a:gd name="T25" fmla="*/ 26330 h 619"/>
              <a:gd name="T26" fmla="*/ 84868 w 472"/>
              <a:gd name="T27" fmla="*/ 10460 h 619"/>
              <a:gd name="T28" fmla="*/ 84868 w 472"/>
              <a:gd name="T29" fmla="*/ 10460 h 619"/>
              <a:gd name="T30" fmla="*/ 111592 w 472"/>
              <a:gd name="T31" fmla="*/ 26330 h 619"/>
              <a:gd name="T32" fmla="*/ 58505 w 472"/>
              <a:gd name="T33" fmla="*/ 26330 h 619"/>
              <a:gd name="T34" fmla="*/ 84868 w 472"/>
              <a:gd name="T35" fmla="*/ 10460 h 619"/>
              <a:gd name="T36" fmla="*/ 153846 w 472"/>
              <a:gd name="T37" fmla="*/ 196214 h 619"/>
              <a:gd name="T38" fmla="*/ 153846 w 472"/>
              <a:gd name="T39" fmla="*/ 196214 h 619"/>
              <a:gd name="T40" fmla="*/ 143373 w 472"/>
              <a:gd name="T41" fmla="*/ 212444 h 619"/>
              <a:gd name="T42" fmla="*/ 26363 w 472"/>
              <a:gd name="T43" fmla="*/ 212444 h 619"/>
              <a:gd name="T44" fmla="*/ 15890 w 472"/>
              <a:gd name="T45" fmla="*/ 196214 h 619"/>
              <a:gd name="T46" fmla="*/ 15890 w 472"/>
              <a:gd name="T47" fmla="*/ 180343 h 619"/>
              <a:gd name="T48" fmla="*/ 153846 w 472"/>
              <a:gd name="T49" fmla="*/ 180343 h 619"/>
              <a:gd name="T50" fmla="*/ 153846 w 472"/>
              <a:gd name="T51" fmla="*/ 196214 h 619"/>
              <a:gd name="T52" fmla="*/ 153846 w 472"/>
              <a:gd name="T53" fmla="*/ 169883 h 619"/>
              <a:gd name="T54" fmla="*/ 153846 w 472"/>
              <a:gd name="T55" fmla="*/ 169883 h 619"/>
              <a:gd name="T56" fmla="*/ 15890 w 472"/>
              <a:gd name="T57" fmla="*/ 169883 h 619"/>
              <a:gd name="T58" fmla="*/ 15890 w 472"/>
              <a:gd name="T59" fmla="*/ 53021 h 619"/>
              <a:gd name="T60" fmla="*/ 26363 w 472"/>
              <a:gd name="T61" fmla="*/ 42561 h 619"/>
              <a:gd name="T62" fmla="*/ 42253 w 472"/>
              <a:gd name="T63" fmla="*/ 42561 h 619"/>
              <a:gd name="T64" fmla="*/ 42253 w 472"/>
              <a:gd name="T65" fmla="*/ 84761 h 619"/>
              <a:gd name="T66" fmla="*/ 58505 w 472"/>
              <a:gd name="T67" fmla="*/ 84761 h 619"/>
              <a:gd name="T68" fmla="*/ 58505 w 472"/>
              <a:gd name="T69" fmla="*/ 42561 h 619"/>
              <a:gd name="T70" fmla="*/ 111592 w 472"/>
              <a:gd name="T71" fmla="*/ 42561 h 619"/>
              <a:gd name="T72" fmla="*/ 111592 w 472"/>
              <a:gd name="T73" fmla="*/ 84761 h 619"/>
              <a:gd name="T74" fmla="*/ 127482 w 472"/>
              <a:gd name="T75" fmla="*/ 84761 h 619"/>
              <a:gd name="T76" fmla="*/ 127482 w 472"/>
              <a:gd name="T77" fmla="*/ 42561 h 619"/>
              <a:gd name="T78" fmla="*/ 143373 w 472"/>
              <a:gd name="T79" fmla="*/ 42561 h 619"/>
              <a:gd name="T80" fmla="*/ 153846 w 472"/>
              <a:gd name="T81" fmla="*/ 53021 h 619"/>
              <a:gd name="T82" fmla="*/ 153846 w 472"/>
              <a:gd name="T83" fmla="*/ 169883 h 619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472" h="619">
                <a:moveTo>
                  <a:pt x="397" y="73"/>
                </a:moveTo>
                <a:lnTo>
                  <a:pt x="397" y="73"/>
                </a:lnTo>
                <a:cubicBezTo>
                  <a:pt x="353" y="73"/>
                  <a:pt x="353" y="73"/>
                  <a:pt x="353" y="73"/>
                </a:cubicBezTo>
                <a:cubicBezTo>
                  <a:pt x="353" y="29"/>
                  <a:pt x="294" y="0"/>
                  <a:pt x="235" y="0"/>
                </a:cubicBezTo>
                <a:cubicBezTo>
                  <a:pt x="176" y="0"/>
                  <a:pt x="117" y="29"/>
                  <a:pt x="117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29" y="73"/>
                  <a:pt x="0" y="103"/>
                  <a:pt x="0" y="147"/>
                </a:cubicBezTo>
                <a:cubicBezTo>
                  <a:pt x="0" y="544"/>
                  <a:pt x="0" y="544"/>
                  <a:pt x="0" y="544"/>
                </a:cubicBezTo>
                <a:cubicBezTo>
                  <a:pt x="0" y="589"/>
                  <a:pt x="29" y="618"/>
                  <a:pt x="73" y="618"/>
                </a:cubicBezTo>
                <a:cubicBezTo>
                  <a:pt x="397" y="618"/>
                  <a:pt x="397" y="618"/>
                  <a:pt x="397" y="618"/>
                </a:cubicBezTo>
                <a:cubicBezTo>
                  <a:pt x="441" y="618"/>
                  <a:pt x="471" y="589"/>
                  <a:pt x="471" y="544"/>
                </a:cubicBezTo>
                <a:cubicBezTo>
                  <a:pt x="471" y="147"/>
                  <a:pt x="471" y="147"/>
                  <a:pt x="471" y="147"/>
                </a:cubicBezTo>
                <a:cubicBezTo>
                  <a:pt x="471" y="103"/>
                  <a:pt x="441" y="73"/>
                  <a:pt x="397" y="73"/>
                </a:cubicBezTo>
                <a:close/>
                <a:moveTo>
                  <a:pt x="235" y="29"/>
                </a:moveTo>
                <a:lnTo>
                  <a:pt x="235" y="29"/>
                </a:lnTo>
                <a:cubicBezTo>
                  <a:pt x="279" y="29"/>
                  <a:pt x="309" y="44"/>
                  <a:pt x="309" y="73"/>
                </a:cubicBezTo>
                <a:cubicBezTo>
                  <a:pt x="162" y="73"/>
                  <a:pt x="162" y="73"/>
                  <a:pt x="162" y="73"/>
                </a:cubicBezTo>
                <a:cubicBezTo>
                  <a:pt x="162" y="44"/>
                  <a:pt x="191" y="29"/>
                  <a:pt x="235" y="29"/>
                </a:cubicBezTo>
                <a:close/>
                <a:moveTo>
                  <a:pt x="426" y="544"/>
                </a:moveTo>
                <a:lnTo>
                  <a:pt x="426" y="544"/>
                </a:lnTo>
                <a:cubicBezTo>
                  <a:pt x="426" y="559"/>
                  <a:pt x="412" y="589"/>
                  <a:pt x="397" y="589"/>
                </a:cubicBezTo>
                <a:cubicBezTo>
                  <a:pt x="73" y="589"/>
                  <a:pt x="73" y="589"/>
                  <a:pt x="73" y="589"/>
                </a:cubicBezTo>
                <a:cubicBezTo>
                  <a:pt x="58" y="589"/>
                  <a:pt x="44" y="559"/>
                  <a:pt x="44" y="544"/>
                </a:cubicBezTo>
                <a:cubicBezTo>
                  <a:pt x="44" y="500"/>
                  <a:pt x="44" y="500"/>
                  <a:pt x="44" y="500"/>
                </a:cubicBezTo>
                <a:cubicBezTo>
                  <a:pt x="426" y="500"/>
                  <a:pt x="426" y="500"/>
                  <a:pt x="426" y="500"/>
                </a:cubicBezTo>
                <a:lnTo>
                  <a:pt x="426" y="544"/>
                </a:lnTo>
                <a:close/>
                <a:moveTo>
                  <a:pt x="426" y="471"/>
                </a:moveTo>
                <a:lnTo>
                  <a:pt x="426" y="471"/>
                </a:lnTo>
                <a:cubicBezTo>
                  <a:pt x="44" y="471"/>
                  <a:pt x="44" y="471"/>
                  <a:pt x="44" y="471"/>
                </a:cubicBezTo>
                <a:cubicBezTo>
                  <a:pt x="44" y="147"/>
                  <a:pt x="44" y="147"/>
                  <a:pt x="44" y="147"/>
                </a:cubicBezTo>
                <a:cubicBezTo>
                  <a:pt x="44" y="132"/>
                  <a:pt x="58" y="118"/>
                  <a:pt x="73" y="118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7" y="235"/>
                  <a:pt x="117" y="235"/>
                  <a:pt x="117" y="235"/>
                </a:cubicBezTo>
                <a:cubicBezTo>
                  <a:pt x="162" y="235"/>
                  <a:pt x="162" y="235"/>
                  <a:pt x="162" y="235"/>
                </a:cubicBezTo>
                <a:cubicBezTo>
                  <a:pt x="162" y="118"/>
                  <a:pt x="162" y="118"/>
                  <a:pt x="162" y="118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09" y="235"/>
                  <a:pt x="309" y="235"/>
                  <a:pt x="309" y="235"/>
                </a:cubicBezTo>
                <a:cubicBezTo>
                  <a:pt x="353" y="235"/>
                  <a:pt x="353" y="235"/>
                  <a:pt x="353" y="235"/>
                </a:cubicBezTo>
                <a:cubicBezTo>
                  <a:pt x="353" y="118"/>
                  <a:pt x="353" y="118"/>
                  <a:pt x="353" y="118"/>
                </a:cubicBezTo>
                <a:cubicBezTo>
                  <a:pt x="397" y="118"/>
                  <a:pt x="397" y="118"/>
                  <a:pt x="397" y="118"/>
                </a:cubicBezTo>
                <a:cubicBezTo>
                  <a:pt x="412" y="118"/>
                  <a:pt x="426" y="132"/>
                  <a:pt x="426" y="147"/>
                </a:cubicBezTo>
                <a:lnTo>
                  <a:pt x="426" y="47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pPr eaLnBrk="1" hangingPunct="1">
              <a:defRPr/>
            </a:pPr>
            <a:endParaRPr lang="zh-CN" altLang="en-US">
              <a:solidFill>
                <a:srgbClr val="C00000"/>
              </a:solidFill>
              <a:cs typeface="+mn-ea"/>
              <a:sym typeface="+mn-lt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1053465" y="4239260"/>
            <a:ext cx="618490" cy="618490"/>
          </a:xfrm>
          <a:prstGeom prst="ellipse">
            <a:avLst/>
          </a:prstGeom>
          <a:noFill/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rgbClr val="C00000"/>
              </a:solidFill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00680" y="4235450"/>
            <a:ext cx="618490" cy="618490"/>
            <a:chOff x="5294" y="7732"/>
            <a:chExt cx="974" cy="974"/>
          </a:xfrm>
        </p:grpSpPr>
        <p:sp>
          <p:nvSpPr>
            <p:cNvPr id="60" name="Freeform 109"/>
            <p:cNvSpPr>
              <a:spLocks noChangeArrowheads="1"/>
            </p:cNvSpPr>
            <p:nvPr/>
          </p:nvSpPr>
          <p:spPr bwMode="auto">
            <a:xfrm>
              <a:off x="5479" y="7923"/>
              <a:ext cx="603" cy="603"/>
            </a:xfrm>
            <a:custGeom>
              <a:avLst/>
              <a:gdLst>
                <a:gd name="T0" fmla="*/ 116822 w 634"/>
                <a:gd name="T1" fmla="*/ 0 h 634"/>
                <a:gd name="T2" fmla="*/ 116822 w 634"/>
                <a:gd name="T3" fmla="*/ 228190 h 634"/>
                <a:gd name="T4" fmla="*/ 116822 w 634"/>
                <a:gd name="T5" fmla="*/ 0 h 634"/>
                <a:gd name="T6" fmla="*/ 196507 w 634"/>
                <a:gd name="T7" fmla="*/ 58399 h 634"/>
                <a:gd name="T8" fmla="*/ 159369 w 634"/>
                <a:gd name="T9" fmla="*/ 105984 h 634"/>
                <a:gd name="T10" fmla="*/ 196507 w 634"/>
                <a:gd name="T11" fmla="*/ 58399 h 634"/>
                <a:gd name="T12" fmla="*/ 186051 w 634"/>
                <a:gd name="T13" fmla="*/ 47945 h 634"/>
                <a:gd name="T14" fmla="*/ 138096 w 634"/>
                <a:gd name="T15" fmla="*/ 21269 h 634"/>
                <a:gd name="T16" fmla="*/ 85093 w 634"/>
                <a:gd name="T17" fmla="*/ 105984 h 634"/>
                <a:gd name="T18" fmla="*/ 90501 w 634"/>
                <a:gd name="T19" fmla="*/ 69214 h 634"/>
                <a:gd name="T20" fmla="*/ 138096 w 634"/>
                <a:gd name="T21" fmla="*/ 69214 h 634"/>
                <a:gd name="T22" fmla="*/ 85093 w 634"/>
                <a:gd name="T23" fmla="*/ 105984 h 634"/>
                <a:gd name="T24" fmla="*/ 143504 w 634"/>
                <a:gd name="T25" fmla="*/ 122206 h 634"/>
                <a:gd name="T26" fmla="*/ 116822 w 634"/>
                <a:gd name="T27" fmla="*/ 159336 h 634"/>
                <a:gd name="T28" fmla="*/ 85093 w 634"/>
                <a:gd name="T29" fmla="*/ 122206 h 634"/>
                <a:gd name="T30" fmla="*/ 106366 w 634"/>
                <a:gd name="T31" fmla="*/ 15862 h 634"/>
                <a:gd name="T32" fmla="*/ 116822 w 634"/>
                <a:gd name="T33" fmla="*/ 15862 h 634"/>
                <a:gd name="T34" fmla="*/ 138096 w 634"/>
                <a:gd name="T35" fmla="*/ 58399 h 634"/>
                <a:gd name="T36" fmla="*/ 95549 w 634"/>
                <a:gd name="T37" fmla="*/ 58399 h 634"/>
                <a:gd name="T38" fmla="*/ 90501 w 634"/>
                <a:gd name="T39" fmla="*/ 21269 h 634"/>
                <a:gd name="T40" fmla="*/ 79684 w 634"/>
                <a:gd name="T41" fmla="*/ 52992 h 634"/>
                <a:gd name="T42" fmla="*/ 90501 w 634"/>
                <a:gd name="T43" fmla="*/ 21269 h 634"/>
                <a:gd name="T44" fmla="*/ 32090 w 634"/>
                <a:gd name="T45" fmla="*/ 58399 h 634"/>
                <a:gd name="T46" fmla="*/ 74637 w 634"/>
                <a:gd name="T47" fmla="*/ 105984 h 634"/>
                <a:gd name="T48" fmla="*/ 32090 w 634"/>
                <a:gd name="T49" fmla="*/ 58399 h 634"/>
                <a:gd name="T50" fmla="*/ 32090 w 634"/>
                <a:gd name="T51" fmla="*/ 169790 h 634"/>
                <a:gd name="T52" fmla="*/ 74637 w 634"/>
                <a:gd name="T53" fmla="*/ 122206 h 634"/>
                <a:gd name="T54" fmla="*/ 32090 w 634"/>
                <a:gd name="T55" fmla="*/ 169790 h 634"/>
                <a:gd name="T56" fmla="*/ 42546 w 634"/>
                <a:gd name="T57" fmla="*/ 180605 h 634"/>
                <a:gd name="T58" fmla="*/ 90501 w 634"/>
                <a:gd name="T59" fmla="*/ 212328 h 634"/>
                <a:gd name="T60" fmla="*/ 122231 w 634"/>
                <a:gd name="T61" fmla="*/ 212328 h 634"/>
                <a:gd name="T62" fmla="*/ 116822 w 634"/>
                <a:gd name="T63" fmla="*/ 212328 h 634"/>
                <a:gd name="T64" fmla="*/ 95549 w 634"/>
                <a:gd name="T65" fmla="*/ 169790 h 634"/>
                <a:gd name="T66" fmla="*/ 138096 w 634"/>
                <a:gd name="T67" fmla="*/ 169790 h 634"/>
                <a:gd name="T68" fmla="*/ 138096 w 634"/>
                <a:gd name="T69" fmla="*/ 212328 h 634"/>
                <a:gd name="T70" fmla="*/ 148552 w 634"/>
                <a:gd name="T71" fmla="*/ 175198 h 634"/>
                <a:gd name="T72" fmla="*/ 138096 w 634"/>
                <a:gd name="T73" fmla="*/ 212328 h 634"/>
                <a:gd name="T74" fmla="*/ 196507 w 634"/>
                <a:gd name="T75" fmla="*/ 169790 h 634"/>
                <a:gd name="T76" fmla="*/ 159369 w 634"/>
                <a:gd name="T77" fmla="*/ 122206 h 634"/>
                <a:gd name="T78" fmla="*/ 196507 w 634"/>
                <a:gd name="T79" fmla="*/ 169790 h 63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634" h="634">
                  <a:moveTo>
                    <a:pt x="324" y="0"/>
                  </a:moveTo>
                  <a:lnTo>
                    <a:pt x="324" y="0"/>
                  </a:lnTo>
                  <a:cubicBezTo>
                    <a:pt x="148" y="0"/>
                    <a:pt x="0" y="147"/>
                    <a:pt x="0" y="324"/>
                  </a:cubicBezTo>
                  <a:cubicBezTo>
                    <a:pt x="0" y="486"/>
                    <a:pt x="148" y="633"/>
                    <a:pt x="324" y="633"/>
                  </a:cubicBezTo>
                  <a:cubicBezTo>
                    <a:pt x="486" y="633"/>
                    <a:pt x="633" y="486"/>
                    <a:pt x="633" y="324"/>
                  </a:cubicBezTo>
                  <a:cubicBezTo>
                    <a:pt x="633" y="147"/>
                    <a:pt x="486" y="0"/>
                    <a:pt x="324" y="0"/>
                  </a:cubicBezTo>
                  <a:close/>
                  <a:moveTo>
                    <a:pt x="545" y="162"/>
                  </a:moveTo>
                  <a:lnTo>
                    <a:pt x="545" y="162"/>
                  </a:lnTo>
                  <a:cubicBezTo>
                    <a:pt x="574" y="206"/>
                    <a:pt x="589" y="251"/>
                    <a:pt x="589" y="294"/>
                  </a:cubicBezTo>
                  <a:cubicBezTo>
                    <a:pt x="442" y="294"/>
                    <a:pt x="442" y="294"/>
                    <a:pt x="442" y="294"/>
                  </a:cubicBezTo>
                  <a:cubicBezTo>
                    <a:pt x="442" y="265"/>
                    <a:pt x="427" y="221"/>
                    <a:pt x="427" y="192"/>
                  </a:cubicBezTo>
                  <a:cubicBezTo>
                    <a:pt x="471" y="192"/>
                    <a:pt x="516" y="177"/>
                    <a:pt x="545" y="162"/>
                  </a:cubicBezTo>
                  <a:close/>
                  <a:moveTo>
                    <a:pt x="516" y="133"/>
                  </a:moveTo>
                  <a:lnTo>
                    <a:pt x="516" y="133"/>
                  </a:lnTo>
                  <a:cubicBezTo>
                    <a:pt x="486" y="147"/>
                    <a:pt x="457" y="147"/>
                    <a:pt x="412" y="147"/>
                  </a:cubicBezTo>
                  <a:cubicBezTo>
                    <a:pt x="412" y="118"/>
                    <a:pt x="398" y="89"/>
                    <a:pt x="383" y="59"/>
                  </a:cubicBezTo>
                  <a:cubicBezTo>
                    <a:pt x="442" y="59"/>
                    <a:pt x="486" y="89"/>
                    <a:pt x="516" y="133"/>
                  </a:cubicBezTo>
                  <a:close/>
                  <a:moveTo>
                    <a:pt x="236" y="294"/>
                  </a:moveTo>
                  <a:lnTo>
                    <a:pt x="236" y="294"/>
                  </a:lnTo>
                  <a:cubicBezTo>
                    <a:pt x="236" y="265"/>
                    <a:pt x="251" y="236"/>
                    <a:pt x="251" y="192"/>
                  </a:cubicBezTo>
                  <a:cubicBezTo>
                    <a:pt x="280" y="206"/>
                    <a:pt x="295" y="206"/>
                    <a:pt x="324" y="206"/>
                  </a:cubicBezTo>
                  <a:cubicBezTo>
                    <a:pt x="339" y="206"/>
                    <a:pt x="369" y="206"/>
                    <a:pt x="383" y="192"/>
                  </a:cubicBezTo>
                  <a:cubicBezTo>
                    <a:pt x="398" y="236"/>
                    <a:pt x="398" y="265"/>
                    <a:pt x="398" y="294"/>
                  </a:cubicBezTo>
                  <a:lnTo>
                    <a:pt x="236" y="294"/>
                  </a:lnTo>
                  <a:close/>
                  <a:moveTo>
                    <a:pt x="398" y="339"/>
                  </a:moveTo>
                  <a:lnTo>
                    <a:pt x="398" y="339"/>
                  </a:lnTo>
                  <a:cubicBezTo>
                    <a:pt x="398" y="368"/>
                    <a:pt x="398" y="412"/>
                    <a:pt x="383" y="442"/>
                  </a:cubicBezTo>
                  <a:cubicBezTo>
                    <a:pt x="369" y="442"/>
                    <a:pt x="339" y="442"/>
                    <a:pt x="324" y="442"/>
                  </a:cubicBezTo>
                  <a:cubicBezTo>
                    <a:pt x="295" y="442"/>
                    <a:pt x="280" y="442"/>
                    <a:pt x="251" y="442"/>
                  </a:cubicBezTo>
                  <a:cubicBezTo>
                    <a:pt x="251" y="412"/>
                    <a:pt x="236" y="368"/>
                    <a:pt x="236" y="339"/>
                  </a:cubicBezTo>
                  <a:lnTo>
                    <a:pt x="398" y="339"/>
                  </a:lnTo>
                  <a:close/>
                  <a:moveTo>
                    <a:pt x="295" y="44"/>
                  </a:moveTo>
                  <a:lnTo>
                    <a:pt x="295" y="44"/>
                  </a:lnTo>
                  <a:cubicBezTo>
                    <a:pt x="310" y="44"/>
                    <a:pt x="310" y="44"/>
                    <a:pt x="324" y="44"/>
                  </a:cubicBezTo>
                  <a:lnTo>
                    <a:pt x="339" y="44"/>
                  </a:lnTo>
                  <a:cubicBezTo>
                    <a:pt x="354" y="74"/>
                    <a:pt x="369" y="118"/>
                    <a:pt x="383" y="162"/>
                  </a:cubicBezTo>
                  <a:cubicBezTo>
                    <a:pt x="354" y="162"/>
                    <a:pt x="339" y="162"/>
                    <a:pt x="324" y="162"/>
                  </a:cubicBezTo>
                  <a:cubicBezTo>
                    <a:pt x="295" y="162"/>
                    <a:pt x="280" y="162"/>
                    <a:pt x="265" y="162"/>
                  </a:cubicBezTo>
                  <a:cubicBezTo>
                    <a:pt x="265" y="118"/>
                    <a:pt x="280" y="74"/>
                    <a:pt x="295" y="44"/>
                  </a:cubicBezTo>
                  <a:close/>
                  <a:moveTo>
                    <a:pt x="251" y="59"/>
                  </a:moveTo>
                  <a:lnTo>
                    <a:pt x="251" y="59"/>
                  </a:lnTo>
                  <a:cubicBezTo>
                    <a:pt x="236" y="89"/>
                    <a:pt x="221" y="118"/>
                    <a:pt x="221" y="147"/>
                  </a:cubicBezTo>
                  <a:cubicBezTo>
                    <a:pt x="192" y="147"/>
                    <a:pt x="148" y="147"/>
                    <a:pt x="118" y="133"/>
                  </a:cubicBezTo>
                  <a:cubicBezTo>
                    <a:pt x="148" y="89"/>
                    <a:pt x="207" y="59"/>
                    <a:pt x="251" y="59"/>
                  </a:cubicBezTo>
                  <a:close/>
                  <a:moveTo>
                    <a:pt x="89" y="162"/>
                  </a:moveTo>
                  <a:lnTo>
                    <a:pt x="89" y="162"/>
                  </a:lnTo>
                  <a:cubicBezTo>
                    <a:pt x="133" y="177"/>
                    <a:pt x="177" y="192"/>
                    <a:pt x="207" y="192"/>
                  </a:cubicBezTo>
                  <a:cubicBezTo>
                    <a:pt x="207" y="221"/>
                    <a:pt x="207" y="265"/>
                    <a:pt x="207" y="294"/>
                  </a:cubicBezTo>
                  <a:cubicBezTo>
                    <a:pt x="44" y="294"/>
                    <a:pt x="44" y="294"/>
                    <a:pt x="44" y="294"/>
                  </a:cubicBezTo>
                  <a:cubicBezTo>
                    <a:pt x="44" y="251"/>
                    <a:pt x="59" y="206"/>
                    <a:pt x="89" y="162"/>
                  </a:cubicBezTo>
                  <a:close/>
                  <a:moveTo>
                    <a:pt x="89" y="471"/>
                  </a:moveTo>
                  <a:lnTo>
                    <a:pt x="89" y="471"/>
                  </a:lnTo>
                  <a:cubicBezTo>
                    <a:pt x="59" y="427"/>
                    <a:pt x="44" y="383"/>
                    <a:pt x="44" y="339"/>
                  </a:cubicBezTo>
                  <a:cubicBezTo>
                    <a:pt x="207" y="339"/>
                    <a:pt x="207" y="339"/>
                    <a:pt x="207" y="339"/>
                  </a:cubicBezTo>
                  <a:cubicBezTo>
                    <a:pt x="207" y="368"/>
                    <a:pt x="207" y="412"/>
                    <a:pt x="207" y="442"/>
                  </a:cubicBezTo>
                  <a:cubicBezTo>
                    <a:pt x="177" y="457"/>
                    <a:pt x="133" y="457"/>
                    <a:pt x="89" y="471"/>
                  </a:cubicBezTo>
                  <a:close/>
                  <a:moveTo>
                    <a:pt x="118" y="501"/>
                  </a:moveTo>
                  <a:lnTo>
                    <a:pt x="118" y="501"/>
                  </a:lnTo>
                  <a:cubicBezTo>
                    <a:pt x="148" y="501"/>
                    <a:pt x="192" y="486"/>
                    <a:pt x="221" y="486"/>
                  </a:cubicBezTo>
                  <a:cubicBezTo>
                    <a:pt x="221" y="515"/>
                    <a:pt x="236" y="560"/>
                    <a:pt x="251" y="589"/>
                  </a:cubicBezTo>
                  <a:cubicBezTo>
                    <a:pt x="207" y="574"/>
                    <a:pt x="148" y="545"/>
                    <a:pt x="118" y="501"/>
                  </a:cubicBezTo>
                  <a:close/>
                  <a:moveTo>
                    <a:pt x="339" y="589"/>
                  </a:moveTo>
                  <a:lnTo>
                    <a:pt x="339" y="589"/>
                  </a:lnTo>
                  <a:lnTo>
                    <a:pt x="324" y="589"/>
                  </a:lnTo>
                  <a:cubicBezTo>
                    <a:pt x="310" y="589"/>
                    <a:pt x="310" y="589"/>
                    <a:pt x="295" y="589"/>
                  </a:cubicBezTo>
                  <a:cubicBezTo>
                    <a:pt x="280" y="560"/>
                    <a:pt x="265" y="515"/>
                    <a:pt x="265" y="471"/>
                  </a:cubicBezTo>
                  <a:cubicBezTo>
                    <a:pt x="280" y="471"/>
                    <a:pt x="295" y="471"/>
                    <a:pt x="324" y="471"/>
                  </a:cubicBezTo>
                  <a:cubicBezTo>
                    <a:pt x="339" y="471"/>
                    <a:pt x="354" y="471"/>
                    <a:pt x="383" y="471"/>
                  </a:cubicBezTo>
                  <a:cubicBezTo>
                    <a:pt x="369" y="515"/>
                    <a:pt x="354" y="560"/>
                    <a:pt x="339" y="589"/>
                  </a:cubicBezTo>
                  <a:close/>
                  <a:moveTo>
                    <a:pt x="383" y="589"/>
                  </a:moveTo>
                  <a:lnTo>
                    <a:pt x="383" y="589"/>
                  </a:lnTo>
                  <a:cubicBezTo>
                    <a:pt x="398" y="560"/>
                    <a:pt x="412" y="515"/>
                    <a:pt x="412" y="486"/>
                  </a:cubicBezTo>
                  <a:cubicBezTo>
                    <a:pt x="457" y="486"/>
                    <a:pt x="486" y="501"/>
                    <a:pt x="516" y="501"/>
                  </a:cubicBezTo>
                  <a:cubicBezTo>
                    <a:pt x="486" y="545"/>
                    <a:pt x="442" y="574"/>
                    <a:pt x="383" y="589"/>
                  </a:cubicBezTo>
                  <a:close/>
                  <a:moveTo>
                    <a:pt x="545" y="471"/>
                  </a:moveTo>
                  <a:lnTo>
                    <a:pt x="545" y="471"/>
                  </a:lnTo>
                  <a:cubicBezTo>
                    <a:pt x="516" y="457"/>
                    <a:pt x="471" y="457"/>
                    <a:pt x="427" y="442"/>
                  </a:cubicBezTo>
                  <a:cubicBezTo>
                    <a:pt x="427" y="412"/>
                    <a:pt x="442" y="368"/>
                    <a:pt x="442" y="339"/>
                  </a:cubicBezTo>
                  <a:cubicBezTo>
                    <a:pt x="589" y="339"/>
                    <a:pt x="589" y="339"/>
                    <a:pt x="589" y="339"/>
                  </a:cubicBezTo>
                  <a:cubicBezTo>
                    <a:pt x="589" y="383"/>
                    <a:pt x="574" y="427"/>
                    <a:pt x="545" y="47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eaLnBrk="1" hangingPunct="1">
                <a:defRPr/>
              </a:pPr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70" name="椭圆 69"/>
            <p:cNvSpPr/>
            <p:nvPr/>
          </p:nvSpPr>
          <p:spPr>
            <a:xfrm>
              <a:off x="5294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976755" y="4235450"/>
            <a:ext cx="618490" cy="618490"/>
            <a:chOff x="3840" y="7732"/>
            <a:chExt cx="974" cy="974"/>
          </a:xfrm>
        </p:grpSpPr>
        <p:sp>
          <p:nvSpPr>
            <p:cNvPr id="72" name="椭圆 71"/>
            <p:cNvSpPr/>
            <p:nvPr/>
          </p:nvSpPr>
          <p:spPr>
            <a:xfrm>
              <a:off x="3840" y="7732"/>
              <a:ext cx="974" cy="974"/>
            </a:xfrm>
            <a:prstGeom prst="ellipse">
              <a:avLst/>
            </a:prstGeom>
            <a:noFill/>
            <a:ln w="1905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200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3946" y="7945"/>
              <a:ext cx="760" cy="6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000">
                  <a:solidFill>
                    <a:schemeClr val="tx1">
                      <a:lumMod val="65000"/>
                      <a:lumOff val="35000"/>
                    </a:schemeClr>
                  </a:solidFill>
                  <a:cs typeface="+mn-ea"/>
                  <a:sym typeface="+mn-lt"/>
                </a:rPr>
                <a:t>37</a:t>
              </a:r>
              <a:endParaRPr lang="en-US" altLang="zh-CN" sz="2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26" name="矩形 25"/>
          <p:cNvSpPr/>
          <p:nvPr/>
        </p:nvSpPr>
        <p:spPr>
          <a:xfrm>
            <a:off x="229659" y="356031"/>
            <a:ext cx="504000" cy="50400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 rot="5400000">
            <a:off x="-1186744" y="3285082"/>
            <a:ext cx="3073917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dirty="0">
                <a:solidFill>
                  <a:schemeClr val="tx1"/>
                </a:solidFill>
                <a:cs typeface="+mn-ea"/>
                <a:sym typeface="+mn-lt"/>
              </a:rPr>
              <a:t>MEILISHNEG       HUO</a:t>
            </a:r>
            <a:endParaRPr lang="en-US" sz="1200" dirty="0">
              <a:solidFill>
                <a:schemeClr val="tx1"/>
              </a:solidFill>
              <a:cs typeface="+mn-ea"/>
              <a:sym typeface="+mn-lt"/>
            </a:endParaRPr>
          </a:p>
          <a:p>
            <a:endParaRPr kumimoji="1" lang="en-US" altLang="en-US" sz="1200" i="1" spc="3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cxnSp>
        <p:nvCxnSpPr>
          <p:cNvPr id="3" name="直线连接符 32"/>
          <p:cNvCxnSpPr/>
          <p:nvPr/>
        </p:nvCxnSpPr>
        <p:spPr>
          <a:xfrm>
            <a:off x="350214" y="4617005"/>
            <a:ext cx="0" cy="94813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110615" y="1978025"/>
            <a:ext cx="2797175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800">
                <a:cs typeface="+mn-ea"/>
                <a:sym typeface="+mn-lt"/>
              </a:rPr>
              <a:t>活动概况</a:t>
            </a:r>
            <a:endParaRPr lang="zh-CN" altLang="en-US" sz="4800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276985" y="2910205"/>
            <a:ext cx="2427605" cy="983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overview of the activity</a:t>
            </a:r>
            <a:r>
              <a:rPr lang="en-US" altLang="zh-CN" sz="200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.</a:t>
            </a:r>
            <a:endParaRPr lang="en-US" altLang="zh-CN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endParaRPr lang="zh-CN" altLang="en-US">
              <a:cs typeface="+mn-ea"/>
              <a:sym typeface="+mn-lt"/>
            </a:endParaRPr>
          </a:p>
        </p:txBody>
      </p:sp>
      <p:grpSp>
        <p:nvGrpSpPr>
          <p:cNvPr id="8" name="组合 7"/>
          <p:cNvGrpSpPr/>
          <p:nvPr/>
        </p:nvGrpSpPr>
        <p:grpSpPr>
          <a:xfrm rot="18412903">
            <a:off x="10145826" y="487084"/>
            <a:ext cx="2150549" cy="1868771"/>
            <a:chOff x="5634056" y="-2810863"/>
            <a:chExt cx="4992478" cy="4338333"/>
          </a:xfrm>
        </p:grpSpPr>
        <p:cxnSp>
          <p:nvCxnSpPr>
            <p:cNvPr id="9" name="直接连接符 8"/>
            <p:cNvCxnSpPr/>
            <p:nvPr/>
          </p:nvCxnSpPr>
          <p:spPr>
            <a:xfrm rot="10800000" flipH="1">
              <a:off x="6374662" y="-1427807"/>
              <a:ext cx="3880406" cy="295527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rot="10800000" flipH="1">
              <a:off x="6391126" y="-1823132"/>
              <a:ext cx="3916433" cy="2982715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rot="10800000" flipH="1">
              <a:off x="6391126" y="-2425288"/>
              <a:ext cx="4235408" cy="3225643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rot="10800000" flipH="1">
              <a:off x="6009588" y="-2574785"/>
              <a:ext cx="4366954" cy="3325827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rot="10800000" flipH="1">
              <a:off x="5634056" y="-2810863"/>
              <a:ext cx="4557439" cy="3470899"/>
            </a:xfrm>
            <a:prstGeom prst="line">
              <a:avLst/>
            </a:prstGeom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11955780" y="-251460"/>
            <a:ext cx="0" cy="8778240"/>
          </a:xfrm>
          <a:prstGeom prst="line">
            <a:avLst/>
          </a:prstGeom>
          <a:ln>
            <a:solidFill>
              <a:srgbClr val="32B53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1841480" y="-228600"/>
            <a:ext cx="0" cy="8778240"/>
          </a:xfrm>
          <a:prstGeom prst="line">
            <a:avLst/>
          </a:prstGeom>
          <a:ln>
            <a:solidFill>
              <a:srgbClr val="32B53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11727180" y="-251460"/>
            <a:ext cx="0" cy="8778240"/>
          </a:xfrm>
          <a:prstGeom prst="line">
            <a:avLst/>
          </a:prstGeom>
          <a:ln>
            <a:solidFill>
              <a:srgbClr val="32B53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1590020" y="-251460"/>
            <a:ext cx="0" cy="8778240"/>
          </a:xfrm>
          <a:prstGeom prst="line">
            <a:avLst/>
          </a:prstGeom>
          <a:ln>
            <a:solidFill>
              <a:srgbClr val="32B535"/>
            </a:solidFill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305751" y="454065"/>
            <a:ext cx="861774" cy="30251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4400" dirty="0">
                <a:solidFill>
                  <a:schemeClr val="tx1"/>
                </a:solidFill>
                <a:cs typeface="+mn-ea"/>
                <a:sym typeface="+mn-lt"/>
              </a:rPr>
              <a:t>活动目的</a:t>
            </a:r>
            <a:endParaRPr lang="zh-CN" altLang="en-US" sz="4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81660" y="964362"/>
            <a:ext cx="5572443" cy="9224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cs typeface="+mn-ea"/>
                <a:sym typeface="+mn-lt"/>
              </a:rPr>
              <a:t>通过打造十一月创意主题节点营销活动，吸引人群关注，</a:t>
            </a:r>
            <a:r>
              <a:rPr lang="zh-CN" altLang="en-US" sz="1800" dirty="0">
                <a:cs typeface="+mn-ea"/>
                <a:sym typeface="+mn-lt"/>
              </a:rPr>
              <a:t>聚集人气，增大有效客户到访，集中导客。</a:t>
            </a:r>
            <a:endParaRPr lang="en-US" altLang="zh-CN" dirty="0">
              <a:cs typeface="+mn-ea"/>
              <a:sym typeface="+mn-lt"/>
            </a:endParaRPr>
          </a:p>
        </p:txBody>
      </p:sp>
      <p:sp>
        <p:nvSpPr>
          <p:cNvPr id="15" name="MH_Number_1"/>
          <p:cNvSpPr/>
          <p:nvPr>
            <p:custDataLst>
              <p:tags r:id="rId1"/>
            </p:custDataLst>
          </p:nvPr>
        </p:nvSpPr>
        <p:spPr>
          <a:xfrm>
            <a:off x="4971869" y="1144604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32B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800" b="1" kern="0" dirty="0">
                <a:solidFill>
                  <a:srgbClr val="FFFFFF"/>
                </a:solidFill>
                <a:cs typeface="+mn-ea"/>
                <a:sym typeface="+mn-lt"/>
              </a:rPr>
              <a:t>1</a:t>
            </a:r>
            <a:endParaRPr lang="en-US" altLang="zh-CN" sz="2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6" name="MH_Number_2"/>
          <p:cNvSpPr/>
          <p:nvPr>
            <p:custDataLst>
              <p:tags r:id="rId2"/>
            </p:custDataLst>
          </p:nvPr>
        </p:nvSpPr>
        <p:spPr>
          <a:xfrm>
            <a:off x="5006031" y="2551213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32B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800" b="1" kern="0" dirty="0">
                <a:solidFill>
                  <a:srgbClr val="FFFFFF"/>
                </a:solidFill>
                <a:cs typeface="+mn-ea"/>
                <a:sym typeface="+mn-lt"/>
              </a:rPr>
              <a:t>2</a:t>
            </a:r>
            <a:endParaRPr lang="en-US" altLang="zh-CN" sz="2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7" name="MH_Number_3"/>
          <p:cNvSpPr/>
          <p:nvPr>
            <p:custDataLst>
              <p:tags r:id="rId3"/>
            </p:custDataLst>
          </p:nvPr>
        </p:nvSpPr>
        <p:spPr>
          <a:xfrm>
            <a:off x="5069680" y="3867034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32B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800" b="1" kern="0" dirty="0">
                <a:solidFill>
                  <a:srgbClr val="FFFFFF"/>
                </a:solidFill>
                <a:cs typeface="+mn-ea"/>
                <a:sym typeface="+mn-lt"/>
              </a:rPr>
              <a:t>3</a:t>
            </a:r>
            <a:endParaRPr lang="en-US" altLang="zh-CN" sz="2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16958" y="3872695"/>
            <a:ext cx="5572443" cy="922432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cs typeface="+mn-ea"/>
                <a:sym typeface="+mn-lt"/>
              </a:rPr>
              <a:t>扩大品牌曝光度，培养地产项目未来城在大邑及成都周边的品牌认知。</a:t>
            </a:r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689121" y="2324000"/>
            <a:ext cx="5572443" cy="13656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cs typeface="+mn-ea"/>
                <a:sym typeface="+mn-lt"/>
              </a:rPr>
              <a:t>通过每周主题针对地产项目未来城性活动增加现场氛围营造，打造沉浸式草坪游玩体验，打响项目品牌知名度，促进销售。</a:t>
            </a:r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716958" y="4963593"/>
            <a:ext cx="5572443" cy="479234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60000"/>
              </a:lnSpc>
            </a:pPr>
            <a:r>
              <a:rPr lang="zh-CN" altLang="en-US" sz="1800" dirty="0">
                <a:solidFill>
                  <a:schemeClr val="tx1"/>
                </a:solidFill>
                <a:cs typeface="+mn-ea"/>
                <a:sym typeface="+mn-lt"/>
              </a:rPr>
              <a:t>维系老业主，增加客户满意度，加强客户归属感。</a:t>
            </a:r>
            <a:endParaRPr lang="zh-CN" altLang="en-US" sz="18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6" name="MH_Number_3"/>
          <p:cNvSpPr/>
          <p:nvPr>
            <p:custDataLst>
              <p:tags r:id="rId4"/>
            </p:custDataLst>
          </p:nvPr>
        </p:nvSpPr>
        <p:spPr>
          <a:xfrm>
            <a:off x="5032309" y="4921322"/>
            <a:ext cx="468220" cy="565026"/>
          </a:xfrm>
          <a:custGeom>
            <a:avLst/>
            <a:gdLst>
              <a:gd name="connsiteX0" fmla="*/ 167526 w 335051"/>
              <a:gd name="connsiteY0" fmla="*/ 0 h 404441"/>
              <a:gd name="connsiteX1" fmla="*/ 285984 w 335051"/>
              <a:gd name="connsiteY1" fmla="*/ 49067 h 404441"/>
              <a:gd name="connsiteX2" fmla="*/ 285984 w 335051"/>
              <a:gd name="connsiteY2" fmla="*/ 285983 h 404441"/>
              <a:gd name="connsiteX3" fmla="*/ 167526 w 335051"/>
              <a:gd name="connsiteY3" fmla="*/ 404441 h 404441"/>
              <a:gd name="connsiteX4" fmla="*/ 49068 w 335051"/>
              <a:gd name="connsiteY4" fmla="*/ 285983 h 404441"/>
              <a:gd name="connsiteX5" fmla="*/ 49068 w 335051"/>
              <a:gd name="connsiteY5" fmla="*/ 49067 h 404441"/>
              <a:gd name="connsiteX6" fmla="*/ 167526 w 335051"/>
              <a:gd name="connsiteY6" fmla="*/ 0 h 404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051" h="404441">
                <a:moveTo>
                  <a:pt x="167526" y="0"/>
                </a:moveTo>
                <a:cubicBezTo>
                  <a:pt x="210400" y="0"/>
                  <a:pt x="253273" y="16355"/>
                  <a:pt x="285984" y="49067"/>
                </a:cubicBezTo>
                <a:cubicBezTo>
                  <a:pt x="351407" y="114490"/>
                  <a:pt x="351407" y="220560"/>
                  <a:pt x="285984" y="285983"/>
                </a:cubicBezTo>
                <a:lnTo>
                  <a:pt x="167526" y="404441"/>
                </a:lnTo>
                <a:lnTo>
                  <a:pt x="49068" y="285983"/>
                </a:lnTo>
                <a:cubicBezTo>
                  <a:pt x="-16355" y="220560"/>
                  <a:pt x="-16355" y="114490"/>
                  <a:pt x="49068" y="49067"/>
                </a:cubicBezTo>
                <a:cubicBezTo>
                  <a:pt x="81780" y="16355"/>
                  <a:pt x="124653" y="0"/>
                  <a:pt x="167526" y="0"/>
                </a:cubicBezTo>
                <a:close/>
              </a:path>
            </a:pathLst>
          </a:custGeom>
          <a:solidFill>
            <a:srgbClr val="32B53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bIns="113886" anchor="ctr"/>
          <a:lstStyle/>
          <a:p>
            <a:pPr algn="ctr">
              <a:defRPr/>
            </a:pPr>
            <a:r>
              <a:rPr lang="en-US" altLang="zh-CN" sz="2800" b="1" kern="0" dirty="0">
                <a:solidFill>
                  <a:srgbClr val="FFFFFF"/>
                </a:solidFill>
                <a:cs typeface="+mn-ea"/>
                <a:sym typeface="+mn-lt"/>
              </a:rPr>
              <a:t>4</a:t>
            </a:r>
            <a:endParaRPr lang="en-US" altLang="zh-CN" sz="2800" b="1" kern="0" dirty="0">
              <a:solidFill>
                <a:srgbClr val="FFFFFF"/>
              </a:solidFill>
              <a:cs typeface="+mn-ea"/>
              <a:sym typeface="+mn-lt"/>
            </a:endParaRPr>
          </a:p>
        </p:txBody>
      </p:sp>
      <p:grpSp>
        <p:nvGrpSpPr>
          <p:cNvPr id="27" name="íśļïďé"/>
          <p:cNvGrpSpPr/>
          <p:nvPr/>
        </p:nvGrpSpPr>
        <p:grpSpPr>
          <a:xfrm>
            <a:off x="969023" y="969649"/>
            <a:ext cx="3388076" cy="4196387"/>
            <a:chOff x="4290846" y="1522508"/>
            <a:chExt cx="3388076" cy="4196387"/>
          </a:xfrm>
        </p:grpSpPr>
        <p:grpSp>
          <p:nvGrpSpPr>
            <p:cNvPr id="28" name="îṣ1îdè"/>
            <p:cNvGrpSpPr/>
            <p:nvPr/>
          </p:nvGrpSpPr>
          <p:grpSpPr>
            <a:xfrm>
              <a:off x="4290846" y="3579159"/>
              <a:ext cx="1951835" cy="1945947"/>
              <a:chOff x="3948064" y="3579159"/>
              <a:chExt cx="1951835" cy="1945947"/>
            </a:xfrm>
          </p:grpSpPr>
          <p:sp>
            <p:nvSpPr>
              <p:cNvPr id="42" name="iŝľiḓé"/>
              <p:cNvSpPr/>
              <p:nvPr/>
            </p:nvSpPr>
            <p:spPr>
              <a:xfrm rot="13500000">
                <a:off x="4459739" y="4084946"/>
                <a:ext cx="1440160" cy="1440160"/>
              </a:xfrm>
              <a:custGeom>
                <a:avLst/>
                <a:gdLst>
                  <a:gd name="connsiteX0" fmla="*/ 0 w 1440160"/>
                  <a:gd name="connsiteY0" fmla="*/ 0 h 1440160"/>
                  <a:gd name="connsiteX1" fmla="*/ 1440160 w 1440160"/>
                  <a:gd name="connsiteY1" fmla="*/ 0 h 1440160"/>
                  <a:gd name="connsiteX2" fmla="*/ 1440160 w 1440160"/>
                  <a:gd name="connsiteY2" fmla="*/ 1440160 h 1440160"/>
                  <a:gd name="connsiteX3" fmla="*/ 0 w 1440160"/>
                  <a:gd name="connsiteY3" fmla="*/ 1440160 h 1440160"/>
                  <a:gd name="connsiteX4" fmla="*/ 0 w 1440160"/>
                  <a:gd name="connsiteY4" fmla="*/ 0 h 1440160"/>
                  <a:gd name="connsiteX0-1" fmla="*/ 0 w 1440160"/>
                  <a:gd name="connsiteY0-2" fmla="*/ 1440160 h 1531600"/>
                  <a:gd name="connsiteX1-3" fmla="*/ 0 w 1440160"/>
                  <a:gd name="connsiteY1-4" fmla="*/ 0 h 1531600"/>
                  <a:gd name="connsiteX2-5" fmla="*/ 1440160 w 1440160"/>
                  <a:gd name="connsiteY2-6" fmla="*/ 0 h 1531600"/>
                  <a:gd name="connsiteX3-7" fmla="*/ 1440160 w 1440160"/>
                  <a:gd name="connsiteY3-8" fmla="*/ 1440160 h 1531600"/>
                  <a:gd name="connsiteX4-9" fmla="*/ 91440 w 1440160"/>
                  <a:gd name="connsiteY4-10" fmla="*/ 1531600 h 1531600"/>
                  <a:gd name="connsiteX0-11" fmla="*/ 0 w 1440160"/>
                  <a:gd name="connsiteY0-12" fmla="*/ 0 h 1531600"/>
                  <a:gd name="connsiteX1-13" fmla="*/ 1440160 w 1440160"/>
                  <a:gd name="connsiteY1-14" fmla="*/ 0 h 1531600"/>
                  <a:gd name="connsiteX2-15" fmla="*/ 1440160 w 1440160"/>
                  <a:gd name="connsiteY2-16" fmla="*/ 1440160 h 1531600"/>
                  <a:gd name="connsiteX3-17" fmla="*/ 91440 w 1440160"/>
                  <a:gd name="connsiteY3-18" fmla="*/ 1531600 h 1531600"/>
                  <a:gd name="connsiteX0-19" fmla="*/ 0 w 1440160"/>
                  <a:gd name="connsiteY0-20" fmla="*/ 0 h 1440160"/>
                  <a:gd name="connsiteX1-21" fmla="*/ 1440160 w 1440160"/>
                  <a:gd name="connsiteY1-22" fmla="*/ 0 h 1440160"/>
                  <a:gd name="connsiteX2-23" fmla="*/ 1440160 w 1440160"/>
                  <a:gd name="connsiteY2-24" fmla="*/ 1440160 h 14401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440160" h="1440160">
                    <a:moveTo>
                      <a:pt x="0" y="0"/>
                    </a:moveTo>
                    <a:lnTo>
                      <a:pt x="1440160" y="0"/>
                    </a:lnTo>
                    <a:lnTo>
                      <a:pt x="1440160" y="1440160"/>
                    </a:lnTo>
                  </a:path>
                </a:pathLst>
              </a:custGeom>
              <a:noFill/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pc="600">
                  <a:solidFill>
                    <a:schemeClr val="accent6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43" name="íšļiḍe"/>
              <p:cNvGrpSpPr/>
              <p:nvPr/>
            </p:nvGrpSpPr>
            <p:grpSpPr>
              <a:xfrm>
                <a:off x="4972299" y="3579159"/>
                <a:ext cx="415040" cy="415040"/>
                <a:chOff x="7442747" y="2249137"/>
                <a:chExt cx="648072" cy="648072"/>
              </a:xfrm>
            </p:grpSpPr>
            <p:sp>
              <p:nvSpPr>
                <p:cNvPr id="47" name="ísḷíḋê"/>
                <p:cNvSpPr/>
                <p:nvPr/>
              </p:nvSpPr>
              <p:spPr>
                <a:xfrm>
                  <a:off x="7442747" y="2249137"/>
                  <a:ext cx="648072" cy="648072"/>
                </a:xfrm>
                <a:prstGeom prst="ellipse">
                  <a:avLst/>
                </a:prstGeom>
                <a:solidFill>
                  <a:srgbClr val="93A88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ís1ïḋé"/>
                <p:cNvSpPr/>
                <p:nvPr/>
              </p:nvSpPr>
              <p:spPr bwMode="auto">
                <a:xfrm>
                  <a:off x="7576637" y="2390028"/>
                  <a:ext cx="380293" cy="366291"/>
                </a:xfrm>
                <a:custGeom>
                  <a:avLst/>
                  <a:gdLst>
                    <a:gd name="connsiteX0" fmla="*/ 304701 w 609473"/>
                    <a:gd name="connsiteY0" fmla="*/ 381618 h 587034"/>
                    <a:gd name="connsiteX1" fmla="*/ 325879 w 609473"/>
                    <a:gd name="connsiteY1" fmla="*/ 394101 h 587034"/>
                    <a:gd name="connsiteX2" fmla="*/ 309542 w 609473"/>
                    <a:gd name="connsiteY2" fmla="*/ 410914 h 587034"/>
                    <a:gd name="connsiteX3" fmla="*/ 331022 w 609473"/>
                    <a:gd name="connsiteY3" fmla="*/ 433867 h 587034"/>
                    <a:gd name="connsiteX4" fmla="*/ 312466 w 609473"/>
                    <a:gd name="connsiteY4" fmla="*/ 468800 h 587034"/>
                    <a:gd name="connsiteX5" fmla="*/ 294112 w 609473"/>
                    <a:gd name="connsiteY5" fmla="*/ 468096 h 587034"/>
                    <a:gd name="connsiteX6" fmla="*/ 278380 w 609473"/>
                    <a:gd name="connsiteY6" fmla="*/ 432055 h 587034"/>
                    <a:gd name="connsiteX7" fmla="*/ 299861 w 609473"/>
                    <a:gd name="connsiteY7" fmla="*/ 410612 h 587034"/>
                    <a:gd name="connsiteX8" fmla="*/ 284028 w 609473"/>
                    <a:gd name="connsiteY8" fmla="*/ 393397 h 587034"/>
                    <a:gd name="connsiteX9" fmla="*/ 224835 w 609473"/>
                    <a:gd name="connsiteY9" fmla="*/ 380559 h 587034"/>
                    <a:gd name="connsiteX10" fmla="*/ 283211 w 609473"/>
                    <a:gd name="connsiteY10" fmla="*/ 483344 h 587034"/>
                    <a:gd name="connsiteX11" fmla="*/ 305190 w 609473"/>
                    <a:gd name="connsiteY11" fmla="*/ 499753 h 587034"/>
                    <a:gd name="connsiteX12" fmla="*/ 327069 w 609473"/>
                    <a:gd name="connsiteY12" fmla="*/ 483646 h 587034"/>
                    <a:gd name="connsiteX13" fmla="*/ 387865 w 609473"/>
                    <a:gd name="connsiteY13" fmla="*/ 380861 h 587034"/>
                    <a:gd name="connsiteX14" fmla="*/ 498972 w 609473"/>
                    <a:gd name="connsiteY14" fmla="*/ 386700 h 587034"/>
                    <a:gd name="connsiteX15" fmla="*/ 581344 w 609473"/>
                    <a:gd name="connsiteY15" fmla="*/ 414485 h 587034"/>
                    <a:gd name="connsiteX16" fmla="*/ 609473 w 609473"/>
                    <a:gd name="connsiteY16" fmla="*/ 494820 h 587034"/>
                    <a:gd name="connsiteX17" fmla="*/ 609473 w 609473"/>
                    <a:gd name="connsiteY17" fmla="*/ 529048 h 587034"/>
                    <a:gd name="connsiteX18" fmla="*/ 551399 w 609473"/>
                    <a:gd name="connsiteY18" fmla="*/ 587034 h 587034"/>
                    <a:gd name="connsiteX19" fmla="*/ 58074 w 609473"/>
                    <a:gd name="connsiteY19" fmla="*/ 587034 h 587034"/>
                    <a:gd name="connsiteX20" fmla="*/ 0 w 609473"/>
                    <a:gd name="connsiteY20" fmla="*/ 529048 h 587034"/>
                    <a:gd name="connsiteX21" fmla="*/ 0 w 609473"/>
                    <a:gd name="connsiteY21" fmla="*/ 494820 h 587034"/>
                    <a:gd name="connsiteX22" fmla="*/ 28129 w 609473"/>
                    <a:gd name="connsiteY22" fmla="*/ 414485 h 587034"/>
                    <a:gd name="connsiteX23" fmla="*/ 110501 w 609473"/>
                    <a:gd name="connsiteY23" fmla="*/ 386700 h 587034"/>
                    <a:gd name="connsiteX24" fmla="*/ 316407 w 609473"/>
                    <a:gd name="connsiteY24" fmla="*/ 206077 h 587034"/>
                    <a:gd name="connsiteX25" fmla="*/ 316407 w 609473"/>
                    <a:gd name="connsiteY25" fmla="*/ 272924 h 587034"/>
                    <a:gd name="connsiteX26" fmla="*/ 335965 w 609473"/>
                    <a:gd name="connsiteY26" fmla="*/ 266783 h 587034"/>
                    <a:gd name="connsiteX27" fmla="*/ 346551 w 609473"/>
                    <a:gd name="connsiteY27" fmla="*/ 239602 h 587034"/>
                    <a:gd name="connsiteX28" fmla="*/ 336570 w 609473"/>
                    <a:gd name="connsiteY28" fmla="*/ 216346 h 587034"/>
                    <a:gd name="connsiteX29" fmla="*/ 316407 w 609473"/>
                    <a:gd name="connsiteY29" fmla="*/ 206077 h 587034"/>
                    <a:gd name="connsiteX30" fmla="*/ 299872 w 609473"/>
                    <a:gd name="connsiteY30" fmla="*/ 94230 h 587034"/>
                    <a:gd name="connsiteX31" fmla="*/ 277793 w 609473"/>
                    <a:gd name="connsiteY31" fmla="*/ 102183 h 587034"/>
                    <a:gd name="connsiteX32" fmla="*/ 270534 w 609473"/>
                    <a:gd name="connsiteY32" fmla="*/ 122922 h 587034"/>
                    <a:gd name="connsiteX33" fmla="*/ 281322 w 609473"/>
                    <a:gd name="connsiteY33" fmla="*/ 145674 h 587034"/>
                    <a:gd name="connsiteX34" fmla="*/ 299872 w 609473"/>
                    <a:gd name="connsiteY34" fmla="*/ 154231 h 587034"/>
                    <a:gd name="connsiteX35" fmla="*/ 316407 w 609473"/>
                    <a:gd name="connsiteY35" fmla="*/ 42585 h 587034"/>
                    <a:gd name="connsiteX36" fmla="*/ 316407 w 609473"/>
                    <a:gd name="connsiteY36" fmla="*/ 56478 h 587034"/>
                    <a:gd name="connsiteX37" fmla="*/ 360061 w 609473"/>
                    <a:gd name="connsiteY37" fmla="*/ 70169 h 587034"/>
                    <a:gd name="connsiteX38" fmla="*/ 389904 w 609473"/>
                    <a:gd name="connsiteY38" fmla="*/ 129465 h 587034"/>
                    <a:gd name="connsiteX39" fmla="*/ 344837 w 609473"/>
                    <a:gd name="connsiteY39" fmla="*/ 129465 h 587034"/>
                    <a:gd name="connsiteX40" fmla="*/ 339797 w 609473"/>
                    <a:gd name="connsiteY40" fmla="*/ 107217 h 587034"/>
                    <a:gd name="connsiteX41" fmla="*/ 316407 w 609473"/>
                    <a:gd name="connsiteY41" fmla="*/ 93928 h 587034"/>
                    <a:gd name="connsiteX42" fmla="*/ 316407 w 609473"/>
                    <a:gd name="connsiteY42" fmla="*/ 159063 h 587034"/>
                    <a:gd name="connsiteX43" fmla="*/ 371050 w 609473"/>
                    <a:gd name="connsiteY43" fmla="*/ 183829 h 587034"/>
                    <a:gd name="connsiteX44" fmla="*/ 394037 w 609473"/>
                    <a:gd name="connsiteY44" fmla="*/ 234467 h 587034"/>
                    <a:gd name="connsiteX45" fmla="*/ 362380 w 609473"/>
                    <a:gd name="connsiteY45" fmla="*/ 297086 h 587034"/>
                    <a:gd name="connsiteX46" fmla="*/ 316407 w 609473"/>
                    <a:gd name="connsiteY46" fmla="*/ 311079 h 587034"/>
                    <a:gd name="connsiteX47" fmla="*/ 316407 w 609473"/>
                    <a:gd name="connsiteY47" fmla="*/ 318328 h 587034"/>
                    <a:gd name="connsiteX48" fmla="*/ 445959 w 609473"/>
                    <a:gd name="connsiteY48" fmla="*/ 180507 h 587034"/>
                    <a:gd name="connsiteX49" fmla="*/ 316407 w 609473"/>
                    <a:gd name="connsiteY49" fmla="*/ 42585 h 587034"/>
                    <a:gd name="connsiteX50" fmla="*/ 299872 w 609473"/>
                    <a:gd name="connsiteY50" fmla="*/ 42484 h 587034"/>
                    <a:gd name="connsiteX51" fmla="*/ 168808 w 609473"/>
                    <a:gd name="connsiteY51" fmla="*/ 180507 h 587034"/>
                    <a:gd name="connsiteX52" fmla="*/ 299872 w 609473"/>
                    <a:gd name="connsiteY52" fmla="*/ 318428 h 587034"/>
                    <a:gd name="connsiteX53" fmla="*/ 299872 w 609473"/>
                    <a:gd name="connsiteY53" fmla="*/ 311381 h 587034"/>
                    <a:gd name="connsiteX54" fmla="*/ 249564 w 609473"/>
                    <a:gd name="connsiteY54" fmla="*/ 296683 h 587034"/>
                    <a:gd name="connsiteX55" fmla="*/ 220729 w 609473"/>
                    <a:gd name="connsiteY55" fmla="*/ 229635 h 587034"/>
                    <a:gd name="connsiteX56" fmla="*/ 266904 w 609473"/>
                    <a:gd name="connsiteY56" fmla="*/ 229635 h 587034"/>
                    <a:gd name="connsiteX57" fmla="*/ 273659 w 609473"/>
                    <a:gd name="connsiteY57" fmla="*/ 258528 h 587034"/>
                    <a:gd name="connsiteX58" fmla="*/ 299872 w 609473"/>
                    <a:gd name="connsiteY58" fmla="*/ 273428 h 587034"/>
                    <a:gd name="connsiteX59" fmla="*/ 299872 w 609473"/>
                    <a:gd name="connsiteY59" fmla="*/ 200440 h 587034"/>
                    <a:gd name="connsiteX60" fmla="*/ 285959 w 609473"/>
                    <a:gd name="connsiteY60" fmla="*/ 196312 h 587034"/>
                    <a:gd name="connsiteX61" fmla="*/ 239784 w 609473"/>
                    <a:gd name="connsiteY61" fmla="*/ 169634 h 587034"/>
                    <a:gd name="connsiteX62" fmla="*/ 226375 w 609473"/>
                    <a:gd name="connsiteY62" fmla="*/ 128459 h 587034"/>
                    <a:gd name="connsiteX63" fmla="*/ 231618 w 609473"/>
                    <a:gd name="connsiteY63" fmla="*/ 99566 h 587034"/>
                    <a:gd name="connsiteX64" fmla="*/ 246237 w 609473"/>
                    <a:gd name="connsiteY64" fmla="*/ 77115 h 587034"/>
                    <a:gd name="connsiteX65" fmla="*/ 273256 w 609473"/>
                    <a:gd name="connsiteY65" fmla="*/ 60404 h 587034"/>
                    <a:gd name="connsiteX66" fmla="*/ 299872 w 609473"/>
                    <a:gd name="connsiteY66" fmla="*/ 56075 h 587034"/>
                    <a:gd name="connsiteX67" fmla="*/ 307333 w 609473"/>
                    <a:gd name="connsiteY67" fmla="*/ 0 h 587034"/>
                    <a:gd name="connsiteX68" fmla="*/ 488101 w 609473"/>
                    <a:gd name="connsiteY68" fmla="*/ 180507 h 587034"/>
                    <a:gd name="connsiteX69" fmla="*/ 307333 w 609473"/>
                    <a:gd name="connsiteY69" fmla="*/ 361013 h 587034"/>
                    <a:gd name="connsiteX70" fmla="*/ 126665 w 609473"/>
                    <a:gd name="connsiteY70" fmla="*/ 180507 h 587034"/>
                    <a:gd name="connsiteX71" fmla="*/ 307333 w 609473"/>
                    <a:gd name="connsiteY71" fmla="*/ 0 h 5870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</a:cxnLst>
                  <a:rect l="l" t="t" r="r" b="b"/>
                  <a:pathLst>
                    <a:path w="609473" h="587034">
                      <a:moveTo>
                        <a:pt x="304701" y="381618"/>
                      </a:moveTo>
                      <a:lnTo>
                        <a:pt x="325879" y="394101"/>
                      </a:lnTo>
                      <a:lnTo>
                        <a:pt x="309542" y="410914"/>
                      </a:lnTo>
                      <a:lnTo>
                        <a:pt x="331022" y="433867"/>
                      </a:lnTo>
                      <a:lnTo>
                        <a:pt x="312466" y="468800"/>
                      </a:lnTo>
                      <a:cubicBezTo>
                        <a:pt x="307021" y="479069"/>
                        <a:pt x="298751" y="478767"/>
                        <a:pt x="294112" y="468096"/>
                      </a:cubicBezTo>
                      <a:lnTo>
                        <a:pt x="278380" y="432055"/>
                      </a:lnTo>
                      <a:lnTo>
                        <a:pt x="299861" y="410612"/>
                      </a:lnTo>
                      <a:lnTo>
                        <a:pt x="284028" y="393397"/>
                      </a:lnTo>
                      <a:close/>
                      <a:moveTo>
                        <a:pt x="224835" y="380559"/>
                      </a:moveTo>
                      <a:lnTo>
                        <a:pt x="283211" y="483344"/>
                      </a:lnTo>
                      <a:cubicBezTo>
                        <a:pt x="289260" y="493914"/>
                        <a:pt x="297024" y="499753"/>
                        <a:pt x="305190" y="499753"/>
                      </a:cubicBezTo>
                      <a:cubicBezTo>
                        <a:pt x="313155" y="499753"/>
                        <a:pt x="320919" y="494015"/>
                        <a:pt x="327069" y="483646"/>
                      </a:cubicBezTo>
                      <a:lnTo>
                        <a:pt x="387865" y="380861"/>
                      </a:lnTo>
                      <a:lnTo>
                        <a:pt x="498972" y="386700"/>
                      </a:lnTo>
                      <a:cubicBezTo>
                        <a:pt x="529521" y="388311"/>
                        <a:pt x="565716" y="400492"/>
                        <a:pt x="581344" y="414485"/>
                      </a:cubicBezTo>
                      <a:cubicBezTo>
                        <a:pt x="597072" y="428679"/>
                        <a:pt x="609473" y="464015"/>
                        <a:pt x="609473" y="494820"/>
                      </a:cubicBezTo>
                      <a:lnTo>
                        <a:pt x="609473" y="529048"/>
                      </a:lnTo>
                      <a:cubicBezTo>
                        <a:pt x="609473" y="561061"/>
                        <a:pt x="583360" y="587034"/>
                        <a:pt x="551399" y="587034"/>
                      </a:cubicBezTo>
                      <a:lnTo>
                        <a:pt x="58074" y="587034"/>
                      </a:lnTo>
                      <a:cubicBezTo>
                        <a:pt x="26012" y="587034"/>
                        <a:pt x="0" y="561061"/>
                        <a:pt x="0" y="529048"/>
                      </a:cubicBezTo>
                      <a:lnTo>
                        <a:pt x="0" y="494820"/>
                      </a:lnTo>
                      <a:cubicBezTo>
                        <a:pt x="0" y="464015"/>
                        <a:pt x="12401" y="428679"/>
                        <a:pt x="28129" y="414485"/>
                      </a:cubicBezTo>
                      <a:cubicBezTo>
                        <a:pt x="43757" y="400492"/>
                        <a:pt x="79851" y="388311"/>
                        <a:pt x="110501" y="386700"/>
                      </a:cubicBezTo>
                      <a:close/>
                      <a:moveTo>
                        <a:pt x="316407" y="206077"/>
                      </a:moveTo>
                      <a:lnTo>
                        <a:pt x="316407" y="272924"/>
                      </a:lnTo>
                      <a:cubicBezTo>
                        <a:pt x="325379" y="271817"/>
                        <a:pt x="331832" y="269703"/>
                        <a:pt x="335965" y="266783"/>
                      </a:cubicBezTo>
                      <a:cubicBezTo>
                        <a:pt x="343023" y="261548"/>
                        <a:pt x="346551" y="252488"/>
                        <a:pt x="346551" y="239602"/>
                      </a:cubicBezTo>
                      <a:cubicBezTo>
                        <a:pt x="346551" y="229736"/>
                        <a:pt x="343224" y="222084"/>
                        <a:pt x="336570" y="216346"/>
                      </a:cubicBezTo>
                      <a:cubicBezTo>
                        <a:pt x="332638" y="213024"/>
                        <a:pt x="325884" y="209601"/>
                        <a:pt x="316407" y="206077"/>
                      </a:cubicBezTo>
                      <a:close/>
                      <a:moveTo>
                        <a:pt x="299872" y="94230"/>
                      </a:moveTo>
                      <a:cubicBezTo>
                        <a:pt x="289891" y="94431"/>
                        <a:pt x="282531" y="97149"/>
                        <a:pt x="277793" y="102183"/>
                      </a:cubicBezTo>
                      <a:cubicBezTo>
                        <a:pt x="272954" y="107317"/>
                        <a:pt x="270534" y="114163"/>
                        <a:pt x="270534" y="122922"/>
                      </a:cubicBezTo>
                      <a:cubicBezTo>
                        <a:pt x="270534" y="132586"/>
                        <a:pt x="274163" y="140137"/>
                        <a:pt x="281322" y="145674"/>
                      </a:cubicBezTo>
                      <a:cubicBezTo>
                        <a:pt x="285354" y="148795"/>
                        <a:pt x="291504" y="151613"/>
                        <a:pt x="299872" y="154231"/>
                      </a:cubicBezTo>
                      <a:close/>
                      <a:moveTo>
                        <a:pt x="316407" y="42585"/>
                      </a:moveTo>
                      <a:lnTo>
                        <a:pt x="316407" y="56478"/>
                      </a:lnTo>
                      <a:cubicBezTo>
                        <a:pt x="334957" y="57887"/>
                        <a:pt x="349576" y="62518"/>
                        <a:pt x="360061" y="70169"/>
                      </a:cubicBezTo>
                      <a:cubicBezTo>
                        <a:pt x="379318" y="82350"/>
                        <a:pt x="389198" y="102082"/>
                        <a:pt x="389904" y="129465"/>
                      </a:cubicBezTo>
                      <a:lnTo>
                        <a:pt x="344837" y="129465"/>
                      </a:lnTo>
                      <a:cubicBezTo>
                        <a:pt x="344031" y="119297"/>
                        <a:pt x="342317" y="111948"/>
                        <a:pt x="339797" y="107217"/>
                      </a:cubicBezTo>
                      <a:cubicBezTo>
                        <a:pt x="335562" y="99163"/>
                        <a:pt x="327698" y="94733"/>
                        <a:pt x="316407" y="93928"/>
                      </a:cubicBezTo>
                      <a:lnTo>
                        <a:pt x="316407" y="159063"/>
                      </a:lnTo>
                      <a:cubicBezTo>
                        <a:pt x="343527" y="168426"/>
                        <a:pt x="361674" y="176681"/>
                        <a:pt x="371050" y="183829"/>
                      </a:cubicBezTo>
                      <a:cubicBezTo>
                        <a:pt x="386375" y="195809"/>
                        <a:pt x="394037" y="212722"/>
                        <a:pt x="394037" y="234467"/>
                      </a:cubicBezTo>
                      <a:cubicBezTo>
                        <a:pt x="394037" y="263159"/>
                        <a:pt x="383451" y="284099"/>
                        <a:pt x="362380" y="297086"/>
                      </a:cubicBezTo>
                      <a:cubicBezTo>
                        <a:pt x="349475" y="305039"/>
                        <a:pt x="334151" y="309670"/>
                        <a:pt x="316407" y="311079"/>
                      </a:cubicBezTo>
                      <a:lnTo>
                        <a:pt x="316407" y="318328"/>
                      </a:lnTo>
                      <a:cubicBezTo>
                        <a:pt x="388593" y="313697"/>
                        <a:pt x="445959" y="253696"/>
                        <a:pt x="445959" y="180507"/>
                      </a:cubicBezTo>
                      <a:cubicBezTo>
                        <a:pt x="445959" y="107217"/>
                        <a:pt x="388593" y="47316"/>
                        <a:pt x="316407" y="42585"/>
                      </a:cubicBezTo>
                      <a:close/>
                      <a:moveTo>
                        <a:pt x="299872" y="42484"/>
                      </a:moveTo>
                      <a:cubicBezTo>
                        <a:pt x="226980" y="46410"/>
                        <a:pt x="168808" y="106713"/>
                        <a:pt x="168808" y="180507"/>
                      </a:cubicBezTo>
                      <a:cubicBezTo>
                        <a:pt x="168808" y="254199"/>
                        <a:pt x="226980" y="314502"/>
                        <a:pt x="299872" y="318428"/>
                      </a:cubicBezTo>
                      <a:lnTo>
                        <a:pt x="299872" y="311381"/>
                      </a:lnTo>
                      <a:cubicBezTo>
                        <a:pt x="277390" y="308864"/>
                        <a:pt x="260553" y="303931"/>
                        <a:pt x="249564" y="296683"/>
                      </a:cubicBezTo>
                      <a:cubicBezTo>
                        <a:pt x="230005" y="283596"/>
                        <a:pt x="220427" y="261246"/>
                        <a:pt x="220729" y="229635"/>
                      </a:cubicBezTo>
                      <a:lnTo>
                        <a:pt x="266904" y="229635"/>
                      </a:lnTo>
                      <a:cubicBezTo>
                        <a:pt x="268518" y="244031"/>
                        <a:pt x="270736" y="253696"/>
                        <a:pt x="273659" y="258528"/>
                      </a:cubicBezTo>
                      <a:cubicBezTo>
                        <a:pt x="278095" y="266179"/>
                        <a:pt x="286867" y="271112"/>
                        <a:pt x="299872" y="273428"/>
                      </a:cubicBezTo>
                      <a:lnTo>
                        <a:pt x="299872" y="200440"/>
                      </a:lnTo>
                      <a:lnTo>
                        <a:pt x="285959" y="196312"/>
                      </a:lnTo>
                      <a:cubicBezTo>
                        <a:pt x="264182" y="189970"/>
                        <a:pt x="248757" y="181010"/>
                        <a:pt x="239784" y="169634"/>
                      </a:cubicBezTo>
                      <a:cubicBezTo>
                        <a:pt x="230811" y="158258"/>
                        <a:pt x="226375" y="144466"/>
                        <a:pt x="226375" y="128459"/>
                      </a:cubicBezTo>
                      <a:cubicBezTo>
                        <a:pt x="226375" y="117787"/>
                        <a:pt x="228089" y="108223"/>
                        <a:pt x="231618" y="99566"/>
                      </a:cubicBezTo>
                      <a:cubicBezTo>
                        <a:pt x="235046" y="90908"/>
                        <a:pt x="239986" y="83357"/>
                        <a:pt x="246237" y="77115"/>
                      </a:cubicBezTo>
                      <a:cubicBezTo>
                        <a:pt x="254302" y="69062"/>
                        <a:pt x="263376" y="63424"/>
                        <a:pt x="273256" y="60404"/>
                      </a:cubicBezTo>
                      <a:cubicBezTo>
                        <a:pt x="279406" y="58390"/>
                        <a:pt x="288177" y="56981"/>
                        <a:pt x="299872" y="56075"/>
                      </a:cubicBezTo>
                      <a:close/>
                      <a:moveTo>
                        <a:pt x="307333" y="0"/>
                      </a:moveTo>
                      <a:cubicBezTo>
                        <a:pt x="407043" y="0"/>
                        <a:pt x="488101" y="80941"/>
                        <a:pt x="488101" y="180507"/>
                      </a:cubicBezTo>
                      <a:cubicBezTo>
                        <a:pt x="488101" y="279971"/>
                        <a:pt x="407043" y="361013"/>
                        <a:pt x="307333" y="361013"/>
                      </a:cubicBezTo>
                      <a:cubicBezTo>
                        <a:pt x="207724" y="361013"/>
                        <a:pt x="126665" y="279971"/>
                        <a:pt x="126665" y="180507"/>
                      </a:cubicBezTo>
                      <a:cubicBezTo>
                        <a:pt x="126665" y="80941"/>
                        <a:pt x="207724" y="0"/>
                        <a:pt x="307333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4" name="ïŝľíḓe"/>
              <p:cNvGrpSpPr/>
              <p:nvPr/>
            </p:nvGrpSpPr>
            <p:grpSpPr>
              <a:xfrm>
                <a:off x="3948064" y="4597506"/>
                <a:ext cx="415040" cy="415040"/>
                <a:chOff x="4792557" y="2249137"/>
                <a:chExt cx="648072" cy="648072"/>
              </a:xfrm>
            </p:grpSpPr>
            <p:sp>
              <p:nvSpPr>
                <p:cNvPr id="45" name="is1ïḍê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rgbClr val="93A889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ïśḷidê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9" name="îSľïdè"/>
            <p:cNvGrpSpPr/>
            <p:nvPr/>
          </p:nvGrpSpPr>
          <p:grpSpPr>
            <a:xfrm>
              <a:off x="5803867" y="1522508"/>
              <a:ext cx="1875055" cy="2471691"/>
              <a:chOff x="6036232" y="1409841"/>
              <a:chExt cx="1875055" cy="2471691"/>
            </a:xfrm>
          </p:grpSpPr>
          <p:sp>
            <p:nvSpPr>
              <p:cNvPr id="32" name="iṥḻîḑé"/>
              <p:cNvSpPr/>
              <p:nvPr/>
            </p:nvSpPr>
            <p:spPr>
              <a:xfrm rot="2700000">
                <a:off x="6036232" y="1919790"/>
                <a:ext cx="1440160" cy="1440160"/>
              </a:xfrm>
              <a:custGeom>
                <a:avLst/>
                <a:gdLst>
                  <a:gd name="connsiteX0" fmla="*/ 0 w 1440160"/>
                  <a:gd name="connsiteY0" fmla="*/ 0 h 1440160"/>
                  <a:gd name="connsiteX1" fmla="*/ 1440160 w 1440160"/>
                  <a:gd name="connsiteY1" fmla="*/ 0 h 1440160"/>
                  <a:gd name="connsiteX2" fmla="*/ 1440160 w 1440160"/>
                  <a:gd name="connsiteY2" fmla="*/ 1440160 h 1440160"/>
                  <a:gd name="connsiteX3" fmla="*/ 0 w 1440160"/>
                  <a:gd name="connsiteY3" fmla="*/ 1440160 h 1440160"/>
                  <a:gd name="connsiteX4" fmla="*/ 0 w 1440160"/>
                  <a:gd name="connsiteY4" fmla="*/ 0 h 1440160"/>
                  <a:gd name="connsiteX0-1" fmla="*/ 0 w 1440160"/>
                  <a:gd name="connsiteY0-2" fmla="*/ 1440160 h 1531600"/>
                  <a:gd name="connsiteX1-3" fmla="*/ 0 w 1440160"/>
                  <a:gd name="connsiteY1-4" fmla="*/ 0 h 1531600"/>
                  <a:gd name="connsiteX2-5" fmla="*/ 1440160 w 1440160"/>
                  <a:gd name="connsiteY2-6" fmla="*/ 0 h 1531600"/>
                  <a:gd name="connsiteX3-7" fmla="*/ 1440160 w 1440160"/>
                  <a:gd name="connsiteY3-8" fmla="*/ 1440160 h 1531600"/>
                  <a:gd name="connsiteX4-9" fmla="*/ 91440 w 1440160"/>
                  <a:gd name="connsiteY4-10" fmla="*/ 1531600 h 1531600"/>
                  <a:gd name="connsiteX0-11" fmla="*/ 0 w 1440160"/>
                  <a:gd name="connsiteY0-12" fmla="*/ 0 h 1531600"/>
                  <a:gd name="connsiteX1-13" fmla="*/ 1440160 w 1440160"/>
                  <a:gd name="connsiteY1-14" fmla="*/ 0 h 1531600"/>
                  <a:gd name="connsiteX2-15" fmla="*/ 1440160 w 1440160"/>
                  <a:gd name="connsiteY2-16" fmla="*/ 1440160 h 1531600"/>
                  <a:gd name="connsiteX3-17" fmla="*/ 91440 w 1440160"/>
                  <a:gd name="connsiteY3-18" fmla="*/ 1531600 h 1531600"/>
                  <a:gd name="connsiteX0-19" fmla="*/ 0 w 1440160"/>
                  <a:gd name="connsiteY0-20" fmla="*/ 0 h 1440160"/>
                  <a:gd name="connsiteX1-21" fmla="*/ 1440160 w 1440160"/>
                  <a:gd name="connsiteY1-22" fmla="*/ 0 h 1440160"/>
                  <a:gd name="connsiteX2-23" fmla="*/ 1440160 w 1440160"/>
                  <a:gd name="connsiteY2-24" fmla="*/ 1440160 h 1440160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</a:cxnLst>
                <a:rect l="l" t="t" r="r" b="b"/>
                <a:pathLst>
                  <a:path w="1440160" h="1440160">
                    <a:moveTo>
                      <a:pt x="0" y="0"/>
                    </a:moveTo>
                    <a:lnTo>
                      <a:pt x="1440160" y="0"/>
                    </a:lnTo>
                    <a:lnTo>
                      <a:pt x="1440160" y="1440160"/>
                    </a:lnTo>
                  </a:path>
                </a:pathLst>
              </a:custGeom>
              <a:noFill/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pc="600">
                  <a:solidFill>
                    <a:schemeClr val="accent6">
                      <a:lumMod val="50000"/>
                    </a:schemeClr>
                  </a:solidFill>
                  <a:cs typeface="+mn-ea"/>
                  <a:sym typeface="+mn-lt"/>
                </a:endParaRPr>
              </a:p>
            </p:txBody>
          </p:sp>
          <p:grpSp>
            <p:nvGrpSpPr>
              <p:cNvPr id="33" name="í$lïḑè"/>
              <p:cNvGrpSpPr/>
              <p:nvPr/>
            </p:nvGrpSpPr>
            <p:grpSpPr>
              <a:xfrm>
                <a:off x="6537760" y="3466492"/>
                <a:ext cx="415040" cy="415040"/>
                <a:chOff x="6559351" y="2249137"/>
                <a:chExt cx="648072" cy="648072"/>
              </a:xfrm>
            </p:grpSpPr>
            <p:sp>
              <p:nvSpPr>
                <p:cNvPr id="40" name="iṡḻîḓe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rgbClr val="E59B67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íślîḋè"/>
                <p:cNvSpPr/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4" name="îṩḻiḓe"/>
              <p:cNvGrpSpPr/>
              <p:nvPr/>
            </p:nvGrpSpPr>
            <p:grpSpPr>
              <a:xfrm>
                <a:off x="6548792" y="1409841"/>
                <a:ext cx="415040" cy="415040"/>
                <a:chOff x="5675954" y="2249137"/>
                <a:chExt cx="648072" cy="648072"/>
              </a:xfrm>
            </p:grpSpPr>
            <p:sp>
              <p:nvSpPr>
                <p:cNvPr id="38" name="ïś1ïďê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rgbClr val="E59B67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ïš1íḋè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5" name="iśļïḑe"/>
              <p:cNvGrpSpPr/>
              <p:nvPr/>
            </p:nvGrpSpPr>
            <p:grpSpPr>
              <a:xfrm>
                <a:off x="7496247" y="2432350"/>
                <a:ext cx="415040" cy="415040"/>
                <a:chOff x="3909160" y="2249137"/>
                <a:chExt cx="648072" cy="648072"/>
              </a:xfrm>
            </p:grpSpPr>
            <p:sp>
              <p:nvSpPr>
                <p:cNvPr id="36" name="îṡḻîḓ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rgbClr val="E59B67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  <p:sp>
              <p:nvSpPr>
                <p:cNvPr id="37" name="i$ļiďé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 spc="600">
                    <a:solidFill>
                      <a:schemeClr val="accent6">
                        <a:lumMod val="50000"/>
                      </a:schemeClr>
                    </a:solidFill>
                    <a:cs typeface="+mn-ea"/>
                    <a:sym typeface="+mn-lt"/>
                  </a:endParaRPr>
                </a:p>
              </p:txBody>
            </p:sp>
          </p:grpSp>
        </p:grpSp>
        <p:sp>
          <p:nvSpPr>
            <p:cNvPr id="30" name="išļïdé"/>
            <p:cNvSpPr/>
            <p:nvPr/>
          </p:nvSpPr>
          <p:spPr bwMode="auto">
            <a:xfrm>
              <a:off x="5057090" y="3871193"/>
              <a:ext cx="1855590" cy="1847702"/>
            </a:xfrm>
            <a:custGeom>
              <a:avLst/>
              <a:gdLst>
                <a:gd name="T0" fmla="*/ 0 w 941"/>
                <a:gd name="T1" fmla="*/ 469 h 937"/>
                <a:gd name="T2" fmla="*/ 470 w 941"/>
                <a:gd name="T3" fmla="*/ 0 h 937"/>
                <a:gd name="T4" fmla="*/ 941 w 941"/>
                <a:gd name="T5" fmla="*/ 469 h 937"/>
                <a:gd name="T6" fmla="*/ 470 w 941"/>
                <a:gd name="T7" fmla="*/ 937 h 937"/>
                <a:gd name="T8" fmla="*/ 0 w 941"/>
                <a:gd name="T9" fmla="*/ 469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937">
                  <a:moveTo>
                    <a:pt x="0" y="469"/>
                  </a:moveTo>
                  <a:lnTo>
                    <a:pt x="470" y="0"/>
                  </a:lnTo>
                  <a:lnTo>
                    <a:pt x="941" y="469"/>
                  </a:lnTo>
                  <a:lnTo>
                    <a:pt x="470" y="937"/>
                  </a:lnTo>
                  <a:lnTo>
                    <a:pt x="0" y="469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pc="600">
                <a:solidFill>
                  <a:schemeClr val="accent6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îSḷîďê"/>
            <p:cNvSpPr/>
            <p:nvPr/>
          </p:nvSpPr>
          <p:spPr bwMode="auto">
            <a:xfrm>
              <a:off x="5067250" y="1828787"/>
              <a:ext cx="1855590" cy="1847702"/>
            </a:xfrm>
            <a:custGeom>
              <a:avLst/>
              <a:gdLst>
                <a:gd name="T0" fmla="*/ 0 w 941"/>
                <a:gd name="T1" fmla="*/ 469 h 937"/>
                <a:gd name="T2" fmla="*/ 470 w 941"/>
                <a:gd name="T3" fmla="*/ 0 h 937"/>
                <a:gd name="T4" fmla="*/ 941 w 941"/>
                <a:gd name="T5" fmla="*/ 469 h 937"/>
                <a:gd name="T6" fmla="*/ 470 w 941"/>
                <a:gd name="T7" fmla="*/ 937 h 937"/>
                <a:gd name="T8" fmla="*/ 0 w 941"/>
                <a:gd name="T9" fmla="*/ 469 h 9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1" h="937">
                  <a:moveTo>
                    <a:pt x="0" y="469"/>
                  </a:moveTo>
                  <a:lnTo>
                    <a:pt x="470" y="0"/>
                  </a:lnTo>
                  <a:lnTo>
                    <a:pt x="941" y="469"/>
                  </a:lnTo>
                  <a:lnTo>
                    <a:pt x="470" y="937"/>
                  </a:lnTo>
                  <a:lnTo>
                    <a:pt x="0" y="469"/>
                  </a:lnTo>
                  <a:close/>
                </a:path>
              </a:pathLst>
            </a:custGeom>
            <a:solidFill>
              <a:srgbClr val="92D050"/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pc="600">
                <a:solidFill>
                  <a:schemeClr val="accent6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49" name="ïś1ïďê"/>
          <p:cNvSpPr/>
          <p:nvPr/>
        </p:nvSpPr>
        <p:spPr>
          <a:xfrm>
            <a:off x="1805666" y="5171405"/>
            <a:ext cx="415040" cy="415040"/>
          </a:xfrm>
          <a:prstGeom prst="ellipse">
            <a:avLst/>
          </a:prstGeom>
          <a:solidFill>
            <a:srgbClr val="93A889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spc="600">
              <a:solidFill>
                <a:schemeClr val="accent6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ïš1íḋè"/>
          <p:cNvSpPr/>
          <p:nvPr/>
        </p:nvSpPr>
        <p:spPr bwMode="auto">
          <a:xfrm>
            <a:off x="1910462" y="5249788"/>
            <a:ext cx="243548" cy="234581"/>
          </a:xfrm>
          <a:custGeom>
            <a:avLst/>
            <a:gdLst>
              <a:gd name="connsiteX0" fmla="*/ 297615 w 597921"/>
              <a:gd name="connsiteY0" fmla="*/ 96957 h 598324"/>
              <a:gd name="connsiteX1" fmla="*/ 323434 w 597921"/>
              <a:gd name="connsiteY1" fmla="*/ 122740 h 598324"/>
              <a:gd name="connsiteX2" fmla="*/ 323434 w 597921"/>
              <a:gd name="connsiteY2" fmla="*/ 289852 h 598324"/>
              <a:gd name="connsiteX3" fmla="*/ 462572 w 597921"/>
              <a:gd name="connsiteY3" fmla="*/ 289852 h 598324"/>
              <a:gd name="connsiteX4" fmla="*/ 487913 w 597921"/>
              <a:gd name="connsiteY4" fmla="*/ 315157 h 598324"/>
              <a:gd name="connsiteX5" fmla="*/ 462572 w 597921"/>
              <a:gd name="connsiteY5" fmla="*/ 340463 h 598324"/>
              <a:gd name="connsiteX6" fmla="*/ 297615 w 597921"/>
              <a:gd name="connsiteY6" fmla="*/ 340463 h 598324"/>
              <a:gd name="connsiteX7" fmla="*/ 272274 w 597921"/>
              <a:gd name="connsiteY7" fmla="*/ 315157 h 598324"/>
              <a:gd name="connsiteX8" fmla="*/ 272274 w 597921"/>
              <a:gd name="connsiteY8" fmla="*/ 122740 h 598324"/>
              <a:gd name="connsiteX9" fmla="*/ 297615 w 597921"/>
              <a:gd name="connsiteY9" fmla="*/ 96957 h 598324"/>
              <a:gd name="connsiteX10" fmla="*/ 298127 w 597921"/>
              <a:gd name="connsiteY10" fmla="*/ 0 h 598324"/>
              <a:gd name="connsiteX11" fmla="*/ 597921 w 597921"/>
              <a:gd name="connsiteY11" fmla="*/ 299401 h 598324"/>
              <a:gd name="connsiteX12" fmla="*/ 298127 w 597921"/>
              <a:gd name="connsiteY12" fmla="*/ 598324 h 598324"/>
              <a:gd name="connsiteX13" fmla="*/ 35150 w 597921"/>
              <a:gd name="connsiteY13" fmla="*/ 442177 h 598324"/>
              <a:gd name="connsiteX14" fmla="*/ 34194 w 597921"/>
              <a:gd name="connsiteY14" fmla="*/ 432149 h 598324"/>
              <a:gd name="connsiteX15" fmla="*/ 40410 w 597921"/>
              <a:gd name="connsiteY15" fmla="*/ 424509 h 598324"/>
              <a:gd name="connsiteX16" fmla="*/ 74836 w 597921"/>
              <a:gd name="connsiteY16" fmla="*/ 407796 h 598324"/>
              <a:gd name="connsiteX17" fmla="*/ 91571 w 597921"/>
              <a:gd name="connsiteY17" fmla="*/ 413049 h 598324"/>
              <a:gd name="connsiteX18" fmla="*/ 298127 w 597921"/>
              <a:gd name="connsiteY18" fmla="*/ 534815 h 598324"/>
              <a:gd name="connsiteX19" fmla="*/ 534328 w 597921"/>
              <a:gd name="connsiteY19" fmla="*/ 299401 h 598324"/>
              <a:gd name="connsiteX20" fmla="*/ 298127 w 597921"/>
              <a:gd name="connsiteY20" fmla="*/ 63509 h 598324"/>
              <a:gd name="connsiteX21" fmla="*/ 145123 w 597921"/>
              <a:gd name="connsiteY21" fmla="*/ 120333 h 598324"/>
              <a:gd name="connsiteX22" fmla="*/ 200587 w 597921"/>
              <a:gd name="connsiteY22" fmla="*/ 142299 h 598324"/>
              <a:gd name="connsiteX23" fmla="*/ 208237 w 597921"/>
              <a:gd name="connsiteY23" fmla="*/ 152327 h 598324"/>
              <a:gd name="connsiteX24" fmla="*/ 203456 w 597921"/>
              <a:gd name="connsiteY24" fmla="*/ 164265 h 598324"/>
              <a:gd name="connsiteX25" fmla="*/ 48060 w 597921"/>
              <a:gd name="connsiteY25" fmla="*/ 285553 h 598324"/>
              <a:gd name="connsiteX26" fmla="*/ 35150 w 597921"/>
              <a:gd name="connsiteY26" fmla="*/ 287463 h 598324"/>
              <a:gd name="connsiteX27" fmla="*/ 27500 w 597921"/>
              <a:gd name="connsiteY27" fmla="*/ 277435 h 598324"/>
              <a:gd name="connsiteX28" fmla="*/ 246 w 597921"/>
              <a:gd name="connsiteY28" fmla="*/ 82132 h 598324"/>
              <a:gd name="connsiteX29" fmla="*/ 4550 w 597921"/>
              <a:gd name="connsiteY29" fmla="*/ 70194 h 598324"/>
              <a:gd name="connsiteX30" fmla="*/ 17459 w 597921"/>
              <a:gd name="connsiteY30" fmla="*/ 68762 h 598324"/>
              <a:gd name="connsiteX31" fmla="*/ 80574 w 597921"/>
              <a:gd name="connsiteY31" fmla="*/ 94070 h 598324"/>
              <a:gd name="connsiteX32" fmla="*/ 298127 w 597921"/>
              <a:gd name="connsiteY32" fmla="*/ 0 h 598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597921" h="598324">
                <a:moveTo>
                  <a:pt x="297615" y="96957"/>
                </a:moveTo>
                <a:cubicBezTo>
                  <a:pt x="311959" y="96957"/>
                  <a:pt x="323434" y="108416"/>
                  <a:pt x="323434" y="122740"/>
                </a:cubicBezTo>
                <a:lnTo>
                  <a:pt x="323434" y="289852"/>
                </a:lnTo>
                <a:lnTo>
                  <a:pt x="462572" y="289852"/>
                </a:lnTo>
                <a:cubicBezTo>
                  <a:pt x="476438" y="289852"/>
                  <a:pt x="487913" y="301311"/>
                  <a:pt x="487913" y="315157"/>
                </a:cubicBezTo>
                <a:cubicBezTo>
                  <a:pt x="487913" y="329004"/>
                  <a:pt x="476438" y="340463"/>
                  <a:pt x="462572" y="340463"/>
                </a:cubicBezTo>
                <a:lnTo>
                  <a:pt x="297615" y="340463"/>
                </a:lnTo>
                <a:cubicBezTo>
                  <a:pt x="283749" y="340463"/>
                  <a:pt x="272274" y="329004"/>
                  <a:pt x="272274" y="315157"/>
                </a:cubicBezTo>
                <a:lnTo>
                  <a:pt x="272274" y="122740"/>
                </a:lnTo>
                <a:cubicBezTo>
                  <a:pt x="272274" y="108416"/>
                  <a:pt x="283749" y="96957"/>
                  <a:pt x="297615" y="96957"/>
                </a:cubicBezTo>
                <a:close/>
                <a:moveTo>
                  <a:pt x="298127" y="0"/>
                </a:moveTo>
                <a:cubicBezTo>
                  <a:pt x="463564" y="0"/>
                  <a:pt x="597921" y="134181"/>
                  <a:pt x="597921" y="299401"/>
                </a:cubicBezTo>
                <a:cubicBezTo>
                  <a:pt x="597921" y="464143"/>
                  <a:pt x="463564" y="598324"/>
                  <a:pt x="298127" y="598324"/>
                </a:cubicBezTo>
                <a:cubicBezTo>
                  <a:pt x="188155" y="598324"/>
                  <a:pt x="87268" y="538635"/>
                  <a:pt x="35150" y="442177"/>
                </a:cubicBezTo>
                <a:cubicBezTo>
                  <a:pt x="33238" y="438835"/>
                  <a:pt x="32760" y="435492"/>
                  <a:pt x="34194" y="432149"/>
                </a:cubicBezTo>
                <a:cubicBezTo>
                  <a:pt x="35150" y="428807"/>
                  <a:pt x="37541" y="425942"/>
                  <a:pt x="40410" y="424509"/>
                </a:cubicBezTo>
                <a:lnTo>
                  <a:pt x="74836" y="407796"/>
                </a:lnTo>
                <a:cubicBezTo>
                  <a:pt x="81052" y="404931"/>
                  <a:pt x="88702" y="407319"/>
                  <a:pt x="91571" y="413049"/>
                </a:cubicBezTo>
                <a:cubicBezTo>
                  <a:pt x="133169" y="488018"/>
                  <a:pt x="212540" y="534815"/>
                  <a:pt x="298127" y="534815"/>
                </a:cubicBezTo>
                <a:cubicBezTo>
                  <a:pt x="428181" y="534815"/>
                  <a:pt x="534328" y="429284"/>
                  <a:pt x="534328" y="299401"/>
                </a:cubicBezTo>
                <a:cubicBezTo>
                  <a:pt x="534328" y="169517"/>
                  <a:pt x="428181" y="63509"/>
                  <a:pt x="298127" y="63509"/>
                </a:cubicBezTo>
                <a:cubicBezTo>
                  <a:pt x="242185" y="63509"/>
                  <a:pt x="187677" y="83565"/>
                  <a:pt x="145123" y="120333"/>
                </a:cubicBezTo>
                <a:lnTo>
                  <a:pt x="200587" y="142299"/>
                </a:lnTo>
                <a:cubicBezTo>
                  <a:pt x="204890" y="144209"/>
                  <a:pt x="207759" y="148029"/>
                  <a:pt x="208237" y="152327"/>
                </a:cubicBezTo>
                <a:cubicBezTo>
                  <a:pt x="208715" y="157102"/>
                  <a:pt x="207281" y="161399"/>
                  <a:pt x="203456" y="164265"/>
                </a:cubicBezTo>
                <a:lnTo>
                  <a:pt x="48060" y="285553"/>
                </a:lnTo>
                <a:cubicBezTo>
                  <a:pt x="44235" y="288418"/>
                  <a:pt x="39454" y="289373"/>
                  <a:pt x="35150" y="287463"/>
                </a:cubicBezTo>
                <a:cubicBezTo>
                  <a:pt x="31325" y="285553"/>
                  <a:pt x="27978" y="281733"/>
                  <a:pt x="27500" y="277435"/>
                </a:cubicBezTo>
                <a:lnTo>
                  <a:pt x="246" y="82132"/>
                </a:lnTo>
                <a:cubicBezTo>
                  <a:pt x="-710" y="77835"/>
                  <a:pt x="1203" y="73060"/>
                  <a:pt x="4550" y="70194"/>
                </a:cubicBezTo>
                <a:cubicBezTo>
                  <a:pt x="8375" y="67807"/>
                  <a:pt x="13156" y="66852"/>
                  <a:pt x="17459" y="68762"/>
                </a:cubicBezTo>
                <a:lnTo>
                  <a:pt x="80574" y="94070"/>
                </a:lnTo>
                <a:cubicBezTo>
                  <a:pt x="137472" y="33426"/>
                  <a:pt x="214931" y="0"/>
                  <a:pt x="29812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pPr algn="ctr"/>
            <a:endParaRPr spc="600">
              <a:solidFill>
                <a:schemeClr val="accent6">
                  <a:lumMod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00"/>
    </mc:Choice>
    <mc:Fallback>
      <p:transition spd="slow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134110" y="573405"/>
            <a:ext cx="1050861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00000"/>
              </a:lnSpc>
            </a:pPr>
            <a:r>
              <a:rPr lang="zh-CN" altLang="en-US" sz="6000">
                <a:ln>
                  <a:noFill/>
                </a:ln>
                <a:cs typeface="+mn-ea"/>
                <a:sym typeface="+mn-lt"/>
              </a:rPr>
              <a:t>秋游日记</a:t>
            </a:r>
            <a:r>
              <a:rPr lang="en-US" altLang="zh-CN" sz="6000">
                <a:ln>
                  <a:noFill/>
                </a:ln>
                <a:cs typeface="+mn-ea"/>
                <a:sym typeface="+mn-lt"/>
              </a:rPr>
              <a:t> </a:t>
            </a:r>
            <a:r>
              <a:rPr lang="zh-CN" altLang="en-US" sz="6000">
                <a:ln>
                  <a:noFill/>
                </a:ln>
                <a:cs typeface="+mn-ea"/>
                <a:sym typeface="+mn-lt"/>
              </a:rPr>
              <a:t>让快乐飞起</a:t>
            </a:r>
            <a:endParaRPr lang="zh-CN" altLang="en-US" sz="600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535805" y="1485265"/>
            <a:ext cx="710692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00000"/>
              </a:lnSpc>
            </a:pPr>
            <a:r>
              <a:rPr lang="en-US" altLang="zh-CN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2022</a:t>
            </a:r>
            <a:r>
              <a:rPr lang="zh-CN" altLang="en-US" sz="200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地产项目未来城家庭亲子日活动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tretch>
            <a:fillRect/>
          </a:stretch>
        </p:blipFill>
        <p:spPr>
          <a:xfrm>
            <a:off x="317500" y="3535680"/>
            <a:ext cx="12394565" cy="29978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3"/>
          <a:srcRect b="10177"/>
          <a:stretch>
            <a:fillRect/>
          </a:stretch>
        </p:blipFill>
        <p:spPr>
          <a:xfrm>
            <a:off x="653415" y="3817620"/>
            <a:ext cx="3378200" cy="28022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椭圆 3"/>
          <p:cNvSpPr/>
          <p:nvPr/>
        </p:nvSpPr>
        <p:spPr>
          <a:xfrm>
            <a:off x="-722630" y="-719455"/>
            <a:ext cx="3766185" cy="3535680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87325" y="606425"/>
            <a:ext cx="2621280" cy="15684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800" dirty="0">
                <a:solidFill>
                  <a:srgbClr val="32B535"/>
                </a:solidFill>
                <a:cs typeface="+mn-ea"/>
                <a:sym typeface="+mn-lt"/>
              </a:rPr>
              <a:t>活动主线</a:t>
            </a:r>
            <a:endParaRPr lang="zh-CN" altLang="en-US" sz="4800" dirty="0">
              <a:solidFill>
                <a:srgbClr val="32B535"/>
              </a:solidFill>
              <a:cs typeface="+mn-ea"/>
              <a:sym typeface="+mn-lt"/>
            </a:endParaRPr>
          </a:p>
          <a:p>
            <a:pPr algn="ctr"/>
            <a:r>
              <a:rPr lang="zh-CN" altLang="en-US" sz="4800" dirty="0">
                <a:solidFill>
                  <a:srgbClr val="32B535"/>
                </a:solidFill>
                <a:cs typeface="+mn-ea"/>
                <a:sym typeface="+mn-lt"/>
              </a:rPr>
              <a:t>背景故事</a:t>
            </a:r>
            <a:endParaRPr lang="zh-CN" altLang="en-US" sz="48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cxnSp>
        <p:nvCxnSpPr>
          <p:cNvPr id="6" name="肘形连接符 5"/>
          <p:cNvCxnSpPr/>
          <p:nvPr/>
        </p:nvCxnSpPr>
        <p:spPr>
          <a:xfrm rot="16200000">
            <a:off x="1906270" y="3961130"/>
            <a:ext cx="1327785" cy="476250"/>
          </a:xfrm>
          <a:prstGeom prst="bentConnector3">
            <a:avLst>
              <a:gd name="adj1" fmla="val 50000"/>
            </a:avLst>
          </a:prstGeom>
          <a:ln w="28575">
            <a:solidFill>
              <a:srgbClr val="32B5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1871980" y="3030855"/>
            <a:ext cx="1861185" cy="504825"/>
          </a:xfrm>
          <a:prstGeom prst="rect">
            <a:avLst/>
          </a:prstGeom>
          <a:noFill/>
          <a:ln w="28575">
            <a:solidFill>
              <a:srgbClr val="32B53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32B535"/>
                </a:solidFill>
                <a:cs typeface="+mn-ea"/>
                <a:sym typeface="+mn-lt"/>
              </a:rPr>
              <a:t>巧遇良缘</a:t>
            </a:r>
            <a:endParaRPr lang="zh-CN" altLang="en-US" sz="2400" b="1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4618355" y="3879215"/>
            <a:ext cx="1861820" cy="20980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5"/>
          <a:stretch>
            <a:fillRect/>
          </a:stretch>
        </p:blipFill>
        <p:spPr>
          <a:xfrm flipH="1">
            <a:off x="5946775" y="3689350"/>
            <a:ext cx="1837690" cy="2477770"/>
          </a:xfrm>
          <a:prstGeom prst="rect">
            <a:avLst/>
          </a:prstGeom>
          <a:noFill/>
          <a:ln w="9525">
            <a:noFill/>
          </a:ln>
        </p:spPr>
      </p:pic>
      <p:cxnSp>
        <p:nvCxnSpPr>
          <p:cNvPr id="10" name="肘形连接符 9"/>
          <p:cNvCxnSpPr/>
          <p:nvPr/>
        </p:nvCxnSpPr>
        <p:spPr>
          <a:xfrm rot="16200000">
            <a:off x="5539740" y="3241040"/>
            <a:ext cx="853440" cy="433705"/>
          </a:xfrm>
          <a:prstGeom prst="bentConnector3">
            <a:avLst>
              <a:gd name="adj1" fmla="val 49963"/>
            </a:avLst>
          </a:prstGeom>
          <a:ln w="28575">
            <a:solidFill>
              <a:srgbClr val="32B5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216525" y="2546350"/>
            <a:ext cx="1861185" cy="504825"/>
          </a:xfrm>
          <a:prstGeom prst="rect">
            <a:avLst/>
          </a:prstGeom>
          <a:noFill/>
          <a:ln w="28575">
            <a:solidFill>
              <a:srgbClr val="32B53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32B535"/>
                </a:solidFill>
                <a:cs typeface="+mn-ea"/>
                <a:sym typeface="+mn-lt"/>
              </a:rPr>
              <a:t>让快乐起飞</a:t>
            </a:r>
            <a:endParaRPr lang="zh-CN" altLang="en-US" sz="2400" b="1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13" name="图片 12" descr="Nipic_31565587_202208171139509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84465" y="2174875"/>
            <a:ext cx="3869690" cy="2580640"/>
          </a:xfrm>
          <a:prstGeom prst="rect">
            <a:avLst/>
          </a:prstGeom>
        </p:spPr>
      </p:pic>
      <p:cxnSp>
        <p:nvCxnSpPr>
          <p:cNvPr id="14" name="肘形连接符 13"/>
          <p:cNvCxnSpPr/>
          <p:nvPr/>
        </p:nvCxnSpPr>
        <p:spPr>
          <a:xfrm rot="16200000" flipV="1">
            <a:off x="7955280" y="2650490"/>
            <a:ext cx="858520" cy="342900"/>
          </a:xfrm>
          <a:prstGeom prst="bentConnector3">
            <a:avLst>
              <a:gd name="adj1" fmla="val 49926"/>
            </a:avLst>
          </a:prstGeom>
          <a:ln w="28575">
            <a:solidFill>
              <a:srgbClr val="32B53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7336790" y="1887855"/>
            <a:ext cx="1861185" cy="504825"/>
          </a:xfrm>
          <a:prstGeom prst="rect">
            <a:avLst/>
          </a:prstGeom>
          <a:noFill/>
          <a:ln w="28575">
            <a:solidFill>
              <a:srgbClr val="32B53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endParaRPr lang="zh-CN" altLang="en-US" sz="2400" b="1">
              <a:solidFill>
                <a:srgbClr val="32B535"/>
              </a:solidFill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919480" y="1397000"/>
          <a:ext cx="10353040" cy="474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9895"/>
                <a:gridCol w="1088390"/>
                <a:gridCol w="3008630"/>
                <a:gridCol w="1299210"/>
                <a:gridCol w="1929765"/>
                <a:gridCol w="1298575"/>
                <a:gridCol w="1298575"/>
              </a:tblGrid>
              <a:tr h="399415">
                <a:tc gridSpan="7"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altLang="zh-CN" sz="20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2022</a:t>
                      </a:r>
                      <a:r>
                        <a:rPr lang="zh-CN" altLang="en-US" sz="20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2000" b="1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未来城11月周末主题活动铺排</a:t>
                      </a:r>
                      <a:endParaRPr lang="en-US" altLang="en-US" sz="2000" b="1" dirty="0">
                        <a:solidFill>
                          <a:srgbClr val="FFFFFF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  <a:tc hMerge="1">
                  <a:tcPr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</a:tcPr>
                </a:tc>
              </a:tr>
              <a:tr h="725805">
                <a:tc>
                  <a:txBody>
                    <a:bodyPr/>
                    <a:lstStyle/>
                    <a:p>
                      <a:pPr indent="0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    </a:t>
                      </a: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类目</a:t>
                      </a:r>
                      <a:endParaRPr lang="zh-CN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序号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活动时间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活动主题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活动地点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活动形式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人群特征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人群数量</a:t>
                      </a:r>
                      <a:endParaRPr lang="zh-CN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6E0B4"/>
                    </a:solidFill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11.5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未来城首届户外飞盘比赛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未来城户外露营草坪区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1、户外飞盘起源及玩法介绍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2、DIY手绘专属飞盘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3、户外飞盘比赛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亲子人群：城南城西，3-10岁亲子家庭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100人-150人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8011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11.12-11.13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“西湖相约 巧遇良缘”</a:t>
                      </a:r>
                      <a:endParaRPr lang="zh-CN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大邑总工会&amp;</a:t>
                      </a: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未来城专场主题联谊会</a:t>
                      </a:r>
                      <a:endParaRPr lang="en-US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未来城户外露营草坪区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1、定制爱情专线环湖跑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2、现场互动游戏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3、户外BBQ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大邑总工会邀约当地职工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100-200人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87947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11.19-11.20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未来城首届跳蚤集市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未来城户外露营草坪区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1、亲子跳蚤集市搭建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2、亲子跳蚤集市易物获取金币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3、凭金币兑换礼品盲盒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亲子人群：城南城西，3-10岁亲子家庭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100人-150人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  <a:tr h="98552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4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100" b="1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11.26-11.27</a:t>
                      </a:r>
                      <a:endParaRPr lang="en-US" altLang="en-US" sz="1100" b="1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未来城&amp;乐高积木搭建赛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altLang="en-US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地产项目</a:t>
                      </a:r>
                      <a:r>
                        <a:rPr lang="zh-CN" sz="1100" b="0" dirty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未来城户外露营草坪区</a:t>
                      </a:r>
                      <a:endParaRPr lang="zh-CN" altLang="en-US" sz="1100" b="0" dirty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1、参与家庭分为两个团队，通过团队竞赛游戏获得乐高积木</a:t>
                      </a:r>
                      <a:endParaRPr lang="zh-CN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2、每个团队利用收集到的乐高积木进行搭建，最先完成搭建团队为获胜团队</a:t>
                      </a:r>
                      <a:endParaRPr lang="en-US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亲子人群：城南城西，3-10岁亲子家庭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zh-CN" sz="1100" b="0">
                          <a:solidFill>
                            <a:srgbClr val="000000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100人-150人</a:t>
                      </a:r>
                      <a:endParaRPr lang="zh-CN" altLang="en-US" sz="1100" b="0">
                        <a:solidFill>
                          <a:srgbClr val="000000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12700" marR="12700" marT="12700" anchor="ctr">
                    <a:lnL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西湖启程号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快乐出发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n w="3175">
                  <a:solidFill>
                    <a:srgbClr val="00D173"/>
                  </a:solidFill>
                </a:ln>
                <a:noFill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TWO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活动内容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891280" y="4903470"/>
            <a:ext cx="491553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sz="3600" b="1" dirty="0">
                <a:solidFill>
                  <a:schemeClr val="tx1"/>
                </a:solidFill>
                <a:highlight>
                  <a:srgbClr val="FFFF00"/>
                </a:highlight>
                <a:cs typeface="+mn-ea"/>
                <a:sym typeface="+mn-lt"/>
              </a:rPr>
              <a:t>①</a:t>
            </a:r>
            <a:r>
              <a:rPr lang="zh-CN" altLang="en-US" sz="3600" b="1" dirty="0">
                <a:solidFill>
                  <a:schemeClr val="tx1"/>
                </a:solidFill>
                <a:highlight>
                  <a:srgbClr val="FFFF00"/>
                </a:highlight>
                <a:cs typeface="+mn-ea"/>
                <a:sym typeface="+mn-lt"/>
              </a:rPr>
              <a:t>地产项目</a:t>
            </a:r>
            <a:r>
              <a:rPr lang="zh-CN" sz="3600" b="1" dirty="0">
                <a:solidFill>
                  <a:schemeClr val="tx1"/>
                </a:solidFill>
                <a:highlight>
                  <a:srgbClr val="FFFF00"/>
                </a:highlight>
                <a:cs typeface="+mn-ea"/>
                <a:sym typeface="+mn-lt"/>
              </a:rPr>
              <a:t>未来城首届户外飞盘比赛</a:t>
            </a:r>
            <a:endParaRPr lang="zh-CN" altLang="en-US" sz="3600" b="1" dirty="0">
              <a:solidFill>
                <a:schemeClr val="tx1"/>
              </a:solidFill>
              <a:highlight>
                <a:srgbClr val="FFFF00"/>
              </a:highligh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云形 5"/>
          <p:cNvSpPr/>
          <p:nvPr/>
        </p:nvSpPr>
        <p:spPr>
          <a:xfrm>
            <a:off x="578485" y="426720"/>
            <a:ext cx="4991100" cy="3391535"/>
          </a:xfrm>
          <a:prstGeom prst="cloud">
            <a:avLst/>
          </a:prstGeom>
          <a:solidFill>
            <a:srgbClr val="F7F701"/>
          </a:solidFill>
          <a:ln w="28575"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63650" y="982345"/>
            <a:ext cx="4305300" cy="20916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 fontAlgn="auto">
              <a:lnSpc>
                <a:spcPct val="130000"/>
              </a:lnSpc>
            </a:pPr>
            <a:r>
              <a:rPr lang="zh-CN" altLang="en-US" sz="2000">
                <a:cs typeface="+mn-ea"/>
                <a:sym typeface="+mn-lt"/>
              </a:rPr>
              <a:t>又遇到美好周末好天气，亲子活动，</a:t>
            </a:r>
            <a:endParaRPr lang="zh-CN" altLang="en-US" sz="2000">
              <a:cs typeface="+mn-ea"/>
              <a:sym typeface="+mn-lt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2000">
                <a:cs typeface="+mn-ea"/>
                <a:sym typeface="+mn-lt"/>
              </a:rPr>
              <a:t>去哪儿玩？玩什么？</a:t>
            </a:r>
            <a:endParaRPr lang="zh-CN" altLang="en-US" sz="2000">
              <a:cs typeface="+mn-ea"/>
              <a:sym typeface="+mn-lt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2000">
                <a:cs typeface="+mn-ea"/>
                <a:sym typeface="+mn-lt"/>
              </a:rPr>
              <a:t>成了值得探讨的问题：</a:t>
            </a:r>
            <a:endParaRPr lang="zh-CN" altLang="en-US" sz="2000">
              <a:cs typeface="+mn-ea"/>
              <a:sym typeface="+mn-lt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2000">
                <a:cs typeface="+mn-ea"/>
                <a:sym typeface="+mn-lt"/>
              </a:rPr>
              <a:t>去网红城市旅游？</a:t>
            </a:r>
            <a:r>
              <a:rPr lang="en-US" altLang="zh-CN" sz="2000">
                <a:cs typeface="+mn-ea"/>
                <a:sym typeface="+mn-lt"/>
              </a:rPr>
              <a:t>——</a:t>
            </a:r>
            <a:r>
              <a:rPr lang="zh-CN" altLang="en-US" sz="2000">
                <a:cs typeface="+mn-ea"/>
                <a:sym typeface="+mn-lt"/>
              </a:rPr>
              <a:t>太挤</a:t>
            </a:r>
            <a:endParaRPr lang="zh-CN" altLang="en-US" sz="2000">
              <a:cs typeface="+mn-ea"/>
              <a:sym typeface="+mn-lt"/>
            </a:endParaRPr>
          </a:p>
          <a:p>
            <a:pPr algn="l" fontAlgn="auto">
              <a:lnSpc>
                <a:spcPct val="130000"/>
              </a:lnSpc>
            </a:pPr>
            <a:r>
              <a:rPr lang="zh-CN" altLang="en-US" sz="2000">
                <a:cs typeface="+mn-ea"/>
                <a:sym typeface="+mn-lt"/>
              </a:rPr>
              <a:t>去成都市区游玩？</a:t>
            </a:r>
            <a:r>
              <a:rPr lang="en-US" altLang="zh-CN" sz="2000">
                <a:cs typeface="+mn-ea"/>
                <a:sym typeface="+mn-lt"/>
              </a:rPr>
              <a:t>——</a:t>
            </a:r>
            <a:r>
              <a:rPr lang="zh-CN" altLang="en-US" sz="2000">
                <a:cs typeface="+mn-ea"/>
                <a:sym typeface="+mn-lt"/>
              </a:rPr>
              <a:t>没意思</a:t>
            </a:r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3484880" y="3470275"/>
            <a:ext cx="523875" cy="524510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740150" y="3738880"/>
            <a:ext cx="362585" cy="362585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3827780" y="3994785"/>
            <a:ext cx="274955" cy="271780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39470" y="4214495"/>
            <a:ext cx="7220585" cy="19996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sz="2800" dirty="0">
                <a:solidFill>
                  <a:schemeClr val="tx1"/>
                </a:solidFill>
                <a:cs typeface="+mn-ea"/>
                <a:sym typeface="+mn-lt"/>
              </a:rPr>
              <a:t>一年一度，</a:t>
            </a:r>
            <a:endParaRPr lang="zh-CN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地产项目</a:t>
            </a:r>
            <a:r>
              <a:rPr lang="zh-CN" sz="2800" dirty="0">
                <a:solidFill>
                  <a:schemeClr val="tx1"/>
                </a:solidFill>
                <a:cs typeface="+mn-ea"/>
                <a:sym typeface="+mn-lt"/>
              </a:rPr>
              <a:t>家庭亲子日，关注业主家庭和睦，</a:t>
            </a:r>
            <a:endParaRPr lang="zh-CN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en-US" altLang="zh-CN" sz="2800" dirty="0">
                <a:solidFill>
                  <a:schemeClr val="tx1"/>
                </a:solidFill>
                <a:cs typeface="+mn-ea"/>
                <a:sym typeface="+mn-lt"/>
              </a:rPr>
              <a:t>2022</a:t>
            </a:r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，亲子活动</a:t>
            </a:r>
            <a:r>
              <a:rPr lang="en-US" altLang="zh-CN" sz="2800" dirty="0">
                <a:solidFill>
                  <a:schemeClr val="tx1"/>
                </a:solidFill>
                <a:cs typeface="+mn-ea"/>
                <a:sym typeface="+mn-lt"/>
              </a:rPr>
              <a:t>+</a:t>
            </a:r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最热玩法</a:t>
            </a:r>
            <a:endParaRPr lang="zh-CN" altLang="en-US" sz="2800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/>
            <a:r>
              <a:rPr lang="zh-CN" altLang="en-US" sz="2800" dirty="0">
                <a:solidFill>
                  <a:schemeClr val="tx1"/>
                </a:solidFill>
                <a:cs typeface="+mn-ea"/>
                <a:sym typeface="+mn-lt"/>
              </a:rPr>
              <a:t>这个十一月打造不一样的</a:t>
            </a:r>
            <a:r>
              <a:rPr lang="zh-CN" altLang="en-US" sz="4000" dirty="0">
                <a:ln>
                  <a:solidFill>
                    <a:srgbClr val="F78DD8"/>
                  </a:solidFill>
                </a:ln>
                <a:solidFill>
                  <a:srgbClr val="F7F701"/>
                </a:solidFill>
                <a:cs typeface="+mn-ea"/>
                <a:sym typeface="+mn-lt"/>
              </a:rPr>
              <a:t>家庭亲子活动</a:t>
            </a:r>
            <a:endParaRPr lang="en-US" altLang="zh-CN" sz="4000" dirty="0">
              <a:ln>
                <a:solidFill>
                  <a:srgbClr val="F78DD8"/>
                </a:solidFill>
              </a:ln>
              <a:solidFill>
                <a:srgbClr val="F7F701"/>
              </a:solidFill>
              <a:cs typeface="+mn-ea"/>
              <a:sym typeface="+mn-lt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8762365" y="2256155"/>
            <a:ext cx="3007995" cy="57023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32B535"/>
                </a:solidFill>
                <a:cs typeface="+mn-ea"/>
                <a:sym typeface="+mn-lt"/>
              </a:rPr>
              <a:t>2022</a:t>
            </a:r>
            <a:r>
              <a:rPr lang="zh-CN" altLang="en-US" sz="2400" b="1" dirty="0">
                <a:solidFill>
                  <a:srgbClr val="32B535"/>
                </a:solidFill>
                <a:cs typeface="+mn-ea"/>
                <a:sym typeface="+mn-lt"/>
              </a:rPr>
              <a:t>最火出圈玩法</a:t>
            </a:r>
            <a:endParaRPr lang="zh-CN" altLang="en-US" sz="2400" b="1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8190" y="656590"/>
            <a:ext cx="2679065" cy="360934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5847080" y="298450"/>
            <a:ext cx="2621915" cy="342265"/>
          </a:xfrm>
          <a:prstGeom prst="rect">
            <a:avLst/>
          </a:prstGeom>
          <a:solidFill>
            <a:srgbClr val="F7F701"/>
          </a:solidFill>
          <a:ln w="952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47080" y="1922145"/>
            <a:ext cx="1356360" cy="1717675"/>
          </a:xfrm>
          <a:prstGeom prst="rect">
            <a:avLst/>
          </a:prstGeom>
          <a:noFill/>
          <a:ln w="38100">
            <a:solidFill>
              <a:srgbClr val="F7F70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78170" y="3818255"/>
            <a:ext cx="2617470" cy="44831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rgbClr val="32B535"/>
                </a:solidFill>
                <a:cs typeface="+mn-ea"/>
                <a:sym typeface="+mn-lt"/>
              </a:rPr>
              <a:t>2022</a:t>
            </a:r>
            <a:r>
              <a:rPr lang="zh-CN" altLang="en-US" sz="2000" b="1" dirty="0">
                <a:solidFill>
                  <a:srgbClr val="32B535"/>
                </a:solidFill>
                <a:cs typeface="+mn-ea"/>
                <a:sym typeface="+mn-lt"/>
              </a:rPr>
              <a:t>最火户外活动</a:t>
            </a:r>
            <a:endParaRPr lang="zh-CN" altLang="en-US" sz="2000" b="1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29" name="图片 28" descr="b41df7135ddf1fa312ef8e2d1b602af"/>
          <p:cNvPicPr>
            <a:picLocks noChangeAspect="1"/>
          </p:cNvPicPr>
          <p:nvPr/>
        </p:nvPicPr>
        <p:blipFill>
          <a:blip r:embed="rId3"/>
          <a:srcRect b="7536"/>
          <a:stretch>
            <a:fillRect/>
          </a:stretch>
        </p:blipFill>
        <p:spPr>
          <a:xfrm>
            <a:off x="8785860" y="2825750"/>
            <a:ext cx="2939415" cy="362267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/>
          <p:cNvSpPr/>
          <p:nvPr/>
        </p:nvSpPr>
        <p:spPr>
          <a:xfrm>
            <a:off x="8762365" y="6214110"/>
            <a:ext cx="3007360" cy="342265"/>
          </a:xfrm>
          <a:prstGeom prst="rect">
            <a:avLst/>
          </a:prstGeom>
          <a:solidFill>
            <a:srgbClr val="F7F701"/>
          </a:solidFill>
          <a:ln w="9525">
            <a:noFill/>
            <a:prstDash val="solid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椭圆 3"/>
          <p:cNvSpPr/>
          <p:nvPr/>
        </p:nvSpPr>
        <p:spPr>
          <a:xfrm>
            <a:off x="558800" y="4182745"/>
            <a:ext cx="1537335" cy="1511935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8010" y="4631055"/>
            <a:ext cx="15544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亲子</a:t>
            </a:r>
            <a:endParaRPr lang="zh-CN" altLang="en-US" sz="5400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64180" y="4182745"/>
            <a:ext cx="1537335" cy="1511935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908856" y="4631055"/>
            <a:ext cx="1723549" cy="9233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en-US" altLang="zh-CN" sz="5400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2022</a:t>
            </a:r>
            <a:endParaRPr lang="en-US" altLang="zh-CN" sz="5400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409565" y="4182745"/>
            <a:ext cx="1537335" cy="1511935"/>
          </a:xfrm>
          <a:prstGeom prst="ellipse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38775" y="4631055"/>
            <a:ext cx="155448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5400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运动</a:t>
            </a:r>
            <a:endParaRPr lang="zh-CN" altLang="en-US" sz="5400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2160905" y="4582795"/>
            <a:ext cx="449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+</a:t>
            </a:r>
            <a:endParaRPr lang="en-US" altLang="zh-CN" sz="3600" b="1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803775" y="4615815"/>
            <a:ext cx="449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+</a:t>
            </a:r>
            <a:endParaRPr lang="en-US" altLang="zh-CN" sz="3600" b="1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72465" y="843280"/>
            <a:ext cx="2291080" cy="621030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2165" y="9067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dirty="0">
                <a:solidFill>
                  <a:srgbClr val="32B535"/>
                </a:solidFill>
                <a:cs typeface="+mn-ea"/>
                <a:sym typeface="+mn-lt"/>
              </a:rPr>
              <a:t>创意阐述</a:t>
            </a:r>
            <a:endParaRPr lang="zh-CN" altLang="en-US" sz="36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099300" y="4582795"/>
            <a:ext cx="4495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>
                <a:ln>
                  <a:solidFill>
                    <a:srgbClr val="32B535"/>
                  </a:solidFill>
                </a:ln>
                <a:solidFill>
                  <a:schemeClr val="bg1"/>
                </a:solidFill>
                <a:cs typeface="+mn-ea"/>
                <a:sym typeface="+mn-lt"/>
              </a:rPr>
              <a:t>=</a:t>
            </a:r>
            <a:endParaRPr lang="en-US" altLang="zh-CN" sz="3600" b="1">
              <a:ln>
                <a:solidFill>
                  <a:srgbClr val="32B535"/>
                </a:solidFill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7823200" y="4105275"/>
            <a:ext cx="3649345" cy="1666875"/>
          </a:xfrm>
          <a:prstGeom prst="rect">
            <a:avLst/>
          </a:prstGeom>
          <a:solidFill>
            <a:srgbClr val="32B535"/>
          </a:solidFill>
          <a:ln>
            <a:solidFill>
              <a:srgbClr val="F7F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892415" y="4280535"/>
            <a:ext cx="3496945" cy="156845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800">
                <a:ln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亲子飞盘</a:t>
            </a:r>
            <a:endParaRPr lang="zh-CN" altLang="en-US" sz="4800">
              <a:ln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  <a:p>
            <a:pPr algn="ctr"/>
            <a:r>
              <a:rPr lang="zh-CN" altLang="en-US" sz="4800">
                <a:ln>
                  <a:noFill/>
                </a:ln>
                <a:solidFill>
                  <a:schemeClr val="bg1"/>
                </a:solidFill>
                <a:cs typeface="+mn-ea"/>
                <a:sym typeface="+mn-lt"/>
              </a:rPr>
              <a:t>强势出圈</a:t>
            </a:r>
            <a:endParaRPr lang="zh-CN" altLang="en-US" sz="4800">
              <a:ln>
                <a:noFill/>
              </a:ln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72465" y="1722755"/>
            <a:ext cx="1067054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4000" dirty="0">
                <a:cs typeface="+mn-ea"/>
                <a:sym typeface="+mn-lt"/>
              </a:rPr>
              <a:t>地产项目</a:t>
            </a:r>
            <a:r>
              <a:rPr lang="zh-CN" altLang="en-US" sz="4000" dirty="0">
                <a:solidFill>
                  <a:schemeClr val="tx1"/>
                </a:solidFill>
                <a:cs typeface="+mn-ea"/>
                <a:sym typeface="+mn-lt"/>
              </a:rPr>
              <a:t>家庭亲子日限定秋日趣味飞盘</a:t>
            </a:r>
            <a:endParaRPr lang="zh-CN" altLang="en-US" sz="40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72465" y="2432685"/>
            <a:ext cx="1056132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zh-CN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把</a:t>
            </a:r>
            <a:r>
              <a:rPr lang="en-US" altLang="zh-CN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2022</a:t>
            </a: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年最火热的飞盘活动结合到旅行活动中，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打造一场亲子旅行活动，提升孩子与父母之间的亲密关系，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zh-CN" altLang="en-US" sz="20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同时体现地产项目对各位业主游客的回馈与感谢，展现公司企业的人文文化。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72465" y="843280"/>
            <a:ext cx="2291080" cy="621030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12165" y="906780"/>
            <a:ext cx="201168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3600" dirty="0">
                <a:solidFill>
                  <a:srgbClr val="32B535"/>
                </a:solidFill>
                <a:cs typeface="+mn-ea"/>
                <a:sym typeface="+mn-lt"/>
              </a:rPr>
              <a:t>活动流程</a:t>
            </a:r>
            <a:endParaRPr lang="zh-CN" altLang="en-US" sz="36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57275" y="1734185"/>
            <a:ext cx="10528935" cy="393700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solidFill>
                  <a:schemeClr val="tx1"/>
                </a:solidFill>
                <a:cs typeface="+mn-ea"/>
                <a:sym typeface="+mn-lt"/>
              </a:rPr>
              <a:t>集合</a:t>
            </a:r>
            <a:r>
              <a:rPr lang="en-US" altLang="zh-CN" sz="240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1400">
                <a:solidFill>
                  <a:schemeClr val="tx1"/>
                </a:solidFill>
                <a:cs typeface="+mn-ea"/>
                <a:sym typeface="+mn-lt"/>
              </a:rPr>
              <a:t>▏</a:t>
            </a:r>
            <a:r>
              <a:rPr lang="zh-CN" altLang="en-US" sz="1400" b="1">
                <a:solidFill>
                  <a:schemeClr val="tx1"/>
                </a:solidFill>
                <a:cs typeface="+mn-ea"/>
                <a:sym typeface="+mn-lt"/>
              </a:rPr>
              <a:t>快乐启程号</a:t>
            </a:r>
            <a:r>
              <a:rPr lang="en-US" altLang="zh-CN" sz="1400">
                <a:solidFill>
                  <a:schemeClr val="tx1"/>
                </a:solidFill>
                <a:cs typeface="+mn-ea"/>
                <a:sym typeface="+mn-lt"/>
              </a:rPr>
              <a:t>                   </a:t>
            </a:r>
            <a:r>
              <a:rPr lang="en-US" altLang="zh-CN" sz="2000">
                <a:solidFill>
                  <a:schemeClr val="tx1"/>
                </a:solidFill>
                <a:cs typeface="+mn-ea"/>
                <a:sym typeface="+mn-lt"/>
              </a:rPr>
              <a:t>S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at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9:30                           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到达指定地点，集合签到，一同出发</a:t>
            </a:r>
            <a:r>
              <a:rPr lang="en-US" altLang="zh-CN" sz="2800">
                <a:solidFill>
                  <a:schemeClr val="tx1"/>
                </a:solidFill>
                <a:cs typeface="+mn-ea"/>
                <a:sym typeface="+mn-lt"/>
              </a:rPr>
              <a:t> </a:t>
            </a:r>
            <a:endParaRPr lang="en-US" altLang="zh-CN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00550" y="676275"/>
            <a:ext cx="455993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2400" u="sng">
                <a:cs typeface="+mn-ea"/>
                <a:sym typeface="+mn-lt"/>
              </a:rPr>
              <a:t>DAY  11</a:t>
            </a:r>
            <a:r>
              <a:rPr lang="zh-CN" altLang="en-US" sz="2400" u="sng">
                <a:cs typeface="+mn-ea"/>
                <a:sym typeface="+mn-lt"/>
              </a:rPr>
              <a:t>月</a:t>
            </a:r>
            <a:r>
              <a:rPr lang="en-US" altLang="zh-CN" sz="2400" u="sng">
                <a:cs typeface="+mn-ea"/>
                <a:sym typeface="+mn-lt"/>
              </a:rPr>
              <a:t>5</a:t>
            </a:r>
            <a:r>
              <a:rPr lang="zh-CN" altLang="en-US" sz="2400" u="sng">
                <a:cs typeface="+mn-ea"/>
                <a:sym typeface="+mn-lt"/>
              </a:rPr>
              <a:t>日</a:t>
            </a:r>
            <a:r>
              <a:rPr lang="en-US" altLang="zh-CN" sz="2400" u="sng">
                <a:cs typeface="+mn-ea"/>
                <a:sym typeface="+mn-lt"/>
              </a:rPr>
              <a:t>   </a:t>
            </a:r>
            <a:r>
              <a:rPr lang="zh-CN" altLang="en-US" sz="2400" u="sng">
                <a:cs typeface="+mn-ea"/>
                <a:sym typeface="+mn-lt"/>
              </a:rPr>
              <a:t>活动安排</a:t>
            </a:r>
            <a:endParaRPr lang="zh-CN" altLang="en-US" sz="2400" u="sng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17925" y="2203450"/>
            <a:ext cx="786765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9:30-10:10                          </a:t>
            </a:r>
            <a:r>
              <a:rPr lang="zh-CN" altLang="en-US" sz="1600">
                <a:cs typeface="+mn-ea"/>
                <a:sym typeface="+mn-lt"/>
              </a:rPr>
              <a:t>每组家庭前往指定地点集合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10:00-11:30                        </a:t>
            </a:r>
            <a:r>
              <a:rPr lang="zh-CN" altLang="en-US" sz="1600">
                <a:cs typeface="+mn-ea"/>
                <a:sym typeface="+mn-lt"/>
              </a:rPr>
              <a:t>集合点名，乘坐大巴车前往活动地点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056640" y="2930525"/>
            <a:ext cx="10528935" cy="393700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solidFill>
                  <a:schemeClr val="tx1"/>
                </a:solidFill>
                <a:cs typeface="+mn-ea"/>
                <a:sym typeface="+mn-lt"/>
              </a:rPr>
              <a:t>达到</a:t>
            </a:r>
            <a:r>
              <a:rPr lang="en-US" altLang="zh-CN" sz="240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1400">
                <a:solidFill>
                  <a:schemeClr val="tx1"/>
                </a:solidFill>
                <a:cs typeface="+mn-ea"/>
                <a:sym typeface="+mn-lt"/>
              </a:rPr>
              <a:t>▏</a:t>
            </a:r>
            <a:r>
              <a:rPr lang="zh-CN" altLang="en-US" sz="1400" b="1">
                <a:solidFill>
                  <a:schemeClr val="tx1"/>
                </a:solidFill>
                <a:cs typeface="+mn-ea"/>
                <a:sym typeface="+mn-lt"/>
              </a:rPr>
              <a:t>让快乐飞起</a:t>
            </a:r>
            <a:r>
              <a:rPr lang="en-US" altLang="zh-CN" sz="1400">
                <a:solidFill>
                  <a:schemeClr val="tx1"/>
                </a:solidFill>
                <a:cs typeface="+mn-ea"/>
                <a:sym typeface="+mn-lt"/>
              </a:rPr>
              <a:t>                  </a:t>
            </a:r>
            <a:r>
              <a:rPr lang="en-US" altLang="zh-CN" sz="2000">
                <a:solidFill>
                  <a:schemeClr val="tx1"/>
                </a:solidFill>
                <a:cs typeface="+mn-ea"/>
                <a:sym typeface="+mn-lt"/>
              </a:rPr>
              <a:t>S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at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11:30                         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到达指定地点，集合签到，一同出发</a:t>
            </a:r>
            <a:r>
              <a:rPr lang="en-US" altLang="zh-CN" sz="2800">
                <a:solidFill>
                  <a:schemeClr val="tx1"/>
                </a:solidFill>
                <a:cs typeface="+mn-ea"/>
                <a:sym typeface="+mn-lt"/>
              </a:rPr>
              <a:t> </a:t>
            </a:r>
            <a:endParaRPr lang="en-US" altLang="zh-CN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18560" y="3368040"/>
            <a:ext cx="7867650" cy="156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11:30-13:30                        </a:t>
            </a:r>
            <a:r>
              <a:rPr lang="zh-CN" altLang="en-US" sz="1600">
                <a:cs typeface="+mn-ea"/>
                <a:sym typeface="+mn-lt"/>
              </a:rPr>
              <a:t>甜蜜午餐时间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13:30-14:00                        </a:t>
            </a:r>
            <a:r>
              <a:rPr lang="zh-CN" altLang="en-US" sz="1600">
                <a:cs typeface="+mn-ea"/>
                <a:sym typeface="+mn-lt"/>
              </a:rPr>
              <a:t>自由午休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14:00-14:30                        </a:t>
            </a:r>
            <a:r>
              <a:rPr lang="zh-CN" altLang="en-US" sz="1600">
                <a:cs typeface="+mn-ea"/>
                <a:sym typeface="+mn-lt"/>
              </a:rPr>
              <a:t>定制快乐起飞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14:30-17:30                        </a:t>
            </a:r>
            <a:r>
              <a:rPr lang="zh-CN" altLang="en-US" sz="1600">
                <a:cs typeface="+mn-ea"/>
                <a:sym typeface="+mn-lt"/>
              </a:rPr>
              <a:t>让快乐起飞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17:30                                  </a:t>
            </a:r>
            <a:r>
              <a:rPr lang="zh-CN" altLang="en-US" sz="1600">
                <a:cs typeface="+mn-ea"/>
                <a:sym typeface="+mn-lt"/>
              </a:rPr>
              <a:t>集体大合影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56640" y="4906645"/>
            <a:ext cx="10528935" cy="393700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400">
                <a:solidFill>
                  <a:schemeClr val="tx1"/>
                </a:solidFill>
                <a:cs typeface="+mn-ea"/>
                <a:sym typeface="+mn-lt"/>
              </a:rPr>
              <a:t>返程</a:t>
            </a:r>
            <a:r>
              <a:rPr lang="en-US" altLang="zh-CN" sz="2400">
                <a:solidFill>
                  <a:schemeClr val="tx1"/>
                </a:solidFill>
                <a:cs typeface="+mn-ea"/>
                <a:sym typeface="+mn-lt"/>
              </a:rPr>
              <a:t> </a:t>
            </a:r>
            <a:r>
              <a:rPr lang="zh-CN" altLang="en-US" sz="1400">
                <a:solidFill>
                  <a:schemeClr val="tx1"/>
                </a:solidFill>
                <a:cs typeface="+mn-ea"/>
                <a:sym typeface="+mn-lt"/>
              </a:rPr>
              <a:t>▏</a:t>
            </a:r>
            <a:r>
              <a:rPr lang="zh-CN" altLang="en-US" sz="1400" b="1">
                <a:solidFill>
                  <a:schemeClr val="tx1"/>
                </a:solidFill>
                <a:cs typeface="+mn-ea"/>
                <a:sym typeface="+mn-lt"/>
              </a:rPr>
              <a:t>快乐延续</a:t>
            </a:r>
            <a:r>
              <a:rPr lang="en-US" altLang="zh-CN" sz="1400">
                <a:solidFill>
                  <a:schemeClr val="tx1"/>
                </a:solidFill>
                <a:cs typeface="+mn-ea"/>
                <a:sym typeface="+mn-lt"/>
              </a:rPr>
              <a:t>                    </a:t>
            </a:r>
            <a:r>
              <a:rPr lang="en-US" altLang="zh-CN" sz="2000">
                <a:solidFill>
                  <a:schemeClr val="tx1"/>
                </a:solidFill>
                <a:cs typeface="+mn-ea"/>
                <a:sym typeface="+mn-lt"/>
              </a:rPr>
              <a:t>S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at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，</a:t>
            </a:r>
            <a:r>
              <a:rPr lang="en-US" altLang="zh-CN" sz="1600">
                <a:solidFill>
                  <a:schemeClr val="tx1"/>
                </a:solidFill>
                <a:cs typeface="+mn-ea"/>
                <a:sym typeface="+mn-lt"/>
              </a:rPr>
              <a:t>18:00                           </a:t>
            </a:r>
            <a:r>
              <a:rPr lang="zh-CN" altLang="en-US" sz="1600">
                <a:solidFill>
                  <a:schemeClr val="tx1"/>
                </a:solidFill>
                <a:cs typeface="+mn-ea"/>
                <a:sym typeface="+mn-lt"/>
              </a:rPr>
              <a:t>快乐返程</a:t>
            </a:r>
            <a:r>
              <a:rPr lang="en-US" altLang="zh-CN" sz="2800">
                <a:solidFill>
                  <a:schemeClr val="tx1"/>
                </a:solidFill>
                <a:cs typeface="+mn-ea"/>
                <a:sym typeface="+mn-lt"/>
              </a:rPr>
              <a:t> </a:t>
            </a:r>
            <a:endParaRPr lang="en-US" altLang="zh-CN" sz="280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18560" y="5398770"/>
            <a:ext cx="7867650" cy="681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20000"/>
              </a:lnSpc>
            </a:pP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20000"/>
              </a:lnSpc>
            </a:pPr>
            <a:r>
              <a:rPr lang="en-US" altLang="zh-CN" sz="1600">
                <a:cs typeface="+mn-ea"/>
                <a:sym typeface="+mn-lt"/>
              </a:rPr>
              <a:t>18:00——                           </a:t>
            </a:r>
            <a:r>
              <a:rPr lang="zh-CN" altLang="en-US" sz="1600">
                <a:cs typeface="+mn-ea"/>
                <a:sym typeface="+mn-lt"/>
              </a:rPr>
              <a:t>快乐返程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71220" y="1734185"/>
            <a:ext cx="76200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685165" y="1734185"/>
            <a:ext cx="127635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871220" y="2938780"/>
            <a:ext cx="76200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85165" y="2938780"/>
            <a:ext cx="127635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871220" y="4906645"/>
            <a:ext cx="76200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5165" y="4906645"/>
            <a:ext cx="127635" cy="385445"/>
          </a:xfrm>
          <a:prstGeom prst="rect">
            <a:avLst/>
          </a:prstGeom>
          <a:solidFill>
            <a:srgbClr val="F7F701"/>
          </a:solidFill>
          <a:ln>
            <a:solidFill>
              <a:srgbClr val="32B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2683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快乐启程号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快乐出发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15720"/>
            <a:ext cx="8507730" cy="1050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 dirty="0">
                <a:cs typeface="+mn-ea"/>
                <a:sym typeface="+mn-lt"/>
              </a:rPr>
              <a:t>1、报名参与者带领自己的小宝贝在</a:t>
            </a:r>
            <a:r>
              <a:rPr lang="zh-CN" altLang="en-US" sz="1600" dirty="0">
                <a:solidFill>
                  <a:srgbClr val="FF0000"/>
                </a:solidFill>
                <a:cs typeface="+mn-ea"/>
                <a:sym typeface="+mn-lt"/>
              </a:rPr>
              <a:t>【待定】</a:t>
            </a:r>
            <a:r>
              <a:rPr lang="zh-CN" altLang="en-US" sz="1600" dirty="0">
                <a:cs typeface="+mn-ea"/>
                <a:sym typeface="+mn-lt"/>
              </a:rPr>
              <a:t>签到</a:t>
            </a:r>
            <a:endParaRPr lang="zh-CN" altLang="en-US" sz="1600" dirty="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600" dirty="0">
                <a:cs typeface="+mn-ea"/>
                <a:sym typeface="+mn-lt"/>
              </a:rPr>
              <a:t>2、由现场工作人员为每位家庭发放统一的</a:t>
            </a:r>
            <a:r>
              <a:rPr lang="zh-CN" altLang="en-US" sz="1600" dirty="0">
                <a:highlight>
                  <a:srgbClr val="FFFF00"/>
                </a:highlight>
                <a:cs typeface="+mn-ea"/>
                <a:sym typeface="+mn-lt"/>
              </a:rPr>
              <a:t>飞盘速干背心专业服</a:t>
            </a:r>
            <a:r>
              <a:rPr lang="zh-CN" altLang="en-US" sz="1600" dirty="0">
                <a:cs typeface="+mn-ea"/>
                <a:sym typeface="+mn-lt"/>
              </a:rPr>
              <a:t>等相关物品</a:t>
            </a:r>
            <a:endParaRPr lang="zh-CN" altLang="en-US" sz="1600" dirty="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600" dirty="0">
                <a:cs typeface="+mn-ea"/>
                <a:sym typeface="+mn-lt"/>
              </a:rPr>
              <a:t>3、点名完成，乘坐大巴车“快乐启程号”前往地产项目未来城，开启本次的快乐飞起来之旅</a:t>
            </a:r>
            <a:endParaRPr lang="zh-CN" altLang="en-US" sz="1600" dirty="0">
              <a:cs typeface="+mn-ea"/>
              <a:sym typeface="+mn-lt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2"/>
          <a:srcRect r="35296" b="3906"/>
          <a:stretch>
            <a:fillRect/>
          </a:stretch>
        </p:blipFill>
        <p:spPr>
          <a:xfrm>
            <a:off x="534035" y="2484120"/>
            <a:ext cx="3796030" cy="35617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c4c3c347014cf37167d57fe4d11130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065" y="2484120"/>
            <a:ext cx="3568700" cy="3568700"/>
          </a:xfrm>
          <a:prstGeom prst="rect">
            <a:avLst/>
          </a:prstGeom>
        </p:spPr>
      </p:pic>
      <p:pic>
        <p:nvPicPr>
          <p:cNvPr id="4" name="图片 3" descr="f34d2b1a2de6d5d16985324eb71455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065" y="2366645"/>
            <a:ext cx="3685540" cy="368554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63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甜蜜午餐时间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15720"/>
            <a:ext cx="8507730" cy="380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>
                <a:cs typeface="+mn-ea"/>
                <a:sym typeface="+mn-lt"/>
              </a:rPr>
              <a:t>到达活动草地，引导来指定地点进行午餐</a:t>
            </a:r>
            <a:endParaRPr lang="zh-CN" altLang="en-US" sz="1600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8323" t="-222" r="8493" b="11965"/>
          <a:stretch>
            <a:fillRect/>
          </a:stretch>
        </p:blipFill>
        <p:spPr>
          <a:xfrm>
            <a:off x="778510" y="1844040"/>
            <a:ext cx="5302250" cy="37941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773035" y="5836285"/>
            <a:ext cx="296164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cs typeface="+mn-ea"/>
                <a:sym typeface="+mn-lt"/>
              </a:rPr>
              <a:t>现场搭建桌椅领取盒饭、自助午餐</a:t>
            </a:r>
            <a:endParaRPr lang="zh-CN" altLang="en-US" sz="1400">
              <a:cs typeface="+mn-ea"/>
              <a:sym typeface="+mn-lt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3"/>
          <a:srcRect r="6890"/>
          <a:stretch>
            <a:fillRect/>
          </a:stretch>
        </p:blipFill>
        <p:spPr>
          <a:xfrm>
            <a:off x="6347460" y="1844040"/>
            <a:ext cx="5013960" cy="37763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6372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定制快乐起飞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9135" y="1366520"/>
            <a:ext cx="10770870" cy="3808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sz="1600">
                <a:cs typeface="+mn-ea"/>
                <a:sym typeface="+mn-lt"/>
              </a:rPr>
              <a:t>在活动草地上设置手作区域，以家庭为单位，定制大人和小朋友的专属飞盘，在活动中可使用自己的快乐起飞参与活动</a:t>
            </a:r>
            <a:endParaRPr lang="zh-CN" altLang="en-US" sz="1600">
              <a:cs typeface="+mn-ea"/>
              <a:sym typeface="+mn-lt"/>
            </a:endParaRPr>
          </a:p>
        </p:txBody>
      </p:sp>
      <p:pic>
        <p:nvPicPr>
          <p:cNvPr id="7" name="图片 6"/>
          <p:cNvPicPr/>
          <p:nvPr/>
        </p:nvPicPr>
        <p:blipFill>
          <a:blip r:embed="rId2"/>
          <a:srcRect l="5871" r="29385"/>
          <a:stretch>
            <a:fillRect/>
          </a:stretch>
        </p:blipFill>
        <p:spPr>
          <a:xfrm>
            <a:off x="405765" y="1945640"/>
            <a:ext cx="4292600" cy="4111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dda10e61e4cbc48f8047615d23fc9c8"/>
          <p:cNvPicPr>
            <a:picLocks noChangeAspect="1"/>
          </p:cNvPicPr>
          <p:nvPr/>
        </p:nvPicPr>
        <p:blipFill>
          <a:blip r:embed="rId3"/>
          <a:srcRect t="6944" b="14944"/>
          <a:stretch>
            <a:fillRect/>
          </a:stretch>
        </p:blipFill>
        <p:spPr>
          <a:xfrm>
            <a:off x="4698365" y="1945640"/>
            <a:ext cx="3937000" cy="4101465"/>
          </a:xfrm>
          <a:prstGeom prst="rect">
            <a:avLst/>
          </a:prstGeom>
        </p:spPr>
      </p:pic>
      <p:pic>
        <p:nvPicPr>
          <p:cNvPr id="9" name="图片 8" descr="b4a2510f1d8e9c2e71e7e86df3e1f7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5365" y="1945640"/>
            <a:ext cx="3084195" cy="411226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699135" y="1461135"/>
          <a:ext cx="10696575" cy="47580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285"/>
                <a:gridCol w="2036445"/>
                <a:gridCol w="7014845"/>
              </a:tblGrid>
              <a:tr h="502285">
                <a:tc gridSpan="3"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400" b="1">
                          <a:latin typeface="+mn-lt"/>
                          <a:ea typeface="+mn-ea"/>
                          <a:cs typeface="+mn-ea"/>
                          <a:sym typeface="+mn-lt"/>
                        </a:rPr>
                        <a:t>飞盘运动流程一览表</a:t>
                      </a:r>
                      <a:endParaRPr lang="zh-CN" altLang="en-US" sz="2400" b="1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tc hMerge="1">
                  <a:tcPr>
                    <a:solidFill>
                      <a:schemeClr val="tx1"/>
                    </a:solidFill>
                  </a:tcPr>
                </a:tc>
                <a:tc hMerge="1">
                  <a:tcPr>
                    <a:solidFill>
                      <a:schemeClr val="tx1"/>
                    </a:solidFill>
                  </a:tcPr>
                </a:tc>
              </a:tr>
              <a:tr h="43497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时间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环节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内容细节</a:t>
                      </a:r>
                      <a:endParaRPr lang="zh-CN" altLang="en-US" sz="20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</a:tr>
              <a:tr h="63563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14:30-14:40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集合分组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、亲子飞盘正赛：按照家庭，组建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10-15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人队伍，进行最后的亲子飞盘正赛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l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2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、亲子飞盘游戏：按照家庭为队伍进行游戏互动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14:40-14:55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教练开场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热身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教练组自我介绍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安全讲解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活动流程概要讲解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热身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14:55-15:35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飞盘姿势教学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学习飞盘手花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学习飞盘投掷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+“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盘儿飞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”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跑传接盘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98145"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>
                        <a:buNone/>
                      </a:pP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15:35-16:50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>
                        <a:buNone/>
                      </a:pP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亲子飞盘游戏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游戏一：飞盘投篮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99415">
                <a:tc vMerge="1">
                  <a:tcPr>
                    <a:solidFill>
                      <a:srgbClr val="F2F2F2"/>
                    </a:solidFill>
                  </a:tcPr>
                </a:tc>
                <a:tc vMerge="1"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游戏二：飞盘九宫格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97510">
                <a:tc vMerge="1">
                  <a:tcPr>
                    <a:solidFill>
                      <a:srgbClr val="F2F2F2"/>
                    </a:solidFill>
                  </a:tcPr>
                </a:tc>
                <a:tc vMerge="1"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游戏三：飞盘接力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97510">
                <a:tc vMerge="1">
                  <a:tcPr>
                    <a:solidFill>
                      <a:srgbClr val="F2F2F2"/>
                    </a:solidFill>
                  </a:tcPr>
                </a:tc>
                <a:tc vMerge="1"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游戏四：飞盘保龄球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16:50-17:20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亲子飞盘正赛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按照家庭，组建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10-15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人队伍，进行正赛活动，赢取大礼品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D9D9D9"/>
                    </a:solidFill>
                  </a:tcPr>
                </a:tc>
              </a:tr>
              <a:tr h="3981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17:20-17:30</a:t>
                      </a:r>
                      <a:endParaRPr lang="en-US" altLang="zh-CN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活动颁奖</a:t>
                      </a:r>
                      <a:r>
                        <a:rPr lang="en-US" altLang="zh-CN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+</a:t>
                      </a: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大合影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>
                          <a:latin typeface="+mn-lt"/>
                          <a:ea typeface="+mn-ea"/>
                          <a:cs typeface="+mn-ea"/>
                          <a:sym typeface="+mn-lt"/>
                        </a:rPr>
                        <a:t>按照亲子飞盘正赛进行颁奖</a:t>
                      </a:r>
                      <a:endParaRPr lang="zh-CN" altLang="en-US" sz="160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  <p:sp>
        <p:nvSpPr>
          <p:cNvPr id="3" name="矩形 2"/>
          <p:cNvSpPr/>
          <p:nvPr/>
        </p:nvSpPr>
        <p:spPr>
          <a:xfrm>
            <a:off x="7091680" y="3881120"/>
            <a:ext cx="4257040" cy="147256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34156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cs typeface="+mn-ea"/>
                <a:sym typeface="+mn-lt"/>
              </a:rPr>
              <a:t>教练开场</a:t>
            </a:r>
            <a:r>
              <a:rPr lang="en-US" altLang="zh-CN" sz="2400" b="1">
                <a:cs typeface="+mn-ea"/>
                <a:sym typeface="+mn-lt"/>
              </a:rPr>
              <a:t>+</a:t>
            </a:r>
            <a:r>
              <a:rPr lang="zh-CN" altLang="en-US" sz="2400" b="1">
                <a:cs typeface="+mn-ea"/>
                <a:sym typeface="+mn-lt"/>
              </a:rPr>
              <a:t>热身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教练组自我介绍</a:t>
            </a:r>
            <a:r>
              <a:rPr lang="en-US" altLang="zh-CN" sz="1600">
                <a:cs typeface="+mn-ea"/>
                <a:sym typeface="+mn-lt"/>
              </a:rPr>
              <a:t>+</a:t>
            </a:r>
            <a:r>
              <a:rPr lang="zh-CN" altLang="en-US" sz="1600">
                <a:cs typeface="+mn-ea"/>
                <a:sym typeface="+mn-lt"/>
              </a:rPr>
              <a:t>安全讲解</a:t>
            </a:r>
            <a:r>
              <a:rPr lang="en-US" altLang="zh-CN" sz="1600">
                <a:cs typeface="+mn-ea"/>
                <a:sym typeface="+mn-lt"/>
              </a:rPr>
              <a:t>+</a:t>
            </a:r>
            <a:r>
              <a:rPr lang="zh-CN" altLang="en-US" sz="1600">
                <a:cs typeface="+mn-ea"/>
                <a:sym typeface="+mn-lt"/>
              </a:rPr>
              <a:t>活动流程概要讲解</a:t>
            </a:r>
            <a:r>
              <a:rPr lang="en-US" altLang="zh-CN" sz="1600">
                <a:cs typeface="+mn-ea"/>
                <a:sym typeface="+mn-lt"/>
              </a:rPr>
              <a:t>+</a:t>
            </a:r>
            <a:r>
              <a:rPr lang="zh-CN" altLang="en-US" sz="1600">
                <a:cs typeface="+mn-ea"/>
                <a:sym typeface="+mn-lt"/>
              </a:rPr>
              <a:t>热身</a:t>
            </a:r>
            <a:endParaRPr lang="zh-CN" altLang="en-US" sz="1600">
              <a:cs typeface="+mn-ea"/>
              <a:sym typeface="+mn-lt"/>
            </a:endParaRPr>
          </a:p>
        </p:txBody>
      </p:sp>
      <p:pic>
        <p:nvPicPr>
          <p:cNvPr id="2" name="图片 1" descr="33799b71d236b657a9c77d0312e4a7a"/>
          <p:cNvPicPr>
            <a:picLocks noChangeAspect="1"/>
          </p:cNvPicPr>
          <p:nvPr/>
        </p:nvPicPr>
        <p:blipFill>
          <a:blip r:embed="rId2"/>
          <a:srcRect t="12598" r="10544" b="9678"/>
          <a:stretch>
            <a:fillRect/>
          </a:stretch>
        </p:blipFill>
        <p:spPr>
          <a:xfrm>
            <a:off x="4514215" y="2235200"/>
            <a:ext cx="6872605" cy="3964940"/>
          </a:xfrm>
          <a:prstGeom prst="rect">
            <a:avLst/>
          </a:prstGeom>
        </p:spPr>
      </p:pic>
      <p:pic>
        <p:nvPicPr>
          <p:cNvPr id="8" name="图片 7" descr="1ec51793aac81a485fd3a529427b30d"/>
          <p:cNvPicPr>
            <a:picLocks noChangeAspect="1"/>
          </p:cNvPicPr>
          <p:nvPr/>
        </p:nvPicPr>
        <p:blipFill>
          <a:blip r:embed="rId3"/>
          <a:srcRect t="10078" b="9294"/>
          <a:stretch>
            <a:fillRect/>
          </a:stretch>
        </p:blipFill>
        <p:spPr>
          <a:xfrm>
            <a:off x="699135" y="2195195"/>
            <a:ext cx="3745230" cy="402463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34156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飞盘姿势教学</a:t>
            </a:r>
            <a:endParaRPr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10763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学习飞盘手花</a:t>
            </a:r>
            <a:r>
              <a:rPr lang="en-US" altLang="zh-CN" sz="1600">
                <a:cs typeface="+mn-ea"/>
                <a:sym typeface="+mn-lt"/>
              </a:rPr>
              <a:t>+</a:t>
            </a:r>
            <a:r>
              <a:rPr lang="zh-CN" altLang="en-US" sz="1600">
                <a:cs typeface="+mn-ea"/>
                <a:sym typeface="+mn-lt"/>
              </a:rPr>
              <a:t>学习飞盘投掷</a:t>
            </a:r>
            <a:r>
              <a:rPr lang="en-US" altLang="zh-CN" sz="1600">
                <a:cs typeface="+mn-ea"/>
                <a:sym typeface="+mn-lt"/>
              </a:rPr>
              <a:t>+“</a:t>
            </a:r>
            <a:r>
              <a:rPr lang="zh-CN" altLang="en-US" sz="1600">
                <a:cs typeface="+mn-ea"/>
                <a:sym typeface="+mn-lt"/>
              </a:rPr>
              <a:t>盘儿飞</a:t>
            </a:r>
            <a:r>
              <a:rPr lang="en-US" altLang="zh-CN" sz="1600">
                <a:cs typeface="+mn-ea"/>
                <a:sym typeface="+mn-lt"/>
              </a:rPr>
              <a:t>”</a:t>
            </a:r>
            <a:r>
              <a:rPr lang="zh-CN" altLang="en-US" sz="1600">
                <a:cs typeface="+mn-ea"/>
                <a:sym typeface="+mn-lt"/>
              </a:rPr>
              <a:t>跑传接盘</a:t>
            </a:r>
            <a:endParaRPr lang="zh-CN" altLang="en-US" sz="1600">
              <a:cs typeface="+mn-ea"/>
              <a:sym typeface="+mn-lt"/>
            </a:endParaRPr>
          </a:p>
          <a:p>
            <a:pPr>
              <a:buNone/>
            </a:pPr>
            <a:r>
              <a:rPr lang="en-US" altLang="zh-CN" sz="1600">
                <a:cs typeface="+mn-ea"/>
                <a:sym typeface="+mn-lt"/>
              </a:rPr>
              <a:t>1</a:t>
            </a:r>
            <a:r>
              <a:rPr lang="zh-CN" altLang="en-US" sz="1600">
                <a:cs typeface="+mn-ea"/>
                <a:sym typeface="+mn-lt"/>
              </a:rPr>
              <a:t>、亲子飞盘正赛：按照家庭，组建</a:t>
            </a:r>
            <a:r>
              <a:rPr lang="en-US" altLang="zh-CN" sz="1600">
                <a:cs typeface="+mn-ea"/>
                <a:sym typeface="+mn-lt"/>
              </a:rPr>
              <a:t>10-15</a:t>
            </a:r>
            <a:r>
              <a:rPr lang="zh-CN" altLang="en-US" sz="1600">
                <a:cs typeface="+mn-ea"/>
                <a:sym typeface="+mn-lt"/>
              </a:rPr>
              <a:t>人队伍，进行最后的亲子飞盘正赛</a:t>
            </a:r>
            <a:endParaRPr lang="zh-CN" altLang="en-US" sz="1600">
              <a:cs typeface="+mn-ea"/>
              <a:sym typeface="+mn-lt"/>
            </a:endParaRPr>
          </a:p>
          <a:p>
            <a:pPr>
              <a:buNone/>
            </a:pPr>
            <a:r>
              <a:rPr lang="en-US" altLang="zh-CN" sz="1600">
                <a:cs typeface="+mn-ea"/>
                <a:sym typeface="+mn-lt"/>
              </a:rPr>
              <a:t>2</a:t>
            </a:r>
            <a:r>
              <a:rPr lang="zh-CN" altLang="en-US" sz="1600">
                <a:cs typeface="+mn-ea"/>
                <a:sym typeface="+mn-lt"/>
              </a:rPr>
              <a:t>、亲子飞盘游戏：按照家庭为队伍进行游戏互动</a:t>
            </a:r>
            <a:endParaRPr lang="zh-CN" altLang="en-US" sz="1600">
              <a:cs typeface="+mn-ea"/>
              <a:sym typeface="+mn-lt"/>
            </a:endParaRPr>
          </a:p>
          <a:p>
            <a:pPr>
              <a:buNone/>
            </a:pPr>
            <a:endParaRPr lang="en-US" altLang="zh-CN" sz="1600">
              <a:cs typeface="+mn-ea"/>
              <a:sym typeface="+mn-lt"/>
            </a:endParaRPr>
          </a:p>
        </p:txBody>
      </p:sp>
      <p:pic>
        <p:nvPicPr>
          <p:cNvPr id="6" name="图片 5" descr="2e273f0399392f1654e132689d781aa"/>
          <p:cNvPicPr>
            <a:picLocks noChangeAspect="1"/>
          </p:cNvPicPr>
          <p:nvPr/>
        </p:nvPicPr>
        <p:blipFill>
          <a:blip r:embed="rId2"/>
          <a:srcRect t="12038"/>
          <a:stretch>
            <a:fillRect/>
          </a:stretch>
        </p:blipFill>
        <p:spPr>
          <a:xfrm>
            <a:off x="842010" y="2698750"/>
            <a:ext cx="6127115" cy="358330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6120" y="5379085"/>
            <a:ext cx="1787525" cy="675005"/>
          </a:xfrm>
          <a:prstGeom prst="rect">
            <a:avLst/>
          </a:prstGeom>
        </p:spPr>
      </p:pic>
      <p:pic>
        <p:nvPicPr>
          <p:cNvPr id="8" name="图片 7" descr="1951ae04a0982cf17bee91fd95ebd85"/>
          <p:cNvPicPr>
            <a:picLocks noChangeAspect="1"/>
          </p:cNvPicPr>
          <p:nvPr/>
        </p:nvPicPr>
        <p:blipFill>
          <a:blip r:embed="rId4"/>
          <a:srcRect b="9472"/>
          <a:stretch>
            <a:fillRect/>
          </a:stretch>
        </p:blipFill>
        <p:spPr>
          <a:xfrm>
            <a:off x="7066915" y="2698750"/>
            <a:ext cx="2967990" cy="358076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341566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亲子飞盘游戏</a:t>
            </a:r>
            <a:r>
              <a:rPr lang="en-US" sz="2400" b="1">
                <a:cs typeface="+mn-ea"/>
                <a:sym typeface="+mn-lt"/>
              </a:rPr>
              <a:t>-飞盘投篮</a:t>
            </a:r>
            <a:endParaRPr 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None/>
            </a:pPr>
            <a:r>
              <a:rPr lang="zh-CN" sz="1600">
                <a:cs typeface="+mn-ea"/>
                <a:sym typeface="+mn-lt"/>
              </a:rPr>
              <a:t>【游戏规则】：</a:t>
            </a:r>
            <a:r>
              <a:rPr sz="1600">
                <a:cs typeface="+mn-ea"/>
                <a:sym typeface="+mn-lt"/>
              </a:rPr>
              <a:t>与投篮类似，掌握适合的力度，</a:t>
            </a:r>
            <a:r>
              <a:rPr lang="zh-CN" sz="1600">
                <a:cs typeface="+mn-ea"/>
                <a:sym typeface="+mn-lt"/>
              </a:rPr>
              <a:t>至少两个人参与，一大一小的形式，小朋友有三次投篮机会，大朋友有两次投篮机会，</a:t>
            </a:r>
            <a:r>
              <a:rPr sz="1600">
                <a:cs typeface="+mn-ea"/>
                <a:sym typeface="+mn-lt"/>
              </a:rPr>
              <a:t>每次投进篮筐都会获得相应的</a:t>
            </a:r>
            <a:r>
              <a:rPr lang="en-US" sz="1600">
                <a:cs typeface="+mn-ea"/>
                <a:sym typeface="+mn-lt"/>
              </a:rPr>
              <a:t>1</a:t>
            </a:r>
            <a:r>
              <a:rPr lang="zh-CN" altLang="en-US" sz="1600">
                <a:cs typeface="+mn-ea"/>
                <a:sym typeface="+mn-lt"/>
              </a:rPr>
              <a:t>积分，此项最高积分为</a:t>
            </a:r>
            <a:r>
              <a:rPr lang="en-US" altLang="zh-CN" sz="1600">
                <a:cs typeface="+mn-ea"/>
                <a:sym typeface="+mn-lt"/>
              </a:rPr>
              <a:t>5</a:t>
            </a:r>
            <a:r>
              <a:rPr lang="zh-CN" altLang="en-US" sz="1600">
                <a:cs typeface="+mn-ea"/>
                <a:sym typeface="+mn-lt"/>
              </a:rPr>
              <a:t>分</a:t>
            </a:r>
            <a:endParaRPr sz="1600">
              <a:cs typeface="+mn-ea"/>
              <a:sym typeface="+mn-lt"/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rcRect t="11948"/>
          <a:stretch>
            <a:fillRect/>
          </a:stretch>
        </p:blipFill>
        <p:spPr>
          <a:xfrm>
            <a:off x="699135" y="2441575"/>
            <a:ext cx="5900420" cy="37699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 descr="af322d4ded0d37aeb169052a5128508"/>
          <p:cNvPicPr>
            <a:picLocks noChangeAspect="1"/>
          </p:cNvPicPr>
          <p:nvPr/>
        </p:nvPicPr>
        <p:blipFill>
          <a:blip r:embed="rId3"/>
          <a:srcRect l="14572"/>
          <a:stretch>
            <a:fillRect/>
          </a:stretch>
        </p:blipFill>
        <p:spPr>
          <a:xfrm>
            <a:off x="6619875" y="2441575"/>
            <a:ext cx="4839335" cy="37611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650" y="5469255"/>
            <a:ext cx="1923415" cy="73279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亲子飞盘游戏</a:t>
            </a:r>
            <a:r>
              <a:rPr lang="en-US" sz="2400" b="1">
                <a:cs typeface="+mn-ea"/>
                <a:sym typeface="+mn-lt"/>
              </a:rPr>
              <a:t>-飞盘九宫格</a:t>
            </a:r>
            <a:endParaRPr 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sz="1600">
                <a:cs typeface="+mn-ea"/>
                <a:sym typeface="+mn-lt"/>
              </a:rPr>
              <a:t>【游戏规则】：至少两个人参与，一大一小的形式，，小朋友有三次机会，大朋友有两次机会，在相应的区域外利用飞盘九宫格道具进行击打，击中相应目标将获得对应分数</a:t>
            </a:r>
            <a:endParaRPr lang="zh-CN" sz="1600">
              <a:cs typeface="+mn-ea"/>
              <a:sym typeface="+mn-lt"/>
            </a:endParaRPr>
          </a:p>
        </p:txBody>
      </p:sp>
      <p:pic>
        <p:nvPicPr>
          <p:cNvPr id="2" name="图片 1" descr="5bb881b545d33ff9a60b5ecedd8908b"/>
          <p:cNvPicPr>
            <a:picLocks noChangeAspect="1"/>
          </p:cNvPicPr>
          <p:nvPr/>
        </p:nvPicPr>
        <p:blipFill>
          <a:blip r:embed="rId2"/>
          <a:srcRect t="50217" r="7797"/>
          <a:stretch>
            <a:fillRect/>
          </a:stretch>
        </p:blipFill>
        <p:spPr>
          <a:xfrm>
            <a:off x="778510" y="2550160"/>
            <a:ext cx="4948555" cy="35617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5382895"/>
            <a:ext cx="1612900" cy="593725"/>
          </a:xfrm>
          <a:prstGeom prst="rect">
            <a:avLst/>
          </a:prstGeom>
        </p:spPr>
      </p:pic>
      <p:pic>
        <p:nvPicPr>
          <p:cNvPr id="7" name="图片 6" descr="5bb881b545d33ff9a60b5ecedd8908b"/>
          <p:cNvPicPr>
            <a:picLocks noChangeAspect="1"/>
          </p:cNvPicPr>
          <p:nvPr/>
        </p:nvPicPr>
        <p:blipFill>
          <a:blip r:embed="rId2"/>
          <a:srcRect b="50713"/>
          <a:stretch>
            <a:fillRect/>
          </a:stretch>
        </p:blipFill>
        <p:spPr>
          <a:xfrm>
            <a:off x="5797550" y="2571115"/>
            <a:ext cx="5389880" cy="354076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亲子飞盘游戏</a:t>
            </a:r>
            <a:r>
              <a:rPr lang="en-US" sz="2400" b="1">
                <a:cs typeface="+mn-ea"/>
                <a:sym typeface="+mn-lt"/>
              </a:rPr>
              <a:t>-飞盘接力</a:t>
            </a:r>
            <a:endParaRPr 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sz="1600">
                <a:cs typeface="+mn-ea"/>
                <a:sym typeface="+mn-lt"/>
              </a:rPr>
              <a:t>【游戏规则】：至少三个人参与，一大两小或者两大一小的形式，将飞盘传接给下一位队友，按顺时针或者逆时针传递，所有队友飞盘不能掉落，掉落则重新计算次数，连续达到</a:t>
            </a:r>
            <a:r>
              <a:rPr lang="en-US" altLang="zh-CN" sz="1600">
                <a:cs typeface="+mn-ea"/>
                <a:sym typeface="+mn-lt"/>
              </a:rPr>
              <a:t>2</a:t>
            </a:r>
            <a:r>
              <a:rPr lang="zh-CN" altLang="en-US" sz="1600">
                <a:cs typeface="+mn-ea"/>
                <a:sym typeface="+mn-lt"/>
              </a:rPr>
              <a:t>次</a:t>
            </a:r>
            <a:r>
              <a:rPr lang="zh-CN" sz="1600">
                <a:cs typeface="+mn-ea"/>
                <a:sym typeface="+mn-lt"/>
              </a:rPr>
              <a:t>则获得</a:t>
            </a:r>
            <a:r>
              <a:rPr lang="en-US" altLang="zh-CN" sz="1600">
                <a:cs typeface="+mn-ea"/>
                <a:sym typeface="+mn-lt"/>
              </a:rPr>
              <a:t>4</a:t>
            </a:r>
            <a:r>
              <a:rPr lang="zh-CN" altLang="en-US" sz="1600">
                <a:cs typeface="+mn-ea"/>
                <a:sym typeface="+mn-lt"/>
              </a:rPr>
              <a:t>积分、</a:t>
            </a:r>
            <a:r>
              <a:rPr lang="en-US" altLang="zh-CN" sz="1600">
                <a:cs typeface="+mn-ea"/>
                <a:sym typeface="+mn-lt"/>
              </a:rPr>
              <a:t>3</a:t>
            </a:r>
            <a:r>
              <a:rPr lang="zh-CN" altLang="en-US" sz="1600">
                <a:cs typeface="+mn-ea"/>
                <a:sym typeface="+mn-lt"/>
              </a:rPr>
              <a:t>次</a:t>
            </a:r>
            <a:r>
              <a:rPr lang="zh-CN" sz="1600">
                <a:cs typeface="+mn-ea"/>
                <a:sym typeface="+mn-lt"/>
              </a:rPr>
              <a:t>则获得</a:t>
            </a:r>
            <a:r>
              <a:rPr lang="en-US" altLang="zh-CN" sz="1600">
                <a:cs typeface="+mn-ea"/>
                <a:sym typeface="+mn-lt"/>
              </a:rPr>
              <a:t>6</a:t>
            </a:r>
            <a:r>
              <a:rPr lang="zh-CN" altLang="en-US" sz="1600">
                <a:cs typeface="+mn-ea"/>
                <a:sym typeface="+mn-lt"/>
              </a:rPr>
              <a:t>积分、</a:t>
            </a:r>
            <a:r>
              <a:rPr lang="en-US" altLang="zh-CN" sz="1600">
                <a:cs typeface="+mn-ea"/>
                <a:sym typeface="+mn-lt"/>
              </a:rPr>
              <a:t>4</a:t>
            </a:r>
            <a:r>
              <a:rPr lang="zh-CN" altLang="en-US" sz="1600">
                <a:cs typeface="+mn-ea"/>
                <a:sym typeface="+mn-lt"/>
              </a:rPr>
              <a:t>次</a:t>
            </a:r>
            <a:r>
              <a:rPr lang="zh-CN" sz="1600">
                <a:cs typeface="+mn-ea"/>
                <a:sym typeface="+mn-lt"/>
              </a:rPr>
              <a:t>则获得</a:t>
            </a:r>
            <a:r>
              <a:rPr lang="en-US" altLang="zh-CN" sz="1600">
                <a:cs typeface="+mn-ea"/>
                <a:sym typeface="+mn-lt"/>
              </a:rPr>
              <a:t>8</a:t>
            </a:r>
            <a:r>
              <a:rPr lang="zh-CN" altLang="en-US" sz="1600">
                <a:cs typeface="+mn-ea"/>
                <a:sym typeface="+mn-lt"/>
              </a:rPr>
              <a:t>积分、</a:t>
            </a:r>
            <a:r>
              <a:rPr lang="en-US" altLang="zh-CN" sz="1600">
                <a:cs typeface="+mn-ea"/>
                <a:sym typeface="+mn-lt"/>
              </a:rPr>
              <a:t>5</a:t>
            </a:r>
            <a:r>
              <a:rPr lang="zh-CN" sz="1600">
                <a:cs typeface="+mn-ea"/>
                <a:sym typeface="+mn-lt"/>
              </a:rPr>
              <a:t>次则获得</a:t>
            </a:r>
            <a:r>
              <a:rPr lang="en-US" altLang="zh-CN" sz="1600">
                <a:cs typeface="+mn-ea"/>
                <a:sym typeface="+mn-lt"/>
              </a:rPr>
              <a:t>10</a:t>
            </a:r>
            <a:r>
              <a:rPr lang="zh-CN" altLang="en-US" sz="1600">
                <a:cs typeface="+mn-ea"/>
                <a:sym typeface="+mn-lt"/>
              </a:rPr>
              <a:t>积分</a:t>
            </a:r>
            <a:r>
              <a:rPr lang="zh-CN" sz="1600">
                <a:cs typeface="+mn-ea"/>
                <a:sym typeface="+mn-lt"/>
              </a:rPr>
              <a:t>。</a:t>
            </a:r>
            <a:endParaRPr lang="zh-CN" sz="1600">
              <a:cs typeface="+mn-ea"/>
              <a:sym typeface="+mn-lt"/>
            </a:endParaRPr>
          </a:p>
        </p:txBody>
      </p:sp>
      <p:pic>
        <p:nvPicPr>
          <p:cNvPr id="2" name="图片 1" descr="349bf7408f20218317ca9a457f652a1"/>
          <p:cNvPicPr>
            <a:picLocks noChangeAspect="1"/>
          </p:cNvPicPr>
          <p:nvPr/>
        </p:nvPicPr>
        <p:blipFill>
          <a:blip r:embed="rId2"/>
          <a:srcRect b="10102"/>
          <a:stretch>
            <a:fillRect/>
          </a:stretch>
        </p:blipFill>
        <p:spPr>
          <a:xfrm>
            <a:off x="782955" y="2687955"/>
            <a:ext cx="2949575" cy="3540125"/>
          </a:xfrm>
          <a:prstGeom prst="rect">
            <a:avLst/>
          </a:prstGeom>
        </p:spPr>
      </p:pic>
      <p:pic>
        <p:nvPicPr>
          <p:cNvPr id="112" name="图片 111"/>
          <p:cNvPicPr/>
          <p:nvPr/>
        </p:nvPicPr>
        <p:blipFill>
          <a:blip r:embed="rId3"/>
          <a:srcRect t="25794"/>
          <a:stretch>
            <a:fillRect/>
          </a:stretch>
        </p:blipFill>
        <p:spPr>
          <a:xfrm>
            <a:off x="3810000" y="2687320"/>
            <a:ext cx="6635750" cy="35407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亲子飞盘游戏</a:t>
            </a:r>
            <a:r>
              <a:rPr lang="en-US" sz="2400" b="1">
                <a:cs typeface="+mn-ea"/>
                <a:sym typeface="+mn-lt"/>
              </a:rPr>
              <a:t>-飞盘</a:t>
            </a:r>
            <a:r>
              <a:rPr lang="zh-CN" altLang="en-US" sz="2400" b="1">
                <a:cs typeface="+mn-ea"/>
                <a:sym typeface="+mn-lt"/>
              </a:rPr>
              <a:t>保龄球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sz="1600">
                <a:cs typeface="+mn-ea"/>
                <a:sym typeface="+mn-lt"/>
              </a:rPr>
              <a:t>【游戏规则】：至少两个人参与，一大一小的形式，，小朋友有三次机会，大朋友有两次机会，在相应的区域外利用飞盘击打保龄球，按照最高的一次击倒数量，统计积分，击倒多少个则获得多少积分</a:t>
            </a:r>
            <a:endParaRPr lang="zh-CN" sz="1600">
              <a:cs typeface="+mn-ea"/>
              <a:sym typeface="+mn-lt"/>
            </a:endParaRPr>
          </a:p>
        </p:txBody>
      </p:sp>
      <p:pic>
        <p:nvPicPr>
          <p:cNvPr id="2" name="图片 1" descr="a73ec33fd8f01df8c2dcf77098d4fd4"/>
          <p:cNvPicPr>
            <a:picLocks noChangeAspect="1"/>
          </p:cNvPicPr>
          <p:nvPr/>
        </p:nvPicPr>
        <p:blipFill>
          <a:blip r:embed="rId2"/>
          <a:srcRect l="2986" t="52808" r="3491" b="3042"/>
          <a:stretch>
            <a:fillRect/>
          </a:stretch>
        </p:blipFill>
        <p:spPr>
          <a:xfrm>
            <a:off x="643255" y="2512695"/>
            <a:ext cx="5869305" cy="36398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9115" y="5670550"/>
            <a:ext cx="859155" cy="565785"/>
          </a:xfrm>
          <a:prstGeom prst="rect">
            <a:avLst/>
          </a:prstGeom>
        </p:spPr>
      </p:pic>
      <p:pic>
        <p:nvPicPr>
          <p:cNvPr id="7" name="图片 6" descr="5e0e6b51e684d04f0451835734f1955"/>
          <p:cNvPicPr>
            <a:picLocks noChangeAspect="1"/>
          </p:cNvPicPr>
          <p:nvPr/>
        </p:nvPicPr>
        <p:blipFill>
          <a:blip r:embed="rId4"/>
          <a:srcRect l="-539" t="396" r="8261" b="49212"/>
          <a:stretch>
            <a:fillRect/>
          </a:stretch>
        </p:blipFill>
        <p:spPr>
          <a:xfrm>
            <a:off x="6512560" y="2512695"/>
            <a:ext cx="5000625" cy="363982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亲子飞盘正赛</a:t>
            </a:r>
            <a:endParaRPr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None/>
            </a:pPr>
            <a:r>
              <a:rPr lang="zh-CN" altLang="en-US" sz="1600">
                <a:cs typeface="+mn-ea"/>
                <a:sym typeface="+mn-lt"/>
              </a:rPr>
              <a:t>按照家庭，组建</a:t>
            </a:r>
            <a:r>
              <a:rPr lang="en-US" altLang="zh-CN" sz="1600">
                <a:cs typeface="+mn-ea"/>
                <a:sym typeface="+mn-lt"/>
              </a:rPr>
              <a:t>10-15</a:t>
            </a:r>
            <a:r>
              <a:rPr lang="zh-CN" altLang="en-US" sz="1600">
                <a:cs typeface="+mn-ea"/>
                <a:sym typeface="+mn-lt"/>
              </a:rPr>
              <a:t>人队伍，进行正赛活动，赢取大礼品</a:t>
            </a:r>
            <a:endParaRPr lang="zh-CN" sz="1600">
              <a:cs typeface="+mn-ea"/>
              <a:sym typeface="+mn-lt"/>
            </a:endParaRPr>
          </a:p>
        </p:txBody>
      </p:sp>
      <p:pic>
        <p:nvPicPr>
          <p:cNvPr id="2" name="图片 1" descr="3ba3ac259b241ca7b149e7ecf60fbc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35" y="2337435"/>
            <a:ext cx="3096895" cy="41306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420" y="6031865"/>
            <a:ext cx="967740" cy="320675"/>
          </a:xfrm>
          <a:prstGeom prst="rect">
            <a:avLst/>
          </a:prstGeom>
        </p:spPr>
      </p:pic>
      <p:pic>
        <p:nvPicPr>
          <p:cNvPr id="7" name="图片 6" descr="164364a4213a40a8ac3b852bc78d110"/>
          <p:cNvPicPr>
            <a:picLocks noChangeAspect="1"/>
          </p:cNvPicPr>
          <p:nvPr/>
        </p:nvPicPr>
        <p:blipFill>
          <a:blip r:embed="rId4"/>
          <a:srcRect l="6173" t="29035" r="6457"/>
          <a:stretch>
            <a:fillRect/>
          </a:stretch>
        </p:blipFill>
        <p:spPr>
          <a:xfrm>
            <a:off x="3841115" y="2351405"/>
            <a:ext cx="3800475" cy="411670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5801360"/>
            <a:ext cx="402590" cy="551815"/>
          </a:xfrm>
          <a:prstGeom prst="rect">
            <a:avLst/>
          </a:prstGeom>
        </p:spPr>
      </p:pic>
      <p:pic>
        <p:nvPicPr>
          <p:cNvPr id="9" name="图片 8" descr="36cd50ef3cbff528c80db7c6cdcfe2d"/>
          <p:cNvPicPr>
            <a:picLocks noChangeAspect="1"/>
          </p:cNvPicPr>
          <p:nvPr/>
        </p:nvPicPr>
        <p:blipFill>
          <a:blip r:embed="rId6"/>
          <a:srcRect b="9791"/>
          <a:stretch>
            <a:fillRect/>
          </a:stretch>
        </p:blipFill>
        <p:spPr>
          <a:xfrm>
            <a:off x="7686675" y="2351405"/>
            <a:ext cx="3413125" cy="4104005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41630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30276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让快乐飞起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游戏时光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活动颁奖</a:t>
            </a:r>
            <a:r>
              <a:rPr lang="en-US" sz="2400" b="1">
                <a:cs typeface="+mn-ea"/>
                <a:sym typeface="+mn-lt"/>
              </a:rPr>
              <a:t>/</a:t>
            </a:r>
            <a:r>
              <a:rPr lang="zh-CN" altLang="en-US" sz="2400" b="1">
                <a:cs typeface="+mn-ea"/>
                <a:sym typeface="+mn-lt"/>
              </a:rPr>
              <a:t>大合影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按照亲子飞盘正赛进行颁奖，最后进行大合影留念</a:t>
            </a:r>
            <a:endParaRPr lang="zh-CN" altLang="en-US" sz="1600">
              <a:cs typeface="+mn-ea"/>
              <a:sym typeface="+mn-lt"/>
            </a:endParaRPr>
          </a:p>
        </p:txBody>
      </p:sp>
      <p:pic>
        <p:nvPicPr>
          <p:cNvPr id="113" name="图片 112"/>
          <p:cNvPicPr/>
          <p:nvPr/>
        </p:nvPicPr>
        <p:blipFill>
          <a:blip r:embed="rId2"/>
          <a:srcRect l="4249" t="11991" r="5489"/>
          <a:stretch>
            <a:fillRect/>
          </a:stretch>
        </p:blipFill>
        <p:spPr>
          <a:xfrm>
            <a:off x="778510" y="2525395"/>
            <a:ext cx="5220970" cy="3639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3"/>
          <a:stretch>
            <a:fillRect/>
          </a:stretch>
        </p:blipFill>
        <p:spPr>
          <a:xfrm>
            <a:off x="6040755" y="2525395"/>
            <a:ext cx="5443855" cy="36391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11.5-11.6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62830" y="891540"/>
            <a:ext cx="39357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sz="1400" b="1">
                <a:highlight>
                  <a:srgbClr val="FFFF00"/>
                </a:highlight>
                <a:cs typeface="+mn-ea"/>
                <a:sym typeface="+mn-lt"/>
              </a:rPr>
              <a:t>2022.1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1.5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  <a:p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n w="3175">
                  <a:solidFill>
                    <a:srgbClr val="00D173"/>
                  </a:solidFill>
                </a:ln>
                <a:noFill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TWO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活动内容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91280" y="4903470"/>
            <a:ext cx="49155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sz="24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②“西湖相约 巧遇良缘”</a:t>
            </a:r>
            <a:endParaRPr lang="zh-CN" sz="2400" b="1" dirty="0">
              <a:solidFill>
                <a:srgbClr val="000000"/>
              </a:solidFill>
              <a:highlight>
                <a:srgbClr val="FFFF00"/>
              </a:highlight>
              <a:cs typeface="+mn-ea"/>
              <a:sym typeface="+mn-lt"/>
            </a:endParaRPr>
          </a:p>
          <a:p>
            <a:pPr indent="0" algn="ctr">
              <a:buNone/>
            </a:pPr>
            <a:r>
              <a:rPr lang="zh-CN" sz="24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大邑总工会&amp;</a:t>
            </a:r>
            <a:r>
              <a:rPr lang="zh-CN" altLang="en-US" sz="24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地产项目</a:t>
            </a:r>
            <a:r>
              <a:rPr lang="zh-CN" sz="24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未来城专场主题联谊会</a:t>
            </a:r>
            <a:endParaRPr lang="en-US" altLang="en-US" sz="3600" b="0" dirty="0">
              <a:solidFill>
                <a:srgbClr val="000000"/>
              </a:solidFill>
              <a:highlight>
                <a:srgbClr val="FFFF00"/>
              </a:highlight>
              <a:cs typeface="+mn-ea"/>
              <a:sym typeface="+mn-lt"/>
            </a:endParaRPr>
          </a:p>
          <a:p>
            <a:pPr indent="0" algn="ctr">
              <a:buNone/>
            </a:pPr>
            <a:endParaRPr lang="zh-CN" altLang="en-US" sz="3600" b="1" dirty="0">
              <a:solidFill>
                <a:schemeClr val="tx1"/>
              </a:solidFill>
              <a:highlight>
                <a:srgbClr val="FFFF00"/>
              </a:highligh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 flipV="1">
            <a:off x="-29845" y="-635"/>
            <a:ext cx="5963920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 t="-683" r="24472"/>
          <a:stretch>
            <a:fillRect/>
          </a:stretch>
        </p:blipFill>
        <p:spPr>
          <a:xfrm>
            <a:off x="-130175" y="-635"/>
            <a:ext cx="7788275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l="23992" t="83" r="17104"/>
          <a:stretch>
            <a:fillRect/>
          </a:stretch>
        </p:blipFill>
        <p:spPr>
          <a:xfrm>
            <a:off x="5934075" y="0"/>
            <a:ext cx="6257925" cy="69399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 rot="5400000" flipH="1">
            <a:off x="-1098466" y="1068250"/>
            <a:ext cx="6872570" cy="4736067"/>
          </a:xfrm>
          <a:prstGeom prst="rect">
            <a:avLst/>
          </a:prstGeom>
          <a:solidFill>
            <a:srgbClr val="32B535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48005" y="5243830"/>
            <a:ext cx="375729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提前一周发起线上话题营销——“这个光棍节你打算怎么过?”以及线上H5活动预告宣传。</a:t>
            </a:r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" name="图片 4" descr="图片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625" y="4295775"/>
            <a:ext cx="1786255" cy="372110"/>
          </a:xfrm>
          <a:prstGeom prst="rect">
            <a:avLst/>
          </a:prstGeom>
        </p:spPr>
      </p:pic>
      <p:pic>
        <p:nvPicPr>
          <p:cNvPr id="7" name="图片 6" descr="图片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55" y="831850"/>
            <a:ext cx="2023745" cy="4025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7185" y="2694305"/>
            <a:ext cx="4572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>
                <a:solidFill>
                  <a:schemeClr val="bg1"/>
                </a:solidFill>
                <a:cs typeface="+mn-ea"/>
                <a:sym typeface="+mn-lt"/>
              </a:rPr>
              <a:t>“</a:t>
            </a:r>
            <a:r>
              <a:rPr lang="zh-CN" altLang="en-US" sz="3600">
                <a:solidFill>
                  <a:schemeClr val="bg1"/>
                </a:solidFill>
                <a:cs typeface="+mn-ea"/>
                <a:sym typeface="+mn-lt"/>
              </a:rPr>
              <a:t>光棍节你怎么过？</a:t>
            </a:r>
            <a:r>
              <a:rPr lang="en-US" altLang="zh-CN" sz="3600">
                <a:solidFill>
                  <a:schemeClr val="bg1"/>
                </a:solidFill>
                <a:cs typeface="+mn-ea"/>
                <a:sym typeface="+mn-lt"/>
              </a:rPr>
              <a:t>”</a:t>
            </a:r>
            <a:endParaRPr lang="en-US" altLang="zh-CN" sz="360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3000">
        <p159:morph option="byObject"/>
      </p:transition>
    </mc:Choice>
    <mc:Fallback>
      <p:transition spd="slow" advClick="0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椭圆 3"/>
          <p:cNvSpPr/>
          <p:nvPr/>
        </p:nvSpPr>
        <p:spPr>
          <a:xfrm>
            <a:off x="4619898" y="735683"/>
            <a:ext cx="2952774" cy="2952774"/>
          </a:xfrm>
          <a:prstGeom prst="ellipse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-1033427" y="1097280"/>
            <a:ext cx="5760640" cy="5760640"/>
          </a:xfrm>
          <a:prstGeom prst="ellipse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  <a:effectLst>
            <a:outerShdw blurRad="1143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9111230" y="3206652"/>
            <a:ext cx="1421508" cy="1421508"/>
          </a:xfrm>
          <a:prstGeom prst="ellipse">
            <a:avLst/>
          </a:prstGeom>
          <a:solidFill>
            <a:srgbClr val="7AD09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863205" y="1097280"/>
            <a:ext cx="4225290" cy="1598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40000"/>
              </a:lnSpc>
            </a:pP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一：由地产项目未来城和大邑总工会合主办的乡村爱情系列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—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《</a:t>
            </a:r>
            <a:r>
              <a:rPr lang="zh-CN" altLang="en-US" sz="1400" dirty="0">
                <a:cs typeface="+mn-ea"/>
                <a:sym typeface="+mn-lt"/>
              </a:rPr>
              <a:t>双十一</a:t>
            </a:r>
            <a:r>
              <a:rPr lang="zh-CN" sz="1400" dirty="0">
                <a:cs typeface="+mn-ea"/>
                <a:sym typeface="+mn-lt"/>
              </a:rPr>
              <a:t>解忧光棍趴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》大型交友联谊会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+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五矿交友联谊活动，以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“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脱单</a:t>
            </a:r>
            <a:r>
              <a:rPr lang="en-US" altLang="zh-CN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”</a:t>
            </a:r>
            <a:r>
              <a:rPr lang="zh-CN" altLang="en-US" sz="1400" spc="300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rPr>
              <a:t>之名，邀请各大品牌赞助商家合作参与，针对此次开业预热制定特定制以下方案。</a:t>
            </a:r>
            <a:endParaRPr lang="zh-CN" altLang="en-US" sz="1400" spc="300" dirty="0">
              <a:solidFill>
                <a:schemeClr val="tx1">
                  <a:lumMod val="95000"/>
                  <a:lumOff val="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161405" y="4028440"/>
            <a:ext cx="5847080" cy="2084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80000"/>
              </a:lnSpc>
              <a:spcBef>
                <a:spcPct val="0"/>
              </a:spcBef>
            </a:pPr>
            <a:r>
              <a:rPr lang="zh-CN" altLang="en-US" dirty="0">
                <a:cs typeface="+mn-ea"/>
                <a:sym typeface="+mn-lt"/>
              </a:rPr>
              <a:t>搞事情，打造大型交友联谊</a:t>
            </a:r>
            <a:endParaRPr lang="zh-CN" altLang="en-US" dirty="0">
              <a:solidFill>
                <a:schemeClr val="tx1"/>
              </a:solidFill>
              <a:cs typeface="+mn-ea"/>
              <a:sym typeface="+mn-lt"/>
            </a:endParaRPr>
          </a:p>
          <a:p>
            <a:pPr algn="l">
              <a:lnSpc>
                <a:spcPct val="180000"/>
              </a:lnSpc>
              <a:spcBef>
                <a:spcPct val="0"/>
              </a:spcBef>
            </a:pPr>
            <a:r>
              <a:rPr lang="zh-CN" altLang="en-US" dirty="0">
                <a:cs typeface="+mn-ea"/>
                <a:sym typeface="+mn-lt"/>
              </a:rPr>
              <a:t>此次商场预热活动定位以光棍节</a:t>
            </a:r>
            <a:r>
              <a:rPr lang="en-US" altLang="zh-CN" dirty="0">
                <a:cs typeface="+mn-ea"/>
                <a:sym typeface="+mn-lt"/>
              </a:rPr>
              <a:t>“11.11”</a:t>
            </a:r>
            <a:r>
              <a:rPr lang="zh-CN" altLang="en-US" dirty="0">
                <a:cs typeface="+mn-ea"/>
                <a:sym typeface="+mn-lt"/>
              </a:rPr>
              <a:t>的大型节点,将为</a:t>
            </a:r>
            <a:r>
              <a:rPr lang="zh-CN" dirty="0">
                <a:cs typeface="+mn-ea"/>
                <a:sym typeface="+mn-lt"/>
              </a:rPr>
              <a:t>政府单身男女</a:t>
            </a:r>
            <a:r>
              <a:rPr lang="zh-CN" altLang="en-US" dirty="0">
                <a:cs typeface="+mn-ea"/>
                <a:sym typeface="+mn-lt"/>
              </a:rPr>
              <a:t>搭建相亲交友的现实平台,必将受到社会的广泛关注，引起公众的好评,从而提升项目公益形象。</a:t>
            </a:r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3000" advTm="3000">
        <p15:prstTrans prst="pageCurlDouble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3" grpId="0" bldLvl="0" animBg="1"/>
      <p:bldP spid="7" grpId="0" bldLvl="0" animBg="1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1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12845" y="1298575"/>
            <a:ext cx="21983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线上活动</a:t>
            </a:r>
            <a:endParaRPr lang="zh-CN" altLang="en-US" sz="20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177925" y="1958340"/>
            <a:ext cx="4733290" cy="7005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50000"/>
              </a:lnSpc>
            </a:pP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关注微信公众号，每日打卡转发或邀请好友助力都可获得抽奖机会一次。</a:t>
            </a:r>
            <a:r>
              <a: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19" r="49477"/>
          <a:stretch>
            <a:fillRect/>
          </a:stretch>
        </p:blipFill>
        <p:spPr>
          <a:xfrm>
            <a:off x="4837430" y="3957955"/>
            <a:ext cx="968375" cy="194564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2845" y="3957955"/>
            <a:ext cx="1017905" cy="2096135"/>
          </a:xfrm>
          <a:prstGeom prst="rect">
            <a:avLst/>
          </a:prstGeom>
        </p:spPr>
      </p:pic>
      <p:pic>
        <p:nvPicPr>
          <p:cNvPr id="10" name="图片 9" descr="C:\Users\Administrator\Desktop\未标题-1.png未标题-1"/>
          <p:cNvPicPr>
            <a:picLocks noChangeAspect="1"/>
          </p:cNvPicPr>
          <p:nvPr/>
        </p:nvPicPr>
        <p:blipFill>
          <a:blip r:embed="rId4"/>
          <a:srcRect l="19299" t="5001" r="19033" b="1138"/>
          <a:stretch>
            <a:fillRect/>
          </a:stretch>
        </p:blipFill>
        <p:spPr>
          <a:xfrm>
            <a:off x="8645525" y="250190"/>
            <a:ext cx="3037840" cy="580390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948805" y="1298575"/>
            <a:ext cx="51752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>
                <a:cs typeface="+mn-ea"/>
                <a:sym typeface="+mn-lt"/>
              </a:rPr>
              <a:t>线上报名</a:t>
            </a:r>
            <a:endParaRPr lang="zh-CN" altLang="en-US" sz="2000">
              <a:cs typeface="+mn-ea"/>
              <a:sym typeface="+mn-lt"/>
            </a:endParaRPr>
          </a:p>
        </p:txBody>
      </p:sp>
      <p:pic>
        <p:nvPicPr>
          <p:cNvPr id="15" name="图片 14" descr="8eff80809abb3572eb2d23db44fd3d5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055" y="5090160"/>
            <a:ext cx="1510665" cy="1510665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699135" y="674370"/>
            <a:ext cx="447167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42468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线上同时可参与报名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/>
          <a:srcRect t="4534" r="4308" b="46309"/>
          <a:stretch>
            <a:fillRect/>
          </a:stretch>
        </p:blipFill>
        <p:spPr>
          <a:xfrm>
            <a:off x="551180" y="2695575"/>
            <a:ext cx="3054985" cy="339788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5" grpId="0"/>
      <p:bldP spid="22" grpId="0"/>
      <p:bldP spid="22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45" y="207010"/>
            <a:ext cx="11844655" cy="647319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35280" y="3874770"/>
            <a:ext cx="11402695" cy="1198245"/>
          </a:xfrm>
          <a:prstGeom prst="rect">
            <a:avLst/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14655" y="4469130"/>
            <a:ext cx="826198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tx1"/>
                </a:solidFill>
                <a:cs typeface="+mn-ea"/>
                <a:sym typeface="+mn-lt"/>
              </a:rPr>
              <a:t>来地产项目未来城享受火树银花的精彩，但他们也渴望能栖息于大自然中安放抚平那焦躁的尘世身心、享受大自然的绿意环抱、感受斑斓世界的鸟语花香。</a:t>
            </a:r>
            <a:endParaRPr lang="zh-CN" altLang="en-US" sz="1400" dirty="0">
              <a:solidFill>
                <a:schemeClr val="tx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14655" y="3874770"/>
            <a:ext cx="934529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通 过 线 下 主</a:t>
            </a:r>
            <a:r>
              <a:rPr lang="en-US" altLang="zh-CN" b="1">
                <a:solidFill>
                  <a:srgbClr val="32B535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题</a:t>
            </a:r>
            <a:r>
              <a:rPr lang="en-US" altLang="zh-CN" b="1">
                <a:solidFill>
                  <a:srgbClr val="32B535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联</a:t>
            </a:r>
            <a:r>
              <a:rPr lang="en-US" altLang="zh-CN" b="1">
                <a:solidFill>
                  <a:srgbClr val="32B535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谊</a:t>
            </a:r>
            <a:r>
              <a:rPr lang="en-US" altLang="zh-CN" b="1">
                <a:solidFill>
                  <a:srgbClr val="32B535"/>
                </a:solidFill>
                <a:cs typeface="+mn-ea"/>
                <a:sym typeface="+mn-lt"/>
              </a:rPr>
              <a:t> </a:t>
            </a:r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活 动 的 组 织 搭 建 ， 让 更 多 年 轻 群 体 能 够 拥 有 一 个</a:t>
            </a:r>
            <a:endParaRPr lang="zh-CN" altLang="en-US" b="1">
              <a:solidFill>
                <a:srgbClr val="32B535"/>
              </a:solidFill>
              <a:cs typeface="+mn-ea"/>
              <a:sym typeface="+mn-lt"/>
            </a:endParaRPr>
          </a:p>
          <a:p>
            <a:r>
              <a:rPr lang="zh-CN" altLang="en-US" b="1">
                <a:solidFill>
                  <a:srgbClr val="32B535"/>
                </a:solidFill>
                <a:cs typeface="+mn-ea"/>
                <a:sym typeface="+mn-lt"/>
              </a:rPr>
              <a:t>拓 展 朋 友 圈 的 平 台 ， 同 时 加 大 遇 见 幸 福 的 机 会 。</a:t>
            </a:r>
            <a:endParaRPr lang="zh-CN" altLang="en-US" b="1">
              <a:solidFill>
                <a:srgbClr val="32B535"/>
              </a:solidFill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 b="1">
                <a:cs typeface="+mn-ea"/>
                <a:sym typeface="+mn-lt"/>
              </a:rPr>
              <a:t>活动行程安排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99135" y="1858010"/>
            <a:ext cx="1074356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1、现场互动破冰游戏</a:t>
            </a:r>
            <a:endParaRPr lang="zh-CN" altLang="en-US" sz="1600">
              <a:cs typeface="+mn-ea"/>
              <a:sym typeface="+mn-lt"/>
            </a:endParaRPr>
          </a:p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2、午餐户外BBQ享用</a:t>
            </a:r>
            <a:endParaRPr lang="zh-CN" altLang="en-US" sz="1600">
              <a:cs typeface="+mn-ea"/>
              <a:sym typeface="+mn-lt"/>
            </a:endParaRPr>
          </a:p>
          <a:p>
            <a:pPr>
              <a:buNone/>
            </a:pPr>
            <a:r>
              <a:rPr lang="zh-CN" altLang="en-US" sz="1600">
                <a:cs typeface="+mn-ea"/>
                <a:sym typeface="+mn-lt"/>
              </a:rPr>
              <a:t>3、定制爱情专线环湖跑</a:t>
            </a:r>
            <a:endParaRPr lang="zh-CN" altLang="en-US" sz="1600">
              <a:cs typeface="+mn-ea"/>
              <a:sym typeface="+mn-lt"/>
            </a:endParaRPr>
          </a:p>
        </p:txBody>
      </p:sp>
      <p:graphicFrame>
        <p:nvGraphicFramePr>
          <p:cNvPr id="2" name="表格 1"/>
          <p:cNvGraphicFramePr/>
          <p:nvPr>
            <p:custDataLst>
              <p:tags r:id="rId2"/>
            </p:custDataLst>
          </p:nvPr>
        </p:nvGraphicFramePr>
        <p:xfrm>
          <a:off x="4519295" y="1494155"/>
          <a:ext cx="6144895" cy="46164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9645"/>
                <a:gridCol w="735330"/>
                <a:gridCol w="1633855"/>
                <a:gridCol w="2806065"/>
              </a:tblGrid>
              <a:tr h="28130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时间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时长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内容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400" b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ea"/>
                          <a:sym typeface="+mn-lt"/>
                        </a:rPr>
                        <a:t>备注</a:t>
                      </a:r>
                      <a:endParaRPr lang="en-US" altLang="en-US" sz="1400" b="1">
                        <a:solidFill>
                          <a:schemeClr val="bg1"/>
                        </a:solidFill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9:30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来宾入场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手印签到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10:00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集结+暖场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乐队助唱（2首）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10:10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主持人开场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介绍到活动形式及内容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10:15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领导致辞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并宣布开幕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10:25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5分钟约会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让男女嘉宾增加互相了解的机会。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263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10:30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CP组合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首轮嘉宾自由组合（1男1女）第二轮抽签组合（抽同号的在一组）组合成CP后发放青春体验卡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19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11:00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30min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心动闯关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从完成闯关的CP组合中抽取50组奖励幸运奖品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11:30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5min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最佳CP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评选出若干组最佳CP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11:35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抽奖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从完成任务的CP中抽取50组幸运奖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11:45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80min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午餐/午休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户外BBQ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13:30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集结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热身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13:40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20min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撒粉互动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14:00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90min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环湖跑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邀请领导发令启动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16:30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10min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活动总结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0665"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17:00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 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r>
                        <a:rPr lang="en-US" sz="1200" b="0">
                          <a:latin typeface="+mn-lt"/>
                          <a:ea typeface="+mn-ea"/>
                          <a:cs typeface="+mn-ea"/>
                          <a:sym typeface="+mn-lt"/>
                        </a:rPr>
                        <a:t>返程</a:t>
                      </a: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indent="0" algn="ctr">
                        <a:buNone/>
                      </a:pPr>
                      <a:endParaRPr lang="en-US" altLang="en-US" sz="1200" b="0">
                        <a:latin typeface="+mn-lt"/>
                        <a:ea typeface="+mn-ea"/>
                        <a:cs typeface="+mn-ea"/>
                        <a:sym typeface="+mn-lt"/>
                      </a:endParaRPr>
                    </a:p>
                  </a:txBody>
                  <a:tcPr marL="68580" marR="68580" marT="0" marB="0">
                    <a:lnL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8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3" r="24355"/>
          <a:stretch>
            <a:fillRect/>
          </a:stretch>
        </p:blipFill>
        <p:spPr>
          <a:xfrm>
            <a:off x="699135" y="2922905"/>
            <a:ext cx="3626485" cy="31877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8" name="矩形 1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1" y="0"/>
            <a:ext cx="6095999" cy="6858000"/>
          </a:xfrm>
          <a:prstGeom prst="rect">
            <a:avLst/>
          </a:prstGeom>
          <a:gradFill flip="none" rotWithShape="1">
            <a:gsLst>
              <a:gs pos="84000">
                <a:schemeClr val="bg1">
                  <a:alpha val="0"/>
                </a:schemeClr>
              </a:gs>
              <a:gs pos="100000">
                <a:schemeClr val="tx1">
                  <a:lumMod val="50000"/>
                  <a:lumOff val="50000"/>
                  <a:alpha val="30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101600" dist="38100" sx="101000" sy="101000" algn="l" rotWithShape="0">
              <a:prstClr val="black">
                <a:alpha val="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63880" y="978535"/>
            <a:ext cx="2649220" cy="2426335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260725" y="978535"/>
            <a:ext cx="2649220" cy="2426335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63880" y="3452495"/>
            <a:ext cx="2649220" cy="2426335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60725" y="3452495"/>
            <a:ext cx="2649220" cy="2426335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0244" name="矩形 5"/>
          <p:cNvSpPr/>
          <p:nvPr/>
        </p:nvSpPr>
        <p:spPr>
          <a:xfrm>
            <a:off x="8027035" y="1402080"/>
            <a:ext cx="223520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dist">
              <a:lnSpc>
                <a:spcPct val="100000"/>
              </a:lnSpc>
              <a:buNone/>
            </a:pPr>
            <a:r>
              <a:rPr lang="zh-CN" altLang="en-US" sz="2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活•动•准•备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335520" y="1632585"/>
            <a:ext cx="62484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369550" y="1631950"/>
            <a:ext cx="62484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3" name="矩形 4"/>
          <p:cNvSpPr/>
          <p:nvPr/>
        </p:nvSpPr>
        <p:spPr>
          <a:xfrm>
            <a:off x="6651625" y="2281555"/>
            <a:ext cx="5147945" cy="25431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fontAlgn="base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 algn="ctr" fontAlgn="auto">
              <a:lnSpc>
                <a:spcPct val="150000"/>
              </a:lnSpc>
              <a:buNone/>
            </a:pP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1.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相亲人员资料信息表格收集填写，并附上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寸照片。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marL="0" lvl="0" indent="0" algn="ctr" fontAlgn="auto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2.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现场抽签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/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线上微信小程序抽签对相亲活动人员进行分批安排。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marL="0" lvl="0" indent="0" algn="ctr" fontAlgn="auto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3.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活动前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15-20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天确定好每一期的相亲主题方向及人员安排。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marL="0" lvl="0" indent="0" algn="ctr" fontAlgn="auto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4.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提前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1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周开启相亲线上活动预热与线下广告宣传工作。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  <a:p>
            <a:pPr marL="0" lvl="0" indent="0" algn="ctr" fontAlgn="auto">
              <a:lnSpc>
                <a:spcPct val="150000"/>
              </a:lnSpc>
              <a:buNone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5.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活动开启前一周进行相关物料确认、环境场地确认、嘉宾到场确认、现场应急方案确认。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730490" y="5019040"/>
            <a:ext cx="2990215" cy="346710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T</a:t>
            </a:r>
            <a:r>
              <a:rPr lang="en-US" altLang="zh-CN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HANK FATE FOR MEETING US</a:t>
            </a:r>
            <a:r>
              <a:rPr lang="zh-CN" altLang="en-US" sz="140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40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" t="23054" b="34036"/>
          <a:stretch>
            <a:fillRect/>
          </a:stretch>
        </p:blipFill>
        <p:spPr>
          <a:xfrm>
            <a:off x="7687310" y="5281930"/>
            <a:ext cx="2940050" cy="126428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880" y="941705"/>
            <a:ext cx="2649220" cy="24631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0725" y="978535"/>
            <a:ext cx="2649855" cy="239077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880" y="3452495"/>
            <a:ext cx="2649220" cy="2425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0725" y="3452495"/>
            <a:ext cx="2649855" cy="246443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10244" grpId="0"/>
      <p:bldP spid="10243" grpId="0"/>
      <p:bldP spid="17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现场布置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845" y="2226945"/>
            <a:ext cx="7188200" cy="376364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862830" y="1595120"/>
            <a:ext cx="411035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cs typeface="+mn-ea"/>
                <a:sym typeface="+mn-lt"/>
              </a:rPr>
              <a:t>游戏互动内容流程</a:t>
            </a:r>
            <a:endParaRPr lang="zh-CN" altLang="en-US" sz="3200" b="1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l="9112" r="17237"/>
          <a:stretch>
            <a:fillRect/>
          </a:stretch>
        </p:blipFill>
        <p:spPr>
          <a:xfrm>
            <a:off x="951230" y="3907790"/>
            <a:ext cx="3272155" cy="215455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rcRect r="25590"/>
          <a:stretch>
            <a:fillRect/>
          </a:stretch>
        </p:blipFill>
        <p:spPr>
          <a:xfrm>
            <a:off x="951230" y="1595120"/>
            <a:ext cx="3260725" cy="224853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3" name="矩形 12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现场布置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物料包装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9955" y="2053590"/>
            <a:ext cx="3249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起点终点处设置活动背景板</a:t>
            </a:r>
            <a:r>
              <a:rPr lang="en-US" altLang="zh-CN">
                <a:cs typeface="+mn-ea"/>
                <a:sym typeface="+mn-lt"/>
              </a:rPr>
              <a:t> </a:t>
            </a:r>
            <a:endParaRPr lang="en-US" altLang="zh-CN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97150" y="1542415"/>
            <a:ext cx="297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（备选参考）</a:t>
            </a:r>
            <a:endParaRPr lang="zh-CN" altLang="en-US">
              <a:cs typeface="+mn-ea"/>
              <a:sym typeface="+mn-lt"/>
            </a:endParaRPr>
          </a:p>
        </p:txBody>
      </p:sp>
      <p:pic>
        <p:nvPicPr>
          <p:cNvPr id="101" name="图片 100"/>
          <p:cNvPicPr/>
          <p:nvPr/>
        </p:nvPicPr>
        <p:blipFill>
          <a:blip r:embed="rId2"/>
          <a:srcRect t="16739"/>
          <a:stretch>
            <a:fillRect/>
          </a:stretch>
        </p:blipFill>
        <p:spPr>
          <a:xfrm>
            <a:off x="7892415" y="1666875"/>
            <a:ext cx="3207385" cy="21939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文本框 1"/>
          <p:cNvSpPr txBox="1"/>
          <p:nvPr/>
        </p:nvSpPr>
        <p:spPr>
          <a:xfrm>
            <a:off x="9146540" y="3959225"/>
            <a:ext cx="11982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>
                <a:cs typeface="+mn-ea"/>
                <a:sym typeface="+mn-lt"/>
              </a:rPr>
              <a:t>号码牌</a:t>
            </a:r>
            <a:endParaRPr lang="zh-CN" altLang="en-US" sz="1200">
              <a:cs typeface="+mn-ea"/>
              <a:sym typeface="+mn-lt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3"/>
          <a:stretch>
            <a:fillRect/>
          </a:stretch>
        </p:blipFill>
        <p:spPr>
          <a:xfrm>
            <a:off x="4820285" y="1691640"/>
            <a:ext cx="2969895" cy="216916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5736590" y="3959225"/>
            <a:ext cx="138049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1200">
                <a:cs typeface="+mn-ea"/>
                <a:sym typeface="+mn-lt"/>
              </a:rPr>
              <a:t>打卡背景美陈</a:t>
            </a:r>
            <a:endParaRPr lang="zh-CN" altLang="en-US" sz="1200">
              <a:cs typeface="+mn-ea"/>
              <a:sym typeface="+mn-lt"/>
            </a:endParaRPr>
          </a:p>
        </p:txBody>
      </p:sp>
      <p:pic>
        <p:nvPicPr>
          <p:cNvPr id="103" name="图片 102"/>
          <p:cNvPicPr/>
          <p:nvPr/>
        </p:nvPicPr>
        <p:blipFill>
          <a:blip r:embed="rId4"/>
          <a:stretch>
            <a:fillRect/>
          </a:stretch>
        </p:blipFill>
        <p:spPr>
          <a:xfrm>
            <a:off x="4820285" y="4333240"/>
            <a:ext cx="2969895" cy="178371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文本框 6"/>
          <p:cNvSpPr txBox="1"/>
          <p:nvPr/>
        </p:nvSpPr>
        <p:spPr>
          <a:xfrm>
            <a:off x="5918835" y="6143625"/>
            <a:ext cx="13227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1200">
                <a:cs typeface="+mn-ea"/>
                <a:sym typeface="+mn-lt"/>
              </a:rPr>
              <a:t>起点门头</a:t>
            </a:r>
            <a:endParaRPr lang="zh-CN" altLang="en-US" sz="1200">
              <a:cs typeface="+mn-ea"/>
              <a:sym typeface="+mn-lt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5"/>
          <a:stretch>
            <a:fillRect/>
          </a:stretch>
        </p:blipFill>
        <p:spPr>
          <a:xfrm>
            <a:off x="7892415" y="4308475"/>
            <a:ext cx="3207385" cy="18103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9206865" y="6143625"/>
            <a:ext cx="132270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1200">
                <a:cs typeface="+mn-ea"/>
                <a:sym typeface="+mn-lt"/>
              </a:rPr>
              <a:t>颁奖台</a:t>
            </a:r>
            <a:endParaRPr lang="zh-CN" altLang="en-US" sz="1200">
              <a:cs typeface="+mn-ea"/>
              <a:sym typeface="+mn-lt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6"/>
          <a:srcRect r="33181"/>
          <a:stretch>
            <a:fillRect/>
          </a:stretch>
        </p:blipFill>
        <p:spPr>
          <a:xfrm>
            <a:off x="901065" y="2968625"/>
            <a:ext cx="3018155" cy="3175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1939290" y="6123940"/>
            <a:ext cx="9537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1200">
                <a:cs typeface="+mn-ea"/>
                <a:sym typeface="+mn-lt"/>
              </a:rPr>
              <a:t>指示牌</a:t>
            </a:r>
            <a:endParaRPr lang="zh-CN" altLang="en-US" sz="120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7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现场布置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en-US" sz="2400">
                <a:cs typeface="+mn-ea"/>
                <a:sym typeface="+mn-lt"/>
              </a:rPr>
              <a:t>午餐/午休</a:t>
            </a:r>
            <a:endParaRPr lang="en-US" altLang="en-US" sz="2400" b="0">
              <a:cs typeface="+mn-ea"/>
              <a:sym typeface="+mn-lt"/>
            </a:endParaRPr>
          </a:p>
          <a:p>
            <a:pPr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户外BBQ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9030" y="2607310"/>
            <a:ext cx="4587240" cy="3329940"/>
          </a:xfrm>
          <a:prstGeom prst="rect">
            <a:avLst/>
          </a:prstGeom>
        </p:spPr>
      </p:pic>
      <p:pic>
        <p:nvPicPr>
          <p:cNvPr id="106" name="图片 105"/>
          <p:cNvPicPr/>
          <p:nvPr/>
        </p:nvPicPr>
        <p:blipFill>
          <a:blip r:embed="rId3"/>
          <a:srcRect t="6196" b="11238"/>
          <a:stretch>
            <a:fillRect/>
          </a:stretch>
        </p:blipFill>
        <p:spPr>
          <a:xfrm>
            <a:off x="1282700" y="2607310"/>
            <a:ext cx="4794250" cy="332994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4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爱情专线职工环湖跑</a:t>
            </a:r>
            <a:endParaRPr lang="zh-CN" altLang="en-US" sz="2400" b="1">
              <a:cs typeface="+mn-ea"/>
              <a:sym typeface="+mn-lt"/>
            </a:endParaRPr>
          </a:p>
        </p:txBody>
      </p:sp>
      <p:pic>
        <p:nvPicPr>
          <p:cNvPr id="7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5660" y="1330325"/>
            <a:ext cx="2971800" cy="228981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660" y="3702685"/>
            <a:ext cx="2971800" cy="233807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46480" y="2887980"/>
            <a:ext cx="3154045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cs typeface="+mn-ea"/>
                <a:sym typeface="+mn-lt"/>
              </a:rPr>
              <a:t>时间：2022年11月12日9-17点</a:t>
            </a:r>
            <a:endParaRPr lang="zh-CN" altLang="en-US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（二）</a:t>
            </a:r>
            <a:r>
              <a:rPr lang="zh-CN" altLang="en-US" sz="1600" b="1" dirty="0">
                <a:cs typeface="+mn-ea"/>
                <a:sym typeface="+mn-lt"/>
              </a:rPr>
              <a:t>地点：</a:t>
            </a:r>
            <a:r>
              <a:rPr lang="zh-CN" altLang="en-US" sz="1600" dirty="0">
                <a:cs typeface="+mn-ea"/>
                <a:sym typeface="+mn-lt"/>
              </a:rPr>
              <a:t>地产项目未来城户外露营区，导航搜索：地产项目未来城营销中心，入场后根据现场导视停放车辆。</a:t>
            </a:r>
            <a:endParaRPr lang="zh-CN" altLang="en-US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（三）</a:t>
            </a:r>
            <a:r>
              <a:rPr lang="zh-CN" altLang="en-US" sz="1600" b="1" dirty="0">
                <a:cs typeface="+mn-ea"/>
                <a:sym typeface="+mn-lt"/>
              </a:rPr>
              <a:t>规模：</a:t>
            </a:r>
            <a:r>
              <a:rPr lang="zh-CN" altLang="en-US" sz="1600" dirty="0">
                <a:cs typeface="+mn-ea"/>
                <a:sym typeface="+mn-lt"/>
              </a:rPr>
              <a:t>150-200人/一天</a:t>
            </a:r>
            <a:endParaRPr lang="zh-CN" altLang="en-US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（四）报名方式：所在单位工会提交表格统一报名</a:t>
            </a:r>
            <a:endParaRPr lang="zh-CN" altLang="en-US" sz="1600" dirty="0">
              <a:cs typeface="+mn-ea"/>
              <a:sym typeface="+mn-lt"/>
            </a:endParaRPr>
          </a:p>
          <a:p>
            <a:r>
              <a:rPr lang="zh-CN" altLang="en-US" sz="1600" dirty="0">
                <a:cs typeface="+mn-ea"/>
                <a:sym typeface="+mn-lt"/>
              </a:rPr>
              <a:t>（五）</a:t>
            </a:r>
            <a:r>
              <a:rPr lang="zh-CN" altLang="en-US" sz="1600" b="1" dirty="0">
                <a:cs typeface="+mn-ea"/>
                <a:sym typeface="+mn-lt"/>
              </a:rPr>
              <a:t>参与人员:</a:t>
            </a:r>
            <a:r>
              <a:rPr lang="zh-CN" altLang="en-US" sz="1600" dirty="0">
                <a:cs typeface="+mn-ea"/>
                <a:sym typeface="+mn-lt"/>
              </a:rPr>
              <a:t>大邑县企事业单位22岁以上单身职工群体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8215" y="2261235"/>
            <a:ext cx="5012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大邑总工会&amp;地产项目未来城西湖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1825" y="1330325"/>
            <a:ext cx="3932555" cy="4710430"/>
          </a:xfrm>
          <a:prstGeom prst="rect">
            <a:avLst/>
          </a:prstGeom>
        </p:spPr>
      </p:pic>
      <p:cxnSp>
        <p:nvCxnSpPr>
          <p:cNvPr id="10" name="直接箭头连接符 9"/>
          <p:cNvCxnSpPr/>
          <p:nvPr/>
        </p:nvCxnSpPr>
        <p:spPr>
          <a:xfrm flipH="1" flipV="1">
            <a:off x="6718300" y="1871345"/>
            <a:ext cx="1494790" cy="2453640"/>
          </a:xfrm>
          <a:prstGeom prst="straightConnector1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4504055" y="1880870"/>
            <a:ext cx="2252345" cy="1198245"/>
          </a:xfrm>
          <a:prstGeom prst="straightConnector1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4446270" y="3011805"/>
            <a:ext cx="1409065" cy="2454275"/>
          </a:xfrm>
          <a:prstGeom prst="straightConnector1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/>
          <p:cNvCxnSpPr/>
          <p:nvPr/>
        </p:nvCxnSpPr>
        <p:spPr>
          <a:xfrm flipV="1">
            <a:off x="5836285" y="4267835"/>
            <a:ext cx="2348230" cy="1178560"/>
          </a:xfrm>
          <a:prstGeom prst="straightConnector1">
            <a:avLst/>
          </a:prstGeom>
          <a:ln w="28575" cmpd="dbl">
            <a:solidFill>
              <a:schemeClr val="accent1">
                <a:shade val="50000"/>
              </a:schemeClr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958215" y="5504180"/>
            <a:ext cx="30099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>
                <a:solidFill>
                  <a:srgbClr val="FF0000"/>
                </a:solidFill>
                <a:cs typeface="+mn-ea"/>
                <a:sym typeface="+mn-lt"/>
              </a:rPr>
              <a:t>参与者从项目出发，围绕西湖未来城一圈，最终回到项目地，完成环湖跑全程。</a:t>
            </a:r>
            <a:endParaRPr lang="zh-CN" altLang="en-US" sz="1200" dirty="0">
              <a:solidFill>
                <a:srgbClr val="FF0000"/>
              </a:solidFill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4" name="矩形 13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现场布置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8510" y="1559560"/>
            <a:ext cx="5884545" cy="8299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沿途设置补给站</a:t>
            </a:r>
            <a:endParaRPr lang="zh-CN" altLang="en-US" sz="2400" b="1">
              <a:cs typeface="+mn-ea"/>
              <a:sym typeface="+mn-lt"/>
            </a:endParaRPr>
          </a:p>
          <a:p>
            <a:pPr>
              <a:buClrTx/>
              <a:buSzTx/>
              <a:buFontTx/>
            </a:pP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32455" y="1559560"/>
            <a:ext cx="297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（备选参考）</a:t>
            </a:r>
            <a:endParaRPr lang="zh-CN" altLang="en-US">
              <a:cs typeface="+mn-ea"/>
              <a:sym typeface="+mn-lt"/>
            </a:endParaRPr>
          </a:p>
        </p:txBody>
      </p:sp>
      <p:pic>
        <p:nvPicPr>
          <p:cNvPr id="10243" name="bg-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135" y="2254885"/>
            <a:ext cx="4194810" cy="4027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1409364" y="5026700"/>
            <a:ext cx="881380" cy="260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cs typeface="+mn-ea"/>
                <a:sym typeface="+mn-lt"/>
              </a:rPr>
              <a:t>补给站方位</a:t>
            </a:r>
            <a:endParaRPr lang="zh-CN" altLang="en-US" sz="1100" dirty="0"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301000" y="5100349"/>
            <a:ext cx="107950" cy="1143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82137" y="3636031"/>
            <a:ext cx="4415367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安排设置</a:t>
            </a:r>
            <a:r>
              <a:rPr lang="en-US" altLang="zh-CN" dirty="0">
                <a:solidFill>
                  <a:srgbClr val="000000"/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个补给站</a:t>
            </a: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安排急救员和药箱等</a:t>
            </a: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  <a:p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设置水、毛巾等用品</a:t>
            </a: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7225" y="3884295"/>
            <a:ext cx="1363980" cy="161099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3536835" y="4211349"/>
            <a:ext cx="107950" cy="1143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428885" y="4986049"/>
            <a:ext cx="107950" cy="1143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4201045" y="4986049"/>
            <a:ext cx="107950" cy="11430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cs typeface="+mn-ea"/>
              <a:sym typeface="+mn-lt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708" y="3789055"/>
            <a:ext cx="4464750" cy="25083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0" name="图片 99"/>
          <p:cNvPicPr/>
          <p:nvPr/>
        </p:nvPicPr>
        <p:blipFill>
          <a:blip r:embed="rId5"/>
          <a:srcRect l="1628" r="2705" b="3235"/>
          <a:stretch>
            <a:fillRect/>
          </a:stretch>
        </p:blipFill>
        <p:spPr>
          <a:xfrm>
            <a:off x="6103620" y="674370"/>
            <a:ext cx="4464685" cy="2977515"/>
          </a:xfrm>
          <a:prstGeom prst="rect">
            <a:avLst/>
          </a:prstGeom>
          <a:noFill/>
          <a:ln w="9525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现场布置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第二周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活动物品包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97150" y="1542415"/>
            <a:ext cx="297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（备选参考）</a:t>
            </a:r>
            <a:endParaRPr lang="zh-CN" altLang="en-US">
              <a:cs typeface="+mn-ea"/>
              <a:sym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965" y="2220595"/>
            <a:ext cx="2743835" cy="2776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6"/>
          <p:cNvSpPr txBox="1"/>
          <p:nvPr/>
        </p:nvSpPr>
        <p:spPr>
          <a:xfrm>
            <a:off x="1031240" y="2478405"/>
            <a:ext cx="3175635" cy="2584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活动前准备活动物品包，包内装有印有地产项目未来城</a:t>
            </a:r>
            <a:r>
              <a:rPr lang="en-US" altLang="zh-CN" dirty="0">
                <a:solidFill>
                  <a:srgbClr val="000000"/>
                </a:solidFill>
                <a:cs typeface="+mn-ea"/>
                <a:sym typeface="+mn-lt"/>
              </a:rPr>
              <a:t>Logo</a:t>
            </a:r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的蓝、黄、灰</a:t>
            </a:r>
            <a:r>
              <a:rPr lang="en-US" altLang="zh-CN" dirty="0">
                <a:solidFill>
                  <a:srgbClr val="000000"/>
                </a:solidFill>
                <a:cs typeface="+mn-ea"/>
                <a:sym typeface="+mn-lt"/>
              </a:rPr>
              <a:t>3</a:t>
            </a:r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种颜色</a:t>
            </a:r>
            <a:r>
              <a:rPr lang="en-US" altLang="zh-CN" dirty="0">
                <a:solidFill>
                  <a:srgbClr val="000000"/>
                </a:solidFill>
                <a:cs typeface="+mn-ea"/>
                <a:sym typeface="+mn-lt"/>
              </a:rPr>
              <a:t>T</a:t>
            </a:r>
            <a:r>
              <a:rPr lang="zh-CN" altLang="en-US" dirty="0">
                <a:solidFill>
                  <a:srgbClr val="000000"/>
                </a:solidFill>
                <a:cs typeface="+mn-ea"/>
                <a:sym typeface="+mn-lt"/>
              </a:rPr>
              <a:t>恤、颜色粉包、一次性雨衣、活动手腕、头戴、彩色贴纸、环保垃圾袋等物品。</a:t>
            </a:r>
            <a:endParaRPr lang="zh-CN" altLang="en-US" dirty="0">
              <a:solidFill>
                <a:srgbClr val="000000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 cstate="print"/>
          <a:srcRect b="9037"/>
          <a:stretch>
            <a:fillRect/>
          </a:stretch>
        </p:blipFill>
        <p:spPr>
          <a:xfrm>
            <a:off x="7623810" y="2220595"/>
            <a:ext cx="3279775" cy="2775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11.12-11.13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n w="3175">
                  <a:solidFill>
                    <a:srgbClr val="00D173"/>
                  </a:solidFill>
                </a:ln>
                <a:noFill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TWO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活动内容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91280" y="4903470"/>
            <a:ext cx="49155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③</a:t>
            </a:r>
            <a:r>
              <a:rPr lang="zh-CN" altLang="en-US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地产项目</a:t>
            </a:r>
            <a:r>
              <a:rPr lang="zh-CN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未来城首届跳蚤集市</a:t>
            </a:r>
            <a:endParaRPr lang="en-US" altLang="en-US" sz="3600" b="0" dirty="0">
              <a:solidFill>
                <a:srgbClr val="000000"/>
              </a:solidFill>
              <a:highlight>
                <a:srgbClr val="FFFF00"/>
              </a:highlight>
              <a:cs typeface="+mn-ea"/>
              <a:sym typeface="+mn-lt"/>
            </a:endParaRPr>
          </a:p>
          <a:p>
            <a:pPr indent="0" algn="ctr">
              <a:buNone/>
            </a:pPr>
            <a:endParaRPr lang="zh-CN" altLang="en-US" sz="3600" b="1" dirty="0">
              <a:solidFill>
                <a:schemeClr val="tx1"/>
              </a:solidFill>
              <a:highlight>
                <a:srgbClr val="FFFF00"/>
              </a:highligh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第三周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45605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儿童跳蚤集市</a:t>
            </a:r>
            <a:endParaRPr lang="zh-CN" altLang="en-US" sz="2400" b="1"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239385" y="1522095"/>
            <a:ext cx="5821045" cy="4475480"/>
            <a:chOff x="215464" y="2019339"/>
            <a:chExt cx="6223186" cy="4516395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2558" y="2019339"/>
              <a:ext cx="2976092" cy="2312852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5464" y="4299269"/>
              <a:ext cx="3359947" cy="223646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5464" y="2019339"/>
              <a:ext cx="3247094" cy="227993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462" y="4332191"/>
              <a:ext cx="2864994" cy="2203543"/>
            </a:xfrm>
            <a:prstGeom prst="rect">
              <a:avLst/>
            </a:prstGeom>
          </p:spPr>
        </p:pic>
      </p:grpSp>
      <p:sp>
        <p:nvSpPr>
          <p:cNvPr id="12" name="文本框 11"/>
          <p:cNvSpPr txBox="1"/>
          <p:nvPr/>
        </p:nvSpPr>
        <p:spPr>
          <a:xfrm>
            <a:off x="962025" y="2856230"/>
            <a:ext cx="3810000" cy="314134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b="1" dirty="0">
                <a:cs typeface="+mn-ea"/>
                <a:sym typeface="+mn-lt"/>
              </a:rPr>
              <a:t>活动流程：</a:t>
            </a:r>
            <a:endParaRPr lang="en-US" altLang="zh-CN" sz="1400" b="1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>
                <a:cs typeface="+mn-ea"/>
                <a:sym typeface="+mn-lt"/>
              </a:rPr>
              <a:t>       </a:t>
            </a:r>
            <a:r>
              <a:rPr lang="en-US" altLang="zh-CN" sz="1400" dirty="0">
                <a:cs typeface="+mn-ea"/>
                <a:sym typeface="+mn-lt"/>
              </a:rPr>
              <a:t> </a:t>
            </a:r>
            <a:r>
              <a:rPr lang="en-US" altLang="zh-CN" sz="1200" dirty="0">
                <a:cs typeface="+mn-ea"/>
                <a:sym typeface="+mn-lt"/>
              </a:rPr>
              <a:t>14:00-14:40  </a:t>
            </a:r>
            <a:r>
              <a:rPr lang="zh-CN" altLang="en-US" sz="1200" dirty="0">
                <a:cs typeface="+mn-ea"/>
                <a:sym typeface="+mn-lt"/>
              </a:rPr>
              <a:t>现场签到    发放帐篷及地垫</a:t>
            </a:r>
            <a:endParaRPr lang="en-US" altLang="zh-CN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cs typeface="+mn-ea"/>
                <a:sym typeface="+mn-lt"/>
              </a:rPr>
              <a:t>         </a:t>
            </a:r>
            <a:r>
              <a:rPr lang="en-US" altLang="zh-CN" sz="1200" dirty="0">
                <a:cs typeface="+mn-ea"/>
                <a:sym typeface="+mn-lt"/>
              </a:rPr>
              <a:t>14:50-15:15  </a:t>
            </a:r>
            <a:r>
              <a:rPr lang="zh-CN" altLang="en-US" sz="1200" dirty="0">
                <a:cs typeface="+mn-ea"/>
                <a:sym typeface="+mn-lt"/>
              </a:rPr>
              <a:t>老师讲解活动规则</a:t>
            </a:r>
            <a:endParaRPr lang="en-US" altLang="zh-CN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cs typeface="+mn-ea"/>
                <a:sym typeface="+mn-lt"/>
              </a:rPr>
              <a:t>         15:15-17:00  </a:t>
            </a:r>
            <a:r>
              <a:rPr lang="zh-CN" altLang="en-US" sz="1200" dirty="0">
                <a:cs typeface="+mn-ea"/>
                <a:sym typeface="+mn-lt"/>
              </a:rPr>
              <a:t>现场交易                </a:t>
            </a:r>
            <a:endParaRPr lang="en-US" altLang="zh-CN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>
                <a:cs typeface="+mn-ea"/>
                <a:sym typeface="+mn-lt"/>
              </a:rPr>
              <a:t>         17:00-17:20  </a:t>
            </a:r>
            <a:r>
              <a:rPr lang="zh-CN" altLang="en-US" sz="1200" dirty="0">
                <a:cs typeface="+mn-ea"/>
                <a:sym typeface="+mn-lt"/>
              </a:rPr>
              <a:t>颁发奖状及合影</a:t>
            </a:r>
            <a:endParaRPr lang="en-US" altLang="zh-CN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cs typeface="+mn-ea"/>
                <a:sym typeface="+mn-lt"/>
              </a:rPr>
              <a:t>活动人数：</a:t>
            </a:r>
            <a:r>
              <a:rPr lang="en-US" altLang="zh-CN" sz="1200" dirty="0">
                <a:cs typeface="+mn-ea"/>
                <a:sym typeface="+mn-lt"/>
              </a:rPr>
              <a:t>50</a:t>
            </a:r>
            <a:r>
              <a:rPr lang="zh-CN" altLang="en-US" sz="1200" dirty="0">
                <a:cs typeface="+mn-ea"/>
                <a:sym typeface="+mn-lt"/>
              </a:rPr>
              <a:t>组家庭</a:t>
            </a:r>
            <a:endParaRPr lang="zh-CN" altLang="en-US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endParaRPr lang="en-US" altLang="zh-CN" sz="120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b="1" dirty="0">
                <a:cs typeface="+mn-ea"/>
                <a:sym typeface="+mn-lt"/>
              </a:rPr>
              <a:t>活动说明：</a:t>
            </a:r>
            <a:endParaRPr lang="zh-CN" altLang="en-US" sz="1400" b="1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>
                <a:cs typeface="+mn-ea"/>
                <a:sym typeface="+mn-lt"/>
              </a:rPr>
              <a:t> 1</a:t>
            </a:r>
            <a:r>
              <a:rPr lang="zh-CN" altLang="en-US" sz="1050" dirty="0">
                <a:cs typeface="+mn-ea"/>
                <a:sym typeface="+mn-lt"/>
              </a:rPr>
              <a:t>、免费提供售卖区；</a:t>
            </a:r>
            <a:r>
              <a:rPr lang="en-US" altLang="zh-CN" sz="1050" dirty="0">
                <a:cs typeface="+mn-ea"/>
                <a:sym typeface="+mn-lt"/>
              </a:rPr>
              <a:t>        </a:t>
            </a:r>
            <a:endParaRPr lang="en-US" altLang="zh-CN" sz="105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>
                <a:cs typeface="+mn-ea"/>
                <a:sym typeface="+mn-lt"/>
              </a:rPr>
              <a:t> 2</a:t>
            </a:r>
            <a:r>
              <a:rPr lang="zh-CN" altLang="en-US" sz="1050" dirty="0">
                <a:cs typeface="+mn-ea"/>
                <a:sym typeface="+mn-lt"/>
              </a:rPr>
              <a:t>、每个家庭为自己摊位准备店牌招牌及布置；</a:t>
            </a:r>
            <a:endParaRPr lang="en-US" altLang="zh-CN" sz="1050" dirty="0"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050" dirty="0">
                <a:cs typeface="+mn-ea"/>
                <a:sym typeface="+mn-lt"/>
              </a:rPr>
              <a:t> 3</a:t>
            </a:r>
            <a:r>
              <a:rPr lang="zh-CN" altLang="en-US" sz="1050" dirty="0">
                <a:cs typeface="+mn-ea"/>
                <a:sym typeface="+mn-lt"/>
              </a:rPr>
              <a:t>、准备售卖物品，如：儿童玩具、儿童绘本等玩具或学习用品，所有售卖物品须整洁；</a:t>
            </a:r>
            <a:endParaRPr lang="en-US" altLang="zh-CN" sz="1000" dirty="0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0519" y="2002922"/>
            <a:ext cx="4021084" cy="6133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cs typeface="+mn-ea"/>
                <a:sym typeface="+mn-lt"/>
              </a:rPr>
              <a:t>活动内容</a:t>
            </a:r>
            <a:r>
              <a:rPr lang="zh-CN" altLang="en-US" sz="1200" dirty="0">
                <a:cs typeface="+mn-ea"/>
                <a:sym typeface="+mn-lt"/>
              </a:rPr>
              <a:t>：带上闲置的玩具和书籍，一起来和小伙伴们快乐交易。让宝宝做小 </a:t>
            </a:r>
            <a:r>
              <a:rPr lang="en-US" altLang="zh-CN" sz="1200" dirty="0">
                <a:cs typeface="+mn-ea"/>
                <a:sym typeface="+mn-lt"/>
              </a:rPr>
              <a:t>BOSS</a:t>
            </a:r>
            <a:r>
              <a:rPr lang="zh-CN" altLang="en-US" sz="1200" dirty="0">
                <a:cs typeface="+mn-ea"/>
                <a:sym typeface="+mn-lt"/>
              </a:rPr>
              <a:t>，学会珍惜与分享。</a:t>
            </a:r>
            <a:endParaRPr lang="zh-CN" altLang="en-US" sz="1200" dirty="0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11.19-11.20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第三周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活动场地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11.19-11.20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8056" b="17909"/>
          <a:stretch>
            <a:fillRect/>
          </a:stretch>
        </p:blipFill>
        <p:spPr>
          <a:xfrm>
            <a:off x="976630" y="2347595"/>
            <a:ext cx="5004435" cy="3641725"/>
          </a:xfrm>
          <a:prstGeom prst="rect">
            <a:avLst/>
          </a:prstGeom>
        </p:spPr>
      </p:pic>
      <p:pic>
        <p:nvPicPr>
          <p:cNvPr id="107" name="图片 106"/>
          <p:cNvPicPr/>
          <p:nvPr/>
        </p:nvPicPr>
        <p:blipFill>
          <a:blip r:embed="rId3"/>
          <a:stretch>
            <a:fillRect/>
          </a:stretch>
        </p:blipFill>
        <p:spPr>
          <a:xfrm>
            <a:off x="6078855" y="2346960"/>
            <a:ext cx="5173345" cy="36156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文本框 7"/>
          <p:cNvSpPr txBox="1"/>
          <p:nvPr/>
        </p:nvSpPr>
        <p:spPr>
          <a:xfrm>
            <a:off x="2750185" y="1542415"/>
            <a:ext cx="59416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>
                <a:cs typeface="+mn-ea"/>
                <a:sym typeface="+mn-lt"/>
              </a:rPr>
              <a:t>一个属于自己的小摊位，可以尽情的做一回小老板</a:t>
            </a:r>
            <a:endParaRPr lang="zh-CN" altLang="en-US" sz="1400">
              <a:cs typeface="+mn-ea"/>
              <a:sym typeface="+mn-lt"/>
            </a:endParaRPr>
          </a:p>
          <a:p>
            <a:r>
              <a:rPr lang="zh-CN" altLang="en-US" sz="1400">
                <a:cs typeface="+mn-ea"/>
                <a:sym typeface="+mn-lt"/>
              </a:rPr>
              <a:t>自己布置店铺，给商品定价现场售卖商品。</a:t>
            </a:r>
            <a:endParaRPr lang="zh-CN" altLang="en-US" sz="1400"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1" name="矩形 10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第三周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物料包装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sz="1400" b="1">
                <a:highlight>
                  <a:srgbClr val="FFFF00"/>
                </a:highlight>
                <a:cs typeface="+mn-ea"/>
                <a:sym typeface="+mn-lt"/>
              </a:rPr>
              <a:t>11.19-11.20</a:t>
            </a:r>
            <a:endParaRPr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337435" y="1588770"/>
            <a:ext cx="29711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（备选参考）</a:t>
            </a:r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3775" y="2193290"/>
            <a:ext cx="5328285" cy="32461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184400" y="5564505"/>
            <a:ext cx="298069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签到背景墙</a:t>
            </a:r>
            <a:r>
              <a:rPr lang="en-US" altLang="zh-CN">
                <a:cs typeface="+mn-ea"/>
                <a:sym typeface="+mn-lt"/>
              </a:rPr>
              <a:t>/</a:t>
            </a:r>
            <a:r>
              <a:rPr lang="zh-CN" altLang="en-US">
                <a:cs typeface="+mn-ea"/>
                <a:sym typeface="+mn-lt"/>
              </a:rPr>
              <a:t>充气门头</a:t>
            </a: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219440" y="5439410"/>
            <a:ext cx="260731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800">
                <a:cs typeface="+mn-ea"/>
                <a:sym typeface="+mn-lt"/>
              </a:rPr>
              <a:t>现场搭建儿童帐篷</a:t>
            </a:r>
            <a:endParaRPr lang="zh-CN" altLang="en-US" sz="1800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855" y="1957070"/>
            <a:ext cx="3366135" cy="336613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n w="3175">
                  <a:solidFill>
                    <a:srgbClr val="00D173"/>
                  </a:solidFill>
                </a:ln>
                <a:noFill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TWO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活动内容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891280" y="4903470"/>
            <a:ext cx="4915535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④</a:t>
            </a:r>
            <a:r>
              <a:rPr lang="zh-CN" altLang="en-US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地产项目</a:t>
            </a:r>
            <a:r>
              <a:rPr lang="zh-CN" sz="3600" b="1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未来城&amp;乐高积木搭建</a:t>
            </a:r>
            <a:r>
              <a:rPr lang="zh-CN" sz="3600" dirty="0">
                <a:solidFill>
                  <a:srgbClr val="000000"/>
                </a:solidFill>
                <a:highlight>
                  <a:srgbClr val="FFFF00"/>
                </a:highlight>
                <a:cs typeface="+mn-ea"/>
                <a:sym typeface="+mn-lt"/>
              </a:rPr>
              <a:t>赛</a:t>
            </a:r>
            <a:endParaRPr lang="en-US" altLang="en-US" sz="3600" b="0" dirty="0">
              <a:solidFill>
                <a:srgbClr val="000000"/>
              </a:solidFill>
              <a:highlight>
                <a:srgbClr val="FFFF00"/>
              </a:highlight>
              <a:cs typeface="+mn-ea"/>
              <a:sym typeface="+mn-lt"/>
            </a:endParaRPr>
          </a:p>
          <a:p>
            <a:pPr indent="0" algn="ctr">
              <a:buNone/>
            </a:pPr>
            <a:endParaRPr lang="zh-CN" altLang="en-US" sz="3600" b="1" dirty="0">
              <a:solidFill>
                <a:schemeClr val="tx1"/>
              </a:solidFill>
              <a:highlight>
                <a:srgbClr val="FFFF00"/>
              </a:highlight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email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-1" y="-635"/>
            <a:ext cx="12191999" cy="6857999"/>
          </a:xfrm>
          <a:prstGeom prst="rect">
            <a:avLst/>
          </a:prstGeom>
          <a:solidFill>
            <a:schemeClr val="tx1">
              <a:alpha val="2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6709" tIns="43355" rIns="86709" bIns="43355" rtlCol="0" anchor="ctr"/>
          <a:lstStyle/>
          <a:p>
            <a:pPr algn="ctr" defTabSz="1219200">
              <a:lnSpc>
                <a:spcPct val="150000"/>
              </a:lnSpc>
            </a:pPr>
            <a:endParaRPr lang="zh-CN" altLang="en-US" sz="1865" kern="0" dirty="0">
              <a:solidFill>
                <a:schemeClr val="lt1">
                  <a:lumMod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" name="矩形 4"/>
          <p:cNvSpPr/>
          <p:nvPr>
            <p:custDataLst>
              <p:tags r:id="rId3"/>
            </p:custDataLst>
          </p:nvPr>
        </p:nvSpPr>
        <p:spPr>
          <a:xfrm>
            <a:off x="1816494" y="2090642"/>
            <a:ext cx="8559012" cy="2546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谁的童年不曾有过一个武侠梦？</a:t>
            </a:r>
            <a:endParaRPr lang="en-US" altLang="zh-CN" sz="28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谁的童年不曾幻想过一个奇趣梦幻世界？</a:t>
            </a:r>
            <a:endParaRPr lang="en-US" altLang="zh-CN" sz="2800" b="1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ct val="200000"/>
              </a:lnSpc>
            </a:pPr>
            <a:r>
              <a:rPr lang="zh-CN" altLang="en-US" sz="2800" b="1" dirty="0">
                <a:solidFill>
                  <a:schemeClr val="bg1"/>
                </a:solidFill>
                <a:cs typeface="+mn-ea"/>
                <a:sym typeface="+mn-lt"/>
              </a:rPr>
              <a:t>谁的童年不曾渴望过打造属于自己的梦幻王国？</a:t>
            </a:r>
            <a:endParaRPr lang="zh-CN" altLang="en-US" sz="28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000">
        <p:random/>
      </p:transition>
    </mc:Choice>
    <mc:Fallback>
      <p:transition spd="slow" advTm="3000">
        <p:random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99135" y="674370"/>
            <a:ext cx="3877945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2418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快乐延续</a:t>
            </a:r>
            <a:r>
              <a:rPr lang="en-US" altLang="zh-CN" sz="2400" dirty="0">
                <a:solidFill>
                  <a:srgbClr val="32B535"/>
                </a:solidFill>
                <a:cs typeface="+mn-ea"/>
                <a:sym typeface="+mn-lt"/>
              </a:rPr>
              <a:t>-</a:t>
            </a:r>
            <a:r>
              <a:rPr lang="zh-CN" altLang="en-US" sz="2400" dirty="0">
                <a:solidFill>
                  <a:srgbClr val="32B535"/>
                </a:solidFill>
                <a:cs typeface="+mn-ea"/>
                <a:sym typeface="+mn-lt"/>
              </a:rPr>
              <a:t>第四周</a:t>
            </a:r>
            <a:endParaRPr lang="zh-CN" altLang="en-US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0745" y="1542415"/>
            <a:ext cx="58845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400" b="1">
                <a:cs typeface="+mn-ea"/>
                <a:sym typeface="+mn-lt"/>
              </a:rPr>
              <a:t>氛围包装</a:t>
            </a:r>
            <a:endParaRPr lang="zh-CN" altLang="en-US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09955" y="2053590"/>
            <a:ext cx="32492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>
                <a:cs typeface="+mn-ea"/>
                <a:sym typeface="+mn-lt"/>
              </a:rPr>
              <a:t> </a:t>
            </a:r>
            <a:endParaRPr lang="en-US" altLang="zh-CN"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7265" y="2672715"/>
            <a:ext cx="3023870" cy="30181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20320" b="17909"/>
          <a:stretch>
            <a:fillRect/>
          </a:stretch>
        </p:blipFill>
        <p:spPr>
          <a:xfrm>
            <a:off x="638810" y="2672080"/>
            <a:ext cx="3072765" cy="301879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445385" y="1612900"/>
            <a:ext cx="752348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chemeClr val="dk1"/>
                </a:solidFill>
                <a:cs typeface="+mn-ea"/>
                <a:sym typeface="+mn-lt"/>
              </a:rPr>
              <a:t>作为全球最好玩的玩具之一，乐高不仅有着一般的高人气。不仅小朋友爱玩，大人也对它颇为着迷。不论处于哪个年龄层，人们都能在拼造乐高的过程中感受到无穷的乐趣。</a:t>
            </a:r>
            <a:endParaRPr lang="zh-CN" altLang="en-US">
              <a:solidFill>
                <a:schemeClr val="dk1"/>
              </a:solidFill>
              <a:cs typeface="+mn-ea"/>
              <a:sym typeface="+mn-lt"/>
            </a:endParaRPr>
          </a:p>
        </p:txBody>
      </p:sp>
      <p:pic>
        <p:nvPicPr>
          <p:cNvPr id="27652" name="Picture 4" descr="https://timgsa.baidu.com/timg?image&amp;quality=80&amp;size=b9999_10000&amp;sec=1560423767679&amp;di=21df1ccf8af9a67513fa71e0cdd0fffc&amp;imgtype=0&amp;src=http%3A%2F%2Fimg.timeoutcn.com%2F20180813053832672.jpg"/>
          <p:cNvPicPr>
            <a:picLocks noChangeAspect="1" noChangeArrowheads="1"/>
          </p:cNvPicPr>
          <p:nvPr/>
        </p:nvPicPr>
        <p:blipFill rotWithShape="1">
          <a:blip r:embed="rId4"/>
          <a:srcRect/>
          <a:stretch>
            <a:fillRect/>
          </a:stretch>
        </p:blipFill>
        <p:spPr bwMode="auto">
          <a:xfrm>
            <a:off x="3718560" y="2672715"/>
            <a:ext cx="4977130" cy="301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4862830" y="891540"/>
            <a:ext cx="39357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>
              <a:buNone/>
            </a:pPr>
            <a:r>
              <a:rPr lang="zh-CN" altLang="en-US" sz="1400" b="1">
                <a:highlight>
                  <a:srgbClr val="FFFF00"/>
                </a:highlight>
                <a:cs typeface="+mn-ea"/>
                <a:sym typeface="+mn-lt"/>
              </a:rPr>
              <a:t>活动时间：</a:t>
            </a:r>
            <a:r>
              <a:rPr lang="en-US" altLang="zh-CN" sz="1400" b="1">
                <a:highlight>
                  <a:srgbClr val="FFFF00"/>
                </a:highlight>
                <a:cs typeface="+mn-ea"/>
                <a:sym typeface="+mn-lt"/>
              </a:rPr>
              <a:t>2022.26-27</a:t>
            </a:r>
            <a:endParaRPr lang="en-US" altLang="zh-CN" sz="1400" b="1">
              <a:highlight>
                <a:srgbClr val="FFFF00"/>
              </a:highlight>
              <a:cs typeface="+mn-ea"/>
              <a:sym typeface="+mn-lt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矩形 284"/>
          <p:cNvSpPr/>
          <p:nvPr/>
        </p:nvSpPr>
        <p:spPr>
          <a:xfrm>
            <a:off x="0" y="0"/>
            <a:ext cx="8031480" cy="384048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6" name="矩形 285"/>
          <p:cNvSpPr/>
          <p:nvPr/>
        </p:nvSpPr>
        <p:spPr>
          <a:xfrm>
            <a:off x="8031480" y="0"/>
            <a:ext cx="4160520" cy="384048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287" name="矩形 286"/>
          <p:cNvSpPr/>
          <p:nvPr/>
        </p:nvSpPr>
        <p:spPr>
          <a:xfrm>
            <a:off x="4371656" y="3840480"/>
            <a:ext cx="7820344" cy="3017520"/>
          </a:xfrm>
          <a:prstGeom prst="rect">
            <a:avLst/>
          </a:prstGeom>
          <a:solidFill>
            <a:srgbClr val="FFC3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9" name="矩形 318"/>
          <p:cNvSpPr/>
          <p:nvPr/>
        </p:nvSpPr>
        <p:spPr>
          <a:xfrm>
            <a:off x="-18833" y="2773680"/>
            <a:ext cx="4390489" cy="4084320"/>
          </a:xfrm>
          <a:prstGeom prst="rect">
            <a:avLst/>
          </a:prstGeom>
          <a:solidFill>
            <a:srgbClr val="00D1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065270" y="25865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06387" y="2628470"/>
            <a:ext cx="7820343" cy="397088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533400" y="549275"/>
            <a:ext cx="11125200" cy="5759450"/>
            <a:chOff x="550863" y="549275"/>
            <a:chExt cx="11125200" cy="5759450"/>
          </a:xfrm>
        </p:grpSpPr>
        <p:sp>
          <p:nvSpPr>
            <p:cNvPr id="28" name="矩形 27"/>
            <p:cNvSpPr/>
            <p:nvPr/>
          </p:nvSpPr>
          <p:spPr>
            <a:xfrm>
              <a:off x="550863" y="549275"/>
              <a:ext cx="11125200" cy="5759450"/>
            </a:xfrm>
            <a:prstGeom prst="rect">
              <a:avLst/>
            </a:prstGeom>
            <a:solidFill>
              <a:srgbClr val="FFFFFF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64223" y="738915"/>
              <a:ext cx="10698480" cy="5380171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思源黑体 CN Normal" panose="020B0400000000000000" pitchFamily="34" charset="-122"/>
                <a:cs typeface="思源黑体 CN Normal" panose="020B0400000000000000" pitchFamily="34" charset="-122"/>
              </a:endParaRPr>
            </a:p>
          </p:txBody>
        </p:sp>
      </p:grpSp>
      <p:pic>
        <p:nvPicPr>
          <p:cNvPr id="15" name="图形 1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flipH="1">
            <a:off x="1151556" y="1530673"/>
            <a:ext cx="2797018" cy="4610842"/>
          </a:xfrm>
          <a:prstGeom prst="rect">
            <a:avLst/>
          </a:prstGeom>
        </p:spPr>
      </p:pic>
      <p:pic>
        <p:nvPicPr>
          <p:cNvPr id="75" name="图形 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510" y="4486501"/>
            <a:ext cx="3110648" cy="1737726"/>
          </a:xfrm>
          <a:prstGeom prst="rect">
            <a:avLst/>
          </a:prstGeom>
        </p:spPr>
      </p:pic>
      <p:sp>
        <p:nvSpPr>
          <p:cNvPr id="87" name="文本框 86"/>
          <p:cNvSpPr txBox="1"/>
          <p:nvPr/>
        </p:nvSpPr>
        <p:spPr>
          <a:xfrm>
            <a:off x="4658820" y="4923463"/>
            <a:ext cx="6348272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/>
            <a:r>
              <a:rPr lang="en-US" altLang="zh-CN" sz="7200" dirty="0">
                <a:ln w="3175">
                  <a:solidFill>
                    <a:srgbClr val="00D173"/>
                  </a:solidFill>
                </a:ln>
                <a:noFill/>
                <a:latin typeface="江城圆体 700W" panose="020B0A00000000000000" pitchFamily="34" charset="-122"/>
                <a:ea typeface="江城圆体 700W" panose="020B0A00000000000000" pitchFamily="34" charset="-122"/>
                <a:cs typeface="思源黑体 CN Normal" panose="020B0400000000000000" pitchFamily="34" charset="-122"/>
                <a:sym typeface="思源黑体 CN Normal" panose="020B0400000000000000" pitchFamily="34" charset="-122"/>
              </a:rPr>
              <a:t>THREE</a:t>
            </a:r>
            <a:endParaRPr lang="en-US" altLang="zh-CN" sz="7200" b="0" i="0" dirty="0">
              <a:ln w="3175">
                <a:solidFill>
                  <a:srgbClr val="00D173"/>
                </a:solidFill>
              </a:ln>
              <a:noFill/>
              <a:effectLst/>
              <a:latin typeface="江城圆体 700W" panose="020B0A00000000000000" pitchFamily="34" charset="-122"/>
              <a:ea typeface="江城圆体 700W" panose="020B0A00000000000000" pitchFamily="34" charset="-122"/>
              <a:cs typeface="思源黑体 CN Normal" panose="020B0400000000000000" pitchFamily="34" charset="-122"/>
              <a:sym typeface="思源黑体 CN Normal" panose="020B04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678019" y="1888434"/>
            <a:ext cx="2835964" cy="180582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428208" y="3981629"/>
            <a:ext cx="3527072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cs typeface="+mn-ea"/>
                <a:sym typeface="+mn-lt"/>
              </a:rPr>
              <a:t>执行细节</a:t>
            </a:r>
            <a:endParaRPr lang="zh-CN" altLang="en-US" sz="5400" dirty="0">
              <a:cs typeface="+mn-ea"/>
              <a:sym typeface="+mn-lt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77511" y="4230906"/>
            <a:ext cx="1017695" cy="267343"/>
            <a:chOff x="7807687" y="4486938"/>
            <a:chExt cx="1017695" cy="267343"/>
          </a:xfrm>
        </p:grpSpPr>
        <p:sp>
          <p:nvSpPr>
            <p:cNvPr id="5" name="椭圆 4"/>
            <p:cNvSpPr/>
            <p:nvPr/>
          </p:nvSpPr>
          <p:spPr>
            <a:xfrm rot="5400000">
              <a:off x="7807687" y="4486938"/>
              <a:ext cx="267337" cy="267337"/>
            </a:xfrm>
            <a:prstGeom prst="ellipse">
              <a:avLst/>
            </a:prstGeom>
            <a:solidFill>
              <a:srgbClr val="F7F70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6" name="任意多边形: 形状 5"/>
            <p:cNvSpPr/>
            <p:nvPr/>
          </p:nvSpPr>
          <p:spPr>
            <a:xfrm rot="5400000">
              <a:off x="8122430" y="4551563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7" name="任意多边形: 形状 6"/>
            <p:cNvSpPr/>
            <p:nvPr/>
          </p:nvSpPr>
          <p:spPr>
            <a:xfrm rot="5400000">
              <a:off x="8372549" y="4551565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  <p:sp>
          <p:nvSpPr>
            <p:cNvPr id="8" name="任意多边形: 形状 7"/>
            <p:cNvSpPr/>
            <p:nvPr/>
          </p:nvSpPr>
          <p:spPr>
            <a:xfrm rot="5400000">
              <a:off x="8622669" y="4551567"/>
              <a:ext cx="267338" cy="138089"/>
            </a:xfrm>
            <a:custGeom>
              <a:avLst/>
              <a:gdLst>
                <a:gd name="connsiteX0" fmla="*/ 0 w 267338"/>
                <a:gd name="connsiteY0" fmla="*/ 133669 h 138089"/>
                <a:gd name="connsiteX1" fmla="*/ 133669 w 267338"/>
                <a:gd name="connsiteY1" fmla="*/ 0 h 138089"/>
                <a:gd name="connsiteX2" fmla="*/ 267338 w 267338"/>
                <a:gd name="connsiteY2" fmla="*/ 133669 h 138089"/>
                <a:gd name="connsiteX3" fmla="*/ 266446 w 267338"/>
                <a:gd name="connsiteY3" fmla="*/ 138089 h 138089"/>
                <a:gd name="connsiteX4" fmla="*/ 893 w 267338"/>
                <a:gd name="connsiteY4" fmla="*/ 138089 h 138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7338" h="138089">
                  <a:moveTo>
                    <a:pt x="0" y="133669"/>
                  </a:moveTo>
                  <a:cubicBezTo>
                    <a:pt x="0" y="59846"/>
                    <a:pt x="59846" y="0"/>
                    <a:pt x="133669" y="0"/>
                  </a:cubicBezTo>
                  <a:cubicBezTo>
                    <a:pt x="207492" y="0"/>
                    <a:pt x="267338" y="59846"/>
                    <a:pt x="267338" y="133669"/>
                  </a:cubicBezTo>
                  <a:lnTo>
                    <a:pt x="266446" y="138089"/>
                  </a:lnTo>
                  <a:lnTo>
                    <a:pt x="893" y="138089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cs typeface="+mn-ea"/>
                <a:sym typeface="+mn-lt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182931" y="1969470"/>
            <a:ext cx="1826141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1500" dirty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en-US" altLang="zh-CN" sz="115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1" name="矩形 30"/>
          <p:cNvSpPr/>
          <p:nvPr/>
        </p:nvSpPr>
        <p:spPr>
          <a:xfrm>
            <a:off x="671195" y="674370"/>
            <a:ext cx="156845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78510" y="77216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400" dirty="0">
                <a:solidFill>
                  <a:srgbClr val="32B535"/>
                </a:solidFill>
                <a:cs typeface="+mn-ea"/>
                <a:sym typeface="+mn-lt"/>
              </a:rPr>
              <a:t>执行细节</a:t>
            </a:r>
            <a:endParaRPr lang="zh-CN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9135" y="1397635"/>
            <a:ext cx="40074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 b="1">
                <a:cs typeface="+mn-ea"/>
                <a:sym typeface="+mn-lt"/>
              </a:rPr>
              <a:t>礼品推荐</a:t>
            </a:r>
            <a:endParaRPr lang="zh-CN" sz="2400" b="1"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671195" y="4728210"/>
            <a:ext cx="27457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zh-CN" altLang="en-US" sz="1600">
                <a:cs typeface="+mn-ea"/>
                <a:sym typeface="+mn-lt"/>
              </a:rPr>
              <a:t>推荐一：加湿器</a:t>
            </a:r>
            <a:endParaRPr lang="zh-CN" altLang="en-US" sz="1600">
              <a:cs typeface="+mn-ea"/>
              <a:sym typeface="+mn-lt"/>
            </a:endParaRPr>
          </a:p>
          <a:p>
            <a:pPr algn="ctr">
              <a:buNone/>
            </a:pP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187190" y="4728210"/>
            <a:ext cx="27457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zh-CN" altLang="en-US" sz="1600">
                <a:cs typeface="+mn-ea"/>
                <a:sym typeface="+mn-lt"/>
              </a:rPr>
              <a:t>推荐二：定制塑料袋</a:t>
            </a:r>
            <a:endParaRPr lang="zh-CN" altLang="en-US" sz="1600">
              <a:cs typeface="+mn-ea"/>
              <a:sym typeface="+mn-lt"/>
            </a:endParaRPr>
          </a:p>
          <a:p>
            <a:pPr algn="ctr">
              <a:buNone/>
            </a:pP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077835" y="4728210"/>
            <a:ext cx="2745740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>
              <a:buNone/>
            </a:pPr>
            <a:r>
              <a:rPr lang="zh-CN" altLang="en-US" sz="1600">
                <a:cs typeface="+mn-ea"/>
                <a:sym typeface="+mn-lt"/>
              </a:rPr>
              <a:t>推荐三：定制</a:t>
            </a:r>
            <a:r>
              <a:rPr lang="en-US" altLang="zh-CN" sz="1600">
                <a:cs typeface="+mn-ea"/>
                <a:sym typeface="+mn-lt"/>
              </a:rPr>
              <a:t>2022</a:t>
            </a:r>
            <a:r>
              <a:rPr lang="zh-CN" altLang="en-US" sz="1600">
                <a:cs typeface="+mn-ea"/>
                <a:sym typeface="+mn-lt"/>
              </a:rPr>
              <a:t>年台历</a:t>
            </a:r>
            <a:endParaRPr lang="zh-CN" altLang="en-US" sz="1600">
              <a:cs typeface="+mn-ea"/>
              <a:sym typeface="+mn-lt"/>
            </a:endParaRPr>
          </a:p>
          <a:p>
            <a:pPr algn="ctr">
              <a:buNone/>
            </a:pPr>
            <a:endParaRPr lang="zh-CN" sz="1600"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77465" y="864235"/>
            <a:ext cx="1715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（备选）</a:t>
            </a:r>
            <a:endParaRPr lang="zh-CN" altLang="en-US"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0515" y="2226945"/>
            <a:ext cx="3208020" cy="223266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7190" y="2226945"/>
            <a:ext cx="3049905" cy="2233930"/>
          </a:xfrm>
          <a:prstGeom prst="rect">
            <a:avLst/>
          </a:prstGeom>
        </p:spPr>
      </p:pic>
      <p:pic>
        <p:nvPicPr>
          <p:cNvPr id="109" name="图片 108"/>
          <p:cNvPicPr/>
          <p:nvPr/>
        </p:nvPicPr>
        <p:blipFill>
          <a:blip r:embed="rId4"/>
          <a:stretch>
            <a:fillRect/>
          </a:stretch>
        </p:blipFill>
        <p:spPr>
          <a:xfrm>
            <a:off x="778510" y="2153920"/>
            <a:ext cx="2715260" cy="220091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5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671195" y="674370"/>
            <a:ext cx="156845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8510" y="77216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400" dirty="0">
                <a:solidFill>
                  <a:srgbClr val="32B535"/>
                </a:solidFill>
                <a:cs typeface="+mn-ea"/>
                <a:sym typeface="+mn-lt"/>
              </a:rPr>
              <a:t>执行细节</a:t>
            </a:r>
            <a:endParaRPr lang="zh-CN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735" y="2270125"/>
            <a:ext cx="4725035" cy="321818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3755" y="2270125"/>
            <a:ext cx="5233670" cy="321881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671195" y="1435735"/>
            <a:ext cx="94913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 b="1">
                <a:cs typeface="+mn-ea"/>
                <a:sym typeface="+mn-lt"/>
              </a:rPr>
              <a:t>售楼处/秋季主题/免费品鉴</a:t>
            </a:r>
            <a:endParaRPr lang="zh-CN" sz="2400" b="1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82875" y="798195"/>
            <a:ext cx="164846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（备选）</a:t>
            </a:r>
            <a:endParaRPr lang="zh-CN" altLang="en-US">
              <a:cs typeface="+mn-ea"/>
              <a:sym typeface="+mn-lt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71195" y="1134745"/>
            <a:ext cx="94913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400" b="1">
                <a:cs typeface="+mn-ea"/>
                <a:sym typeface="+mn-lt"/>
              </a:rPr>
              <a:t>疫情防护预案 to 参与者</a:t>
            </a:r>
            <a:endParaRPr sz="2400" b="1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20065" y="1587500"/>
            <a:ext cx="11151870" cy="44862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第一步：口罩佩戴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所有入场参与者必须佩戴口罩，如果未佩戴口罩，可在现场领取，佩戴之后再进入会场。</a:t>
            </a:r>
            <a:endParaRPr lang="zh-CN" altLang="en-US" sz="140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第二步：健康码出示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到场来宾需出示健康码，出示完毕健康码后方可进入派对检测区域；若健康码出现红色或黄色，则不得进入现场活动区域，并进行劝离。</a:t>
            </a:r>
            <a:endParaRPr lang="zh-CN" altLang="en-US" sz="140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第三步：排队入场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入场时，所有来宾有序排队入场，且设置安全距离，避免交叉感染，确保活动现场安全互动体验区同样采用排队形式进行</a:t>
            </a:r>
            <a:endParaRPr lang="zh-CN" altLang="en-US" sz="140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第四步：体温监测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所有入场来宾必须提前接受体温检测，体温正常则可进场；若发现发热现象将拒绝进入现场。</a:t>
            </a:r>
            <a:endParaRPr lang="zh-CN" altLang="en-US" sz="140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第五步：入场洗手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在现场入口处放置免洗手消毒液，保障参与者安全已经现场安全，所有获得入场资格的参与者，在入场前均可以使用免洗手消毒液对手部进行消毒</a:t>
            </a:r>
            <a:endParaRPr lang="zh-CN" altLang="en-US" sz="1400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b="1">
                <a:cs typeface="+mn-ea"/>
                <a:sym typeface="+mn-lt"/>
              </a:rPr>
              <a:t>第六步：领取防护套装</a:t>
            </a:r>
            <a:endParaRPr lang="zh-CN" altLang="en-US" b="1">
              <a:cs typeface="+mn-ea"/>
              <a:sym typeface="+mn-lt"/>
            </a:endParaRPr>
          </a:p>
          <a:p>
            <a:pPr fontAlgn="auto">
              <a:lnSpc>
                <a:spcPct val="130000"/>
              </a:lnSpc>
            </a:pPr>
            <a:r>
              <a:rPr lang="zh-CN" altLang="en-US" sz="1400">
                <a:cs typeface="+mn-ea"/>
                <a:sym typeface="+mn-lt"/>
              </a:rPr>
              <a:t>完成检测入场后领取防疫安全套装，保障活动现场安全及体验感。防疫套装内含：酒精消毒喷雾，一次性乳胶手套，N95口罩，免洗手液，酒精抑菌喷雾，酒精湿巾</a:t>
            </a:r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71195" y="492760"/>
            <a:ext cx="156845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8510" y="59055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400" dirty="0">
                <a:solidFill>
                  <a:srgbClr val="32B535"/>
                </a:solidFill>
                <a:cs typeface="+mn-ea"/>
                <a:sym typeface="+mn-lt"/>
              </a:rPr>
              <a:t>执行细节</a:t>
            </a:r>
            <a:endParaRPr lang="zh-CN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0" y="4762"/>
            <a:ext cx="12192000" cy="6853238"/>
            <a:chOff x="0" y="4762"/>
            <a:chExt cx="12192000" cy="6853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4762"/>
              <a:ext cx="12192000" cy="6853238"/>
            </a:xfrm>
            <a:prstGeom prst="rect">
              <a:avLst/>
            </a:prstGeom>
          </p:spPr>
        </p:pic>
        <p:sp>
          <p:nvSpPr>
            <p:cNvPr id="8" name="矩形 7"/>
            <p:cNvSpPr/>
            <p:nvPr/>
          </p:nvSpPr>
          <p:spPr>
            <a:xfrm>
              <a:off x="158750" y="171450"/>
              <a:ext cx="11874500" cy="6515100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699135" y="1397635"/>
            <a:ext cx="949134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400" b="1">
                <a:cs typeface="+mn-ea"/>
                <a:sym typeface="+mn-lt"/>
              </a:rPr>
              <a:t>摄影摄像/后宣视频/记录整场活动</a:t>
            </a:r>
            <a:endParaRPr lang="zh-CN" sz="2400" b="1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99135" y="1729740"/>
            <a:ext cx="10603230" cy="7870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>
                <a:cs typeface="+mn-ea"/>
                <a:sym typeface="+mn-lt"/>
              </a:rPr>
              <a:t>■  现场提供专业的摄影服务，全城记录活动细节，为媒体发布资料提供素材； </a:t>
            </a:r>
            <a:endParaRPr lang="zh-CN" altLang="en-US" sz="1600">
              <a:cs typeface="+mn-ea"/>
              <a:sym typeface="+mn-lt"/>
            </a:endParaRPr>
          </a:p>
          <a:p>
            <a:pPr fontAlgn="auto">
              <a:lnSpc>
                <a:spcPct val="150000"/>
              </a:lnSpc>
            </a:pPr>
            <a:r>
              <a:rPr lang="zh-CN" altLang="en-US" sz="1600">
                <a:cs typeface="+mn-ea"/>
                <a:sym typeface="+mn-lt"/>
              </a:rPr>
              <a:t>■  现场录制花絮，活动后制作成30秒短视频用于朋友圈宣传；</a:t>
            </a:r>
            <a:endParaRPr lang="zh-CN" altLang="en-US" sz="1600">
              <a:cs typeface="+mn-ea"/>
              <a:sym typeface="+mn-lt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71195" y="674370"/>
            <a:ext cx="1568450" cy="523875"/>
          </a:xfrm>
          <a:prstGeom prst="rect">
            <a:avLst/>
          </a:prstGeom>
          <a:solidFill>
            <a:srgbClr val="F7F701"/>
          </a:solidFill>
          <a:ln w="9525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4000" b="1" dirty="0">
              <a:solidFill>
                <a:srgbClr val="F78DD8"/>
              </a:solidFill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8510" y="772160"/>
            <a:ext cx="1402080" cy="4603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sz="2400" dirty="0">
                <a:solidFill>
                  <a:srgbClr val="32B535"/>
                </a:solidFill>
                <a:cs typeface="+mn-ea"/>
                <a:sym typeface="+mn-lt"/>
              </a:rPr>
              <a:t>执行细节</a:t>
            </a:r>
            <a:endParaRPr lang="zh-CN" sz="2400" dirty="0">
              <a:solidFill>
                <a:srgbClr val="32B535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" y="2757805"/>
            <a:ext cx="10972165" cy="248983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922270" y="807720"/>
            <a:ext cx="15627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cs typeface="+mn-ea"/>
                <a:sym typeface="+mn-lt"/>
              </a:rPr>
              <a:t>（备选）</a:t>
            </a:r>
            <a:endParaRPr lang="zh-CN" altLang="en-US">
              <a:cs typeface="+mn-ea"/>
              <a:sym typeface="+mn-lt"/>
            </a:endParaRPr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1"/>
</p:tagLst>
</file>

<file path=ppt/tags/tag64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2"/>
</p:tagLst>
</file>

<file path=ppt/tags/tag65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66.xml><?xml version="1.0" encoding="utf-8"?>
<p:tagLst xmlns:p="http://schemas.openxmlformats.org/presentationml/2006/main">
  <p:tag name="MH" val="20160830110410"/>
  <p:tag name="MH_LIBRARY" val="CONTENTS"/>
  <p:tag name="MH_TYPE" val="NUMBER"/>
  <p:tag name="ID" val="547132"/>
  <p:tag name="MH_ORDER" val="3"/>
</p:tagLst>
</file>

<file path=ppt/tags/tag6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8.xml><?xml version="1.0" encoding="utf-8"?>
<p:tagLst xmlns:p="http://schemas.openxmlformats.org/presentationml/2006/main">
  <p:tag name="KSO_WM_UNIT_TABLE_BEAUTIFY" val="smartTable{814c1d35-b9c3-409a-9861-36dd5ac0e818}"/>
  <p:tag name="TABLE_ENDDRAG_ORIGIN_RECT" val="815*374"/>
  <p:tag name="TABLE_ENDDRAG_RECT" val="55*99*815*374"/>
</p:tagLst>
</file>

<file path=ppt/tags/tag6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6.xml><?xml version="1.0" encoding="utf-8"?>
<p:tagLst xmlns:p="http://schemas.openxmlformats.org/presentationml/2006/main">
  <p:tag name="KSO_WM_UNIT_TABLE_BEAUTIFY" val="smartTable{98297edb-60a0-417c-89a6-b06a795d7c85}"/>
  <p:tag name="TABLE_ENDDRAG_ORIGIN_RECT" val="842*343"/>
  <p:tag name="TABLE_ENDDRAG_RECT" val="55*115*842*343"/>
</p:tagLst>
</file>

<file path=ppt/tags/tag7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7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7.xml><?xml version="1.0" encoding="utf-8"?>
<p:tagLst xmlns:p="http://schemas.openxmlformats.org/presentationml/2006/main">
  <p:tag name="KSO_WM_UNIT_TABLE_BEAUTIFY" val="smartTable{136f1495-13d2-4d6e-982c-64301961d505}"/>
  <p:tag name="TABLE_ENDDRAG_ORIGIN_RECT" val="483*363"/>
  <p:tag name="TABLE_ENDDRAG_RECT" val="263*132*483*363"/>
</p:tagLst>
</file>

<file path=ppt/tags/tag8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89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98.xml><?xml version="1.0" encoding="utf-8"?>
<p:tagLst xmlns:p="http://schemas.openxmlformats.org/presentationml/2006/main">
  <p:tag name="KSO_WM_UNIT_FILL_FORE_SCHEMECOLOR_INDEX_BRIGHTNESS" val="0"/>
  <p:tag name="KSO_WM_UNIT_FILL_FORE_SCHEMECOLOR_INDEX" val="3"/>
  <p:tag name="KSO_WM_UNIT_FILL_TYPE" val="1"/>
  <p:tag name="KSO_WM_UNIT_TEXT_FILL_FORE_SCHEMECOLOR_INDEX_BRIGHTNESS" val="-0.5"/>
  <p:tag name="KSO_WM_UNIT_TEXT_FILL_FORE_SCHEMECOLOR_INDEX" val="14"/>
  <p:tag name="KSO_WM_UNIT_TEXT_FILL_TYPE" val="1"/>
</p:tagLst>
</file>

<file path=ppt/tags/tag99.xml><?xml version="1.0" encoding="utf-8"?>
<p:tagLst xmlns:p="http://schemas.openxmlformats.org/presentationml/2006/main">
  <p:tag name="KSO_WM_UNIT_TEXT_FILL_FORE_SCHEMECOLOR_INDEX_BRIGHTNESS" val="0"/>
  <p:tag name="KSO_WM_UNIT_TEXT_FILL_FORE_SCHEMECOLOR_INDEX" val="14"/>
  <p:tag name="KSO_WM_UNIT_TEXT_FILL_TYPE" val="1"/>
</p:tagLst>
</file>

<file path=ppt/tags/tag10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105.xml><?xml version="1.0" encoding="utf-8"?>
<p:tagLst xmlns:p="http://schemas.openxmlformats.org/presentationml/2006/main">
  <p:tag name="KSO_WPP_MARK_KEY" val="9dbe31b4-55c7-4524-a9be-f4cdc547c037"/>
  <p:tag name="COMMONDATA" val="eyJoZGlkIjoiYTZmNjcyMWQ4NWZkZGVmNGIzZDY5ZmY0ODc1ODExYWEifQ=="/>
  <p:tag name="FULLTEXTBEAUTIFYED" val="1"/>
  <p:tag name="ISLIDE.GUIDESSETTING" val="{&quot;Id&quot;:&quot;72845d80-8c8a-4ccd-90dc-11f6a66de5ff&quot;,&quot;Name&quot;:null,&quot;Kind&quot;:&quot;Custom&quot;,&quot;OldGuidesSetting&quot;:{&quot;HeaderHeight&quot;:0.0,&quot;FooterHeight&quot;:0.0,&quot;SideMargin&quot;:0.0,&quot;TopMargin&quot;:0.0,&quot;BottomMargin&quot;:0.0,&quot;IntervalMargin&quot;:0.0}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ztu0wafw">
      <a:majorFont>
        <a:latin typeface="Arial"/>
        <a:ea typeface="方正清刻本悦宋简体"/>
        <a:cs typeface=""/>
      </a:majorFont>
      <a:minorFont>
        <a:latin typeface="Arial"/>
        <a:ea typeface="方正清刻本悦宋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6423</Words>
  <Application>WPS 演示</Application>
  <PresentationFormat>宽屏</PresentationFormat>
  <Paragraphs>815</Paragraphs>
  <Slides>48</Slides>
  <Notes>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48</vt:i4>
      </vt:variant>
    </vt:vector>
  </HeadingPairs>
  <TitlesOfParts>
    <vt:vector size="61" baseType="lpstr">
      <vt:lpstr>Arial</vt:lpstr>
      <vt:lpstr>宋体</vt:lpstr>
      <vt:lpstr>Wingdings</vt:lpstr>
      <vt:lpstr>Wingdings</vt:lpstr>
      <vt:lpstr>思源黑体 CN Normal</vt:lpstr>
      <vt:lpstr>华康海报体W12(P)</vt:lpstr>
      <vt:lpstr>江城圆体 700W</vt:lpstr>
      <vt:lpstr>黑体</vt:lpstr>
      <vt:lpstr>方正清刻本悦宋简体</vt:lpstr>
      <vt:lpstr>微软雅黑</vt:lpstr>
      <vt:lpstr>Arial Unicode MS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喵企</cp:lastModifiedBy>
  <cp:revision>1</cp:revision>
  <dcterms:created xsi:type="dcterms:W3CDTF">2022-11-13T13:47:16Z</dcterms:created>
  <dcterms:modified xsi:type="dcterms:W3CDTF">2022-11-13T13:47:16Z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25279A7249D943BDBC5A204AFBF8A8E3</vt:lpwstr>
  </property>
  <property fmtid="{D5CDD505-2E9C-101B-9397-08002B2CF9AE}" pid="3" name="KSOProductBuildVer">
    <vt:lpwstr>2052-11.1.0.12763</vt:lpwstr>
  </property>
  <property fmtid="{D5CDD505-2E9C-101B-9397-08002B2CF9AE}" pid="4" name="NXPowerLiteLastOptimized">
    <vt:lpwstr>6612869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