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4"/>
  </p:notesMasterIdLst>
  <p:sldIdLst>
    <p:sldId id="659" r:id="rId3"/>
    <p:sldId id="660" r:id="rId4"/>
    <p:sldId id="563" r:id="rId5"/>
    <p:sldId id="657" r:id="rId6"/>
    <p:sldId id="658" r:id="rId7"/>
    <p:sldId id="554" r:id="rId8"/>
    <p:sldId id="555" r:id="rId9"/>
    <p:sldId id="661" r:id="rId10"/>
    <p:sldId id="655" r:id="rId11"/>
    <p:sldId id="662" r:id="rId12"/>
    <p:sldId id="586" r:id="rId13"/>
    <p:sldId id="592" r:id="rId14"/>
    <p:sldId id="593" r:id="rId15"/>
    <p:sldId id="594" r:id="rId16"/>
    <p:sldId id="596" r:id="rId17"/>
    <p:sldId id="597" r:id="rId18"/>
    <p:sldId id="598" r:id="rId19"/>
    <p:sldId id="595" r:id="rId20"/>
    <p:sldId id="600" r:id="rId21"/>
    <p:sldId id="645" r:id="rId22"/>
    <p:sldId id="646" r:id="rId23"/>
    <p:sldId id="648" r:id="rId24"/>
    <p:sldId id="647" r:id="rId25"/>
    <p:sldId id="649" r:id="rId26"/>
    <p:sldId id="654" r:id="rId27"/>
    <p:sldId id="605" r:id="rId28"/>
    <p:sldId id="603" r:id="rId29"/>
    <p:sldId id="653" r:id="rId30"/>
    <p:sldId id="651" r:id="rId31"/>
    <p:sldId id="652" r:id="rId32"/>
    <p:sldId id="608" r:id="rId33"/>
    <p:sldId id="585" r:id="rId34"/>
    <p:sldId id="577" r:id="rId35"/>
    <p:sldId id="575" r:id="rId36"/>
    <p:sldId id="574" r:id="rId37"/>
    <p:sldId id="576" r:id="rId38"/>
    <p:sldId id="579" r:id="rId39"/>
    <p:sldId id="580" r:id="rId40"/>
    <p:sldId id="581" r:id="rId41"/>
    <p:sldId id="609" r:id="rId42"/>
    <p:sldId id="619" r:id="rId43"/>
    <p:sldId id="620" r:id="rId44"/>
    <p:sldId id="611" r:id="rId45"/>
    <p:sldId id="618" r:id="rId46"/>
    <p:sldId id="617" r:id="rId47"/>
    <p:sldId id="616" r:id="rId48"/>
    <p:sldId id="663" r:id="rId49"/>
    <p:sldId id="632" r:id="rId50"/>
    <p:sldId id="633" r:id="rId51"/>
    <p:sldId id="634" r:id="rId52"/>
    <p:sldId id="635" r:id="rId53"/>
  </p:sldIdLst>
  <p:sldSz cx="12192000" cy="6858000"/>
  <p:notesSz cx="6858000" cy="9144000"/>
  <p:custDataLst>
    <p:tags r:id="rId5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邹庆" initials="邹庆" lastIdx="7" clrIdx="0"/>
  <p:cmAuthor id="1" name="孔 融" initials="孔" lastIdx="1" clrIdx="0"/>
  <p:cmAuthor id="2" name="作者" initials="A" lastIdx="0" clrIdx="1"/>
  <p:cmAuthor id="3" name="李丞" initials="李丞" lastIdx="1" clrIdx="3"/>
  <p:cmAuthor id="32" name="盛纵运营小组" initials="Office [32]" lastIdx="1" clrIdx="0"/>
  <p:cmAuthor id="4" name="MSoffice" initials="M" lastIdx="1" clrIdx="2"/>
  <p:cmAuthor id="5" name="User" initials="U" lastIdx="1" clrIdx="0"/>
  <p:cmAuthor id="6" name="李 晶" initials="李" lastIdx="1" clrIdx="4"/>
  <p:cmAuthor id="7" name="宪平 孟" initials="宪" lastIdx="1" clrIdx="2"/>
  <p:cmAuthor id="8" name="姜伟光" initials="姜" lastIdx="1" clrIdx="0"/>
  <p:cmAuthor id="9" name="俞寅达" initials="俞" lastIdx="10" clrIdx="0"/>
  <p:cmAuthor id="10" name="zhouhui" initials="z" lastIdx="1" clrIdx="9"/>
  <p:cmAuthor id="11" name="Sheng, Stanley CN ." initials="S" lastIdx="1" clrIdx="0"/>
  <p:cmAuthor id="13" name="Author" initials="" lastIdx="0" clrIdx="1"/>
  <p:cmAuthor id="14" name="hyh" initials="" lastIdx="7" clrIdx="13"/>
  <p:cmAuthor id="15" name="徐婕" initials="徐" lastIdx="3" clrIdx="14"/>
  <p:cmAuthor id="16" name="李奉" initials="" lastIdx="1" clrIdx="15"/>
  <p:cmAuthor id="17" name="李 彤彤" initials="" lastIdx="1" clrIdx="16"/>
  <p:cmAuthor id="18" name="Microsoft" initials="" lastIdx="1" clrIdx="0"/>
  <p:cmAuthor id="19" name="Katherine Zimouli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8A21"/>
    <a:srgbClr val="F39729"/>
    <a:srgbClr val="850001"/>
    <a:srgbClr val="E59601"/>
    <a:srgbClr val="D38201"/>
    <a:srgbClr val="BD73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0" autoAdjust="0"/>
    <p:restoredTop sz="94660"/>
  </p:normalViewPr>
  <p:slideViewPr>
    <p:cSldViewPr snapToGrid="0">
      <p:cViewPr varScale="1">
        <p:scale>
          <a:sx n="144" d="100"/>
          <a:sy n="144" d="100"/>
        </p:scale>
        <p:origin x="144"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9" Type="http://schemas.openxmlformats.org/officeDocument/2006/relationships/tags" Target="tags/tag2.xml"/><Relationship Id="rId58" Type="http://schemas.openxmlformats.org/officeDocument/2006/relationships/commentAuthors" Target="commentAuthors.xml"/><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notesMaster" Target="notesMasters/notesMaster1.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CAB4BC-CBBD-4770-A30A-490F4195674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E9A25-D8E6-4E2E-B1E5-7419554258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56"/>
        <p:cNvGrpSpPr/>
        <p:nvPr/>
      </p:nvGrpSpPr>
      <p:grpSpPr>
        <a:xfrm>
          <a:off x="0" y="0"/>
          <a:ext cx="0" cy="0"/>
          <a:chOff x="0" y="0"/>
          <a:chExt cx="0" cy="0"/>
        </a:xfrm>
      </p:grpSpPr>
      <p:sp>
        <p:nvSpPr>
          <p:cNvPr id="57" name="Google Shape;57;p15"/>
          <p:cNvSpPr>
            <a:spLocks noGrp="1"/>
          </p:cNvSpPr>
          <p:nvPr>
            <p:ph type="pic" idx="2"/>
          </p:nvPr>
        </p:nvSpPr>
        <p:spPr>
          <a:xfrm>
            <a:off x="1" y="14500"/>
            <a:ext cx="6858001" cy="6843499"/>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1065"/>
              </a:spcBef>
              <a:spcAft>
                <a:spcPts val="0"/>
              </a:spcAft>
              <a:buClr>
                <a:schemeClr val="dk1"/>
              </a:buClr>
              <a:buSzPts val="600"/>
              <a:buFont typeface="Arial" panose="020B0604020202020204"/>
              <a:buNone/>
              <a:defRPr sz="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35"/>
              </a:spcBef>
              <a:spcAft>
                <a:spcPts val="0"/>
              </a:spcAft>
              <a:buClr>
                <a:schemeClr val="dk1"/>
              </a:buClr>
              <a:buSzPts val="1800"/>
              <a:buFont typeface="Arial" panose="020B0604020202020204"/>
              <a:buChar char="•"/>
              <a:defRPr sz="2400" b="0" i="0" u="none" strike="noStrike" cap="none">
                <a:solidFill>
                  <a:schemeClr val="dk1"/>
                </a:solidFill>
                <a:latin typeface="Open Sans"/>
                <a:ea typeface="Open Sans"/>
                <a:cs typeface="Open Sans"/>
                <a:sym typeface="Open Sans"/>
              </a:defRPr>
            </a:lvl2pPr>
            <a:lvl3pPr marR="0" lvl="2" algn="l" rtl="0">
              <a:lnSpc>
                <a:spcPct val="90000"/>
              </a:lnSpc>
              <a:spcBef>
                <a:spcPts val="535"/>
              </a:spcBef>
              <a:spcAft>
                <a:spcPts val="0"/>
              </a:spcAft>
              <a:buClr>
                <a:schemeClr val="dk1"/>
              </a:buClr>
              <a:buSzPts val="1500"/>
              <a:buFont typeface="Arial" panose="020B0604020202020204"/>
              <a:buChar char="•"/>
              <a:defRPr sz="2000" b="0" i="0" u="none" strike="noStrike" cap="none">
                <a:solidFill>
                  <a:schemeClr val="dk1"/>
                </a:solidFill>
                <a:latin typeface="Open Sans"/>
                <a:ea typeface="Open Sans"/>
                <a:cs typeface="Open Sans"/>
                <a:sym typeface="Open Sans"/>
              </a:defRPr>
            </a:lvl3pPr>
            <a:lvl4pPr marR="0" lvl="3"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4pPr>
            <a:lvl5pPr marR="0" lvl="4"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5pPr>
            <a:lvl6pPr marR="0" lvl="5"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58" name="Google Shape;58;p15"/>
          <p:cNvSpPr>
            <a:spLocks noGrp="1"/>
          </p:cNvSpPr>
          <p:nvPr>
            <p:ph type="pic" idx="3"/>
          </p:nvPr>
        </p:nvSpPr>
        <p:spPr>
          <a:xfrm>
            <a:off x="2552701" y="2390776"/>
            <a:ext cx="2076449" cy="2076449"/>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1065"/>
              </a:spcBef>
              <a:spcAft>
                <a:spcPts val="0"/>
              </a:spcAft>
              <a:buClr>
                <a:schemeClr val="dk1"/>
              </a:buClr>
              <a:buSzPts val="600"/>
              <a:buFont typeface="Arial" panose="020B0604020202020204"/>
              <a:buNone/>
              <a:defRPr sz="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35"/>
              </a:spcBef>
              <a:spcAft>
                <a:spcPts val="0"/>
              </a:spcAft>
              <a:buClr>
                <a:schemeClr val="dk1"/>
              </a:buClr>
              <a:buSzPts val="1800"/>
              <a:buFont typeface="Arial" panose="020B0604020202020204"/>
              <a:buChar char="•"/>
              <a:defRPr sz="2400" b="0" i="0" u="none" strike="noStrike" cap="none">
                <a:solidFill>
                  <a:schemeClr val="dk1"/>
                </a:solidFill>
                <a:latin typeface="Open Sans"/>
                <a:ea typeface="Open Sans"/>
                <a:cs typeface="Open Sans"/>
                <a:sym typeface="Open Sans"/>
              </a:defRPr>
            </a:lvl2pPr>
            <a:lvl3pPr marR="0" lvl="2" algn="l" rtl="0">
              <a:lnSpc>
                <a:spcPct val="90000"/>
              </a:lnSpc>
              <a:spcBef>
                <a:spcPts val="535"/>
              </a:spcBef>
              <a:spcAft>
                <a:spcPts val="0"/>
              </a:spcAft>
              <a:buClr>
                <a:schemeClr val="dk1"/>
              </a:buClr>
              <a:buSzPts val="1500"/>
              <a:buFont typeface="Arial" panose="020B0604020202020204"/>
              <a:buChar char="•"/>
              <a:defRPr sz="2000" b="0" i="0" u="none" strike="noStrike" cap="none">
                <a:solidFill>
                  <a:schemeClr val="dk1"/>
                </a:solidFill>
                <a:latin typeface="Open Sans"/>
                <a:ea typeface="Open Sans"/>
                <a:cs typeface="Open Sans"/>
                <a:sym typeface="Open Sans"/>
              </a:defRPr>
            </a:lvl3pPr>
            <a:lvl4pPr marR="0" lvl="3"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4pPr>
            <a:lvl5pPr marR="0" lvl="4"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5pPr>
            <a:lvl6pPr marR="0" lvl="5"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59"/>
        <p:cNvGrpSpPr/>
        <p:nvPr/>
      </p:nvGrpSpPr>
      <p:grpSpPr>
        <a:xfrm>
          <a:off x="0" y="0"/>
          <a:ext cx="0" cy="0"/>
          <a:chOff x="0" y="0"/>
          <a:chExt cx="0" cy="0"/>
        </a:xfrm>
      </p:grpSpPr>
      <p:sp>
        <p:nvSpPr>
          <p:cNvPr id="60" name="Google Shape;60;p16"/>
          <p:cNvSpPr>
            <a:spLocks noGrp="1"/>
          </p:cNvSpPr>
          <p:nvPr>
            <p:ph type="pic" idx="2"/>
          </p:nvPr>
        </p:nvSpPr>
        <p:spPr>
          <a:xfrm>
            <a:off x="5073198" y="4093819"/>
            <a:ext cx="3221613" cy="2266683"/>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1065"/>
              </a:spcBef>
              <a:spcAft>
                <a:spcPts val="0"/>
              </a:spcAft>
              <a:buClr>
                <a:srgbClr val="7F7F7F"/>
              </a:buClr>
              <a:buSzPts val="900"/>
              <a:buFont typeface="Arial" panose="020B0604020202020204"/>
              <a:buNone/>
              <a:defRPr sz="1200" b="0" i="0" u="none" strike="noStrike" cap="none">
                <a:solidFill>
                  <a:srgbClr val="7F7F7F"/>
                </a:solidFill>
                <a:latin typeface="Montserrat Light"/>
                <a:ea typeface="Montserrat Light"/>
                <a:cs typeface="Montserrat Light"/>
                <a:sym typeface="Montserrat Light"/>
              </a:defRPr>
            </a:lvl1pPr>
            <a:lvl2pPr marR="0" lvl="1" algn="l" rtl="0">
              <a:lnSpc>
                <a:spcPct val="90000"/>
              </a:lnSpc>
              <a:spcBef>
                <a:spcPts val="535"/>
              </a:spcBef>
              <a:spcAft>
                <a:spcPts val="0"/>
              </a:spcAft>
              <a:buClr>
                <a:schemeClr val="dk1"/>
              </a:buClr>
              <a:buSzPts val="1800"/>
              <a:buFont typeface="Arial" panose="020B0604020202020204"/>
              <a:buChar char="•"/>
              <a:defRPr sz="2400" b="0" i="0" u="none" strike="noStrike" cap="none">
                <a:solidFill>
                  <a:schemeClr val="dk1"/>
                </a:solidFill>
                <a:latin typeface="Open Sans"/>
                <a:ea typeface="Open Sans"/>
                <a:cs typeface="Open Sans"/>
                <a:sym typeface="Open Sans"/>
              </a:defRPr>
            </a:lvl2pPr>
            <a:lvl3pPr marR="0" lvl="2" algn="l" rtl="0">
              <a:lnSpc>
                <a:spcPct val="90000"/>
              </a:lnSpc>
              <a:spcBef>
                <a:spcPts val="535"/>
              </a:spcBef>
              <a:spcAft>
                <a:spcPts val="0"/>
              </a:spcAft>
              <a:buClr>
                <a:schemeClr val="dk1"/>
              </a:buClr>
              <a:buSzPts val="1500"/>
              <a:buFont typeface="Arial" panose="020B0604020202020204"/>
              <a:buChar char="•"/>
              <a:defRPr sz="2000" b="0" i="0" u="none" strike="noStrike" cap="none">
                <a:solidFill>
                  <a:schemeClr val="dk1"/>
                </a:solidFill>
                <a:latin typeface="Open Sans"/>
                <a:ea typeface="Open Sans"/>
                <a:cs typeface="Open Sans"/>
                <a:sym typeface="Open Sans"/>
              </a:defRPr>
            </a:lvl3pPr>
            <a:lvl4pPr marR="0" lvl="3"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4pPr>
            <a:lvl5pPr marR="0" lvl="4"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5pPr>
            <a:lvl6pPr marR="0" lvl="5"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61" name="Google Shape;61;p16"/>
          <p:cNvSpPr>
            <a:spLocks noGrp="1"/>
          </p:cNvSpPr>
          <p:nvPr>
            <p:ph type="pic" idx="3"/>
          </p:nvPr>
        </p:nvSpPr>
        <p:spPr>
          <a:xfrm>
            <a:off x="8474036" y="1827136"/>
            <a:ext cx="3221613" cy="2266683"/>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1065"/>
              </a:spcBef>
              <a:spcAft>
                <a:spcPts val="0"/>
              </a:spcAft>
              <a:buClr>
                <a:srgbClr val="7F7F7F"/>
              </a:buClr>
              <a:buSzPts val="900"/>
              <a:buFont typeface="Arial" panose="020B0604020202020204"/>
              <a:buNone/>
              <a:defRPr sz="1200" b="0" i="0" u="none" strike="noStrike" cap="none">
                <a:solidFill>
                  <a:srgbClr val="7F7F7F"/>
                </a:solidFill>
                <a:latin typeface="Montserrat Light"/>
                <a:ea typeface="Montserrat Light"/>
                <a:cs typeface="Montserrat Light"/>
                <a:sym typeface="Montserrat Light"/>
              </a:defRPr>
            </a:lvl1pPr>
            <a:lvl2pPr marR="0" lvl="1" algn="l" rtl="0">
              <a:lnSpc>
                <a:spcPct val="90000"/>
              </a:lnSpc>
              <a:spcBef>
                <a:spcPts val="535"/>
              </a:spcBef>
              <a:spcAft>
                <a:spcPts val="0"/>
              </a:spcAft>
              <a:buClr>
                <a:schemeClr val="dk1"/>
              </a:buClr>
              <a:buSzPts val="1800"/>
              <a:buFont typeface="Arial" panose="020B0604020202020204"/>
              <a:buChar char="•"/>
              <a:defRPr sz="2400" b="0" i="0" u="none" strike="noStrike" cap="none">
                <a:solidFill>
                  <a:schemeClr val="dk1"/>
                </a:solidFill>
                <a:latin typeface="Open Sans"/>
                <a:ea typeface="Open Sans"/>
                <a:cs typeface="Open Sans"/>
                <a:sym typeface="Open Sans"/>
              </a:defRPr>
            </a:lvl2pPr>
            <a:lvl3pPr marR="0" lvl="2" algn="l" rtl="0">
              <a:lnSpc>
                <a:spcPct val="90000"/>
              </a:lnSpc>
              <a:spcBef>
                <a:spcPts val="535"/>
              </a:spcBef>
              <a:spcAft>
                <a:spcPts val="0"/>
              </a:spcAft>
              <a:buClr>
                <a:schemeClr val="dk1"/>
              </a:buClr>
              <a:buSzPts val="1500"/>
              <a:buFont typeface="Arial" panose="020B0604020202020204"/>
              <a:buChar char="•"/>
              <a:defRPr sz="2000" b="0" i="0" u="none" strike="noStrike" cap="none">
                <a:solidFill>
                  <a:schemeClr val="dk1"/>
                </a:solidFill>
                <a:latin typeface="Open Sans"/>
                <a:ea typeface="Open Sans"/>
                <a:cs typeface="Open Sans"/>
                <a:sym typeface="Open Sans"/>
              </a:defRPr>
            </a:lvl3pPr>
            <a:lvl4pPr marR="0" lvl="3"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4pPr>
            <a:lvl5pPr marR="0" lvl="4"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5pPr>
            <a:lvl6pPr marR="0" lvl="5"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62"/>
        <p:cNvGrpSpPr/>
        <p:nvPr/>
      </p:nvGrpSpPr>
      <p:grpSpPr>
        <a:xfrm>
          <a:off x="0" y="0"/>
          <a:ext cx="0" cy="0"/>
          <a:chOff x="0" y="0"/>
          <a:chExt cx="0" cy="0"/>
        </a:xfrm>
      </p:grpSpPr>
      <p:sp>
        <p:nvSpPr>
          <p:cNvPr id="63" name="Google Shape;63;p17"/>
          <p:cNvSpPr>
            <a:spLocks noGrp="1"/>
          </p:cNvSpPr>
          <p:nvPr>
            <p:ph type="pic" idx="2"/>
          </p:nvPr>
        </p:nvSpPr>
        <p:spPr>
          <a:xfrm>
            <a:off x="3045742" y="1943100"/>
            <a:ext cx="3048753" cy="30480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1065"/>
              </a:spcBef>
              <a:spcAft>
                <a:spcPts val="0"/>
              </a:spcAft>
              <a:buClr>
                <a:srgbClr val="7F7F7F"/>
              </a:buClr>
              <a:buSzPts val="900"/>
              <a:buFont typeface="Arial" panose="020B0604020202020204"/>
              <a:buNone/>
              <a:defRPr sz="1200" b="0" i="0" u="none" strike="noStrike" cap="none">
                <a:solidFill>
                  <a:srgbClr val="7F7F7F"/>
                </a:solidFill>
                <a:latin typeface="Montserrat Light"/>
                <a:ea typeface="Montserrat Light"/>
                <a:cs typeface="Montserrat Light"/>
                <a:sym typeface="Montserrat Light"/>
              </a:defRPr>
            </a:lvl1pPr>
            <a:lvl2pPr marR="0" lvl="1" algn="l" rtl="0">
              <a:lnSpc>
                <a:spcPct val="90000"/>
              </a:lnSpc>
              <a:spcBef>
                <a:spcPts val="535"/>
              </a:spcBef>
              <a:spcAft>
                <a:spcPts val="0"/>
              </a:spcAft>
              <a:buClr>
                <a:schemeClr val="dk1"/>
              </a:buClr>
              <a:buSzPts val="1800"/>
              <a:buFont typeface="Arial" panose="020B0604020202020204"/>
              <a:buChar char="•"/>
              <a:defRPr sz="2400" b="0" i="0" u="none" strike="noStrike" cap="none">
                <a:solidFill>
                  <a:schemeClr val="dk1"/>
                </a:solidFill>
                <a:latin typeface="Open Sans"/>
                <a:ea typeface="Open Sans"/>
                <a:cs typeface="Open Sans"/>
                <a:sym typeface="Open Sans"/>
              </a:defRPr>
            </a:lvl2pPr>
            <a:lvl3pPr marR="0" lvl="2" algn="l" rtl="0">
              <a:lnSpc>
                <a:spcPct val="90000"/>
              </a:lnSpc>
              <a:spcBef>
                <a:spcPts val="535"/>
              </a:spcBef>
              <a:spcAft>
                <a:spcPts val="0"/>
              </a:spcAft>
              <a:buClr>
                <a:schemeClr val="dk1"/>
              </a:buClr>
              <a:buSzPts val="1500"/>
              <a:buFont typeface="Arial" panose="020B0604020202020204"/>
              <a:buChar char="•"/>
              <a:defRPr sz="2000" b="0" i="0" u="none" strike="noStrike" cap="none">
                <a:solidFill>
                  <a:schemeClr val="dk1"/>
                </a:solidFill>
                <a:latin typeface="Open Sans"/>
                <a:ea typeface="Open Sans"/>
                <a:cs typeface="Open Sans"/>
                <a:sym typeface="Open Sans"/>
              </a:defRPr>
            </a:lvl3pPr>
            <a:lvl4pPr marR="0" lvl="3"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4pPr>
            <a:lvl5pPr marR="0" lvl="4"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5pPr>
            <a:lvl6pPr marR="0" lvl="5"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64" name="Google Shape;64;p17"/>
          <p:cNvSpPr>
            <a:spLocks noGrp="1"/>
          </p:cNvSpPr>
          <p:nvPr>
            <p:ph type="pic" idx="3"/>
          </p:nvPr>
        </p:nvSpPr>
        <p:spPr>
          <a:xfrm>
            <a:off x="9143248" y="1943100"/>
            <a:ext cx="3048753" cy="30480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1065"/>
              </a:spcBef>
              <a:spcAft>
                <a:spcPts val="0"/>
              </a:spcAft>
              <a:buClr>
                <a:srgbClr val="7F7F7F"/>
              </a:buClr>
              <a:buSzPts val="900"/>
              <a:buFont typeface="Arial" panose="020B0604020202020204"/>
              <a:buNone/>
              <a:defRPr sz="1200" b="0" i="0" u="none" strike="noStrike" cap="none">
                <a:solidFill>
                  <a:srgbClr val="7F7F7F"/>
                </a:solidFill>
                <a:latin typeface="Montserrat Light"/>
                <a:ea typeface="Montserrat Light"/>
                <a:cs typeface="Montserrat Light"/>
                <a:sym typeface="Montserrat Light"/>
              </a:defRPr>
            </a:lvl1pPr>
            <a:lvl2pPr marR="0" lvl="1" algn="l" rtl="0">
              <a:lnSpc>
                <a:spcPct val="90000"/>
              </a:lnSpc>
              <a:spcBef>
                <a:spcPts val="535"/>
              </a:spcBef>
              <a:spcAft>
                <a:spcPts val="0"/>
              </a:spcAft>
              <a:buClr>
                <a:schemeClr val="dk1"/>
              </a:buClr>
              <a:buSzPts val="1800"/>
              <a:buFont typeface="Arial" panose="020B0604020202020204"/>
              <a:buChar char="•"/>
              <a:defRPr sz="2400" b="0" i="0" u="none" strike="noStrike" cap="none">
                <a:solidFill>
                  <a:schemeClr val="dk1"/>
                </a:solidFill>
                <a:latin typeface="Open Sans"/>
                <a:ea typeface="Open Sans"/>
                <a:cs typeface="Open Sans"/>
                <a:sym typeface="Open Sans"/>
              </a:defRPr>
            </a:lvl2pPr>
            <a:lvl3pPr marR="0" lvl="2" algn="l" rtl="0">
              <a:lnSpc>
                <a:spcPct val="90000"/>
              </a:lnSpc>
              <a:spcBef>
                <a:spcPts val="535"/>
              </a:spcBef>
              <a:spcAft>
                <a:spcPts val="0"/>
              </a:spcAft>
              <a:buClr>
                <a:schemeClr val="dk1"/>
              </a:buClr>
              <a:buSzPts val="1500"/>
              <a:buFont typeface="Arial" panose="020B0604020202020204"/>
              <a:buChar char="•"/>
              <a:defRPr sz="2000" b="0" i="0" u="none" strike="noStrike" cap="none">
                <a:solidFill>
                  <a:schemeClr val="dk1"/>
                </a:solidFill>
                <a:latin typeface="Open Sans"/>
                <a:ea typeface="Open Sans"/>
                <a:cs typeface="Open Sans"/>
                <a:sym typeface="Open Sans"/>
              </a:defRPr>
            </a:lvl3pPr>
            <a:lvl4pPr marR="0" lvl="3"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4pPr>
            <a:lvl5pPr marR="0" lvl="4"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Open Sans"/>
                <a:ea typeface="Open Sans"/>
                <a:cs typeface="Open Sans"/>
                <a:sym typeface="Open Sans"/>
              </a:defRPr>
            </a:lvl5pPr>
            <a:lvl6pPr marR="0" lvl="5"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35"/>
              </a:spcBef>
              <a:spcAft>
                <a:spcPts val="0"/>
              </a:spcAft>
              <a:buClr>
                <a:schemeClr val="dk1"/>
              </a:buClr>
              <a:buSzPts val="1400"/>
              <a:buFont typeface="Arial" panose="020B0604020202020204"/>
              <a:buChar char="•"/>
              <a:defRPr sz="186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CA6F76D-1171-4ED2-9EDD-7D121DABD23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DFDFA01-D909-450A-B6D4-756BD863E78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A6F76D-1171-4ED2-9EDD-7D121DABD23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DFA01-D909-450A-B6D4-756BD863E78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jpeg"/><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jpeg"/><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jpeg"/><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jpeg"/><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5.jpeg"/><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8.jpeg"/><Relationship Id="rId1"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9.jpeg"/><Relationship Id="rId1" Type="http://schemas.openxmlformats.org/officeDocument/2006/relationships/image" Target="../media/image1.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1.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png"/><Relationship Id="rId2" Type="http://schemas.openxmlformats.org/officeDocument/2006/relationships/image" Target="../media/image25.jpeg"/><Relationship Id="rId1" Type="http://schemas.openxmlformats.org/officeDocument/2006/relationships/image" Target="../media/image1.jpe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1.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1.jpe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4.jpeg"/><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1.jpe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1.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image" Target="../media/image1.jpe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image" Target="../media/image1.jpe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1.jpe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1.jpe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1.jpeg"/></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image" Target="../media/image1.jpeg"/></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2.jpeg"/><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jpe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3.jpeg"/><Relationship Id="rId2" Type="http://schemas.openxmlformats.org/officeDocument/2006/relationships/image" Target="../media/image54.jpeg"/><Relationship Id="rId1" Type="http://schemas.openxmlformats.org/officeDocument/2006/relationships/image" Target="../media/image1.jpe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image" Target="../media/image1.jpeg"/></Relationships>
</file>

<file path=ppt/slides/_rels/slide4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9.jpeg"/><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image" Target="../media/image1.jpeg"/></Relationships>
</file>

<file path=ppt/slides/_rels/slide4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62.jpeg"/><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image" Target="../media/image1.jpeg"/></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image" Target="../media/image1.jpe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image" Target="../media/image1.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3" name="组合 2"/>
          <p:cNvGrpSpPr/>
          <p:nvPr/>
        </p:nvGrpSpPr>
        <p:grpSpPr>
          <a:xfrm>
            <a:off x="0" y="-2540"/>
            <a:ext cx="12192000" cy="6860540"/>
            <a:chOff x="0" y="-4"/>
            <a:chExt cx="19200" cy="10804"/>
          </a:xfrm>
        </p:grpSpPr>
        <p:pic>
          <p:nvPicPr>
            <p:cNvPr id="6" name="图片 5"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2" name="矩形 1"/>
            <p:cNvSpPr/>
            <p:nvPr/>
          </p:nvSpPr>
          <p:spPr>
            <a:xfrm>
              <a:off x="1408" y="745"/>
              <a:ext cx="16016" cy="7149"/>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ctr" defTabSz="911860">
                <a:lnSpc>
                  <a:spcPct val="150000"/>
                </a:lnSpc>
                <a:defRPr/>
              </a:pPr>
              <a:r>
                <a:rPr lang="zh-CN" altLang="en-US"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暖冬造物节</a:t>
              </a:r>
              <a:r>
                <a:rPr lang="en-US" altLang="zh-CN"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 </a:t>
              </a:r>
              <a:endParaRPr lang="en-US" altLang="zh-CN"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a:p>
              <a:pPr algn="ctr" defTabSz="911860">
                <a:lnSpc>
                  <a:spcPct val="150000"/>
                </a:lnSpc>
                <a:defRPr/>
              </a:pPr>
              <a:r>
                <a:rPr lang="zh-CN" altLang="en-US"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奇趣好时光</a:t>
              </a:r>
              <a:endParaRPr lang="zh-CN" altLang="en-US"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grpSp>
      <p:sp>
        <p:nvSpPr>
          <p:cNvPr id="25" name="Freeform 927"/>
          <p:cNvSpPr>
            <a:spLocks noEditPoints="1"/>
          </p:cNvSpPr>
          <p:nvPr/>
        </p:nvSpPr>
        <p:spPr bwMode="auto">
          <a:xfrm>
            <a:off x="11586706" y="222418"/>
            <a:ext cx="209015" cy="188765"/>
          </a:xfrm>
          <a:custGeom>
            <a:avLst/>
            <a:gdLst>
              <a:gd name="T0" fmla="*/ 365 w 384"/>
              <a:gd name="T1" fmla="*/ 38 h 346"/>
              <a:gd name="T2" fmla="*/ 19 w 384"/>
              <a:gd name="T3" fmla="*/ 38 h 346"/>
              <a:gd name="T4" fmla="*/ 0 w 384"/>
              <a:gd name="T5" fmla="*/ 19 h 346"/>
              <a:gd name="T6" fmla="*/ 19 w 384"/>
              <a:gd name="T7" fmla="*/ 0 h 346"/>
              <a:gd name="T8" fmla="*/ 365 w 384"/>
              <a:gd name="T9" fmla="*/ 0 h 346"/>
              <a:gd name="T10" fmla="*/ 384 w 384"/>
              <a:gd name="T11" fmla="*/ 19 h 346"/>
              <a:gd name="T12" fmla="*/ 365 w 384"/>
              <a:gd name="T13" fmla="*/ 38 h 346"/>
              <a:gd name="T14" fmla="*/ 237 w 384"/>
              <a:gd name="T15" fmla="*/ 122 h 346"/>
              <a:gd name="T16" fmla="*/ 218 w 384"/>
              <a:gd name="T17" fmla="*/ 103 h 346"/>
              <a:gd name="T18" fmla="*/ 19 w 384"/>
              <a:gd name="T19" fmla="*/ 103 h 346"/>
              <a:gd name="T20" fmla="*/ 0 w 384"/>
              <a:gd name="T21" fmla="*/ 122 h 346"/>
              <a:gd name="T22" fmla="*/ 19 w 384"/>
              <a:gd name="T23" fmla="*/ 141 h 346"/>
              <a:gd name="T24" fmla="*/ 218 w 384"/>
              <a:gd name="T25" fmla="*/ 141 h 346"/>
              <a:gd name="T26" fmla="*/ 237 w 384"/>
              <a:gd name="T27" fmla="*/ 122 h 346"/>
              <a:gd name="T28" fmla="*/ 296 w 384"/>
              <a:gd name="T29" fmla="*/ 224 h 346"/>
              <a:gd name="T30" fmla="*/ 277 w 384"/>
              <a:gd name="T31" fmla="*/ 205 h 346"/>
              <a:gd name="T32" fmla="*/ 19 w 384"/>
              <a:gd name="T33" fmla="*/ 205 h 346"/>
              <a:gd name="T34" fmla="*/ 0 w 384"/>
              <a:gd name="T35" fmla="*/ 224 h 346"/>
              <a:gd name="T36" fmla="*/ 19 w 384"/>
              <a:gd name="T37" fmla="*/ 243 h 346"/>
              <a:gd name="T38" fmla="*/ 277 w 384"/>
              <a:gd name="T39" fmla="*/ 243 h 346"/>
              <a:gd name="T40" fmla="*/ 296 w 384"/>
              <a:gd name="T41" fmla="*/ 224 h 346"/>
              <a:gd name="T42" fmla="*/ 367 w 384"/>
              <a:gd name="T43" fmla="*/ 327 h 346"/>
              <a:gd name="T44" fmla="*/ 348 w 384"/>
              <a:gd name="T45" fmla="*/ 307 h 346"/>
              <a:gd name="T46" fmla="*/ 20 w 384"/>
              <a:gd name="T47" fmla="*/ 307 h 346"/>
              <a:gd name="T48" fmla="*/ 1 w 384"/>
              <a:gd name="T49" fmla="*/ 327 h 346"/>
              <a:gd name="T50" fmla="*/ 20 w 384"/>
              <a:gd name="T51" fmla="*/ 346 h 346"/>
              <a:gd name="T52" fmla="*/ 348 w 384"/>
              <a:gd name="T53" fmla="*/ 346 h 346"/>
              <a:gd name="T54" fmla="*/ 367 w 384"/>
              <a:gd name="T55"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4" h="346">
                <a:moveTo>
                  <a:pt x="365" y="38"/>
                </a:moveTo>
                <a:cubicBezTo>
                  <a:pt x="19" y="38"/>
                  <a:pt x="19" y="38"/>
                  <a:pt x="19" y="38"/>
                </a:cubicBezTo>
                <a:cubicBezTo>
                  <a:pt x="9" y="38"/>
                  <a:pt x="0" y="30"/>
                  <a:pt x="0" y="19"/>
                </a:cubicBezTo>
                <a:cubicBezTo>
                  <a:pt x="0" y="8"/>
                  <a:pt x="9" y="0"/>
                  <a:pt x="19" y="0"/>
                </a:cubicBezTo>
                <a:cubicBezTo>
                  <a:pt x="365" y="0"/>
                  <a:pt x="365" y="0"/>
                  <a:pt x="365" y="0"/>
                </a:cubicBezTo>
                <a:cubicBezTo>
                  <a:pt x="376" y="0"/>
                  <a:pt x="384" y="8"/>
                  <a:pt x="384" y="19"/>
                </a:cubicBezTo>
                <a:cubicBezTo>
                  <a:pt x="384" y="30"/>
                  <a:pt x="376" y="38"/>
                  <a:pt x="365" y="38"/>
                </a:cubicBezTo>
                <a:close/>
                <a:moveTo>
                  <a:pt x="237" y="122"/>
                </a:moveTo>
                <a:cubicBezTo>
                  <a:pt x="237" y="111"/>
                  <a:pt x="229" y="103"/>
                  <a:pt x="218" y="103"/>
                </a:cubicBezTo>
                <a:cubicBezTo>
                  <a:pt x="19" y="103"/>
                  <a:pt x="19" y="103"/>
                  <a:pt x="19" y="103"/>
                </a:cubicBezTo>
                <a:cubicBezTo>
                  <a:pt x="9" y="103"/>
                  <a:pt x="0" y="111"/>
                  <a:pt x="0" y="122"/>
                </a:cubicBezTo>
                <a:cubicBezTo>
                  <a:pt x="0" y="132"/>
                  <a:pt x="9" y="141"/>
                  <a:pt x="19" y="141"/>
                </a:cubicBezTo>
                <a:cubicBezTo>
                  <a:pt x="218" y="141"/>
                  <a:pt x="218" y="141"/>
                  <a:pt x="218" y="141"/>
                </a:cubicBezTo>
                <a:cubicBezTo>
                  <a:pt x="229" y="141"/>
                  <a:pt x="237" y="132"/>
                  <a:pt x="237" y="122"/>
                </a:cubicBezTo>
                <a:close/>
                <a:moveTo>
                  <a:pt x="296" y="224"/>
                </a:moveTo>
                <a:cubicBezTo>
                  <a:pt x="296" y="214"/>
                  <a:pt x="287" y="205"/>
                  <a:pt x="277" y="205"/>
                </a:cubicBezTo>
                <a:cubicBezTo>
                  <a:pt x="19" y="205"/>
                  <a:pt x="19" y="205"/>
                  <a:pt x="19" y="205"/>
                </a:cubicBezTo>
                <a:cubicBezTo>
                  <a:pt x="9" y="205"/>
                  <a:pt x="0" y="214"/>
                  <a:pt x="0" y="224"/>
                </a:cubicBezTo>
                <a:cubicBezTo>
                  <a:pt x="0" y="235"/>
                  <a:pt x="9" y="243"/>
                  <a:pt x="19" y="243"/>
                </a:cubicBezTo>
                <a:cubicBezTo>
                  <a:pt x="277" y="243"/>
                  <a:pt x="277" y="243"/>
                  <a:pt x="277" y="243"/>
                </a:cubicBezTo>
                <a:cubicBezTo>
                  <a:pt x="287" y="243"/>
                  <a:pt x="296" y="235"/>
                  <a:pt x="296" y="224"/>
                </a:cubicBezTo>
                <a:close/>
                <a:moveTo>
                  <a:pt x="367" y="327"/>
                </a:moveTo>
                <a:cubicBezTo>
                  <a:pt x="367" y="316"/>
                  <a:pt x="359" y="307"/>
                  <a:pt x="348" y="307"/>
                </a:cubicBezTo>
                <a:cubicBezTo>
                  <a:pt x="20" y="307"/>
                  <a:pt x="20" y="307"/>
                  <a:pt x="20" y="307"/>
                </a:cubicBezTo>
                <a:cubicBezTo>
                  <a:pt x="10" y="307"/>
                  <a:pt x="1" y="316"/>
                  <a:pt x="1" y="327"/>
                </a:cubicBezTo>
                <a:cubicBezTo>
                  <a:pt x="1" y="337"/>
                  <a:pt x="10" y="346"/>
                  <a:pt x="20" y="346"/>
                </a:cubicBezTo>
                <a:cubicBezTo>
                  <a:pt x="348" y="346"/>
                  <a:pt x="348" y="346"/>
                  <a:pt x="348" y="346"/>
                </a:cubicBezTo>
                <a:cubicBezTo>
                  <a:pt x="359" y="346"/>
                  <a:pt x="367" y="337"/>
                  <a:pt x="367" y="327"/>
                </a:cubicBezTo>
                <a:close/>
              </a:path>
            </a:pathLst>
          </a:custGeom>
          <a:solidFill>
            <a:schemeClr val="bg1"/>
          </a:solidFill>
          <a:ln>
            <a:noFill/>
          </a:ln>
        </p:spPr>
        <p:txBody>
          <a:bodyPr vert="horz" wrap="square" lIns="45842" tIns="22921" rIns="45842" bIns="22921" numCol="1" anchor="t" anchorCtr="0" compatLnSpc="1"/>
          <a:lstStyle/>
          <a:p>
            <a:endParaRPr lang="en-US" sz="900">
              <a:latin typeface="方正清刻本悦宋简体" panose="020B0502000000000001" charset="-122"/>
              <a:ea typeface="方正清刻本悦宋简体" panose="020B0502000000000001" charset="-122"/>
              <a:cs typeface="+mn-ea"/>
              <a:sym typeface="+mn-lt"/>
            </a:endParaRPr>
          </a:p>
        </p:txBody>
      </p:sp>
      <p:sp>
        <p:nvSpPr>
          <p:cNvPr id="27" name="文本框 26"/>
          <p:cNvSpPr txBox="1"/>
          <p:nvPr/>
        </p:nvSpPr>
        <p:spPr>
          <a:xfrm>
            <a:off x="8689677" y="6403869"/>
            <a:ext cx="1159163" cy="215444"/>
          </a:xfrm>
          <a:prstGeom prst="rect">
            <a:avLst/>
          </a:prstGeom>
          <a:noFill/>
        </p:spPr>
        <p:txBody>
          <a:bodyPr wrap="square" rtlCol="0">
            <a:spAutoFit/>
          </a:bodyPr>
          <a:lstStyle/>
          <a:p>
            <a:pPr algn="dist"/>
            <a:r>
              <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rPr>
              <a:t>WWW.DACER.COM</a:t>
            </a:r>
            <a:endPar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endParaRPr>
          </a:p>
        </p:txBody>
      </p:sp>
      <p:pic>
        <p:nvPicPr>
          <p:cNvPr id="9" name="图片 8"/>
          <p:cNvPicPr>
            <a:picLocks noChangeAspect="1"/>
          </p:cNvPicPr>
          <p:nvPr/>
        </p:nvPicPr>
        <p:blipFill>
          <a:blip r:embed="rId2"/>
          <a:stretch>
            <a:fillRect/>
          </a:stretch>
        </p:blipFill>
        <p:spPr>
          <a:xfrm rot="1214835">
            <a:off x="1783919" y="5117003"/>
            <a:ext cx="733425" cy="733425"/>
          </a:xfrm>
          <a:prstGeom prst="rect">
            <a:avLst/>
          </a:prstGeom>
        </p:spPr>
      </p:pic>
      <p:sp>
        <p:nvSpPr>
          <p:cNvPr id="16" name="矩形 15"/>
          <p:cNvSpPr/>
          <p:nvPr/>
        </p:nvSpPr>
        <p:spPr>
          <a:xfrm>
            <a:off x="2481580" y="2516505"/>
            <a:ext cx="7228205" cy="846455"/>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dist" defTabSz="911860">
              <a:lnSpc>
                <a:spcPct val="150000"/>
              </a:lnSpc>
              <a:defRPr/>
            </a:pPr>
            <a:r>
              <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十二月主题系列暖场活动方案</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pic>
        <p:nvPicPr>
          <p:cNvPr id="6" name="图片 5" descr="7去3"/>
          <p:cNvPicPr>
            <a:picLocks noChangeAspect="1"/>
          </p:cNvPicPr>
          <p:nvPr/>
        </p:nvPicPr>
        <p:blipFill>
          <a:blip r:embed="rId1"/>
          <a:srcRect l="6012" t="12398" r="4883" b="9537"/>
          <a:stretch>
            <a:fillRect/>
          </a:stretch>
        </p:blipFill>
        <p:spPr>
          <a:xfrm>
            <a:off x="0" y="-2540"/>
            <a:ext cx="12192000" cy="6860540"/>
          </a:xfrm>
          <a:prstGeom prst="rect">
            <a:avLst/>
          </a:prstGeom>
        </p:spPr>
      </p:pic>
      <p:sp>
        <p:nvSpPr>
          <p:cNvPr id="25" name="Freeform 927"/>
          <p:cNvSpPr>
            <a:spLocks noEditPoints="1"/>
          </p:cNvSpPr>
          <p:nvPr/>
        </p:nvSpPr>
        <p:spPr bwMode="auto">
          <a:xfrm>
            <a:off x="11586706" y="222418"/>
            <a:ext cx="209015" cy="188765"/>
          </a:xfrm>
          <a:custGeom>
            <a:avLst/>
            <a:gdLst>
              <a:gd name="T0" fmla="*/ 365 w 384"/>
              <a:gd name="T1" fmla="*/ 38 h 346"/>
              <a:gd name="T2" fmla="*/ 19 w 384"/>
              <a:gd name="T3" fmla="*/ 38 h 346"/>
              <a:gd name="T4" fmla="*/ 0 w 384"/>
              <a:gd name="T5" fmla="*/ 19 h 346"/>
              <a:gd name="T6" fmla="*/ 19 w 384"/>
              <a:gd name="T7" fmla="*/ 0 h 346"/>
              <a:gd name="T8" fmla="*/ 365 w 384"/>
              <a:gd name="T9" fmla="*/ 0 h 346"/>
              <a:gd name="T10" fmla="*/ 384 w 384"/>
              <a:gd name="T11" fmla="*/ 19 h 346"/>
              <a:gd name="T12" fmla="*/ 365 w 384"/>
              <a:gd name="T13" fmla="*/ 38 h 346"/>
              <a:gd name="T14" fmla="*/ 237 w 384"/>
              <a:gd name="T15" fmla="*/ 122 h 346"/>
              <a:gd name="T16" fmla="*/ 218 w 384"/>
              <a:gd name="T17" fmla="*/ 103 h 346"/>
              <a:gd name="T18" fmla="*/ 19 w 384"/>
              <a:gd name="T19" fmla="*/ 103 h 346"/>
              <a:gd name="T20" fmla="*/ 0 w 384"/>
              <a:gd name="T21" fmla="*/ 122 h 346"/>
              <a:gd name="T22" fmla="*/ 19 w 384"/>
              <a:gd name="T23" fmla="*/ 141 h 346"/>
              <a:gd name="T24" fmla="*/ 218 w 384"/>
              <a:gd name="T25" fmla="*/ 141 h 346"/>
              <a:gd name="T26" fmla="*/ 237 w 384"/>
              <a:gd name="T27" fmla="*/ 122 h 346"/>
              <a:gd name="T28" fmla="*/ 296 w 384"/>
              <a:gd name="T29" fmla="*/ 224 h 346"/>
              <a:gd name="T30" fmla="*/ 277 w 384"/>
              <a:gd name="T31" fmla="*/ 205 h 346"/>
              <a:gd name="T32" fmla="*/ 19 w 384"/>
              <a:gd name="T33" fmla="*/ 205 h 346"/>
              <a:gd name="T34" fmla="*/ 0 w 384"/>
              <a:gd name="T35" fmla="*/ 224 h 346"/>
              <a:gd name="T36" fmla="*/ 19 w 384"/>
              <a:gd name="T37" fmla="*/ 243 h 346"/>
              <a:gd name="T38" fmla="*/ 277 w 384"/>
              <a:gd name="T39" fmla="*/ 243 h 346"/>
              <a:gd name="T40" fmla="*/ 296 w 384"/>
              <a:gd name="T41" fmla="*/ 224 h 346"/>
              <a:gd name="T42" fmla="*/ 367 w 384"/>
              <a:gd name="T43" fmla="*/ 327 h 346"/>
              <a:gd name="T44" fmla="*/ 348 w 384"/>
              <a:gd name="T45" fmla="*/ 307 h 346"/>
              <a:gd name="T46" fmla="*/ 20 w 384"/>
              <a:gd name="T47" fmla="*/ 307 h 346"/>
              <a:gd name="T48" fmla="*/ 1 w 384"/>
              <a:gd name="T49" fmla="*/ 327 h 346"/>
              <a:gd name="T50" fmla="*/ 20 w 384"/>
              <a:gd name="T51" fmla="*/ 346 h 346"/>
              <a:gd name="T52" fmla="*/ 348 w 384"/>
              <a:gd name="T53" fmla="*/ 346 h 346"/>
              <a:gd name="T54" fmla="*/ 367 w 384"/>
              <a:gd name="T55"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4" h="346">
                <a:moveTo>
                  <a:pt x="365" y="38"/>
                </a:moveTo>
                <a:cubicBezTo>
                  <a:pt x="19" y="38"/>
                  <a:pt x="19" y="38"/>
                  <a:pt x="19" y="38"/>
                </a:cubicBezTo>
                <a:cubicBezTo>
                  <a:pt x="9" y="38"/>
                  <a:pt x="0" y="30"/>
                  <a:pt x="0" y="19"/>
                </a:cubicBezTo>
                <a:cubicBezTo>
                  <a:pt x="0" y="8"/>
                  <a:pt x="9" y="0"/>
                  <a:pt x="19" y="0"/>
                </a:cubicBezTo>
                <a:cubicBezTo>
                  <a:pt x="365" y="0"/>
                  <a:pt x="365" y="0"/>
                  <a:pt x="365" y="0"/>
                </a:cubicBezTo>
                <a:cubicBezTo>
                  <a:pt x="376" y="0"/>
                  <a:pt x="384" y="8"/>
                  <a:pt x="384" y="19"/>
                </a:cubicBezTo>
                <a:cubicBezTo>
                  <a:pt x="384" y="30"/>
                  <a:pt x="376" y="38"/>
                  <a:pt x="365" y="38"/>
                </a:cubicBezTo>
                <a:close/>
                <a:moveTo>
                  <a:pt x="237" y="122"/>
                </a:moveTo>
                <a:cubicBezTo>
                  <a:pt x="237" y="111"/>
                  <a:pt x="229" y="103"/>
                  <a:pt x="218" y="103"/>
                </a:cubicBezTo>
                <a:cubicBezTo>
                  <a:pt x="19" y="103"/>
                  <a:pt x="19" y="103"/>
                  <a:pt x="19" y="103"/>
                </a:cubicBezTo>
                <a:cubicBezTo>
                  <a:pt x="9" y="103"/>
                  <a:pt x="0" y="111"/>
                  <a:pt x="0" y="122"/>
                </a:cubicBezTo>
                <a:cubicBezTo>
                  <a:pt x="0" y="132"/>
                  <a:pt x="9" y="141"/>
                  <a:pt x="19" y="141"/>
                </a:cubicBezTo>
                <a:cubicBezTo>
                  <a:pt x="218" y="141"/>
                  <a:pt x="218" y="141"/>
                  <a:pt x="218" y="141"/>
                </a:cubicBezTo>
                <a:cubicBezTo>
                  <a:pt x="229" y="141"/>
                  <a:pt x="237" y="132"/>
                  <a:pt x="237" y="122"/>
                </a:cubicBezTo>
                <a:close/>
                <a:moveTo>
                  <a:pt x="296" y="224"/>
                </a:moveTo>
                <a:cubicBezTo>
                  <a:pt x="296" y="214"/>
                  <a:pt x="287" y="205"/>
                  <a:pt x="277" y="205"/>
                </a:cubicBezTo>
                <a:cubicBezTo>
                  <a:pt x="19" y="205"/>
                  <a:pt x="19" y="205"/>
                  <a:pt x="19" y="205"/>
                </a:cubicBezTo>
                <a:cubicBezTo>
                  <a:pt x="9" y="205"/>
                  <a:pt x="0" y="214"/>
                  <a:pt x="0" y="224"/>
                </a:cubicBezTo>
                <a:cubicBezTo>
                  <a:pt x="0" y="235"/>
                  <a:pt x="9" y="243"/>
                  <a:pt x="19" y="243"/>
                </a:cubicBezTo>
                <a:cubicBezTo>
                  <a:pt x="277" y="243"/>
                  <a:pt x="277" y="243"/>
                  <a:pt x="277" y="243"/>
                </a:cubicBezTo>
                <a:cubicBezTo>
                  <a:pt x="287" y="243"/>
                  <a:pt x="296" y="235"/>
                  <a:pt x="296" y="224"/>
                </a:cubicBezTo>
                <a:close/>
                <a:moveTo>
                  <a:pt x="367" y="327"/>
                </a:moveTo>
                <a:cubicBezTo>
                  <a:pt x="367" y="316"/>
                  <a:pt x="359" y="307"/>
                  <a:pt x="348" y="307"/>
                </a:cubicBezTo>
                <a:cubicBezTo>
                  <a:pt x="20" y="307"/>
                  <a:pt x="20" y="307"/>
                  <a:pt x="20" y="307"/>
                </a:cubicBezTo>
                <a:cubicBezTo>
                  <a:pt x="10" y="307"/>
                  <a:pt x="1" y="316"/>
                  <a:pt x="1" y="327"/>
                </a:cubicBezTo>
                <a:cubicBezTo>
                  <a:pt x="1" y="337"/>
                  <a:pt x="10" y="346"/>
                  <a:pt x="20" y="346"/>
                </a:cubicBezTo>
                <a:cubicBezTo>
                  <a:pt x="348" y="346"/>
                  <a:pt x="348" y="346"/>
                  <a:pt x="348" y="346"/>
                </a:cubicBezTo>
                <a:cubicBezTo>
                  <a:pt x="359" y="346"/>
                  <a:pt x="367" y="337"/>
                  <a:pt x="367" y="327"/>
                </a:cubicBezTo>
                <a:close/>
              </a:path>
            </a:pathLst>
          </a:custGeom>
          <a:solidFill>
            <a:schemeClr val="bg1"/>
          </a:solidFill>
          <a:ln>
            <a:noFill/>
          </a:ln>
        </p:spPr>
        <p:txBody>
          <a:bodyPr vert="horz" wrap="square" lIns="45842" tIns="22921" rIns="45842" bIns="22921" numCol="1" anchor="t" anchorCtr="0" compatLnSpc="1"/>
          <a:lstStyle/>
          <a:p>
            <a:endParaRPr lang="en-US" sz="900">
              <a:latin typeface="方正清刻本悦宋简体" panose="020B0502000000000001" charset="-122"/>
              <a:ea typeface="方正清刻本悦宋简体" panose="020B0502000000000001" charset="-122"/>
              <a:cs typeface="+mn-ea"/>
              <a:sym typeface="+mn-lt"/>
            </a:endParaRPr>
          </a:p>
        </p:txBody>
      </p:sp>
      <p:sp>
        <p:nvSpPr>
          <p:cNvPr id="27" name="文本框 26"/>
          <p:cNvSpPr txBox="1"/>
          <p:nvPr/>
        </p:nvSpPr>
        <p:spPr>
          <a:xfrm>
            <a:off x="8689677" y="6403869"/>
            <a:ext cx="1159163" cy="215444"/>
          </a:xfrm>
          <a:prstGeom prst="rect">
            <a:avLst/>
          </a:prstGeom>
          <a:noFill/>
        </p:spPr>
        <p:txBody>
          <a:bodyPr wrap="square" rtlCol="0">
            <a:spAutoFit/>
          </a:bodyPr>
          <a:lstStyle/>
          <a:p>
            <a:pPr algn="dist"/>
            <a:r>
              <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rPr>
              <a:t>WWW.DACER.COM</a:t>
            </a:r>
            <a:endPar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endParaRPr>
          </a:p>
        </p:txBody>
      </p:sp>
      <p:pic>
        <p:nvPicPr>
          <p:cNvPr id="9" name="图片 8"/>
          <p:cNvPicPr>
            <a:picLocks noChangeAspect="1"/>
          </p:cNvPicPr>
          <p:nvPr/>
        </p:nvPicPr>
        <p:blipFill>
          <a:blip r:embed="rId2"/>
          <a:stretch>
            <a:fillRect/>
          </a:stretch>
        </p:blipFill>
        <p:spPr>
          <a:xfrm rot="1214835">
            <a:off x="1783919" y="5117003"/>
            <a:ext cx="733425" cy="733425"/>
          </a:xfrm>
          <a:prstGeom prst="rect">
            <a:avLst/>
          </a:prstGeom>
        </p:spPr>
      </p:pic>
      <p:sp>
        <p:nvSpPr>
          <p:cNvPr id="16" name="矩形 15"/>
          <p:cNvSpPr/>
          <p:nvPr/>
        </p:nvSpPr>
        <p:spPr>
          <a:xfrm>
            <a:off x="2620645" y="1791970"/>
            <a:ext cx="7228205" cy="1123315"/>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ctr" defTabSz="911860">
              <a:lnSpc>
                <a:spcPct val="150000"/>
              </a:lnSpc>
              <a:defRPr/>
            </a:pPr>
            <a:r>
              <a:rPr lang="en-US" altLang="zh-CN" sz="4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PART03</a:t>
            </a:r>
            <a:endParaRPr lang="en-US" altLang="zh-CN" sz="4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sp>
        <p:nvSpPr>
          <p:cNvPr id="4" name="矩形 3"/>
          <p:cNvSpPr/>
          <p:nvPr/>
        </p:nvSpPr>
        <p:spPr>
          <a:xfrm>
            <a:off x="1033145" y="2308225"/>
            <a:ext cx="10170160" cy="2323465"/>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ctr" defTabSz="911860">
              <a:lnSpc>
                <a:spcPct val="150000"/>
              </a:lnSpc>
              <a:defRPr/>
            </a:pPr>
            <a:r>
              <a:rPr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活动内容</a:t>
            </a:r>
            <a:endParaRPr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0" y="0"/>
            <a:ext cx="12192000" cy="6866255"/>
          </a:xfrm>
          <a:prstGeom prst="rect">
            <a:avLst/>
          </a:prstGeom>
        </p:spPr>
      </p:pic>
      <p:sp>
        <p:nvSpPr>
          <p:cNvPr id="7" name="矩形 6"/>
          <p:cNvSpPr/>
          <p:nvPr/>
        </p:nvSpPr>
        <p:spPr>
          <a:xfrm>
            <a:off x="635" y="8890"/>
            <a:ext cx="12192635" cy="685736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1" name="文本框 10"/>
          <p:cNvSpPr txBox="1"/>
          <p:nvPr/>
        </p:nvSpPr>
        <p:spPr>
          <a:xfrm>
            <a:off x="1621790" y="3912870"/>
            <a:ext cx="8950325" cy="1476375"/>
          </a:xfrm>
          <a:prstGeom prst="rect">
            <a:avLst/>
          </a:prstGeom>
          <a:noFill/>
        </p:spPr>
        <p:txBody>
          <a:bodyPr wrap="square" rtlCol="0">
            <a:spAutoFit/>
          </a:bodyPr>
          <a:lstStyle/>
          <a:p>
            <a:pPr algn="ctr"/>
            <a:r>
              <a:rPr>
                <a:solidFill>
                  <a:schemeClr val="bg1"/>
                </a:solidFill>
                <a:latin typeface="微软雅黑" panose="020B0503020204020204" charset="-122"/>
                <a:ea typeface="微软雅黑" panose="020B0503020204020204" charset="-122"/>
              </a:rPr>
              <a:t>又到了吃火锅的季节</a:t>
            </a:r>
            <a:r>
              <a:rPr lang="en-US">
                <a:solidFill>
                  <a:schemeClr val="bg1"/>
                </a:solidFill>
                <a:latin typeface="微软雅黑" panose="020B0503020204020204" charset="-122"/>
                <a:ea typeface="微软雅黑" panose="020B0503020204020204" charset="-122"/>
              </a:rPr>
              <a:t>,</a:t>
            </a:r>
            <a:r>
              <a:rPr>
                <a:solidFill>
                  <a:schemeClr val="bg1"/>
                </a:solidFill>
                <a:latin typeface="微软雅黑" panose="020B0503020204020204" charset="-122"/>
                <a:ea typeface="微软雅黑" panose="020B0503020204020204" charset="-122"/>
              </a:rPr>
              <a:t>伴随着热辣翻腾的锅底</a:t>
            </a:r>
            <a:r>
              <a:rPr lang="en-US">
                <a:solidFill>
                  <a:schemeClr val="bg1"/>
                </a:solidFill>
                <a:latin typeface="微软雅黑" panose="020B0503020204020204" charset="-122"/>
                <a:ea typeface="微软雅黑" panose="020B0503020204020204" charset="-122"/>
              </a:rPr>
              <a:t>,</a:t>
            </a:r>
            <a:r>
              <a:rPr>
                <a:solidFill>
                  <a:schemeClr val="bg1"/>
                </a:solidFill>
                <a:latin typeface="微软雅黑" panose="020B0503020204020204" charset="-122"/>
                <a:ea typeface="微软雅黑" panose="020B0503020204020204" charset="-122"/>
              </a:rPr>
              <a:t>即便不吃，闻着也是一种享受</a:t>
            </a:r>
            <a:endParaRPr>
              <a:solidFill>
                <a:schemeClr val="bg1"/>
              </a:solidFill>
              <a:latin typeface="微软雅黑" panose="020B0503020204020204" charset="-122"/>
              <a:ea typeface="微软雅黑" panose="020B0503020204020204" charset="-122"/>
            </a:endParaRPr>
          </a:p>
          <a:p>
            <a:pPr algn="ctr"/>
            <a:endParaRPr>
              <a:solidFill>
                <a:schemeClr val="bg1"/>
              </a:solidFill>
              <a:latin typeface="微软雅黑" panose="020B0503020204020204" charset="-122"/>
              <a:ea typeface="微软雅黑" panose="020B0503020204020204" charset="-122"/>
            </a:endParaRPr>
          </a:p>
          <a:p>
            <a:pPr algn="ctr"/>
            <a:r>
              <a:rPr>
                <a:solidFill>
                  <a:schemeClr val="bg1"/>
                </a:solidFill>
                <a:latin typeface="微软雅黑" panose="020B0503020204020204" charset="-122"/>
                <a:ea typeface="微软雅黑" panose="020B0503020204020204" charset="-122"/>
              </a:rPr>
              <a:t>此刻，想必等待的心情</a:t>
            </a:r>
            <a:r>
              <a:rPr lang="en-US">
                <a:solidFill>
                  <a:schemeClr val="bg1"/>
                </a:solidFill>
                <a:latin typeface="微软雅黑" panose="020B0503020204020204" charset="-122"/>
                <a:ea typeface="微软雅黑" panose="020B0503020204020204" charset="-122"/>
              </a:rPr>
              <a:t>,</a:t>
            </a:r>
            <a:r>
              <a:rPr>
                <a:solidFill>
                  <a:schemeClr val="bg1"/>
                </a:solidFill>
                <a:latin typeface="微软雅黑" panose="020B0503020204020204" charset="-122"/>
                <a:ea typeface="微软雅黑" panose="020B0503020204020204" charset="-122"/>
              </a:rPr>
              <a:t>也如热辣的火锅一般逐渐沸腾</a:t>
            </a:r>
            <a:endParaRPr>
              <a:solidFill>
                <a:schemeClr val="bg1"/>
              </a:solidFill>
              <a:latin typeface="微软雅黑" panose="020B0503020204020204" charset="-122"/>
              <a:ea typeface="微软雅黑" panose="020B0503020204020204" charset="-122"/>
            </a:endParaRPr>
          </a:p>
          <a:p>
            <a:pPr algn="ctr"/>
            <a:endParaRPr>
              <a:solidFill>
                <a:schemeClr val="bg1"/>
              </a:solidFill>
              <a:latin typeface="微软雅黑" panose="020B0503020204020204" charset="-122"/>
              <a:ea typeface="微软雅黑" panose="020B0503020204020204" charset="-122"/>
            </a:endParaRPr>
          </a:p>
          <a:p>
            <a:pPr algn="ctr"/>
            <a:r>
              <a:rPr>
                <a:solidFill>
                  <a:schemeClr val="bg1"/>
                </a:solidFill>
                <a:latin typeface="微软雅黑" panose="020B0503020204020204" charset="-122"/>
                <a:ea typeface="微软雅黑" panose="020B0503020204020204" charset="-122"/>
              </a:rPr>
              <a:t>火锅——这个时节最好的标配！唯有火锅，才足以在寒冷的季节暖心暖胃！</a:t>
            </a:r>
            <a:endParaRPr>
              <a:solidFill>
                <a:schemeClr val="bg1"/>
              </a:solidFill>
              <a:latin typeface="微软雅黑" panose="020B0503020204020204" charset="-122"/>
              <a:ea typeface="微软雅黑" panose="020B0503020204020204" charset="-122"/>
            </a:endParaRPr>
          </a:p>
        </p:txBody>
      </p:sp>
      <p:sp>
        <p:nvSpPr>
          <p:cNvPr id="2" name="文本框 1"/>
          <p:cNvSpPr txBox="1"/>
          <p:nvPr/>
        </p:nvSpPr>
        <p:spPr>
          <a:xfrm>
            <a:off x="635" y="1886585"/>
            <a:ext cx="12192000" cy="1568450"/>
          </a:xfrm>
          <a:prstGeom prst="rect">
            <a:avLst/>
          </a:prstGeom>
          <a:noFill/>
        </p:spPr>
        <p:txBody>
          <a:bodyPr wrap="square" rtlCol="0">
            <a:spAutoFit/>
          </a:bodyPr>
          <a:lstStyle/>
          <a:p>
            <a:pPr algn="ctr"/>
            <a:r>
              <a:rPr lang="zh-CN" altLang="en-US" sz="9600" b="1">
                <a:solidFill>
                  <a:schemeClr val="bg1">
                    <a:alpha val="80000"/>
                  </a:schemeClr>
                </a:solidFill>
                <a:latin typeface="微软雅黑" panose="020B0503020204020204" charset="-122"/>
                <a:ea typeface="微软雅黑" panose="020B0503020204020204" charset="-122"/>
              </a:rPr>
              <a:t>热辣嗨捞</a:t>
            </a:r>
            <a:r>
              <a:rPr lang="en-US" altLang="zh-CN" sz="9600" b="1">
                <a:solidFill>
                  <a:schemeClr val="bg1">
                    <a:alpha val="80000"/>
                  </a:schemeClr>
                </a:solidFill>
                <a:latin typeface="微软雅黑" panose="020B0503020204020204" charset="-122"/>
                <a:ea typeface="微软雅黑" panose="020B0503020204020204" charset="-122"/>
              </a:rPr>
              <a:t> </a:t>
            </a:r>
            <a:r>
              <a:rPr lang="zh-CN" altLang="en-US" sz="9600" b="1">
                <a:solidFill>
                  <a:schemeClr val="bg1">
                    <a:alpha val="80000"/>
                  </a:schemeClr>
                </a:solidFill>
                <a:latin typeface="微软雅黑" panose="020B0503020204020204" charset="-122"/>
                <a:ea typeface="微软雅黑" panose="020B0503020204020204" charset="-122"/>
              </a:rPr>
              <a:t>一红到底</a:t>
            </a:r>
            <a:endParaRPr lang="zh-CN" altLang="en-US" sz="9600" b="1">
              <a:solidFill>
                <a:schemeClr val="bg1">
                  <a:alpha val="80000"/>
                </a:schemeClr>
              </a:solidFill>
              <a:latin typeface="微软雅黑" panose="020B0503020204020204" charset="-122"/>
              <a:ea typeface="微软雅黑" panose="020B0503020204020204" charset="-122"/>
            </a:endParaRPr>
          </a:p>
        </p:txBody>
      </p:sp>
      <p:sp>
        <p:nvSpPr>
          <p:cNvPr id="3" name="文本框 2"/>
          <p:cNvSpPr txBox="1"/>
          <p:nvPr/>
        </p:nvSpPr>
        <p:spPr>
          <a:xfrm>
            <a:off x="3111500" y="1242695"/>
            <a:ext cx="5896610" cy="643890"/>
          </a:xfrm>
          <a:prstGeom prst="rect">
            <a:avLst/>
          </a:prstGeom>
          <a:noFill/>
        </p:spPr>
        <p:txBody>
          <a:bodyPr wrap="square" lIns="91418" tIns="45710" rIns="91418" bIns="45710" rtlCol="0" anchor="t">
            <a:spAutoFit/>
          </a:bodyPr>
          <a:lstStyle/>
          <a:p>
            <a:pPr lvl="0" algn="ctr">
              <a:lnSpc>
                <a:spcPct val="150000"/>
              </a:lnSpc>
              <a:buClrTx/>
              <a:buSzTx/>
              <a:buFontTx/>
            </a:pPr>
            <a:r>
              <a:rPr lang="zh-CN" altLang="en-US" sz="2400" b="1" dirty="0">
                <a:solidFill>
                  <a:srgbClr val="FFC000"/>
                </a:solidFill>
                <a:latin typeface="微软雅黑" panose="020B0503020204020204" charset="-122"/>
                <a:ea typeface="微软雅黑" panose="020B0503020204020204" charset="-122"/>
                <a:cs typeface="微软雅黑" panose="020B0503020204020204" charset="-122"/>
                <a:sym typeface="+mn-ea"/>
              </a:rPr>
              <a:t>火锅犒赏味蕾，温暖肆意绽放</a:t>
            </a:r>
            <a:endParaRPr lang="zh-CN" altLang="en-US" sz="2400" b="1" dirty="0">
              <a:solidFill>
                <a:srgbClr val="FFC00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rPr>
              <a:t>/</a:t>
            </a:r>
            <a:r>
              <a:rPr sz="3200">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latin typeface="方正清刻本悦宋简体" panose="020B0502000000000001" charset="-122"/>
                <a:ea typeface="方正清刻本悦宋简体" panose="020B0502000000000001" charset="-122"/>
                <a:cs typeface="方正清刻本悦宋简体" panose="020B0502000000000001" charset="-122"/>
              </a:rPr>
              <a:t>海底捞火锅宴</a:t>
            </a:r>
            <a:endParaRPr lang="zh-CN" altLang="en-US" sz="3200">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携手海底捞</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用火锅驱散冬日寒气</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endParaRPr lang="zh-CN"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pic>
        <p:nvPicPr>
          <p:cNvPr id="103" name="图片 102"/>
          <p:cNvPicPr/>
          <p:nvPr/>
        </p:nvPicPr>
        <p:blipFill>
          <a:blip r:embed="rId2"/>
          <a:stretch>
            <a:fillRect/>
          </a:stretch>
        </p:blipFill>
        <p:spPr>
          <a:xfrm>
            <a:off x="495300" y="1610995"/>
            <a:ext cx="11156950" cy="485584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sym typeface="+mn-ea"/>
              </a:rPr>
              <a:t>/</a:t>
            </a:r>
            <a:r>
              <a:rPr sz="3200">
                <a:latin typeface="方正清刻本悦宋简体" panose="020B0502000000000001" charset="-122"/>
                <a:ea typeface="方正清刻本悦宋简体" panose="020B0502000000000001" charset="-122"/>
                <a:cs typeface="方正清刻本悦宋简体" panose="020B0502000000000001" charset="-122"/>
                <a:sym typeface="+mn-ea"/>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sym typeface="+mn-ea"/>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sym typeface="+mn-ea"/>
              </a:rPr>
              <a:t>-</a:t>
            </a:r>
            <a:r>
              <a:rPr lang="zh-CN" altLang="en-US" sz="3200">
                <a:latin typeface="方正清刻本悦宋简体" panose="020B0502000000000001" charset="-122"/>
                <a:ea typeface="方正清刻本悦宋简体" panose="020B0502000000000001" charset="-122"/>
                <a:cs typeface="方正清刻本悦宋简体" panose="020B0502000000000001" charset="-122"/>
                <a:sym typeface="+mn-ea"/>
              </a:rPr>
              <a:t>海底捞火锅宴</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考虑疫情卫生的现状，现场以长条桌的形式，设置自助火锅宴，客户把酒言欢畅所欲言。</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pic>
        <p:nvPicPr>
          <p:cNvPr id="11" name="图片 10"/>
          <p:cNvPicPr>
            <a:picLocks noChangeAspect="1"/>
          </p:cNvPicPr>
          <p:nvPr/>
        </p:nvPicPr>
        <p:blipFill>
          <a:blip r:embed="rId2"/>
          <a:stretch>
            <a:fillRect/>
          </a:stretch>
        </p:blipFill>
        <p:spPr>
          <a:xfrm>
            <a:off x="5998845" y="1946910"/>
            <a:ext cx="5555615" cy="3934460"/>
          </a:xfrm>
          <a:prstGeom prst="rect">
            <a:avLst/>
          </a:prstGeom>
        </p:spPr>
      </p:pic>
      <p:pic>
        <p:nvPicPr>
          <p:cNvPr id="12" name="图片 11"/>
          <p:cNvPicPr>
            <a:picLocks noChangeAspect="1"/>
          </p:cNvPicPr>
          <p:nvPr/>
        </p:nvPicPr>
        <p:blipFill>
          <a:blip r:embed="rId3"/>
          <a:stretch>
            <a:fillRect/>
          </a:stretch>
        </p:blipFill>
        <p:spPr>
          <a:xfrm>
            <a:off x="372745" y="1946959"/>
            <a:ext cx="5626111" cy="3933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sym typeface="+mn-ea"/>
              </a:rPr>
              <a:t>/</a:t>
            </a:r>
            <a:r>
              <a:rPr sz="3200">
                <a:latin typeface="方正清刻本悦宋简体" panose="020B0502000000000001" charset="-122"/>
                <a:ea typeface="方正清刻本悦宋简体" panose="020B0502000000000001" charset="-122"/>
                <a:cs typeface="方正清刻本悦宋简体" panose="020B0502000000000001" charset="-122"/>
                <a:sym typeface="+mn-ea"/>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sym typeface="+mn-ea"/>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sym typeface="+mn-ea"/>
              </a:rPr>
              <a:t>-</a:t>
            </a:r>
            <a:r>
              <a:rPr lang="zh-CN" altLang="en-US" sz="3200">
                <a:latin typeface="方正清刻本悦宋简体" panose="020B0502000000000001" charset="-122"/>
                <a:ea typeface="方正清刻本悦宋简体" panose="020B0502000000000001" charset="-122"/>
                <a:cs typeface="方正清刻本悦宋简体" panose="020B0502000000000001" charset="-122"/>
                <a:sym typeface="+mn-ea"/>
              </a:rPr>
              <a:t>海底捞火锅宴</a:t>
            </a:r>
            <a:endParaRPr lang="zh-CN" altLang="en-US" sz="3200">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87820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精心准备正宗海底捞火锅盛宴</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五花八门的新鲜食材一网打尽</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精选新西兰食材，澳洲羔羊……</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享受麻、辣、鲜、香多重浓郁味道</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汤底沸腾间，感情慢慢升温</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香味四溢时，幸福开始洋溢</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pic>
        <p:nvPicPr>
          <p:cNvPr id="100" name="图片 99"/>
          <p:cNvPicPr/>
          <p:nvPr/>
        </p:nvPicPr>
        <p:blipFill>
          <a:blip r:embed="rId2"/>
          <a:stretch>
            <a:fillRect/>
          </a:stretch>
        </p:blipFill>
        <p:spPr>
          <a:xfrm>
            <a:off x="6762750" y="2011045"/>
            <a:ext cx="5010785" cy="4182745"/>
          </a:xfrm>
          <a:prstGeom prst="rect">
            <a:avLst/>
          </a:prstGeom>
          <a:noFill/>
          <a:ln w="9525">
            <a:noFill/>
          </a:ln>
        </p:spPr>
      </p:pic>
      <p:pic>
        <p:nvPicPr>
          <p:cNvPr id="106" name="图片 105"/>
          <p:cNvPicPr/>
          <p:nvPr/>
        </p:nvPicPr>
        <p:blipFill>
          <a:blip r:embed="rId3"/>
          <a:stretch>
            <a:fillRect/>
          </a:stretch>
        </p:blipFill>
        <p:spPr>
          <a:xfrm>
            <a:off x="495300" y="2010728"/>
            <a:ext cx="6267450" cy="41814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rPr>
              <a:t>/</a:t>
            </a:r>
            <a:r>
              <a:rPr sz="3200">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latin typeface="方正清刻本悦宋简体" panose="020B0502000000000001" charset="-122"/>
                <a:ea typeface="方正清刻本悦宋简体" panose="020B0502000000000001" charset="-122"/>
                <a:cs typeface="方正清刻本悦宋简体" panose="020B0502000000000001" charset="-122"/>
              </a:rPr>
              <a:t>绝活表演 指尖面舞</a:t>
            </a:r>
            <a:endParaRPr lang="zh-CN" altLang="en-US" sz="3200">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86550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香气扑鼻的火锅怎么能缺少精彩的表演助兴</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海底捞捞面是品牌的一大特色</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金蛇缠身、无敌风火轮、旋转乾坤</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师傅花样招式，让你目不暇接</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丰富绝妙的技巧让你惊叫连连</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pic>
        <p:nvPicPr>
          <p:cNvPr id="101" name="图片 100"/>
          <p:cNvPicPr/>
          <p:nvPr/>
        </p:nvPicPr>
        <p:blipFill>
          <a:blip r:embed="rId2"/>
          <a:stretch>
            <a:fillRect/>
          </a:stretch>
        </p:blipFill>
        <p:spPr>
          <a:xfrm>
            <a:off x="495300" y="1998345"/>
            <a:ext cx="11139805" cy="457581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rPr>
              <a:t>/</a:t>
            </a:r>
            <a:r>
              <a:rPr sz="3200">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latin typeface="方正清刻本悦宋简体" panose="020B0502000000000001" charset="-122"/>
                <a:ea typeface="方正清刻本悦宋简体" panose="020B0502000000000001" charset="-122"/>
                <a:cs typeface="方正清刻本悦宋简体" panose="020B0502000000000001" charset="-122"/>
              </a:rPr>
              <a:t>火热川剧 麻辣鲜香</a:t>
            </a:r>
            <a:endParaRPr lang="zh-CN" altLang="en-US" sz="3200">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86550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火锅浓雾弥漫之中</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近距离观赏川剧表演</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为大家呈现一场无与伦比的视觉盛宴</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看奇幻变脸，享暖心美食</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解锁吃火锅的另一种新姿势</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endParaRPr lang="zh-CN"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pic>
        <p:nvPicPr>
          <p:cNvPr id="102" name="图片 101"/>
          <p:cNvPicPr/>
          <p:nvPr/>
        </p:nvPicPr>
        <p:blipFill>
          <a:blip r:embed="rId2"/>
          <a:stretch>
            <a:fillRect/>
          </a:stretch>
        </p:blipFill>
        <p:spPr>
          <a:xfrm>
            <a:off x="631825" y="1998345"/>
            <a:ext cx="11092815" cy="451675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rPr>
              <a:t>/</a:t>
            </a:r>
            <a:r>
              <a:rPr sz="3200">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rPr>
              <a:t>-</a:t>
            </a:r>
            <a:r>
              <a:rPr sz="3200" dirty="0">
                <a:latin typeface="方正清刻本悦宋简体" panose="020B0502000000000001" charset="-122"/>
                <a:ea typeface="方正清刻本悦宋简体" panose="020B0502000000000001" charset="-122"/>
                <a:cs typeface="方正清刻本悦宋简体" panose="020B0502000000000001" charset="-122"/>
                <a:sym typeface="+mn-ea"/>
              </a:rPr>
              <a:t>奇幻魔术秀</a:t>
            </a:r>
            <a:endParaRPr lang="zh-CN" altLang="en-US" sz="3200">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86550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现场更有近景魔术师亲临，带来一场场奇幻魔术秀，神奇的魔术环节，在火锅飘香缭绕间，更显得如幻如梦，氛围火热</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整个晚宴连空气都变得异常热辣</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a:t>
            </a:r>
            <a:endParaRPr lang="zh-CN"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6" name="组合 5"/>
          <p:cNvGrpSpPr/>
          <p:nvPr/>
        </p:nvGrpSpPr>
        <p:grpSpPr>
          <a:xfrm>
            <a:off x="426720" y="2290445"/>
            <a:ext cx="11353800" cy="3853180"/>
            <a:chOff x="587" y="3147"/>
            <a:chExt cx="19740" cy="6584"/>
          </a:xfrm>
        </p:grpSpPr>
        <p:pic>
          <p:nvPicPr>
            <p:cNvPr id="104" name="图片 103"/>
            <p:cNvPicPr/>
            <p:nvPr/>
          </p:nvPicPr>
          <p:blipFill>
            <a:blip r:embed="rId2"/>
            <a:stretch>
              <a:fillRect/>
            </a:stretch>
          </p:blipFill>
          <p:spPr>
            <a:xfrm>
              <a:off x="587" y="3147"/>
              <a:ext cx="9870" cy="6585"/>
            </a:xfrm>
            <a:prstGeom prst="rect">
              <a:avLst/>
            </a:prstGeom>
            <a:noFill/>
            <a:ln w="9525">
              <a:noFill/>
            </a:ln>
          </p:spPr>
        </p:pic>
        <p:pic>
          <p:nvPicPr>
            <p:cNvPr id="105" name="图片 104"/>
            <p:cNvPicPr/>
            <p:nvPr/>
          </p:nvPicPr>
          <p:blipFill>
            <a:blip r:embed="rId3"/>
            <a:stretch>
              <a:fillRect/>
            </a:stretch>
          </p:blipFill>
          <p:spPr>
            <a:xfrm>
              <a:off x="10457" y="3147"/>
              <a:ext cx="9870" cy="6548"/>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品质服务</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活动现场，衣着传统酒店装束的服务生为来宾提供服务。</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pic>
        <p:nvPicPr>
          <p:cNvPr id="6" name="图片 5"/>
          <p:cNvPicPr>
            <a:picLocks noChangeAspect="1"/>
          </p:cNvPicPr>
          <p:nvPr/>
        </p:nvPicPr>
        <p:blipFill>
          <a:blip r:embed="rId2"/>
          <a:stretch>
            <a:fillRect/>
          </a:stretch>
        </p:blipFill>
        <p:spPr>
          <a:xfrm>
            <a:off x="6136005" y="1879600"/>
            <a:ext cx="5583555" cy="4124960"/>
          </a:xfrm>
          <a:prstGeom prst="rect">
            <a:avLst/>
          </a:prstGeom>
        </p:spPr>
      </p:pic>
      <p:pic>
        <p:nvPicPr>
          <p:cNvPr id="7" name="图片 6"/>
          <p:cNvPicPr>
            <a:picLocks noChangeAspect="1"/>
          </p:cNvPicPr>
          <p:nvPr/>
        </p:nvPicPr>
        <p:blipFill>
          <a:blip r:embed="rId3"/>
          <a:srcRect r="10922"/>
          <a:stretch>
            <a:fillRect/>
          </a:stretch>
        </p:blipFill>
        <p:spPr>
          <a:xfrm>
            <a:off x="372745" y="1879600"/>
            <a:ext cx="6184265" cy="41249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 name="图片 190"/>
          <p:cNvPicPr/>
          <p:nvPr>
            <p:custDataLst>
              <p:tags r:id="rId1"/>
            </p:custDataLst>
          </p:nvPr>
        </p:nvPicPr>
        <p:blipFill>
          <a:blip r:embed="rId2"/>
          <a:stretch>
            <a:fillRect/>
          </a:stretch>
        </p:blipFill>
        <p:spPr>
          <a:xfrm>
            <a:off x="635" y="0"/>
            <a:ext cx="12192000" cy="6866255"/>
          </a:xfrm>
          <a:prstGeom prst="rect">
            <a:avLst/>
          </a:prstGeom>
          <a:noFill/>
          <a:ln w="9525">
            <a:noFill/>
          </a:ln>
        </p:spPr>
      </p:pic>
      <p:sp>
        <p:nvSpPr>
          <p:cNvPr id="7" name="矩形 6"/>
          <p:cNvSpPr/>
          <p:nvPr/>
        </p:nvSpPr>
        <p:spPr>
          <a:xfrm>
            <a:off x="-635" y="8890"/>
            <a:ext cx="12192635" cy="685736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 name="文本框 1"/>
          <p:cNvSpPr txBox="1"/>
          <p:nvPr/>
        </p:nvSpPr>
        <p:spPr>
          <a:xfrm>
            <a:off x="635" y="2389505"/>
            <a:ext cx="12318365" cy="1568450"/>
          </a:xfrm>
          <a:prstGeom prst="rect">
            <a:avLst/>
          </a:prstGeom>
          <a:noFill/>
        </p:spPr>
        <p:txBody>
          <a:bodyPr wrap="square" rtlCol="0">
            <a:spAutoFit/>
          </a:bodyPr>
          <a:lstStyle/>
          <a:p>
            <a:pPr algn="ctr"/>
            <a:r>
              <a:rPr lang="zh-CN" altLang="en-US" sz="9600" b="1">
                <a:solidFill>
                  <a:schemeClr val="bg1">
                    <a:alpha val="80000"/>
                  </a:schemeClr>
                </a:solidFill>
                <a:latin typeface="微软雅黑" panose="020B0503020204020204" charset="-122"/>
                <a:ea typeface="微软雅黑" panose="020B0503020204020204" charset="-122"/>
              </a:rPr>
              <a:t>暖冬好物</a:t>
            </a:r>
            <a:r>
              <a:rPr lang="en-US" altLang="zh-CN" sz="9600" b="1">
                <a:solidFill>
                  <a:schemeClr val="bg1">
                    <a:alpha val="80000"/>
                  </a:schemeClr>
                </a:solidFill>
                <a:latin typeface="微软雅黑" panose="020B0503020204020204" charset="-122"/>
                <a:ea typeface="微软雅黑" panose="020B0503020204020204" charset="-122"/>
              </a:rPr>
              <a:t> </a:t>
            </a:r>
            <a:r>
              <a:rPr lang="zh-CN" altLang="en-US" sz="9600" b="1">
                <a:solidFill>
                  <a:schemeClr val="bg1">
                    <a:alpha val="80000"/>
                  </a:schemeClr>
                </a:solidFill>
                <a:latin typeface="微软雅黑" panose="020B0503020204020204" charset="-122"/>
                <a:ea typeface="微软雅黑" panose="020B0503020204020204" charset="-122"/>
              </a:rPr>
              <a:t>囤货季</a:t>
            </a:r>
            <a:endParaRPr lang="zh-CN" altLang="en-US" sz="9600" b="1">
              <a:solidFill>
                <a:schemeClr val="bg1">
                  <a:alpha val="80000"/>
                </a:schemeClr>
              </a:solidFill>
              <a:latin typeface="微软雅黑" panose="020B0503020204020204" charset="-122"/>
              <a:ea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pic>
        <p:nvPicPr>
          <p:cNvPr id="6" name="图片 5" descr="7去3"/>
          <p:cNvPicPr>
            <a:picLocks noChangeAspect="1"/>
          </p:cNvPicPr>
          <p:nvPr/>
        </p:nvPicPr>
        <p:blipFill>
          <a:blip r:embed="rId1"/>
          <a:srcRect l="6012" t="12398" r="4883" b="9537"/>
          <a:stretch>
            <a:fillRect/>
          </a:stretch>
        </p:blipFill>
        <p:spPr>
          <a:xfrm>
            <a:off x="0" y="-2540"/>
            <a:ext cx="12192000" cy="6860540"/>
          </a:xfrm>
          <a:prstGeom prst="rect">
            <a:avLst/>
          </a:prstGeom>
        </p:spPr>
      </p:pic>
      <p:sp>
        <p:nvSpPr>
          <p:cNvPr id="25" name="Freeform 927"/>
          <p:cNvSpPr>
            <a:spLocks noEditPoints="1"/>
          </p:cNvSpPr>
          <p:nvPr/>
        </p:nvSpPr>
        <p:spPr bwMode="auto">
          <a:xfrm>
            <a:off x="11586706" y="222418"/>
            <a:ext cx="209015" cy="188765"/>
          </a:xfrm>
          <a:custGeom>
            <a:avLst/>
            <a:gdLst>
              <a:gd name="T0" fmla="*/ 365 w 384"/>
              <a:gd name="T1" fmla="*/ 38 h 346"/>
              <a:gd name="T2" fmla="*/ 19 w 384"/>
              <a:gd name="T3" fmla="*/ 38 h 346"/>
              <a:gd name="T4" fmla="*/ 0 w 384"/>
              <a:gd name="T5" fmla="*/ 19 h 346"/>
              <a:gd name="T6" fmla="*/ 19 w 384"/>
              <a:gd name="T7" fmla="*/ 0 h 346"/>
              <a:gd name="T8" fmla="*/ 365 w 384"/>
              <a:gd name="T9" fmla="*/ 0 h 346"/>
              <a:gd name="T10" fmla="*/ 384 w 384"/>
              <a:gd name="T11" fmla="*/ 19 h 346"/>
              <a:gd name="T12" fmla="*/ 365 w 384"/>
              <a:gd name="T13" fmla="*/ 38 h 346"/>
              <a:gd name="T14" fmla="*/ 237 w 384"/>
              <a:gd name="T15" fmla="*/ 122 h 346"/>
              <a:gd name="T16" fmla="*/ 218 w 384"/>
              <a:gd name="T17" fmla="*/ 103 h 346"/>
              <a:gd name="T18" fmla="*/ 19 w 384"/>
              <a:gd name="T19" fmla="*/ 103 h 346"/>
              <a:gd name="T20" fmla="*/ 0 w 384"/>
              <a:gd name="T21" fmla="*/ 122 h 346"/>
              <a:gd name="T22" fmla="*/ 19 w 384"/>
              <a:gd name="T23" fmla="*/ 141 h 346"/>
              <a:gd name="T24" fmla="*/ 218 w 384"/>
              <a:gd name="T25" fmla="*/ 141 h 346"/>
              <a:gd name="T26" fmla="*/ 237 w 384"/>
              <a:gd name="T27" fmla="*/ 122 h 346"/>
              <a:gd name="T28" fmla="*/ 296 w 384"/>
              <a:gd name="T29" fmla="*/ 224 h 346"/>
              <a:gd name="T30" fmla="*/ 277 w 384"/>
              <a:gd name="T31" fmla="*/ 205 h 346"/>
              <a:gd name="T32" fmla="*/ 19 w 384"/>
              <a:gd name="T33" fmla="*/ 205 h 346"/>
              <a:gd name="T34" fmla="*/ 0 w 384"/>
              <a:gd name="T35" fmla="*/ 224 h 346"/>
              <a:gd name="T36" fmla="*/ 19 w 384"/>
              <a:gd name="T37" fmla="*/ 243 h 346"/>
              <a:gd name="T38" fmla="*/ 277 w 384"/>
              <a:gd name="T39" fmla="*/ 243 h 346"/>
              <a:gd name="T40" fmla="*/ 296 w 384"/>
              <a:gd name="T41" fmla="*/ 224 h 346"/>
              <a:gd name="T42" fmla="*/ 367 w 384"/>
              <a:gd name="T43" fmla="*/ 327 h 346"/>
              <a:gd name="T44" fmla="*/ 348 w 384"/>
              <a:gd name="T45" fmla="*/ 307 h 346"/>
              <a:gd name="T46" fmla="*/ 20 w 384"/>
              <a:gd name="T47" fmla="*/ 307 h 346"/>
              <a:gd name="T48" fmla="*/ 1 w 384"/>
              <a:gd name="T49" fmla="*/ 327 h 346"/>
              <a:gd name="T50" fmla="*/ 20 w 384"/>
              <a:gd name="T51" fmla="*/ 346 h 346"/>
              <a:gd name="T52" fmla="*/ 348 w 384"/>
              <a:gd name="T53" fmla="*/ 346 h 346"/>
              <a:gd name="T54" fmla="*/ 367 w 384"/>
              <a:gd name="T55"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4" h="346">
                <a:moveTo>
                  <a:pt x="365" y="38"/>
                </a:moveTo>
                <a:cubicBezTo>
                  <a:pt x="19" y="38"/>
                  <a:pt x="19" y="38"/>
                  <a:pt x="19" y="38"/>
                </a:cubicBezTo>
                <a:cubicBezTo>
                  <a:pt x="9" y="38"/>
                  <a:pt x="0" y="30"/>
                  <a:pt x="0" y="19"/>
                </a:cubicBezTo>
                <a:cubicBezTo>
                  <a:pt x="0" y="8"/>
                  <a:pt x="9" y="0"/>
                  <a:pt x="19" y="0"/>
                </a:cubicBezTo>
                <a:cubicBezTo>
                  <a:pt x="365" y="0"/>
                  <a:pt x="365" y="0"/>
                  <a:pt x="365" y="0"/>
                </a:cubicBezTo>
                <a:cubicBezTo>
                  <a:pt x="376" y="0"/>
                  <a:pt x="384" y="8"/>
                  <a:pt x="384" y="19"/>
                </a:cubicBezTo>
                <a:cubicBezTo>
                  <a:pt x="384" y="30"/>
                  <a:pt x="376" y="38"/>
                  <a:pt x="365" y="38"/>
                </a:cubicBezTo>
                <a:close/>
                <a:moveTo>
                  <a:pt x="237" y="122"/>
                </a:moveTo>
                <a:cubicBezTo>
                  <a:pt x="237" y="111"/>
                  <a:pt x="229" y="103"/>
                  <a:pt x="218" y="103"/>
                </a:cubicBezTo>
                <a:cubicBezTo>
                  <a:pt x="19" y="103"/>
                  <a:pt x="19" y="103"/>
                  <a:pt x="19" y="103"/>
                </a:cubicBezTo>
                <a:cubicBezTo>
                  <a:pt x="9" y="103"/>
                  <a:pt x="0" y="111"/>
                  <a:pt x="0" y="122"/>
                </a:cubicBezTo>
                <a:cubicBezTo>
                  <a:pt x="0" y="132"/>
                  <a:pt x="9" y="141"/>
                  <a:pt x="19" y="141"/>
                </a:cubicBezTo>
                <a:cubicBezTo>
                  <a:pt x="218" y="141"/>
                  <a:pt x="218" y="141"/>
                  <a:pt x="218" y="141"/>
                </a:cubicBezTo>
                <a:cubicBezTo>
                  <a:pt x="229" y="141"/>
                  <a:pt x="237" y="132"/>
                  <a:pt x="237" y="122"/>
                </a:cubicBezTo>
                <a:close/>
                <a:moveTo>
                  <a:pt x="296" y="224"/>
                </a:moveTo>
                <a:cubicBezTo>
                  <a:pt x="296" y="214"/>
                  <a:pt x="287" y="205"/>
                  <a:pt x="277" y="205"/>
                </a:cubicBezTo>
                <a:cubicBezTo>
                  <a:pt x="19" y="205"/>
                  <a:pt x="19" y="205"/>
                  <a:pt x="19" y="205"/>
                </a:cubicBezTo>
                <a:cubicBezTo>
                  <a:pt x="9" y="205"/>
                  <a:pt x="0" y="214"/>
                  <a:pt x="0" y="224"/>
                </a:cubicBezTo>
                <a:cubicBezTo>
                  <a:pt x="0" y="235"/>
                  <a:pt x="9" y="243"/>
                  <a:pt x="19" y="243"/>
                </a:cubicBezTo>
                <a:cubicBezTo>
                  <a:pt x="277" y="243"/>
                  <a:pt x="277" y="243"/>
                  <a:pt x="277" y="243"/>
                </a:cubicBezTo>
                <a:cubicBezTo>
                  <a:pt x="287" y="243"/>
                  <a:pt x="296" y="235"/>
                  <a:pt x="296" y="224"/>
                </a:cubicBezTo>
                <a:close/>
                <a:moveTo>
                  <a:pt x="367" y="327"/>
                </a:moveTo>
                <a:cubicBezTo>
                  <a:pt x="367" y="316"/>
                  <a:pt x="359" y="307"/>
                  <a:pt x="348" y="307"/>
                </a:cubicBezTo>
                <a:cubicBezTo>
                  <a:pt x="20" y="307"/>
                  <a:pt x="20" y="307"/>
                  <a:pt x="20" y="307"/>
                </a:cubicBezTo>
                <a:cubicBezTo>
                  <a:pt x="10" y="307"/>
                  <a:pt x="1" y="316"/>
                  <a:pt x="1" y="327"/>
                </a:cubicBezTo>
                <a:cubicBezTo>
                  <a:pt x="1" y="337"/>
                  <a:pt x="10" y="346"/>
                  <a:pt x="20" y="346"/>
                </a:cubicBezTo>
                <a:cubicBezTo>
                  <a:pt x="348" y="346"/>
                  <a:pt x="348" y="346"/>
                  <a:pt x="348" y="346"/>
                </a:cubicBezTo>
                <a:cubicBezTo>
                  <a:pt x="359" y="346"/>
                  <a:pt x="367" y="337"/>
                  <a:pt x="367" y="327"/>
                </a:cubicBezTo>
                <a:close/>
              </a:path>
            </a:pathLst>
          </a:custGeom>
          <a:solidFill>
            <a:schemeClr val="bg1"/>
          </a:solidFill>
          <a:ln>
            <a:noFill/>
          </a:ln>
        </p:spPr>
        <p:txBody>
          <a:bodyPr vert="horz" wrap="square" lIns="45842" tIns="22921" rIns="45842" bIns="22921" numCol="1" anchor="t" anchorCtr="0" compatLnSpc="1"/>
          <a:lstStyle/>
          <a:p>
            <a:endParaRPr lang="en-US" sz="900">
              <a:latin typeface="方正清刻本悦宋简体" panose="020B0502000000000001" charset="-122"/>
              <a:ea typeface="方正清刻本悦宋简体" panose="020B0502000000000001" charset="-122"/>
              <a:cs typeface="+mn-ea"/>
              <a:sym typeface="+mn-lt"/>
            </a:endParaRPr>
          </a:p>
        </p:txBody>
      </p:sp>
      <p:sp>
        <p:nvSpPr>
          <p:cNvPr id="27" name="文本框 26"/>
          <p:cNvSpPr txBox="1"/>
          <p:nvPr/>
        </p:nvSpPr>
        <p:spPr>
          <a:xfrm>
            <a:off x="8689677" y="6403869"/>
            <a:ext cx="1159163" cy="215444"/>
          </a:xfrm>
          <a:prstGeom prst="rect">
            <a:avLst/>
          </a:prstGeom>
          <a:noFill/>
        </p:spPr>
        <p:txBody>
          <a:bodyPr wrap="square" rtlCol="0">
            <a:spAutoFit/>
          </a:bodyPr>
          <a:lstStyle/>
          <a:p>
            <a:pPr algn="dist"/>
            <a:r>
              <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rPr>
              <a:t>WWW.DACER.COM</a:t>
            </a:r>
            <a:endPar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endParaRPr>
          </a:p>
        </p:txBody>
      </p:sp>
      <p:pic>
        <p:nvPicPr>
          <p:cNvPr id="9" name="图片 8"/>
          <p:cNvPicPr>
            <a:picLocks noChangeAspect="1"/>
          </p:cNvPicPr>
          <p:nvPr/>
        </p:nvPicPr>
        <p:blipFill>
          <a:blip r:embed="rId2"/>
          <a:stretch>
            <a:fillRect/>
          </a:stretch>
        </p:blipFill>
        <p:spPr>
          <a:xfrm rot="1214835">
            <a:off x="1783919" y="5117003"/>
            <a:ext cx="733425" cy="733425"/>
          </a:xfrm>
          <a:prstGeom prst="rect">
            <a:avLst/>
          </a:prstGeom>
        </p:spPr>
      </p:pic>
      <p:sp>
        <p:nvSpPr>
          <p:cNvPr id="16" name="矩形 15"/>
          <p:cNvSpPr/>
          <p:nvPr/>
        </p:nvSpPr>
        <p:spPr>
          <a:xfrm>
            <a:off x="2620645" y="1791970"/>
            <a:ext cx="7228205" cy="1123315"/>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ctr" defTabSz="911860">
              <a:lnSpc>
                <a:spcPct val="150000"/>
              </a:lnSpc>
              <a:defRPr/>
            </a:pPr>
            <a:r>
              <a:rPr lang="en-US" altLang="zh-CN" sz="4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PART01</a:t>
            </a:r>
            <a:endParaRPr lang="en-US" altLang="zh-CN" sz="4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sp>
        <p:nvSpPr>
          <p:cNvPr id="4" name="矩形 3"/>
          <p:cNvSpPr/>
          <p:nvPr/>
        </p:nvSpPr>
        <p:spPr>
          <a:xfrm>
            <a:off x="1033145" y="2308225"/>
            <a:ext cx="10170160" cy="2323465"/>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ctr" defTabSz="911860">
              <a:lnSpc>
                <a:spcPct val="150000"/>
              </a:lnSpc>
              <a:defRPr/>
            </a:pPr>
            <a:r>
              <a:rPr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活动概况</a:t>
            </a:r>
            <a:endParaRPr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1905"/>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zh-CN"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暖冬好物囤货季</a:t>
            </a:r>
            <a:endParaRPr lang="zh-CN" sz="3200">
              <a:effectLst/>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在现场打造暖冬好物快闪店，集齐暖冬潮流爆款商品，让来宾直观感受剁手狂欢节日特性。</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6" name="组合 5"/>
          <p:cNvGrpSpPr/>
          <p:nvPr/>
        </p:nvGrpSpPr>
        <p:grpSpPr>
          <a:xfrm>
            <a:off x="525780" y="2182495"/>
            <a:ext cx="10688955" cy="3768725"/>
            <a:chOff x="1297" y="3259"/>
            <a:chExt cx="18305" cy="6454"/>
          </a:xfrm>
        </p:grpSpPr>
        <p:pic>
          <p:nvPicPr>
            <p:cNvPr id="159" name="图片 158"/>
            <p:cNvPicPr/>
            <p:nvPr/>
          </p:nvPicPr>
          <p:blipFill>
            <a:blip r:embed="rId2"/>
            <a:stretch>
              <a:fillRect/>
            </a:stretch>
          </p:blipFill>
          <p:spPr>
            <a:xfrm>
              <a:off x="1297" y="3259"/>
              <a:ext cx="8435" cy="6453"/>
            </a:xfrm>
            <a:prstGeom prst="rect">
              <a:avLst/>
            </a:prstGeom>
            <a:noFill/>
            <a:ln w="9525">
              <a:noFill/>
            </a:ln>
          </p:spPr>
        </p:pic>
        <p:pic>
          <p:nvPicPr>
            <p:cNvPr id="157" name="图片 156"/>
            <p:cNvPicPr/>
            <p:nvPr/>
          </p:nvPicPr>
          <p:blipFill>
            <a:blip r:embed="rId3"/>
            <a:stretch>
              <a:fillRect/>
            </a:stretch>
          </p:blipFill>
          <p:spPr>
            <a:xfrm>
              <a:off x="9732" y="3259"/>
              <a:ext cx="9870" cy="6454"/>
            </a:xfrm>
            <a:prstGeom prst="rect">
              <a:avLst/>
            </a:prstGeom>
            <a:noFill/>
            <a:ln w="9525">
              <a:noFill/>
            </a:ln>
          </p:spPr>
        </p:pic>
      </p:grpSp>
      <p:pic>
        <p:nvPicPr>
          <p:cNvPr id="191" name="图片 190"/>
          <p:cNvPicPr/>
          <p:nvPr/>
        </p:nvPicPr>
        <p:blipFill>
          <a:blip r:embed="rId4"/>
          <a:stretch>
            <a:fillRect/>
          </a:stretch>
        </p:blipFill>
        <p:spPr>
          <a:xfrm>
            <a:off x="495300" y="2182495"/>
            <a:ext cx="5283835" cy="375729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1905"/>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活动</a:t>
            </a:r>
            <a:r>
              <a:rPr lang="zh-CN"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内容-暖冬好物囤货季</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pic>
        <p:nvPicPr>
          <p:cNvPr id="168" name="图片 167"/>
          <p:cNvPicPr/>
          <p:nvPr/>
        </p:nvPicPr>
        <p:blipFill>
          <a:blip r:embed="rId2"/>
          <a:stretch>
            <a:fillRect/>
          </a:stretch>
        </p:blipFill>
        <p:spPr>
          <a:xfrm>
            <a:off x="608330" y="1339215"/>
            <a:ext cx="5958205" cy="4137660"/>
          </a:xfrm>
          <a:prstGeom prst="rect">
            <a:avLst/>
          </a:prstGeom>
          <a:noFill/>
          <a:ln w="9525">
            <a:noFill/>
          </a:ln>
        </p:spPr>
      </p:pic>
      <p:sp>
        <p:nvSpPr>
          <p:cNvPr id="8" name="文本框 7"/>
          <p:cNvSpPr txBox="1"/>
          <p:nvPr/>
        </p:nvSpPr>
        <p:spPr>
          <a:xfrm>
            <a:off x="6566535" y="2106295"/>
            <a:ext cx="5414010" cy="1420495"/>
          </a:xfrm>
          <a:prstGeom prst="rect">
            <a:avLst/>
          </a:prstGeom>
          <a:noFill/>
        </p:spPr>
        <p:txBody>
          <a:bodyPr wrap="square" rtlCol="0" anchor="t">
            <a:spAutoFit/>
          </a:bodyPr>
          <a:lstStyle/>
          <a:p>
            <a:pPr>
              <a:lnSpc>
                <a:spcPct val="80000"/>
              </a:lnSpc>
            </a:pPr>
            <a:r>
              <a:rPr lang="zh-CN" altLang="en-US">
                <a:latin typeface="微软雅黑" panose="020B0503020204020204" charset="-122"/>
                <a:ea typeface="微软雅黑" panose="020B0503020204020204" charset="-122"/>
                <a:cs typeface="微软雅黑" panose="020B0503020204020204" charset="-122"/>
              </a:rPr>
              <a:t>感恩回馈季，超值福利持续升温</a:t>
            </a:r>
            <a:endParaRPr lang="zh-CN" altLang="en-US">
              <a:latin typeface="微软雅黑" panose="020B0503020204020204" charset="-122"/>
              <a:ea typeface="微软雅黑" panose="020B0503020204020204" charset="-122"/>
              <a:cs typeface="微软雅黑" panose="020B0503020204020204" charset="-122"/>
            </a:endParaRPr>
          </a:p>
          <a:p>
            <a:pPr>
              <a:lnSpc>
                <a:spcPct val="200000"/>
              </a:lnSpc>
            </a:pPr>
            <a:r>
              <a:rPr lang="zh-CN" altLang="en-US">
                <a:latin typeface="微软雅黑" panose="020B0503020204020204" charset="-122"/>
                <a:ea typeface="微软雅黑" panose="020B0503020204020204" charset="-122"/>
                <a:cs typeface="微软雅黑" panose="020B0503020204020204" charset="-122"/>
                <a:sym typeface="+mn-ea"/>
              </a:rPr>
              <a:t>现场陈列各种爆款潮流商品供来宾购买，配合折扣进行活动。</a:t>
            </a:r>
            <a:endParaRPr lang="zh-CN" altLang="en-US">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1905"/>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活动</a:t>
            </a:r>
            <a:r>
              <a:rPr lang="zh-CN"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内容-暖冬好物囤货季</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7" name="文本框 6"/>
          <p:cNvSpPr txBox="1"/>
          <p:nvPr/>
        </p:nvSpPr>
        <p:spPr>
          <a:xfrm>
            <a:off x="7014845" y="1220470"/>
            <a:ext cx="4410075" cy="4799965"/>
          </a:xfrm>
          <a:prstGeom prst="rect">
            <a:avLst/>
          </a:prstGeom>
          <a:noFill/>
        </p:spPr>
        <p:txBody>
          <a:bodyPr wrap="square" rtlCol="0" anchor="t">
            <a:spAutoFit/>
          </a:bodyPr>
          <a:lstStyle/>
          <a:p>
            <a:r>
              <a:rPr lang="zh-CN" altLang="en-US">
                <a:latin typeface="微软雅黑" panose="020B0503020204020204" charset="-122"/>
                <a:ea typeface="微软雅黑" panose="020B0503020204020204" charset="-122"/>
                <a:cs typeface="微软雅黑" panose="020B0503020204020204" charset="-122"/>
              </a:rPr>
              <a:t>超市狂欢购 高手来过招</a:t>
            </a:r>
            <a:endParaRPr lang="zh-CN" altLang="en-US">
              <a:latin typeface="微软雅黑" panose="020B0503020204020204" charset="-122"/>
              <a:ea typeface="微软雅黑" panose="020B0503020204020204" charset="-122"/>
              <a:cs typeface="微软雅黑" panose="020B0503020204020204" charset="-122"/>
            </a:endParaRPr>
          </a:p>
          <a:p>
            <a:endParaRPr lang="zh-CN" altLang="en-US">
              <a:latin typeface="微软雅黑" panose="020B0503020204020204" charset="-122"/>
              <a:ea typeface="微软雅黑" panose="020B0503020204020204" charset="-122"/>
              <a:cs typeface="微软雅黑" panose="020B0503020204020204" charset="-122"/>
            </a:endParaRPr>
          </a:p>
          <a:p>
            <a:r>
              <a:rPr lang="zh-CN" altLang="en-US">
                <a:latin typeface="微软雅黑" panose="020B0503020204020204" charset="-122"/>
                <a:ea typeface="微软雅黑" panose="020B0503020204020204" charset="-122"/>
                <a:cs typeface="微软雅黑" panose="020B0503020204020204" charset="-122"/>
              </a:rPr>
              <a:t>现场抽取现金券并盲猜价格购物</a:t>
            </a:r>
            <a:endParaRPr lang="zh-CN" altLang="en-US">
              <a:latin typeface="微软雅黑" panose="020B0503020204020204" charset="-122"/>
              <a:ea typeface="微软雅黑" panose="020B0503020204020204" charset="-122"/>
              <a:cs typeface="微软雅黑" panose="020B0503020204020204" charset="-122"/>
            </a:endParaRPr>
          </a:p>
          <a:p>
            <a:endParaRPr lang="zh-CN" altLang="en-US">
              <a:latin typeface="微软雅黑" panose="020B0503020204020204" charset="-122"/>
              <a:ea typeface="微软雅黑" panose="020B0503020204020204" charset="-122"/>
              <a:cs typeface="微软雅黑" panose="020B0503020204020204" charset="-122"/>
            </a:endParaRPr>
          </a:p>
          <a:p>
            <a:r>
              <a:rPr lang="zh-CN" altLang="en-US">
                <a:latin typeface="微软雅黑" panose="020B0503020204020204" charset="-122"/>
                <a:ea typeface="微软雅黑" panose="020B0503020204020204" charset="-122"/>
                <a:cs typeface="微软雅黑" panose="020B0503020204020204" charset="-122"/>
              </a:rPr>
              <a:t>主持人一声令下</a:t>
            </a:r>
            <a:endParaRPr lang="zh-CN" altLang="en-US">
              <a:latin typeface="微软雅黑" panose="020B0503020204020204" charset="-122"/>
              <a:ea typeface="微软雅黑" panose="020B0503020204020204" charset="-122"/>
              <a:cs typeface="微软雅黑" panose="020B0503020204020204" charset="-122"/>
            </a:endParaRPr>
          </a:p>
          <a:p>
            <a:endParaRPr lang="zh-CN" altLang="en-US">
              <a:latin typeface="微软雅黑" panose="020B0503020204020204" charset="-122"/>
              <a:ea typeface="微软雅黑" panose="020B0503020204020204" charset="-122"/>
              <a:cs typeface="微软雅黑" panose="020B0503020204020204" charset="-122"/>
            </a:endParaRPr>
          </a:p>
          <a:p>
            <a:r>
              <a:rPr lang="zh-CN" altLang="en-US">
                <a:latin typeface="微软雅黑" panose="020B0503020204020204" charset="-122"/>
                <a:ea typeface="微软雅黑" panose="020B0503020204020204" charset="-122"/>
                <a:cs typeface="微软雅黑" panose="020B0503020204020204" charset="-122"/>
              </a:rPr>
              <a:t>游戏参与者们迅速“开抢”</a:t>
            </a:r>
            <a:endParaRPr lang="zh-CN" altLang="en-US">
              <a:latin typeface="微软雅黑" panose="020B0503020204020204" charset="-122"/>
              <a:ea typeface="微软雅黑" panose="020B0503020204020204" charset="-122"/>
              <a:cs typeface="微软雅黑" panose="020B0503020204020204" charset="-122"/>
            </a:endParaRPr>
          </a:p>
          <a:p>
            <a:endParaRPr lang="zh-CN" altLang="en-US">
              <a:latin typeface="微软雅黑" panose="020B0503020204020204" charset="-122"/>
              <a:ea typeface="微软雅黑" panose="020B0503020204020204" charset="-122"/>
              <a:cs typeface="微软雅黑" panose="020B0503020204020204" charset="-122"/>
            </a:endParaRPr>
          </a:p>
          <a:p>
            <a:r>
              <a:rPr lang="zh-CN" altLang="en-US">
                <a:latin typeface="微软雅黑" panose="020B0503020204020204" charset="-122"/>
                <a:ea typeface="微软雅黑" panose="020B0503020204020204" charset="-122"/>
                <a:cs typeface="微软雅黑" panose="020B0503020204020204" charset="-122"/>
              </a:rPr>
              <a:t>比速度、比脑力、比心算</a:t>
            </a:r>
            <a:endParaRPr lang="zh-CN" altLang="en-US">
              <a:latin typeface="微软雅黑" panose="020B0503020204020204" charset="-122"/>
              <a:ea typeface="微软雅黑" panose="020B0503020204020204" charset="-122"/>
              <a:cs typeface="微软雅黑" panose="020B0503020204020204" charset="-122"/>
            </a:endParaRPr>
          </a:p>
          <a:p>
            <a:endParaRPr lang="zh-CN" altLang="en-US">
              <a:latin typeface="微软雅黑" panose="020B0503020204020204" charset="-122"/>
              <a:ea typeface="微软雅黑" panose="020B0503020204020204" charset="-122"/>
              <a:cs typeface="微软雅黑" panose="020B0503020204020204" charset="-122"/>
            </a:endParaRPr>
          </a:p>
          <a:p>
            <a:r>
              <a:rPr lang="zh-CN" altLang="en-US">
                <a:latin typeface="微软雅黑" panose="020B0503020204020204" charset="-122"/>
                <a:ea typeface="微软雅黑" panose="020B0503020204020204" charset="-122"/>
                <a:cs typeface="微软雅黑" panose="020B0503020204020204" charset="-122"/>
              </a:rPr>
              <a:t>充分考验参与者眼耳口手脑的协调性</a:t>
            </a:r>
            <a:endParaRPr lang="zh-CN" altLang="en-US">
              <a:latin typeface="微软雅黑" panose="020B0503020204020204" charset="-122"/>
              <a:ea typeface="微软雅黑" panose="020B0503020204020204" charset="-122"/>
              <a:cs typeface="微软雅黑" panose="020B0503020204020204" charset="-122"/>
            </a:endParaRPr>
          </a:p>
          <a:p>
            <a:endParaRPr lang="zh-CN" altLang="en-US">
              <a:latin typeface="微软雅黑" panose="020B0503020204020204" charset="-122"/>
              <a:ea typeface="微软雅黑" panose="020B0503020204020204" charset="-122"/>
              <a:cs typeface="微软雅黑" panose="020B0503020204020204" charset="-122"/>
            </a:endParaRPr>
          </a:p>
          <a:p>
            <a:r>
              <a:rPr lang="zh-CN" altLang="en-US">
                <a:latin typeface="微软雅黑" panose="020B0503020204020204" charset="-122"/>
                <a:ea typeface="微软雅黑" panose="020B0503020204020204" charset="-122"/>
                <a:cs typeface="微软雅黑" panose="020B0503020204020204" charset="-122"/>
              </a:rPr>
              <a:t>一场速度与激情的比赛欢乐开启</a:t>
            </a:r>
            <a:endParaRPr lang="zh-CN" altLang="en-US">
              <a:latin typeface="微软雅黑" panose="020B0503020204020204" charset="-122"/>
              <a:ea typeface="微软雅黑" panose="020B0503020204020204" charset="-122"/>
              <a:cs typeface="微软雅黑" panose="020B0503020204020204" charset="-122"/>
            </a:endParaRPr>
          </a:p>
          <a:p>
            <a:endParaRPr lang="zh-CN" altLang="en-US">
              <a:latin typeface="微软雅黑" panose="020B0503020204020204" charset="-122"/>
              <a:ea typeface="微软雅黑" panose="020B0503020204020204" charset="-122"/>
              <a:cs typeface="微软雅黑" panose="020B0503020204020204" charset="-122"/>
            </a:endParaRPr>
          </a:p>
          <a:p>
            <a:r>
              <a:rPr lang="zh-CN" altLang="en-US">
                <a:latin typeface="微软雅黑" panose="020B0503020204020204" charset="-122"/>
                <a:ea typeface="微软雅黑" panose="020B0503020204020204" charset="-122"/>
                <a:cs typeface="微软雅黑" panose="020B0503020204020204" charset="-122"/>
              </a:rPr>
              <a:t>一场激烈角逐之后</a:t>
            </a:r>
            <a:endParaRPr lang="zh-CN" altLang="en-US">
              <a:latin typeface="微软雅黑" panose="020B0503020204020204" charset="-122"/>
              <a:ea typeface="微软雅黑" panose="020B0503020204020204" charset="-122"/>
              <a:cs typeface="微软雅黑" panose="020B0503020204020204" charset="-122"/>
            </a:endParaRPr>
          </a:p>
          <a:p>
            <a:endParaRPr lang="zh-CN" altLang="en-US">
              <a:latin typeface="微软雅黑" panose="020B0503020204020204" charset="-122"/>
              <a:ea typeface="微软雅黑" panose="020B0503020204020204" charset="-122"/>
              <a:cs typeface="微软雅黑" panose="020B0503020204020204" charset="-122"/>
            </a:endParaRPr>
          </a:p>
          <a:p>
            <a:r>
              <a:rPr lang="zh-CN" altLang="en-US">
                <a:latin typeface="微软雅黑" panose="020B0503020204020204" charset="-122"/>
                <a:ea typeface="微软雅黑" panose="020B0503020204020204" charset="-122"/>
                <a:cs typeface="微软雅黑" panose="020B0503020204020204" charset="-122"/>
              </a:rPr>
              <a:t>获胜者们满载礼品而归</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161" name="图片 160"/>
          <p:cNvPicPr/>
          <p:nvPr/>
        </p:nvPicPr>
        <p:blipFill>
          <a:blip r:embed="rId2"/>
          <a:stretch>
            <a:fillRect/>
          </a:stretch>
        </p:blipFill>
        <p:spPr>
          <a:xfrm>
            <a:off x="653415" y="1475105"/>
            <a:ext cx="5879465" cy="390461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1905"/>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zh-CN"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暖冬好物囤货季</a:t>
            </a:r>
            <a:endParaRPr lang="zh-CN" sz="3200">
              <a:effectLst/>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9" name="组合 8"/>
          <p:cNvGrpSpPr/>
          <p:nvPr/>
        </p:nvGrpSpPr>
        <p:grpSpPr>
          <a:xfrm>
            <a:off x="608330" y="2266950"/>
            <a:ext cx="11073765" cy="3941445"/>
            <a:chOff x="-710" y="2743"/>
            <a:chExt cx="19740" cy="6374"/>
          </a:xfrm>
        </p:grpSpPr>
        <p:pic>
          <p:nvPicPr>
            <p:cNvPr id="185" name="图片 184"/>
            <p:cNvPicPr/>
            <p:nvPr/>
          </p:nvPicPr>
          <p:blipFill>
            <a:blip r:embed="rId2"/>
            <a:stretch>
              <a:fillRect/>
            </a:stretch>
          </p:blipFill>
          <p:spPr>
            <a:xfrm>
              <a:off x="9160" y="2743"/>
              <a:ext cx="9870" cy="6375"/>
            </a:xfrm>
            <a:prstGeom prst="rect">
              <a:avLst/>
            </a:prstGeom>
            <a:noFill/>
            <a:ln w="9525">
              <a:noFill/>
            </a:ln>
          </p:spPr>
        </p:pic>
        <p:pic>
          <p:nvPicPr>
            <p:cNvPr id="186" name="图片 185"/>
            <p:cNvPicPr/>
            <p:nvPr/>
          </p:nvPicPr>
          <p:blipFill>
            <a:blip r:embed="rId3"/>
            <a:stretch>
              <a:fillRect/>
            </a:stretch>
          </p:blipFill>
          <p:spPr>
            <a:xfrm>
              <a:off x="-710" y="2743"/>
              <a:ext cx="9870" cy="6374"/>
            </a:xfrm>
            <a:prstGeom prst="rect">
              <a:avLst/>
            </a:prstGeom>
            <a:noFill/>
            <a:ln w="9525">
              <a:noFill/>
            </a:ln>
          </p:spPr>
        </p:pic>
      </p:grpSp>
      <p:sp>
        <p:nvSpPr>
          <p:cNvPr id="10" name="文本框 9"/>
          <p:cNvSpPr txBox="1"/>
          <p:nvPr/>
        </p:nvSpPr>
        <p:spPr>
          <a:xfrm>
            <a:off x="608330" y="1383665"/>
            <a:ext cx="10662920" cy="810260"/>
          </a:xfrm>
          <a:prstGeom prst="rect">
            <a:avLst/>
          </a:prstGeom>
          <a:noFill/>
        </p:spPr>
        <p:txBody>
          <a:bodyPr wrap="square" rtlCol="0" anchor="t">
            <a:spAutoFit/>
          </a:bodyPr>
          <a:lstStyle/>
          <a:p>
            <a:pPr algn="l">
              <a:lnSpc>
                <a:spcPct val="130000"/>
              </a:lnSpc>
            </a:pPr>
            <a:r>
              <a:rPr kumimoji="1" lang="en-US" altLang="zh-CN" dirty="0">
                <a:latin typeface="微软雅黑" panose="020B0503020204020204" charset="-122"/>
                <a:ea typeface="微软雅黑" panose="020B0503020204020204" charset="-122"/>
                <a:cs typeface="微软雅黑" panose="020B0503020204020204" charset="-122"/>
                <a:sym typeface="+mn-lt"/>
              </a:rPr>
              <a:t>pk</a:t>
            </a:r>
            <a:r>
              <a:rPr kumimoji="1" lang="zh-CN" altLang="en-US" dirty="0">
                <a:latin typeface="微软雅黑" panose="020B0503020204020204" charset="-122"/>
                <a:ea typeface="微软雅黑" panose="020B0503020204020204" charset="-122"/>
                <a:cs typeface="微软雅黑" panose="020B0503020204020204" charset="-122"/>
                <a:sym typeface="+mn-lt"/>
              </a:rPr>
              <a:t>疯狂抢购规则：两人对决穿戴好装备，限制有</a:t>
            </a:r>
            <a:r>
              <a:rPr kumimoji="1" lang="en-US" altLang="zh-CN" dirty="0">
                <a:latin typeface="微软雅黑" panose="020B0503020204020204" charset="-122"/>
                <a:ea typeface="微软雅黑" panose="020B0503020204020204" charset="-122"/>
                <a:cs typeface="微软雅黑" panose="020B0503020204020204" charset="-122"/>
                <a:sym typeface="+mn-lt"/>
              </a:rPr>
              <a:t>30</a:t>
            </a:r>
            <a:r>
              <a:rPr kumimoji="1" lang="zh-CN" altLang="en-US" dirty="0">
                <a:latin typeface="微软雅黑" panose="020B0503020204020204" charset="-122"/>
                <a:ea typeface="微软雅黑" panose="020B0503020204020204" charset="-122"/>
                <a:cs typeface="微软雅黑" panose="020B0503020204020204" charset="-122"/>
                <a:sym typeface="+mn-lt"/>
              </a:rPr>
              <a:t>秒时间，往己方冲刺任意选购货架上的商品，时间结束后，根据选购商品总价决定胜负，胜者即可将所有商品带走</a:t>
            </a:r>
            <a:r>
              <a:rPr kumimoji="1" lang="en-US" altLang="zh-CN" dirty="0">
                <a:latin typeface="微软雅黑" panose="020B0503020204020204" charset="-122"/>
                <a:ea typeface="微软雅黑" panose="020B0503020204020204" charset="-122"/>
                <a:cs typeface="微软雅黑" panose="020B0503020204020204" charset="-122"/>
                <a:sym typeface="+mn-lt"/>
              </a:rPr>
              <a:t>.</a:t>
            </a:r>
            <a:endParaRPr kumimoji="1" lang="en-US" altLang="zh-CN" dirty="0">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1905"/>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zh-CN"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暖冬好物囤货季</a:t>
            </a:r>
            <a:endParaRPr lang="zh-CN" sz="3200">
              <a:effectLst/>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7" name="组合 6"/>
          <p:cNvGrpSpPr/>
          <p:nvPr/>
        </p:nvGrpSpPr>
        <p:grpSpPr>
          <a:xfrm>
            <a:off x="515620" y="1437640"/>
            <a:ext cx="10946130" cy="3618865"/>
            <a:chOff x="1043" y="2294"/>
            <a:chExt cx="19874" cy="6570"/>
          </a:xfrm>
        </p:grpSpPr>
        <p:pic>
          <p:nvPicPr>
            <p:cNvPr id="17" name="图片 16"/>
            <p:cNvPicPr>
              <a:picLocks noChangeAspect="1"/>
            </p:cNvPicPr>
            <p:nvPr/>
          </p:nvPicPr>
          <p:blipFill>
            <a:blip r:embed="rId2"/>
            <a:stretch>
              <a:fillRect/>
            </a:stretch>
          </p:blipFill>
          <p:spPr>
            <a:xfrm>
              <a:off x="1043" y="2294"/>
              <a:ext cx="9870" cy="6570"/>
            </a:xfrm>
            <a:prstGeom prst="rect">
              <a:avLst/>
            </a:prstGeom>
          </p:spPr>
        </p:pic>
        <p:pic>
          <p:nvPicPr>
            <p:cNvPr id="16" name="图片 15"/>
            <p:cNvPicPr>
              <a:picLocks noChangeAspect="1"/>
            </p:cNvPicPr>
            <p:nvPr/>
          </p:nvPicPr>
          <p:blipFill>
            <a:blip r:embed="rId3"/>
            <a:stretch>
              <a:fillRect/>
            </a:stretch>
          </p:blipFill>
          <p:spPr>
            <a:xfrm>
              <a:off x="11047" y="2294"/>
              <a:ext cx="9870" cy="6555"/>
            </a:xfrm>
            <a:prstGeom prst="rect">
              <a:avLst/>
            </a:prstGeom>
          </p:spPr>
        </p:pic>
      </p:grpSp>
      <p:sp>
        <p:nvSpPr>
          <p:cNvPr id="8" name="文本框 8"/>
          <p:cNvSpPr txBox="1"/>
          <p:nvPr/>
        </p:nvSpPr>
        <p:spPr>
          <a:xfrm>
            <a:off x="515620" y="5171440"/>
            <a:ext cx="11113770" cy="114300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90000"/>
              </a:lnSpc>
              <a:spcBef>
                <a:spcPts val="0"/>
              </a:spcBef>
              <a:buClrTx/>
              <a:buSzTx/>
              <a:buNone/>
            </a:pPr>
            <a:r>
              <a:rPr lang="zh-CN" altLang="en-US" sz="1800" dirty="0">
                <a:solidFill>
                  <a:schemeClr val="tx1"/>
                </a:solidFill>
                <a:latin typeface="微软雅黑" panose="020B0503020204020204" charset="-122"/>
                <a:ea typeface="微软雅黑" panose="020B0503020204020204" charset="-122"/>
                <a:cs typeface="微软雅黑" panose="020B0503020204020204" charset="-122"/>
                <a:sym typeface="+mn-lt"/>
              </a:rPr>
              <a:t>红遍全网的真人版娃娃机空降</a:t>
            </a:r>
            <a:r>
              <a:rPr lang="en-US" altLang="zh-CN" sz="1800" dirty="0">
                <a:solidFill>
                  <a:schemeClr val="tx1"/>
                </a:solidFill>
                <a:latin typeface="微软雅黑" panose="020B0503020204020204" charset="-122"/>
                <a:ea typeface="微软雅黑" panose="020B0503020204020204" charset="-122"/>
                <a:cs typeface="微软雅黑" panose="020B0503020204020204" charset="-122"/>
                <a:sym typeface="+mn-lt"/>
              </a:rPr>
              <a:t>xx</a:t>
            </a:r>
            <a:r>
              <a:rPr lang="zh-CN" altLang="en-US" sz="1800" dirty="0">
                <a:solidFill>
                  <a:schemeClr val="tx1"/>
                </a:solidFill>
                <a:latin typeface="微软雅黑" panose="020B0503020204020204" charset="-122"/>
                <a:ea typeface="微软雅黑" panose="020B0503020204020204" charset="-122"/>
                <a:cs typeface="微软雅黑" panose="020B0503020204020204" charset="-122"/>
                <a:sym typeface="+mn-lt"/>
              </a:rPr>
              <a:t>，不用隔着玻璃，直接真人上阵，系上保险带后悬挂空中，慢慢放进零食池中，用四肢尽可能多的抱住各种零食和娃娃，抓上来就可以全部带走。</a:t>
            </a:r>
            <a:endParaRPr lang="zh-CN" altLang="en-US" sz="1800" dirty="0">
              <a:solidFill>
                <a:schemeClr val="tx1"/>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36195" y="8890"/>
            <a:ext cx="12228830" cy="6858000"/>
          </a:xfrm>
          <a:prstGeom prst="rect">
            <a:avLst/>
          </a:prstGeom>
        </p:spPr>
      </p:pic>
      <p:sp>
        <p:nvSpPr>
          <p:cNvPr id="7" name="矩形 6"/>
          <p:cNvSpPr/>
          <p:nvPr/>
        </p:nvSpPr>
        <p:spPr>
          <a:xfrm>
            <a:off x="635" y="8890"/>
            <a:ext cx="12192635" cy="685736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 name="文本框 1"/>
          <p:cNvSpPr txBox="1"/>
          <p:nvPr/>
        </p:nvSpPr>
        <p:spPr>
          <a:xfrm>
            <a:off x="-36195" y="2284095"/>
            <a:ext cx="12191365" cy="1568450"/>
          </a:xfrm>
          <a:prstGeom prst="rect">
            <a:avLst/>
          </a:prstGeom>
          <a:noFill/>
        </p:spPr>
        <p:txBody>
          <a:bodyPr wrap="square" rtlCol="0">
            <a:spAutoFit/>
          </a:bodyPr>
          <a:lstStyle/>
          <a:p>
            <a:pPr algn="ctr"/>
            <a:r>
              <a:rPr lang="zh-CN" altLang="en-US" sz="9600" b="1">
                <a:solidFill>
                  <a:schemeClr val="bg1">
                    <a:alpha val="80000"/>
                  </a:schemeClr>
                </a:solidFill>
                <a:latin typeface="微软雅黑" panose="020B0503020204020204" charset="-122"/>
                <a:ea typeface="微软雅黑" panose="020B0503020204020204" charset="-122"/>
              </a:rPr>
              <a:t>暖冬回馈</a:t>
            </a:r>
            <a:r>
              <a:rPr lang="en-US" altLang="zh-CN" sz="9600" b="1">
                <a:solidFill>
                  <a:schemeClr val="bg1">
                    <a:alpha val="80000"/>
                  </a:schemeClr>
                </a:solidFill>
                <a:latin typeface="微软雅黑" panose="020B0503020204020204" charset="-122"/>
                <a:ea typeface="微软雅黑" panose="020B0503020204020204" charset="-122"/>
              </a:rPr>
              <a:t> </a:t>
            </a:r>
            <a:r>
              <a:rPr lang="zh-CN" altLang="en-US" sz="9600" b="1">
                <a:solidFill>
                  <a:schemeClr val="bg1">
                    <a:alpha val="80000"/>
                  </a:schemeClr>
                </a:solidFill>
                <a:latin typeface="微软雅黑" panose="020B0503020204020204" charset="-122"/>
                <a:ea typeface="微软雅黑" panose="020B0503020204020204" charset="-122"/>
              </a:rPr>
              <a:t>全力以赴</a:t>
            </a:r>
            <a:endParaRPr lang="zh-CN" altLang="en-US" sz="9600" b="1">
              <a:solidFill>
                <a:schemeClr val="bg1">
                  <a:alpha val="80000"/>
                </a:schemeClr>
              </a:solidFill>
              <a:latin typeface="微软雅黑" panose="020B0503020204020204" charset="-122"/>
              <a:ea typeface="微软雅黑" panose="020B050302020402020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03/</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重拳出击</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86550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现场包装拳击盲盒墙</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到访领取拳击手套，击穿盲盒</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即可获得盲盒内的礼品</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拳拳有礼，一击即中</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请纵情出击吧！</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pic>
        <p:nvPicPr>
          <p:cNvPr id="7" name="图片 6"/>
          <p:cNvPicPr>
            <a:picLocks noChangeAspect="1"/>
          </p:cNvPicPr>
          <p:nvPr/>
        </p:nvPicPr>
        <p:blipFill>
          <a:blip r:embed="rId2"/>
          <a:stretch>
            <a:fillRect/>
          </a:stretch>
        </p:blipFill>
        <p:spPr>
          <a:xfrm>
            <a:off x="372745" y="1945005"/>
            <a:ext cx="5845175" cy="3899535"/>
          </a:xfrm>
          <a:prstGeom prst="rect">
            <a:avLst/>
          </a:prstGeom>
        </p:spPr>
      </p:pic>
      <p:pic>
        <p:nvPicPr>
          <p:cNvPr id="8" name="图片 7"/>
          <p:cNvPicPr>
            <a:picLocks noChangeAspect="1"/>
          </p:cNvPicPr>
          <p:nvPr/>
        </p:nvPicPr>
        <p:blipFill>
          <a:blip r:embed="rId3"/>
          <a:stretch>
            <a:fillRect/>
          </a:stretch>
        </p:blipFill>
        <p:spPr>
          <a:xfrm>
            <a:off x="6052185" y="1945005"/>
            <a:ext cx="5830570" cy="3898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rPr>
              <a:t>/</a:t>
            </a:r>
            <a:r>
              <a:rPr sz="3200">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latin typeface="方正清刻本悦宋简体" panose="020B0502000000000001" charset="-122"/>
                <a:ea typeface="方正清刻本悦宋简体" panose="020B0502000000000001" charset="-122"/>
                <a:cs typeface="方正清刻本悦宋简体" panose="020B0502000000000001" charset="-122"/>
              </a:rPr>
              <a:t>感恩柚您</a:t>
            </a:r>
            <a:endParaRPr lang="zh-CN" altLang="en-US" sz="3200">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现场为到场客户准备柚子礼盒，还可参与柚子彩绘暖场活动。</a:t>
            </a:r>
            <a:endParaRPr lang="zh-CN"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9" name="组合 8"/>
          <p:cNvGrpSpPr/>
          <p:nvPr/>
        </p:nvGrpSpPr>
        <p:grpSpPr>
          <a:xfrm>
            <a:off x="495300" y="1717040"/>
            <a:ext cx="11191240" cy="4244975"/>
            <a:chOff x="1223" y="2537"/>
            <a:chExt cx="20862" cy="7440"/>
          </a:xfrm>
        </p:grpSpPr>
        <p:pic>
          <p:nvPicPr>
            <p:cNvPr id="107" name="图片 106"/>
            <p:cNvPicPr/>
            <p:nvPr/>
          </p:nvPicPr>
          <p:blipFill>
            <a:blip r:embed="rId2"/>
            <a:stretch>
              <a:fillRect/>
            </a:stretch>
          </p:blipFill>
          <p:spPr>
            <a:xfrm>
              <a:off x="1223" y="2537"/>
              <a:ext cx="9870" cy="7410"/>
            </a:xfrm>
            <a:prstGeom prst="rect">
              <a:avLst/>
            </a:prstGeom>
            <a:noFill/>
            <a:ln w="9525">
              <a:noFill/>
            </a:ln>
          </p:spPr>
        </p:pic>
        <p:pic>
          <p:nvPicPr>
            <p:cNvPr id="108" name="图片 107"/>
            <p:cNvPicPr/>
            <p:nvPr/>
          </p:nvPicPr>
          <p:blipFill>
            <a:blip r:embed="rId3"/>
            <a:stretch>
              <a:fillRect/>
            </a:stretch>
          </p:blipFill>
          <p:spPr>
            <a:xfrm>
              <a:off x="11093" y="2537"/>
              <a:ext cx="10993" cy="7440"/>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TUFTING手作</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万物皆可</a:t>
            </a:r>
            <a:r>
              <a:rPr lang="en-US" altLang="zh-CN" dirty="0">
                <a:latin typeface="方正清刻本悦宋简体" panose="020B0502000000000001" charset="-122"/>
                <a:ea typeface="方正清刻本悦宋简体" panose="020B0502000000000001" charset="-122"/>
                <a:cs typeface="方正清刻本悦宋简体" panose="020B0502000000000001" charset="-122"/>
                <a:sym typeface="+mn-ea"/>
              </a:rPr>
              <a:t>TUFTING,</a:t>
            </a:r>
            <a:r>
              <a:rPr lang="zh-CN" altLang="en-US" dirty="0">
                <a:latin typeface="方正清刻本悦宋简体" panose="020B0502000000000001" charset="-122"/>
                <a:ea typeface="方正清刻本悦宋简体" panose="020B0502000000000001" charset="-122"/>
                <a:cs typeface="方正清刻本悦宋简体" panose="020B0502000000000001" charset="-122"/>
                <a:sym typeface="+mn-ea"/>
              </a:rPr>
              <a:t>现场一起来玩个毛线。</a:t>
            </a:r>
            <a:endParaRPr lang="zh-CN" altLang="en-US"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9" name="组合 8"/>
          <p:cNvGrpSpPr/>
          <p:nvPr/>
        </p:nvGrpSpPr>
        <p:grpSpPr>
          <a:xfrm>
            <a:off x="495300" y="1747520"/>
            <a:ext cx="11091545" cy="3890010"/>
            <a:chOff x="975" y="2881"/>
            <a:chExt cx="19988" cy="6126"/>
          </a:xfrm>
        </p:grpSpPr>
        <p:pic>
          <p:nvPicPr>
            <p:cNvPr id="7" name="图片 6"/>
            <p:cNvPicPr>
              <a:picLocks noChangeAspect="1"/>
            </p:cNvPicPr>
            <p:nvPr/>
          </p:nvPicPr>
          <p:blipFill>
            <a:blip r:embed="rId2"/>
            <a:srcRect b="8265"/>
            <a:stretch>
              <a:fillRect/>
            </a:stretch>
          </p:blipFill>
          <p:spPr>
            <a:xfrm>
              <a:off x="975" y="2881"/>
              <a:ext cx="9994" cy="6127"/>
            </a:xfrm>
            <a:prstGeom prst="rect">
              <a:avLst/>
            </a:prstGeom>
          </p:spPr>
        </p:pic>
        <p:pic>
          <p:nvPicPr>
            <p:cNvPr id="8" name="图片 7"/>
            <p:cNvPicPr>
              <a:picLocks noChangeAspect="1"/>
            </p:cNvPicPr>
            <p:nvPr/>
          </p:nvPicPr>
          <p:blipFill>
            <a:blip r:embed="rId3"/>
            <a:srcRect b="9927"/>
            <a:stretch>
              <a:fillRect/>
            </a:stretch>
          </p:blipFill>
          <p:spPr>
            <a:xfrm>
              <a:off x="10969" y="2881"/>
              <a:ext cx="9994" cy="6127"/>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编织手提包</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一场优雅复古的</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编织手提包</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DIY暖场活动华丽启幕,</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现场在专业老师指导下，亲手编织暖冬包包。</a:t>
            </a:r>
            <a:endParaRPr lang="zh-CN"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8" name="组合 7"/>
          <p:cNvGrpSpPr/>
          <p:nvPr/>
        </p:nvGrpSpPr>
        <p:grpSpPr>
          <a:xfrm>
            <a:off x="495300" y="1788160"/>
            <a:ext cx="11155680" cy="4297680"/>
            <a:chOff x="946" y="3804"/>
            <a:chExt cx="14329" cy="4486"/>
          </a:xfrm>
        </p:grpSpPr>
        <p:pic>
          <p:nvPicPr>
            <p:cNvPr id="6" name="图片 5"/>
            <p:cNvPicPr>
              <a:picLocks noChangeAspect="1"/>
            </p:cNvPicPr>
            <p:nvPr/>
          </p:nvPicPr>
          <p:blipFill>
            <a:blip r:embed="rId2"/>
            <a:srcRect b="16462"/>
            <a:stretch>
              <a:fillRect/>
            </a:stretch>
          </p:blipFill>
          <p:spPr>
            <a:xfrm>
              <a:off x="946" y="3804"/>
              <a:ext cx="7165" cy="4486"/>
            </a:xfrm>
            <a:prstGeom prst="rect">
              <a:avLst/>
            </a:prstGeom>
          </p:spPr>
        </p:pic>
        <p:pic>
          <p:nvPicPr>
            <p:cNvPr id="7" name="图片 6"/>
            <p:cNvPicPr>
              <a:picLocks noChangeAspect="1"/>
            </p:cNvPicPr>
            <p:nvPr/>
          </p:nvPicPr>
          <p:blipFill>
            <a:blip r:embed="rId3"/>
            <a:srcRect b="14395"/>
            <a:stretch>
              <a:fillRect/>
            </a:stretch>
          </p:blipFill>
          <p:spPr>
            <a:xfrm>
              <a:off x="8111" y="3804"/>
              <a:ext cx="7165" cy="448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7去3"/>
          <p:cNvPicPr>
            <a:picLocks noChangeAspect="1"/>
          </p:cNvPicPr>
          <p:nvPr/>
        </p:nvPicPr>
        <p:blipFill>
          <a:blip r:embed="rId1"/>
          <a:srcRect l="6012" t="12398" r="4883" b="9537"/>
          <a:stretch>
            <a:fillRect/>
          </a:stretch>
        </p:blipFill>
        <p:spPr>
          <a:xfrm>
            <a:off x="0" y="-2540"/>
            <a:ext cx="12192000" cy="6860540"/>
          </a:xfrm>
          <a:prstGeom prst="rect">
            <a:avLst/>
          </a:prstGeom>
        </p:spPr>
      </p:pic>
      <p:sp>
        <p:nvSpPr>
          <p:cNvPr id="4" name="矩形 3"/>
          <p:cNvSpPr/>
          <p:nvPr/>
        </p:nvSpPr>
        <p:spPr>
          <a:xfrm>
            <a:off x="450850" y="1024255"/>
            <a:ext cx="10170160" cy="3801110"/>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r" defTabSz="911860">
              <a:lnSpc>
                <a:spcPct val="150000"/>
              </a:lnSpc>
              <a:defRPr/>
            </a:pPr>
            <a:r>
              <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冬天，不如夏天那般热烈，也不如春天那般生机</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a:p>
            <a:pPr algn="r" defTabSz="911860">
              <a:lnSpc>
                <a:spcPct val="150000"/>
              </a:lnSpc>
              <a:defRPr/>
            </a:pPr>
            <a:r>
              <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但对美好生活的向往和为客户</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a:p>
            <a:pPr algn="r" defTabSz="911860">
              <a:lnSpc>
                <a:spcPct val="150000"/>
              </a:lnSpc>
              <a:defRPr/>
            </a:pPr>
            <a:r>
              <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倾注温暖的力量，丝毫不曾消减</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a:p>
            <a:pPr algn="r" defTabSz="911860">
              <a:lnSpc>
                <a:spcPct val="150000"/>
              </a:lnSpc>
              <a:defRPr/>
            </a:pPr>
            <a:r>
              <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xx便在这个冬天，用拳拳爱意的暖心活动</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a:p>
            <a:pPr algn="r" defTabSz="911860">
              <a:lnSpc>
                <a:spcPct val="150000"/>
              </a:lnSpc>
              <a:defRPr/>
            </a:pPr>
            <a:r>
              <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和缤纷的造物节，为城市添彩</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sp>
        <p:nvSpPr>
          <p:cNvPr id="7" name="矩形 6"/>
          <p:cNvSpPr/>
          <p:nvPr/>
        </p:nvSpPr>
        <p:spPr>
          <a:xfrm>
            <a:off x="10845800" y="635"/>
            <a:ext cx="1346200" cy="68573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dist"/>
            <a:r>
              <a:rPr lang="en-US" altLang="zh-CN" sz="6600" b="1">
                <a:solidFill>
                  <a:srgbClr val="FFA012"/>
                </a:solidFill>
                <a:latin typeface="微软雅黑" panose="020B0503020204020204" charset="-122"/>
                <a:ea typeface="微软雅黑" panose="020B0503020204020204" charset="-122"/>
                <a:cs typeface="微软雅黑" panose="020B0503020204020204" charset="-122"/>
                <a:sym typeface="+mn-ea"/>
              </a:rPr>
              <a:t>OUR THINKING</a:t>
            </a:r>
            <a:endParaRPr lang="en-US" altLang="zh-CN" sz="6600" b="1">
              <a:solidFill>
                <a:srgbClr val="FFA012"/>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卫衣</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DIY</a:t>
            </a:r>
            <a:endPar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86550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现场包装拳击盲盒墙</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到访领取拳击手套，击穿盲盒</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即可获得盲盒内的礼品</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拳拳有礼，一击即中</a:t>
            </a:r>
            <a:r>
              <a:rPr lang="en-US" dirty="0">
                <a:latin typeface="方正清刻本悦宋简体" panose="020B0502000000000001" charset="-122"/>
                <a:ea typeface="方正清刻本悦宋简体" panose="020B0502000000000001" charset="-122"/>
                <a:cs typeface="方正清刻本悦宋简体" panose="020B0502000000000001" charset="-122"/>
                <a:sym typeface="+mn-ea"/>
              </a:rPr>
              <a:t>,</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请纵情出击吧！</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10" name="组合 9"/>
          <p:cNvGrpSpPr/>
          <p:nvPr/>
        </p:nvGrpSpPr>
        <p:grpSpPr>
          <a:xfrm>
            <a:off x="372745" y="1997710"/>
            <a:ext cx="11451590" cy="3870960"/>
            <a:chOff x="922" y="3397"/>
            <a:chExt cx="18512" cy="6372"/>
          </a:xfrm>
        </p:grpSpPr>
        <p:pic>
          <p:nvPicPr>
            <p:cNvPr id="7" name="图片 6"/>
            <p:cNvPicPr>
              <a:picLocks noChangeAspect="1"/>
            </p:cNvPicPr>
            <p:nvPr/>
          </p:nvPicPr>
          <p:blipFill>
            <a:blip r:embed="rId2"/>
            <a:srcRect b="11514"/>
            <a:stretch>
              <a:fillRect/>
            </a:stretch>
          </p:blipFill>
          <p:spPr>
            <a:xfrm>
              <a:off x="922" y="3398"/>
              <a:ext cx="5403" cy="6371"/>
            </a:xfrm>
            <a:prstGeom prst="rect">
              <a:avLst/>
            </a:prstGeom>
          </p:spPr>
        </p:pic>
        <p:pic>
          <p:nvPicPr>
            <p:cNvPr id="8" name="图片 7"/>
            <p:cNvPicPr>
              <a:picLocks noChangeAspect="1"/>
            </p:cNvPicPr>
            <p:nvPr/>
          </p:nvPicPr>
          <p:blipFill>
            <a:blip r:embed="rId3"/>
            <a:srcRect b="13622"/>
            <a:stretch>
              <a:fillRect/>
            </a:stretch>
          </p:blipFill>
          <p:spPr>
            <a:xfrm>
              <a:off x="12058" y="3397"/>
              <a:ext cx="7376" cy="6372"/>
            </a:xfrm>
            <a:prstGeom prst="rect">
              <a:avLst/>
            </a:prstGeom>
            <a:ln>
              <a:solidFill>
                <a:schemeClr val="accent1"/>
              </a:solidFill>
            </a:ln>
          </p:spPr>
        </p:pic>
        <p:pic>
          <p:nvPicPr>
            <p:cNvPr id="9" name="图片 8"/>
            <p:cNvPicPr>
              <a:picLocks noChangeAspect="1"/>
            </p:cNvPicPr>
            <p:nvPr/>
          </p:nvPicPr>
          <p:blipFill>
            <a:blip r:embed="rId4"/>
            <a:srcRect b="11514"/>
            <a:stretch>
              <a:fillRect/>
            </a:stretch>
          </p:blipFill>
          <p:spPr>
            <a:xfrm>
              <a:off x="6490" y="3397"/>
              <a:ext cx="5403" cy="6371"/>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rPr>
              <a:t>/</a:t>
            </a:r>
            <a:r>
              <a:rPr sz="3200">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latin typeface="方正清刻本悦宋简体" panose="020B0502000000000001" charset="-122"/>
                <a:ea typeface="方正清刻本悦宋简体" panose="020B0502000000000001" charset="-122"/>
                <a:cs typeface="方正清刻本悦宋简体" panose="020B0502000000000001" charset="-122"/>
              </a:rPr>
              <a:t>暖冬茶歇</a:t>
            </a:r>
            <a:endParaRPr lang="zh-CN" altLang="en-US" sz="3200">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现场准备精致茶歇、点心，为到场来宾准备暖心服务。</a:t>
            </a:r>
            <a:endParaRPr lang="zh-CN"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8" name="组合 7"/>
          <p:cNvGrpSpPr/>
          <p:nvPr/>
        </p:nvGrpSpPr>
        <p:grpSpPr>
          <a:xfrm>
            <a:off x="495300" y="1747520"/>
            <a:ext cx="11309985" cy="4100195"/>
            <a:chOff x="1038" y="2863"/>
            <a:chExt cx="19856" cy="6328"/>
          </a:xfrm>
        </p:grpSpPr>
        <p:pic>
          <p:nvPicPr>
            <p:cNvPr id="126" name="图片 125"/>
            <p:cNvPicPr/>
            <p:nvPr/>
          </p:nvPicPr>
          <p:blipFill>
            <a:blip r:embed="rId2"/>
            <a:srcRect b="3918"/>
            <a:stretch>
              <a:fillRect/>
            </a:stretch>
          </p:blipFill>
          <p:spPr>
            <a:xfrm>
              <a:off x="1038" y="2863"/>
              <a:ext cx="9870" cy="6327"/>
            </a:xfrm>
            <a:prstGeom prst="rect">
              <a:avLst/>
            </a:prstGeom>
            <a:noFill/>
            <a:ln w="9525">
              <a:noFill/>
            </a:ln>
          </p:spPr>
        </p:pic>
        <p:pic>
          <p:nvPicPr>
            <p:cNvPr id="127" name="图片 126"/>
            <p:cNvPicPr/>
            <p:nvPr/>
          </p:nvPicPr>
          <p:blipFill>
            <a:blip r:embed="rId3"/>
            <a:srcRect b="5588"/>
            <a:stretch>
              <a:fillRect/>
            </a:stretch>
          </p:blipFill>
          <p:spPr>
            <a:xfrm>
              <a:off x="11024" y="2863"/>
              <a:ext cx="9870" cy="6328"/>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图片 105"/>
          <p:cNvPicPr/>
          <p:nvPr/>
        </p:nvPicPr>
        <p:blipFill>
          <a:blip r:embed="rId1"/>
          <a:stretch>
            <a:fillRect/>
          </a:stretch>
        </p:blipFill>
        <p:spPr>
          <a:xfrm>
            <a:off x="635" y="0"/>
            <a:ext cx="12191365" cy="6858000"/>
          </a:xfrm>
          <a:prstGeom prst="rect">
            <a:avLst/>
          </a:prstGeom>
          <a:noFill/>
          <a:ln w="9525">
            <a:noFill/>
          </a:ln>
        </p:spPr>
      </p:pic>
      <p:sp>
        <p:nvSpPr>
          <p:cNvPr id="7" name="矩形 6"/>
          <p:cNvSpPr/>
          <p:nvPr/>
        </p:nvSpPr>
        <p:spPr>
          <a:xfrm>
            <a:off x="0" y="0"/>
            <a:ext cx="12192635" cy="685736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1" name="文本框 10"/>
          <p:cNvSpPr txBox="1"/>
          <p:nvPr/>
        </p:nvSpPr>
        <p:spPr>
          <a:xfrm>
            <a:off x="2574290" y="3912870"/>
            <a:ext cx="7044690" cy="922020"/>
          </a:xfrm>
          <a:prstGeom prst="rect">
            <a:avLst/>
          </a:prstGeom>
          <a:noFill/>
        </p:spPr>
        <p:txBody>
          <a:bodyPr wrap="square" rtlCol="0">
            <a:spAutoFit/>
          </a:bodyPr>
          <a:lstStyle/>
          <a:p>
            <a:pPr algn="ctr"/>
            <a:r>
              <a:rPr>
                <a:solidFill>
                  <a:schemeClr val="bg1"/>
                </a:solidFill>
                <a:latin typeface="微软雅黑" panose="020B0503020204020204" charset="-122"/>
                <a:ea typeface="微软雅黑" panose="020B0503020204020204" charset="-122"/>
              </a:rPr>
              <a:t>市集木屋与天使奏鸣曲平行铺陈开来，小小花店、创意饰品店......</a:t>
            </a:r>
            <a:endParaRPr>
              <a:solidFill>
                <a:schemeClr val="bg1"/>
              </a:solidFill>
              <a:latin typeface="微软雅黑" panose="020B0503020204020204" charset="-122"/>
              <a:ea typeface="微软雅黑" panose="020B0503020204020204" charset="-122"/>
            </a:endParaRPr>
          </a:p>
          <a:p>
            <a:pPr algn="ctr"/>
            <a:endParaRPr>
              <a:solidFill>
                <a:schemeClr val="bg1"/>
              </a:solidFill>
              <a:latin typeface="微软雅黑" panose="020B0503020204020204" charset="-122"/>
              <a:ea typeface="微软雅黑" panose="020B0503020204020204" charset="-122"/>
            </a:endParaRPr>
          </a:p>
          <a:p>
            <a:pPr algn="ctr"/>
            <a:r>
              <a:rPr>
                <a:solidFill>
                  <a:schemeClr val="bg1"/>
                </a:solidFill>
                <a:latin typeface="微软雅黑" panose="020B0503020204020204" charset="-122"/>
                <a:ea typeface="微软雅黑" panose="020B0503020204020204" charset="-122"/>
              </a:rPr>
              <a:t>每一间都值得驻足停留许久。</a:t>
            </a:r>
            <a:endParaRPr>
              <a:solidFill>
                <a:schemeClr val="bg1"/>
              </a:solidFill>
              <a:latin typeface="微软雅黑" panose="020B0503020204020204" charset="-122"/>
              <a:ea typeface="微软雅黑" panose="020B0503020204020204" charset="-122"/>
            </a:endParaRPr>
          </a:p>
        </p:txBody>
      </p:sp>
      <p:sp>
        <p:nvSpPr>
          <p:cNvPr id="2" name="文本框 1"/>
          <p:cNvSpPr txBox="1"/>
          <p:nvPr/>
        </p:nvSpPr>
        <p:spPr>
          <a:xfrm>
            <a:off x="-93980" y="1886585"/>
            <a:ext cx="12285980" cy="1568450"/>
          </a:xfrm>
          <a:prstGeom prst="rect">
            <a:avLst/>
          </a:prstGeom>
          <a:noFill/>
        </p:spPr>
        <p:txBody>
          <a:bodyPr wrap="square" rtlCol="0">
            <a:spAutoFit/>
          </a:bodyPr>
          <a:lstStyle/>
          <a:p>
            <a:pPr algn="ctr"/>
            <a:r>
              <a:rPr lang="zh-CN" altLang="en-US" sz="9600" b="1">
                <a:solidFill>
                  <a:schemeClr val="bg1">
                    <a:alpha val="80000"/>
                  </a:schemeClr>
                </a:solidFill>
                <a:latin typeface="微软雅黑" panose="020B0503020204020204" charset="-122"/>
                <a:ea typeface="微软雅黑" panose="020B0503020204020204" charset="-122"/>
              </a:rPr>
              <a:t>圣诞悦章</a:t>
            </a:r>
            <a:r>
              <a:rPr lang="en-US" altLang="zh-CN" sz="9600" b="1">
                <a:solidFill>
                  <a:schemeClr val="bg1">
                    <a:alpha val="80000"/>
                  </a:schemeClr>
                </a:solidFill>
                <a:latin typeface="微软雅黑" panose="020B0503020204020204" charset="-122"/>
                <a:ea typeface="微软雅黑" panose="020B0503020204020204" charset="-122"/>
              </a:rPr>
              <a:t> </a:t>
            </a:r>
            <a:r>
              <a:rPr lang="zh-CN" altLang="en-US" sz="9600" b="1">
                <a:solidFill>
                  <a:schemeClr val="bg1">
                    <a:alpha val="80000"/>
                  </a:schemeClr>
                </a:solidFill>
                <a:latin typeface="微软雅黑" panose="020B0503020204020204" charset="-122"/>
                <a:ea typeface="微软雅黑" panose="020B0503020204020204" charset="-122"/>
              </a:rPr>
              <a:t>荟动星光</a:t>
            </a:r>
            <a:endParaRPr lang="zh-CN" altLang="en-US" sz="9600" b="1">
              <a:solidFill>
                <a:schemeClr val="bg1">
                  <a:alpha val="80000"/>
                </a:schemeClr>
              </a:solidFill>
              <a:latin typeface="微软雅黑" panose="020B0503020204020204" charset="-122"/>
              <a:ea typeface="微软雅黑" panose="020B0503020204020204" charset="-122"/>
            </a:endParaRPr>
          </a:p>
        </p:txBody>
      </p:sp>
      <p:sp>
        <p:nvSpPr>
          <p:cNvPr id="3" name="文本框 2"/>
          <p:cNvSpPr txBox="1"/>
          <p:nvPr/>
        </p:nvSpPr>
        <p:spPr>
          <a:xfrm>
            <a:off x="3111500" y="1242695"/>
            <a:ext cx="5896610" cy="643890"/>
          </a:xfrm>
          <a:prstGeom prst="rect">
            <a:avLst/>
          </a:prstGeom>
          <a:noFill/>
        </p:spPr>
        <p:txBody>
          <a:bodyPr wrap="square" lIns="91418" tIns="45710" rIns="91418" bIns="45710" rtlCol="0" anchor="t">
            <a:spAutoFit/>
          </a:bodyPr>
          <a:lstStyle/>
          <a:p>
            <a:pPr lvl="0" algn="ctr">
              <a:lnSpc>
                <a:spcPct val="150000"/>
              </a:lnSpc>
              <a:buClrTx/>
              <a:buSzTx/>
              <a:buFontTx/>
            </a:pPr>
            <a:r>
              <a:rPr lang="zh-CN" altLang="en-US" sz="2400" b="1" dirty="0">
                <a:solidFill>
                  <a:srgbClr val="FFC000"/>
                </a:solidFill>
                <a:latin typeface="微软雅黑" panose="020B0503020204020204" charset="-122"/>
                <a:ea typeface="微软雅黑" panose="020B0503020204020204" charset="-122"/>
                <a:cs typeface="微软雅黑" panose="020B0503020204020204" charset="-122"/>
                <a:sym typeface="+mn-ea"/>
              </a:rPr>
              <a:t>极地版圣诞小镇惊艳上线</a:t>
            </a:r>
            <a:endParaRPr lang="zh-CN" altLang="en-US" sz="2400" b="1" dirty="0">
              <a:solidFill>
                <a:srgbClr val="FFC00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光影圣诞树</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86550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现场精心制作圣诞树，树的顶端缀以一颗象征着爱与希望的北极星，在领导共同按下按钮后，圣诞树亮灯，打造闪闪发光的节日美景，传递美好的祝福。</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6" name="组合 5"/>
          <p:cNvGrpSpPr/>
          <p:nvPr/>
        </p:nvGrpSpPr>
        <p:grpSpPr>
          <a:xfrm>
            <a:off x="495300" y="2156460"/>
            <a:ext cx="11149330" cy="3891280"/>
            <a:chOff x="494" y="2342"/>
            <a:chExt cx="17125" cy="5915"/>
          </a:xfrm>
        </p:grpSpPr>
        <p:pic>
          <p:nvPicPr>
            <p:cNvPr id="125" name="图片 124"/>
            <p:cNvPicPr/>
            <p:nvPr/>
          </p:nvPicPr>
          <p:blipFill>
            <a:blip r:embed="rId2"/>
            <a:srcRect b="4371"/>
            <a:stretch>
              <a:fillRect/>
            </a:stretch>
          </p:blipFill>
          <p:spPr>
            <a:xfrm>
              <a:off x="494" y="2373"/>
              <a:ext cx="9216" cy="5885"/>
            </a:xfrm>
            <a:prstGeom prst="rect">
              <a:avLst/>
            </a:prstGeom>
            <a:noFill/>
            <a:ln w="9525">
              <a:noFill/>
            </a:ln>
          </p:spPr>
        </p:pic>
        <p:pic>
          <p:nvPicPr>
            <p:cNvPr id="111" name="图片 110"/>
            <p:cNvPicPr/>
            <p:nvPr/>
          </p:nvPicPr>
          <p:blipFill>
            <a:blip r:embed="rId3"/>
            <a:stretch>
              <a:fillRect/>
            </a:stretch>
          </p:blipFill>
          <p:spPr>
            <a:xfrm>
              <a:off x="9847" y="2342"/>
              <a:ext cx="7773" cy="5886"/>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圣诞</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圣诞老人来自遥远的北欧，要想原汁原味的圣诞，圣诞老人圣诞精灵大巡游也必不可少。</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6" name="组合 5"/>
          <p:cNvGrpSpPr/>
          <p:nvPr/>
        </p:nvGrpSpPr>
        <p:grpSpPr>
          <a:xfrm>
            <a:off x="495300" y="1772285"/>
            <a:ext cx="11165840" cy="4248785"/>
            <a:chOff x="1973" y="3065"/>
            <a:chExt cx="19122" cy="6164"/>
          </a:xfrm>
        </p:grpSpPr>
        <p:pic>
          <p:nvPicPr>
            <p:cNvPr id="198" name="图片 197"/>
            <p:cNvPicPr/>
            <p:nvPr/>
          </p:nvPicPr>
          <p:blipFill>
            <a:blip r:embed="rId2"/>
            <a:stretch>
              <a:fillRect/>
            </a:stretch>
          </p:blipFill>
          <p:spPr>
            <a:xfrm>
              <a:off x="1973" y="3065"/>
              <a:ext cx="9144" cy="6165"/>
            </a:xfrm>
            <a:prstGeom prst="rect">
              <a:avLst/>
            </a:prstGeom>
            <a:noFill/>
            <a:ln w="9525">
              <a:noFill/>
            </a:ln>
          </p:spPr>
        </p:pic>
        <p:pic>
          <p:nvPicPr>
            <p:cNvPr id="166" name="图片 165"/>
            <p:cNvPicPr/>
            <p:nvPr/>
          </p:nvPicPr>
          <p:blipFill>
            <a:blip r:embed="rId3"/>
            <a:stretch>
              <a:fillRect/>
            </a:stretch>
          </p:blipFill>
          <p:spPr>
            <a:xfrm>
              <a:off x="11225" y="3065"/>
              <a:ext cx="9870" cy="6165"/>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圣诞精灵大巡游</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绚丽的灯光、动感的胡桃夹子乐队表演，展现热闹的圣诞狂欢嘉年华，让你感受不一样的圣诞狂欢。</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6" name="组合 5"/>
          <p:cNvGrpSpPr/>
          <p:nvPr/>
        </p:nvGrpSpPr>
        <p:grpSpPr>
          <a:xfrm>
            <a:off x="572135" y="2125980"/>
            <a:ext cx="10742930" cy="3651250"/>
            <a:chOff x="351" y="2373"/>
            <a:chExt cx="19265" cy="6182"/>
          </a:xfrm>
        </p:grpSpPr>
        <p:pic>
          <p:nvPicPr>
            <p:cNvPr id="164" name="图片 163"/>
            <p:cNvPicPr/>
            <p:nvPr/>
          </p:nvPicPr>
          <p:blipFill>
            <a:blip r:embed="rId2"/>
            <a:stretch>
              <a:fillRect/>
            </a:stretch>
          </p:blipFill>
          <p:spPr>
            <a:xfrm>
              <a:off x="351" y="2373"/>
              <a:ext cx="9695" cy="6158"/>
            </a:xfrm>
            <a:prstGeom prst="rect">
              <a:avLst/>
            </a:prstGeom>
            <a:noFill/>
            <a:ln w="9525">
              <a:noFill/>
            </a:ln>
          </p:spPr>
        </p:pic>
        <p:pic>
          <p:nvPicPr>
            <p:cNvPr id="206" name="图片 205"/>
            <p:cNvPicPr/>
            <p:nvPr/>
          </p:nvPicPr>
          <p:blipFill>
            <a:blip r:embed="rId3"/>
            <a:stretch>
              <a:fillRect/>
            </a:stretch>
          </p:blipFill>
          <p:spPr>
            <a:xfrm>
              <a:off x="10046" y="2373"/>
              <a:ext cx="9570" cy="6183"/>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圣诞巡游队伍</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现场组织丰富的圣诞巡游队伍，他们可以随时变化处魔法与礼物。</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6" name="组合 5"/>
          <p:cNvGrpSpPr/>
          <p:nvPr/>
        </p:nvGrpSpPr>
        <p:grpSpPr>
          <a:xfrm>
            <a:off x="495300" y="1788795"/>
            <a:ext cx="11051540" cy="4166235"/>
            <a:chOff x="903" y="5243"/>
            <a:chExt cx="19740" cy="6570"/>
          </a:xfrm>
        </p:grpSpPr>
        <p:pic>
          <p:nvPicPr>
            <p:cNvPr id="102" name="图片 101"/>
            <p:cNvPicPr/>
            <p:nvPr/>
          </p:nvPicPr>
          <p:blipFill>
            <a:blip r:embed="rId2"/>
            <a:stretch>
              <a:fillRect/>
            </a:stretch>
          </p:blipFill>
          <p:spPr>
            <a:xfrm>
              <a:off x="10773" y="5243"/>
              <a:ext cx="9870" cy="6570"/>
            </a:xfrm>
            <a:prstGeom prst="rect">
              <a:avLst/>
            </a:prstGeom>
            <a:noFill/>
            <a:ln w="9525">
              <a:noFill/>
            </a:ln>
          </p:spPr>
        </p:pic>
        <p:pic>
          <p:nvPicPr>
            <p:cNvPr id="101" name="图片 100"/>
            <p:cNvPicPr/>
            <p:nvPr/>
          </p:nvPicPr>
          <p:blipFill>
            <a:blip r:embed="rId3"/>
            <a:stretch>
              <a:fillRect/>
            </a:stretch>
          </p:blipFill>
          <p:spPr>
            <a:xfrm>
              <a:off x="903" y="5243"/>
              <a:ext cx="9870" cy="6570"/>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圣诞树手作</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1130915" cy="86550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现场专业老师手把手教你圣诞树的制作,让你以手工DIY的方式制作出自己漂亮的圣诞树来,同时还有许多有趣的圣诞树装饰道具。</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pic>
        <p:nvPicPr>
          <p:cNvPr id="111" name="图片 110"/>
          <p:cNvPicPr/>
          <p:nvPr/>
        </p:nvPicPr>
        <p:blipFill>
          <a:blip r:embed="rId2"/>
          <a:stretch>
            <a:fillRect/>
          </a:stretch>
        </p:blipFill>
        <p:spPr>
          <a:xfrm>
            <a:off x="487680" y="1997710"/>
            <a:ext cx="4363085" cy="4181475"/>
          </a:xfrm>
          <a:prstGeom prst="rect">
            <a:avLst/>
          </a:prstGeom>
          <a:noFill/>
          <a:ln w="9525">
            <a:noFill/>
          </a:ln>
        </p:spPr>
      </p:pic>
      <p:pic>
        <p:nvPicPr>
          <p:cNvPr id="114" name="图片 113"/>
          <p:cNvPicPr/>
          <p:nvPr/>
        </p:nvPicPr>
        <p:blipFill>
          <a:blip r:embed="rId3"/>
          <a:stretch>
            <a:fillRect/>
          </a:stretch>
        </p:blipFill>
        <p:spPr>
          <a:xfrm>
            <a:off x="4942840" y="1998028"/>
            <a:ext cx="6267450" cy="41814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圣诞姜饼人回归</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1130915" cy="86550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很多人相信姜饼人的流行来自于一对因为战争而分开的恋人，年老后担心对方找不到自己，便在自己的村庄里出售对方模样的姜饼人。，现场在专业老师的指导下，制作姜饼人饼干和姜饼屋。</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6" name="组合 5"/>
          <p:cNvGrpSpPr/>
          <p:nvPr/>
        </p:nvGrpSpPr>
        <p:grpSpPr>
          <a:xfrm>
            <a:off x="413385" y="1998345"/>
            <a:ext cx="11241405" cy="4143375"/>
            <a:chOff x="287" y="2342"/>
            <a:chExt cx="18389" cy="6778"/>
          </a:xfrm>
        </p:grpSpPr>
        <p:pic>
          <p:nvPicPr>
            <p:cNvPr id="112" name="图片 111"/>
            <p:cNvPicPr/>
            <p:nvPr/>
          </p:nvPicPr>
          <p:blipFill>
            <a:blip r:embed="rId2"/>
            <a:stretch>
              <a:fillRect/>
            </a:stretch>
          </p:blipFill>
          <p:spPr>
            <a:xfrm>
              <a:off x="287" y="2342"/>
              <a:ext cx="8561" cy="6779"/>
            </a:xfrm>
            <a:prstGeom prst="rect">
              <a:avLst/>
            </a:prstGeom>
            <a:noFill/>
            <a:ln w="9525">
              <a:noFill/>
            </a:ln>
          </p:spPr>
        </p:pic>
        <p:pic>
          <p:nvPicPr>
            <p:cNvPr id="7" name="图片 6"/>
            <p:cNvPicPr/>
            <p:nvPr/>
          </p:nvPicPr>
          <p:blipFill>
            <a:blip r:embed="rId3"/>
            <a:stretch>
              <a:fillRect/>
            </a:stretch>
          </p:blipFill>
          <p:spPr>
            <a:xfrm>
              <a:off x="8986" y="2342"/>
              <a:ext cx="9691" cy="6779"/>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圣诞毛球画</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grpSp>
        <p:nvGrpSpPr>
          <p:cNvPr id="7" name="组合 6"/>
          <p:cNvGrpSpPr/>
          <p:nvPr/>
        </p:nvGrpSpPr>
        <p:grpSpPr>
          <a:xfrm>
            <a:off x="393065" y="1730375"/>
            <a:ext cx="11423015" cy="4169410"/>
            <a:chOff x="619" y="3462"/>
            <a:chExt cx="17622" cy="5718"/>
          </a:xfrm>
        </p:grpSpPr>
        <p:pic>
          <p:nvPicPr>
            <p:cNvPr id="2" name="图片 1"/>
            <p:cNvPicPr>
              <a:picLocks noChangeAspect="1"/>
            </p:cNvPicPr>
            <p:nvPr/>
          </p:nvPicPr>
          <p:blipFill>
            <a:blip r:embed="rId2"/>
            <a:srcRect b="6614"/>
            <a:stretch>
              <a:fillRect/>
            </a:stretch>
          </p:blipFill>
          <p:spPr>
            <a:xfrm>
              <a:off x="619" y="3462"/>
              <a:ext cx="4591" cy="5718"/>
            </a:xfrm>
            <a:prstGeom prst="rect">
              <a:avLst/>
            </a:prstGeom>
          </p:spPr>
        </p:pic>
        <p:pic>
          <p:nvPicPr>
            <p:cNvPr id="6" name="图片 5"/>
            <p:cNvPicPr>
              <a:picLocks noChangeAspect="1"/>
            </p:cNvPicPr>
            <p:nvPr/>
          </p:nvPicPr>
          <p:blipFill>
            <a:blip r:embed="rId3"/>
            <a:srcRect b="10224"/>
            <a:stretch>
              <a:fillRect/>
            </a:stretch>
          </p:blipFill>
          <p:spPr>
            <a:xfrm>
              <a:off x="5350" y="3462"/>
              <a:ext cx="4591" cy="5718"/>
            </a:xfrm>
            <a:prstGeom prst="rect">
              <a:avLst/>
            </a:prstGeom>
          </p:spPr>
        </p:pic>
        <p:pic>
          <p:nvPicPr>
            <p:cNvPr id="8" name="图片 7"/>
            <p:cNvPicPr>
              <a:picLocks noChangeAspect="1"/>
            </p:cNvPicPr>
            <p:nvPr/>
          </p:nvPicPr>
          <p:blipFill>
            <a:blip r:embed="rId4"/>
            <a:srcRect b="17132"/>
            <a:stretch>
              <a:fillRect/>
            </a:stretch>
          </p:blipFill>
          <p:spPr>
            <a:xfrm>
              <a:off x="10081" y="3462"/>
              <a:ext cx="8161" cy="5718"/>
            </a:xfrm>
            <a:prstGeom prst="rect">
              <a:avLst/>
            </a:prstGeom>
          </p:spPr>
        </p:pic>
      </p:grpSp>
      <p:sp>
        <p:nvSpPr>
          <p:cNvPr id="14" name="文本框 13"/>
          <p:cNvSpPr txBox="1"/>
          <p:nvPr/>
        </p:nvSpPr>
        <p:spPr>
          <a:xfrm>
            <a:off x="396240" y="1132840"/>
            <a:ext cx="11130915" cy="478155"/>
          </a:xfrm>
          <a:prstGeom prst="rect">
            <a:avLst/>
          </a:prstGeom>
          <a:noFill/>
        </p:spPr>
        <p:txBody>
          <a:bodyPr wrap="square" rtlCol="0" anchor="t">
            <a:spAutoFit/>
          </a:bodyPr>
          <a:lstStyle/>
          <a:p>
            <a:pPr marL="12700" marR="5080" algn="just">
              <a:lnSpc>
                <a:spcPct val="140000"/>
              </a:lnSpc>
              <a:spcBef>
                <a:spcPts val="95"/>
              </a:spcBef>
            </a:pP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现场准备了毛毛球、卡通图案、乳胶等DIY手工材料，到场来宾领到材料后，充分发挥想象，展示自己的创作能力。</a:t>
            </a:r>
            <a:endParaRPr lang="zh-CN"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7去3"/>
          <p:cNvPicPr>
            <a:picLocks noChangeAspect="1"/>
          </p:cNvPicPr>
          <p:nvPr/>
        </p:nvPicPr>
        <p:blipFill>
          <a:blip r:embed="rId1"/>
          <a:srcRect l="6012" t="12398" r="4883" b="9537"/>
          <a:stretch>
            <a:fillRect/>
          </a:stretch>
        </p:blipFill>
        <p:spPr>
          <a:xfrm>
            <a:off x="0" y="-2540"/>
            <a:ext cx="12192000" cy="6860540"/>
          </a:xfrm>
          <a:prstGeom prst="rect">
            <a:avLst/>
          </a:prstGeom>
        </p:spPr>
      </p:pic>
      <p:sp>
        <p:nvSpPr>
          <p:cNvPr id="16" name="矩形 15"/>
          <p:cNvSpPr/>
          <p:nvPr/>
        </p:nvSpPr>
        <p:spPr>
          <a:xfrm>
            <a:off x="280670" y="137160"/>
            <a:ext cx="11630660" cy="6581140"/>
          </a:xfrm>
          <a:prstGeom prst="rect">
            <a:avLst/>
          </a:prstGeom>
          <a:solidFill>
            <a:srgbClr val="F39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rot="21000000">
            <a:off x="6711315" y="925195"/>
            <a:ext cx="4901565" cy="706755"/>
          </a:xfrm>
          <a:prstGeom prst="rect">
            <a:avLst/>
          </a:prstGeom>
          <a:solidFill>
            <a:srgbClr val="FFC000"/>
          </a:solidFill>
        </p:spPr>
        <p:txBody>
          <a:bodyPr wrap="square" rtlCol="0">
            <a:spAutoFit/>
          </a:bodyPr>
          <a:lstStyle/>
          <a:p>
            <a:pPr algn="dist"/>
            <a:r>
              <a:rPr sz="4000">
                <a:solidFill>
                  <a:schemeClr val="tx1"/>
                </a:solidFill>
                <a:latin typeface="微软雅黑" panose="020B0503020204020204" charset="-122"/>
                <a:ea typeface="微软雅黑" panose="020B0503020204020204" charset="-122"/>
                <a:cs typeface="微软雅黑" panose="020B0503020204020204" charset="-122"/>
              </a:rPr>
              <a:t>热辣嗨捞 </a:t>
            </a:r>
            <a:r>
              <a:rPr lang="en-US" sz="4000">
                <a:solidFill>
                  <a:schemeClr val="tx1"/>
                </a:solidFill>
                <a:latin typeface="微软雅黑" panose="020B0503020204020204" charset="-122"/>
                <a:ea typeface="微软雅黑" panose="020B0503020204020204" charset="-122"/>
                <a:cs typeface="微软雅黑" panose="020B0503020204020204" charset="-122"/>
              </a:rPr>
              <a:t>·</a:t>
            </a:r>
            <a:r>
              <a:rPr sz="4000">
                <a:solidFill>
                  <a:schemeClr val="tx1"/>
                </a:solidFill>
                <a:latin typeface="微软雅黑" panose="020B0503020204020204" charset="-122"/>
                <a:ea typeface="微软雅黑" panose="020B0503020204020204" charset="-122"/>
                <a:cs typeface="微软雅黑" panose="020B0503020204020204" charset="-122"/>
              </a:rPr>
              <a:t>一红到底</a:t>
            </a:r>
            <a:endParaRPr sz="400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5142865" y="2393315"/>
            <a:ext cx="4955540" cy="645160"/>
          </a:xfrm>
          <a:prstGeom prst="rect">
            <a:avLst/>
          </a:prstGeom>
          <a:solidFill>
            <a:srgbClr val="FF0000"/>
          </a:solidFill>
        </p:spPr>
        <p:txBody>
          <a:bodyPr wrap="none" rtlCol="0">
            <a:spAutoFit/>
          </a:bodyPr>
          <a:lstStyle/>
          <a:p>
            <a:pPr algn="l"/>
            <a:r>
              <a:rPr lang="zh-CN" sz="3600" b="1">
                <a:solidFill>
                  <a:schemeClr val="bg1"/>
                </a:solidFill>
                <a:latin typeface="微软雅黑" panose="020B0503020204020204" charset="-122"/>
                <a:ea typeface="微软雅黑" panose="020B0503020204020204" charset="-122"/>
                <a:cs typeface="微软雅黑" panose="020B0503020204020204" charset="-122"/>
              </a:rPr>
              <a:t>双十二</a:t>
            </a:r>
            <a:r>
              <a:rPr lang="en-US" altLang="zh-CN" sz="3600" b="1">
                <a:solidFill>
                  <a:schemeClr val="bg1"/>
                </a:solidFill>
                <a:latin typeface="微软雅黑" panose="020B0503020204020204" charset="-122"/>
                <a:ea typeface="微软雅黑" panose="020B0503020204020204" charset="-122"/>
                <a:cs typeface="微软雅黑" panose="020B0503020204020204" charset="-122"/>
              </a:rPr>
              <a:t>·</a:t>
            </a:r>
            <a:r>
              <a:rPr sz="3600" b="1">
                <a:solidFill>
                  <a:schemeClr val="bg1"/>
                </a:solidFill>
                <a:latin typeface="微软雅黑" panose="020B0503020204020204" charset="-122"/>
                <a:ea typeface="微软雅黑" panose="020B0503020204020204" charset="-122"/>
                <a:cs typeface="微软雅黑" panose="020B0503020204020204" charset="-122"/>
              </a:rPr>
              <a:t>暖冬好物囤货季</a:t>
            </a:r>
            <a:endParaRPr sz="36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nvSpPr>
        <p:spPr>
          <a:xfrm rot="180000">
            <a:off x="6770370" y="3417570"/>
            <a:ext cx="4569460" cy="706755"/>
          </a:xfrm>
          <a:prstGeom prst="rect">
            <a:avLst/>
          </a:prstGeom>
          <a:solidFill>
            <a:srgbClr val="FFC000"/>
          </a:solidFill>
          <a:ln>
            <a:noFill/>
          </a:ln>
        </p:spPr>
        <p:txBody>
          <a:bodyPr wrap="square" rtlCol="0">
            <a:spAutoFit/>
          </a:bodyPr>
          <a:lstStyle/>
          <a:p>
            <a:pPr algn="dist"/>
            <a:r>
              <a:rPr sz="4000">
                <a:solidFill>
                  <a:schemeClr val="tx1"/>
                </a:solidFill>
                <a:latin typeface="微软雅黑" panose="020B0503020204020204" charset="-122"/>
                <a:ea typeface="微软雅黑" panose="020B0503020204020204" charset="-122"/>
                <a:cs typeface="微软雅黑" panose="020B0503020204020204" charset="-122"/>
              </a:rPr>
              <a:t>圣诞悦章</a:t>
            </a:r>
            <a:r>
              <a:rPr lang="en-US" sz="4000">
                <a:solidFill>
                  <a:schemeClr val="tx1"/>
                </a:solidFill>
                <a:latin typeface="微软雅黑" panose="020B0503020204020204" charset="-122"/>
                <a:ea typeface="微软雅黑" panose="020B0503020204020204" charset="-122"/>
                <a:cs typeface="微软雅黑" panose="020B0503020204020204" charset="-122"/>
              </a:rPr>
              <a:t>·</a:t>
            </a:r>
            <a:r>
              <a:rPr sz="4000">
                <a:solidFill>
                  <a:schemeClr val="tx1"/>
                </a:solidFill>
                <a:latin typeface="微软雅黑" panose="020B0503020204020204" charset="-122"/>
                <a:ea typeface="微软雅黑" panose="020B0503020204020204" charset="-122"/>
                <a:cs typeface="微软雅黑" panose="020B0503020204020204" charset="-122"/>
              </a:rPr>
              <a:t>荟动星光</a:t>
            </a:r>
            <a:endParaRPr sz="400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rot="21120000">
            <a:off x="5930265" y="4650105"/>
            <a:ext cx="5923280" cy="829945"/>
          </a:xfrm>
          <a:prstGeom prst="rect">
            <a:avLst/>
          </a:prstGeom>
          <a:solidFill>
            <a:srgbClr val="FF0000"/>
          </a:solidFill>
        </p:spPr>
        <p:txBody>
          <a:bodyPr wrap="square" rtlCol="0">
            <a:spAutoFit/>
          </a:bodyPr>
          <a:lstStyle/>
          <a:p>
            <a:pPr algn="dist"/>
            <a:r>
              <a:rPr sz="48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暖冬回馈</a:t>
            </a:r>
            <a:r>
              <a:rPr lang="en-US" sz="48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a:t>
            </a:r>
            <a:r>
              <a:rPr lang="zh-CN" altLang="en-US" sz="48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rPr>
              <a:t>手作局</a:t>
            </a:r>
            <a:endParaRPr lang="zh-CN" altLang="en-US" sz="4800" b="1"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346075" y="662940"/>
            <a:ext cx="5318760" cy="5507990"/>
          </a:xfrm>
          <a:prstGeom prst="rect">
            <a:avLst/>
          </a:prstGeom>
          <a:noFill/>
        </p:spPr>
        <p:txBody>
          <a:bodyPr wrap="none" rtlCol="0">
            <a:spAutoFit/>
          </a:bodyPr>
          <a:lstStyle/>
          <a:p>
            <a:pPr algn="dist"/>
            <a:r>
              <a:rPr lang="en-US" altLang="zh-CN" sz="8800" b="1">
                <a:solidFill>
                  <a:schemeClr val="bg1"/>
                </a:solidFill>
                <a:latin typeface="微软雅黑" panose="020B0503020204020204" charset="-122"/>
                <a:ea typeface="微软雅黑" panose="020B0503020204020204" charset="-122"/>
                <a:cs typeface="微软雅黑" panose="020B0503020204020204" charset="-122"/>
              </a:rPr>
              <a:t>W H A T</a:t>
            </a:r>
            <a:endParaRPr lang="en-US" altLang="zh-CN" sz="8800" b="1">
              <a:solidFill>
                <a:schemeClr val="bg1"/>
              </a:solidFill>
              <a:latin typeface="微软雅黑" panose="020B0503020204020204" charset="-122"/>
              <a:ea typeface="微软雅黑" panose="020B0503020204020204" charset="-122"/>
              <a:cs typeface="微软雅黑" panose="020B0503020204020204" charset="-122"/>
            </a:endParaRPr>
          </a:p>
          <a:p>
            <a:pPr algn="dist"/>
            <a:r>
              <a:rPr lang="en-US" altLang="zh-CN" sz="8800" b="1">
                <a:solidFill>
                  <a:schemeClr val="bg1"/>
                </a:solidFill>
                <a:latin typeface="微软雅黑" panose="020B0503020204020204" charset="-122"/>
                <a:ea typeface="微软雅黑" panose="020B0503020204020204" charset="-122"/>
                <a:cs typeface="微软雅黑" panose="020B0503020204020204" charset="-122"/>
              </a:rPr>
              <a:t>IS</a:t>
            </a:r>
            <a:endParaRPr lang="en-US" altLang="zh-CN" sz="8800" b="1">
              <a:solidFill>
                <a:schemeClr val="bg1"/>
              </a:solidFill>
              <a:latin typeface="微软雅黑" panose="020B0503020204020204" charset="-122"/>
              <a:ea typeface="微软雅黑" panose="020B0503020204020204" charset="-122"/>
              <a:cs typeface="微软雅黑" panose="020B0503020204020204" charset="-122"/>
            </a:endParaRPr>
          </a:p>
          <a:p>
            <a:pPr algn="dist"/>
            <a:r>
              <a:rPr lang="zh-CN" altLang="en-US" sz="8800" b="1" dirty="0">
                <a:solidFill>
                  <a:schemeClr val="bg1"/>
                </a:solidFill>
                <a:latin typeface="微软雅黑" panose="020B0503020204020204" charset="-122"/>
                <a:ea typeface="微软雅黑" panose="020B0503020204020204" charset="-122"/>
                <a:cs typeface="汉仪超级战甲简" panose="00020600040101010101" charset="-122"/>
                <a:sym typeface="+mn-ea"/>
              </a:rPr>
              <a:t>暖冬造物  </a:t>
            </a:r>
            <a:endParaRPr lang="zh-CN" altLang="en-US" sz="8800" b="1" dirty="0">
              <a:solidFill>
                <a:schemeClr val="bg1"/>
              </a:solidFill>
              <a:latin typeface="微软雅黑" panose="020B0503020204020204" charset="-122"/>
              <a:ea typeface="微软雅黑" panose="020B0503020204020204" charset="-122"/>
              <a:cs typeface="汉仪超级战甲简" panose="00020600040101010101" charset="-122"/>
              <a:sym typeface="+mn-ea"/>
            </a:endParaRPr>
          </a:p>
          <a:p>
            <a:pPr algn="dist"/>
            <a:endParaRPr lang="zh-CN" altLang="en-US" sz="8800" b="1" dirty="0">
              <a:solidFill>
                <a:schemeClr val="bg1"/>
              </a:solidFill>
              <a:latin typeface="微软雅黑" panose="020B0503020204020204" charset="-122"/>
              <a:ea typeface="微软雅黑" panose="020B0503020204020204" charset="-122"/>
              <a:cs typeface="汉仪超级战甲简" panose="00020600040101010101" charset="-122"/>
              <a:sym typeface="+mn-ea"/>
            </a:endParaRPr>
          </a:p>
        </p:txBody>
      </p:sp>
      <p:cxnSp>
        <p:nvCxnSpPr>
          <p:cNvPr id="5" name="直接连接符 4"/>
          <p:cNvCxnSpPr/>
          <p:nvPr/>
        </p:nvCxnSpPr>
        <p:spPr>
          <a:xfrm>
            <a:off x="2265680" y="2379980"/>
            <a:ext cx="27343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2265680" y="2544445"/>
            <a:ext cx="27343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2265680" y="2713355"/>
            <a:ext cx="27343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2265680" y="2882265"/>
            <a:ext cx="27343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265680" y="3038475"/>
            <a:ext cx="27343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3239135" y="2113915"/>
            <a:ext cx="1248410" cy="1198880"/>
          </a:xfrm>
          <a:prstGeom prst="rect">
            <a:avLst/>
          </a:prstGeom>
          <a:noFill/>
        </p:spPr>
        <p:txBody>
          <a:bodyPr wrap="square" rtlCol="0">
            <a:spAutoFit/>
          </a:bodyPr>
          <a:lstStyle/>
          <a:p>
            <a:r>
              <a:rPr lang="en-US" altLang="zh-CN" sz="7200" b="1">
                <a:solidFill>
                  <a:schemeClr val="bg1"/>
                </a:solidFill>
                <a:latin typeface="微软雅黑" panose="020B0503020204020204" charset="-122"/>
                <a:ea typeface="微软雅黑" panose="020B0503020204020204" charset="-122"/>
              </a:rPr>
              <a:t>?</a:t>
            </a:r>
            <a:endParaRPr lang="en-US" altLang="zh-CN" sz="7200" b="1">
              <a:solidFill>
                <a:schemeClr val="bg1"/>
              </a:solidFill>
              <a:latin typeface="微软雅黑" panose="020B0503020204020204" charset="-122"/>
              <a:ea typeface="微软雅黑" panose="020B0503020204020204" charset="-122"/>
            </a:endParaRPr>
          </a:p>
        </p:txBody>
      </p:sp>
      <p:sp>
        <p:nvSpPr>
          <p:cNvPr id="15" name="文本框 14"/>
          <p:cNvSpPr txBox="1"/>
          <p:nvPr/>
        </p:nvSpPr>
        <p:spPr>
          <a:xfrm>
            <a:off x="722630" y="4690110"/>
            <a:ext cx="4277360" cy="521970"/>
          </a:xfrm>
          <a:prstGeom prst="rect">
            <a:avLst/>
          </a:prstGeom>
          <a:noFill/>
        </p:spPr>
        <p:txBody>
          <a:bodyPr wrap="square" rtlCol="0">
            <a:spAutoFit/>
          </a:bodyPr>
          <a:lstStyle/>
          <a:p>
            <a:pPr algn="dist"/>
            <a:r>
              <a:rPr lang="en-US" altLang="zh-CN" sz="2800" b="1">
                <a:solidFill>
                  <a:schemeClr val="bg1"/>
                </a:solidFill>
                <a:latin typeface="微软雅黑" panose="020B0503020204020204" charset="-122"/>
                <a:ea typeface="微软雅黑" panose="020B0503020204020204" charset="-122"/>
              </a:rPr>
              <a:t>TOD·CITY</a:t>
            </a:r>
            <a:endParaRPr lang="en-US" altLang="zh-CN" sz="2800" b="1">
              <a:solidFill>
                <a:schemeClr val="bg1"/>
              </a:solidFill>
              <a:latin typeface="微软雅黑" panose="020B0503020204020204" charset="-122"/>
              <a:ea typeface="微软雅黑" panose="020B0503020204020204" charset="-122"/>
            </a:endParaRPr>
          </a:p>
        </p:txBody>
      </p:sp>
      <p:sp>
        <p:nvSpPr>
          <p:cNvPr id="20" name="文本框 19"/>
          <p:cNvSpPr txBox="1"/>
          <p:nvPr/>
        </p:nvSpPr>
        <p:spPr>
          <a:xfrm rot="180000">
            <a:off x="7352665" y="5808980"/>
            <a:ext cx="4664710" cy="706755"/>
          </a:xfrm>
          <a:prstGeom prst="rect">
            <a:avLst/>
          </a:prstGeom>
          <a:solidFill>
            <a:srgbClr val="FFC000"/>
          </a:solidFill>
          <a:ln>
            <a:noFill/>
          </a:ln>
        </p:spPr>
        <p:txBody>
          <a:bodyPr wrap="square" rtlCol="0">
            <a:spAutoFit/>
          </a:bodyPr>
          <a:lstStyle/>
          <a:p>
            <a:pPr algn="ctr"/>
            <a:r>
              <a:rPr lang="en-US" sz="4000">
                <a:solidFill>
                  <a:schemeClr val="tx1"/>
                </a:solidFill>
                <a:latin typeface="微软雅黑" panose="020B0503020204020204" charset="-122"/>
                <a:ea typeface="微软雅黑" panose="020B0503020204020204" charset="-122"/>
                <a:cs typeface="微软雅黑" panose="020B0503020204020204" charset="-122"/>
              </a:rPr>
              <a:t>UP</a:t>
            </a:r>
            <a:r>
              <a:rPr sz="4000">
                <a:solidFill>
                  <a:schemeClr val="tx1"/>
                </a:solidFill>
                <a:latin typeface="微软雅黑" panose="020B0503020204020204" charset="-122"/>
                <a:ea typeface="微软雅黑" panose="020B0503020204020204" charset="-122"/>
                <a:cs typeface="微软雅黑" panose="020B0503020204020204" charset="-122"/>
              </a:rPr>
              <a:t>兔YOU</a:t>
            </a:r>
            <a:r>
              <a:rPr lang="en-US" sz="4000">
                <a:solidFill>
                  <a:schemeClr val="tx1"/>
                </a:solidFill>
                <a:latin typeface="微软雅黑" panose="020B0503020204020204" charset="-122"/>
                <a:ea typeface="微软雅黑" panose="020B0503020204020204" charset="-122"/>
                <a:cs typeface="微软雅黑" panose="020B0503020204020204" charset="-122"/>
              </a:rPr>
              <a:t> </a:t>
            </a:r>
            <a:r>
              <a:rPr sz="4000">
                <a:solidFill>
                  <a:schemeClr val="tx1"/>
                </a:solidFill>
                <a:latin typeface="微软雅黑" panose="020B0503020204020204" charset="-122"/>
                <a:ea typeface="微软雅黑" panose="020B0503020204020204" charset="-122"/>
                <a:cs typeface="微软雅黑" panose="020B0503020204020204" charset="-122"/>
              </a:rPr>
              <a:t>能量计划</a:t>
            </a:r>
            <a:endParaRPr sz="400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nvSpPr>
        <p:spPr>
          <a:xfrm>
            <a:off x="6130290" y="127635"/>
            <a:ext cx="2011680" cy="829945"/>
          </a:xfrm>
          <a:prstGeom prst="rect">
            <a:avLst/>
          </a:prstGeom>
          <a:solidFill>
            <a:srgbClr val="FF0000"/>
          </a:solidFill>
        </p:spPr>
        <p:txBody>
          <a:bodyPr wrap="none" rtlCol="0">
            <a:spAutoFit/>
          </a:bodyPr>
          <a:lstStyle/>
          <a:p>
            <a:pPr algn="l"/>
            <a:r>
              <a:rPr lang="zh-CN" altLang="en-US" sz="4800" b="1">
                <a:solidFill>
                  <a:schemeClr val="bg1"/>
                </a:solidFill>
                <a:latin typeface="微软雅黑" panose="020B0503020204020204" charset="-122"/>
                <a:ea typeface="微软雅黑" panose="020B0503020204020204" charset="-122"/>
                <a:cs typeface="微软雅黑" panose="020B0503020204020204" charset="-122"/>
              </a:rPr>
              <a:t>火锅局</a:t>
            </a:r>
            <a:endParaRPr lang="zh-CN" altLang="en-US" sz="4800" b="1">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图片 120"/>
          <p:cNvPicPr/>
          <p:nvPr/>
        </p:nvPicPr>
        <p:blipFill>
          <a:blip r:embed="rId1"/>
          <a:stretch>
            <a:fillRect/>
          </a:stretch>
        </p:blipFill>
        <p:spPr>
          <a:xfrm>
            <a:off x="0" y="8890"/>
            <a:ext cx="12193905" cy="6858000"/>
          </a:xfrm>
          <a:prstGeom prst="rect">
            <a:avLst/>
          </a:prstGeom>
          <a:noFill/>
          <a:ln w="9525">
            <a:noFill/>
          </a:ln>
        </p:spPr>
      </p:pic>
      <p:sp>
        <p:nvSpPr>
          <p:cNvPr id="7" name="矩形 6"/>
          <p:cNvSpPr/>
          <p:nvPr/>
        </p:nvSpPr>
        <p:spPr>
          <a:xfrm>
            <a:off x="635" y="8890"/>
            <a:ext cx="12192635" cy="685736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 name="文本框 1"/>
          <p:cNvSpPr txBox="1"/>
          <p:nvPr/>
        </p:nvSpPr>
        <p:spPr>
          <a:xfrm>
            <a:off x="635" y="1886585"/>
            <a:ext cx="12191365" cy="1568450"/>
          </a:xfrm>
          <a:prstGeom prst="rect">
            <a:avLst/>
          </a:prstGeom>
          <a:noFill/>
        </p:spPr>
        <p:txBody>
          <a:bodyPr wrap="square" rtlCol="0">
            <a:spAutoFit/>
          </a:bodyPr>
          <a:lstStyle/>
          <a:p>
            <a:pPr algn="ctr"/>
            <a:r>
              <a:rPr lang="zh-CN" altLang="en-US" sz="9600" b="1">
                <a:solidFill>
                  <a:schemeClr val="bg1">
                    <a:alpha val="80000"/>
                  </a:schemeClr>
                </a:solidFill>
                <a:latin typeface="微软雅黑" panose="020B0503020204020204" charset="-122"/>
                <a:ea typeface="微软雅黑" panose="020B0503020204020204" charset="-122"/>
              </a:rPr>
              <a:t>兔</a:t>
            </a:r>
            <a:r>
              <a:rPr lang="en-US" altLang="zh-CN" sz="9600" b="1">
                <a:solidFill>
                  <a:schemeClr val="bg1">
                    <a:alpha val="80000"/>
                  </a:schemeClr>
                </a:solidFill>
                <a:latin typeface="微软雅黑" panose="020B0503020204020204" charset="-122"/>
                <a:ea typeface="微软雅黑" panose="020B0503020204020204" charset="-122"/>
              </a:rPr>
              <a:t>YOU</a:t>
            </a:r>
            <a:r>
              <a:rPr lang="zh-CN" altLang="en-US" sz="9600" b="1">
                <a:solidFill>
                  <a:schemeClr val="bg1">
                    <a:alpha val="80000"/>
                  </a:schemeClr>
                </a:solidFill>
                <a:latin typeface="微软雅黑" panose="020B0503020204020204" charset="-122"/>
                <a:ea typeface="微软雅黑" panose="020B0503020204020204" charset="-122"/>
              </a:rPr>
              <a:t>能量计划</a:t>
            </a:r>
            <a:endParaRPr lang="zh-CN" altLang="en-US" sz="9600" b="1">
              <a:solidFill>
                <a:schemeClr val="bg1">
                  <a:alpha val="80000"/>
                </a:schemeClr>
              </a:solidFill>
              <a:latin typeface="微软雅黑" panose="020B0503020204020204" charset="-122"/>
              <a:ea typeface="微软雅黑" panose="020B0503020204020204"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rPr>
              <a:t>/</a:t>
            </a:r>
            <a:r>
              <a:rPr sz="3200">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latin typeface="方正清刻本悦宋简体" panose="020B0502000000000001" charset="-122"/>
                <a:ea typeface="方正清刻本悦宋简体" panose="020B0502000000000001" charset="-122"/>
                <a:cs typeface="方正清刻本悦宋简体" panose="020B0502000000000001" charset="-122"/>
              </a:rPr>
              <a:t>一元能量计划</a:t>
            </a:r>
            <a:endParaRPr lang="zh-CN" altLang="en-US" sz="3200">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1317605" cy="478155"/>
          </a:xfrm>
          <a:prstGeom prst="rect">
            <a:avLst/>
          </a:prstGeom>
          <a:noFill/>
        </p:spPr>
        <p:txBody>
          <a:bodyPr wrap="square" rtlCol="0" anchor="t">
            <a:spAutoFit/>
          </a:bodyPr>
          <a:lstStyle/>
          <a:p>
            <a:pPr marL="12700" marR="5080" algn="just">
              <a:lnSpc>
                <a:spcPct val="140000"/>
              </a:lnSpc>
              <a:spcBef>
                <a:spcPts val="95"/>
              </a:spcBef>
            </a:pPr>
            <a:r>
              <a:rPr lang="zh-CN" altLang="en-US" dirty="0">
                <a:latin typeface="方正清刻本悦宋简体" panose="020B0502000000000001" charset="-122"/>
                <a:ea typeface="方正清刻本悦宋简体" panose="020B0502000000000001" charset="-122"/>
                <a:cs typeface="方正清刻本悦宋简体" panose="020B0502000000000001" charset="-122"/>
                <a:sym typeface="+mn-ea"/>
              </a:rPr>
              <a:t>活动期间至售楼处，即可参与一元换购瑞幸咖啡一杯，左右的收入都将通过公益基金会捐赠，助力公益事业。</a:t>
            </a:r>
            <a:endParaRPr lang="zh-CN" altLang="en-US"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7" name="组合 6"/>
          <p:cNvGrpSpPr/>
          <p:nvPr/>
        </p:nvGrpSpPr>
        <p:grpSpPr>
          <a:xfrm>
            <a:off x="495300" y="1705610"/>
            <a:ext cx="10986770" cy="4017010"/>
            <a:chOff x="780" y="3072"/>
            <a:chExt cx="19861" cy="6492"/>
          </a:xfrm>
        </p:grpSpPr>
        <p:pic>
          <p:nvPicPr>
            <p:cNvPr id="120" name="图片 119"/>
            <p:cNvPicPr/>
            <p:nvPr/>
          </p:nvPicPr>
          <p:blipFill>
            <a:blip r:embed="rId2"/>
            <a:stretch>
              <a:fillRect/>
            </a:stretch>
          </p:blipFill>
          <p:spPr>
            <a:xfrm>
              <a:off x="780" y="3072"/>
              <a:ext cx="9733" cy="6493"/>
            </a:xfrm>
            <a:prstGeom prst="rect">
              <a:avLst/>
            </a:prstGeom>
            <a:noFill/>
            <a:ln w="9525">
              <a:noFill/>
            </a:ln>
          </p:spPr>
        </p:pic>
        <p:pic>
          <p:nvPicPr>
            <p:cNvPr id="121" name="图片 120"/>
            <p:cNvPicPr/>
            <p:nvPr/>
          </p:nvPicPr>
          <p:blipFill>
            <a:blip r:embed="rId3"/>
            <a:stretch>
              <a:fillRect/>
            </a:stretch>
          </p:blipFill>
          <p:spPr>
            <a:xfrm>
              <a:off x="10513" y="3072"/>
              <a:ext cx="10128" cy="649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rPr>
              <a:t>/</a:t>
            </a:r>
            <a:r>
              <a:rPr sz="3200">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latin typeface="方正清刻本悦宋简体" panose="020B0502000000000001" charset="-122"/>
                <a:ea typeface="方正清刻本悦宋简体" panose="020B0502000000000001" charset="-122"/>
                <a:cs typeface="方正清刻本悦宋简体" panose="020B0502000000000001" charset="-122"/>
              </a:rPr>
              <a:t>幸运能量盒</a:t>
            </a:r>
            <a:endParaRPr lang="zh-CN" altLang="en-US" sz="3200">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1317605" cy="478155"/>
          </a:xfrm>
          <a:prstGeom prst="rect">
            <a:avLst/>
          </a:prstGeom>
          <a:noFill/>
        </p:spPr>
        <p:txBody>
          <a:bodyPr wrap="square" rtlCol="0" anchor="t">
            <a:spAutoFit/>
          </a:bodyPr>
          <a:lstStyle/>
          <a:p>
            <a:pPr marL="12700" marR="5080" algn="just">
              <a:lnSpc>
                <a:spcPct val="140000"/>
              </a:lnSpc>
              <a:spcBef>
                <a:spcPts val="95"/>
              </a:spcBef>
            </a:pPr>
            <a:r>
              <a:rPr lang="zh-CN" altLang="en-US" dirty="0">
                <a:latin typeface="方正清刻本悦宋简体" panose="020B0502000000000001" charset="-122"/>
                <a:ea typeface="方正清刻本悦宋简体" panose="020B0502000000000001" charset="-122"/>
                <a:cs typeface="方正清刻本悦宋简体" panose="020B0502000000000001" charset="-122"/>
                <a:sym typeface="+mn-ea"/>
              </a:rPr>
              <a:t>现场设置幸运能量包，现场转发活动信息至朋友圈集赞，凭集赞数截图现场免费领取暖冬能量包。</a:t>
            </a:r>
            <a:endParaRPr lang="zh-CN" altLang="en-US"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6" name="组合 5"/>
          <p:cNvGrpSpPr/>
          <p:nvPr/>
        </p:nvGrpSpPr>
        <p:grpSpPr>
          <a:xfrm>
            <a:off x="384810" y="1739265"/>
            <a:ext cx="11305540" cy="4180840"/>
            <a:chOff x="1186" y="2537"/>
            <a:chExt cx="19626" cy="6584"/>
          </a:xfrm>
        </p:grpSpPr>
        <p:pic>
          <p:nvPicPr>
            <p:cNvPr id="122" name="图片 121"/>
            <p:cNvPicPr/>
            <p:nvPr/>
          </p:nvPicPr>
          <p:blipFill>
            <a:blip r:embed="rId2"/>
            <a:stretch>
              <a:fillRect/>
            </a:stretch>
          </p:blipFill>
          <p:spPr>
            <a:xfrm>
              <a:off x="1186" y="2537"/>
              <a:ext cx="9870" cy="6555"/>
            </a:xfrm>
            <a:prstGeom prst="rect">
              <a:avLst/>
            </a:prstGeom>
            <a:noFill/>
            <a:ln w="9525">
              <a:noFill/>
            </a:ln>
          </p:spPr>
        </p:pic>
        <p:pic>
          <p:nvPicPr>
            <p:cNvPr id="123" name="图片 122"/>
            <p:cNvPicPr/>
            <p:nvPr/>
          </p:nvPicPr>
          <p:blipFill>
            <a:blip r:embed="rId3"/>
            <a:stretch>
              <a:fillRect/>
            </a:stretch>
          </p:blipFill>
          <p:spPr>
            <a:xfrm>
              <a:off x="10942" y="2537"/>
              <a:ext cx="9870" cy="6585"/>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latin typeface="方正清刻本悦宋简体" panose="020B0502000000000001" charset="-122"/>
                <a:ea typeface="方正清刻本悦宋简体" panose="020B0502000000000001" charset="-122"/>
                <a:cs typeface="方正清刻本悦宋简体" panose="020B0502000000000001" charset="-122"/>
              </a:rPr>
              <a:t>/</a:t>
            </a:r>
            <a:r>
              <a:rPr sz="3200">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latin typeface="方正清刻本悦宋简体" panose="020B0502000000000001" charset="-122"/>
                <a:ea typeface="方正清刻本悦宋简体" panose="020B0502000000000001" charset="-122"/>
                <a:cs typeface="方正清刻本悦宋简体" panose="020B0502000000000001" charset="-122"/>
              </a:rPr>
              <a:t>持续发电</a:t>
            </a:r>
            <a:endParaRPr lang="zh-CN" altLang="en-US" sz="3200">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1317605" cy="478155"/>
          </a:xfrm>
          <a:prstGeom prst="rect">
            <a:avLst/>
          </a:prstGeom>
          <a:noFill/>
        </p:spPr>
        <p:txBody>
          <a:bodyPr wrap="square" rtlCol="0" anchor="t">
            <a:spAutoFit/>
          </a:bodyPr>
          <a:lstStyle/>
          <a:p>
            <a:pPr marL="12700" marR="5080" algn="just">
              <a:lnSpc>
                <a:spcPct val="140000"/>
              </a:lnSpc>
              <a:spcBef>
                <a:spcPts val="95"/>
              </a:spcBef>
            </a:pPr>
            <a:r>
              <a:rPr lang="zh-CN" altLang="en-US" dirty="0">
                <a:latin typeface="方正清刻本悦宋简体" panose="020B0502000000000001" charset="-122"/>
                <a:ea typeface="方正清刻本悦宋简体" panose="020B0502000000000001" charset="-122"/>
                <a:cs typeface="方正清刻本悦宋简体" panose="020B0502000000000001" charset="-122"/>
                <a:sym typeface="+mn-ea"/>
              </a:rPr>
              <a:t>现场挑战通过骑行，制作棉花糖、泡泡等，丰富的活动形式，让活动充满趣味性。</a:t>
            </a:r>
            <a:endParaRPr lang="zh-CN" altLang="en-US"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8" name="组合 7"/>
          <p:cNvGrpSpPr/>
          <p:nvPr/>
        </p:nvGrpSpPr>
        <p:grpSpPr>
          <a:xfrm>
            <a:off x="495300" y="1751330"/>
            <a:ext cx="11120755" cy="4048125"/>
            <a:chOff x="587" y="2862"/>
            <a:chExt cx="19740" cy="6584"/>
          </a:xfrm>
        </p:grpSpPr>
        <p:pic>
          <p:nvPicPr>
            <p:cNvPr id="116" name="图片 115"/>
            <p:cNvPicPr/>
            <p:nvPr/>
          </p:nvPicPr>
          <p:blipFill>
            <a:blip r:embed="rId2"/>
            <a:stretch>
              <a:fillRect/>
            </a:stretch>
          </p:blipFill>
          <p:spPr>
            <a:xfrm>
              <a:off x="587" y="2862"/>
              <a:ext cx="9870" cy="6585"/>
            </a:xfrm>
            <a:prstGeom prst="rect">
              <a:avLst/>
            </a:prstGeom>
            <a:noFill/>
            <a:ln w="9525">
              <a:noFill/>
            </a:ln>
          </p:spPr>
        </p:pic>
        <p:pic>
          <p:nvPicPr>
            <p:cNvPr id="117" name="图片 116"/>
            <p:cNvPicPr/>
            <p:nvPr/>
          </p:nvPicPr>
          <p:blipFill>
            <a:blip r:embed="rId3"/>
            <a:stretch>
              <a:fillRect/>
            </a:stretch>
          </p:blipFill>
          <p:spPr>
            <a:xfrm>
              <a:off x="10457" y="2862"/>
              <a:ext cx="9870" cy="6585"/>
            </a:xfrm>
            <a:prstGeom prst="rect">
              <a:avLst/>
            </a:prstGeom>
            <a:noFill/>
            <a:ln w="9525">
              <a:noFill/>
            </a:ln>
          </p:spPr>
        </p:pic>
      </p:grpSp>
      <p:pic>
        <p:nvPicPr>
          <p:cNvPr id="118" name="图片 117"/>
          <p:cNvPicPr/>
          <p:nvPr/>
        </p:nvPicPr>
        <p:blipFill>
          <a:blip r:embed="rId4"/>
          <a:stretch>
            <a:fillRect/>
          </a:stretch>
        </p:blipFill>
        <p:spPr>
          <a:xfrm>
            <a:off x="8701405" y="1751330"/>
            <a:ext cx="2772410" cy="415861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跳跃能量</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现场设置弹跳类互动游戏，充分燃烧卡路里</a:t>
            </a:r>
            <a:r>
              <a:rPr lang="zh-CN" dirty="0">
                <a:latin typeface="方正清刻本悦宋简体" panose="020B0502000000000001" charset="-122"/>
                <a:ea typeface="方正清刻本悦宋简体" panose="020B0502000000000001" charset="-122"/>
                <a:cs typeface="方正清刻本悦宋简体" panose="020B0502000000000001" charset="-122"/>
                <a:sym typeface="+mn-ea"/>
              </a:rPr>
              <a:t>，储蓄能量</a:t>
            </a:r>
            <a:r>
              <a:rPr dirty="0">
                <a:latin typeface="方正清刻本悦宋简体" panose="020B0502000000000001" charset="-122"/>
                <a:ea typeface="方正清刻本悦宋简体" panose="020B0502000000000001" charset="-122"/>
                <a:cs typeface="方正清刻本悦宋简体" panose="020B0502000000000001" charset="-122"/>
                <a:sym typeface="+mn-ea"/>
              </a:rPr>
              <a:t>。</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6" name="组合 5"/>
          <p:cNvGrpSpPr/>
          <p:nvPr/>
        </p:nvGrpSpPr>
        <p:grpSpPr>
          <a:xfrm>
            <a:off x="576580" y="1714500"/>
            <a:ext cx="10829290" cy="4694555"/>
            <a:chOff x="5330" y="1273"/>
            <a:chExt cx="13307" cy="6838"/>
          </a:xfrm>
        </p:grpSpPr>
        <p:pic>
          <p:nvPicPr>
            <p:cNvPr id="57" name="图片 56"/>
            <p:cNvPicPr>
              <a:picLocks noChangeAspect="1"/>
            </p:cNvPicPr>
            <p:nvPr/>
          </p:nvPicPr>
          <p:blipFill>
            <a:blip r:embed="rId2"/>
            <a:stretch>
              <a:fillRect/>
            </a:stretch>
          </p:blipFill>
          <p:spPr>
            <a:xfrm>
              <a:off x="5330" y="1273"/>
              <a:ext cx="4554" cy="6838"/>
            </a:xfrm>
            <a:prstGeom prst="rect">
              <a:avLst/>
            </a:prstGeom>
          </p:spPr>
        </p:pic>
        <p:pic>
          <p:nvPicPr>
            <p:cNvPr id="56" name="图片 55"/>
            <p:cNvPicPr>
              <a:picLocks noChangeAspect="1"/>
            </p:cNvPicPr>
            <p:nvPr/>
          </p:nvPicPr>
          <p:blipFill>
            <a:blip r:embed="rId3"/>
            <a:stretch>
              <a:fillRect/>
            </a:stretch>
          </p:blipFill>
          <p:spPr>
            <a:xfrm>
              <a:off x="9958" y="1274"/>
              <a:ext cx="4049" cy="6837"/>
            </a:xfrm>
            <a:prstGeom prst="rect">
              <a:avLst/>
            </a:prstGeom>
          </p:spPr>
        </p:pic>
        <p:pic>
          <p:nvPicPr>
            <p:cNvPr id="10" name="图片 9"/>
            <p:cNvPicPr>
              <a:picLocks noChangeAspect="1"/>
            </p:cNvPicPr>
            <p:nvPr/>
          </p:nvPicPr>
          <p:blipFill>
            <a:blip r:embed="rId4"/>
            <a:stretch>
              <a:fillRect/>
            </a:stretch>
          </p:blipFill>
          <p:spPr>
            <a:xfrm>
              <a:off x="14081" y="1275"/>
              <a:ext cx="4556" cy="683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甜蜜暴击馆</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现场设置甜蜜暴击馆，带上拳击手套，感受冲击下的力量锻炼。</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7" name="组合 6"/>
          <p:cNvGrpSpPr/>
          <p:nvPr/>
        </p:nvGrpSpPr>
        <p:grpSpPr>
          <a:xfrm>
            <a:off x="549910" y="1610995"/>
            <a:ext cx="10682605" cy="4885690"/>
            <a:chOff x="866" y="2537"/>
            <a:chExt cx="14283" cy="6532"/>
          </a:xfrm>
        </p:grpSpPr>
        <p:pic>
          <p:nvPicPr>
            <p:cNvPr id="13" name="图片 12"/>
            <p:cNvPicPr>
              <a:picLocks noChangeAspect="1"/>
            </p:cNvPicPr>
            <p:nvPr/>
          </p:nvPicPr>
          <p:blipFill>
            <a:blip r:embed="rId2"/>
            <a:stretch>
              <a:fillRect/>
            </a:stretch>
          </p:blipFill>
          <p:spPr>
            <a:xfrm>
              <a:off x="866" y="2537"/>
              <a:ext cx="4351" cy="6533"/>
            </a:xfrm>
            <a:prstGeom prst="rect">
              <a:avLst/>
            </a:prstGeom>
          </p:spPr>
        </p:pic>
        <p:pic>
          <p:nvPicPr>
            <p:cNvPr id="6" name="图片 5"/>
            <p:cNvPicPr>
              <a:picLocks noChangeAspect="1"/>
            </p:cNvPicPr>
            <p:nvPr/>
          </p:nvPicPr>
          <p:blipFill>
            <a:blip r:embed="rId3"/>
            <a:stretch>
              <a:fillRect/>
            </a:stretch>
          </p:blipFill>
          <p:spPr>
            <a:xfrm>
              <a:off x="5359" y="2537"/>
              <a:ext cx="9790" cy="6532"/>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effectLst/>
                <a:latin typeface="方正清刻本悦宋简体" panose="020B0502000000000001" charset="-122"/>
                <a:ea typeface="方正清刻本悦宋简体" panose="020B0502000000000001" charset="-122"/>
                <a:cs typeface="方正清刻本悦宋简体" panose="020B0502000000000001" charset="-122"/>
                <a:sym typeface="+mn-ea"/>
              </a:rPr>
              <a:t>03</a:t>
            </a:r>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内容</a:t>
            </a:r>
            <a:r>
              <a:rPr lang="en-US" alt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a:t>
            </a:r>
            <a:r>
              <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网红跳舞机</a:t>
            </a:r>
            <a:endParaRPr lang="zh-CN" alt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文本框 1"/>
          <p:cNvSpPr txBox="1"/>
          <p:nvPr/>
        </p:nvSpPr>
        <p:spPr>
          <a:xfrm>
            <a:off x="372745" y="1132840"/>
            <a:ext cx="10288905" cy="478155"/>
          </a:xfrm>
          <a:prstGeom prst="rect">
            <a:avLst/>
          </a:prstGeom>
          <a:noFill/>
        </p:spPr>
        <p:txBody>
          <a:bodyPr wrap="square" rtlCol="0" anchor="t">
            <a:spAutoFit/>
          </a:bodyPr>
          <a:lstStyle/>
          <a:p>
            <a:pPr marL="12700" marR="5080" algn="just">
              <a:lnSpc>
                <a:spcPct val="140000"/>
              </a:lnSpc>
              <a:spcBef>
                <a:spcPts val="95"/>
              </a:spcBef>
            </a:pPr>
            <a:r>
              <a:rPr dirty="0">
                <a:latin typeface="方正清刻本悦宋简体" panose="020B0502000000000001" charset="-122"/>
                <a:ea typeface="方正清刻本悦宋简体" panose="020B0502000000000001" charset="-122"/>
                <a:cs typeface="方正清刻本悦宋简体" panose="020B0502000000000001" charset="-122"/>
                <a:sym typeface="+mn-ea"/>
              </a:rPr>
              <a:t>网红减肥舞,据说跟着跳一跳,半个月就可以减肥10斤，快来试试吧</a:t>
            </a:r>
            <a:endParaRPr dirty="0">
              <a:latin typeface="方正清刻本悦宋简体" panose="020B0502000000000001" charset="-122"/>
              <a:ea typeface="方正清刻本悦宋简体" panose="020B0502000000000001" charset="-122"/>
              <a:cs typeface="方正清刻本悦宋简体" panose="020B0502000000000001" charset="-122"/>
              <a:sym typeface="+mn-ea"/>
            </a:endParaRPr>
          </a:p>
        </p:txBody>
      </p:sp>
      <p:grpSp>
        <p:nvGrpSpPr>
          <p:cNvPr id="6" name="组合 5"/>
          <p:cNvGrpSpPr/>
          <p:nvPr/>
        </p:nvGrpSpPr>
        <p:grpSpPr>
          <a:xfrm>
            <a:off x="495300" y="1720850"/>
            <a:ext cx="11316970" cy="4408805"/>
            <a:chOff x="780" y="2710"/>
            <a:chExt cx="16460" cy="5636"/>
          </a:xfrm>
        </p:grpSpPr>
        <p:pic>
          <p:nvPicPr>
            <p:cNvPr id="26" name="图片 25"/>
            <p:cNvPicPr>
              <a:picLocks noChangeAspect="1"/>
            </p:cNvPicPr>
            <p:nvPr/>
          </p:nvPicPr>
          <p:blipFill>
            <a:blip r:embed="rId2"/>
            <a:stretch>
              <a:fillRect/>
            </a:stretch>
          </p:blipFill>
          <p:spPr>
            <a:xfrm>
              <a:off x="8620" y="2710"/>
              <a:ext cx="8621" cy="5635"/>
            </a:xfrm>
            <a:prstGeom prst="rect">
              <a:avLst/>
            </a:prstGeom>
          </p:spPr>
        </p:pic>
        <p:pic>
          <p:nvPicPr>
            <p:cNvPr id="27" name="图片 26"/>
            <p:cNvPicPr>
              <a:picLocks noChangeAspect="1"/>
            </p:cNvPicPr>
            <p:nvPr/>
          </p:nvPicPr>
          <p:blipFill>
            <a:blip r:embed="rId3"/>
            <a:stretch>
              <a:fillRect/>
            </a:stretch>
          </p:blipFill>
          <p:spPr>
            <a:xfrm>
              <a:off x="780" y="2710"/>
              <a:ext cx="7840" cy="563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pic>
        <p:nvPicPr>
          <p:cNvPr id="6" name="图片 5" descr="7去3"/>
          <p:cNvPicPr>
            <a:picLocks noChangeAspect="1"/>
          </p:cNvPicPr>
          <p:nvPr/>
        </p:nvPicPr>
        <p:blipFill>
          <a:blip r:embed="rId1"/>
          <a:srcRect l="6012" t="12398" r="4883" b="9537"/>
          <a:stretch>
            <a:fillRect/>
          </a:stretch>
        </p:blipFill>
        <p:spPr>
          <a:xfrm>
            <a:off x="0" y="-2540"/>
            <a:ext cx="12192000" cy="6860540"/>
          </a:xfrm>
          <a:prstGeom prst="rect">
            <a:avLst/>
          </a:prstGeom>
        </p:spPr>
      </p:pic>
      <p:sp>
        <p:nvSpPr>
          <p:cNvPr id="25" name="Freeform 927"/>
          <p:cNvSpPr>
            <a:spLocks noEditPoints="1"/>
          </p:cNvSpPr>
          <p:nvPr/>
        </p:nvSpPr>
        <p:spPr bwMode="auto">
          <a:xfrm>
            <a:off x="11586706" y="222418"/>
            <a:ext cx="209015" cy="188765"/>
          </a:xfrm>
          <a:custGeom>
            <a:avLst/>
            <a:gdLst>
              <a:gd name="T0" fmla="*/ 365 w 384"/>
              <a:gd name="T1" fmla="*/ 38 h 346"/>
              <a:gd name="T2" fmla="*/ 19 w 384"/>
              <a:gd name="T3" fmla="*/ 38 h 346"/>
              <a:gd name="T4" fmla="*/ 0 w 384"/>
              <a:gd name="T5" fmla="*/ 19 h 346"/>
              <a:gd name="T6" fmla="*/ 19 w 384"/>
              <a:gd name="T7" fmla="*/ 0 h 346"/>
              <a:gd name="T8" fmla="*/ 365 w 384"/>
              <a:gd name="T9" fmla="*/ 0 h 346"/>
              <a:gd name="T10" fmla="*/ 384 w 384"/>
              <a:gd name="T11" fmla="*/ 19 h 346"/>
              <a:gd name="T12" fmla="*/ 365 w 384"/>
              <a:gd name="T13" fmla="*/ 38 h 346"/>
              <a:gd name="T14" fmla="*/ 237 w 384"/>
              <a:gd name="T15" fmla="*/ 122 h 346"/>
              <a:gd name="T16" fmla="*/ 218 w 384"/>
              <a:gd name="T17" fmla="*/ 103 h 346"/>
              <a:gd name="T18" fmla="*/ 19 w 384"/>
              <a:gd name="T19" fmla="*/ 103 h 346"/>
              <a:gd name="T20" fmla="*/ 0 w 384"/>
              <a:gd name="T21" fmla="*/ 122 h 346"/>
              <a:gd name="T22" fmla="*/ 19 w 384"/>
              <a:gd name="T23" fmla="*/ 141 h 346"/>
              <a:gd name="T24" fmla="*/ 218 w 384"/>
              <a:gd name="T25" fmla="*/ 141 h 346"/>
              <a:gd name="T26" fmla="*/ 237 w 384"/>
              <a:gd name="T27" fmla="*/ 122 h 346"/>
              <a:gd name="T28" fmla="*/ 296 w 384"/>
              <a:gd name="T29" fmla="*/ 224 h 346"/>
              <a:gd name="T30" fmla="*/ 277 w 384"/>
              <a:gd name="T31" fmla="*/ 205 h 346"/>
              <a:gd name="T32" fmla="*/ 19 w 384"/>
              <a:gd name="T33" fmla="*/ 205 h 346"/>
              <a:gd name="T34" fmla="*/ 0 w 384"/>
              <a:gd name="T35" fmla="*/ 224 h 346"/>
              <a:gd name="T36" fmla="*/ 19 w 384"/>
              <a:gd name="T37" fmla="*/ 243 h 346"/>
              <a:gd name="T38" fmla="*/ 277 w 384"/>
              <a:gd name="T39" fmla="*/ 243 h 346"/>
              <a:gd name="T40" fmla="*/ 296 w 384"/>
              <a:gd name="T41" fmla="*/ 224 h 346"/>
              <a:gd name="T42" fmla="*/ 367 w 384"/>
              <a:gd name="T43" fmla="*/ 327 h 346"/>
              <a:gd name="T44" fmla="*/ 348 w 384"/>
              <a:gd name="T45" fmla="*/ 307 h 346"/>
              <a:gd name="T46" fmla="*/ 20 w 384"/>
              <a:gd name="T47" fmla="*/ 307 h 346"/>
              <a:gd name="T48" fmla="*/ 1 w 384"/>
              <a:gd name="T49" fmla="*/ 327 h 346"/>
              <a:gd name="T50" fmla="*/ 20 w 384"/>
              <a:gd name="T51" fmla="*/ 346 h 346"/>
              <a:gd name="T52" fmla="*/ 348 w 384"/>
              <a:gd name="T53" fmla="*/ 346 h 346"/>
              <a:gd name="T54" fmla="*/ 367 w 384"/>
              <a:gd name="T55"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4" h="346">
                <a:moveTo>
                  <a:pt x="365" y="38"/>
                </a:moveTo>
                <a:cubicBezTo>
                  <a:pt x="19" y="38"/>
                  <a:pt x="19" y="38"/>
                  <a:pt x="19" y="38"/>
                </a:cubicBezTo>
                <a:cubicBezTo>
                  <a:pt x="9" y="38"/>
                  <a:pt x="0" y="30"/>
                  <a:pt x="0" y="19"/>
                </a:cubicBezTo>
                <a:cubicBezTo>
                  <a:pt x="0" y="8"/>
                  <a:pt x="9" y="0"/>
                  <a:pt x="19" y="0"/>
                </a:cubicBezTo>
                <a:cubicBezTo>
                  <a:pt x="365" y="0"/>
                  <a:pt x="365" y="0"/>
                  <a:pt x="365" y="0"/>
                </a:cubicBezTo>
                <a:cubicBezTo>
                  <a:pt x="376" y="0"/>
                  <a:pt x="384" y="8"/>
                  <a:pt x="384" y="19"/>
                </a:cubicBezTo>
                <a:cubicBezTo>
                  <a:pt x="384" y="30"/>
                  <a:pt x="376" y="38"/>
                  <a:pt x="365" y="38"/>
                </a:cubicBezTo>
                <a:close/>
                <a:moveTo>
                  <a:pt x="237" y="122"/>
                </a:moveTo>
                <a:cubicBezTo>
                  <a:pt x="237" y="111"/>
                  <a:pt x="229" y="103"/>
                  <a:pt x="218" y="103"/>
                </a:cubicBezTo>
                <a:cubicBezTo>
                  <a:pt x="19" y="103"/>
                  <a:pt x="19" y="103"/>
                  <a:pt x="19" y="103"/>
                </a:cubicBezTo>
                <a:cubicBezTo>
                  <a:pt x="9" y="103"/>
                  <a:pt x="0" y="111"/>
                  <a:pt x="0" y="122"/>
                </a:cubicBezTo>
                <a:cubicBezTo>
                  <a:pt x="0" y="132"/>
                  <a:pt x="9" y="141"/>
                  <a:pt x="19" y="141"/>
                </a:cubicBezTo>
                <a:cubicBezTo>
                  <a:pt x="218" y="141"/>
                  <a:pt x="218" y="141"/>
                  <a:pt x="218" y="141"/>
                </a:cubicBezTo>
                <a:cubicBezTo>
                  <a:pt x="229" y="141"/>
                  <a:pt x="237" y="132"/>
                  <a:pt x="237" y="122"/>
                </a:cubicBezTo>
                <a:close/>
                <a:moveTo>
                  <a:pt x="296" y="224"/>
                </a:moveTo>
                <a:cubicBezTo>
                  <a:pt x="296" y="214"/>
                  <a:pt x="287" y="205"/>
                  <a:pt x="277" y="205"/>
                </a:cubicBezTo>
                <a:cubicBezTo>
                  <a:pt x="19" y="205"/>
                  <a:pt x="19" y="205"/>
                  <a:pt x="19" y="205"/>
                </a:cubicBezTo>
                <a:cubicBezTo>
                  <a:pt x="9" y="205"/>
                  <a:pt x="0" y="214"/>
                  <a:pt x="0" y="224"/>
                </a:cubicBezTo>
                <a:cubicBezTo>
                  <a:pt x="0" y="235"/>
                  <a:pt x="9" y="243"/>
                  <a:pt x="19" y="243"/>
                </a:cubicBezTo>
                <a:cubicBezTo>
                  <a:pt x="277" y="243"/>
                  <a:pt x="277" y="243"/>
                  <a:pt x="277" y="243"/>
                </a:cubicBezTo>
                <a:cubicBezTo>
                  <a:pt x="287" y="243"/>
                  <a:pt x="296" y="235"/>
                  <a:pt x="296" y="224"/>
                </a:cubicBezTo>
                <a:close/>
                <a:moveTo>
                  <a:pt x="367" y="327"/>
                </a:moveTo>
                <a:cubicBezTo>
                  <a:pt x="367" y="316"/>
                  <a:pt x="359" y="307"/>
                  <a:pt x="348" y="307"/>
                </a:cubicBezTo>
                <a:cubicBezTo>
                  <a:pt x="20" y="307"/>
                  <a:pt x="20" y="307"/>
                  <a:pt x="20" y="307"/>
                </a:cubicBezTo>
                <a:cubicBezTo>
                  <a:pt x="10" y="307"/>
                  <a:pt x="1" y="316"/>
                  <a:pt x="1" y="327"/>
                </a:cubicBezTo>
                <a:cubicBezTo>
                  <a:pt x="1" y="337"/>
                  <a:pt x="10" y="346"/>
                  <a:pt x="20" y="346"/>
                </a:cubicBezTo>
                <a:cubicBezTo>
                  <a:pt x="348" y="346"/>
                  <a:pt x="348" y="346"/>
                  <a:pt x="348" y="346"/>
                </a:cubicBezTo>
                <a:cubicBezTo>
                  <a:pt x="359" y="346"/>
                  <a:pt x="367" y="337"/>
                  <a:pt x="367" y="327"/>
                </a:cubicBezTo>
                <a:close/>
              </a:path>
            </a:pathLst>
          </a:custGeom>
          <a:solidFill>
            <a:schemeClr val="bg1"/>
          </a:solidFill>
          <a:ln>
            <a:noFill/>
          </a:ln>
        </p:spPr>
        <p:txBody>
          <a:bodyPr vert="horz" wrap="square" lIns="45842" tIns="22921" rIns="45842" bIns="22921" numCol="1" anchor="t" anchorCtr="0" compatLnSpc="1"/>
          <a:lstStyle/>
          <a:p>
            <a:endParaRPr lang="en-US" sz="900">
              <a:latin typeface="方正清刻本悦宋简体" panose="020B0502000000000001" charset="-122"/>
              <a:ea typeface="方正清刻本悦宋简体" panose="020B0502000000000001" charset="-122"/>
              <a:cs typeface="+mn-ea"/>
              <a:sym typeface="+mn-lt"/>
            </a:endParaRPr>
          </a:p>
        </p:txBody>
      </p:sp>
      <p:sp>
        <p:nvSpPr>
          <p:cNvPr id="27" name="文本框 26"/>
          <p:cNvSpPr txBox="1"/>
          <p:nvPr/>
        </p:nvSpPr>
        <p:spPr>
          <a:xfrm>
            <a:off x="8689677" y="6403869"/>
            <a:ext cx="1159163" cy="215444"/>
          </a:xfrm>
          <a:prstGeom prst="rect">
            <a:avLst/>
          </a:prstGeom>
          <a:noFill/>
        </p:spPr>
        <p:txBody>
          <a:bodyPr wrap="square" rtlCol="0">
            <a:spAutoFit/>
          </a:bodyPr>
          <a:lstStyle/>
          <a:p>
            <a:pPr algn="dist"/>
            <a:r>
              <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rPr>
              <a:t>WWW.DACER.COM</a:t>
            </a:r>
            <a:endPar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endParaRPr>
          </a:p>
        </p:txBody>
      </p:sp>
      <p:pic>
        <p:nvPicPr>
          <p:cNvPr id="9" name="图片 8"/>
          <p:cNvPicPr>
            <a:picLocks noChangeAspect="1"/>
          </p:cNvPicPr>
          <p:nvPr/>
        </p:nvPicPr>
        <p:blipFill>
          <a:blip r:embed="rId2"/>
          <a:stretch>
            <a:fillRect/>
          </a:stretch>
        </p:blipFill>
        <p:spPr>
          <a:xfrm rot="1214835">
            <a:off x="1783919" y="5117003"/>
            <a:ext cx="733425" cy="733425"/>
          </a:xfrm>
          <a:prstGeom prst="rect">
            <a:avLst/>
          </a:prstGeom>
        </p:spPr>
      </p:pic>
      <p:sp>
        <p:nvSpPr>
          <p:cNvPr id="16" name="矩形 15"/>
          <p:cNvSpPr/>
          <p:nvPr/>
        </p:nvSpPr>
        <p:spPr>
          <a:xfrm>
            <a:off x="2620645" y="1791970"/>
            <a:ext cx="7228205" cy="1123315"/>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ctr" defTabSz="911860">
              <a:lnSpc>
                <a:spcPct val="150000"/>
              </a:lnSpc>
              <a:defRPr/>
            </a:pPr>
            <a:r>
              <a:rPr lang="en-US" altLang="zh-CN" sz="4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PART04</a:t>
            </a:r>
            <a:endParaRPr lang="en-US" altLang="zh-CN" sz="4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sp>
        <p:nvSpPr>
          <p:cNvPr id="4" name="矩形 3"/>
          <p:cNvSpPr/>
          <p:nvPr/>
        </p:nvSpPr>
        <p:spPr>
          <a:xfrm>
            <a:off x="1033145" y="2308225"/>
            <a:ext cx="10170160" cy="2323465"/>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ctr" defTabSz="911860">
              <a:lnSpc>
                <a:spcPct val="150000"/>
              </a:lnSpc>
              <a:defRPr/>
            </a:pPr>
            <a:r>
              <a:rPr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执行保障</a:t>
            </a:r>
            <a:endParaRPr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04/活动管理</a:t>
            </a:r>
            <a:endPar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7" name="object 4"/>
          <p:cNvSpPr txBox="1"/>
          <p:nvPr/>
        </p:nvSpPr>
        <p:spPr>
          <a:xfrm>
            <a:off x="495299" y="1058545"/>
            <a:ext cx="10554335" cy="4739640"/>
          </a:xfrm>
          <a:prstGeom prst="rect">
            <a:avLst/>
          </a:prstGeom>
        </p:spPr>
        <p:txBody>
          <a:bodyPr vert="horz" wrap="square" lIns="0" tIns="13335" rIns="0" bIns="0" rtlCol="0">
            <a:spAutoFit/>
          </a:bodyPr>
          <a:lstStyle/>
          <a:p>
            <a:pPr marL="3180715">
              <a:lnSpc>
                <a:spcPct val="100000"/>
              </a:lnSpc>
              <a:spcBef>
                <a:spcPts val="105"/>
              </a:spcBef>
              <a:tabLst>
                <a:tab pos="3433445" algn="l"/>
                <a:tab pos="3651885" algn="l"/>
                <a:tab pos="3846195" algn="l"/>
                <a:tab pos="4023360" algn="l"/>
                <a:tab pos="4245610" algn="l"/>
                <a:tab pos="4422775" algn="l"/>
                <a:tab pos="4618355" algn="l"/>
                <a:tab pos="5024120" algn="l"/>
                <a:tab pos="5320030" algn="l"/>
                <a:tab pos="5547995" algn="l"/>
                <a:tab pos="5787390" algn="l"/>
                <a:tab pos="6015355" algn="l"/>
                <a:tab pos="6258560" algn="l"/>
                <a:tab pos="6489065" algn="l"/>
                <a:tab pos="6784975" algn="l"/>
                <a:tab pos="7015480" algn="l"/>
                <a:tab pos="7254875" algn="l"/>
              </a:tabLst>
            </a:pPr>
            <a:endParaRPr>
              <a:solidFill>
                <a:schemeClr val="tx1"/>
              </a:solidFill>
              <a:latin typeface="微软雅黑" panose="020B0503020204020204" charset="-122"/>
              <a:ea typeface="微软雅黑" panose="020B0503020204020204" charset="-122"/>
              <a:cs typeface="微软雅黑" panose="020B0503020204020204" charset="-122"/>
            </a:endParaRPr>
          </a:p>
          <a:p>
            <a:pPr marL="180340" indent="-167640">
              <a:lnSpc>
                <a:spcPct val="100000"/>
              </a:lnSpc>
              <a:spcBef>
                <a:spcPts val="1445"/>
              </a:spcBef>
              <a:buChar char="-"/>
              <a:tabLst>
                <a:tab pos="180340" algn="l"/>
              </a:tabLst>
            </a:pPr>
            <a:r>
              <a:rPr b="1" dirty="0">
                <a:solidFill>
                  <a:schemeClr val="tx1"/>
                </a:solidFill>
                <a:latin typeface="微软雅黑" panose="020B0503020204020204" charset="-122"/>
                <a:ea typeface="微软雅黑" panose="020B0503020204020204" charset="-122"/>
                <a:cs typeface="微软雅黑" panose="020B0503020204020204" charset="-122"/>
              </a:rPr>
              <a:t>项目维护</a:t>
            </a:r>
            <a:r>
              <a:rPr b="1" spc="-10" dirty="0">
                <a:solidFill>
                  <a:schemeClr val="tx1"/>
                </a:solidFill>
                <a:latin typeface="微软雅黑" panose="020B0503020204020204" charset="-122"/>
                <a:ea typeface="微软雅黑" panose="020B0503020204020204" charset="-122"/>
                <a:cs typeface="微软雅黑" panose="020B0503020204020204" charset="-122"/>
              </a:rPr>
              <a:t> </a:t>
            </a:r>
            <a:r>
              <a:rPr b="1" dirty="0">
                <a:solidFill>
                  <a:schemeClr val="tx1"/>
                </a:solidFill>
                <a:latin typeface="微软雅黑" panose="020B0503020204020204" charset="-122"/>
                <a:ea typeface="微软雅黑" panose="020B0503020204020204" charset="-122"/>
                <a:cs typeface="微软雅黑" panose="020B0503020204020204" charset="-122"/>
              </a:rPr>
              <a:t>-</a:t>
            </a:r>
            <a:endParaRPr>
              <a:solidFill>
                <a:schemeClr val="tx1"/>
              </a:solidFill>
              <a:latin typeface="微软雅黑" panose="020B0503020204020204" charset="-122"/>
              <a:ea typeface="微软雅黑" panose="020B0503020204020204" charset="-122"/>
              <a:cs typeface="微软雅黑" panose="020B0503020204020204" charset="-122"/>
            </a:endParaRPr>
          </a:p>
          <a:p>
            <a:pPr marL="80645">
              <a:lnSpc>
                <a:spcPct val="100000"/>
              </a:lnSpc>
              <a:spcBef>
                <a:spcPts val="1545"/>
              </a:spcBef>
            </a:pPr>
            <a:r>
              <a:rPr spc="-5" dirty="0">
                <a:solidFill>
                  <a:schemeClr val="tx1"/>
                </a:solidFill>
                <a:latin typeface="微软雅黑" panose="020B0503020204020204" charset="-122"/>
                <a:ea typeface="微软雅黑" panose="020B0503020204020204" charset="-122"/>
                <a:cs typeface="微软雅黑" panose="020B0503020204020204" charset="-122"/>
              </a:rPr>
              <a:t>01.</a:t>
            </a:r>
            <a:r>
              <a:rPr dirty="0">
                <a:solidFill>
                  <a:schemeClr val="tx1"/>
                </a:solidFill>
                <a:latin typeface="微软雅黑" panose="020B0503020204020204" charset="-122"/>
                <a:ea typeface="微软雅黑" panose="020B0503020204020204" charset="-122"/>
                <a:cs typeface="微软雅黑" panose="020B0503020204020204" charset="-122"/>
              </a:rPr>
              <a:t>对活动物料进行制作，以及环节的确认</a:t>
            </a:r>
            <a:r>
              <a:rPr spc="-5" dirty="0">
                <a:solidFill>
                  <a:schemeClr val="tx1"/>
                </a:solidFill>
                <a:latin typeface="微软雅黑" panose="020B0503020204020204" charset="-122"/>
                <a:ea typeface="微软雅黑" panose="020B0503020204020204" charset="-122"/>
                <a:cs typeface="微软雅黑" panose="020B0503020204020204" charset="-122"/>
              </a:rPr>
              <a:t>。</a:t>
            </a:r>
            <a:endParaRPr>
              <a:solidFill>
                <a:schemeClr val="tx1"/>
              </a:solidFill>
              <a:latin typeface="微软雅黑" panose="020B0503020204020204" charset="-122"/>
              <a:ea typeface="微软雅黑" panose="020B0503020204020204" charset="-122"/>
              <a:cs typeface="微软雅黑" panose="020B0503020204020204" charset="-122"/>
            </a:endParaRPr>
          </a:p>
          <a:p>
            <a:pPr marL="80645">
              <a:lnSpc>
                <a:spcPct val="100000"/>
              </a:lnSpc>
            </a:pPr>
            <a:r>
              <a:rPr spc="-5" dirty="0">
                <a:solidFill>
                  <a:schemeClr val="tx1"/>
                </a:solidFill>
                <a:latin typeface="微软雅黑" panose="020B0503020204020204" charset="-122"/>
                <a:ea typeface="微软雅黑" panose="020B0503020204020204" charset="-122"/>
                <a:cs typeface="微软雅黑" panose="020B0503020204020204" charset="-122"/>
              </a:rPr>
              <a:t>02.</a:t>
            </a:r>
            <a:r>
              <a:rPr dirty="0">
                <a:solidFill>
                  <a:schemeClr val="tx1"/>
                </a:solidFill>
                <a:latin typeface="微软雅黑" panose="020B0503020204020204" charset="-122"/>
                <a:ea typeface="微软雅黑" panose="020B0503020204020204" charset="-122"/>
                <a:cs typeface="微软雅黑" panose="020B0503020204020204" charset="-122"/>
              </a:rPr>
              <a:t>加强活动执行的把握，保证活动的完成</a:t>
            </a:r>
            <a:r>
              <a:rPr spc="-5" dirty="0">
                <a:solidFill>
                  <a:schemeClr val="tx1"/>
                </a:solidFill>
                <a:latin typeface="微软雅黑" panose="020B0503020204020204" charset="-122"/>
                <a:ea typeface="微软雅黑" panose="020B0503020204020204" charset="-122"/>
                <a:cs typeface="微软雅黑" panose="020B0503020204020204" charset="-122"/>
              </a:rPr>
              <a:t>。</a:t>
            </a:r>
            <a:endParaRPr>
              <a:solidFill>
                <a:schemeClr val="tx1"/>
              </a:solidFill>
              <a:latin typeface="微软雅黑" panose="020B0503020204020204" charset="-122"/>
              <a:ea typeface="微软雅黑" panose="020B0503020204020204" charset="-122"/>
              <a:cs typeface="微软雅黑" panose="020B0503020204020204" charset="-122"/>
            </a:endParaRPr>
          </a:p>
          <a:p>
            <a:pPr marL="180340" indent="-167640">
              <a:lnSpc>
                <a:spcPct val="100000"/>
              </a:lnSpc>
              <a:spcBef>
                <a:spcPts val="1300"/>
              </a:spcBef>
              <a:buChar char="-"/>
              <a:tabLst>
                <a:tab pos="180340" algn="l"/>
              </a:tabLst>
            </a:pPr>
            <a:r>
              <a:rPr b="1" dirty="0">
                <a:solidFill>
                  <a:schemeClr val="tx1"/>
                </a:solidFill>
                <a:latin typeface="微软雅黑" panose="020B0503020204020204" charset="-122"/>
                <a:ea typeface="微软雅黑" panose="020B0503020204020204" charset="-122"/>
                <a:cs typeface="微软雅黑" panose="020B0503020204020204" charset="-122"/>
              </a:rPr>
              <a:t>用电预案</a:t>
            </a:r>
            <a:r>
              <a:rPr b="1" spc="-10" dirty="0">
                <a:solidFill>
                  <a:schemeClr val="tx1"/>
                </a:solidFill>
                <a:latin typeface="微软雅黑" panose="020B0503020204020204" charset="-122"/>
                <a:ea typeface="微软雅黑" panose="020B0503020204020204" charset="-122"/>
                <a:cs typeface="微软雅黑" panose="020B0503020204020204" charset="-122"/>
              </a:rPr>
              <a:t> </a:t>
            </a:r>
            <a:r>
              <a:rPr b="1" dirty="0">
                <a:solidFill>
                  <a:schemeClr val="tx1"/>
                </a:solidFill>
                <a:latin typeface="微软雅黑" panose="020B0503020204020204" charset="-122"/>
                <a:ea typeface="微软雅黑" panose="020B0503020204020204" charset="-122"/>
                <a:cs typeface="微软雅黑" panose="020B0503020204020204" charset="-122"/>
              </a:rPr>
              <a:t>-</a:t>
            </a:r>
            <a:endParaRPr>
              <a:solidFill>
                <a:schemeClr val="tx1"/>
              </a:solidFill>
              <a:latin typeface="微软雅黑" panose="020B0503020204020204" charset="-122"/>
              <a:ea typeface="微软雅黑" panose="020B0503020204020204" charset="-122"/>
              <a:cs typeface="微软雅黑" panose="020B0503020204020204" charset="-122"/>
            </a:endParaRPr>
          </a:p>
          <a:p>
            <a:pPr marL="93980" marR="5080">
              <a:lnSpc>
                <a:spcPct val="130000"/>
              </a:lnSpc>
              <a:spcBef>
                <a:spcPts val="645"/>
              </a:spcBef>
            </a:pPr>
            <a:r>
              <a:rPr spc="-5" dirty="0">
                <a:solidFill>
                  <a:schemeClr val="tx1"/>
                </a:solidFill>
                <a:latin typeface="微软雅黑" panose="020B0503020204020204" charset="-122"/>
                <a:ea typeface="微软雅黑" panose="020B0503020204020204" charset="-122"/>
                <a:cs typeface="微软雅黑" panose="020B0503020204020204" charset="-122"/>
              </a:rPr>
              <a:t>01.现场电源布线及电箱需要做好防范措施，现场执行人员，特别是现场负责人要时刻注意各线路的使用情况，发现隐 患及时处理。</a:t>
            </a:r>
            <a:endParaRPr>
              <a:solidFill>
                <a:schemeClr val="tx1"/>
              </a:solidFill>
              <a:latin typeface="微软雅黑" panose="020B0503020204020204" charset="-122"/>
              <a:ea typeface="微软雅黑" panose="020B0503020204020204" charset="-122"/>
              <a:cs typeface="微软雅黑" panose="020B0503020204020204" charset="-122"/>
            </a:endParaRPr>
          </a:p>
          <a:p>
            <a:pPr marL="93980">
              <a:lnSpc>
                <a:spcPct val="100000"/>
              </a:lnSpc>
              <a:spcBef>
                <a:spcPts val="575"/>
              </a:spcBef>
            </a:pPr>
            <a:r>
              <a:rPr spc="-5" dirty="0">
                <a:solidFill>
                  <a:schemeClr val="tx1"/>
                </a:solidFill>
                <a:latin typeface="微软雅黑" panose="020B0503020204020204" charset="-122"/>
                <a:ea typeface="微软雅黑" panose="020B0503020204020204" charset="-122"/>
                <a:cs typeface="微软雅黑" panose="020B0503020204020204" charset="-122"/>
              </a:rPr>
              <a:t>02.准备好相应的灭火器材。</a:t>
            </a:r>
            <a:endParaRPr>
              <a:solidFill>
                <a:schemeClr val="tx1"/>
              </a:solidFill>
              <a:latin typeface="微软雅黑" panose="020B0503020204020204" charset="-122"/>
              <a:ea typeface="微软雅黑" panose="020B0503020204020204" charset="-122"/>
              <a:cs typeface="微软雅黑" panose="020B0503020204020204" charset="-122"/>
            </a:endParaRPr>
          </a:p>
          <a:p>
            <a:pPr marL="180340" indent="-167640">
              <a:lnSpc>
                <a:spcPct val="100000"/>
              </a:lnSpc>
              <a:spcBef>
                <a:spcPts val="1405"/>
              </a:spcBef>
              <a:buChar char="-"/>
              <a:tabLst>
                <a:tab pos="180340" algn="l"/>
              </a:tabLst>
            </a:pPr>
            <a:r>
              <a:rPr b="1" dirty="0">
                <a:solidFill>
                  <a:schemeClr val="tx1"/>
                </a:solidFill>
                <a:latin typeface="微软雅黑" panose="020B0503020204020204" charset="-122"/>
                <a:ea typeface="微软雅黑" panose="020B0503020204020204" charset="-122"/>
                <a:cs typeface="微软雅黑" panose="020B0503020204020204" charset="-122"/>
              </a:rPr>
              <a:t>天气预案</a:t>
            </a:r>
            <a:r>
              <a:rPr b="1" spc="-10" dirty="0">
                <a:solidFill>
                  <a:schemeClr val="tx1"/>
                </a:solidFill>
                <a:latin typeface="微软雅黑" panose="020B0503020204020204" charset="-122"/>
                <a:ea typeface="微软雅黑" panose="020B0503020204020204" charset="-122"/>
                <a:cs typeface="微软雅黑" panose="020B0503020204020204" charset="-122"/>
              </a:rPr>
              <a:t> </a:t>
            </a:r>
            <a:r>
              <a:rPr b="1" dirty="0">
                <a:solidFill>
                  <a:schemeClr val="tx1"/>
                </a:solidFill>
                <a:latin typeface="微软雅黑" panose="020B0503020204020204" charset="-122"/>
                <a:ea typeface="微软雅黑" panose="020B0503020204020204" charset="-122"/>
                <a:cs typeface="微软雅黑" panose="020B0503020204020204" charset="-122"/>
              </a:rPr>
              <a:t>-</a:t>
            </a:r>
            <a:endParaRPr>
              <a:solidFill>
                <a:schemeClr val="tx1"/>
              </a:solidFill>
              <a:latin typeface="微软雅黑" panose="020B0503020204020204" charset="-122"/>
              <a:ea typeface="微软雅黑" panose="020B0503020204020204" charset="-122"/>
              <a:cs typeface="微软雅黑" panose="020B0503020204020204" charset="-122"/>
            </a:endParaRPr>
          </a:p>
          <a:p>
            <a:pPr marL="95250">
              <a:lnSpc>
                <a:spcPct val="100000"/>
              </a:lnSpc>
              <a:spcBef>
                <a:spcPts val="1580"/>
              </a:spcBef>
            </a:pPr>
            <a:r>
              <a:rPr spc="-5" dirty="0">
                <a:solidFill>
                  <a:schemeClr val="tx1"/>
                </a:solidFill>
                <a:latin typeface="微软雅黑" panose="020B0503020204020204" charset="-122"/>
                <a:ea typeface="微软雅黑" panose="020B0503020204020204" charset="-122"/>
                <a:cs typeface="微软雅黑" panose="020B0503020204020204" charset="-122"/>
              </a:rPr>
              <a:t>01.活动开始前应留意活动当天的天气预报，根据活动</a:t>
            </a:r>
            <a:endParaRPr>
              <a:solidFill>
                <a:schemeClr val="tx1"/>
              </a:solidFill>
              <a:latin typeface="微软雅黑" panose="020B0503020204020204" charset="-122"/>
              <a:ea typeface="微软雅黑" panose="020B0503020204020204" charset="-122"/>
              <a:cs typeface="微软雅黑" panose="020B0503020204020204" charset="-122"/>
            </a:endParaRPr>
          </a:p>
          <a:p>
            <a:pPr marL="95250">
              <a:lnSpc>
                <a:spcPct val="100000"/>
              </a:lnSpc>
              <a:spcBef>
                <a:spcPts val="575"/>
              </a:spcBef>
            </a:pPr>
            <a:r>
              <a:rPr spc="-5" dirty="0">
                <a:solidFill>
                  <a:schemeClr val="tx1"/>
                </a:solidFill>
                <a:latin typeface="微软雅黑" panose="020B0503020204020204" charset="-122"/>
                <a:ea typeface="微软雅黑" panose="020B0503020204020204" charset="-122"/>
                <a:cs typeface="微软雅黑" panose="020B0503020204020204" charset="-122"/>
              </a:rPr>
              <a:t>前一天的情况预估明天的天气预报，并对应做出预防措。</a:t>
            </a:r>
            <a:endParaRPr>
              <a:solidFill>
                <a:schemeClr val="tx1"/>
              </a:solidFill>
              <a:latin typeface="微软雅黑" panose="020B0503020204020204" charset="-122"/>
              <a:ea typeface="微软雅黑" panose="020B0503020204020204" charset="-122"/>
              <a:cs typeface="微软雅黑" panose="020B0503020204020204" charset="-122"/>
            </a:endParaRPr>
          </a:p>
          <a:p>
            <a:pPr marL="95250">
              <a:lnSpc>
                <a:spcPct val="100000"/>
              </a:lnSpc>
              <a:spcBef>
                <a:spcPts val="575"/>
              </a:spcBef>
            </a:pPr>
            <a:r>
              <a:rPr spc="-5" dirty="0">
                <a:solidFill>
                  <a:schemeClr val="tx1"/>
                </a:solidFill>
                <a:latin typeface="微软雅黑" panose="020B0503020204020204" charset="-122"/>
                <a:ea typeface="微软雅黑" panose="020B0503020204020204" charset="-122"/>
                <a:cs typeface="微软雅黑" panose="020B0503020204020204" charset="-122"/>
              </a:rPr>
              <a:t>02.根据活动当天的天气情况确定活动的运作方案。</a:t>
            </a:r>
            <a:endParaRPr spc="-5" dirty="0">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04/活动管理</a:t>
            </a:r>
            <a:endPar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object 4"/>
          <p:cNvSpPr txBox="1"/>
          <p:nvPr/>
        </p:nvSpPr>
        <p:spPr>
          <a:xfrm>
            <a:off x="552132" y="1079148"/>
            <a:ext cx="9625330" cy="4987925"/>
          </a:xfrm>
          <a:prstGeom prst="rect">
            <a:avLst/>
          </a:prstGeom>
        </p:spPr>
        <p:txBody>
          <a:bodyPr vert="horz" wrap="square" lIns="0" tIns="56515" rIns="0" bIns="0" rtlCol="0">
            <a:spAutoFit/>
          </a:bodyPr>
          <a:lstStyle/>
          <a:p>
            <a:pPr marL="3226435">
              <a:lnSpc>
                <a:spcPct val="100000"/>
              </a:lnSpc>
              <a:spcBef>
                <a:spcPts val="445"/>
              </a:spcBef>
              <a:tabLst>
                <a:tab pos="3480435" algn="l"/>
                <a:tab pos="3698240" algn="l"/>
                <a:tab pos="3893185" algn="l"/>
                <a:tab pos="4069715" algn="l"/>
                <a:tab pos="4291965" algn="l"/>
                <a:tab pos="4469130" algn="l"/>
                <a:tab pos="4664710" algn="l"/>
                <a:tab pos="5070475" algn="l"/>
                <a:tab pos="5366385" algn="l"/>
                <a:tab pos="5594350" algn="l"/>
                <a:tab pos="5833745" algn="l"/>
                <a:tab pos="6061710" algn="l"/>
                <a:tab pos="6304915" algn="l"/>
                <a:tab pos="6535420" algn="l"/>
                <a:tab pos="6831330" algn="l"/>
                <a:tab pos="7061200" algn="l"/>
                <a:tab pos="7301230" algn="l"/>
              </a:tabLst>
            </a:pPr>
            <a:endParaRPr sz="3200" b="1" dirty="0">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00000"/>
              </a:lnSpc>
              <a:spcBef>
                <a:spcPts val="0"/>
              </a:spcBef>
              <a:tabLst>
                <a:tab pos="3480435" algn="l"/>
                <a:tab pos="3698240" algn="l"/>
                <a:tab pos="3893185" algn="l"/>
                <a:tab pos="4069715" algn="l"/>
                <a:tab pos="4291965" algn="l"/>
                <a:tab pos="4469130" algn="l"/>
                <a:tab pos="4664710" algn="l"/>
                <a:tab pos="5070475" algn="l"/>
                <a:tab pos="5366385" algn="l"/>
                <a:tab pos="5594350" algn="l"/>
                <a:tab pos="5833745" algn="l"/>
                <a:tab pos="6061710" algn="l"/>
                <a:tab pos="6304915" algn="l"/>
                <a:tab pos="6535420" algn="l"/>
                <a:tab pos="6831330" algn="l"/>
                <a:tab pos="7061200" algn="l"/>
                <a:tab pos="7301230" algn="l"/>
              </a:tabLst>
            </a:pPr>
            <a:r>
              <a:rPr sz="3200" b="1" dirty="0">
                <a:solidFill>
                  <a:schemeClr val="tx1"/>
                </a:solidFill>
                <a:latin typeface="微软雅黑" panose="020B0503020204020204" charset="-122"/>
                <a:ea typeface="微软雅黑" panose="020B0503020204020204" charset="-122"/>
                <a:cs typeface="微软雅黑" panose="020B0503020204020204" charset="-122"/>
              </a:rPr>
              <a:t>后勤保障预防措</a:t>
            </a:r>
            <a:r>
              <a:rPr sz="3200" b="1" spc="0" dirty="0">
                <a:solidFill>
                  <a:schemeClr val="tx1"/>
                </a:solidFill>
                <a:latin typeface="微软雅黑" panose="020B0503020204020204" charset="-122"/>
                <a:ea typeface="微软雅黑" panose="020B0503020204020204" charset="-122"/>
                <a:cs typeface="微软雅黑" panose="020B0503020204020204" charset="-122"/>
              </a:rPr>
              <a:t>施</a:t>
            </a:r>
            <a:endParaRPr sz="3200">
              <a:solidFill>
                <a:schemeClr val="tx1"/>
              </a:solidFill>
              <a:latin typeface="微软雅黑" panose="020B0503020204020204" charset="-122"/>
              <a:ea typeface="微软雅黑" panose="020B0503020204020204" charset="-122"/>
              <a:cs typeface="微软雅黑" panose="020B0503020204020204" charset="-122"/>
            </a:endParaRPr>
          </a:p>
          <a:p>
            <a:pPr marL="355600" marR="5080" indent="-342900">
              <a:lnSpc>
                <a:spcPct val="152000"/>
              </a:lnSpc>
              <a:spcBef>
                <a:spcPts val="390"/>
              </a:spcBef>
              <a:buChar char="•"/>
              <a:tabLst>
                <a:tab pos="354965" algn="l"/>
                <a:tab pos="355600" algn="l"/>
              </a:tabLst>
            </a:pPr>
            <a:r>
              <a:rPr spc="10" dirty="0">
                <a:solidFill>
                  <a:schemeClr val="tx1"/>
                </a:solidFill>
                <a:latin typeface="微软雅黑" panose="020B0503020204020204" charset="-122"/>
                <a:ea typeface="微软雅黑" panose="020B0503020204020204" charset="-122"/>
                <a:cs typeface="微软雅黑" panose="020B0503020204020204" charset="-122"/>
              </a:rPr>
              <a:t>本次活动在具体执行的过程中将有大量后勤保障工作需要得到足够的重视，后勤保障 </a:t>
            </a:r>
            <a:r>
              <a:rPr spc="15" dirty="0">
                <a:solidFill>
                  <a:schemeClr val="tx1"/>
                </a:solidFill>
                <a:latin typeface="微软雅黑" panose="020B0503020204020204" charset="-122"/>
                <a:ea typeface="微软雅黑" panose="020B0503020204020204" charset="-122"/>
                <a:cs typeface="微软雅黑" panose="020B0503020204020204" charset="-122"/>
              </a:rPr>
              <a:t>工作的好坏将直接或间接影响本次活动效果</a:t>
            </a:r>
            <a:endParaRPr>
              <a:solidFill>
                <a:schemeClr val="tx1"/>
              </a:solidFill>
              <a:latin typeface="微软雅黑" panose="020B0503020204020204" charset="-122"/>
              <a:ea typeface="微软雅黑" panose="020B0503020204020204" charset="-122"/>
              <a:cs typeface="微软雅黑" panose="020B0503020204020204" charset="-122"/>
            </a:endParaRPr>
          </a:p>
          <a:p>
            <a:pPr>
              <a:lnSpc>
                <a:spcPct val="100000"/>
              </a:lnSpc>
              <a:buChar char="•"/>
            </a:pPr>
            <a:endParaRPr>
              <a:solidFill>
                <a:schemeClr val="tx1"/>
              </a:solidFill>
              <a:latin typeface="微软雅黑" panose="020B0503020204020204" charset="-122"/>
              <a:ea typeface="微软雅黑" panose="020B0503020204020204" charset="-122"/>
              <a:cs typeface="微软雅黑" panose="020B0503020204020204" charset="-122"/>
            </a:endParaRPr>
          </a:p>
          <a:p>
            <a:pPr marL="355600" indent="-342900">
              <a:lnSpc>
                <a:spcPct val="100000"/>
              </a:lnSpc>
              <a:spcBef>
                <a:spcPts val="2075"/>
              </a:spcBef>
              <a:buChar char="•"/>
              <a:tabLst>
                <a:tab pos="354965" algn="l"/>
                <a:tab pos="355600" algn="l"/>
              </a:tabLst>
            </a:pPr>
            <a:r>
              <a:rPr spc="-5" dirty="0">
                <a:solidFill>
                  <a:schemeClr val="tx1"/>
                </a:solidFill>
                <a:latin typeface="微软雅黑" panose="020B0503020204020204" charset="-122"/>
                <a:ea typeface="微软雅黑" panose="020B0503020204020204" charset="-122"/>
                <a:cs typeface="微软雅黑" panose="020B0503020204020204" charset="-122"/>
              </a:rPr>
              <a:t>1</a:t>
            </a:r>
            <a:r>
              <a:rPr dirty="0">
                <a:solidFill>
                  <a:schemeClr val="tx1"/>
                </a:solidFill>
                <a:latin typeface="微软雅黑" panose="020B0503020204020204" charset="-122"/>
                <a:ea typeface="微软雅黑" panose="020B0503020204020204" charset="-122"/>
                <a:cs typeface="微软雅黑" panose="020B0503020204020204" charset="-122"/>
              </a:rPr>
              <a:t>、制定合作计划：定期和项目场对接人进行工作联系</a:t>
            </a:r>
            <a:endParaRPr>
              <a:solidFill>
                <a:schemeClr val="tx1"/>
              </a:solidFill>
              <a:latin typeface="微软雅黑" panose="020B0503020204020204" charset="-122"/>
              <a:ea typeface="微软雅黑" panose="020B0503020204020204" charset="-122"/>
              <a:cs typeface="微软雅黑" panose="020B0503020204020204" charset="-122"/>
            </a:endParaRPr>
          </a:p>
          <a:p>
            <a:pPr marL="355600" marR="19685" indent="-342900">
              <a:lnSpc>
                <a:spcPct val="150000"/>
              </a:lnSpc>
              <a:spcBef>
                <a:spcPts val="420"/>
              </a:spcBef>
              <a:buChar char="•"/>
              <a:tabLst>
                <a:tab pos="354965" algn="l"/>
                <a:tab pos="355600" algn="l"/>
              </a:tabLst>
            </a:pPr>
            <a:r>
              <a:rPr spc="-5" dirty="0">
                <a:solidFill>
                  <a:schemeClr val="tx1"/>
                </a:solidFill>
                <a:latin typeface="微软雅黑" panose="020B0503020204020204" charset="-122"/>
                <a:ea typeface="微软雅黑" panose="020B0503020204020204" charset="-122"/>
                <a:cs typeface="微软雅黑" panose="020B0503020204020204" charset="-122"/>
              </a:rPr>
              <a:t>2</a:t>
            </a:r>
            <a:r>
              <a:rPr dirty="0">
                <a:solidFill>
                  <a:schemeClr val="tx1"/>
                </a:solidFill>
                <a:latin typeface="微软雅黑" panose="020B0503020204020204" charset="-122"/>
                <a:ea typeface="微软雅黑" panose="020B0503020204020204" charset="-122"/>
                <a:cs typeface="微软雅黑" panose="020B0503020204020204" charset="-122"/>
              </a:rPr>
              <a:t>、消防：现场安排消防小组，配备消防用具（灭火器，面罩）等，并安排保安守候在电闸或者 容易起火的地方</a:t>
            </a:r>
            <a:endParaRPr>
              <a:solidFill>
                <a:schemeClr val="tx1"/>
              </a:solidFill>
              <a:latin typeface="微软雅黑" panose="020B0503020204020204" charset="-122"/>
              <a:ea typeface="微软雅黑" panose="020B0503020204020204" charset="-122"/>
              <a:cs typeface="微软雅黑" panose="020B0503020204020204" charset="-122"/>
            </a:endParaRPr>
          </a:p>
          <a:p>
            <a:pPr marL="355600" marR="69850" indent="-342900">
              <a:lnSpc>
                <a:spcPct val="150000"/>
              </a:lnSpc>
              <a:spcBef>
                <a:spcPts val="420"/>
              </a:spcBef>
              <a:buChar char="•"/>
              <a:tabLst>
                <a:tab pos="354965" algn="l"/>
                <a:tab pos="355600" algn="l"/>
              </a:tabLst>
            </a:pPr>
            <a:r>
              <a:rPr spc="-5" dirty="0">
                <a:solidFill>
                  <a:schemeClr val="tx1"/>
                </a:solidFill>
                <a:latin typeface="微软雅黑" panose="020B0503020204020204" charset="-122"/>
                <a:ea typeface="微软雅黑" panose="020B0503020204020204" charset="-122"/>
                <a:cs typeface="微软雅黑" panose="020B0503020204020204" charset="-122"/>
              </a:rPr>
              <a:t>3</a:t>
            </a:r>
            <a:r>
              <a:rPr dirty="0">
                <a:solidFill>
                  <a:schemeClr val="tx1"/>
                </a:solidFill>
                <a:latin typeface="微软雅黑" panose="020B0503020204020204" charset="-122"/>
                <a:ea typeface="微软雅黑" panose="020B0503020204020204" charset="-122"/>
                <a:cs typeface="微软雅黑" panose="020B0503020204020204" charset="-122"/>
              </a:rPr>
              <a:t>、电工、音响：活动当天备用电缆线</a:t>
            </a:r>
            <a:r>
              <a:rPr spc="-5" dirty="0">
                <a:solidFill>
                  <a:schemeClr val="tx1"/>
                </a:solidFill>
                <a:latin typeface="微软雅黑" panose="020B0503020204020204" charset="-122"/>
                <a:ea typeface="微软雅黑" panose="020B0503020204020204" charset="-122"/>
                <a:cs typeface="微软雅黑" panose="020B0503020204020204" charset="-122"/>
              </a:rPr>
              <a:t>2</a:t>
            </a:r>
            <a:r>
              <a:rPr dirty="0">
                <a:solidFill>
                  <a:schemeClr val="tx1"/>
                </a:solidFill>
                <a:latin typeface="微软雅黑" panose="020B0503020204020204" charset="-122"/>
                <a:ea typeface="微软雅黑" panose="020B0503020204020204" charset="-122"/>
                <a:cs typeface="微软雅黑" panose="020B0503020204020204" charset="-122"/>
              </a:rPr>
              <a:t>根，电源插头</a:t>
            </a:r>
            <a:r>
              <a:rPr spc="-5" dirty="0">
                <a:solidFill>
                  <a:schemeClr val="tx1"/>
                </a:solidFill>
                <a:latin typeface="微软雅黑" panose="020B0503020204020204" charset="-122"/>
                <a:ea typeface="微软雅黑" panose="020B0503020204020204" charset="-122"/>
                <a:cs typeface="微软雅黑" panose="020B0503020204020204" charset="-122"/>
              </a:rPr>
              <a:t>2</a:t>
            </a:r>
            <a:r>
              <a:rPr dirty="0">
                <a:solidFill>
                  <a:schemeClr val="tx1"/>
                </a:solidFill>
                <a:latin typeface="微软雅黑" panose="020B0503020204020204" charset="-122"/>
                <a:ea typeface="微软雅黑" panose="020B0503020204020204" charset="-122"/>
                <a:cs typeface="微软雅黑" panose="020B0503020204020204" charset="-122"/>
              </a:rPr>
              <a:t>个，备用麦克风</a:t>
            </a:r>
            <a:r>
              <a:rPr spc="-5" dirty="0">
                <a:solidFill>
                  <a:schemeClr val="tx1"/>
                </a:solidFill>
                <a:latin typeface="微软雅黑" panose="020B0503020204020204" charset="-122"/>
                <a:ea typeface="微软雅黑" panose="020B0503020204020204" charset="-122"/>
                <a:cs typeface="微软雅黑" panose="020B0503020204020204" charset="-122"/>
              </a:rPr>
              <a:t>3-4</a:t>
            </a:r>
            <a:r>
              <a:rPr dirty="0">
                <a:solidFill>
                  <a:schemeClr val="tx1"/>
                </a:solidFill>
                <a:latin typeface="微软雅黑" panose="020B0503020204020204" charset="-122"/>
                <a:ea typeface="微软雅黑" panose="020B0503020204020204" charset="-122"/>
                <a:cs typeface="微软雅黑" panose="020B0503020204020204" charset="-122"/>
              </a:rPr>
              <a:t>个，检测维护用电、 配备发电机</a:t>
            </a:r>
            <a:r>
              <a:rPr spc="-5" dirty="0">
                <a:solidFill>
                  <a:schemeClr val="tx1"/>
                </a:solidFill>
                <a:latin typeface="微软雅黑" panose="020B0503020204020204" charset="-122"/>
                <a:ea typeface="微软雅黑" panose="020B0503020204020204" charset="-122"/>
                <a:cs typeface="微软雅黑" panose="020B0503020204020204" charset="-122"/>
              </a:rPr>
              <a:t>1</a:t>
            </a:r>
            <a:r>
              <a:rPr dirty="0">
                <a:solidFill>
                  <a:schemeClr val="tx1"/>
                </a:solidFill>
                <a:latin typeface="微软雅黑" panose="020B0503020204020204" charset="-122"/>
                <a:ea typeface="微软雅黑" panose="020B0503020204020204" charset="-122"/>
                <a:cs typeface="微软雅黑" panose="020B0503020204020204" charset="-122"/>
              </a:rPr>
              <a:t>台，专业电工以及音响师，保证当天活动效果</a:t>
            </a:r>
            <a:endParaRPr>
              <a:solidFill>
                <a:schemeClr val="tx1"/>
              </a:solidFill>
              <a:latin typeface="微软雅黑" panose="020B0503020204020204" charset="-122"/>
              <a:ea typeface="微软雅黑" panose="020B0503020204020204" charset="-122"/>
              <a:cs typeface="微软雅黑" panose="020B0503020204020204" charset="-122"/>
            </a:endParaRPr>
          </a:p>
          <a:p>
            <a:pPr marL="355600" indent="-342900">
              <a:lnSpc>
                <a:spcPct val="100000"/>
              </a:lnSpc>
              <a:spcBef>
                <a:spcPts val="1470"/>
              </a:spcBef>
              <a:buChar char="•"/>
              <a:tabLst>
                <a:tab pos="354965" algn="l"/>
                <a:tab pos="355600" algn="l"/>
              </a:tabLst>
            </a:pPr>
            <a:r>
              <a:rPr spc="-5" dirty="0">
                <a:solidFill>
                  <a:schemeClr val="tx1"/>
                </a:solidFill>
                <a:latin typeface="微软雅黑" panose="020B0503020204020204" charset="-122"/>
                <a:ea typeface="微软雅黑" panose="020B0503020204020204" charset="-122"/>
                <a:cs typeface="微软雅黑" panose="020B0503020204020204" charset="-122"/>
              </a:rPr>
              <a:t>4</a:t>
            </a:r>
            <a:r>
              <a:rPr dirty="0">
                <a:solidFill>
                  <a:schemeClr val="tx1"/>
                </a:solidFill>
                <a:latin typeface="微软雅黑" panose="020B0503020204020204" charset="-122"/>
                <a:ea typeface="微软雅黑" panose="020B0503020204020204" charset="-122"/>
                <a:cs typeface="微软雅黑" panose="020B0503020204020204" charset="-122"/>
              </a:rPr>
              <a:t>、报批工作：包含当地报批流程、明星活动报批等</a:t>
            </a:r>
            <a:r>
              <a:rPr spc="-5" dirty="0">
                <a:solidFill>
                  <a:schemeClr val="tx1"/>
                </a:solidFill>
                <a:latin typeface="微软雅黑" panose="020B0503020204020204" charset="-122"/>
                <a:ea typeface="微软雅黑" panose="020B0503020204020204" charset="-122"/>
                <a:cs typeface="微软雅黑" panose="020B0503020204020204" charset="-122"/>
              </a:rPr>
              <a:t>...</a:t>
            </a:r>
            <a:endParaRPr spc="-5" dirty="0">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去3"/>
          <p:cNvPicPr>
            <a:picLocks noChangeAspect="1"/>
          </p:cNvPicPr>
          <p:nvPr/>
        </p:nvPicPr>
        <p:blipFill>
          <a:blip r:embed="rId1"/>
          <a:srcRect l="6012" t="12398" r="4883" b="9537"/>
          <a:stretch>
            <a:fillRect/>
          </a:stretch>
        </p:blipFill>
        <p:spPr>
          <a:xfrm>
            <a:off x="0" y="-2540"/>
            <a:ext cx="12192000" cy="6860540"/>
          </a:xfrm>
          <a:prstGeom prst="rect">
            <a:avLst/>
          </a:prstGeom>
        </p:spPr>
      </p:pic>
      <p:sp>
        <p:nvSpPr>
          <p:cNvPr id="17" name="矩形 16"/>
          <p:cNvSpPr/>
          <p:nvPr/>
        </p:nvSpPr>
        <p:spPr>
          <a:xfrm>
            <a:off x="280670" y="137160"/>
            <a:ext cx="11630660" cy="6581140"/>
          </a:xfrm>
          <a:prstGeom prst="rect">
            <a:avLst/>
          </a:prstGeom>
          <a:solidFill>
            <a:srgbClr val="F39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3957320" y="4864735"/>
            <a:ext cx="7664450" cy="1322070"/>
          </a:xfrm>
          <a:prstGeom prst="rect">
            <a:avLst/>
          </a:prstGeom>
          <a:noFill/>
          <a:extLst>
            <a:ext uri="{909E8E84-426E-40DD-AFC4-6F175D3DCCD1}">
              <a14:hiddenFill xmlns:a14="http://schemas.microsoft.com/office/drawing/2010/main">
                <a:solidFill>
                  <a:srgbClr val="B5F944"/>
                </a:solidFill>
              </a14:hiddenFill>
            </a:ext>
          </a:extLst>
        </p:spPr>
        <p:txBody>
          <a:bodyPr wrap="square" rtlCol="0">
            <a:spAutoFit/>
          </a:bodyPr>
          <a:lstStyle/>
          <a:p>
            <a:pPr algn="dist"/>
            <a:r>
              <a:rPr lang="en-US" altLang="zh-CN" sz="8000" b="1" u="sng">
                <a:solidFill>
                  <a:schemeClr val="bg1"/>
                </a:solidFill>
                <a:latin typeface="微软雅黑" panose="020B0503020204020204" charset="-122"/>
                <a:ea typeface="微软雅黑" panose="020B0503020204020204" charset="-122"/>
                <a:cs typeface="微软雅黑" panose="020B0503020204020204" charset="-122"/>
              </a:rPr>
              <a:t>WHAT TO DO</a:t>
            </a:r>
            <a:r>
              <a:rPr lang="zh-CN" altLang="en-US" sz="8000" b="1" u="sng">
                <a:solidFill>
                  <a:schemeClr val="bg1"/>
                </a:solidFill>
                <a:latin typeface="微软雅黑" panose="020B0503020204020204" charset="-122"/>
                <a:ea typeface="微软雅黑" panose="020B0503020204020204" charset="-122"/>
                <a:cs typeface="微软雅黑" panose="020B0503020204020204" charset="-122"/>
              </a:rPr>
              <a:t>？</a:t>
            </a:r>
            <a:endParaRPr lang="zh-CN" altLang="en-US" sz="8000" b="1" u="sng">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9" name="文本框 18"/>
          <p:cNvSpPr txBox="1"/>
          <p:nvPr/>
        </p:nvSpPr>
        <p:spPr>
          <a:xfrm>
            <a:off x="508000" y="1645285"/>
            <a:ext cx="3716020" cy="583565"/>
          </a:xfrm>
          <a:prstGeom prst="rect">
            <a:avLst/>
          </a:prstGeom>
          <a:noFill/>
        </p:spPr>
        <p:txBody>
          <a:bodyPr wrap="square" rtlCol="0">
            <a:spAutoFit/>
          </a:bodyPr>
          <a:lstStyle/>
          <a:p>
            <a:pPr algn="r"/>
            <a:r>
              <a:rPr lang="en-US" altLang="zh-CN" sz="3200" dirty="0">
                <a:solidFill>
                  <a:schemeClr val="bg1"/>
                </a:solidFill>
                <a:latin typeface="微软雅黑" panose="020B0503020204020204" charset="-122"/>
                <a:ea typeface="微软雅黑" panose="020B0503020204020204" charset="-122"/>
                <a:cs typeface="微软雅黑" panose="020B0503020204020204" charset="-122"/>
              </a:rPr>
              <a:t>NEW </a:t>
            </a:r>
            <a:r>
              <a:rPr lang="en-US" altLang="zh-CN" sz="3200" i="0" dirty="0">
                <a:solidFill>
                  <a:schemeClr val="bg1"/>
                </a:solidFill>
                <a:effectLst/>
                <a:latin typeface="微软雅黑" panose="020B0503020204020204" charset="-122"/>
                <a:ea typeface="微软雅黑" panose="020B0503020204020204" charset="-122"/>
                <a:cs typeface="微软雅黑" panose="020B0503020204020204" charset="-122"/>
              </a:rPr>
              <a:t>EXPERIENCE</a:t>
            </a:r>
            <a:endParaRPr lang="en-US" altLang="zh-CN" sz="3200" i="0" dirty="0">
              <a:solidFill>
                <a:schemeClr val="bg1"/>
              </a:solidFill>
              <a:effectLst/>
              <a:latin typeface="微软雅黑" panose="020B0503020204020204" charset="-122"/>
              <a:ea typeface="微软雅黑" panose="020B0503020204020204" charset="-122"/>
              <a:cs typeface="微软雅黑" panose="020B0503020204020204" charset="-122"/>
            </a:endParaRPr>
          </a:p>
        </p:txBody>
      </p:sp>
      <p:sp>
        <p:nvSpPr>
          <p:cNvPr id="22" name="文本框 21"/>
          <p:cNvSpPr txBox="1"/>
          <p:nvPr/>
        </p:nvSpPr>
        <p:spPr>
          <a:xfrm>
            <a:off x="4906010" y="747395"/>
            <a:ext cx="5400675" cy="1014730"/>
          </a:xfrm>
          <a:prstGeom prst="rect">
            <a:avLst/>
          </a:prstGeom>
          <a:noFill/>
        </p:spPr>
        <p:txBody>
          <a:bodyPr wrap="square" rtlCol="0">
            <a:spAutoFit/>
          </a:bodyPr>
          <a:lstStyle/>
          <a:p>
            <a:pPr algn="l" fontAlgn="auto">
              <a:lnSpc>
                <a:spcPct val="150000"/>
              </a:lnSpc>
            </a:pPr>
            <a:r>
              <a:rPr lang="en-US" altLang="zh-CN"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区别于</a:t>
            </a:r>
            <a:r>
              <a:rPr lang="zh-CN" altLang="en-US"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冬日</a:t>
            </a:r>
            <a:r>
              <a:rPr lang="en-US" altLang="zh-CN"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的</a:t>
            </a:r>
            <a:r>
              <a:rPr lang="zh-CN" altLang="en-US"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手作暖场</a:t>
            </a:r>
            <a:r>
              <a:rPr lang="en-US" altLang="zh-CN"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传统形式</a:t>
            </a:r>
            <a:endParaRPr lang="en-US" altLang="zh-CN"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gn="l" fontAlgn="auto">
              <a:lnSpc>
                <a:spcPct val="150000"/>
              </a:lnSpc>
            </a:pPr>
            <a:r>
              <a:rPr lang="en-US" altLang="zh-CN"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打造</a:t>
            </a:r>
            <a:r>
              <a:rPr lang="zh-CN" altLang="en-US"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篇章式</a:t>
            </a:r>
            <a:r>
              <a:rPr lang="en-US" altLang="zh-CN"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a:t>
            </a:r>
            <a:r>
              <a:rPr lang="zh-CN" altLang="en-US"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暖冬造物节</a:t>
            </a:r>
            <a:r>
              <a:rPr lang="en-US" altLang="zh-CN"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a:t>
            </a:r>
            <a:r>
              <a:rPr lang="en-US" altLang="zh-CN"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生活场景体验</a:t>
            </a:r>
            <a:endParaRPr lang="en-US" altLang="zh-CN" sz="2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23" name="文本框 22"/>
          <p:cNvSpPr txBox="1"/>
          <p:nvPr/>
        </p:nvSpPr>
        <p:spPr>
          <a:xfrm>
            <a:off x="534670" y="963295"/>
            <a:ext cx="3689350" cy="583565"/>
          </a:xfrm>
          <a:prstGeom prst="rect">
            <a:avLst/>
          </a:prstGeom>
          <a:solidFill>
            <a:srgbClr val="FFC000"/>
          </a:solidFill>
        </p:spPr>
        <p:txBody>
          <a:bodyPr wrap="square" rtlCol="0">
            <a:spAutoFit/>
          </a:bodyPr>
          <a:lstStyle/>
          <a:p>
            <a:pPr algn="l"/>
            <a:r>
              <a:rPr lang="zh-CN" altLang="en-US" sz="3200" b="1">
                <a:solidFill>
                  <a:srgbClr val="000000"/>
                </a:solidFill>
                <a:latin typeface="微软雅黑" panose="020B0503020204020204" charset="-122"/>
                <a:ea typeface="微软雅黑" panose="020B0503020204020204" charset="-122"/>
                <a:cs typeface="微软雅黑" panose="020B0503020204020204" charset="-122"/>
              </a:rPr>
              <a:t>“Ta”要颠覆——</a:t>
            </a:r>
            <a:endParaRPr lang="zh-CN" altLang="en-US" sz="32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24" name="文本框 23"/>
          <p:cNvSpPr txBox="1"/>
          <p:nvPr/>
        </p:nvSpPr>
        <p:spPr>
          <a:xfrm>
            <a:off x="1385570" y="2868295"/>
            <a:ext cx="3689350" cy="583565"/>
          </a:xfrm>
          <a:prstGeom prst="rect">
            <a:avLst/>
          </a:prstGeom>
          <a:solidFill>
            <a:srgbClr val="FFC000"/>
          </a:solidFill>
        </p:spPr>
        <p:txBody>
          <a:bodyPr wrap="square" rtlCol="0">
            <a:spAutoFit/>
          </a:bodyPr>
          <a:lstStyle/>
          <a:p>
            <a:pPr algn="l"/>
            <a:r>
              <a:rPr lang="zh-CN" altLang="en-US" sz="3200" b="1">
                <a:solidFill>
                  <a:srgbClr val="000000"/>
                </a:solidFill>
                <a:latin typeface="微软雅黑" panose="020B0503020204020204" charset="-122"/>
                <a:ea typeface="微软雅黑" panose="020B0503020204020204" charset="-122"/>
                <a:cs typeface="微软雅黑" panose="020B0503020204020204" charset="-122"/>
              </a:rPr>
              <a:t>“Ta”要打造——</a:t>
            </a:r>
            <a:endParaRPr lang="zh-CN" altLang="en-US" sz="32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25" name="文本框 24"/>
          <p:cNvSpPr txBox="1"/>
          <p:nvPr/>
        </p:nvSpPr>
        <p:spPr>
          <a:xfrm>
            <a:off x="2655021" y="3638093"/>
            <a:ext cx="2419985" cy="583565"/>
          </a:xfrm>
          <a:prstGeom prst="rect">
            <a:avLst/>
          </a:prstGeom>
          <a:noFill/>
        </p:spPr>
        <p:txBody>
          <a:bodyPr wrap="none" rtlCol="0">
            <a:spAutoFit/>
          </a:bodyPr>
          <a:lstStyle>
            <a:defPPr>
              <a:defRPr lang="zh-CN"/>
            </a:defPPr>
            <a:lvl1pPr>
              <a:defRPr b="1">
                <a:solidFill>
                  <a:schemeClr val="bg1"/>
                </a:solidFill>
                <a:latin typeface="Arial Black" panose="020B0A04020102020204" pitchFamily="34" charset="0"/>
              </a:defRPr>
            </a:lvl1pPr>
          </a:lstStyle>
          <a:p>
            <a:pPr algn="r"/>
            <a:r>
              <a:rPr lang="en-US" altLang="zh-CN" sz="3200" b="0" dirty="0">
                <a:solidFill>
                  <a:schemeClr val="bg1"/>
                </a:solidFill>
                <a:latin typeface="微软雅黑" panose="020B0503020204020204" charset="-122"/>
                <a:ea typeface="微软雅黑" panose="020B0503020204020204" charset="-122"/>
                <a:cs typeface="微软雅黑" panose="020B0503020204020204" charset="-122"/>
              </a:rPr>
              <a:t>NEW STYLE</a:t>
            </a:r>
            <a:endParaRPr lang="en-US" altLang="zh-CN" sz="3200" b="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26" name="文本框 25"/>
          <p:cNvSpPr txBox="1"/>
          <p:nvPr/>
        </p:nvSpPr>
        <p:spPr>
          <a:xfrm>
            <a:off x="5319395" y="2696845"/>
            <a:ext cx="6436360" cy="1529715"/>
          </a:xfrm>
          <a:prstGeom prst="rect">
            <a:avLst/>
          </a:prstGeom>
          <a:noFill/>
        </p:spPr>
        <p:txBody>
          <a:bodyPr wrap="square" rtlCol="0">
            <a:spAutoFit/>
          </a:bodyPr>
          <a:lstStyle/>
          <a:p>
            <a:pPr algn="l">
              <a:lnSpc>
                <a:spcPct val="130000"/>
              </a:lnSpc>
            </a:pPr>
            <a:r>
              <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全城寻找“造物主” ，造一场绒绒暖冬</a:t>
            </a:r>
            <a:endPar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gn="l">
              <a:lnSpc>
                <a:spcPct val="130000"/>
              </a:lnSpc>
            </a:pPr>
            <a:r>
              <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火锅局、</a:t>
            </a:r>
            <a:r>
              <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剁手局、手作局、</a:t>
            </a:r>
            <a:r>
              <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lt"/>
              </a:rPr>
              <a:t>圣诞局、</a:t>
            </a:r>
            <a:r>
              <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潮玩局</a:t>
            </a:r>
            <a:endPar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endParaRPr>
          </a:p>
          <a:p>
            <a:pPr algn="l">
              <a:lnSpc>
                <a:spcPct val="130000"/>
              </a:lnSpc>
            </a:pPr>
            <a:r>
              <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五局狂欢等你来闯</a:t>
            </a:r>
            <a:endPar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495300" y="549275"/>
            <a:ext cx="10452100" cy="583565"/>
          </a:xfrm>
          <a:prstGeom prst="rect">
            <a:avLst/>
          </a:prstGeom>
          <a:noFill/>
        </p:spPr>
        <p:txBody>
          <a:bodyPr wrap="square" rtlCol="0">
            <a:spAutoFit/>
          </a:bodyPr>
          <a:lstStyle/>
          <a:p>
            <a:pPr algn="l"/>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04/活动管理</a:t>
            </a:r>
            <a:endPar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
        <p:nvSpPr>
          <p:cNvPr id="2" name="object 5"/>
          <p:cNvSpPr txBox="1"/>
          <p:nvPr/>
        </p:nvSpPr>
        <p:spPr>
          <a:xfrm>
            <a:off x="492125" y="1570990"/>
            <a:ext cx="11220450" cy="4043045"/>
          </a:xfrm>
          <a:prstGeom prst="rect">
            <a:avLst/>
          </a:prstGeom>
        </p:spPr>
        <p:txBody>
          <a:bodyPr vert="horz" wrap="square" lIns="0" tIns="13335" rIns="0" bIns="0" rtlCol="0">
            <a:spAutoFit/>
          </a:bodyPr>
          <a:lstStyle/>
          <a:p>
            <a:pPr fontAlgn="auto">
              <a:lnSpc>
                <a:spcPct val="100000"/>
              </a:lnSpc>
              <a:spcBef>
                <a:spcPts val="100"/>
              </a:spcBef>
              <a:tabLst>
                <a:tab pos="3779520" algn="l"/>
                <a:tab pos="3997325" algn="l"/>
                <a:tab pos="4192270" algn="l"/>
                <a:tab pos="4368800" algn="l"/>
                <a:tab pos="4591050" algn="l"/>
                <a:tab pos="4768215" algn="l"/>
                <a:tab pos="4963795" algn="l"/>
                <a:tab pos="5369560" algn="l"/>
                <a:tab pos="5665470" algn="l"/>
                <a:tab pos="5893435" algn="l"/>
                <a:tab pos="6132830" algn="l"/>
                <a:tab pos="6360795" algn="l"/>
                <a:tab pos="6604000" algn="l"/>
                <a:tab pos="6834505" algn="l"/>
                <a:tab pos="7130415" algn="l"/>
                <a:tab pos="7360920" algn="l"/>
                <a:tab pos="7600315" algn="l"/>
              </a:tabLst>
            </a:pPr>
            <a:r>
              <a:rPr sz="1950" spc="0" dirty="0">
                <a:solidFill>
                  <a:schemeClr val="tx1"/>
                </a:solidFill>
                <a:latin typeface="微软雅黑" panose="020B0503020204020204" charset="-122"/>
                <a:ea typeface="微软雅黑" panose="020B0503020204020204" charset="-122"/>
                <a:cs typeface="微软雅黑" panose="020B0503020204020204" charset="-122"/>
              </a:rPr>
              <a:t>1</a:t>
            </a:r>
            <a:r>
              <a:rPr sz="1950" spc="10" dirty="0">
                <a:solidFill>
                  <a:schemeClr val="tx1"/>
                </a:solidFill>
                <a:latin typeface="微软雅黑" panose="020B0503020204020204" charset="-122"/>
                <a:ea typeface="微软雅黑" panose="020B0503020204020204" charset="-122"/>
                <a:cs typeface="微软雅黑" panose="020B0503020204020204" charset="-122"/>
              </a:rPr>
              <a:t>.天气变化类：项目专员提前确认天气情况，如遇天气恶劣，跟甲方负责人提前沟通，活动延期举 </a:t>
            </a:r>
            <a:r>
              <a:rPr sz="1950" spc="15" dirty="0">
                <a:solidFill>
                  <a:schemeClr val="tx1"/>
                </a:solidFill>
                <a:latin typeface="微软雅黑" panose="020B0503020204020204" charset="-122"/>
                <a:ea typeface="微软雅黑" panose="020B0503020204020204" charset="-122"/>
                <a:cs typeface="微软雅黑" panose="020B0503020204020204" charset="-122"/>
              </a:rPr>
              <a:t>行，应对天气问题，并在现场准备基本物件应急，如伞具、伞套等；</a:t>
            </a:r>
            <a:endParaRPr sz="1950">
              <a:solidFill>
                <a:schemeClr val="tx1"/>
              </a:solidFill>
              <a:latin typeface="微软雅黑" panose="020B0503020204020204" charset="-122"/>
              <a:ea typeface="微软雅黑" panose="020B0503020204020204" charset="-122"/>
              <a:cs typeface="微软雅黑" panose="020B0503020204020204" charset="-122"/>
            </a:endParaRPr>
          </a:p>
          <a:p>
            <a:pPr marL="12700" indent="0">
              <a:lnSpc>
                <a:spcPct val="100000"/>
              </a:lnSpc>
              <a:spcBef>
                <a:spcPts val="1675"/>
              </a:spcBef>
              <a:buNone/>
              <a:tabLst>
                <a:tab pos="354965" algn="l"/>
                <a:tab pos="355600" algn="l"/>
              </a:tabLst>
            </a:pPr>
            <a:r>
              <a:rPr sz="1950" spc="0" dirty="0">
                <a:solidFill>
                  <a:schemeClr val="tx1"/>
                </a:solidFill>
                <a:latin typeface="微软雅黑" panose="020B0503020204020204" charset="-122"/>
                <a:ea typeface="微软雅黑" panose="020B0503020204020204" charset="-122"/>
                <a:cs typeface="微软雅黑" panose="020B0503020204020204" charset="-122"/>
              </a:rPr>
              <a:t>2.</a:t>
            </a:r>
            <a:r>
              <a:rPr sz="1950" spc="15" dirty="0">
                <a:solidFill>
                  <a:schemeClr val="tx1"/>
                </a:solidFill>
                <a:latin typeface="微软雅黑" panose="020B0503020204020204" charset="-122"/>
                <a:ea typeface="微软雅黑" panose="020B0503020204020204" charset="-122"/>
                <a:cs typeface="微软雅黑" panose="020B0503020204020204" charset="-122"/>
              </a:rPr>
              <a:t>客户服务类：为客户提供咨询站点，解决客户疑问或不良情绪。</a:t>
            </a:r>
            <a:endParaRPr sz="1950">
              <a:solidFill>
                <a:schemeClr val="tx1"/>
              </a:solidFill>
              <a:latin typeface="微软雅黑" panose="020B0503020204020204" charset="-122"/>
              <a:ea typeface="微软雅黑" panose="020B0503020204020204" charset="-122"/>
              <a:cs typeface="微软雅黑" panose="020B0503020204020204" charset="-122"/>
            </a:endParaRPr>
          </a:p>
          <a:p>
            <a:pPr marL="12700" indent="0">
              <a:lnSpc>
                <a:spcPct val="100000"/>
              </a:lnSpc>
              <a:spcBef>
                <a:spcPts val="1675"/>
              </a:spcBef>
              <a:buNone/>
              <a:tabLst>
                <a:tab pos="354965" algn="l"/>
                <a:tab pos="355600" algn="l"/>
              </a:tabLst>
            </a:pPr>
            <a:r>
              <a:rPr sz="1950" spc="0" dirty="0">
                <a:solidFill>
                  <a:schemeClr val="tx1"/>
                </a:solidFill>
                <a:latin typeface="微软雅黑" panose="020B0503020204020204" charset="-122"/>
                <a:ea typeface="微软雅黑" panose="020B0503020204020204" charset="-122"/>
                <a:cs typeface="微软雅黑" panose="020B0503020204020204" charset="-122"/>
              </a:rPr>
              <a:t>3.</a:t>
            </a:r>
            <a:r>
              <a:rPr sz="1950" spc="15" dirty="0">
                <a:solidFill>
                  <a:schemeClr val="tx1"/>
                </a:solidFill>
                <a:latin typeface="微软雅黑" panose="020B0503020204020204" charset="-122"/>
                <a:ea typeface="微软雅黑" panose="020B0503020204020204" charset="-122"/>
                <a:cs typeface="微软雅黑" panose="020B0503020204020204" charset="-122"/>
              </a:rPr>
              <a:t>客户投诉类：如客户激烈投诉、现场争斗等，可紧急安排</a:t>
            </a:r>
            <a:r>
              <a:rPr sz="1950" dirty="0">
                <a:solidFill>
                  <a:schemeClr val="tx1"/>
                </a:solidFill>
                <a:latin typeface="微软雅黑" panose="020B0503020204020204" charset="-122"/>
                <a:ea typeface="微软雅黑" panose="020B0503020204020204" charset="-122"/>
                <a:cs typeface="微软雅黑" panose="020B0503020204020204" charset="-122"/>
              </a:rPr>
              <a:t> </a:t>
            </a:r>
            <a:r>
              <a:rPr sz="1950" spc="0" dirty="0">
                <a:solidFill>
                  <a:schemeClr val="tx1"/>
                </a:solidFill>
                <a:latin typeface="微软雅黑" panose="020B0503020204020204" charset="-122"/>
                <a:ea typeface="微软雅黑" panose="020B0503020204020204" charset="-122"/>
                <a:cs typeface="微软雅黑" panose="020B0503020204020204" charset="-122"/>
              </a:rPr>
              <a:t>VIP</a:t>
            </a:r>
            <a:r>
              <a:rPr sz="1950" dirty="0">
                <a:solidFill>
                  <a:schemeClr val="tx1"/>
                </a:solidFill>
                <a:latin typeface="微软雅黑" panose="020B0503020204020204" charset="-122"/>
                <a:ea typeface="微软雅黑" panose="020B0503020204020204" charset="-122"/>
                <a:cs typeface="微软雅黑" panose="020B0503020204020204" charset="-122"/>
              </a:rPr>
              <a:t> </a:t>
            </a:r>
            <a:r>
              <a:rPr sz="1950" spc="15" dirty="0">
                <a:solidFill>
                  <a:schemeClr val="tx1"/>
                </a:solidFill>
                <a:latin typeface="微软雅黑" panose="020B0503020204020204" charset="-122"/>
                <a:ea typeface="微软雅黑" panose="020B0503020204020204" charset="-122"/>
                <a:cs typeface="微软雅黑" panose="020B0503020204020204" charset="-122"/>
              </a:rPr>
              <a:t>室隔离、快速处理。</a:t>
            </a:r>
            <a:endParaRPr sz="1950">
              <a:solidFill>
                <a:schemeClr val="tx1"/>
              </a:solidFill>
              <a:latin typeface="微软雅黑" panose="020B0503020204020204" charset="-122"/>
              <a:ea typeface="微软雅黑" panose="020B0503020204020204" charset="-122"/>
              <a:cs typeface="微软雅黑" panose="020B0503020204020204" charset="-122"/>
            </a:endParaRPr>
          </a:p>
          <a:p>
            <a:pPr marL="12700" marR="142240" indent="0">
              <a:lnSpc>
                <a:spcPct val="152000"/>
              </a:lnSpc>
              <a:spcBef>
                <a:spcPts val="470"/>
              </a:spcBef>
              <a:buNone/>
              <a:tabLst>
                <a:tab pos="354965" algn="l"/>
                <a:tab pos="355600" algn="l"/>
              </a:tabLst>
            </a:pPr>
            <a:r>
              <a:rPr sz="1950" spc="0" dirty="0">
                <a:solidFill>
                  <a:schemeClr val="tx1"/>
                </a:solidFill>
                <a:latin typeface="微软雅黑" panose="020B0503020204020204" charset="-122"/>
                <a:ea typeface="微软雅黑" panose="020B0503020204020204" charset="-122"/>
                <a:cs typeface="微软雅黑" panose="020B0503020204020204" charset="-122"/>
              </a:rPr>
              <a:t>4</a:t>
            </a:r>
            <a:r>
              <a:rPr sz="1950" spc="10" dirty="0">
                <a:solidFill>
                  <a:schemeClr val="tx1"/>
                </a:solidFill>
                <a:latin typeface="微软雅黑" panose="020B0503020204020204" charset="-122"/>
                <a:ea typeface="微软雅黑" panose="020B0503020204020204" charset="-122"/>
                <a:cs typeface="微软雅黑" panose="020B0503020204020204" charset="-122"/>
              </a:rPr>
              <a:t>.后勤保障类：在活动开始前，在外场活动区域喷洒驱蚊水，备有风扇等设备，以让现场能够达到 </a:t>
            </a:r>
            <a:r>
              <a:rPr sz="1950" spc="15" dirty="0">
                <a:solidFill>
                  <a:schemeClr val="tx1"/>
                </a:solidFill>
                <a:latin typeface="微软雅黑" panose="020B0503020204020204" charset="-122"/>
                <a:ea typeface="微软雅黑" panose="020B0503020204020204" charset="-122"/>
                <a:cs typeface="微软雅黑" panose="020B0503020204020204" charset="-122"/>
              </a:rPr>
              <a:t>舒适程度。</a:t>
            </a:r>
            <a:endParaRPr sz="1950" spc="15" dirty="0">
              <a:solidFill>
                <a:schemeClr val="tx1"/>
              </a:solidFill>
              <a:latin typeface="微软雅黑" panose="020B0503020204020204" charset="-122"/>
              <a:ea typeface="微软雅黑" panose="020B0503020204020204" charset="-122"/>
              <a:cs typeface="微软雅黑" panose="020B0503020204020204" charset="-122"/>
            </a:endParaRPr>
          </a:p>
          <a:p>
            <a:pPr marL="12700" marR="142240" indent="0">
              <a:lnSpc>
                <a:spcPct val="152000"/>
              </a:lnSpc>
              <a:spcBef>
                <a:spcPts val="470"/>
              </a:spcBef>
              <a:buNone/>
              <a:tabLst>
                <a:tab pos="354965" algn="l"/>
                <a:tab pos="355600" algn="l"/>
              </a:tabLst>
            </a:pPr>
            <a:r>
              <a:rPr sz="1950" spc="10" dirty="0">
                <a:solidFill>
                  <a:schemeClr val="tx1"/>
                </a:solidFill>
                <a:latin typeface="微软雅黑" panose="020B0503020204020204" charset="-122"/>
                <a:ea typeface="微软雅黑" panose="020B0503020204020204" charset="-122"/>
                <a:cs typeface="微软雅黑" panose="020B0503020204020204" charset="-122"/>
              </a:rPr>
              <a:t>在活动筹备阶段，我方会对各方细节做认真、详细的检验，力争将事故发生的概率降到最低限 </a:t>
            </a:r>
            <a:r>
              <a:rPr sz="1950" spc="15" dirty="0">
                <a:solidFill>
                  <a:schemeClr val="tx1"/>
                </a:solidFill>
                <a:latin typeface="微软雅黑" panose="020B0503020204020204" charset="-122"/>
                <a:ea typeface="微软雅黑" panose="020B0503020204020204" charset="-122"/>
                <a:cs typeface="微软雅黑" panose="020B0503020204020204" charset="-122"/>
              </a:rPr>
              <a:t>度；若产生突发事件，基于主办方充足完备的人力、物力准备，以及多年的临场经验，我们将按照 应急方案对事件进行迅速、果断的处理，力求活动的顺利与圆满。</a:t>
            </a:r>
            <a:endParaRPr sz="1950" spc="15" dirty="0">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pic>
        <p:nvPicPr>
          <p:cNvPr id="6" name="图片 5" descr="7去3"/>
          <p:cNvPicPr>
            <a:picLocks noChangeAspect="1"/>
          </p:cNvPicPr>
          <p:nvPr/>
        </p:nvPicPr>
        <p:blipFill>
          <a:blip r:embed="rId1"/>
          <a:srcRect l="6012" t="12398" r="4883" b="9537"/>
          <a:stretch>
            <a:fillRect/>
          </a:stretch>
        </p:blipFill>
        <p:spPr>
          <a:xfrm>
            <a:off x="0" y="0"/>
            <a:ext cx="12192000" cy="6860540"/>
          </a:xfrm>
          <a:prstGeom prst="rect">
            <a:avLst/>
          </a:prstGeom>
        </p:spPr>
      </p:pic>
      <p:sp>
        <p:nvSpPr>
          <p:cNvPr id="25" name="Freeform 927"/>
          <p:cNvSpPr>
            <a:spLocks noEditPoints="1"/>
          </p:cNvSpPr>
          <p:nvPr/>
        </p:nvSpPr>
        <p:spPr bwMode="auto">
          <a:xfrm>
            <a:off x="11586706" y="222418"/>
            <a:ext cx="209015" cy="188765"/>
          </a:xfrm>
          <a:custGeom>
            <a:avLst/>
            <a:gdLst>
              <a:gd name="T0" fmla="*/ 365 w 384"/>
              <a:gd name="T1" fmla="*/ 38 h 346"/>
              <a:gd name="T2" fmla="*/ 19 w 384"/>
              <a:gd name="T3" fmla="*/ 38 h 346"/>
              <a:gd name="T4" fmla="*/ 0 w 384"/>
              <a:gd name="T5" fmla="*/ 19 h 346"/>
              <a:gd name="T6" fmla="*/ 19 w 384"/>
              <a:gd name="T7" fmla="*/ 0 h 346"/>
              <a:gd name="T8" fmla="*/ 365 w 384"/>
              <a:gd name="T9" fmla="*/ 0 h 346"/>
              <a:gd name="T10" fmla="*/ 384 w 384"/>
              <a:gd name="T11" fmla="*/ 19 h 346"/>
              <a:gd name="T12" fmla="*/ 365 w 384"/>
              <a:gd name="T13" fmla="*/ 38 h 346"/>
              <a:gd name="T14" fmla="*/ 237 w 384"/>
              <a:gd name="T15" fmla="*/ 122 h 346"/>
              <a:gd name="T16" fmla="*/ 218 w 384"/>
              <a:gd name="T17" fmla="*/ 103 h 346"/>
              <a:gd name="T18" fmla="*/ 19 w 384"/>
              <a:gd name="T19" fmla="*/ 103 h 346"/>
              <a:gd name="T20" fmla="*/ 0 w 384"/>
              <a:gd name="T21" fmla="*/ 122 h 346"/>
              <a:gd name="T22" fmla="*/ 19 w 384"/>
              <a:gd name="T23" fmla="*/ 141 h 346"/>
              <a:gd name="T24" fmla="*/ 218 w 384"/>
              <a:gd name="T25" fmla="*/ 141 h 346"/>
              <a:gd name="T26" fmla="*/ 237 w 384"/>
              <a:gd name="T27" fmla="*/ 122 h 346"/>
              <a:gd name="T28" fmla="*/ 296 w 384"/>
              <a:gd name="T29" fmla="*/ 224 h 346"/>
              <a:gd name="T30" fmla="*/ 277 w 384"/>
              <a:gd name="T31" fmla="*/ 205 h 346"/>
              <a:gd name="T32" fmla="*/ 19 w 384"/>
              <a:gd name="T33" fmla="*/ 205 h 346"/>
              <a:gd name="T34" fmla="*/ 0 w 384"/>
              <a:gd name="T35" fmla="*/ 224 h 346"/>
              <a:gd name="T36" fmla="*/ 19 w 384"/>
              <a:gd name="T37" fmla="*/ 243 h 346"/>
              <a:gd name="T38" fmla="*/ 277 w 384"/>
              <a:gd name="T39" fmla="*/ 243 h 346"/>
              <a:gd name="T40" fmla="*/ 296 w 384"/>
              <a:gd name="T41" fmla="*/ 224 h 346"/>
              <a:gd name="T42" fmla="*/ 367 w 384"/>
              <a:gd name="T43" fmla="*/ 327 h 346"/>
              <a:gd name="T44" fmla="*/ 348 w 384"/>
              <a:gd name="T45" fmla="*/ 307 h 346"/>
              <a:gd name="T46" fmla="*/ 20 w 384"/>
              <a:gd name="T47" fmla="*/ 307 h 346"/>
              <a:gd name="T48" fmla="*/ 1 w 384"/>
              <a:gd name="T49" fmla="*/ 327 h 346"/>
              <a:gd name="T50" fmla="*/ 20 w 384"/>
              <a:gd name="T51" fmla="*/ 346 h 346"/>
              <a:gd name="T52" fmla="*/ 348 w 384"/>
              <a:gd name="T53" fmla="*/ 346 h 346"/>
              <a:gd name="T54" fmla="*/ 367 w 384"/>
              <a:gd name="T55"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4" h="346">
                <a:moveTo>
                  <a:pt x="365" y="38"/>
                </a:moveTo>
                <a:cubicBezTo>
                  <a:pt x="19" y="38"/>
                  <a:pt x="19" y="38"/>
                  <a:pt x="19" y="38"/>
                </a:cubicBezTo>
                <a:cubicBezTo>
                  <a:pt x="9" y="38"/>
                  <a:pt x="0" y="30"/>
                  <a:pt x="0" y="19"/>
                </a:cubicBezTo>
                <a:cubicBezTo>
                  <a:pt x="0" y="8"/>
                  <a:pt x="9" y="0"/>
                  <a:pt x="19" y="0"/>
                </a:cubicBezTo>
                <a:cubicBezTo>
                  <a:pt x="365" y="0"/>
                  <a:pt x="365" y="0"/>
                  <a:pt x="365" y="0"/>
                </a:cubicBezTo>
                <a:cubicBezTo>
                  <a:pt x="376" y="0"/>
                  <a:pt x="384" y="8"/>
                  <a:pt x="384" y="19"/>
                </a:cubicBezTo>
                <a:cubicBezTo>
                  <a:pt x="384" y="30"/>
                  <a:pt x="376" y="38"/>
                  <a:pt x="365" y="38"/>
                </a:cubicBezTo>
                <a:close/>
                <a:moveTo>
                  <a:pt x="237" y="122"/>
                </a:moveTo>
                <a:cubicBezTo>
                  <a:pt x="237" y="111"/>
                  <a:pt x="229" y="103"/>
                  <a:pt x="218" y="103"/>
                </a:cubicBezTo>
                <a:cubicBezTo>
                  <a:pt x="19" y="103"/>
                  <a:pt x="19" y="103"/>
                  <a:pt x="19" y="103"/>
                </a:cubicBezTo>
                <a:cubicBezTo>
                  <a:pt x="9" y="103"/>
                  <a:pt x="0" y="111"/>
                  <a:pt x="0" y="122"/>
                </a:cubicBezTo>
                <a:cubicBezTo>
                  <a:pt x="0" y="132"/>
                  <a:pt x="9" y="141"/>
                  <a:pt x="19" y="141"/>
                </a:cubicBezTo>
                <a:cubicBezTo>
                  <a:pt x="218" y="141"/>
                  <a:pt x="218" y="141"/>
                  <a:pt x="218" y="141"/>
                </a:cubicBezTo>
                <a:cubicBezTo>
                  <a:pt x="229" y="141"/>
                  <a:pt x="237" y="132"/>
                  <a:pt x="237" y="122"/>
                </a:cubicBezTo>
                <a:close/>
                <a:moveTo>
                  <a:pt x="296" y="224"/>
                </a:moveTo>
                <a:cubicBezTo>
                  <a:pt x="296" y="214"/>
                  <a:pt x="287" y="205"/>
                  <a:pt x="277" y="205"/>
                </a:cubicBezTo>
                <a:cubicBezTo>
                  <a:pt x="19" y="205"/>
                  <a:pt x="19" y="205"/>
                  <a:pt x="19" y="205"/>
                </a:cubicBezTo>
                <a:cubicBezTo>
                  <a:pt x="9" y="205"/>
                  <a:pt x="0" y="214"/>
                  <a:pt x="0" y="224"/>
                </a:cubicBezTo>
                <a:cubicBezTo>
                  <a:pt x="0" y="235"/>
                  <a:pt x="9" y="243"/>
                  <a:pt x="19" y="243"/>
                </a:cubicBezTo>
                <a:cubicBezTo>
                  <a:pt x="277" y="243"/>
                  <a:pt x="277" y="243"/>
                  <a:pt x="277" y="243"/>
                </a:cubicBezTo>
                <a:cubicBezTo>
                  <a:pt x="287" y="243"/>
                  <a:pt x="296" y="235"/>
                  <a:pt x="296" y="224"/>
                </a:cubicBezTo>
                <a:close/>
                <a:moveTo>
                  <a:pt x="367" y="327"/>
                </a:moveTo>
                <a:cubicBezTo>
                  <a:pt x="367" y="316"/>
                  <a:pt x="359" y="307"/>
                  <a:pt x="348" y="307"/>
                </a:cubicBezTo>
                <a:cubicBezTo>
                  <a:pt x="20" y="307"/>
                  <a:pt x="20" y="307"/>
                  <a:pt x="20" y="307"/>
                </a:cubicBezTo>
                <a:cubicBezTo>
                  <a:pt x="10" y="307"/>
                  <a:pt x="1" y="316"/>
                  <a:pt x="1" y="327"/>
                </a:cubicBezTo>
                <a:cubicBezTo>
                  <a:pt x="1" y="337"/>
                  <a:pt x="10" y="346"/>
                  <a:pt x="20" y="346"/>
                </a:cubicBezTo>
                <a:cubicBezTo>
                  <a:pt x="348" y="346"/>
                  <a:pt x="348" y="346"/>
                  <a:pt x="348" y="346"/>
                </a:cubicBezTo>
                <a:cubicBezTo>
                  <a:pt x="359" y="346"/>
                  <a:pt x="367" y="337"/>
                  <a:pt x="367" y="327"/>
                </a:cubicBezTo>
                <a:close/>
              </a:path>
            </a:pathLst>
          </a:custGeom>
          <a:solidFill>
            <a:schemeClr val="bg1"/>
          </a:solidFill>
          <a:ln>
            <a:noFill/>
          </a:ln>
        </p:spPr>
        <p:txBody>
          <a:bodyPr vert="horz" wrap="square" lIns="45842" tIns="22921" rIns="45842" bIns="22921" numCol="1" anchor="t" anchorCtr="0" compatLnSpc="1"/>
          <a:lstStyle/>
          <a:p>
            <a:endParaRPr lang="en-US" sz="900">
              <a:latin typeface="方正清刻本悦宋简体" panose="020B0502000000000001" charset="-122"/>
              <a:ea typeface="方正清刻本悦宋简体" panose="020B0502000000000001" charset="-122"/>
              <a:cs typeface="+mn-ea"/>
              <a:sym typeface="+mn-lt"/>
            </a:endParaRPr>
          </a:p>
        </p:txBody>
      </p:sp>
      <p:sp>
        <p:nvSpPr>
          <p:cNvPr id="27" name="文本框 26"/>
          <p:cNvSpPr txBox="1"/>
          <p:nvPr/>
        </p:nvSpPr>
        <p:spPr>
          <a:xfrm>
            <a:off x="8689677" y="6403869"/>
            <a:ext cx="1159163" cy="215444"/>
          </a:xfrm>
          <a:prstGeom prst="rect">
            <a:avLst/>
          </a:prstGeom>
          <a:noFill/>
        </p:spPr>
        <p:txBody>
          <a:bodyPr wrap="square" rtlCol="0">
            <a:spAutoFit/>
          </a:bodyPr>
          <a:lstStyle/>
          <a:p>
            <a:pPr algn="dist"/>
            <a:r>
              <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rPr>
              <a:t>WWW.DACER.COM</a:t>
            </a:r>
            <a:endPar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endParaRPr>
          </a:p>
        </p:txBody>
      </p:sp>
      <p:pic>
        <p:nvPicPr>
          <p:cNvPr id="9" name="图片 8"/>
          <p:cNvPicPr>
            <a:picLocks noChangeAspect="1"/>
          </p:cNvPicPr>
          <p:nvPr/>
        </p:nvPicPr>
        <p:blipFill>
          <a:blip r:embed="rId2"/>
          <a:stretch>
            <a:fillRect/>
          </a:stretch>
        </p:blipFill>
        <p:spPr>
          <a:xfrm rot="1214835">
            <a:off x="1783919" y="5117003"/>
            <a:ext cx="733425" cy="733425"/>
          </a:xfrm>
          <a:prstGeom prst="rect">
            <a:avLst/>
          </a:prstGeom>
        </p:spPr>
      </p:pic>
      <p:sp>
        <p:nvSpPr>
          <p:cNvPr id="12" name="文本框 11"/>
          <p:cNvSpPr txBox="1"/>
          <p:nvPr/>
        </p:nvSpPr>
        <p:spPr>
          <a:xfrm>
            <a:off x="3093720" y="2564765"/>
            <a:ext cx="6004560" cy="1568450"/>
          </a:xfrm>
          <a:prstGeom prst="rect">
            <a:avLst/>
          </a:prstGeom>
          <a:noFill/>
        </p:spPr>
        <p:txBody>
          <a:bodyPr wrap="square" rtlCol="0">
            <a:spAutoFit/>
          </a:bodyPr>
          <a:lstStyle/>
          <a:p>
            <a:pPr algn="ctr"/>
            <a:r>
              <a:rPr lang="en-US" altLang="zh-CN" sz="9600">
                <a:solidFill>
                  <a:schemeClr val="bg1"/>
                </a:solidFill>
                <a:latin typeface="方正清刻本悦宋简体" panose="020B0502000000000001" charset="-122"/>
                <a:ea typeface="方正清刻本悦宋简体" panose="020B0502000000000001" charset="-122"/>
                <a:cs typeface="Abhaya Libre Medium" panose="02000603000000000000" pitchFamily="2" charset="0"/>
                <a:sym typeface="+mn-lt"/>
              </a:rPr>
              <a:t>THANKS</a:t>
            </a:r>
            <a:endParaRPr lang="en-US" altLang="zh-CN" sz="9600">
              <a:solidFill>
                <a:schemeClr val="bg1"/>
              </a:solidFill>
              <a:latin typeface="方正清刻本悦宋简体" panose="020B0502000000000001" charset="-122"/>
              <a:ea typeface="方正清刻本悦宋简体" panose="020B0502000000000001" charset="-122"/>
              <a:cs typeface="Abhaya Libre Medium" panose="02000603000000000000" pitchFamily="2" charset="0"/>
              <a:sym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框 6"/>
          <p:cNvSpPr txBox="1"/>
          <p:nvPr/>
        </p:nvSpPr>
        <p:spPr>
          <a:xfrm>
            <a:off x="8217417" y="1775288"/>
            <a:ext cx="2654300" cy="953135"/>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pPr algn="l"/>
            <a:r>
              <a:rPr lang="zh-CN" altLang="en-US" sz="2800" dirty="0">
                <a:solidFill>
                  <a:schemeClr val="tx1"/>
                </a:solidFill>
                <a:latin typeface="思源黑体 CN Light" panose="020B0300000000000000" pitchFamily="34" charset="-122"/>
                <a:ea typeface="思源黑体 CN Light" panose="020B0300000000000000" pitchFamily="34" charset="-122"/>
              </a:rPr>
              <a:t>活动地点：</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a:p>
            <a:pPr algn="l"/>
            <a:r>
              <a:rPr lang="zh-CN" altLang="en-US" sz="2800" dirty="0">
                <a:solidFill>
                  <a:schemeClr val="tx1"/>
                </a:solidFill>
                <a:latin typeface="思源黑体 CN Light" panose="020B0300000000000000" pitchFamily="34" charset="-122"/>
                <a:ea typeface="思源黑体 CN Light" panose="020B0300000000000000" pitchFamily="34" charset="-122"/>
              </a:rPr>
              <a:t>项目营销中心</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8" name="椭圆 7"/>
          <p:cNvSpPr/>
          <p:nvPr/>
        </p:nvSpPr>
        <p:spPr>
          <a:xfrm>
            <a:off x="4768850" y="1853565"/>
            <a:ext cx="2654300" cy="2654300"/>
          </a:xfrm>
          <a:prstGeom prst="ellipse">
            <a:avLst/>
          </a:prstGeom>
          <a:pattFill prst="wdUpDiag">
            <a:fgClr>
              <a:schemeClr val="tx1"/>
            </a:fgClr>
            <a:bgClr>
              <a:srgbClr val="FFF2CC"/>
            </a:bgClr>
          </a:patt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0" name="箭头: 右 2"/>
          <p:cNvSpPr/>
          <p:nvPr/>
        </p:nvSpPr>
        <p:spPr>
          <a:xfrm rot="19380126">
            <a:off x="7331150" y="1826752"/>
            <a:ext cx="752646" cy="696144"/>
          </a:xfrm>
          <a:prstGeom prst="rightArrow">
            <a:avLst/>
          </a:prstGeom>
          <a:pattFill prst="wdUpDiag">
            <a:fgClr>
              <a:schemeClr val="tx1"/>
            </a:fgClr>
            <a:bgClr>
              <a:srgbClr val="FFF2CC"/>
            </a:bgClr>
          </a:patt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1" name="箭头: 右 26"/>
          <p:cNvSpPr/>
          <p:nvPr/>
        </p:nvSpPr>
        <p:spPr>
          <a:xfrm rot="2256209">
            <a:off x="7331150" y="3839469"/>
            <a:ext cx="752646" cy="696144"/>
          </a:xfrm>
          <a:prstGeom prst="rightArrow">
            <a:avLst/>
          </a:prstGeom>
          <a:pattFill prst="wdUpDiag">
            <a:fgClr>
              <a:schemeClr val="tx1"/>
            </a:fgClr>
            <a:bgClr>
              <a:srgbClr val="FFF2CC"/>
            </a:bgClr>
          </a:patt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28" name="箭头: 右 27"/>
          <p:cNvSpPr/>
          <p:nvPr/>
        </p:nvSpPr>
        <p:spPr>
          <a:xfrm rot="19380126" flipH="1" flipV="1">
            <a:off x="3935685" y="3785142"/>
            <a:ext cx="752646" cy="696144"/>
          </a:xfrm>
          <a:prstGeom prst="rightArrow">
            <a:avLst/>
          </a:prstGeom>
          <a:pattFill prst="wdUpDiag">
            <a:fgClr>
              <a:schemeClr val="tx1"/>
            </a:fgClr>
            <a:bgClr>
              <a:srgbClr val="FFF2CC"/>
            </a:bgClr>
          </a:patt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29" name="箭头: 右 28"/>
          <p:cNvSpPr/>
          <p:nvPr/>
        </p:nvSpPr>
        <p:spPr>
          <a:xfrm rot="2219874" flipH="1">
            <a:off x="3935685" y="1903969"/>
            <a:ext cx="752646" cy="696144"/>
          </a:xfrm>
          <a:prstGeom prst="rightArrow">
            <a:avLst/>
          </a:prstGeom>
          <a:pattFill prst="wdUpDiag">
            <a:fgClr>
              <a:schemeClr val="tx1"/>
            </a:fgClr>
            <a:bgClr>
              <a:srgbClr val="FFF2CC"/>
            </a:bgClr>
          </a:patt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32" name="文本框 31"/>
          <p:cNvSpPr txBox="1"/>
          <p:nvPr/>
        </p:nvSpPr>
        <p:spPr>
          <a:xfrm>
            <a:off x="1335405" y="1775460"/>
            <a:ext cx="2768600" cy="953135"/>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pPr algn="l"/>
            <a:r>
              <a:rPr lang="zh-CN" altLang="en-US" sz="2800" dirty="0">
                <a:solidFill>
                  <a:schemeClr val="tx1"/>
                </a:solidFill>
                <a:latin typeface="思源黑体 CN Light" panose="020B0300000000000000" pitchFamily="34" charset="-122"/>
                <a:ea typeface="思源黑体 CN Light" panose="020B0300000000000000" pitchFamily="34" charset="-122"/>
              </a:rPr>
              <a:t>活动时间：</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a:p>
            <a:pPr algn="l"/>
            <a:r>
              <a:rPr lang="zh-CN" altLang="en-US" sz="2800" dirty="0">
                <a:solidFill>
                  <a:schemeClr val="tx1"/>
                </a:solidFill>
                <a:latin typeface="思源黑体 CN Light" panose="020B0300000000000000" pitchFamily="34" charset="-122"/>
                <a:ea typeface="思源黑体 CN Light" panose="020B0300000000000000" pitchFamily="34" charset="-122"/>
              </a:rPr>
              <a:t>202</a:t>
            </a:r>
            <a:r>
              <a:rPr lang="en-US" altLang="zh-CN" sz="2800" dirty="0">
                <a:solidFill>
                  <a:schemeClr val="tx1"/>
                </a:solidFill>
                <a:latin typeface="思源黑体 CN Light" panose="020B0300000000000000" pitchFamily="34" charset="-122"/>
                <a:ea typeface="思源黑体 CN Light" panose="020B0300000000000000" pitchFamily="34" charset="-122"/>
              </a:rPr>
              <a:t>2</a:t>
            </a:r>
            <a:r>
              <a:rPr lang="zh-CN" altLang="en-US" sz="2800" dirty="0">
                <a:solidFill>
                  <a:schemeClr val="tx1"/>
                </a:solidFill>
                <a:latin typeface="思源黑体 CN Light" panose="020B0300000000000000" pitchFamily="34" charset="-122"/>
                <a:ea typeface="思源黑体 CN Light" panose="020B0300000000000000" pitchFamily="34" charset="-122"/>
              </a:rPr>
              <a:t>年</a:t>
            </a:r>
            <a:r>
              <a:rPr lang="en-US" altLang="zh-CN" sz="2800" dirty="0">
                <a:solidFill>
                  <a:schemeClr val="tx1"/>
                </a:solidFill>
                <a:latin typeface="思源黑体 CN Light" panose="020B0300000000000000" pitchFamily="34" charset="-122"/>
                <a:ea typeface="思源黑体 CN Light" panose="020B0300000000000000" pitchFamily="34" charset="-122"/>
              </a:rPr>
              <a:t>12</a:t>
            </a:r>
            <a:r>
              <a:rPr lang="zh-CN" altLang="en-US" sz="2800" dirty="0">
                <a:solidFill>
                  <a:schemeClr val="tx1"/>
                </a:solidFill>
                <a:latin typeface="思源黑体 CN Light" panose="020B0300000000000000" pitchFamily="34" charset="-122"/>
                <a:ea typeface="思源黑体 CN Light" panose="020B0300000000000000" pitchFamily="34" charset="-122"/>
              </a:rPr>
              <a:t>月周末</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12" name="椭圆 11"/>
          <p:cNvSpPr/>
          <p:nvPr/>
        </p:nvSpPr>
        <p:spPr>
          <a:xfrm>
            <a:off x="4906194" y="1990909"/>
            <a:ext cx="2379613" cy="2379613"/>
          </a:xfrm>
          <a:prstGeom prst="ellips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3" name="文本框 12"/>
          <p:cNvSpPr txBox="1"/>
          <p:nvPr/>
        </p:nvSpPr>
        <p:spPr>
          <a:xfrm>
            <a:off x="8038465" y="4081145"/>
            <a:ext cx="3142615" cy="953135"/>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pPr algn="l"/>
            <a:r>
              <a:rPr lang="zh-CN" altLang="en-US" sz="2800" dirty="0">
                <a:solidFill>
                  <a:schemeClr val="tx1"/>
                </a:solidFill>
                <a:latin typeface="思源黑体 CN Light" panose="020B0300000000000000" pitchFamily="34" charset="-122"/>
                <a:ea typeface="思源黑体 CN Light" panose="020B0300000000000000" pitchFamily="34" charset="-122"/>
              </a:rPr>
              <a:t>活动调性：</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a:p>
            <a:pPr algn="l"/>
            <a:r>
              <a:rPr lang="zh-CN" altLang="en-US" sz="2800" dirty="0">
                <a:solidFill>
                  <a:schemeClr val="tx1"/>
                </a:solidFill>
                <a:latin typeface="思源黑体 CN Light" panose="020B0300000000000000" pitchFamily="34" charset="-122"/>
                <a:ea typeface="思源黑体 CN Light" panose="020B0300000000000000" pitchFamily="34" charset="-122"/>
              </a:rPr>
              <a:t>暖冬、互动、运动</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14" name="文本框 13"/>
          <p:cNvSpPr txBox="1"/>
          <p:nvPr/>
        </p:nvSpPr>
        <p:spPr>
          <a:xfrm>
            <a:off x="1243965" y="4081145"/>
            <a:ext cx="6569710" cy="953135"/>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pPr algn="l"/>
            <a:r>
              <a:rPr lang="zh-CN" altLang="en-US" sz="2800" dirty="0">
                <a:solidFill>
                  <a:schemeClr val="tx1"/>
                </a:solidFill>
                <a:latin typeface="思源黑体 CN Light" panose="020B0300000000000000" pitchFamily="34" charset="-122"/>
                <a:ea typeface="思源黑体 CN Light" panose="020B0300000000000000" pitchFamily="34" charset="-122"/>
              </a:rPr>
              <a:t>邀约人群：</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a:p>
            <a:pPr algn="l"/>
            <a:r>
              <a:rPr lang="zh-CN" altLang="en-US" sz="2800" dirty="0">
                <a:solidFill>
                  <a:schemeClr val="tx1"/>
                </a:solidFill>
                <a:latin typeface="思源黑体 CN Light" panose="020B0300000000000000" pitchFamily="34" charset="-122"/>
                <a:ea typeface="思源黑体 CN Light" panose="020B0300000000000000" pitchFamily="34" charset="-122"/>
              </a:rPr>
              <a:t>老业主、意向客户、到访客户等</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15" name="文本框 14"/>
          <p:cNvSpPr txBox="1"/>
          <p:nvPr/>
        </p:nvSpPr>
        <p:spPr>
          <a:xfrm>
            <a:off x="4573270" y="2237105"/>
            <a:ext cx="3045460" cy="1568450"/>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pPr algn="ctr"/>
            <a:r>
              <a:rPr lang="zh-CN" altLang="en-US" sz="4800" dirty="0">
                <a:solidFill>
                  <a:schemeClr val="tx1"/>
                </a:solidFill>
                <a:latin typeface="思源黑体 CN Light" panose="020B0300000000000000" pitchFamily="34" charset="-122"/>
                <a:ea typeface="思源黑体 CN Light" panose="020B0300000000000000" pitchFamily="34" charset="-122"/>
              </a:rPr>
              <a:t>暖冬</a:t>
            </a:r>
            <a:endParaRPr lang="zh-CN" altLang="en-US" sz="4800" dirty="0">
              <a:solidFill>
                <a:schemeClr val="tx1"/>
              </a:solidFill>
              <a:latin typeface="思源黑体 CN Light" panose="020B0300000000000000" pitchFamily="34" charset="-122"/>
              <a:ea typeface="思源黑体 CN Light" panose="020B0300000000000000" pitchFamily="34" charset="-122"/>
            </a:endParaRPr>
          </a:p>
          <a:p>
            <a:pPr algn="ctr"/>
            <a:r>
              <a:rPr lang="zh-CN" altLang="en-US" sz="4800" dirty="0">
                <a:solidFill>
                  <a:schemeClr val="tx1"/>
                </a:solidFill>
                <a:latin typeface="思源黑体 CN Light" panose="020B0300000000000000" pitchFamily="34" charset="-122"/>
                <a:ea typeface="思源黑体 CN Light" panose="020B0300000000000000" pitchFamily="34" charset="-122"/>
              </a:rPr>
              <a:t>造物节</a:t>
            </a:r>
            <a:endParaRPr lang="zh-CN" altLang="en-US" sz="4800" dirty="0">
              <a:solidFill>
                <a:schemeClr val="tx1"/>
              </a:solidFill>
              <a:latin typeface="思源黑体 CN Light" panose="020B0300000000000000" pitchFamily="34" charset="-122"/>
              <a:ea typeface="思源黑体 CN Light" panose="020B0300000000000000" pitchFamily="34" charset="-122"/>
            </a:endParaRPr>
          </a:p>
        </p:txBody>
      </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01/</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概况</a:t>
            </a:r>
            <a:endPar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635"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9" name="Google Shape;189;p37"/>
          <p:cNvSpPr/>
          <p:nvPr/>
        </p:nvSpPr>
        <p:spPr>
          <a:xfrm>
            <a:off x="764357" y="2101187"/>
            <a:ext cx="3412903" cy="1099741"/>
          </a:xfrm>
          <a:prstGeom prst="roundRect">
            <a:avLst>
              <a:gd name="adj" fmla="val 10333"/>
            </a:avLst>
          </a:prstGeom>
          <a:solidFill>
            <a:srgbClr val="E59601"/>
          </a:solidFill>
          <a:ln>
            <a:noFill/>
          </a:ln>
        </p:spPr>
        <p:txBody>
          <a:bodyPr spcFirstLastPara="1" wrap="square" lIns="91433" tIns="45700" rIns="91433" bIns="45700" anchor="ctr" anchorCtr="0">
            <a:noAutofit/>
          </a:bodyPr>
          <a:lstStyle/>
          <a:p>
            <a:pPr algn="ctr"/>
            <a:endParaRPr sz="1865">
              <a:solidFill>
                <a:schemeClr val="tx1"/>
              </a:solidFill>
              <a:latin typeface="方正清刻本悦宋简体" panose="020B0502000000000001" charset="-122"/>
              <a:ea typeface="方正清刻本悦宋简体" panose="020B0502000000000001" charset="-122"/>
              <a:cs typeface="+mn-ea"/>
              <a:sym typeface="+mn-lt"/>
            </a:endParaRPr>
          </a:p>
        </p:txBody>
      </p:sp>
      <p:sp>
        <p:nvSpPr>
          <p:cNvPr id="194" name="Google Shape;194;p37"/>
          <p:cNvSpPr/>
          <p:nvPr/>
        </p:nvSpPr>
        <p:spPr>
          <a:xfrm>
            <a:off x="4389551" y="2101187"/>
            <a:ext cx="3412903" cy="1099741"/>
          </a:xfrm>
          <a:prstGeom prst="roundRect">
            <a:avLst>
              <a:gd name="adj" fmla="val 10333"/>
            </a:avLst>
          </a:prstGeom>
          <a:solidFill>
            <a:srgbClr val="E59601">
              <a:alpha val="14901"/>
            </a:srgbClr>
          </a:solidFill>
          <a:ln>
            <a:noFill/>
          </a:ln>
        </p:spPr>
        <p:txBody>
          <a:bodyPr spcFirstLastPara="1" wrap="square" lIns="91433" tIns="45700" rIns="91433" bIns="45700" anchor="ctr" anchorCtr="0">
            <a:noAutofit/>
          </a:bodyPr>
          <a:lstStyle/>
          <a:p>
            <a:pPr algn="ctr"/>
            <a:endParaRPr sz="1865">
              <a:solidFill>
                <a:schemeClr val="tx1"/>
              </a:solidFill>
              <a:latin typeface="方正清刻本悦宋简体" panose="020B0502000000000001" charset="-122"/>
              <a:ea typeface="方正清刻本悦宋简体" panose="020B0502000000000001" charset="-122"/>
              <a:cs typeface="+mn-ea"/>
              <a:sym typeface="+mn-lt"/>
            </a:endParaRPr>
          </a:p>
        </p:txBody>
      </p:sp>
      <p:sp>
        <p:nvSpPr>
          <p:cNvPr id="199" name="Google Shape;199;p37"/>
          <p:cNvSpPr/>
          <p:nvPr/>
        </p:nvSpPr>
        <p:spPr>
          <a:xfrm>
            <a:off x="8014743" y="2101187"/>
            <a:ext cx="3412903" cy="1099741"/>
          </a:xfrm>
          <a:prstGeom prst="roundRect">
            <a:avLst>
              <a:gd name="adj" fmla="val 10333"/>
            </a:avLst>
          </a:prstGeom>
          <a:solidFill>
            <a:srgbClr val="E59601"/>
          </a:solidFill>
          <a:ln>
            <a:noFill/>
          </a:ln>
        </p:spPr>
        <p:txBody>
          <a:bodyPr spcFirstLastPara="1" wrap="square" lIns="91433" tIns="45700" rIns="91433" bIns="45700" anchor="ctr" anchorCtr="0">
            <a:noAutofit/>
          </a:bodyPr>
          <a:lstStyle/>
          <a:p>
            <a:pPr algn="ctr"/>
            <a:endParaRPr sz="1865">
              <a:solidFill>
                <a:schemeClr val="tx1"/>
              </a:solidFill>
              <a:latin typeface="方正清刻本悦宋简体" panose="020B0502000000000001" charset="-122"/>
              <a:ea typeface="方正清刻本悦宋简体" panose="020B0502000000000001" charset="-122"/>
              <a:cs typeface="+mn-ea"/>
              <a:sym typeface="+mn-lt"/>
            </a:endParaRPr>
          </a:p>
        </p:txBody>
      </p:sp>
      <p:grpSp>
        <p:nvGrpSpPr>
          <p:cNvPr id="2" name="组合 1"/>
          <p:cNvGrpSpPr/>
          <p:nvPr/>
        </p:nvGrpSpPr>
        <p:grpSpPr>
          <a:xfrm>
            <a:off x="848065" y="3359129"/>
            <a:ext cx="3211195" cy="1557655"/>
            <a:chOff x="848065" y="4463394"/>
            <a:chExt cx="3211195" cy="1557655"/>
          </a:xfrm>
        </p:grpSpPr>
        <p:sp>
          <p:nvSpPr>
            <p:cNvPr id="23" name="文本框 22"/>
            <p:cNvSpPr txBox="1"/>
            <p:nvPr/>
          </p:nvSpPr>
          <p:spPr>
            <a:xfrm>
              <a:off x="848065" y="4650084"/>
              <a:ext cx="3211195" cy="1370965"/>
            </a:xfrm>
            <a:prstGeom prst="rect">
              <a:avLst/>
            </a:prstGeom>
            <a:noFill/>
          </p:spPr>
          <p:txBody>
            <a:bodyPr wrap="square" rtlCol="0" anchor="t">
              <a:spAutoFit/>
            </a:bodyPr>
            <a:lstStyle/>
            <a:p>
              <a:pPr algn="ctr" fontAlgn="auto">
                <a:lnSpc>
                  <a:spcPct val="130000"/>
                </a:lnSpc>
              </a:pPr>
              <a:r>
                <a:rPr lang="zh-CN" altLang="en-US" sz="1600">
                  <a:solidFill>
                    <a:schemeClr val="tx1"/>
                  </a:solidFill>
                  <a:latin typeface="微软雅黑" panose="020B0503020204020204" charset="-122"/>
                  <a:ea typeface="微软雅黑" panose="020B0503020204020204" charset="-122"/>
                  <a:cs typeface="+mn-ea"/>
                  <a:sym typeface="+mn-lt"/>
                </a:rPr>
                <a:t>结合十二月节点，</a:t>
              </a:r>
              <a:r>
                <a:rPr lang="zh-CN" altLang="en-US" sz="1600">
                  <a:solidFill>
                    <a:schemeClr val="tx1"/>
                  </a:solidFill>
                  <a:latin typeface="微软雅黑" panose="020B0503020204020204" charset="-122"/>
                  <a:ea typeface="微软雅黑" panose="020B0503020204020204" charset="-122"/>
                  <a:cs typeface="微软雅黑" panose="020B0503020204020204" charset="-122"/>
                  <a:sym typeface="+mn-lt"/>
                </a:rPr>
                <a:t>以“暖冬造物节”为噱头内容吸引来宾到场，引起全城轰动，打响项目的知名度。</a:t>
              </a:r>
              <a:endParaRPr lang="zh-CN" altLang="en-US" sz="1600">
                <a:solidFill>
                  <a:schemeClr val="tx1"/>
                </a:solidFill>
                <a:latin typeface="微软雅黑" panose="020B0503020204020204" charset="-122"/>
                <a:ea typeface="微软雅黑" panose="020B0503020204020204" charset="-122"/>
                <a:cs typeface="微软雅黑" panose="020B0503020204020204" charset="-122"/>
                <a:sym typeface="+mn-lt"/>
              </a:endParaRPr>
            </a:p>
          </p:txBody>
        </p:sp>
        <p:sp>
          <p:nvSpPr>
            <p:cNvPr id="6" name="矩形 5"/>
            <p:cNvSpPr/>
            <p:nvPr/>
          </p:nvSpPr>
          <p:spPr>
            <a:xfrm>
              <a:off x="2143513" y="4463394"/>
              <a:ext cx="654587"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微软雅黑" panose="020B0503020204020204" charset="-122"/>
                <a:ea typeface="微软雅黑" panose="020B0503020204020204" charset="-122"/>
                <a:cs typeface="+mn-ea"/>
                <a:sym typeface="+mn-lt"/>
              </a:endParaRPr>
            </a:p>
          </p:txBody>
        </p:sp>
      </p:grpSp>
      <p:grpSp>
        <p:nvGrpSpPr>
          <p:cNvPr id="27" name="组合 26"/>
          <p:cNvGrpSpPr/>
          <p:nvPr/>
        </p:nvGrpSpPr>
        <p:grpSpPr>
          <a:xfrm>
            <a:off x="4390707" y="3359129"/>
            <a:ext cx="3411855" cy="1877695"/>
            <a:chOff x="765515" y="4463394"/>
            <a:chExt cx="3411855" cy="1877695"/>
          </a:xfrm>
        </p:grpSpPr>
        <p:sp>
          <p:nvSpPr>
            <p:cNvPr id="30" name="文本框 29"/>
            <p:cNvSpPr txBox="1"/>
            <p:nvPr/>
          </p:nvSpPr>
          <p:spPr>
            <a:xfrm>
              <a:off x="765515" y="4650084"/>
              <a:ext cx="3411855" cy="1691005"/>
            </a:xfrm>
            <a:prstGeom prst="rect">
              <a:avLst/>
            </a:prstGeom>
            <a:noFill/>
          </p:spPr>
          <p:txBody>
            <a:bodyPr wrap="square" rtlCol="0" anchor="t">
              <a:spAutoFit/>
            </a:bodyPr>
            <a:lstStyle/>
            <a:p>
              <a:pPr algn="ctr" fontAlgn="auto">
                <a:lnSpc>
                  <a:spcPct val="130000"/>
                </a:lnSpc>
              </a:pPr>
              <a:r>
                <a:rPr lang="zh-CN" altLang="en-US" sz="1600">
                  <a:solidFill>
                    <a:schemeClr val="tx1"/>
                  </a:solidFill>
                  <a:latin typeface="微软雅黑" panose="020B0503020204020204" charset="-122"/>
                  <a:ea typeface="微软雅黑" panose="020B0503020204020204" charset="-122"/>
                  <a:cs typeface="+mn-ea"/>
                  <a:sym typeface="+mn-lt"/>
                </a:rPr>
                <a:t>通过五个不同单元主题活动，吸引人群到访，以此打响项目知名度，丰富多样的活动形式，提升来宾对项目的美誉度和好感度，进而促进口碑传播。</a:t>
              </a:r>
              <a:endParaRPr lang="zh-CN" altLang="en-US" sz="1600">
                <a:solidFill>
                  <a:schemeClr val="tx1"/>
                </a:solidFill>
                <a:latin typeface="微软雅黑" panose="020B0503020204020204" charset="-122"/>
                <a:ea typeface="微软雅黑" panose="020B0503020204020204" charset="-122"/>
                <a:cs typeface="+mn-ea"/>
                <a:sym typeface="+mn-lt"/>
              </a:endParaRPr>
            </a:p>
          </p:txBody>
        </p:sp>
        <p:sp>
          <p:nvSpPr>
            <p:cNvPr id="29" name="矩形 28"/>
            <p:cNvSpPr/>
            <p:nvPr/>
          </p:nvSpPr>
          <p:spPr>
            <a:xfrm>
              <a:off x="2143513" y="4463394"/>
              <a:ext cx="654587"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微软雅黑" panose="020B0503020204020204" charset="-122"/>
                <a:ea typeface="微软雅黑" panose="020B0503020204020204" charset="-122"/>
                <a:cs typeface="+mn-ea"/>
                <a:sym typeface="+mn-lt"/>
              </a:endParaRPr>
            </a:p>
          </p:txBody>
        </p:sp>
      </p:grpSp>
      <p:grpSp>
        <p:nvGrpSpPr>
          <p:cNvPr id="32" name="组合 31"/>
          <p:cNvGrpSpPr/>
          <p:nvPr/>
        </p:nvGrpSpPr>
        <p:grpSpPr>
          <a:xfrm>
            <a:off x="8014800" y="3359129"/>
            <a:ext cx="3412490" cy="2546985"/>
            <a:chOff x="755355" y="4463394"/>
            <a:chExt cx="3412490" cy="2546985"/>
          </a:xfrm>
        </p:grpSpPr>
        <p:sp>
          <p:nvSpPr>
            <p:cNvPr id="35" name="文本框 34"/>
            <p:cNvSpPr txBox="1"/>
            <p:nvPr/>
          </p:nvSpPr>
          <p:spPr>
            <a:xfrm>
              <a:off x="755355" y="4679294"/>
              <a:ext cx="3412490" cy="2331085"/>
            </a:xfrm>
            <a:prstGeom prst="rect">
              <a:avLst/>
            </a:prstGeom>
            <a:noFill/>
          </p:spPr>
          <p:txBody>
            <a:bodyPr wrap="square" rtlCol="0" anchor="t">
              <a:spAutoFit/>
            </a:bodyPr>
            <a:lstStyle/>
            <a:p>
              <a:pPr algn="ctr" fontAlgn="auto">
                <a:lnSpc>
                  <a:spcPct val="130000"/>
                </a:lnSpc>
              </a:pPr>
              <a:r>
                <a:rPr lang="zh-CN" altLang="en-US" sz="1600">
                  <a:solidFill>
                    <a:schemeClr val="tx1"/>
                  </a:solidFill>
                  <a:latin typeface="微软雅黑" panose="020B0503020204020204" charset="-122"/>
                  <a:ea typeface="微软雅黑" panose="020B0503020204020204" charset="-122"/>
                  <a:cs typeface="+mn-ea"/>
                  <a:sym typeface="+mn-lt"/>
                </a:rPr>
                <a:t>现场通过</a:t>
              </a:r>
              <a:r>
                <a:rPr lang="zh-CN" altLang="en-US" sz="1600">
                  <a:latin typeface="微软雅黑" panose="020B0503020204020204" charset="-122"/>
                  <a:ea typeface="微软雅黑" panose="020B0503020204020204" charset="-122"/>
                  <a:cs typeface="+mn-ea"/>
                  <a:sym typeface="+mn-ea"/>
                </a:rPr>
                <a:t>“热辣嗨捞 一红到底”</a:t>
              </a:r>
              <a:r>
                <a:rPr lang="zh-CN" altLang="en-US" sz="1600">
                  <a:solidFill>
                    <a:schemeClr val="tx1"/>
                  </a:solidFill>
                  <a:latin typeface="微软雅黑" panose="020B0503020204020204" charset="-122"/>
                  <a:ea typeface="微软雅黑" panose="020B0503020204020204" charset="-122"/>
                  <a:cs typeface="+mn-ea"/>
                  <a:sym typeface="+mn-lt"/>
                </a:rPr>
                <a:t>、“</a:t>
              </a:r>
              <a:r>
                <a:rPr lang="zh-CN" altLang="en-US" sz="1600">
                  <a:latin typeface="微软雅黑" panose="020B0503020204020204" charset="-122"/>
                  <a:ea typeface="微软雅黑" panose="020B0503020204020204" charset="-122"/>
                  <a:cs typeface="+mn-ea"/>
                  <a:sym typeface="+mn-ea"/>
                </a:rPr>
                <a:t>暖冬好物囤货季</a:t>
              </a:r>
              <a:r>
                <a:rPr lang="zh-CN" altLang="en-US" sz="1600">
                  <a:solidFill>
                    <a:schemeClr val="tx1"/>
                  </a:solidFill>
                  <a:latin typeface="微软雅黑" panose="020B0503020204020204" charset="-122"/>
                  <a:ea typeface="微软雅黑" panose="020B0503020204020204" charset="-122"/>
                  <a:cs typeface="+mn-ea"/>
                  <a:sym typeface="+mn-lt"/>
                </a:rPr>
                <a:t>”“</a:t>
              </a:r>
              <a:r>
                <a:rPr lang="zh-CN" altLang="en-US" sz="1600">
                  <a:latin typeface="微软雅黑" panose="020B0503020204020204" charset="-122"/>
                  <a:ea typeface="微软雅黑" panose="020B0503020204020204" charset="-122"/>
                  <a:cs typeface="+mn-ea"/>
                  <a:sym typeface="+mn-ea"/>
                </a:rPr>
                <a:t>暖冬回馈全力以赴</a:t>
              </a:r>
              <a:r>
                <a:rPr lang="zh-CN" altLang="en-US" sz="1600">
                  <a:solidFill>
                    <a:schemeClr val="tx1"/>
                  </a:solidFill>
                  <a:latin typeface="微软雅黑" panose="020B0503020204020204" charset="-122"/>
                  <a:ea typeface="微软雅黑" panose="020B0503020204020204" charset="-122"/>
                  <a:cs typeface="+mn-ea"/>
                  <a:sym typeface="+mn-lt"/>
                </a:rPr>
                <a:t>”“</a:t>
              </a:r>
              <a:r>
                <a:rPr lang="zh-CN" altLang="en-US" sz="1600">
                  <a:latin typeface="微软雅黑" panose="020B0503020204020204" charset="-122"/>
                  <a:ea typeface="微软雅黑" panose="020B0503020204020204" charset="-122"/>
                  <a:cs typeface="+mn-ea"/>
                  <a:sym typeface="+mn-lt"/>
                </a:rPr>
                <a:t>圣诞悦章 荟动星光</a:t>
              </a:r>
              <a:r>
                <a:rPr lang="zh-CN" altLang="en-US" sz="1600">
                  <a:solidFill>
                    <a:schemeClr val="tx1"/>
                  </a:solidFill>
                  <a:latin typeface="微软雅黑" panose="020B0503020204020204" charset="-122"/>
                  <a:ea typeface="微软雅黑" panose="020B0503020204020204" charset="-122"/>
                  <a:cs typeface="+mn-ea"/>
                  <a:sym typeface="+mn-lt"/>
                </a:rPr>
                <a:t>”“</a:t>
              </a:r>
              <a:r>
                <a:rPr lang="zh-CN" altLang="en-US" sz="1600">
                  <a:latin typeface="微软雅黑" panose="020B0503020204020204" charset="-122"/>
                  <a:ea typeface="微软雅黑" panose="020B0503020204020204" charset="-122"/>
                  <a:cs typeface="+mn-ea"/>
                  <a:sym typeface="+mn-ea"/>
                </a:rPr>
                <a:t>兔YOU能量计划</a:t>
              </a:r>
              <a:r>
                <a:rPr lang="zh-CN" altLang="en-US" sz="1600">
                  <a:solidFill>
                    <a:schemeClr val="tx1"/>
                  </a:solidFill>
                  <a:latin typeface="微软雅黑" panose="020B0503020204020204" charset="-122"/>
                  <a:ea typeface="微软雅黑" panose="020B0503020204020204" charset="-122"/>
                  <a:cs typeface="+mn-ea"/>
                  <a:sym typeface="+mn-lt"/>
                </a:rPr>
                <a:t>”</a:t>
              </a:r>
              <a:r>
                <a:rPr lang="zh-CN" altLang="en-US" sz="1600">
                  <a:solidFill>
                    <a:schemeClr val="tx1"/>
                  </a:solidFill>
                  <a:latin typeface="微软雅黑" panose="020B0503020204020204" charset="-122"/>
                  <a:ea typeface="微软雅黑" panose="020B0503020204020204" charset="-122"/>
                  <a:cs typeface="+mn-ea"/>
                  <a:sym typeface="+mn-ea"/>
                </a:rPr>
                <a:t>多</a:t>
              </a:r>
              <a:r>
                <a:rPr lang="zh-CN" altLang="en-US" sz="1600">
                  <a:solidFill>
                    <a:schemeClr val="tx1"/>
                  </a:solidFill>
                  <a:latin typeface="微软雅黑" panose="020B0503020204020204" charset="-122"/>
                  <a:ea typeface="微软雅黑" panose="020B0503020204020204" charset="-122"/>
                  <a:cs typeface="+mn-ea"/>
                  <a:sym typeface="+mn-lt"/>
                </a:rPr>
                <a:t>等创意互动形式，打造多重客群、多重感官互动体验，以此给客户留下深刻印象，提升品牌形象。</a:t>
              </a:r>
              <a:endParaRPr lang="zh-CN" altLang="en-US" sz="1600">
                <a:solidFill>
                  <a:schemeClr val="tx1"/>
                </a:solidFill>
                <a:latin typeface="微软雅黑" panose="020B0503020204020204" charset="-122"/>
                <a:ea typeface="微软雅黑" panose="020B0503020204020204" charset="-122"/>
                <a:cs typeface="+mn-ea"/>
                <a:sym typeface="+mn-lt"/>
              </a:endParaRPr>
            </a:p>
          </p:txBody>
        </p:sp>
        <p:sp>
          <p:nvSpPr>
            <p:cNvPr id="34" name="矩形 33"/>
            <p:cNvSpPr/>
            <p:nvPr/>
          </p:nvSpPr>
          <p:spPr>
            <a:xfrm>
              <a:off x="2143513" y="4463394"/>
              <a:ext cx="654587"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微软雅黑" panose="020B0503020204020204" charset="-122"/>
                <a:ea typeface="微软雅黑" panose="020B0503020204020204" charset="-122"/>
                <a:cs typeface="+mn-ea"/>
                <a:sym typeface="+mn-lt"/>
              </a:endParaRPr>
            </a:p>
          </p:txBody>
        </p:sp>
      </p:grpSp>
      <p:sp>
        <p:nvSpPr>
          <p:cNvPr id="7" name="文本框 6"/>
          <p:cNvSpPr txBox="1"/>
          <p:nvPr/>
        </p:nvSpPr>
        <p:spPr>
          <a:xfrm>
            <a:off x="1407819" y="2359770"/>
            <a:ext cx="2125980" cy="583565"/>
          </a:xfrm>
          <a:prstGeom prst="rect">
            <a:avLst/>
          </a:prstGeom>
          <a:noFill/>
        </p:spPr>
        <p:txBody>
          <a:bodyPr wrap="square" rtlCol="0">
            <a:spAutoFit/>
          </a:bodyPr>
          <a:lstStyle/>
          <a:p>
            <a:pPr algn="ctr"/>
            <a:r>
              <a:rPr lang="zh-CN" altLang="en-US" sz="3200">
                <a:solidFill>
                  <a:schemeClr val="tx1"/>
                </a:solidFill>
                <a:latin typeface="方正清刻本悦宋简体" panose="020B0502000000000001" charset="-122"/>
                <a:ea typeface="方正清刻本悦宋简体" panose="020B0502000000000001" charset="-122"/>
                <a:cs typeface="+mn-ea"/>
                <a:sym typeface="+mn-lt"/>
              </a:rPr>
              <a:t>目的一</a:t>
            </a:r>
            <a:endParaRPr lang="zh-CN" altLang="en-US" sz="3200">
              <a:solidFill>
                <a:schemeClr val="tx1"/>
              </a:solidFill>
              <a:latin typeface="方正清刻本悦宋简体" panose="020B0502000000000001" charset="-122"/>
              <a:ea typeface="方正清刻本悦宋简体" panose="020B0502000000000001" charset="-122"/>
              <a:cs typeface="+mn-ea"/>
              <a:sym typeface="+mn-lt"/>
            </a:endParaRPr>
          </a:p>
        </p:txBody>
      </p:sp>
      <p:sp>
        <p:nvSpPr>
          <p:cNvPr id="8" name="文本框 7"/>
          <p:cNvSpPr txBox="1"/>
          <p:nvPr/>
        </p:nvSpPr>
        <p:spPr>
          <a:xfrm>
            <a:off x="5003824" y="2359770"/>
            <a:ext cx="2125980" cy="583565"/>
          </a:xfrm>
          <a:prstGeom prst="rect">
            <a:avLst/>
          </a:prstGeom>
          <a:noFill/>
        </p:spPr>
        <p:txBody>
          <a:bodyPr wrap="square" rtlCol="0">
            <a:spAutoFit/>
          </a:bodyPr>
          <a:lstStyle/>
          <a:p>
            <a:pPr algn="ctr"/>
            <a:r>
              <a:rPr lang="zh-CN" altLang="en-US" sz="3200">
                <a:solidFill>
                  <a:schemeClr val="tx1"/>
                </a:solidFill>
                <a:latin typeface="方正清刻本悦宋简体" panose="020B0502000000000001" charset="-122"/>
                <a:ea typeface="方正清刻本悦宋简体" panose="020B0502000000000001" charset="-122"/>
                <a:cs typeface="+mn-ea"/>
                <a:sym typeface="+mn-lt"/>
              </a:rPr>
              <a:t>目的二</a:t>
            </a:r>
            <a:endParaRPr lang="zh-CN" altLang="en-US" sz="3200">
              <a:solidFill>
                <a:schemeClr val="tx1"/>
              </a:solidFill>
              <a:latin typeface="方正清刻本悦宋简体" panose="020B0502000000000001" charset="-122"/>
              <a:ea typeface="方正清刻本悦宋简体" panose="020B0502000000000001" charset="-122"/>
              <a:cs typeface="+mn-ea"/>
              <a:sym typeface="+mn-lt"/>
            </a:endParaRPr>
          </a:p>
        </p:txBody>
      </p:sp>
      <p:sp>
        <p:nvSpPr>
          <p:cNvPr id="11" name="文本框 10"/>
          <p:cNvSpPr txBox="1"/>
          <p:nvPr/>
        </p:nvSpPr>
        <p:spPr>
          <a:xfrm>
            <a:off x="8654439" y="2359135"/>
            <a:ext cx="2125980" cy="583565"/>
          </a:xfrm>
          <a:prstGeom prst="rect">
            <a:avLst/>
          </a:prstGeom>
          <a:noFill/>
        </p:spPr>
        <p:txBody>
          <a:bodyPr wrap="square" rtlCol="0">
            <a:spAutoFit/>
          </a:bodyPr>
          <a:lstStyle/>
          <a:p>
            <a:pPr algn="ctr"/>
            <a:r>
              <a:rPr lang="zh-CN" altLang="en-US" sz="3200">
                <a:solidFill>
                  <a:schemeClr val="tx1"/>
                </a:solidFill>
                <a:latin typeface="方正清刻本悦宋简体" panose="020B0502000000000001" charset="-122"/>
                <a:ea typeface="方正清刻本悦宋简体" panose="020B0502000000000001" charset="-122"/>
                <a:cs typeface="+mn-ea"/>
                <a:sym typeface="+mn-lt"/>
              </a:rPr>
              <a:t>目的三</a:t>
            </a:r>
            <a:endParaRPr lang="zh-CN" altLang="en-US" sz="3200">
              <a:solidFill>
                <a:schemeClr val="tx1"/>
              </a:solidFill>
              <a:latin typeface="方正清刻本悦宋简体" panose="020B0502000000000001" charset="-122"/>
              <a:ea typeface="方正清刻本悦宋简体" panose="020B0502000000000001" charset="-122"/>
              <a:cs typeface="+mn-ea"/>
              <a:sym typeface="+mn-lt"/>
            </a:endParaRPr>
          </a:p>
        </p:txBody>
      </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01/</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目的</a:t>
            </a:r>
            <a:endPar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pic>
        <p:nvPicPr>
          <p:cNvPr id="6" name="图片 5" descr="7去3"/>
          <p:cNvPicPr>
            <a:picLocks noChangeAspect="1"/>
          </p:cNvPicPr>
          <p:nvPr/>
        </p:nvPicPr>
        <p:blipFill>
          <a:blip r:embed="rId1"/>
          <a:srcRect l="6012" t="12398" r="4883" b="9537"/>
          <a:stretch>
            <a:fillRect/>
          </a:stretch>
        </p:blipFill>
        <p:spPr>
          <a:xfrm>
            <a:off x="0" y="-2540"/>
            <a:ext cx="12192000" cy="6860540"/>
          </a:xfrm>
          <a:prstGeom prst="rect">
            <a:avLst/>
          </a:prstGeom>
        </p:spPr>
      </p:pic>
      <p:sp>
        <p:nvSpPr>
          <p:cNvPr id="25" name="Freeform 927"/>
          <p:cNvSpPr>
            <a:spLocks noEditPoints="1"/>
          </p:cNvSpPr>
          <p:nvPr/>
        </p:nvSpPr>
        <p:spPr bwMode="auto">
          <a:xfrm>
            <a:off x="11586706" y="222418"/>
            <a:ext cx="209015" cy="188765"/>
          </a:xfrm>
          <a:custGeom>
            <a:avLst/>
            <a:gdLst>
              <a:gd name="T0" fmla="*/ 365 w 384"/>
              <a:gd name="T1" fmla="*/ 38 h 346"/>
              <a:gd name="T2" fmla="*/ 19 w 384"/>
              <a:gd name="T3" fmla="*/ 38 h 346"/>
              <a:gd name="T4" fmla="*/ 0 w 384"/>
              <a:gd name="T5" fmla="*/ 19 h 346"/>
              <a:gd name="T6" fmla="*/ 19 w 384"/>
              <a:gd name="T7" fmla="*/ 0 h 346"/>
              <a:gd name="T8" fmla="*/ 365 w 384"/>
              <a:gd name="T9" fmla="*/ 0 h 346"/>
              <a:gd name="T10" fmla="*/ 384 w 384"/>
              <a:gd name="T11" fmla="*/ 19 h 346"/>
              <a:gd name="T12" fmla="*/ 365 w 384"/>
              <a:gd name="T13" fmla="*/ 38 h 346"/>
              <a:gd name="T14" fmla="*/ 237 w 384"/>
              <a:gd name="T15" fmla="*/ 122 h 346"/>
              <a:gd name="T16" fmla="*/ 218 w 384"/>
              <a:gd name="T17" fmla="*/ 103 h 346"/>
              <a:gd name="T18" fmla="*/ 19 w 384"/>
              <a:gd name="T19" fmla="*/ 103 h 346"/>
              <a:gd name="T20" fmla="*/ 0 w 384"/>
              <a:gd name="T21" fmla="*/ 122 h 346"/>
              <a:gd name="T22" fmla="*/ 19 w 384"/>
              <a:gd name="T23" fmla="*/ 141 h 346"/>
              <a:gd name="T24" fmla="*/ 218 w 384"/>
              <a:gd name="T25" fmla="*/ 141 h 346"/>
              <a:gd name="T26" fmla="*/ 237 w 384"/>
              <a:gd name="T27" fmla="*/ 122 h 346"/>
              <a:gd name="T28" fmla="*/ 296 w 384"/>
              <a:gd name="T29" fmla="*/ 224 h 346"/>
              <a:gd name="T30" fmla="*/ 277 w 384"/>
              <a:gd name="T31" fmla="*/ 205 h 346"/>
              <a:gd name="T32" fmla="*/ 19 w 384"/>
              <a:gd name="T33" fmla="*/ 205 h 346"/>
              <a:gd name="T34" fmla="*/ 0 w 384"/>
              <a:gd name="T35" fmla="*/ 224 h 346"/>
              <a:gd name="T36" fmla="*/ 19 w 384"/>
              <a:gd name="T37" fmla="*/ 243 h 346"/>
              <a:gd name="T38" fmla="*/ 277 w 384"/>
              <a:gd name="T39" fmla="*/ 243 h 346"/>
              <a:gd name="T40" fmla="*/ 296 w 384"/>
              <a:gd name="T41" fmla="*/ 224 h 346"/>
              <a:gd name="T42" fmla="*/ 367 w 384"/>
              <a:gd name="T43" fmla="*/ 327 h 346"/>
              <a:gd name="T44" fmla="*/ 348 w 384"/>
              <a:gd name="T45" fmla="*/ 307 h 346"/>
              <a:gd name="T46" fmla="*/ 20 w 384"/>
              <a:gd name="T47" fmla="*/ 307 h 346"/>
              <a:gd name="T48" fmla="*/ 1 w 384"/>
              <a:gd name="T49" fmla="*/ 327 h 346"/>
              <a:gd name="T50" fmla="*/ 20 w 384"/>
              <a:gd name="T51" fmla="*/ 346 h 346"/>
              <a:gd name="T52" fmla="*/ 348 w 384"/>
              <a:gd name="T53" fmla="*/ 346 h 346"/>
              <a:gd name="T54" fmla="*/ 367 w 384"/>
              <a:gd name="T55"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4" h="346">
                <a:moveTo>
                  <a:pt x="365" y="38"/>
                </a:moveTo>
                <a:cubicBezTo>
                  <a:pt x="19" y="38"/>
                  <a:pt x="19" y="38"/>
                  <a:pt x="19" y="38"/>
                </a:cubicBezTo>
                <a:cubicBezTo>
                  <a:pt x="9" y="38"/>
                  <a:pt x="0" y="30"/>
                  <a:pt x="0" y="19"/>
                </a:cubicBezTo>
                <a:cubicBezTo>
                  <a:pt x="0" y="8"/>
                  <a:pt x="9" y="0"/>
                  <a:pt x="19" y="0"/>
                </a:cubicBezTo>
                <a:cubicBezTo>
                  <a:pt x="365" y="0"/>
                  <a:pt x="365" y="0"/>
                  <a:pt x="365" y="0"/>
                </a:cubicBezTo>
                <a:cubicBezTo>
                  <a:pt x="376" y="0"/>
                  <a:pt x="384" y="8"/>
                  <a:pt x="384" y="19"/>
                </a:cubicBezTo>
                <a:cubicBezTo>
                  <a:pt x="384" y="30"/>
                  <a:pt x="376" y="38"/>
                  <a:pt x="365" y="38"/>
                </a:cubicBezTo>
                <a:close/>
                <a:moveTo>
                  <a:pt x="237" y="122"/>
                </a:moveTo>
                <a:cubicBezTo>
                  <a:pt x="237" y="111"/>
                  <a:pt x="229" y="103"/>
                  <a:pt x="218" y="103"/>
                </a:cubicBezTo>
                <a:cubicBezTo>
                  <a:pt x="19" y="103"/>
                  <a:pt x="19" y="103"/>
                  <a:pt x="19" y="103"/>
                </a:cubicBezTo>
                <a:cubicBezTo>
                  <a:pt x="9" y="103"/>
                  <a:pt x="0" y="111"/>
                  <a:pt x="0" y="122"/>
                </a:cubicBezTo>
                <a:cubicBezTo>
                  <a:pt x="0" y="132"/>
                  <a:pt x="9" y="141"/>
                  <a:pt x="19" y="141"/>
                </a:cubicBezTo>
                <a:cubicBezTo>
                  <a:pt x="218" y="141"/>
                  <a:pt x="218" y="141"/>
                  <a:pt x="218" y="141"/>
                </a:cubicBezTo>
                <a:cubicBezTo>
                  <a:pt x="229" y="141"/>
                  <a:pt x="237" y="132"/>
                  <a:pt x="237" y="122"/>
                </a:cubicBezTo>
                <a:close/>
                <a:moveTo>
                  <a:pt x="296" y="224"/>
                </a:moveTo>
                <a:cubicBezTo>
                  <a:pt x="296" y="214"/>
                  <a:pt x="287" y="205"/>
                  <a:pt x="277" y="205"/>
                </a:cubicBezTo>
                <a:cubicBezTo>
                  <a:pt x="19" y="205"/>
                  <a:pt x="19" y="205"/>
                  <a:pt x="19" y="205"/>
                </a:cubicBezTo>
                <a:cubicBezTo>
                  <a:pt x="9" y="205"/>
                  <a:pt x="0" y="214"/>
                  <a:pt x="0" y="224"/>
                </a:cubicBezTo>
                <a:cubicBezTo>
                  <a:pt x="0" y="235"/>
                  <a:pt x="9" y="243"/>
                  <a:pt x="19" y="243"/>
                </a:cubicBezTo>
                <a:cubicBezTo>
                  <a:pt x="277" y="243"/>
                  <a:pt x="277" y="243"/>
                  <a:pt x="277" y="243"/>
                </a:cubicBezTo>
                <a:cubicBezTo>
                  <a:pt x="287" y="243"/>
                  <a:pt x="296" y="235"/>
                  <a:pt x="296" y="224"/>
                </a:cubicBezTo>
                <a:close/>
                <a:moveTo>
                  <a:pt x="367" y="327"/>
                </a:moveTo>
                <a:cubicBezTo>
                  <a:pt x="367" y="316"/>
                  <a:pt x="359" y="307"/>
                  <a:pt x="348" y="307"/>
                </a:cubicBezTo>
                <a:cubicBezTo>
                  <a:pt x="20" y="307"/>
                  <a:pt x="20" y="307"/>
                  <a:pt x="20" y="307"/>
                </a:cubicBezTo>
                <a:cubicBezTo>
                  <a:pt x="10" y="307"/>
                  <a:pt x="1" y="316"/>
                  <a:pt x="1" y="327"/>
                </a:cubicBezTo>
                <a:cubicBezTo>
                  <a:pt x="1" y="337"/>
                  <a:pt x="10" y="346"/>
                  <a:pt x="20" y="346"/>
                </a:cubicBezTo>
                <a:cubicBezTo>
                  <a:pt x="348" y="346"/>
                  <a:pt x="348" y="346"/>
                  <a:pt x="348" y="346"/>
                </a:cubicBezTo>
                <a:cubicBezTo>
                  <a:pt x="359" y="346"/>
                  <a:pt x="367" y="337"/>
                  <a:pt x="367" y="327"/>
                </a:cubicBezTo>
                <a:close/>
              </a:path>
            </a:pathLst>
          </a:custGeom>
          <a:solidFill>
            <a:schemeClr val="bg1"/>
          </a:solidFill>
          <a:ln>
            <a:noFill/>
          </a:ln>
        </p:spPr>
        <p:txBody>
          <a:bodyPr vert="horz" wrap="square" lIns="45842" tIns="22921" rIns="45842" bIns="22921" numCol="1" anchor="t" anchorCtr="0" compatLnSpc="1"/>
          <a:lstStyle/>
          <a:p>
            <a:endParaRPr lang="en-US" sz="900">
              <a:latin typeface="方正清刻本悦宋简体" panose="020B0502000000000001" charset="-122"/>
              <a:ea typeface="方正清刻本悦宋简体" panose="020B0502000000000001" charset="-122"/>
              <a:cs typeface="+mn-ea"/>
              <a:sym typeface="+mn-lt"/>
            </a:endParaRPr>
          </a:p>
        </p:txBody>
      </p:sp>
      <p:sp>
        <p:nvSpPr>
          <p:cNvPr id="27" name="文本框 26"/>
          <p:cNvSpPr txBox="1"/>
          <p:nvPr/>
        </p:nvSpPr>
        <p:spPr>
          <a:xfrm>
            <a:off x="8689677" y="6403869"/>
            <a:ext cx="1159163" cy="215444"/>
          </a:xfrm>
          <a:prstGeom prst="rect">
            <a:avLst/>
          </a:prstGeom>
          <a:noFill/>
        </p:spPr>
        <p:txBody>
          <a:bodyPr wrap="square" rtlCol="0">
            <a:spAutoFit/>
          </a:bodyPr>
          <a:lstStyle/>
          <a:p>
            <a:pPr algn="dist"/>
            <a:r>
              <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rPr>
              <a:t>WWW.DACER.COM</a:t>
            </a:r>
            <a:endParaRPr lang="en-US" altLang="zh-CN" sz="800">
              <a:solidFill>
                <a:schemeClr val="bg1">
                  <a:alpha val="37000"/>
                </a:schemeClr>
              </a:solidFill>
              <a:latin typeface="方正清刻本悦宋简体" panose="020B0502000000000001" charset="-122"/>
              <a:ea typeface="方正清刻本悦宋简体" panose="020B0502000000000001" charset="-122"/>
              <a:cs typeface="+mn-ea"/>
              <a:sym typeface="+mn-lt"/>
            </a:endParaRPr>
          </a:p>
        </p:txBody>
      </p:sp>
      <p:pic>
        <p:nvPicPr>
          <p:cNvPr id="9" name="图片 8"/>
          <p:cNvPicPr>
            <a:picLocks noChangeAspect="1"/>
          </p:cNvPicPr>
          <p:nvPr/>
        </p:nvPicPr>
        <p:blipFill>
          <a:blip r:embed="rId2"/>
          <a:stretch>
            <a:fillRect/>
          </a:stretch>
        </p:blipFill>
        <p:spPr>
          <a:xfrm rot="1214835">
            <a:off x="1783919" y="5117003"/>
            <a:ext cx="733425" cy="733425"/>
          </a:xfrm>
          <a:prstGeom prst="rect">
            <a:avLst/>
          </a:prstGeom>
        </p:spPr>
      </p:pic>
      <p:sp>
        <p:nvSpPr>
          <p:cNvPr id="16" name="矩形 15"/>
          <p:cNvSpPr/>
          <p:nvPr/>
        </p:nvSpPr>
        <p:spPr>
          <a:xfrm>
            <a:off x="2620645" y="1791970"/>
            <a:ext cx="7228205" cy="1123315"/>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ctr" defTabSz="911860">
              <a:lnSpc>
                <a:spcPct val="150000"/>
              </a:lnSpc>
              <a:defRPr/>
            </a:pPr>
            <a:r>
              <a:rPr lang="en-US" altLang="zh-CN" sz="4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PART02</a:t>
            </a:r>
            <a:endParaRPr lang="en-US" altLang="zh-CN" sz="4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sp>
        <p:nvSpPr>
          <p:cNvPr id="4" name="矩形 3"/>
          <p:cNvSpPr/>
          <p:nvPr/>
        </p:nvSpPr>
        <p:spPr>
          <a:xfrm>
            <a:off x="1033145" y="2308225"/>
            <a:ext cx="10170160" cy="2323465"/>
          </a:xfrm>
          <a:prstGeom prst="rect">
            <a:avLst/>
          </a:prstGeom>
          <a:effectLst>
            <a:outerShdw blurRad="50800" dist="50800" dir="5400000" algn="ctr" rotWithShape="0">
              <a:schemeClr val="tx1">
                <a:alpha val="100000"/>
              </a:schemeClr>
            </a:outerShdw>
          </a:effectLst>
        </p:spPr>
        <p:txBody>
          <a:bodyPr wrap="square" lIns="108845" tIns="54422" rIns="108845" bIns="54422">
            <a:spAutoFit/>
          </a:bodyPr>
          <a:lstStyle/>
          <a:p>
            <a:pPr algn="ctr" defTabSz="911860">
              <a:lnSpc>
                <a:spcPct val="150000"/>
              </a:lnSpc>
              <a:defRPr/>
            </a:pPr>
            <a:r>
              <a:rPr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rPr>
              <a:t>活动排期</a:t>
            </a:r>
            <a:endParaRPr sz="96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汉仪超级战甲简" panose="00020600040101010101"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59601"/>
        </a:solidFill>
        <a:effectLst/>
      </p:bgPr>
    </p:bg>
    <p:spTree>
      <p:nvGrpSpPr>
        <p:cNvPr id="1" name=""/>
        <p:cNvGrpSpPr/>
        <p:nvPr/>
      </p:nvGrpSpPr>
      <p:grpSpPr>
        <a:xfrm>
          <a:off x="0" y="0"/>
          <a:ext cx="0" cy="0"/>
          <a:chOff x="0" y="0"/>
          <a:chExt cx="0" cy="0"/>
        </a:xfrm>
      </p:grpSpPr>
      <p:grpSp>
        <p:nvGrpSpPr>
          <p:cNvPr id="5" name="组合 4"/>
          <p:cNvGrpSpPr/>
          <p:nvPr/>
        </p:nvGrpSpPr>
        <p:grpSpPr>
          <a:xfrm>
            <a:off x="0" y="-2540"/>
            <a:ext cx="12192000" cy="6860540"/>
            <a:chOff x="0" y="-4"/>
            <a:chExt cx="19200" cy="10804"/>
          </a:xfrm>
        </p:grpSpPr>
        <p:pic>
          <p:nvPicPr>
            <p:cNvPr id="3" name="图片 2" descr="7去3"/>
            <p:cNvPicPr>
              <a:picLocks noChangeAspect="1"/>
            </p:cNvPicPr>
            <p:nvPr/>
          </p:nvPicPr>
          <p:blipFill>
            <a:blip r:embed="rId1"/>
            <a:srcRect l="6012" t="12398" r="4883" b="9537"/>
            <a:stretch>
              <a:fillRect/>
            </a:stretch>
          </p:blipFill>
          <p:spPr>
            <a:xfrm>
              <a:off x="0" y="-4"/>
              <a:ext cx="19200" cy="10804"/>
            </a:xfrm>
            <a:prstGeom prst="rect">
              <a:avLst/>
            </a:prstGeom>
          </p:spPr>
        </p:pic>
        <p:sp>
          <p:nvSpPr>
            <p:cNvPr id="4" name="矩形 3"/>
            <p:cNvSpPr/>
            <p:nvPr/>
          </p:nvSpPr>
          <p:spPr>
            <a:xfrm>
              <a:off x="488" y="465"/>
              <a:ext cx="18225" cy="9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nvGrpSpPr>
        <p:grpSpPr>
          <a:xfrm>
            <a:off x="498475" y="1773555"/>
            <a:ext cx="1873250" cy="1893570"/>
            <a:chOff x="2273" y="2417"/>
            <a:chExt cx="2950" cy="2982"/>
          </a:xfrm>
        </p:grpSpPr>
        <p:grpSp>
          <p:nvGrpSpPr>
            <p:cNvPr id="14" name="组合 13"/>
            <p:cNvGrpSpPr/>
            <p:nvPr/>
          </p:nvGrpSpPr>
          <p:grpSpPr>
            <a:xfrm>
              <a:off x="2273" y="2417"/>
              <a:ext cx="2951" cy="2983"/>
              <a:chOff x="5918196" y="1675174"/>
              <a:chExt cx="1874197" cy="1894314"/>
            </a:xfrm>
          </p:grpSpPr>
          <p:sp>
            <p:nvSpPr>
              <p:cNvPr id="12" name="椭圆 11"/>
              <p:cNvSpPr/>
              <p:nvPr/>
            </p:nvSpPr>
            <p:spPr>
              <a:xfrm>
                <a:off x="6060869" y="1837964"/>
                <a:ext cx="1731524" cy="1731524"/>
              </a:xfrm>
              <a:prstGeom prst="ellipse">
                <a:avLst/>
              </a:prstGeom>
              <a:pattFill prst="wdUpDiag">
                <a:fgClr>
                  <a:schemeClr val="tx1"/>
                </a:fgClr>
                <a:bgClr>
                  <a:srgbClr val="FFC000"/>
                </a:bgClr>
              </a:patt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3" name="椭圆 12"/>
              <p:cNvSpPr/>
              <p:nvPr/>
            </p:nvSpPr>
            <p:spPr>
              <a:xfrm>
                <a:off x="5918196" y="1675174"/>
                <a:ext cx="1731524" cy="1731524"/>
              </a:xfrm>
              <a:prstGeom prst="ellips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grpSp>
        <p:sp>
          <p:nvSpPr>
            <p:cNvPr id="24" name="文本框 23"/>
            <p:cNvSpPr txBox="1"/>
            <p:nvPr/>
          </p:nvSpPr>
          <p:spPr>
            <a:xfrm>
              <a:off x="2571" y="2693"/>
              <a:ext cx="2289" cy="1890"/>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dirty="0">
                  <a:solidFill>
                    <a:schemeClr val="tx1"/>
                  </a:solidFill>
                </a:rPr>
                <a:t>01</a:t>
              </a:r>
              <a:endParaRPr lang="en-US" altLang="zh-CN" dirty="0">
                <a:solidFill>
                  <a:schemeClr val="tx1"/>
                </a:solidFill>
              </a:endParaRPr>
            </a:p>
          </p:txBody>
        </p:sp>
      </p:grpSp>
      <p:grpSp>
        <p:nvGrpSpPr>
          <p:cNvPr id="31" name="组合 30"/>
          <p:cNvGrpSpPr/>
          <p:nvPr/>
        </p:nvGrpSpPr>
        <p:grpSpPr>
          <a:xfrm>
            <a:off x="2776220" y="1773555"/>
            <a:ext cx="1873250" cy="1893570"/>
            <a:chOff x="6039" y="2417"/>
            <a:chExt cx="2950" cy="2982"/>
          </a:xfrm>
        </p:grpSpPr>
        <p:grpSp>
          <p:nvGrpSpPr>
            <p:cNvPr id="15" name="组合 14"/>
            <p:cNvGrpSpPr/>
            <p:nvPr/>
          </p:nvGrpSpPr>
          <p:grpSpPr>
            <a:xfrm>
              <a:off x="6039" y="2417"/>
              <a:ext cx="2951" cy="2983"/>
              <a:chOff x="5918196" y="1675174"/>
              <a:chExt cx="1874197" cy="1894314"/>
            </a:xfrm>
          </p:grpSpPr>
          <p:sp>
            <p:nvSpPr>
              <p:cNvPr id="16" name="椭圆 15"/>
              <p:cNvSpPr/>
              <p:nvPr/>
            </p:nvSpPr>
            <p:spPr>
              <a:xfrm>
                <a:off x="6060869" y="1837964"/>
                <a:ext cx="1731524" cy="1731524"/>
              </a:xfrm>
              <a:prstGeom prst="ellipse">
                <a:avLst/>
              </a:prstGeom>
              <a:pattFill prst="wdUpDiag">
                <a:fgClr>
                  <a:schemeClr val="tx1"/>
                </a:fgClr>
                <a:bgClr>
                  <a:srgbClr val="FFC000"/>
                </a:bgClr>
              </a:patt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7" name="椭圆 16"/>
              <p:cNvSpPr/>
              <p:nvPr/>
            </p:nvSpPr>
            <p:spPr>
              <a:xfrm>
                <a:off x="5918196" y="1675174"/>
                <a:ext cx="1731524" cy="1731524"/>
              </a:xfrm>
              <a:prstGeom prst="ellips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grpSp>
        <p:sp>
          <p:nvSpPr>
            <p:cNvPr id="26" name="文本框 25"/>
            <p:cNvSpPr txBox="1"/>
            <p:nvPr/>
          </p:nvSpPr>
          <p:spPr>
            <a:xfrm>
              <a:off x="6460" y="2693"/>
              <a:ext cx="2289" cy="1890"/>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dirty="0">
                  <a:solidFill>
                    <a:schemeClr val="tx1"/>
                  </a:solidFill>
                </a:rPr>
                <a:t>02</a:t>
              </a:r>
              <a:endParaRPr lang="en-US" altLang="zh-CN" dirty="0">
                <a:solidFill>
                  <a:schemeClr val="tx1"/>
                </a:solidFill>
              </a:endParaRPr>
            </a:p>
          </p:txBody>
        </p:sp>
      </p:grpSp>
      <p:grpSp>
        <p:nvGrpSpPr>
          <p:cNvPr id="33" name="组合 32"/>
          <p:cNvGrpSpPr/>
          <p:nvPr/>
        </p:nvGrpSpPr>
        <p:grpSpPr>
          <a:xfrm>
            <a:off x="5053965" y="1773555"/>
            <a:ext cx="1873250" cy="1893570"/>
            <a:chOff x="9806" y="2417"/>
            <a:chExt cx="2950" cy="2982"/>
          </a:xfrm>
        </p:grpSpPr>
        <p:grpSp>
          <p:nvGrpSpPr>
            <p:cNvPr id="18" name="组合 17"/>
            <p:cNvGrpSpPr/>
            <p:nvPr/>
          </p:nvGrpSpPr>
          <p:grpSpPr>
            <a:xfrm>
              <a:off x="9806" y="2417"/>
              <a:ext cx="2951" cy="2983"/>
              <a:chOff x="5918196" y="1675174"/>
              <a:chExt cx="1874197" cy="1894314"/>
            </a:xfrm>
          </p:grpSpPr>
          <p:sp>
            <p:nvSpPr>
              <p:cNvPr id="19" name="椭圆 18"/>
              <p:cNvSpPr/>
              <p:nvPr/>
            </p:nvSpPr>
            <p:spPr>
              <a:xfrm>
                <a:off x="6060869" y="1837964"/>
                <a:ext cx="1731524" cy="1731524"/>
              </a:xfrm>
              <a:prstGeom prst="ellipse">
                <a:avLst/>
              </a:prstGeom>
              <a:pattFill prst="wdUpDiag">
                <a:fgClr>
                  <a:schemeClr val="tx1"/>
                </a:fgClr>
                <a:bgClr>
                  <a:srgbClr val="FFC000"/>
                </a:bgClr>
              </a:patt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20" name="椭圆 19"/>
              <p:cNvSpPr/>
              <p:nvPr/>
            </p:nvSpPr>
            <p:spPr>
              <a:xfrm>
                <a:off x="5918196" y="1675174"/>
                <a:ext cx="1731524" cy="1731524"/>
              </a:xfrm>
              <a:prstGeom prst="ellips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grpSp>
        <p:sp>
          <p:nvSpPr>
            <p:cNvPr id="9" name="文本框 8"/>
            <p:cNvSpPr txBox="1"/>
            <p:nvPr/>
          </p:nvSpPr>
          <p:spPr>
            <a:xfrm>
              <a:off x="10194" y="2693"/>
              <a:ext cx="2289" cy="1890"/>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dirty="0">
                  <a:solidFill>
                    <a:schemeClr val="tx1"/>
                  </a:solidFill>
                </a:rPr>
                <a:t>03</a:t>
              </a:r>
              <a:endParaRPr lang="en-US" altLang="zh-CN" dirty="0">
                <a:solidFill>
                  <a:schemeClr val="tx1"/>
                </a:solidFill>
              </a:endParaRPr>
            </a:p>
          </p:txBody>
        </p:sp>
      </p:grpSp>
      <p:grpSp>
        <p:nvGrpSpPr>
          <p:cNvPr id="41" name="组合 40"/>
          <p:cNvGrpSpPr/>
          <p:nvPr/>
        </p:nvGrpSpPr>
        <p:grpSpPr>
          <a:xfrm>
            <a:off x="7331710" y="1773555"/>
            <a:ext cx="1873250" cy="1893570"/>
            <a:chOff x="13572" y="2417"/>
            <a:chExt cx="2950" cy="2982"/>
          </a:xfrm>
        </p:grpSpPr>
        <p:grpSp>
          <p:nvGrpSpPr>
            <p:cNvPr id="21" name="组合 20"/>
            <p:cNvGrpSpPr/>
            <p:nvPr/>
          </p:nvGrpSpPr>
          <p:grpSpPr>
            <a:xfrm>
              <a:off x="13572" y="2417"/>
              <a:ext cx="2951" cy="2983"/>
              <a:chOff x="5918196" y="1675174"/>
              <a:chExt cx="1874197" cy="1894314"/>
            </a:xfrm>
          </p:grpSpPr>
          <p:sp>
            <p:nvSpPr>
              <p:cNvPr id="22" name="椭圆 21"/>
              <p:cNvSpPr/>
              <p:nvPr/>
            </p:nvSpPr>
            <p:spPr>
              <a:xfrm>
                <a:off x="6060869" y="1837964"/>
                <a:ext cx="1731524" cy="1731524"/>
              </a:xfrm>
              <a:prstGeom prst="ellipse">
                <a:avLst/>
              </a:prstGeom>
              <a:pattFill prst="wdUpDiag">
                <a:fgClr>
                  <a:schemeClr val="tx1"/>
                </a:fgClr>
                <a:bgClr>
                  <a:srgbClr val="FFC000"/>
                </a:bgClr>
              </a:patt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0" name="椭圆 9"/>
              <p:cNvSpPr/>
              <p:nvPr/>
            </p:nvSpPr>
            <p:spPr>
              <a:xfrm>
                <a:off x="5918196" y="1675174"/>
                <a:ext cx="1731524" cy="1731524"/>
              </a:xfrm>
              <a:prstGeom prst="ellips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grpSp>
        <p:sp>
          <p:nvSpPr>
            <p:cNvPr id="28" name="文本框 27"/>
            <p:cNvSpPr txBox="1"/>
            <p:nvPr/>
          </p:nvSpPr>
          <p:spPr>
            <a:xfrm>
              <a:off x="14009" y="2693"/>
              <a:ext cx="2289" cy="1890"/>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dirty="0">
                  <a:solidFill>
                    <a:schemeClr val="tx1"/>
                  </a:solidFill>
                </a:rPr>
                <a:t>04</a:t>
              </a:r>
              <a:endParaRPr lang="en-US" altLang="zh-CN" dirty="0">
                <a:solidFill>
                  <a:schemeClr val="tx1"/>
                </a:solidFill>
              </a:endParaRPr>
            </a:p>
          </p:txBody>
        </p:sp>
      </p:grpSp>
      <p:sp>
        <p:nvSpPr>
          <p:cNvPr id="36" name="文本框 35"/>
          <p:cNvSpPr txBox="1"/>
          <p:nvPr/>
        </p:nvSpPr>
        <p:spPr>
          <a:xfrm>
            <a:off x="6805295" y="3910965"/>
            <a:ext cx="2947035" cy="521970"/>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zh-CN" altLang="en-US" sz="2800" dirty="0">
                <a:solidFill>
                  <a:schemeClr val="tx1"/>
                </a:solidFill>
                <a:latin typeface="思源黑体 CN Light" panose="020B0300000000000000" pitchFamily="34" charset="-122"/>
                <a:ea typeface="思源黑体 CN Light" panose="020B0300000000000000" pitchFamily="34" charset="-122"/>
                <a:sym typeface="+mn-lt"/>
              </a:rPr>
              <a:t>圣诞局</a:t>
            </a:r>
            <a:endParaRPr lang="zh-CN" altLang="en-US" sz="2800" dirty="0">
              <a:solidFill>
                <a:schemeClr val="tx1"/>
              </a:solidFill>
              <a:latin typeface="思源黑体 CN Light" panose="020B0300000000000000" pitchFamily="34" charset="-122"/>
              <a:ea typeface="思源黑体 CN Light" panose="020B0300000000000000" pitchFamily="34" charset="-122"/>
              <a:sym typeface="+mn-lt"/>
            </a:endParaRPr>
          </a:p>
        </p:txBody>
      </p:sp>
      <p:sp>
        <p:nvSpPr>
          <p:cNvPr id="37" name="文本框 36"/>
          <p:cNvSpPr txBox="1"/>
          <p:nvPr/>
        </p:nvSpPr>
        <p:spPr>
          <a:xfrm>
            <a:off x="4884330" y="3910560"/>
            <a:ext cx="2355997" cy="521970"/>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zh-CN" altLang="en-US" sz="2800" dirty="0">
                <a:solidFill>
                  <a:schemeClr val="tx1"/>
                </a:solidFill>
                <a:latin typeface="思源黑体 CN Light" panose="020B0300000000000000" pitchFamily="34" charset="-122"/>
                <a:ea typeface="思源黑体 CN Light" panose="020B0300000000000000" pitchFamily="34" charset="-122"/>
              </a:rPr>
              <a:t>手作局</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38" name="文本框 37"/>
          <p:cNvSpPr txBox="1"/>
          <p:nvPr/>
        </p:nvSpPr>
        <p:spPr>
          <a:xfrm>
            <a:off x="2592631" y="3910560"/>
            <a:ext cx="2355997" cy="521970"/>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zh-CN" altLang="en-US" sz="2800" dirty="0">
                <a:solidFill>
                  <a:schemeClr val="tx1"/>
                </a:solidFill>
                <a:latin typeface="思源黑体 CN Light" panose="020B0300000000000000" pitchFamily="34" charset="-122"/>
                <a:ea typeface="思源黑体 CN Light" panose="020B0300000000000000" pitchFamily="34" charset="-122"/>
              </a:rPr>
              <a:t>剁手局</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39" name="文本框 38"/>
          <p:cNvSpPr txBox="1"/>
          <p:nvPr/>
        </p:nvSpPr>
        <p:spPr>
          <a:xfrm>
            <a:off x="329866" y="3910560"/>
            <a:ext cx="2355997" cy="521970"/>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zh-CN" altLang="en-US" sz="2800" dirty="0">
                <a:solidFill>
                  <a:schemeClr val="tx1"/>
                </a:solidFill>
                <a:latin typeface="思源黑体 CN Light" panose="020B0300000000000000" pitchFamily="34" charset="-122"/>
                <a:ea typeface="思源黑体 CN Light" panose="020B0300000000000000" pitchFamily="34" charset="-122"/>
              </a:rPr>
              <a:t>火锅局</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grpSp>
        <p:nvGrpSpPr>
          <p:cNvPr id="42" name="组合 41"/>
          <p:cNvGrpSpPr/>
          <p:nvPr/>
        </p:nvGrpSpPr>
        <p:grpSpPr>
          <a:xfrm>
            <a:off x="9609455" y="1773555"/>
            <a:ext cx="1873885" cy="1894205"/>
            <a:chOff x="13572" y="2417"/>
            <a:chExt cx="2951" cy="2983"/>
          </a:xfrm>
        </p:grpSpPr>
        <p:grpSp>
          <p:nvGrpSpPr>
            <p:cNvPr id="43" name="组合 42"/>
            <p:cNvGrpSpPr/>
            <p:nvPr/>
          </p:nvGrpSpPr>
          <p:grpSpPr>
            <a:xfrm>
              <a:off x="13572" y="2417"/>
              <a:ext cx="2951" cy="2983"/>
              <a:chOff x="5918196" y="1675174"/>
              <a:chExt cx="1874197" cy="1894314"/>
            </a:xfrm>
          </p:grpSpPr>
          <p:sp>
            <p:nvSpPr>
              <p:cNvPr id="44" name="椭圆 43"/>
              <p:cNvSpPr/>
              <p:nvPr/>
            </p:nvSpPr>
            <p:spPr>
              <a:xfrm>
                <a:off x="6060869" y="1837964"/>
                <a:ext cx="1731524" cy="1731524"/>
              </a:xfrm>
              <a:prstGeom prst="ellipse">
                <a:avLst/>
              </a:prstGeom>
              <a:pattFill prst="wdUpDiag">
                <a:fgClr>
                  <a:schemeClr val="tx1"/>
                </a:fgClr>
                <a:bgClr>
                  <a:srgbClr val="FFC000"/>
                </a:bgClr>
              </a:patt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45" name="椭圆 44"/>
              <p:cNvSpPr/>
              <p:nvPr/>
            </p:nvSpPr>
            <p:spPr>
              <a:xfrm>
                <a:off x="5918196" y="1675174"/>
                <a:ext cx="1731524" cy="1731524"/>
              </a:xfrm>
              <a:prstGeom prst="ellips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grpSp>
        <p:sp>
          <p:nvSpPr>
            <p:cNvPr id="49" name="文本框 48"/>
            <p:cNvSpPr txBox="1"/>
            <p:nvPr/>
          </p:nvSpPr>
          <p:spPr>
            <a:xfrm>
              <a:off x="14009" y="2693"/>
              <a:ext cx="2289" cy="1888"/>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dirty="0">
                  <a:solidFill>
                    <a:schemeClr val="tx1"/>
                  </a:solidFill>
                </a:rPr>
                <a:t>05</a:t>
              </a:r>
              <a:endParaRPr lang="en-US" altLang="zh-CN" dirty="0">
                <a:solidFill>
                  <a:schemeClr val="tx1"/>
                </a:solidFill>
              </a:endParaRPr>
            </a:p>
          </p:txBody>
        </p:sp>
      </p:grpSp>
      <p:sp>
        <p:nvSpPr>
          <p:cNvPr id="50" name="文本框 49"/>
          <p:cNvSpPr txBox="1"/>
          <p:nvPr/>
        </p:nvSpPr>
        <p:spPr>
          <a:xfrm>
            <a:off x="9205595" y="3910965"/>
            <a:ext cx="2879725" cy="521970"/>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zh-CN" altLang="en-US" sz="2800" dirty="0">
                <a:solidFill>
                  <a:schemeClr val="tx1"/>
                </a:solidFill>
                <a:latin typeface="思源黑体 CN Light" panose="020B0300000000000000" pitchFamily="34" charset="-122"/>
                <a:ea typeface="思源黑体 CN Light" panose="020B0300000000000000" pitchFamily="34" charset="-122"/>
              </a:rPr>
              <a:t>潮玩局</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51" name="文本框 50"/>
          <p:cNvSpPr txBox="1"/>
          <p:nvPr/>
        </p:nvSpPr>
        <p:spPr>
          <a:xfrm>
            <a:off x="460749" y="4433570"/>
            <a:ext cx="2094230" cy="460375"/>
          </a:xfrm>
          <a:prstGeom prst="rect">
            <a:avLst/>
          </a:prstGeom>
          <a:solidFill>
            <a:srgbClr val="FFC000"/>
          </a:solid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sz="2400" dirty="0">
                <a:solidFill>
                  <a:schemeClr val="tx1"/>
                </a:solidFill>
                <a:latin typeface="思源黑体 CN Light" panose="020B0300000000000000" pitchFamily="34" charset="-122"/>
                <a:ea typeface="思源黑体 CN Light" panose="020B0300000000000000" pitchFamily="34" charset="-122"/>
              </a:rPr>
              <a:t>12.03-12.04</a:t>
            </a:r>
            <a:endParaRPr lang="en-US" altLang="zh-CN" sz="2400" dirty="0">
              <a:solidFill>
                <a:schemeClr val="tx1"/>
              </a:solidFill>
              <a:latin typeface="思源黑体 CN Light" panose="020B0300000000000000" pitchFamily="34" charset="-122"/>
              <a:ea typeface="思源黑体 CN Light" panose="020B0300000000000000" pitchFamily="34" charset="-122"/>
            </a:endParaRPr>
          </a:p>
        </p:txBody>
      </p:sp>
      <p:sp>
        <p:nvSpPr>
          <p:cNvPr id="52" name="文本框 51"/>
          <p:cNvSpPr txBox="1"/>
          <p:nvPr/>
        </p:nvSpPr>
        <p:spPr>
          <a:xfrm>
            <a:off x="2737225" y="4433570"/>
            <a:ext cx="2094230" cy="460375"/>
          </a:xfrm>
          <a:prstGeom prst="rect">
            <a:avLst/>
          </a:prstGeom>
          <a:solidFill>
            <a:srgbClr val="FFC000"/>
          </a:solid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sz="2400" dirty="0">
                <a:solidFill>
                  <a:schemeClr val="tx1"/>
                </a:solidFill>
                <a:latin typeface="思源黑体 CN Light" panose="020B0300000000000000" pitchFamily="34" charset="-122"/>
                <a:ea typeface="思源黑体 CN Light" panose="020B0300000000000000" pitchFamily="34" charset="-122"/>
              </a:rPr>
              <a:t>12.10-12.11</a:t>
            </a:r>
            <a:endParaRPr lang="en-US" altLang="zh-CN" sz="2400" dirty="0">
              <a:solidFill>
                <a:schemeClr val="tx1"/>
              </a:solidFill>
              <a:latin typeface="思源黑体 CN Light" panose="020B0300000000000000" pitchFamily="34" charset="-122"/>
              <a:ea typeface="思源黑体 CN Light" panose="020B0300000000000000" pitchFamily="34" charset="-122"/>
            </a:endParaRPr>
          </a:p>
        </p:txBody>
      </p:sp>
      <p:sp>
        <p:nvSpPr>
          <p:cNvPr id="53" name="文本框 52"/>
          <p:cNvSpPr txBox="1"/>
          <p:nvPr/>
        </p:nvSpPr>
        <p:spPr>
          <a:xfrm>
            <a:off x="5013700" y="4433570"/>
            <a:ext cx="2094230" cy="460375"/>
          </a:xfrm>
          <a:prstGeom prst="rect">
            <a:avLst/>
          </a:prstGeom>
          <a:solidFill>
            <a:srgbClr val="FFC000"/>
          </a:solid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sz="2400" dirty="0">
                <a:solidFill>
                  <a:schemeClr val="tx1"/>
                </a:solidFill>
                <a:latin typeface="思源黑体 CN Light" panose="020B0300000000000000" pitchFamily="34" charset="-122"/>
                <a:ea typeface="思源黑体 CN Light" panose="020B0300000000000000" pitchFamily="34" charset="-122"/>
              </a:rPr>
              <a:t>12.17-12.18</a:t>
            </a:r>
            <a:endParaRPr lang="en-US" altLang="zh-CN" sz="2400" dirty="0">
              <a:solidFill>
                <a:schemeClr val="tx1"/>
              </a:solidFill>
              <a:latin typeface="思源黑体 CN Light" panose="020B0300000000000000" pitchFamily="34" charset="-122"/>
              <a:ea typeface="思源黑体 CN Light" panose="020B0300000000000000" pitchFamily="34" charset="-122"/>
            </a:endParaRPr>
          </a:p>
        </p:txBody>
      </p:sp>
      <p:sp>
        <p:nvSpPr>
          <p:cNvPr id="54" name="文本框 53"/>
          <p:cNvSpPr txBox="1"/>
          <p:nvPr/>
        </p:nvSpPr>
        <p:spPr>
          <a:xfrm>
            <a:off x="7290175" y="4433570"/>
            <a:ext cx="2094230" cy="460375"/>
          </a:xfrm>
          <a:prstGeom prst="rect">
            <a:avLst/>
          </a:prstGeom>
          <a:solidFill>
            <a:srgbClr val="FFC000"/>
          </a:solid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sz="2400" dirty="0">
                <a:solidFill>
                  <a:schemeClr val="tx1"/>
                </a:solidFill>
                <a:latin typeface="思源黑体 CN Light" panose="020B0300000000000000" pitchFamily="34" charset="-122"/>
                <a:ea typeface="思源黑体 CN Light" panose="020B0300000000000000" pitchFamily="34" charset="-122"/>
              </a:rPr>
              <a:t>12.24-12.25</a:t>
            </a:r>
            <a:endParaRPr lang="en-US" altLang="zh-CN" sz="2400" dirty="0">
              <a:solidFill>
                <a:schemeClr val="tx1"/>
              </a:solidFill>
              <a:latin typeface="思源黑体 CN Light" panose="020B0300000000000000" pitchFamily="34" charset="-122"/>
              <a:ea typeface="思源黑体 CN Light" panose="020B0300000000000000" pitchFamily="34" charset="-122"/>
            </a:endParaRPr>
          </a:p>
        </p:txBody>
      </p:sp>
      <p:sp>
        <p:nvSpPr>
          <p:cNvPr id="55" name="文本框 54"/>
          <p:cNvSpPr txBox="1"/>
          <p:nvPr/>
        </p:nvSpPr>
        <p:spPr>
          <a:xfrm>
            <a:off x="9566650" y="4433570"/>
            <a:ext cx="2094230" cy="460375"/>
          </a:xfrm>
          <a:prstGeom prst="rect">
            <a:avLst/>
          </a:prstGeom>
          <a:solidFill>
            <a:srgbClr val="FFC000"/>
          </a:solid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sz="2400" dirty="0">
                <a:solidFill>
                  <a:schemeClr val="tx1"/>
                </a:solidFill>
                <a:latin typeface="思源黑体 CN Light" panose="020B0300000000000000" pitchFamily="34" charset="-122"/>
                <a:ea typeface="思源黑体 CN Light" panose="020B0300000000000000" pitchFamily="34" charset="-122"/>
              </a:rPr>
              <a:t>12.31-1.1</a:t>
            </a:r>
            <a:endParaRPr lang="en-US" altLang="zh-CN" sz="2400" dirty="0">
              <a:solidFill>
                <a:schemeClr val="tx1"/>
              </a:solidFill>
              <a:latin typeface="思源黑体 CN Light" panose="020B0300000000000000" pitchFamily="34" charset="-122"/>
              <a:ea typeface="思源黑体 CN Light" panose="020B0300000000000000" pitchFamily="34" charset="-122"/>
            </a:endParaRPr>
          </a:p>
        </p:txBody>
      </p:sp>
      <p:sp>
        <p:nvSpPr>
          <p:cNvPr id="56" name="文本框 55"/>
          <p:cNvSpPr txBox="1"/>
          <p:nvPr/>
        </p:nvSpPr>
        <p:spPr>
          <a:xfrm>
            <a:off x="6793865" y="5038725"/>
            <a:ext cx="2947035" cy="953135"/>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zh-CN" altLang="en-US" sz="2800" dirty="0">
                <a:solidFill>
                  <a:schemeClr val="tx1"/>
                </a:solidFill>
                <a:latin typeface="思源黑体 CN Light" panose="020B0300000000000000" pitchFamily="34" charset="-122"/>
                <a:ea typeface="思源黑体 CN Light" panose="020B0300000000000000" pitchFamily="34" charset="-122"/>
                <a:sym typeface="+mn-lt"/>
              </a:rPr>
              <a:t>圣诞悦章 </a:t>
            </a:r>
            <a:endParaRPr lang="zh-CN" altLang="en-US" sz="2800" dirty="0">
              <a:solidFill>
                <a:schemeClr val="tx1"/>
              </a:solidFill>
              <a:latin typeface="思源黑体 CN Light" panose="020B0300000000000000" pitchFamily="34" charset="-122"/>
              <a:ea typeface="思源黑体 CN Light" panose="020B0300000000000000" pitchFamily="34" charset="-122"/>
              <a:sym typeface="+mn-lt"/>
            </a:endParaRPr>
          </a:p>
          <a:p>
            <a:r>
              <a:rPr lang="zh-CN" altLang="en-US" sz="2800" dirty="0">
                <a:solidFill>
                  <a:schemeClr val="tx1"/>
                </a:solidFill>
                <a:latin typeface="思源黑体 CN Light" panose="020B0300000000000000" pitchFamily="34" charset="-122"/>
                <a:ea typeface="思源黑体 CN Light" panose="020B0300000000000000" pitchFamily="34" charset="-122"/>
                <a:sym typeface="+mn-lt"/>
              </a:rPr>
              <a:t>荟动星光</a:t>
            </a:r>
            <a:endParaRPr lang="zh-CN" altLang="en-US" sz="2800" dirty="0">
              <a:solidFill>
                <a:schemeClr val="tx1"/>
              </a:solidFill>
              <a:latin typeface="思源黑体 CN Light" panose="020B0300000000000000" pitchFamily="34" charset="-122"/>
              <a:ea typeface="思源黑体 CN Light" panose="020B0300000000000000" pitchFamily="34" charset="-122"/>
              <a:sym typeface="+mn-lt"/>
            </a:endParaRPr>
          </a:p>
        </p:txBody>
      </p:sp>
      <p:sp>
        <p:nvSpPr>
          <p:cNvPr id="57" name="文本框 56"/>
          <p:cNvSpPr txBox="1"/>
          <p:nvPr/>
        </p:nvSpPr>
        <p:spPr>
          <a:xfrm>
            <a:off x="4872900" y="5038320"/>
            <a:ext cx="2355997" cy="953135"/>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zh-CN" altLang="en-US" sz="2800" dirty="0">
                <a:solidFill>
                  <a:schemeClr val="tx1"/>
                </a:solidFill>
                <a:latin typeface="思源黑体 CN Light" panose="020B0300000000000000" pitchFamily="34" charset="-122"/>
                <a:ea typeface="思源黑体 CN Light" panose="020B0300000000000000" pitchFamily="34" charset="-122"/>
              </a:rPr>
              <a:t>暖冬回馈</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a:p>
            <a:r>
              <a:rPr lang="zh-CN" altLang="en-US" sz="2800" dirty="0">
                <a:solidFill>
                  <a:schemeClr val="tx1"/>
                </a:solidFill>
                <a:latin typeface="思源黑体 CN Light" panose="020B0300000000000000" pitchFamily="34" charset="-122"/>
                <a:ea typeface="思源黑体 CN Light" panose="020B0300000000000000" pitchFamily="34" charset="-122"/>
              </a:rPr>
              <a:t>全力以赴</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58" name="文本框 57"/>
          <p:cNvSpPr txBox="1"/>
          <p:nvPr/>
        </p:nvSpPr>
        <p:spPr>
          <a:xfrm>
            <a:off x="2581201" y="5038320"/>
            <a:ext cx="2355997" cy="953135"/>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zh-CN" altLang="en-US" sz="2800" dirty="0">
                <a:solidFill>
                  <a:schemeClr val="tx1"/>
                </a:solidFill>
                <a:latin typeface="思源黑体 CN Light" panose="020B0300000000000000" pitchFamily="34" charset="-122"/>
                <a:ea typeface="思源黑体 CN Light" panose="020B0300000000000000" pitchFamily="34" charset="-122"/>
              </a:rPr>
              <a:t>暖冬好物</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a:p>
            <a:r>
              <a:rPr lang="zh-CN" altLang="en-US" sz="2800" dirty="0">
                <a:solidFill>
                  <a:schemeClr val="tx1"/>
                </a:solidFill>
                <a:latin typeface="思源黑体 CN Light" panose="020B0300000000000000" pitchFamily="34" charset="-122"/>
                <a:ea typeface="思源黑体 CN Light" panose="020B0300000000000000" pitchFamily="34" charset="-122"/>
              </a:rPr>
              <a:t>囤货季</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59" name="文本框 58"/>
          <p:cNvSpPr txBox="1"/>
          <p:nvPr/>
        </p:nvSpPr>
        <p:spPr>
          <a:xfrm>
            <a:off x="329866" y="5038320"/>
            <a:ext cx="2355997" cy="953135"/>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zh-CN" altLang="en-US" sz="2800" dirty="0">
                <a:solidFill>
                  <a:schemeClr val="tx1"/>
                </a:solidFill>
                <a:latin typeface="思源黑体 CN Light" panose="020B0300000000000000" pitchFamily="34" charset="-122"/>
                <a:ea typeface="思源黑体 CN Light" panose="020B0300000000000000" pitchFamily="34" charset="-122"/>
              </a:rPr>
              <a:t>热辣嗨捞 </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a:p>
            <a:r>
              <a:rPr lang="zh-CN" altLang="en-US" sz="2800" dirty="0">
                <a:solidFill>
                  <a:schemeClr val="tx1"/>
                </a:solidFill>
                <a:latin typeface="思源黑体 CN Light" panose="020B0300000000000000" pitchFamily="34" charset="-122"/>
                <a:ea typeface="思源黑体 CN Light" panose="020B0300000000000000" pitchFamily="34" charset="-122"/>
              </a:rPr>
              <a:t>一红到底</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60" name="文本框 59"/>
          <p:cNvSpPr txBox="1"/>
          <p:nvPr/>
        </p:nvSpPr>
        <p:spPr>
          <a:xfrm>
            <a:off x="9194165" y="5038725"/>
            <a:ext cx="2879725" cy="953135"/>
          </a:xfrm>
          <a:prstGeom prst="rect">
            <a:avLst/>
          </a:prstGeom>
          <a:noFill/>
        </p:spPr>
        <p:txBody>
          <a:bodyPr wrap="square" rtlCol="0">
            <a:spAutoFit/>
          </a:bodyPr>
          <a:lstStyle>
            <a:defPPr>
              <a:defRPr lang="zh-CN"/>
            </a:defPPr>
            <a:lvl1pPr algn="ctr">
              <a:defRPr sz="7200">
                <a:latin typeface="站酷高端黑" panose="02010600030101010101" pitchFamily="2" charset="-122"/>
                <a:ea typeface="站酷高端黑" panose="02010600030101010101" pitchFamily="2" charset="-122"/>
              </a:defRPr>
            </a:lvl1pPr>
          </a:lstStyle>
          <a:p>
            <a:r>
              <a:rPr lang="en-US" altLang="zh-CN" sz="2800" dirty="0">
                <a:solidFill>
                  <a:schemeClr val="tx1"/>
                </a:solidFill>
                <a:latin typeface="思源黑体 CN Light" panose="020B0300000000000000" pitchFamily="34" charset="-122"/>
                <a:ea typeface="思源黑体 CN Light" panose="020B0300000000000000" pitchFamily="34" charset="-122"/>
              </a:rPr>
              <a:t>UP</a:t>
            </a:r>
            <a:r>
              <a:rPr lang="zh-CN" altLang="en-US" sz="2800" dirty="0">
                <a:solidFill>
                  <a:schemeClr val="tx1"/>
                </a:solidFill>
                <a:latin typeface="思源黑体 CN Light" panose="020B0300000000000000" pitchFamily="34" charset="-122"/>
                <a:ea typeface="思源黑体 CN Light" panose="020B0300000000000000" pitchFamily="34" charset="-122"/>
              </a:rPr>
              <a:t>兔</a:t>
            </a:r>
            <a:r>
              <a:rPr lang="en-US" altLang="zh-CN" sz="2800" dirty="0">
                <a:solidFill>
                  <a:schemeClr val="tx1"/>
                </a:solidFill>
                <a:latin typeface="思源黑体 CN Light" panose="020B0300000000000000" pitchFamily="34" charset="-122"/>
                <a:ea typeface="思源黑体 CN Light" panose="020B0300000000000000" pitchFamily="34" charset="-122"/>
              </a:rPr>
              <a:t>YOU</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a:p>
            <a:r>
              <a:rPr lang="zh-CN" altLang="en-US" sz="2800" dirty="0">
                <a:solidFill>
                  <a:schemeClr val="tx1"/>
                </a:solidFill>
                <a:latin typeface="思源黑体 CN Light" panose="020B0300000000000000" pitchFamily="34" charset="-122"/>
                <a:ea typeface="思源黑体 CN Light" panose="020B0300000000000000" pitchFamily="34" charset="-122"/>
              </a:rPr>
              <a:t>能量计划</a:t>
            </a:r>
            <a:endParaRPr lang="zh-CN" altLang="en-US" sz="2800" dirty="0">
              <a:solidFill>
                <a:schemeClr val="tx1"/>
              </a:solidFill>
              <a:latin typeface="思源黑体 CN Light" panose="020B0300000000000000" pitchFamily="34" charset="-122"/>
              <a:ea typeface="思源黑体 CN Light" panose="020B0300000000000000" pitchFamily="34" charset="-122"/>
            </a:endParaRPr>
          </a:p>
        </p:txBody>
      </p:sp>
      <p:sp>
        <p:nvSpPr>
          <p:cNvPr id="40" name="文本框 39"/>
          <p:cNvSpPr txBox="1"/>
          <p:nvPr/>
        </p:nvSpPr>
        <p:spPr>
          <a:xfrm>
            <a:off x="495300" y="549275"/>
            <a:ext cx="10452100" cy="583565"/>
          </a:xfrm>
          <a:prstGeom prst="rect">
            <a:avLst/>
          </a:prstGeom>
          <a:noFill/>
        </p:spPr>
        <p:txBody>
          <a:bodyPr wrap="square" rtlCol="0">
            <a:spAutoFit/>
          </a:bodyPr>
          <a:lstStyle/>
          <a:p>
            <a:pPr algn="l"/>
            <a:r>
              <a:rPr lang="en-US"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02/</a:t>
            </a:r>
            <a:r>
              <a:rPr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活动</a:t>
            </a:r>
            <a:r>
              <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rPr>
              <a:t>排期</a:t>
            </a:r>
            <a:endParaRPr lang="zh-CN" sz="3200">
              <a:solidFill>
                <a:schemeClr val="tx1"/>
              </a:solidFill>
              <a:effectLst/>
              <a:latin typeface="方正清刻本悦宋简体" panose="020B0502000000000001" charset="-122"/>
              <a:ea typeface="方正清刻本悦宋简体" panose="020B0502000000000001" charset="-122"/>
              <a:cs typeface="方正清刻本悦宋简体" panose="020B05020000000000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Lst>
  </p:timing>
</p:sld>
</file>

<file path=ppt/tags/tag1.xml><?xml version="1.0" encoding="utf-8"?>
<p:tagLst xmlns:p="http://schemas.openxmlformats.org/presentationml/2006/main">
  <p:tag name="KSO_WM_UNIT_PLACING_PICTURE_USER_VIEWPORT" val="{&quot;height&quot;:5917,&quot;width&quot;:8321}"/>
</p:tagLst>
</file>

<file path=ppt/tags/tag2.xml><?xml version="1.0" encoding="utf-8"?>
<p:tagLst xmlns:p="http://schemas.openxmlformats.org/presentationml/2006/main">
  <p:tag name="KSO_WPP_MARK_KEY" val="81b1fa5a-5af3-4c30-842b-1e3c76656612"/>
  <p:tag name="COMMONDATA" val="eyJjb3VudCI6MSwiaGRpZCI6ImE2ZjY3MjFkODVmZGRlZjRiM2Q2OWZmNDg3NTgxMWFhIiwidXNlckNvdW50Ijox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f5xxgup">
      <a:majorFont>
        <a:latin typeface="Noto Sans S Chinese Regular"/>
        <a:ea typeface="阿里巴巴普惠体 Heavy"/>
        <a:cs typeface=""/>
      </a:majorFont>
      <a:minorFont>
        <a:latin typeface="Noto Sans S Chinese Regular"/>
        <a:ea typeface="阿里巴巴普惠体 Heavy"/>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3788</Words>
  <Application>WPS 演示</Application>
  <PresentationFormat>宽屏</PresentationFormat>
  <Paragraphs>356</Paragraphs>
  <Slides>51</Slides>
  <Notes>0</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51</vt:i4>
      </vt:variant>
    </vt:vector>
  </HeadingPairs>
  <TitlesOfParts>
    <vt:vector size="73" baseType="lpstr">
      <vt:lpstr>Arial</vt:lpstr>
      <vt:lpstr>宋体</vt:lpstr>
      <vt:lpstr>Wingdings</vt:lpstr>
      <vt:lpstr>Arial</vt:lpstr>
      <vt:lpstr>Calibri</vt:lpstr>
      <vt:lpstr>Open Sans</vt:lpstr>
      <vt:lpstr>Segoe Print</vt:lpstr>
      <vt:lpstr>Montserrat Light</vt:lpstr>
      <vt:lpstr>微软雅黑</vt:lpstr>
      <vt:lpstr>汉仪超级战甲简</vt:lpstr>
      <vt:lpstr>方正清刻本悦宋简体</vt:lpstr>
      <vt:lpstr>Arial Black</vt:lpstr>
      <vt:lpstr>站酷高端黑</vt:lpstr>
      <vt:lpstr>黑体</vt:lpstr>
      <vt:lpstr>思源黑体 CN Light</vt:lpstr>
      <vt:lpstr>Arial Unicode MS</vt:lpstr>
      <vt:lpstr>阿里巴巴普惠体 Heavy</vt:lpstr>
      <vt:lpstr>Noto Sans S Chinese Regular</vt:lpstr>
      <vt:lpstr>等线</vt:lpstr>
      <vt:lpstr>Abhaya Libre Medium</vt:lpstr>
      <vt:lpstr>Trebuchet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喵企</cp:lastModifiedBy>
  <cp:revision>1</cp:revision>
  <dcterms:created xsi:type="dcterms:W3CDTF">2022-12-03T15:33:25Z</dcterms:created>
  <dcterms:modified xsi:type="dcterms:W3CDTF">2022-12-03T15:33:25Z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63FC1C1D676D44C3BC2D362AEF378FAC</vt:lpwstr>
  </property>
  <property fmtid="{D5CDD505-2E9C-101B-9397-08002B2CF9AE}" pid="3" name="KSOProductBuildVer">
    <vt:lpwstr>2052-11.1.0.12763</vt:lpwstr>
  </property>
  <property fmtid="{D5CDD505-2E9C-101B-9397-08002B2CF9AE}" pid="4" name="KSOSaveFontToCloudKey">
    <vt:lpwstr>519099968_btnclosed</vt:lpwstr>
  </property>
  <property fmtid="{D5CDD505-2E9C-101B-9397-08002B2CF9AE}" pid="5" name="KSOTemplateUUID">
    <vt:lpwstr>v1.0_mb_7vlxUiiQvDypidYMRlZWXg==</vt:lpwstr>
  </property>
  <property fmtid="{D5CDD505-2E9C-101B-9397-08002B2CF9AE}" pid="6" name="NXPowerLiteLastOptimized">
    <vt:lpwstr>4240727</vt:lpwstr>
  </property>
  <property fmtid="{D5CDD505-2E9C-101B-9397-08002B2CF9AE}" pid="7" name="NXPowerLiteSettings">
    <vt:lpwstr>C700052003A000</vt:lpwstr>
  </property>
  <property fmtid="{D5CDD505-2E9C-101B-9397-08002B2CF9AE}" pid="8" name="NXPowerLiteVersion">
    <vt:lpwstr>D8.0.2</vt:lpwstr>
  </property>
</Properties>
</file>