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65"/>
  </p:handoutMasterIdLst>
  <p:sldIdLst>
    <p:sldId id="383" r:id="rId3"/>
    <p:sldId id="386" r:id="rId5"/>
    <p:sldId id="385" r:id="rId6"/>
    <p:sldId id="429" r:id="rId7"/>
    <p:sldId id="434" r:id="rId8"/>
    <p:sldId id="432" r:id="rId9"/>
    <p:sldId id="427" r:id="rId10"/>
    <p:sldId id="428" r:id="rId11"/>
    <p:sldId id="430" r:id="rId12"/>
    <p:sldId id="387" r:id="rId13"/>
    <p:sldId id="431" r:id="rId14"/>
    <p:sldId id="471" r:id="rId15"/>
    <p:sldId id="388" r:id="rId16"/>
    <p:sldId id="320" r:id="rId17"/>
    <p:sldId id="475" r:id="rId18"/>
    <p:sldId id="472" r:id="rId19"/>
    <p:sldId id="504" r:id="rId20"/>
    <p:sldId id="473" r:id="rId21"/>
    <p:sldId id="476" r:id="rId22"/>
    <p:sldId id="477" r:id="rId23"/>
    <p:sldId id="478" r:id="rId24"/>
    <p:sldId id="502" r:id="rId25"/>
    <p:sldId id="503" r:id="rId26"/>
    <p:sldId id="501" r:id="rId27"/>
    <p:sldId id="505" r:id="rId28"/>
    <p:sldId id="507" r:id="rId29"/>
    <p:sldId id="506" r:id="rId30"/>
    <p:sldId id="508" r:id="rId31"/>
    <p:sldId id="509" r:id="rId32"/>
    <p:sldId id="511" r:id="rId33"/>
    <p:sldId id="512" r:id="rId34"/>
    <p:sldId id="513" r:id="rId35"/>
    <p:sldId id="514" r:id="rId36"/>
    <p:sldId id="515" r:id="rId37"/>
    <p:sldId id="516" r:id="rId38"/>
    <p:sldId id="517" r:id="rId39"/>
    <p:sldId id="518" r:id="rId40"/>
    <p:sldId id="524" r:id="rId41"/>
    <p:sldId id="520" r:id="rId42"/>
    <p:sldId id="521" r:id="rId43"/>
    <p:sldId id="522" r:id="rId44"/>
    <p:sldId id="523" r:id="rId45"/>
    <p:sldId id="525" r:id="rId46"/>
    <p:sldId id="526" r:id="rId47"/>
    <p:sldId id="527" r:id="rId48"/>
    <p:sldId id="528" r:id="rId49"/>
    <p:sldId id="550" r:id="rId50"/>
    <p:sldId id="331" r:id="rId51"/>
    <p:sldId id="376" r:id="rId52"/>
    <p:sldId id="391" r:id="rId53"/>
    <p:sldId id="393" r:id="rId54"/>
    <p:sldId id="394" r:id="rId55"/>
    <p:sldId id="395" r:id="rId56"/>
    <p:sldId id="396" r:id="rId57"/>
    <p:sldId id="397" r:id="rId58"/>
    <p:sldId id="398" r:id="rId59"/>
    <p:sldId id="399" r:id="rId60"/>
    <p:sldId id="400" r:id="rId61"/>
    <p:sldId id="401" r:id="rId62"/>
    <p:sldId id="402" r:id="rId63"/>
    <p:sldId id="390" r:id="rId64"/>
  </p:sldIdLst>
  <p:sldSz cx="12192000" cy="6858000"/>
  <p:notesSz cx="6858000" cy="9144000"/>
  <p:custDataLst>
    <p:tags r:id="rId7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莹莹 刘" initials="" lastIdx="1" clrIdx="0"/>
  <p:cmAuthor id="1" name="Administrator" initials="A" lastIdx="1" clrIdx="0"/>
  <p:cmAuthor id="2" name="作者" initials="A" lastIdx="0" clrIdx="1"/>
  <p:cmAuthor id="3" name="123" initials="1" lastIdx="1" clrIdx="2"/>
  <p:cmAuthor id="4" name="User" initials="U" lastIdx="1" clrIdx="0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tang yun" initials="" lastIdx="28" clrIdx="9"/>
  <p:cmAuthor id="10" name="MikeW" initials="" lastIdx="1" clrIdx="10"/>
  <p:cmAuthor id="11" name="FL" initials="" lastIdx="38" clrIdx="11"/>
  <p:cmAuthor id="12" name="cai jing" initials="" lastIdx="1" clrIdx="12"/>
  <p:cmAuthor id="13" name="hyh" initials="" lastIdx="7" clrIdx="13"/>
  <p:cmAuthor id="14" name="李 刚" initials="李" lastIdx="1" clrIdx="14"/>
  <p:cmAuthor id="15" name="李奉" initials="李奉" lastIdx="1" clrIdx="15"/>
  <p:cmAuthor id="16" name="李 彤彤" initials="李" lastIdx="1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680"/>
    <a:srgbClr val="E50012"/>
    <a:srgbClr val="FFFFFF"/>
    <a:srgbClr val="141E51"/>
    <a:srgbClr val="382D60"/>
    <a:srgbClr val="A38C5D"/>
    <a:srgbClr val="A3A3A3"/>
    <a:srgbClr val="E2CFAB"/>
    <a:srgbClr val="BF1027"/>
    <a:srgbClr val="8F2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26" y="768"/>
      </p:cViewPr>
      <p:guideLst>
        <p:guide orient="horz" pos="2172"/>
        <p:guide pos="38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0" Type="http://schemas.openxmlformats.org/officeDocument/2006/relationships/tags" Target="tags/tag4.xml"/><Relationship Id="rId7" Type="http://schemas.openxmlformats.org/officeDocument/2006/relationships/slide" Target="slides/slide4.xml"/><Relationship Id="rId69" Type="http://schemas.openxmlformats.org/officeDocument/2006/relationships/commentAuthors" Target="commentAuthors.xml"/><Relationship Id="rId68" Type="http://schemas.openxmlformats.org/officeDocument/2006/relationships/tableStyles" Target="tableStyles.xml"/><Relationship Id="rId67" Type="http://schemas.openxmlformats.org/officeDocument/2006/relationships/viewProps" Target="viewProps.xml"/><Relationship Id="rId66" Type="http://schemas.openxmlformats.org/officeDocument/2006/relationships/presProps" Target="presProps.xml"/><Relationship Id="rId65" Type="http://schemas.openxmlformats.org/officeDocument/2006/relationships/handoutMaster" Target="handoutMasters/handoutMaster1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9AC8EFF1-F1B9-4F34-A7BD-15644FB3175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229C5A0-B235-40BF-8DFF-B617AA47B66D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24DC97-60C8-4AC3-A0C1-4B36CC0FC3F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502B-FD3C-4183-A9C5-3242E177AE5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4824E-2CDF-4D11-A195-C3CFEF9240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591502B-FD3C-4183-A9C5-3242E177AE5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4184824E-2CDF-4D11-A195-C3CFEF92406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kumimoji="0" lang="zh-CN" altLang="en-US" sz="3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ibaotu.com</a:t>
            </a:r>
            <a:endParaRPr kumimoji="0" lang="en-US" altLang="zh-CN" sz="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0"/>
                </a:prstClr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  <a:sym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2.jpeg"/><Relationship Id="rId2" Type="http://schemas.openxmlformats.org/officeDocument/2006/relationships/tags" Target="../tags/tag2.xml"/><Relationship Id="rId1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file:///C:\Users\Administrator.USER-20190916NN\AppData\Local\Temp\wps\INetCache\7da893716f244e473e90e03f68d74ea2" TargetMode="External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7.jpeg"/><Relationship Id="rId1" Type="http://schemas.openxmlformats.org/officeDocument/2006/relationships/image" Target="../media/image56.jpe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0.png"/><Relationship Id="rId1" Type="http://schemas.openxmlformats.org/officeDocument/2006/relationships/tags" Target="../tags/tag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1.png"/></Relationships>
</file>

<file path=ppt/slides/_rels/slide5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jpeg"/><Relationship Id="rId1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7.jpeg"/><Relationship Id="rId1" Type="http://schemas.openxmlformats.org/officeDocument/2006/relationships/image" Target="../media/image76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4d3062334c0a11013e895301b5dd.webp"/>
          <p:cNvPicPr>
            <a:picLocks noChangeAspect="1"/>
          </p:cNvPicPr>
          <p:nvPr/>
        </p:nvPicPr>
        <p:blipFill>
          <a:blip r:embed="rId1"/>
          <a:srcRect r="50051"/>
          <a:stretch>
            <a:fillRect/>
          </a:stretch>
        </p:blipFill>
        <p:spPr>
          <a:xfrm>
            <a:off x="-13970" y="635"/>
            <a:ext cx="12228830" cy="688594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256780" y="199390"/>
            <a:ext cx="4455795" cy="672465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235440" y="238760"/>
            <a:ext cx="1659890" cy="6314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七夕奇妙游  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03285" y="939165"/>
            <a:ext cx="798195" cy="49999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古风灯会 </a:t>
            </a:r>
            <a:r>
              <a:rPr lang="en-US" altLang="zh-CN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 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仲夏游园 </a:t>
            </a:r>
            <a:endParaRPr lang="zh-CN" altLang="en-US" sz="4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c18962334c0a11013f785be693aa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-1905"/>
            <a:ext cx="12212955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21650" y="315595"/>
            <a:ext cx="5194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活动亮点</a:t>
            </a:r>
            <a:endParaRPr lang="zh-CN" altLang="en-US" sz="6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61555" y="685800"/>
            <a:ext cx="613410" cy="309943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THE ACTIVITIES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f0fa62334c0a11013f785bce115c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495" y="-13970"/>
            <a:ext cx="12254865" cy="688530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 rot="16200000">
            <a:off x="5732780" y="2186940"/>
            <a:ext cx="1315720" cy="2788920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890135" y="3225800"/>
            <a:ext cx="2932430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七夕奇妙游</a:t>
            </a:r>
            <a:endParaRPr lang="zh-CN" altLang="en-US" sz="4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4" name="椭圆 3"/>
          <p:cNvSpPr/>
          <p:nvPr/>
        </p:nvSpPr>
        <p:spPr>
          <a:xfrm rot="16200000">
            <a:off x="3225800" y="3677920"/>
            <a:ext cx="1315720" cy="2788920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83155" y="4716780"/>
            <a:ext cx="2932430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爱在七夕</a:t>
            </a:r>
            <a:endParaRPr lang="zh-CN" altLang="en-US" sz="4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8048625" y="2153920"/>
            <a:ext cx="2932430" cy="1315720"/>
            <a:chOff x="13879" y="3226"/>
            <a:chExt cx="4618" cy="2072"/>
          </a:xfrm>
        </p:grpSpPr>
        <p:sp>
          <p:nvSpPr>
            <p:cNvPr id="7" name="椭圆 6"/>
            <p:cNvSpPr/>
            <p:nvPr/>
          </p:nvSpPr>
          <p:spPr>
            <a:xfrm rot="16200000">
              <a:off x="15206" y="2066"/>
              <a:ext cx="2072" cy="4392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3879" y="3702"/>
              <a:ext cx="4618" cy="111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40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趣在七夕</a:t>
              </a:r>
              <a:endPara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sp>
        <p:nvSpPr>
          <p:cNvPr id="9" name="椭圆 8"/>
          <p:cNvSpPr/>
          <p:nvPr/>
        </p:nvSpPr>
        <p:spPr>
          <a:xfrm rot="16200000">
            <a:off x="2186305" y="627380"/>
            <a:ext cx="1315720" cy="2788920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343660" y="1666240"/>
            <a:ext cx="2932430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福在七夕</a:t>
            </a:r>
            <a:endParaRPr lang="zh-CN" altLang="en-US" sz="4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697855" y="1672590"/>
            <a:ext cx="1754505" cy="849630"/>
            <a:chOff x="12473" y="6783"/>
            <a:chExt cx="2763" cy="1338"/>
          </a:xfrm>
        </p:grpSpPr>
        <p:sp>
          <p:nvSpPr>
            <p:cNvPr id="11" name="椭圆 10"/>
            <p:cNvSpPr/>
            <p:nvPr/>
          </p:nvSpPr>
          <p:spPr>
            <a:xfrm rot="16200000">
              <a:off x="13185" y="607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2606" y="707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游园大赏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 rot="16200000">
            <a:off x="6194425" y="4099560"/>
            <a:ext cx="849630" cy="1754505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826760" y="4738370"/>
            <a:ext cx="163957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仲夏游园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0" name="椭圆 19"/>
          <p:cNvSpPr/>
          <p:nvPr/>
        </p:nvSpPr>
        <p:spPr>
          <a:xfrm rot="16200000">
            <a:off x="1960880" y="3041015"/>
            <a:ext cx="849630" cy="1754505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604645" y="3679825"/>
            <a:ext cx="163957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雅趣游戏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2" name="椭圆 21"/>
          <p:cNvSpPr/>
          <p:nvPr/>
        </p:nvSpPr>
        <p:spPr>
          <a:xfrm rot="16200000">
            <a:off x="4133850" y="204470"/>
            <a:ext cx="849630" cy="1754505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777615" y="843280"/>
            <a:ext cx="163957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乞巧挑战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4" name="椭圆 23"/>
          <p:cNvSpPr/>
          <p:nvPr/>
        </p:nvSpPr>
        <p:spPr>
          <a:xfrm rot="16200000">
            <a:off x="3637280" y="2306955"/>
            <a:ext cx="849630" cy="1754505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3281045" y="2945765"/>
            <a:ext cx="1639570" cy="52197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巧猜灯谜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7677150" y="960755"/>
            <a:ext cx="1754505" cy="849630"/>
            <a:chOff x="12090" y="1513"/>
            <a:chExt cx="2763" cy="1338"/>
          </a:xfrm>
        </p:grpSpPr>
        <p:sp>
          <p:nvSpPr>
            <p:cNvPr id="26" name="椭圆 25"/>
            <p:cNvSpPr/>
            <p:nvPr/>
          </p:nvSpPr>
          <p:spPr>
            <a:xfrm rot="16200000">
              <a:off x="12802" y="80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穿针赛巧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52160" y="511175"/>
            <a:ext cx="1754505" cy="849630"/>
            <a:chOff x="12090" y="1513"/>
            <a:chExt cx="2763" cy="1338"/>
          </a:xfrm>
        </p:grpSpPr>
        <p:sp>
          <p:nvSpPr>
            <p:cNvPr id="35" name="椭圆 34"/>
            <p:cNvSpPr/>
            <p:nvPr/>
          </p:nvSpPr>
          <p:spPr>
            <a:xfrm rot="16200000">
              <a:off x="12802" y="80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乞巧拼图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33045" y="4674235"/>
            <a:ext cx="2239010" cy="849630"/>
            <a:chOff x="11667" y="1513"/>
            <a:chExt cx="3526" cy="1338"/>
          </a:xfrm>
        </p:grpSpPr>
        <p:sp>
          <p:nvSpPr>
            <p:cNvPr id="38" name="椭圆 37"/>
            <p:cNvSpPr/>
            <p:nvPr/>
          </p:nvSpPr>
          <p:spPr>
            <a:xfrm rot="16200000">
              <a:off x="12821" y="523"/>
              <a:ext cx="1338" cy="3318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667" y="1806"/>
              <a:ext cx="3526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许愿灯祈福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003800" y="5765800"/>
            <a:ext cx="1754505" cy="849630"/>
            <a:chOff x="12090" y="1513"/>
            <a:chExt cx="2763" cy="1338"/>
          </a:xfrm>
        </p:grpSpPr>
        <p:sp>
          <p:nvSpPr>
            <p:cNvPr id="44" name="椭圆 43"/>
            <p:cNvSpPr/>
            <p:nvPr/>
          </p:nvSpPr>
          <p:spPr>
            <a:xfrm rot="16200000">
              <a:off x="12802" y="80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光影盒子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33375" y="2635885"/>
            <a:ext cx="1754505" cy="849630"/>
            <a:chOff x="12090" y="1513"/>
            <a:chExt cx="2763" cy="1338"/>
          </a:xfrm>
        </p:grpSpPr>
        <p:sp>
          <p:nvSpPr>
            <p:cNvPr id="47" name="椭圆 46"/>
            <p:cNvSpPr/>
            <p:nvPr/>
          </p:nvSpPr>
          <p:spPr>
            <a:xfrm rot="16200000">
              <a:off x="12802" y="80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花灯鹊桥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7486650" y="3592830"/>
            <a:ext cx="4517390" cy="2108200"/>
            <a:chOff x="11790" y="5991"/>
            <a:chExt cx="7114" cy="3320"/>
          </a:xfrm>
        </p:grpSpPr>
        <p:sp>
          <p:nvSpPr>
            <p:cNvPr id="18" name="椭圆 17"/>
            <p:cNvSpPr/>
            <p:nvPr/>
          </p:nvSpPr>
          <p:spPr>
            <a:xfrm rot="16200000">
              <a:off x="13462" y="5552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2901" y="6558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古风灯会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grpSp>
          <p:nvGrpSpPr>
            <p:cNvPr id="31" name="组合 30"/>
            <p:cNvGrpSpPr/>
            <p:nvPr/>
          </p:nvGrpSpPr>
          <p:grpSpPr>
            <a:xfrm>
              <a:off x="16142" y="5991"/>
              <a:ext cx="2763" cy="1338"/>
              <a:chOff x="12090" y="1513"/>
              <a:chExt cx="2763" cy="1338"/>
            </a:xfrm>
          </p:grpSpPr>
          <p:sp>
            <p:nvSpPr>
              <p:cNvPr id="32" name="椭圆 31"/>
              <p:cNvSpPr/>
              <p:nvPr/>
            </p:nvSpPr>
            <p:spPr>
              <a:xfrm rot="16200000">
                <a:off x="12802" y="800"/>
                <a:ext cx="1338" cy="2763"/>
              </a:xfrm>
              <a:prstGeom prst="ellipse">
                <a:avLst/>
              </a:prstGeom>
              <a:solidFill>
                <a:srgbClr val="F1C680">
                  <a:alpha val="9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12241" y="1806"/>
                <a:ext cx="2582" cy="822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隶变简体" panose="03000509000000000000" charset="-122"/>
                    <a:ea typeface="方正隶变简体" panose="03000509000000000000" charset="-122"/>
                    <a:cs typeface="方正隶变简体" panose="03000509000000000000" charset="-122"/>
                  </a:rPr>
                  <a:t>投壶取巧</a:t>
                </a:r>
                <a:endPara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11790" y="7973"/>
              <a:ext cx="2763" cy="1338"/>
              <a:chOff x="12090" y="1513"/>
              <a:chExt cx="2763" cy="1338"/>
            </a:xfrm>
          </p:grpSpPr>
          <p:sp>
            <p:nvSpPr>
              <p:cNvPr id="41" name="椭圆 40"/>
              <p:cNvSpPr/>
              <p:nvPr/>
            </p:nvSpPr>
            <p:spPr>
              <a:xfrm rot="16200000">
                <a:off x="12802" y="800"/>
                <a:ext cx="1338" cy="2763"/>
              </a:xfrm>
              <a:prstGeom prst="ellipse">
                <a:avLst/>
              </a:prstGeom>
              <a:solidFill>
                <a:srgbClr val="F1C680">
                  <a:alpha val="9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12241" y="1806"/>
                <a:ext cx="2582" cy="822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隶变简体" panose="03000509000000000000" charset="-122"/>
                    <a:ea typeface="方正隶变简体" panose="03000509000000000000" charset="-122"/>
                    <a:cs typeface="方正隶变简体" panose="03000509000000000000" charset="-122"/>
                  </a:rPr>
                  <a:t>游园寻宝</a:t>
                </a:r>
                <a:endPara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endParaRPr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15466" y="7722"/>
              <a:ext cx="2763" cy="1338"/>
              <a:chOff x="12090" y="1513"/>
              <a:chExt cx="2763" cy="1338"/>
            </a:xfrm>
          </p:grpSpPr>
          <p:sp>
            <p:nvSpPr>
              <p:cNvPr id="50" name="椭圆 49"/>
              <p:cNvSpPr/>
              <p:nvPr/>
            </p:nvSpPr>
            <p:spPr>
              <a:xfrm rot="16200000">
                <a:off x="12802" y="800"/>
                <a:ext cx="1338" cy="2763"/>
              </a:xfrm>
              <a:prstGeom prst="ellipse">
                <a:avLst/>
              </a:prstGeom>
              <a:solidFill>
                <a:srgbClr val="F1C680">
                  <a:alpha val="93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12241" y="1806"/>
                <a:ext cx="2582" cy="822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方正隶变简体" panose="03000509000000000000" charset="-122"/>
                    <a:ea typeface="方正隶变简体" panose="03000509000000000000" charset="-122"/>
                    <a:cs typeface="方正隶变简体" panose="03000509000000000000" charset="-122"/>
                  </a:rPr>
                  <a:t>汉服游园</a:t>
                </a:r>
                <a:endPara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3105150" y="5868670"/>
            <a:ext cx="1639570" cy="849630"/>
            <a:chOff x="12241" y="1513"/>
            <a:chExt cx="2582" cy="1338"/>
          </a:xfrm>
        </p:grpSpPr>
        <p:sp>
          <p:nvSpPr>
            <p:cNvPr id="53" name="椭圆 52"/>
            <p:cNvSpPr/>
            <p:nvPr/>
          </p:nvSpPr>
          <p:spPr>
            <a:xfrm rot="16200000">
              <a:off x="12831" y="1105"/>
              <a:ext cx="1338" cy="2154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姻缘树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1336675" y="335280"/>
            <a:ext cx="1754505" cy="849630"/>
            <a:chOff x="12090" y="1513"/>
            <a:chExt cx="2763" cy="1338"/>
          </a:xfrm>
        </p:grpSpPr>
        <p:sp>
          <p:nvSpPr>
            <p:cNvPr id="59" name="椭圆 58"/>
            <p:cNvSpPr/>
            <p:nvPr/>
          </p:nvSpPr>
          <p:spPr>
            <a:xfrm rot="16200000">
              <a:off x="12802" y="800"/>
              <a:ext cx="1338" cy="2763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12241" y="1806"/>
              <a:ext cx="25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七夕雅集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9130665" y="250190"/>
            <a:ext cx="2682875" cy="849630"/>
            <a:chOff x="12016" y="1402"/>
            <a:chExt cx="4225" cy="1338"/>
          </a:xfrm>
        </p:grpSpPr>
        <p:sp>
          <p:nvSpPr>
            <p:cNvPr id="62" name="椭圆 61"/>
            <p:cNvSpPr/>
            <p:nvPr/>
          </p:nvSpPr>
          <p:spPr>
            <a:xfrm rot="16200000">
              <a:off x="13459" y="-42"/>
              <a:ext cx="1338" cy="4225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12074" y="1639"/>
              <a:ext cx="4082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古法宫灯手作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8282940" y="5786120"/>
            <a:ext cx="3014980" cy="849630"/>
            <a:chOff x="13044" y="9112"/>
            <a:chExt cx="4748" cy="1338"/>
          </a:xfrm>
        </p:grpSpPr>
        <p:sp>
          <p:nvSpPr>
            <p:cNvPr id="65" name="椭圆 64"/>
            <p:cNvSpPr/>
            <p:nvPr/>
          </p:nvSpPr>
          <p:spPr>
            <a:xfrm rot="16200000">
              <a:off x="14874" y="8075"/>
              <a:ext cx="1338" cy="3412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13044" y="9386"/>
              <a:ext cx="4748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七仙女乐坊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1910" y="5901055"/>
            <a:ext cx="3014980" cy="849630"/>
            <a:chOff x="13044" y="9112"/>
            <a:chExt cx="4748" cy="1338"/>
          </a:xfrm>
        </p:grpSpPr>
        <p:sp>
          <p:nvSpPr>
            <p:cNvPr id="28" name="椭圆 27"/>
            <p:cNvSpPr/>
            <p:nvPr/>
          </p:nvSpPr>
          <p:spPr>
            <a:xfrm rot="16200000">
              <a:off x="14874" y="8075"/>
              <a:ext cx="1338" cy="3412"/>
            </a:xfrm>
            <a:prstGeom prst="ellipse">
              <a:avLst/>
            </a:prstGeom>
            <a:solidFill>
              <a:srgbClr val="F1C68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3044" y="9386"/>
              <a:ext cx="4748" cy="82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抛绣球</a:t>
              </a:r>
              <a:endParaRPr lang="zh-CN" altLang="en-US"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\西西\活动汪\活动汪节点\七夕\01504f603f3fa111013f3745b02c7f.webp.jpg01504f603f3fa111013f3745b02c7f.webp"/>
          <p:cNvPicPr>
            <a:picLocks noChangeAspect="1"/>
          </p:cNvPicPr>
          <p:nvPr/>
        </p:nvPicPr>
        <p:blipFill rotWithShape="1">
          <a:blip r:embed="rId1"/>
          <a:srcRect t="9682" b="14203"/>
          <a:stretch>
            <a:fillRect/>
          </a:stretch>
        </p:blipFill>
        <p:spPr>
          <a:xfrm>
            <a:off x="-8890" y="-10795"/>
            <a:ext cx="12206605" cy="6969125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3631323" y="586492"/>
            <a:ext cx="2711669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74061" y="645281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方正隶变简体" panose="03000509000000000000" charset="-122"/>
                <a:ea typeface="方正隶变简体" panose="03000509000000000000" charset="-122"/>
                <a:cs typeface="华文新魏" panose="02010800040101010101" charset="-122"/>
                <a:sym typeface="微软雅黑" panose="020B0503020204020204" charset="-122"/>
              </a:rPr>
              <a:t>爱在七夕</a:t>
            </a:r>
            <a:endParaRPr lang="zh-CN" altLang="en-US" sz="3200" b="1" dirty="0">
              <a:latin typeface="方正隶变简体" panose="03000509000000000000" charset="-122"/>
              <a:ea typeface="方正隶变简体" panose="03000509000000000000" charset="-122"/>
              <a:cs typeface="华文新魏" panose="02010800040101010101" charset="-122"/>
              <a:sym typeface="微软雅黑" panose="020B050302020402020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3637906" y="1613152"/>
            <a:ext cx="8343887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67477" y="1736296"/>
            <a:ext cx="4526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桃花签 ，姻缘树，爱情锁</a:t>
            </a:r>
            <a:r>
              <a:rPr lang="en-US" alt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···</a:t>
            </a:r>
            <a:endParaRPr lang="zh-CN" altLang="en-US" sz="24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624740" y="2748717"/>
            <a:ext cx="2711669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67478" y="2818936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方正隶变简体" panose="03000509000000000000" charset="-122"/>
                <a:ea typeface="方正隶变简体" panose="03000509000000000000" charset="-122"/>
                <a:cs typeface="华文新魏" panose="02010800040101010101" charset="-122"/>
                <a:sym typeface="微软雅黑" panose="020B0503020204020204" charset="-122"/>
              </a:rPr>
              <a:t>趣在七夕</a:t>
            </a:r>
            <a:endParaRPr lang="zh-CN" altLang="en-US" sz="3200" b="1" dirty="0">
              <a:latin typeface="方正隶变简体" panose="03000509000000000000" charset="-122"/>
              <a:ea typeface="方正隶变简体" panose="03000509000000000000" charset="-122"/>
              <a:cs typeface="华文新魏" panose="02010800040101010101" charset="-122"/>
              <a:sym typeface="微软雅黑" panose="020B050302020402020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3631323" y="3775377"/>
            <a:ext cx="8350470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71592" y="3892053"/>
            <a:ext cx="841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乞巧挑战，游园寻宝，七夕雅集，古风灯会，仲夏游园</a:t>
            </a:r>
            <a:r>
              <a:rPr lang="en-US" alt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···</a:t>
            </a:r>
            <a:endParaRPr lang="en-US" altLang="zh-CN" sz="24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微软雅黑" panose="020B050302020402020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3624740" y="4758768"/>
            <a:ext cx="2711669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903038" y="4816922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方正隶变简体" panose="03000509000000000000" charset="-122"/>
                <a:ea typeface="方正隶变简体" panose="03000509000000000000" charset="-122"/>
                <a:cs typeface="华文新魏" panose="02010800040101010101" charset="-122"/>
                <a:sym typeface="微软雅黑" panose="020B0503020204020204" charset="-122"/>
              </a:rPr>
              <a:t>福在七夕</a:t>
            </a:r>
            <a:endParaRPr lang="zh-CN" altLang="en-US" sz="3200" b="1" dirty="0">
              <a:latin typeface="方正隶变简体" panose="03000509000000000000" charset="-122"/>
              <a:ea typeface="方正隶变简体" panose="03000509000000000000" charset="-122"/>
              <a:cs typeface="华文新魏" panose="02010800040101010101" charset="-122"/>
              <a:sym typeface="微软雅黑" panose="020B0503020204020204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631323" y="5785428"/>
            <a:ext cx="8350470" cy="725214"/>
          </a:xfrm>
          <a:prstGeom prst="roundRect">
            <a:avLst/>
          </a:prstGeom>
          <a:solidFill>
            <a:srgbClr val="F1C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896818" y="5953397"/>
            <a:ext cx="7498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许愿灯乞巧，光影盒子，抛绣球，古法宫灯手作</a:t>
            </a:r>
            <a:r>
              <a:rPr lang="en-US" alt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···</a:t>
            </a:r>
            <a:endParaRPr lang="zh-CN" altLang="en-US" sz="24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c18962334c0a11013f785be693aa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-1905"/>
            <a:ext cx="12212955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21650" y="315595"/>
            <a:ext cx="5194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活动内容</a:t>
            </a:r>
            <a:endParaRPr lang="zh-CN" altLang="en-US" sz="6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50125" y="628650"/>
            <a:ext cx="613410" cy="39268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ACTIVE CONTENT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1ac9c62334c0a11013e8953a5a54f.web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30067"/>
          <a:stretch>
            <a:fillRect/>
          </a:stretch>
        </p:blipFill>
        <p:spPr>
          <a:xfrm>
            <a:off x="-1905" y="1397635"/>
            <a:ext cx="12206605" cy="490918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103745" y="1433195"/>
            <a:ext cx="4455795" cy="4843780"/>
          </a:xfrm>
          <a:prstGeom prst="ellipse">
            <a:avLst/>
          </a:prstGeom>
          <a:solidFill>
            <a:srgbClr val="F1C68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6045" y="305435"/>
            <a:ext cx="268541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活动流程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  <a:p>
            <a:pPr algn="ctr"/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</a:rPr>
              <a:t>ACTIVE PROCESS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683500" y="2743200"/>
            <a:ext cx="3775710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17:30-18:00  </a:t>
            </a:r>
            <a:r>
              <a:rPr lang="zh-CN" altLang="en-US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活动签到</a:t>
            </a:r>
            <a:endParaRPr lang="zh-CN" altLang="en-US" sz="200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18:00-21:00  </a:t>
            </a:r>
            <a:r>
              <a:rPr lang="zh-CN" altLang="en-US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仲夏游园会</a:t>
            </a:r>
            <a:endParaRPr lang="zh-CN" altLang="en-US" sz="200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(</a:t>
            </a:r>
            <a:r>
              <a:rPr lang="zh-CN" altLang="en-US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七仙女乐坊</a:t>
            </a:r>
            <a:r>
              <a:rPr lang="en-US" altLang="zh-CN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+</a:t>
            </a:r>
            <a:r>
              <a:rPr lang="zh-CN" altLang="en-US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乞巧挑战</a:t>
            </a:r>
            <a:r>
              <a:rPr lang="en-US" altLang="zh-CN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+</a:t>
            </a:r>
            <a:r>
              <a:rPr lang="zh-CN" altLang="en-US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古风游园</a:t>
            </a:r>
            <a:r>
              <a:rPr lang="en-US" altLang="zh-CN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+</a:t>
            </a:r>
            <a:r>
              <a:rPr lang="zh-CN" altLang="en-US" sz="12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七夕雅集）</a:t>
            </a:r>
            <a:endParaRPr lang="zh-CN" altLang="en-US" sz="120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21:00-21:10  </a:t>
            </a:r>
            <a:r>
              <a:rPr lang="zh-CN" altLang="en-US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许愿灯乞巧</a:t>
            </a:r>
            <a:endParaRPr lang="zh-CN" altLang="en-US" sz="200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21:10-           </a:t>
            </a:r>
            <a:r>
              <a:rPr lang="zh-CN" altLang="en-US" sz="200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活动淡出</a:t>
            </a:r>
            <a:endParaRPr lang="zh-CN" altLang="en-US" sz="200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4d3062334c0a11013e895301b5dd.webp"/>
          <p:cNvPicPr>
            <a:picLocks noChangeAspect="1"/>
          </p:cNvPicPr>
          <p:nvPr/>
        </p:nvPicPr>
        <p:blipFill>
          <a:blip r:embed="rId1"/>
          <a:srcRect r="50051"/>
          <a:stretch>
            <a:fillRect/>
          </a:stretch>
        </p:blipFill>
        <p:spPr>
          <a:xfrm>
            <a:off x="-13970" y="635"/>
            <a:ext cx="12228830" cy="688594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256780" y="199390"/>
            <a:ext cx="4455795" cy="672465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623935" y="379730"/>
            <a:ext cx="1659890" cy="6314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爱在七夕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23190" y="2307590"/>
            <a:ext cx="11953875" cy="4241800"/>
            <a:chOff x="1617" y="4340"/>
            <a:chExt cx="13988" cy="4963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110" y="4367"/>
              <a:ext cx="6495" cy="4936"/>
            </a:xfrm>
            <a:prstGeom prst="rect">
              <a:avLst/>
            </a:prstGeom>
          </p:spPr>
        </p:pic>
        <p:pic>
          <p:nvPicPr>
            <p:cNvPr id="3" name="图片 2" descr="E:\西西\活动汪\活动汪节点\七夕\be85379d-a1a3-44d0-854b-a0d7316ec0a6.jpgbe85379d-a1a3-44d0-854b-a0d7316ec0a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617" y="4340"/>
              <a:ext cx="7417" cy="4932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395605" y="394970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活动签到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8295" y="1110615"/>
            <a:ext cx="115417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来宾体验桃花签的七夕特别活动，桃花签对应每一句的古诗词都传诵着古人的浪漫，同时也具有很好的寓意，来宾拿到桃花签在签上签名完成签到；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63855" y="459105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乞巧卡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640" y="2156460"/>
            <a:ext cx="12118340" cy="3989705"/>
            <a:chOff x="-138" y="2906"/>
            <a:chExt cx="20163" cy="6638"/>
          </a:xfrm>
        </p:grpSpPr>
        <p:pic>
          <p:nvPicPr>
            <p:cNvPr id="2" name="图片 1" descr="50a45effc2e8bf2d84620ca3d64eec89405a31a6142c5-mxWHpr_fw658.webp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138" y="2916"/>
              <a:ext cx="9870" cy="6585"/>
            </a:xfrm>
            <a:prstGeom prst="rect">
              <a:avLst/>
            </a:prstGeom>
          </p:spPr>
        </p:pic>
        <p:pic>
          <p:nvPicPr>
            <p:cNvPr id="6" name="图片 5" descr="63a7d1f3868a06f78f9f0d9e4d5b48e623dd68783bd77-Hg5o9Y_fw658.webp"/>
            <p:cNvPicPr>
              <a:picLocks noChangeAspect="1"/>
            </p:cNvPicPr>
            <p:nvPr/>
          </p:nvPicPr>
          <p:blipFill>
            <a:blip r:embed="rId2"/>
            <a:srcRect l="9048" t="11263" r="18419" b="17960"/>
            <a:stretch>
              <a:fillRect/>
            </a:stretch>
          </p:blipFill>
          <p:spPr>
            <a:xfrm>
              <a:off x="9805" y="2906"/>
              <a:ext cx="10221" cy="6639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328295" y="1110615"/>
            <a:ext cx="115417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来宾签到后每人发放一张乞巧卡，乞巧卡可用于参与现场乞巧挑战，通过挑战获得乞巧币，用于购买七夕雅集心仪物品；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382270" y="1018540"/>
            <a:ext cx="100018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 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桃花签悬挂在姻缘树上，祈福拥有甜蜜幸福的爱情；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0530" y="372745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姻缘树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43399" y="1776730"/>
            <a:ext cx="11651751" cy="4924127"/>
            <a:chOff x="816" y="1963"/>
            <a:chExt cx="15443" cy="6526"/>
          </a:xfrm>
        </p:grpSpPr>
        <p:pic>
          <p:nvPicPr>
            <p:cNvPr id="8" name="图片 7" descr="微信图片_2022070513415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667" y="1963"/>
              <a:ext cx="5592" cy="6487"/>
            </a:xfrm>
            <a:prstGeom prst="rect">
              <a:avLst/>
            </a:prstGeom>
          </p:spPr>
        </p:pic>
        <p:pic>
          <p:nvPicPr>
            <p:cNvPr id="9" name="图片 8" descr="E:\西西\活动汪\活动汪节点\七夕\20d2fd85-3d19-4331-b9a2-46464f4d89a6.jpg20d2fd85-3d19-4331-b9a2-46464f4d89a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816" y="1970"/>
              <a:ext cx="9801" cy="65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50825" y="2661920"/>
            <a:ext cx="11837670" cy="3594100"/>
            <a:chOff x="2268" y="4761"/>
            <a:chExt cx="16035" cy="4868"/>
          </a:xfrm>
        </p:grpSpPr>
        <p:grpSp>
          <p:nvGrpSpPr>
            <p:cNvPr id="5" name="组合 4"/>
            <p:cNvGrpSpPr/>
            <p:nvPr/>
          </p:nvGrpSpPr>
          <p:grpSpPr>
            <a:xfrm>
              <a:off x="2268" y="4761"/>
              <a:ext cx="10824" cy="4867"/>
              <a:chOff x="2637" y="3796"/>
              <a:chExt cx="14679" cy="6600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637" y="3796"/>
                <a:ext cx="6791" cy="6601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2"/>
              <a:srcRect t="13653"/>
              <a:stretch>
                <a:fillRect/>
              </a:stretch>
            </p:blipFill>
            <p:spPr>
              <a:xfrm>
                <a:off x="9672" y="3796"/>
                <a:ext cx="7645" cy="6601"/>
              </a:xfrm>
              <a:prstGeom prst="rect">
                <a:avLst/>
              </a:prstGeom>
            </p:spPr>
          </p:pic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rcRect l="3529" t="2628" r="3751"/>
            <a:stretch>
              <a:fillRect/>
            </a:stretch>
          </p:blipFill>
          <p:spPr>
            <a:xfrm>
              <a:off x="13265" y="4761"/>
              <a:ext cx="5038" cy="4868"/>
            </a:xfrm>
            <a:prstGeom prst="rect">
              <a:avLst/>
            </a:prstGeom>
          </p:spPr>
        </p:pic>
      </p:grpSp>
      <p:sp>
        <p:nvSpPr>
          <p:cNvPr id="11" name="文本框 10"/>
          <p:cNvSpPr txBox="1"/>
          <p:nvPr/>
        </p:nvSpPr>
        <p:spPr>
          <a:xfrm>
            <a:off x="558165" y="1160145"/>
            <a:ext cx="113658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来宾可到爱情锁刻字区，在代表爱情的锁上刻下相爱的两人的名字，挂在我们现场的爱情树上，祈祷这份爱情一生甜蜜如初；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6410" y="330200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爱情锁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014d3062334c0a11013e895301b5dd.webp"/>
          <p:cNvPicPr>
            <a:picLocks noChangeAspect="1"/>
          </p:cNvPicPr>
          <p:nvPr/>
        </p:nvPicPr>
        <p:blipFill>
          <a:blip r:embed="rId1"/>
          <a:srcRect l="49958"/>
          <a:stretch>
            <a:fillRect/>
          </a:stretch>
        </p:blipFill>
        <p:spPr>
          <a:xfrm>
            <a:off x="-6985" y="-8890"/>
            <a:ext cx="12232640" cy="6875145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 rot="16200000">
            <a:off x="2454910" y="307975"/>
            <a:ext cx="4013200" cy="908304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295400" y="3649980"/>
            <a:ext cx="51943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目录</a:t>
            </a:r>
            <a:endParaRPr lang="zh-CN" altLang="en-US" sz="6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87065" y="3967480"/>
            <a:ext cx="232600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创意思路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r>
              <a:rPr lang="zh-CN" alt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CREATIVE THINKING</a:t>
            </a:r>
            <a:endParaRPr lang="zh-CN" alt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87065" y="5083810"/>
            <a:ext cx="232600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活动内容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r>
              <a:rPr lang="zh-CN" alt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ACTIVE CONTENT</a:t>
            </a:r>
            <a:endParaRPr lang="zh-CN" alt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13070" y="3967480"/>
            <a:ext cx="232600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活动亮点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r>
              <a:rPr lang="zh-CN" alt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THE ACTIVITIES</a:t>
            </a:r>
            <a:endParaRPr lang="zh-CN" alt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02275" y="5083810"/>
            <a:ext cx="300545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宣传及执行保障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r>
              <a:rPr lang="zh-CN" altLang="en-US"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PERFORM SECURITY</a:t>
            </a:r>
            <a:endParaRPr lang="zh-CN" altLang="en-US" sz="1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05485" y="3790950"/>
            <a:ext cx="613410" cy="21132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</a:rPr>
              <a:t>CONTENTS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4d3062334c0a11013e895301b5dd.webp"/>
          <p:cNvPicPr>
            <a:picLocks noChangeAspect="1"/>
          </p:cNvPicPr>
          <p:nvPr/>
        </p:nvPicPr>
        <p:blipFill>
          <a:blip r:embed="rId1"/>
          <a:srcRect r="50051"/>
          <a:stretch>
            <a:fillRect/>
          </a:stretch>
        </p:blipFill>
        <p:spPr>
          <a:xfrm>
            <a:off x="-13970" y="635"/>
            <a:ext cx="12228830" cy="688594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256780" y="199390"/>
            <a:ext cx="4455795" cy="672465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623935" y="379730"/>
            <a:ext cx="1659890" cy="6314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趣在七夕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2710" y="2276475"/>
            <a:ext cx="12070080" cy="3745865"/>
            <a:chOff x="775" y="4309"/>
            <a:chExt cx="18593" cy="5770"/>
          </a:xfrm>
        </p:grpSpPr>
        <p:pic>
          <p:nvPicPr>
            <p:cNvPr id="2" name="图片 1" descr="daf60803f30fa9866e4fb467ae0174058baa5cb05cadf-gDhCuE_fw658.webp"/>
            <p:cNvPicPr>
              <a:picLocks noChangeAspect="1"/>
            </p:cNvPicPr>
            <p:nvPr/>
          </p:nvPicPr>
          <p:blipFill>
            <a:blip r:embed="rId1"/>
            <a:srcRect b="4594"/>
            <a:stretch>
              <a:fillRect/>
            </a:stretch>
          </p:blipFill>
          <p:spPr>
            <a:xfrm>
              <a:off x="775" y="4311"/>
              <a:ext cx="9870" cy="5753"/>
            </a:xfrm>
            <a:prstGeom prst="rect">
              <a:avLst/>
            </a:prstGeom>
          </p:spPr>
        </p:pic>
        <p:pic>
          <p:nvPicPr>
            <p:cNvPr id="3" name="图片 2" descr="26b3ce6fb999922bff2326281a6205811f29632a459c6-7SIwhG_fw658.web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20" y="4309"/>
              <a:ext cx="8649" cy="5771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522605" y="643890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七仙女乐坊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8635" y="1532890"/>
            <a:ext cx="5897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国风玄乐，宫廷仕族器乐演奏迎宾，古风演绎七夕浪漫；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3820" y="2576195"/>
            <a:ext cx="12044045" cy="3613785"/>
            <a:chOff x="-551" y="4944"/>
            <a:chExt cx="19618" cy="5886"/>
          </a:xfrm>
        </p:grpSpPr>
        <p:pic>
          <p:nvPicPr>
            <p:cNvPr id="2" name="图片 1" descr="微信图片_20220705142347"/>
            <p:cNvPicPr>
              <a:picLocks noChangeAspect="1"/>
            </p:cNvPicPr>
            <p:nvPr/>
          </p:nvPicPr>
          <p:blipFill>
            <a:blip r:embed="rId1"/>
            <a:srcRect t="8809" b="-176"/>
            <a:stretch>
              <a:fillRect/>
            </a:stretch>
          </p:blipFill>
          <p:spPr>
            <a:xfrm>
              <a:off x="-551" y="4944"/>
              <a:ext cx="9676" cy="5886"/>
            </a:xfrm>
            <a:prstGeom prst="rect">
              <a:avLst/>
            </a:prstGeom>
          </p:spPr>
        </p:pic>
        <p:pic>
          <p:nvPicPr>
            <p:cNvPr id="3" name="图片 2" descr="微信图片_2022070514235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t="10032"/>
            <a:stretch>
              <a:fillRect/>
            </a:stretch>
          </p:blipFill>
          <p:spPr>
            <a:xfrm>
              <a:off x="9245" y="4946"/>
              <a:ext cx="9822" cy="5883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/>
        </p:nvSpPr>
        <p:spPr>
          <a:xfrm>
            <a:off x="522605" y="643890"/>
            <a:ext cx="31292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花灯鹊桥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8310" y="1581150"/>
            <a:ext cx="110559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月明星稀间，灯影重重中，项目园林中挂起的彩灯与夜空遥相呼应，营造出七夕观星乞巧的浪漫气氛；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01c18962334c0a11013f785be693aa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-1905"/>
            <a:ext cx="12212955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72835" y="168275"/>
            <a:ext cx="401764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BCED5">
                    <a:alpha val="59000"/>
                  </a:srgb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>
                <a:solidFill>
                  <a:schemeClr val="tx1"/>
                </a:solidFill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乞巧挑战</a:t>
            </a:r>
            <a:endParaRPr lang="zh-CN" altLang="en-US" sz="4800">
              <a:solidFill>
                <a:schemeClr val="tx1"/>
              </a:solidFill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31330" y="1046480"/>
            <a:ext cx="284226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来宾凭借签到时领取的乞巧卡进入园区进行乞巧挑战，挑战分为巧猜灯谜、投壶取巧、乞巧拼图、穿针乞巧、月老牵线、游园寻宝六个板块，来宾可进行挑战赢取乞巧币，乞巧币可用于七夕雅集在自己喜欢的摊位兑换自己喜欢的物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65760" y="282575"/>
            <a:ext cx="62039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巧猜灯谜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4615" y="2292350"/>
            <a:ext cx="12051665" cy="3792220"/>
            <a:chOff x="109" y="3512"/>
            <a:chExt cx="19836" cy="6242"/>
          </a:xfrm>
        </p:grpSpPr>
        <p:pic>
          <p:nvPicPr>
            <p:cNvPr id="6" name="图片 5" descr="E:\西西\活动汪\活动汪节点\七夕\4f4bc964d513c6a8424a097a4a716fefa3f92a221b4e0-NsdjPP_fw658.webp.jpg4f4bc964d513c6a8424a097a4a716fefa3f92a221b4e0-NsdjPP_fw658.webp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09" y="3512"/>
              <a:ext cx="9354" cy="6242"/>
            </a:xfrm>
            <a:prstGeom prst="rect">
              <a:avLst/>
            </a:prstGeom>
          </p:spPr>
        </p:pic>
        <p:pic>
          <p:nvPicPr>
            <p:cNvPr id="7" name="图片 6" descr="ffdc482c1c1b3d31436db70c81086663b723e25d1e90d-1gW7u8_fw658.webp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69" y="3519"/>
              <a:ext cx="10376" cy="6229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/>
        </p:nvSpPr>
        <p:spPr>
          <a:xfrm>
            <a:off x="297180" y="1005205"/>
            <a:ext cx="1165606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连廊悬挂着带有灯谜的灯笼，来宾猜出灯谜后可摘下灯谜将答案告诉现场工作人员，如答对灯谜，则可兑换本区域的乞巧币，并在乞巧卡上盖章。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投壶取巧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500" y="2463800"/>
            <a:ext cx="12054840" cy="3568700"/>
            <a:chOff x="469" y="3538"/>
            <a:chExt cx="18539" cy="5488"/>
          </a:xfrm>
        </p:grpSpPr>
        <p:pic>
          <p:nvPicPr>
            <p:cNvPr id="2" name="图片 1" descr="a0f087f7f8676670ed34f89ae0c81393efbe5bb662152-uqn5qd_fw658.webp"/>
            <p:cNvPicPr>
              <a:picLocks noChangeAspect="1"/>
            </p:cNvPicPr>
            <p:nvPr/>
          </p:nvPicPr>
          <p:blipFill>
            <a:blip r:embed="rId1"/>
            <a:srcRect t="2314" r="6150" b="14170"/>
            <a:stretch>
              <a:fillRect/>
            </a:stretch>
          </p:blipFill>
          <p:spPr>
            <a:xfrm>
              <a:off x="469" y="3540"/>
              <a:ext cx="9263" cy="5487"/>
            </a:xfrm>
            <a:prstGeom prst="rect">
              <a:avLst/>
            </a:prstGeom>
          </p:spPr>
        </p:pic>
        <p:pic>
          <p:nvPicPr>
            <p:cNvPr id="3" name="图片 2" descr="微信图片_20220705144307"/>
            <p:cNvPicPr>
              <a:picLocks noChangeAspect="1"/>
            </p:cNvPicPr>
            <p:nvPr/>
          </p:nvPicPr>
          <p:blipFill>
            <a:blip r:embed="rId2"/>
            <a:srcRect t="10209"/>
            <a:stretch>
              <a:fillRect/>
            </a:stretch>
          </p:blipFill>
          <p:spPr>
            <a:xfrm>
              <a:off x="9830" y="3538"/>
              <a:ext cx="9179" cy="5488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39420" y="1482725"/>
            <a:ext cx="10473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来宾凭借乞巧卡可进行三次投壶体验，投中一次即可获得一枚乞巧币，最多可获得三枚乞巧币；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乞巧拼图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7680" y="1374775"/>
            <a:ext cx="10473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来宾凭借乞巧卡可进行乞巧拼图挑战，在规定时间内完成拼图即算挑战成功获得相应乞巧币；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6040" y="2193290"/>
            <a:ext cx="12042140" cy="3879850"/>
            <a:chOff x="1205" y="3758"/>
            <a:chExt cx="14489" cy="4668"/>
          </a:xfrm>
        </p:grpSpPr>
        <p:pic>
          <p:nvPicPr>
            <p:cNvPr id="3" name="图片 2" descr="图片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670" y="3780"/>
              <a:ext cx="7024" cy="4645"/>
            </a:xfrm>
            <a:prstGeom prst="rect">
              <a:avLst/>
            </a:prstGeom>
          </p:spPr>
        </p:pic>
        <p:pic>
          <p:nvPicPr>
            <p:cNvPr id="4" name="图片 3" descr="448412908136431627"/>
            <p:cNvPicPr>
              <a:picLocks noChangeAspect="1"/>
            </p:cNvPicPr>
            <p:nvPr/>
          </p:nvPicPr>
          <p:blipFill>
            <a:blip r:embed="rId2"/>
            <a:srcRect b="4829"/>
            <a:stretch>
              <a:fillRect/>
            </a:stretch>
          </p:blipFill>
          <p:spPr>
            <a:xfrm>
              <a:off x="1205" y="3758"/>
              <a:ext cx="7357" cy="46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穿针乞巧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8430" y="2364105"/>
            <a:ext cx="11873230" cy="3940810"/>
            <a:chOff x="901" y="3095"/>
            <a:chExt cx="17156" cy="569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525" y="3109"/>
              <a:ext cx="8532" cy="5680"/>
            </a:xfrm>
            <a:prstGeom prst="rect">
              <a:avLst/>
            </a:prstGeom>
          </p:spPr>
        </p:pic>
        <p:pic>
          <p:nvPicPr>
            <p:cNvPr id="2" name="图片 1" descr="5ca020a8-444c-4a76-b16d-8da7490dcc4e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1" y="3095"/>
              <a:ext cx="8541" cy="569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487680" y="1374775"/>
            <a:ext cx="10473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来宾凭借乞巧卡可进行穿针乞巧挑战，在规定时间内成功穿完</a:t>
            </a:r>
            <a:r>
              <a:rPr lang="en-US" alt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7</a:t>
            </a: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根针即算挑战成功获得相应乞巧币；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月老牵线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pic>
        <p:nvPicPr>
          <p:cNvPr id="3" name="图片 2" descr="图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" y="2280285"/>
            <a:ext cx="11981180" cy="41890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8630" y="1289050"/>
            <a:ext cx="11271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现场设置月老牵线互动游戏，来宾凭借乞巧卡，随机选择某一根连着乞巧币的红线，赢取乞巧币；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乞巧挑战</a:t>
            </a:r>
            <a:r>
              <a:rPr lang="en-US" altLang="zh-CN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--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游园寻宝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7355" y="1338580"/>
            <a:ext cx="10473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现场古风灯会中设置了含有项目名称的五个灯笼，找全五个灯笼并与之合照，即可获得乞巧币；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3660" y="2445385"/>
            <a:ext cx="12049125" cy="3472180"/>
            <a:chOff x="-7176" y="1931"/>
            <a:chExt cx="23008" cy="6630"/>
          </a:xfrm>
        </p:grpSpPr>
        <p:pic>
          <p:nvPicPr>
            <p:cNvPr id="3" name="图片 2" descr="微信图片_20220705153041"/>
            <p:cNvPicPr>
              <a:picLocks noChangeAspect="1"/>
            </p:cNvPicPr>
            <p:nvPr/>
          </p:nvPicPr>
          <p:blipFill>
            <a:blip r:embed="rId1"/>
            <a:srcRect b="13204"/>
            <a:stretch>
              <a:fillRect/>
            </a:stretch>
          </p:blipFill>
          <p:spPr>
            <a:xfrm>
              <a:off x="-7176" y="1944"/>
              <a:ext cx="11402" cy="6589"/>
            </a:xfrm>
            <a:prstGeom prst="rect">
              <a:avLst/>
            </a:prstGeom>
          </p:spPr>
        </p:pic>
        <p:pic>
          <p:nvPicPr>
            <p:cNvPr id="4" name="图片 3" descr="微信图片_20220705153210"/>
            <p:cNvPicPr>
              <a:picLocks noChangeAspect="1"/>
            </p:cNvPicPr>
            <p:nvPr/>
          </p:nvPicPr>
          <p:blipFill>
            <a:blip r:embed="rId2"/>
            <a:srcRect t="12959"/>
            <a:stretch>
              <a:fillRect/>
            </a:stretch>
          </p:blipFill>
          <p:spPr>
            <a:xfrm>
              <a:off x="4294" y="1931"/>
              <a:ext cx="11538" cy="66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c18962334c0a11013f785be693aa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-1905"/>
            <a:ext cx="12212955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21650" y="315595"/>
            <a:ext cx="5194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创意思路</a:t>
            </a:r>
            <a:endParaRPr lang="zh-CN" altLang="en-US" sz="6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84415" y="311150"/>
            <a:ext cx="613410" cy="41192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CREATIVE THINKING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微信图片_20220705134233"/>
          <p:cNvPicPr>
            <a:picLocks noChangeAspect="1"/>
          </p:cNvPicPr>
          <p:nvPr/>
        </p:nvPicPr>
        <p:blipFill>
          <a:blip r:embed="rId1"/>
          <a:srcRect t="6211" b="9013"/>
          <a:stretch>
            <a:fillRect/>
          </a:stretch>
        </p:blipFill>
        <p:spPr>
          <a:xfrm>
            <a:off x="-8890" y="-61595"/>
            <a:ext cx="12235815" cy="6916420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182880" y="480695"/>
            <a:ext cx="4455795" cy="4843780"/>
          </a:xfrm>
          <a:prstGeom prst="ellipse">
            <a:avLst/>
          </a:prstGeom>
          <a:solidFill>
            <a:srgbClr val="F1C68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3170" y="1212215"/>
            <a:ext cx="2418080" cy="11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4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七夕雅集</a:t>
            </a:r>
            <a:endParaRPr lang="zh-CN" sz="44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3745" y="2319655"/>
            <a:ext cx="340296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汉服首饰，国风器物，原创手工等各色古风商品琳琅满目，来宾凭借乞巧挑战赢取的乞巧币可用于集市上购买心仪产品；</a:t>
            </a:r>
            <a:endParaRPr lang="zh-CN" altLang="en-US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67030" y="32385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摊位设计参考</a:t>
            </a:r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7878"/>
          <a:stretch>
            <a:fillRect/>
          </a:stretch>
        </p:blipFill>
        <p:spPr>
          <a:xfrm>
            <a:off x="198120" y="1256030"/>
            <a:ext cx="11798935" cy="543496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03860" y="384175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顶部亮化设计：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0695" y="118554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预计</a:t>
            </a:r>
            <a:r>
              <a:rPr lang="en-US" altLang="zh-CN" sz="1600">
                <a:latin typeface="方正隶变简体" panose="03000509000000000000" charset="-122"/>
                <a:ea typeface="方正隶变简体" panose="03000509000000000000" charset="-122"/>
              </a:rPr>
              <a:t>10</a:t>
            </a: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</a:rPr>
              <a:t>个摊位，各摊位上方链接绸布及灯笼渲染七夕</a:t>
            </a: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流光溢彩，良辰美景的氛围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80035" y="2061845"/>
            <a:ext cx="11342370" cy="4543425"/>
            <a:chOff x="3915" y="3835"/>
            <a:chExt cx="14310" cy="5732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627" y="3835"/>
              <a:ext cx="8598" cy="573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972"/>
            <a:stretch>
              <a:fillRect/>
            </a:stretch>
          </p:blipFill>
          <p:spPr>
            <a:xfrm>
              <a:off x="3915" y="3835"/>
              <a:ext cx="5503" cy="57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360680" y="1285240"/>
            <a:ext cx="11565255" cy="5257800"/>
            <a:chOff x="928" y="3245"/>
            <a:chExt cx="13361" cy="60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28" y="3245"/>
              <a:ext cx="7077" cy="6074"/>
            </a:xfrm>
            <a:prstGeom prst="rect">
              <a:avLst/>
            </a:prstGeom>
          </p:spPr>
        </p:pic>
        <p:pic>
          <p:nvPicPr>
            <p:cNvPr id="108" name="图片 10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8215" y="3245"/>
              <a:ext cx="6075" cy="607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文本框 4"/>
          <p:cNvSpPr txBox="1"/>
          <p:nvPr/>
        </p:nvSpPr>
        <p:spPr>
          <a:xfrm>
            <a:off x="438150" y="191135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24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4345" y="74739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摊位一</a:t>
            </a: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</a:rPr>
              <a:t>：古风面具；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58165" y="1242060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摊位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二：团扇；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97485" y="2107565"/>
            <a:ext cx="11866880" cy="4219575"/>
            <a:chOff x="1223" y="3024"/>
            <a:chExt cx="18541" cy="6674"/>
          </a:xfrm>
        </p:grpSpPr>
        <p:pic>
          <p:nvPicPr>
            <p:cNvPr id="7" name="图片 6" descr="9bb5380278eabd2c40a3a6bf20ff04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23" y="3024"/>
              <a:ext cx="8900" cy="667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04" y="3024"/>
              <a:ext cx="9460" cy="66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03885" y="1343660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摊位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三：花灯；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75260" y="2299335"/>
            <a:ext cx="11885930" cy="3616960"/>
            <a:chOff x="1122" y="3129"/>
            <a:chExt cx="21387" cy="6508"/>
          </a:xfrm>
        </p:grpSpPr>
        <p:grpSp>
          <p:nvGrpSpPr>
            <p:cNvPr id="8" name="组合 7"/>
            <p:cNvGrpSpPr/>
            <p:nvPr/>
          </p:nvGrpSpPr>
          <p:grpSpPr>
            <a:xfrm>
              <a:off x="1122" y="3129"/>
              <a:ext cx="16390" cy="6508"/>
              <a:chOff x="1311" y="3437"/>
              <a:chExt cx="14862" cy="5901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311" y="3437"/>
                <a:ext cx="8851" cy="5901"/>
              </a:xfrm>
              <a:prstGeom prst="rect">
                <a:avLst/>
              </a:prstGeom>
            </p:spPr>
          </p:pic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272" y="3437"/>
                <a:ext cx="5901" cy="5901"/>
              </a:xfrm>
              <a:prstGeom prst="rect">
                <a:avLst/>
              </a:prstGeom>
            </p:spPr>
          </p:pic>
        </p:grp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33" y="3129"/>
              <a:ext cx="4877" cy="6508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43560" y="1247140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摊位四：香包；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77165" y="2274570"/>
            <a:ext cx="11970385" cy="4227830"/>
            <a:chOff x="811" y="3181"/>
            <a:chExt cx="17731" cy="626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11" y="3181"/>
              <a:ext cx="8339" cy="6262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50" y="3181"/>
              <a:ext cx="9393" cy="6263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91820" y="1319530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摊位五：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酒肆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8900" y="2333625"/>
            <a:ext cx="11997690" cy="4178300"/>
            <a:chOff x="823" y="3426"/>
            <a:chExt cx="14105" cy="4912"/>
          </a:xfrm>
        </p:grpSpPr>
        <p:pic>
          <p:nvPicPr>
            <p:cNvPr id="2" name="图片 1" descr="微信图片_2021071312282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23" y="3426"/>
              <a:ext cx="7433" cy="4913"/>
            </a:xfrm>
            <a:prstGeom prst="rect">
              <a:avLst/>
            </a:prstGeom>
          </p:spPr>
        </p:pic>
        <p:pic>
          <p:nvPicPr>
            <p:cNvPr id="4" name="图片 3"/>
            <p:cNvPicPr/>
            <p:nvPr/>
          </p:nvPicPr>
          <p:blipFill>
            <a:blip r:embed="rId2" r:link="rId3"/>
            <a:stretch>
              <a:fillRect/>
            </a:stretch>
          </p:blipFill>
          <p:spPr>
            <a:xfrm>
              <a:off x="8392" y="3427"/>
              <a:ext cx="6536" cy="491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6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628015" y="150050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摊位六：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糖画</a:t>
            </a: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37795" y="2510155"/>
            <a:ext cx="12024360" cy="3978275"/>
            <a:chOff x="1122" y="3639"/>
            <a:chExt cx="13149" cy="4350"/>
          </a:xfrm>
        </p:grpSpPr>
        <p:pic>
          <p:nvPicPr>
            <p:cNvPr id="7" name="图片 6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1122" y="3639"/>
              <a:ext cx="6536" cy="435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85" y="3639"/>
              <a:ext cx="6486" cy="4350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555625" y="1295400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摊位七：簪花首饰；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66370" y="2235200"/>
            <a:ext cx="11922760" cy="4393565"/>
            <a:chOff x="989" y="3273"/>
            <a:chExt cx="17712" cy="57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89" y="3274"/>
              <a:ext cx="8700" cy="5798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25" y="3273"/>
              <a:ext cx="8976" cy="5799"/>
            </a:xfrm>
            <a:prstGeom prst="rect">
              <a:avLst/>
            </a:prstGeom>
          </p:spPr>
        </p:pic>
      </p:grpSp>
      <p:sp>
        <p:nvSpPr>
          <p:cNvPr id="6" name="文本框 5"/>
          <p:cNvSpPr txBox="1"/>
          <p:nvPr/>
        </p:nvSpPr>
        <p:spPr>
          <a:xfrm>
            <a:off x="486410" y="58166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900d62334c0a11013e895359c01a.webp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65" y="-27940"/>
            <a:ext cx="12305030" cy="6913245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836295" y="57785"/>
            <a:ext cx="4455795" cy="6724650"/>
          </a:xfrm>
          <a:prstGeom prst="ellipse">
            <a:avLst/>
          </a:prstGeom>
          <a:solidFill>
            <a:srgbClr val="F1C68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501140" y="834390"/>
            <a:ext cx="329882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       </a:t>
            </a:r>
            <a:r>
              <a:rPr lang="zh-CN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七夕节称之为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“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乞巧节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”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或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“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女儿节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”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，这是中国传统节日中最具浪漫色彩的一个节日，是柔情似水的中国情人节，亦是传承千年的乞巧节；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90195" y="88455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摊位八：非遗小物；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21920" y="1564640"/>
            <a:ext cx="11864975" cy="5174615"/>
            <a:chOff x="-1213" y="2955"/>
            <a:chExt cx="18780" cy="819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1213" y="2955"/>
              <a:ext cx="12951" cy="8190"/>
            </a:xfrm>
            <a:prstGeom prst="rect">
              <a:avLst/>
            </a:prstGeom>
          </p:spPr>
        </p:pic>
        <p:pic>
          <p:nvPicPr>
            <p:cNvPr id="107" name="图片 10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873" y="2955"/>
              <a:ext cx="5693" cy="435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73" y="7347"/>
              <a:ext cx="5694" cy="3794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233045" y="316865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95300" y="143954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摊位九：原创手作；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54940" y="2415540"/>
            <a:ext cx="11957685" cy="3934460"/>
            <a:chOff x="1023" y="3124"/>
            <a:chExt cx="18828" cy="619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23" y="3124"/>
              <a:ext cx="9291" cy="619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63" y="3124"/>
              <a:ext cx="9289" cy="6194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509905" y="739140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54000" y="72834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</a:rPr>
              <a:t>摊位十：国风小物；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04470" y="1310640"/>
            <a:ext cx="11691620" cy="5342255"/>
            <a:chOff x="2734" y="6446"/>
            <a:chExt cx="15596" cy="712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642" y="6446"/>
              <a:ext cx="10688" cy="712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4" y="6446"/>
              <a:ext cx="4751" cy="7127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304800" y="136525"/>
            <a:ext cx="7391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</a:rPr>
              <a:t>摊位品类：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4d3062334c0a11013e895301b5dd.webp"/>
          <p:cNvPicPr>
            <a:picLocks noChangeAspect="1"/>
          </p:cNvPicPr>
          <p:nvPr/>
        </p:nvPicPr>
        <p:blipFill>
          <a:blip r:embed="rId1"/>
          <a:srcRect r="50051"/>
          <a:stretch>
            <a:fillRect/>
          </a:stretch>
        </p:blipFill>
        <p:spPr>
          <a:xfrm>
            <a:off x="-13970" y="635"/>
            <a:ext cx="12228830" cy="688594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256780" y="199390"/>
            <a:ext cx="4455795" cy="672465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623935" y="379730"/>
            <a:ext cx="1659890" cy="6314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福在七夕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许愿灯乞巧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pic>
        <p:nvPicPr>
          <p:cNvPr id="2" name="图片 1" descr="23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1125" y="2442845"/>
            <a:ext cx="12016105" cy="4070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5440" y="1302385"/>
            <a:ext cx="1156589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水为媒，风佩裳，莲灯煌。识得美人面，莲结并蒂长。美人若花娇。临水探河灯，荷花灯乞巧作为七夕的传统习俗，水间花灯游，许愿福绵长；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图片 109"/>
          <p:cNvPicPr/>
          <p:nvPr/>
        </p:nvPicPr>
        <p:blipFill>
          <a:blip r:embed="rId1"/>
          <a:srcRect b="12641"/>
          <a:stretch>
            <a:fillRect/>
          </a:stretch>
        </p:blipFill>
        <p:spPr>
          <a:xfrm>
            <a:off x="0" y="0"/>
            <a:ext cx="12186285" cy="708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椭圆 6"/>
          <p:cNvSpPr/>
          <p:nvPr/>
        </p:nvSpPr>
        <p:spPr>
          <a:xfrm>
            <a:off x="5876925" y="64135"/>
            <a:ext cx="5932805" cy="4254500"/>
          </a:xfrm>
          <a:prstGeom prst="ellipse">
            <a:avLst/>
          </a:prstGeom>
          <a:solidFill>
            <a:srgbClr val="F1C680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171055" y="923290"/>
            <a:ext cx="3535680" cy="2122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88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抛绣球</a:t>
            </a:r>
            <a:endParaRPr lang="zh-CN" altLang="zh-CN" sz="88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0640" y="2129790"/>
            <a:ext cx="12092305" cy="3795395"/>
            <a:chOff x="859" y="2899"/>
            <a:chExt cx="20545" cy="6448"/>
          </a:xfrm>
        </p:grpSpPr>
        <p:pic>
          <p:nvPicPr>
            <p:cNvPr id="111" name="图片 110"/>
            <p:cNvPicPr/>
            <p:nvPr/>
          </p:nvPicPr>
          <p:blipFill>
            <a:blip r:embed="rId1"/>
            <a:srcRect r="5999" b="10583"/>
            <a:stretch>
              <a:fillRect/>
            </a:stretch>
          </p:blipFill>
          <p:spPr>
            <a:xfrm>
              <a:off x="859" y="2899"/>
              <a:ext cx="10067" cy="644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12" name="图片 11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1176" y="2899"/>
              <a:ext cx="10229" cy="642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7" name="文本框 6"/>
          <p:cNvSpPr txBox="1"/>
          <p:nvPr/>
        </p:nvSpPr>
        <p:spPr>
          <a:xfrm>
            <a:off x="467360" y="124523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主持人站在二楼露台进行抛绣球活动，抢到绣球的业主即可获得大奖；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许愿灯乞巧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96875" y="1444625"/>
            <a:ext cx="9704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sz="1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古法花草纸灯制作，传承千年技艺，领略穿越千年的匠心之美；</a:t>
            </a:r>
            <a:endParaRPr lang="zh-CN" sz="1600"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古法宫灯手作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52730" y="2354580"/>
            <a:ext cx="11903075" cy="4103370"/>
            <a:chOff x="1392" y="3438"/>
            <a:chExt cx="16645" cy="5738"/>
          </a:xfrm>
        </p:grpSpPr>
        <p:grpSp>
          <p:nvGrpSpPr>
            <p:cNvPr id="8" name="组合 7"/>
            <p:cNvGrpSpPr/>
            <p:nvPr/>
          </p:nvGrpSpPr>
          <p:grpSpPr>
            <a:xfrm>
              <a:off x="6661" y="3501"/>
              <a:ext cx="11376" cy="5646"/>
              <a:chOff x="1813" y="3176"/>
              <a:chExt cx="19887" cy="9870"/>
            </a:xfrm>
          </p:grpSpPr>
          <p:pic>
            <p:nvPicPr>
              <p:cNvPr id="104" name="图片 103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813" y="3176"/>
                <a:ext cx="9870" cy="987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5" name="图片 104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830" y="3176"/>
                <a:ext cx="9870" cy="987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9" name="图片 8" descr="微信图片_202207051342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2" y="3438"/>
              <a:ext cx="5134" cy="5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88265" y="2421890"/>
            <a:ext cx="12000865" cy="3553460"/>
            <a:chOff x="426" y="4152"/>
            <a:chExt cx="19182" cy="568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rcRect t="12525"/>
            <a:stretch>
              <a:fillRect/>
            </a:stretch>
          </p:blipFill>
          <p:spPr>
            <a:xfrm>
              <a:off x="426" y="4152"/>
              <a:ext cx="9775" cy="568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rcRect t="11686"/>
            <a:stretch>
              <a:fillRect/>
            </a:stretch>
          </p:blipFill>
          <p:spPr>
            <a:xfrm>
              <a:off x="9926" y="4152"/>
              <a:ext cx="9683" cy="5680"/>
            </a:xfrm>
            <a:prstGeom prst="rect">
              <a:avLst/>
            </a:prstGeom>
          </p:spPr>
        </p:pic>
      </p:grpSp>
      <p:sp>
        <p:nvSpPr>
          <p:cNvPr id="18" name="文本框 17"/>
          <p:cNvSpPr txBox="1"/>
          <p:nvPr/>
        </p:nvSpPr>
        <p:spPr>
          <a:xfrm>
            <a:off x="445770" y="1379855"/>
            <a:ext cx="9895205" cy="497205"/>
          </a:xfrm>
          <a:prstGeom prst="rect">
            <a:avLst/>
          </a:prstGeom>
          <a:noFill/>
        </p:spPr>
        <p:txBody>
          <a:bodyPr wrap="square" lIns="128529" tIns="64265" rIns="128529" bIns="64265" rtlCol="0">
            <a:spAutoFit/>
          </a:bodyPr>
          <a:lstStyle/>
          <a:p>
            <a:pPr algn="l" eaLnBrk="1" latinLnBrk="0" hangingPunct="1">
              <a:lnSpc>
                <a:spcPct val="150000"/>
              </a:lnSpc>
            </a:pPr>
            <a:r>
              <a:rPr kumimoji="1" lang="zh-CN" sz="1600" dirty="0">
                <a:solidFill>
                  <a:schemeClr val="tx1"/>
                </a:solidFill>
                <a:effectLst/>
                <a:latin typeface="方正隶变简体" panose="03000509000000000000" charset="-122"/>
                <a:ea typeface="方正隶变简体" panose="03000509000000000000" charset="-122"/>
                <a:cs typeface="微软雅黑" panose="020B0503020204020204" charset="-122"/>
                <a:sym typeface="+mn-ea"/>
              </a:rPr>
              <a:t>现场设置茶歇区，准备精美茶歇，为到场来宾提供最细致的服务；</a:t>
            </a:r>
            <a:endParaRPr kumimoji="1" lang="zh-CN" sz="1600" dirty="0">
              <a:solidFill>
                <a:schemeClr val="tx1"/>
              </a:solidFill>
              <a:effectLst/>
              <a:latin typeface="方正隶变简体" panose="03000509000000000000" charset="-122"/>
              <a:ea typeface="方正隶变简体" panose="03000509000000000000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7825" y="487680"/>
            <a:ext cx="8675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sym typeface="+mn-ea"/>
              </a:rPr>
              <a:t>精美茶歇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845" y="14605"/>
            <a:ext cx="4542790" cy="68141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265" y="0"/>
            <a:ext cx="4542155" cy="68141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722902" y="2443009"/>
            <a:ext cx="2110740" cy="4800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53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Microsoft YaHei UI" panose="020B0503020204020204" pitchFamily="18" charset="-122"/>
                <a:sym typeface="+mn-ea"/>
              </a:rPr>
              <a:t>【</a:t>
            </a:r>
            <a:r>
              <a:rPr lang="zh-CN" altLang="en-US" sz="253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Microsoft YaHei UI" panose="020B0503020204020204" pitchFamily="18" charset="-122"/>
                <a:sym typeface="+mn-ea"/>
              </a:rPr>
              <a:t>汉服模特</a:t>
            </a:r>
            <a:r>
              <a:rPr lang="en-US" altLang="zh-CN" sz="253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Microsoft YaHei UI" panose="020B0503020204020204" pitchFamily="18" charset="-122"/>
                <a:sym typeface="+mn-ea"/>
              </a:rPr>
              <a:t>】</a:t>
            </a:r>
            <a:endParaRPr lang="en-US" altLang="zh-CN" sz="253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Microsoft YaHei UI" panose="020B0503020204020204" pitchFamily="18" charset="-122"/>
              <a:sym typeface="+mn-ea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9862820" y="3015615"/>
            <a:ext cx="1971040" cy="148399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marL="0" marR="0" lvl="0" indent="0" algn="l" defTabSz="914400" rtl="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9400" algn="l"/>
                <a:tab pos="1625600" algn="l"/>
              </a:tabLst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邀请一名模特身穿汉服服饰，现场与业主拍照等，增加活动现场七夕氛围</a:t>
            </a:r>
            <a:r>
              <a:rPr lang="en-US" altLang="zh-CN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。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\西西\活动汪\活动汪节点\七夕\0179ae62334c0a11013e8953d87870.webp.jpg0179ae62334c0a11013e8953d87870.webp"/>
          <p:cNvPicPr>
            <a:picLocks noChangeAspect="1"/>
          </p:cNvPicPr>
          <p:nvPr/>
        </p:nvPicPr>
        <p:blipFill>
          <a:blip r:embed="rId1"/>
          <a:srcRect l="48868" r="1124"/>
          <a:stretch>
            <a:fillRect/>
          </a:stretch>
        </p:blipFill>
        <p:spPr>
          <a:xfrm>
            <a:off x="-61595" y="-10795"/>
            <a:ext cx="12258675" cy="689356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517775" y="1621790"/>
            <a:ext cx="6380480" cy="5080000"/>
            <a:chOff x="4706" y="1628"/>
            <a:chExt cx="10048" cy="8000"/>
          </a:xfrm>
        </p:grpSpPr>
        <p:sp>
          <p:nvSpPr>
            <p:cNvPr id="6" name="椭圆 5"/>
            <p:cNvSpPr/>
            <p:nvPr/>
          </p:nvSpPr>
          <p:spPr>
            <a:xfrm>
              <a:off x="4706" y="1628"/>
              <a:ext cx="10029" cy="8001"/>
            </a:xfrm>
            <a:prstGeom prst="ellipse">
              <a:avLst/>
            </a:prstGeom>
            <a:solidFill>
              <a:srgbClr val="F1C68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4946" y="2967"/>
              <a:ext cx="9808" cy="47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中国人过节，</a:t>
              </a:r>
              <a:endParaRPr lang="en-US" alt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向来都充满仪式感</a:t>
              </a:r>
              <a:endParaRPr lang="en-US" alt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仪式感让人们对美好生活有了更多期许</a:t>
              </a:r>
              <a:endPara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8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花灯鹊桥、穿针乞巧、花灯祈福</a:t>
              </a:r>
              <a:r>
                <a:rPr lang="en-US" altLang="zh-CN" sz="28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···</a:t>
              </a:r>
              <a:endParaRPr lang="en-US" altLang="zh-CN" sz="28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8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这是独属于七夕的仪式感</a:t>
              </a:r>
              <a:endParaRPr lang="zh-CN" altLang="en-US" sz="28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c18962334c0a11013f785be693aa.web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" y="-1905"/>
            <a:ext cx="12212955" cy="68618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21650" y="315595"/>
            <a:ext cx="5194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执行保障</a:t>
            </a:r>
            <a:endParaRPr lang="zh-CN" altLang="en-US" sz="6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27265" y="469900"/>
            <a:ext cx="613410" cy="56159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PERFORM SECURITY</a:t>
            </a:r>
            <a:endParaRPr lang="zh-CN" altLang="en-US" sz="2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7"/>
          <p:cNvGrpSpPr/>
          <p:nvPr/>
        </p:nvGrpSpPr>
        <p:grpSpPr>
          <a:xfrm>
            <a:off x="335915" y="408305"/>
            <a:ext cx="5046345" cy="892810"/>
            <a:chOff x="919" y="308"/>
            <a:chExt cx="7947" cy="1406"/>
          </a:xfrm>
        </p:grpSpPr>
        <p:sp>
          <p:nvSpPr>
            <p:cNvPr id="5" name="文本框 4"/>
            <p:cNvSpPr txBox="1"/>
            <p:nvPr/>
          </p:nvSpPr>
          <p:spPr>
            <a:xfrm>
              <a:off x="919" y="308"/>
              <a:ext cx="534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spc="500" dirty="0">
                  <a:solidFill>
                    <a:schemeClr val="tx1"/>
                  </a:solidFill>
                  <a:uFillTx/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活动摄影</a:t>
              </a:r>
              <a:endParaRPr lang="zh-CN" altLang="en-US" sz="3600" spc="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16" y="1326"/>
              <a:ext cx="7750" cy="3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1000" spc="15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EVENT PHOTOGRAPHY</a:t>
              </a:r>
              <a:endParaRPr lang="en-US" altLang="zh-CN" sz="1000" spc="1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86192" y="2956014"/>
            <a:ext cx="36414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pc="5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活动专业摄影师全程跟拍，抓拍活动美好瞬间，活动结束后精修活动照片，后期发散宣传</a:t>
            </a:r>
            <a:r>
              <a:rPr lang="zh-CN" altLang="en-US" spc="5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；</a:t>
            </a:r>
            <a:endParaRPr lang="zh-CN" altLang="en-US" spc="5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5209" y="0"/>
            <a:ext cx="4949952" cy="6858000"/>
          </a:xfrm>
          <a:prstGeom prst="rect">
            <a:avLst/>
          </a:prstGeom>
        </p:spPr>
      </p:pic>
    </p:spTree>
  </p:cSld>
  <p:clrMapOvr>
    <a:masterClrMapping/>
  </p:clrMapOvr>
  <p:transition spd="slow" advTm="30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89276" y="2910887"/>
            <a:ext cx="3594069" cy="19380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rgbClr val="0C0C0C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苏州本地小红书KOC分享，</a:t>
            </a:r>
            <a:endParaRPr lang="zh-CN" altLang="en-US" sz="2000" dirty="0">
              <a:solidFill>
                <a:srgbClr val="0C0C0C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rgbClr val="0C0C0C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专注发帖种草，制造话题热度，</a:t>
            </a:r>
            <a:endParaRPr lang="zh-CN" altLang="en-US" sz="2000" dirty="0">
              <a:solidFill>
                <a:srgbClr val="0C0C0C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rgbClr val="0C0C0C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引发素人红薯跟风参与</a:t>
            </a:r>
            <a:endParaRPr lang="zh-CN" altLang="en-US" sz="2000" dirty="0">
              <a:solidFill>
                <a:srgbClr val="0C0C0C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488351" y="1803182"/>
            <a:ext cx="3329383" cy="440055"/>
          </a:xfrm>
          <a:prstGeom prst="rect">
            <a:avLst/>
          </a:prstGeom>
          <a:effectLst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/>
            <a:r>
              <a:rPr lang="zh-CN" altLang="en-US" sz="227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方正隶变简体" panose="03000509000000000000" charset="-122"/>
              </a:rPr>
              <a:t>宣传资源</a:t>
            </a:r>
            <a:r>
              <a:rPr lang="en-US" altLang="zh-CN" sz="227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方正隶变简体" panose="03000509000000000000" charset="-122"/>
              </a:rPr>
              <a:t>:</a:t>
            </a:r>
            <a:r>
              <a:rPr lang="zh-CN" altLang="en-US" sz="227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方正隶变简体" panose="03000509000000000000" charset="-122"/>
              </a:rPr>
              <a:t>小红书</a:t>
            </a:r>
            <a:endParaRPr lang="zh-CN" altLang="en-US" sz="227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方正隶变简体" panose="03000509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3998" y="973423"/>
            <a:ext cx="29243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grpSp>
        <p:nvGrpSpPr>
          <p:cNvPr id="9" name="组合 22"/>
          <p:cNvGrpSpPr/>
          <p:nvPr/>
        </p:nvGrpSpPr>
        <p:grpSpPr>
          <a:xfrm>
            <a:off x="4597400" y="183515"/>
            <a:ext cx="7395210" cy="6490335"/>
            <a:chOff x="9057" y="1946"/>
            <a:chExt cx="9435" cy="8280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057" y="1946"/>
              <a:ext cx="4657" cy="828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36" y="1946"/>
              <a:ext cx="4657" cy="828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96572" y="3049969"/>
            <a:ext cx="3859450" cy="132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搜罗走起GO人气账号，在走起GO推荐吸引大众期待打卡；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9248" y="1017873"/>
            <a:ext cx="2924385" cy="8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0" y="1847850"/>
            <a:ext cx="3030220" cy="4400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>
              <a:buClrTx/>
              <a:buSzTx/>
              <a:buFontTx/>
            </a:pPr>
            <a:r>
              <a:rPr lang="zh-CN" altLang="en-US" sz="227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方正隶变简体" panose="03000509000000000000" charset="-122"/>
              </a:rPr>
              <a:t>宣传资源:走起GO</a:t>
            </a:r>
            <a:endParaRPr lang="zh-CN" altLang="en-US" sz="227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方正隶变简体" panose="03000509000000000000" charset="-122"/>
            </a:endParaRPr>
          </a:p>
        </p:txBody>
      </p:sp>
      <p:grpSp>
        <p:nvGrpSpPr>
          <p:cNvPr id="11" name="组合 3"/>
          <p:cNvGrpSpPr/>
          <p:nvPr/>
        </p:nvGrpSpPr>
        <p:grpSpPr>
          <a:xfrm>
            <a:off x="4438650" y="255905"/>
            <a:ext cx="7152640" cy="6286500"/>
            <a:chOff x="7870" y="1303"/>
            <a:chExt cx="10242" cy="9002"/>
          </a:xfrm>
          <a:solidFill>
            <a:schemeClr val="tx1"/>
          </a:solidFill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870" y="1303"/>
              <a:ext cx="5062" cy="9002"/>
            </a:xfrm>
            <a:prstGeom prst="rect">
              <a:avLst/>
            </a:prstGeom>
            <a:grpFill/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50" y="1303"/>
              <a:ext cx="5062" cy="9002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22284" y="3086080"/>
            <a:ext cx="3670261" cy="185986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>
              <a:lnSpc>
                <a:spcPct val="200000"/>
              </a:lnSpc>
              <a:buFontTx/>
              <a:buNone/>
            </a:pPr>
            <a:r>
              <a:rPr lang="zh-CN" altLang="en-US" sz="2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搜罗大众点评L6.L7用户，在点评po出活动相关推荐贴，吸引大众参与；</a:t>
            </a:r>
            <a:endParaRPr lang="zh-CN" altLang="en-US" sz="20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5386" y="857406"/>
            <a:ext cx="292492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n w="22225" cmpd="sng">
                  <a:noFill/>
                  <a:prstDash val="solid"/>
                </a:ln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线上传播</a:t>
            </a:r>
            <a:endParaRPr lang="zh-CN" altLang="en-US" sz="4800">
              <a:ln w="22225" cmpd="sng">
                <a:noFill/>
                <a:prstDash val="solid"/>
              </a:ln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" y="1579226"/>
            <a:ext cx="3330000" cy="440055"/>
          </a:xfrm>
          <a:prstGeom prst="rect">
            <a:avLst/>
          </a:prstGeom>
          <a:effectLst/>
        </p:spPr>
        <p:txBody>
          <a:bodyPr vert="horz" wrap="square" rtlCol="0">
            <a:spAutoFit/>
          </a:bodyPr>
          <a:lstStyle>
            <a:defPPr>
              <a:defRPr lang="zh-CN"/>
            </a:defPPr>
            <a:lvl1pPr algn="ctr">
              <a:defRPr sz="9600">
                <a:solidFill>
                  <a:srgbClr val="91577E"/>
                </a:solidFill>
                <a:latin typeface="方正平和简体" panose="03000509000000000000" pitchFamily="65" charset="-122"/>
                <a:ea typeface="方正平和简体" panose="03000509000000000000" pitchFamily="65" charset="-122"/>
              </a:defRPr>
            </a:lvl1pPr>
          </a:lstStyle>
          <a:p>
            <a:pPr algn="r">
              <a:buClrTx/>
              <a:buSzTx/>
              <a:buFontTx/>
            </a:pPr>
            <a:r>
              <a:rPr lang="zh-CN" altLang="en-US" sz="227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方正隶变简体" panose="03000509000000000000" charset="-122"/>
              </a:rPr>
              <a:t>宣传资源:大众点评</a:t>
            </a:r>
            <a:endParaRPr lang="zh-CN" altLang="en-US" sz="227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方正隶变简体" panose="03000509000000000000" charset="-122"/>
            </a:endParaRPr>
          </a:p>
        </p:txBody>
      </p:sp>
      <p:grpSp>
        <p:nvGrpSpPr>
          <p:cNvPr id="11" name="组合 5"/>
          <p:cNvGrpSpPr/>
          <p:nvPr/>
        </p:nvGrpSpPr>
        <p:grpSpPr>
          <a:xfrm>
            <a:off x="4601629" y="340879"/>
            <a:ext cx="6920446" cy="6087496"/>
            <a:chOff x="8719" y="451"/>
            <a:chExt cx="11532" cy="10144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8719" y="451"/>
              <a:ext cx="5706" cy="1014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54" y="451"/>
              <a:ext cx="5697" cy="1013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9" name="Text Box 3"/>
          <p:cNvSpPr/>
          <p:nvPr/>
        </p:nvSpPr>
        <p:spPr>
          <a:xfrm>
            <a:off x="668973" y="1314133"/>
            <a:ext cx="1137920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发现拾到物品，报告现场负责人；询问失物，与现场负责人确认，听从负责人指示。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发</a:t>
            </a:r>
            <a:r>
              <a:rPr kumimoji="0" lang="zh-CN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现</a:t>
            </a: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伤病员的时候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确认附近有没有伤病员的亲人/同伴/熟人。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确认伤病员的症状，将状况报告给现场人，听从指示。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根据情况由工作人员陪同将伤病员引导到社区诊所或就近的医院。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中暑情况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将中暑着移动至最近的室内或阴凉处，服用人丹。如中暑情况没有缓解，引导到社区诊所内。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轻伤</a:t>
            </a:r>
            <a:r>
              <a:rPr kumimoji="0" lang="zh-CN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情况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向本人确认身体状况后，判断是轻伤，引导到社区诊所内。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重伤</a:t>
            </a:r>
            <a:r>
              <a:rPr kumimoji="0" lang="zh-CN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情况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如本人无法行走，判断症状很严重的时候，不要移动伤病员，报告现场负责人状况，在现场负责人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判断下进行应急处理，打急救电话，要求准备救护车。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※预先掌握好路演社区的诊所位置和就近医院路线。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</p:txBody>
      </p:sp>
      <p:sp>
        <p:nvSpPr>
          <p:cNvPr id="88067" name="AutoShape 4"/>
          <p:cNvSpPr/>
          <p:nvPr/>
        </p:nvSpPr>
        <p:spPr>
          <a:xfrm>
            <a:off x="764540" y="631508"/>
            <a:ext cx="3860800" cy="5302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</a:ln>
        </p:spPr>
        <p:txBody>
          <a:bodyPr wrap="none" lIns="95427" tIns="49729" rIns="95427" bIns="49729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21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遗失或拾到物品时对应</a:t>
            </a:r>
            <a:endParaRPr kumimoji="0" lang="en-US" altLang="en-US" sz="21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HGP創英角ｺﾞｼｯｸUB" pitchFamily="2" charset="-128"/>
            </a:endParaRPr>
          </a:p>
        </p:txBody>
      </p:sp>
      <p:sp>
        <p:nvSpPr>
          <p:cNvPr id="88068" name="AutoShape 5"/>
          <p:cNvSpPr/>
          <p:nvPr/>
        </p:nvSpPr>
        <p:spPr>
          <a:xfrm>
            <a:off x="764540" y="1906905"/>
            <a:ext cx="3860800" cy="533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</a:ln>
        </p:spPr>
        <p:txBody>
          <a:bodyPr wrap="none" lIns="95427" tIns="49729" rIns="95427" bIns="49729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21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HGP創英角ｺﾞｼｯｸUB" pitchFamily="2" charset="-128"/>
            </a:endParaRPr>
          </a:p>
        </p:txBody>
      </p:sp>
      <p:sp>
        <p:nvSpPr>
          <p:cNvPr id="53255" name="文本框 1"/>
          <p:cNvSpPr txBox="1"/>
          <p:nvPr/>
        </p:nvSpPr>
        <p:spPr>
          <a:xfrm>
            <a:off x="1936274" y="1956435"/>
            <a:ext cx="1516380" cy="41402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8ADB2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lvl="0" algn="ctr" eaLnBrk="1" hangingPunct="1"/>
            <a:r>
              <a:rPr lang="zh-CN" altLang="en-US" sz="21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伤病员对应</a:t>
            </a:r>
            <a:endParaRPr lang="zh-CN" altLang="en-US" sz="21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26" name="TextBox 33"/>
          <p:cNvSpPr txBox="1"/>
          <p:nvPr/>
        </p:nvSpPr>
        <p:spPr>
          <a:xfrm>
            <a:off x="10380980" y="1328420"/>
            <a:ext cx="604520" cy="304609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应急预案</a:t>
            </a:r>
            <a:endParaRPr lang="zh-CN" altLang="en-US" sz="48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Text Box 3"/>
          <p:cNvSpPr/>
          <p:nvPr/>
        </p:nvSpPr>
        <p:spPr>
          <a:xfrm>
            <a:off x="710883" y="1263650"/>
            <a:ext cx="10769600" cy="52622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发生火灾时候，以现场人员的安全为首要目的，进行迅速反应。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告诉现场人员有紧急事件发生，引导现场人员到临时安全场所，进行初期消防行动。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同时尽快向现场负责人报告情况，听从指示。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负责人根据现场情况及时决定要不要报火警。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※预先准备好消防用具；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140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※预先掌握避难引导路线。</a:t>
            </a: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Arial" panose="020B0604020202020204" pitchFamily="34" charset="0"/>
              </a:rPr>
              <a:t>雷雨天气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Arial" panose="020B0604020202020204" pitchFamily="34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Arial" panose="020B0604020202020204" pitchFamily="34" charset="0"/>
              </a:rPr>
              <a:t>提前一周查看天气预报，如有雷雨天气，应及时搭建户外雨棚，保障活动顺利进行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Arial" panose="020B0604020202020204" pitchFamily="34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Arial" panose="020B0604020202020204" pitchFamily="34" charset="0"/>
              </a:rPr>
              <a:t>如遇大雨，为市集摊位及暴露在外部的电子设备做防雨措施，</a:t>
            </a: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将所有电器关闭，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摆放在储藏间内，以免受潮短路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华文细黑" panose="02010600040101010101" charset="-122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altLang="en-US" sz="140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如遇大风，加固所有制作物，POP展架回收，组织人员看管好相关物资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Arial" panose="020B0604020202020204" pitchFamily="34" charset="0"/>
            </a:endParaRPr>
          </a:p>
          <a:p>
            <a:pPr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n-US" altLang="en-US" sz="140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华文细黑" panose="02010600040101010101" charset="-122"/>
              </a:rPr>
              <a:t>如遇严重恶劣天气（雷阵雨、沙尘暴等），优先考虑观众的安全，尽量不要引起恐慌。</a:t>
            </a:r>
            <a:endParaRPr lang="en-US" altLang="en-US" sz="140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Arial" panose="020B0604020202020204" pitchFamily="34" charset="0"/>
            </a:endParaRPr>
          </a:p>
          <a:p>
            <a:pPr indent="0">
              <a:lnSpc>
                <a:spcPct val="150000"/>
              </a:lnSpc>
              <a:buNone/>
            </a:pPr>
            <a:endParaRPr kumimoji="0" lang="en-US" altLang="en-US" sz="14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Arial" panose="020B0604020202020204" pitchFamily="34" charset="0"/>
            </a:endParaRPr>
          </a:p>
        </p:txBody>
      </p:sp>
      <p:sp>
        <p:nvSpPr>
          <p:cNvPr id="4" name="AutoShape 5"/>
          <p:cNvSpPr/>
          <p:nvPr/>
        </p:nvSpPr>
        <p:spPr>
          <a:xfrm>
            <a:off x="800735" y="3533140"/>
            <a:ext cx="3860800" cy="533400"/>
          </a:xfrm>
          <a:prstGeom prst="roundRect">
            <a:avLst>
              <a:gd name="adj" fmla="val 16667"/>
            </a:avLst>
          </a:prstGeom>
          <a:solidFill>
            <a:srgbClr val="F1C680"/>
          </a:solidFill>
          <a:ln w="9525">
            <a:noFill/>
          </a:ln>
        </p:spPr>
        <p:txBody>
          <a:bodyPr wrap="none" lIns="95427" tIns="49729" rIns="95427" bIns="49729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21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HGP創英角ｺﾞｼｯｸUB" pitchFamily="2" charset="-128"/>
            </a:endParaRPr>
          </a:p>
        </p:txBody>
      </p:sp>
      <p:sp>
        <p:nvSpPr>
          <p:cNvPr id="52228" name="文本框 1"/>
          <p:cNvSpPr txBox="1"/>
          <p:nvPr/>
        </p:nvSpPr>
        <p:spPr>
          <a:xfrm>
            <a:off x="1882775" y="3592830"/>
            <a:ext cx="1516380" cy="41402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495C3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lvl="0" algn="ctr" eaLnBrk="1" hangingPunct="1">
              <a:buClrTx/>
              <a:buSzTx/>
              <a:buFontTx/>
            </a:pPr>
            <a:r>
              <a:rPr lang="zh-CN" altLang="en-US" sz="2100" dirty="0">
                <a:solidFill>
                  <a:schemeClr val="bg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宋体" panose="02010600030101010101" pitchFamily="2" charset="-122"/>
              </a:rPr>
              <a:t>天气突变时</a:t>
            </a:r>
            <a:endParaRPr lang="zh-CN" altLang="en-US" sz="2100" dirty="0">
              <a:solidFill>
                <a:schemeClr val="bg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宋体" panose="02010600030101010101" pitchFamily="2" charset="-122"/>
            </a:endParaRPr>
          </a:p>
        </p:txBody>
      </p:sp>
      <p:sp>
        <p:nvSpPr>
          <p:cNvPr id="6" name="AutoShape 5"/>
          <p:cNvSpPr/>
          <p:nvPr/>
        </p:nvSpPr>
        <p:spPr>
          <a:xfrm>
            <a:off x="800735" y="730250"/>
            <a:ext cx="3860800" cy="533400"/>
          </a:xfrm>
          <a:prstGeom prst="roundRect">
            <a:avLst>
              <a:gd name="adj" fmla="val 16667"/>
            </a:avLst>
          </a:prstGeom>
          <a:solidFill>
            <a:srgbClr val="F1C680"/>
          </a:solidFill>
          <a:ln w="9525">
            <a:noFill/>
          </a:ln>
        </p:spPr>
        <p:txBody>
          <a:bodyPr wrap="none" lIns="95427" tIns="49729" rIns="95427" bIns="49729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210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HGP創英角ｺﾞｼｯｸUB" pitchFamily="2" charset="-128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5287" y="767080"/>
            <a:ext cx="2049780" cy="414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algn="ctr" eaLnBrk="1" hangingPunct="1"/>
            <a:r>
              <a:rPr lang="zh-CN" altLang="en-US" sz="2100" dirty="0">
                <a:solidFill>
                  <a:schemeClr val="bg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宋体" panose="02010600030101010101" pitchFamily="2" charset="-122"/>
              </a:rPr>
              <a:t>火灾发生时应对</a:t>
            </a:r>
            <a:endParaRPr lang="zh-CN" altLang="en-US" sz="2100" dirty="0">
              <a:solidFill>
                <a:schemeClr val="bg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宋体" panose="02010600030101010101" pitchFamily="2" charset="-122"/>
            </a:endParaRPr>
          </a:p>
        </p:txBody>
      </p:sp>
      <p:sp>
        <p:nvSpPr>
          <p:cNvPr id="26" name="TextBox 33"/>
          <p:cNvSpPr txBox="1"/>
          <p:nvPr/>
        </p:nvSpPr>
        <p:spPr>
          <a:xfrm>
            <a:off x="7510780" y="894715"/>
            <a:ext cx="429704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应急预案</a:t>
            </a:r>
            <a:endParaRPr lang="zh-CN" altLang="en-US" sz="480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6275" y="1879600"/>
            <a:ext cx="5015865" cy="383984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100" y="4485005"/>
            <a:ext cx="2488565" cy="1620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33"/>
          <p:cNvSpPr txBox="1"/>
          <p:nvPr/>
        </p:nvSpPr>
        <p:spPr>
          <a:xfrm>
            <a:off x="1270" y="161290"/>
            <a:ext cx="3635375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防疫预案</a:t>
            </a:r>
            <a:endParaRPr lang="zh-CN" altLang="en-US" sz="480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566420" y="1119505"/>
            <a:ext cx="6568440" cy="5337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①设置防疫服务台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现场管控，责任到位，项目负责人是第一责任人，各应急小组负责人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和成员责任落实，各司其职。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②定时消毒，登记公示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市集区域定时进行消杀，</a:t>
            </a: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市集商户每日测温，摊位每日消毒，</a:t>
            </a: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并做好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责任人登记公示，使观众安心；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③防疫物资准备充足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储备消毒器材、个人防护物品比如免洗消毒洗手液，消毒纸巾等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④应急预案，临时隔离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准备应急预案及提早准备临时隔离室，如发现异常人员，引导至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进行隔离室临时隔离，一定时间后进行二次测温。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⑤及时送医，保密原则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对于隔离室二次测温依旧异常的人员，将其送至医院发热门诊，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并对其结果进行保密避免引发恐慌。</a:t>
            </a:r>
            <a:endParaRPr lang="zh-CN" altLang="en-US" sz="1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pic>
        <p:nvPicPr>
          <p:cNvPr id="10" name="图片 9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4860" y="0"/>
            <a:ext cx="450659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5"/>
          <p:cNvGrpSpPr/>
          <p:nvPr/>
        </p:nvGrpSpPr>
        <p:grpSpPr>
          <a:xfrm>
            <a:off x="461010" y="1854424"/>
            <a:ext cx="11369675" cy="4094480"/>
            <a:chOff x="703" y="3327"/>
            <a:chExt cx="17905" cy="6448"/>
          </a:xfrm>
        </p:grpSpPr>
        <p:sp>
          <p:nvSpPr>
            <p:cNvPr id="6" name="Rectangle 1"/>
            <p:cNvSpPr/>
            <p:nvPr/>
          </p:nvSpPr>
          <p:spPr>
            <a:xfrm>
              <a:off x="1089" y="3379"/>
              <a:ext cx="2691" cy="2783"/>
            </a:xfrm>
            <a:prstGeom prst="rect">
              <a:avLst/>
            </a:prstGeom>
            <a:solidFill>
              <a:srgbClr val="F1C680"/>
            </a:solidFill>
            <a:ln w="6350">
              <a:noFill/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7" name="Rectangle 19"/>
            <p:cNvSpPr/>
            <p:nvPr/>
          </p:nvSpPr>
          <p:spPr>
            <a:xfrm>
              <a:off x="4673" y="3379"/>
              <a:ext cx="2691" cy="2783"/>
            </a:xfrm>
            <a:prstGeom prst="rect">
              <a:avLst/>
            </a:prstGeom>
            <a:solidFill>
              <a:srgbClr val="F1C680"/>
            </a:solidFill>
            <a:ln w="6350">
              <a:noFill/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8" name="Rectangle 22"/>
            <p:cNvSpPr/>
            <p:nvPr/>
          </p:nvSpPr>
          <p:spPr>
            <a:xfrm>
              <a:off x="8323" y="3379"/>
              <a:ext cx="2691" cy="2783"/>
            </a:xfrm>
            <a:prstGeom prst="rect">
              <a:avLst/>
            </a:prstGeom>
            <a:solidFill>
              <a:srgbClr val="F1C680"/>
            </a:solidFill>
            <a:ln w="6350">
              <a:noFill/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9" name="Rectangle 22"/>
            <p:cNvSpPr/>
            <p:nvPr/>
          </p:nvSpPr>
          <p:spPr>
            <a:xfrm>
              <a:off x="11936" y="3379"/>
              <a:ext cx="2691" cy="2783"/>
            </a:xfrm>
            <a:prstGeom prst="rect">
              <a:avLst/>
            </a:prstGeom>
            <a:solidFill>
              <a:srgbClr val="F1C680"/>
            </a:solidFill>
            <a:ln w="6350">
              <a:noFill/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10" name="Rectangle 22"/>
            <p:cNvSpPr/>
            <p:nvPr/>
          </p:nvSpPr>
          <p:spPr>
            <a:xfrm>
              <a:off x="15522" y="3365"/>
              <a:ext cx="2691" cy="2783"/>
            </a:xfrm>
            <a:prstGeom prst="rect">
              <a:avLst/>
            </a:prstGeom>
            <a:solidFill>
              <a:srgbClr val="F1C680"/>
            </a:solidFill>
            <a:ln w="6350">
              <a:noFill/>
            </a:ln>
            <a:effectLst>
              <a:reflection stA="50000" endPos="75000" dist="127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>
              <a:off x="703" y="3420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b="1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统筹管理</a:t>
              </a:r>
              <a:endParaRPr lang="zh-CN" altLang="en-US" sz="3200" b="1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>
              <a:off x="733" y="4353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专业、全面</a:t>
              </a:r>
              <a:endParaRPr lang="zh-CN" altLang="en-US" sz="3200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3" name="TextBox 5"/>
            <p:cNvSpPr txBox="1">
              <a:spLocks noChangeArrowheads="1"/>
            </p:cNvSpPr>
            <p:nvPr/>
          </p:nvSpPr>
          <p:spPr bwMode="auto">
            <a:xfrm>
              <a:off x="4245" y="3362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b="1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时间管理</a:t>
              </a:r>
              <a:endParaRPr lang="zh-CN" altLang="en-US" sz="3200" b="1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4" name="TextBox 9"/>
            <p:cNvSpPr txBox="1">
              <a:spLocks noChangeArrowheads="1"/>
            </p:cNvSpPr>
            <p:nvPr/>
          </p:nvSpPr>
          <p:spPr bwMode="auto">
            <a:xfrm>
              <a:off x="4276" y="4296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及时、详细</a:t>
              </a:r>
              <a:endParaRPr lang="zh-CN" altLang="en-US" sz="3200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5" name="TextBox 5"/>
            <p:cNvSpPr txBox="1">
              <a:spLocks noChangeArrowheads="1"/>
            </p:cNvSpPr>
            <p:nvPr/>
          </p:nvSpPr>
          <p:spPr bwMode="auto">
            <a:xfrm>
              <a:off x="11543" y="3327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b="1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质量管理</a:t>
              </a:r>
              <a:endParaRPr lang="zh-CN" altLang="en-US" sz="3200" b="1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6" name="TextBox 9"/>
            <p:cNvSpPr txBox="1">
              <a:spLocks noChangeArrowheads="1"/>
            </p:cNvSpPr>
            <p:nvPr/>
          </p:nvSpPr>
          <p:spPr bwMode="auto">
            <a:xfrm>
              <a:off x="11597" y="4236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规范、严格</a:t>
              </a:r>
              <a:endParaRPr lang="zh-CN" altLang="en-US" sz="3200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7" name="TextBox 5"/>
            <p:cNvSpPr txBox="1">
              <a:spLocks noChangeArrowheads="1"/>
            </p:cNvSpPr>
            <p:nvPr/>
          </p:nvSpPr>
          <p:spPr bwMode="auto">
            <a:xfrm>
              <a:off x="7890" y="3362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b="1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沟通管理</a:t>
              </a:r>
              <a:endParaRPr lang="zh-CN" altLang="en-US" sz="3200" b="1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8" name="TextBox 9"/>
            <p:cNvSpPr txBox="1">
              <a:spLocks noChangeArrowheads="1"/>
            </p:cNvSpPr>
            <p:nvPr/>
          </p:nvSpPr>
          <p:spPr bwMode="auto">
            <a:xfrm>
              <a:off x="7920" y="4296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准确、高效</a:t>
              </a:r>
              <a:endParaRPr lang="zh-CN" altLang="en-US" sz="3200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19" name="TextBox 5"/>
            <p:cNvSpPr txBox="1">
              <a:spLocks noChangeArrowheads="1"/>
            </p:cNvSpPr>
            <p:nvPr/>
          </p:nvSpPr>
          <p:spPr bwMode="auto">
            <a:xfrm>
              <a:off x="15134" y="3340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b="1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危机管理</a:t>
              </a:r>
              <a:endParaRPr lang="zh-CN" altLang="en-US" sz="3200" b="1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0" name="TextBox 9"/>
            <p:cNvSpPr txBox="1">
              <a:spLocks noChangeArrowheads="1"/>
            </p:cNvSpPr>
            <p:nvPr/>
          </p:nvSpPr>
          <p:spPr bwMode="auto">
            <a:xfrm>
              <a:off x="15164" y="4273"/>
              <a:ext cx="3444" cy="9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3200" u="sng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安全、可靠</a:t>
              </a:r>
              <a:endParaRPr lang="zh-CN" altLang="en-US" sz="3200" u="sng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1094" y="6123"/>
              <a:ext cx="2639" cy="30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项目专属负责人对项目各要素的工作进行分配和协调，包括项目计划的制定、项目整体变化控制。</a:t>
              </a:r>
              <a:endParaRPr lang="zh-CN" altLang="en-US" sz="1850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4708" y="6146"/>
              <a:ext cx="2692" cy="24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从项目沟通到提案到项目执行，我们将全程制定时间规划、进度安排并进行管控。</a:t>
              </a:r>
              <a:endParaRPr lang="zh-CN" altLang="en-US" sz="1850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3" name="Text Box 25"/>
            <p:cNvSpPr txBox="1">
              <a:spLocks noChangeArrowheads="1"/>
            </p:cNvSpPr>
            <p:nvPr/>
          </p:nvSpPr>
          <p:spPr bwMode="auto">
            <a:xfrm>
              <a:off x="8385" y="6146"/>
              <a:ext cx="2615" cy="36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建立良好沟通机制，确保项目相关信息能及时、准确地得到处理，保证项目组随时了解执行的各方面工作进度。</a:t>
              </a:r>
              <a:endParaRPr lang="zh-CN" altLang="en-US" sz="1850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11956" y="6168"/>
              <a:ext cx="2667" cy="30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制定本次活动质量标准，不仅确保项目满足员工需要的质量，并对各环节进行严格品质检查与控制。</a:t>
              </a:r>
              <a:endParaRPr lang="zh-CN" altLang="en-US" sz="1850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15533" y="6190"/>
              <a:ext cx="2711" cy="24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89274" tIns="44636" rIns="89274" bIns="44636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zh-CN" altLang="en-US" sz="1850" baseline="-250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Gill Sans" charset="0"/>
                </a:rPr>
                <a:t>提前制定各项危机预案，并有效对可能发生的危机进行识别、度量、响应和控制。</a:t>
              </a:r>
              <a:endParaRPr lang="zh-CN" altLang="en-US" sz="1850" baseline="-250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Gill Sans" charset="0"/>
              </a:endParaRPr>
            </a:p>
          </p:txBody>
        </p:sp>
      </p:grpSp>
      <p:grpSp>
        <p:nvGrpSpPr>
          <p:cNvPr id="26" name="组合 7"/>
          <p:cNvGrpSpPr/>
          <p:nvPr/>
        </p:nvGrpSpPr>
        <p:grpSpPr>
          <a:xfrm>
            <a:off x="335915" y="421752"/>
            <a:ext cx="8035925" cy="892810"/>
            <a:chOff x="919" y="308"/>
            <a:chExt cx="12655" cy="1406"/>
          </a:xfrm>
        </p:grpSpPr>
        <p:sp>
          <p:nvSpPr>
            <p:cNvPr id="27" name="文本框 26"/>
            <p:cNvSpPr txBox="1"/>
            <p:nvPr/>
          </p:nvSpPr>
          <p:spPr>
            <a:xfrm>
              <a:off x="919" y="308"/>
              <a:ext cx="534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spc="500" dirty="0">
                  <a:solidFill>
                    <a:schemeClr val="tx1"/>
                  </a:solidFill>
                  <a:uFillTx/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项目运营管理</a:t>
              </a:r>
              <a:endParaRPr lang="en-US" altLang="zh-CN" sz="3600" spc="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116" y="1326"/>
              <a:ext cx="12458" cy="3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1000" spc="15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PROJECT OPERATION MANAGEMENT</a:t>
              </a:r>
              <a:endParaRPr lang="zh-CN" altLang="en-US" sz="1000" spc="1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endParaRPr>
            </a:p>
          </p:txBody>
        </p:sp>
      </p:grpSp>
    </p:spTree>
  </p:cSld>
  <p:clrMapOvr>
    <a:masterClrMapping/>
  </p:clrMapOvr>
  <p:transition spd="slow" advClick="0" advTm="4000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6"/>
          <p:cNvSpPr txBox="1">
            <a:spLocks noChangeArrowheads="1"/>
          </p:cNvSpPr>
          <p:nvPr/>
        </p:nvSpPr>
        <p:spPr bwMode="auto">
          <a:xfrm>
            <a:off x="394969" y="1694815"/>
            <a:ext cx="10712301" cy="41565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3004" tIns="46501" rIns="93004" bIns="46501">
            <a:spAutoFit/>
          </a:bodyPr>
          <a:lstStyle/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推荐拥有专业的摄影背景和服务经验的摄影人员；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拥有专业判断力强，注重重点镜头的抢拍摄取及活动的整体的记录；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能够在活动后以最短时间提供网盘原片及精修记录资料。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于活动前</a:t>
            </a:r>
            <a:r>
              <a:rPr lang="en-US" altLang="zh-CN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1</a:t>
            </a: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周通知摄影摄像活动时间地点，并确认所需设备；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大活动前提早一个小时到达活动地点场，熟悉场地和熟悉会议流程，安排机位，熟悉特殊环节；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提醒拍摄注意事项：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 拍摄公司的</a:t>
            </a:r>
            <a:r>
              <a:rPr lang="en-US" altLang="zh-CN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logo</a:t>
            </a: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必须完整；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 场地布置的全景拍摄：签到处、活动现场、主背板、指示系统等都要有独立的照片，便于归档管理；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 有些演讲人不喜欢闪光灯不停直射干扰等个人要求；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 每个演讲人都有最少一张面部特写及一张演讲中的全景照片；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  <a:p>
            <a:pPr marL="1511935" lvl="1" indent="-581025" fontAlgn="auto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AutoNum type="circleNumWdBlackPlain"/>
            </a:pPr>
            <a:r>
              <a:rPr lang="zh-CN" altLang="en-US" sz="16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Lucida Grande" charset="0"/>
              </a:rPr>
              <a:t> 提醒活动需抢拍的亮点细节（领导讲话、现场互动等）；</a:t>
            </a:r>
            <a:endParaRPr lang="zh-CN" altLang="en-US" sz="1600" dirty="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Lucida Grande" charset="0"/>
            </a:endParaRPr>
          </a:p>
        </p:txBody>
      </p:sp>
      <p:grpSp>
        <p:nvGrpSpPr>
          <p:cNvPr id="5" name="组合 7"/>
          <p:cNvGrpSpPr/>
          <p:nvPr/>
        </p:nvGrpSpPr>
        <p:grpSpPr>
          <a:xfrm>
            <a:off x="335915" y="421752"/>
            <a:ext cx="8035925" cy="892810"/>
            <a:chOff x="919" y="308"/>
            <a:chExt cx="12655" cy="1406"/>
          </a:xfrm>
        </p:grpSpPr>
        <p:sp>
          <p:nvSpPr>
            <p:cNvPr id="6" name="文本框 5"/>
            <p:cNvSpPr txBox="1"/>
            <p:nvPr/>
          </p:nvSpPr>
          <p:spPr>
            <a:xfrm>
              <a:off x="919" y="308"/>
              <a:ext cx="534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spc="500" dirty="0">
                  <a:solidFill>
                    <a:schemeClr val="tx1"/>
                  </a:solidFill>
                  <a:uFillTx/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项目人员管理</a:t>
              </a:r>
              <a:endParaRPr lang="en-US" altLang="zh-CN" sz="3600" spc="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16" y="1326"/>
              <a:ext cx="12458" cy="3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1000" spc="15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PROJECT PERSONNEL MANAGEMENT</a:t>
              </a:r>
              <a:endParaRPr lang="zh-CN" altLang="en-US" sz="1000" spc="1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207041556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65" y="0"/>
            <a:ext cx="12192000" cy="6858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588895" y="531495"/>
            <a:ext cx="5099685" cy="4068445"/>
            <a:chOff x="6002" y="2188"/>
            <a:chExt cx="8031" cy="6407"/>
          </a:xfrm>
        </p:grpSpPr>
        <p:sp>
          <p:nvSpPr>
            <p:cNvPr id="6" name="椭圆 5"/>
            <p:cNvSpPr/>
            <p:nvPr/>
          </p:nvSpPr>
          <p:spPr>
            <a:xfrm>
              <a:off x="6002" y="2188"/>
              <a:ext cx="8031" cy="6407"/>
            </a:xfrm>
            <a:prstGeom prst="ellipse">
              <a:avLst/>
            </a:prstGeom>
            <a:solidFill>
              <a:srgbClr val="F1C680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/>
            <p:cNvSpPr/>
            <p:nvPr/>
          </p:nvSpPr>
          <p:spPr>
            <a:xfrm>
              <a:off x="6818" y="3374"/>
              <a:ext cx="6070" cy="36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这里有一份奇妙的七夕攻略</a:t>
              </a:r>
              <a:endPara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en-US" altLang="zh-CN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xx</a:t>
              </a:r>
              <a:r>
                <a:rPr lang="zh-CN" altLang="en-US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项目七夕奇妙游通关秘籍</a:t>
              </a:r>
              <a:endPara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古风灯会仲夏游园优雅而来</a:t>
              </a:r>
              <a:endParaRPr lang="zh-CN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sz="24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邀您共赴一场仲夏游园之约</a:t>
              </a:r>
              <a:endParaRPr lang="zh-CN" altLang="en-US" sz="2400" dirty="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461010" y="1714612"/>
            <a:ext cx="11219815" cy="4552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7" tIns="60958" rIns="121917" bIns="60958">
            <a:spAutoFit/>
          </a:bodyPr>
          <a:lstStyle/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①成立安全责任小组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indent="0" defTabSz="1154430">
              <a:lnSpc>
                <a:spcPct val="150000"/>
              </a:lnSpc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现场管控，责任到位，项目负责人是第一责任人，各应急小组负责人和成员责任落实，各司其职。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②事先摸排，人流管控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事先安排专人与业主进行通话，关怀其现状，尽量安排业主错峰时间前往收房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③定时消毒，登记公示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公共区域定时进行消杀，并做好责任人登记公示，使业主安心；收房过程测温消毒，避免二次接触公共物品等；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④防疫物资准备充足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储备消毒器材、个人防护物品比如口罩、手套、免洗消毒洗手液等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⑤应急预案，临时隔离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准备应急预案及提早准备临时隔离室，测温过程如发现异常人员，引导至进行隔离室临时隔离，一定时间后进行二次测温。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⑥严正待命，保密原则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+mn-ea"/>
            </a:endParaRPr>
          </a:p>
          <a:p>
            <a:pPr marL="81280" algn="l" defTabSz="1154430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600" dirty="0">
                <a:effectLst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对于隔离室二次测温依旧异常的人员，及时送医，并对其结果进行保密避免引发恐慌。</a:t>
            </a:r>
            <a:endParaRPr lang="zh-CN" altLang="en-US" sz="1600" dirty="0">
              <a:effectLst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grpSp>
        <p:nvGrpSpPr>
          <p:cNvPr id="6" name="组合 7"/>
          <p:cNvGrpSpPr/>
          <p:nvPr/>
        </p:nvGrpSpPr>
        <p:grpSpPr>
          <a:xfrm>
            <a:off x="335915" y="421752"/>
            <a:ext cx="9751695" cy="892810"/>
            <a:chOff x="919" y="308"/>
            <a:chExt cx="15357" cy="1406"/>
          </a:xfrm>
        </p:grpSpPr>
        <p:sp>
          <p:nvSpPr>
            <p:cNvPr id="7" name="文本框 6"/>
            <p:cNvSpPr txBox="1"/>
            <p:nvPr/>
          </p:nvSpPr>
          <p:spPr>
            <a:xfrm>
              <a:off x="919" y="308"/>
              <a:ext cx="534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spc="500" dirty="0">
                  <a:solidFill>
                    <a:schemeClr val="tx1"/>
                  </a:solidFill>
                  <a:uFillTx/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</a:rPr>
                <a:t>防疫安全预案</a:t>
              </a:r>
              <a:endParaRPr lang="en-US" altLang="zh-CN" sz="3600" spc="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116" y="1326"/>
              <a:ext cx="15160" cy="388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1000" spc="1500" dirty="0">
                  <a:latin typeface="方正隶变简体" panose="03000509000000000000" charset="-122"/>
                  <a:ea typeface="方正隶变简体" panose="03000509000000000000" charset="-122"/>
                  <a:cs typeface="方正隶变简体" panose="03000509000000000000" charset="-122"/>
                  <a:sym typeface="+mn-ea"/>
                </a:rPr>
                <a:t>EPIDEMIC PREVENTION AND SAFETY PLAN</a:t>
              </a:r>
              <a:endParaRPr lang="zh-CN" altLang="en-US" sz="1000" spc="15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endParaRPr>
            </a:p>
          </p:txBody>
        </p:sp>
      </p:grpSp>
    </p:spTree>
  </p:cSld>
  <p:clrMapOvr>
    <a:masterClrMapping/>
  </p:clrMapOvr>
  <p:transition spd="slow" advClick="0" advTm="4000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14d3062334c0a11013e895301b5dd.webp"/>
          <p:cNvPicPr>
            <a:picLocks noChangeAspect="1"/>
          </p:cNvPicPr>
          <p:nvPr/>
        </p:nvPicPr>
        <p:blipFill>
          <a:blip r:embed="rId1"/>
          <a:srcRect r="50051"/>
          <a:stretch>
            <a:fillRect/>
          </a:stretch>
        </p:blipFill>
        <p:spPr>
          <a:xfrm>
            <a:off x="-13970" y="635"/>
            <a:ext cx="12228830" cy="688594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256780" y="199390"/>
            <a:ext cx="4455795" cy="672465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121775" y="805815"/>
            <a:ext cx="1659890" cy="63144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感谢观看 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21548" y="965835"/>
            <a:ext cx="1415772" cy="49999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endParaRPr lang="zh-CN" alt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algn="ctr"/>
            <a:r>
              <a:rPr lang="zh-CN" alt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  </a:t>
            </a:r>
            <a:endParaRPr lang="zh-CN" alt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\西西\活动汪\活动汪节点\七夕\01ac7960e6be0011013f4720e5ea05.webp.jpg01ac7960e6be0011013f4720e5ea05.webp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5400" y="3649980"/>
            <a:ext cx="51943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活动目的</a:t>
            </a:r>
            <a:endParaRPr lang="zh-CN" altLang="zh-CN" sz="4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28675" y="3790950"/>
            <a:ext cx="490220" cy="33978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</a:rPr>
              <a:t>ACTIVITY PURPOSE</a:t>
            </a:r>
            <a:endParaRPr lang="zh-CN" altLang="en-US" sz="2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8170" y="594360"/>
            <a:ext cx="10961370" cy="23069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zh-CN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通过主题活动，为项目进行引流和宣传；</a:t>
            </a:r>
            <a:endParaRPr lang="zh-CN" altLang="zh-CN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zh-CN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zh-CN" sz="18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扩大项目在广大业主中的美誉度；</a:t>
            </a:r>
            <a:endParaRPr lang="zh-CN" altLang="zh-CN" sz="180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zh-CN" sz="180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zh-CN" sz="18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七夕主题活动传递的是爱和关怀，更好的贴合项目的人文关怀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；</a:t>
            </a: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zh-CN" sz="18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以厚重的中国风为本次主题活动的调性，进一步凸显品牌调性</a:t>
            </a:r>
            <a:r>
              <a:rPr lang="zh-CN" altLang="en-US" sz="2400">
                <a:solidFill>
                  <a:schemeClr val="tx1">
                    <a:lumMod val="85000"/>
                    <a:lumOff val="15000"/>
                  </a:schemeClr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；</a:t>
            </a:r>
            <a:endParaRPr lang="zh-CN" altLang="en-US" sz="2400">
              <a:solidFill>
                <a:schemeClr val="tx1">
                  <a:lumMod val="85000"/>
                  <a:lumOff val="15000"/>
                </a:schemeClr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01ac9c62334c0a11013e8953a5a54f.webp"/>
          <p:cNvPicPr>
            <a:picLocks noChangeAspect="1"/>
          </p:cNvPicPr>
          <p:nvPr/>
        </p:nvPicPr>
        <p:blipFill>
          <a:blip r:embed="rId1"/>
          <a:srcRect l="30067"/>
          <a:stretch>
            <a:fillRect/>
          </a:stretch>
        </p:blipFill>
        <p:spPr>
          <a:xfrm>
            <a:off x="-1905" y="1350010"/>
            <a:ext cx="12206605" cy="4909185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 rot="16200000">
            <a:off x="4062095" y="-894715"/>
            <a:ext cx="4013200" cy="9083040"/>
          </a:xfrm>
          <a:prstGeom prst="ellipse">
            <a:avLst/>
          </a:prstGeom>
          <a:solidFill>
            <a:srgbClr val="F1C68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93370" y="260985"/>
            <a:ext cx="410654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主题推荐</a:t>
            </a:r>
            <a:endParaRPr lang="zh-CN" altLang="en-US" sz="360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r>
              <a:rPr lang="zh-CN" altLang="en-US" sz="1600"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ACTIVITY THEME RECOMMENDATION</a:t>
            </a:r>
            <a:endParaRPr lang="zh-CN" altLang="en-US" sz="1600"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6330" y="2394585"/>
            <a:ext cx="9768840" cy="15684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9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七夕奇妙游  </a:t>
            </a:r>
            <a:endParaRPr lang="zh-CN" altLang="en-US" sz="96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55670" y="3896360"/>
            <a:ext cx="5271770" cy="7067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古风灯会</a:t>
            </a:r>
            <a:r>
              <a:rPr lang="en-US" altLang="zh-CN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  </a:t>
            </a:r>
            <a:r>
              <a:rPr lang="zh-CN" altLang="en-US" sz="40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仲夏游园  </a:t>
            </a:r>
            <a:endParaRPr lang="zh-CN" altLang="en-US" sz="40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\西西\活动汪\活动汪节点\七夕\01504f603f3fa111013f3745b02c7f.webp.jpg01504f603f3fa111013f3745b02c7f.webp"/>
          <p:cNvPicPr>
            <a:picLocks noChangeAspect="1"/>
          </p:cNvPicPr>
          <p:nvPr/>
        </p:nvPicPr>
        <p:blipFill rotWithShape="1">
          <a:blip r:embed="rId1"/>
          <a:srcRect t="12063" b="11635"/>
          <a:stretch>
            <a:fillRect/>
          </a:stretch>
        </p:blipFill>
        <p:spPr>
          <a:xfrm>
            <a:off x="0" y="-40005"/>
            <a:ext cx="12209780" cy="698754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 rot="16200000">
            <a:off x="960120" y="-1025525"/>
            <a:ext cx="6971030" cy="8895080"/>
          </a:xfrm>
          <a:prstGeom prst="ellipse">
            <a:avLst/>
          </a:prstGeom>
          <a:solidFill>
            <a:srgbClr val="F1C68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9571933" y="47422"/>
            <a:ext cx="1198245" cy="554863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6600" b="1" spc="20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 </a:t>
            </a:r>
            <a:r>
              <a:rPr lang="zh-CN" altLang="en-US" sz="6600" b="1" spc="1000" dirty="0">
                <a:solidFill>
                  <a:schemeClr val="tx1"/>
                </a:solidFill>
                <a:uFillTx/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</a:rPr>
              <a:t>活动概述</a:t>
            </a:r>
            <a:endParaRPr lang="zh-CN" altLang="en-US" sz="6600" b="1" spc="1000" dirty="0">
              <a:solidFill>
                <a:schemeClr val="tx1"/>
              </a:solidFill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</p:txBody>
      </p:sp>
      <p:sp>
        <p:nvSpPr>
          <p:cNvPr id="11" name="文本框 3"/>
          <p:cNvSpPr/>
          <p:nvPr/>
        </p:nvSpPr>
        <p:spPr>
          <a:xfrm>
            <a:off x="1463916" y="363692"/>
            <a:ext cx="6435969" cy="59696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活动主题：七夕奇妙游</a:t>
            </a:r>
            <a:endParaRPr lang="zh-CN" altLang="en-US" sz="28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微软雅黑" panose="020B0503020204020204" charset="-122"/>
            </a:endParaRPr>
          </a:p>
          <a:p>
            <a:pPr fontAlgn="auto">
              <a:lnSpc>
                <a:spcPct val="20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                          </a:t>
            </a:r>
            <a:r>
              <a:rPr lang="zh-CN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古风灯会</a:t>
            </a:r>
            <a:r>
              <a:rPr lang="en-US" altLang="zh-CN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  </a:t>
            </a: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+mn-ea"/>
              </a:rPr>
              <a:t>仲夏游园</a:t>
            </a:r>
            <a:endParaRPr lang="zh-CN" altLang="en-US" spc="1000" dirty="0">
              <a:solidFill>
                <a:schemeClr val="tx1"/>
              </a:solidFill>
              <a:uFillTx/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活动时间：</a:t>
            </a:r>
            <a:r>
              <a:rPr lang="en-US" altLang="zh-CN" sz="2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2022</a:t>
            </a:r>
            <a:r>
              <a:rPr lang="zh-CN" altLang="en-US" sz="2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年七夕节</a:t>
            </a:r>
            <a:endParaRPr lang="zh-CN" altLang="en-US" sz="2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微软雅黑" panose="020B0503020204020204" charset="-122"/>
            </a:endParaRPr>
          </a:p>
          <a:p>
            <a:pPr fontAlgn="auto">
              <a:lnSpc>
                <a:spcPct val="20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活动地点：</a:t>
            </a:r>
            <a:r>
              <a:rPr lang="en-US" altLang="zh-CN" sz="2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xx</a:t>
            </a:r>
            <a:r>
              <a:rPr lang="zh-CN" altLang="en-US" sz="24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项目</a:t>
            </a:r>
            <a:endParaRPr lang="zh-CN" altLang="en-US" sz="24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活动目的：</a:t>
            </a: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通过七夕传统习俗划分为</a:t>
            </a:r>
            <a:r>
              <a:rPr lang="zh-CN" altLang="en-US" sz="28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“爱在七夕”“趣在七夕”“福在七夕”</a:t>
            </a:r>
            <a:r>
              <a:rPr lang="zh-CN" altLang="en-US" sz="2000" dirty="0">
                <a:solidFill>
                  <a:schemeClr val="tx1"/>
                </a:solidFill>
                <a:latin typeface="方正隶变简体" panose="03000509000000000000" charset="-122"/>
                <a:ea typeface="方正隶变简体" panose="03000509000000000000" charset="-122"/>
                <a:cs typeface="方正隶变简体" panose="03000509000000000000" charset="-122"/>
                <a:sym typeface="微软雅黑" panose="020B0503020204020204" charset="-122"/>
              </a:rPr>
              <a:t>三个板块打造七夕奇妙游活动，带给客户别开生面的古风灯会，仲夏游园夜，让客户在七夕这个浪漫的日子中，纤云乞巧，继承传统，感受七夕浪漫民俗；</a:t>
            </a:r>
            <a:endParaRPr lang="zh-CN" altLang="en-US" sz="2000" dirty="0">
              <a:solidFill>
                <a:schemeClr val="tx1"/>
              </a:solidFill>
              <a:latin typeface="方正隶变简体" panose="03000509000000000000" charset="-122"/>
              <a:ea typeface="方正隶变简体" panose="03000509000000000000" charset="-122"/>
              <a:cs typeface="方正隶变简体" panose="03000509000000000000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</p:sld>
</file>

<file path=ppt/tags/tag1.xml><?xml version="1.0" encoding="utf-8"?>
<p:tagLst xmlns:p="http://schemas.openxmlformats.org/presentationml/2006/main">
  <p:tag name="KSO_WM_UNIT_PLACING_PICTURE_USER_VIEWPORT" val="{&quot;height&quot;:7731,&quot;width&quot;:19223}"/>
</p:tagLst>
</file>

<file path=ppt/tags/tag2.xml><?xml version="1.0" encoding="utf-8"?>
<p:tagLst xmlns:p="http://schemas.openxmlformats.org/presentationml/2006/main">
  <p:tag name="KSO_WM_UNIT_PLACING_PICTURE_USER_VIEWPORT" val="{&quot;height&quot;:10785,&quot;width&quot;:16200}"/>
</p:tagLst>
</file>

<file path=ppt/tags/tag3.xml><?xml version="1.0" encoding="utf-8"?>
<p:tagLst xmlns:p="http://schemas.openxmlformats.org/presentationml/2006/main">
  <p:tag name="KSO_WM_UNIT_PLACING_PICTURE_USER_VIEWPORT" val="{&quot;height&quot;:5837,&quot;width&quot;:17232}"/>
</p:tagLst>
</file>

<file path=ppt/tags/tag4.xml><?xml version="1.0" encoding="utf-8"?>
<p:tagLst xmlns:p="http://schemas.openxmlformats.org/presentationml/2006/main">
  <p:tag name="ISPRING_ULTRA_SCORM_COURSE_ID" val="EDAD892D-61C4-415D-B51E-D999B2B6248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旗袍"/>
  <p:tag name="KSO_WPP_MARK_KEY" val="8bf511d8-a352-4ffb-95e1-e6c9199f7c22"/>
  <p:tag name="COMMONDATA" val="eyJoZGlkIjoiYTZmNjcyMWQ4NWZkZGVmNGIzZDY5ZmY0ODc1ODExYWE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4215</Words>
  <Application>WPS 演示</Application>
  <PresentationFormat>宽屏</PresentationFormat>
  <Paragraphs>433</Paragraphs>
  <Slides>61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81" baseType="lpstr">
      <vt:lpstr>Arial</vt:lpstr>
      <vt:lpstr>宋体</vt:lpstr>
      <vt:lpstr>Wingdings</vt:lpstr>
      <vt:lpstr>字魂59号-创粗黑</vt:lpstr>
      <vt:lpstr>黑体</vt:lpstr>
      <vt:lpstr>方正隶变简体</vt:lpstr>
      <vt:lpstr>隶书</vt:lpstr>
      <vt:lpstr>微软雅黑</vt:lpstr>
      <vt:lpstr>等线</vt:lpstr>
      <vt:lpstr>Arial Unicode MS</vt:lpstr>
      <vt:lpstr>华文新魏</vt:lpstr>
      <vt:lpstr>Microsoft YaHei UI</vt:lpstr>
      <vt:lpstr>方正平和简体</vt:lpstr>
      <vt:lpstr>华文细黑</vt:lpstr>
      <vt:lpstr>HGP創英角ｺﾞｼｯｸUB</vt:lpstr>
      <vt:lpstr>Gill Sans</vt:lpstr>
      <vt:lpstr>Lucida Grande</vt:lpstr>
      <vt:lpstr>MS PGothic</vt:lpstr>
      <vt:lpstr>Gill Sans MT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Rachel</cp:lastModifiedBy>
  <cp:revision>1</cp:revision>
  <dcterms:created xsi:type="dcterms:W3CDTF">2022-07-23T07:33:18Z</dcterms:created>
  <dcterms:modified xsi:type="dcterms:W3CDTF">2022-07-23T07:33:18Z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C4D0305A919B4F7CBC9BAF79D828A92E</vt:lpwstr>
  </property>
  <property fmtid="{D5CDD505-2E9C-101B-9397-08002B2CF9AE}" pid="3" name="KSOProductBuildVer">
    <vt:lpwstr>2052-11.1.0.11875</vt:lpwstr>
  </property>
  <property fmtid="{D5CDD505-2E9C-101B-9397-08002B2CF9AE}" pid="4" name="NXPowerLiteLastOptimized">
    <vt:lpwstr>8535626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