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1" r:id="rId3"/>
  </p:sldMasterIdLst>
  <p:notesMasterIdLst>
    <p:notesMasterId r:id="rId29"/>
  </p:notesMasterIdLst>
  <p:sldIdLst>
    <p:sldId id="256" r:id="rId4"/>
    <p:sldId id="272" r:id="rId5"/>
    <p:sldId id="301" r:id="rId6"/>
    <p:sldId id="321" r:id="rId7"/>
    <p:sldId id="302" r:id="rId8"/>
    <p:sldId id="261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258" r:id="rId17"/>
    <p:sldId id="279" r:id="rId18"/>
    <p:sldId id="278" r:id="rId19"/>
    <p:sldId id="277" r:id="rId20"/>
    <p:sldId id="285" r:id="rId21"/>
    <p:sldId id="292" r:id="rId22"/>
    <p:sldId id="313" r:id="rId23"/>
    <p:sldId id="280" r:id="rId24"/>
    <p:sldId id="281" r:id="rId25"/>
    <p:sldId id="282" r:id="rId26"/>
    <p:sldId id="322" r:id="rId27"/>
    <p:sldId id="271" r:id="rId28"/>
  </p:sldIdLst>
  <p:sldSz cx="24384000" cy="13716000"/>
  <p:notesSz cx="5143500" cy="9144000"/>
  <p:embeddedFontLst>
    <p:embeddedFont>
      <p:font typeface="微软雅黑" panose="020B0503020204020204" charset="-122"/>
      <p:regular r:id="rId33"/>
    </p:embeddedFont>
    <p:embeddedFont>
      <p:font typeface="微软雅黑 Light" panose="020B0502040204020203" charset="-122"/>
      <p:regular r:id="rId34"/>
    </p:embeddedFont>
    <p:embeddedFont>
      <p:font typeface="OPPOSans-B" panose="00020600040101010101" charset="-122"/>
      <p:regular r:id="rId35"/>
    </p:embeddedFont>
    <p:embeddedFont>
      <p:font typeface="OPPOSans-R" panose="00020600040101010101" charset="-122"/>
      <p:regular r:id="rId36"/>
    </p:embeddedFont>
    <p:embeddedFont>
      <p:font typeface="等线" panose="02010600030101010101" charset="-122"/>
      <p:regular r:id="rId37"/>
    </p:embeddedFont>
  </p:embeddedFontLst>
  <p:custDataLst>
    <p:tags r:id="rId38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DF4"/>
    <a:srgbClr val="FFFC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613"/>
  </p:normalViewPr>
  <p:slideViewPr>
    <p:cSldViewPr snapToGrid="0" snapToObjects="1">
      <p:cViewPr varScale="1">
        <p:scale>
          <a:sx n="59" d="100"/>
          <a:sy n="59" d="100"/>
        </p:scale>
        <p:origin x="102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8" Type="http://schemas.openxmlformats.org/officeDocument/2006/relationships/tags" Target="tags/tag4.xml"/><Relationship Id="rId37" Type="http://schemas.openxmlformats.org/officeDocument/2006/relationships/font" Target="fonts/font5.fntdata"/><Relationship Id="rId36" Type="http://schemas.openxmlformats.org/officeDocument/2006/relationships/font" Target="fonts/font4.fntdata"/><Relationship Id="rId35" Type="http://schemas.openxmlformats.org/officeDocument/2006/relationships/font" Target="fonts/font3.fntdata"/><Relationship Id="rId34" Type="http://schemas.openxmlformats.org/officeDocument/2006/relationships/font" Target="fonts/font2.fntdata"/><Relationship Id="rId33" Type="http://schemas.openxmlformats.org/officeDocument/2006/relationships/font" Target="fonts/font1.fntdata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notesMaster" Target="notesMasters/notesMaster1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A8732-489D-421D-8F4C-ABBBD58D24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5EA831-8B74-41C5-95FF-39A63B3B724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8.jpeg"/><Relationship Id="rId2" Type="http://schemas.openxmlformats.org/officeDocument/2006/relationships/image" Target="../media/image23.png"/><Relationship Id="rId1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9.jpeg"/><Relationship Id="rId2" Type="http://schemas.openxmlformats.org/officeDocument/2006/relationships/image" Target="../media/image23.png"/><Relationship Id="rId1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0.jpeg"/><Relationship Id="rId2" Type="http://schemas.openxmlformats.org/officeDocument/2006/relationships/image" Target="../media/image23.png"/><Relationship Id="rId1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1.jpeg"/><Relationship Id="rId2" Type="http://schemas.openxmlformats.org/officeDocument/2006/relationships/image" Target="../media/image23.png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8.png"/><Relationship Id="rId2" Type="http://schemas.openxmlformats.org/officeDocument/2006/relationships/image" Target="../media/image36.jpeg"/><Relationship Id="rId1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18.png"/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39.jpeg"/><Relationship Id="rId2" Type="http://schemas.openxmlformats.org/officeDocument/2006/relationships/image" Target="../media/image18.png"/><Relationship Id="rId1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0.jpeg"/><Relationship Id="rId2" Type="http://schemas.openxmlformats.org/officeDocument/2006/relationships/image" Target="../media/image18.png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1.jpeg"/><Relationship Id="rId2" Type="http://schemas.openxmlformats.org/officeDocument/2006/relationships/image" Target="../media/image18.png"/><Relationship Id="rId1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43.jpeg"/><Relationship Id="rId3" Type="http://schemas.openxmlformats.org/officeDocument/2006/relationships/image" Target="../media/image42.jpeg"/><Relationship Id="rId2" Type="http://schemas.openxmlformats.org/officeDocument/2006/relationships/image" Target="../media/image18.png"/><Relationship Id="rId1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45.jpeg"/><Relationship Id="rId3" Type="http://schemas.openxmlformats.org/officeDocument/2006/relationships/image" Target="../media/image44.jpeg"/><Relationship Id="rId2" Type="http://schemas.openxmlformats.org/officeDocument/2006/relationships/image" Target="../media/image18.png"/><Relationship Id="rId1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47.jpeg"/><Relationship Id="rId3" Type="http://schemas.openxmlformats.org/officeDocument/2006/relationships/image" Target="../media/image46.jpeg"/><Relationship Id="rId2" Type="http://schemas.openxmlformats.org/officeDocument/2006/relationships/image" Target="../media/image18.png"/><Relationship Id="rId1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9.jpeg"/><Relationship Id="rId3" Type="http://schemas.openxmlformats.org/officeDocument/2006/relationships/image" Target="../media/image48.jpeg"/><Relationship Id="rId2" Type="http://schemas.openxmlformats.org/officeDocument/2006/relationships/image" Target="../media/image18.png"/><Relationship Id="rId1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6.jpeg"/><Relationship Id="rId3" Type="http://schemas.openxmlformats.org/officeDocument/2006/relationships/image" Target="../media/image25.jpeg"/><Relationship Id="rId2" Type="http://schemas.openxmlformats.org/officeDocument/2006/relationships/image" Target="../media/image23.png"/><Relationship Id="rId1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7.jpeg"/><Relationship Id="rId2" Type="http://schemas.openxmlformats.org/officeDocument/2006/relationships/image" Target="../media/image23.png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01" name="image 10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9102" name="image 10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71800" y="1865630"/>
            <a:ext cx="13944600" cy="7264400"/>
          </a:xfrm>
          <a:prstGeom prst="rect">
            <a:avLst/>
          </a:prstGeom>
        </p:spPr>
      </p:pic>
      <p:pic>
        <p:nvPicPr>
          <p:cNvPr id="9103" name="image 10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84200" y="5702300"/>
            <a:ext cx="3492500" cy="5803900"/>
          </a:xfrm>
          <a:prstGeom prst="rect">
            <a:avLst/>
          </a:prstGeom>
        </p:spPr>
      </p:pic>
      <p:pic>
        <p:nvPicPr>
          <p:cNvPr id="9104" name="image 10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916400" y="2171700"/>
            <a:ext cx="3378200" cy="4368800"/>
          </a:xfrm>
          <a:prstGeom prst="rect">
            <a:avLst/>
          </a:prstGeom>
        </p:spPr>
      </p:pic>
      <p:pic>
        <p:nvPicPr>
          <p:cNvPr id="9105" name="image 10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035800" y="7480300"/>
            <a:ext cx="3213100" cy="5626100"/>
          </a:xfrm>
          <a:prstGeom prst="rect">
            <a:avLst/>
          </a:prstGeom>
        </p:spPr>
      </p:pic>
      <p:pic>
        <p:nvPicPr>
          <p:cNvPr id="9106" name="image 10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4757400" y="5181600"/>
            <a:ext cx="2387600" cy="5588000"/>
          </a:xfrm>
          <a:prstGeom prst="rect">
            <a:avLst/>
          </a:prstGeom>
        </p:spPr>
      </p:pic>
      <p:pic>
        <p:nvPicPr>
          <p:cNvPr id="9107" name="image 10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0586700" y="5181600"/>
            <a:ext cx="2654300" cy="5080000"/>
          </a:xfrm>
          <a:prstGeom prst="rect">
            <a:avLst/>
          </a:prstGeom>
        </p:spPr>
      </p:pic>
      <p:pic>
        <p:nvPicPr>
          <p:cNvPr id="9108" name="image 10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6967200" y="8280400"/>
            <a:ext cx="4127500" cy="5308600"/>
          </a:xfrm>
          <a:prstGeom prst="rect">
            <a:avLst/>
          </a:prstGeom>
        </p:spPr>
      </p:pic>
      <p:pic>
        <p:nvPicPr>
          <p:cNvPr id="9109" name="image 10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12700" y="9385300"/>
            <a:ext cx="6807200" cy="4330700"/>
          </a:xfrm>
          <a:prstGeom prst="rect">
            <a:avLst/>
          </a:prstGeom>
        </p:spPr>
      </p:pic>
      <p:pic>
        <p:nvPicPr>
          <p:cNvPr id="91010" name="image 10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4127500" y="6220460"/>
            <a:ext cx="3168650" cy="635000"/>
          </a:xfrm>
          <a:prstGeom prst="rect">
            <a:avLst/>
          </a:prstGeom>
        </p:spPr>
      </p:pic>
      <p:sp>
        <p:nvSpPr>
          <p:cNvPr id="1012" name="Object 1012"/>
          <p:cNvSpPr txBox="1"/>
          <p:nvPr/>
        </p:nvSpPr>
        <p:spPr>
          <a:xfrm>
            <a:off x="4127500" y="3201035"/>
            <a:ext cx="11811635" cy="17538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zh-CN" sz="8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不负夏日</a:t>
            </a:r>
            <a:r>
              <a:rPr lang="en-US" altLang="zh-CN" sz="8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8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瓜分快乐</a:t>
            </a:r>
            <a:endParaRPr lang="zh-CN" altLang="en-US" sz="8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Object 1012"/>
          <p:cNvSpPr txBox="1"/>
          <p:nvPr/>
        </p:nvSpPr>
        <p:spPr>
          <a:xfrm>
            <a:off x="4240530" y="4799330"/>
            <a:ext cx="11811635" cy="17538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zh-CN" altLang="en-US" sz="3600" i="0" spc="121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夏季小型亲子主题活动与室内氛围包装方案</a:t>
            </a:r>
            <a:endParaRPr lang="zh-CN" altLang="en-US" sz="3600" i="0" spc="121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</p:txBody>
      </p:sp>
      <p:sp>
        <p:nvSpPr>
          <p:cNvPr id="3" name="Object 1011"/>
          <p:cNvSpPr txBox="1"/>
          <p:nvPr/>
        </p:nvSpPr>
        <p:spPr>
          <a:xfrm>
            <a:off x="4396740" y="6067425"/>
            <a:ext cx="2899410" cy="78803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en-US" altLang="zh-CN" sz="4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XXXXX</a:t>
            </a:r>
            <a:r>
              <a:rPr lang="zh-CN" altLang="en-US" sz="4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出品</a:t>
            </a:r>
            <a:endParaRPr lang="zh-CN" altLang="en-US" sz="4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01" name="image 60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911013" name="image 110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77670" y="5010785"/>
            <a:ext cx="889000" cy="1054100"/>
          </a:xfrm>
          <a:prstGeom prst="rect">
            <a:avLst/>
          </a:prstGeom>
        </p:spPr>
      </p:pic>
      <p:sp>
        <p:nvSpPr>
          <p:cNvPr id="11014" name="Object 11014"/>
          <p:cNvSpPr txBox="1"/>
          <p:nvPr/>
        </p:nvSpPr>
        <p:spPr>
          <a:xfrm>
            <a:off x="2871470" y="4740912"/>
            <a:ext cx="6774430" cy="14997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altLang="en-US" sz="6600" b="1" i="0" dirty="0">
                <a:solidFill>
                  <a:srgbClr val="46A262"/>
                </a:solidFill>
                <a:latin typeface="微软雅黑 Light" panose="020B0502040204020203" charset="-122"/>
                <a:ea typeface="微软雅黑 Light" panose="020B0502040204020203" charset="-122"/>
              </a:rPr>
              <a:t>来自水果的幻想</a:t>
            </a:r>
            <a:endParaRPr lang="zh-CN" altLang="en-US" sz="6600" b="1" i="0" dirty="0">
              <a:solidFill>
                <a:srgbClr val="46A262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6013" name="Object 6013"/>
          <p:cNvSpPr txBox="1"/>
          <p:nvPr/>
        </p:nvSpPr>
        <p:spPr>
          <a:xfrm>
            <a:off x="2028190" y="6658610"/>
            <a:ext cx="9749790" cy="28251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任选一款水果发挥想象，利用纸、水彩笔、彩色纸、彩色绳子等物品，大人和孩子们一起制作你们的艺术品。</a:t>
            </a:r>
            <a:endParaRPr lang="zh-CN" altLang="en-US" sz="4000" b="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308" name="Object 308"/>
          <p:cNvSpPr txBox="1"/>
          <p:nvPr/>
        </p:nvSpPr>
        <p:spPr>
          <a:xfrm>
            <a:off x="2002390" y="748665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altLang="en-US" sz="7000" b="0" i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夏日活动推荐</a:t>
            </a:r>
            <a:endParaRPr lang="zh-CN" altLang="en-US" sz="7000" b="0" i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b="8461"/>
          <a:stretch>
            <a:fillRect/>
          </a:stretch>
        </p:blipFill>
        <p:spPr>
          <a:xfrm>
            <a:off x="13651230" y="1334770"/>
            <a:ext cx="8229600" cy="100444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01" name="image 60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911013" name="image 110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77670" y="5010785"/>
            <a:ext cx="889000" cy="1054100"/>
          </a:xfrm>
          <a:prstGeom prst="rect">
            <a:avLst/>
          </a:prstGeom>
        </p:spPr>
      </p:pic>
      <p:sp>
        <p:nvSpPr>
          <p:cNvPr id="11014" name="Object 11014"/>
          <p:cNvSpPr txBox="1"/>
          <p:nvPr/>
        </p:nvSpPr>
        <p:spPr>
          <a:xfrm>
            <a:off x="2871470" y="4740910"/>
            <a:ext cx="8914765" cy="14998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altLang="en-US" sz="6600" b="1" i="0" dirty="0">
                <a:solidFill>
                  <a:srgbClr val="46A262"/>
                </a:solidFill>
                <a:latin typeface="微软雅黑 Light" panose="020B0502040204020203" charset="-122"/>
                <a:ea typeface="微软雅黑 Light" panose="020B0502040204020203" charset="-122"/>
              </a:rPr>
              <a:t>瓜分快乐</a:t>
            </a:r>
            <a:endParaRPr lang="zh-CN" altLang="en-US" sz="6600" b="1" i="0" dirty="0">
              <a:solidFill>
                <a:srgbClr val="46A262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6013" name="Object 6013"/>
          <p:cNvSpPr txBox="1"/>
          <p:nvPr/>
        </p:nvSpPr>
        <p:spPr>
          <a:xfrm>
            <a:off x="2028190" y="6658610"/>
            <a:ext cx="9749790" cy="28251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现场随机套西瓜，每人</a:t>
            </a:r>
            <a:r>
              <a:rPr lang="en-US" alt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6</a:t>
            </a:r>
            <a:r>
              <a:rPr lang="zh-CN" altLang="en-US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次机会，</a:t>
            </a:r>
            <a:r>
              <a:rPr 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套中就能把西瓜带回家。</a:t>
            </a:r>
            <a:endParaRPr lang="zh-CN" altLang="en-US" sz="4000" b="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308" name="Object 308"/>
          <p:cNvSpPr txBox="1"/>
          <p:nvPr/>
        </p:nvSpPr>
        <p:spPr>
          <a:xfrm>
            <a:off x="2002390" y="748665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altLang="en-US" sz="7000" b="0" i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夏日活动推荐</a:t>
            </a:r>
            <a:endParaRPr lang="zh-CN" altLang="en-US" sz="7000" b="0" i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b="7476"/>
          <a:stretch>
            <a:fillRect/>
          </a:stretch>
        </p:blipFill>
        <p:spPr>
          <a:xfrm>
            <a:off x="15180945" y="2819400"/>
            <a:ext cx="7335520" cy="90430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01" name="image 60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911013" name="image 110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77670" y="3588385"/>
            <a:ext cx="889000" cy="1054100"/>
          </a:xfrm>
          <a:prstGeom prst="rect">
            <a:avLst/>
          </a:prstGeom>
        </p:spPr>
      </p:pic>
      <p:sp>
        <p:nvSpPr>
          <p:cNvPr id="11014" name="Object 11014"/>
          <p:cNvSpPr txBox="1"/>
          <p:nvPr/>
        </p:nvSpPr>
        <p:spPr>
          <a:xfrm>
            <a:off x="2871470" y="3318510"/>
            <a:ext cx="7749540" cy="14998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altLang="en-US" sz="6600" b="1" i="0" dirty="0">
                <a:solidFill>
                  <a:srgbClr val="46A262"/>
                </a:solidFill>
                <a:latin typeface="微软雅黑 Light" panose="020B0502040204020203" charset="-122"/>
                <a:ea typeface="微软雅黑 Light" panose="020B0502040204020203" charset="-122"/>
              </a:rPr>
              <a:t>吃瓜大赛</a:t>
            </a:r>
            <a:endParaRPr lang="zh-CN" altLang="en-US" sz="6600" b="1" i="0" dirty="0">
              <a:solidFill>
                <a:srgbClr val="46A262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6013" name="Object 6013"/>
          <p:cNvSpPr txBox="1"/>
          <p:nvPr/>
        </p:nvSpPr>
        <p:spPr>
          <a:xfrm>
            <a:off x="2028190" y="5236210"/>
            <a:ext cx="11025505" cy="28251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基础版</a:t>
            </a:r>
            <a:r>
              <a:rPr lang="en-US" alt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-</a:t>
            </a:r>
            <a:r>
              <a:rPr lang="zh-CN" altLang="en-US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接龙吃瓜</a:t>
            </a:r>
            <a:r>
              <a:rPr 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：规定时间内，亲子轮流吃瓜，几组家庭一起</a:t>
            </a:r>
            <a:r>
              <a:rPr lang="en-US" alt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PK</a:t>
            </a:r>
            <a:r>
              <a:rPr lang="zh-CN" altLang="en-US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，最快完成的家庭获得奖励。</a:t>
            </a:r>
            <a:endParaRPr lang="zh-CN" altLang="en-US" sz="4000" b="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中级版</a:t>
            </a:r>
            <a:r>
              <a:rPr lang="en-US" alt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-</a:t>
            </a:r>
            <a:r>
              <a:rPr lang="zh-CN" altLang="en-US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你喂我吃：大人被蒙上双眼，小孩进行投喂，</a:t>
            </a:r>
            <a:r>
              <a:rPr lang="zh-CN" sz="400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几组家庭一起</a:t>
            </a:r>
            <a:r>
              <a:rPr lang="en-US" altLang="zh-CN" sz="400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PK</a:t>
            </a:r>
            <a:r>
              <a:rPr lang="zh-CN" altLang="en-US" sz="400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，最快完成的家庭获得奖励。</a:t>
            </a:r>
            <a:endParaRPr lang="en-US" altLang="zh-CN" sz="4000" b="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308" name="Object 308"/>
          <p:cNvSpPr txBox="1"/>
          <p:nvPr/>
        </p:nvSpPr>
        <p:spPr>
          <a:xfrm>
            <a:off x="2002390" y="748665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altLang="en-US" sz="7000" b="0" i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夏日活动推荐</a:t>
            </a:r>
            <a:endParaRPr lang="zh-CN" altLang="en-US" sz="7000" b="0" i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b="8970"/>
          <a:stretch>
            <a:fillRect/>
          </a:stretch>
        </p:blipFill>
        <p:spPr>
          <a:xfrm>
            <a:off x="14398625" y="3375660"/>
            <a:ext cx="6280150" cy="76168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01" name="image 60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911013" name="image 110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77670" y="5010785"/>
            <a:ext cx="889000" cy="1054100"/>
          </a:xfrm>
          <a:prstGeom prst="rect">
            <a:avLst/>
          </a:prstGeom>
        </p:spPr>
      </p:pic>
      <p:sp>
        <p:nvSpPr>
          <p:cNvPr id="11014" name="Object 11014"/>
          <p:cNvSpPr txBox="1"/>
          <p:nvPr/>
        </p:nvSpPr>
        <p:spPr>
          <a:xfrm>
            <a:off x="2871470" y="4740912"/>
            <a:ext cx="6774430" cy="14997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altLang="en-US" sz="6600" b="1" i="0" dirty="0">
                <a:solidFill>
                  <a:srgbClr val="46A262"/>
                </a:solidFill>
                <a:latin typeface="微软雅黑 Light" panose="020B0502040204020203" charset="-122"/>
                <a:ea typeface="微软雅黑 Light" panose="020B0502040204020203" charset="-122"/>
              </a:rPr>
              <a:t>西瓜投投乐</a:t>
            </a:r>
            <a:endParaRPr lang="zh-CN" altLang="en-US" sz="6600" b="1" i="0" dirty="0">
              <a:solidFill>
                <a:srgbClr val="46A262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6013" name="Object 6013"/>
          <p:cNvSpPr txBox="1"/>
          <p:nvPr/>
        </p:nvSpPr>
        <p:spPr>
          <a:xfrm>
            <a:off x="2028190" y="6658610"/>
            <a:ext cx="9749790" cy="28251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将手里的</a:t>
            </a:r>
            <a:r>
              <a:rPr lang="en-US" alt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10</a:t>
            </a:r>
            <a:r>
              <a:rPr lang="zh-CN" altLang="en-US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个圆球投进西瓜孔里，</a:t>
            </a:r>
            <a:r>
              <a:rPr 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只要命中</a:t>
            </a:r>
            <a:r>
              <a:rPr lang="en-US" alt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5</a:t>
            </a:r>
            <a:r>
              <a:rPr lang="zh-CN" altLang="en-US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个，就能获得</a:t>
            </a:r>
            <a:r>
              <a:rPr lang="en-US" alt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1</a:t>
            </a:r>
            <a:r>
              <a:rPr lang="zh-CN" altLang="en-US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份盲盒奖励。</a:t>
            </a:r>
            <a:endParaRPr lang="zh-CN" altLang="en-US" sz="4000" b="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308" name="Object 308"/>
          <p:cNvSpPr txBox="1"/>
          <p:nvPr/>
        </p:nvSpPr>
        <p:spPr>
          <a:xfrm>
            <a:off x="2002390" y="748665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altLang="en-US" sz="7000" b="0" i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夏日活动推荐</a:t>
            </a:r>
            <a:endParaRPr lang="zh-CN" altLang="en-US" sz="7000" b="0" i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b="8808"/>
          <a:stretch>
            <a:fillRect/>
          </a:stretch>
        </p:blipFill>
        <p:spPr>
          <a:xfrm>
            <a:off x="14889480" y="2819400"/>
            <a:ext cx="6954520" cy="84505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01" name="image 30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1666200" y="2235200"/>
            <a:ext cx="2717800" cy="5435600"/>
          </a:xfrm>
          <a:prstGeom prst="rect">
            <a:avLst/>
          </a:prstGeom>
        </p:spPr>
      </p:pic>
      <p:pic>
        <p:nvPicPr>
          <p:cNvPr id="9302" name="image 30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31900" y="11023600"/>
            <a:ext cx="1701800" cy="1905000"/>
          </a:xfrm>
          <a:prstGeom prst="rect">
            <a:avLst/>
          </a:prstGeom>
        </p:spPr>
      </p:pic>
      <p:pic>
        <p:nvPicPr>
          <p:cNvPr id="9303" name="image 30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771900" y="7708900"/>
            <a:ext cx="14211300" cy="3568700"/>
          </a:xfrm>
          <a:prstGeom prst="rect">
            <a:avLst/>
          </a:prstGeom>
        </p:spPr>
      </p:pic>
      <p:pic>
        <p:nvPicPr>
          <p:cNvPr id="9304" name="image 30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790700" cy="2819400"/>
          </a:xfrm>
          <a:prstGeom prst="rect">
            <a:avLst/>
          </a:prstGeom>
        </p:spPr>
      </p:pic>
      <p:pic>
        <p:nvPicPr>
          <p:cNvPr id="9305" name="image 30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388100" y="2590800"/>
            <a:ext cx="5676900" cy="9512300"/>
          </a:xfrm>
          <a:prstGeom prst="rect">
            <a:avLst/>
          </a:prstGeom>
        </p:spPr>
      </p:pic>
      <p:pic>
        <p:nvPicPr>
          <p:cNvPr id="9306" name="image 30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4579600" y="4216400"/>
            <a:ext cx="3403600" cy="736600"/>
          </a:xfrm>
          <a:prstGeom prst="rect">
            <a:avLst/>
          </a:prstGeom>
        </p:spPr>
      </p:pic>
      <p:sp>
        <p:nvSpPr>
          <p:cNvPr id="307" name="Object 307"/>
          <p:cNvSpPr txBox="1"/>
          <p:nvPr/>
        </p:nvSpPr>
        <p:spPr>
          <a:xfrm>
            <a:off x="12525543" y="4978400"/>
            <a:ext cx="5598932" cy="18810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sz="10000" b="0" i="0" spc="900" dirty="0">
                <a:solidFill>
                  <a:srgbClr val="333333"/>
                </a:solidFill>
                <a:latin typeface="OPPOSans-B" panose="00020600040101010101" charset="-122"/>
                <a:ea typeface="OPPOSans-B" panose="00020600040101010101" charset="-122"/>
              </a:rPr>
              <a:t>PART</a:t>
            </a:r>
            <a:endParaRPr lang="zh-CN" altLang="en-US"/>
          </a:p>
        </p:txBody>
      </p:sp>
      <p:sp>
        <p:nvSpPr>
          <p:cNvPr id="308" name="Object 308"/>
          <p:cNvSpPr txBox="1"/>
          <p:nvPr/>
        </p:nvSpPr>
        <p:spPr>
          <a:xfrm>
            <a:off x="12269705" y="3556000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sz="7000" b="0" i="0" dirty="0">
                <a:solidFill>
                  <a:srgbClr val="000000"/>
                </a:solidFill>
                <a:latin typeface="OPPOSans-B" panose="00020600040101010101" charset="-122"/>
                <a:ea typeface="OPPOSans-B" panose="00020600040101010101" charset="-122"/>
              </a:rPr>
              <a:t>室内氛围包装</a:t>
            </a:r>
            <a:endParaRPr lang="zh-CN" altLang="en-US"/>
          </a:p>
        </p:txBody>
      </p:sp>
      <p:sp>
        <p:nvSpPr>
          <p:cNvPr id="309" name="Object 309"/>
          <p:cNvSpPr txBox="1"/>
          <p:nvPr/>
        </p:nvSpPr>
        <p:spPr>
          <a:xfrm>
            <a:off x="12525546" y="6826250"/>
            <a:ext cx="6003838" cy="53381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zh-CN" sz="35000" b="0" i="0" dirty="0">
                <a:ln w="4167" cmpd="sng">
                  <a:solidFill>
                    <a:srgbClr val="333333"/>
                  </a:solidFill>
                </a:ln>
                <a:solidFill>
                  <a:srgbClr val="333333"/>
                </a:solidFill>
                <a:latin typeface="OPPOSans-R" panose="00020600040101010101" charset="-122"/>
                <a:ea typeface="OPPOSans-R" panose="00020600040101010101" charset="-122"/>
              </a:rPr>
              <a:t>01</a:t>
            </a:r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91440" y="0"/>
            <a:ext cx="24567515" cy="13702030"/>
          </a:xfrm>
          <a:prstGeom prst="rect">
            <a:avLst/>
          </a:prstGeom>
          <a:solidFill>
            <a:srgbClr val="FFFD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11013" name="image 1101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487410" y="1308100"/>
            <a:ext cx="889000" cy="1054100"/>
          </a:xfrm>
          <a:prstGeom prst="rect">
            <a:avLst/>
          </a:prstGeom>
        </p:spPr>
      </p:pic>
      <p:sp>
        <p:nvSpPr>
          <p:cNvPr id="11014" name="Object 11014"/>
          <p:cNvSpPr txBox="1"/>
          <p:nvPr/>
        </p:nvSpPr>
        <p:spPr>
          <a:xfrm>
            <a:off x="9681210" y="979170"/>
            <a:ext cx="8577580" cy="14998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altLang="en-US" sz="8000" b="0" i="0" dirty="0">
                <a:solidFill>
                  <a:srgbClr val="46A262"/>
                </a:solidFill>
                <a:latin typeface="OPPOSans-B" panose="00020600040101010101" charset="-122"/>
                <a:ea typeface="OPPOSans-B" panose="00020600040101010101" charset="-122"/>
              </a:rPr>
              <a:t>氛围包装元素</a:t>
            </a:r>
            <a:endParaRPr lang="zh-CN" altLang="en-US" sz="8000" b="0" i="0" dirty="0">
              <a:solidFill>
                <a:srgbClr val="46A262"/>
              </a:solidFill>
              <a:latin typeface="OPPOSans-B" panose="00020600040101010101" charset="-122"/>
              <a:ea typeface="OPPOSans-B" panose="00020600040101010101" charset="-122"/>
            </a:endParaRPr>
          </a:p>
        </p:txBody>
      </p:sp>
      <p:pic>
        <p:nvPicPr>
          <p:cNvPr id="2" name="图片 1" descr="src=http___pic.soutu123.com_element_origin_min_pic_16_11_19_08149eb6ff8d4e8670494c16ae775335.jpg!_fw_700_quality_90_unsharp_true_compress_true&amp;refer=http___pic.soutu123.webp"/>
          <p:cNvPicPr>
            <a:picLocks noChangeAspect="1"/>
          </p:cNvPicPr>
          <p:nvPr/>
        </p:nvPicPr>
        <p:blipFill>
          <a:blip r:embed="rId2"/>
          <a:srcRect l="5295" t="8967" r="58707" b="56666"/>
          <a:stretch>
            <a:fillRect/>
          </a:stretch>
        </p:blipFill>
        <p:spPr>
          <a:xfrm>
            <a:off x="3939540" y="5030470"/>
            <a:ext cx="2922905" cy="2872105"/>
          </a:xfrm>
          <a:prstGeom prst="ellipse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3856" t="2888" r="15888" b="1414"/>
          <a:stretch>
            <a:fillRect/>
          </a:stretch>
        </p:blipFill>
        <p:spPr>
          <a:xfrm>
            <a:off x="8354060" y="5010785"/>
            <a:ext cx="3177540" cy="3064510"/>
          </a:xfrm>
          <a:prstGeom prst="ellipse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6240" y="5030470"/>
            <a:ext cx="3056890" cy="3045460"/>
          </a:xfrm>
          <a:prstGeom prst="ellipse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rcRect l="15416" t="-1405" r="15727" b="1405"/>
          <a:stretch>
            <a:fillRect/>
          </a:stretch>
        </p:blipFill>
        <p:spPr>
          <a:xfrm>
            <a:off x="17520920" y="4900295"/>
            <a:ext cx="3256915" cy="3284855"/>
          </a:xfrm>
          <a:prstGeom prst="ellipse">
            <a:avLst/>
          </a:prstGeom>
        </p:spPr>
      </p:pic>
      <p:sp>
        <p:nvSpPr>
          <p:cNvPr id="6012" name="Object 6012"/>
          <p:cNvSpPr txBox="1"/>
          <p:nvPr/>
        </p:nvSpPr>
        <p:spPr>
          <a:xfrm>
            <a:off x="4372610" y="8625840"/>
            <a:ext cx="2454910" cy="15252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sz="4080" b="0" i="0" dirty="0">
                <a:solidFill>
                  <a:srgbClr val="333333"/>
                </a:solidFill>
                <a:latin typeface="OPPOSans-R" panose="00020600040101010101" charset="-122"/>
                <a:ea typeface="OPPOSans-R" panose="00020600040101010101" charset="-122"/>
              </a:rPr>
              <a:t>热带水果</a:t>
            </a:r>
            <a:endParaRPr lang="zh-CN" sz="4080" b="0" i="0" dirty="0">
              <a:solidFill>
                <a:srgbClr val="333333"/>
              </a:solidFill>
              <a:latin typeface="OPPOSans-R" panose="00020600040101010101" charset="-122"/>
              <a:ea typeface="OPPOSans-R" panose="00020600040101010101" charset="-122"/>
            </a:endParaRPr>
          </a:p>
        </p:txBody>
      </p:sp>
      <p:sp>
        <p:nvSpPr>
          <p:cNvPr id="7" name="Object 6012"/>
          <p:cNvSpPr txBox="1"/>
          <p:nvPr/>
        </p:nvSpPr>
        <p:spPr>
          <a:xfrm>
            <a:off x="9653270" y="8550910"/>
            <a:ext cx="2454910" cy="15252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sz="4080" b="0" i="0" dirty="0">
                <a:solidFill>
                  <a:srgbClr val="333333"/>
                </a:solidFill>
                <a:latin typeface="OPPOSans-R" panose="00020600040101010101" charset="-122"/>
                <a:ea typeface="OPPOSans-R" panose="00020600040101010101" charset="-122"/>
              </a:rPr>
              <a:t>风车</a:t>
            </a:r>
            <a:endParaRPr lang="zh-CN" sz="4080" b="0" i="0" dirty="0">
              <a:solidFill>
                <a:srgbClr val="333333"/>
              </a:solidFill>
              <a:latin typeface="OPPOSans-R" panose="00020600040101010101" charset="-122"/>
              <a:ea typeface="OPPOSans-R" panose="00020600040101010101" charset="-122"/>
            </a:endParaRPr>
          </a:p>
        </p:txBody>
      </p:sp>
      <p:sp>
        <p:nvSpPr>
          <p:cNvPr id="8" name="Object 6012"/>
          <p:cNvSpPr txBox="1"/>
          <p:nvPr/>
        </p:nvSpPr>
        <p:spPr>
          <a:xfrm>
            <a:off x="13698220" y="8417560"/>
            <a:ext cx="2454910" cy="15252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sz="4080" b="0" i="0" dirty="0">
                <a:solidFill>
                  <a:srgbClr val="333333"/>
                </a:solidFill>
                <a:latin typeface="OPPOSans-R" panose="00020600040101010101" charset="-122"/>
                <a:ea typeface="OPPOSans-R" panose="00020600040101010101" charset="-122"/>
              </a:rPr>
              <a:t>热带植被</a:t>
            </a:r>
            <a:endParaRPr lang="zh-CN" sz="4080" b="0" i="0" dirty="0">
              <a:solidFill>
                <a:srgbClr val="333333"/>
              </a:solidFill>
              <a:latin typeface="OPPOSans-R" panose="00020600040101010101" charset="-122"/>
              <a:ea typeface="OPPOSans-R" panose="00020600040101010101" charset="-122"/>
            </a:endParaRPr>
          </a:p>
        </p:txBody>
      </p:sp>
      <p:sp>
        <p:nvSpPr>
          <p:cNvPr id="9" name="Object 6012"/>
          <p:cNvSpPr txBox="1"/>
          <p:nvPr/>
        </p:nvSpPr>
        <p:spPr>
          <a:xfrm>
            <a:off x="17948910" y="8417560"/>
            <a:ext cx="3197225" cy="15252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sz="4080" b="0" i="0" dirty="0">
                <a:solidFill>
                  <a:srgbClr val="333333"/>
                </a:solidFill>
                <a:latin typeface="OPPOSans-R" panose="00020600040101010101" charset="-122"/>
                <a:ea typeface="OPPOSans-R" panose="00020600040101010101" charset="-122"/>
              </a:rPr>
              <a:t>海洋、冲浪</a:t>
            </a:r>
            <a:endParaRPr lang="zh-CN" sz="4080" b="0" i="0" dirty="0">
              <a:solidFill>
                <a:srgbClr val="333333"/>
              </a:solidFill>
              <a:latin typeface="OPPOSans-R" panose="00020600040101010101" charset="-122"/>
              <a:ea typeface="OPPOSans-R" panose="00020600040101010101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24567515" cy="13702030"/>
          </a:xfrm>
          <a:prstGeom prst="rect">
            <a:avLst/>
          </a:prstGeom>
          <a:solidFill>
            <a:srgbClr val="FFFD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11013" name="image 1101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677670" y="5010785"/>
            <a:ext cx="889000" cy="1054100"/>
          </a:xfrm>
          <a:prstGeom prst="rect">
            <a:avLst/>
          </a:prstGeom>
        </p:spPr>
      </p:pic>
      <p:sp>
        <p:nvSpPr>
          <p:cNvPr id="11014" name="Object 11014"/>
          <p:cNvSpPr txBox="1"/>
          <p:nvPr/>
        </p:nvSpPr>
        <p:spPr>
          <a:xfrm>
            <a:off x="2871470" y="4740912"/>
            <a:ext cx="6774430" cy="14997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sz="6600" b="1" i="0" dirty="0">
                <a:solidFill>
                  <a:srgbClr val="46A262"/>
                </a:solidFill>
                <a:latin typeface="微软雅黑 Light" panose="020B0502040204020203" charset="-122"/>
                <a:ea typeface="微软雅黑 Light" panose="020B0502040204020203" charset="-122"/>
              </a:rPr>
              <a:t>氛围地贴</a:t>
            </a:r>
            <a:endParaRPr lang="zh-CN" altLang="en-US" sz="6600" b="1" i="0" dirty="0">
              <a:solidFill>
                <a:srgbClr val="46A262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2" name="图片 1" descr="1649056313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6975" y="4862195"/>
            <a:ext cx="10055860" cy="6659245"/>
          </a:xfrm>
          <a:prstGeom prst="rect">
            <a:avLst/>
          </a:prstGeom>
        </p:spPr>
      </p:pic>
      <p:sp>
        <p:nvSpPr>
          <p:cNvPr id="6013" name="Object 6013"/>
          <p:cNvSpPr txBox="1"/>
          <p:nvPr/>
        </p:nvSpPr>
        <p:spPr>
          <a:xfrm>
            <a:off x="2028190" y="6658610"/>
            <a:ext cx="9749790" cy="28251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根据主视觉进行延展，建议使用大面积的地贴进行包装，可以让来访者一下子融入主题氛围。</a:t>
            </a:r>
            <a:endParaRPr lang="zh-CN" altLang="en-US" sz="4000" b="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9304" name="image 30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790700" cy="2819400"/>
          </a:xfrm>
          <a:prstGeom prst="rect">
            <a:avLst/>
          </a:prstGeom>
        </p:spPr>
      </p:pic>
      <p:sp>
        <p:nvSpPr>
          <p:cNvPr id="308" name="Object 308"/>
          <p:cNvSpPr txBox="1"/>
          <p:nvPr/>
        </p:nvSpPr>
        <p:spPr>
          <a:xfrm>
            <a:off x="2002390" y="748665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sz="7000" b="0" i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室内氛围包装</a:t>
            </a:r>
            <a:endParaRPr lang="zh-CN" altLang="en-US" sz="7000" b="0" i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013" name="image 1101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002155" y="3699510"/>
            <a:ext cx="889000" cy="1054100"/>
          </a:xfrm>
          <a:prstGeom prst="rect">
            <a:avLst/>
          </a:prstGeom>
        </p:spPr>
      </p:pic>
      <p:sp>
        <p:nvSpPr>
          <p:cNvPr id="11014" name="Object 11014"/>
          <p:cNvSpPr txBox="1"/>
          <p:nvPr/>
        </p:nvSpPr>
        <p:spPr>
          <a:xfrm>
            <a:off x="3195955" y="3449320"/>
            <a:ext cx="8577580" cy="14998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23000"/>
              </a:lnSpc>
            </a:pPr>
            <a:r>
              <a:rPr lang="zh-CN" sz="6600" b="1" i="0" dirty="0">
                <a:solidFill>
                  <a:srgbClr val="46A262"/>
                </a:solidFill>
                <a:latin typeface="微软雅黑 Light" panose="020B0502040204020203" charset="-122"/>
                <a:ea typeface="微软雅黑 Light" panose="020B0502040204020203" charset="-122"/>
              </a:rPr>
              <a:t>特色吊顶</a:t>
            </a:r>
            <a:endParaRPr lang="zh-CN" altLang="en-US" sz="6600" b="1" i="0" dirty="0">
              <a:solidFill>
                <a:srgbClr val="46A262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3420" y="8027670"/>
            <a:ext cx="6928485" cy="37636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b="32865"/>
          <a:stretch>
            <a:fillRect/>
          </a:stretch>
        </p:blipFill>
        <p:spPr>
          <a:xfrm>
            <a:off x="14663420" y="3001645"/>
            <a:ext cx="6932295" cy="4654550"/>
          </a:xfrm>
          <a:prstGeom prst="rect">
            <a:avLst/>
          </a:prstGeom>
        </p:spPr>
      </p:pic>
      <p:pic>
        <p:nvPicPr>
          <p:cNvPr id="6" name="image 30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790700" cy="2819400"/>
          </a:xfrm>
          <a:prstGeom prst="rect">
            <a:avLst/>
          </a:prstGeom>
        </p:spPr>
      </p:pic>
      <p:sp>
        <p:nvSpPr>
          <p:cNvPr id="308" name="Object 308"/>
          <p:cNvSpPr txBox="1"/>
          <p:nvPr/>
        </p:nvSpPr>
        <p:spPr>
          <a:xfrm>
            <a:off x="2002390" y="748665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sz="7000" b="0" i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室内氛围包装</a:t>
            </a:r>
            <a:endParaRPr lang="zh-CN" altLang="en-US" sz="7000" b="0" i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13" name="Object 6013"/>
          <p:cNvSpPr txBox="1"/>
          <p:nvPr/>
        </p:nvSpPr>
        <p:spPr>
          <a:xfrm>
            <a:off x="2023745" y="5445125"/>
            <a:ext cx="9749790" cy="28251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建议使用主题色风车或帆旗作为吊顶，既能体现主题，又能突出氛围感，整体充满童趣。</a:t>
            </a:r>
            <a:endParaRPr lang="zh-CN" altLang="en-US" sz="4000" b="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013" name="image 1101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002155" y="3699510"/>
            <a:ext cx="889000" cy="1054100"/>
          </a:xfrm>
          <a:prstGeom prst="rect">
            <a:avLst/>
          </a:prstGeom>
        </p:spPr>
      </p:pic>
      <p:sp>
        <p:nvSpPr>
          <p:cNvPr id="11014" name="Object 11014"/>
          <p:cNvSpPr txBox="1"/>
          <p:nvPr/>
        </p:nvSpPr>
        <p:spPr>
          <a:xfrm>
            <a:off x="3195955" y="3449320"/>
            <a:ext cx="8577580" cy="14998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23000"/>
              </a:lnSpc>
            </a:pPr>
            <a:r>
              <a:rPr lang="zh-CN" altLang="en-US" sz="6600" b="1" i="0" dirty="0">
                <a:solidFill>
                  <a:srgbClr val="46A262"/>
                </a:solidFill>
                <a:latin typeface="微软雅黑 Light" panose="020B0502040204020203" charset="-122"/>
                <a:ea typeface="微软雅黑 Light" panose="020B0502040204020203" charset="-122"/>
              </a:rPr>
              <a:t>创意立柱</a:t>
            </a:r>
            <a:endParaRPr lang="zh-CN" altLang="en-US" sz="6600" b="1" i="0" dirty="0">
              <a:solidFill>
                <a:srgbClr val="46A262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6" name="image 30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790700" cy="2819400"/>
          </a:xfrm>
          <a:prstGeom prst="rect">
            <a:avLst/>
          </a:prstGeom>
        </p:spPr>
      </p:pic>
      <p:sp>
        <p:nvSpPr>
          <p:cNvPr id="308" name="Object 308"/>
          <p:cNvSpPr txBox="1"/>
          <p:nvPr/>
        </p:nvSpPr>
        <p:spPr>
          <a:xfrm>
            <a:off x="2002390" y="748665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sz="7000" b="0" i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室内氛围包装</a:t>
            </a:r>
            <a:endParaRPr lang="zh-CN" altLang="en-US" sz="7000" b="0" i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13" name="Object 6013"/>
          <p:cNvSpPr txBox="1"/>
          <p:nvPr/>
        </p:nvSpPr>
        <p:spPr>
          <a:xfrm>
            <a:off x="2023745" y="5445125"/>
            <a:ext cx="9749790" cy="28251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建议将主题元素进行设计，制作创意立柱，突出氛围。</a:t>
            </a:r>
            <a:endParaRPr lang="zh-CN" altLang="en-US" sz="4000" b="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r="12471"/>
          <a:stretch>
            <a:fillRect/>
          </a:stretch>
        </p:blipFill>
        <p:spPr>
          <a:xfrm>
            <a:off x="15106015" y="2819400"/>
            <a:ext cx="5753735" cy="877189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013" name="image 1101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002155" y="3699510"/>
            <a:ext cx="889000" cy="1054100"/>
          </a:xfrm>
          <a:prstGeom prst="rect">
            <a:avLst/>
          </a:prstGeom>
        </p:spPr>
      </p:pic>
      <p:sp>
        <p:nvSpPr>
          <p:cNvPr id="11014" name="Object 11014"/>
          <p:cNvSpPr txBox="1"/>
          <p:nvPr/>
        </p:nvSpPr>
        <p:spPr>
          <a:xfrm>
            <a:off x="3195955" y="3449320"/>
            <a:ext cx="8577580" cy="14998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23000"/>
              </a:lnSpc>
            </a:pPr>
            <a:r>
              <a:rPr lang="zh-CN" altLang="en-US" sz="6600" b="1" i="0" dirty="0">
                <a:solidFill>
                  <a:srgbClr val="46A262"/>
                </a:solidFill>
                <a:latin typeface="微软雅黑 Light" panose="020B0502040204020203" charset="-122"/>
                <a:ea typeface="微软雅黑 Light" panose="020B0502040204020203" charset="-122"/>
              </a:rPr>
              <a:t>创意玻璃贴</a:t>
            </a:r>
            <a:endParaRPr lang="zh-CN" altLang="en-US" sz="6600" b="1" i="0" dirty="0">
              <a:solidFill>
                <a:srgbClr val="46A262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6" name="image 30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790700" cy="2819400"/>
          </a:xfrm>
          <a:prstGeom prst="rect">
            <a:avLst/>
          </a:prstGeom>
        </p:spPr>
      </p:pic>
      <p:sp>
        <p:nvSpPr>
          <p:cNvPr id="308" name="Object 308"/>
          <p:cNvSpPr txBox="1"/>
          <p:nvPr/>
        </p:nvSpPr>
        <p:spPr>
          <a:xfrm>
            <a:off x="2002390" y="748665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sz="7000" b="0" i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室内氛围包装</a:t>
            </a:r>
            <a:endParaRPr lang="zh-CN" altLang="en-US" sz="7000" b="0" i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13" name="Object 6013"/>
          <p:cNvSpPr txBox="1"/>
          <p:nvPr/>
        </p:nvSpPr>
        <p:spPr>
          <a:xfrm>
            <a:off x="2023745" y="5445125"/>
            <a:ext cx="9749790" cy="28251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建议将主题元素进行设计，制作创意玻璃贴，体现主题，增强氛围感。</a:t>
            </a:r>
            <a:endParaRPr lang="zh-CN" altLang="en-US" sz="4000" b="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6350" y="2819400"/>
            <a:ext cx="8281670" cy="82816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摄图网_402133874_治愈春暖花开绿色的草原和天空插画背景（企业商用）"/>
          <p:cNvPicPr>
            <a:picLocks noChangeAspect="1"/>
          </p:cNvPicPr>
          <p:nvPr/>
        </p:nvPicPr>
        <p:blipFill>
          <a:blip r:embed="rId2"/>
          <a:srcRect b="14547"/>
          <a:stretch>
            <a:fillRect/>
          </a:stretch>
        </p:blipFill>
        <p:spPr>
          <a:xfrm>
            <a:off x="635" y="0"/>
            <a:ext cx="24383365" cy="13891260"/>
          </a:xfrm>
          <a:prstGeom prst="rect">
            <a:avLst/>
          </a:prstGeom>
        </p:spPr>
      </p:pic>
      <p:sp>
        <p:nvSpPr>
          <p:cNvPr id="3" name="剪去对角的矩形 2"/>
          <p:cNvSpPr/>
          <p:nvPr/>
        </p:nvSpPr>
        <p:spPr>
          <a:xfrm>
            <a:off x="15368905" y="2595245"/>
            <a:ext cx="6910705" cy="7251700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2" name="Object 402"/>
          <p:cNvSpPr txBox="1"/>
          <p:nvPr/>
        </p:nvSpPr>
        <p:spPr>
          <a:xfrm>
            <a:off x="16159480" y="3300095"/>
            <a:ext cx="11122660" cy="65468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8000" b="1" i="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夏天</a:t>
            </a:r>
            <a:endParaRPr lang="zh-CN" sz="8000" b="1" i="0" dirty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海南只有两个季节</a:t>
            </a:r>
            <a:endParaRPr lang="zh-CN" altLang="en-US" sz="3200"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在夏天和大约在夏天</a:t>
            </a:r>
            <a:endParaRPr lang="zh-CN" altLang="en-US" sz="3200"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6-8</a:t>
            </a:r>
            <a:r>
              <a:rPr lang="zh-CN" altLang="en-US" sz="3200"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月，空气</a:t>
            </a:r>
            <a:r>
              <a:rPr lang="en-US" altLang="zh-CN" sz="3200"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35℃</a:t>
            </a:r>
            <a:r>
              <a:rPr lang="zh-CN" altLang="en-US" sz="3200"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，地表</a:t>
            </a:r>
            <a:r>
              <a:rPr lang="en-US" altLang="zh-CN" sz="3200"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40℃</a:t>
            </a:r>
            <a:endParaRPr lang="en-US" altLang="zh-CN" sz="3200"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高温的天气，让我们炎热难耐</a:t>
            </a:r>
            <a:endParaRPr lang="zh-CN" altLang="en-US" sz="3200"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24567515" cy="13702030"/>
          </a:xfrm>
          <a:prstGeom prst="rect">
            <a:avLst/>
          </a:prstGeom>
          <a:solidFill>
            <a:srgbClr val="FFFD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11013" name="image 1101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677670" y="5010785"/>
            <a:ext cx="889000" cy="1054100"/>
          </a:xfrm>
          <a:prstGeom prst="rect">
            <a:avLst/>
          </a:prstGeom>
        </p:spPr>
      </p:pic>
      <p:sp>
        <p:nvSpPr>
          <p:cNvPr id="11014" name="Object 11014"/>
          <p:cNvSpPr txBox="1"/>
          <p:nvPr/>
        </p:nvSpPr>
        <p:spPr>
          <a:xfrm>
            <a:off x="2871470" y="4740912"/>
            <a:ext cx="6774430" cy="14997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sz="6600" b="1" i="0" dirty="0">
                <a:solidFill>
                  <a:srgbClr val="46A262"/>
                </a:solidFill>
                <a:latin typeface="微软雅黑 Light" panose="020B0502040204020203" charset="-122"/>
                <a:ea typeface="微软雅黑 Light" panose="020B0502040204020203" charset="-122"/>
              </a:rPr>
              <a:t>氛围签到区</a:t>
            </a:r>
            <a:endParaRPr lang="zh-CN" altLang="en-US" sz="6600" b="1" i="0" dirty="0">
              <a:solidFill>
                <a:srgbClr val="46A262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6013" name="Object 6013"/>
          <p:cNvSpPr txBox="1"/>
          <p:nvPr/>
        </p:nvSpPr>
        <p:spPr>
          <a:xfrm>
            <a:off x="2028190" y="6658610"/>
            <a:ext cx="9749790" cy="28251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为参与活动的小朋友设置签到板，可以在彩色圆圈里发挥想象随意涂鸦签到。</a:t>
            </a:r>
            <a:endParaRPr lang="zh-CN" altLang="en-US" sz="4000" b="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9304" name="image 30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790700" cy="2819400"/>
          </a:xfrm>
          <a:prstGeom prst="rect">
            <a:avLst/>
          </a:prstGeom>
        </p:spPr>
      </p:pic>
      <p:sp>
        <p:nvSpPr>
          <p:cNvPr id="308" name="Object 308"/>
          <p:cNvSpPr txBox="1"/>
          <p:nvPr/>
        </p:nvSpPr>
        <p:spPr>
          <a:xfrm>
            <a:off x="2002390" y="748665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sz="7000" b="0" i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室内氛围包装</a:t>
            </a:r>
            <a:endParaRPr lang="zh-CN" altLang="en-US" sz="7000" b="0" i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b="8125"/>
          <a:stretch>
            <a:fillRect/>
          </a:stretch>
        </p:blipFill>
        <p:spPr>
          <a:xfrm>
            <a:off x="14744065" y="3185160"/>
            <a:ext cx="7264400" cy="891159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013" name="image 1101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002155" y="3699510"/>
            <a:ext cx="889000" cy="1054100"/>
          </a:xfrm>
          <a:prstGeom prst="rect">
            <a:avLst/>
          </a:prstGeom>
        </p:spPr>
      </p:pic>
      <p:sp>
        <p:nvSpPr>
          <p:cNvPr id="11014" name="Object 11014"/>
          <p:cNvSpPr txBox="1"/>
          <p:nvPr/>
        </p:nvSpPr>
        <p:spPr>
          <a:xfrm>
            <a:off x="3195955" y="3449320"/>
            <a:ext cx="8577580" cy="14998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23000"/>
              </a:lnSpc>
            </a:pPr>
            <a:r>
              <a:rPr lang="zh-CN" altLang="en-US" sz="6600" b="1" i="0" dirty="0">
                <a:solidFill>
                  <a:srgbClr val="46A262"/>
                </a:solidFill>
                <a:latin typeface="微软雅黑 Light" panose="020B0502040204020203" charset="-122"/>
                <a:ea typeface="微软雅黑 Light" panose="020B0502040204020203" charset="-122"/>
              </a:rPr>
              <a:t>氛围打卡点</a:t>
            </a:r>
            <a:endParaRPr lang="zh-CN" altLang="en-US" sz="6600" b="1" i="0" dirty="0">
              <a:solidFill>
                <a:srgbClr val="46A262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6" name="image 30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790700" cy="2819400"/>
          </a:xfrm>
          <a:prstGeom prst="rect">
            <a:avLst/>
          </a:prstGeom>
        </p:spPr>
      </p:pic>
      <p:sp>
        <p:nvSpPr>
          <p:cNvPr id="308" name="Object 308"/>
          <p:cNvSpPr txBox="1"/>
          <p:nvPr/>
        </p:nvSpPr>
        <p:spPr>
          <a:xfrm>
            <a:off x="2002390" y="748665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sz="7000" b="0" i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室内氛围包装</a:t>
            </a:r>
            <a:endParaRPr lang="zh-CN" altLang="en-US" sz="7000" b="0" i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13" name="Object 6013"/>
          <p:cNvSpPr txBox="1"/>
          <p:nvPr/>
        </p:nvSpPr>
        <p:spPr>
          <a:xfrm>
            <a:off x="2023745" y="5445125"/>
            <a:ext cx="9749790" cy="28251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根据主题，建议设置元素氛围打卡点，增强互动的同时，使用鲜明的色彩元素，吸引来着驻足。</a:t>
            </a:r>
            <a:endParaRPr lang="zh-CN" altLang="en-US" sz="4000" b="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4" name="图片 3" descr="16490565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1010" y="8043545"/>
            <a:ext cx="7715885" cy="45459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53235" y="2705735"/>
            <a:ext cx="7693660" cy="512953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013" name="image 1101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002155" y="3699510"/>
            <a:ext cx="889000" cy="1054100"/>
          </a:xfrm>
          <a:prstGeom prst="rect">
            <a:avLst/>
          </a:prstGeom>
        </p:spPr>
      </p:pic>
      <p:sp>
        <p:nvSpPr>
          <p:cNvPr id="11014" name="Object 11014"/>
          <p:cNvSpPr txBox="1"/>
          <p:nvPr/>
        </p:nvSpPr>
        <p:spPr>
          <a:xfrm>
            <a:off x="3195955" y="3449320"/>
            <a:ext cx="8577580" cy="14998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23000"/>
              </a:lnSpc>
            </a:pPr>
            <a:r>
              <a:rPr lang="zh-CN" altLang="en-US" sz="6600" b="1" i="0" dirty="0">
                <a:solidFill>
                  <a:srgbClr val="46A262"/>
                </a:solidFill>
                <a:latin typeface="微软雅黑 Light" panose="020B0502040204020203" charset="-122"/>
                <a:ea typeface="微软雅黑 Light" panose="020B0502040204020203" charset="-122"/>
              </a:rPr>
              <a:t>小型打卡点</a:t>
            </a:r>
            <a:endParaRPr lang="zh-CN" altLang="en-US" sz="6600" b="1" i="0" dirty="0">
              <a:solidFill>
                <a:srgbClr val="46A262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6" name="image 30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790700" cy="2819400"/>
          </a:xfrm>
          <a:prstGeom prst="rect">
            <a:avLst/>
          </a:prstGeom>
        </p:spPr>
      </p:pic>
      <p:sp>
        <p:nvSpPr>
          <p:cNvPr id="308" name="Object 308"/>
          <p:cNvSpPr txBox="1"/>
          <p:nvPr/>
        </p:nvSpPr>
        <p:spPr>
          <a:xfrm>
            <a:off x="2002390" y="748665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sz="7000" b="0" i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室内氛围包装</a:t>
            </a:r>
            <a:endParaRPr lang="zh-CN" altLang="en-US" sz="7000" b="0" i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13" name="Object 6013"/>
          <p:cNvSpPr txBox="1"/>
          <p:nvPr/>
        </p:nvSpPr>
        <p:spPr>
          <a:xfrm>
            <a:off x="2023745" y="5445125"/>
            <a:ext cx="9749790" cy="28251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根据主题，建议设置小型打卡点，增强互动的同时，使用童趣的元素，吸引孩童一类来访者拍照驻足。</a:t>
            </a:r>
            <a:endParaRPr lang="zh-CN" altLang="en-US" sz="4000" b="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2" name="图片 1" descr="1649055934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0" y="1566545"/>
            <a:ext cx="7181850" cy="5621655"/>
          </a:xfrm>
          <a:prstGeom prst="rect">
            <a:avLst/>
          </a:prstGeom>
        </p:spPr>
      </p:pic>
      <p:pic>
        <p:nvPicPr>
          <p:cNvPr id="3" name="图片 2" descr="16490574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48000" y="7388860"/>
            <a:ext cx="7181850" cy="472313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013" name="image 1101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002155" y="3699510"/>
            <a:ext cx="889000" cy="1054100"/>
          </a:xfrm>
          <a:prstGeom prst="rect">
            <a:avLst/>
          </a:prstGeom>
        </p:spPr>
      </p:pic>
      <p:sp>
        <p:nvSpPr>
          <p:cNvPr id="11014" name="Object 11014"/>
          <p:cNvSpPr txBox="1"/>
          <p:nvPr/>
        </p:nvSpPr>
        <p:spPr>
          <a:xfrm>
            <a:off x="3195955" y="3449320"/>
            <a:ext cx="8577580" cy="14998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23000"/>
              </a:lnSpc>
            </a:pPr>
            <a:r>
              <a:rPr lang="zh-CN" altLang="en-US" sz="6600" b="1" i="0" dirty="0">
                <a:solidFill>
                  <a:srgbClr val="46A262"/>
                </a:solidFill>
                <a:latin typeface="微软雅黑 Light" panose="020B0502040204020203" charset="-122"/>
                <a:ea typeface="微软雅黑 Light" panose="020B0502040204020203" charset="-122"/>
              </a:rPr>
              <a:t>桌面特色摆件</a:t>
            </a:r>
            <a:endParaRPr lang="zh-CN" altLang="en-US" sz="6600" b="1" i="0" dirty="0">
              <a:solidFill>
                <a:srgbClr val="46A262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6" name="image 30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790700" cy="2819400"/>
          </a:xfrm>
          <a:prstGeom prst="rect">
            <a:avLst/>
          </a:prstGeom>
        </p:spPr>
      </p:pic>
      <p:sp>
        <p:nvSpPr>
          <p:cNvPr id="308" name="Object 308"/>
          <p:cNvSpPr txBox="1"/>
          <p:nvPr/>
        </p:nvSpPr>
        <p:spPr>
          <a:xfrm>
            <a:off x="2002390" y="748665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sz="7000" b="0" i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室内氛围包装</a:t>
            </a:r>
            <a:endParaRPr lang="zh-CN" altLang="en-US" sz="7000" b="0" i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13" name="Object 6013"/>
          <p:cNvSpPr txBox="1"/>
          <p:nvPr/>
        </p:nvSpPr>
        <p:spPr>
          <a:xfrm>
            <a:off x="2023745" y="5445125"/>
            <a:ext cx="8442325" cy="28251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根据主题，建议定制桌面特色摆件，共同营造氛围。</a:t>
            </a:r>
            <a:endParaRPr lang="zh-CN" altLang="en-US" sz="4000" b="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4275" y="4206240"/>
            <a:ext cx="6227445" cy="622744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t="19737" b="12439"/>
          <a:stretch>
            <a:fillRect/>
          </a:stretch>
        </p:blipFill>
        <p:spPr>
          <a:xfrm>
            <a:off x="10466070" y="4191000"/>
            <a:ext cx="6898005" cy="624268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013" name="image 1101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002155" y="4709160"/>
            <a:ext cx="889000" cy="1054100"/>
          </a:xfrm>
          <a:prstGeom prst="rect">
            <a:avLst/>
          </a:prstGeom>
        </p:spPr>
      </p:pic>
      <p:sp>
        <p:nvSpPr>
          <p:cNvPr id="11014" name="Object 11014"/>
          <p:cNvSpPr txBox="1"/>
          <p:nvPr/>
        </p:nvSpPr>
        <p:spPr>
          <a:xfrm>
            <a:off x="3195955" y="4458970"/>
            <a:ext cx="8577580" cy="14998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ct val="123000"/>
              </a:lnSpc>
            </a:pPr>
            <a:r>
              <a:rPr lang="zh-CN" altLang="en-US" sz="6600" b="1" dirty="0">
                <a:solidFill>
                  <a:srgbClr val="46A262"/>
                </a:solidFill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礼品推荐</a:t>
            </a:r>
            <a:endParaRPr lang="zh-CN" altLang="en-US" sz="6600" b="1" i="0" dirty="0">
              <a:solidFill>
                <a:srgbClr val="46A262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6" name="image 30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790700" cy="2819400"/>
          </a:xfrm>
          <a:prstGeom prst="rect">
            <a:avLst/>
          </a:prstGeom>
        </p:spPr>
      </p:pic>
      <p:sp>
        <p:nvSpPr>
          <p:cNvPr id="308" name="Object 308"/>
          <p:cNvSpPr txBox="1"/>
          <p:nvPr/>
        </p:nvSpPr>
        <p:spPr>
          <a:xfrm>
            <a:off x="2002390" y="748665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sz="7000" b="0" i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室内氛围包装</a:t>
            </a:r>
            <a:endParaRPr lang="zh-CN" altLang="en-US" sz="7000" b="0" i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13" name="Object 6013"/>
          <p:cNvSpPr txBox="1"/>
          <p:nvPr/>
        </p:nvSpPr>
        <p:spPr>
          <a:xfrm>
            <a:off x="2023745" y="6454775"/>
            <a:ext cx="8442325" cy="28251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400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炎炎夏日为来访者送去清凉和方便，遵循环保理念，建议定制主题帆布背包或玩偶风扇。</a:t>
            </a:r>
            <a:endParaRPr lang="zh-CN" altLang="en-US" sz="4000" b="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3" name="图片 2" descr="1649057141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9770" y="4474845"/>
            <a:ext cx="7610475" cy="47656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45225" y="4474845"/>
            <a:ext cx="4785360" cy="478536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601" name="image 160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91602" name="image 160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71800" y="1828800"/>
            <a:ext cx="13944600" cy="7264400"/>
          </a:xfrm>
          <a:prstGeom prst="rect">
            <a:avLst/>
          </a:prstGeom>
        </p:spPr>
      </p:pic>
      <p:pic>
        <p:nvPicPr>
          <p:cNvPr id="91603" name="image 160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84200" y="5702300"/>
            <a:ext cx="3492500" cy="5803900"/>
          </a:xfrm>
          <a:prstGeom prst="rect">
            <a:avLst/>
          </a:prstGeom>
        </p:spPr>
      </p:pic>
      <p:pic>
        <p:nvPicPr>
          <p:cNvPr id="91604" name="image 160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916400" y="2171700"/>
            <a:ext cx="3378200" cy="4368800"/>
          </a:xfrm>
          <a:prstGeom prst="rect">
            <a:avLst/>
          </a:prstGeom>
        </p:spPr>
      </p:pic>
      <p:pic>
        <p:nvPicPr>
          <p:cNvPr id="91605" name="image 160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035800" y="7480300"/>
            <a:ext cx="3213100" cy="5626100"/>
          </a:xfrm>
          <a:prstGeom prst="rect">
            <a:avLst/>
          </a:prstGeom>
        </p:spPr>
      </p:pic>
      <p:pic>
        <p:nvPicPr>
          <p:cNvPr id="91606" name="image 160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4757400" y="5181600"/>
            <a:ext cx="2387600" cy="5588000"/>
          </a:xfrm>
          <a:prstGeom prst="rect">
            <a:avLst/>
          </a:prstGeom>
        </p:spPr>
      </p:pic>
      <p:pic>
        <p:nvPicPr>
          <p:cNvPr id="91607" name="image 160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0586700" y="5181600"/>
            <a:ext cx="2654300" cy="5080000"/>
          </a:xfrm>
          <a:prstGeom prst="rect">
            <a:avLst/>
          </a:prstGeom>
        </p:spPr>
      </p:pic>
      <p:pic>
        <p:nvPicPr>
          <p:cNvPr id="91608" name="image 160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6967200" y="8280400"/>
            <a:ext cx="4127500" cy="5308600"/>
          </a:xfrm>
          <a:prstGeom prst="rect">
            <a:avLst/>
          </a:prstGeom>
        </p:spPr>
      </p:pic>
      <p:pic>
        <p:nvPicPr>
          <p:cNvPr id="91609" name="image 160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12700" y="9385300"/>
            <a:ext cx="6807200" cy="4330700"/>
          </a:xfrm>
          <a:prstGeom prst="rect">
            <a:avLst/>
          </a:prstGeom>
        </p:spPr>
      </p:pic>
      <p:pic>
        <p:nvPicPr>
          <p:cNvPr id="916010" name="image 160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4127500" y="6540500"/>
            <a:ext cx="2768600" cy="635000"/>
          </a:xfrm>
          <a:prstGeom prst="rect">
            <a:avLst/>
          </a:prstGeom>
        </p:spPr>
      </p:pic>
      <p:sp>
        <p:nvSpPr>
          <p:cNvPr id="16011" name="Object 16011"/>
          <p:cNvSpPr txBox="1"/>
          <p:nvPr/>
        </p:nvSpPr>
        <p:spPr>
          <a:xfrm>
            <a:off x="4432300" y="6468331"/>
            <a:ext cx="3670875" cy="7880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sz="4200" b="0" i="0" spc="50" dirty="0">
                <a:solidFill>
                  <a:srgbClr val="FFFFFF"/>
                </a:solidFill>
                <a:latin typeface="OPPOSans-R" panose="00020600040101010101" charset="-122"/>
                <a:ea typeface="OPPOSans-R" panose="00020600040101010101" charset="-122"/>
              </a:rPr>
              <a:t>THANKS</a:t>
            </a:r>
            <a:endParaRPr lang="zh-CN" altLang="en-US"/>
          </a:p>
        </p:txBody>
      </p:sp>
      <p:sp>
        <p:nvSpPr>
          <p:cNvPr id="16012" name="Object 16012"/>
          <p:cNvSpPr txBox="1"/>
          <p:nvPr/>
        </p:nvSpPr>
        <p:spPr>
          <a:xfrm>
            <a:off x="4127500" y="3707129"/>
            <a:ext cx="9783063" cy="35079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05000"/>
              </a:lnSpc>
            </a:pPr>
            <a:r>
              <a:rPr lang="zh-CN" sz="11000" b="0" i="0" spc="121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谢谢您的观看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摄图网_401376496_亲子时光（企业商用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4000" cy="14630400"/>
          </a:xfrm>
          <a:prstGeom prst="rect">
            <a:avLst/>
          </a:prstGeom>
        </p:spPr>
      </p:pic>
      <p:sp>
        <p:nvSpPr>
          <p:cNvPr id="5" name="剪去对角的矩形 4"/>
          <p:cNvSpPr/>
          <p:nvPr/>
        </p:nvSpPr>
        <p:spPr>
          <a:xfrm>
            <a:off x="502920" y="3232150"/>
            <a:ext cx="5979160" cy="6341110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2" name="Object 402"/>
          <p:cNvSpPr txBox="1"/>
          <p:nvPr/>
        </p:nvSpPr>
        <p:spPr>
          <a:xfrm>
            <a:off x="1107440" y="3392805"/>
            <a:ext cx="11122660" cy="65468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8000" b="1" i="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逃离炎热</a:t>
            </a:r>
            <a:endParaRPr lang="zh-CN" sz="8000" b="1" i="0" dirty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  <a:p>
            <a:pPr algn="l">
              <a:lnSpc>
                <a:spcPct val="150000"/>
              </a:lnSpc>
            </a:pPr>
            <a:r>
              <a:rPr lang="zh-CN" sz="3200"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向高温和中暑</a:t>
            </a:r>
            <a:r>
              <a:rPr lang="en-US" altLang="zh-CN" sz="3200"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SAY NO</a:t>
            </a:r>
            <a:endParaRPr lang="zh-CN" sz="3200"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  <a:p>
            <a:pPr algn="l">
              <a:lnSpc>
                <a:spcPct val="150000"/>
              </a:lnSpc>
            </a:pPr>
            <a:r>
              <a:rPr lang="zh-CN" sz="3200"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亲子时光转战室内</a:t>
            </a:r>
            <a:endParaRPr lang="zh-CN" sz="3200"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  <a:p>
            <a:pPr algn="l">
              <a:lnSpc>
                <a:spcPct val="150000"/>
              </a:lnSpc>
            </a:pPr>
            <a:r>
              <a:rPr lang="zh-CN" sz="3200"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在玩耍间消耗人类幼崽精力</a:t>
            </a:r>
            <a:endParaRPr lang="zh-CN" sz="3200"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  <a:p>
            <a:pPr algn="l">
              <a:lnSpc>
                <a:spcPct val="150000"/>
              </a:lnSpc>
            </a:pPr>
            <a:r>
              <a:rPr lang="zh-CN" sz="3200"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增进亲子关系的黄金时刻</a:t>
            </a:r>
            <a:endParaRPr lang="zh-CN" sz="3200"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  <a:p>
            <a:pPr algn="l">
              <a:lnSpc>
                <a:spcPct val="150000"/>
              </a:lnSpc>
            </a:pPr>
            <a:r>
              <a:rPr lang="zh-CN" sz="3200"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这个周末不容错过</a:t>
            </a:r>
            <a:endParaRPr lang="zh-CN" sz="3200"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  <a:p>
            <a:pPr algn="l">
              <a:lnSpc>
                <a:spcPct val="150000"/>
              </a:lnSpc>
            </a:pPr>
            <a:endParaRPr lang="zh-CN" sz="3200"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摄图网_402148677_二十四节气立夏西瓜夏天清凉吃西瓜蓝天手绘插画（企业商用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4635" cy="15240635"/>
          </a:xfrm>
          <a:prstGeom prst="rect">
            <a:avLst/>
          </a:prstGeom>
        </p:spPr>
      </p:pic>
      <p:sp>
        <p:nvSpPr>
          <p:cNvPr id="3" name="剪去对角的矩形 2"/>
          <p:cNvSpPr/>
          <p:nvPr/>
        </p:nvSpPr>
        <p:spPr>
          <a:xfrm>
            <a:off x="868045" y="2595245"/>
            <a:ext cx="10562590" cy="5727065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Object 402"/>
          <p:cNvSpPr txBox="1"/>
          <p:nvPr/>
        </p:nvSpPr>
        <p:spPr>
          <a:xfrm>
            <a:off x="1636395" y="2935605"/>
            <a:ext cx="11122660" cy="65468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8000" b="1" i="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 Light" panose="020B0502040204020203" charset="-122"/>
              </a:rPr>
              <a:t>不负夏日，瓜分快乐</a:t>
            </a:r>
            <a:endParaRPr lang="zh-CN" sz="8000" b="1" i="0" dirty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 Light" panose="020B0502040204020203" charset="-122"/>
            </a:endParaRPr>
          </a:p>
          <a:p>
            <a:pPr algn="l">
              <a:lnSpc>
                <a:spcPct val="150000"/>
              </a:lnSpc>
            </a:pPr>
            <a:r>
              <a:rPr lang="zh-CN" sz="320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这个夏天，</a:t>
            </a:r>
            <a:endParaRPr lang="zh-CN" sz="320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  <a:p>
            <a:pPr algn="l">
              <a:lnSpc>
                <a:spcPct val="150000"/>
              </a:lnSpc>
            </a:pPr>
            <a:r>
              <a:rPr lang="zh-CN" sz="320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我们希望城市生活多点缤纷</a:t>
            </a:r>
            <a:endParaRPr lang="zh-CN" sz="320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  <a:p>
            <a:pPr algn="l">
              <a:lnSpc>
                <a:spcPct val="150000"/>
              </a:lnSpc>
            </a:pPr>
            <a:r>
              <a:rPr lang="zh-CN" sz="320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让凉风、果香、欢乐、童趣......</a:t>
            </a:r>
            <a:endParaRPr lang="zh-CN" sz="320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充满一夏</a:t>
            </a:r>
            <a:endParaRPr lang="zh-CN" altLang="en-US" sz="320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01" name="image 30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1666200" y="2235200"/>
            <a:ext cx="2717800" cy="5435600"/>
          </a:xfrm>
          <a:prstGeom prst="rect">
            <a:avLst/>
          </a:prstGeom>
        </p:spPr>
      </p:pic>
      <p:pic>
        <p:nvPicPr>
          <p:cNvPr id="9302" name="image 30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31900" y="11023600"/>
            <a:ext cx="1701800" cy="1905000"/>
          </a:xfrm>
          <a:prstGeom prst="rect">
            <a:avLst/>
          </a:prstGeom>
        </p:spPr>
      </p:pic>
      <p:pic>
        <p:nvPicPr>
          <p:cNvPr id="9303" name="image 30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771900" y="7708900"/>
            <a:ext cx="14211300" cy="3568700"/>
          </a:xfrm>
          <a:prstGeom prst="rect">
            <a:avLst/>
          </a:prstGeom>
        </p:spPr>
      </p:pic>
      <p:pic>
        <p:nvPicPr>
          <p:cNvPr id="9304" name="image 30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790700" cy="2819400"/>
          </a:xfrm>
          <a:prstGeom prst="rect">
            <a:avLst/>
          </a:prstGeom>
        </p:spPr>
      </p:pic>
      <p:pic>
        <p:nvPicPr>
          <p:cNvPr id="9305" name="image 30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388100" y="2590800"/>
            <a:ext cx="5676900" cy="9512300"/>
          </a:xfrm>
          <a:prstGeom prst="rect">
            <a:avLst/>
          </a:prstGeom>
        </p:spPr>
      </p:pic>
      <p:pic>
        <p:nvPicPr>
          <p:cNvPr id="9306" name="image 30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4579600" y="4216400"/>
            <a:ext cx="3403600" cy="736600"/>
          </a:xfrm>
          <a:prstGeom prst="rect">
            <a:avLst/>
          </a:prstGeom>
        </p:spPr>
      </p:pic>
      <p:sp>
        <p:nvSpPr>
          <p:cNvPr id="307" name="Object 307"/>
          <p:cNvSpPr txBox="1"/>
          <p:nvPr/>
        </p:nvSpPr>
        <p:spPr>
          <a:xfrm>
            <a:off x="12525543" y="4978400"/>
            <a:ext cx="5598932" cy="18810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sz="10000" b="0" i="0" spc="900" dirty="0">
                <a:solidFill>
                  <a:srgbClr val="333333"/>
                </a:solidFill>
                <a:latin typeface="OPPOSans-B" panose="00020600040101010101" charset="-122"/>
                <a:ea typeface="OPPOSans-B" panose="00020600040101010101" charset="-122"/>
              </a:rPr>
              <a:t>PART</a:t>
            </a:r>
            <a:endParaRPr lang="zh-CN" altLang="en-US"/>
          </a:p>
        </p:txBody>
      </p:sp>
      <p:sp>
        <p:nvSpPr>
          <p:cNvPr id="308" name="Object 308"/>
          <p:cNvSpPr txBox="1"/>
          <p:nvPr/>
        </p:nvSpPr>
        <p:spPr>
          <a:xfrm>
            <a:off x="12269705" y="3556000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sz="7000" b="1" i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夏日活动推荐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9" name="Object 309"/>
          <p:cNvSpPr txBox="1"/>
          <p:nvPr/>
        </p:nvSpPr>
        <p:spPr>
          <a:xfrm>
            <a:off x="12525546" y="6826250"/>
            <a:ext cx="6003838" cy="53381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zh-CN" sz="35000" b="0" i="0" dirty="0">
                <a:ln w="4167" cmpd="sng">
                  <a:solidFill>
                    <a:srgbClr val="333333"/>
                  </a:solidFill>
                </a:ln>
                <a:solidFill>
                  <a:srgbClr val="333333"/>
                </a:solidFill>
                <a:latin typeface="OPPOSans-R" panose="00020600040101010101" charset="-122"/>
                <a:ea typeface="OPPOSans-R" panose="00020600040101010101" charset="-122"/>
              </a:rPr>
              <a:t>0</a:t>
            </a:r>
            <a:r>
              <a:rPr lang="en-US" altLang="zh-CN" sz="35000" b="0" i="0" dirty="0">
                <a:ln w="4167" cmpd="sng">
                  <a:solidFill>
                    <a:srgbClr val="333333"/>
                  </a:solidFill>
                </a:ln>
                <a:solidFill>
                  <a:srgbClr val="333333"/>
                </a:solidFill>
                <a:latin typeface="OPPOSans-R" panose="00020600040101010101" charset="-122"/>
                <a:ea typeface="OPPOSans-R" panose="00020600040101010101" charset="-122"/>
              </a:rPr>
              <a:t>1</a:t>
            </a:r>
            <a:endParaRPr lang="en-US" altLang="zh-CN" sz="35000" b="0" i="0" dirty="0">
              <a:ln w="4167" cmpd="sng">
                <a:solidFill>
                  <a:srgbClr val="333333"/>
                </a:solidFill>
              </a:ln>
              <a:solidFill>
                <a:srgbClr val="333333"/>
              </a:solidFill>
              <a:latin typeface="OPPOSans-R" panose="00020600040101010101" charset="-122"/>
              <a:ea typeface="OPPOSans-R" panose="00020600040101010101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01" name="image 60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9604" name="image 60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007099" y="9020826"/>
            <a:ext cx="750592" cy="767813"/>
          </a:xfrm>
          <a:prstGeom prst="rect">
            <a:avLst/>
          </a:prstGeom>
        </p:spPr>
      </p:pic>
      <p:sp>
        <p:nvSpPr>
          <p:cNvPr id="605" name="Object 605"/>
          <p:cNvSpPr txBox="1"/>
          <p:nvPr/>
        </p:nvSpPr>
        <p:spPr>
          <a:xfrm>
            <a:off x="6210299" y="8984625"/>
            <a:ext cx="846892" cy="8515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sz="4500" b="0" i="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zh-CN" altLang="en-US" sz="4500" b="0" i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606" name="image 60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007099" y="7296740"/>
            <a:ext cx="800100" cy="796541"/>
          </a:xfrm>
          <a:prstGeom prst="rect">
            <a:avLst/>
          </a:prstGeom>
        </p:spPr>
      </p:pic>
      <p:sp>
        <p:nvSpPr>
          <p:cNvPr id="607" name="Object 607"/>
          <p:cNvSpPr txBox="1"/>
          <p:nvPr/>
        </p:nvSpPr>
        <p:spPr>
          <a:xfrm>
            <a:off x="6222999" y="7280503"/>
            <a:ext cx="834182" cy="8515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sz="4500" b="0" i="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zh-CN" altLang="en-US" sz="4500" b="0" i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608" name="image 60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009609" y="5697219"/>
            <a:ext cx="811583" cy="795332"/>
          </a:xfrm>
          <a:prstGeom prst="rect">
            <a:avLst/>
          </a:prstGeom>
        </p:spPr>
      </p:pic>
      <p:sp>
        <p:nvSpPr>
          <p:cNvPr id="609" name="Object 609"/>
          <p:cNvSpPr txBox="1"/>
          <p:nvPr/>
        </p:nvSpPr>
        <p:spPr>
          <a:xfrm>
            <a:off x="6261100" y="5677981"/>
            <a:ext cx="796052" cy="8515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sz="4500" b="0" i="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zh-CN" altLang="en-US" sz="4500" b="0" i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11" name="Object 6011"/>
          <p:cNvSpPr txBox="1"/>
          <p:nvPr/>
        </p:nvSpPr>
        <p:spPr>
          <a:xfrm>
            <a:off x="7353300" y="8999219"/>
            <a:ext cx="12506640" cy="14235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17000"/>
              </a:lnSpc>
            </a:pPr>
            <a:r>
              <a:rPr lang="zh-CN" sz="4000" b="0" i="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活动区域：室内</a:t>
            </a:r>
            <a:endParaRPr lang="zh-CN" sz="4000" b="0" i="0" dirty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12" name="Object 6012"/>
          <p:cNvSpPr txBox="1"/>
          <p:nvPr/>
        </p:nvSpPr>
        <p:spPr>
          <a:xfrm>
            <a:off x="7378700" y="7242403"/>
            <a:ext cx="12481220" cy="152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sz="4080" b="0" i="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活动时间：</a:t>
            </a:r>
            <a:r>
              <a:rPr lang="en-US" altLang="zh-CN" sz="4080" b="0" i="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2022</a:t>
            </a:r>
            <a:r>
              <a:rPr lang="zh-CN" altLang="en-US" sz="4080" b="0" i="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z="4080" b="0" i="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zh-CN" altLang="en-US" sz="4080" b="0" i="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月周六、周日</a:t>
            </a:r>
            <a:endParaRPr lang="zh-CN" altLang="en-US" sz="4080" b="0" i="0" dirty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013" name="Object 6013"/>
          <p:cNvSpPr txBox="1"/>
          <p:nvPr/>
        </p:nvSpPr>
        <p:spPr>
          <a:xfrm>
            <a:off x="7378700" y="5697219"/>
            <a:ext cx="12481217" cy="74989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sz="4000" b="0" i="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活动主题：不负夏日，瓜分快乐</a:t>
            </a:r>
            <a:endParaRPr lang="zh-CN" altLang="en-US" sz="4000" b="0" i="0" dirty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14" name="Object 6014"/>
          <p:cNvSpPr txBox="1"/>
          <p:nvPr/>
        </p:nvSpPr>
        <p:spPr>
          <a:xfrm>
            <a:off x="6009640" y="3125940"/>
            <a:ext cx="8524301" cy="141081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02000"/>
              </a:lnSpc>
            </a:pPr>
            <a:r>
              <a:rPr lang="zh-CN" altLang="en-US" sz="9600" b="1">
                <a:latin typeface="微软雅黑" panose="020B0503020204020204" charset="-122"/>
                <a:ea typeface="微软雅黑" panose="020B0503020204020204" charset="-122"/>
              </a:rPr>
              <a:t>活动概况</a:t>
            </a:r>
            <a:endParaRPr lang="zh-CN" altLang="en-US" sz="9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image 60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032499" y="10676271"/>
            <a:ext cx="750592" cy="767813"/>
          </a:xfrm>
          <a:prstGeom prst="rect">
            <a:avLst/>
          </a:prstGeom>
        </p:spPr>
      </p:pic>
      <p:sp>
        <p:nvSpPr>
          <p:cNvPr id="3" name="Object 605"/>
          <p:cNvSpPr txBox="1"/>
          <p:nvPr/>
        </p:nvSpPr>
        <p:spPr>
          <a:xfrm>
            <a:off x="6235699" y="10640070"/>
            <a:ext cx="846892" cy="8515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en-US" altLang="zh-CN" sz="4500" b="0" i="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en-US" altLang="zh-CN" sz="4500" b="0" i="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Object 6011"/>
          <p:cNvSpPr txBox="1"/>
          <p:nvPr/>
        </p:nvSpPr>
        <p:spPr>
          <a:xfrm>
            <a:off x="7378700" y="10654664"/>
            <a:ext cx="12506640" cy="14235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17000"/>
              </a:lnSpc>
            </a:pPr>
            <a:r>
              <a:rPr lang="zh-CN" sz="4000" b="0" i="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活动可参与人数：</a:t>
            </a:r>
            <a:r>
              <a:rPr lang="en-US" altLang="zh-CN" sz="4000" b="0" i="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50</a:t>
            </a:r>
            <a:r>
              <a:rPr lang="zh-CN" altLang="en-US" sz="4000" b="0" i="0" dirty="0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</a:rPr>
              <a:t>人左右</a:t>
            </a:r>
            <a:endParaRPr lang="zh-CN" altLang="en-US" sz="4000" b="0" i="0" dirty="0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01" name="image 60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911013" name="image 110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77670" y="5010785"/>
            <a:ext cx="889000" cy="1054100"/>
          </a:xfrm>
          <a:prstGeom prst="rect">
            <a:avLst/>
          </a:prstGeom>
        </p:spPr>
      </p:pic>
      <p:sp>
        <p:nvSpPr>
          <p:cNvPr id="11014" name="Object 11014"/>
          <p:cNvSpPr txBox="1"/>
          <p:nvPr/>
        </p:nvSpPr>
        <p:spPr>
          <a:xfrm>
            <a:off x="2871470" y="4740910"/>
            <a:ext cx="7749540" cy="14998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altLang="en-US" sz="6600" b="1" i="0" dirty="0">
                <a:solidFill>
                  <a:srgbClr val="46A262"/>
                </a:solidFill>
                <a:latin typeface="微软雅黑 Light" panose="020B0502040204020203" charset="-122"/>
                <a:ea typeface="微软雅黑 Light" panose="020B0502040204020203" charset="-122"/>
              </a:rPr>
              <a:t>七彩冰块</a:t>
            </a:r>
            <a:endParaRPr lang="zh-CN" altLang="en-US" sz="6600" b="1" i="0" dirty="0">
              <a:solidFill>
                <a:srgbClr val="46A262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5" name="Object 6013"/>
          <p:cNvSpPr txBox="1"/>
          <p:nvPr/>
        </p:nvSpPr>
        <p:spPr>
          <a:xfrm>
            <a:off x="2028190" y="6658610"/>
            <a:ext cx="8984615" cy="28251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使用不同颜色的冰块进行作画，感受色块融化的过程，冰冰凉凉里体验童趣。</a:t>
            </a:r>
            <a:endParaRPr lang="zh-CN" altLang="en-US" sz="4000" b="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b="7476"/>
          <a:stretch>
            <a:fillRect/>
          </a:stretch>
        </p:blipFill>
        <p:spPr>
          <a:xfrm>
            <a:off x="13650595" y="2682875"/>
            <a:ext cx="7522845" cy="9274810"/>
          </a:xfrm>
          <a:prstGeom prst="rect">
            <a:avLst/>
          </a:prstGeom>
        </p:spPr>
      </p:pic>
      <p:sp>
        <p:nvSpPr>
          <p:cNvPr id="308" name="Object 308"/>
          <p:cNvSpPr txBox="1"/>
          <p:nvPr/>
        </p:nvSpPr>
        <p:spPr>
          <a:xfrm>
            <a:off x="2002390" y="748665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altLang="en-US" sz="7000" b="0" i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夏日活动推荐</a:t>
            </a:r>
            <a:endParaRPr lang="zh-CN" altLang="en-US" sz="7000" b="0" i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01" name="image 60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2" name="image 110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77670" y="5010785"/>
            <a:ext cx="889000" cy="1054100"/>
          </a:xfrm>
          <a:prstGeom prst="rect">
            <a:avLst/>
          </a:prstGeom>
        </p:spPr>
      </p:pic>
      <p:sp>
        <p:nvSpPr>
          <p:cNvPr id="3" name="Object 11014"/>
          <p:cNvSpPr txBox="1"/>
          <p:nvPr/>
        </p:nvSpPr>
        <p:spPr>
          <a:xfrm>
            <a:off x="2871470" y="4740910"/>
            <a:ext cx="7749540" cy="14998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altLang="en-US" sz="6600" b="1" i="0" dirty="0">
                <a:solidFill>
                  <a:srgbClr val="46A262"/>
                </a:solidFill>
                <a:latin typeface="微软雅黑 Light" panose="020B0502040204020203" charset="-122"/>
                <a:ea typeface="微软雅黑 Light" panose="020B0502040204020203" charset="-122"/>
              </a:rPr>
              <a:t>煽动夏日</a:t>
            </a:r>
            <a:endParaRPr lang="zh-CN" altLang="en-US" sz="6600" b="1" i="0" dirty="0">
              <a:solidFill>
                <a:srgbClr val="46A262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6013" name="Object 6013"/>
          <p:cNvSpPr txBox="1"/>
          <p:nvPr/>
        </p:nvSpPr>
        <p:spPr>
          <a:xfrm>
            <a:off x="2028190" y="6658610"/>
            <a:ext cx="8584565" cy="28251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大人和孩子们可以选用自己喜欢的颜色和小元素，在透明团扇上任意发挥自制团扇。</a:t>
            </a:r>
            <a:endParaRPr lang="zh-CN" altLang="en-US" sz="4000" b="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308" name="Object 308"/>
          <p:cNvSpPr txBox="1"/>
          <p:nvPr/>
        </p:nvSpPr>
        <p:spPr>
          <a:xfrm>
            <a:off x="2002390" y="748665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altLang="en-US" sz="7000" b="0" i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夏日活动推荐</a:t>
            </a:r>
            <a:endParaRPr lang="zh-CN" altLang="en-US" sz="7000" b="0" i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8100" y="3485515"/>
            <a:ext cx="5769610" cy="76879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rcRect b="7487"/>
          <a:stretch>
            <a:fillRect/>
          </a:stretch>
        </p:blipFill>
        <p:spPr>
          <a:xfrm>
            <a:off x="17510125" y="3485515"/>
            <a:ext cx="6245225" cy="76879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01" name="image 60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911013" name="image 110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77670" y="5010785"/>
            <a:ext cx="889000" cy="1054100"/>
          </a:xfrm>
          <a:prstGeom prst="rect">
            <a:avLst/>
          </a:prstGeom>
        </p:spPr>
      </p:pic>
      <p:sp>
        <p:nvSpPr>
          <p:cNvPr id="11014" name="Object 11014"/>
          <p:cNvSpPr txBox="1"/>
          <p:nvPr/>
        </p:nvSpPr>
        <p:spPr>
          <a:xfrm>
            <a:off x="2871470" y="4740910"/>
            <a:ext cx="8030210" cy="14998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23000"/>
              </a:lnSpc>
            </a:pPr>
            <a:r>
              <a:rPr lang="zh-CN" altLang="en-US" sz="6600" b="1" i="0" dirty="0">
                <a:solidFill>
                  <a:srgbClr val="46A262"/>
                </a:solidFill>
                <a:latin typeface="微软雅黑 Light" panose="020B0502040204020203" charset="-122"/>
                <a:ea typeface="微软雅黑 Light" panose="020B0502040204020203" charset="-122"/>
              </a:rPr>
              <a:t>彩色的风</a:t>
            </a:r>
            <a:endParaRPr lang="zh-CN" altLang="en-US" sz="6600" b="1" i="0" dirty="0">
              <a:solidFill>
                <a:srgbClr val="46A262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6013" name="Object 6013"/>
          <p:cNvSpPr txBox="1"/>
          <p:nvPr/>
        </p:nvSpPr>
        <p:spPr>
          <a:xfrm>
            <a:off x="2028190" y="6658610"/>
            <a:ext cx="8584565" cy="28251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4000" b="0" i="0" dirty="0">
                <a:solidFill>
                  <a:srgbClr val="333333"/>
                </a:solidFill>
                <a:latin typeface="微软雅黑 Light" panose="020B0502040204020203" charset="-122"/>
                <a:ea typeface="微软雅黑 Light" panose="020B0502040204020203" charset="-122"/>
              </a:rPr>
              <a:t>选用自己喜欢的颜色，手绘风车。</a:t>
            </a:r>
            <a:endParaRPr lang="zh-CN" altLang="en-US" sz="4000" b="0" i="0" dirty="0">
              <a:solidFill>
                <a:srgbClr val="333333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308" name="Object 308"/>
          <p:cNvSpPr txBox="1"/>
          <p:nvPr/>
        </p:nvSpPr>
        <p:spPr>
          <a:xfrm>
            <a:off x="2002390" y="748665"/>
            <a:ext cx="5854971" cy="13218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algn="r">
              <a:lnSpc>
                <a:spcPct val="123000"/>
              </a:lnSpc>
            </a:pPr>
            <a:r>
              <a:rPr lang="zh-CN" altLang="en-US" sz="7000" b="0" i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夏日活动推荐</a:t>
            </a:r>
            <a:endParaRPr lang="zh-CN" altLang="en-US" sz="7000" b="0" i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b="8640"/>
          <a:stretch>
            <a:fillRect/>
          </a:stretch>
        </p:blipFill>
        <p:spPr>
          <a:xfrm>
            <a:off x="13306425" y="2070735"/>
            <a:ext cx="7465695" cy="908748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COMMONDATA" val="eyJoZGlkIjoiYTZmNjcyMWQ4NWZkZGVmNGIzZDY5ZmY0ODc1ODExYWEifQ=="/>
  <p:tag name="KSO_WPP_MARK_KEY" val="eca1304a-2587-4f1b-8cf8-b074a1f1693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1072</Words>
  <PresentationFormat>自定义</PresentationFormat>
  <Paragraphs>167</Paragraphs>
  <Slides>25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37" baseType="lpstr">
      <vt:lpstr>Arial</vt:lpstr>
      <vt:lpstr>宋体</vt:lpstr>
      <vt:lpstr>Wingdings</vt:lpstr>
      <vt:lpstr>微软雅黑</vt:lpstr>
      <vt:lpstr>微软雅黑 Light</vt:lpstr>
      <vt:lpstr>OPPOSans-B</vt:lpstr>
      <vt:lpstr>OPPOSans-R</vt:lpstr>
      <vt:lpstr>Arial Unicode MS</vt:lpstr>
      <vt:lpstr>等线</vt:lpstr>
      <vt:lpstr>Calibri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2022-04-04T07:01:00Z</dcterms:created>
  <dcterms:modified xsi:type="dcterms:W3CDTF">2023-05-27T13:48:26Z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D5C99395FC6A4D1882B38EA82B29EC96</vt:lpwstr>
  </property>
  <property fmtid="{D5CDD505-2E9C-101B-9397-08002B2CF9AE}" pid="3" name="KSOProductBuildVer">
    <vt:lpwstr>2052-11.1.0.14309</vt:lpwstr>
  </property>
  <property fmtid="{D5CDD505-2E9C-101B-9397-08002B2CF9AE}" pid="4" name="NXPowerLiteLastOptimized">
    <vt:lpwstr>1717616</vt:lpwstr>
  </property>
  <property fmtid="{D5CDD505-2E9C-101B-9397-08002B2CF9AE}" pid="5" name="NXPowerLiteSettings">
    <vt:lpwstr>C700052003A000</vt:lpwstr>
  </property>
  <property fmtid="{D5CDD505-2E9C-101B-9397-08002B2CF9AE}" pid="6" name="NXPowerLiteVersion">
    <vt:lpwstr>D8.0.2</vt:lpwstr>
  </property>
</Properties>
</file>