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326" r:id="rId3"/>
    <p:sldId id="280" r:id="rId4"/>
    <p:sldId id="281" r:id="rId5"/>
    <p:sldId id="260" r:id="rId6"/>
    <p:sldId id="263" r:id="rId7"/>
    <p:sldId id="258" r:id="rId9"/>
    <p:sldId id="259" r:id="rId10"/>
    <p:sldId id="262" r:id="rId11"/>
    <p:sldId id="322" r:id="rId12"/>
    <p:sldId id="282" r:id="rId13"/>
    <p:sldId id="320" r:id="rId14"/>
    <p:sldId id="275" r:id="rId15"/>
    <p:sldId id="276" r:id="rId16"/>
    <p:sldId id="278" r:id="rId17"/>
    <p:sldId id="277" r:id="rId18"/>
    <p:sldId id="283" r:id="rId19"/>
    <p:sldId id="264" r:id="rId20"/>
    <p:sldId id="269" r:id="rId21"/>
    <p:sldId id="265" r:id="rId22"/>
    <p:sldId id="270" r:id="rId23"/>
    <p:sldId id="266" r:id="rId24"/>
    <p:sldId id="271" r:id="rId25"/>
    <p:sldId id="267" r:id="rId26"/>
    <p:sldId id="272" r:id="rId27"/>
    <p:sldId id="268" r:id="rId28"/>
    <p:sldId id="273" r:id="rId29"/>
    <p:sldId id="284" r:id="rId30"/>
    <p:sldId id="323" r:id="rId31"/>
    <p:sldId id="324" r:id="rId32"/>
    <p:sldId id="298" r:id="rId33"/>
    <p:sldId id="299" r:id="rId34"/>
    <p:sldId id="300" r:id="rId35"/>
    <p:sldId id="297" r:id="rId36"/>
    <p:sldId id="261" r:id="rId37"/>
    <p:sldId id="288" r:id="rId38"/>
    <p:sldId id="296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327" r:id="rId47"/>
  </p:sldIdLst>
  <p:sldSz cx="12192000" cy="6858000"/>
  <p:notesSz cx="6858000" cy="9144000"/>
  <p:custDataLst>
    <p:tags r:id="rId5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ADD"/>
    <a:srgbClr val="03CEDB"/>
    <a:srgbClr val="FFFFFF"/>
    <a:srgbClr val="AAAAC6"/>
    <a:srgbClr val="1D41D5"/>
    <a:srgbClr val="1F2DA8"/>
    <a:srgbClr val="D9D9D9"/>
    <a:srgbClr val="DCDCDC"/>
    <a:srgbClr val="F0F0F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108" y="654"/>
      </p:cViewPr>
      <p:guideLst>
        <p:guide orient="horz" pos="2159"/>
        <p:guide pos="384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1" Type="http://schemas.openxmlformats.org/officeDocument/2006/relationships/tags" Target="tags/tag96.xml"/><Relationship Id="rId50" Type="http://schemas.openxmlformats.org/officeDocument/2006/relationships/tableStyles" Target="tableStyles.xml"/><Relationship Id="rId5" Type="http://schemas.openxmlformats.org/officeDocument/2006/relationships/slide" Target="slides/slide3.xml"/><Relationship Id="rId49" Type="http://schemas.openxmlformats.org/officeDocument/2006/relationships/viewProps" Target="viewProps.xml"/><Relationship Id="rId48" Type="http://schemas.openxmlformats.org/officeDocument/2006/relationships/presProps" Target="presProps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GIF"/><Relationship Id="rId3" Type="http://schemas.openxmlformats.org/officeDocument/2006/relationships/image" Target="../media/image21.jpeg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Relationship Id="rId3" Type="http://schemas.openxmlformats.org/officeDocument/2006/relationships/image" Target="../media/image27.jpeg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75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7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79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0.xml"/><Relationship Id="rId1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81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3.xml"/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image" Target="../media/image6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87.xml"/><Relationship Id="rId2" Type="http://schemas.openxmlformats.org/officeDocument/2006/relationships/image" Target="../media/image63.jpeg"/><Relationship Id="rId1" Type="http://schemas.openxmlformats.org/officeDocument/2006/relationships/tags" Target="../tags/tag8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image" Target="../media/image6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image" Target="../media/image6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0.xml"/><Relationship Id="rId1" Type="http://schemas.openxmlformats.org/officeDocument/2006/relationships/image" Target="../media/image66.jpe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1.xml"/><Relationship Id="rId2" Type="http://schemas.openxmlformats.org/officeDocument/2006/relationships/image" Target="../media/image68.jpeg"/><Relationship Id="rId1" Type="http://schemas.openxmlformats.org/officeDocument/2006/relationships/image" Target="../media/image6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image" Target="../media/image6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3.xml"/><Relationship Id="rId1" Type="http://schemas.openxmlformats.org/officeDocument/2006/relationships/image" Target="../media/image7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4.xml"/><Relationship Id="rId1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1.jpeg"/><Relationship Id="rId1" Type="http://schemas.openxmlformats.org/officeDocument/2006/relationships/image" Target="../media/image1.jpe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image" Target="../media/image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4.jpe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7.jpeg"/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image" Target="../media/image1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image" Target="../media/image1.jpeg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image" Target="../media/image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5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8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9.xml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70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0"/>
            <a:ext cx="12192000" cy="6858000"/>
          </a:xfrm>
          <a:prstGeom prst="rect">
            <a:avLst/>
          </a:prstGeom>
        </p:spPr>
      </p:pic>
      <p:sp>
        <p:nvSpPr>
          <p:cNvPr id="5" name="波形 4"/>
          <p:cNvSpPr/>
          <p:nvPr/>
        </p:nvSpPr>
        <p:spPr>
          <a:xfrm rot="21300000">
            <a:off x="2506980" y="1969770"/>
            <a:ext cx="2532380" cy="1295400"/>
          </a:xfrm>
          <a:prstGeom prst="wave">
            <a:avLst>
              <a:gd name="adj1" fmla="val 5147"/>
              <a:gd name="adj2" fmla="val 0"/>
            </a:avLst>
          </a:prstGeom>
          <a:solidFill>
            <a:srgbClr val="03CEDB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>
                <a:latin typeface="三极题黑简体" charset="-122"/>
                <a:ea typeface="三极题黑简体" charset="-122"/>
              </a:rPr>
              <a:t>夏日限定</a:t>
            </a:r>
            <a:endParaRPr lang="zh-CN" altLang="en-US" sz="4400" b="1">
              <a:latin typeface="三极题黑简体" charset="-122"/>
              <a:ea typeface="三极题黑简体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90795" y="2183130"/>
            <a:ext cx="4602480" cy="1476375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>
              <a:lnSpc>
                <a:spcPct val="60000"/>
              </a:lnSpc>
            </a:pPr>
            <a:r>
              <a:rPr lang="zh-CN" sz="15000" i="1">
                <a:ln w="5715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3">
                        <a:lumMod val="40000"/>
                        <a:lumOff val="60000"/>
                      </a:schemeClr>
                    </a:gs>
                    <a:gs pos="74000">
                      <a:srgbClr val="03CEDB"/>
                    </a:gs>
                    <a:gs pos="83000">
                      <a:srgbClr val="03CEDB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汉仪圆叠体简" panose="02010600000101010101" charset="-122"/>
                <a:ea typeface="汉仪圆叠体简" panose="02010600000101010101" charset="-122"/>
                <a:cs typeface="汉仪圆叠体简" panose="02010600000101010101" charset="-122"/>
                <a:sym typeface="+mn-ea"/>
              </a:rPr>
              <a:t>浪</a:t>
            </a:r>
            <a:r>
              <a:rPr lang="zh-CN" sz="6600" i="1">
                <a:ln w="5715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3">
                        <a:lumMod val="40000"/>
                        <a:lumOff val="60000"/>
                      </a:schemeClr>
                    </a:gs>
                    <a:gs pos="74000">
                      <a:srgbClr val="03CEDB"/>
                    </a:gs>
                    <a:gs pos="83000">
                      <a:srgbClr val="03CEDB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汉仪圆叠体简" panose="02010600000101010101" charset="-122"/>
                <a:ea typeface="汉仪圆叠体简" panose="02010600000101010101" charset="-122"/>
                <a:cs typeface="汉仪圆叠体简" panose="02010600000101010101" charset="-122"/>
                <a:sym typeface="+mn-ea"/>
              </a:rPr>
              <a:t>力全开</a:t>
            </a:r>
            <a:endParaRPr lang="zh-CN" altLang="en-US" sz="6600" i="1">
              <a:ln w="9525" cmpd="sng">
                <a:solidFill>
                  <a:schemeClr val="accent1"/>
                </a:solidFill>
                <a:prstDash val="solid"/>
              </a:ln>
              <a:gradFill>
                <a:gsLst>
                  <a:gs pos="0">
                    <a:schemeClr val="accent3">
                      <a:lumMod val="40000"/>
                      <a:lumOff val="60000"/>
                    </a:schemeClr>
                  </a:gs>
                  <a:gs pos="74000">
                    <a:srgbClr val="03CEDB"/>
                  </a:gs>
                  <a:gs pos="83000">
                    <a:srgbClr val="03CEDB"/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5400000" scaled="0"/>
              </a:gra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汉仪圆叠体简" panose="02010600000101010101" charset="-122"/>
              <a:ea typeface="汉仪圆叠体简" panose="02010600000101010101" charset="-122"/>
              <a:cs typeface="汉仪圆叠体简" panose="0201060000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55545" y="3201670"/>
            <a:ext cx="5440680" cy="2399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8800" i="1">
                <a:ln w="635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FEFADD"/>
                    </a:gs>
                    <a:gs pos="74000">
                      <a:srgbClr val="03CEDB"/>
                    </a:gs>
                    <a:gs pos="83000">
                      <a:srgbClr val="03CEDB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汉仪圆叠体简" panose="02010600000101010101" charset="-122"/>
                <a:ea typeface="汉仪圆叠体简" panose="02010600000101010101" charset="-122"/>
                <a:cs typeface="汉仪方叠体简" panose="02010600000101010101" charset="-122"/>
                <a:sym typeface="+mn-ea"/>
              </a:rPr>
              <a:t>冰</a:t>
            </a:r>
            <a:r>
              <a:rPr lang="zh-CN" altLang="en-US" sz="15000" i="1">
                <a:ln w="635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FEFADD"/>
                    </a:gs>
                    <a:gs pos="74000">
                      <a:srgbClr val="03CEDB"/>
                    </a:gs>
                    <a:gs pos="83000">
                      <a:srgbClr val="03CEDB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汉仪圆叠体简" panose="02010600000101010101" charset="-122"/>
                <a:ea typeface="汉仪圆叠体简" panose="02010600000101010101" charset="-122"/>
                <a:cs typeface="汉仪方叠体简" panose="02010600000101010101" charset="-122"/>
                <a:sym typeface="+mn-ea"/>
              </a:rPr>
              <a:t>爽</a:t>
            </a:r>
            <a:r>
              <a:rPr lang="zh-CN" altLang="en-US" sz="8800" i="1">
                <a:ln w="635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FEFADD"/>
                    </a:gs>
                    <a:gs pos="74000">
                      <a:srgbClr val="03CEDB"/>
                    </a:gs>
                    <a:gs pos="83000">
                      <a:srgbClr val="03CEDB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汉仪圆叠体简" panose="02010600000101010101" charset="-122"/>
                <a:ea typeface="汉仪圆叠体简" panose="02010600000101010101" charset="-122"/>
                <a:cs typeface="汉仪方叠体简" panose="02010600000101010101" charset="-122"/>
                <a:sym typeface="+mn-ea"/>
              </a:rPr>
              <a:t>一夏</a:t>
            </a:r>
            <a:endParaRPr lang="zh-CN" altLang="en-US" sz="8800" i="1">
              <a:ln w="63500" cmpd="sng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rgbClr val="FEFADD"/>
                  </a:gs>
                  <a:gs pos="74000">
                    <a:srgbClr val="03CEDB"/>
                  </a:gs>
                  <a:gs pos="83000">
                    <a:srgbClr val="03CEDB"/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5400000" scaled="0"/>
              </a:gra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汉仪圆叠体简" panose="02010600000101010101" charset="-122"/>
              <a:ea typeface="汉仪圆叠体简" panose="02010600000101010101" charset="-122"/>
              <a:cs typeface="汉仪方叠体简" panose="0201060000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/>
          <p:nvPr/>
        </p:nvPicPr>
        <p:blipFill>
          <a:blip r:embed="rId1"/>
          <a:srcRect t="20370" b="8148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68200" cy="68961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2448560" y="2642235"/>
            <a:ext cx="5580380" cy="1536700"/>
            <a:chOff x="3856" y="4161"/>
            <a:chExt cx="8788" cy="2420"/>
          </a:xfrm>
        </p:grpSpPr>
        <p:sp>
          <p:nvSpPr>
            <p:cNvPr id="2" name="文本框 1"/>
            <p:cNvSpPr txBox="1"/>
            <p:nvPr/>
          </p:nvSpPr>
          <p:spPr>
            <a:xfrm>
              <a:off x="6596" y="4427"/>
              <a:ext cx="604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7200">
                  <a:solidFill>
                    <a:srgbClr val="1D41D5"/>
                  </a:solidFill>
                  <a:latin typeface="汉仪方叠体简" panose="02010600000101010101" charset="-122"/>
                  <a:ea typeface="汉仪方叠体简" panose="02010600000101010101" charset="-122"/>
                </a:rPr>
                <a:t>活动宣传</a:t>
              </a:r>
              <a:endParaRPr lang="zh-CN" altLang="en-US" sz="72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endParaRPr>
            </a:p>
          </p:txBody>
        </p:sp>
        <p:sp>
          <p:nvSpPr>
            <p:cNvPr id="3" name="椭圆 2"/>
            <p:cNvSpPr/>
            <p:nvPr/>
          </p:nvSpPr>
          <p:spPr>
            <a:xfrm>
              <a:off x="3856" y="4161"/>
              <a:ext cx="2420" cy="2420"/>
            </a:xfrm>
            <a:prstGeom prst="ellipse">
              <a:avLst/>
            </a:prstGeom>
            <a:solidFill>
              <a:srgbClr val="1D4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9600">
                  <a:latin typeface="汉仪方叠体简" panose="02010600000101010101" charset="-122"/>
                  <a:ea typeface="汉仪方叠体简" panose="02010600000101010101" charset="-122"/>
                </a:rPr>
                <a:t>二</a:t>
              </a:r>
              <a:endParaRPr lang="zh-CN" altLang="en-US" sz="9600">
                <a:latin typeface="汉仪方叠体简" panose="02010600000101010101" charset="-122"/>
                <a:ea typeface="汉仪方叠体简" panose="02010600000101010101" charset="-122"/>
              </a:endParaRPr>
            </a:p>
          </p:txBody>
        </p:sp>
      </p:grp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38430" y="127000"/>
            <a:ext cx="11913235" cy="6603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818832" y="3211367"/>
            <a:ext cx="4730115" cy="2168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dk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ea"/>
              </a:rPr>
              <a:t>活动期期间，公众号每天1篇活动花絮软文</a:t>
            </a:r>
            <a:r>
              <a:rPr lang="zh-CN" altLang="en-US"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ea"/>
              </a:rPr>
              <a:t>持续预热</a:t>
            </a:r>
            <a:r>
              <a:rPr lang="zh-CN" altLang="en-US">
                <a:solidFill>
                  <a:schemeClr val="dk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ea"/>
              </a:rPr>
              <a:t>活动，联合地方公众号和合作炒热</a:t>
            </a:r>
            <a:r>
              <a:rPr lang="en-US" altLang="zh-CN">
                <a:solidFill>
                  <a:schemeClr val="dk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ea"/>
              </a:rPr>
              <a:t>“</a:t>
            </a:r>
            <a:r>
              <a:rPr lang="zh-CN" altLang="en-US">
                <a:solidFill>
                  <a:schemeClr val="dk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ea"/>
              </a:rPr>
              <a:t>冲浪派对</a:t>
            </a:r>
            <a:r>
              <a:rPr lang="en-US" altLang="zh-CN">
                <a:solidFill>
                  <a:schemeClr val="dk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ea"/>
              </a:rPr>
              <a:t>”</a:t>
            </a:r>
            <a:r>
              <a:rPr lang="zh-CN" altLang="en-US">
                <a:solidFill>
                  <a:schemeClr val="dk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ea"/>
              </a:rPr>
              <a:t>。</a:t>
            </a:r>
            <a:endParaRPr lang="zh-CN" altLang="en-US">
              <a:solidFill>
                <a:schemeClr val="dk1"/>
              </a:solidFill>
              <a:latin typeface="汉仪铸字木头人简" panose="00020600040101010101" charset="-122"/>
              <a:ea typeface="汉仪铸字木头人简" panose="00020600040101010101" charset="-122"/>
              <a:cs typeface="汉仪铸字木头人简" panose="00020600040101010101" charset="-122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000000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ea"/>
              </a:rPr>
              <a:t>精准有效地聚焦目标人群，开拓项目品牌的知名度，实现圈层化影响。</a:t>
            </a:r>
            <a:endParaRPr lang="zh-CN" dirty="0">
              <a:solidFill>
                <a:schemeClr val="tx1"/>
              </a:solidFill>
              <a:latin typeface="汉仪铸字木头人简" panose="00020600040101010101" charset="-122"/>
              <a:ea typeface="汉仪铸字木头人简" panose="00020600040101010101" charset="-122"/>
              <a:cs typeface="汉仪铸字木头人简" panose="00020600040101010101" charset="-122"/>
              <a:sym typeface="+mn-lt"/>
            </a:endParaRPr>
          </a:p>
        </p:txBody>
      </p:sp>
      <p:sp>
        <p:nvSpPr>
          <p:cNvPr id="13" name="Freeform 21"/>
          <p:cNvSpPr/>
          <p:nvPr/>
        </p:nvSpPr>
        <p:spPr bwMode="auto">
          <a:xfrm>
            <a:off x="958215" y="2491170"/>
            <a:ext cx="4285525" cy="328445"/>
          </a:xfrm>
          <a:custGeom>
            <a:avLst/>
            <a:gdLst>
              <a:gd name="T0" fmla="*/ 3 w 764"/>
              <a:gd name="T1" fmla="*/ 1 h 70"/>
              <a:gd name="T2" fmla="*/ 0 w 764"/>
              <a:gd name="T3" fmla="*/ 4 h 70"/>
              <a:gd name="T4" fmla="*/ 3 w 764"/>
              <a:gd name="T5" fmla="*/ 8 h 70"/>
              <a:gd name="T6" fmla="*/ 183 w 764"/>
              <a:gd name="T7" fmla="*/ 7 h 70"/>
              <a:gd name="T8" fmla="*/ 625 w 764"/>
              <a:gd name="T9" fmla="*/ 9 h 70"/>
              <a:gd name="T10" fmla="*/ 638 w 764"/>
              <a:gd name="T11" fmla="*/ 9 h 70"/>
              <a:gd name="T12" fmla="*/ 517 w 764"/>
              <a:gd name="T13" fmla="*/ 13 h 70"/>
              <a:gd name="T14" fmla="*/ 241 w 764"/>
              <a:gd name="T15" fmla="*/ 22 h 70"/>
              <a:gd name="T16" fmla="*/ 47 w 764"/>
              <a:gd name="T17" fmla="*/ 33 h 70"/>
              <a:gd name="T18" fmla="*/ 47 w 764"/>
              <a:gd name="T19" fmla="*/ 39 h 70"/>
              <a:gd name="T20" fmla="*/ 215 w 764"/>
              <a:gd name="T21" fmla="*/ 33 h 70"/>
              <a:gd name="T22" fmla="*/ 539 w 764"/>
              <a:gd name="T23" fmla="*/ 40 h 70"/>
              <a:gd name="T24" fmla="*/ 530 w 764"/>
              <a:gd name="T25" fmla="*/ 40 h 70"/>
              <a:gd name="T26" fmla="*/ 236 w 764"/>
              <a:gd name="T27" fmla="*/ 60 h 70"/>
              <a:gd name="T28" fmla="*/ 217 w 764"/>
              <a:gd name="T29" fmla="*/ 63 h 70"/>
              <a:gd name="T30" fmla="*/ 215 w 764"/>
              <a:gd name="T31" fmla="*/ 67 h 70"/>
              <a:gd name="T32" fmla="*/ 218 w 764"/>
              <a:gd name="T33" fmla="*/ 70 h 70"/>
              <a:gd name="T34" fmla="*/ 237 w 764"/>
              <a:gd name="T35" fmla="*/ 67 h 70"/>
              <a:gd name="T36" fmla="*/ 530 w 764"/>
              <a:gd name="T37" fmla="*/ 47 h 70"/>
              <a:gd name="T38" fmla="*/ 575 w 764"/>
              <a:gd name="T39" fmla="*/ 47 h 70"/>
              <a:gd name="T40" fmla="*/ 575 w 764"/>
              <a:gd name="T41" fmla="*/ 41 h 70"/>
              <a:gd name="T42" fmla="*/ 573 w 764"/>
              <a:gd name="T43" fmla="*/ 40 h 70"/>
              <a:gd name="T44" fmla="*/ 560 w 764"/>
              <a:gd name="T45" fmla="*/ 37 h 70"/>
              <a:gd name="T46" fmla="*/ 321 w 764"/>
              <a:gd name="T47" fmla="*/ 22 h 70"/>
              <a:gd name="T48" fmla="*/ 517 w 764"/>
              <a:gd name="T49" fmla="*/ 19 h 70"/>
              <a:gd name="T50" fmla="*/ 668 w 764"/>
              <a:gd name="T51" fmla="*/ 14 h 70"/>
              <a:gd name="T52" fmla="*/ 761 w 764"/>
              <a:gd name="T53" fmla="*/ 8 h 70"/>
              <a:gd name="T54" fmla="*/ 763 w 764"/>
              <a:gd name="T55" fmla="*/ 7 h 70"/>
              <a:gd name="T56" fmla="*/ 763 w 764"/>
              <a:gd name="T57" fmla="*/ 2 h 70"/>
              <a:gd name="T58" fmla="*/ 763 w 764"/>
              <a:gd name="T59" fmla="*/ 2 h 70"/>
              <a:gd name="T60" fmla="*/ 759 w 764"/>
              <a:gd name="T61" fmla="*/ 2 h 70"/>
              <a:gd name="T62" fmla="*/ 759 w 764"/>
              <a:gd name="T63" fmla="*/ 2 h 70"/>
              <a:gd name="T64" fmla="*/ 759 w 764"/>
              <a:gd name="T65" fmla="*/ 2 h 70"/>
              <a:gd name="T66" fmla="*/ 682 w 764"/>
              <a:gd name="T67" fmla="*/ 2 h 70"/>
              <a:gd name="T68" fmla="*/ 625 w 764"/>
              <a:gd name="T69" fmla="*/ 2 h 70"/>
              <a:gd name="T70" fmla="*/ 183 w 764"/>
              <a:gd name="T71" fmla="*/ 1 h 70"/>
              <a:gd name="T72" fmla="*/ 3 w 764"/>
              <a:gd name="T73" fmla="*/ 1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64" h="70">
                <a:moveTo>
                  <a:pt x="3" y="1"/>
                </a:moveTo>
                <a:cubicBezTo>
                  <a:pt x="1" y="1"/>
                  <a:pt x="0" y="3"/>
                  <a:pt x="0" y="4"/>
                </a:cubicBezTo>
                <a:cubicBezTo>
                  <a:pt x="0" y="6"/>
                  <a:pt x="1" y="8"/>
                  <a:pt x="3" y="8"/>
                </a:cubicBezTo>
                <a:cubicBezTo>
                  <a:pt x="59" y="8"/>
                  <a:pt x="121" y="8"/>
                  <a:pt x="183" y="7"/>
                </a:cubicBezTo>
                <a:cubicBezTo>
                  <a:pt x="330" y="7"/>
                  <a:pt x="473" y="7"/>
                  <a:pt x="625" y="9"/>
                </a:cubicBezTo>
                <a:cubicBezTo>
                  <a:pt x="627" y="9"/>
                  <a:pt x="632" y="9"/>
                  <a:pt x="638" y="9"/>
                </a:cubicBezTo>
                <a:cubicBezTo>
                  <a:pt x="581" y="11"/>
                  <a:pt x="523" y="13"/>
                  <a:pt x="517" y="13"/>
                </a:cubicBezTo>
                <a:cubicBezTo>
                  <a:pt x="414" y="7"/>
                  <a:pt x="327" y="15"/>
                  <a:pt x="241" y="22"/>
                </a:cubicBezTo>
                <a:cubicBezTo>
                  <a:pt x="178" y="28"/>
                  <a:pt x="115" y="33"/>
                  <a:pt x="47" y="33"/>
                </a:cubicBezTo>
                <a:cubicBezTo>
                  <a:pt x="47" y="39"/>
                  <a:pt x="47" y="39"/>
                  <a:pt x="47" y="39"/>
                </a:cubicBezTo>
                <a:cubicBezTo>
                  <a:pt x="108" y="39"/>
                  <a:pt x="162" y="36"/>
                  <a:pt x="215" y="33"/>
                </a:cubicBezTo>
                <a:cubicBezTo>
                  <a:pt x="316" y="28"/>
                  <a:pt x="411" y="22"/>
                  <a:pt x="539" y="40"/>
                </a:cubicBezTo>
                <a:cubicBezTo>
                  <a:pt x="530" y="40"/>
                  <a:pt x="530" y="40"/>
                  <a:pt x="530" y="40"/>
                </a:cubicBezTo>
                <a:cubicBezTo>
                  <a:pt x="427" y="40"/>
                  <a:pt x="355" y="40"/>
                  <a:pt x="236" y="60"/>
                </a:cubicBezTo>
                <a:cubicBezTo>
                  <a:pt x="217" y="63"/>
                  <a:pt x="217" y="63"/>
                  <a:pt x="217" y="63"/>
                </a:cubicBezTo>
                <a:cubicBezTo>
                  <a:pt x="216" y="64"/>
                  <a:pt x="214" y="65"/>
                  <a:pt x="215" y="67"/>
                </a:cubicBezTo>
                <a:cubicBezTo>
                  <a:pt x="215" y="69"/>
                  <a:pt x="217" y="70"/>
                  <a:pt x="218" y="70"/>
                </a:cubicBezTo>
                <a:cubicBezTo>
                  <a:pt x="237" y="67"/>
                  <a:pt x="237" y="67"/>
                  <a:pt x="237" y="67"/>
                </a:cubicBezTo>
                <a:cubicBezTo>
                  <a:pt x="356" y="46"/>
                  <a:pt x="427" y="47"/>
                  <a:pt x="530" y="47"/>
                </a:cubicBezTo>
                <a:cubicBezTo>
                  <a:pt x="546" y="47"/>
                  <a:pt x="563" y="47"/>
                  <a:pt x="575" y="47"/>
                </a:cubicBezTo>
                <a:cubicBezTo>
                  <a:pt x="575" y="41"/>
                  <a:pt x="575" y="41"/>
                  <a:pt x="575" y="41"/>
                </a:cubicBezTo>
                <a:cubicBezTo>
                  <a:pt x="574" y="41"/>
                  <a:pt x="574" y="40"/>
                  <a:pt x="573" y="40"/>
                </a:cubicBezTo>
                <a:cubicBezTo>
                  <a:pt x="569" y="39"/>
                  <a:pt x="561" y="37"/>
                  <a:pt x="560" y="37"/>
                </a:cubicBezTo>
                <a:cubicBezTo>
                  <a:pt x="467" y="23"/>
                  <a:pt x="392" y="20"/>
                  <a:pt x="321" y="22"/>
                </a:cubicBezTo>
                <a:cubicBezTo>
                  <a:pt x="382" y="18"/>
                  <a:pt x="446" y="15"/>
                  <a:pt x="517" y="19"/>
                </a:cubicBezTo>
                <a:cubicBezTo>
                  <a:pt x="524" y="20"/>
                  <a:pt x="602" y="17"/>
                  <a:pt x="668" y="14"/>
                </a:cubicBezTo>
                <a:cubicBezTo>
                  <a:pt x="713" y="12"/>
                  <a:pt x="753" y="10"/>
                  <a:pt x="761" y="8"/>
                </a:cubicBezTo>
                <a:cubicBezTo>
                  <a:pt x="762" y="8"/>
                  <a:pt x="763" y="8"/>
                  <a:pt x="763" y="7"/>
                </a:cubicBezTo>
                <a:cubicBezTo>
                  <a:pt x="764" y="6"/>
                  <a:pt x="764" y="4"/>
                  <a:pt x="763" y="2"/>
                </a:cubicBezTo>
                <a:cubicBezTo>
                  <a:pt x="763" y="2"/>
                  <a:pt x="763" y="2"/>
                  <a:pt x="763" y="2"/>
                </a:cubicBezTo>
                <a:cubicBezTo>
                  <a:pt x="763" y="2"/>
                  <a:pt x="761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48" y="2"/>
                  <a:pt x="713" y="2"/>
                  <a:pt x="682" y="2"/>
                </a:cubicBezTo>
                <a:cubicBezTo>
                  <a:pt x="655" y="2"/>
                  <a:pt x="631" y="2"/>
                  <a:pt x="625" y="2"/>
                </a:cubicBezTo>
                <a:cubicBezTo>
                  <a:pt x="474" y="0"/>
                  <a:pt x="330" y="1"/>
                  <a:pt x="183" y="1"/>
                </a:cubicBezTo>
                <a:cubicBezTo>
                  <a:pt x="126" y="1"/>
                  <a:pt x="68" y="1"/>
                  <a:pt x="3" y="1"/>
                </a:cubicBezTo>
                <a:close/>
              </a:path>
            </a:pathLst>
          </a:custGeom>
          <a:solidFill>
            <a:srgbClr val="172B9B"/>
          </a:solidFill>
          <a:ln>
            <a:solidFill>
              <a:srgbClr val="172B9B"/>
            </a:solidFill>
          </a:ln>
        </p:spPr>
        <p:txBody>
          <a:bodyPr vert="horz" wrap="square" lIns="91412" tIns="45706" rIns="91412" bIns="45706" numCol="1" anchor="t" anchorCtr="0" compatLnSpc="1"/>
          <a:lstStyle/>
          <a:p>
            <a:endParaRPr lang="zh-CN" altLang="en-US" sz="2400">
              <a:solidFill>
                <a:srgbClr val="EB4F5A"/>
              </a:solidFill>
              <a:latin typeface="汉仪铸字木头人简" panose="00020600040101010101" charset="-122"/>
              <a:ea typeface="汉仪铸字木头人简" panose="00020600040101010101" charset="-122"/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104900" y="1502410"/>
            <a:ext cx="38404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>
                <a:solidFill>
                  <a:srgbClr val="172B9B"/>
                </a:solidFill>
                <a:latin typeface="汉仪铸字木头人简" panose="00020600040101010101" charset="-122"/>
                <a:ea typeface="汉仪铸字木头人简" panose="00020600040101010101" charset="-122"/>
              </a:rPr>
              <a:t>走心文案宣传</a:t>
            </a:r>
            <a:endParaRPr lang="zh-CN" altLang="en-US" sz="4800" dirty="0">
              <a:solidFill>
                <a:srgbClr val="172B9B"/>
              </a:solidFill>
              <a:latin typeface="汉仪铸字木头人简" panose="00020600040101010101" charset="-122"/>
              <a:ea typeface="汉仪铸字木头人简" panose="00020600040101010101" charset="-122"/>
            </a:endParaRPr>
          </a:p>
        </p:txBody>
      </p:sp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5631180" y="930275"/>
            <a:ext cx="3181985" cy="5410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" name="图片 109"/>
          <p:cNvPicPr/>
          <p:nvPr/>
        </p:nvPicPr>
        <p:blipFill>
          <a:blip r:embed="rId3"/>
          <a:stretch>
            <a:fillRect/>
          </a:stretch>
        </p:blipFill>
        <p:spPr>
          <a:xfrm>
            <a:off x="6141085" y="1701165"/>
            <a:ext cx="2161540" cy="3822700"/>
          </a:xfrm>
          <a:prstGeom prst="rect">
            <a:avLst/>
          </a:prstGeom>
          <a:noFill/>
          <a:ln w="9525"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5210" y="1165860"/>
            <a:ext cx="3007995" cy="49949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1085" y="1701165"/>
            <a:ext cx="2161540" cy="38227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38430" y="127000"/>
            <a:ext cx="11913235" cy="6603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818832" y="3211367"/>
            <a:ext cx="473011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+mn-ea"/>
                <a:sym typeface="+mn-lt"/>
              </a:rPr>
              <a:t>活动前期发布主题活动海报，扫描海报上二维码，可获得活动内容预告，报名并且转发海报获得现场冲浪体验畅玩卡</a:t>
            </a:r>
            <a:endParaRPr lang="zh-CN" dirty="0">
              <a:solidFill>
                <a:schemeClr val="tx1"/>
              </a:solidFill>
              <a:latin typeface="汉仪铸字木头人简" panose="00020600040101010101" charset="-122"/>
              <a:ea typeface="汉仪铸字木头人简" panose="00020600040101010101" charset="-122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+mn-ea"/>
                <a:sym typeface="+mn-lt"/>
              </a:rPr>
              <a:t>为活动预热，积累人气</a:t>
            </a:r>
            <a:endParaRPr lang="zh-CN" dirty="0">
              <a:solidFill>
                <a:schemeClr val="tx1"/>
              </a:solidFill>
              <a:latin typeface="汉仪铸字木头人简" panose="00020600040101010101" charset="-122"/>
              <a:ea typeface="汉仪铸字木头人简" panose="00020600040101010101" charset="-122"/>
              <a:cs typeface="+mn-ea"/>
              <a:sym typeface="+mn-lt"/>
            </a:endParaRPr>
          </a:p>
        </p:txBody>
      </p:sp>
      <p:sp>
        <p:nvSpPr>
          <p:cNvPr id="13" name="Freeform 21"/>
          <p:cNvSpPr/>
          <p:nvPr/>
        </p:nvSpPr>
        <p:spPr bwMode="auto">
          <a:xfrm>
            <a:off x="958215" y="2491170"/>
            <a:ext cx="4285525" cy="328445"/>
          </a:xfrm>
          <a:custGeom>
            <a:avLst/>
            <a:gdLst>
              <a:gd name="T0" fmla="*/ 3 w 764"/>
              <a:gd name="T1" fmla="*/ 1 h 70"/>
              <a:gd name="T2" fmla="*/ 0 w 764"/>
              <a:gd name="T3" fmla="*/ 4 h 70"/>
              <a:gd name="T4" fmla="*/ 3 w 764"/>
              <a:gd name="T5" fmla="*/ 8 h 70"/>
              <a:gd name="T6" fmla="*/ 183 w 764"/>
              <a:gd name="T7" fmla="*/ 7 h 70"/>
              <a:gd name="T8" fmla="*/ 625 w 764"/>
              <a:gd name="T9" fmla="*/ 9 h 70"/>
              <a:gd name="T10" fmla="*/ 638 w 764"/>
              <a:gd name="T11" fmla="*/ 9 h 70"/>
              <a:gd name="T12" fmla="*/ 517 w 764"/>
              <a:gd name="T13" fmla="*/ 13 h 70"/>
              <a:gd name="T14" fmla="*/ 241 w 764"/>
              <a:gd name="T15" fmla="*/ 22 h 70"/>
              <a:gd name="T16" fmla="*/ 47 w 764"/>
              <a:gd name="T17" fmla="*/ 33 h 70"/>
              <a:gd name="T18" fmla="*/ 47 w 764"/>
              <a:gd name="T19" fmla="*/ 39 h 70"/>
              <a:gd name="T20" fmla="*/ 215 w 764"/>
              <a:gd name="T21" fmla="*/ 33 h 70"/>
              <a:gd name="T22" fmla="*/ 539 w 764"/>
              <a:gd name="T23" fmla="*/ 40 h 70"/>
              <a:gd name="T24" fmla="*/ 530 w 764"/>
              <a:gd name="T25" fmla="*/ 40 h 70"/>
              <a:gd name="T26" fmla="*/ 236 w 764"/>
              <a:gd name="T27" fmla="*/ 60 h 70"/>
              <a:gd name="T28" fmla="*/ 217 w 764"/>
              <a:gd name="T29" fmla="*/ 63 h 70"/>
              <a:gd name="T30" fmla="*/ 215 w 764"/>
              <a:gd name="T31" fmla="*/ 67 h 70"/>
              <a:gd name="T32" fmla="*/ 218 w 764"/>
              <a:gd name="T33" fmla="*/ 70 h 70"/>
              <a:gd name="T34" fmla="*/ 237 w 764"/>
              <a:gd name="T35" fmla="*/ 67 h 70"/>
              <a:gd name="T36" fmla="*/ 530 w 764"/>
              <a:gd name="T37" fmla="*/ 47 h 70"/>
              <a:gd name="T38" fmla="*/ 575 w 764"/>
              <a:gd name="T39" fmla="*/ 47 h 70"/>
              <a:gd name="T40" fmla="*/ 575 w 764"/>
              <a:gd name="T41" fmla="*/ 41 h 70"/>
              <a:gd name="T42" fmla="*/ 573 w 764"/>
              <a:gd name="T43" fmla="*/ 40 h 70"/>
              <a:gd name="T44" fmla="*/ 560 w 764"/>
              <a:gd name="T45" fmla="*/ 37 h 70"/>
              <a:gd name="T46" fmla="*/ 321 w 764"/>
              <a:gd name="T47" fmla="*/ 22 h 70"/>
              <a:gd name="T48" fmla="*/ 517 w 764"/>
              <a:gd name="T49" fmla="*/ 19 h 70"/>
              <a:gd name="T50" fmla="*/ 668 w 764"/>
              <a:gd name="T51" fmla="*/ 14 h 70"/>
              <a:gd name="T52" fmla="*/ 761 w 764"/>
              <a:gd name="T53" fmla="*/ 8 h 70"/>
              <a:gd name="T54" fmla="*/ 763 w 764"/>
              <a:gd name="T55" fmla="*/ 7 h 70"/>
              <a:gd name="T56" fmla="*/ 763 w 764"/>
              <a:gd name="T57" fmla="*/ 2 h 70"/>
              <a:gd name="T58" fmla="*/ 763 w 764"/>
              <a:gd name="T59" fmla="*/ 2 h 70"/>
              <a:gd name="T60" fmla="*/ 759 w 764"/>
              <a:gd name="T61" fmla="*/ 2 h 70"/>
              <a:gd name="T62" fmla="*/ 759 w 764"/>
              <a:gd name="T63" fmla="*/ 2 h 70"/>
              <a:gd name="T64" fmla="*/ 759 w 764"/>
              <a:gd name="T65" fmla="*/ 2 h 70"/>
              <a:gd name="T66" fmla="*/ 682 w 764"/>
              <a:gd name="T67" fmla="*/ 2 h 70"/>
              <a:gd name="T68" fmla="*/ 625 w 764"/>
              <a:gd name="T69" fmla="*/ 2 h 70"/>
              <a:gd name="T70" fmla="*/ 183 w 764"/>
              <a:gd name="T71" fmla="*/ 1 h 70"/>
              <a:gd name="T72" fmla="*/ 3 w 764"/>
              <a:gd name="T73" fmla="*/ 1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64" h="70">
                <a:moveTo>
                  <a:pt x="3" y="1"/>
                </a:moveTo>
                <a:cubicBezTo>
                  <a:pt x="1" y="1"/>
                  <a:pt x="0" y="3"/>
                  <a:pt x="0" y="4"/>
                </a:cubicBezTo>
                <a:cubicBezTo>
                  <a:pt x="0" y="6"/>
                  <a:pt x="1" y="8"/>
                  <a:pt x="3" y="8"/>
                </a:cubicBezTo>
                <a:cubicBezTo>
                  <a:pt x="59" y="8"/>
                  <a:pt x="121" y="8"/>
                  <a:pt x="183" y="7"/>
                </a:cubicBezTo>
                <a:cubicBezTo>
                  <a:pt x="330" y="7"/>
                  <a:pt x="473" y="7"/>
                  <a:pt x="625" y="9"/>
                </a:cubicBezTo>
                <a:cubicBezTo>
                  <a:pt x="627" y="9"/>
                  <a:pt x="632" y="9"/>
                  <a:pt x="638" y="9"/>
                </a:cubicBezTo>
                <a:cubicBezTo>
                  <a:pt x="581" y="11"/>
                  <a:pt x="523" y="13"/>
                  <a:pt x="517" y="13"/>
                </a:cubicBezTo>
                <a:cubicBezTo>
                  <a:pt x="414" y="7"/>
                  <a:pt x="327" y="15"/>
                  <a:pt x="241" y="22"/>
                </a:cubicBezTo>
                <a:cubicBezTo>
                  <a:pt x="178" y="28"/>
                  <a:pt x="115" y="33"/>
                  <a:pt x="47" y="33"/>
                </a:cubicBezTo>
                <a:cubicBezTo>
                  <a:pt x="47" y="39"/>
                  <a:pt x="47" y="39"/>
                  <a:pt x="47" y="39"/>
                </a:cubicBezTo>
                <a:cubicBezTo>
                  <a:pt x="108" y="39"/>
                  <a:pt x="162" y="36"/>
                  <a:pt x="215" y="33"/>
                </a:cubicBezTo>
                <a:cubicBezTo>
                  <a:pt x="316" y="28"/>
                  <a:pt x="411" y="22"/>
                  <a:pt x="539" y="40"/>
                </a:cubicBezTo>
                <a:cubicBezTo>
                  <a:pt x="530" y="40"/>
                  <a:pt x="530" y="40"/>
                  <a:pt x="530" y="40"/>
                </a:cubicBezTo>
                <a:cubicBezTo>
                  <a:pt x="427" y="40"/>
                  <a:pt x="355" y="40"/>
                  <a:pt x="236" y="60"/>
                </a:cubicBezTo>
                <a:cubicBezTo>
                  <a:pt x="217" y="63"/>
                  <a:pt x="217" y="63"/>
                  <a:pt x="217" y="63"/>
                </a:cubicBezTo>
                <a:cubicBezTo>
                  <a:pt x="216" y="64"/>
                  <a:pt x="214" y="65"/>
                  <a:pt x="215" y="67"/>
                </a:cubicBezTo>
                <a:cubicBezTo>
                  <a:pt x="215" y="69"/>
                  <a:pt x="217" y="70"/>
                  <a:pt x="218" y="70"/>
                </a:cubicBezTo>
                <a:cubicBezTo>
                  <a:pt x="237" y="67"/>
                  <a:pt x="237" y="67"/>
                  <a:pt x="237" y="67"/>
                </a:cubicBezTo>
                <a:cubicBezTo>
                  <a:pt x="356" y="46"/>
                  <a:pt x="427" y="47"/>
                  <a:pt x="530" y="47"/>
                </a:cubicBezTo>
                <a:cubicBezTo>
                  <a:pt x="546" y="47"/>
                  <a:pt x="563" y="47"/>
                  <a:pt x="575" y="47"/>
                </a:cubicBezTo>
                <a:cubicBezTo>
                  <a:pt x="575" y="41"/>
                  <a:pt x="575" y="41"/>
                  <a:pt x="575" y="41"/>
                </a:cubicBezTo>
                <a:cubicBezTo>
                  <a:pt x="574" y="41"/>
                  <a:pt x="574" y="40"/>
                  <a:pt x="573" y="40"/>
                </a:cubicBezTo>
                <a:cubicBezTo>
                  <a:pt x="569" y="39"/>
                  <a:pt x="561" y="37"/>
                  <a:pt x="560" y="37"/>
                </a:cubicBezTo>
                <a:cubicBezTo>
                  <a:pt x="467" y="23"/>
                  <a:pt x="392" y="20"/>
                  <a:pt x="321" y="22"/>
                </a:cubicBezTo>
                <a:cubicBezTo>
                  <a:pt x="382" y="18"/>
                  <a:pt x="446" y="15"/>
                  <a:pt x="517" y="19"/>
                </a:cubicBezTo>
                <a:cubicBezTo>
                  <a:pt x="524" y="20"/>
                  <a:pt x="602" y="17"/>
                  <a:pt x="668" y="14"/>
                </a:cubicBezTo>
                <a:cubicBezTo>
                  <a:pt x="713" y="12"/>
                  <a:pt x="753" y="10"/>
                  <a:pt x="761" y="8"/>
                </a:cubicBezTo>
                <a:cubicBezTo>
                  <a:pt x="762" y="8"/>
                  <a:pt x="763" y="8"/>
                  <a:pt x="763" y="7"/>
                </a:cubicBezTo>
                <a:cubicBezTo>
                  <a:pt x="764" y="6"/>
                  <a:pt x="764" y="4"/>
                  <a:pt x="763" y="2"/>
                </a:cubicBezTo>
                <a:cubicBezTo>
                  <a:pt x="763" y="2"/>
                  <a:pt x="763" y="2"/>
                  <a:pt x="763" y="2"/>
                </a:cubicBezTo>
                <a:cubicBezTo>
                  <a:pt x="763" y="2"/>
                  <a:pt x="761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48" y="2"/>
                  <a:pt x="713" y="2"/>
                  <a:pt x="682" y="2"/>
                </a:cubicBezTo>
                <a:cubicBezTo>
                  <a:pt x="655" y="2"/>
                  <a:pt x="631" y="2"/>
                  <a:pt x="625" y="2"/>
                </a:cubicBezTo>
                <a:cubicBezTo>
                  <a:pt x="474" y="0"/>
                  <a:pt x="330" y="1"/>
                  <a:pt x="183" y="1"/>
                </a:cubicBezTo>
                <a:cubicBezTo>
                  <a:pt x="126" y="1"/>
                  <a:pt x="68" y="1"/>
                  <a:pt x="3" y="1"/>
                </a:cubicBezTo>
                <a:close/>
              </a:path>
            </a:pathLst>
          </a:custGeom>
          <a:solidFill>
            <a:srgbClr val="172B9B"/>
          </a:solidFill>
          <a:ln>
            <a:solidFill>
              <a:srgbClr val="172B9B"/>
            </a:solidFill>
          </a:ln>
        </p:spPr>
        <p:txBody>
          <a:bodyPr vert="horz" wrap="square" lIns="91412" tIns="45706" rIns="91412" bIns="45706" numCol="1" anchor="t" anchorCtr="0" compatLnSpc="1"/>
          <a:lstStyle/>
          <a:p>
            <a:endParaRPr lang="zh-CN" altLang="en-US" sz="2400">
              <a:solidFill>
                <a:srgbClr val="EB4F5A"/>
              </a:solidFill>
              <a:latin typeface="汉仪铸字木头人简" panose="00020600040101010101" charset="-122"/>
              <a:ea typeface="汉仪铸字木头人简" panose="00020600040101010101" charset="-122"/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104900" y="1502410"/>
            <a:ext cx="38404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>
                <a:solidFill>
                  <a:srgbClr val="172B9B"/>
                </a:solidFill>
                <a:latin typeface="汉仪铸字木头人简" panose="00020600040101010101" charset="-122"/>
                <a:ea typeface="汉仪铸字木头人简" panose="00020600040101010101" charset="-122"/>
              </a:rPr>
              <a:t>海报前期宣传</a:t>
            </a:r>
            <a:endParaRPr lang="zh-CN" altLang="en-US" sz="4800" dirty="0">
              <a:solidFill>
                <a:srgbClr val="172B9B"/>
              </a:solidFill>
              <a:latin typeface="汉仪铸字木头人简" panose="00020600040101010101" charset="-122"/>
              <a:ea typeface="汉仪铸字木头人简" panose="00020600040101010101" charset="-122"/>
            </a:endParaRPr>
          </a:p>
        </p:txBody>
      </p:sp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5631180" y="930275"/>
            <a:ext cx="3181985" cy="5410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7" name="图片 146"/>
          <p:cNvPicPr/>
          <p:nvPr/>
        </p:nvPicPr>
        <p:blipFill>
          <a:blip r:embed="rId3"/>
          <a:stretch>
            <a:fillRect/>
          </a:stretch>
        </p:blipFill>
        <p:spPr>
          <a:xfrm>
            <a:off x="6106160" y="1727835"/>
            <a:ext cx="2217420" cy="3782060"/>
          </a:xfrm>
          <a:prstGeom prst="rect">
            <a:avLst/>
          </a:prstGeom>
          <a:noFill/>
          <a:ln w="9525"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000" y="1062355"/>
            <a:ext cx="3360420" cy="50876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38430" y="127000"/>
            <a:ext cx="11913235" cy="6603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5644515" y="953135"/>
            <a:ext cx="3181985" cy="541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/>
        </p:nvSpPr>
        <p:spPr>
          <a:xfrm>
            <a:off x="824230" y="2750820"/>
            <a:ext cx="4820285" cy="2999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lt"/>
              </a:rPr>
              <a:t>制作</a:t>
            </a:r>
            <a:r>
              <a:rPr lang="en-US" altLang="zh-CN" dirty="0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lt"/>
              </a:rPr>
              <a:t>H5</a:t>
            </a:r>
            <a:r>
              <a:rPr lang="zh-CN" altLang="en-US" dirty="0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lt"/>
              </a:rPr>
              <a:t>小程序，详细介绍冲浪派对活动内容，做好宣传工作</a:t>
            </a:r>
            <a:endParaRPr lang="zh-CN" altLang="en-US" dirty="0">
              <a:solidFill>
                <a:schemeClr val="tx1"/>
              </a:solidFill>
              <a:latin typeface="汉仪铸字木头人简" panose="00020600040101010101" charset="-122"/>
              <a:ea typeface="汉仪铸字木头人简" panose="00020600040101010101" charset="-122"/>
              <a:cs typeface="汉仪铸字木头人简" panose="00020600040101010101" charset="-122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lt"/>
              </a:rPr>
              <a:t>H5</a:t>
            </a:r>
            <a:r>
              <a:rPr lang="zh-CN" altLang="en-US" dirty="0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lt"/>
              </a:rPr>
              <a:t>显示内容包括：宣传文案、活动内容、活动信息等</a:t>
            </a:r>
            <a:endParaRPr lang="zh-CN" altLang="en-US" dirty="0">
              <a:solidFill>
                <a:schemeClr val="tx1"/>
              </a:solidFill>
              <a:latin typeface="汉仪铸字木头人简" panose="00020600040101010101" charset="-122"/>
              <a:ea typeface="汉仪铸字木头人简" panose="00020600040101010101" charset="-122"/>
              <a:cs typeface="汉仪铸字木头人简" panose="00020600040101010101" charset="-122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lt"/>
              </a:rPr>
              <a:t>报名并转发</a:t>
            </a:r>
            <a:r>
              <a:rPr lang="en-US" altLang="zh-CN" dirty="0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lt"/>
              </a:rPr>
              <a:t>H5</a:t>
            </a:r>
            <a:r>
              <a:rPr lang="zh-CN" altLang="en-US" dirty="0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lt"/>
              </a:rPr>
              <a:t>到朋友圈，现场</a:t>
            </a:r>
            <a:r>
              <a:rPr lang="zh-CN" dirty="0">
                <a:latin typeface="汉仪铸字木头人简" panose="00020600040101010101" charset="-122"/>
                <a:ea typeface="汉仪铸字木头人简" panose="00020600040101010101" charset="-122"/>
                <a:cs typeface="+mn-ea"/>
                <a:sym typeface="+mn-lt"/>
              </a:rPr>
              <a:t>获得现场冲浪体验畅玩卡</a:t>
            </a:r>
            <a:endParaRPr lang="zh-CN" dirty="0">
              <a:latin typeface="汉仪铸字木头人简" panose="00020600040101010101" charset="-122"/>
              <a:ea typeface="汉仪铸字木头人简" panose="00020600040101010101" charset="-122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lt"/>
              </a:rPr>
              <a:t>为活动当天宣传，积累人气</a:t>
            </a:r>
            <a:endParaRPr lang="zh-CN" altLang="en-US" dirty="0">
              <a:solidFill>
                <a:schemeClr val="tx1"/>
              </a:solidFill>
              <a:latin typeface="汉仪铸字木头人简" panose="00020600040101010101" charset="-122"/>
              <a:ea typeface="汉仪铸字木头人简" panose="00020600040101010101" charset="-122"/>
              <a:cs typeface="汉仪铸字木头人简" panose="00020600040101010101" charset="-122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153160" y="1475740"/>
            <a:ext cx="391541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solidFill>
                  <a:srgbClr val="172B9B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</a:rPr>
              <a:t>H5</a:t>
            </a:r>
            <a:r>
              <a:rPr lang="zh-CN" altLang="en-US" sz="4800" dirty="0">
                <a:solidFill>
                  <a:srgbClr val="172B9B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</a:rPr>
              <a:t>小程序宣传</a:t>
            </a:r>
            <a:endParaRPr lang="zh-CN" altLang="en-US" sz="4800" dirty="0">
              <a:solidFill>
                <a:srgbClr val="172B9B"/>
              </a:solidFill>
              <a:latin typeface="汉仪铸字木头人简" panose="00020600040101010101" charset="-122"/>
              <a:ea typeface="汉仪铸字木头人简" panose="00020600040101010101" charset="-122"/>
              <a:cs typeface="汉仪铸字木头人简" panose="00020600040101010101" charset="-122"/>
            </a:endParaRPr>
          </a:p>
        </p:txBody>
      </p:sp>
      <p:sp>
        <p:nvSpPr>
          <p:cNvPr id="2" name="Freeform 21"/>
          <p:cNvSpPr/>
          <p:nvPr/>
        </p:nvSpPr>
        <p:spPr bwMode="auto">
          <a:xfrm>
            <a:off x="958215" y="2491170"/>
            <a:ext cx="4285525" cy="328445"/>
          </a:xfrm>
          <a:custGeom>
            <a:avLst/>
            <a:gdLst>
              <a:gd name="T0" fmla="*/ 3 w 764"/>
              <a:gd name="T1" fmla="*/ 1 h 70"/>
              <a:gd name="T2" fmla="*/ 0 w 764"/>
              <a:gd name="T3" fmla="*/ 4 h 70"/>
              <a:gd name="T4" fmla="*/ 3 w 764"/>
              <a:gd name="T5" fmla="*/ 8 h 70"/>
              <a:gd name="T6" fmla="*/ 183 w 764"/>
              <a:gd name="T7" fmla="*/ 7 h 70"/>
              <a:gd name="T8" fmla="*/ 625 w 764"/>
              <a:gd name="T9" fmla="*/ 9 h 70"/>
              <a:gd name="T10" fmla="*/ 638 w 764"/>
              <a:gd name="T11" fmla="*/ 9 h 70"/>
              <a:gd name="T12" fmla="*/ 517 w 764"/>
              <a:gd name="T13" fmla="*/ 13 h 70"/>
              <a:gd name="T14" fmla="*/ 241 w 764"/>
              <a:gd name="T15" fmla="*/ 22 h 70"/>
              <a:gd name="T16" fmla="*/ 47 w 764"/>
              <a:gd name="T17" fmla="*/ 33 h 70"/>
              <a:gd name="T18" fmla="*/ 47 w 764"/>
              <a:gd name="T19" fmla="*/ 39 h 70"/>
              <a:gd name="T20" fmla="*/ 215 w 764"/>
              <a:gd name="T21" fmla="*/ 33 h 70"/>
              <a:gd name="T22" fmla="*/ 539 w 764"/>
              <a:gd name="T23" fmla="*/ 40 h 70"/>
              <a:gd name="T24" fmla="*/ 530 w 764"/>
              <a:gd name="T25" fmla="*/ 40 h 70"/>
              <a:gd name="T26" fmla="*/ 236 w 764"/>
              <a:gd name="T27" fmla="*/ 60 h 70"/>
              <a:gd name="T28" fmla="*/ 217 w 764"/>
              <a:gd name="T29" fmla="*/ 63 h 70"/>
              <a:gd name="T30" fmla="*/ 215 w 764"/>
              <a:gd name="T31" fmla="*/ 67 h 70"/>
              <a:gd name="T32" fmla="*/ 218 w 764"/>
              <a:gd name="T33" fmla="*/ 70 h 70"/>
              <a:gd name="T34" fmla="*/ 237 w 764"/>
              <a:gd name="T35" fmla="*/ 67 h 70"/>
              <a:gd name="T36" fmla="*/ 530 w 764"/>
              <a:gd name="T37" fmla="*/ 47 h 70"/>
              <a:gd name="T38" fmla="*/ 575 w 764"/>
              <a:gd name="T39" fmla="*/ 47 h 70"/>
              <a:gd name="T40" fmla="*/ 575 w 764"/>
              <a:gd name="T41" fmla="*/ 41 h 70"/>
              <a:gd name="T42" fmla="*/ 573 w 764"/>
              <a:gd name="T43" fmla="*/ 40 h 70"/>
              <a:gd name="T44" fmla="*/ 560 w 764"/>
              <a:gd name="T45" fmla="*/ 37 h 70"/>
              <a:gd name="T46" fmla="*/ 321 w 764"/>
              <a:gd name="T47" fmla="*/ 22 h 70"/>
              <a:gd name="T48" fmla="*/ 517 w 764"/>
              <a:gd name="T49" fmla="*/ 19 h 70"/>
              <a:gd name="T50" fmla="*/ 668 w 764"/>
              <a:gd name="T51" fmla="*/ 14 h 70"/>
              <a:gd name="T52" fmla="*/ 761 w 764"/>
              <a:gd name="T53" fmla="*/ 8 h 70"/>
              <a:gd name="T54" fmla="*/ 763 w 764"/>
              <a:gd name="T55" fmla="*/ 7 h 70"/>
              <a:gd name="T56" fmla="*/ 763 w 764"/>
              <a:gd name="T57" fmla="*/ 2 h 70"/>
              <a:gd name="T58" fmla="*/ 763 w 764"/>
              <a:gd name="T59" fmla="*/ 2 h 70"/>
              <a:gd name="T60" fmla="*/ 759 w 764"/>
              <a:gd name="T61" fmla="*/ 2 h 70"/>
              <a:gd name="T62" fmla="*/ 759 w 764"/>
              <a:gd name="T63" fmla="*/ 2 h 70"/>
              <a:gd name="T64" fmla="*/ 759 w 764"/>
              <a:gd name="T65" fmla="*/ 2 h 70"/>
              <a:gd name="T66" fmla="*/ 682 w 764"/>
              <a:gd name="T67" fmla="*/ 2 h 70"/>
              <a:gd name="T68" fmla="*/ 625 w 764"/>
              <a:gd name="T69" fmla="*/ 2 h 70"/>
              <a:gd name="T70" fmla="*/ 183 w 764"/>
              <a:gd name="T71" fmla="*/ 1 h 70"/>
              <a:gd name="T72" fmla="*/ 3 w 764"/>
              <a:gd name="T73" fmla="*/ 1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64" h="70">
                <a:moveTo>
                  <a:pt x="3" y="1"/>
                </a:moveTo>
                <a:cubicBezTo>
                  <a:pt x="1" y="1"/>
                  <a:pt x="0" y="3"/>
                  <a:pt x="0" y="4"/>
                </a:cubicBezTo>
                <a:cubicBezTo>
                  <a:pt x="0" y="6"/>
                  <a:pt x="1" y="8"/>
                  <a:pt x="3" y="8"/>
                </a:cubicBezTo>
                <a:cubicBezTo>
                  <a:pt x="59" y="8"/>
                  <a:pt x="121" y="8"/>
                  <a:pt x="183" y="7"/>
                </a:cubicBezTo>
                <a:cubicBezTo>
                  <a:pt x="330" y="7"/>
                  <a:pt x="473" y="7"/>
                  <a:pt x="625" y="9"/>
                </a:cubicBezTo>
                <a:cubicBezTo>
                  <a:pt x="627" y="9"/>
                  <a:pt x="632" y="9"/>
                  <a:pt x="638" y="9"/>
                </a:cubicBezTo>
                <a:cubicBezTo>
                  <a:pt x="581" y="11"/>
                  <a:pt x="523" y="13"/>
                  <a:pt x="517" y="13"/>
                </a:cubicBezTo>
                <a:cubicBezTo>
                  <a:pt x="414" y="7"/>
                  <a:pt x="327" y="15"/>
                  <a:pt x="241" y="22"/>
                </a:cubicBezTo>
                <a:cubicBezTo>
                  <a:pt x="178" y="28"/>
                  <a:pt x="115" y="33"/>
                  <a:pt x="47" y="33"/>
                </a:cubicBezTo>
                <a:cubicBezTo>
                  <a:pt x="47" y="39"/>
                  <a:pt x="47" y="39"/>
                  <a:pt x="47" y="39"/>
                </a:cubicBezTo>
                <a:cubicBezTo>
                  <a:pt x="108" y="39"/>
                  <a:pt x="162" y="36"/>
                  <a:pt x="215" y="33"/>
                </a:cubicBezTo>
                <a:cubicBezTo>
                  <a:pt x="316" y="28"/>
                  <a:pt x="411" y="22"/>
                  <a:pt x="539" y="40"/>
                </a:cubicBezTo>
                <a:cubicBezTo>
                  <a:pt x="530" y="40"/>
                  <a:pt x="530" y="40"/>
                  <a:pt x="530" y="40"/>
                </a:cubicBezTo>
                <a:cubicBezTo>
                  <a:pt x="427" y="40"/>
                  <a:pt x="355" y="40"/>
                  <a:pt x="236" y="60"/>
                </a:cubicBezTo>
                <a:cubicBezTo>
                  <a:pt x="217" y="63"/>
                  <a:pt x="217" y="63"/>
                  <a:pt x="217" y="63"/>
                </a:cubicBezTo>
                <a:cubicBezTo>
                  <a:pt x="216" y="64"/>
                  <a:pt x="214" y="65"/>
                  <a:pt x="215" y="67"/>
                </a:cubicBezTo>
                <a:cubicBezTo>
                  <a:pt x="215" y="69"/>
                  <a:pt x="217" y="70"/>
                  <a:pt x="218" y="70"/>
                </a:cubicBezTo>
                <a:cubicBezTo>
                  <a:pt x="237" y="67"/>
                  <a:pt x="237" y="67"/>
                  <a:pt x="237" y="67"/>
                </a:cubicBezTo>
                <a:cubicBezTo>
                  <a:pt x="356" y="46"/>
                  <a:pt x="427" y="47"/>
                  <a:pt x="530" y="47"/>
                </a:cubicBezTo>
                <a:cubicBezTo>
                  <a:pt x="546" y="47"/>
                  <a:pt x="563" y="47"/>
                  <a:pt x="575" y="47"/>
                </a:cubicBezTo>
                <a:cubicBezTo>
                  <a:pt x="575" y="41"/>
                  <a:pt x="575" y="41"/>
                  <a:pt x="575" y="41"/>
                </a:cubicBezTo>
                <a:cubicBezTo>
                  <a:pt x="574" y="41"/>
                  <a:pt x="574" y="40"/>
                  <a:pt x="573" y="40"/>
                </a:cubicBezTo>
                <a:cubicBezTo>
                  <a:pt x="569" y="39"/>
                  <a:pt x="561" y="37"/>
                  <a:pt x="560" y="37"/>
                </a:cubicBezTo>
                <a:cubicBezTo>
                  <a:pt x="467" y="23"/>
                  <a:pt x="392" y="20"/>
                  <a:pt x="321" y="22"/>
                </a:cubicBezTo>
                <a:cubicBezTo>
                  <a:pt x="382" y="18"/>
                  <a:pt x="446" y="15"/>
                  <a:pt x="517" y="19"/>
                </a:cubicBezTo>
                <a:cubicBezTo>
                  <a:pt x="524" y="20"/>
                  <a:pt x="602" y="17"/>
                  <a:pt x="668" y="14"/>
                </a:cubicBezTo>
                <a:cubicBezTo>
                  <a:pt x="713" y="12"/>
                  <a:pt x="753" y="10"/>
                  <a:pt x="761" y="8"/>
                </a:cubicBezTo>
                <a:cubicBezTo>
                  <a:pt x="762" y="8"/>
                  <a:pt x="763" y="8"/>
                  <a:pt x="763" y="7"/>
                </a:cubicBezTo>
                <a:cubicBezTo>
                  <a:pt x="764" y="6"/>
                  <a:pt x="764" y="4"/>
                  <a:pt x="763" y="2"/>
                </a:cubicBezTo>
                <a:cubicBezTo>
                  <a:pt x="763" y="2"/>
                  <a:pt x="763" y="2"/>
                  <a:pt x="763" y="2"/>
                </a:cubicBezTo>
                <a:cubicBezTo>
                  <a:pt x="763" y="2"/>
                  <a:pt x="761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48" y="2"/>
                  <a:pt x="713" y="2"/>
                  <a:pt x="682" y="2"/>
                </a:cubicBezTo>
                <a:cubicBezTo>
                  <a:pt x="655" y="2"/>
                  <a:pt x="631" y="2"/>
                  <a:pt x="625" y="2"/>
                </a:cubicBezTo>
                <a:cubicBezTo>
                  <a:pt x="474" y="0"/>
                  <a:pt x="330" y="1"/>
                  <a:pt x="183" y="1"/>
                </a:cubicBezTo>
                <a:cubicBezTo>
                  <a:pt x="126" y="1"/>
                  <a:pt x="68" y="1"/>
                  <a:pt x="3" y="1"/>
                </a:cubicBezTo>
                <a:close/>
              </a:path>
            </a:pathLst>
          </a:custGeom>
          <a:solidFill>
            <a:srgbClr val="172B9B"/>
          </a:solidFill>
          <a:ln>
            <a:solidFill>
              <a:srgbClr val="172B9B"/>
            </a:solidFill>
          </a:ln>
        </p:spPr>
        <p:txBody>
          <a:bodyPr vert="horz" wrap="square" lIns="91412" tIns="45706" rIns="91412" bIns="45706" numCol="1" anchor="t" anchorCtr="0" compatLnSpc="1"/>
          <a:lstStyle/>
          <a:p>
            <a:endParaRPr lang="zh-CN" altLang="en-US" sz="2400">
              <a:solidFill>
                <a:srgbClr val="EB4F5A"/>
              </a:solidFill>
              <a:latin typeface="汉仪铸字木头人简" panose="00020600040101010101" charset="-122"/>
              <a:ea typeface="汉仪铸字木头人简" panose="00020600040101010101" charset="-122"/>
              <a:cs typeface="+mn-ea"/>
              <a:sym typeface="+mn-lt"/>
            </a:endParaRPr>
          </a:p>
        </p:txBody>
      </p:sp>
      <p:pic>
        <p:nvPicPr>
          <p:cNvPr id="148" name="图片 147"/>
          <p:cNvPicPr/>
          <p:nvPr/>
        </p:nvPicPr>
        <p:blipFill>
          <a:blip r:embed="rId3"/>
          <a:stretch>
            <a:fillRect/>
          </a:stretch>
        </p:blipFill>
        <p:spPr>
          <a:xfrm>
            <a:off x="6168390" y="1770380"/>
            <a:ext cx="2157095" cy="3715385"/>
          </a:xfrm>
          <a:prstGeom prst="rect">
            <a:avLst/>
          </a:prstGeom>
          <a:noFill/>
          <a:ln w="9525"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150" name="图片 149"/>
          <p:cNvPicPr/>
          <p:nvPr/>
        </p:nvPicPr>
        <p:blipFill>
          <a:blip r:embed="rId4"/>
          <a:stretch>
            <a:fillRect/>
          </a:stretch>
        </p:blipFill>
        <p:spPr>
          <a:xfrm>
            <a:off x="6076950" y="3390900"/>
            <a:ext cx="38100" cy="76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1" name="图片 150"/>
          <p:cNvPicPr/>
          <p:nvPr/>
        </p:nvPicPr>
        <p:blipFill>
          <a:blip r:embed="rId4"/>
          <a:stretch>
            <a:fillRect/>
          </a:stretch>
        </p:blipFill>
        <p:spPr>
          <a:xfrm>
            <a:off x="6076950" y="3390900"/>
            <a:ext cx="38100" cy="76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2" name="图片 151"/>
          <p:cNvPicPr/>
          <p:nvPr/>
        </p:nvPicPr>
        <p:blipFill>
          <a:blip r:embed="rId4"/>
          <a:stretch>
            <a:fillRect/>
          </a:stretch>
        </p:blipFill>
        <p:spPr>
          <a:xfrm>
            <a:off x="6076950" y="3390900"/>
            <a:ext cx="38100" cy="76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2045" y="1112520"/>
            <a:ext cx="2973070" cy="50304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38430" y="127000"/>
            <a:ext cx="11913235" cy="6603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5644515" y="953135"/>
            <a:ext cx="3181985" cy="541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/>
        </p:nvSpPr>
        <p:spPr>
          <a:xfrm>
            <a:off x="824230" y="2995295"/>
            <a:ext cx="482028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微软雅黑" panose="020B0503020204020204" charset="-122"/>
              </a:rPr>
              <a:t>抖音创意视频引爆线上流量</a:t>
            </a:r>
            <a:r>
              <a:rPr lang="en-US" altLang="zh-CN" dirty="0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ea"/>
              </a:rPr>
              <a:t>，巧妙输出活动内容的主要卖点，让活动话题的互动量大涨，形成辐射全城的热点传播事件。</a:t>
            </a:r>
            <a:endParaRPr lang="en-US" altLang="zh-CN" dirty="0">
              <a:solidFill>
                <a:schemeClr val="tx1"/>
              </a:solidFill>
              <a:latin typeface="汉仪铸字木头人简" panose="00020600040101010101" charset="-122"/>
              <a:ea typeface="汉仪铸字木头人简" panose="00020600040101010101" charset="-122"/>
              <a:cs typeface="汉仪铸字木头人简" panose="00020600040101010101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ea"/>
              </a:rPr>
              <a:t>@</a:t>
            </a:r>
            <a:r>
              <a:rPr lang="zh-CN" altLang="en-US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ea"/>
              </a:rPr>
              <a:t>官方账号，赢取门票。</a:t>
            </a:r>
            <a:endParaRPr lang="zh-CN" altLang="en-US" dirty="0">
              <a:solidFill>
                <a:schemeClr val="tx1"/>
              </a:solidFill>
              <a:latin typeface="汉仪铸字木头人简" panose="00020600040101010101" charset="-122"/>
              <a:ea typeface="汉仪铸字木头人简" panose="00020600040101010101" charset="-122"/>
              <a:cs typeface="汉仪铸字木头人简" panose="00020600040101010101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325" y="1485265"/>
            <a:ext cx="38404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>
                <a:solidFill>
                  <a:srgbClr val="172B9B"/>
                </a:solidFill>
                <a:latin typeface="汉仪铸字木头人简" panose="00020600040101010101" charset="-122"/>
                <a:ea typeface="汉仪铸字木头人简" panose="00020600040101010101" charset="-122"/>
              </a:rPr>
              <a:t>抖音话题互动</a:t>
            </a:r>
            <a:endParaRPr lang="zh-CN" altLang="en-US" sz="4800" dirty="0">
              <a:solidFill>
                <a:srgbClr val="172B9B"/>
              </a:solidFill>
              <a:latin typeface="汉仪铸字木头人简" panose="00020600040101010101" charset="-122"/>
              <a:ea typeface="汉仪铸字木头人简" panose="00020600040101010101" charset="-122"/>
            </a:endParaRPr>
          </a:p>
        </p:txBody>
      </p:sp>
      <p:sp>
        <p:nvSpPr>
          <p:cNvPr id="2" name="Freeform 21"/>
          <p:cNvSpPr/>
          <p:nvPr/>
        </p:nvSpPr>
        <p:spPr bwMode="auto">
          <a:xfrm>
            <a:off x="958215" y="2491170"/>
            <a:ext cx="4285525" cy="328445"/>
          </a:xfrm>
          <a:custGeom>
            <a:avLst/>
            <a:gdLst>
              <a:gd name="T0" fmla="*/ 3 w 764"/>
              <a:gd name="T1" fmla="*/ 1 h 70"/>
              <a:gd name="T2" fmla="*/ 0 w 764"/>
              <a:gd name="T3" fmla="*/ 4 h 70"/>
              <a:gd name="T4" fmla="*/ 3 w 764"/>
              <a:gd name="T5" fmla="*/ 8 h 70"/>
              <a:gd name="T6" fmla="*/ 183 w 764"/>
              <a:gd name="T7" fmla="*/ 7 h 70"/>
              <a:gd name="T8" fmla="*/ 625 w 764"/>
              <a:gd name="T9" fmla="*/ 9 h 70"/>
              <a:gd name="T10" fmla="*/ 638 w 764"/>
              <a:gd name="T11" fmla="*/ 9 h 70"/>
              <a:gd name="T12" fmla="*/ 517 w 764"/>
              <a:gd name="T13" fmla="*/ 13 h 70"/>
              <a:gd name="T14" fmla="*/ 241 w 764"/>
              <a:gd name="T15" fmla="*/ 22 h 70"/>
              <a:gd name="T16" fmla="*/ 47 w 764"/>
              <a:gd name="T17" fmla="*/ 33 h 70"/>
              <a:gd name="T18" fmla="*/ 47 w 764"/>
              <a:gd name="T19" fmla="*/ 39 h 70"/>
              <a:gd name="T20" fmla="*/ 215 w 764"/>
              <a:gd name="T21" fmla="*/ 33 h 70"/>
              <a:gd name="T22" fmla="*/ 539 w 764"/>
              <a:gd name="T23" fmla="*/ 40 h 70"/>
              <a:gd name="T24" fmla="*/ 530 w 764"/>
              <a:gd name="T25" fmla="*/ 40 h 70"/>
              <a:gd name="T26" fmla="*/ 236 w 764"/>
              <a:gd name="T27" fmla="*/ 60 h 70"/>
              <a:gd name="T28" fmla="*/ 217 w 764"/>
              <a:gd name="T29" fmla="*/ 63 h 70"/>
              <a:gd name="T30" fmla="*/ 215 w 764"/>
              <a:gd name="T31" fmla="*/ 67 h 70"/>
              <a:gd name="T32" fmla="*/ 218 w 764"/>
              <a:gd name="T33" fmla="*/ 70 h 70"/>
              <a:gd name="T34" fmla="*/ 237 w 764"/>
              <a:gd name="T35" fmla="*/ 67 h 70"/>
              <a:gd name="T36" fmla="*/ 530 w 764"/>
              <a:gd name="T37" fmla="*/ 47 h 70"/>
              <a:gd name="T38" fmla="*/ 575 w 764"/>
              <a:gd name="T39" fmla="*/ 47 h 70"/>
              <a:gd name="T40" fmla="*/ 575 w 764"/>
              <a:gd name="T41" fmla="*/ 41 h 70"/>
              <a:gd name="T42" fmla="*/ 573 w 764"/>
              <a:gd name="T43" fmla="*/ 40 h 70"/>
              <a:gd name="T44" fmla="*/ 560 w 764"/>
              <a:gd name="T45" fmla="*/ 37 h 70"/>
              <a:gd name="T46" fmla="*/ 321 w 764"/>
              <a:gd name="T47" fmla="*/ 22 h 70"/>
              <a:gd name="T48" fmla="*/ 517 w 764"/>
              <a:gd name="T49" fmla="*/ 19 h 70"/>
              <a:gd name="T50" fmla="*/ 668 w 764"/>
              <a:gd name="T51" fmla="*/ 14 h 70"/>
              <a:gd name="T52" fmla="*/ 761 w 764"/>
              <a:gd name="T53" fmla="*/ 8 h 70"/>
              <a:gd name="T54" fmla="*/ 763 w 764"/>
              <a:gd name="T55" fmla="*/ 7 h 70"/>
              <a:gd name="T56" fmla="*/ 763 w 764"/>
              <a:gd name="T57" fmla="*/ 2 h 70"/>
              <a:gd name="T58" fmla="*/ 763 w 764"/>
              <a:gd name="T59" fmla="*/ 2 h 70"/>
              <a:gd name="T60" fmla="*/ 759 w 764"/>
              <a:gd name="T61" fmla="*/ 2 h 70"/>
              <a:gd name="T62" fmla="*/ 759 w 764"/>
              <a:gd name="T63" fmla="*/ 2 h 70"/>
              <a:gd name="T64" fmla="*/ 759 w 764"/>
              <a:gd name="T65" fmla="*/ 2 h 70"/>
              <a:gd name="T66" fmla="*/ 682 w 764"/>
              <a:gd name="T67" fmla="*/ 2 h 70"/>
              <a:gd name="T68" fmla="*/ 625 w 764"/>
              <a:gd name="T69" fmla="*/ 2 h 70"/>
              <a:gd name="T70" fmla="*/ 183 w 764"/>
              <a:gd name="T71" fmla="*/ 1 h 70"/>
              <a:gd name="T72" fmla="*/ 3 w 764"/>
              <a:gd name="T73" fmla="*/ 1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64" h="70">
                <a:moveTo>
                  <a:pt x="3" y="1"/>
                </a:moveTo>
                <a:cubicBezTo>
                  <a:pt x="1" y="1"/>
                  <a:pt x="0" y="3"/>
                  <a:pt x="0" y="4"/>
                </a:cubicBezTo>
                <a:cubicBezTo>
                  <a:pt x="0" y="6"/>
                  <a:pt x="1" y="8"/>
                  <a:pt x="3" y="8"/>
                </a:cubicBezTo>
                <a:cubicBezTo>
                  <a:pt x="59" y="8"/>
                  <a:pt x="121" y="8"/>
                  <a:pt x="183" y="7"/>
                </a:cubicBezTo>
                <a:cubicBezTo>
                  <a:pt x="330" y="7"/>
                  <a:pt x="473" y="7"/>
                  <a:pt x="625" y="9"/>
                </a:cubicBezTo>
                <a:cubicBezTo>
                  <a:pt x="627" y="9"/>
                  <a:pt x="632" y="9"/>
                  <a:pt x="638" y="9"/>
                </a:cubicBezTo>
                <a:cubicBezTo>
                  <a:pt x="581" y="11"/>
                  <a:pt x="523" y="13"/>
                  <a:pt x="517" y="13"/>
                </a:cubicBezTo>
                <a:cubicBezTo>
                  <a:pt x="414" y="7"/>
                  <a:pt x="327" y="15"/>
                  <a:pt x="241" y="22"/>
                </a:cubicBezTo>
                <a:cubicBezTo>
                  <a:pt x="178" y="28"/>
                  <a:pt x="115" y="33"/>
                  <a:pt x="47" y="33"/>
                </a:cubicBezTo>
                <a:cubicBezTo>
                  <a:pt x="47" y="39"/>
                  <a:pt x="47" y="39"/>
                  <a:pt x="47" y="39"/>
                </a:cubicBezTo>
                <a:cubicBezTo>
                  <a:pt x="108" y="39"/>
                  <a:pt x="162" y="36"/>
                  <a:pt x="215" y="33"/>
                </a:cubicBezTo>
                <a:cubicBezTo>
                  <a:pt x="316" y="28"/>
                  <a:pt x="411" y="22"/>
                  <a:pt x="539" y="40"/>
                </a:cubicBezTo>
                <a:cubicBezTo>
                  <a:pt x="530" y="40"/>
                  <a:pt x="530" y="40"/>
                  <a:pt x="530" y="40"/>
                </a:cubicBezTo>
                <a:cubicBezTo>
                  <a:pt x="427" y="40"/>
                  <a:pt x="355" y="40"/>
                  <a:pt x="236" y="60"/>
                </a:cubicBezTo>
                <a:cubicBezTo>
                  <a:pt x="217" y="63"/>
                  <a:pt x="217" y="63"/>
                  <a:pt x="217" y="63"/>
                </a:cubicBezTo>
                <a:cubicBezTo>
                  <a:pt x="216" y="64"/>
                  <a:pt x="214" y="65"/>
                  <a:pt x="215" y="67"/>
                </a:cubicBezTo>
                <a:cubicBezTo>
                  <a:pt x="215" y="69"/>
                  <a:pt x="217" y="70"/>
                  <a:pt x="218" y="70"/>
                </a:cubicBezTo>
                <a:cubicBezTo>
                  <a:pt x="237" y="67"/>
                  <a:pt x="237" y="67"/>
                  <a:pt x="237" y="67"/>
                </a:cubicBezTo>
                <a:cubicBezTo>
                  <a:pt x="356" y="46"/>
                  <a:pt x="427" y="47"/>
                  <a:pt x="530" y="47"/>
                </a:cubicBezTo>
                <a:cubicBezTo>
                  <a:pt x="546" y="47"/>
                  <a:pt x="563" y="47"/>
                  <a:pt x="575" y="47"/>
                </a:cubicBezTo>
                <a:cubicBezTo>
                  <a:pt x="575" y="41"/>
                  <a:pt x="575" y="41"/>
                  <a:pt x="575" y="41"/>
                </a:cubicBezTo>
                <a:cubicBezTo>
                  <a:pt x="574" y="41"/>
                  <a:pt x="574" y="40"/>
                  <a:pt x="573" y="40"/>
                </a:cubicBezTo>
                <a:cubicBezTo>
                  <a:pt x="569" y="39"/>
                  <a:pt x="561" y="37"/>
                  <a:pt x="560" y="37"/>
                </a:cubicBezTo>
                <a:cubicBezTo>
                  <a:pt x="467" y="23"/>
                  <a:pt x="392" y="20"/>
                  <a:pt x="321" y="22"/>
                </a:cubicBezTo>
                <a:cubicBezTo>
                  <a:pt x="382" y="18"/>
                  <a:pt x="446" y="15"/>
                  <a:pt x="517" y="19"/>
                </a:cubicBezTo>
                <a:cubicBezTo>
                  <a:pt x="524" y="20"/>
                  <a:pt x="602" y="17"/>
                  <a:pt x="668" y="14"/>
                </a:cubicBezTo>
                <a:cubicBezTo>
                  <a:pt x="713" y="12"/>
                  <a:pt x="753" y="10"/>
                  <a:pt x="761" y="8"/>
                </a:cubicBezTo>
                <a:cubicBezTo>
                  <a:pt x="762" y="8"/>
                  <a:pt x="763" y="8"/>
                  <a:pt x="763" y="7"/>
                </a:cubicBezTo>
                <a:cubicBezTo>
                  <a:pt x="764" y="6"/>
                  <a:pt x="764" y="4"/>
                  <a:pt x="763" y="2"/>
                </a:cubicBezTo>
                <a:cubicBezTo>
                  <a:pt x="763" y="2"/>
                  <a:pt x="763" y="2"/>
                  <a:pt x="763" y="2"/>
                </a:cubicBezTo>
                <a:cubicBezTo>
                  <a:pt x="763" y="2"/>
                  <a:pt x="761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48" y="2"/>
                  <a:pt x="713" y="2"/>
                  <a:pt x="682" y="2"/>
                </a:cubicBezTo>
                <a:cubicBezTo>
                  <a:pt x="655" y="2"/>
                  <a:pt x="631" y="2"/>
                  <a:pt x="625" y="2"/>
                </a:cubicBezTo>
                <a:cubicBezTo>
                  <a:pt x="474" y="0"/>
                  <a:pt x="330" y="1"/>
                  <a:pt x="183" y="1"/>
                </a:cubicBezTo>
                <a:cubicBezTo>
                  <a:pt x="126" y="1"/>
                  <a:pt x="68" y="1"/>
                  <a:pt x="3" y="1"/>
                </a:cubicBezTo>
                <a:close/>
              </a:path>
            </a:pathLst>
          </a:custGeom>
          <a:solidFill>
            <a:srgbClr val="172B9B"/>
          </a:solidFill>
          <a:ln>
            <a:solidFill>
              <a:srgbClr val="172B9B"/>
            </a:solidFill>
          </a:ln>
        </p:spPr>
        <p:txBody>
          <a:bodyPr vert="horz" wrap="square" lIns="91412" tIns="45706" rIns="91412" bIns="45706" numCol="1" anchor="t" anchorCtr="0" compatLnSpc="1"/>
          <a:lstStyle/>
          <a:p>
            <a:endParaRPr lang="zh-CN" altLang="en-US" sz="2400">
              <a:solidFill>
                <a:srgbClr val="EB4F5A"/>
              </a:solidFill>
              <a:latin typeface="汉仪铸字木头人简" panose="00020600040101010101" charset="-122"/>
              <a:ea typeface="汉仪铸字木头人简" panose="00020600040101010101" charset="-122"/>
              <a:cs typeface="+mn-ea"/>
              <a:sym typeface="+mn-lt"/>
            </a:endParaRPr>
          </a:p>
        </p:txBody>
      </p:sp>
      <p:pic>
        <p:nvPicPr>
          <p:cNvPr id="21" name="图片 20" descr="5926ecb6859bab29f1ad4099c091af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890" y="1750060"/>
            <a:ext cx="2207895" cy="379539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" name="图片 2" descr="c41fb368e05c0310c95582bb0cc58c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7905" y="1750060"/>
            <a:ext cx="2216150" cy="3795395"/>
          </a:xfrm>
          <a:prstGeom prst="rect">
            <a:avLst/>
          </a:prstGeom>
        </p:spPr>
      </p:pic>
      <p:pic>
        <p:nvPicPr>
          <p:cNvPr id="4" name="图片 3" descr="8be7b7f729207526e336edfe22e27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6500" y="1183005"/>
            <a:ext cx="2622550" cy="49288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38430" y="127000"/>
            <a:ext cx="11913235" cy="6603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5644515" y="953135"/>
            <a:ext cx="3181985" cy="541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/>
        </p:nvSpPr>
        <p:spPr>
          <a:xfrm>
            <a:off x="824230" y="2750820"/>
            <a:ext cx="4820285" cy="1337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lt"/>
              </a:rPr>
              <a:t>邀请冲达人现场与嘉宾互动，并发布冲浪活动照片花絮增加项目信息曝光</a:t>
            </a:r>
            <a:endParaRPr lang="zh-CN" dirty="0">
              <a:solidFill>
                <a:schemeClr val="tx1"/>
              </a:solidFill>
              <a:latin typeface="汉仪铸字木头人简" panose="00020600040101010101" charset="-122"/>
              <a:ea typeface="汉仪铸字木头人简" panose="00020600040101010101" charset="-122"/>
              <a:cs typeface="汉仪铸字木头人简" panose="00020600040101010101" charset="-122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  <a:latin typeface="汉仪铸字木头人简" panose="00020600040101010101" charset="-122"/>
                <a:ea typeface="汉仪铸字木头人简" panose="00020600040101010101" charset="-122"/>
                <a:cs typeface="汉仪铸字木头人简" panose="00020600040101010101" charset="-122"/>
                <a:sym typeface="+mn-lt"/>
              </a:rPr>
              <a:t>为活动当天宣传，积累人气</a:t>
            </a:r>
            <a:endParaRPr lang="zh-CN" altLang="en-US" dirty="0">
              <a:solidFill>
                <a:schemeClr val="tx1"/>
              </a:solidFill>
              <a:latin typeface="汉仪铸字木头人简" panose="00020600040101010101" charset="-122"/>
              <a:ea typeface="汉仪铸字木头人简" panose="00020600040101010101" charset="-122"/>
              <a:cs typeface="汉仪铸字木头人简" panose="00020600040101010101" charset="-122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325" y="1485265"/>
            <a:ext cx="4450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4800" dirty="0">
                <a:solidFill>
                  <a:srgbClr val="172B9B"/>
                </a:solidFill>
                <a:latin typeface="汉仪铸字木头人简" panose="00020600040101010101" charset="-122"/>
                <a:ea typeface="汉仪铸字木头人简" panose="00020600040101010101" charset="-122"/>
              </a:rPr>
              <a:t>小红书达人种草</a:t>
            </a:r>
            <a:endParaRPr lang="zh-CN" sz="4800" dirty="0">
              <a:solidFill>
                <a:srgbClr val="172B9B"/>
              </a:solidFill>
              <a:latin typeface="汉仪铸字木头人简" panose="00020600040101010101" charset="-122"/>
              <a:ea typeface="汉仪铸字木头人简" panose="00020600040101010101" charset="-122"/>
            </a:endParaRPr>
          </a:p>
        </p:txBody>
      </p:sp>
      <p:sp>
        <p:nvSpPr>
          <p:cNvPr id="2" name="Freeform 21"/>
          <p:cNvSpPr/>
          <p:nvPr/>
        </p:nvSpPr>
        <p:spPr bwMode="auto">
          <a:xfrm>
            <a:off x="958215" y="2491170"/>
            <a:ext cx="4285525" cy="328445"/>
          </a:xfrm>
          <a:custGeom>
            <a:avLst/>
            <a:gdLst>
              <a:gd name="T0" fmla="*/ 3 w 764"/>
              <a:gd name="T1" fmla="*/ 1 h 70"/>
              <a:gd name="T2" fmla="*/ 0 w 764"/>
              <a:gd name="T3" fmla="*/ 4 h 70"/>
              <a:gd name="T4" fmla="*/ 3 w 764"/>
              <a:gd name="T5" fmla="*/ 8 h 70"/>
              <a:gd name="T6" fmla="*/ 183 w 764"/>
              <a:gd name="T7" fmla="*/ 7 h 70"/>
              <a:gd name="T8" fmla="*/ 625 w 764"/>
              <a:gd name="T9" fmla="*/ 9 h 70"/>
              <a:gd name="T10" fmla="*/ 638 w 764"/>
              <a:gd name="T11" fmla="*/ 9 h 70"/>
              <a:gd name="T12" fmla="*/ 517 w 764"/>
              <a:gd name="T13" fmla="*/ 13 h 70"/>
              <a:gd name="T14" fmla="*/ 241 w 764"/>
              <a:gd name="T15" fmla="*/ 22 h 70"/>
              <a:gd name="T16" fmla="*/ 47 w 764"/>
              <a:gd name="T17" fmla="*/ 33 h 70"/>
              <a:gd name="T18" fmla="*/ 47 w 764"/>
              <a:gd name="T19" fmla="*/ 39 h 70"/>
              <a:gd name="T20" fmla="*/ 215 w 764"/>
              <a:gd name="T21" fmla="*/ 33 h 70"/>
              <a:gd name="T22" fmla="*/ 539 w 764"/>
              <a:gd name="T23" fmla="*/ 40 h 70"/>
              <a:gd name="T24" fmla="*/ 530 w 764"/>
              <a:gd name="T25" fmla="*/ 40 h 70"/>
              <a:gd name="T26" fmla="*/ 236 w 764"/>
              <a:gd name="T27" fmla="*/ 60 h 70"/>
              <a:gd name="T28" fmla="*/ 217 w 764"/>
              <a:gd name="T29" fmla="*/ 63 h 70"/>
              <a:gd name="T30" fmla="*/ 215 w 764"/>
              <a:gd name="T31" fmla="*/ 67 h 70"/>
              <a:gd name="T32" fmla="*/ 218 w 764"/>
              <a:gd name="T33" fmla="*/ 70 h 70"/>
              <a:gd name="T34" fmla="*/ 237 w 764"/>
              <a:gd name="T35" fmla="*/ 67 h 70"/>
              <a:gd name="T36" fmla="*/ 530 w 764"/>
              <a:gd name="T37" fmla="*/ 47 h 70"/>
              <a:gd name="T38" fmla="*/ 575 w 764"/>
              <a:gd name="T39" fmla="*/ 47 h 70"/>
              <a:gd name="T40" fmla="*/ 575 w 764"/>
              <a:gd name="T41" fmla="*/ 41 h 70"/>
              <a:gd name="T42" fmla="*/ 573 w 764"/>
              <a:gd name="T43" fmla="*/ 40 h 70"/>
              <a:gd name="T44" fmla="*/ 560 w 764"/>
              <a:gd name="T45" fmla="*/ 37 h 70"/>
              <a:gd name="T46" fmla="*/ 321 w 764"/>
              <a:gd name="T47" fmla="*/ 22 h 70"/>
              <a:gd name="T48" fmla="*/ 517 w 764"/>
              <a:gd name="T49" fmla="*/ 19 h 70"/>
              <a:gd name="T50" fmla="*/ 668 w 764"/>
              <a:gd name="T51" fmla="*/ 14 h 70"/>
              <a:gd name="T52" fmla="*/ 761 w 764"/>
              <a:gd name="T53" fmla="*/ 8 h 70"/>
              <a:gd name="T54" fmla="*/ 763 w 764"/>
              <a:gd name="T55" fmla="*/ 7 h 70"/>
              <a:gd name="T56" fmla="*/ 763 w 764"/>
              <a:gd name="T57" fmla="*/ 2 h 70"/>
              <a:gd name="T58" fmla="*/ 763 w 764"/>
              <a:gd name="T59" fmla="*/ 2 h 70"/>
              <a:gd name="T60" fmla="*/ 759 w 764"/>
              <a:gd name="T61" fmla="*/ 2 h 70"/>
              <a:gd name="T62" fmla="*/ 759 w 764"/>
              <a:gd name="T63" fmla="*/ 2 h 70"/>
              <a:gd name="T64" fmla="*/ 759 w 764"/>
              <a:gd name="T65" fmla="*/ 2 h 70"/>
              <a:gd name="T66" fmla="*/ 682 w 764"/>
              <a:gd name="T67" fmla="*/ 2 h 70"/>
              <a:gd name="T68" fmla="*/ 625 w 764"/>
              <a:gd name="T69" fmla="*/ 2 h 70"/>
              <a:gd name="T70" fmla="*/ 183 w 764"/>
              <a:gd name="T71" fmla="*/ 1 h 70"/>
              <a:gd name="T72" fmla="*/ 3 w 764"/>
              <a:gd name="T73" fmla="*/ 1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64" h="70">
                <a:moveTo>
                  <a:pt x="3" y="1"/>
                </a:moveTo>
                <a:cubicBezTo>
                  <a:pt x="1" y="1"/>
                  <a:pt x="0" y="3"/>
                  <a:pt x="0" y="4"/>
                </a:cubicBezTo>
                <a:cubicBezTo>
                  <a:pt x="0" y="6"/>
                  <a:pt x="1" y="8"/>
                  <a:pt x="3" y="8"/>
                </a:cubicBezTo>
                <a:cubicBezTo>
                  <a:pt x="59" y="8"/>
                  <a:pt x="121" y="8"/>
                  <a:pt x="183" y="7"/>
                </a:cubicBezTo>
                <a:cubicBezTo>
                  <a:pt x="330" y="7"/>
                  <a:pt x="473" y="7"/>
                  <a:pt x="625" y="9"/>
                </a:cubicBezTo>
                <a:cubicBezTo>
                  <a:pt x="627" y="9"/>
                  <a:pt x="632" y="9"/>
                  <a:pt x="638" y="9"/>
                </a:cubicBezTo>
                <a:cubicBezTo>
                  <a:pt x="581" y="11"/>
                  <a:pt x="523" y="13"/>
                  <a:pt x="517" y="13"/>
                </a:cubicBezTo>
                <a:cubicBezTo>
                  <a:pt x="414" y="7"/>
                  <a:pt x="327" y="15"/>
                  <a:pt x="241" y="22"/>
                </a:cubicBezTo>
                <a:cubicBezTo>
                  <a:pt x="178" y="28"/>
                  <a:pt x="115" y="33"/>
                  <a:pt x="47" y="33"/>
                </a:cubicBezTo>
                <a:cubicBezTo>
                  <a:pt x="47" y="39"/>
                  <a:pt x="47" y="39"/>
                  <a:pt x="47" y="39"/>
                </a:cubicBezTo>
                <a:cubicBezTo>
                  <a:pt x="108" y="39"/>
                  <a:pt x="162" y="36"/>
                  <a:pt x="215" y="33"/>
                </a:cubicBezTo>
                <a:cubicBezTo>
                  <a:pt x="316" y="28"/>
                  <a:pt x="411" y="22"/>
                  <a:pt x="539" y="40"/>
                </a:cubicBezTo>
                <a:cubicBezTo>
                  <a:pt x="530" y="40"/>
                  <a:pt x="530" y="40"/>
                  <a:pt x="530" y="40"/>
                </a:cubicBezTo>
                <a:cubicBezTo>
                  <a:pt x="427" y="40"/>
                  <a:pt x="355" y="40"/>
                  <a:pt x="236" y="60"/>
                </a:cubicBezTo>
                <a:cubicBezTo>
                  <a:pt x="217" y="63"/>
                  <a:pt x="217" y="63"/>
                  <a:pt x="217" y="63"/>
                </a:cubicBezTo>
                <a:cubicBezTo>
                  <a:pt x="216" y="64"/>
                  <a:pt x="214" y="65"/>
                  <a:pt x="215" y="67"/>
                </a:cubicBezTo>
                <a:cubicBezTo>
                  <a:pt x="215" y="69"/>
                  <a:pt x="217" y="70"/>
                  <a:pt x="218" y="70"/>
                </a:cubicBezTo>
                <a:cubicBezTo>
                  <a:pt x="237" y="67"/>
                  <a:pt x="237" y="67"/>
                  <a:pt x="237" y="67"/>
                </a:cubicBezTo>
                <a:cubicBezTo>
                  <a:pt x="356" y="46"/>
                  <a:pt x="427" y="47"/>
                  <a:pt x="530" y="47"/>
                </a:cubicBezTo>
                <a:cubicBezTo>
                  <a:pt x="546" y="47"/>
                  <a:pt x="563" y="47"/>
                  <a:pt x="575" y="47"/>
                </a:cubicBezTo>
                <a:cubicBezTo>
                  <a:pt x="575" y="41"/>
                  <a:pt x="575" y="41"/>
                  <a:pt x="575" y="41"/>
                </a:cubicBezTo>
                <a:cubicBezTo>
                  <a:pt x="574" y="41"/>
                  <a:pt x="574" y="40"/>
                  <a:pt x="573" y="40"/>
                </a:cubicBezTo>
                <a:cubicBezTo>
                  <a:pt x="569" y="39"/>
                  <a:pt x="561" y="37"/>
                  <a:pt x="560" y="37"/>
                </a:cubicBezTo>
                <a:cubicBezTo>
                  <a:pt x="467" y="23"/>
                  <a:pt x="392" y="20"/>
                  <a:pt x="321" y="22"/>
                </a:cubicBezTo>
                <a:cubicBezTo>
                  <a:pt x="382" y="18"/>
                  <a:pt x="446" y="15"/>
                  <a:pt x="517" y="19"/>
                </a:cubicBezTo>
                <a:cubicBezTo>
                  <a:pt x="524" y="20"/>
                  <a:pt x="602" y="17"/>
                  <a:pt x="668" y="14"/>
                </a:cubicBezTo>
                <a:cubicBezTo>
                  <a:pt x="713" y="12"/>
                  <a:pt x="753" y="10"/>
                  <a:pt x="761" y="8"/>
                </a:cubicBezTo>
                <a:cubicBezTo>
                  <a:pt x="762" y="8"/>
                  <a:pt x="763" y="8"/>
                  <a:pt x="763" y="7"/>
                </a:cubicBezTo>
                <a:cubicBezTo>
                  <a:pt x="764" y="6"/>
                  <a:pt x="764" y="4"/>
                  <a:pt x="763" y="2"/>
                </a:cubicBezTo>
                <a:cubicBezTo>
                  <a:pt x="763" y="2"/>
                  <a:pt x="763" y="2"/>
                  <a:pt x="763" y="2"/>
                </a:cubicBezTo>
                <a:cubicBezTo>
                  <a:pt x="763" y="2"/>
                  <a:pt x="761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48" y="2"/>
                  <a:pt x="713" y="2"/>
                  <a:pt x="682" y="2"/>
                </a:cubicBezTo>
                <a:cubicBezTo>
                  <a:pt x="655" y="2"/>
                  <a:pt x="631" y="2"/>
                  <a:pt x="625" y="2"/>
                </a:cubicBezTo>
                <a:cubicBezTo>
                  <a:pt x="474" y="0"/>
                  <a:pt x="330" y="1"/>
                  <a:pt x="183" y="1"/>
                </a:cubicBezTo>
                <a:cubicBezTo>
                  <a:pt x="126" y="1"/>
                  <a:pt x="68" y="1"/>
                  <a:pt x="3" y="1"/>
                </a:cubicBezTo>
                <a:close/>
              </a:path>
            </a:pathLst>
          </a:custGeom>
          <a:solidFill>
            <a:srgbClr val="172B9B"/>
          </a:solidFill>
          <a:ln>
            <a:solidFill>
              <a:srgbClr val="172B9B"/>
            </a:solidFill>
          </a:ln>
        </p:spPr>
        <p:txBody>
          <a:bodyPr vert="horz" wrap="square" lIns="91412" tIns="45706" rIns="91412" bIns="45706" numCol="1" anchor="t" anchorCtr="0" compatLnSpc="1"/>
          <a:lstStyle/>
          <a:p>
            <a:endParaRPr lang="zh-CN" altLang="en-US" sz="2400">
              <a:solidFill>
                <a:srgbClr val="EB4F5A"/>
              </a:solidFill>
              <a:latin typeface="汉仪铸字木头人简" panose="00020600040101010101" charset="-122"/>
              <a:ea typeface="汉仪铸字木头人简" panose="00020600040101010101" charset="-122"/>
              <a:cs typeface="+mn-ea"/>
              <a:sym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rcRect l="2908" r="4073"/>
          <a:stretch>
            <a:fillRect/>
          </a:stretch>
        </p:blipFill>
        <p:spPr>
          <a:xfrm>
            <a:off x="6167120" y="1750060"/>
            <a:ext cx="2136775" cy="321691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rcRect t="9572" b="9572"/>
          <a:stretch>
            <a:fillRect/>
          </a:stretch>
        </p:blipFill>
        <p:spPr>
          <a:xfrm>
            <a:off x="6146800" y="4957445"/>
            <a:ext cx="2158365" cy="563245"/>
          </a:xfrm>
          <a:prstGeom prst="rect">
            <a:avLst/>
          </a:prstGeom>
        </p:spPr>
      </p:pic>
      <p:pic>
        <p:nvPicPr>
          <p:cNvPr id="3" name="图片 2" descr="bae2fd5fce90d6332fe503364713ca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6305" y="1216660"/>
            <a:ext cx="3260090" cy="478726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 descr="803dbce9a4d741a4c9d3722018c568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0605" y="1750060"/>
            <a:ext cx="2193925" cy="32169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/>
          <p:nvPr/>
        </p:nvPicPr>
        <p:blipFill>
          <a:blip r:embed="rId1"/>
          <a:srcRect t="20370" b="8148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68200" cy="68961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2448560" y="2642235"/>
            <a:ext cx="5580380" cy="1536700"/>
            <a:chOff x="3856" y="4161"/>
            <a:chExt cx="8788" cy="2420"/>
          </a:xfrm>
        </p:grpSpPr>
        <p:sp>
          <p:nvSpPr>
            <p:cNvPr id="2" name="文本框 1"/>
            <p:cNvSpPr txBox="1"/>
            <p:nvPr/>
          </p:nvSpPr>
          <p:spPr>
            <a:xfrm>
              <a:off x="6596" y="4427"/>
              <a:ext cx="604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7200">
                  <a:solidFill>
                    <a:srgbClr val="1D41D5"/>
                  </a:solidFill>
                  <a:latin typeface="汉仪方叠体简" panose="02010600000101010101" charset="-122"/>
                  <a:ea typeface="汉仪方叠体简" panose="02010600000101010101" charset="-122"/>
                </a:rPr>
                <a:t>活动亮点</a:t>
              </a:r>
              <a:endParaRPr lang="zh-CN" altLang="en-US" sz="72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endParaRPr>
            </a:p>
          </p:txBody>
        </p:sp>
        <p:sp>
          <p:nvSpPr>
            <p:cNvPr id="3" name="椭圆 2"/>
            <p:cNvSpPr/>
            <p:nvPr/>
          </p:nvSpPr>
          <p:spPr>
            <a:xfrm>
              <a:off x="3856" y="4161"/>
              <a:ext cx="2420" cy="2420"/>
            </a:xfrm>
            <a:prstGeom prst="ellipse">
              <a:avLst/>
            </a:prstGeom>
            <a:solidFill>
              <a:srgbClr val="1D4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9600">
                  <a:latin typeface="汉仪方叠体简" panose="02010600000101010101" charset="-122"/>
                  <a:ea typeface="汉仪方叠体简" panose="02010600000101010101" charset="-122"/>
                </a:rPr>
                <a:t>三</a:t>
              </a:r>
              <a:endParaRPr lang="zh-CN" altLang="en-US" sz="9600">
                <a:latin typeface="汉仪方叠体简" panose="02010600000101010101" charset="-122"/>
                <a:ea typeface="汉仪方叠体简" panose="02010600000101010101" charset="-122"/>
              </a:endParaRPr>
            </a:p>
          </p:txBody>
        </p:sp>
      </p:grp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图片 111"/>
          <p:cNvPicPr/>
          <p:nvPr/>
        </p:nvPicPr>
        <p:blipFill>
          <a:blip r:embed="rId1"/>
          <a:srcRect b="4630"/>
          <a:stretch>
            <a:fillRect/>
          </a:stretch>
        </p:blipFill>
        <p:spPr>
          <a:xfrm>
            <a:off x="0" y="0"/>
            <a:ext cx="12192635" cy="68573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635" y="5741035"/>
            <a:ext cx="12205335" cy="1129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10274300" y="5054600"/>
            <a:ext cx="1701165" cy="1701165"/>
          </a:xfrm>
          <a:prstGeom prst="ellipse">
            <a:avLst/>
          </a:prstGeom>
          <a:solidFill>
            <a:srgbClr val="1D4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600">
                <a:latin typeface="汉仪方叠体简" panose="02010600000101010101" charset="-122"/>
                <a:ea typeface="汉仪方叠体简" panose="02010600000101010101" charset="-122"/>
              </a:rPr>
              <a:t>1</a:t>
            </a:r>
            <a:endParaRPr lang="en-US" altLang="zh-CN" sz="9600"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4315" y="5952490"/>
            <a:ext cx="424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亮点：冲浪体验营</a:t>
            </a:r>
            <a:endParaRPr lang="zh-CN" altLang="en-US" sz="40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图片 117"/>
          <p:cNvPicPr/>
          <p:nvPr/>
        </p:nvPicPr>
        <p:blipFill>
          <a:blip r:embed="rId1"/>
          <a:srcRect l="19508" r="12414"/>
          <a:stretch>
            <a:fillRect/>
          </a:stretch>
        </p:blipFill>
        <p:spPr>
          <a:xfrm>
            <a:off x="0" y="-4445"/>
            <a:ext cx="3412490" cy="334073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19" name="图片 118"/>
          <p:cNvPicPr/>
          <p:nvPr/>
        </p:nvPicPr>
        <p:blipFill>
          <a:blip r:embed="rId2"/>
          <a:srcRect t="14809" r="25061"/>
          <a:stretch>
            <a:fillRect/>
          </a:stretch>
        </p:blipFill>
        <p:spPr>
          <a:xfrm>
            <a:off x="3427095" y="-34290"/>
            <a:ext cx="3342005" cy="284924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20" name="图片 119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2713990"/>
            <a:ext cx="3427095" cy="35217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4" name="图片 123"/>
          <p:cNvPicPr/>
          <p:nvPr/>
        </p:nvPicPr>
        <p:blipFill>
          <a:blip r:embed="rId4"/>
          <a:srcRect t="18750" r="26255"/>
          <a:stretch>
            <a:fillRect/>
          </a:stretch>
        </p:blipFill>
        <p:spPr>
          <a:xfrm>
            <a:off x="6754495" y="635"/>
            <a:ext cx="5462905" cy="333565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25" name="图片 124"/>
          <p:cNvPicPr/>
          <p:nvPr/>
        </p:nvPicPr>
        <p:blipFill>
          <a:blip r:embed="rId5"/>
          <a:srcRect t="39550"/>
          <a:stretch>
            <a:fillRect/>
          </a:stretch>
        </p:blipFill>
        <p:spPr>
          <a:xfrm>
            <a:off x="3421380" y="2814955"/>
            <a:ext cx="3323590" cy="3521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635" y="5321935"/>
            <a:ext cx="12205335" cy="1548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1" name="图片 120"/>
          <p:cNvPicPr/>
          <p:nvPr/>
        </p:nvPicPr>
        <p:blipFill>
          <a:blip r:embed="rId6"/>
          <a:srcRect t="14468" r="4043" b="12695"/>
          <a:stretch>
            <a:fillRect/>
          </a:stretch>
        </p:blipFill>
        <p:spPr>
          <a:xfrm>
            <a:off x="6744970" y="2814955"/>
            <a:ext cx="5472430" cy="246824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0" y="5321935"/>
            <a:ext cx="12052300" cy="152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latin typeface="汉仪方叠体简" panose="02010600000101010101" charset="-122"/>
                <a:ea typeface="汉仪方叠体简" panose="02010600000101010101" charset="-122"/>
              </a:rPr>
              <a:t>冲浪主题派对浪力全开，</a:t>
            </a:r>
            <a:endParaRPr lang="zh-CN" altLang="en-US" sz="2400">
              <a:latin typeface="汉仪方叠体简" panose="02010600000101010101" charset="-122"/>
              <a:ea typeface="汉仪方叠体简" panose="0201060000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latin typeface="汉仪方叠体简" panose="02010600000101010101" charset="-122"/>
                <a:ea typeface="汉仪方叠体简" panose="02010600000101010101" charset="-122"/>
                <a:sym typeface="+mn-ea"/>
              </a:rPr>
              <a:t>感受</a:t>
            </a:r>
            <a:r>
              <a:rPr lang="zh-CN" altLang="en-US" sz="2400">
                <a:latin typeface="汉仪方叠体简" panose="02010600000101010101" charset="-122"/>
                <a:ea typeface="汉仪方叠体简" panose="02010600000101010101" charset="-122"/>
              </a:rPr>
              <a:t>夏日冲浪运动带来的激情与尖叫，打造属于我们的夏日激情派对专业教练现场指导、技术保障全程护航。</a:t>
            </a:r>
            <a:endParaRPr lang="zh-CN" altLang="en-US" sz="2400"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图片 112"/>
          <p:cNvPicPr/>
          <p:nvPr/>
        </p:nvPicPr>
        <p:blipFill>
          <a:blip r:embed="rId1"/>
          <a:srcRect t="8148" r="987" b="8077"/>
          <a:stretch>
            <a:fillRect/>
          </a:stretch>
        </p:blipFill>
        <p:spPr>
          <a:xfrm>
            <a:off x="-635" y="0"/>
            <a:ext cx="12193270" cy="68700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635" y="5741035"/>
            <a:ext cx="12205335" cy="1129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10274300" y="5054600"/>
            <a:ext cx="1701165" cy="1701165"/>
          </a:xfrm>
          <a:prstGeom prst="ellipse">
            <a:avLst/>
          </a:prstGeom>
          <a:solidFill>
            <a:srgbClr val="1D4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600">
                <a:latin typeface="汉仪方叠体简" panose="02010600000101010101" charset="-122"/>
                <a:ea typeface="汉仪方叠体简" panose="02010600000101010101" charset="-122"/>
              </a:rPr>
              <a:t>2</a:t>
            </a:r>
            <a:endParaRPr lang="en-US" altLang="zh-CN" sz="9600"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4315" y="5952490"/>
            <a:ext cx="3738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亮点：泡泡派对</a:t>
            </a:r>
            <a:endParaRPr lang="en-US" altLang="zh-CN" sz="40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/>
          <p:nvPr/>
        </p:nvPicPr>
        <p:blipFill>
          <a:blip r:embed="rId1"/>
          <a:srcRect t="20370" b="8148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93600" cy="6896100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402080" y="3824605"/>
            <a:ext cx="171259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活动概述</a:t>
            </a:r>
            <a:endParaRPr lang="zh-CN" altLang="en-US" sz="44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705975" y="3824605"/>
            <a:ext cx="181229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执行保障</a:t>
            </a:r>
            <a:endParaRPr lang="zh-CN" altLang="en-US" sz="44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612380" y="3824605"/>
            <a:ext cx="173164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活动氛围</a:t>
            </a:r>
            <a:endParaRPr lang="zh-CN" altLang="en-US" sz="44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420110" y="3824605"/>
            <a:ext cx="177228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活动宣传</a:t>
            </a:r>
            <a:endParaRPr lang="zh-CN" altLang="en-US" sz="44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586095" y="3824605"/>
            <a:ext cx="185864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活动亮点</a:t>
            </a:r>
            <a:endParaRPr lang="zh-CN" altLang="en-US" sz="44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1610995" y="2937510"/>
            <a:ext cx="850900" cy="850900"/>
          </a:xfrm>
          <a:prstGeom prst="ellipse">
            <a:avLst/>
          </a:prstGeom>
          <a:solidFill>
            <a:srgbClr val="1D41D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latin typeface="汉仪方叠体简" panose="02010600000101010101" charset="-122"/>
                <a:ea typeface="汉仪方叠体简" panose="02010600000101010101" charset="-122"/>
              </a:rPr>
              <a:t>1</a:t>
            </a:r>
            <a:endParaRPr lang="en-US" altLang="zh-CN" sz="5400"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7767320" y="2937510"/>
            <a:ext cx="850900" cy="850900"/>
          </a:xfrm>
          <a:prstGeom prst="ellipse">
            <a:avLst/>
          </a:prstGeom>
          <a:solidFill>
            <a:srgbClr val="1D41D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latin typeface="汉仪方叠体简" panose="02010600000101010101" charset="-122"/>
                <a:ea typeface="汉仪方叠体简" panose="02010600000101010101" charset="-122"/>
              </a:rPr>
              <a:t>4</a:t>
            </a:r>
            <a:endParaRPr lang="en-US" altLang="zh-CN" sz="5400"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5791200" y="2937510"/>
            <a:ext cx="850900" cy="850900"/>
          </a:xfrm>
          <a:prstGeom prst="ellipse">
            <a:avLst/>
          </a:prstGeom>
          <a:solidFill>
            <a:srgbClr val="1D41D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latin typeface="汉仪方叠体简" panose="02010600000101010101" charset="-122"/>
                <a:ea typeface="汉仪方叠体简" panose="02010600000101010101" charset="-122"/>
              </a:rPr>
              <a:t>3</a:t>
            </a:r>
            <a:endParaRPr lang="en-US" altLang="zh-CN" sz="5400"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3568700" y="2937510"/>
            <a:ext cx="850900" cy="850900"/>
          </a:xfrm>
          <a:prstGeom prst="ellipse">
            <a:avLst/>
          </a:prstGeom>
          <a:solidFill>
            <a:srgbClr val="1D41D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latin typeface="汉仪方叠体简" panose="02010600000101010101" charset="-122"/>
                <a:ea typeface="汉仪方叠体简" panose="02010600000101010101" charset="-122"/>
              </a:rPr>
              <a:t>2</a:t>
            </a:r>
            <a:endParaRPr lang="en-US" altLang="zh-CN" sz="5400"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9868535" y="2937510"/>
            <a:ext cx="850900" cy="850900"/>
          </a:xfrm>
          <a:prstGeom prst="ellipse">
            <a:avLst/>
          </a:prstGeom>
          <a:solidFill>
            <a:srgbClr val="1D41D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latin typeface="汉仪方叠体简" panose="02010600000101010101" charset="-122"/>
                <a:ea typeface="汉仪方叠体简" panose="02010600000101010101" charset="-122"/>
              </a:rPr>
              <a:t>5</a:t>
            </a:r>
            <a:endParaRPr lang="en-US" altLang="zh-CN" sz="5400"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761865" y="473710"/>
            <a:ext cx="292608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目录页</a:t>
            </a:r>
            <a:endParaRPr lang="zh-CN" altLang="en-US" sz="72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图片 125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394200" cy="3255010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27" name="图片 126"/>
          <p:cNvPicPr/>
          <p:nvPr/>
        </p:nvPicPr>
        <p:blipFill>
          <a:blip r:embed="rId2"/>
          <a:srcRect l="11681"/>
          <a:stretch>
            <a:fillRect/>
          </a:stretch>
        </p:blipFill>
        <p:spPr>
          <a:xfrm>
            <a:off x="4394200" y="-635"/>
            <a:ext cx="4321175" cy="3255010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28" name="图片 127"/>
          <p:cNvPicPr/>
          <p:nvPr/>
        </p:nvPicPr>
        <p:blipFill>
          <a:blip r:embed="rId3"/>
          <a:stretch>
            <a:fillRect/>
          </a:stretch>
        </p:blipFill>
        <p:spPr>
          <a:xfrm>
            <a:off x="7851775" y="-635"/>
            <a:ext cx="4340225" cy="325564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29" name="图片 128"/>
          <p:cNvPicPr/>
          <p:nvPr/>
        </p:nvPicPr>
        <p:blipFill>
          <a:blip r:embed="rId4"/>
          <a:srcRect t="21602"/>
          <a:stretch>
            <a:fillRect/>
          </a:stretch>
        </p:blipFill>
        <p:spPr>
          <a:xfrm>
            <a:off x="0" y="2962275"/>
            <a:ext cx="3086735" cy="32264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0" name="图片 129"/>
          <p:cNvPicPr/>
          <p:nvPr/>
        </p:nvPicPr>
        <p:blipFill>
          <a:blip r:embed="rId5"/>
          <a:stretch>
            <a:fillRect/>
          </a:stretch>
        </p:blipFill>
        <p:spPr>
          <a:xfrm>
            <a:off x="7851775" y="2962910"/>
            <a:ext cx="4340225" cy="289115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31" name="图片 130"/>
          <p:cNvPicPr/>
          <p:nvPr/>
        </p:nvPicPr>
        <p:blipFill>
          <a:blip r:embed="rId6"/>
          <a:stretch>
            <a:fillRect/>
          </a:stretch>
        </p:blipFill>
        <p:spPr>
          <a:xfrm>
            <a:off x="3046095" y="2946400"/>
            <a:ext cx="4805680" cy="2907030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sp>
        <p:nvSpPr>
          <p:cNvPr id="4" name="矩形 3"/>
          <p:cNvSpPr/>
          <p:nvPr/>
        </p:nvSpPr>
        <p:spPr>
          <a:xfrm>
            <a:off x="-635" y="5436870"/>
            <a:ext cx="12205335" cy="1433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87630" y="5554345"/>
            <a:ext cx="1226693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泡沫之夏|“泡泡大战”疯狂来袭！</a:t>
            </a:r>
            <a:endParaRPr lang="zh-CN" altLang="en-US" sz="2000">
              <a:latin typeface="汉仪方叠体简" panose="02010600000101010101" charset="-122"/>
              <a:ea typeface="汉仪方叠体简" panose="02010600000101010101" charset="-122"/>
              <a:cs typeface="汉仪方叠体简" panose="0201060000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000"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酷热夏日，骄阳似火，在盛大的泡泡party中，尽情嗨玩乐翻天，共度欢乐的亲子时光~</a:t>
            </a:r>
            <a:endParaRPr lang="zh-CN" altLang="en-US" sz="2000">
              <a:latin typeface="汉仪方叠体简" panose="02010600000101010101" charset="-122"/>
              <a:ea typeface="汉仪方叠体简" panose="02010600000101010101" charset="-122"/>
              <a:cs typeface="汉仪方叠体简" panose="0201060000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000"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释放天性，一起来场激烈的泡泡大战吧</a:t>
            </a:r>
            <a:endParaRPr lang="zh-CN" altLang="en-US" sz="2000">
              <a:latin typeface="汉仪方叠体简" panose="02010600000101010101" charset="-122"/>
              <a:ea typeface="汉仪方叠体简" panose="02010600000101010101" charset="-122"/>
              <a:cs typeface="汉仪方叠体简" panose="02010600000101010101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图片 11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2823"/>
            <a:ext cx="12192000" cy="68523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635" y="5741035"/>
            <a:ext cx="12205335" cy="1129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10274300" y="5054600"/>
            <a:ext cx="1701165" cy="1701165"/>
          </a:xfrm>
          <a:prstGeom prst="ellipse">
            <a:avLst/>
          </a:prstGeom>
          <a:solidFill>
            <a:srgbClr val="1D4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600">
                <a:latin typeface="汉仪方叠体简" panose="02010600000101010101" charset="-122"/>
                <a:ea typeface="汉仪方叠体简" panose="02010600000101010101" charset="-122"/>
              </a:rPr>
              <a:t>3</a:t>
            </a:r>
            <a:endParaRPr lang="en-US" altLang="zh-CN" sz="9600"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4315" y="5952490"/>
            <a:ext cx="3738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亮点：水枪大战</a:t>
            </a:r>
            <a:endParaRPr lang="en-US" altLang="zh-CN" sz="40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293235" y="2865120"/>
            <a:ext cx="2179955" cy="3683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  <a:sym typeface="+mn-ea"/>
              </a:rPr>
              <a:t>酷热夏日，骄阳似火，</a:t>
            </a:r>
            <a:endParaRPr lang="zh-CN" altLang="en-US"/>
          </a:p>
        </p:txBody>
      </p:sp>
      <p:pic>
        <p:nvPicPr>
          <p:cNvPr id="132" name="图片 131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150360" cy="276669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33" name="图片 132"/>
          <p:cNvPicPr/>
          <p:nvPr/>
        </p:nvPicPr>
        <p:blipFill>
          <a:blip r:embed="rId2"/>
          <a:stretch>
            <a:fillRect/>
          </a:stretch>
        </p:blipFill>
        <p:spPr>
          <a:xfrm>
            <a:off x="4150360" y="0"/>
            <a:ext cx="4194810" cy="2786380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34" name="图片 133"/>
          <p:cNvPicPr/>
          <p:nvPr/>
        </p:nvPicPr>
        <p:blipFill>
          <a:blip r:embed="rId3"/>
          <a:stretch>
            <a:fillRect/>
          </a:stretch>
        </p:blipFill>
        <p:spPr>
          <a:xfrm>
            <a:off x="8345170" y="0"/>
            <a:ext cx="3848100" cy="276669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35" name="图片 134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2766695"/>
            <a:ext cx="4149725" cy="293814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36" name="图片 135"/>
          <p:cNvPicPr/>
          <p:nvPr/>
        </p:nvPicPr>
        <p:blipFill>
          <a:blip r:embed="rId5"/>
          <a:stretch>
            <a:fillRect/>
          </a:stretch>
        </p:blipFill>
        <p:spPr>
          <a:xfrm>
            <a:off x="4054475" y="2786380"/>
            <a:ext cx="4161155" cy="274637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37" name="图片 136"/>
          <p:cNvPicPr/>
          <p:nvPr/>
        </p:nvPicPr>
        <p:blipFill>
          <a:blip r:embed="rId6"/>
          <a:stretch>
            <a:fillRect/>
          </a:stretch>
        </p:blipFill>
        <p:spPr>
          <a:xfrm>
            <a:off x="8215630" y="2786380"/>
            <a:ext cx="3976370" cy="274637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sp>
        <p:nvSpPr>
          <p:cNvPr id="6" name="矩形 5"/>
          <p:cNvSpPr/>
          <p:nvPr/>
        </p:nvSpPr>
        <p:spPr>
          <a:xfrm>
            <a:off x="-635" y="5436870"/>
            <a:ext cx="12205335" cy="1433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0" y="5436870"/>
            <a:ext cx="5262880" cy="1383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000">
                <a:latin typeface="汉仪方叠体简" panose="02010600000101010101" charset="-122"/>
                <a:ea typeface="汉仪方叠体简" panose="02010600000101010101" charset="-122"/>
              </a:rPr>
              <a:t>夏日炎炎，骄阳似火，</a:t>
            </a:r>
            <a:endParaRPr lang="zh-CN" altLang="en-US" sz="2000">
              <a:latin typeface="汉仪方叠体简" panose="02010600000101010101" charset="-122"/>
              <a:ea typeface="汉仪方叠体简" panose="0201060000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000">
                <a:latin typeface="汉仪方叠体简" panose="02010600000101010101" charset="-122"/>
                <a:ea typeface="汉仪方叠体简" panose="02010600000101010101" charset="-122"/>
              </a:rPr>
              <a:t>水枪大战，一触即发，更有美女模特加入战斗</a:t>
            </a:r>
            <a:endParaRPr lang="zh-CN" altLang="en-US" sz="2000">
              <a:latin typeface="汉仪方叠体简" panose="02010600000101010101" charset="-122"/>
              <a:ea typeface="汉仪方叠体简" panose="0201060000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000">
                <a:latin typeface="汉仪方叠体简" panose="02010600000101010101" charset="-122"/>
                <a:ea typeface="汉仪方叠体简" panose="02010600000101010101" charset="-122"/>
              </a:rPr>
              <a:t>尽情体验水枪乐趣，收货一份夏日的美好时光</a:t>
            </a:r>
            <a:endParaRPr lang="zh-CN" altLang="en-US" sz="2000"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图片 115"/>
          <p:cNvPicPr/>
          <p:nvPr/>
        </p:nvPicPr>
        <p:blipFill>
          <a:blip r:embed="rId1"/>
          <a:srcRect t="5773" b="9531"/>
          <a:stretch>
            <a:fillRect/>
          </a:stretch>
        </p:blipFill>
        <p:spPr>
          <a:xfrm>
            <a:off x="12065" y="-26670"/>
            <a:ext cx="12192635" cy="68973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635" y="5741035"/>
            <a:ext cx="12205335" cy="1129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10274300" y="5054600"/>
            <a:ext cx="1701165" cy="1701165"/>
          </a:xfrm>
          <a:prstGeom prst="ellipse">
            <a:avLst/>
          </a:prstGeom>
          <a:solidFill>
            <a:srgbClr val="1D4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600">
                <a:latin typeface="汉仪方叠体简" panose="02010600000101010101" charset="-122"/>
                <a:ea typeface="汉仪方叠体简" panose="02010600000101010101" charset="-122"/>
              </a:rPr>
              <a:t>4</a:t>
            </a:r>
            <a:endParaRPr lang="en-US" altLang="zh-CN" sz="9600"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4315" y="5952490"/>
            <a:ext cx="3738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亮点：捕鱼达人</a:t>
            </a:r>
            <a:endParaRPr lang="en-US" altLang="zh-CN" sz="40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图片 137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427855" cy="29521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9" name="图片 138"/>
          <p:cNvPicPr/>
          <p:nvPr/>
        </p:nvPicPr>
        <p:blipFill>
          <a:blip r:embed="rId2"/>
          <a:stretch>
            <a:fillRect/>
          </a:stretch>
        </p:blipFill>
        <p:spPr>
          <a:xfrm>
            <a:off x="4427855" y="0"/>
            <a:ext cx="3935095" cy="29514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0" name="图片 139"/>
          <p:cNvPicPr/>
          <p:nvPr/>
        </p:nvPicPr>
        <p:blipFill>
          <a:blip r:embed="rId3"/>
          <a:srcRect r="6456"/>
          <a:stretch>
            <a:fillRect/>
          </a:stretch>
        </p:blipFill>
        <p:spPr>
          <a:xfrm>
            <a:off x="8333105" y="-635"/>
            <a:ext cx="3833495" cy="2952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1" name="图片 140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" y="2951480"/>
            <a:ext cx="4422140" cy="29419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2" name="图片 141"/>
          <p:cNvPicPr/>
          <p:nvPr/>
        </p:nvPicPr>
        <p:blipFill>
          <a:blip r:embed="rId5"/>
          <a:stretch>
            <a:fillRect/>
          </a:stretch>
        </p:blipFill>
        <p:spPr>
          <a:xfrm>
            <a:off x="4427855" y="2951480"/>
            <a:ext cx="3905250" cy="29292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" name="图片 142"/>
          <p:cNvPicPr/>
          <p:nvPr/>
        </p:nvPicPr>
        <p:blipFill>
          <a:blip r:embed="rId6"/>
          <a:stretch>
            <a:fillRect/>
          </a:stretch>
        </p:blipFill>
        <p:spPr>
          <a:xfrm>
            <a:off x="8307070" y="2951480"/>
            <a:ext cx="3884930" cy="28949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-38735" y="5436870"/>
            <a:ext cx="12205335" cy="1433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715" y="5381625"/>
            <a:ext cx="1216088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>
                <a:latin typeface="汉仪方叠体简" panose="02010600000101010101" charset="-122"/>
                <a:ea typeface="汉仪方叠体简" panose="02010600000101010101" charset="-122"/>
              </a:rPr>
              <a:t>还记得年少的时光吗？光着脚丫摸鱼、捞虾，纵享鱼跃水面、水花翻腾。</a:t>
            </a:r>
            <a:endParaRPr lang="zh-CN" altLang="en-US" sz="2000">
              <a:latin typeface="汉仪方叠体简" panose="02010600000101010101" charset="-122"/>
              <a:ea typeface="汉仪方叠体简" panose="0201060000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汉仪方叠体简" panose="02010600000101010101" charset="-122"/>
                <a:ea typeface="汉仪方叠体简" panose="02010600000101010101" charset="-122"/>
              </a:rPr>
              <a:t>这些游戏总是让人在欢乐中忘记时间，趁着周末，领着孩子带上童心，一起来重温幼时的快乐</a:t>
            </a:r>
            <a:endParaRPr lang="zh-CN" altLang="en-US" sz="2000">
              <a:latin typeface="汉仪方叠体简" panose="02010600000101010101" charset="-122"/>
              <a:ea typeface="汉仪方叠体简" panose="0201060000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汉仪方叠体简" panose="02010600000101010101" charset="-122"/>
                <a:ea typeface="汉仪方叠体简" panose="02010600000101010101" charset="-122"/>
              </a:rPr>
              <a:t>捕鱼大作战蓄势待发</a:t>
            </a:r>
            <a:endParaRPr lang="en-US" altLang="zh-CN" sz="2000"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图片 116"/>
          <p:cNvPicPr/>
          <p:nvPr/>
        </p:nvPicPr>
        <p:blipFill>
          <a:blip r:embed="rId1"/>
          <a:srcRect t="8393" b="5452"/>
          <a:stretch>
            <a:fillRect/>
          </a:stretch>
        </p:blipFill>
        <p:spPr>
          <a:xfrm>
            <a:off x="12700" y="-341630"/>
            <a:ext cx="12192000" cy="72123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635" y="5741035"/>
            <a:ext cx="12205335" cy="1129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10274300" y="5054600"/>
            <a:ext cx="1701165" cy="1701165"/>
          </a:xfrm>
          <a:prstGeom prst="ellipse">
            <a:avLst/>
          </a:prstGeom>
          <a:solidFill>
            <a:srgbClr val="1D4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600">
                <a:latin typeface="汉仪方叠体简" panose="02010600000101010101" charset="-122"/>
                <a:ea typeface="汉仪方叠体简" panose="02010600000101010101" charset="-122"/>
              </a:rPr>
              <a:t>5</a:t>
            </a:r>
            <a:endParaRPr lang="en-US" altLang="zh-CN" sz="9600"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4315" y="5952490"/>
            <a:ext cx="360362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亮点：美女</a:t>
            </a:r>
            <a:r>
              <a:rPr lang="en-US" altLang="zh-CN" sz="40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DJ</a:t>
            </a:r>
            <a:endParaRPr lang="en-US" altLang="zh-CN" sz="40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图片 143"/>
          <p:cNvPicPr/>
          <p:nvPr/>
        </p:nvPicPr>
        <p:blipFill>
          <a:blip r:embed="rId1"/>
          <a:stretch>
            <a:fillRect/>
          </a:stretch>
        </p:blipFill>
        <p:spPr>
          <a:xfrm>
            <a:off x="5715" y="0"/>
            <a:ext cx="4197985" cy="29711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5" name="图片 14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650490"/>
            <a:ext cx="4203700" cy="27311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6" name="图片 145"/>
          <p:cNvPicPr/>
          <p:nvPr/>
        </p:nvPicPr>
        <p:blipFill>
          <a:blip r:embed="rId3"/>
          <a:srcRect l="4804"/>
          <a:stretch>
            <a:fillRect/>
          </a:stretch>
        </p:blipFill>
        <p:spPr>
          <a:xfrm>
            <a:off x="4203065" y="-635"/>
            <a:ext cx="7962265" cy="53822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-38735" y="5436870"/>
            <a:ext cx="12205335" cy="1433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1115" y="5530850"/>
            <a:ext cx="1216088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sz="2000" dirty="0">
                <a:solidFill>
                  <a:schemeClr val="tx1"/>
                </a:solidFill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  <a:sym typeface="+mn-ea"/>
              </a:rPr>
              <a:t>美女</a:t>
            </a:r>
            <a:r>
              <a:rPr lang="zh-CN" altLang="en-US" sz="2000" dirty="0">
                <a:solidFill>
                  <a:schemeClr val="tx1"/>
                </a:solidFill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  <a:sym typeface="+mn-ea"/>
              </a:rPr>
              <a:t>网红</a:t>
            </a:r>
            <a:r>
              <a:rPr lang="en-US" altLang="zh-CN" sz="2000" dirty="0">
                <a:solidFill>
                  <a:schemeClr val="tx1"/>
                </a:solidFill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  <a:sym typeface="+mn-ea"/>
              </a:rPr>
              <a:t>DJ</a:t>
            </a:r>
            <a:r>
              <a:rPr lang="zh-CN" altLang="en-US" sz="2000" dirty="0">
                <a:solidFill>
                  <a:schemeClr val="tx1"/>
                </a:solidFill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  <a:sym typeface="+mn-ea"/>
              </a:rPr>
              <a:t>，强势加盟冲浪派对现场，</a:t>
            </a:r>
            <a:endParaRPr lang="zh-CN" altLang="en-US" sz="2000" dirty="0">
              <a:solidFill>
                <a:schemeClr val="tx1"/>
              </a:solidFill>
              <a:latin typeface="汉仪方叠体简" panose="02010600000101010101" charset="-122"/>
              <a:ea typeface="汉仪方叠体简" panose="02010600000101010101" charset="-122"/>
              <a:cs typeface="汉仪方叠体简" panose="02010600000101010101" charset="-122"/>
              <a:sym typeface="+mn-ea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000" dirty="0">
                <a:solidFill>
                  <a:schemeClr val="tx1"/>
                </a:solidFill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  <a:sym typeface="+mn-ea"/>
              </a:rPr>
              <a:t>网络最流行DJ串烧，节奏激情动感，</a:t>
            </a:r>
            <a:r>
              <a:rPr lang="zh-CN" altLang="en-US" sz="2000" dirty="0"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  <a:sym typeface="+mn-ea"/>
              </a:rPr>
              <a:t>嗨翻全场</a:t>
            </a:r>
            <a:r>
              <a:rPr lang="zh-CN" altLang="en-US" sz="2000" dirty="0">
                <a:solidFill>
                  <a:schemeClr val="tx1"/>
                </a:solidFill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  <a:sym typeface="+mn-ea"/>
              </a:rPr>
              <a:t>！</a:t>
            </a:r>
            <a:endParaRPr lang="zh-CN" altLang="en-US" sz="2000" dirty="0">
              <a:solidFill>
                <a:schemeClr val="tx1"/>
              </a:solidFill>
              <a:latin typeface="汉仪方叠体简" panose="02010600000101010101" charset="-122"/>
              <a:ea typeface="汉仪方叠体简" panose="02010600000101010101" charset="-122"/>
              <a:cs typeface="汉仪方叠体简" panose="02010600000101010101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/>
          <p:nvPr/>
        </p:nvPicPr>
        <p:blipFill>
          <a:blip r:embed="rId1"/>
          <a:srcRect t="20370" b="8148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68200" cy="68961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2448560" y="2642235"/>
            <a:ext cx="5580380" cy="1536700"/>
            <a:chOff x="3856" y="4161"/>
            <a:chExt cx="8788" cy="2420"/>
          </a:xfrm>
        </p:grpSpPr>
        <p:sp>
          <p:nvSpPr>
            <p:cNvPr id="2" name="文本框 1"/>
            <p:cNvSpPr txBox="1"/>
            <p:nvPr/>
          </p:nvSpPr>
          <p:spPr>
            <a:xfrm>
              <a:off x="6596" y="4427"/>
              <a:ext cx="604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7200">
                  <a:solidFill>
                    <a:srgbClr val="1D41D5"/>
                  </a:solidFill>
                  <a:latin typeface="汉仪方叠体简" panose="02010600000101010101" charset="-122"/>
                  <a:ea typeface="汉仪方叠体简" panose="02010600000101010101" charset="-122"/>
                </a:rPr>
                <a:t>活动氛围</a:t>
              </a:r>
              <a:endParaRPr lang="zh-CN" altLang="en-US" sz="72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endParaRPr>
            </a:p>
          </p:txBody>
        </p:sp>
        <p:sp>
          <p:nvSpPr>
            <p:cNvPr id="3" name="椭圆 2"/>
            <p:cNvSpPr/>
            <p:nvPr/>
          </p:nvSpPr>
          <p:spPr>
            <a:xfrm>
              <a:off x="3856" y="4161"/>
              <a:ext cx="2420" cy="2420"/>
            </a:xfrm>
            <a:prstGeom prst="ellipse">
              <a:avLst/>
            </a:prstGeom>
            <a:solidFill>
              <a:srgbClr val="1D4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9600">
                  <a:latin typeface="汉仪方叠体简" panose="02010600000101010101" charset="-122"/>
                  <a:ea typeface="汉仪方叠体简" panose="02010600000101010101" charset="-122"/>
                </a:rPr>
                <a:t>四</a:t>
              </a:r>
              <a:endParaRPr lang="zh-CN" altLang="en-US" sz="9600">
                <a:latin typeface="汉仪方叠体简" panose="02010600000101010101" charset="-122"/>
                <a:ea typeface="汉仪方叠体简" panose="02010600000101010101" charset="-122"/>
              </a:endParaRPr>
            </a:p>
          </p:txBody>
        </p:sp>
      </p:grpSp>
    </p:spTree>
    <p:custDataLst>
      <p:tags r:id="rId2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65570" y="2425700"/>
            <a:ext cx="5371465" cy="316166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冲浪区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51460" y="2425700"/>
            <a:ext cx="1714500" cy="3160395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DJ</a:t>
            </a:r>
            <a:r>
              <a:rPr lang="zh-CN" altLang="en-US"/>
              <a:t>控台</a:t>
            </a:r>
            <a:endParaRPr lang="zh-CN" altLang="en-US"/>
          </a:p>
          <a:p>
            <a:pPr algn="ctr"/>
            <a:r>
              <a:rPr lang="en-US" altLang="zh-CN"/>
              <a:t>+</a:t>
            </a:r>
            <a:endParaRPr lang="en-US" altLang="zh-CN"/>
          </a:p>
          <a:p>
            <a:pPr algn="ctr"/>
            <a:r>
              <a:rPr lang="zh-CN" altLang="en-US"/>
              <a:t>舞台</a:t>
            </a:r>
            <a:endParaRPr lang="zh-CN" altLang="en-US"/>
          </a:p>
          <a:p>
            <a:pPr algn="ctr"/>
            <a:endParaRPr lang="en-US" altLang="zh-CN"/>
          </a:p>
        </p:txBody>
      </p:sp>
      <p:sp>
        <p:nvSpPr>
          <p:cNvPr id="6" name="矩形 5"/>
          <p:cNvSpPr/>
          <p:nvPr/>
        </p:nvSpPr>
        <p:spPr>
          <a:xfrm>
            <a:off x="250825" y="1003300"/>
            <a:ext cx="5740400" cy="11938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拍照打卡区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8064500" y="1003300"/>
            <a:ext cx="3772535" cy="1193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休息区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464935" y="5727700"/>
            <a:ext cx="5372100" cy="1054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捕鱼达人区</a:t>
            </a:r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677795" y="2425065"/>
            <a:ext cx="3314065" cy="31610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泡泡区</a:t>
            </a:r>
            <a:endParaRPr lang="zh-CN" altLang="en-US"/>
          </a:p>
          <a:p>
            <a:pPr algn="ctr"/>
            <a:r>
              <a:rPr lang="en-US" altLang="zh-CN"/>
              <a:t>+</a:t>
            </a:r>
            <a:endParaRPr lang="en-US" altLang="zh-CN"/>
          </a:p>
          <a:p>
            <a:pPr algn="ctr"/>
            <a:r>
              <a:rPr lang="zh-CN" altLang="en-US"/>
              <a:t>水枪大战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677795" y="5727700"/>
            <a:ext cx="3313430" cy="10541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签到区</a:t>
            </a:r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50825" y="5727700"/>
            <a:ext cx="1714500" cy="105473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入口</a:t>
            </a:r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464935" y="1003300"/>
            <a:ext cx="1472565" cy="1193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饮料美食区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251460" y="68580"/>
            <a:ext cx="323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40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场地区域划分</a:t>
            </a:r>
            <a:endParaRPr lang="zh-CN" sz="40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10139" b="2696"/>
          <a:stretch>
            <a:fillRect/>
          </a:stretch>
        </p:blipFill>
        <p:spPr>
          <a:xfrm>
            <a:off x="29210" y="-50165"/>
            <a:ext cx="12162790" cy="690816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0" y="0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highlight>
                  <a:srgbClr val="FFFF00"/>
                </a:highlight>
                <a:latin typeface="汉仪方叠体简" panose="02010600000101010101" charset="-122"/>
                <a:ea typeface="汉仪方叠体简" panose="02010600000101010101" charset="-122"/>
              </a:rPr>
              <a:t>舞台区</a:t>
            </a:r>
            <a:endParaRPr lang="zh-CN" altLang="en-US" sz="4000">
              <a:solidFill>
                <a:srgbClr val="1D41D5"/>
              </a:solidFill>
              <a:highlight>
                <a:srgbClr val="FFFF00"/>
              </a:highlight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/>
          <p:nvPr/>
        </p:nvPicPr>
        <p:blipFill>
          <a:blip r:embed="rId1"/>
          <a:srcRect t="20370" b="8148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68200" cy="68961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2448560" y="2642235"/>
            <a:ext cx="5580380" cy="1536700"/>
            <a:chOff x="3856" y="4161"/>
            <a:chExt cx="8788" cy="2420"/>
          </a:xfrm>
        </p:grpSpPr>
        <p:sp>
          <p:nvSpPr>
            <p:cNvPr id="2" name="文本框 1"/>
            <p:cNvSpPr txBox="1"/>
            <p:nvPr/>
          </p:nvSpPr>
          <p:spPr>
            <a:xfrm>
              <a:off x="6596" y="4427"/>
              <a:ext cx="604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7200">
                  <a:solidFill>
                    <a:srgbClr val="1D41D5"/>
                  </a:solidFill>
                  <a:latin typeface="汉仪方叠体简" panose="02010600000101010101" charset="-122"/>
                  <a:ea typeface="汉仪方叠体简" panose="02010600000101010101" charset="-122"/>
                </a:rPr>
                <a:t>活动概述</a:t>
              </a:r>
              <a:endParaRPr lang="zh-CN" altLang="en-US" sz="72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endParaRPr>
            </a:p>
          </p:txBody>
        </p:sp>
        <p:sp>
          <p:nvSpPr>
            <p:cNvPr id="3" name="椭圆 2"/>
            <p:cNvSpPr/>
            <p:nvPr/>
          </p:nvSpPr>
          <p:spPr>
            <a:xfrm>
              <a:off x="3856" y="4161"/>
              <a:ext cx="2420" cy="2420"/>
            </a:xfrm>
            <a:prstGeom prst="ellipse">
              <a:avLst/>
            </a:prstGeom>
            <a:solidFill>
              <a:srgbClr val="1D4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9600">
                  <a:latin typeface="汉仪方叠体简" panose="02010600000101010101" charset="-122"/>
                  <a:ea typeface="汉仪方叠体简" panose="02010600000101010101" charset="-122"/>
                </a:rPr>
                <a:t>一</a:t>
              </a:r>
              <a:endParaRPr lang="zh-CN" altLang="en-US" sz="9600">
                <a:latin typeface="汉仪方叠体简" panose="02010600000101010101" charset="-122"/>
                <a:ea typeface="汉仪方叠体简" panose="02010600000101010101" charset="-122"/>
              </a:endParaRPr>
            </a:p>
          </p:txBody>
        </p:sp>
      </p:grpSp>
    </p:spTree>
    <p:custDataLst>
      <p:tags r:id="rId2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图片 157"/>
          <p:cNvPicPr/>
          <p:nvPr/>
        </p:nvPicPr>
        <p:blipFill>
          <a:blip r:embed="rId1"/>
          <a:srcRect t="11581"/>
          <a:stretch>
            <a:fillRect/>
          </a:stretch>
        </p:blipFill>
        <p:spPr>
          <a:xfrm>
            <a:off x="0" y="0"/>
            <a:ext cx="12179935" cy="68573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0" y="0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highlight>
                  <a:srgbClr val="FFFF00"/>
                </a:highlight>
                <a:latin typeface="汉仪方叠体简" panose="02010600000101010101" charset="-122"/>
                <a:ea typeface="汉仪方叠体简" panose="02010600000101010101" charset="-122"/>
              </a:rPr>
              <a:t>冲浪区</a:t>
            </a:r>
            <a:endParaRPr lang="zh-CN" altLang="en-US" sz="4000">
              <a:solidFill>
                <a:srgbClr val="1D41D5"/>
              </a:solidFill>
              <a:highlight>
                <a:srgbClr val="FFFF00"/>
              </a:highlight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图片 158"/>
          <p:cNvPicPr/>
          <p:nvPr/>
        </p:nvPicPr>
        <p:blipFill>
          <a:blip r:embed="rId1"/>
          <a:srcRect t="17407" r="1146" b="2209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0" y="0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highlight>
                  <a:srgbClr val="FFFF00"/>
                </a:highlight>
                <a:latin typeface="汉仪方叠体简" panose="02010600000101010101" charset="-122"/>
                <a:ea typeface="汉仪方叠体简" panose="02010600000101010101" charset="-122"/>
              </a:rPr>
              <a:t>冲浪区</a:t>
            </a:r>
            <a:endParaRPr lang="zh-CN" altLang="en-US" sz="4000">
              <a:solidFill>
                <a:srgbClr val="1D41D5"/>
              </a:solidFill>
              <a:highlight>
                <a:srgbClr val="FFFF00"/>
              </a:highlight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图片 162"/>
          <p:cNvPicPr/>
          <p:nvPr/>
        </p:nvPicPr>
        <p:blipFill>
          <a:blip r:embed="rId1"/>
          <a:srcRect b="6479"/>
          <a:stretch>
            <a:fillRect/>
          </a:stretch>
        </p:blipFill>
        <p:spPr>
          <a:xfrm>
            <a:off x="0" y="-635"/>
            <a:ext cx="1219200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0" y="0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highlight>
                  <a:srgbClr val="FFFF00"/>
                </a:highlight>
                <a:latin typeface="汉仪方叠体简" panose="02010600000101010101" charset="-122"/>
                <a:ea typeface="汉仪方叠体简" panose="02010600000101010101" charset="-122"/>
              </a:rPr>
              <a:t>泡泡区</a:t>
            </a:r>
            <a:endParaRPr lang="zh-CN" altLang="en-US" sz="4000">
              <a:solidFill>
                <a:srgbClr val="1D41D5"/>
              </a:solidFill>
              <a:highlight>
                <a:srgbClr val="FFFF00"/>
              </a:highlight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图片 159"/>
          <p:cNvPicPr/>
          <p:nvPr/>
        </p:nvPicPr>
        <p:blipFill>
          <a:blip r:embed="rId1"/>
          <a:stretch>
            <a:fillRect/>
          </a:stretch>
        </p:blipFill>
        <p:spPr>
          <a:xfrm>
            <a:off x="8232064" y="0"/>
            <a:ext cx="3857142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2" name="图片 16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23214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0" y="0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highlight>
                  <a:srgbClr val="FFFF00"/>
                </a:highlight>
                <a:latin typeface="汉仪方叠体简" panose="02010600000101010101" charset="-122"/>
                <a:ea typeface="汉仪方叠体简" panose="02010600000101010101" charset="-122"/>
              </a:rPr>
              <a:t>留影区</a:t>
            </a:r>
            <a:endParaRPr lang="zh-CN" altLang="en-US" sz="4000">
              <a:solidFill>
                <a:srgbClr val="1D41D5"/>
              </a:solidFill>
              <a:highlight>
                <a:srgbClr val="FFFF00"/>
              </a:highlight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图片 122"/>
          <p:cNvPicPr/>
          <p:nvPr/>
        </p:nvPicPr>
        <p:blipFill>
          <a:blip r:embed="rId1"/>
          <a:stretch>
            <a:fillRect/>
          </a:stretch>
        </p:blipFill>
        <p:spPr>
          <a:xfrm>
            <a:off x="-635" y="0"/>
            <a:ext cx="1219263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0" y="0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highlight>
                  <a:srgbClr val="FFFF00"/>
                </a:highlight>
                <a:latin typeface="汉仪方叠体简" panose="02010600000101010101" charset="-122"/>
                <a:ea typeface="汉仪方叠体简" panose="02010600000101010101" charset="-122"/>
              </a:rPr>
              <a:t>休息区</a:t>
            </a:r>
            <a:endParaRPr lang="zh-CN" altLang="en-US" sz="4000">
              <a:highlight>
                <a:srgbClr val="FFFF00"/>
              </a:highlight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图片 156"/>
          <p:cNvPicPr/>
          <p:nvPr/>
        </p:nvPicPr>
        <p:blipFill>
          <a:blip r:embed="rId1"/>
          <a:srcRect t="4978" b="11111"/>
          <a:stretch>
            <a:fillRect/>
          </a:stretch>
        </p:blipFill>
        <p:spPr>
          <a:xfrm>
            <a:off x="-635" y="635"/>
            <a:ext cx="12192635" cy="68573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0" y="0"/>
            <a:ext cx="2214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highlight>
                  <a:srgbClr val="FFFF00"/>
                </a:highlight>
                <a:latin typeface="汉仪方叠体简" panose="02010600000101010101" charset="-122"/>
                <a:ea typeface="汉仪方叠体简" panose="02010600000101010101" charset="-122"/>
              </a:rPr>
              <a:t>饮料售卖</a:t>
            </a:r>
            <a:endParaRPr lang="zh-CN" altLang="en-US" sz="4000">
              <a:highlight>
                <a:srgbClr val="FFFF00"/>
              </a:highlight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/>
          <p:nvPr/>
        </p:nvPicPr>
        <p:blipFill>
          <a:blip r:embed="rId1"/>
          <a:srcRect t="20370" b="8148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68200" cy="68961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2448560" y="2642235"/>
            <a:ext cx="5580380" cy="1536700"/>
            <a:chOff x="3856" y="4161"/>
            <a:chExt cx="8788" cy="2420"/>
          </a:xfrm>
        </p:grpSpPr>
        <p:sp>
          <p:nvSpPr>
            <p:cNvPr id="2" name="文本框 1"/>
            <p:cNvSpPr txBox="1"/>
            <p:nvPr/>
          </p:nvSpPr>
          <p:spPr>
            <a:xfrm>
              <a:off x="6596" y="4427"/>
              <a:ext cx="604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7200">
                  <a:solidFill>
                    <a:srgbClr val="1D41D5"/>
                  </a:solidFill>
                  <a:latin typeface="汉仪方叠体简" panose="02010600000101010101" charset="-122"/>
                  <a:ea typeface="汉仪方叠体简" panose="02010600000101010101" charset="-122"/>
                </a:rPr>
                <a:t>执行保障</a:t>
              </a:r>
              <a:endParaRPr lang="zh-CN" altLang="en-US" sz="72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endParaRPr>
            </a:p>
          </p:txBody>
        </p:sp>
        <p:sp>
          <p:nvSpPr>
            <p:cNvPr id="3" name="椭圆 2"/>
            <p:cNvSpPr/>
            <p:nvPr/>
          </p:nvSpPr>
          <p:spPr>
            <a:xfrm>
              <a:off x="3856" y="4161"/>
              <a:ext cx="2420" cy="2420"/>
            </a:xfrm>
            <a:prstGeom prst="ellipse">
              <a:avLst/>
            </a:prstGeom>
            <a:solidFill>
              <a:srgbClr val="1D4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9600">
                  <a:latin typeface="汉仪方叠体简" panose="02010600000101010101" charset="-122"/>
                  <a:ea typeface="汉仪方叠体简" panose="02010600000101010101" charset="-122"/>
                </a:rPr>
                <a:t>五</a:t>
              </a:r>
              <a:endParaRPr lang="zh-CN" altLang="en-US" sz="9600">
                <a:latin typeface="汉仪方叠体简" panose="02010600000101010101" charset="-122"/>
                <a:ea typeface="汉仪方叠体简" panose="02010600000101010101" charset="-122"/>
              </a:endParaRPr>
            </a:p>
          </p:txBody>
        </p:sp>
      </p:grpSp>
    </p:spTree>
    <p:custDataLst>
      <p:tags r:id="rId2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99390" y="228600"/>
            <a:ext cx="11791950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Freeform 3"/>
          <p:cNvSpPr/>
          <p:nvPr/>
        </p:nvSpPr>
        <p:spPr>
          <a:xfrm>
            <a:off x="6057468" y="4300461"/>
            <a:ext cx="562216" cy="757631"/>
          </a:xfrm>
          <a:custGeom>
            <a:avLst/>
            <a:gdLst>
              <a:gd name="connsiteX0" fmla="*/ 0 w 562216"/>
              <a:gd name="connsiteY0" fmla="*/ 750404 h 757631"/>
              <a:gd name="connsiteX1" fmla="*/ 552398 w 562216"/>
              <a:gd name="connsiteY1" fmla="*/ 0 h 757631"/>
              <a:gd name="connsiteX2" fmla="*/ 562216 w 562216"/>
              <a:gd name="connsiteY2" fmla="*/ 7226 h 757631"/>
              <a:gd name="connsiteX3" fmla="*/ 9817 w 562216"/>
              <a:gd name="connsiteY3" fmla="*/ 757631 h 757631"/>
              <a:gd name="connsiteX4" fmla="*/ 0 w 562216"/>
              <a:gd name="connsiteY4" fmla="*/ 750404 h 75763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2216" h="757631">
                <a:moveTo>
                  <a:pt x="0" y="750404"/>
                </a:moveTo>
                <a:lnTo>
                  <a:pt x="552398" y="0"/>
                </a:lnTo>
                <a:lnTo>
                  <a:pt x="562216" y="7226"/>
                </a:lnTo>
                <a:lnTo>
                  <a:pt x="9817" y="757631"/>
                </a:lnTo>
                <a:lnTo>
                  <a:pt x="0" y="750404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Freeform 3"/>
          <p:cNvSpPr/>
          <p:nvPr/>
        </p:nvSpPr>
        <p:spPr>
          <a:xfrm>
            <a:off x="6071234" y="4704118"/>
            <a:ext cx="519455" cy="344804"/>
          </a:xfrm>
          <a:custGeom>
            <a:avLst/>
            <a:gdLst>
              <a:gd name="connsiteX0" fmla="*/ 0 w 519455"/>
              <a:gd name="connsiteY0" fmla="*/ 334593 h 344804"/>
              <a:gd name="connsiteX1" fmla="*/ 512788 w 519455"/>
              <a:gd name="connsiteY1" fmla="*/ 0 h 344804"/>
              <a:gd name="connsiteX2" fmla="*/ 519455 w 519455"/>
              <a:gd name="connsiteY2" fmla="*/ 10210 h 344804"/>
              <a:gd name="connsiteX3" fmla="*/ 6655 w 519455"/>
              <a:gd name="connsiteY3" fmla="*/ 344804 h 344804"/>
              <a:gd name="connsiteX4" fmla="*/ 0 w 519455"/>
              <a:gd name="connsiteY4" fmla="*/ 334593 h 34480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19455" h="344804">
                <a:moveTo>
                  <a:pt x="0" y="334593"/>
                </a:moveTo>
                <a:lnTo>
                  <a:pt x="512788" y="0"/>
                </a:lnTo>
                <a:lnTo>
                  <a:pt x="519455" y="10210"/>
                </a:lnTo>
                <a:lnTo>
                  <a:pt x="6655" y="344804"/>
                </a:lnTo>
                <a:lnTo>
                  <a:pt x="0" y="334593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Freeform 3"/>
          <p:cNvSpPr/>
          <p:nvPr/>
        </p:nvSpPr>
        <p:spPr>
          <a:xfrm>
            <a:off x="6057468" y="5062029"/>
            <a:ext cx="562216" cy="757644"/>
          </a:xfrm>
          <a:custGeom>
            <a:avLst/>
            <a:gdLst>
              <a:gd name="connsiteX0" fmla="*/ 9817 w 562216"/>
              <a:gd name="connsiteY0" fmla="*/ 0 h 757644"/>
              <a:gd name="connsiteX1" fmla="*/ 562216 w 562216"/>
              <a:gd name="connsiteY1" fmla="*/ 750417 h 757644"/>
              <a:gd name="connsiteX2" fmla="*/ 552398 w 562216"/>
              <a:gd name="connsiteY2" fmla="*/ 757644 h 757644"/>
              <a:gd name="connsiteX3" fmla="*/ 0 w 562216"/>
              <a:gd name="connsiteY3" fmla="*/ 7226 h 757644"/>
              <a:gd name="connsiteX4" fmla="*/ 9817 w 562216"/>
              <a:gd name="connsiteY4" fmla="*/ 0 h 7576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2216" h="757644">
                <a:moveTo>
                  <a:pt x="9817" y="0"/>
                </a:moveTo>
                <a:lnTo>
                  <a:pt x="562216" y="750417"/>
                </a:lnTo>
                <a:lnTo>
                  <a:pt x="552398" y="757644"/>
                </a:lnTo>
                <a:lnTo>
                  <a:pt x="0" y="7226"/>
                </a:lnTo>
                <a:lnTo>
                  <a:pt x="9817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Freeform 3"/>
          <p:cNvSpPr/>
          <p:nvPr/>
        </p:nvSpPr>
        <p:spPr>
          <a:xfrm>
            <a:off x="6059030" y="5046840"/>
            <a:ext cx="473798" cy="317347"/>
          </a:xfrm>
          <a:custGeom>
            <a:avLst/>
            <a:gdLst>
              <a:gd name="connsiteX0" fmla="*/ 6693 w 473798"/>
              <a:gd name="connsiteY0" fmla="*/ 0 h 317347"/>
              <a:gd name="connsiteX1" fmla="*/ 473798 w 473798"/>
              <a:gd name="connsiteY1" fmla="*/ 307162 h 317347"/>
              <a:gd name="connsiteX2" fmla="*/ 467093 w 473798"/>
              <a:gd name="connsiteY2" fmla="*/ 317347 h 317347"/>
              <a:gd name="connsiteX3" fmla="*/ 0 w 473798"/>
              <a:gd name="connsiteY3" fmla="*/ 10185 h 317347"/>
              <a:gd name="connsiteX4" fmla="*/ 6693 w 473798"/>
              <a:gd name="connsiteY4" fmla="*/ 0 h 31734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73798" h="317347">
                <a:moveTo>
                  <a:pt x="6693" y="0"/>
                </a:moveTo>
                <a:lnTo>
                  <a:pt x="473798" y="307162"/>
                </a:lnTo>
                <a:lnTo>
                  <a:pt x="467093" y="317347"/>
                </a:lnTo>
                <a:lnTo>
                  <a:pt x="0" y="10185"/>
                </a:lnTo>
                <a:lnTo>
                  <a:pt x="6693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Freeform 3"/>
          <p:cNvSpPr/>
          <p:nvPr/>
        </p:nvSpPr>
        <p:spPr>
          <a:xfrm>
            <a:off x="8035201" y="4067721"/>
            <a:ext cx="294982" cy="12191"/>
          </a:xfrm>
          <a:custGeom>
            <a:avLst/>
            <a:gdLst>
              <a:gd name="connsiteX0" fmla="*/ 0 w 294982"/>
              <a:gd name="connsiteY0" fmla="*/ 6096 h 12191"/>
              <a:gd name="connsiteX1" fmla="*/ 294982 w 294982"/>
              <a:gd name="connsiteY1" fmla="*/ 6096 h 1219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94982" h="12191">
                <a:moveTo>
                  <a:pt x="0" y="6096"/>
                </a:moveTo>
                <a:lnTo>
                  <a:pt x="294982" y="6096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Freeform 3"/>
          <p:cNvSpPr/>
          <p:nvPr/>
        </p:nvSpPr>
        <p:spPr>
          <a:xfrm>
            <a:off x="8058048" y="4703254"/>
            <a:ext cx="296506" cy="12192"/>
          </a:xfrm>
          <a:custGeom>
            <a:avLst/>
            <a:gdLst>
              <a:gd name="connsiteX0" fmla="*/ 0 w 296506"/>
              <a:gd name="connsiteY0" fmla="*/ 6096 h 12192"/>
              <a:gd name="connsiteX1" fmla="*/ 296506 w 296506"/>
              <a:gd name="connsiteY1" fmla="*/ 6096 h 1219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96506" h="12192">
                <a:moveTo>
                  <a:pt x="0" y="6096"/>
                </a:moveTo>
                <a:lnTo>
                  <a:pt x="296506" y="6096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Freeform 3"/>
          <p:cNvSpPr/>
          <p:nvPr/>
        </p:nvSpPr>
        <p:spPr>
          <a:xfrm>
            <a:off x="8058048" y="5376494"/>
            <a:ext cx="296506" cy="12191"/>
          </a:xfrm>
          <a:custGeom>
            <a:avLst/>
            <a:gdLst>
              <a:gd name="connsiteX0" fmla="*/ 0 w 296506"/>
              <a:gd name="connsiteY0" fmla="*/ 6095 h 12191"/>
              <a:gd name="connsiteX1" fmla="*/ 296506 w 296506"/>
              <a:gd name="connsiteY1" fmla="*/ 6095 h 1219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96506" h="12191">
                <a:moveTo>
                  <a:pt x="0" y="6095"/>
                </a:moveTo>
                <a:lnTo>
                  <a:pt x="296506" y="6095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8058048" y="6032957"/>
            <a:ext cx="296506" cy="12191"/>
          </a:xfrm>
          <a:custGeom>
            <a:avLst/>
            <a:gdLst>
              <a:gd name="connsiteX0" fmla="*/ 0 w 296506"/>
              <a:gd name="connsiteY0" fmla="*/ 6095 h 12191"/>
              <a:gd name="connsiteX1" fmla="*/ 296506 w 296506"/>
              <a:gd name="connsiteY1" fmla="*/ 6095 h 1219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96506" h="12191">
                <a:moveTo>
                  <a:pt x="0" y="6095"/>
                </a:moveTo>
                <a:lnTo>
                  <a:pt x="296506" y="6095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300" y="4127500"/>
            <a:ext cx="5016500" cy="1879600"/>
          </a:xfrm>
          <a:prstGeom prst="rect">
            <a:avLst/>
          </a:prstGeom>
          <a:noFill/>
        </p:spPr>
      </p:pic>
      <p:sp>
        <p:nvSpPr>
          <p:cNvPr id="46" name="TextBox 1"/>
          <p:cNvSpPr txBox="1"/>
          <p:nvPr/>
        </p:nvSpPr>
        <p:spPr>
          <a:xfrm>
            <a:off x="5524500" y="4203700"/>
            <a:ext cx="254000" cy="1638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总</a:t>
            </a:r>
            <a:endParaRPr lang="en-US" altLang="zh-CN" sz="200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9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指</a:t>
            </a:r>
            <a:endParaRPr lang="en-US" altLang="zh-CN" sz="200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3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挥</a:t>
            </a:r>
            <a:endParaRPr lang="en-US" altLang="zh-CN" sz="200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</p:txBody>
      </p:sp>
      <p:sp>
        <p:nvSpPr>
          <p:cNvPr id="47" name="TextBox 1"/>
          <p:cNvSpPr txBox="1"/>
          <p:nvPr/>
        </p:nvSpPr>
        <p:spPr>
          <a:xfrm>
            <a:off x="6832600" y="3962400"/>
            <a:ext cx="1016000" cy="2298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执行总监</a:t>
            </a:r>
            <a:endParaRPr lang="en-US" altLang="zh-CN" sz="200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0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策划总监</a:t>
            </a:r>
            <a:endParaRPr lang="en-US" altLang="zh-CN" sz="200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1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公关总监</a:t>
            </a:r>
            <a:endParaRPr lang="en-US" altLang="zh-CN" sz="200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2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后勤总监</a:t>
            </a:r>
            <a:endParaRPr lang="en-US" altLang="zh-CN" sz="200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</p:txBody>
      </p:sp>
      <p:sp>
        <p:nvSpPr>
          <p:cNvPr id="48" name="TextBox 1"/>
          <p:cNvSpPr txBox="1"/>
          <p:nvPr/>
        </p:nvSpPr>
        <p:spPr>
          <a:xfrm>
            <a:off x="8483600" y="3975100"/>
            <a:ext cx="3162300" cy="2311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工程组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演绎组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导演组</a:t>
            </a:r>
            <a:endParaRPr lang="en-US" altLang="zh-CN" sz="200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2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文案组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设计组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督导组</a:t>
            </a:r>
            <a:endParaRPr lang="en-US" altLang="zh-CN" sz="200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1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联络组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宣传组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接待组</a:t>
            </a:r>
            <a:endParaRPr lang="en-US" altLang="zh-CN" sz="200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2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食宿组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财务组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应急组</a:t>
            </a:r>
            <a:endParaRPr lang="en-US" altLang="zh-CN" sz="200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</p:txBody>
      </p:sp>
      <p:sp>
        <p:nvSpPr>
          <p:cNvPr id="49" name="TextBox 1"/>
          <p:cNvSpPr txBox="1"/>
          <p:nvPr/>
        </p:nvSpPr>
        <p:spPr>
          <a:xfrm>
            <a:off x="508000" y="1739900"/>
            <a:ext cx="10617200" cy="153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针对此次活动的复杂性，需成立项目与项颂导小组。下设各职能小组，分工有序、协调配合。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32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★颂导小组：总指挥一人下设四部门总监：执行总监、策划总监、公关总监、后勤总监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32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★颂导小组下设各职能小组：详见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《活动执行手册》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32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★项目组成员：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从公关活动部、工程舞美、道具设备、演出经纪、广告策划等各部门抽调骨干精英组成。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</p:txBody>
      </p:sp>
      <p:sp>
        <p:nvSpPr>
          <p:cNvPr id="2" name="剪去单角的矩形 1"/>
          <p:cNvSpPr/>
          <p:nvPr/>
        </p:nvSpPr>
        <p:spPr>
          <a:xfrm>
            <a:off x="412750" y="552450"/>
            <a:ext cx="2946400" cy="914400"/>
          </a:xfrm>
          <a:prstGeom prst="snip1Rect">
            <a:avLst>
              <a:gd name="adj" fmla="val 50000"/>
            </a:avLst>
          </a:prstGeom>
          <a:noFill/>
          <a:ln w="28575" cmpd="sng">
            <a:solidFill>
              <a:srgbClr val="0070C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剪去单角的矩形 2"/>
          <p:cNvSpPr/>
          <p:nvPr/>
        </p:nvSpPr>
        <p:spPr>
          <a:xfrm>
            <a:off x="349250" y="469900"/>
            <a:ext cx="2946400" cy="914400"/>
          </a:xfrm>
          <a:prstGeom prst="snip1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1"/>
          <p:cNvSpPr txBox="1"/>
          <p:nvPr/>
        </p:nvSpPr>
        <p:spPr>
          <a:xfrm>
            <a:off x="603250" y="666750"/>
            <a:ext cx="2019300" cy="5200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dist">
              <a:lnSpc>
                <a:spcPts val="3700"/>
              </a:lnSpc>
            </a:pPr>
            <a:r>
              <a:rPr lang="zh-CN" altLang="en-US" sz="279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中宋" panose="02010600040101010101" pitchFamily="18" charset="-122"/>
              </a:rPr>
              <a:t>执行保障</a:t>
            </a:r>
            <a:endParaRPr lang="zh-CN" altLang="en-US" sz="279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华文中宋" panose="02010600040101010101" pitchFamily="18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99390" y="228600"/>
            <a:ext cx="11791950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1"/>
          <p:cNvSpPr txBox="1"/>
          <p:nvPr/>
        </p:nvSpPr>
        <p:spPr>
          <a:xfrm>
            <a:off x="603250" y="5568315"/>
            <a:ext cx="7658100" cy="85344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</a:pPr>
            <a:r>
              <a:rPr lang="en-US" altLang="zh-CN" sz="2795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摄影摄像师</a:t>
            </a:r>
            <a:endParaRPr lang="en-US" altLang="zh-CN" sz="2795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26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现场安排摄影团队，跟踪拍摄活动全过程，后期制作剪辑活动视频。</a:t>
            </a:r>
            <a:endParaRPr lang="en-US" altLang="zh-CN" sz="2005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5355" y="1636395"/>
            <a:ext cx="5650865" cy="37680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l="21903" b="9295"/>
          <a:stretch>
            <a:fillRect/>
          </a:stretch>
        </p:blipFill>
        <p:spPr>
          <a:xfrm flipH="1">
            <a:off x="603250" y="1636395"/>
            <a:ext cx="5267960" cy="3762375"/>
          </a:xfrm>
          <a:prstGeom prst="rect">
            <a:avLst/>
          </a:prstGeom>
        </p:spPr>
      </p:pic>
      <p:sp>
        <p:nvSpPr>
          <p:cNvPr id="8" name="剪去单角的矩形 7"/>
          <p:cNvSpPr/>
          <p:nvPr/>
        </p:nvSpPr>
        <p:spPr>
          <a:xfrm>
            <a:off x="412750" y="552450"/>
            <a:ext cx="2946400" cy="914400"/>
          </a:xfrm>
          <a:prstGeom prst="snip1Rect">
            <a:avLst>
              <a:gd name="adj" fmla="val 50000"/>
            </a:avLst>
          </a:prstGeom>
          <a:noFill/>
          <a:ln w="28575" cmpd="sng">
            <a:solidFill>
              <a:srgbClr val="0070C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剪去单角的矩形 8"/>
          <p:cNvSpPr/>
          <p:nvPr/>
        </p:nvSpPr>
        <p:spPr>
          <a:xfrm>
            <a:off x="349250" y="469900"/>
            <a:ext cx="2946400" cy="914400"/>
          </a:xfrm>
          <a:prstGeom prst="snip1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1"/>
          <p:cNvSpPr txBox="1"/>
          <p:nvPr/>
        </p:nvSpPr>
        <p:spPr>
          <a:xfrm>
            <a:off x="603250" y="666750"/>
            <a:ext cx="2019300" cy="5200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dist">
              <a:lnSpc>
                <a:spcPts val="3700"/>
              </a:lnSpc>
            </a:pPr>
            <a:r>
              <a:rPr lang="zh-CN" altLang="en-US" sz="279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中宋" panose="02010600040101010101" pitchFamily="18" charset="-122"/>
              </a:rPr>
              <a:t>执行保障</a:t>
            </a:r>
            <a:endParaRPr lang="zh-CN" altLang="en-US" sz="279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华文中宋" panose="02010600040101010101" pitchFamily="18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99390" y="228600"/>
            <a:ext cx="11791950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TextBox 1"/>
          <p:cNvSpPr txBox="1"/>
          <p:nvPr/>
        </p:nvSpPr>
        <p:spPr>
          <a:xfrm>
            <a:off x="1560830" y="4821555"/>
            <a:ext cx="1558925" cy="31496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595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  如何得到照片 ]</a:t>
            </a:r>
            <a:endParaRPr lang="en-US" altLang="zh-CN" sz="1595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603250" y="5302885"/>
            <a:ext cx="4796790" cy="76263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152400" algn="l"/>
              </a:tabLst>
            </a:pPr>
            <a:r>
              <a:rPr lang="en-US" altLang="zh-CN" sz="151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活动结束备份照片并收集摄影带；</a:t>
            </a:r>
            <a:endParaRPr lang="en-US" altLang="zh-CN" sz="151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152400" algn="l"/>
              </a:tabLst>
            </a:pPr>
            <a:r>
              <a:rPr lang="en-US" altLang="zh-CN" sz="1595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挑选照片，做后期处理，刻盘提交客户；</a:t>
            </a:r>
            <a:endParaRPr lang="en-US" altLang="zh-CN" sz="1595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TextBox 1"/>
          <p:cNvSpPr txBox="1"/>
          <p:nvPr/>
        </p:nvSpPr>
        <p:spPr>
          <a:xfrm>
            <a:off x="1764030" y="1768475"/>
            <a:ext cx="1152525" cy="31496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595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  如何准备 ]</a:t>
            </a:r>
            <a:endParaRPr lang="en-US" altLang="zh-CN" sz="1595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3" name="TextBox 1"/>
          <p:cNvSpPr txBox="1"/>
          <p:nvPr/>
        </p:nvSpPr>
        <p:spPr>
          <a:xfrm>
            <a:off x="520700" y="2113280"/>
            <a:ext cx="5380990" cy="78168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595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提前对摄影摄像进行</a:t>
            </a:r>
            <a:r>
              <a:rPr lang="en-US" altLang="zh-CN" sz="159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1595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brief，使其了</a:t>
            </a:r>
            <a:r>
              <a:rPr lang="en-US" altLang="zh-CN" sz="159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解照片需求</a:t>
            </a:r>
            <a:endParaRPr lang="en-US" altLang="zh-CN" sz="159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59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摄影摄像参与彩排，了解各个时间点工作</a:t>
            </a:r>
            <a:endParaRPr lang="en-US" altLang="zh-CN" sz="1595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1764030" y="3087370"/>
            <a:ext cx="1152525" cy="31496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595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  如何拍摄 ]</a:t>
            </a:r>
            <a:endParaRPr lang="en-US" altLang="zh-CN" sz="1595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5" name="TextBox 1"/>
          <p:cNvSpPr txBox="1"/>
          <p:nvPr/>
        </p:nvSpPr>
        <p:spPr>
          <a:xfrm>
            <a:off x="520700" y="3430270"/>
            <a:ext cx="4879975" cy="111125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595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根据时间点了解各个环节最有话题性的瞬间；</a:t>
            </a:r>
            <a:endParaRPr lang="en-US" altLang="zh-CN" sz="1595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51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拍摄客户需求照片</a:t>
            </a:r>
            <a:endParaRPr lang="en-US" altLang="zh-CN" sz="151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51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设立摄影摄像对接兼职，保持现场沟通；</a:t>
            </a:r>
            <a:r>
              <a:rPr lang="en-US" altLang="zh-CN" sz="15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endParaRPr lang="en-US" altLang="zh-CN" sz="1595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rcRect l="15656"/>
          <a:stretch>
            <a:fillRect/>
          </a:stretch>
        </p:blipFill>
        <p:spPr>
          <a:xfrm>
            <a:off x="5162550" y="1768475"/>
            <a:ext cx="6693535" cy="4474210"/>
          </a:xfrm>
          <a:prstGeom prst="rect">
            <a:avLst/>
          </a:prstGeom>
        </p:spPr>
      </p:pic>
      <p:sp>
        <p:nvSpPr>
          <p:cNvPr id="9" name="剪去单角的矩形 8"/>
          <p:cNvSpPr/>
          <p:nvPr/>
        </p:nvSpPr>
        <p:spPr>
          <a:xfrm>
            <a:off x="412750" y="552450"/>
            <a:ext cx="2946400" cy="914400"/>
          </a:xfrm>
          <a:prstGeom prst="snip1Rect">
            <a:avLst>
              <a:gd name="adj" fmla="val 50000"/>
            </a:avLst>
          </a:prstGeom>
          <a:noFill/>
          <a:ln w="28575" cmpd="sng">
            <a:solidFill>
              <a:srgbClr val="0070C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剪去单角的矩形 9"/>
          <p:cNvSpPr/>
          <p:nvPr/>
        </p:nvSpPr>
        <p:spPr>
          <a:xfrm>
            <a:off x="349250" y="469900"/>
            <a:ext cx="2946400" cy="914400"/>
          </a:xfrm>
          <a:prstGeom prst="snip1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"/>
          <p:cNvSpPr txBox="1"/>
          <p:nvPr/>
        </p:nvSpPr>
        <p:spPr>
          <a:xfrm>
            <a:off x="603250" y="666750"/>
            <a:ext cx="2019300" cy="5200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dist">
              <a:lnSpc>
                <a:spcPts val="3700"/>
              </a:lnSpc>
            </a:pPr>
            <a:r>
              <a:rPr lang="zh-CN" altLang="en-US" sz="279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中宋" panose="02010600040101010101" pitchFamily="18" charset="-122"/>
              </a:rPr>
              <a:t>执行保障</a:t>
            </a:r>
            <a:endParaRPr lang="zh-CN" altLang="en-US" sz="279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华文中宋" panose="02010600040101010101" pitchFamily="18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rgbClr val="FAFAFA">
                  <a:alpha val="97000"/>
                </a:srgbClr>
              </a:gs>
              <a:gs pos="53000">
                <a:schemeClr val="bg1">
                  <a:alpha val="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473200" y="3300095"/>
            <a:ext cx="10515600" cy="33407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炎炎夏日</a:t>
            </a:r>
            <a:endParaRPr lang="zh-CN" altLang="en-US" sz="44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空气都弥漫着滚滚的热浪</a:t>
            </a:r>
            <a:endParaRPr lang="zh-CN" altLang="en-US" sz="44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此时的你是否向往着</a:t>
            </a:r>
            <a:endParaRPr lang="zh-CN" altLang="en-US" sz="44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一场沙滩海浪的清凉之旅了呢</a:t>
            </a:r>
            <a:endParaRPr lang="zh-CN" altLang="en-US" sz="44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99390" y="228600"/>
            <a:ext cx="11791950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100" y="4102100"/>
            <a:ext cx="3073400" cy="2057400"/>
          </a:xfrm>
          <a:prstGeom prst="rect">
            <a:avLst/>
          </a:prstGeom>
          <a:noFill/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4241800"/>
            <a:ext cx="2654300" cy="1778000"/>
          </a:xfrm>
          <a:prstGeom prst="rect">
            <a:avLst/>
          </a:prstGeom>
          <a:noFill/>
        </p:spPr>
      </p:pic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01480" y="1600200"/>
            <a:ext cx="2280920" cy="2186940"/>
          </a:xfrm>
          <a:prstGeom prst="rect">
            <a:avLst/>
          </a:prstGeom>
          <a:noFill/>
        </p:spPr>
      </p:pic>
      <p:sp>
        <p:nvSpPr>
          <p:cNvPr id="5" name="TextBox 1"/>
          <p:cNvSpPr txBox="1"/>
          <p:nvPr/>
        </p:nvSpPr>
        <p:spPr>
          <a:xfrm>
            <a:off x="723900" y="2082800"/>
            <a:ext cx="10947400" cy="400812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sz="2795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停车位( 专人引导， VIP专属停车）</a:t>
            </a:r>
            <a:endParaRPr lang="en-US" altLang="zh-CN" sz="2795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31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现场来宾停车，指引用户进入停车场停车，由保安统一协调及</a:t>
            </a:r>
            <a:endParaRPr lang="en-US" altLang="zh-CN" sz="18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32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看管，沿途将会有导视系统引导如进场路线较复杂，可安排专</a:t>
            </a:r>
            <a:endParaRPr lang="en-US" altLang="zh-CN" sz="18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32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人于路口进行指引。</a:t>
            </a:r>
            <a:endParaRPr lang="en-US" altLang="zh-CN" sz="18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43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			</a:t>
            </a:r>
            <a:r>
              <a:rPr lang="en-US" altLang="zh-CN" sz="2795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来宾路线引导</a:t>
            </a:r>
            <a:endParaRPr lang="en-US" altLang="zh-CN" sz="2795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30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lang="en-US" altLang="zh-CN" sz="1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来宾秩序良好是保证活动顺利进行的重要条件当天</a:t>
            </a:r>
            <a:endParaRPr lang="en-US" altLang="zh-CN" sz="18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32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	</a:t>
            </a:r>
            <a:r>
              <a:rPr lang="en-US" altLang="zh-CN" sz="1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从停车场到会场沿途均</a:t>
            </a:r>
            <a:r>
              <a:rPr lang="en-US" altLang="zh-CN"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摆放明显导视系统</a:t>
            </a:r>
            <a:endParaRPr lang="en-US" altLang="zh-CN" sz="18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32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		</a:t>
            </a:r>
            <a:r>
              <a:rPr lang="en-US" altLang="zh-CN" sz="1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以及安排安保人员引导；</a:t>
            </a:r>
            <a:endParaRPr lang="en-US" altLang="zh-CN" sz="18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剪去单角的矩形 5"/>
          <p:cNvSpPr/>
          <p:nvPr/>
        </p:nvSpPr>
        <p:spPr>
          <a:xfrm>
            <a:off x="412750" y="552450"/>
            <a:ext cx="2946400" cy="914400"/>
          </a:xfrm>
          <a:prstGeom prst="snip1Rect">
            <a:avLst>
              <a:gd name="adj" fmla="val 50000"/>
            </a:avLst>
          </a:prstGeom>
          <a:noFill/>
          <a:ln w="28575" cmpd="sng">
            <a:solidFill>
              <a:srgbClr val="0070C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剪去单角的矩形 6"/>
          <p:cNvSpPr/>
          <p:nvPr/>
        </p:nvSpPr>
        <p:spPr>
          <a:xfrm>
            <a:off x="349250" y="469900"/>
            <a:ext cx="2946400" cy="914400"/>
          </a:xfrm>
          <a:prstGeom prst="snip1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1"/>
          <p:cNvSpPr txBox="1"/>
          <p:nvPr/>
        </p:nvSpPr>
        <p:spPr>
          <a:xfrm>
            <a:off x="603250" y="666750"/>
            <a:ext cx="2019300" cy="5200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dist">
              <a:lnSpc>
                <a:spcPts val="3700"/>
              </a:lnSpc>
            </a:pPr>
            <a:r>
              <a:rPr lang="zh-CN" altLang="en-US" sz="279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中宋" panose="02010600040101010101" pitchFamily="18" charset="-122"/>
              </a:rPr>
              <a:t>执行保障</a:t>
            </a:r>
            <a:endParaRPr lang="zh-CN" altLang="en-US" sz="279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华文中宋" panose="02010600040101010101" pitchFamily="18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99390" y="228600"/>
            <a:ext cx="11791950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1"/>
          <p:cNvSpPr txBox="1"/>
          <p:nvPr/>
        </p:nvSpPr>
        <p:spPr>
          <a:xfrm>
            <a:off x="635000" y="1609090"/>
            <a:ext cx="127000" cy="26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I.</a:t>
            </a:r>
            <a:endParaRPr lang="en-US" altLang="zh-CN" sz="159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1028700" y="1609090"/>
            <a:ext cx="10464800" cy="26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天气变化类：项目专员提前确认天气情况，如遇天气恶劣，跟甲方负责人提前沟通，活动延期举行，应对天气问题，</a:t>
            </a:r>
            <a:endParaRPr lang="en-US" altLang="zh-CN" sz="159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635000" y="2015490"/>
            <a:ext cx="10045700" cy="1689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>
                <a:tab pos="393700" algn="l"/>
              </a:tabLst>
            </a:pPr>
            <a:r>
              <a:rPr lang="en-US" altLang="zh-CN" dirty="0"/>
              <a:t>	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并在现场准备基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本物件应急，如伞具、伞套等；</a:t>
            </a:r>
            <a:endParaRPr lang="en-US" altLang="zh-CN" sz="159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700"/>
              </a:lnSpc>
              <a:tabLst>
                <a:tab pos="393700" algn="l"/>
              </a:tabLst>
            </a:pP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II.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客户服务类：为客户提供咨询站点，解决客户疑问或不良情绪。</a:t>
            </a:r>
            <a:endParaRPr lang="en-US" altLang="zh-CN" sz="159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700"/>
              </a:lnSpc>
              <a:tabLst>
                <a:tab pos="393700" algn="l"/>
              </a:tabLst>
            </a:pP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III.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客户投诉类：如客户激烈投诉、现场争斗等，可紧急安排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VIP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室隔离、快速处理。</a:t>
            </a:r>
            <a:endParaRPr lang="en-US" altLang="zh-CN" sz="159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700"/>
              </a:lnSpc>
              <a:tabLst>
                <a:tab pos="393700" algn="l"/>
              </a:tabLst>
            </a:pP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IV.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后勤保障类：在活动开始前，在外场活动区域喷洒驱蚊水，备有风扇等设备，以让现场能够达到舒适程度。</a:t>
            </a:r>
            <a:endParaRPr lang="en-US" altLang="zh-CN" sz="159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635000" y="3882390"/>
            <a:ext cx="203200" cy="26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V.</a:t>
            </a:r>
            <a:endParaRPr lang="en-US" altLang="zh-CN" sz="159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1104900" y="3882390"/>
            <a:ext cx="10464800" cy="26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在活动筹备阶段，我方会对各方细节做认真、详细的检验，力争将事故发生的概率降到最低限度；若产生突发事件，</a:t>
            </a:r>
            <a:endParaRPr lang="en-US" altLang="zh-CN" sz="159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</p:txBody>
      </p:sp>
      <p:sp>
        <p:nvSpPr>
          <p:cNvPr id="45" name="TextBox 1"/>
          <p:cNvSpPr txBox="1"/>
          <p:nvPr/>
        </p:nvSpPr>
        <p:spPr>
          <a:xfrm>
            <a:off x="635000" y="4314190"/>
            <a:ext cx="10858500" cy="2171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>
                <a:tab pos="393700" algn="l"/>
              </a:tabLst>
            </a:pPr>
            <a:r>
              <a:rPr lang="en-US" altLang="zh-CN" dirty="0"/>
              <a:t>	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基于主办方充足完备的人力、物力准备，以及多年的临场经验，我们将按照应急方案对事件进行迅速、果断的处理，</a:t>
            </a:r>
            <a:endParaRPr lang="en-US" altLang="zh-CN" sz="159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2800"/>
              </a:lnSpc>
              <a:tabLst>
                <a:tab pos="393700" algn="l"/>
              </a:tabLst>
            </a:pPr>
            <a:r>
              <a:rPr lang="en-US" altLang="zh-CN" dirty="0"/>
              <a:t>	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力求活动的顺利与圆满。</a:t>
            </a:r>
            <a:endParaRPr lang="en-US" altLang="zh-CN" sz="159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500"/>
              </a:lnSpc>
              <a:tabLst>
                <a:tab pos="393700" algn="l"/>
              </a:tabLst>
            </a:pP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VI.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停电预案：在演出中，若遇到突然停电时，负责电力维护的工作人员立即查明原因，并向主办方汇报。同时报告电力</a:t>
            </a:r>
            <a:endParaRPr lang="en-US" altLang="zh-CN" sz="159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2800"/>
              </a:lnSpc>
              <a:tabLst>
                <a:tab pos="393700" algn="l"/>
              </a:tabLst>
            </a:pPr>
            <a:r>
              <a:rPr lang="en-US" altLang="zh-CN" dirty="0"/>
              <a:t>	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部门输送应急电源，以保障现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场用电需求。广播人员启用备用广播系统对现场进行提示：暂时停电情况，让观众静</a:t>
            </a:r>
            <a:endParaRPr lang="en-US" altLang="zh-CN" sz="159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2800"/>
              </a:lnSpc>
              <a:tabLst>
                <a:tab pos="393700" algn="l"/>
              </a:tabLst>
            </a:pPr>
            <a:r>
              <a:rPr lang="en-US" altLang="zh-CN" dirty="0"/>
              <a:t>	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候供电状况。若一时无法恢复供电时，由主办方确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定活动是否继续举行，如中止或延期举行，由主办方告知观众，</a:t>
            </a:r>
            <a:endParaRPr lang="en-US" altLang="zh-CN" sz="159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2800"/>
              </a:lnSpc>
              <a:tabLst>
                <a:tab pos="393700" algn="l"/>
              </a:tabLst>
            </a:pPr>
            <a:r>
              <a:rPr lang="en-US" altLang="zh-CN" dirty="0"/>
              <a:t>	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并按应急疏散要求撤离现场。安保人员在退场人较多、较拥挤的地方维持秩序，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595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防止退场时发生混乱和口角事件。</a:t>
            </a:r>
            <a:endParaRPr lang="en-US" altLang="zh-CN" sz="159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</p:txBody>
      </p:sp>
      <p:sp>
        <p:nvSpPr>
          <p:cNvPr id="7" name="剪去单角的矩形 6"/>
          <p:cNvSpPr/>
          <p:nvPr/>
        </p:nvSpPr>
        <p:spPr>
          <a:xfrm>
            <a:off x="412750" y="552450"/>
            <a:ext cx="2946400" cy="914400"/>
          </a:xfrm>
          <a:prstGeom prst="snip1Rect">
            <a:avLst>
              <a:gd name="adj" fmla="val 50000"/>
            </a:avLst>
          </a:prstGeom>
          <a:noFill/>
          <a:ln w="28575" cmpd="sng">
            <a:solidFill>
              <a:srgbClr val="0070C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剪去单角的矩形 7"/>
          <p:cNvSpPr/>
          <p:nvPr/>
        </p:nvSpPr>
        <p:spPr>
          <a:xfrm>
            <a:off x="349250" y="469900"/>
            <a:ext cx="2946400" cy="914400"/>
          </a:xfrm>
          <a:prstGeom prst="snip1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1"/>
          <p:cNvSpPr txBox="1"/>
          <p:nvPr/>
        </p:nvSpPr>
        <p:spPr>
          <a:xfrm>
            <a:off x="603250" y="666750"/>
            <a:ext cx="2019300" cy="5200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dist">
              <a:lnSpc>
                <a:spcPts val="3700"/>
              </a:lnSpc>
            </a:pPr>
            <a:r>
              <a:rPr lang="zh-CN" altLang="en-US" sz="279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中宋" panose="02010600040101010101" pitchFamily="18" charset="-122"/>
              </a:rPr>
              <a:t>执行保障</a:t>
            </a:r>
            <a:endParaRPr lang="zh-CN" altLang="en-US" sz="279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华文中宋" panose="02010600040101010101" pitchFamily="18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99390" y="228600"/>
            <a:ext cx="11791950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581400"/>
            <a:ext cx="5092700" cy="2501900"/>
          </a:xfrm>
          <a:prstGeom prst="rect">
            <a:avLst/>
          </a:prstGeom>
          <a:noFill/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58200" y="1562100"/>
            <a:ext cx="3060700" cy="2044700"/>
          </a:xfrm>
          <a:prstGeom prst="rect">
            <a:avLst/>
          </a:prstGeom>
          <a:noFill/>
        </p:spPr>
      </p:pic>
      <p:sp>
        <p:nvSpPr>
          <p:cNvPr id="41" name="TextBox 1"/>
          <p:cNvSpPr txBox="1"/>
          <p:nvPr/>
        </p:nvSpPr>
        <p:spPr>
          <a:xfrm>
            <a:off x="711200" y="1803400"/>
            <a:ext cx="10896600" cy="438023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sz="2795" b="1" dirty="0">
                <a:solidFill>
                  <a:srgbClr val="C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突发火情预案</a:t>
            </a:r>
            <a:endParaRPr lang="en-US" altLang="zh-CN" sz="2795" b="1" dirty="0">
              <a:solidFill>
                <a:srgbClr val="C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31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现场配备手提式灭火器，指定专人担任安全消防员，应对突发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32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火情事故。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33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活动执行过程中，安全员不间断巡查线路情况，排查险情。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40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dirty="0"/>
              <a:t>				</a:t>
            </a:r>
            <a:r>
              <a:rPr lang="en-US" altLang="zh-CN" sz="2795" b="1" dirty="0">
                <a:solidFill>
                  <a:srgbClr val="C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疫情/医疗预案</a:t>
            </a:r>
            <a:endParaRPr lang="en-US" altLang="zh-CN" sz="2795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9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dirty="0"/>
              <a:t>			</a:t>
            </a: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活动特邀2名专业医护人员，现场提供急救医药箱，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32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dirty="0"/>
              <a:t>	</a:t>
            </a: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包含云南白药、纱布、藿香正气液等，应对突发创伤、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32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dirty="0"/>
              <a:t>		</a:t>
            </a: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中暑安全；提前查询附近医院，确定急救行车路线；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32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dirty="0"/>
              <a:t>		</a:t>
            </a: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为配合疫情防控，现场提供体温枪以及一次性口罩。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</p:txBody>
      </p:sp>
      <p:sp>
        <p:nvSpPr>
          <p:cNvPr id="5" name="剪去单角的矩形 4"/>
          <p:cNvSpPr/>
          <p:nvPr/>
        </p:nvSpPr>
        <p:spPr>
          <a:xfrm>
            <a:off x="412750" y="552450"/>
            <a:ext cx="2946400" cy="914400"/>
          </a:xfrm>
          <a:prstGeom prst="snip1Rect">
            <a:avLst>
              <a:gd name="adj" fmla="val 50000"/>
            </a:avLst>
          </a:prstGeom>
          <a:noFill/>
          <a:ln w="28575" cmpd="sng">
            <a:solidFill>
              <a:srgbClr val="0070C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剪去单角的矩形 6"/>
          <p:cNvSpPr/>
          <p:nvPr/>
        </p:nvSpPr>
        <p:spPr>
          <a:xfrm>
            <a:off x="349250" y="469900"/>
            <a:ext cx="2946400" cy="914400"/>
          </a:xfrm>
          <a:prstGeom prst="snip1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1"/>
          <p:cNvSpPr txBox="1"/>
          <p:nvPr/>
        </p:nvSpPr>
        <p:spPr>
          <a:xfrm>
            <a:off x="603250" y="666750"/>
            <a:ext cx="2019300" cy="5200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dist">
              <a:lnSpc>
                <a:spcPts val="3700"/>
              </a:lnSpc>
            </a:pPr>
            <a:r>
              <a:rPr lang="zh-CN" altLang="en-US" sz="279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中宋" panose="02010600040101010101" pitchFamily="18" charset="-122"/>
              </a:rPr>
              <a:t>执行保障</a:t>
            </a:r>
            <a:endParaRPr lang="zh-CN" altLang="en-US" sz="279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华文中宋" panose="02010600040101010101" pitchFamily="18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99390" y="228600"/>
            <a:ext cx="11791950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581400"/>
            <a:ext cx="4000500" cy="2628900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12100" y="1511300"/>
            <a:ext cx="3683000" cy="2209800"/>
          </a:xfrm>
          <a:prstGeom prst="rect">
            <a:avLst/>
          </a:prstGeom>
          <a:noFill/>
        </p:spPr>
      </p:pic>
      <p:sp>
        <p:nvSpPr>
          <p:cNvPr id="16" name="TextBox 1"/>
          <p:cNvSpPr txBox="1"/>
          <p:nvPr/>
        </p:nvSpPr>
        <p:spPr>
          <a:xfrm>
            <a:off x="622300" y="1574800"/>
            <a:ext cx="10991850" cy="480314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sz="2795" b="1" dirty="0">
                <a:solidFill>
                  <a:srgbClr val="C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现场电力保障</a:t>
            </a:r>
            <a:endParaRPr lang="en-US" altLang="zh-CN" sz="2795" b="1" dirty="0">
              <a:solidFill>
                <a:srgbClr val="C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7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现场配备1名电工，保证用电正常及维护（主办方）；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29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准备发电车，在遇突然停电时，立即启用，保证活动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21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正常进行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42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dirty="0"/>
              <a:t>					</a:t>
            </a:r>
            <a:r>
              <a:rPr lang="en-US" altLang="zh-CN" sz="2795" b="1" dirty="0">
                <a:solidFill>
                  <a:srgbClr val="C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音响设备保障及应急</a:t>
            </a:r>
            <a:endParaRPr lang="en-US" altLang="zh-CN" sz="2795" b="1" dirty="0">
              <a:solidFill>
                <a:srgbClr val="C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9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dirty="0"/>
              <a:t>			</a:t>
            </a: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配备专业音响师2名，保证音响正常播音；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现场所有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32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dirty="0"/>
              <a:t>		</a:t>
            </a: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音响设备双系统配置。在主系统遇突然出现故障时，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另一系统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32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dirty="0"/>
              <a:t>	</a:t>
            </a: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在1秒钟内立即启用，避免断话、掉话情况出现；考虑会场较大、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  <a:p>
            <a:pPr>
              <a:lnSpc>
                <a:spcPts val="32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dirty="0"/>
              <a:t>				</a:t>
            </a:r>
            <a:r>
              <a:rPr lang="en-US" altLang="zh-CN" sz="1800" dirty="0">
                <a:solidFill>
                  <a:srgbClr val="000000"/>
                </a:solidFill>
                <a:latin typeface="华文中宋" panose="02010600040101010101" pitchFamily="18" charset="-122"/>
                <a:cs typeface="华文中宋" panose="02010600040101010101" pitchFamily="18" charset="-122"/>
              </a:rPr>
              <a:t>受风影响等因素，采用防风麦克，确保讲话质量。</a:t>
            </a:r>
            <a:endParaRPr lang="en-US" altLang="zh-CN" sz="1800" dirty="0">
              <a:solidFill>
                <a:srgbClr val="000000"/>
              </a:solidFill>
              <a:latin typeface="华文中宋" panose="02010600040101010101" pitchFamily="18" charset="-122"/>
              <a:cs typeface="华文中宋" panose="02010600040101010101" pitchFamily="18" charset="-122"/>
            </a:endParaRPr>
          </a:p>
        </p:txBody>
      </p:sp>
      <p:sp>
        <p:nvSpPr>
          <p:cNvPr id="6" name="剪去单角的矩形 5"/>
          <p:cNvSpPr/>
          <p:nvPr/>
        </p:nvSpPr>
        <p:spPr>
          <a:xfrm>
            <a:off x="412750" y="552450"/>
            <a:ext cx="2946400" cy="914400"/>
          </a:xfrm>
          <a:prstGeom prst="snip1Rect">
            <a:avLst>
              <a:gd name="adj" fmla="val 50000"/>
            </a:avLst>
          </a:prstGeom>
          <a:noFill/>
          <a:ln w="28575" cmpd="sng">
            <a:solidFill>
              <a:srgbClr val="0070C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剪去单角的矩形 6"/>
          <p:cNvSpPr/>
          <p:nvPr/>
        </p:nvSpPr>
        <p:spPr>
          <a:xfrm>
            <a:off x="349250" y="469900"/>
            <a:ext cx="2946400" cy="914400"/>
          </a:xfrm>
          <a:prstGeom prst="snip1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1"/>
          <p:cNvSpPr txBox="1"/>
          <p:nvPr/>
        </p:nvSpPr>
        <p:spPr>
          <a:xfrm>
            <a:off x="603250" y="666750"/>
            <a:ext cx="2019300" cy="5200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dist">
              <a:lnSpc>
                <a:spcPts val="3700"/>
              </a:lnSpc>
            </a:pPr>
            <a:r>
              <a:rPr lang="zh-CN" altLang="en-US" sz="279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中宋" panose="02010600040101010101" pitchFamily="18" charset="-122"/>
              </a:rPr>
              <a:t>执行保障</a:t>
            </a:r>
            <a:endParaRPr lang="zh-CN" altLang="en-US" sz="279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华文中宋" panose="02010600040101010101" pitchFamily="18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73585" cy="6858000"/>
          </a:xfrm>
          <a:prstGeom prst="rect">
            <a:avLst/>
          </a:prstGeom>
        </p:spPr>
      </p:pic>
      <p:sp>
        <p:nvSpPr>
          <p:cNvPr id="5" name="波形 4"/>
          <p:cNvSpPr/>
          <p:nvPr/>
        </p:nvSpPr>
        <p:spPr>
          <a:xfrm rot="21300000">
            <a:off x="2506980" y="1969770"/>
            <a:ext cx="2532380" cy="1295400"/>
          </a:xfrm>
          <a:prstGeom prst="wave">
            <a:avLst>
              <a:gd name="adj1" fmla="val 5147"/>
              <a:gd name="adj2" fmla="val 0"/>
            </a:avLst>
          </a:prstGeom>
          <a:solidFill>
            <a:srgbClr val="03CEDB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>
                <a:latin typeface="三极题黑简体" charset="-122"/>
                <a:ea typeface="三极题黑简体" charset="-122"/>
              </a:rPr>
              <a:t>夏日限定</a:t>
            </a:r>
            <a:endParaRPr lang="zh-CN" altLang="en-US" sz="4400" b="1">
              <a:latin typeface="三极题黑简体" charset="-122"/>
              <a:ea typeface="三极题黑简体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 rot="21060000">
            <a:off x="3814445" y="3373120"/>
            <a:ext cx="5116830" cy="755650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>
              <a:lnSpc>
                <a:spcPct val="60000"/>
              </a:lnSpc>
            </a:pPr>
            <a:r>
              <a:rPr lang="en-US" altLang="zh-CN" sz="7200" i="1">
                <a:ln w="5715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3">
                        <a:lumMod val="40000"/>
                        <a:lumOff val="60000"/>
                      </a:schemeClr>
                    </a:gs>
                    <a:gs pos="74000">
                      <a:srgbClr val="03CEDB"/>
                    </a:gs>
                    <a:gs pos="83000">
                      <a:srgbClr val="03CEDB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汉仪圆叠体简" panose="02010600000101010101" charset="-122"/>
                <a:ea typeface="汉仪圆叠体简" panose="02010600000101010101" charset="-122"/>
                <a:cs typeface="汉仪圆叠体简" panose="02010600000101010101" charset="-122"/>
                <a:sym typeface="+mn-ea"/>
              </a:rPr>
              <a:t>THANKS</a:t>
            </a:r>
            <a:endParaRPr lang="en-US" altLang="zh-CN" sz="7200" i="1">
              <a:ln w="57150" cmpd="sng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chemeClr val="accent3">
                      <a:lumMod val="40000"/>
                      <a:lumOff val="60000"/>
                    </a:schemeClr>
                  </a:gs>
                  <a:gs pos="74000">
                    <a:srgbClr val="03CEDB"/>
                  </a:gs>
                  <a:gs pos="83000">
                    <a:srgbClr val="03CEDB"/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5400000" scaled="0"/>
              </a:gra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汉仪圆叠体简" panose="02010600000101010101" charset="-122"/>
              <a:ea typeface="汉仪圆叠体简" panose="02010600000101010101" charset="-122"/>
              <a:cs typeface="汉仪圆叠体简" panose="0201060000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图片 110"/>
          <p:cNvPicPr/>
          <p:nvPr/>
        </p:nvPicPr>
        <p:blipFill>
          <a:blip r:embed="rId1"/>
          <a:srcRect b="4720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 rot="10800000" flipH="1">
            <a:off x="0" y="0"/>
            <a:ext cx="12192000" cy="6858000"/>
          </a:xfrm>
          <a:prstGeom prst="rect">
            <a:avLst/>
          </a:prstGeom>
          <a:gradFill>
            <a:gsLst>
              <a:gs pos="64000">
                <a:srgbClr val="FAFAFA">
                  <a:alpha val="97000"/>
                </a:srgbClr>
              </a:gs>
              <a:gs pos="0">
                <a:schemeClr val="bg1">
                  <a:alpha val="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40030" y="3414395"/>
            <a:ext cx="10515600" cy="3138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空气需要一场</a:t>
            </a:r>
            <a:r>
              <a:rPr lang="en-US" altLang="zh-CN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“</a:t>
            </a:r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清凉</a:t>
            </a:r>
            <a:r>
              <a:rPr lang="en-US" altLang="zh-CN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”</a:t>
            </a:r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释放然热</a:t>
            </a:r>
            <a:endParaRPr lang="zh-CN" altLang="en-US" sz="44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大人需要一场</a:t>
            </a:r>
            <a:r>
              <a:rPr lang="en-US" altLang="zh-CN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“</a:t>
            </a:r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刺激</a:t>
            </a:r>
            <a:r>
              <a:rPr lang="en-US" altLang="zh-CN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”</a:t>
            </a:r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释放压力</a:t>
            </a:r>
            <a:endParaRPr lang="zh-CN" altLang="en-US" sz="44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孩子需要一场</a:t>
            </a:r>
            <a:r>
              <a:rPr lang="en-US" altLang="zh-CN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“</a:t>
            </a:r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游乐</a:t>
            </a:r>
            <a:r>
              <a:rPr lang="en-US" altLang="zh-CN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”</a:t>
            </a:r>
            <a:r>
              <a:rPr lang="zh-CN" altLang="en-US" sz="440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</a:rPr>
              <a:t>释放天性</a:t>
            </a:r>
            <a:endParaRPr lang="zh-CN" altLang="en-US" sz="440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2496185" y="861695"/>
            <a:ext cx="7223760" cy="4892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6000">
                <a:solidFill>
                  <a:schemeClr val="tx1">
                    <a:lumMod val="95000"/>
                    <a:lumOff val="5000"/>
                  </a:schemeClr>
                </a:solidFill>
                <a:latin typeface="汉仪铸字木头人简" panose="00020600040101010101" charset="-122"/>
                <a:ea typeface="汉仪铸字木头人简" panose="00020600040101010101" charset="-122"/>
              </a:rPr>
              <a:t>活动概述</a:t>
            </a:r>
            <a:endParaRPr lang="zh-CN" altLang="en-US" sz="6000">
              <a:solidFill>
                <a:schemeClr val="tx1">
                  <a:lumMod val="95000"/>
                  <a:lumOff val="5000"/>
                </a:schemeClr>
              </a:solidFill>
              <a:latin typeface="汉仪铸字木头人简" panose="00020600040101010101" charset="-122"/>
              <a:ea typeface="汉仪铸字木头人简" panose="0002060004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汉仪铸字木头人简" panose="00020600040101010101" charset="-122"/>
                <a:ea typeface="汉仪铸字木头人简" panose="00020600040101010101" charset="-122"/>
              </a:rPr>
              <a:t>活动主题：夏日新生活</a:t>
            </a:r>
            <a:r>
              <a:rPr lang="en-US" altLang="zh-CN" sz="3600">
                <a:solidFill>
                  <a:schemeClr val="tx1">
                    <a:lumMod val="95000"/>
                    <a:lumOff val="5000"/>
                  </a:schemeClr>
                </a:solidFill>
                <a:latin typeface="汉仪铸字木头人简" panose="00020600040101010101" charset="-122"/>
                <a:ea typeface="汉仪铸字木头人简" panose="00020600040101010101" charset="-122"/>
              </a:rPr>
              <a:t> </a:t>
            </a:r>
            <a:r>
              <a:rPr lang="zh-CN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汉仪铸字木头人简" panose="00020600040101010101" charset="-122"/>
                <a:ea typeface="汉仪铸字木头人简" panose="00020600040101010101" charset="-122"/>
              </a:rPr>
              <a:t>城市微度假</a:t>
            </a:r>
            <a:endParaRPr lang="zh-CN" altLang="en-US" sz="3600">
              <a:solidFill>
                <a:schemeClr val="tx1">
                  <a:lumMod val="95000"/>
                  <a:lumOff val="5000"/>
                </a:schemeClr>
              </a:solidFill>
              <a:latin typeface="汉仪铸字木头人简" panose="00020600040101010101" charset="-122"/>
              <a:ea typeface="汉仪铸字木头人简" panose="0002060004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汉仪铸字木头人简" panose="00020600040101010101" charset="-122"/>
                <a:ea typeface="汉仪铸字木头人简" panose="00020600040101010101" charset="-122"/>
              </a:rPr>
              <a:t>活动时间：</a:t>
            </a:r>
            <a:r>
              <a:rPr lang="en-US" altLang="zh-CN" sz="3600">
                <a:solidFill>
                  <a:schemeClr val="tx1">
                    <a:lumMod val="95000"/>
                    <a:lumOff val="5000"/>
                  </a:schemeClr>
                </a:solidFill>
                <a:latin typeface="汉仪铸字木头人简" panose="00020600040101010101" charset="-122"/>
                <a:ea typeface="汉仪铸字木头人简" panose="00020600040101010101" charset="-122"/>
              </a:rPr>
              <a:t>2022.6.18</a:t>
            </a:r>
            <a:endParaRPr lang="zh-CN" altLang="en-US" sz="3600">
              <a:solidFill>
                <a:schemeClr val="tx1">
                  <a:lumMod val="95000"/>
                  <a:lumOff val="5000"/>
                </a:schemeClr>
              </a:solidFill>
              <a:latin typeface="汉仪铸字木头人简" panose="00020600040101010101" charset="-122"/>
              <a:ea typeface="汉仪铸字木头人简" panose="0002060004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汉仪铸字木头人简" panose="00020600040101010101" charset="-122"/>
                <a:ea typeface="汉仪铸字木头人简" panose="00020600040101010101" charset="-122"/>
              </a:rPr>
              <a:t>活动地点：天台、草坪</a:t>
            </a:r>
            <a:endParaRPr lang="zh-CN" altLang="en-US" sz="3600">
              <a:solidFill>
                <a:schemeClr val="tx1">
                  <a:lumMod val="95000"/>
                  <a:lumOff val="5000"/>
                </a:schemeClr>
              </a:solidFill>
              <a:latin typeface="汉仪铸字木头人简" panose="00020600040101010101" charset="-122"/>
              <a:ea typeface="汉仪铸字木头人简" panose="0002060004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汉仪铸字木头人简" panose="00020600040101010101" charset="-122"/>
                <a:ea typeface="汉仪铸字木头人简" panose="00020600040101010101" charset="-122"/>
              </a:rPr>
              <a:t>活动形式：露营派对</a:t>
            </a:r>
            <a:endParaRPr lang="zh-CN" altLang="en-US" sz="3600">
              <a:solidFill>
                <a:schemeClr val="tx1">
                  <a:lumMod val="95000"/>
                  <a:lumOff val="5000"/>
                </a:schemeClr>
              </a:solidFill>
              <a:latin typeface="汉仪铸字木头人简" panose="00020600040101010101" charset="-122"/>
              <a:ea typeface="汉仪铸字木头人简" panose="0002060004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汉仪铸字木头人简" panose="00020600040101010101" charset="-122"/>
                <a:ea typeface="汉仪铸字木头人简" panose="00020600040101010101" charset="-122"/>
              </a:rPr>
              <a:t>活动人数：</a:t>
            </a:r>
            <a:r>
              <a:rPr lang="en-US" altLang="zh-CN" sz="3600">
                <a:solidFill>
                  <a:schemeClr val="tx1">
                    <a:lumMod val="95000"/>
                    <a:lumOff val="5000"/>
                  </a:schemeClr>
                </a:solidFill>
                <a:latin typeface="汉仪铸字木头人简" panose="00020600040101010101" charset="-122"/>
                <a:ea typeface="汉仪铸字木头人简" panose="00020600040101010101" charset="-122"/>
              </a:rPr>
              <a:t>50-100</a:t>
            </a:r>
            <a:endParaRPr lang="en-US" altLang="zh-CN" sz="3600">
              <a:solidFill>
                <a:schemeClr val="tx1">
                  <a:lumMod val="95000"/>
                  <a:lumOff val="5000"/>
                </a:schemeClr>
              </a:solidFill>
              <a:latin typeface="汉仪铸字木头人简" panose="00020600040101010101" charset="-122"/>
              <a:ea typeface="汉仪铸字木头人简" panose="00020600040101010101" charset="-122"/>
            </a:endParaRPr>
          </a:p>
        </p:txBody>
      </p:sp>
      <p:pic>
        <p:nvPicPr>
          <p:cNvPr id="104" name="图片 103"/>
          <p:cNvPicPr/>
          <p:nvPr/>
        </p:nvPicPr>
        <p:blipFill>
          <a:blip r:embed="rId1"/>
          <a:srcRect l="4998" r="6404"/>
          <a:stretch>
            <a:fillRect/>
          </a:stretch>
        </p:blipFill>
        <p:spPr>
          <a:xfrm rot="5400000">
            <a:off x="2666365" y="-2667000"/>
            <a:ext cx="6858000" cy="121913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138430" y="127000"/>
            <a:ext cx="11913235" cy="6603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5697220" y="1583055"/>
            <a:ext cx="5872480" cy="4170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400" dirty="0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活动概述</a:t>
            </a:r>
            <a:endParaRPr lang="zh-CN" altLang="en-US" sz="4400" dirty="0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  <a:cs typeface="汉仪方叠体简" panose="0201060000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200" dirty="0"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活动主题：</a:t>
            </a:r>
            <a:r>
              <a:rPr lang="zh-CN" sz="3200" dirty="0"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浪力全开，冰爽一夏</a:t>
            </a:r>
            <a:endParaRPr lang="zh-CN" sz="3200" dirty="0">
              <a:latin typeface="汉仪方叠体简" panose="02010600000101010101" charset="-122"/>
              <a:ea typeface="汉仪方叠体简" panose="02010600000101010101" charset="-122"/>
              <a:cs typeface="汉仪方叠体简" panose="0201060000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200" dirty="0"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活动时间：</a:t>
            </a:r>
            <a:r>
              <a:rPr lang="en-US" altLang="zh-CN" sz="3200" dirty="0"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2022.</a:t>
            </a:r>
            <a:r>
              <a:rPr lang="en-US" sz="3200" dirty="0"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7.1</a:t>
            </a:r>
            <a:endParaRPr lang="en-US" sz="3200" dirty="0">
              <a:latin typeface="汉仪方叠体简" panose="02010600000101010101" charset="-122"/>
              <a:ea typeface="汉仪方叠体简" panose="02010600000101010101" charset="-122"/>
              <a:cs typeface="汉仪方叠体简" panose="0201060000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200" dirty="0"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活动地点：营销中心</a:t>
            </a:r>
            <a:endParaRPr lang="zh-CN" altLang="en-US" sz="3200" dirty="0">
              <a:latin typeface="汉仪方叠体简" panose="02010600000101010101" charset="-122"/>
              <a:ea typeface="汉仪方叠体简" panose="02010600000101010101" charset="-122"/>
              <a:cs typeface="汉仪方叠体简" panose="0201060000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200" dirty="0"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活动形式：冲浪派对</a:t>
            </a:r>
            <a:endParaRPr lang="zh-CN" altLang="en-US" sz="3200" dirty="0">
              <a:latin typeface="汉仪方叠体简" panose="02010600000101010101" charset="-122"/>
              <a:ea typeface="汉仪方叠体简" panose="02010600000101010101" charset="-122"/>
              <a:cs typeface="汉仪方叠体简" panose="0201060000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200" dirty="0"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活动人数：</a:t>
            </a:r>
            <a:r>
              <a:rPr lang="en-US" altLang="zh-CN" sz="3200" dirty="0"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100-200</a:t>
            </a:r>
            <a:endParaRPr lang="en-US" altLang="zh-CN" sz="3200" dirty="0">
              <a:latin typeface="汉仪方叠体简" panose="02010600000101010101" charset="-122"/>
              <a:ea typeface="汉仪方叠体简" panose="02010600000101010101" charset="-122"/>
              <a:cs typeface="汉仪方叠体简" panose="02010600000101010101" charset="-122"/>
            </a:endParaRPr>
          </a:p>
        </p:txBody>
      </p:sp>
      <p:pic>
        <p:nvPicPr>
          <p:cNvPr id="109" name="图片 108"/>
          <p:cNvPicPr/>
          <p:nvPr/>
        </p:nvPicPr>
        <p:blipFill>
          <a:blip r:embed="rId2"/>
          <a:stretch>
            <a:fillRect/>
          </a:stretch>
        </p:blipFill>
        <p:spPr>
          <a:xfrm>
            <a:off x="434975" y="2082800"/>
            <a:ext cx="5109845" cy="367093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/>
          <p:nvPr/>
        </p:nvPicPr>
        <p:blipFill>
          <a:blip r:embed="rId1"/>
          <a:srcRect r="4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149350" y="2075180"/>
            <a:ext cx="9682480" cy="1445260"/>
          </a:xfrm>
          <a:prstGeom prst="rect">
            <a:avLst/>
          </a:prstGeom>
          <a:noFill/>
          <a:ln>
            <a:solidFill>
              <a:srgbClr val="1D41D5"/>
            </a:solidFill>
          </a:ln>
          <a:effectLst>
            <a:glow rad="228600">
              <a:srgbClr val="1D41D5">
                <a:alpha val="40000"/>
              </a:srgbClr>
            </a:glow>
          </a:effectLst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sz="8800" i="1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浪力全开</a:t>
            </a:r>
            <a:r>
              <a:rPr lang="en-US" altLang="zh-CN" sz="8800" i="1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 </a:t>
            </a:r>
            <a:r>
              <a:rPr lang="zh-CN" altLang="en-US" sz="8800" i="1">
                <a:solidFill>
                  <a:srgbClr val="1D41D5"/>
                </a:solidFill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冰爽一夏</a:t>
            </a:r>
            <a:endParaRPr lang="zh-CN" altLang="zh-CN" sz="8800" i="1">
              <a:solidFill>
                <a:srgbClr val="1D41D5"/>
              </a:solidFill>
              <a:latin typeface="汉仪方叠体简" panose="02010600000101010101" charset="-122"/>
              <a:ea typeface="汉仪方叠体简" panose="02010600000101010101" charset="-122"/>
              <a:cs typeface="汉仪方叠体简" panose="0201060000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774190" y="4194810"/>
            <a:ext cx="829310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kern="100" dirty="0">
                <a:solidFill>
                  <a:schemeClr val="tx1"/>
                </a:solidFill>
                <a:latin typeface="等线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全面释放被抑制的“浪力“</a:t>
            </a:r>
            <a:r>
              <a:rPr lang="en-US" altLang="zh-CN" sz="2400" b="1" kern="100" dirty="0">
                <a:solidFill>
                  <a:schemeClr val="tx1"/>
                </a:solidFill>
                <a:latin typeface="等线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      </a:t>
            </a:r>
            <a:r>
              <a:rPr lang="zh-CN" sz="2400" b="1" kern="100" dirty="0">
                <a:solidFill>
                  <a:schemeClr val="tx1"/>
                </a:solidFill>
                <a:latin typeface="等线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感受夏日冰爽刺激</a:t>
            </a:r>
            <a:endParaRPr lang="zh-CN" sz="2400" b="1" kern="100" dirty="0">
              <a:solidFill>
                <a:schemeClr val="tx1"/>
              </a:solidFill>
              <a:latin typeface="等线" panose="02010600030101010101" pitchFamily="2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V="1">
            <a:off x="9192159" y="4128352"/>
            <a:ext cx="1410715" cy="911436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635"/>
            <a:ext cx="12192000" cy="68941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68200" cy="6931025"/>
          </a:xfrm>
          <a:prstGeom prst="rect">
            <a:avLst/>
          </a:prstGeom>
          <a:solidFill>
            <a:schemeClr val="accent2">
              <a:lumMod val="60000"/>
              <a:lumOff val="4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417894" y="466961"/>
            <a:ext cx="3585372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项目全面升级</a:t>
            </a:r>
            <a:endParaRPr lang="zh-CN" altLang="en-US" sz="32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8430" y="1090930"/>
            <a:ext cx="11869420" cy="152400"/>
          </a:xfrm>
          <a:prstGeom prst="rect">
            <a:avLst/>
          </a:prstGeom>
          <a:solidFill>
            <a:srgbClr val="021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20516" y="1431858"/>
            <a:ext cx="2266544" cy="1225686"/>
          </a:xfrm>
          <a:prstGeom prst="rect">
            <a:avLst/>
          </a:prstGeom>
          <a:solidFill>
            <a:srgbClr val="021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主题升级</a:t>
            </a:r>
            <a:endParaRPr lang="zh-CN" altLang="en-US" sz="36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9742940" y="1441383"/>
            <a:ext cx="2245467" cy="1225686"/>
          </a:xfrm>
          <a:prstGeom prst="rect">
            <a:avLst/>
          </a:prstGeom>
          <a:solidFill>
            <a:srgbClr val="021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场景升级</a:t>
            </a:r>
            <a:endParaRPr lang="zh-CN" altLang="en-US" sz="36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4898439" y="1431858"/>
            <a:ext cx="2296450" cy="1225686"/>
          </a:xfrm>
          <a:prstGeom prst="rect">
            <a:avLst/>
          </a:prstGeom>
          <a:solidFill>
            <a:srgbClr val="021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演艺升级</a:t>
            </a:r>
            <a:endParaRPr lang="zh-CN" altLang="en-US" sz="36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7309454" y="1431858"/>
            <a:ext cx="2307622" cy="1225686"/>
          </a:xfrm>
          <a:prstGeom prst="rect">
            <a:avLst/>
          </a:prstGeom>
          <a:solidFill>
            <a:srgbClr val="021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体验升级</a:t>
            </a:r>
            <a:endParaRPr lang="zh-CN" altLang="en-US" sz="36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20516" y="2657544"/>
            <a:ext cx="2266544" cy="35895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1492298" y="34744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9750327" y="2667068"/>
            <a:ext cx="2211063" cy="35895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4906719" y="2657542"/>
            <a:ext cx="2288169" cy="35895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309454" y="2657542"/>
            <a:ext cx="2307622" cy="35895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606" y="2680470"/>
            <a:ext cx="2202783" cy="1500442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654" y="2679874"/>
            <a:ext cx="2237747" cy="1491513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260" y="2678465"/>
            <a:ext cx="2293378" cy="1492921"/>
          </a:xfrm>
          <a:prstGeom prst="rect">
            <a:avLst/>
          </a:prstGeom>
        </p:spPr>
      </p:pic>
      <p:sp>
        <p:nvSpPr>
          <p:cNvPr id="51" name="文本框 50"/>
          <p:cNvSpPr txBox="1"/>
          <p:nvPr/>
        </p:nvSpPr>
        <p:spPr>
          <a:xfrm>
            <a:off x="183952" y="4874339"/>
            <a:ext cx="2214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打造全新冲浪主题派对</a:t>
            </a:r>
            <a:endParaRPr lang="zh-CN" altLang="en-US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9917871" y="4601923"/>
            <a:ext cx="2028749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</a:rPr>
              <a:t>沙滩海浪美陈</a:t>
            </a:r>
            <a:endParaRPr 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Lantinghei SC Extralight" charset="-122"/>
            </a:endParaRPr>
          </a:p>
          <a:p>
            <a:pPr algn="ctr">
              <a:lnSpc>
                <a:spcPct val="150000"/>
              </a:lnSpc>
            </a:pPr>
            <a:r>
              <a:rPr 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</a:rPr>
              <a:t>椰林树影特装</a:t>
            </a:r>
            <a:endParaRPr 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Lantinghei SC Extralight" charset="-122"/>
            </a:endParaRPr>
          </a:p>
          <a:p>
            <a:pPr algn="ctr">
              <a:lnSpc>
                <a:spcPct val="150000"/>
              </a:lnSpc>
            </a:pPr>
            <a:r>
              <a:rPr 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</a:rPr>
              <a:t>海边场景留影</a:t>
            </a:r>
            <a:endParaRPr 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Lantinghei SC Extralight" charset="-122"/>
            </a:endParaRPr>
          </a:p>
          <a:p>
            <a:pPr algn="ctr">
              <a:lnSpc>
                <a:spcPct val="150000"/>
              </a:lnSpc>
            </a:pPr>
            <a:endParaRPr 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Lantinghei SC Extralight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5073173" y="4592398"/>
            <a:ext cx="2028749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</a:rPr>
              <a:t>美女电音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</a:rPr>
              <a:t>DJ</a:t>
            </a:r>
            <a:endParaRPr lang="en-US" alt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Lantinghei SC Extralight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  <a:sym typeface="+mn-lt"/>
              </a:rPr>
              <a:t>比基尼美女</a:t>
            </a:r>
            <a:endParaRPr lang="zh-CN" altLang="en-US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Lantinghei SC Extralight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  <a:sym typeface="+mn-lt"/>
              </a:rPr>
              <a:t>职业冲浪运动员</a:t>
            </a:r>
            <a:endParaRPr lang="zh-CN" altLang="en-US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Lantinghei SC Extralight" charset="-122"/>
              <a:sym typeface="+mn-lt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7434135" y="4414599"/>
            <a:ext cx="2028749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</a:rPr>
              <a:t>海上冲浪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</a:rPr>
              <a:t>体验                   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  <a:sym typeface="+mn-lt"/>
              </a:rPr>
              <a:t>泡泡派对体验</a:t>
            </a:r>
            <a:endParaRPr lang="en-US" alt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Lantinghei SC Extralight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  <a:sym typeface="+mn-lt"/>
              </a:rPr>
              <a:t>水枪大战体验</a:t>
            </a:r>
            <a:endParaRPr lang="zh-CN" altLang="en-US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Lantinghei SC Extralight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  <a:sym typeface="+mn-lt"/>
              </a:rPr>
              <a:t>捕鱼达人体验</a:t>
            </a:r>
            <a:endParaRPr lang="zh-CN" altLang="en-US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Lantinghei SC Extralight" charset="-122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499829" y="1431858"/>
            <a:ext cx="2307621" cy="1225686"/>
          </a:xfrm>
          <a:prstGeom prst="rect">
            <a:avLst/>
          </a:prstGeom>
          <a:solidFill>
            <a:srgbClr val="021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渠道升级</a:t>
            </a:r>
            <a:endParaRPr lang="zh-CN" altLang="en-US" sz="36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525782" y="2657541"/>
            <a:ext cx="2266544" cy="35895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5" name="Picture 6" descr="C:\Users\SONY\Desktop\广东30所高校海报\广东30所高校海报\广东外语外贸大学\微信图片_201911081449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8220" y="2680112"/>
            <a:ext cx="2274106" cy="1491274"/>
          </a:xfrm>
          <a:prstGeom prst="rect">
            <a:avLst/>
          </a:prstGeom>
          <a:noFill/>
        </p:spPr>
      </p:pic>
      <p:sp>
        <p:nvSpPr>
          <p:cNvPr id="16" name="矩形 15"/>
          <p:cNvSpPr/>
          <p:nvPr/>
        </p:nvSpPr>
        <p:spPr>
          <a:xfrm>
            <a:off x="2541905" y="4592320"/>
            <a:ext cx="227838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亲子家庭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新媒体平台</a:t>
            </a:r>
            <a:endParaRPr lang="zh-CN" altLang="en-US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高校学生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高校社群</a:t>
            </a:r>
            <a:endParaRPr lang="zh-CN" altLang="en-US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都市白领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-KOL/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小红书</a:t>
            </a:r>
            <a:endParaRPr lang="zh-CN" altLang="en-US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730" y="2680335"/>
            <a:ext cx="2259965" cy="149098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635"/>
            <a:ext cx="12192000" cy="68941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68200" cy="6931025"/>
          </a:xfrm>
          <a:prstGeom prst="rect">
            <a:avLst/>
          </a:prstGeom>
          <a:solidFill>
            <a:srgbClr val="1D41D5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59080" y="237490"/>
            <a:ext cx="1167447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>
              <a:lnSpc>
                <a:spcPct val="100000"/>
              </a:lnSpc>
            </a:pPr>
            <a:r>
              <a:rPr lang="en-US" altLang="zh-CN" sz="6000" b="1">
                <a:solidFill>
                  <a:srgbClr val="FFFF00"/>
                </a:solidFill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2022</a:t>
            </a:r>
            <a:r>
              <a:rPr lang="zh-CN" altLang="en-US" sz="6000" b="1">
                <a:solidFill>
                  <a:srgbClr val="FFFF00"/>
                </a:solidFill>
                <a:latin typeface="汉仪方叠体简" panose="02010600000101010101" charset="-122"/>
                <a:ea typeface="汉仪方叠体简" panose="02010600000101010101" charset="-122"/>
                <a:cs typeface="汉仪方叠体简" panose="02010600000101010101" charset="-122"/>
              </a:rPr>
              <a:t>年大型冲浪主题派对整体规划</a:t>
            </a:r>
            <a:endParaRPr lang="zh-CN" altLang="en-US" sz="6000" b="1">
              <a:solidFill>
                <a:srgbClr val="FFFF00"/>
              </a:solidFill>
              <a:latin typeface="汉仪方叠体简" panose="02010600000101010101" charset="-122"/>
              <a:ea typeface="汉仪方叠体简" panose="02010600000101010101" charset="-122"/>
              <a:cs typeface="汉仪方叠体简" panose="02010600000101010101" charset="-122"/>
            </a:endParaRPr>
          </a:p>
        </p:txBody>
      </p:sp>
      <p:sp>
        <p:nvSpPr>
          <p:cNvPr id="61" name="等腰三角形 60"/>
          <p:cNvSpPr/>
          <p:nvPr/>
        </p:nvSpPr>
        <p:spPr>
          <a:xfrm>
            <a:off x="2400300" y="2273300"/>
            <a:ext cx="329565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文本框 63"/>
          <p:cNvSpPr txBox="1"/>
          <p:nvPr/>
        </p:nvSpPr>
        <p:spPr>
          <a:xfrm>
            <a:off x="1990725" y="1905000"/>
            <a:ext cx="1021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buNone/>
            </a:pPr>
            <a:r>
              <a:rPr lang="en-US" altLang="zh-CN">
                <a:solidFill>
                  <a:schemeClr val="bg1"/>
                </a:solidFill>
                <a:sym typeface="+mn-ea"/>
              </a:rPr>
              <a:t>7.6-7.10</a:t>
            </a:r>
            <a:endParaRPr lang="en-US" altLang="zh-CN">
              <a:solidFill>
                <a:schemeClr val="bg1"/>
              </a:solidFill>
              <a:sym typeface="+mn-ea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6216015" y="1854200"/>
            <a:ext cx="113093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buNone/>
            </a:pPr>
            <a:r>
              <a:rPr lang="en-US" altLang="zh-CN">
                <a:solidFill>
                  <a:schemeClr val="bg1"/>
                </a:solidFill>
                <a:sym typeface="+mn-ea"/>
              </a:rPr>
              <a:t>7.11-8.10</a:t>
            </a:r>
            <a:endParaRPr lang="en-US" altLang="zh-CN">
              <a:solidFill>
                <a:schemeClr val="bg1"/>
              </a:solidFill>
              <a:sym typeface="+mn-ea"/>
            </a:endParaRPr>
          </a:p>
        </p:txBody>
      </p:sp>
      <p:cxnSp>
        <p:nvCxnSpPr>
          <p:cNvPr id="60" name="直接连接符 59"/>
          <p:cNvCxnSpPr/>
          <p:nvPr/>
        </p:nvCxnSpPr>
        <p:spPr>
          <a:xfrm>
            <a:off x="420370" y="2590800"/>
            <a:ext cx="1130554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等腰三角形 1"/>
          <p:cNvSpPr/>
          <p:nvPr/>
        </p:nvSpPr>
        <p:spPr>
          <a:xfrm>
            <a:off x="1129665" y="2273300"/>
            <a:ext cx="329565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720090" y="1905000"/>
            <a:ext cx="894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buNone/>
            </a:pPr>
            <a:r>
              <a:rPr lang="en-US" altLang="zh-CN">
                <a:solidFill>
                  <a:schemeClr val="bg1"/>
                </a:solidFill>
                <a:sym typeface="+mn-ea"/>
              </a:rPr>
              <a:t>7.1-7.5</a:t>
            </a:r>
            <a:endParaRPr lang="en-US" altLang="zh-CN">
              <a:solidFill>
                <a:schemeClr val="bg1"/>
              </a:solidFill>
              <a:sym typeface="+mn-ea"/>
            </a:endParaRPr>
          </a:p>
        </p:txBody>
      </p:sp>
      <p:sp>
        <p:nvSpPr>
          <p:cNvPr id="3" name="等腰三角形 2"/>
          <p:cNvSpPr/>
          <p:nvPr/>
        </p:nvSpPr>
        <p:spPr>
          <a:xfrm>
            <a:off x="6626860" y="2254250"/>
            <a:ext cx="329565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等腰三角形 32"/>
          <p:cNvSpPr/>
          <p:nvPr/>
        </p:nvSpPr>
        <p:spPr>
          <a:xfrm>
            <a:off x="10817225" y="2273300"/>
            <a:ext cx="329565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533400" y="2743835"/>
            <a:ext cx="1388745" cy="34163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筹阶段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1990725" y="3085465"/>
            <a:ext cx="1284605" cy="34163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宣传热期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0311130" y="5680075"/>
            <a:ext cx="1564640" cy="34163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升温期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416540" y="1905000"/>
            <a:ext cx="113093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buNone/>
            </a:pPr>
            <a:r>
              <a:rPr lang="en-US" altLang="zh-CN">
                <a:solidFill>
                  <a:schemeClr val="bg1"/>
                </a:solidFill>
                <a:sym typeface="+mn-ea"/>
              </a:rPr>
              <a:t>8.11-8.15</a:t>
            </a:r>
            <a:endParaRPr lang="en-US" altLang="zh-CN">
              <a:solidFill>
                <a:schemeClr val="bg1"/>
              </a:solidFill>
              <a:sym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990725" y="3502660"/>
            <a:ext cx="1284605" cy="26142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公共号软文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海报宣发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buNone/>
            </a:pPr>
            <a:r>
              <a:rPr lang="en-US" altLang="zh-CN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H5</a:t>
            </a: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互动链接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抖音话题互动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buNone/>
            </a:pP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33400" y="3175635"/>
            <a:ext cx="1388745" cy="21069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场地勘察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物料设计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艺人邀请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设备租赁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物料制作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343910" y="2969895"/>
            <a:ext cx="6854825" cy="34163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项目运营执行</a:t>
            </a:r>
            <a:endParaRPr lang="zh-CN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313430" y="3388995"/>
            <a:ext cx="6959600" cy="3152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3354070" y="4793615"/>
            <a:ext cx="6853555" cy="34163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冲浪体验营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354705" y="3881755"/>
            <a:ext cx="6854825" cy="34163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全面宣传</a:t>
            </a:r>
            <a:r>
              <a:rPr lang="en-US" altLang="zh-CN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</a:t>
            </a: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网络直播</a:t>
            </a:r>
            <a:r>
              <a:rPr lang="en-US" altLang="zh-CN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</a:t>
            </a: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小红书达人夏日新推荐</a:t>
            </a:r>
            <a:endParaRPr lang="en-US" altLang="zh-CN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354705" y="5243195"/>
            <a:ext cx="6851015" cy="3416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泡泡派对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354705" y="4308475"/>
            <a:ext cx="6854825" cy="3803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造浪电音派对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54070" y="6116955"/>
            <a:ext cx="6839585" cy="379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捕鱼达人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354070" y="5680075"/>
            <a:ext cx="6852285" cy="3416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sz="1400">
                <a:solidFill>
                  <a:schemeClr val="bg1"/>
                </a:solidFill>
                <a:sym typeface="+mn-ea"/>
              </a:rPr>
              <a:t>水枪大战</a:t>
            </a:r>
            <a:endParaRPr lang="zh-CN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354705" y="3455035"/>
            <a:ext cx="6854825" cy="3416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现场布控</a:t>
            </a:r>
            <a:endParaRPr lang="zh-CN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0311130" y="6116955"/>
            <a:ext cx="1564640" cy="582295"/>
          </a:xfrm>
          <a:prstGeom prst="rect">
            <a:avLst/>
          </a:prstGeom>
          <a:noFill/>
          <a:ln>
            <a:solidFill>
              <a:srgbClr val="FAFA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新闻报道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花絮分发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6.xml><?xml version="1.0" encoding="utf-8"?>
<p:tagLst xmlns:p="http://schemas.openxmlformats.org/presentationml/2006/main">
  <p:tag name="KSO_WM_UNIT_PLACING_PICTURE_USER_VIEWPORT" val="{&quot;height&quot;:10800,&quot;width&quot;:16575}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9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9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9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9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96.xml><?xml version="1.0" encoding="utf-8"?>
<p:tagLst xmlns:p="http://schemas.openxmlformats.org/presentationml/2006/main">
  <p:tag name="KSO_WPP_MARK_KEY" val="878f0f05-5435-4f86-a7a1-1484f886adf5"/>
  <p:tag name="COMMONDATA" val="eyJoZGlkIjoiYTZmNjcyMWQ4NWZkZGVmNGIzZDY5ZmY0ODc1ODExYWEifQ==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2910</Words>
  <Application>WPS 演示</Application>
  <PresentationFormat>宽屏</PresentationFormat>
  <Paragraphs>401</Paragraphs>
  <Slides>44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61" baseType="lpstr">
      <vt:lpstr>Arial</vt:lpstr>
      <vt:lpstr>宋体</vt:lpstr>
      <vt:lpstr>Wingdings</vt:lpstr>
      <vt:lpstr>Wingdings</vt:lpstr>
      <vt:lpstr>三极题黑简体</vt:lpstr>
      <vt:lpstr>黑体</vt:lpstr>
      <vt:lpstr>汉仪圆叠体简</vt:lpstr>
      <vt:lpstr>汉仪方叠体简</vt:lpstr>
      <vt:lpstr>汉仪铸字木头人简</vt:lpstr>
      <vt:lpstr>等线</vt:lpstr>
      <vt:lpstr>微软雅黑</vt:lpstr>
      <vt:lpstr>Times New Roman</vt:lpstr>
      <vt:lpstr>Lantinghei SC Extralight</vt:lpstr>
      <vt:lpstr>Arial Unicode MS</vt:lpstr>
      <vt:lpstr>Calibri</vt:lpstr>
      <vt:lpstr>华文中宋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Rachel</cp:lastModifiedBy>
  <cp:revision>1</cp:revision>
  <dcterms:created xsi:type="dcterms:W3CDTF">2022-07-17T11:56:39Z</dcterms:created>
  <dcterms:modified xsi:type="dcterms:W3CDTF">2022-07-17T11:56:39Z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7FA60FD8172749B0B28F8F29B12BCB19</vt:lpwstr>
  </property>
  <property fmtid="{D5CDD505-2E9C-101B-9397-08002B2CF9AE}" pid="3" name="KSOProductBuildVer">
    <vt:lpwstr>2052-11.1.0.11875</vt:lpwstr>
  </property>
  <property fmtid="{D5CDD505-2E9C-101B-9397-08002B2CF9AE}" pid="4" name="NXPowerLiteLastOptimized">
    <vt:lpwstr>60986257</vt:lpwstr>
  </property>
  <property fmtid="{D5CDD505-2E9C-101B-9397-08002B2CF9AE}" pid="5" name="NXPowerLiteSettings">
    <vt:lpwstr>C700052003A000</vt:lpwstr>
  </property>
  <property fmtid="{D5CDD505-2E9C-101B-9397-08002B2CF9AE}" pid="6" name="NXPowerLiteVersion">
    <vt:lpwstr>D8.0.2</vt:lpwstr>
  </property>
</Properties>
</file>