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2"/>
    <p:sldMasterId id="2147483675" r:id="rId3"/>
  </p:sldMasterIdLst>
  <p:notesMasterIdLst>
    <p:notesMasterId r:id="rId46"/>
  </p:notesMasterIdLst>
  <p:handoutMasterIdLst>
    <p:handoutMasterId r:id="rId47"/>
  </p:handoutMasterIdLst>
  <p:sldIdLst>
    <p:sldId id="653" r:id="rId4"/>
    <p:sldId id="5300755" r:id="rId5"/>
    <p:sldId id="284" r:id="rId6"/>
    <p:sldId id="285" r:id="rId7"/>
    <p:sldId id="581" r:id="rId8"/>
    <p:sldId id="582" r:id="rId9"/>
    <p:sldId id="398" r:id="rId10"/>
    <p:sldId id="583" r:id="rId11"/>
    <p:sldId id="307" r:id="rId12"/>
    <p:sldId id="655" r:id="rId13"/>
    <p:sldId id="305" r:id="rId14"/>
    <p:sldId id="308" r:id="rId15"/>
    <p:sldId id="339" r:id="rId16"/>
    <p:sldId id="584" r:id="rId17"/>
    <p:sldId id="585" r:id="rId18"/>
    <p:sldId id="586" r:id="rId19"/>
    <p:sldId id="587" r:id="rId20"/>
    <p:sldId id="618" r:id="rId21"/>
    <p:sldId id="621" r:id="rId22"/>
    <p:sldId id="620" r:id="rId23"/>
    <p:sldId id="619" r:id="rId24"/>
    <p:sldId id="625" r:id="rId25"/>
    <p:sldId id="622" r:id="rId26"/>
    <p:sldId id="626" r:id="rId27"/>
    <p:sldId id="623" r:id="rId28"/>
    <p:sldId id="627" r:id="rId29"/>
    <p:sldId id="631" r:id="rId30"/>
    <p:sldId id="632" r:id="rId31"/>
    <p:sldId id="633" r:id="rId32"/>
    <p:sldId id="635" r:id="rId33"/>
    <p:sldId id="629" r:id="rId34"/>
    <p:sldId id="634" r:id="rId35"/>
    <p:sldId id="628" r:id="rId36"/>
    <p:sldId id="640" r:id="rId37"/>
    <p:sldId id="641" r:id="rId38"/>
    <p:sldId id="645" r:id="rId39"/>
    <p:sldId id="647" r:id="rId40"/>
    <p:sldId id="642" r:id="rId41"/>
    <p:sldId id="643" r:id="rId42"/>
    <p:sldId id="644" r:id="rId43"/>
    <p:sldId id="648" r:id="rId44"/>
    <p:sldId id="656" r:id="rId45"/>
  </p:sldIdLst>
  <p:sldSz cx="12192000" cy="6858000"/>
  <p:notesSz cx="6858000" cy="9144000"/>
  <p:custDataLst>
    <p:tags r:id="rId4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582">
          <p15:clr>
            <a:srgbClr val="A4A3A4"/>
          </p15:clr>
        </p15:guide>
        <p15:guide id="4" pos="26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3" name="作者" initials="作" lastIdx="0" clrIdx="1"/>
  <p:cmAuthor id="4" name="滕文" initials="滕" lastIdx="4" clrIdx="0"/>
  <p:cmAuthor id="5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30101"/>
    <a:srgbClr val="D14D3A"/>
    <a:srgbClr val="E2BE72"/>
    <a:srgbClr val="070303"/>
    <a:srgbClr val="FEFE1F"/>
    <a:srgbClr val="3C2A83"/>
    <a:srgbClr val="5FB179"/>
    <a:srgbClr val="ED6F9C"/>
    <a:srgbClr val="2F2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1" autoAdjust="0"/>
    <p:restoredTop sz="95303"/>
  </p:normalViewPr>
  <p:slideViewPr>
    <p:cSldViewPr snapToGrid="0">
      <p:cViewPr varScale="1">
        <p:scale>
          <a:sx n="123" d="100"/>
          <a:sy n="123" d="100"/>
        </p:scale>
        <p:origin x="102" y="540"/>
      </p:cViewPr>
      <p:guideLst>
        <p:guide pos="3840"/>
        <p:guide orient="horz" pos="2160"/>
        <p:guide orient="horz" pos="1582"/>
        <p:guide pos="267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4" d="100"/>
          <a:sy n="114" d="100"/>
        </p:scale>
        <p:origin x="4422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handoutMaster" Target="handoutMasters/handoutMaster1.xml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ags" Target="tags/tag1.xml"/><Relationship Id="rId8" Type="http://schemas.openxmlformats.org/officeDocument/2006/relationships/slide" Target="slides/slide5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AE7E2C-79DD-4F65-BD71-D748A849718D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93005-823D-4D0A-93F7-EC1DE5D8AE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0B283-2B64-4046-AB83-1713B6635A20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FC06E-92F0-4C8C-BC7C-5096837EEE7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28D432-EAC4-4AAE-A3DE-052C3283F545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28D432-EAC4-4AAE-A3DE-052C3283F545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>
              <a:spcBef>
                <a:spcPct val="0"/>
              </a:spcBef>
            </a:pPr>
            <a:endParaRPr lang="zh-CN" altLang="en-US"/>
          </a:p>
        </p:txBody>
      </p:sp>
      <p:sp>
        <p:nvSpPr>
          <p:cNvPr id="2457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>
              <a:buNone/>
            </a:pPr>
            <a:fld id="{9A0DB2DC-4C9A-4742-B13C-FB6460FD3503}" type="slidenum">
              <a:rPr lang="zh-CN" altLang="en-US" sz="1200">
                <a:latin typeface="等线" panose="02010600030101010101" pitchFamily="2" charset="-122"/>
                <a:ea typeface="等线" panose="02010600030101010101" pitchFamily="2" charset="-122"/>
              </a:rPr>
              <a:t>7</a:t>
            </a:fld>
            <a:endParaRPr lang="zh-CN" altLang="en-US" sz="120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>
              <a:spcBef>
                <a:spcPct val="0"/>
              </a:spcBef>
            </a:pPr>
            <a:endParaRPr lang="zh-CN" altLang="en-US"/>
          </a:p>
        </p:txBody>
      </p:sp>
      <p:sp>
        <p:nvSpPr>
          <p:cNvPr id="2457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>
              <a:buNone/>
            </a:pPr>
            <a:fld id="{9A0DB2DC-4C9A-4742-B13C-FB6460FD3503}" type="slidenum">
              <a:rPr lang="zh-CN" altLang="en-US" sz="1200">
                <a:latin typeface="等线" panose="02010600030101010101" pitchFamily="2" charset="-122"/>
                <a:ea typeface="等线" panose="02010600030101010101" pitchFamily="2" charset="-122"/>
              </a:rPr>
              <a:t>8</a:t>
            </a:fld>
            <a:endParaRPr lang="zh-CN" altLang="en-US" sz="120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9542E-7B80-42EC-AF7B-77C2EA13705F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A171-D735-437B-A4DB-16D536DA9FEF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E486-068F-48C2-AF0F-0D3B8DB14E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81073-083F-4AEC-918A-54CAE17AF79C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6B36-DEC7-407F-9FC8-BBC0E3B3FD3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zh-CN" altLang="en-US"/>
              <a:t>单击图标添加图片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AD9A-3182-4B25-A607-329E35A72297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81D21-C0DF-40F0-AB04-63DAF1B4FD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AD9A-3182-4B25-A607-329E35A72297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81D21-C0DF-40F0-AB04-63DAF1B4FD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AD9A-3182-4B25-A607-329E35A72297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81D21-C0DF-40F0-AB04-63DAF1B4FD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AD9A-3182-4B25-A607-329E35A72297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81D21-C0DF-40F0-AB04-63DAF1B4FD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AD9A-3182-4B25-A607-329E35A72297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81D21-C0DF-40F0-AB04-63DAF1B4FD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AD9A-3182-4B25-A607-329E35A72297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81D21-C0DF-40F0-AB04-63DAF1B4FD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AD9A-3182-4B25-A607-329E35A72297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81D21-C0DF-40F0-AB04-63DAF1B4FD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AD9A-3182-4B25-A607-329E35A72297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81D21-C0DF-40F0-AB04-63DAF1B4FD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AD9A-3182-4B25-A607-329E35A72297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81D21-C0DF-40F0-AB04-63DAF1B4FD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AD9A-3182-4B25-A607-329E35A72297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81D21-C0DF-40F0-AB04-63DAF1B4FD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AD9A-3182-4B25-A607-329E35A72297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81D21-C0DF-40F0-AB04-63DAF1B4FD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592E133-BEC9-46A8-BFE1-F1EADD700BA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CDD7E70-7C44-44CE-B7CA-49DD0CC177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592E133-BEC9-46A8-BFE1-F1EADD700BA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CDD7E70-7C44-44CE-B7CA-49DD0CC177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592E133-BEC9-46A8-BFE1-F1EADD700BA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CDD7E70-7C44-44CE-B7CA-49DD0CC177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592E133-BEC9-46A8-BFE1-F1EADD700BA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CDD7E70-7C44-44CE-B7CA-49DD0CC177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592E133-BEC9-46A8-BFE1-F1EADD700BA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CDD7E70-7C44-44CE-B7CA-49DD0CC177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592E133-BEC9-46A8-BFE1-F1EADD700BA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CDD7E70-7C44-44CE-B7CA-49DD0CC177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592E133-BEC9-46A8-BFE1-F1EADD700BA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CDD7E70-7C44-44CE-B7CA-49DD0CC177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592E133-BEC9-46A8-BFE1-F1EADD700BA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CDD7E70-7C44-44CE-B7CA-49DD0CC177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592E133-BEC9-46A8-BFE1-F1EADD700BA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CDD7E70-7C44-44CE-B7CA-49DD0CC177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592E133-BEC9-46A8-BFE1-F1EADD700BA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CDD7E70-7C44-44CE-B7CA-49DD0CC177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592E133-BEC9-46A8-BFE1-F1EADD700BA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CDD7E70-7C44-44CE-B7CA-49DD0CC177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592E133-BEC9-46A8-BFE1-F1EADD700BA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CDD7E70-7C44-44CE-B7CA-49DD0CC177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汉仪小隶书简" panose="02010609000101010101" pitchFamily="49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2AD9A-3182-4B25-A607-329E35A72297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81D21-C0DF-40F0-AB04-63DAF1B4FD8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592E133-BEC9-46A8-BFE1-F1EADD700BA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CDD7E70-7C44-44CE-B7CA-49DD0CC177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ransition spd="slow" advClick="0"/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5" Type="http://schemas.openxmlformats.org/officeDocument/2006/relationships/image" Target="../media/image26.jpe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5" Type="http://schemas.openxmlformats.org/officeDocument/2006/relationships/image" Target="../media/image29.jpe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5" Type="http://schemas.openxmlformats.org/officeDocument/2006/relationships/image" Target="../media/image30.jpe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3.jpe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32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Relationship Id="rId5" Type="http://schemas.openxmlformats.org/officeDocument/2006/relationships/image" Target="../media/image34.jpeg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Relationship Id="rId6" Type="http://schemas.openxmlformats.org/officeDocument/2006/relationships/image" Target="../media/image17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Relationship Id="rId5" Type="http://schemas.openxmlformats.org/officeDocument/2006/relationships/image" Target="../media/image35.jpeg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Relationship Id="rId5" Type="http://schemas.openxmlformats.org/officeDocument/2006/relationships/image" Target="../media/image36.jpeg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Relationship Id="rId5" Type="http://schemas.openxmlformats.org/officeDocument/2006/relationships/image" Target="../media/image37.jpe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.xml"/><Relationship Id="rId5" Type="http://schemas.openxmlformats.org/officeDocument/2006/relationships/image" Target="../media/image31.jpeg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7.xml"/><Relationship Id="rId5" Type="http://schemas.openxmlformats.org/officeDocument/2006/relationships/image" Target="../media/image38.jpeg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8.xml"/><Relationship Id="rId5" Type="http://schemas.openxmlformats.org/officeDocument/2006/relationships/image" Target="../media/image39.jpeg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9.xml"/><Relationship Id="rId5" Type="http://schemas.openxmlformats.org/officeDocument/2006/relationships/image" Target="../media/image40.jpeg"/><Relationship Id="rId4" Type="http://schemas.openxmlformats.org/officeDocument/2006/relationships/image" Target="../media/image2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0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2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1.xml"/><Relationship Id="rId5" Type="http://schemas.openxmlformats.org/officeDocument/2006/relationships/image" Target="../media/image43.jpeg"/><Relationship Id="rId4" Type="http://schemas.openxmlformats.org/officeDocument/2006/relationships/image" Target="../media/image2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2.xml"/><Relationship Id="rId5" Type="http://schemas.openxmlformats.org/officeDocument/2006/relationships/image" Target="../media/image44.jpeg"/><Relationship Id="rId4" Type="http://schemas.openxmlformats.org/officeDocument/2006/relationships/image" Target="../media/image2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3.xml"/><Relationship Id="rId5" Type="http://schemas.openxmlformats.org/officeDocument/2006/relationships/image" Target="../media/image45.jpeg"/><Relationship Id="rId4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4.xml"/><Relationship Id="rId5" Type="http://schemas.openxmlformats.org/officeDocument/2006/relationships/image" Target="../media/image46.jpe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5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2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.xml"/><Relationship Id="rId5" Type="http://schemas.openxmlformats.org/officeDocument/2006/relationships/image" Target="../media/image49.jpeg"/><Relationship Id="rId4" Type="http://schemas.openxmlformats.org/officeDocument/2006/relationships/image" Target="../media/image2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baike.baidu.com/item/%E5%A5%96%E5%93%81" TargetMode="External"/><Relationship Id="rId3" Type="http://schemas.openxmlformats.org/officeDocument/2006/relationships/notesSlide" Target="../notesSlides/notesSlide3.xml"/><Relationship Id="rId7" Type="http://schemas.openxmlformats.org/officeDocument/2006/relationships/hyperlink" Target="https://baike.baidu.com/item/%E9%AA%B0%E5%AD%90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hyperlink" Target="https://baike.baidu.com/item/%E4%B8%AD%E7%A7%8B%E8%8A%82" TargetMode="External"/><Relationship Id="rId5" Type="http://schemas.openxmlformats.org/officeDocument/2006/relationships/hyperlink" Target="https://baike.baidu.com/item/%E9%83%91%E6%88%90%E5%8A%9F/142" TargetMode="Externa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0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国潮中秋节活动"/>
          <p:cNvPicPr>
            <a:picLocks noChangeAspect="1"/>
          </p:cNvPicPr>
          <p:nvPr/>
        </p:nvPicPr>
        <p:blipFill>
          <a:blip r:embed="rId2"/>
          <a:srcRect l="2155" r="31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0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2040" r="1815"/>
          <a:stretch>
            <a:fillRect/>
          </a:stretch>
        </p:blipFill>
        <p:spPr>
          <a:xfrm>
            <a:off x="0" y="0"/>
            <a:ext cx="12192000" cy="6852920"/>
          </a:xfrm>
          <a:prstGeom prst="rect">
            <a:avLst/>
          </a:prstGeom>
        </p:spPr>
      </p:pic>
      <p:pic>
        <p:nvPicPr>
          <p:cNvPr id="3" name="图片 2" descr="图片包含 室内, 餐桌&#10;&#10;描述已自动生成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89" y="0"/>
            <a:ext cx="5725950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853495" y="0"/>
            <a:ext cx="146838" cy="6858000"/>
          </a:xfrm>
          <a:prstGeom prst="rect">
            <a:avLst/>
          </a:prstGeom>
          <a:solidFill>
            <a:srgbClr val="E2B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13158" y="0"/>
            <a:ext cx="146838" cy="6858000"/>
          </a:xfrm>
          <a:prstGeom prst="rect">
            <a:avLst/>
          </a:prstGeom>
          <a:solidFill>
            <a:srgbClr val="E2B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8683571" y="2354702"/>
            <a:ext cx="709931" cy="927100"/>
            <a:chOff x="7819606" y="4268801"/>
            <a:chExt cx="571545" cy="746380"/>
          </a:xfrm>
        </p:grpSpPr>
        <p:pic>
          <p:nvPicPr>
            <p:cNvPr id="11" name="Picture 2" descr="http://img.hb.aicdn.com/abdfbcaeedb85dbf45185b6c0c52f5633f3cfe2e60c0-CoRSc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9606" y="4268801"/>
              <a:ext cx="571545" cy="5879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文本框 11"/>
            <p:cNvSpPr txBox="1"/>
            <p:nvPr/>
          </p:nvSpPr>
          <p:spPr>
            <a:xfrm>
              <a:off x="7828297" y="4347018"/>
              <a:ext cx="492088" cy="668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rgbClr val="E2BE72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致</a:t>
              </a:r>
            </a:p>
            <a:p>
              <a:pPr algn="ctr"/>
              <a:r>
                <a:rPr lang="zh-CN" altLang="en-US" sz="1600" dirty="0">
                  <a:solidFill>
                    <a:srgbClr val="E2BE72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中秋</a:t>
              </a:r>
            </a:p>
            <a:p>
              <a:pPr algn="ctr"/>
              <a:endParaRPr lang="zh-CN" altLang="en-US" sz="1600" dirty="0">
                <a:solidFill>
                  <a:srgbClr val="E2BE72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9394190" y="1781810"/>
            <a:ext cx="1413510" cy="479869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8000" dirty="0">
                <a:solidFill>
                  <a:srgbClr val="E2BE72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博礼中秋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7074535" y="692785"/>
            <a:ext cx="1290320" cy="395795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zh-CN" sz="7200" dirty="0">
                <a:solidFill>
                  <a:srgbClr val="E2BE72"/>
                </a:solidFill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盛世国潮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667128"/>
            <a:ext cx="12192000" cy="2670372"/>
          </a:xfrm>
          <a:prstGeom prst="rect">
            <a:avLst/>
          </a:prstGeom>
          <a:solidFill>
            <a:srgbClr val="7C1015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151143" y="4631467"/>
            <a:ext cx="824791" cy="830997"/>
            <a:chOff x="750968" y="4506968"/>
            <a:chExt cx="824791" cy="830997"/>
          </a:xfrm>
        </p:grpSpPr>
        <p:grpSp>
          <p:nvGrpSpPr>
            <p:cNvPr id="3" name="组合 2"/>
            <p:cNvGrpSpPr/>
            <p:nvPr/>
          </p:nvGrpSpPr>
          <p:grpSpPr>
            <a:xfrm>
              <a:off x="830747" y="4654308"/>
              <a:ext cx="638005" cy="638005"/>
              <a:chOff x="8845062" y="562708"/>
              <a:chExt cx="888023" cy="888023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8845062" y="562708"/>
                <a:ext cx="888023" cy="888023"/>
              </a:xfrm>
              <a:prstGeom prst="rect">
                <a:avLst/>
              </a:prstGeom>
              <a:noFill/>
              <a:ln>
                <a:solidFill>
                  <a:srgbClr val="B78F4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>
                  <a:latin typeface="方正宋刻本秀楷简体" panose="02000000000000000000" charset="-122"/>
                  <a:ea typeface="方正宋刻本秀楷简体" panose="02000000000000000000" charset="-122"/>
                </a:endParaRPr>
              </a:p>
            </p:txBody>
          </p:sp>
          <p:cxnSp>
            <p:nvCxnSpPr>
              <p:cNvPr id="5" name="直接连接符 4"/>
              <p:cNvCxnSpPr/>
              <p:nvPr/>
            </p:nvCxnSpPr>
            <p:spPr>
              <a:xfrm>
                <a:off x="8845062" y="562708"/>
                <a:ext cx="888023" cy="888023"/>
              </a:xfrm>
              <a:prstGeom prst="line">
                <a:avLst/>
              </a:prstGeom>
              <a:ln>
                <a:solidFill>
                  <a:srgbClr val="B78F4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直接连接符 5"/>
              <p:cNvCxnSpPr/>
              <p:nvPr/>
            </p:nvCxnSpPr>
            <p:spPr>
              <a:xfrm flipH="1">
                <a:off x="8845062" y="562708"/>
                <a:ext cx="888023" cy="888023"/>
              </a:xfrm>
              <a:prstGeom prst="line">
                <a:avLst/>
              </a:prstGeom>
              <a:ln>
                <a:solidFill>
                  <a:srgbClr val="B78F4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直接连接符 6"/>
              <p:cNvCxnSpPr>
                <a:stCxn id="4" idx="3"/>
                <a:endCxn id="4" idx="1"/>
              </p:cNvCxnSpPr>
              <p:nvPr/>
            </p:nvCxnSpPr>
            <p:spPr>
              <a:xfrm flipH="1">
                <a:off x="8845062" y="1006720"/>
                <a:ext cx="888023" cy="0"/>
              </a:xfrm>
              <a:prstGeom prst="line">
                <a:avLst/>
              </a:prstGeom>
              <a:ln>
                <a:solidFill>
                  <a:srgbClr val="B78F4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接连接符 7"/>
              <p:cNvCxnSpPr>
                <a:stCxn id="4" idx="0"/>
                <a:endCxn id="4" idx="2"/>
              </p:cNvCxnSpPr>
              <p:nvPr/>
            </p:nvCxnSpPr>
            <p:spPr>
              <a:xfrm>
                <a:off x="9289074" y="562708"/>
                <a:ext cx="0" cy="888023"/>
              </a:xfrm>
              <a:prstGeom prst="line">
                <a:avLst/>
              </a:prstGeom>
              <a:ln>
                <a:solidFill>
                  <a:srgbClr val="B78F4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文本框 8"/>
            <p:cNvSpPr txBox="1"/>
            <p:nvPr/>
          </p:nvSpPr>
          <p:spPr>
            <a:xfrm>
              <a:off x="750968" y="4506968"/>
              <a:ext cx="8247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 dirty="0">
                  <a:solidFill>
                    <a:srgbClr val="F4E7CC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国</a:t>
              </a:r>
            </a:p>
          </p:txBody>
        </p:sp>
      </p:grpSp>
      <p:pic>
        <p:nvPicPr>
          <p:cNvPr id="31" name="图片 30" descr="图片包含 书籍, 文字&#10;&#10;描述已自动生成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508" y="969251"/>
            <a:ext cx="3802536" cy="5369180"/>
          </a:xfrm>
          <a:prstGeom prst="rect">
            <a:avLst/>
          </a:prstGeom>
          <a:ln w="25400">
            <a:solidFill>
              <a:srgbClr val="F4E7CC"/>
            </a:solidFill>
            <a:miter lim="800000"/>
            <a:headEnd/>
            <a:tailEnd/>
          </a:ln>
        </p:spPr>
      </p:pic>
      <p:grpSp>
        <p:nvGrpSpPr>
          <p:cNvPr id="33" name="组合 32"/>
          <p:cNvGrpSpPr/>
          <p:nvPr/>
        </p:nvGrpSpPr>
        <p:grpSpPr>
          <a:xfrm>
            <a:off x="5029682" y="4631467"/>
            <a:ext cx="824791" cy="829945"/>
            <a:chOff x="750968" y="4506968"/>
            <a:chExt cx="824791" cy="829945"/>
          </a:xfrm>
        </p:grpSpPr>
        <p:grpSp>
          <p:nvGrpSpPr>
            <p:cNvPr id="34" name="组合 33"/>
            <p:cNvGrpSpPr/>
            <p:nvPr/>
          </p:nvGrpSpPr>
          <p:grpSpPr>
            <a:xfrm>
              <a:off x="830747" y="4654308"/>
              <a:ext cx="638005" cy="638005"/>
              <a:chOff x="8845062" y="562708"/>
              <a:chExt cx="888023" cy="888023"/>
            </a:xfrm>
          </p:grpSpPr>
          <p:sp>
            <p:nvSpPr>
              <p:cNvPr id="37" name="矩形 36"/>
              <p:cNvSpPr/>
              <p:nvPr/>
            </p:nvSpPr>
            <p:spPr>
              <a:xfrm>
                <a:off x="8845062" y="562708"/>
                <a:ext cx="888023" cy="888023"/>
              </a:xfrm>
              <a:prstGeom prst="rect">
                <a:avLst/>
              </a:prstGeom>
              <a:noFill/>
              <a:ln>
                <a:solidFill>
                  <a:srgbClr val="B78F4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>
                  <a:latin typeface="方正宋刻本秀楷简体" panose="02000000000000000000" charset="-122"/>
                  <a:ea typeface="方正宋刻本秀楷简体" panose="02000000000000000000" charset="-122"/>
                </a:endParaRPr>
              </a:p>
            </p:txBody>
          </p:sp>
          <p:cxnSp>
            <p:nvCxnSpPr>
              <p:cNvPr id="38" name="直接连接符 37"/>
              <p:cNvCxnSpPr/>
              <p:nvPr/>
            </p:nvCxnSpPr>
            <p:spPr>
              <a:xfrm>
                <a:off x="8845062" y="562708"/>
                <a:ext cx="888023" cy="888023"/>
              </a:xfrm>
              <a:prstGeom prst="line">
                <a:avLst/>
              </a:prstGeom>
              <a:ln>
                <a:solidFill>
                  <a:srgbClr val="B78F4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/>
              <p:cNvCxnSpPr/>
              <p:nvPr/>
            </p:nvCxnSpPr>
            <p:spPr>
              <a:xfrm flipH="1">
                <a:off x="8845062" y="562708"/>
                <a:ext cx="888023" cy="888023"/>
              </a:xfrm>
              <a:prstGeom prst="line">
                <a:avLst/>
              </a:prstGeom>
              <a:ln>
                <a:solidFill>
                  <a:srgbClr val="B78F4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接连接符 39"/>
              <p:cNvCxnSpPr>
                <a:stCxn id="37" idx="3"/>
                <a:endCxn id="37" idx="1"/>
              </p:cNvCxnSpPr>
              <p:nvPr/>
            </p:nvCxnSpPr>
            <p:spPr>
              <a:xfrm flipH="1">
                <a:off x="8845062" y="1006720"/>
                <a:ext cx="888023" cy="0"/>
              </a:xfrm>
              <a:prstGeom prst="line">
                <a:avLst/>
              </a:prstGeom>
              <a:ln>
                <a:solidFill>
                  <a:srgbClr val="B78F4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接连接符 40"/>
              <p:cNvCxnSpPr>
                <a:stCxn id="37" idx="0"/>
                <a:endCxn id="37" idx="2"/>
              </p:cNvCxnSpPr>
              <p:nvPr/>
            </p:nvCxnSpPr>
            <p:spPr>
              <a:xfrm>
                <a:off x="9289074" y="562708"/>
                <a:ext cx="0" cy="888023"/>
              </a:xfrm>
              <a:prstGeom prst="line">
                <a:avLst/>
              </a:prstGeom>
              <a:ln>
                <a:solidFill>
                  <a:srgbClr val="B78F4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文本框 34"/>
            <p:cNvSpPr txBox="1"/>
            <p:nvPr/>
          </p:nvSpPr>
          <p:spPr>
            <a:xfrm>
              <a:off x="750968" y="4506968"/>
              <a:ext cx="824791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 dirty="0">
                  <a:solidFill>
                    <a:srgbClr val="F4E7CC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潮</a:t>
              </a: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407670" y="468630"/>
            <a:ext cx="37738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4000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时间规划</a:t>
            </a:r>
            <a:endParaRPr lang="zh-CN" altLang="en-US" sz="4000" b="1" dirty="0">
              <a:solidFill>
                <a:schemeClr val="bg1"/>
              </a:solidFill>
              <a:latin typeface="方正宋刻本秀楷简体" panose="02000000000000000000" charset="-122"/>
              <a:ea typeface="方正宋刻本秀楷简体" panose="020000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44855" y="2113280"/>
            <a:ext cx="22847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E2BE72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#日常流水博#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268980" y="2130425"/>
            <a:ext cx="19621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E2BE72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#国庆圆桌博#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534025" y="2113280"/>
            <a:ext cx="24206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E2BE72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#状元王中王角逐</a:t>
            </a:r>
            <a:r>
              <a:rPr lang="zh-CN" altLang="en-US" sz="2000" dirty="0">
                <a:solidFill>
                  <a:srgbClr val="E2BE72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#</a:t>
            </a:r>
            <a:endParaRPr lang="zh-CN" altLang="en-US" sz="2000" dirty="0">
              <a:solidFill>
                <a:srgbClr val="E2BE72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670" y="2628900"/>
            <a:ext cx="2406015" cy="160147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4"/>
          <a:srcRect r="3560" b="2993"/>
          <a:stretch>
            <a:fillRect/>
          </a:stretch>
        </p:blipFill>
        <p:spPr>
          <a:xfrm>
            <a:off x="3029585" y="2680970"/>
            <a:ext cx="2231390" cy="149669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rcRect l="12333" t="5549" r="6281" b="6685"/>
          <a:stretch>
            <a:fillRect/>
          </a:stretch>
        </p:blipFill>
        <p:spPr>
          <a:xfrm>
            <a:off x="5534025" y="2680970"/>
            <a:ext cx="2467610" cy="149669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 rot="19721416">
            <a:off x="1251251" y="2168981"/>
            <a:ext cx="6494003" cy="1732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665" dirty="0">
                <a:solidFill>
                  <a:schemeClr val="bg1">
                    <a:lumMod val="75000"/>
                    <a:alpha val="41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版权所有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36"/>
          <a:stretch>
            <a:fillRect/>
          </a:stretch>
        </p:blipFill>
        <p:spPr>
          <a:xfrm>
            <a:off x="7425522" y="-1"/>
            <a:ext cx="4766478" cy="684511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1045845" y="1959610"/>
            <a:ext cx="5384165" cy="2443480"/>
          </a:xfrm>
          <a:prstGeom prst="rect">
            <a:avLst/>
          </a:prstGeom>
          <a:solidFill>
            <a:srgbClr val="B78F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56615" y="1822450"/>
            <a:ext cx="5763260" cy="2718435"/>
          </a:xfrm>
          <a:prstGeom prst="rect">
            <a:avLst/>
          </a:prstGeom>
          <a:noFill/>
          <a:ln>
            <a:solidFill>
              <a:srgbClr val="B78F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13670" y="2095833"/>
            <a:ext cx="3917409" cy="9220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5400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第 贰 章</a:t>
            </a:r>
          </a:p>
        </p:txBody>
      </p:sp>
      <p:sp>
        <p:nvSpPr>
          <p:cNvPr id="17" name="Content Placeholder 2"/>
          <p:cNvSpPr txBox="1"/>
          <p:nvPr/>
        </p:nvSpPr>
        <p:spPr>
          <a:xfrm>
            <a:off x="2683510" y="2860675"/>
            <a:ext cx="3309620" cy="88392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45034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4000" spc="-210" dirty="0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氛围布置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95" name="矩形 5"/>
          <p:cNvSpPr/>
          <p:nvPr/>
        </p:nvSpPr>
        <p:spPr>
          <a:xfrm>
            <a:off x="333375" y="36195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96" name="文本框 1"/>
          <p:cNvSpPr txBox="1"/>
          <p:nvPr/>
        </p:nvSpPr>
        <p:spPr>
          <a:xfrm>
            <a:off x="1913889" y="530958"/>
            <a:ext cx="7784434" cy="82994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sz="240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  <a:sym typeface="方正北魏楷书简体" panose="03000509000000000000" charset="-122"/>
              </a:defRPr>
            </a:pPr>
            <a:r>
              <a:rPr lang="zh-CN" altLang="zh-CN" sz="3200" dirty="0">
                <a:latin typeface="方正宋刻本秀楷简体" panose="02000000000000000000" charset="-122"/>
                <a:ea typeface="方正宋刻本秀楷简体" panose="02000000000000000000" charset="-122"/>
                <a:cs typeface="+mn-cs"/>
              </a:rPr>
              <a:t>主题门头搭建</a:t>
            </a:r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非遗传承大师</a:t>
            </a:r>
            <a:endParaRPr sz="140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78180" y="687705"/>
            <a:ext cx="1116965" cy="919480"/>
          </a:xfrm>
          <a:prstGeom prst="rect">
            <a:avLst/>
          </a:prstGeom>
        </p:spPr>
      </p:pic>
      <p:sp>
        <p:nvSpPr>
          <p:cNvPr id="54276" name="文本框 8"/>
          <p:cNvSpPr txBox="1"/>
          <p:nvPr/>
        </p:nvSpPr>
        <p:spPr>
          <a:xfrm>
            <a:off x="843915" y="2635885"/>
            <a:ext cx="309816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zh-CN" sz="1600" spc="300" dirty="0">
                <a:latin typeface="方正宋刻本秀楷简体" panose="02000000000000000000" charset="-122"/>
                <a:ea typeface="方正宋刻本秀楷简体" panose="02000000000000000000" charset="-122"/>
                <a:cs typeface="楷体" panose="02010609060101010101" charset="-122"/>
                <a:sym typeface="+mn-ea"/>
              </a:rPr>
              <a:t>营销中心外场设置国潮主题门头，以国潮元素以及中秋元素联合布置，打造沉浸式专场体验。</a:t>
            </a:r>
            <a:endParaRPr lang="zh-CN" altLang="zh-CN" sz="1600" spc="300" dirty="0">
              <a:solidFill>
                <a:schemeClr val="tx1">
                  <a:lumMod val="75000"/>
                  <a:lumOff val="25000"/>
                </a:schemeClr>
              </a:solidFill>
              <a:latin typeface="方正宋刻本秀楷简体" panose="02000000000000000000" charset="-122"/>
              <a:ea typeface="方正宋刻本秀楷简体" panose="02000000000000000000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9895" y="1322070"/>
            <a:ext cx="7171055" cy="47847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矩形 5"/>
          <p:cNvSpPr/>
          <p:nvPr/>
        </p:nvSpPr>
        <p:spPr>
          <a:xfrm>
            <a:off x="333375" y="36195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/>
              <a:t>非遗传承大师</a:t>
            </a:r>
            <a:endParaRPr sz="1400"/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/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28650" y="530860"/>
            <a:ext cx="1116965" cy="91948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8300" y="932180"/>
            <a:ext cx="3046095" cy="541655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0050" y="1224280"/>
            <a:ext cx="3350260" cy="4700905"/>
          </a:xfrm>
          <a:prstGeom prst="rect">
            <a:avLst/>
          </a:prstGeom>
        </p:spPr>
      </p:pic>
      <p:sp>
        <p:nvSpPr>
          <p:cNvPr id="18" name="Content Placeholder 2"/>
          <p:cNvSpPr txBox="1"/>
          <p:nvPr/>
        </p:nvSpPr>
        <p:spPr>
          <a:xfrm>
            <a:off x="1257364" y="3079786"/>
            <a:ext cx="2341554" cy="1352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60960" tIns="60960" rIns="60960" bIns="60960" numCol="1" anchor="t">
            <a:spAutoFit/>
          </a:bodyPr>
          <a:lstStyle>
            <a:lvl1pPr defTabSz="1450340">
              <a:lnSpc>
                <a:spcPct val="150000"/>
              </a:lnSpc>
              <a:defRPr sz="1600" spc="60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  <a:sym typeface="方正北魏楷书简体" panose="03000509000000000000" charset="-122"/>
              </a:defRPr>
            </a:lvl1pPr>
          </a:lstStyle>
          <a:p>
            <a:pPr eaLnBrk="1">
              <a:lnSpc>
                <a:spcPct val="100000"/>
              </a:lnSpc>
            </a:pPr>
            <a:r>
              <a:rPr lang="zh-CN" altLang="en-US" sz="2000" dirty="0">
                <a:latin typeface="方正宋刻本秀楷简体" panose="02000000000000000000" charset="-122"/>
                <a:ea typeface="方正宋刻本秀楷简体" panose="02000000000000000000" charset="-122"/>
                <a:cs typeface="方正清刻本悦宋简体" panose="02000000000000000000" charset="-122"/>
                <a:sym typeface="+mn-ea"/>
              </a:rPr>
              <a:t>营销中心内吊挂彩色国潮花灯，营造浓厚节日氛围。</a:t>
            </a:r>
          </a:p>
        </p:txBody>
      </p:sp>
      <p:sp>
        <p:nvSpPr>
          <p:cNvPr id="3" name="文本框 1"/>
          <p:cNvSpPr txBox="1"/>
          <p:nvPr/>
        </p:nvSpPr>
        <p:spPr>
          <a:xfrm>
            <a:off x="1913889" y="530958"/>
            <a:ext cx="7784434" cy="101473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sz="240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  <a:sym typeface="方正北魏楷书简体" panose="03000509000000000000" charset="-122"/>
              </a:defRPr>
            </a:pPr>
            <a:r>
              <a:rPr lang="zh-CN" altLang="zh-CN" sz="4000" dirty="0">
                <a:latin typeface="方正宋刻本秀楷简体" panose="02000000000000000000" charset="-122"/>
                <a:ea typeface="方正宋刻本秀楷简体" panose="02000000000000000000" charset="-122"/>
                <a:cs typeface="+mn-cs"/>
              </a:rPr>
              <a:t>花灯布置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95" name="矩形 5"/>
          <p:cNvSpPr/>
          <p:nvPr/>
        </p:nvSpPr>
        <p:spPr>
          <a:xfrm>
            <a:off x="333375" y="368935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96" name="文本框 1"/>
          <p:cNvSpPr txBox="1"/>
          <p:nvPr/>
        </p:nvSpPr>
        <p:spPr>
          <a:xfrm>
            <a:off x="2617469" y="576043"/>
            <a:ext cx="7784434" cy="101473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sz="240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  <a:sym typeface="方正北魏楷书简体" panose="03000509000000000000" charset="-122"/>
              </a:defRPr>
            </a:pPr>
            <a:r>
              <a:rPr lang="zh-CN" altLang="en-US" sz="4000" dirty="0">
                <a:latin typeface="方正宋刻本秀楷简体" panose="02000000000000000000" charset="-122"/>
                <a:ea typeface="方正宋刻本秀楷简体" panose="02000000000000000000" charset="-122"/>
                <a:cs typeface="+mn-cs"/>
              </a:rPr>
              <a:t>国潮合影堆头</a:t>
            </a:r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非遗传承大师</a:t>
            </a:r>
            <a:endParaRPr sz="140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pic>
        <p:nvPicPr>
          <p:cNvPr id="2" name="内容占位符 1"/>
          <p:cNvPicPr>
            <a:picLocks noGrp="1" noChangeAspect="1"/>
          </p:cNvPicPr>
          <p:nvPr>
            <p:ph idx="1"/>
          </p:nvPr>
        </p:nvPicPr>
        <p:blipFill>
          <a:blip r:embed="rId4"/>
          <a:srcRect l="29706" t="16813" r="373" b="1821"/>
          <a:stretch>
            <a:fillRect/>
          </a:stretch>
        </p:blipFill>
        <p:spPr>
          <a:xfrm>
            <a:off x="651510" y="1859915"/>
            <a:ext cx="6885940" cy="45078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406130" y="3112770"/>
            <a:ext cx="2540000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zh-CN" spc="300" dirty="0">
                <a:latin typeface="方正宋刻本秀楷简体" panose="02000000000000000000" charset="-122"/>
                <a:ea typeface="方正宋刻本秀楷简体" panose="02000000000000000000" charset="-122"/>
                <a:cs typeface="楷体" panose="02010609060101010101" charset="-122"/>
                <a:sym typeface="+mn-ea"/>
              </a:rPr>
              <a:t>设置国潮镂空合影造型板，以大胆撞色潮玩博饼文化节。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矩形 5"/>
          <p:cNvSpPr/>
          <p:nvPr/>
        </p:nvSpPr>
        <p:spPr>
          <a:xfrm>
            <a:off x="333375" y="36195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6" name="文本框 1"/>
          <p:cNvSpPr txBox="1"/>
          <p:nvPr/>
        </p:nvSpPr>
        <p:spPr>
          <a:xfrm>
            <a:off x="2318384" y="322678"/>
            <a:ext cx="7784434" cy="101473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sz="240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  <a:sym typeface="方正北魏楷书简体" panose="03000509000000000000" charset="-122"/>
              </a:defRPr>
            </a:pPr>
            <a:r>
              <a:rPr lang="zh-CN" altLang="en-US" sz="4000" dirty="0">
                <a:latin typeface="楷体" panose="02010609060101010101" charset="-122"/>
                <a:ea typeface="楷体" panose="02010609060101010101" charset="-122"/>
                <a:cs typeface="+mn-cs"/>
              </a:rPr>
              <a:t>礼品堆头</a:t>
            </a:r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/>
              <a:t>非遗传承大师</a:t>
            </a:r>
            <a:endParaRPr sz="1400"/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/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sp>
        <p:nvSpPr>
          <p:cNvPr id="54276" name="文本框 8"/>
          <p:cNvSpPr txBox="1"/>
          <p:nvPr/>
        </p:nvSpPr>
        <p:spPr>
          <a:xfrm>
            <a:off x="2096770" y="1316355"/>
            <a:ext cx="80060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 eaLnBrk="1" hangingPunct="1"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最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IN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的礼品堆头区，分分钟凹出大片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~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潮酷炫玩拿，就在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XX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项目。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r="466" b="6054"/>
          <a:stretch>
            <a:fillRect/>
          </a:stretch>
        </p:blipFill>
        <p:spPr>
          <a:xfrm>
            <a:off x="2280285" y="2006600"/>
            <a:ext cx="7861300" cy="417258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矩形 5"/>
          <p:cNvSpPr/>
          <p:nvPr/>
        </p:nvSpPr>
        <p:spPr>
          <a:xfrm>
            <a:off x="333375" y="36195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/>
              <a:t>非遗传承大师</a:t>
            </a:r>
            <a:endParaRPr sz="1400"/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/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/>
          <a:srcRect l="3823" t="31604" r="32644" b="8532"/>
          <a:stretch>
            <a:fillRect/>
          </a:stretch>
        </p:blipFill>
        <p:spPr>
          <a:xfrm>
            <a:off x="2520315" y="2081530"/>
            <a:ext cx="7821295" cy="4145280"/>
          </a:xfrm>
          <a:prstGeom prst="rect">
            <a:avLst/>
          </a:prstGeom>
        </p:spPr>
      </p:pic>
      <p:sp>
        <p:nvSpPr>
          <p:cNvPr id="13" name="标题 1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204720" y="815975"/>
            <a:ext cx="3896360" cy="481965"/>
          </a:xfrm>
        </p:spPr>
        <p:txBody>
          <a:bodyPr>
            <a:noAutofit/>
          </a:bodyPr>
          <a:lstStyle/>
          <a:p>
            <a:r>
              <a:rPr lang="zh-CN" altLang="en-US" sz="48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流水博堆头</a:t>
            </a:r>
            <a:endParaRPr lang="en-US" altLang="zh-CN" sz="48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318250" y="815975"/>
            <a:ext cx="47161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zh-CN" spc="3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流水博区域以活动主题板配合博饼碗布置。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矩形 5"/>
          <p:cNvSpPr/>
          <p:nvPr/>
        </p:nvSpPr>
        <p:spPr>
          <a:xfrm>
            <a:off x="333375" y="36195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/>
              <a:t>非遗传承大师</a:t>
            </a:r>
            <a:endParaRPr sz="1400"/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/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sp>
        <p:nvSpPr>
          <p:cNvPr id="13" name="标题 1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272665" y="1051560"/>
            <a:ext cx="3415665" cy="481965"/>
          </a:xfrm>
        </p:spPr>
        <p:txBody>
          <a:bodyPr>
            <a:noAutofit/>
          </a:bodyPr>
          <a:lstStyle/>
          <a:p>
            <a:r>
              <a:rPr lang="zh-CN" altLang="en-US" sz="48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桌博区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9130" y="2411730"/>
            <a:ext cx="3400425" cy="359600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rcRect r="6095" b="14683"/>
          <a:stretch>
            <a:fillRect/>
          </a:stretch>
        </p:blipFill>
        <p:spPr>
          <a:xfrm>
            <a:off x="813435" y="2411730"/>
            <a:ext cx="5936615" cy="359600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3561715" y="1835150"/>
            <a:ext cx="745045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latin typeface="楷体" panose="02010609060101010101" charset="-122"/>
                <a:ea typeface="楷体" panose="02010609060101010101" charset="-122"/>
              </a:rPr>
              <a:t>设置博饼圆桌以及锣鼓架子1个。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8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8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95" name="矩形 5"/>
          <p:cNvSpPr/>
          <p:nvPr/>
        </p:nvSpPr>
        <p:spPr>
          <a:xfrm>
            <a:off x="333375" y="36195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8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95313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非遗传承大师</a:t>
            </a:r>
            <a:endParaRPr sz="200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2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sp>
        <p:nvSpPr>
          <p:cNvPr id="14" name="副标题 9"/>
          <p:cNvSpPr txBox="1"/>
          <p:nvPr>
            <p:custDataLst>
              <p:tags r:id="rId1"/>
            </p:custDataLst>
          </p:nvPr>
        </p:nvSpPr>
        <p:spPr>
          <a:xfrm>
            <a:off x="2708910" y="1332865"/>
            <a:ext cx="2689860" cy="721360"/>
          </a:xfrm>
          <a:prstGeom prst="rect">
            <a:avLst/>
          </a:prstGeom>
          <a:ln>
            <a:solidFill>
              <a:srgbClr val="F7E4AE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zh-CN" altLang="en-US" sz="3200" dirty="0">
                <a:latin typeface="方正宋刻本秀楷简体" panose="02000000000000000000" charset="-122"/>
                <a:ea typeface="方正宋刻本秀楷简体" panose="02000000000000000000" charset="-122"/>
              </a:rPr>
              <a:t>博饼规则</a:t>
            </a: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1170" y="730885"/>
            <a:ext cx="3815080" cy="539623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2576965" y="2613226"/>
            <a:ext cx="2132648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>
              <a:lnSpc>
                <a:spcPct val="150000"/>
              </a:lnSpc>
            </a:pP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+mn-ea"/>
                <a:sym typeface="+mn-ea"/>
              </a:rPr>
              <a:t>桌牌分为两面</a:t>
            </a:r>
          </a:p>
          <a:p>
            <a:pPr algn="l" fontAlgn="base">
              <a:lnSpc>
                <a:spcPct val="150000"/>
              </a:lnSpc>
            </a:pP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+mn-ea"/>
                <a:sym typeface="+mn-ea"/>
              </a:rPr>
              <a:t>一面显示桌号</a:t>
            </a:r>
          </a:p>
          <a:p>
            <a:pPr algn="l" fontAlgn="base">
              <a:lnSpc>
                <a:spcPct val="150000"/>
              </a:lnSpc>
            </a:pP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+mn-ea"/>
                <a:sym typeface="+mn-ea"/>
              </a:rPr>
              <a:t>另一面显示博饼规则</a:t>
            </a:r>
          </a:p>
          <a:p>
            <a:pPr algn="l" fontAlgn="base">
              <a:lnSpc>
                <a:spcPct val="150000"/>
              </a:lnSpc>
            </a:pP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+mn-ea"/>
                <a:sym typeface="+mn-ea"/>
              </a:rPr>
              <a:t>及博饼彩头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47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6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32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32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95" name="矩形 5"/>
          <p:cNvSpPr/>
          <p:nvPr/>
        </p:nvSpPr>
        <p:spPr>
          <a:xfrm>
            <a:off x="288290" y="32258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32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156845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32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非遗传承大师</a:t>
            </a:r>
            <a:endParaRPr sz="240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32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sp>
        <p:nvSpPr>
          <p:cNvPr id="14" name="副标题 9"/>
          <p:cNvSpPr txBox="1"/>
          <p:nvPr>
            <p:custDataLst>
              <p:tags r:id="rId1"/>
            </p:custDataLst>
          </p:nvPr>
        </p:nvSpPr>
        <p:spPr>
          <a:xfrm>
            <a:off x="2204720" y="1042670"/>
            <a:ext cx="2587625" cy="683895"/>
          </a:xfrm>
          <a:prstGeom prst="rect">
            <a:avLst/>
          </a:prstGeom>
          <a:ln>
            <a:solidFill>
              <a:srgbClr val="F7E4AE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zh-CN" altLang="en-US" sz="3600" dirty="0">
                <a:latin typeface="方正宋刻本秀楷简体" panose="02000000000000000000" charset="-122"/>
                <a:ea typeface="方正宋刻本秀楷简体" panose="02000000000000000000" charset="-122"/>
              </a:rPr>
              <a:t>桌牌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rcRect l="26137" r="25548"/>
          <a:stretch>
            <a:fillRect/>
          </a:stretch>
        </p:blipFill>
        <p:spPr>
          <a:xfrm>
            <a:off x="7110730" y="949325"/>
            <a:ext cx="3592195" cy="495935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2204855" y="2679901"/>
            <a:ext cx="2132648" cy="239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>
              <a:lnSpc>
                <a:spcPct val="150000"/>
              </a:lnSpc>
            </a:pPr>
            <a:r>
              <a:rPr lang="zh-CN" altLang="en-US" sz="2000" dirty="0">
                <a:latin typeface="方正宋刻本秀楷简体" panose="02000000000000000000" charset="-122"/>
                <a:ea typeface="方正宋刻本秀楷简体" panose="02000000000000000000" charset="-122"/>
                <a:cs typeface="+mn-ea"/>
                <a:sym typeface="+mn-ea"/>
              </a:rPr>
              <a:t>桌牌分为两面</a:t>
            </a:r>
          </a:p>
          <a:p>
            <a:pPr algn="l" fontAlgn="base">
              <a:lnSpc>
                <a:spcPct val="150000"/>
              </a:lnSpc>
            </a:pPr>
            <a:r>
              <a:rPr lang="zh-CN" altLang="en-US" sz="2000" dirty="0">
                <a:latin typeface="方正宋刻本秀楷简体" panose="02000000000000000000" charset="-122"/>
                <a:ea typeface="方正宋刻本秀楷简体" panose="02000000000000000000" charset="-122"/>
                <a:cs typeface="+mn-ea"/>
                <a:sym typeface="+mn-ea"/>
              </a:rPr>
              <a:t>一面显示桌号</a:t>
            </a:r>
          </a:p>
          <a:p>
            <a:pPr algn="l" fontAlgn="base">
              <a:lnSpc>
                <a:spcPct val="150000"/>
              </a:lnSpc>
            </a:pPr>
            <a:r>
              <a:rPr lang="zh-CN" altLang="en-US" sz="2000" dirty="0">
                <a:latin typeface="方正宋刻本秀楷简体" panose="02000000000000000000" charset="-122"/>
                <a:ea typeface="方正宋刻本秀楷简体" panose="02000000000000000000" charset="-122"/>
                <a:cs typeface="+mn-ea"/>
                <a:sym typeface="+mn-ea"/>
              </a:rPr>
              <a:t>另一面显示博饼规则</a:t>
            </a:r>
          </a:p>
          <a:p>
            <a:pPr algn="l" fontAlgn="base">
              <a:lnSpc>
                <a:spcPct val="150000"/>
              </a:lnSpc>
            </a:pPr>
            <a:r>
              <a:rPr lang="zh-CN" altLang="en-US" sz="2000" dirty="0">
                <a:latin typeface="方正宋刻本秀楷简体" panose="02000000000000000000" charset="-122"/>
                <a:ea typeface="方正宋刻本秀楷简体" panose="02000000000000000000" charset="-122"/>
                <a:cs typeface="+mn-ea"/>
                <a:sym typeface="+mn-ea"/>
              </a:rPr>
              <a:t>及博饼彩头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95" name="矩形 5"/>
          <p:cNvSpPr/>
          <p:nvPr/>
        </p:nvSpPr>
        <p:spPr>
          <a:xfrm>
            <a:off x="333375" y="36195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96" name="文本框 1"/>
          <p:cNvSpPr txBox="1"/>
          <p:nvPr/>
        </p:nvSpPr>
        <p:spPr>
          <a:xfrm>
            <a:off x="2181224" y="623668"/>
            <a:ext cx="7784434" cy="82994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sz="240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  <a:sym typeface="方正北魏楷书简体" panose="03000509000000000000" charset="-122"/>
              </a:defRPr>
            </a:pPr>
            <a:r>
              <a:rPr lang="zh-CN" altLang="en-US" sz="3200" dirty="0">
                <a:latin typeface="方正宋刻本秀楷简体" panose="02000000000000000000" charset="-122"/>
                <a:ea typeface="方正宋刻本秀楷简体" panose="02000000000000000000" charset="-122"/>
                <a:cs typeface="+mn-cs"/>
              </a:rPr>
              <a:t>舞台区布置</a:t>
            </a:r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非遗传承大师</a:t>
            </a:r>
            <a:endParaRPr sz="140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3561715" y="1835150"/>
            <a:ext cx="745045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latin typeface="方正宋刻本秀楷简体" panose="02000000000000000000" charset="-122"/>
                <a:ea typeface="方正宋刻本秀楷简体" panose="02000000000000000000" charset="-122"/>
              </a:rPr>
              <a:t>舞台区沿用国潮风，设潮流演绎。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t="12332" r="1563" b="7715"/>
          <a:stretch>
            <a:fillRect/>
          </a:stretch>
        </p:blipFill>
        <p:spPr>
          <a:xfrm>
            <a:off x="2219960" y="2430780"/>
            <a:ext cx="6973570" cy="376999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36"/>
          <a:stretch>
            <a:fillRect/>
          </a:stretch>
        </p:blipFill>
        <p:spPr>
          <a:xfrm>
            <a:off x="7425522" y="-1"/>
            <a:ext cx="4766478" cy="684511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1045845" y="1959610"/>
            <a:ext cx="5384165" cy="2443480"/>
          </a:xfrm>
          <a:prstGeom prst="rect">
            <a:avLst/>
          </a:prstGeom>
          <a:solidFill>
            <a:srgbClr val="B78F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56615" y="1822450"/>
            <a:ext cx="5763260" cy="2718435"/>
          </a:xfrm>
          <a:prstGeom prst="rect">
            <a:avLst/>
          </a:prstGeom>
          <a:noFill/>
          <a:ln>
            <a:solidFill>
              <a:srgbClr val="B78F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13670" y="2095833"/>
            <a:ext cx="3917409" cy="9220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第 叁 章</a:t>
            </a:r>
          </a:p>
        </p:txBody>
      </p:sp>
      <p:sp>
        <p:nvSpPr>
          <p:cNvPr id="17" name="Content Placeholder 2"/>
          <p:cNvSpPr txBox="1"/>
          <p:nvPr/>
        </p:nvSpPr>
        <p:spPr>
          <a:xfrm>
            <a:off x="2683510" y="2860675"/>
            <a:ext cx="3309620" cy="88392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45034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4000" spc="-210" dirty="0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活动内容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矩形 5"/>
          <p:cNvSpPr/>
          <p:nvPr/>
        </p:nvSpPr>
        <p:spPr>
          <a:xfrm>
            <a:off x="333375" y="36195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/>
              <a:t>非遗传承大师</a:t>
            </a:r>
            <a:endParaRPr sz="1400"/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/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sp>
        <p:nvSpPr>
          <p:cNvPr id="13" name="标题 1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0755" y="1353820"/>
            <a:ext cx="10059670" cy="963930"/>
          </a:xfrm>
        </p:spPr>
        <p:txBody>
          <a:bodyPr>
            <a:noAutofit/>
          </a:bodyPr>
          <a:lstStyle/>
          <a:p>
            <a:pPr algn="l"/>
            <a:r>
              <a:rPr lang="zh-CN" altLang="en-US" sz="20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来宾签到后即可领取一张博饼券，凭券参与博饼。 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4125" y="2636520"/>
            <a:ext cx="5534025" cy="3247390"/>
          </a:xfrm>
          <a:prstGeom prst="rect">
            <a:avLst/>
          </a:prstGeom>
        </p:spPr>
      </p:pic>
      <p:sp>
        <p:nvSpPr>
          <p:cNvPr id="7" name="标题 1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427480" y="704850"/>
            <a:ext cx="3415665" cy="4819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8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签到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3725" y="2636520"/>
            <a:ext cx="4323715" cy="324675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矩形 5"/>
          <p:cNvSpPr/>
          <p:nvPr/>
        </p:nvSpPr>
        <p:spPr>
          <a:xfrm>
            <a:off x="333375" y="36195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/>
              <a:t>非遗传承大师</a:t>
            </a:r>
            <a:endParaRPr sz="1400"/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/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sp>
        <p:nvSpPr>
          <p:cNvPr id="13" name="标题 1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722245" y="923925"/>
            <a:ext cx="3896360" cy="481965"/>
          </a:xfrm>
        </p:spPr>
        <p:txBody>
          <a:bodyPr>
            <a:noAutofit/>
          </a:bodyPr>
          <a:lstStyle/>
          <a:p>
            <a:r>
              <a:rPr lang="zh-CN" altLang="en-US" sz="48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日常流水博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715" y="3239770"/>
            <a:ext cx="3775710" cy="21056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208905" y="3738245"/>
            <a:ext cx="6297930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到访即可参与流水博，投掷骰子，每位参与者有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次投掷机会，奖品首先博到者可获得相应礼品，数量有限。 </a:t>
            </a:r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50000"/>
              </a:lnSpc>
            </a:pPr>
            <a:endParaRPr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95" name="矩形 5"/>
          <p:cNvSpPr/>
          <p:nvPr/>
        </p:nvSpPr>
        <p:spPr>
          <a:xfrm>
            <a:off x="333375" y="36195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非遗传承大师</a:t>
            </a:r>
            <a:endParaRPr sz="140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87441" y="2298370"/>
            <a:ext cx="3948639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200000"/>
              </a:lnSpc>
              <a:buFont typeface="Wingdings" panose="05000000000000000000" charset="0"/>
              <a:buNone/>
            </a:pP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现场设置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10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桌博饼宴席，</a:t>
            </a:r>
          </a:p>
          <a:p>
            <a:pPr indent="0">
              <a:lnSpc>
                <a:spcPct val="200000"/>
              </a:lnSpc>
              <a:buFont typeface="Wingdings" panose="05000000000000000000" charset="0"/>
              <a:buNone/>
            </a:pP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工作人员组织先到场的来宾开始博饼。</a:t>
            </a:r>
          </a:p>
          <a:p>
            <a:pPr indent="0">
              <a:lnSpc>
                <a:spcPct val="200000"/>
              </a:lnSpc>
              <a:buFont typeface="Wingdings" panose="05000000000000000000" charset="0"/>
              <a:buNone/>
            </a:pPr>
            <a:r>
              <a:rPr lang="zh-CN" altLang="en-US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桌博“状元“领取对应奖品后，可再次登记参与</a:t>
            </a:r>
            <a:r>
              <a:rPr lang="en-US" altLang="zh-CN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10</a:t>
            </a:r>
            <a:r>
              <a:rPr lang="zh-CN" altLang="en-US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月</a:t>
            </a:r>
            <a:r>
              <a:rPr lang="en-US" altLang="zh-CN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8</a:t>
            </a:r>
            <a:r>
              <a:rPr lang="zh-CN" altLang="en-US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日“状元王中王”比拼活动。</a:t>
            </a:r>
            <a:endParaRPr lang="zh-CN" altLang="en-US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indent="0">
              <a:lnSpc>
                <a:spcPct val="200000"/>
              </a:lnSpc>
              <a:buFont typeface="Wingdings" panose="05000000000000000000" charset="0"/>
              <a:buNone/>
            </a:pPr>
            <a:endParaRPr lang="zh-CN" altLang="en-US" dirty="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6"/>
          <a:srcRect r="3560" b="2993"/>
          <a:stretch>
            <a:fillRect/>
          </a:stretch>
        </p:blipFill>
        <p:spPr>
          <a:xfrm>
            <a:off x="5556885" y="2315845"/>
            <a:ext cx="5038090" cy="337883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3" name="标题 1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959735" y="923925"/>
            <a:ext cx="3896360" cy="481965"/>
          </a:xfrm>
        </p:spPr>
        <p:txBody>
          <a:bodyPr>
            <a:noAutofit/>
          </a:bodyPr>
          <a:lstStyle/>
          <a:p>
            <a:r>
              <a:rPr lang="zh-CN" altLang="en-US" sz="4800" dirty="0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楷体" panose="02010609060101010101" charset="-122"/>
              </a:rPr>
              <a:t>周末桌博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矩形 5"/>
          <p:cNvSpPr/>
          <p:nvPr/>
        </p:nvSpPr>
        <p:spPr>
          <a:xfrm>
            <a:off x="333375" y="36195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/>
              <a:t>非遗传承大师</a:t>
            </a:r>
            <a:endParaRPr sz="1400"/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/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sp>
        <p:nvSpPr>
          <p:cNvPr id="13" name="标题 1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5250" y="1084580"/>
            <a:ext cx="4533265" cy="481965"/>
          </a:xfrm>
        </p:spPr>
        <p:txBody>
          <a:bodyPr>
            <a:noAutofit/>
          </a:bodyPr>
          <a:lstStyle/>
          <a:p>
            <a:r>
              <a:rPr lang="zh-CN" altLang="en-US" sz="48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王中王角逐之夜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736215" y="5538470"/>
            <a:ext cx="5885180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状元王中王之夜，凭决赛博饼券参与，产生最大的状元。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rcRect r="892" b="5978"/>
          <a:stretch>
            <a:fillRect/>
          </a:stretch>
        </p:blipFill>
        <p:spPr>
          <a:xfrm>
            <a:off x="2372360" y="1772285"/>
            <a:ext cx="6612255" cy="331343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矩形 5"/>
          <p:cNvSpPr/>
          <p:nvPr/>
        </p:nvSpPr>
        <p:spPr>
          <a:xfrm>
            <a:off x="333375" y="36195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/>
              <a:t>非遗传承大师</a:t>
            </a:r>
            <a:endParaRPr sz="1400"/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/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sp>
        <p:nvSpPr>
          <p:cNvPr id="13" name="标题 1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904490" y="705485"/>
            <a:ext cx="5697220" cy="481965"/>
          </a:xfrm>
        </p:spPr>
        <p:txBody>
          <a:bodyPr>
            <a:noAutofit/>
          </a:bodyPr>
          <a:lstStyle/>
          <a:p>
            <a:r>
              <a:rPr lang="zh-CN" altLang="en-US" sz="48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活动流程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384935" y="2209800"/>
            <a:ext cx="3181985" cy="39693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200000"/>
              </a:lnSpc>
            </a:pP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9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：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3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0-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10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：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55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         签到暖场</a:t>
            </a:r>
            <a:endParaRPr lang="en-US" altLang="zh-CN" dirty="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algn="l">
              <a:lnSpc>
                <a:spcPct val="200000"/>
              </a:lnSpc>
            </a:pP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9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：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55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-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10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：00        骰子舞</a:t>
            </a:r>
            <a:endParaRPr lang="en-US" altLang="zh-CN" dirty="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algn="l">
              <a:lnSpc>
                <a:spcPct val="200000"/>
              </a:lnSpc>
            </a:pP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1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0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：00-1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0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：0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5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      主持人开场</a:t>
            </a:r>
          </a:p>
          <a:p>
            <a:pPr algn="l">
              <a:lnSpc>
                <a:spcPct val="200000"/>
              </a:lnSpc>
            </a:pP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10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：05-      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正式开博</a:t>
            </a:r>
            <a:endParaRPr lang="zh-CN" altLang="en-US" dirty="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algn="l">
              <a:lnSpc>
                <a:spcPct val="200000"/>
              </a:lnSpc>
            </a:pP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1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0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：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20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-1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0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：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25 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国潮乐队      </a:t>
            </a:r>
          </a:p>
          <a:p>
            <a:pPr algn="l">
              <a:lnSpc>
                <a:spcPct val="200000"/>
              </a:lnSpc>
            </a:pP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1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0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：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25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-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1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0：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30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  </a:t>
            </a:r>
            <a:r>
              <a:rPr lang="zh-CN" altLang="en-US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互动问答</a:t>
            </a:r>
            <a:endParaRPr lang="zh-CN" altLang="en-US" dirty="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algn="l">
              <a:lnSpc>
                <a:spcPct val="200000"/>
              </a:lnSpc>
            </a:pP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1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0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：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45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-1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0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：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50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 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国潮乐队 </a:t>
            </a:r>
            <a:endParaRPr lang="zh-CN" altLang="en-US" dirty="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999426" y="2209891"/>
            <a:ext cx="498729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10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：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50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-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11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：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05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。</a:t>
            </a:r>
            <a:r>
              <a:rPr lang="zh-CN" altLang="en-US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互动问答</a:t>
            </a:r>
          </a:p>
          <a:p>
            <a:pPr>
              <a:lnSpc>
                <a:spcPct val="200000"/>
              </a:lnSpc>
            </a:pP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11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：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05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-1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1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：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10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  拍胸舞</a:t>
            </a:r>
          </a:p>
          <a:p>
            <a:pPr algn="l">
              <a:lnSpc>
                <a:spcPct val="200000"/>
              </a:lnSpc>
            </a:pP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11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：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10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-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11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：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25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      状元王中王争霸</a:t>
            </a:r>
          </a:p>
          <a:p>
            <a:pPr algn="l">
              <a:lnSpc>
                <a:spcPct val="200000"/>
              </a:lnSpc>
            </a:pP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11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：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25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-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11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：</a:t>
            </a:r>
            <a:r>
              <a:rPr lang="en-US" altLang="zh-CN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30</a:t>
            </a:r>
            <a:r>
              <a:rPr lang="zh-CN" altLang="en-US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      状元王中王颁奖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95" name="矩形 5"/>
          <p:cNvSpPr/>
          <p:nvPr/>
        </p:nvSpPr>
        <p:spPr>
          <a:xfrm>
            <a:off x="333375" y="36195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非遗传承大师</a:t>
            </a:r>
            <a:endParaRPr sz="1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sp>
        <p:nvSpPr>
          <p:cNvPr id="14" name="副标题 9"/>
          <p:cNvSpPr txBox="1"/>
          <p:nvPr>
            <p:custDataLst>
              <p:tags r:id="rId1"/>
            </p:custDataLst>
          </p:nvPr>
        </p:nvSpPr>
        <p:spPr>
          <a:xfrm>
            <a:off x="2687320" y="764540"/>
            <a:ext cx="2835275" cy="962025"/>
          </a:xfrm>
          <a:prstGeom prst="rect">
            <a:avLst/>
          </a:prstGeom>
          <a:ln>
            <a:solidFill>
              <a:srgbClr val="F7E4AE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zh-CN" altLang="en-US" sz="4000" dirty="0">
                <a:latin typeface="楷体" panose="02010609060101010101" charset="-122"/>
                <a:ea typeface="楷体" panose="02010609060101010101" charset="-122"/>
              </a:rPr>
              <a:t>骰子舞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1735" y="2040255"/>
            <a:ext cx="6147435" cy="388556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87746" y="2751444"/>
            <a:ext cx="2826679" cy="87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楷体" panose="02010609060101010101" charset="-122"/>
                <a:ea typeface="楷体" panose="02010609060101010101" charset="-122"/>
              </a:rPr>
              <a:t>充满活动氛围的骰子舞，瞬间唤醒来宾激情。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矩形 5"/>
          <p:cNvSpPr/>
          <p:nvPr/>
        </p:nvSpPr>
        <p:spPr>
          <a:xfrm>
            <a:off x="333375" y="36195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/>
              <a:t>非遗传承大师</a:t>
            </a:r>
            <a:endParaRPr sz="1400"/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/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sp>
        <p:nvSpPr>
          <p:cNvPr id="14" name="副标题 9"/>
          <p:cNvSpPr txBox="1"/>
          <p:nvPr>
            <p:custDataLst>
              <p:tags r:id="rId1"/>
            </p:custDataLst>
          </p:nvPr>
        </p:nvSpPr>
        <p:spPr>
          <a:xfrm>
            <a:off x="2832100" y="930910"/>
            <a:ext cx="2655570" cy="675640"/>
          </a:xfrm>
          <a:prstGeom prst="rect">
            <a:avLst/>
          </a:prstGeom>
          <a:ln>
            <a:solidFill>
              <a:srgbClr val="F7E4AE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zh-CN" altLang="en-US" sz="2000" dirty="0">
                <a:latin typeface="方正清刻本悦宋简体" panose="02000000000000000000" charset="-122"/>
                <a:ea typeface="方正清刻本悦宋简体" panose="02000000000000000000" charset="-122"/>
              </a:rPr>
              <a:t>主持人开场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8880" y="1727200"/>
            <a:ext cx="6623050" cy="44088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81617" y="1613221"/>
            <a:ext cx="4236077" cy="3630923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756898" y="2090295"/>
            <a:ext cx="65722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宋刻本秀楷简体" panose="02000000000000000000" charset="-122"/>
                <a:ea typeface="方正宋刻本秀楷简体" panose="02000000000000000000" charset="-122"/>
              </a:rPr>
              <a:t>目</a:t>
            </a:r>
          </a:p>
        </p:txBody>
      </p:sp>
      <p:sp>
        <p:nvSpPr>
          <p:cNvPr id="5" name="矩形 4"/>
          <p:cNvSpPr/>
          <p:nvPr/>
        </p:nvSpPr>
        <p:spPr>
          <a:xfrm>
            <a:off x="5786743" y="3334692"/>
            <a:ext cx="1021080" cy="11068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宋刻本秀楷简体" panose="02000000000000000000" charset="-122"/>
                <a:ea typeface="方正宋刻本秀楷简体" panose="02000000000000000000" charset="-122"/>
              </a:rPr>
              <a:t>录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650913" y="1722216"/>
            <a:ext cx="1668470" cy="3041811"/>
            <a:chOff x="818553" y="2393411"/>
            <a:chExt cx="1668470" cy="3041811"/>
          </a:xfrm>
        </p:grpSpPr>
        <p:sp>
          <p:nvSpPr>
            <p:cNvPr id="6" name="文本框 5"/>
            <p:cNvSpPr txBox="1"/>
            <p:nvPr/>
          </p:nvSpPr>
          <p:spPr>
            <a:xfrm>
              <a:off x="1188103" y="2393411"/>
              <a:ext cx="992458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E2BE72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壹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818553" y="3539367"/>
              <a:ext cx="921385" cy="149671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>
                <a:defRPr sz="4400" spc="200">
                  <a:solidFill>
                    <a:srgbClr val="FCF9F4"/>
                  </a:solidFill>
                  <a:latin typeface="汉仪细中圆简" panose="02010609000101010101" pitchFamily="49" charset="-122"/>
                  <a:ea typeface="汉仪细中圆简" panose="02010609000101010101" pitchFamily="49" charset="-122"/>
                </a:defRPr>
              </a:lvl1pPr>
            </a:lstStyle>
            <a:p>
              <a:r>
                <a:rPr lang="zh-CN" altLang="en-US" sz="2400" spc="-210" dirty="0">
                  <a:solidFill>
                    <a:srgbClr val="E2BE72"/>
                  </a:solidFill>
                  <a:latin typeface="方正宋刻本秀楷简体" panose="02000000000000000000" charset="-122"/>
                  <a:ea typeface="方正宋刻本秀楷简体" panose="02000000000000000000" charset="-122"/>
                  <a:sym typeface="+mn-ea"/>
                </a:rPr>
                <a:t>活动总述</a:t>
              </a:r>
              <a:endParaRPr lang="zh-CN" altLang="en-US" sz="2400" spc="-210" dirty="0">
                <a:solidFill>
                  <a:srgbClr val="E2BE72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  <a:p>
              <a:endParaRPr lang="zh-CN" altLang="en-US" sz="2400" spc="-210" dirty="0">
                <a:solidFill>
                  <a:srgbClr val="E2BE72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 rot="5400000">
              <a:off x="1297033" y="4245232"/>
              <a:ext cx="1919605" cy="4603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rgbClr val="B78F44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Activity ideas</a:t>
              </a:r>
            </a:p>
          </p:txBody>
        </p:sp>
        <p:pic>
          <p:nvPicPr>
            <p:cNvPr id="10" name="图片 9" descr="图片包含 文字&#10;&#10;描述已自动生成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397" t="23194" r="9592" b="70576"/>
            <a:stretch>
              <a:fillRect/>
            </a:stretch>
          </p:blipFill>
          <p:spPr>
            <a:xfrm>
              <a:off x="1242914" y="2978186"/>
              <a:ext cx="525352" cy="341505"/>
            </a:xfrm>
            <a:prstGeom prst="rect">
              <a:avLst/>
            </a:prstGeom>
          </p:spPr>
        </p:pic>
      </p:grpSp>
      <p:grpSp>
        <p:nvGrpSpPr>
          <p:cNvPr id="12" name="组合 11"/>
          <p:cNvGrpSpPr/>
          <p:nvPr/>
        </p:nvGrpSpPr>
        <p:grpSpPr>
          <a:xfrm>
            <a:off x="2209050" y="1722216"/>
            <a:ext cx="1501783" cy="4146394"/>
            <a:chOff x="726478" y="2393411"/>
            <a:chExt cx="1501783" cy="4146394"/>
          </a:xfrm>
        </p:grpSpPr>
        <p:sp>
          <p:nvSpPr>
            <p:cNvPr id="13" name="文本框 12"/>
            <p:cNvSpPr txBox="1"/>
            <p:nvPr/>
          </p:nvSpPr>
          <p:spPr>
            <a:xfrm>
              <a:off x="1188103" y="2393411"/>
              <a:ext cx="992458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E2BE72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贰</a:t>
              </a: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726478" y="3539367"/>
              <a:ext cx="921385" cy="149671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>
                <a:defRPr sz="4400" spc="200">
                  <a:solidFill>
                    <a:srgbClr val="FCF9F4"/>
                  </a:solidFill>
                  <a:latin typeface="汉仪细中圆简" panose="02010609000101010101" pitchFamily="49" charset="-122"/>
                  <a:ea typeface="汉仪细中圆简" panose="02010609000101010101" pitchFamily="49" charset="-122"/>
                </a:defRPr>
              </a:lvl1pPr>
            </a:lstStyle>
            <a:p>
              <a:r>
                <a:rPr lang="zh-CN" altLang="en-US" sz="2400" spc="-210" dirty="0">
                  <a:solidFill>
                    <a:srgbClr val="E2BE72"/>
                  </a:solidFill>
                  <a:latin typeface="方正宋刻本秀楷简体" panose="02000000000000000000" charset="-122"/>
                  <a:ea typeface="方正宋刻本秀楷简体" panose="02000000000000000000" charset="-122"/>
                  <a:sym typeface="+mn-ea"/>
                </a:rPr>
                <a:t>氛围布置</a:t>
              </a:r>
              <a:endParaRPr lang="zh-CN" altLang="en-US" sz="2400" spc="-210" dirty="0">
                <a:solidFill>
                  <a:srgbClr val="E2BE72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  <a:p>
              <a:endParaRPr lang="zh-CN" altLang="en-US" sz="2400" spc="-210" dirty="0">
                <a:solidFill>
                  <a:srgbClr val="E2BE72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 rot="5400000">
              <a:off x="115933" y="4427477"/>
              <a:ext cx="3764280" cy="4603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rgbClr val="B78F44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The name of the case begins</a:t>
              </a:r>
            </a:p>
          </p:txBody>
        </p:sp>
        <p:pic>
          <p:nvPicPr>
            <p:cNvPr id="16" name="图片 15" descr="图片包含 文字&#10;&#10;描述已自动生成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397" t="23194" r="9592" b="70576"/>
            <a:stretch>
              <a:fillRect/>
            </a:stretch>
          </p:blipFill>
          <p:spPr>
            <a:xfrm>
              <a:off x="1242914" y="2978186"/>
              <a:ext cx="525352" cy="341505"/>
            </a:xfrm>
            <a:prstGeom prst="rect">
              <a:avLst/>
            </a:prstGeom>
          </p:spPr>
        </p:pic>
      </p:grpSp>
      <p:grpSp>
        <p:nvGrpSpPr>
          <p:cNvPr id="17" name="组合 16"/>
          <p:cNvGrpSpPr/>
          <p:nvPr/>
        </p:nvGrpSpPr>
        <p:grpSpPr>
          <a:xfrm>
            <a:off x="8529096" y="1722216"/>
            <a:ext cx="1573530" cy="4160520"/>
            <a:chOff x="781088" y="2393411"/>
            <a:chExt cx="1573530" cy="4160520"/>
          </a:xfrm>
        </p:grpSpPr>
        <p:sp>
          <p:nvSpPr>
            <p:cNvPr id="18" name="文本框 17"/>
            <p:cNvSpPr txBox="1"/>
            <p:nvPr/>
          </p:nvSpPr>
          <p:spPr>
            <a:xfrm>
              <a:off x="1188103" y="2393411"/>
              <a:ext cx="992458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E2BE72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叁</a:t>
              </a: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781088" y="3539586"/>
              <a:ext cx="921385" cy="196278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>
                <a:defRPr sz="4400" spc="200">
                  <a:solidFill>
                    <a:srgbClr val="FCF9F4"/>
                  </a:solidFill>
                  <a:latin typeface="汉仪细中圆简" panose="02010609000101010101" pitchFamily="49" charset="-122"/>
                  <a:ea typeface="汉仪细中圆简" panose="02010609000101010101" pitchFamily="49" charset="-122"/>
                </a:defRPr>
              </a:lvl1pPr>
            </a:lstStyle>
            <a:p>
              <a:r>
                <a:rPr lang="zh-CN" altLang="en-US" sz="2400" spc="-210" dirty="0">
                  <a:solidFill>
                    <a:srgbClr val="E2BE72"/>
                  </a:solidFill>
                  <a:latin typeface="方正宋刻本秀楷简体" panose="02000000000000000000" charset="-122"/>
                  <a:ea typeface="方正宋刻本秀楷简体" panose="02000000000000000000" charset="-122"/>
                  <a:sym typeface="+mn-ea"/>
                </a:rPr>
                <a:t>主体内容</a:t>
              </a:r>
              <a:endParaRPr lang="zh-CN" altLang="en-US" sz="2400" spc="-210" dirty="0">
                <a:solidFill>
                  <a:srgbClr val="E2BE72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  <a:p>
              <a:endParaRPr lang="zh-CN" altLang="en-US" sz="2400" spc="-210" dirty="0">
                <a:solidFill>
                  <a:srgbClr val="E2BE72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 rot="5400000">
              <a:off x="205778" y="4405091"/>
              <a:ext cx="3837305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rgbClr val="B78F44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Light up ancient and modern</a:t>
              </a:r>
            </a:p>
          </p:txBody>
        </p:sp>
        <p:pic>
          <p:nvPicPr>
            <p:cNvPr id="21" name="图片 20" descr="图片包含 文字&#10;&#10;描述已自动生成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397" t="23194" r="9592" b="70576"/>
            <a:stretch>
              <a:fillRect/>
            </a:stretch>
          </p:blipFill>
          <p:spPr>
            <a:xfrm>
              <a:off x="1242914" y="2978186"/>
              <a:ext cx="525352" cy="341505"/>
            </a:xfrm>
            <a:prstGeom prst="rect">
              <a:avLst/>
            </a:prstGeom>
          </p:spPr>
        </p:pic>
      </p:grpSp>
      <p:grpSp>
        <p:nvGrpSpPr>
          <p:cNvPr id="22" name="组合 21"/>
          <p:cNvGrpSpPr/>
          <p:nvPr/>
        </p:nvGrpSpPr>
        <p:grpSpPr>
          <a:xfrm>
            <a:off x="10412353" y="1722216"/>
            <a:ext cx="1072840" cy="2642674"/>
            <a:chOff x="1159548" y="2393411"/>
            <a:chExt cx="1072840" cy="2642674"/>
          </a:xfrm>
        </p:grpSpPr>
        <p:sp>
          <p:nvSpPr>
            <p:cNvPr id="23" name="文本框 22"/>
            <p:cNvSpPr txBox="1"/>
            <p:nvPr/>
          </p:nvSpPr>
          <p:spPr>
            <a:xfrm>
              <a:off x="1188103" y="2393411"/>
              <a:ext cx="992458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E2BE72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肆</a:t>
              </a: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159548" y="3539367"/>
              <a:ext cx="551815" cy="149671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>
                <a:defRPr sz="4400" spc="200">
                  <a:solidFill>
                    <a:srgbClr val="FCF9F4"/>
                  </a:solidFill>
                  <a:latin typeface="汉仪细中圆简" panose="02010609000101010101" pitchFamily="49" charset="-122"/>
                  <a:ea typeface="汉仪细中圆简" panose="02010609000101010101" pitchFamily="49" charset="-122"/>
                </a:defRPr>
              </a:lvl1pPr>
            </a:lstStyle>
            <a:p>
              <a:r>
                <a:rPr lang="zh-CN" altLang="en-US" sz="2400" spc="-210" dirty="0">
                  <a:solidFill>
                    <a:srgbClr val="E2BE72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其他细节</a:t>
              </a:r>
            </a:p>
          </p:txBody>
        </p:sp>
        <p:sp>
          <p:nvSpPr>
            <p:cNvPr id="25" name="矩形 24"/>
            <p:cNvSpPr/>
            <p:nvPr/>
          </p:nvSpPr>
          <p:spPr>
            <a:xfrm rot="5400000">
              <a:off x="1430383" y="4083307"/>
              <a:ext cx="1143635" cy="4603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rgbClr val="B78F44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Scorpio</a:t>
              </a:r>
            </a:p>
          </p:txBody>
        </p:sp>
        <p:pic>
          <p:nvPicPr>
            <p:cNvPr id="26" name="图片 25" descr="图片包含 文字&#10;&#10;描述已自动生成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397" t="23194" r="9592" b="70576"/>
            <a:stretch>
              <a:fillRect/>
            </a:stretch>
          </p:blipFill>
          <p:spPr>
            <a:xfrm>
              <a:off x="1242914" y="2978186"/>
              <a:ext cx="525352" cy="3415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矩形 5"/>
          <p:cNvSpPr/>
          <p:nvPr/>
        </p:nvSpPr>
        <p:spPr>
          <a:xfrm>
            <a:off x="333375" y="36195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/>
              <a:t>非遗传承大师</a:t>
            </a:r>
            <a:endParaRPr sz="1400"/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/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sp>
        <p:nvSpPr>
          <p:cNvPr id="6" name="标题 1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042795" y="782320"/>
            <a:ext cx="3896360" cy="4819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zh-CN" sz="48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国潮乐队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rcRect t="12332" r="1563" b="7715"/>
          <a:stretch>
            <a:fillRect/>
          </a:stretch>
        </p:blipFill>
        <p:spPr>
          <a:xfrm>
            <a:off x="1537970" y="1643380"/>
            <a:ext cx="8448675" cy="456819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矩形 5"/>
          <p:cNvSpPr/>
          <p:nvPr/>
        </p:nvSpPr>
        <p:spPr>
          <a:xfrm>
            <a:off x="333375" y="36195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/>
              <a:t>非遗传承大师</a:t>
            </a:r>
            <a:endParaRPr sz="1400"/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/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85165" y="915670"/>
            <a:ext cx="1116965" cy="919480"/>
          </a:xfrm>
          <a:prstGeom prst="rect">
            <a:avLst/>
          </a:prstGeom>
        </p:spPr>
      </p:pic>
      <p:sp>
        <p:nvSpPr>
          <p:cNvPr id="6" name="标题 1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856615" y="1353185"/>
            <a:ext cx="3896360" cy="4819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8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互动问答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115" y="1727200"/>
            <a:ext cx="6809740" cy="451739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144905" y="3185160"/>
            <a:ext cx="276415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设置互动，参与互动问答还可获得小礼品。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矩形 5"/>
          <p:cNvSpPr/>
          <p:nvPr/>
        </p:nvSpPr>
        <p:spPr>
          <a:xfrm>
            <a:off x="333375" y="36195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/>
              <a:t>非遗传承大师</a:t>
            </a:r>
            <a:endParaRPr sz="1400"/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/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sp>
        <p:nvSpPr>
          <p:cNvPr id="14" name="副标题 9"/>
          <p:cNvSpPr txBox="1"/>
          <p:nvPr>
            <p:custDataLst>
              <p:tags r:id="rId1"/>
            </p:custDataLst>
          </p:nvPr>
        </p:nvSpPr>
        <p:spPr>
          <a:xfrm>
            <a:off x="3075305" y="799465"/>
            <a:ext cx="2912110" cy="606425"/>
          </a:xfrm>
          <a:prstGeom prst="rect">
            <a:avLst/>
          </a:prstGeom>
          <a:ln>
            <a:solidFill>
              <a:srgbClr val="F7E4AE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zh-CN" altLang="en-US" sz="3200" dirty="0">
                <a:latin typeface="方正宋刻本秀楷简体" panose="02000000000000000000" charset="-122"/>
                <a:ea typeface="方正宋刻本秀楷简体" panose="02000000000000000000" charset="-122"/>
              </a:rPr>
              <a:t>拍胸舞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260" y="1908175"/>
            <a:ext cx="5304155" cy="397827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097270" y="3303270"/>
            <a:ext cx="539940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200000"/>
              </a:lnSpc>
              <a:buFont typeface="Wingdings" panose="05000000000000000000" charset="0"/>
              <a:buNone/>
            </a:pPr>
            <a:r>
              <a:rPr lang="en-US" altLang="zh-CN" sz="1400" dirty="0">
                <a:latin typeface="方正清刻本悦宋简体" panose="02000000000000000000" charset="-122"/>
                <a:ea typeface="方正清刻本悦宋简体" panose="02000000000000000000" charset="-122"/>
              </a:rPr>
              <a:t>《</a:t>
            </a:r>
            <a:r>
              <a:rPr lang="zh-CN" altLang="en-US" sz="1400" dirty="0">
                <a:latin typeface="方正清刻本悦宋简体" panose="02000000000000000000" charset="-122"/>
                <a:ea typeface="方正清刻本悦宋简体" panose="02000000000000000000" charset="-122"/>
              </a:rPr>
              <a:t>拍胸舞</a:t>
            </a:r>
            <a:r>
              <a:rPr lang="en-US" altLang="zh-CN" sz="1400" dirty="0">
                <a:latin typeface="方正清刻本悦宋简体" panose="02000000000000000000" charset="-122"/>
                <a:ea typeface="方正清刻本悦宋简体" panose="02000000000000000000" charset="-122"/>
              </a:rPr>
              <a:t>》</a:t>
            </a:r>
            <a:r>
              <a:rPr lang="zh-CN" altLang="en-US" sz="1400" dirty="0">
                <a:latin typeface="方正清刻本悦宋简体" panose="02000000000000000000" charset="-122"/>
                <a:ea typeface="方正清刻本悦宋简体" panose="02000000000000000000" charset="-122"/>
              </a:rPr>
              <a:t>考其渊源，甚为古远，从其别具一格的草绳头箍、赤膊上身及粗犷之舞步诸方面考察，专家认为乃古闽越族舞蹈之遗存。</a:t>
            </a:r>
            <a:endParaRPr lang="zh-CN" altLang="en-US" sz="1050" dirty="0">
              <a:latin typeface="方正清刻本悦宋简体" panose="02000000000000000000" charset="-122"/>
              <a:ea typeface="方正清刻本悦宋简体" panose="02000000000000000000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矩形 5"/>
          <p:cNvSpPr/>
          <p:nvPr/>
        </p:nvSpPr>
        <p:spPr>
          <a:xfrm>
            <a:off x="333375" y="36195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/>
              <a:t>非遗传承大师</a:t>
            </a:r>
            <a:endParaRPr sz="1400"/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/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6185" y="1727200"/>
            <a:ext cx="6125845" cy="425005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1087447" y="3579873"/>
            <a:ext cx="3948639" cy="460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200000"/>
              </a:lnSpc>
              <a:buFont typeface="Wingdings" panose="05000000000000000000" charset="0"/>
              <a:buNone/>
            </a:pPr>
            <a:r>
              <a:rPr lang="zh-CN" altLang="en-US" sz="1400" dirty="0">
                <a:latin typeface="方正清刻本悦宋简体" panose="02000000000000000000" charset="-122"/>
                <a:ea typeface="方正清刻本悦宋简体" panose="02000000000000000000" charset="-122"/>
              </a:rPr>
              <a:t>活动最后，为状元王中王进行颁奖。</a:t>
            </a: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023745" y="705485"/>
            <a:ext cx="5697220" cy="481965"/>
          </a:xfrm>
        </p:spPr>
        <p:txBody>
          <a:bodyPr>
            <a:noAutofit/>
          </a:bodyPr>
          <a:lstStyle/>
          <a:p>
            <a:r>
              <a:rPr lang="zh-CN" altLang="en-US" sz="48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状元王中王颁奖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矩形 5"/>
          <p:cNvSpPr/>
          <p:nvPr/>
        </p:nvSpPr>
        <p:spPr>
          <a:xfrm>
            <a:off x="333375" y="36195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/>
              <a:t>非遗传承大师</a:t>
            </a:r>
            <a:endParaRPr sz="1400"/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/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sp>
        <p:nvSpPr>
          <p:cNvPr id="14" name="副标题 9"/>
          <p:cNvSpPr txBox="1"/>
          <p:nvPr>
            <p:custDataLst>
              <p:tags r:id="rId1"/>
            </p:custDataLst>
          </p:nvPr>
        </p:nvSpPr>
        <p:spPr>
          <a:xfrm>
            <a:off x="2306320" y="875030"/>
            <a:ext cx="2465705" cy="530860"/>
          </a:xfrm>
          <a:prstGeom prst="rect">
            <a:avLst/>
          </a:prstGeom>
          <a:ln>
            <a:solidFill>
              <a:srgbClr val="F7E4AE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zh-CN" altLang="en-US" sz="3200" dirty="0">
                <a:latin typeface="方正清刻本悦宋简体" panose="02000000000000000000" charset="-122"/>
                <a:ea typeface="方正清刻本悦宋简体" panose="02000000000000000000" charset="-122"/>
              </a:rPr>
              <a:t>民俗体验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511401" y="5250266"/>
            <a:ext cx="7502912" cy="458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方正清刻本悦宋简体" panose="02000000000000000000" charset="-122"/>
                <a:ea typeface="方正清刻本悦宋简体" panose="02000000000000000000" charset="-122"/>
              </a:rPr>
              <a:t>设月饼</a:t>
            </a:r>
            <a:r>
              <a:rPr lang="en-US" altLang="zh-CN" dirty="0">
                <a:latin typeface="方正清刻本悦宋简体" panose="02000000000000000000" charset="-122"/>
                <a:ea typeface="方正清刻本悦宋简体" panose="02000000000000000000" charset="-122"/>
              </a:rPr>
              <a:t>DIY</a:t>
            </a:r>
            <a:r>
              <a:rPr lang="zh-CN" altLang="en-US" dirty="0">
                <a:latin typeface="方正清刻本悦宋简体" panose="02000000000000000000" charset="-122"/>
                <a:ea typeface="方正清刻本悦宋简体" panose="02000000000000000000" charset="-122"/>
              </a:rPr>
              <a:t>区，来宾可以亲手动手制作月饼，让这个中秋更有趣味。</a:t>
            </a:r>
          </a:p>
        </p:txBody>
      </p:sp>
      <p:pic>
        <p:nvPicPr>
          <p:cNvPr id="2" name="图片 1" descr="c5e686e4-336f-4303-867f-5340dbba856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0550" y="1936750"/>
            <a:ext cx="4356735" cy="2896235"/>
          </a:xfrm>
          <a:prstGeom prst="rect">
            <a:avLst/>
          </a:prstGeom>
        </p:spPr>
      </p:pic>
      <p:pic>
        <p:nvPicPr>
          <p:cNvPr id="18" name="图片 17" descr="20141022054141297"/>
          <p:cNvPicPr>
            <a:picLocks noChangeAspect="1"/>
          </p:cNvPicPr>
          <p:nvPr/>
        </p:nvPicPr>
        <p:blipFill>
          <a:blip r:embed="rId6"/>
          <a:srcRect r="19211" b="720"/>
          <a:stretch>
            <a:fillRect/>
          </a:stretch>
        </p:blipFill>
        <p:spPr>
          <a:xfrm>
            <a:off x="6341745" y="1931035"/>
            <a:ext cx="3552190" cy="290195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矩形 5"/>
          <p:cNvSpPr/>
          <p:nvPr/>
        </p:nvSpPr>
        <p:spPr>
          <a:xfrm>
            <a:off x="333375" y="36195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/>
              <a:t>非遗传承大师</a:t>
            </a:r>
            <a:endParaRPr sz="1400"/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/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sp>
        <p:nvSpPr>
          <p:cNvPr id="14" name="副标题 9"/>
          <p:cNvSpPr txBox="1"/>
          <p:nvPr>
            <p:custDataLst>
              <p:tags r:id="rId1"/>
            </p:custDataLst>
          </p:nvPr>
        </p:nvSpPr>
        <p:spPr>
          <a:xfrm>
            <a:off x="2306320" y="875030"/>
            <a:ext cx="2465705" cy="530860"/>
          </a:xfrm>
          <a:prstGeom prst="rect">
            <a:avLst/>
          </a:prstGeom>
          <a:ln>
            <a:solidFill>
              <a:srgbClr val="F7E4AE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zh-CN" altLang="en-US" sz="3200" dirty="0">
                <a:latin typeface="方正清刻本悦宋简体" panose="02000000000000000000" charset="-122"/>
                <a:ea typeface="方正清刻本悦宋简体" panose="02000000000000000000" charset="-122"/>
              </a:rPr>
              <a:t>民俗体验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285736" y="2989787"/>
            <a:ext cx="2826679" cy="1289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方正清刻本悦宋简体" panose="02000000000000000000" charset="-122"/>
                <a:ea typeface="方正清刻本悦宋简体" panose="02000000000000000000" charset="-122"/>
              </a:rPr>
              <a:t>设手绘灯笼区，来宾可以发挥想象力，动手描绘符合心意的灯笼。</a:t>
            </a:r>
          </a:p>
        </p:txBody>
      </p:sp>
      <p:pic>
        <p:nvPicPr>
          <p:cNvPr id="2" name="图片 1" descr="timg"/>
          <p:cNvPicPr>
            <a:picLocks noChangeAspect="1"/>
          </p:cNvPicPr>
          <p:nvPr/>
        </p:nvPicPr>
        <p:blipFill>
          <a:blip r:embed="rId5"/>
          <a:srcRect l="5212" b="667"/>
          <a:stretch>
            <a:fillRect/>
          </a:stretch>
        </p:blipFill>
        <p:spPr>
          <a:xfrm>
            <a:off x="1289050" y="1997075"/>
            <a:ext cx="5685790" cy="393319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36"/>
          <a:stretch>
            <a:fillRect/>
          </a:stretch>
        </p:blipFill>
        <p:spPr>
          <a:xfrm>
            <a:off x="7425522" y="-1"/>
            <a:ext cx="4766478" cy="684511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1045845" y="1959610"/>
            <a:ext cx="5384165" cy="2443480"/>
          </a:xfrm>
          <a:prstGeom prst="rect">
            <a:avLst/>
          </a:prstGeom>
          <a:solidFill>
            <a:srgbClr val="B78F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56615" y="1822450"/>
            <a:ext cx="5763260" cy="2718435"/>
          </a:xfrm>
          <a:prstGeom prst="rect">
            <a:avLst/>
          </a:prstGeom>
          <a:noFill/>
          <a:ln>
            <a:solidFill>
              <a:srgbClr val="B78F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13670" y="2095833"/>
            <a:ext cx="3917409" cy="9220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第 肆 章</a:t>
            </a:r>
          </a:p>
        </p:txBody>
      </p:sp>
      <p:sp>
        <p:nvSpPr>
          <p:cNvPr id="17" name="Content Placeholder 2"/>
          <p:cNvSpPr txBox="1"/>
          <p:nvPr/>
        </p:nvSpPr>
        <p:spPr>
          <a:xfrm>
            <a:off x="2683510" y="2860675"/>
            <a:ext cx="3309620" cy="88392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45034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4000" spc="-210" dirty="0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其他细节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矩形 5"/>
          <p:cNvSpPr/>
          <p:nvPr/>
        </p:nvSpPr>
        <p:spPr>
          <a:xfrm>
            <a:off x="210820" y="32258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/>
              <a:t>非遗传承大师</a:t>
            </a:r>
            <a:endParaRPr sz="1400"/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/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sp>
        <p:nvSpPr>
          <p:cNvPr id="14" name="副标题 9"/>
          <p:cNvSpPr txBox="1"/>
          <p:nvPr>
            <p:custDataLst>
              <p:tags r:id="rId1"/>
            </p:custDataLst>
          </p:nvPr>
        </p:nvSpPr>
        <p:spPr>
          <a:xfrm>
            <a:off x="2698115" y="866140"/>
            <a:ext cx="3035935" cy="631190"/>
          </a:xfrm>
          <a:prstGeom prst="rect">
            <a:avLst/>
          </a:prstGeom>
          <a:ln>
            <a:solidFill>
              <a:srgbClr val="F7E4AE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zh-CN" altLang="en-US" sz="3600" spc="300" dirty="0">
                <a:latin typeface="方正宋刻本秀楷简体" panose="02000000000000000000" charset="-122"/>
                <a:ea typeface="方正宋刻本秀楷简体" panose="02000000000000000000" charset="-122"/>
                <a:cs typeface="Adobe Arabic" panose="02040503050201020203" pitchFamily="18" charset="-78"/>
                <a:sym typeface="Arial" panose="020B0604020202020204" pitchFamily="34" charset="0"/>
              </a:rPr>
              <a:t>统一服饰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rcRect t="15642" r="-61"/>
          <a:stretch>
            <a:fillRect/>
          </a:stretch>
        </p:blipFill>
        <p:spPr>
          <a:xfrm>
            <a:off x="4232910" y="1510665"/>
            <a:ext cx="7306310" cy="410972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177290" y="3011805"/>
            <a:ext cx="2540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现场</a:t>
            </a:r>
            <a:r>
              <a:rPr lang="zh-CN" altLang="en-US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工作人员统一</a:t>
            </a:r>
            <a:r>
              <a:rPr lang="zh-CN" altLang="en-US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穿着国潮服饰，给予来宾最强 的视觉冲击。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矩形 5"/>
          <p:cNvSpPr/>
          <p:nvPr/>
        </p:nvSpPr>
        <p:spPr>
          <a:xfrm>
            <a:off x="210820" y="32258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/>
              <a:t>非遗传承大师</a:t>
            </a:r>
            <a:endParaRPr sz="1400"/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/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sp>
        <p:nvSpPr>
          <p:cNvPr id="14" name="副标题 9"/>
          <p:cNvSpPr txBox="1"/>
          <p:nvPr>
            <p:custDataLst>
              <p:tags r:id="rId1"/>
            </p:custDataLst>
          </p:nvPr>
        </p:nvSpPr>
        <p:spPr>
          <a:xfrm>
            <a:off x="2698115" y="866140"/>
            <a:ext cx="3035935" cy="631190"/>
          </a:xfrm>
          <a:prstGeom prst="rect">
            <a:avLst/>
          </a:prstGeom>
          <a:ln>
            <a:solidFill>
              <a:srgbClr val="F7E4AE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zh-CN" altLang="en-US" sz="3600" spc="300" dirty="0">
                <a:latin typeface="方正清刻本悦宋简体" panose="02000000000000000000" charset="-122"/>
                <a:ea typeface="方正清刻本悦宋简体" panose="02000000000000000000" charset="-122"/>
                <a:cs typeface="Adobe Arabic" panose="02040503050201020203" pitchFamily="18" charset="-78"/>
                <a:sym typeface="Arial" panose="020B0604020202020204" pitchFamily="34" charset="0"/>
              </a:rPr>
              <a:t>活动规则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4125" y="1727200"/>
            <a:ext cx="4681220" cy="44094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333821" y="2591062"/>
            <a:ext cx="4572000" cy="28613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000000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 </a:t>
            </a:r>
          </a:p>
          <a:p>
            <a:r>
              <a:rPr lang="zh-CN" altLang="en-US" sz="2000" dirty="0">
                <a:solidFill>
                  <a:srgbClr val="000000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博饼的玩法是：</a:t>
            </a:r>
          </a:p>
          <a:p>
            <a:r>
              <a:rPr lang="zh-CN" altLang="en-US" sz="2000" dirty="0">
                <a:solidFill>
                  <a:srgbClr val="000000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以桌为单位开博，</a:t>
            </a:r>
          </a:p>
          <a:p>
            <a:r>
              <a:rPr lang="zh-CN" altLang="en-US" sz="2000" dirty="0">
                <a:solidFill>
                  <a:srgbClr val="000000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轮流向碗内投掷骰子，</a:t>
            </a:r>
          </a:p>
          <a:p>
            <a:r>
              <a:rPr lang="zh-CN" altLang="en-US" sz="2000" dirty="0">
                <a:solidFill>
                  <a:srgbClr val="000000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一次同</a:t>
            </a:r>
          </a:p>
          <a:p>
            <a:r>
              <a:rPr lang="zh-CN" altLang="en-US" sz="2000" dirty="0">
                <a:solidFill>
                  <a:srgbClr val="000000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时投掷</a:t>
            </a:r>
            <a:r>
              <a:rPr lang="en-US" altLang="zh-CN" sz="2000" dirty="0">
                <a:solidFill>
                  <a:srgbClr val="000000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6</a:t>
            </a:r>
            <a:r>
              <a:rPr lang="zh-CN" altLang="en-US" sz="2000" dirty="0">
                <a:solidFill>
                  <a:srgbClr val="000000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颗骰子，</a:t>
            </a:r>
          </a:p>
          <a:p>
            <a:r>
              <a:rPr lang="zh-CN" altLang="en-US" sz="2000" dirty="0">
                <a:solidFill>
                  <a:srgbClr val="000000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根据骰子的排列组合，</a:t>
            </a:r>
          </a:p>
          <a:p>
            <a:r>
              <a:rPr lang="zh-CN" altLang="en-US" sz="2000" dirty="0">
                <a:solidFill>
                  <a:srgbClr val="000000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决定投掷者应分得什么样的</a:t>
            </a:r>
          </a:p>
          <a:p>
            <a:r>
              <a:rPr lang="zh-CN" altLang="en-US" sz="2000" dirty="0">
                <a:solidFill>
                  <a:srgbClr val="000000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奖品，直到所有的奖品博完为止。</a:t>
            </a:r>
            <a:endParaRPr lang="zh-CN" altLang="en-US" sz="2000" b="0" i="0" u="none" strike="noStrike" dirty="0">
              <a:solidFill>
                <a:srgbClr val="000000"/>
              </a:solidFill>
              <a:effectLst/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矩形 5"/>
          <p:cNvSpPr/>
          <p:nvPr/>
        </p:nvSpPr>
        <p:spPr>
          <a:xfrm>
            <a:off x="333375" y="36195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/>
              <a:t>非遗传承大师</a:t>
            </a:r>
            <a:endParaRPr sz="1400"/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/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sp>
        <p:nvSpPr>
          <p:cNvPr id="14" name="副标题 9"/>
          <p:cNvSpPr txBox="1"/>
          <p:nvPr>
            <p:custDataLst>
              <p:tags r:id="rId1"/>
            </p:custDataLst>
          </p:nvPr>
        </p:nvSpPr>
        <p:spPr>
          <a:xfrm>
            <a:off x="2447290" y="659130"/>
            <a:ext cx="3886835" cy="574675"/>
          </a:xfrm>
          <a:prstGeom prst="rect">
            <a:avLst/>
          </a:prstGeom>
          <a:ln>
            <a:solidFill>
              <a:srgbClr val="F7E4AE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zh-CN" altLang="en-US" sz="3200" dirty="0">
                <a:latin typeface="方正清刻本悦宋简体" panose="02000000000000000000" charset="-122"/>
                <a:ea typeface="方正清刻本悦宋简体" panose="02000000000000000000" charset="-122"/>
              </a:rPr>
              <a:t>博饼礼品建议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/>
          <a:srcRect l="12796" t="1037"/>
          <a:stretch>
            <a:fillRect/>
          </a:stretch>
        </p:blipFill>
        <p:spPr>
          <a:xfrm>
            <a:off x="3092450" y="1727200"/>
            <a:ext cx="6733540" cy="46266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36"/>
          <a:stretch>
            <a:fillRect/>
          </a:stretch>
        </p:blipFill>
        <p:spPr>
          <a:xfrm>
            <a:off x="7425522" y="-1"/>
            <a:ext cx="4766478" cy="684511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1045845" y="1959610"/>
            <a:ext cx="5384165" cy="2443480"/>
          </a:xfrm>
          <a:prstGeom prst="rect">
            <a:avLst/>
          </a:prstGeom>
          <a:solidFill>
            <a:srgbClr val="B78F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80745" y="1831975"/>
            <a:ext cx="5763260" cy="2718435"/>
          </a:xfrm>
          <a:prstGeom prst="rect">
            <a:avLst/>
          </a:prstGeom>
          <a:noFill/>
          <a:ln>
            <a:solidFill>
              <a:srgbClr val="B78F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13670" y="2095833"/>
            <a:ext cx="3917409" cy="9220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第 壹 章</a:t>
            </a:r>
          </a:p>
        </p:txBody>
      </p:sp>
      <p:sp>
        <p:nvSpPr>
          <p:cNvPr id="17" name="Content Placeholder 2"/>
          <p:cNvSpPr txBox="1"/>
          <p:nvPr/>
        </p:nvSpPr>
        <p:spPr>
          <a:xfrm>
            <a:off x="2627630" y="2980690"/>
            <a:ext cx="2947670" cy="88392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45034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4000" spc="6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活动总述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矩形 5"/>
          <p:cNvSpPr/>
          <p:nvPr/>
        </p:nvSpPr>
        <p:spPr>
          <a:xfrm>
            <a:off x="333375" y="36195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/>
              <a:t>非遗传承大师</a:t>
            </a:r>
            <a:endParaRPr sz="1400"/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/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5896" y="2501938"/>
            <a:ext cx="4064516" cy="2992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9423" y="2501938"/>
            <a:ext cx="4469865" cy="2979910"/>
          </a:xfrm>
          <a:prstGeom prst="rect">
            <a:avLst/>
          </a:prstGeom>
        </p:spPr>
      </p:pic>
      <p:sp>
        <p:nvSpPr>
          <p:cNvPr id="14" name="副标题 9"/>
          <p:cNvSpPr txBox="1"/>
          <p:nvPr>
            <p:custDataLst>
              <p:tags r:id="rId1"/>
            </p:custDataLst>
          </p:nvPr>
        </p:nvSpPr>
        <p:spPr>
          <a:xfrm>
            <a:off x="2447290" y="918210"/>
            <a:ext cx="3886835" cy="574675"/>
          </a:xfrm>
          <a:prstGeom prst="rect">
            <a:avLst/>
          </a:prstGeom>
          <a:ln>
            <a:solidFill>
              <a:srgbClr val="F7E4AE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zh-CN" altLang="en-US" sz="3200" dirty="0">
                <a:latin typeface="方正清刻本悦宋简体" panose="02000000000000000000" charset="-122"/>
                <a:ea typeface="方正清刻本悦宋简体" panose="02000000000000000000" charset="-122"/>
              </a:rPr>
              <a:t>博饼礼品建议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圆角矩形 7"/>
          <p:cNvSpPr/>
          <p:nvPr/>
        </p:nvSpPr>
        <p:spPr>
          <a:xfrm>
            <a:off x="334009" y="322579"/>
            <a:ext cx="11479532" cy="6180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矩形 12"/>
          <p:cNvSpPr/>
          <p:nvPr/>
        </p:nvSpPr>
        <p:spPr>
          <a:xfrm>
            <a:off x="-12066" y="-34926"/>
            <a:ext cx="12216767" cy="6895467"/>
          </a:xfrm>
          <a:prstGeom prst="rect">
            <a:avLst/>
          </a:prstGeom>
          <a:solidFill>
            <a:srgbClr val="941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矩形 5"/>
          <p:cNvSpPr/>
          <p:nvPr/>
        </p:nvSpPr>
        <p:spPr>
          <a:xfrm>
            <a:off x="210820" y="322580"/>
            <a:ext cx="11525250" cy="6134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文本框 33"/>
          <p:cNvSpPr txBox="1"/>
          <p:nvPr/>
        </p:nvSpPr>
        <p:spPr>
          <a:xfrm>
            <a:off x="7854315" y="3948429"/>
            <a:ext cx="2848611" cy="6883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FFFFFF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方正苏新诗柳楷简体" panose="02000000000000000000" charset="-122"/>
              </a:defRPr>
            </a:pPr>
            <a:r>
              <a:rPr sz="1800"/>
              <a:t>非遗传承大师</a:t>
            </a:r>
            <a:endParaRPr sz="1400"/>
          </a:p>
          <a:p>
            <a:pPr algn="ctr">
              <a:defRPr sz="1400">
                <a:solidFill>
                  <a:srgbClr val="FFFFFF"/>
                </a:solidFill>
                <a:latin typeface="WenYue-QingLongTi-NC-W5"/>
                <a:ea typeface="WenYue-QingLongTi-NC-W5"/>
                <a:cs typeface="WenYue-QingLongTi-NC-W5"/>
                <a:sym typeface="WenYue-QingLongTi-NC-W5"/>
              </a:defRPr>
            </a:pPr>
            <a:r>
              <a:rPr sz="1800"/>
              <a:t>        ——郑祥霖</a:t>
            </a:r>
          </a:p>
        </p:txBody>
      </p:sp>
      <p:pic>
        <p:nvPicPr>
          <p:cNvPr id="303" name="图片 9" descr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05" y="1727200"/>
            <a:ext cx="473076" cy="4826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" name="图片 16" descr="图层 8 拷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87755" y="486410"/>
            <a:ext cx="1116965" cy="919480"/>
          </a:xfrm>
          <a:prstGeom prst="rect">
            <a:avLst/>
          </a:prstGeom>
        </p:spPr>
      </p:pic>
      <p:sp>
        <p:nvSpPr>
          <p:cNvPr id="14" name="副标题 9"/>
          <p:cNvSpPr txBox="1"/>
          <p:nvPr>
            <p:custDataLst>
              <p:tags r:id="rId1"/>
            </p:custDataLst>
          </p:nvPr>
        </p:nvSpPr>
        <p:spPr>
          <a:xfrm>
            <a:off x="2698115" y="866140"/>
            <a:ext cx="3035935" cy="631190"/>
          </a:xfrm>
          <a:prstGeom prst="rect">
            <a:avLst/>
          </a:prstGeom>
          <a:ln>
            <a:solidFill>
              <a:srgbClr val="F7E4AE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zh-CN" altLang="en-US" sz="3600" spc="300" dirty="0">
                <a:latin typeface="方正宋刻本秀楷简体" panose="02000000000000000000" charset="-122"/>
                <a:ea typeface="方正宋刻本秀楷简体" panose="02000000000000000000" charset="-122"/>
                <a:cs typeface="Adobe Arabic" panose="02040503050201020203" pitchFamily="18" charset="-78"/>
                <a:sym typeface="Arial" panose="020B0604020202020204" pitchFamily="34" charset="0"/>
              </a:rPr>
              <a:t>认购有礼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77290" y="3011805"/>
            <a:ext cx="2540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博饼节期间认购的客户即可获得高档中秋月饼礼盒一份。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0110" y="1071880"/>
            <a:ext cx="5066030" cy="506603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0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2040" r="1815"/>
          <a:stretch>
            <a:fillRect/>
          </a:stretch>
        </p:blipFill>
        <p:spPr>
          <a:xfrm>
            <a:off x="0" y="0"/>
            <a:ext cx="12192000" cy="6852920"/>
          </a:xfrm>
          <a:prstGeom prst="rect">
            <a:avLst/>
          </a:prstGeom>
        </p:spPr>
      </p:pic>
      <p:sp>
        <p:nvSpPr>
          <p:cNvPr id="48" name="文本框 2"/>
          <p:cNvSpPr txBox="1"/>
          <p:nvPr/>
        </p:nvSpPr>
        <p:spPr>
          <a:xfrm>
            <a:off x="5965825" y="2200910"/>
            <a:ext cx="3239135" cy="8915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dist"/>
            <a:r>
              <a:rPr lang="zh-CN" altLang="en-US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姚体简体" panose="03000509000000000000" charset="-122"/>
                <a:ea typeface="方正姚体简体" panose="03000509000000000000" charset="-122"/>
              </a:rPr>
              <a:t>谢谢见阅</a:t>
            </a:r>
          </a:p>
        </p:txBody>
      </p:sp>
      <p:sp>
        <p:nvSpPr>
          <p:cNvPr id="47" name="文本框 4"/>
          <p:cNvSpPr txBox="1"/>
          <p:nvPr/>
        </p:nvSpPr>
        <p:spPr>
          <a:xfrm>
            <a:off x="3306445" y="3193415"/>
            <a:ext cx="9004300" cy="737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40000"/>
              </a:lnSpc>
            </a:pPr>
            <a:r>
              <a:rPr lang="zh-CN" alt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本方案为沟通方案，内容可根据主办方要求进行修改，从而达到最佳效果。</a:t>
            </a:r>
          </a:p>
          <a:p>
            <a:pPr algn="ctr">
              <a:lnSpc>
                <a:spcPct val="140000"/>
              </a:lnSpc>
            </a:pPr>
            <a:r>
              <a:rPr lang="zh-CN" alt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方案中所有图片仅供于参考，具体效果图待方案确认后创意设计。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占位符 10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7" b="17747"/>
          <a:stretch>
            <a:fillRect/>
          </a:stretch>
        </p:blipFill>
        <p:spPr>
          <a:xfrm>
            <a:off x="0" y="859367"/>
            <a:ext cx="12192000" cy="5223933"/>
          </a:xfrm>
        </p:spPr>
      </p:pic>
      <p:sp>
        <p:nvSpPr>
          <p:cNvPr id="6" name="矩形 5"/>
          <p:cNvSpPr/>
          <p:nvPr/>
        </p:nvSpPr>
        <p:spPr>
          <a:xfrm>
            <a:off x="0" y="859367"/>
            <a:ext cx="6070724" cy="53797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楷体" panose="02010609060101010101" charset="-122"/>
              <a:ea typeface="楷体" panose="02010609060101010101" charset="-122"/>
              <a:sym typeface="Arial" panose="020B06040202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161881" y="1616795"/>
            <a:ext cx="2362200" cy="7480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265" b="1" dirty="0">
                <a:solidFill>
                  <a:srgbClr val="F1CC9C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 pitchFamily="34" charset="0"/>
              </a:rPr>
              <a:t>活动背景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42781" y="1231581"/>
            <a:ext cx="5385160" cy="4692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865" dirty="0">
                <a:latin typeface="楷体" panose="02010609060101010101" charset="-122"/>
                <a:ea typeface="楷体" panose="02010609060101010101" charset="-122"/>
              </a:rPr>
              <a:t>闽南人的中秋流传着小春节大中秋的说法，主要原因是在闽南一带，中秋的隆重程度更大过于春节。</a:t>
            </a:r>
            <a:endParaRPr lang="en-US" altLang="zh-CN" sz="1865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1865" dirty="0">
                <a:latin typeface="楷体" panose="02010609060101010101" charset="-122"/>
                <a:ea typeface="楷体" panose="02010609060101010101" charset="-122"/>
              </a:rPr>
              <a:t>因为博饼文化的源远流长，博饼成为了如今闽南地区独具特色的民间习俗。</a:t>
            </a:r>
            <a:endParaRPr lang="en-US" altLang="zh-CN" sz="1865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1865" dirty="0">
                <a:latin typeface="楷体" panose="02010609060101010101" charset="-122"/>
                <a:ea typeface="楷体" panose="02010609060101010101" charset="-122"/>
              </a:rPr>
              <a:t>临到中秋时节，到处都是叮叮当当的骰子碰瓷碗的清脆悦耳声，所有聚人的地儿，都洋溢着一片喜气。</a:t>
            </a:r>
            <a:endParaRPr lang="zh-CN" altLang="en-US" sz="1400" dirty="0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sym typeface="Arial" panose="020B0604020202020204" pitchFamily="34" charset="0"/>
            </a:endParaRPr>
          </a:p>
        </p:txBody>
      </p:sp>
      <p:sp>
        <p:nvSpPr>
          <p:cNvPr id="7" name="副标题 9"/>
          <p:cNvSpPr txBox="1"/>
          <p:nvPr>
            <p:custDataLst>
              <p:tags r:id="rId1"/>
            </p:custDataLst>
          </p:nvPr>
        </p:nvSpPr>
        <p:spPr>
          <a:xfrm>
            <a:off x="6121279" y="2669669"/>
            <a:ext cx="2854985" cy="484253"/>
          </a:xfrm>
          <a:prstGeom prst="rect">
            <a:avLst/>
          </a:prstGeom>
          <a:ln>
            <a:solidFill>
              <a:srgbClr val="F7E4AE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zh-CN" altLang="en-US" sz="2135" dirty="0">
                <a:solidFill>
                  <a:srgbClr val="F7E4A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小春节</a:t>
            </a:r>
            <a:r>
              <a:rPr lang="en-US" altLang="zh-CN" sz="2135" dirty="0">
                <a:solidFill>
                  <a:srgbClr val="F7E4A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35" dirty="0">
                <a:solidFill>
                  <a:srgbClr val="F7E4A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大中秋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9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占位符 9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66" b="20166"/>
          <a:stretch>
            <a:fillRect/>
          </a:stretch>
        </p:blipFill>
        <p:spPr>
          <a:xfrm>
            <a:off x="1051984" y="891117"/>
            <a:ext cx="10179049" cy="5143500"/>
          </a:xfrm>
        </p:spPr>
      </p:pic>
      <p:sp>
        <p:nvSpPr>
          <p:cNvPr id="8" name="矩形 7"/>
          <p:cNvSpPr/>
          <p:nvPr/>
        </p:nvSpPr>
        <p:spPr>
          <a:xfrm>
            <a:off x="1051984" y="891117"/>
            <a:ext cx="10179049" cy="5143500"/>
          </a:xfrm>
          <a:prstGeom prst="rect">
            <a:avLst/>
          </a:prstGeom>
          <a:solidFill>
            <a:srgbClr val="58000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楷体" panose="02010609060101010101" charset="-122"/>
              <a:ea typeface="楷体" panose="02010609060101010101" charset="-122"/>
              <a:sym typeface="Arial" panose="020B0604020202020204" pitchFamily="34" charset="0"/>
            </a:endParaRPr>
          </a:p>
        </p:txBody>
      </p:sp>
      <p:sp>
        <p:nvSpPr>
          <p:cNvPr id="16" name="副标题 9"/>
          <p:cNvSpPr txBox="1"/>
          <p:nvPr>
            <p:custDataLst>
              <p:tags r:id="rId1"/>
            </p:custDataLst>
          </p:nvPr>
        </p:nvSpPr>
        <p:spPr>
          <a:xfrm>
            <a:off x="4714015" y="1328549"/>
            <a:ext cx="2854985" cy="484253"/>
          </a:xfrm>
          <a:prstGeom prst="rect">
            <a:avLst/>
          </a:prstGeom>
          <a:ln>
            <a:solidFill>
              <a:srgbClr val="F7E4AE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zh-CN" altLang="en-US" sz="2665" dirty="0">
                <a:solidFill>
                  <a:srgbClr val="F7E4AF"/>
                </a:solidFill>
                <a:latin typeface="楷体" panose="02010609060101010101" charset="-122"/>
                <a:ea typeface="楷体" panose="02010609060101010101" charset="-122"/>
              </a:rPr>
              <a:t>博饼文化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1254535" y="2180583"/>
            <a:ext cx="9773944" cy="3542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865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博饼（跋饼），起源于福建厦门鼓浪屿，始于清初，是一种独特的月饼文化，也是闽南人对历史的一种传承。相传，中秋博饼，是</a:t>
            </a:r>
            <a:r>
              <a:rPr lang="zh-CN" altLang="en-US" sz="1865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hlinkClick r:id="rId5"/>
              </a:rPr>
              <a:t>郑成功</a:t>
            </a:r>
            <a:r>
              <a:rPr lang="zh-CN" altLang="en-US" sz="1865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屯兵鼓浪屿时为解士兵的中秋相思之情、激励鼓舞士气而发明的。于是，一代一代传下来，就成了如今闽南地区独具特色的民间习俗。</a:t>
            </a:r>
            <a:endParaRPr lang="en-US" altLang="zh-CN" sz="1865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1865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如今博饼已演变为</a:t>
            </a:r>
            <a:r>
              <a:rPr lang="zh-CN" altLang="en-US" sz="1865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hlinkClick r:id="rId6"/>
              </a:rPr>
              <a:t>中秋节</a:t>
            </a:r>
            <a:r>
              <a:rPr lang="zh-CN" altLang="en-US" sz="1865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时的一种大众娱乐活动，用六粒</a:t>
            </a:r>
            <a:r>
              <a:rPr lang="zh-CN" altLang="en-US" sz="1865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hlinkClick r:id="rId7"/>
              </a:rPr>
              <a:t>骰子</a:t>
            </a:r>
            <a:r>
              <a:rPr lang="zh-CN" altLang="en-US" sz="1865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投掷结果组合来决定参与者的奖品。传统的</a:t>
            </a:r>
            <a:r>
              <a:rPr lang="zh-CN" altLang="en-US" sz="1865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hlinkClick r:id="rId8"/>
              </a:rPr>
              <a:t>奖品</a:t>
            </a:r>
            <a:r>
              <a:rPr lang="zh-CN" altLang="en-US" sz="1865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为大小不同的月饼，设状元</a:t>
            </a:r>
            <a:r>
              <a:rPr lang="en-US" altLang="zh-CN" sz="1865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lang="zh-CN" altLang="en-US" sz="1865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个，对堂</a:t>
            </a:r>
            <a:r>
              <a:rPr lang="en-US" altLang="zh-CN" sz="1865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en-US" sz="1865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个，三红</a:t>
            </a:r>
            <a:r>
              <a:rPr lang="en-US" altLang="zh-CN" sz="1865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</a:t>
            </a:r>
            <a:r>
              <a:rPr lang="zh-CN" altLang="en-US" sz="1865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个，四进</a:t>
            </a:r>
            <a:r>
              <a:rPr lang="en-US" altLang="zh-CN" sz="1865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</a:t>
            </a:r>
            <a:r>
              <a:rPr lang="zh-CN" altLang="en-US" sz="1865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个，二举</a:t>
            </a:r>
            <a:r>
              <a:rPr lang="en-US" altLang="zh-CN" sz="1865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16</a:t>
            </a:r>
            <a:r>
              <a:rPr lang="zh-CN" altLang="en-US" sz="1865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个，一秀</a:t>
            </a:r>
            <a:r>
              <a:rPr lang="en-US" altLang="zh-CN" sz="1865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32</a:t>
            </a:r>
            <a:r>
              <a:rPr lang="zh-CN" altLang="en-US" sz="1865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个。相传这种游戏可以预测人未来一年内的运气。</a:t>
            </a:r>
            <a:endParaRPr lang="zh-CN" altLang="en-US" sz="1865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Arial" panose="020B0604020202020204" pitchFamily="34" charset="0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-96481" y="393922"/>
            <a:ext cx="12476480" cy="0"/>
          </a:xfrm>
          <a:prstGeom prst="line">
            <a:avLst/>
          </a:prstGeom>
          <a:ln w="38100">
            <a:solidFill>
              <a:srgbClr val="F3BC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>
            <a:off x="-142201" y="6531832"/>
            <a:ext cx="12476480" cy="0"/>
          </a:xfrm>
          <a:prstGeom prst="line">
            <a:avLst/>
          </a:prstGeom>
          <a:ln w="38100">
            <a:solidFill>
              <a:srgbClr val="F3BC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l="2040" r="1815"/>
          <a:stretch>
            <a:fillRect/>
          </a:stretch>
        </p:blipFill>
        <p:spPr>
          <a:xfrm>
            <a:off x="0" y="0"/>
            <a:ext cx="12192000" cy="6852920"/>
          </a:xfrm>
          <a:prstGeom prst="rect">
            <a:avLst/>
          </a:prstGeom>
        </p:spPr>
      </p:pic>
      <p:sp>
        <p:nvSpPr>
          <p:cNvPr id="40" name="矩形 39"/>
          <p:cNvSpPr/>
          <p:nvPr/>
        </p:nvSpPr>
        <p:spPr>
          <a:xfrm>
            <a:off x="104775" y="146050"/>
            <a:ext cx="11972925" cy="6565900"/>
          </a:xfrm>
          <a:prstGeom prst="rect">
            <a:avLst/>
          </a:prstGeom>
          <a:noFill/>
          <a:ln w="28575">
            <a:solidFill>
              <a:srgbClr val="E4C9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方正宋刻本秀楷简体" panose="02000000000000000000" charset="-122"/>
              <a:ea typeface="方正宋刻本秀楷简体" panose="02000000000000000000" charset="-122"/>
              <a:cs typeface="+mn-ea"/>
              <a:sym typeface="+mn-lt"/>
            </a:endParaRPr>
          </a:p>
        </p:txBody>
      </p:sp>
      <p:sp>
        <p:nvSpPr>
          <p:cNvPr id="23555" name="标题 1"/>
          <p:cNvSpPr>
            <a:spLocks noGrp="1"/>
          </p:cNvSpPr>
          <p:nvPr/>
        </p:nvSpPr>
        <p:spPr>
          <a:xfrm>
            <a:off x="3585210" y="2128838"/>
            <a:ext cx="8333740" cy="316928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zh-CN" altLang="en-US" sz="4000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如此历史悠久的博饼</a:t>
            </a:r>
          </a:p>
          <a:p>
            <a:pPr algn="ctr" eaLnBrk="1" hangingPunct="1"/>
            <a:endParaRPr lang="zh-CN" altLang="en-US" sz="4000" dirty="0">
              <a:solidFill>
                <a:schemeClr val="bg1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algn="ctr" eaLnBrk="1" hangingPunct="1"/>
            <a:r>
              <a:rPr lang="zh-CN" altLang="en-US" sz="4000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怎样才能玩出新花样？</a:t>
            </a:r>
          </a:p>
          <a:p>
            <a:pPr algn="ctr" eaLnBrk="1" hangingPunct="1"/>
            <a:endParaRPr lang="en-US" altLang="zh-CN" sz="4000" dirty="0">
              <a:solidFill>
                <a:schemeClr val="bg1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algn="ctr" eaLnBrk="1" hangingPunct="1"/>
            <a:endParaRPr lang="en-US" altLang="zh-CN" sz="4000" dirty="0">
              <a:solidFill>
                <a:schemeClr val="bg1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</p:spTree>
  </p:cSld>
  <p:clrMapOvr>
    <a:masterClrMapping/>
  </p:clrMapOvr>
  <p:transition spd="slow"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39"/>
          <p:cNvSpPr/>
          <p:nvPr/>
        </p:nvSpPr>
        <p:spPr>
          <a:xfrm>
            <a:off x="104775" y="146050"/>
            <a:ext cx="11972925" cy="6565900"/>
          </a:xfrm>
          <a:prstGeom prst="rect">
            <a:avLst/>
          </a:prstGeom>
          <a:noFill/>
          <a:ln w="28575">
            <a:solidFill>
              <a:srgbClr val="E4C9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方正宋刻本秀楷简体" panose="02000000000000000000" charset="-122"/>
              <a:ea typeface="方正宋刻本秀楷简体" panose="02000000000000000000" charset="-122"/>
              <a:cs typeface="+mn-ea"/>
              <a:sym typeface="+mn-lt"/>
            </a:endParaRPr>
          </a:p>
        </p:txBody>
      </p:sp>
      <p:pic>
        <p:nvPicPr>
          <p:cNvPr id="23554" name="图片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8925" y="4586288"/>
            <a:ext cx="1743075" cy="22367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5" name="标题 1"/>
          <p:cNvSpPr>
            <a:spLocks noGrp="1"/>
          </p:cNvSpPr>
          <p:nvPr/>
        </p:nvSpPr>
        <p:spPr>
          <a:xfrm>
            <a:off x="1792605" y="252095"/>
            <a:ext cx="8333740" cy="14452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 eaLnBrk="1" hangingPunct="1"/>
            <a:endParaRPr lang="en-US" altLang="zh-CN" sz="4400" dirty="0">
              <a:solidFill>
                <a:schemeClr val="bg1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algn="ctr" eaLnBrk="1" hangingPunct="1"/>
            <a:r>
              <a:rPr lang="en-US" altLang="zh-CN" sz="4400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&lt;</a:t>
            </a:r>
            <a:r>
              <a:rPr lang="zh-CN" altLang="en-US" sz="4400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我们建议&gt;</a:t>
            </a:r>
          </a:p>
        </p:txBody>
      </p:sp>
      <p:sp>
        <p:nvSpPr>
          <p:cNvPr id="23556" name="文本框 1"/>
          <p:cNvSpPr txBox="1"/>
          <p:nvPr/>
        </p:nvSpPr>
        <p:spPr>
          <a:xfrm>
            <a:off x="1523365" y="2272030"/>
            <a:ext cx="369951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zh-CN" altLang="en-US" sz="3600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[新中式东方美学]</a:t>
            </a:r>
          </a:p>
        </p:txBody>
      </p:sp>
      <p:sp>
        <p:nvSpPr>
          <p:cNvPr id="23557" name="文本框 2"/>
          <p:cNvSpPr txBox="1"/>
          <p:nvPr/>
        </p:nvSpPr>
        <p:spPr>
          <a:xfrm>
            <a:off x="6656071" y="2246630"/>
            <a:ext cx="415036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 eaLnBrk="1" hangingPunct="1">
              <a:buClrTx/>
              <a:buSzTx/>
              <a:buFontTx/>
            </a:pPr>
            <a:r>
              <a:rPr lang="zh-CN" altLang="en-US" sz="3600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[现代时尚艺术美学]</a:t>
            </a:r>
          </a:p>
        </p:txBody>
      </p:sp>
      <p:grpSp>
        <p:nvGrpSpPr>
          <p:cNvPr id="23558" name="组合 6"/>
          <p:cNvGrpSpPr/>
          <p:nvPr/>
        </p:nvGrpSpPr>
        <p:grpSpPr>
          <a:xfrm>
            <a:off x="5813425" y="2364105"/>
            <a:ext cx="506413" cy="473075"/>
            <a:chOff x="9139" y="4719"/>
            <a:chExt cx="907" cy="848"/>
          </a:xfrm>
        </p:grpSpPr>
        <p:cxnSp>
          <p:nvCxnSpPr>
            <p:cNvPr id="4" name="直接连接符 3"/>
            <p:cNvCxnSpPr/>
            <p:nvPr/>
          </p:nvCxnSpPr>
          <p:spPr>
            <a:xfrm flipH="1">
              <a:off x="9222" y="4719"/>
              <a:ext cx="824" cy="825"/>
            </a:xfrm>
            <a:prstGeom prst="line">
              <a:avLst/>
            </a:prstGeom>
            <a:ln w="1301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 flipH="1" flipV="1">
              <a:off x="9139" y="4719"/>
              <a:ext cx="907" cy="849"/>
            </a:xfrm>
            <a:prstGeom prst="line">
              <a:avLst/>
            </a:prstGeom>
            <a:ln w="1301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下箭头 7"/>
          <p:cNvSpPr/>
          <p:nvPr/>
        </p:nvSpPr>
        <p:spPr>
          <a:xfrm>
            <a:off x="5900738" y="3266123"/>
            <a:ext cx="419100" cy="746125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方正宋刻本秀楷简体" panose="02000000000000000000" charset="-122"/>
              <a:ea typeface="方正宋刻本秀楷简体" panose="02000000000000000000" charset="-122"/>
              <a:cs typeface="+mn-cs"/>
            </a:endParaRPr>
          </a:p>
        </p:txBody>
      </p:sp>
      <p:sp>
        <p:nvSpPr>
          <p:cNvPr id="23560" name="文本框 9"/>
          <p:cNvSpPr txBox="1"/>
          <p:nvPr/>
        </p:nvSpPr>
        <p:spPr>
          <a:xfrm>
            <a:off x="4328001" y="4140200"/>
            <a:ext cx="3535680" cy="110680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 eaLnBrk="1" hangingPunct="1">
              <a:buClrTx/>
              <a:buSzTx/>
              <a:buFontTx/>
            </a:pPr>
            <a:r>
              <a:rPr lang="zh-CN" altLang="en-US" sz="6600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【国潮】</a:t>
            </a:r>
          </a:p>
        </p:txBody>
      </p:sp>
      <p:sp>
        <p:nvSpPr>
          <p:cNvPr id="23561" name="文本框 10"/>
          <p:cNvSpPr txBox="1"/>
          <p:nvPr/>
        </p:nvSpPr>
        <p:spPr>
          <a:xfrm>
            <a:off x="2413953" y="5279073"/>
            <a:ext cx="7354887" cy="10109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zh-CN" altLang="en-US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新中式东方美学结合现代时尚艺术美学，成就传统文化与现代流行并重，</a:t>
            </a:r>
            <a:r>
              <a:rPr lang="zh-CN" altLang="en-US" sz="2800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潮玩博饼文化节</a:t>
            </a:r>
          </a:p>
        </p:txBody>
      </p:sp>
    </p:spTree>
  </p:cSld>
  <p:clrMapOvr>
    <a:masterClrMapping/>
  </p:clrMapOvr>
  <p:transition spd="slow"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2040" r="1815"/>
          <a:stretch>
            <a:fillRect/>
          </a:stretch>
        </p:blipFill>
        <p:spPr>
          <a:xfrm>
            <a:off x="0" y="0"/>
            <a:ext cx="12192000" cy="685292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6649616" y="689360"/>
            <a:ext cx="2159000" cy="1033145"/>
            <a:chOff x="6754391" y="468620"/>
            <a:chExt cx="2159000" cy="1033145"/>
          </a:xfrm>
        </p:grpSpPr>
        <p:sp>
          <p:nvSpPr>
            <p:cNvPr id="4" name="文本框 3"/>
            <p:cNvSpPr txBox="1"/>
            <p:nvPr/>
          </p:nvSpPr>
          <p:spPr>
            <a:xfrm>
              <a:off x="6754391" y="548630"/>
              <a:ext cx="2159000" cy="953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800" dirty="0">
                  <a:solidFill>
                    <a:schemeClr val="bg1"/>
                  </a:solidFill>
                  <a:latin typeface="方正宋刻本秀楷简体" panose="02000000000000000000" charset="-122"/>
                  <a:ea typeface="方正宋刻本秀楷简体" panose="02000000000000000000" charset="-122"/>
                  <a:cs typeface="方正宋刻本秀楷简体" panose="02000000000000000000" charset="-122"/>
                  <a:sym typeface="+mn-lt"/>
                </a:rPr>
                <a:t>活 动 概 况</a:t>
              </a:r>
            </a:p>
            <a:p>
              <a:endParaRPr lang="zh-CN" altLang="en-US" sz="2800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6762011" y="468620"/>
              <a:ext cx="2115185" cy="63246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  <p:cxnSp>
        <p:nvCxnSpPr>
          <p:cNvPr id="12" name="直接连接符 11"/>
          <p:cNvCxnSpPr/>
          <p:nvPr/>
        </p:nvCxnSpPr>
        <p:spPr>
          <a:xfrm>
            <a:off x="4699717" y="1921430"/>
            <a:ext cx="0" cy="3585291"/>
          </a:xfrm>
          <a:prstGeom prst="line">
            <a:avLst/>
          </a:prstGeom>
          <a:ln>
            <a:solidFill>
              <a:srgbClr val="F4E7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5163185" y="1722755"/>
            <a:ext cx="662114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活动主题：盛世国潮</a:t>
            </a:r>
            <a:r>
              <a:rPr lang="zh-CN" altLang="en-US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，博礼中秋</a:t>
            </a:r>
          </a:p>
          <a:p>
            <a:pPr>
              <a:lnSpc>
                <a:spcPct val="200000"/>
              </a:lnSpc>
            </a:pPr>
            <a:r>
              <a:rPr lang="en-US" altLang="zh-CN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                  ——</a:t>
            </a:r>
            <a:r>
              <a:rPr lang="zh-CN" altLang="en-US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地产首届国潮中秋博饼文化节</a:t>
            </a:r>
            <a:endParaRPr lang="zh-CN" altLang="en-US" dirty="0">
              <a:solidFill>
                <a:schemeClr val="bg1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活动时间：</a:t>
            </a:r>
            <a:r>
              <a:rPr lang="en-US" altLang="zh-CN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9</a:t>
            </a:r>
            <a:r>
              <a:rPr lang="zh-CN" altLang="en-US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月月度</a:t>
            </a:r>
            <a:r>
              <a:rPr lang="en-US" altLang="zh-CN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+10.1-10.8</a:t>
            </a:r>
          </a:p>
          <a:p>
            <a:pPr>
              <a:lnSpc>
                <a:spcPct val="200000"/>
              </a:lnSpc>
            </a:pPr>
            <a:r>
              <a:rPr lang="zh-CN" altLang="en-US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活动地点：</a:t>
            </a:r>
            <a:r>
              <a:rPr lang="zh-CN" altLang="en-US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营销中心</a:t>
            </a:r>
            <a:endParaRPr lang="en-US" altLang="zh-CN" dirty="0">
              <a:solidFill>
                <a:schemeClr val="bg1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参与客群：业主及新老客户</a:t>
            </a:r>
          </a:p>
          <a:p>
            <a:pPr>
              <a:lnSpc>
                <a:spcPct val="200000"/>
              </a:lnSpc>
            </a:pPr>
            <a:r>
              <a:rPr lang="zh-CN" altLang="en-US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活动形式：国潮中秋</a:t>
            </a:r>
            <a:r>
              <a:rPr lang="zh-CN" altLang="en-US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氛围打卡</a:t>
            </a:r>
            <a:r>
              <a:rPr lang="en-US" altLang="zh-CN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+</a:t>
            </a:r>
            <a:r>
              <a:rPr lang="zh-CN" altLang="en-US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狂欢</a:t>
            </a:r>
            <a:r>
              <a:rPr lang="zh-CN" altLang="en-US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博礼</a:t>
            </a:r>
            <a:r>
              <a:rPr lang="en-US" altLang="zh-CN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+</a:t>
            </a:r>
            <a:r>
              <a:rPr lang="zh-CN" altLang="en-US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民俗体验</a:t>
            </a:r>
            <a:r>
              <a:rPr lang="en-US" altLang="zh-CN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+</a:t>
            </a:r>
            <a:r>
              <a:rPr lang="zh-CN" altLang="en-US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特色</a:t>
            </a:r>
            <a:r>
              <a:rPr lang="zh-CN" altLang="en-US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演出</a:t>
            </a:r>
          </a:p>
          <a:p>
            <a:pPr>
              <a:lnSpc>
                <a:spcPct val="200000"/>
              </a:lnSpc>
            </a:pPr>
            <a:r>
              <a:rPr lang="zh-CN" altLang="en-US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活动调性：国潮</a:t>
            </a:r>
            <a:r>
              <a:rPr lang="en-US" altLang="zh-CN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/</a:t>
            </a:r>
            <a:r>
              <a:rPr lang="zh-CN" altLang="en-US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团圆</a:t>
            </a:r>
            <a:r>
              <a:rPr lang="en-US" altLang="zh-CN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/</a:t>
            </a:r>
            <a:r>
              <a:rPr lang="zh-CN" altLang="en-US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热闹</a:t>
            </a:r>
            <a:r>
              <a:rPr lang="en-US" altLang="zh-CN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/</a:t>
            </a:r>
            <a:r>
              <a:rPr lang="zh-CN" altLang="en-US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欢快</a:t>
            </a:r>
            <a:r>
              <a:rPr lang="en-US" altLang="zh-CN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/</a:t>
            </a:r>
            <a:r>
              <a:rPr lang="zh-CN" altLang="en-US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喜庆</a:t>
            </a:r>
            <a:r>
              <a:rPr lang="en-US" altLang="zh-CN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/</a:t>
            </a:r>
            <a:r>
              <a:rPr lang="zh-CN" altLang="en-US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激情</a:t>
            </a:r>
            <a:endParaRPr lang="en-US" altLang="zh-CN" dirty="0">
              <a:solidFill>
                <a:schemeClr val="bg1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>
              <a:lnSpc>
                <a:spcPct val="200000"/>
              </a:lnSpc>
            </a:pPr>
            <a:endParaRPr lang="en-US" altLang="zh-CN" dirty="0">
              <a:solidFill>
                <a:schemeClr val="bg1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DcxMjllNjM0NmYyYjg4MTEzYmNiMzA0ODU0ZmVlNmE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304"/>
  <p:tag name="KSO_WM_UNIT_TYPE" val="a"/>
  <p:tag name="KSO_WM_UNIT_INDEX" val="1"/>
  <p:tag name="KSO_WM_UNIT_ID" val="custom160304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304"/>
  <p:tag name="KSO_WM_UNIT_TYPE" val="a"/>
  <p:tag name="KSO_WM_UNIT_INDEX" val="1"/>
  <p:tag name="KSO_WM_UNIT_ID" val="custom160304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304"/>
  <p:tag name="KSO_WM_UNIT_TYPE" val="a"/>
  <p:tag name="KSO_WM_UNIT_INDEX" val="1"/>
  <p:tag name="KSO_WM_UNIT_ID" val="custom160304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304"/>
  <p:tag name="KSO_WM_UNIT_TYPE" val="a"/>
  <p:tag name="KSO_WM_UNIT_INDEX" val="1"/>
  <p:tag name="KSO_WM_UNIT_ID" val="custom160304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85050"/>
  <p:tag name="KSO_WM_UNIT_TYPE" val="b"/>
  <p:tag name="KSO_WM_UNIT_INDEX" val="1"/>
  <p:tag name="KSO_WM_UNIT_ID" val="custom20185050_1*b*1"/>
  <p:tag name="KSO_WM_UNIT_LAYERLEVEL" val="1"/>
  <p:tag name="KSO_WM_UNIT_VALUE" val="117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Lorem ipsum dolor sit amet, consectetur adipisicing elit.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85050"/>
  <p:tag name="KSO_WM_UNIT_TYPE" val="b"/>
  <p:tag name="KSO_WM_UNIT_INDEX" val="1"/>
  <p:tag name="KSO_WM_UNIT_ID" val="custom20185050_1*b*1"/>
  <p:tag name="KSO_WM_UNIT_LAYERLEVEL" val="1"/>
  <p:tag name="KSO_WM_UNIT_VALUE" val="117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Lorem ipsum dolor sit amet, consectetur adipisicing elit.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304"/>
  <p:tag name="KSO_WM_UNIT_TYPE" val="a"/>
  <p:tag name="KSO_WM_UNIT_INDEX" val="1"/>
  <p:tag name="KSO_WM_UNIT_ID" val="custom160304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304"/>
  <p:tag name="KSO_WM_UNIT_TYPE" val="a"/>
  <p:tag name="KSO_WM_UNIT_INDEX" val="1"/>
  <p:tag name="KSO_WM_UNIT_ID" val="custom160304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85050"/>
  <p:tag name="KSO_WM_UNIT_TYPE" val="b"/>
  <p:tag name="KSO_WM_UNIT_INDEX" val="1"/>
  <p:tag name="KSO_WM_UNIT_ID" val="custom20185050_1*b*1"/>
  <p:tag name="KSO_WM_UNIT_LAYERLEVEL" val="1"/>
  <p:tag name="KSO_WM_UNIT_VALUE" val="117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Lorem ipsum dolor sit amet, consectetur adipisicing elit.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304"/>
  <p:tag name="KSO_WM_UNIT_TYPE" val="a"/>
  <p:tag name="KSO_WM_UNIT_INDEX" val="1"/>
  <p:tag name="KSO_WM_UNIT_ID" val="custom160304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85050"/>
  <p:tag name="KSO_WM_UNIT_TYPE" val="b"/>
  <p:tag name="KSO_WM_UNIT_INDEX" val="1"/>
  <p:tag name="KSO_WM_UNIT_ID" val="custom20185050_1*b*1"/>
  <p:tag name="KSO_WM_UNIT_LAYERLEVEL" val="1"/>
  <p:tag name="KSO_WM_UNIT_VALUE" val="117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Lorem ipsum dolor sit amet, consectetur adipisicing elit.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85050"/>
  <p:tag name="KSO_WM_UNIT_TYPE" val="b"/>
  <p:tag name="KSO_WM_UNIT_INDEX" val="1"/>
  <p:tag name="KSO_WM_UNIT_ID" val="custom20185050_1*b*1"/>
  <p:tag name="KSO_WM_UNIT_LAYERLEVEL" val="1"/>
  <p:tag name="KSO_WM_UNIT_VALUE" val="117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Lorem ipsum dolor sit amet, consectetur adipisicing elit.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85050"/>
  <p:tag name="KSO_WM_UNIT_TYPE" val="b"/>
  <p:tag name="KSO_WM_UNIT_INDEX" val="1"/>
  <p:tag name="KSO_WM_UNIT_ID" val="custom20185050_1*b*1"/>
  <p:tag name="KSO_WM_UNIT_LAYERLEVEL" val="1"/>
  <p:tag name="KSO_WM_UNIT_VALUE" val="117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Lorem ipsum dolor sit amet, consectetur adipisicing elit.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85050"/>
  <p:tag name="KSO_WM_UNIT_TYPE" val="b"/>
  <p:tag name="KSO_WM_UNIT_INDEX" val="1"/>
  <p:tag name="KSO_WM_UNIT_ID" val="custom20185050_1*b*1"/>
  <p:tag name="KSO_WM_UNIT_LAYERLEVEL" val="1"/>
  <p:tag name="KSO_WM_UNIT_VALUE" val="117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Lorem ipsum dolor sit amet, consectetur adipisicing elit.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85050"/>
  <p:tag name="KSO_WM_UNIT_TYPE" val="b"/>
  <p:tag name="KSO_WM_UNIT_INDEX" val="1"/>
  <p:tag name="KSO_WM_UNIT_ID" val="custom20185050_1*b*1"/>
  <p:tag name="KSO_WM_UNIT_LAYERLEVEL" val="1"/>
  <p:tag name="KSO_WM_UNIT_VALUE" val="117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Lorem ipsum dolor sit amet, consectetur adipisicing elit.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85050"/>
  <p:tag name="KSO_WM_UNIT_TYPE" val="b"/>
  <p:tag name="KSO_WM_UNIT_INDEX" val="1"/>
  <p:tag name="KSO_WM_UNIT_ID" val="custom20185050_1*b*1"/>
  <p:tag name="KSO_WM_UNIT_LAYERLEVEL" val="1"/>
  <p:tag name="KSO_WM_UNIT_VALUE" val="117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Lorem ipsum dolor sit amet, consectetur adipisicing elit.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85050"/>
  <p:tag name="KSO_WM_UNIT_TYPE" val="b"/>
  <p:tag name="KSO_WM_UNIT_INDEX" val="1"/>
  <p:tag name="KSO_WM_UNIT_ID" val="custom20185050_1*b*1"/>
  <p:tag name="KSO_WM_UNIT_LAYERLEVEL" val="1"/>
  <p:tag name="KSO_WM_UNIT_VALUE" val="117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Lorem ipsum dolor sit amet, consectetur adipisicing elit.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85050"/>
  <p:tag name="KSO_WM_UNIT_TYPE" val="b"/>
  <p:tag name="KSO_WM_UNIT_INDEX" val="1"/>
  <p:tag name="KSO_WM_UNIT_ID" val="custom20185050_1*b*1"/>
  <p:tag name="KSO_WM_UNIT_LAYERLEVEL" val="1"/>
  <p:tag name="KSO_WM_UNIT_VALUE" val="117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Lorem ipsum dolor sit amet, consectetur adipisicing elit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85050"/>
  <p:tag name="KSO_WM_UNIT_TYPE" val="b"/>
  <p:tag name="KSO_WM_UNIT_INDEX" val="1"/>
  <p:tag name="KSO_WM_UNIT_ID" val="custom20185050_1*b*1"/>
  <p:tag name="KSO_WM_UNIT_LAYERLEVEL" val="1"/>
  <p:tag name="KSO_WM_UNIT_VALUE" val="117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Lorem ipsum dolor sit amet, consectetur adipisicing elit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304"/>
  <p:tag name="KSO_WM_UNIT_TYPE" val="a"/>
  <p:tag name="KSO_WM_UNIT_INDEX" val="1"/>
  <p:tag name="KSO_WM_UNIT_ID" val="custom160304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304"/>
  <p:tag name="KSO_WM_UNIT_TYPE" val="a"/>
  <p:tag name="KSO_WM_UNIT_INDEX" val="1"/>
  <p:tag name="KSO_WM_UNIT_ID" val="custom160304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85050"/>
  <p:tag name="KSO_WM_UNIT_TYPE" val="b"/>
  <p:tag name="KSO_WM_UNIT_INDEX" val="1"/>
  <p:tag name="KSO_WM_UNIT_ID" val="custom20185050_1*b*1"/>
  <p:tag name="KSO_WM_UNIT_LAYERLEVEL" val="1"/>
  <p:tag name="KSO_WM_UNIT_VALUE" val="117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Lorem ipsum dolor sit amet, consectetur adipisicing elit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85050"/>
  <p:tag name="KSO_WM_UNIT_TYPE" val="b"/>
  <p:tag name="KSO_WM_UNIT_INDEX" val="1"/>
  <p:tag name="KSO_WM_UNIT_ID" val="custom20185050_1*b*1"/>
  <p:tag name="KSO_WM_UNIT_LAYERLEVEL" val="1"/>
  <p:tag name="KSO_WM_UNIT_VALUE" val="117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Lorem ipsum dolor sit amet, consectetur adipisicing elit.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304"/>
  <p:tag name="KSO_WM_UNIT_TYPE" val="a"/>
  <p:tag name="KSO_WM_UNIT_INDEX" val="1"/>
  <p:tag name="KSO_WM_UNIT_ID" val="custom160304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304"/>
  <p:tag name="KSO_WM_UNIT_TYPE" val="a"/>
  <p:tag name="KSO_WM_UNIT_INDEX" val="1"/>
  <p:tag name="KSO_WM_UNIT_ID" val="custom160304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Century Gothic"/>
        <a:ea typeface="微软雅黑"/>
        <a:cs typeface=""/>
      </a:majorFont>
      <a:minorFont>
        <a:latin typeface="Century Gothic"/>
        <a:ea typeface="微软雅黑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思源黑体 CN ExtraLight"/>
        <a:ea typeface="字魂36号-正文宋楷"/>
        <a:cs typeface=""/>
      </a:majorFont>
      <a:minorFont>
        <a:latin typeface="思源黑体 CN ExtraLight"/>
        <a:ea typeface="字魂36号-正文宋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1244</Words>
  <PresentationFormat>宽屏</PresentationFormat>
  <Paragraphs>196</Paragraphs>
  <Slides>42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42</vt:i4>
      </vt:variant>
    </vt:vector>
  </HeadingPairs>
  <TitlesOfParts>
    <vt:vector size="58" baseType="lpstr">
      <vt:lpstr>WenYue-QingLongTi-NC-W5</vt:lpstr>
      <vt:lpstr>等线</vt:lpstr>
      <vt:lpstr>等线 Light</vt:lpstr>
      <vt:lpstr>方正清刻本悦宋简体</vt:lpstr>
      <vt:lpstr>方正宋刻本秀楷简体</vt:lpstr>
      <vt:lpstr>方正苏新诗柳楷简体</vt:lpstr>
      <vt:lpstr>方正姚体简体</vt:lpstr>
      <vt:lpstr>楷体</vt:lpstr>
      <vt:lpstr>思源黑体 CN ExtraLight</vt:lpstr>
      <vt:lpstr>微软雅黑</vt:lpstr>
      <vt:lpstr>Arial</vt:lpstr>
      <vt:lpstr>Century Gothic</vt:lpstr>
      <vt:lpstr>Wingdings</vt:lpstr>
      <vt:lpstr>Office 主题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流水博堆头</vt:lpstr>
      <vt:lpstr>桌博区</vt:lpstr>
      <vt:lpstr>PowerPoint 演示文稿</vt:lpstr>
      <vt:lpstr>PowerPoint 演示文稿</vt:lpstr>
      <vt:lpstr>PowerPoint 演示文稿</vt:lpstr>
      <vt:lpstr>PowerPoint 演示文稿</vt:lpstr>
      <vt:lpstr>来宾签到后即可领取一张博饼券，凭券参与博饼。 </vt:lpstr>
      <vt:lpstr>日常流水博</vt:lpstr>
      <vt:lpstr>周末桌博</vt:lpstr>
      <vt:lpstr>王中王角逐之夜</vt:lpstr>
      <vt:lpstr>活动流程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状元王中王颁奖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2018-09-20T02:15:00Z</dcterms:created>
  <dcterms:modified xsi:type="dcterms:W3CDTF">2022-08-25T01:29:40Z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27A895B7970C4A698C76E54B74686F33</vt:lpwstr>
  </property>
  <property fmtid="{D5CDD505-2E9C-101B-9397-08002B2CF9AE}" pid="3" name="KSOProductBuildVer">
    <vt:lpwstr>2052-11.1.0.11875</vt:lpwstr>
  </property>
  <property fmtid="{D5CDD505-2E9C-101B-9397-08002B2CF9AE}" pid="4" name="NXPowerLiteLastOptimized">
    <vt:lpwstr>3567284</vt:lpwstr>
  </property>
  <property fmtid="{D5CDD505-2E9C-101B-9397-08002B2CF9AE}" pid="5" name="NXPowerLiteSettings">
    <vt:lpwstr>C700052003A000</vt:lpwstr>
  </property>
  <property fmtid="{D5CDD505-2E9C-101B-9397-08002B2CF9AE}" pid="6" name="NXPowerLiteVersion">
    <vt:lpwstr>D8.0.2</vt:lpwstr>
  </property>
</Properties>
</file>