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41"/>
  </p:handoutMasterIdLst>
  <p:sldIdLst>
    <p:sldId id="256" r:id="rId3"/>
    <p:sldId id="257" r:id="rId5"/>
    <p:sldId id="280" r:id="rId6"/>
    <p:sldId id="258" r:id="rId7"/>
    <p:sldId id="259" r:id="rId8"/>
    <p:sldId id="260" r:id="rId9"/>
    <p:sldId id="281" r:id="rId10"/>
    <p:sldId id="311" r:id="rId11"/>
    <p:sldId id="261" r:id="rId12"/>
    <p:sldId id="262" r:id="rId13"/>
    <p:sldId id="265" r:id="rId14"/>
    <p:sldId id="263" r:id="rId15"/>
    <p:sldId id="309" r:id="rId16"/>
    <p:sldId id="266" r:id="rId17"/>
    <p:sldId id="268" r:id="rId18"/>
    <p:sldId id="269" r:id="rId19"/>
    <p:sldId id="270" r:id="rId20"/>
    <p:sldId id="310" r:id="rId21"/>
    <p:sldId id="279" r:id="rId22"/>
    <p:sldId id="282" r:id="rId23"/>
    <p:sldId id="271" r:id="rId24"/>
    <p:sldId id="272" r:id="rId25"/>
    <p:sldId id="285" r:id="rId26"/>
    <p:sldId id="273" r:id="rId27"/>
    <p:sldId id="284" r:id="rId28"/>
    <p:sldId id="274" r:id="rId29"/>
    <p:sldId id="275" r:id="rId30"/>
    <p:sldId id="312" r:id="rId31"/>
    <p:sldId id="313" r:id="rId32"/>
    <p:sldId id="314" r:id="rId33"/>
    <p:sldId id="318" r:id="rId34"/>
    <p:sldId id="276" r:id="rId35"/>
    <p:sldId id="277" r:id="rId36"/>
    <p:sldId id="278" r:id="rId37"/>
    <p:sldId id="315" r:id="rId38"/>
    <p:sldId id="316" r:id="rId39"/>
    <p:sldId id="283" r:id="rId40"/>
  </p:sldIdLst>
  <p:sldSz cx="12192000" cy="6858000"/>
  <p:notesSz cx="6858000" cy="9144000"/>
  <p:custDataLst>
    <p:tags r:id="rId4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B0A1"/>
    <a:srgbClr val="FFFFFF"/>
    <a:srgbClr val="212A34"/>
    <a:srgbClr val="1F2930"/>
    <a:srgbClr val="C7B177"/>
    <a:srgbClr val="DDA121"/>
    <a:srgbClr val="9F2731"/>
    <a:srgbClr val="1C0101"/>
    <a:srgbClr val="FDB057"/>
    <a:srgbClr val="B82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>
      <p:cViewPr varScale="1">
        <p:scale>
          <a:sx n="125" d="100"/>
          <a:sy n="125" d="100"/>
        </p:scale>
        <p:origin x="108" y="636"/>
      </p:cViewPr>
      <p:guideLst>
        <p:guide orient="horz" pos="2159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5" Type="http://schemas.openxmlformats.org/officeDocument/2006/relationships/tags" Target="tags/tag101.xml"/><Relationship Id="rId44" Type="http://schemas.openxmlformats.org/officeDocument/2006/relationships/tableStyles" Target="tableStyles.xml"/><Relationship Id="rId43" Type="http://schemas.openxmlformats.org/officeDocument/2006/relationships/viewProps" Target="viewProps.xml"/><Relationship Id="rId42" Type="http://schemas.openxmlformats.org/officeDocument/2006/relationships/presProps" Target="presProps.xml"/><Relationship Id="rId41" Type="http://schemas.openxmlformats.org/officeDocument/2006/relationships/handoutMaster" Target="handoutMasters/handoutMaster1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73.xml"/><Relationship Id="rId4" Type="http://schemas.openxmlformats.org/officeDocument/2006/relationships/image" Target="../media/image12.jpeg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74.xml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75.xml"/><Relationship Id="rId4" Type="http://schemas.openxmlformats.org/officeDocument/2006/relationships/image" Target="../media/image18.jpeg"/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76.xml"/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77.xml"/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78.xml"/><Relationship Id="rId4" Type="http://schemas.openxmlformats.org/officeDocument/2006/relationships/image" Target="../media/image16.jpeg"/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79.xml"/><Relationship Id="rId4" Type="http://schemas.openxmlformats.org/officeDocument/2006/relationships/image" Target="../media/image12.jpeg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tags" Target="../tags/tag80.xml"/><Relationship Id="rId5" Type="http://schemas.openxmlformats.org/officeDocument/2006/relationships/image" Target="../media/image26.jpeg"/><Relationship Id="rId4" Type="http://schemas.openxmlformats.org/officeDocument/2006/relationships/image" Target="../media/image27.jpeg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81.xml"/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82.xml"/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4.xml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83.xml"/><Relationship Id="rId1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84.xml"/><Relationship Id="rId1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85.xml"/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tags" Target="../tags/tag86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87.xml"/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image" Target="../media/image1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7" Type="http://schemas.openxmlformats.org/officeDocument/2006/relationships/slideLayout" Target="../slideLayouts/slideLayout7.xml"/><Relationship Id="rId6" Type="http://schemas.openxmlformats.org/officeDocument/2006/relationships/tags" Target="../tags/tag88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89.xml"/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image" Target="../media/image1.jpeg"/></Relationships>
</file>

<file path=ppt/slides/_rels/slide2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tags" Target="../tags/tag90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91.xml"/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image" Target="../media/image1.jpeg"/></Relationships>
</file>

<file path=ppt/slides/_rels/slide2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92.xml"/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5.xml"/><Relationship Id="rId1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93.xml"/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image" Target="../media/image1.jpe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94.xml"/><Relationship Id="rId2" Type="http://schemas.openxmlformats.org/officeDocument/2006/relationships/image" Target="../media/image52.jpeg"/><Relationship Id="rId1" Type="http://schemas.openxmlformats.org/officeDocument/2006/relationships/image" Target="../media/image1.jpeg"/></Relationships>
</file>

<file path=ppt/slides/_rels/slide3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95.xml"/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image" Target="../media/image1.jpeg"/></Relationships>
</file>

<file path=ppt/slides/_rels/slide3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96.xml"/><Relationship Id="rId4" Type="http://schemas.openxmlformats.org/officeDocument/2006/relationships/image" Target="../media/image56.jpeg"/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image" Target="../media/image1.jpeg"/></Relationships>
</file>

<file path=ppt/slides/_rels/slide3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97.xml"/><Relationship Id="rId4" Type="http://schemas.openxmlformats.org/officeDocument/2006/relationships/image" Target="../media/image59.jpeg"/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image" Target="../media/image1.jpeg"/></Relationships>
</file>

<file path=ppt/slides/_rels/slide3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98.xml"/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image" Target="../media/image1.jpeg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99.xml"/><Relationship Id="rId2" Type="http://schemas.openxmlformats.org/officeDocument/2006/relationships/image" Target="../media/image61.jpeg"/><Relationship Id="rId1" Type="http://schemas.openxmlformats.org/officeDocument/2006/relationships/image" Target="../media/image1.jpeg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00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67.xml"/><Relationship Id="rId2" Type="http://schemas.openxmlformats.org/officeDocument/2006/relationships/image" Target="../media/image2.png"/><Relationship Id="rId1" Type="http://schemas.openxmlformats.org/officeDocument/2006/relationships/tags" Target="../tags/tag66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68.xml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9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0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tags" Target="../tags/tag7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72.xml"/><Relationship Id="rId4" Type="http://schemas.openxmlformats.org/officeDocument/2006/relationships/image" Target="../media/image9.jpeg"/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9" name="直接连接符 8"/>
          <p:cNvCxnSpPr/>
          <p:nvPr/>
        </p:nvCxnSpPr>
        <p:spPr>
          <a:xfrm flipH="1">
            <a:off x="2176780" y="1353185"/>
            <a:ext cx="1905" cy="1053465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H="1">
            <a:off x="2177415" y="3471545"/>
            <a:ext cx="11430" cy="986155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flipH="1">
            <a:off x="10125075" y="1420495"/>
            <a:ext cx="11430" cy="986155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 flipH="1">
            <a:off x="10112375" y="3471545"/>
            <a:ext cx="11430" cy="986155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1562735" y="2310765"/>
            <a:ext cx="9244330" cy="212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美黑简体" panose="02010601030101010101" charset="-122"/>
              </a:rPr>
              <a:t>地产项目圣诞</a:t>
            </a:r>
            <a:r>
              <a:rPr lang="en-US" altLang="zh-CN" sz="66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美黑简体" panose="02010601030101010101" charset="-122"/>
              </a:rPr>
              <a:t>&amp;</a:t>
            </a:r>
            <a:r>
              <a:rPr lang="zh-CN" altLang="en-US" sz="66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美黑简体" panose="02010601030101010101" charset="-122"/>
              </a:rPr>
              <a:t>元旦主题活动方案</a:t>
            </a:r>
            <a:endParaRPr lang="zh-CN" altLang="en-US" sz="66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  <a:cs typeface="方正美黑简体" panose="02010601030101010101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 flipV="1">
            <a:off x="2190115" y="1386840"/>
            <a:ext cx="7989570" cy="127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2148205" y="4457700"/>
            <a:ext cx="7986395" cy="8255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27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92430" y="356870"/>
            <a:ext cx="110998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970" y="2090420"/>
            <a:ext cx="5499100" cy="342138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1148715" y="5713730"/>
            <a:ext cx="96481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沙盘区悬挂圣诞挂饰，增加案场节日氛围。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l="743" r="743" b="29117"/>
          <a:stretch>
            <a:fillRect/>
          </a:stretch>
        </p:blipFill>
        <p:spPr>
          <a:xfrm>
            <a:off x="6569710" y="2090420"/>
            <a:ext cx="4695190" cy="3421380"/>
          </a:xfrm>
          <a:prstGeom prst="rect">
            <a:avLst/>
          </a:prstGeom>
        </p:spPr>
      </p:pic>
      <p:sp>
        <p:nvSpPr>
          <p:cNvPr id="10" name="椭圆 9"/>
          <p:cNvSpPr/>
          <p:nvPr/>
        </p:nvSpPr>
        <p:spPr>
          <a:xfrm>
            <a:off x="1064260" y="828675"/>
            <a:ext cx="381000" cy="425450"/>
          </a:xfrm>
          <a:prstGeom prst="ellipse">
            <a:avLst/>
          </a:prstGeom>
          <a:solidFill>
            <a:srgbClr val="9F27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546225" y="780415"/>
            <a:ext cx="5233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美黑简体" panose="02010601030101010101" charset="-122"/>
                <a:ea typeface="方正美黑简体" panose="02010601030101010101" charset="-122"/>
              </a:rPr>
              <a:t>圣诞氛围布置</a:t>
            </a:r>
            <a:endParaRPr lang="zh-CN" altLang="en-US" sz="2800"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7170" y="608965"/>
            <a:ext cx="1822450" cy="1362075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 rot="480000">
            <a:off x="9378315" y="1490345"/>
            <a:ext cx="862965" cy="111760"/>
          </a:xfrm>
          <a:prstGeom prst="rect">
            <a:avLst/>
          </a:prstGeom>
          <a:solidFill>
            <a:srgbClr val="B8212A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27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46100" y="424180"/>
            <a:ext cx="110998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148715" y="5958840"/>
            <a:ext cx="96481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接待台以及水吧台作简单装饰，悬挂圣诞节花环，摆放圣诞树。</a:t>
            </a:r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1064260" y="828675"/>
            <a:ext cx="381000" cy="425450"/>
          </a:xfrm>
          <a:prstGeom prst="ellipse">
            <a:avLst/>
          </a:prstGeom>
          <a:solidFill>
            <a:srgbClr val="B82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546225" y="780415"/>
            <a:ext cx="5233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美黑简体" panose="02010601030101010101" charset="-122"/>
                <a:ea typeface="方正美黑简体" panose="02010601030101010101" charset="-122"/>
              </a:rPr>
              <a:t>圣诞氛围布置</a:t>
            </a:r>
            <a:endParaRPr lang="zh-CN" altLang="en-US" sz="2800"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l="12907" t="7995" b="14519"/>
          <a:stretch>
            <a:fillRect/>
          </a:stretch>
        </p:blipFill>
        <p:spPr>
          <a:xfrm>
            <a:off x="1148715" y="1430655"/>
            <a:ext cx="7259955" cy="435165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2835" y="1402080"/>
            <a:ext cx="2737485" cy="20650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2835" y="3566795"/>
            <a:ext cx="2736850" cy="205105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9003030" y="2524760"/>
            <a:ext cx="1793875" cy="408940"/>
          </a:xfrm>
          <a:prstGeom prst="rect">
            <a:avLst/>
          </a:prstGeom>
          <a:solidFill>
            <a:srgbClr val="B8212A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9276715" y="4508500"/>
            <a:ext cx="1793875" cy="408940"/>
          </a:xfrm>
          <a:prstGeom prst="rect">
            <a:avLst/>
          </a:prstGeom>
          <a:solidFill>
            <a:srgbClr val="B8212A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27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46100" y="502285"/>
            <a:ext cx="110998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148715" y="5713730"/>
            <a:ext cx="80156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营销中心内的洽谈桌摆放小型圣诞树装饰，提高圣诞氛围视觉感。</a:t>
            </a:r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1064260" y="828675"/>
            <a:ext cx="381000" cy="425450"/>
          </a:xfrm>
          <a:prstGeom prst="ellipse">
            <a:avLst/>
          </a:prstGeom>
          <a:solidFill>
            <a:srgbClr val="B82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546225" y="780415"/>
            <a:ext cx="5233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美黑简体" panose="02010601030101010101" charset="-122"/>
                <a:ea typeface="方正美黑简体" panose="02010601030101010101" charset="-122"/>
              </a:rPr>
              <a:t>圣诞氛围布置</a:t>
            </a:r>
            <a:endParaRPr lang="zh-CN" altLang="en-US" sz="2800"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4485" y="1541780"/>
            <a:ext cx="1949450" cy="146812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 rot="480000">
            <a:off x="10260965" y="2257425"/>
            <a:ext cx="509905" cy="408940"/>
          </a:xfrm>
          <a:prstGeom prst="rect">
            <a:avLst/>
          </a:prstGeom>
          <a:solidFill>
            <a:srgbClr val="B8212A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10" descr="e8ae9865c23ae42ede152c96e9a2ee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260" y="1541780"/>
            <a:ext cx="3931285" cy="393128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9695" y="1541780"/>
            <a:ext cx="3915410" cy="391541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27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46100" y="424180"/>
            <a:ext cx="110998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740535" y="5532755"/>
            <a:ext cx="80156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布置圣诞主题茶歇，营造浓郁的圣诞氛围。</a:t>
            </a:r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1064260" y="828675"/>
            <a:ext cx="381000" cy="425450"/>
          </a:xfrm>
          <a:prstGeom prst="ellipse">
            <a:avLst/>
          </a:prstGeom>
          <a:solidFill>
            <a:srgbClr val="B82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546225" y="780415"/>
            <a:ext cx="5233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美黑简体" panose="02010601030101010101" charset="-122"/>
                <a:ea typeface="方正美黑简体" panose="02010601030101010101" charset="-122"/>
              </a:rPr>
              <a:t>圣诞氛围布置</a:t>
            </a:r>
            <a:endParaRPr lang="zh-CN" altLang="en-US" sz="2800"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b="8556"/>
          <a:stretch>
            <a:fillRect/>
          </a:stretch>
        </p:blipFill>
        <p:spPr>
          <a:xfrm>
            <a:off x="787400" y="1669415"/>
            <a:ext cx="5437505" cy="349631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6200" y="1652270"/>
            <a:ext cx="4679315" cy="351345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B1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-635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46100" y="423545"/>
            <a:ext cx="110998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271270" y="5891530"/>
            <a:ext cx="96481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营销中心贴上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2023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年兔年元旦主题窗贴，增加新年氛围。</a:t>
            </a:r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1064260" y="828675"/>
            <a:ext cx="381000" cy="425450"/>
          </a:xfrm>
          <a:prstGeom prst="ellipse">
            <a:avLst/>
          </a:prstGeom>
          <a:solidFill>
            <a:srgbClr val="FDB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546225" y="780415"/>
            <a:ext cx="5233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美黑简体" panose="02010601030101010101" charset="-122"/>
                <a:ea typeface="方正美黑简体" panose="02010601030101010101" charset="-122"/>
              </a:rPr>
              <a:t>元旦氛围布置</a:t>
            </a:r>
            <a:endParaRPr lang="zh-CN" altLang="en-US" sz="2800"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835" y="1351280"/>
            <a:ext cx="4977765" cy="4304665"/>
          </a:xfrm>
          <a:prstGeom prst="rect">
            <a:avLst/>
          </a:prstGeom>
        </p:spPr>
      </p:pic>
      <p:pic>
        <p:nvPicPr>
          <p:cNvPr id="12" name="图片 12" descr="36ac3d1894ecd84db62c7ed7c2899c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260" y="1351280"/>
            <a:ext cx="4852035" cy="430466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B1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60400" y="424180"/>
            <a:ext cx="110998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1064260" y="828675"/>
            <a:ext cx="381000" cy="425450"/>
          </a:xfrm>
          <a:prstGeom prst="ellipse">
            <a:avLst/>
          </a:prstGeom>
          <a:solidFill>
            <a:srgbClr val="FDB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546225" y="780415"/>
            <a:ext cx="5233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美黑简体" panose="02010601030101010101" charset="-122"/>
                <a:ea typeface="方正美黑简体" panose="02010601030101010101" charset="-122"/>
              </a:rPr>
              <a:t>元旦氛围布置</a:t>
            </a:r>
            <a:endParaRPr lang="zh-CN" altLang="en-US" sz="2800"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rcRect t="22000"/>
          <a:stretch>
            <a:fillRect/>
          </a:stretch>
        </p:blipFill>
        <p:spPr>
          <a:xfrm>
            <a:off x="5553710" y="1528445"/>
            <a:ext cx="5239385" cy="4086860"/>
          </a:xfrm>
          <a:prstGeom prst="rect">
            <a:avLst/>
          </a:prstGeom>
        </p:spPr>
      </p:pic>
      <p:pic>
        <p:nvPicPr>
          <p:cNvPr id="16" name="图片 16" descr="bb6b395ef0cad0a686d31d284b7ead9"/>
          <p:cNvPicPr>
            <a:picLocks noChangeAspect="1"/>
          </p:cNvPicPr>
          <p:nvPr/>
        </p:nvPicPr>
        <p:blipFill>
          <a:blip r:embed="rId3"/>
          <a:srcRect t="28609" b="24768"/>
          <a:stretch>
            <a:fillRect/>
          </a:stretch>
        </p:blipFill>
        <p:spPr>
          <a:xfrm>
            <a:off x="772160" y="1528445"/>
            <a:ext cx="4668520" cy="40855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815080" y="1528445"/>
            <a:ext cx="1625600" cy="1092200"/>
          </a:xfrm>
          <a:prstGeom prst="rect">
            <a:avLst/>
          </a:prstGeom>
          <a:solidFill>
            <a:srgbClr val="9F27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0720" y="602615"/>
            <a:ext cx="2009140" cy="151384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948815" y="5840730"/>
            <a:ext cx="80156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营销中心内的洽谈桌摆放元旦装饰，提高元旦氛围视觉感。</a:t>
            </a:r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 rot="480000">
            <a:off x="10662920" y="1336040"/>
            <a:ext cx="509905" cy="408940"/>
          </a:xfrm>
          <a:prstGeom prst="rect">
            <a:avLst/>
          </a:prstGeom>
          <a:solidFill>
            <a:srgbClr val="B8212A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46100" y="424180"/>
            <a:ext cx="110998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1064260" y="828675"/>
            <a:ext cx="381000" cy="425450"/>
          </a:xfrm>
          <a:prstGeom prst="ellipse">
            <a:avLst/>
          </a:prstGeom>
          <a:solidFill>
            <a:srgbClr val="FDB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546225" y="780415"/>
            <a:ext cx="5233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美黑简体" panose="02010601030101010101" charset="-122"/>
                <a:ea typeface="方正美黑简体" panose="02010601030101010101" charset="-122"/>
              </a:rPr>
              <a:t>元旦氛围布置</a:t>
            </a:r>
            <a:endParaRPr lang="zh-CN" altLang="en-US" sz="2800"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974215" y="5840730"/>
            <a:ext cx="80156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沙盘区悬挂元旦挂饰，提高元旦氛围视觉感。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565" y="1431290"/>
            <a:ext cx="4280535" cy="4280535"/>
          </a:xfrm>
          <a:prstGeom prst="rect">
            <a:avLst/>
          </a:prstGeom>
        </p:spPr>
      </p:pic>
      <p:pic>
        <p:nvPicPr>
          <p:cNvPr id="101" name="图片 100"/>
          <p:cNvPicPr/>
          <p:nvPr/>
        </p:nvPicPr>
        <p:blipFill>
          <a:blip r:embed="rId3"/>
          <a:stretch>
            <a:fillRect/>
          </a:stretch>
        </p:blipFill>
        <p:spPr>
          <a:xfrm>
            <a:off x="5043805" y="1430020"/>
            <a:ext cx="4350385" cy="4283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8970" y="964565"/>
            <a:ext cx="1822450" cy="136207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 rot="480000">
            <a:off x="9810115" y="1845945"/>
            <a:ext cx="862965" cy="111760"/>
          </a:xfrm>
          <a:prstGeom prst="rect">
            <a:avLst/>
          </a:prstGeom>
          <a:solidFill>
            <a:srgbClr val="B8212A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B1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46100" y="356870"/>
            <a:ext cx="110998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1064260" y="828675"/>
            <a:ext cx="381000" cy="425450"/>
          </a:xfrm>
          <a:prstGeom prst="ellipse">
            <a:avLst/>
          </a:prstGeom>
          <a:solidFill>
            <a:srgbClr val="FDB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546225" y="780415"/>
            <a:ext cx="5233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美黑简体" panose="02010601030101010101" charset="-122"/>
                <a:ea typeface="方正美黑简体" panose="02010601030101010101" charset="-122"/>
              </a:rPr>
              <a:t>元旦氛围布置</a:t>
            </a:r>
            <a:endParaRPr lang="zh-CN" altLang="en-US" sz="2800"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974215" y="5840730"/>
            <a:ext cx="80156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接待区以及水吧区悬挂元旦挂饰摆放虎年玩偶，提高元旦氛围视觉感。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2835" y="1524635"/>
            <a:ext cx="2737485" cy="194246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2835" y="3566795"/>
            <a:ext cx="2736850" cy="205105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9003030" y="2524760"/>
            <a:ext cx="1793875" cy="408940"/>
          </a:xfrm>
          <a:prstGeom prst="rect">
            <a:avLst/>
          </a:prstGeom>
          <a:solidFill>
            <a:srgbClr val="B8212A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9276715" y="4508500"/>
            <a:ext cx="1793875" cy="408940"/>
          </a:xfrm>
          <a:prstGeom prst="rect">
            <a:avLst/>
          </a:prstGeom>
          <a:solidFill>
            <a:srgbClr val="B8212A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700" y="1524635"/>
            <a:ext cx="4093845" cy="4093845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5"/>
          <a:stretch>
            <a:fillRect/>
          </a:stretch>
        </p:blipFill>
        <p:spPr>
          <a:xfrm>
            <a:off x="4926330" y="1524635"/>
            <a:ext cx="3696335" cy="408686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6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B1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46100" y="431165"/>
            <a:ext cx="110998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1064260" y="828675"/>
            <a:ext cx="381000" cy="425450"/>
          </a:xfrm>
          <a:prstGeom prst="ellipse">
            <a:avLst/>
          </a:prstGeom>
          <a:solidFill>
            <a:srgbClr val="FDB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546225" y="780415"/>
            <a:ext cx="5233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美黑简体" panose="02010601030101010101" charset="-122"/>
                <a:ea typeface="方正美黑简体" panose="02010601030101010101" charset="-122"/>
              </a:rPr>
              <a:t>元旦氛围布置</a:t>
            </a:r>
            <a:endParaRPr lang="zh-CN" altLang="en-US" sz="2800"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088515" y="5569585"/>
            <a:ext cx="80156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布置元旦主题茶歇，在糕点上摆放新年元素卡片，营造浓郁的元旦氛围感。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b="8698"/>
          <a:stretch>
            <a:fillRect/>
          </a:stretch>
        </p:blipFill>
        <p:spPr>
          <a:xfrm>
            <a:off x="861695" y="1748790"/>
            <a:ext cx="5196840" cy="337375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b="8698"/>
          <a:stretch>
            <a:fillRect/>
          </a:stretch>
        </p:blipFill>
        <p:spPr>
          <a:xfrm>
            <a:off x="6217285" y="1748790"/>
            <a:ext cx="5185410" cy="337439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27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46100" y="423545"/>
            <a:ext cx="110998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椭圆 1"/>
          <p:cNvSpPr/>
          <p:nvPr/>
        </p:nvSpPr>
        <p:spPr>
          <a:xfrm>
            <a:off x="1064260" y="828675"/>
            <a:ext cx="381000" cy="425450"/>
          </a:xfrm>
          <a:prstGeom prst="ellipse">
            <a:avLst/>
          </a:prstGeom>
          <a:solidFill>
            <a:srgbClr val="FDB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546225" y="780415"/>
            <a:ext cx="5233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美黑简体" panose="02010601030101010101" charset="-122"/>
                <a:ea typeface="方正美黑简体" panose="02010601030101010101" charset="-122"/>
              </a:rPr>
              <a:t>摊位布置</a:t>
            </a:r>
            <a:endParaRPr lang="zh-CN" altLang="en-US" sz="2800"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pic>
        <p:nvPicPr>
          <p:cNvPr id="105" name="图片 104"/>
          <p:cNvPicPr/>
          <p:nvPr/>
        </p:nvPicPr>
        <p:blipFill>
          <a:blip r:embed="rId2"/>
          <a:stretch>
            <a:fillRect/>
          </a:stretch>
        </p:blipFill>
        <p:spPr>
          <a:xfrm>
            <a:off x="899160" y="1477645"/>
            <a:ext cx="5264785" cy="35585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6" name="图片 105"/>
          <p:cNvPicPr/>
          <p:nvPr/>
        </p:nvPicPr>
        <p:blipFill>
          <a:blip r:embed="rId3"/>
          <a:stretch>
            <a:fillRect/>
          </a:stretch>
        </p:blipFill>
        <p:spPr>
          <a:xfrm>
            <a:off x="6315075" y="1478280"/>
            <a:ext cx="4857115" cy="35579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1771650" y="5361305"/>
            <a:ext cx="91617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DIY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摊位布置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现场布置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DIY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摊位，摆放长条桌用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kt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板围挡包装，摆放导视画架进行指引。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B1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6261100" y="2599055"/>
            <a:ext cx="582930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778635" y="1080770"/>
            <a:ext cx="212915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目</a:t>
            </a:r>
            <a:endParaRPr lang="zh-CN" altLang="en-US" sz="80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697480" y="1636395"/>
            <a:ext cx="212915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录</a:t>
            </a:r>
            <a:endParaRPr lang="zh-CN" altLang="en-US" sz="80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787015" y="1237615"/>
            <a:ext cx="16808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CONTENTS</a:t>
            </a:r>
            <a:endParaRPr lang="en-US" altLang="zh-CN" sz="20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261100" y="3583305"/>
            <a:ext cx="582930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6261100" y="4513580"/>
            <a:ext cx="582930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6329045" y="2207260"/>
            <a:ext cx="320421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200000"/>
              </a:lnSpc>
            </a:pPr>
            <a:r>
              <a:rPr lang="en-US" altLang="zh-CN" sz="3200">
                <a:latin typeface="方正美黑简体" panose="02010601030101010101" charset="-122"/>
                <a:ea typeface="方正美黑简体" panose="02010601030101010101" charset="-122"/>
                <a:cs typeface="方正正纤黑简体" panose="02000000000000000000" charset="-122"/>
              </a:rPr>
              <a:t>1    </a:t>
            </a:r>
            <a:r>
              <a:rPr lang="zh-CN" altLang="en-US" sz="32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正纤黑简体" panose="02000000000000000000" charset="-122"/>
              </a:rPr>
              <a:t>活动概况</a:t>
            </a:r>
            <a:endParaRPr lang="zh-CN" altLang="en-US" sz="3200">
              <a:latin typeface="方正美黑简体" panose="02010601030101010101" charset="-122"/>
              <a:ea typeface="方正美黑简体" panose="02010601030101010101" charset="-122"/>
              <a:cs typeface="方正正纤黑简体" panose="02000000000000000000" charset="-122"/>
            </a:endParaRPr>
          </a:p>
          <a:p>
            <a:pPr fontAlgn="auto">
              <a:lnSpc>
                <a:spcPct val="200000"/>
              </a:lnSpc>
            </a:pPr>
            <a:r>
              <a:rPr lang="en-US" altLang="zh-CN" sz="3200">
                <a:latin typeface="方正美黑简体" panose="02010601030101010101" charset="-122"/>
                <a:ea typeface="方正美黑简体" panose="02010601030101010101" charset="-122"/>
                <a:cs typeface="方正正纤黑简体" panose="02000000000000000000" charset="-122"/>
              </a:rPr>
              <a:t>2    </a:t>
            </a:r>
            <a:r>
              <a:rPr lang="zh-CN" altLang="en-US" sz="32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正纤黑简体" panose="02000000000000000000" charset="-122"/>
              </a:rPr>
              <a:t>活动氛围</a:t>
            </a:r>
            <a:endParaRPr lang="zh-CN" altLang="en-US" sz="3200">
              <a:latin typeface="方正美黑简体" panose="02010601030101010101" charset="-122"/>
              <a:ea typeface="方正美黑简体" panose="02010601030101010101" charset="-122"/>
              <a:cs typeface="方正正纤黑简体" panose="02000000000000000000" charset="-122"/>
            </a:endParaRPr>
          </a:p>
          <a:p>
            <a:pPr fontAlgn="auto">
              <a:lnSpc>
                <a:spcPct val="200000"/>
              </a:lnSpc>
            </a:pPr>
            <a:r>
              <a:rPr lang="en-US" altLang="zh-CN" sz="3200">
                <a:latin typeface="方正美黑简体" panose="02010601030101010101" charset="-122"/>
                <a:ea typeface="方正美黑简体" panose="02010601030101010101" charset="-122"/>
                <a:cs typeface="方正正纤黑简体" panose="02000000000000000000" charset="-122"/>
              </a:rPr>
              <a:t>3    </a:t>
            </a:r>
            <a:r>
              <a:rPr lang="zh-CN" altLang="en-US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美黑简体" panose="02010601030101010101" charset="-122"/>
                <a:ea typeface="方正美黑简体" panose="02010601030101010101" charset="-122"/>
                <a:cs typeface="方正正纤黑简体" panose="02000000000000000000" charset="-122"/>
              </a:rPr>
              <a:t>活动内容</a:t>
            </a:r>
            <a:r>
              <a:rPr lang="en-US" altLang="zh-CN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正纤黑简体" panose="02000000000000000000" charset="-122"/>
                <a:ea typeface="方正正纤黑简体" panose="02000000000000000000" charset="-122"/>
                <a:cs typeface="方正正纤黑简体" panose="02000000000000000000" charset="-122"/>
              </a:rPr>
              <a:t> </a:t>
            </a:r>
            <a:endParaRPr lang="en-US" altLang="zh-CN" sz="3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正纤黑简体" panose="02000000000000000000" charset="-122"/>
              <a:ea typeface="方正正纤黑简体" panose="02000000000000000000" charset="-122"/>
              <a:cs typeface="方正正纤黑简体" panose="02000000000000000000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2348230" y="3268980"/>
            <a:ext cx="7156450" cy="147320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387985" y="3268980"/>
            <a:ext cx="1180211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9600">
                <a:latin typeface="方正美黑简体" panose="02010601030101010101" charset="-122"/>
                <a:ea typeface="方正美黑简体" panose="02010601030101010101" charset="-122"/>
              </a:rPr>
              <a:t>活动内容</a:t>
            </a:r>
            <a:endParaRPr lang="zh-CN" altLang="en-US" sz="9600"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B1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-635" y="635"/>
            <a:ext cx="12192635" cy="6856730"/>
          </a:xfrm>
          <a:prstGeom prst="rect">
            <a:avLst/>
          </a:prstGeom>
          <a:solidFill>
            <a:schemeClr val="bg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816735" y="839470"/>
            <a:ext cx="283972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solidFill>
                  <a:schemeClr val="tx1"/>
                </a:solidFill>
                <a:latin typeface="方正美黑简体" panose="02010601030101010101" charset="-122"/>
                <a:ea typeface="方正美黑简体" panose="02010601030101010101" charset="-122"/>
              </a:rPr>
              <a:t>活动</a:t>
            </a:r>
            <a:endParaRPr lang="zh-CN" altLang="en-US" sz="4800">
              <a:solidFill>
                <a:schemeClr val="tx1"/>
              </a:solidFill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225040" y="1534795"/>
            <a:ext cx="272542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solidFill>
                  <a:schemeClr val="tx1"/>
                </a:solidFill>
                <a:latin typeface="方正美黑简体" panose="02010601030101010101" charset="-122"/>
                <a:ea typeface="方正美黑简体" panose="02010601030101010101" charset="-122"/>
              </a:rPr>
              <a:t>铺排</a:t>
            </a:r>
            <a:endParaRPr lang="zh-CN" altLang="en-US" sz="4800">
              <a:solidFill>
                <a:schemeClr val="tx1"/>
              </a:solidFill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547495" y="4000500"/>
            <a:ext cx="9349740" cy="45085"/>
          </a:xfrm>
          <a:prstGeom prst="line">
            <a:avLst/>
          </a:prstGeom>
          <a:ln w="73025">
            <a:solidFill>
              <a:srgbClr val="9F27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/>
          <p:cNvSpPr/>
          <p:nvPr/>
        </p:nvSpPr>
        <p:spPr>
          <a:xfrm>
            <a:off x="10142855" y="3810635"/>
            <a:ext cx="381000" cy="4254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7617460" y="3810000"/>
            <a:ext cx="381000" cy="4254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2334260" y="3810000"/>
            <a:ext cx="381000" cy="4254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5092065" y="3810000"/>
            <a:ext cx="381000" cy="4254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1343660" y="2807335"/>
            <a:ext cx="23622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彩绘冬日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en-US" altLang="zh-CN">
                <a:solidFill>
                  <a:schemeClr val="tx1"/>
                </a:solidFill>
              </a:rPr>
              <a:t>12.10-12.11</a:t>
            </a:r>
            <a:endParaRPr lang="en-US" altLang="zh-CN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油画板</a:t>
            </a:r>
            <a:r>
              <a:rPr lang="en-US" altLang="zh-CN">
                <a:solidFill>
                  <a:schemeClr val="tx1"/>
                </a:solidFill>
              </a:rPr>
              <a:t>DIY</a:t>
            </a:r>
            <a:endParaRPr lang="en-US" altLang="zh-CN">
              <a:solidFill>
                <a:schemeClr val="tx1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101465" y="4438650"/>
            <a:ext cx="23622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>
                <a:solidFill>
                  <a:schemeClr val="tx1"/>
                </a:solidFill>
              </a:rPr>
              <a:t>聆听冬日</a:t>
            </a:r>
            <a:endParaRPr lang="zh-CN">
              <a:solidFill>
                <a:schemeClr val="tx1"/>
              </a:solidFill>
            </a:endParaRPr>
          </a:p>
          <a:p>
            <a:pPr algn="ctr"/>
            <a:r>
              <a:rPr lang="en-US" altLang="zh-CN">
                <a:solidFill>
                  <a:schemeClr val="tx1"/>
                </a:solidFill>
              </a:rPr>
              <a:t>12.17-12.18</a:t>
            </a:r>
            <a:endParaRPr lang="zh-CN">
              <a:solidFill>
                <a:schemeClr val="tx1"/>
              </a:solidFill>
            </a:endParaRPr>
          </a:p>
          <a:p>
            <a:pPr algn="ctr"/>
            <a:r>
              <a:rPr lang="zh-CN">
                <a:solidFill>
                  <a:schemeClr val="tx1"/>
                </a:solidFill>
              </a:rPr>
              <a:t>彩绘风铃</a:t>
            </a:r>
            <a:r>
              <a:rPr lang="en-US" altLang="zh-CN">
                <a:solidFill>
                  <a:schemeClr val="tx1"/>
                </a:solidFill>
              </a:rPr>
              <a:t>DIY</a:t>
            </a:r>
            <a:endParaRPr lang="en-US" altLang="zh-CN">
              <a:solidFill>
                <a:schemeClr val="tx1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604250" y="4438650"/>
            <a:ext cx="345821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>
                <a:solidFill>
                  <a:schemeClr val="tx1"/>
                </a:solidFill>
              </a:rPr>
              <a:t>欢庆元旦</a:t>
            </a:r>
            <a:endParaRPr lang="zh-CN">
              <a:solidFill>
                <a:schemeClr val="tx1"/>
              </a:solidFill>
            </a:endParaRPr>
          </a:p>
          <a:p>
            <a:pPr algn="ctr"/>
            <a:r>
              <a:rPr lang="en-US" altLang="zh-CN">
                <a:solidFill>
                  <a:schemeClr val="tx1"/>
                </a:solidFill>
              </a:rPr>
              <a:t>1.1-1.3</a:t>
            </a:r>
            <a:endParaRPr lang="en-US" altLang="zh-CN">
              <a:solidFill>
                <a:schemeClr val="tx1"/>
              </a:solidFill>
            </a:endParaRPr>
          </a:p>
          <a:p>
            <a:pPr algn="ctr"/>
            <a:r>
              <a:rPr>
                <a:solidFill>
                  <a:schemeClr val="tx1"/>
                </a:solidFill>
              </a:rPr>
              <a:t>新年祝福相框DIY+糖画DIY</a:t>
            </a:r>
            <a:endParaRPr>
              <a:solidFill>
                <a:schemeClr val="tx1"/>
              </a:solidFill>
            </a:endParaRPr>
          </a:p>
          <a:p>
            <a:pPr algn="ctr"/>
            <a:r>
              <a:rPr>
                <a:solidFill>
                  <a:schemeClr val="tx1"/>
                </a:solidFill>
              </a:rPr>
              <a:t>+</a:t>
            </a:r>
            <a:r>
              <a:rPr lang="zh-CN">
                <a:solidFill>
                  <a:schemeClr val="tx1"/>
                </a:solidFill>
              </a:rPr>
              <a:t>亲子对联</a:t>
            </a:r>
            <a:r>
              <a:rPr>
                <a:solidFill>
                  <a:schemeClr val="tx1"/>
                </a:solidFill>
              </a:rPr>
              <a:t>DIY</a:t>
            </a:r>
            <a:endParaRPr>
              <a:solidFill>
                <a:schemeClr val="tx1"/>
              </a:solidFill>
            </a:endParaRPr>
          </a:p>
          <a:p>
            <a:pPr algn="ctr"/>
            <a:r>
              <a:rPr lang="zh-CN">
                <a:solidFill>
                  <a:schemeClr val="tx1"/>
                </a:solidFill>
              </a:rPr>
              <a:t>超市抢购</a:t>
            </a:r>
            <a:endParaRPr lang="zh-CN">
              <a:solidFill>
                <a:schemeClr val="tx1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562090" y="2209800"/>
            <a:ext cx="274256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>
                <a:solidFill>
                  <a:schemeClr val="tx1"/>
                </a:solidFill>
              </a:rPr>
              <a:t>缤纷圣诞</a:t>
            </a:r>
            <a:endParaRPr lang="zh-CN">
              <a:solidFill>
                <a:schemeClr val="tx1"/>
              </a:solidFill>
            </a:endParaRPr>
          </a:p>
          <a:p>
            <a:pPr algn="ctr"/>
            <a:r>
              <a:rPr lang="en-US" altLang="zh-CN">
                <a:solidFill>
                  <a:schemeClr val="tx1"/>
                </a:solidFill>
              </a:rPr>
              <a:t>12.24-12.25</a:t>
            </a:r>
            <a:endParaRPr lang="en-US" altLang="zh-CN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圣诞树</a:t>
            </a:r>
            <a:r>
              <a:rPr lang="en-US" altLang="zh-CN">
                <a:solidFill>
                  <a:schemeClr val="tx1"/>
                </a:solidFill>
              </a:rPr>
              <a:t>DIY+</a:t>
            </a:r>
            <a:r>
              <a:rPr lang="zh-CN" altLang="en-US">
                <a:solidFill>
                  <a:schemeClr val="tx1"/>
                </a:solidFill>
              </a:rPr>
              <a:t>曲奇饼干</a:t>
            </a:r>
            <a:r>
              <a:rPr lang="en-US" altLang="zh-CN">
                <a:solidFill>
                  <a:schemeClr val="tx1"/>
                </a:solidFill>
              </a:rPr>
              <a:t>DIY</a:t>
            </a:r>
            <a:endParaRPr lang="en-US" altLang="zh-CN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圣诞主题游戏</a:t>
            </a:r>
            <a:endParaRPr lang="en-US" altLang="zh-CN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圣诞老人派糖果</a:t>
            </a:r>
            <a:endParaRPr lang="zh-CN" altLang="en-US">
              <a:solidFill>
                <a:schemeClr val="tx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27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162810" y="1219200"/>
            <a:ext cx="57531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彩绘冬日【油画</a:t>
            </a:r>
            <a:r>
              <a:rPr lang="en-US" altLang="zh-CN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DIY 12.10-12.11</a:t>
            </a:r>
            <a:r>
              <a:rPr lang="zh-CN" altLang="en-US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】</a:t>
            </a:r>
            <a:endParaRPr lang="zh-CN" altLang="en-US" sz="28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781810" y="1267460"/>
            <a:ext cx="381000" cy="425450"/>
          </a:xfrm>
          <a:prstGeom prst="ellipse">
            <a:avLst/>
          </a:prstGeom>
          <a:solidFill>
            <a:srgbClr val="9F27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" name="图片 101"/>
          <p:cNvPicPr/>
          <p:nvPr/>
        </p:nvPicPr>
        <p:blipFill>
          <a:blip r:embed="rId2"/>
          <a:stretch>
            <a:fillRect/>
          </a:stretch>
        </p:blipFill>
        <p:spPr>
          <a:xfrm>
            <a:off x="1120775" y="1859280"/>
            <a:ext cx="5162550" cy="33820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图片 102"/>
          <p:cNvPicPr/>
          <p:nvPr/>
        </p:nvPicPr>
        <p:blipFill>
          <a:blip r:embed="rId3"/>
          <a:stretch>
            <a:fillRect/>
          </a:stretch>
        </p:blipFill>
        <p:spPr>
          <a:xfrm>
            <a:off x="6365875" y="1859280"/>
            <a:ext cx="4921885" cy="33820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1255395" y="5765800"/>
            <a:ext cx="104394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solidFill>
                  <a:schemeClr val="bg1"/>
                </a:solidFill>
              </a:rPr>
              <a:t>绘画是锻炼耐心的手作之一，在冬日中绘画出属于自己的画作吧！</a:t>
            </a:r>
            <a:endParaRPr lang="zh-CN" altLang="en-US">
              <a:solidFill>
                <a:schemeClr val="bg1"/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27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162810" y="1219200"/>
            <a:ext cx="83947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芬芳冬日【花艺</a:t>
            </a:r>
            <a:r>
              <a:rPr lang="en-US" altLang="zh-CN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DIY</a:t>
            </a:r>
            <a:r>
              <a:rPr lang="zh-CN" altLang="en-US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（备选）</a:t>
            </a:r>
            <a:r>
              <a:rPr lang="en-US" altLang="zh-CN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  12.10-12.11</a:t>
            </a:r>
            <a:r>
              <a:rPr lang="zh-CN" altLang="en-US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】</a:t>
            </a:r>
            <a:endParaRPr lang="zh-CN" altLang="en-US" sz="28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781810" y="1267460"/>
            <a:ext cx="381000" cy="425450"/>
          </a:xfrm>
          <a:prstGeom prst="ellipse">
            <a:avLst/>
          </a:prstGeom>
          <a:solidFill>
            <a:srgbClr val="9F27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" name="图片 101"/>
          <p:cNvPicPr/>
          <p:nvPr/>
        </p:nvPicPr>
        <p:blipFill>
          <a:blip r:embed="rId2"/>
          <a:stretch>
            <a:fillRect/>
          </a:stretch>
        </p:blipFill>
        <p:spPr>
          <a:xfrm>
            <a:off x="1120775" y="1859280"/>
            <a:ext cx="5162550" cy="33820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图片 102"/>
          <p:cNvPicPr/>
          <p:nvPr/>
        </p:nvPicPr>
        <p:blipFill>
          <a:blip r:embed="rId3"/>
          <a:stretch>
            <a:fillRect/>
          </a:stretch>
        </p:blipFill>
        <p:spPr>
          <a:xfrm>
            <a:off x="6365875" y="1859280"/>
            <a:ext cx="4921885" cy="33820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1140460" y="5486400"/>
            <a:ext cx="1014666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花朵能让人的心情变得格外美好，现今的花艺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DIY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有各种各样的形式可以实行。</a:t>
            </a:r>
            <a:r>
              <a:rPr lang="zh-CN" altLang="en-US" dirty="0">
                <a:solidFill>
                  <a:schemeClr val="bg1"/>
                </a:solidFill>
                <a:latin typeface="+mn-ea"/>
                <a:cs typeface="+mn-ea"/>
                <a:sym typeface="+mn-lt"/>
              </a:rPr>
              <a:t>花艺</a:t>
            </a:r>
            <a:r>
              <a:rPr lang="en-US" altLang="zh-CN" dirty="0">
                <a:solidFill>
                  <a:schemeClr val="bg1"/>
                </a:solidFill>
                <a:latin typeface="+mn-ea"/>
                <a:cs typeface="+mn-ea"/>
                <a:sym typeface="+mn-lt"/>
              </a:rPr>
              <a:t>DIY</a:t>
            </a:r>
            <a:r>
              <a:rPr lang="zh-CN" altLang="en-US" dirty="0">
                <a:solidFill>
                  <a:schemeClr val="bg1"/>
                </a:solidFill>
                <a:latin typeface="+mn-ea"/>
                <a:cs typeface="+mn-ea"/>
                <a:sym typeface="+mn-lt"/>
              </a:rPr>
              <a:t>是一次可以让人收获满足感以及提高幸福感的手作体验。</a:t>
            </a:r>
            <a:endParaRPr lang="zh-CN" altLang="en-US" dirty="0">
              <a:solidFill>
                <a:schemeClr val="bg1"/>
              </a:solidFill>
              <a:latin typeface="+mn-ea"/>
              <a:cs typeface="+mn-ea"/>
              <a:sym typeface="+mn-lt"/>
            </a:endParaRPr>
          </a:p>
        </p:txBody>
      </p:sp>
      <p:pic>
        <p:nvPicPr>
          <p:cNvPr id="108" name="图片 107"/>
          <p:cNvPicPr/>
          <p:nvPr/>
        </p:nvPicPr>
        <p:blipFill>
          <a:blip r:embed="rId4"/>
          <a:stretch>
            <a:fillRect/>
          </a:stretch>
        </p:blipFill>
        <p:spPr>
          <a:xfrm>
            <a:off x="1120775" y="1859280"/>
            <a:ext cx="5162550" cy="3381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0" name="图片 109"/>
          <p:cNvPicPr/>
          <p:nvPr/>
        </p:nvPicPr>
        <p:blipFill>
          <a:blip r:embed="rId5"/>
          <a:stretch>
            <a:fillRect/>
          </a:stretch>
        </p:blipFill>
        <p:spPr>
          <a:xfrm>
            <a:off x="6365875" y="1859280"/>
            <a:ext cx="4921885" cy="33813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6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27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162810" y="1219200"/>
            <a:ext cx="57531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聆听冬日【风铃</a:t>
            </a:r>
            <a:r>
              <a:rPr lang="en-US" altLang="zh-CN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DIY 12.17-12.18</a:t>
            </a:r>
            <a:r>
              <a:rPr lang="zh-CN" altLang="en-US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】</a:t>
            </a:r>
            <a:endParaRPr lang="zh-CN" altLang="en-US" sz="28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781810" y="1267460"/>
            <a:ext cx="381000" cy="425450"/>
          </a:xfrm>
          <a:prstGeom prst="ellipse">
            <a:avLst/>
          </a:prstGeom>
          <a:solidFill>
            <a:srgbClr val="9F27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255395" y="5765800"/>
            <a:ext cx="104394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solidFill>
                  <a:schemeClr val="bg1"/>
                </a:solidFill>
              </a:rPr>
              <a:t>风铃在空中叮咚作响，听清脆的声音，绘美妙世界。在风铃上绘画出美好的冬日！</a:t>
            </a:r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b="8151"/>
          <a:stretch>
            <a:fillRect/>
          </a:stretch>
        </p:blipFill>
        <p:spPr>
          <a:xfrm>
            <a:off x="1092835" y="2019935"/>
            <a:ext cx="5186045" cy="317627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b="8913"/>
          <a:stretch>
            <a:fillRect/>
          </a:stretch>
        </p:blipFill>
        <p:spPr>
          <a:xfrm>
            <a:off x="6380480" y="2019935"/>
            <a:ext cx="5229860" cy="317627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27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162810" y="1219200"/>
            <a:ext cx="83559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拼接冬日【马赛克杯垫</a:t>
            </a:r>
            <a:r>
              <a:rPr lang="en-US" altLang="zh-CN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DIY</a:t>
            </a:r>
            <a:r>
              <a:rPr lang="zh-CN" altLang="en-US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（备选）</a:t>
            </a:r>
            <a:r>
              <a:rPr lang="en-US" altLang="zh-CN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  12.17-12.18</a:t>
            </a:r>
            <a:r>
              <a:rPr lang="zh-CN" altLang="en-US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】</a:t>
            </a:r>
            <a:endParaRPr lang="zh-CN" altLang="en-US" sz="28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781810" y="1267460"/>
            <a:ext cx="381000" cy="425450"/>
          </a:xfrm>
          <a:prstGeom prst="ellipse">
            <a:avLst/>
          </a:prstGeom>
          <a:solidFill>
            <a:srgbClr val="9F27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" name="图片 101"/>
          <p:cNvPicPr/>
          <p:nvPr/>
        </p:nvPicPr>
        <p:blipFill>
          <a:blip r:embed="rId2"/>
          <a:stretch>
            <a:fillRect/>
          </a:stretch>
        </p:blipFill>
        <p:spPr>
          <a:xfrm>
            <a:off x="1120775" y="1859280"/>
            <a:ext cx="5162550" cy="33820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图片 102"/>
          <p:cNvPicPr/>
          <p:nvPr/>
        </p:nvPicPr>
        <p:blipFill>
          <a:blip r:embed="rId3"/>
          <a:stretch>
            <a:fillRect/>
          </a:stretch>
        </p:blipFill>
        <p:spPr>
          <a:xfrm>
            <a:off x="6365875" y="1859280"/>
            <a:ext cx="4921885" cy="33820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1255395" y="5765800"/>
            <a:ext cx="104394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solidFill>
                  <a:schemeClr val="bg1"/>
                </a:solidFill>
              </a:rPr>
              <a:t>马赛克杯垫</a:t>
            </a:r>
            <a:r>
              <a:rPr lang="en-US" altLang="zh-CN">
                <a:solidFill>
                  <a:schemeClr val="bg1"/>
                </a:solidFill>
              </a:rPr>
              <a:t>DIY</a:t>
            </a:r>
            <a:r>
              <a:rPr lang="zh-CN" altLang="en-US">
                <a:solidFill>
                  <a:schemeClr val="bg1"/>
                </a:solidFill>
              </a:rPr>
              <a:t>是锻炼耐心的手作之一，在冬日中拼接出属于自己的创意杯垫吧！</a:t>
            </a:r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111" name="图片 110"/>
          <p:cNvPicPr/>
          <p:nvPr/>
        </p:nvPicPr>
        <p:blipFill>
          <a:blip r:embed="rId4"/>
          <a:stretch>
            <a:fillRect/>
          </a:stretch>
        </p:blipFill>
        <p:spPr>
          <a:xfrm>
            <a:off x="1120775" y="1859280"/>
            <a:ext cx="5163185" cy="33820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" name="图片 111"/>
          <p:cNvPicPr/>
          <p:nvPr/>
        </p:nvPicPr>
        <p:blipFill>
          <a:blip r:embed="rId5"/>
          <a:stretch>
            <a:fillRect/>
          </a:stretch>
        </p:blipFill>
        <p:spPr>
          <a:xfrm>
            <a:off x="6365875" y="1859280"/>
            <a:ext cx="4922520" cy="338264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6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27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162810" y="1219200"/>
            <a:ext cx="68446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缤纷圣诞【圣诞树</a:t>
            </a:r>
            <a:r>
              <a:rPr lang="en-US" altLang="zh-CN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DIY   12.24-12.25</a:t>
            </a:r>
            <a:r>
              <a:rPr lang="zh-CN" altLang="en-US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】</a:t>
            </a:r>
            <a:endParaRPr lang="zh-CN" altLang="en-US" sz="28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781810" y="1267460"/>
            <a:ext cx="381000" cy="425450"/>
          </a:xfrm>
          <a:prstGeom prst="ellipse">
            <a:avLst/>
          </a:prstGeom>
          <a:solidFill>
            <a:srgbClr val="9F27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255395" y="5765800"/>
            <a:ext cx="104394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圣诞节当然要制作一棵华丽的圣诞树，在圣诞树上挂满对圣诞最美好的祝福吧！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rcRect b="8903"/>
          <a:stretch>
            <a:fillRect/>
          </a:stretch>
        </p:blipFill>
        <p:spPr>
          <a:xfrm>
            <a:off x="1092835" y="2019935"/>
            <a:ext cx="4907280" cy="3242310"/>
          </a:xfrm>
          <a:prstGeom prst="rect">
            <a:avLst/>
          </a:prstGeom>
        </p:spPr>
      </p:pic>
      <p:pic>
        <p:nvPicPr>
          <p:cNvPr id="10" name="图片 3" descr="b3345c5a521f613377318ae832756e4"/>
          <p:cNvPicPr>
            <a:picLocks noChangeAspect="1"/>
          </p:cNvPicPr>
          <p:nvPr/>
        </p:nvPicPr>
        <p:blipFill>
          <a:blip r:embed="rId3"/>
          <a:srcRect b="11225"/>
          <a:stretch>
            <a:fillRect/>
          </a:stretch>
        </p:blipFill>
        <p:spPr>
          <a:xfrm>
            <a:off x="6113145" y="2019935"/>
            <a:ext cx="4917440" cy="324294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27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162810" y="1219200"/>
            <a:ext cx="68707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缤纷圣诞【曲奇饼干</a:t>
            </a:r>
            <a:r>
              <a:rPr lang="en-US" altLang="zh-CN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DIY  12.24-12.25</a:t>
            </a:r>
            <a:r>
              <a:rPr lang="zh-CN" altLang="en-US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】</a:t>
            </a:r>
            <a:endParaRPr lang="zh-CN" altLang="en-US" sz="28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781810" y="1267460"/>
            <a:ext cx="381000" cy="425450"/>
          </a:xfrm>
          <a:prstGeom prst="ellipse">
            <a:avLst/>
          </a:prstGeom>
          <a:solidFill>
            <a:srgbClr val="9F27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128395" y="5570855"/>
            <a:ext cx="104394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黄油与面粉的奇妙碰撞，在烤箱的催化下空气中都迸发出甜蜜的香气。发挥天马行空的想象力，制作一盒甜蜜曲奇饼吧！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04" name="图片 103"/>
          <p:cNvPicPr/>
          <p:nvPr/>
        </p:nvPicPr>
        <p:blipFill>
          <a:blip r:embed="rId2"/>
          <a:stretch>
            <a:fillRect/>
          </a:stretch>
        </p:blipFill>
        <p:spPr>
          <a:xfrm>
            <a:off x="6210300" y="2025650"/>
            <a:ext cx="2056765" cy="32664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0570" y="2019935"/>
            <a:ext cx="2613660" cy="3281680"/>
          </a:xfrm>
          <a:prstGeom prst="rect">
            <a:avLst/>
          </a:prstGeom>
        </p:spPr>
      </p:pic>
      <p:pic>
        <p:nvPicPr>
          <p:cNvPr id="102" name="图片 101"/>
          <p:cNvPicPr/>
          <p:nvPr/>
        </p:nvPicPr>
        <p:blipFill>
          <a:blip r:embed="rId4"/>
          <a:srcRect t="7563" b="5497"/>
          <a:stretch>
            <a:fillRect/>
          </a:stretch>
        </p:blipFill>
        <p:spPr>
          <a:xfrm>
            <a:off x="1264920" y="2025650"/>
            <a:ext cx="4841875" cy="3267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1" descr="IMG_256"/>
          <p:cNvPicPr>
            <a:picLocks noChangeAspect="1"/>
          </p:cNvPicPr>
          <p:nvPr/>
        </p:nvPicPr>
        <p:blipFill>
          <a:blip r:embed="rId5"/>
          <a:srcRect t="7380" b="4569"/>
          <a:stretch>
            <a:fillRect/>
          </a:stretch>
        </p:blipFill>
        <p:spPr>
          <a:xfrm>
            <a:off x="6210300" y="2019935"/>
            <a:ext cx="4773930" cy="327215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6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27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单圆角矩形 5"/>
          <p:cNvSpPr/>
          <p:nvPr/>
        </p:nvSpPr>
        <p:spPr>
          <a:xfrm>
            <a:off x="615315" y="354965"/>
            <a:ext cx="10960735" cy="6125210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148715" y="5713730"/>
            <a:ext cx="96481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安排圣诞老人在案场进行互动，分发福利（糖果等），增加现场圣诞氛围。</a:t>
            </a:r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1064260" y="828675"/>
            <a:ext cx="381000" cy="425450"/>
          </a:xfrm>
          <a:prstGeom prst="ellipse">
            <a:avLst/>
          </a:prstGeom>
          <a:solidFill>
            <a:srgbClr val="B82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546225" y="780415"/>
            <a:ext cx="772985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美黑简体" panose="02010601030101010101" charset="-122"/>
                <a:ea typeface="方正美黑简体" panose="02010601030101010101" charset="-122"/>
              </a:rPr>
              <a:t>圣诞活动内容</a:t>
            </a:r>
            <a:r>
              <a:rPr lang="zh-CN" altLang="en-US" sz="2800">
                <a:solidFill>
                  <a:schemeClr val="tx1"/>
                </a:solidFill>
                <a:latin typeface="方正美黑简体" panose="02010601030101010101" charset="-122"/>
                <a:ea typeface="方正美黑简体" panose="02010601030101010101" charset="-122"/>
                <a:sym typeface="+mn-ea"/>
              </a:rPr>
              <a:t>【</a:t>
            </a:r>
            <a:r>
              <a:rPr lang="zh-CN" sz="2800">
                <a:solidFill>
                  <a:schemeClr val="tx1"/>
                </a:solidFill>
                <a:latin typeface="方正美黑简体" panose="02010601030101010101" charset="-122"/>
                <a:ea typeface="方正美黑简体" panose="02010601030101010101" charset="-122"/>
                <a:sym typeface="+mn-ea"/>
              </a:rPr>
              <a:t>圣诞老人派糖果</a:t>
            </a:r>
            <a:r>
              <a:rPr lang="en-US" altLang="zh-CN" sz="2800">
                <a:solidFill>
                  <a:schemeClr val="tx1"/>
                </a:solidFill>
                <a:latin typeface="方正美黑简体" panose="02010601030101010101" charset="-122"/>
                <a:ea typeface="方正美黑简体" panose="02010601030101010101" charset="-122"/>
                <a:sym typeface="+mn-ea"/>
              </a:rPr>
              <a:t>  12.24-12.25</a:t>
            </a:r>
            <a:r>
              <a:rPr lang="zh-CN" altLang="en-US" sz="2800">
                <a:solidFill>
                  <a:schemeClr val="tx1"/>
                </a:solidFill>
                <a:latin typeface="方正美黑简体" panose="02010601030101010101" charset="-122"/>
                <a:ea typeface="方正美黑简体" panose="02010601030101010101" charset="-122"/>
                <a:sym typeface="+mn-ea"/>
              </a:rPr>
              <a:t>】</a:t>
            </a:r>
            <a:endParaRPr lang="zh-CN" altLang="en-US" sz="2800">
              <a:solidFill>
                <a:schemeClr val="tx1"/>
              </a:solidFill>
              <a:latin typeface="方正美黑简体" panose="02010601030101010101" charset="-122"/>
              <a:ea typeface="方正美黑简体" panose="02010601030101010101" charset="-122"/>
            </a:endParaRPr>
          </a:p>
          <a:p>
            <a:endParaRPr lang="zh-CN" altLang="en-US" sz="2800">
              <a:solidFill>
                <a:schemeClr val="tx1"/>
              </a:solidFill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l="12166" r="12041"/>
          <a:stretch>
            <a:fillRect/>
          </a:stretch>
        </p:blipFill>
        <p:spPr>
          <a:xfrm>
            <a:off x="961390" y="1372870"/>
            <a:ext cx="4709160" cy="41427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rcRect l="16255"/>
          <a:stretch>
            <a:fillRect/>
          </a:stretch>
        </p:blipFill>
        <p:spPr>
          <a:xfrm>
            <a:off x="5942330" y="1372870"/>
            <a:ext cx="5200015" cy="414337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27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单圆角矩形 5"/>
          <p:cNvSpPr/>
          <p:nvPr/>
        </p:nvSpPr>
        <p:spPr>
          <a:xfrm>
            <a:off x="615315" y="354965"/>
            <a:ext cx="10960735" cy="6125210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148715" y="5713730"/>
            <a:ext cx="96481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现场设置游戏摊位，设置规则获得游戏参与权利，进行套圈，从而获得奖品。</a:t>
            </a:r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1064260" y="828675"/>
            <a:ext cx="381000" cy="425450"/>
          </a:xfrm>
          <a:prstGeom prst="ellipse">
            <a:avLst/>
          </a:prstGeom>
          <a:solidFill>
            <a:srgbClr val="B82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546225" y="780415"/>
            <a:ext cx="772985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美黑简体" panose="02010601030101010101" charset="-122"/>
                <a:ea typeface="方正美黑简体" panose="02010601030101010101" charset="-122"/>
              </a:rPr>
              <a:t>圣诞活动内容</a:t>
            </a:r>
            <a:r>
              <a:rPr lang="zh-CN" altLang="en-US" sz="2800">
                <a:latin typeface="方正美黑简体" panose="02010601030101010101" charset="-122"/>
                <a:ea typeface="方正美黑简体" panose="02010601030101010101" charset="-122"/>
                <a:sym typeface="+mn-ea"/>
              </a:rPr>
              <a:t>【</a:t>
            </a:r>
            <a:r>
              <a:rPr lang="zh-CN" sz="2800">
                <a:latin typeface="方正美黑简体" panose="02010601030101010101" charset="-122"/>
                <a:ea typeface="方正美黑简体" panose="02010601030101010101" charset="-122"/>
                <a:sym typeface="+mn-ea"/>
              </a:rPr>
              <a:t>圣诞圈圈乐</a:t>
            </a:r>
            <a:r>
              <a:rPr lang="en-US" altLang="zh-CN" sz="2800">
                <a:latin typeface="方正美黑简体" panose="02010601030101010101" charset="-122"/>
                <a:ea typeface="方正美黑简体" panose="02010601030101010101" charset="-122"/>
                <a:sym typeface="+mn-ea"/>
              </a:rPr>
              <a:t>  12.24-12.25</a:t>
            </a:r>
            <a:r>
              <a:rPr lang="zh-CN" altLang="en-US" sz="2800">
                <a:latin typeface="方正美黑简体" panose="02010601030101010101" charset="-122"/>
                <a:ea typeface="方正美黑简体" panose="02010601030101010101" charset="-122"/>
                <a:sym typeface="+mn-ea"/>
              </a:rPr>
              <a:t>】</a:t>
            </a:r>
            <a:endParaRPr lang="zh-CN" altLang="en-US" sz="2800">
              <a:latin typeface="方正美黑简体" panose="02010601030101010101" charset="-122"/>
              <a:ea typeface="方正美黑简体" panose="02010601030101010101" charset="-122"/>
            </a:endParaRPr>
          </a:p>
          <a:p>
            <a:endParaRPr lang="zh-CN" altLang="en-US" sz="2800"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rcRect b="10677"/>
          <a:stretch>
            <a:fillRect/>
          </a:stretch>
        </p:blipFill>
        <p:spPr>
          <a:xfrm>
            <a:off x="846455" y="1969135"/>
            <a:ext cx="5974715" cy="35528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rcRect r="18186"/>
          <a:stretch>
            <a:fillRect/>
          </a:stretch>
        </p:blipFill>
        <p:spPr>
          <a:xfrm>
            <a:off x="6922135" y="1925320"/>
            <a:ext cx="4420870" cy="359664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2348230" y="3268980"/>
            <a:ext cx="7156450" cy="147320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387985" y="3268980"/>
            <a:ext cx="1180211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9600">
                <a:latin typeface="方正美黑简体" panose="02010601030101010101" charset="-122"/>
                <a:ea typeface="方正美黑简体" panose="02010601030101010101" charset="-122"/>
              </a:rPr>
              <a:t>活动概述</a:t>
            </a:r>
            <a:endParaRPr lang="zh-CN" altLang="en-US" sz="9600"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27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单圆角矩形 5"/>
          <p:cNvSpPr/>
          <p:nvPr/>
        </p:nvSpPr>
        <p:spPr>
          <a:xfrm>
            <a:off x="615315" y="354965"/>
            <a:ext cx="10960735" cy="6125210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148715" y="5713730"/>
            <a:ext cx="96481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现场设置游戏摊位，设置规则获取游戏参与资格，用圣诞老人弹射物品，从而获得奖品。</a:t>
            </a:r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1064260" y="828675"/>
            <a:ext cx="381000" cy="425450"/>
          </a:xfrm>
          <a:prstGeom prst="ellipse">
            <a:avLst/>
          </a:prstGeom>
          <a:solidFill>
            <a:srgbClr val="B82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546225" y="780415"/>
            <a:ext cx="944626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美黑简体" panose="02010601030101010101" charset="-122"/>
                <a:ea typeface="方正美黑简体" panose="02010601030101010101" charset="-122"/>
              </a:rPr>
              <a:t>圣诞活动内容</a:t>
            </a:r>
            <a:r>
              <a:rPr lang="zh-CN" altLang="en-US" sz="2800">
                <a:latin typeface="方正美黑简体" panose="02010601030101010101" charset="-122"/>
                <a:ea typeface="方正美黑简体" panose="02010601030101010101" charset="-122"/>
                <a:sym typeface="+mn-ea"/>
              </a:rPr>
              <a:t>【</a:t>
            </a:r>
            <a:r>
              <a:rPr lang="zh-CN" sz="2800">
                <a:latin typeface="方正美黑简体" panose="02010601030101010101" charset="-122"/>
                <a:ea typeface="方正美黑简体" panose="02010601030101010101" charset="-122"/>
                <a:sym typeface="+mn-ea"/>
              </a:rPr>
              <a:t>进击的圣诞老人（备选）</a:t>
            </a:r>
            <a:r>
              <a:rPr lang="en-US" altLang="zh-CN" sz="2800">
                <a:latin typeface="方正美黑简体" panose="02010601030101010101" charset="-122"/>
                <a:ea typeface="方正美黑简体" panose="02010601030101010101" charset="-122"/>
                <a:sym typeface="+mn-ea"/>
              </a:rPr>
              <a:t>  12.24-12.25</a:t>
            </a:r>
            <a:r>
              <a:rPr lang="zh-CN" altLang="en-US" sz="2800">
                <a:latin typeface="方正美黑简体" panose="02010601030101010101" charset="-122"/>
                <a:ea typeface="方正美黑简体" panose="02010601030101010101" charset="-122"/>
                <a:sym typeface="+mn-ea"/>
              </a:rPr>
              <a:t>】</a:t>
            </a:r>
            <a:endParaRPr lang="zh-CN" altLang="en-US" sz="2800">
              <a:latin typeface="方正美黑简体" panose="02010601030101010101" charset="-122"/>
              <a:ea typeface="方正美黑简体" panose="02010601030101010101" charset="-122"/>
            </a:endParaRPr>
          </a:p>
          <a:p>
            <a:endParaRPr lang="zh-CN" altLang="en-US" sz="2800"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395" y="1733550"/>
            <a:ext cx="5320030" cy="3549650"/>
          </a:xfrm>
          <a:prstGeom prst="rect">
            <a:avLst/>
          </a:prstGeom>
        </p:spPr>
      </p:pic>
      <p:pic>
        <p:nvPicPr>
          <p:cNvPr id="100" name="图片 99"/>
          <p:cNvPicPr/>
          <p:nvPr/>
        </p:nvPicPr>
        <p:blipFill>
          <a:blip r:embed="rId3"/>
          <a:srcRect t="10365"/>
          <a:stretch>
            <a:fillRect/>
          </a:stretch>
        </p:blipFill>
        <p:spPr>
          <a:xfrm>
            <a:off x="6195060" y="1733550"/>
            <a:ext cx="5227955" cy="355155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4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27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单圆角矩形 5"/>
          <p:cNvSpPr/>
          <p:nvPr/>
        </p:nvSpPr>
        <p:spPr>
          <a:xfrm>
            <a:off x="615315" y="354965"/>
            <a:ext cx="10960735" cy="6125210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1064260" y="828675"/>
            <a:ext cx="381000" cy="425450"/>
          </a:xfrm>
          <a:prstGeom prst="ellipse">
            <a:avLst/>
          </a:prstGeom>
          <a:solidFill>
            <a:srgbClr val="B82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546225" y="780415"/>
            <a:ext cx="772985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方正美黑简体" panose="02010601030101010101" charset="-122"/>
                <a:ea typeface="方正美黑简体" panose="02010601030101010101" charset="-122"/>
              </a:rPr>
              <a:t>圣诞活动内容</a:t>
            </a:r>
            <a:r>
              <a:rPr lang="zh-CN" altLang="en-US" sz="2800" dirty="0">
                <a:latin typeface="方正美黑简体" panose="02010601030101010101" charset="-122"/>
                <a:ea typeface="方正美黑简体" panose="02010601030101010101" charset="-122"/>
                <a:sym typeface="+mn-ea"/>
              </a:rPr>
              <a:t>【</a:t>
            </a:r>
            <a:r>
              <a:rPr lang="zh-CN" sz="2800" dirty="0">
                <a:latin typeface="方正美黑简体" panose="02010601030101010101" charset="-122"/>
                <a:ea typeface="方正美黑简体" panose="02010601030101010101" charset="-122"/>
                <a:sym typeface="+mn-ea"/>
              </a:rPr>
              <a:t>圣诞圈圈乐</a:t>
            </a:r>
            <a:r>
              <a:rPr lang="en-US" altLang="zh-CN" sz="2800" dirty="0">
                <a:latin typeface="方正美黑简体" panose="02010601030101010101" charset="-122"/>
                <a:ea typeface="方正美黑简体" panose="02010601030101010101" charset="-122"/>
                <a:sym typeface="+mn-ea"/>
              </a:rPr>
              <a:t>  12.24-12.25</a:t>
            </a:r>
            <a:r>
              <a:rPr lang="zh-CN" altLang="en-US" sz="2800" dirty="0">
                <a:latin typeface="方正美黑简体" panose="02010601030101010101" charset="-122"/>
                <a:ea typeface="方正美黑简体" panose="02010601030101010101" charset="-122"/>
                <a:sym typeface="+mn-ea"/>
              </a:rPr>
              <a:t>】</a:t>
            </a:r>
            <a:endParaRPr lang="zh-CN" altLang="en-US" sz="2800" dirty="0">
              <a:latin typeface="方正美黑简体" panose="02010601030101010101" charset="-122"/>
              <a:ea typeface="方正美黑简体" panose="02010601030101010101" charset="-122"/>
            </a:endParaRPr>
          </a:p>
          <a:p>
            <a:endParaRPr lang="zh-CN" altLang="en-US" sz="2800" dirty="0"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332230" y="1733550"/>
            <a:ext cx="4387215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 sz="2000" b="1"/>
              <a:t>圣诞圈圈乐游戏规则</a:t>
            </a:r>
            <a:endParaRPr lang="zh-CN" altLang="en-US" sz="2000" b="1"/>
          </a:p>
          <a:p>
            <a:pPr marL="342900" indent="-34290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/>
              <a:t>在项目进行拍照打卡，并发送朋友圈后，便可参与游戏。</a:t>
            </a:r>
            <a:endParaRPr lang="zh-CN" altLang="en-US" sz="2000"/>
          </a:p>
          <a:p>
            <a:pPr marL="342900" indent="-34290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/>
              <a:t>每人仅限</a:t>
            </a:r>
            <a:r>
              <a:rPr lang="en-US" altLang="zh-CN" sz="2000"/>
              <a:t>5</a:t>
            </a:r>
            <a:r>
              <a:rPr lang="zh-CN" altLang="en-US" sz="2000"/>
              <a:t>个圈圈；所圈中的礼品均可带走。</a:t>
            </a:r>
            <a:endParaRPr lang="zh-CN" altLang="en-US" sz="2000"/>
          </a:p>
          <a:p>
            <a:pPr marL="342900" indent="-34290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/>
              <a:t>每人仅有一次参与机会。</a:t>
            </a:r>
            <a:endParaRPr lang="zh-CN" altLang="en-US" sz="2000"/>
          </a:p>
          <a:p>
            <a:pPr marL="342900" indent="-34290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/>
              <a:t>等待过程中听从工作人员安排，请耐心排队等候。</a:t>
            </a:r>
            <a:endParaRPr lang="zh-CN" altLang="en-US" sz="20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9315" y="2166937"/>
            <a:ext cx="4863513" cy="2664143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27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162810" y="1219200"/>
            <a:ext cx="67049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欢庆元旦【新年祝福相框</a:t>
            </a:r>
            <a:r>
              <a:rPr lang="en-US" altLang="zh-CN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DIY  1.1-1.3</a:t>
            </a:r>
            <a:r>
              <a:rPr lang="zh-CN" altLang="en-US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】</a:t>
            </a:r>
            <a:endParaRPr lang="zh-CN" altLang="en-US" sz="28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781810" y="1267460"/>
            <a:ext cx="381000" cy="425450"/>
          </a:xfrm>
          <a:prstGeom prst="ellipse">
            <a:avLst/>
          </a:prstGeom>
          <a:solidFill>
            <a:srgbClr val="9F27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781175" y="5570855"/>
            <a:ext cx="840549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新年的祝福数不胜数，把他们制作在相框中，让新一年的祝福围绕着你吧！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t="25309" b="8653"/>
          <a:stretch>
            <a:fillRect/>
          </a:stretch>
        </p:blipFill>
        <p:spPr>
          <a:xfrm>
            <a:off x="1781810" y="2011680"/>
            <a:ext cx="4841875" cy="32816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rcRect b="8525"/>
          <a:stretch>
            <a:fillRect/>
          </a:stretch>
        </p:blipFill>
        <p:spPr>
          <a:xfrm>
            <a:off x="6908800" y="2011680"/>
            <a:ext cx="3277235" cy="328231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27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162810" y="1219200"/>
            <a:ext cx="57531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欢庆元旦【糖画</a:t>
            </a:r>
            <a:r>
              <a:rPr lang="en-US" altLang="zh-CN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DIY  1.1-1.3</a:t>
            </a:r>
            <a:r>
              <a:rPr lang="zh-CN" altLang="en-US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】</a:t>
            </a:r>
            <a:endParaRPr lang="zh-CN" altLang="en-US" sz="28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781810" y="1267460"/>
            <a:ext cx="381000" cy="425450"/>
          </a:xfrm>
          <a:prstGeom prst="ellipse">
            <a:avLst/>
          </a:prstGeom>
          <a:solidFill>
            <a:srgbClr val="9F27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2162810" y="5559425"/>
            <a:ext cx="840549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糖画是糖画是一种传统民间手工艺，以糖为材料来进行造型的。快来用糖勾勒出新年甜蜜吧！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8800" y="2011680"/>
            <a:ext cx="3277235" cy="3277235"/>
          </a:xfrm>
          <a:prstGeom prst="rect">
            <a:avLst/>
          </a:prstGeom>
        </p:spPr>
      </p:pic>
      <p:pic>
        <p:nvPicPr>
          <p:cNvPr id="4" name="图片 6" descr="91e932760065b7b43b104abedc8929a"/>
          <p:cNvPicPr>
            <a:picLocks noChangeAspect="1"/>
          </p:cNvPicPr>
          <p:nvPr/>
        </p:nvPicPr>
        <p:blipFill>
          <a:blip r:embed="rId3"/>
          <a:srcRect b="7318"/>
          <a:stretch>
            <a:fillRect/>
          </a:stretch>
        </p:blipFill>
        <p:spPr>
          <a:xfrm>
            <a:off x="1257935" y="2007235"/>
            <a:ext cx="5022850" cy="329184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rcRect t="12362"/>
          <a:stretch>
            <a:fillRect/>
          </a:stretch>
        </p:blipFill>
        <p:spPr>
          <a:xfrm>
            <a:off x="6381750" y="2006600"/>
            <a:ext cx="4921250" cy="329311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27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162810" y="1219200"/>
            <a:ext cx="57531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欢庆元旦【亲子对联</a:t>
            </a:r>
            <a:r>
              <a:rPr lang="en-US" altLang="zh-CN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DIY  1.1-1.3</a:t>
            </a:r>
            <a:r>
              <a:rPr lang="zh-CN" altLang="en-US" sz="2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】</a:t>
            </a:r>
            <a:endParaRPr lang="zh-CN" altLang="en-US" sz="28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781810" y="1267460"/>
            <a:ext cx="381000" cy="425450"/>
          </a:xfrm>
          <a:prstGeom prst="ellipse">
            <a:avLst/>
          </a:prstGeom>
          <a:solidFill>
            <a:srgbClr val="9F27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892935" y="5558790"/>
            <a:ext cx="840549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对联，汉族的传统文化之一。亲子对联是父母与孩子共同制作的对联。制作与往年不一样的虎年对联吧！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rcRect t="27919" b="23519"/>
          <a:stretch>
            <a:fillRect/>
          </a:stretch>
        </p:blipFill>
        <p:spPr>
          <a:xfrm>
            <a:off x="1358900" y="2011680"/>
            <a:ext cx="3283585" cy="3289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rcRect t="19829" b="15164"/>
          <a:stretch>
            <a:fillRect/>
          </a:stretch>
        </p:blipFill>
        <p:spPr>
          <a:xfrm>
            <a:off x="4895850" y="2002155"/>
            <a:ext cx="2458085" cy="329628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rcRect t="19896" b="15558"/>
          <a:stretch>
            <a:fillRect/>
          </a:stretch>
        </p:blipFill>
        <p:spPr>
          <a:xfrm>
            <a:off x="7607300" y="1978025"/>
            <a:ext cx="2512060" cy="334391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27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单圆角矩形 5"/>
          <p:cNvSpPr/>
          <p:nvPr/>
        </p:nvSpPr>
        <p:spPr>
          <a:xfrm>
            <a:off x="615315" y="354965"/>
            <a:ext cx="10960735" cy="6125210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148715" y="5713730"/>
            <a:ext cx="96481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现场设置超市摊位，摆放桁架包装画面作为背景，设置规则获取游戏参与资格，进行超市抢购。</a:t>
            </a:r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1064260" y="828675"/>
            <a:ext cx="381000" cy="425450"/>
          </a:xfrm>
          <a:prstGeom prst="ellipse">
            <a:avLst/>
          </a:prstGeom>
          <a:solidFill>
            <a:srgbClr val="B82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546225" y="780415"/>
            <a:ext cx="944626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美黑简体" panose="02010601030101010101" charset="-122"/>
                <a:ea typeface="方正美黑简体" panose="02010601030101010101" charset="-122"/>
              </a:rPr>
              <a:t>元旦活动内容</a:t>
            </a:r>
            <a:r>
              <a:rPr lang="zh-CN" altLang="en-US" sz="2800">
                <a:latin typeface="方正美黑简体" panose="02010601030101010101" charset="-122"/>
                <a:ea typeface="方正美黑简体" panose="02010601030101010101" charset="-122"/>
                <a:sym typeface="+mn-ea"/>
              </a:rPr>
              <a:t>【</a:t>
            </a:r>
            <a:r>
              <a:rPr lang="zh-CN" sz="2800">
                <a:latin typeface="方正美黑简体" panose="02010601030101010101" charset="-122"/>
                <a:ea typeface="方正美黑简体" panose="02010601030101010101" charset="-122"/>
                <a:sym typeface="+mn-ea"/>
              </a:rPr>
              <a:t>超市抢购</a:t>
            </a:r>
            <a:r>
              <a:rPr lang="en-US" altLang="zh-CN" sz="2800">
                <a:latin typeface="方正美黑简体" panose="02010601030101010101" charset="-122"/>
                <a:ea typeface="方正美黑简体" panose="02010601030101010101" charset="-122"/>
                <a:sym typeface="+mn-ea"/>
              </a:rPr>
              <a:t>  1.1-1.3</a:t>
            </a:r>
            <a:r>
              <a:rPr lang="zh-CN" altLang="en-US" sz="2800">
                <a:latin typeface="方正美黑简体" panose="02010601030101010101" charset="-122"/>
                <a:ea typeface="方正美黑简体" panose="02010601030101010101" charset="-122"/>
                <a:sym typeface="+mn-ea"/>
              </a:rPr>
              <a:t>】</a:t>
            </a:r>
            <a:endParaRPr lang="zh-CN" altLang="en-US" sz="2800">
              <a:latin typeface="方正美黑简体" panose="02010601030101010101" charset="-122"/>
              <a:ea typeface="方正美黑简体" panose="02010601030101010101" charset="-122"/>
            </a:endParaRPr>
          </a:p>
          <a:p>
            <a:endParaRPr lang="zh-CN" altLang="en-US" sz="2800"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330" y="1733550"/>
            <a:ext cx="5375275" cy="35864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t="11404"/>
          <a:stretch>
            <a:fillRect/>
          </a:stretch>
        </p:blipFill>
        <p:spPr>
          <a:xfrm>
            <a:off x="6096000" y="1733550"/>
            <a:ext cx="5300345" cy="358648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27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单圆角矩形 5"/>
          <p:cNvSpPr/>
          <p:nvPr/>
        </p:nvSpPr>
        <p:spPr>
          <a:xfrm>
            <a:off x="615315" y="354965"/>
            <a:ext cx="10960735" cy="6125210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1064260" y="828675"/>
            <a:ext cx="381000" cy="425450"/>
          </a:xfrm>
          <a:prstGeom prst="ellipse">
            <a:avLst/>
          </a:prstGeom>
          <a:solidFill>
            <a:srgbClr val="B82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t="11404"/>
          <a:stretch>
            <a:fillRect/>
          </a:stretch>
        </p:blipFill>
        <p:spPr>
          <a:xfrm>
            <a:off x="6096000" y="1733550"/>
            <a:ext cx="5300345" cy="358648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546225" y="780415"/>
            <a:ext cx="944626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美黑简体" panose="02010601030101010101" charset="-122"/>
                <a:ea typeface="方正美黑简体" panose="02010601030101010101" charset="-122"/>
              </a:rPr>
              <a:t>元旦活动内容</a:t>
            </a:r>
            <a:r>
              <a:rPr lang="zh-CN" altLang="en-US" sz="2800">
                <a:latin typeface="方正美黑简体" panose="02010601030101010101" charset="-122"/>
                <a:ea typeface="方正美黑简体" panose="02010601030101010101" charset="-122"/>
                <a:sym typeface="+mn-ea"/>
              </a:rPr>
              <a:t>【</a:t>
            </a:r>
            <a:r>
              <a:rPr lang="zh-CN" sz="2800">
                <a:latin typeface="方正美黑简体" panose="02010601030101010101" charset="-122"/>
                <a:ea typeface="方正美黑简体" panose="02010601030101010101" charset="-122"/>
                <a:sym typeface="+mn-ea"/>
              </a:rPr>
              <a:t>超市抢购</a:t>
            </a:r>
            <a:r>
              <a:rPr lang="en-US" altLang="zh-CN" sz="2800">
                <a:latin typeface="方正美黑简体" panose="02010601030101010101" charset="-122"/>
                <a:ea typeface="方正美黑简体" panose="02010601030101010101" charset="-122"/>
                <a:sym typeface="+mn-ea"/>
              </a:rPr>
              <a:t>  1.1-1.3</a:t>
            </a:r>
            <a:r>
              <a:rPr lang="zh-CN" altLang="en-US" sz="2800">
                <a:latin typeface="方正美黑简体" panose="02010601030101010101" charset="-122"/>
                <a:ea typeface="方正美黑简体" panose="02010601030101010101" charset="-122"/>
                <a:sym typeface="+mn-ea"/>
              </a:rPr>
              <a:t>】</a:t>
            </a:r>
            <a:endParaRPr lang="zh-CN" altLang="en-US" sz="2800">
              <a:latin typeface="方正美黑简体" panose="02010601030101010101" charset="-122"/>
              <a:ea typeface="方正美黑简体" panose="02010601030101010101" charset="-122"/>
            </a:endParaRPr>
          </a:p>
          <a:p>
            <a:endParaRPr lang="zh-CN" altLang="en-US" sz="2800"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289050" y="1546225"/>
            <a:ext cx="4387215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 sz="2000" b="1"/>
              <a:t>超市抢购规则</a:t>
            </a:r>
            <a:endParaRPr lang="zh-CN" altLang="en-US" sz="2000" b="1"/>
          </a:p>
          <a:p>
            <a:pPr marL="342900" indent="-34290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/>
              <a:t>在项目进行拍照打卡，并发送朋友圈后，便可参与超市抢购。</a:t>
            </a:r>
            <a:endParaRPr lang="zh-CN" altLang="en-US" sz="2000"/>
          </a:p>
          <a:p>
            <a:pPr marL="342900" indent="-34290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/>
              <a:t>限时</a:t>
            </a:r>
            <a:r>
              <a:rPr lang="en-US" altLang="zh-CN" sz="2000"/>
              <a:t>15</a:t>
            </a:r>
            <a:r>
              <a:rPr lang="zh-CN" altLang="en-US" sz="2000"/>
              <a:t>秒；抢购过程中由工作人员进行计时，限时内所抢购的物品都可带走，超时抢购的物品不可带走。</a:t>
            </a:r>
            <a:endParaRPr lang="zh-CN" altLang="en-US" sz="2000"/>
          </a:p>
          <a:p>
            <a:pPr marL="342900" indent="-34290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/>
              <a:t>每人仅限一次参与机会。</a:t>
            </a:r>
            <a:endParaRPr lang="zh-CN" altLang="en-US" sz="2000"/>
          </a:p>
          <a:p>
            <a:pPr marL="342900" indent="-34290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/>
              <a:t>等待过程中听从工作人员安排，请耐心排队等候。</a:t>
            </a:r>
            <a:endParaRPr lang="zh-CN" altLang="en-US" sz="2000"/>
          </a:p>
        </p:txBody>
      </p:sp>
    </p:spTree>
    <p:custDataLst>
      <p:tags r:id="rId3"/>
    </p:custData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9" name="直接连接符 8"/>
          <p:cNvCxnSpPr/>
          <p:nvPr/>
        </p:nvCxnSpPr>
        <p:spPr>
          <a:xfrm flipH="1">
            <a:off x="2157730" y="1909445"/>
            <a:ext cx="1905" cy="1053465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H="1">
            <a:off x="2158365" y="3862705"/>
            <a:ext cx="11430" cy="986155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flipH="1">
            <a:off x="10106025" y="1976755"/>
            <a:ext cx="11430" cy="986155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 flipH="1">
            <a:off x="10093325" y="3862705"/>
            <a:ext cx="11430" cy="986155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1543685" y="2673985"/>
            <a:ext cx="924433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88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美黑简体" panose="02010601030101010101" charset="-122"/>
              </a:rPr>
              <a:t>谢谢观看</a:t>
            </a:r>
            <a:endParaRPr lang="zh-CN" sz="88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  <a:cs typeface="方正美黑简体" panose="02010601030101010101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 flipV="1">
            <a:off x="2171065" y="1943100"/>
            <a:ext cx="7989570" cy="127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2129155" y="4848860"/>
            <a:ext cx="7986395" cy="8255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4055745" y="3942080"/>
            <a:ext cx="41275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>
                <a:solidFill>
                  <a:schemeClr val="bg1"/>
                </a:solidFill>
              </a:rPr>
              <a:t>THANKS</a:t>
            </a:r>
            <a:endParaRPr lang="en-US" altLang="zh-CN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5847"/>
          <a:stretch>
            <a:fillRect/>
          </a:stretch>
        </p:blipFill>
        <p:spPr>
          <a:xfrm>
            <a:off x="0" y="0"/>
            <a:ext cx="12191365" cy="685863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635"/>
            <a:ext cx="12202795" cy="6858000"/>
          </a:xfrm>
          <a:prstGeom prst="rect">
            <a:avLst/>
          </a:prstGeom>
          <a:solidFill>
            <a:schemeClr val="tx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979170" y="706120"/>
            <a:ext cx="10320655" cy="5535295"/>
          </a:xfrm>
          <a:prstGeom prst="rect">
            <a:avLst/>
          </a:prstGeom>
          <a:noFill/>
          <a:ln w="793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450205" y="1053465"/>
            <a:ext cx="411226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36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美黑简体" panose="02010601030101010101" charset="-122"/>
              </a:rPr>
              <a:t>圣诞</a:t>
            </a:r>
            <a:endParaRPr lang="zh-CN" altLang="en-US" sz="28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  <a:cs typeface="方正美黑简体" panose="02010601030101010101" charset="-122"/>
            </a:endParaRPr>
          </a:p>
          <a:p>
            <a:pPr algn="just"/>
            <a:r>
              <a:rPr lang="en-US" altLang="zh-CN" sz="20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美黑简体" panose="02010601030101010101" charset="-122"/>
              </a:rPr>
              <a:t>               ——</a:t>
            </a:r>
            <a:r>
              <a:rPr lang="zh-CN" altLang="en-US" sz="20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美黑简体" panose="02010601030101010101" charset="-122"/>
              </a:rPr>
              <a:t>雪花烟火，喜乐长安</a:t>
            </a:r>
            <a:endParaRPr lang="zh-CN" altLang="en-US" sz="20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  <a:cs typeface="方正美黑简体" panose="0201060103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921125" y="2129790"/>
            <a:ext cx="4437380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200000"/>
              </a:lnSpc>
            </a:pPr>
            <a:r>
              <a:rPr lang="zh-CN" altLang="en-US" sz="20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美黑简体" panose="02010601030101010101" charset="-122"/>
              </a:rPr>
              <a:t>圣诞节是一个温柔又温暖的节日</a:t>
            </a:r>
            <a:endParaRPr lang="zh-CN" altLang="en-US" sz="20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  <a:cs typeface="方正美黑简体" panose="02010601030101010101" charset="-122"/>
            </a:endParaRPr>
          </a:p>
          <a:p>
            <a:pPr algn="ctr" fontAlgn="auto">
              <a:lnSpc>
                <a:spcPct val="200000"/>
              </a:lnSpc>
            </a:pPr>
            <a:r>
              <a:rPr lang="zh-CN" altLang="en-US" sz="20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美黑简体" panose="02010601030101010101" charset="-122"/>
              </a:rPr>
              <a:t>在这飘雪的岁末里</a:t>
            </a:r>
            <a:endParaRPr lang="zh-CN" altLang="en-US" sz="20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  <a:cs typeface="方正美黑简体" panose="02010601030101010101" charset="-122"/>
            </a:endParaRPr>
          </a:p>
          <a:p>
            <a:pPr algn="ctr" fontAlgn="auto">
              <a:lnSpc>
                <a:spcPct val="200000"/>
              </a:lnSpc>
            </a:pPr>
            <a:r>
              <a:rPr lang="zh-CN" altLang="en-US" sz="20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美黑简体" panose="02010601030101010101" charset="-122"/>
              </a:rPr>
              <a:t>装饰点缀，渲染节日氛围</a:t>
            </a:r>
            <a:endParaRPr lang="zh-CN" altLang="en-US" sz="20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  <a:cs typeface="方正美黑简体" panose="02010601030101010101" charset="-122"/>
            </a:endParaRPr>
          </a:p>
          <a:p>
            <a:pPr algn="ctr" fontAlgn="auto">
              <a:lnSpc>
                <a:spcPct val="200000"/>
              </a:lnSpc>
            </a:pPr>
            <a:r>
              <a:rPr lang="zh-CN" altLang="en-US" sz="20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美黑简体" panose="02010601030101010101" charset="-122"/>
              </a:rPr>
              <a:t>过甜蜜、缤纷圣诞</a:t>
            </a:r>
            <a:endParaRPr lang="zh-CN" altLang="en-US" sz="20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  <a:cs typeface="方正美黑简体" panose="02010601030101010101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t="4998" b="10678"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-635"/>
            <a:ext cx="12202795" cy="6858000"/>
          </a:xfrm>
          <a:prstGeom prst="rect">
            <a:avLst/>
          </a:prstGeom>
          <a:solidFill>
            <a:schemeClr val="tx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979170" y="706120"/>
            <a:ext cx="10320655" cy="5535295"/>
          </a:xfrm>
          <a:prstGeom prst="rect">
            <a:avLst/>
          </a:prstGeom>
          <a:noFill/>
          <a:ln w="793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450205" y="1053465"/>
            <a:ext cx="411226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36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美黑简体" panose="02010601030101010101" charset="-122"/>
              </a:rPr>
              <a:t>元旦</a:t>
            </a:r>
            <a:endParaRPr lang="zh-CN" altLang="en-US" sz="28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  <a:cs typeface="方正美黑简体" panose="02010601030101010101" charset="-122"/>
            </a:endParaRPr>
          </a:p>
          <a:p>
            <a:pPr algn="just"/>
            <a:r>
              <a:rPr lang="en-US" altLang="zh-CN" sz="20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美黑简体" panose="02010601030101010101" charset="-122"/>
              </a:rPr>
              <a:t>               ——</a:t>
            </a:r>
            <a:r>
              <a:rPr lang="zh-CN" altLang="en-US" sz="20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美黑简体" panose="02010601030101010101" charset="-122"/>
              </a:rPr>
              <a:t>辞岁迎新，平安健康</a:t>
            </a:r>
            <a:endParaRPr lang="zh-CN" altLang="en-US" sz="20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  <a:cs typeface="方正美黑简体" panose="0201060103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881755" y="2206625"/>
            <a:ext cx="4437380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200000"/>
              </a:lnSpc>
            </a:pPr>
            <a:r>
              <a:rPr lang="zh-CN" altLang="en-US" sz="20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美黑简体" panose="02010601030101010101" charset="-122"/>
              </a:rPr>
              <a:t>新年将至</a:t>
            </a:r>
            <a:endParaRPr lang="zh-CN" altLang="en-US" sz="20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  <a:cs typeface="方正美黑简体" panose="02010601030101010101" charset="-122"/>
            </a:endParaRPr>
          </a:p>
          <a:p>
            <a:pPr algn="ctr" fontAlgn="auto">
              <a:lnSpc>
                <a:spcPct val="200000"/>
              </a:lnSpc>
            </a:pPr>
            <a:r>
              <a:rPr lang="zh-CN" altLang="en-US" sz="20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美黑简体" panose="02010601030101010101" charset="-122"/>
              </a:rPr>
              <a:t>新年新气象</a:t>
            </a:r>
            <a:endParaRPr lang="zh-CN" altLang="en-US" sz="20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  <a:cs typeface="方正美黑简体" panose="02010601030101010101" charset="-122"/>
            </a:endParaRPr>
          </a:p>
          <a:p>
            <a:pPr algn="ctr" fontAlgn="auto">
              <a:lnSpc>
                <a:spcPct val="200000"/>
              </a:lnSpc>
            </a:pPr>
            <a:r>
              <a:rPr lang="zh-CN" altLang="en-US" sz="20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美黑简体" panose="02010601030101010101" charset="-122"/>
              </a:rPr>
              <a:t>用焕然一新的面貌迎接新年</a:t>
            </a:r>
            <a:endParaRPr lang="zh-CN" altLang="en-US" sz="20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  <a:cs typeface="方正美黑简体" panose="02010601030101010101" charset="-122"/>
            </a:endParaRPr>
          </a:p>
          <a:p>
            <a:pPr algn="ctr" fontAlgn="auto">
              <a:lnSpc>
                <a:spcPct val="200000"/>
              </a:lnSpc>
            </a:pPr>
            <a:r>
              <a:rPr lang="zh-CN" altLang="en-US" sz="20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美黑简体" panose="02010601030101010101" charset="-122"/>
              </a:rPr>
              <a:t>点缀红色元素</a:t>
            </a:r>
            <a:endParaRPr lang="zh-CN" altLang="en-US" sz="20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  <a:cs typeface="方正美黑简体" panose="02010601030101010101" charset="-122"/>
            </a:endParaRPr>
          </a:p>
          <a:p>
            <a:pPr algn="ctr" fontAlgn="auto">
              <a:lnSpc>
                <a:spcPct val="200000"/>
              </a:lnSpc>
            </a:pPr>
            <a:r>
              <a:rPr lang="zh-CN" altLang="en-US" sz="20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美黑简体" panose="02010601030101010101" charset="-122"/>
              </a:rPr>
              <a:t>增添喜庆节日氛围</a:t>
            </a:r>
            <a:endParaRPr lang="zh-CN" altLang="en-US" sz="20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  <a:cs typeface="方正美黑简体" panose="0201060103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27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778635" y="1080770"/>
            <a:ext cx="2129155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活动</a:t>
            </a:r>
            <a:endParaRPr lang="zh-CN" altLang="en-US" sz="80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697480" y="1636395"/>
            <a:ext cx="2129155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概述</a:t>
            </a:r>
            <a:endParaRPr lang="zh-CN" altLang="en-US" sz="80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787015" y="1237615"/>
            <a:ext cx="31038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</a:rPr>
              <a:t>Activity overview</a:t>
            </a:r>
            <a:endParaRPr lang="en-US" altLang="zh-CN" sz="20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102860" y="3107690"/>
            <a:ext cx="620649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sz="24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正纤黑简体" panose="02000000000000000000" charset="-122"/>
              </a:rPr>
              <a:t>活动时间：</a:t>
            </a:r>
            <a:r>
              <a:rPr lang="en-US" altLang="zh-CN" sz="24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正纤黑简体" panose="02000000000000000000" charset="-122"/>
              </a:rPr>
              <a:t>2022</a:t>
            </a:r>
            <a:r>
              <a:rPr lang="zh-CN" altLang="en-US" sz="24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正纤黑简体" panose="02000000000000000000" charset="-122"/>
              </a:rPr>
              <a:t>年</a:t>
            </a:r>
            <a:r>
              <a:rPr lang="en-US" altLang="zh-CN" sz="24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正纤黑简体" panose="02000000000000000000" charset="-122"/>
              </a:rPr>
              <a:t>12</a:t>
            </a:r>
            <a:r>
              <a:rPr lang="zh-CN" altLang="en-US" sz="24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正纤黑简体" panose="02000000000000000000" charset="-122"/>
              </a:rPr>
              <a:t>月</a:t>
            </a:r>
            <a:endParaRPr lang="zh-CN" sz="24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  <a:cs typeface="方正正纤黑简体" panose="02000000000000000000" charset="-122"/>
            </a:endParaRPr>
          </a:p>
          <a:p>
            <a:pPr fontAlgn="auto">
              <a:lnSpc>
                <a:spcPct val="150000"/>
              </a:lnSpc>
            </a:pPr>
            <a:r>
              <a:rPr lang="zh-CN" sz="24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正纤黑简体" panose="02000000000000000000" charset="-122"/>
              </a:rPr>
              <a:t>活动地点：</a:t>
            </a:r>
            <a:r>
              <a:rPr lang="zh-CN" altLang="en-US" sz="24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美黑简体" panose="02010601030101010101" charset="-122"/>
                <a:sym typeface="+mn-ea"/>
              </a:rPr>
              <a:t>营销中心</a:t>
            </a:r>
            <a:endParaRPr lang="zh-CN" sz="24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  <a:cs typeface="方正正纤黑简体" panose="02000000000000000000" charset="-122"/>
            </a:endParaRPr>
          </a:p>
          <a:p>
            <a:pPr fontAlgn="auto">
              <a:lnSpc>
                <a:spcPct val="150000"/>
              </a:lnSpc>
            </a:pPr>
            <a:r>
              <a:rPr lang="zh-CN" sz="24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正纤黑简体" panose="02000000000000000000" charset="-122"/>
              </a:rPr>
              <a:t>活动对象：邀约客户</a:t>
            </a:r>
            <a:endParaRPr lang="zh-CN" sz="24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  <a:cs typeface="方正正纤黑简体" panose="02000000000000000000" charset="-122"/>
            </a:endParaRPr>
          </a:p>
          <a:p>
            <a:pPr fontAlgn="auto">
              <a:lnSpc>
                <a:spcPct val="150000"/>
              </a:lnSpc>
            </a:pPr>
            <a:r>
              <a:rPr lang="zh-CN" sz="24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正纤黑简体" panose="02000000000000000000" charset="-122"/>
              </a:rPr>
              <a:t>活动形式：氛围包装</a:t>
            </a:r>
            <a:r>
              <a:rPr lang="en-US" altLang="zh-CN" sz="24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正纤黑简体" panose="02000000000000000000" charset="-122"/>
              </a:rPr>
              <a:t>+</a:t>
            </a:r>
            <a:r>
              <a:rPr lang="zh-CN" altLang="en-US" sz="24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正纤黑简体" panose="02000000000000000000" charset="-122"/>
              </a:rPr>
              <a:t>暖场</a:t>
            </a:r>
            <a:r>
              <a:rPr lang="en-US" altLang="zh-CN" sz="2400">
                <a:solidFill>
                  <a:schemeClr val="bg1"/>
                </a:solidFill>
                <a:latin typeface="方正美黑简体" panose="02010601030101010101" charset="-122"/>
                <a:ea typeface="方正美黑简体" panose="02010601030101010101" charset="-122"/>
                <a:cs typeface="方正正纤黑简体" panose="02000000000000000000" charset="-122"/>
              </a:rPr>
              <a:t>DIY</a:t>
            </a:r>
            <a:endParaRPr lang="en-US" altLang="zh-CN" sz="2400">
              <a:solidFill>
                <a:schemeClr val="bg1"/>
              </a:solidFill>
              <a:latin typeface="方正美黑简体" panose="02010601030101010101" charset="-122"/>
              <a:ea typeface="方正美黑简体" panose="02010601030101010101" charset="-122"/>
              <a:cs typeface="方正正纤黑简体" panose="02000000000000000000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2348230" y="3268980"/>
            <a:ext cx="7156450" cy="147320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387985" y="3268980"/>
            <a:ext cx="1180211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9600">
                <a:latin typeface="方正美黑简体" panose="02010601030101010101" charset="-122"/>
                <a:ea typeface="方正美黑简体" panose="02010601030101010101" charset="-122"/>
              </a:rPr>
              <a:t>活动氛围</a:t>
            </a:r>
            <a:endParaRPr lang="zh-CN" altLang="en-US" sz="9600"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27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92430" y="356870"/>
            <a:ext cx="110998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9420" y="548005"/>
            <a:ext cx="1813560" cy="135953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9950450" y="1149350"/>
            <a:ext cx="571500" cy="571500"/>
          </a:xfrm>
          <a:prstGeom prst="rect">
            <a:avLst/>
          </a:prstGeom>
          <a:solidFill>
            <a:srgbClr val="B8212A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1064260" y="828675"/>
            <a:ext cx="381000" cy="425450"/>
          </a:xfrm>
          <a:prstGeom prst="ellipse">
            <a:avLst/>
          </a:prstGeom>
          <a:solidFill>
            <a:srgbClr val="9F27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546225" y="780415"/>
            <a:ext cx="5233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美黑简体" panose="02010601030101010101" charset="-122"/>
                <a:ea typeface="方正美黑简体" panose="02010601030101010101" charset="-122"/>
              </a:rPr>
              <a:t>圣诞氛围布置</a:t>
            </a:r>
            <a:endParaRPr lang="zh-CN" altLang="en-US" sz="2800"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465" y="1401445"/>
            <a:ext cx="4200525" cy="415480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876300" y="5703570"/>
            <a:ext cx="862520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/>
              <a:t>营销中心门外摆放圣诞发光堆头装饰，吸引客户打卡拍照。</a:t>
            </a:r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" y="1401445"/>
            <a:ext cx="4186555" cy="418655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1440" y="1401445"/>
            <a:ext cx="4157980" cy="415798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27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b="62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92430" y="356870"/>
            <a:ext cx="11099800" cy="6066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b="4184"/>
          <a:stretch>
            <a:fillRect/>
          </a:stretch>
        </p:blipFill>
        <p:spPr>
          <a:xfrm>
            <a:off x="842645" y="1431290"/>
            <a:ext cx="3427095" cy="49250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9420" y="548005"/>
            <a:ext cx="1813560" cy="135953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9950450" y="1187450"/>
            <a:ext cx="571500" cy="571500"/>
          </a:xfrm>
          <a:prstGeom prst="rect">
            <a:avLst/>
          </a:prstGeom>
          <a:solidFill>
            <a:srgbClr val="B8212A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rcRect t="17564" b="13472"/>
          <a:stretch>
            <a:fillRect/>
          </a:stretch>
        </p:blipFill>
        <p:spPr>
          <a:xfrm>
            <a:off x="4550410" y="1442085"/>
            <a:ext cx="4621530" cy="382460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550410" y="5434330"/>
            <a:ext cx="58947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/>
              <a:t>营销中心门外摆放</a:t>
            </a:r>
            <a:r>
              <a:rPr lang="en-US" altLang="zh-CN"/>
              <a:t>6-8</a:t>
            </a:r>
            <a:r>
              <a:rPr lang="zh-CN" altLang="en-US"/>
              <a:t>米高圣诞树，树上做亮化包装，悬挂圣诞挂饰，吸引客户打卡拍照。</a:t>
            </a:r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1064260" y="828675"/>
            <a:ext cx="381000" cy="425450"/>
          </a:xfrm>
          <a:prstGeom prst="ellipse">
            <a:avLst/>
          </a:prstGeom>
          <a:solidFill>
            <a:srgbClr val="9F27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546225" y="780415"/>
            <a:ext cx="5233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美黑简体" panose="02010601030101010101" charset="-122"/>
                <a:ea typeface="方正美黑简体" panose="02010601030101010101" charset="-122"/>
              </a:rPr>
              <a:t>圣诞氛围布置</a:t>
            </a:r>
            <a:r>
              <a:rPr lang="zh-CN" altLang="en-US" sz="2800">
                <a:latin typeface="方正美黑简体" panose="02010601030101010101" charset="-122"/>
                <a:ea typeface="方正美黑简体" panose="02010601030101010101" charset="-122"/>
                <a:sym typeface="+mn-ea"/>
              </a:rPr>
              <a:t>（备选）</a:t>
            </a:r>
            <a:endParaRPr lang="zh-CN" altLang="en-US" sz="2800">
              <a:latin typeface="方正美黑简体" panose="02010601030101010101" charset="-122"/>
              <a:ea typeface="方正美黑简体" panose="02010601030101010101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1.xml><?xml version="1.0" encoding="utf-8"?>
<p:tagLst xmlns:p="http://schemas.openxmlformats.org/presentationml/2006/main">
  <p:tag name="KSO_WPP_MARK_KEY" val="ce79ad73-aa9b-4636-99d7-d992f188d9e3"/>
  <p:tag name="COMMONDATA" val="eyJoZGlkIjoiYTZmNjcyMWQ4NWZkZGVmNGIzZDY5ZmY0ODc1ODExYWEifQ==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UNIT_PLACING_PICTURE_USER_VIEWPORT" val="{&quot;height&quot;:10860,&quot;width&quot;:15360}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1918</Words>
  <PresentationFormat>宽屏</PresentationFormat>
  <Paragraphs>196</Paragraphs>
  <Slides>37</Slides>
  <Notes>14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48" baseType="lpstr">
      <vt:lpstr>Arial</vt:lpstr>
      <vt:lpstr>宋体</vt:lpstr>
      <vt:lpstr>Wingdings</vt:lpstr>
      <vt:lpstr>微软雅黑</vt:lpstr>
      <vt:lpstr>Wingdings</vt:lpstr>
      <vt:lpstr>方正美黑简体</vt:lpstr>
      <vt:lpstr>黑体</vt:lpstr>
      <vt:lpstr>方正正纤黑简体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terms:created xsi:type="dcterms:W3CDTF">2019-06-19T02:08:00Z</dcterms:created>
  <dcterms:modified xsi:type="dcterms:W3CDTF">2022-12-10T14:01:44Z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8AF04325F320426B8DEE1F0F0D4EB980</vt:lpwstr>
  </property>
  <property fmtid="{D5CDD505-2E9C-101B-9397-08002B2CF9AE}" pid="3" name="KSOProductBuildVer">
    <vt:lpwstr>2052-11.1.0.12763</vt:lpwstr>
  </property>
  <property fmtid="{D5CDD505-2E9C-101B-9397-08002B2CF9AE}" pid="4" name="NXPowerLiteLastOptimized">
    <vt:lpwstr>2594600</vt:lpwstr>
  </property>
  <property fmtid="{D5CDD505-2E9C-101B-9397-08002B2CF9AE}" pid="5" name="NXPowerLiteSettings">
    <vt:lpwstr>C700052003A000</vt:lpwstr>
  </property>
  <property fmtid="{D5CDD505-2E9C-101B-9397-08002B2CF9AE}" pid="6" name="NXPowerLiteVersion">
    <vt:lpwstr>D8.0.2</vt:lpwstr>
  </property>
</Properties>
</file>