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Slides/notesSlide19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 saveSubsetFonts="1">
  <p:sldMasterIdLst>
    <p:sldMasterId id="2147483692" r:id="rId1"/>
    <p:sldMasterId id="2147483693" r:id="rId2"/>
  </p:sldMasterIdLst>
  <p:notesMasterIdLst>
    <p:notesMasterId r:id="rId3"/>
  </p:notesMasterIdLst>
  <p:handoutMasterIdLst>
    <p:handoutMasterId r:id="rId4"/>
  </p:handoutMasterIdLst>
  <p:sldIdLst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</p:sldIdLst>
  <p:sldSz type="screen16x9" cy="6858000" cx="12192000"/>
  <p:notesSz cx="6858000" cy="9144000"/>
  <p:embeddedFontLst>
    <p:embeddedFont>
      <p:font typeface="方正清刻本悦宋简体" panose="02010600030101010101" charset="-122"/>
      <p:regular r:id="rId35"/>
    </p:embeddedFont>
    <p:embeddedFont>
      <p:font typeface="方正魏碑简体" panose="02010600030101010101" charset="-122"/>
      <p:regular r:id="rId36"/>
    </p:embeddedFont>
    <p:embeddedFont>
      <p:font typeface="等线 Light" panose="02010600030101010101" pitchFamily="2" charset="-122"/>
      <p:regular r:id="rId37"/>
    </p:embeddedFont>
    <p:embeddedFont>
      <p:font typeface="方正正大黑简体" panose="02010600030101010101" charset="-122"/>
      <p:regular r:id="rId38"/>
    </p:embeddedFont>
  </p:embeddedFontLst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p="http://schemas.openxmlformats.org/presentationml/2006/main" xmlns:r="http://schemas.openxmlformats.org/officeDocument/2006/relationships" xmlns:a="http://schemas.openxmlformats.org/drawingml/2006/main">
  <p:cmAuthor id="1" name="Katherine Zimoulis" initials="KZ" lastIdx="2" clrIdx="0"/>
  <p:cmAuthor id="2" name="作者" initials="作" lastIdx="0" clrIdx="1"/>
  <p:cmAuthor id="3" name="Windows 用户" initials="W" lastIdx="1" clrIdx="0"/>
  <p:cmAuthor id="4" name="Administrator" initials="" lastIdx="1" clrIdx="0"/>
</p:cmAuthorLst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428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1" y="-254"/>
      </p:cViewPr>
      <p:guideLst>
        <p:guide orient="horz" pos="215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font" Target="fonts/font1.fntdata"/><Relationship Id="rId36" Type="http://schemas.openxmlformats.org/officeDocument/2006/relationships/font" Target="fonts/font2.fntdata"/><Relationship Id="rId37" Type="http://schemas.openxmlformats.org/officeDocument/2006/relationships/font" Target="fonts/font3.fntdata"/><Relationship Id="rId38" Type="http://schemas.openxmlformats.org/officeDocument/2006/relationships/font" Target="fonts/font4.fntdata"/><Relationship Id="rId39" Type="http://schemas.openxmlformats.org/officeDocument/2006/relationships/tableStyles" Target="tableStyles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commentAuthors" Target="commentAuthors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875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F9B84EA-7D68-4D60-9CB1-D50884785D1C}" type="datetimeFigureOut">
              <a:rPr altLang="en-US" lang="zh-CN" smtClean="0">
                <a:cs typeface="方正清刻本悦宋简体" panose="02000000000000000000" pitchFamily="2" charset="-122"/>
              </a:rPr>
              <a:t>2022/3/13</a:t>
            </a:fld>
            <a:endParaRPr altLang="en-US" lang="zh-CN">
              <a:cs typeface="方正清刻本悦宋简体" panose="02000000000000000000" pitchFamily="2" charset="-122"/>
            </a:endParaRPr>
          </a:p>
        </p:txBody>
      </p:sp>
      <p:sp>
        <p:nvSpPr>
          <p:cNvPr id="1048876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877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8D4E0FC9-F1F8-4FAE-9988-3BA365CFD46F}" type="slidenum">
              <a:rPr altLang="en-US" lang="zh-CN" smtClean="0">
                <a:cs typeface="方正清刻本悦宋简体" panose="02000000000000000000" pitchFamily="2" charset="-122"/>
              </a:rPr>
              <a:t>‹#›</a:t>
            </a:fld>
            <a:endParaRPr altLang="en-US" lang="zh-CN">
              <a:cs typeface="方正清刻本悦宋简体" panose="02000000000000000000" pitchFamily="2" charset="-122"/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>
                <a:latin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endParaRPr altLang="en-US" lang="zh-CN"/>
          </a:p>
        </p:txBody>
      </p:sp>
      <p:sp>
        <p:nvSpPr>
          <p:cNvPr id="104886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>
                <a:latin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97A5956F-BFE6-491D-8B6D-5C4370CE981E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70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871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7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>
                <a:latin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endParaRPr altLang="en-US" lang="zh-CN"/>
          </a:p>
        </p:txBody>
      </p:sp>
      <p:sp>
        <p:nvSpPr>
          <p:cNvPr id="104887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>
                <a:latin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B08331C1-9632-4E74-AC1A-E14BF49EC535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方正清刻本悦宋简体" panose="02000000000000000000" pitchFamily="2" charset="-122"/>
        <a:ea typeface="+mn-ea"/>
        <a:cs typeface="方正清刻本悦宋简体" panose="02000000000000000000" pitchFamily="2" charset="-122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方正清刻本悦宋简体" panose="02000000000000000000" pitchFamily="2" charset="-122"/>
        <a:ea typeface="+mn-ea"/>
        <a:cs typeface="方正清刻本悦宋简体" panose="02000000000000000000" pitchFamily="2" charset="-122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方正清刻本悦宋简体" panose="02000000000000000000" pitchFamily="2" charset="-122"/>
        <a:ea typeface="+mn-ea"/>
        <a:cs typeface="方正清刻本悦宋简体" panose="02000000000000000000" pitchFamily="2" charset="-122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方正清刻本悦宋简体" panose="02000000000000000000" pitchFamily="2" charset="-122"/>
        <a:ea typeface="+mn-ea"/>
        <a:cs typeface="方正清刻本悦宋简体" panose="02000000000000000000" pitchFamily="2" charset="-122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方正清刻本悦宋简体" panose="02000000000000000000" pitchFamily="2" charset="-122"/>
        <a:ea typeface="+mn-ea"/>
        <a:cs typeface="方正清刻本悦宋简体" panose="02000000000000000000" pitchFamily="2" charset="-122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  <p:sp>
        <p:nvSpPr>
          <p:cNvPr id="104859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CF51F82-ED0F-4BA9-A816-6BB34E15B3E7}" type="slidenum">
              <a:rPr altLang="en-US" lang="zh-CN" smtClean="0"/>
              <a:t>1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65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67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69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79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8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9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714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72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729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  <p:sp>
        <p:nvSpPr>
          <p:cNvPr id="104875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CF51F82-ED0F-4BA9-A816-6BB34E15B3E7}" type="slidenum">
              <a:rPr altLang="en-US" lang="zh-CN" smtClean="0"/>
              <a:t>30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10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1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2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37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42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4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5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dirty="0" lang="zh-CN"/>
          </a:p>
          <a:p>
            <a:endParaRPr altLang="en-US" dirty="0"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5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2.xml"/></Relationships>
</file>

<file path=ppt/slideLayouts/_rels/slideLayout2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1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</a:p>
        </p:txBody>
      </p:sp>
      <p:sp>
        <p:nvSpPr>
          <p:cNvPr id="104881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1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1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1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52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5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5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5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1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2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2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2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2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图片 1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3000" p14:dur="2000"/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pad_mockup">
    <p:spTree>
      <p:nvGrpSpPr>
        <p:cNvPr id="1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509177" y="1789726"/>
            <a:ext cx="2670196" cy="359932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3000" p14:dur="1500">
        <p:rando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0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</a:p>
        </p:txBody>
      </p:sp>
      <p:sp>
        <p:nvSpPr>
          <p:cNvPr id="104880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0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0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1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7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7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7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8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1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08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0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1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1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8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89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90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9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9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9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1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52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753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54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755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56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57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58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1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85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86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87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1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4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4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4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5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1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9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00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01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1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65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66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76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6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6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1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0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71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772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77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7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7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1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95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9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9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9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1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9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76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76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76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6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1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3000" p14:dur="2000"/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782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3/13/2022</a:t>
            </a:fld>
            <a:endParaRPr lang="en-US"/>
          </a:p>
        </p:txBody>
      </p:sp>
      <p:sp>
        <p:nvSpPr>
          <p:cNvPr id="1048783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1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3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34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3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3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3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1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57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58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5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6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6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1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8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39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40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41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42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43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44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45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7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18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19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20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597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8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1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6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6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6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6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6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1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7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28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829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30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831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32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92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593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594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endParaRPr altLang="en-US" lang="zh-CN"/>
          </a:p>
        </p:txBody>
      </p:sp>
      <p:sp>
        <p:nvSpPr>
          <p:cNvPr id="104859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方正清刻本悦宋简体" panose="02000000000000000000" pitchFamily="2" charset="-122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5AD2789E-482F-4A9B-A271-3DA7A0A4C24B}" type="datetimeFigureOut">
              <a:rPr altLang="en-US" lang="zh-CN" smtClean="0"/>
              <a:t>2022/3/13</a:t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defRPr>
            </a:lvl1pPr>
          </a:lstStyle>
          <a:p>
            <a:fld id="{E4F0ABFB-1F3C-47EF-B8D8-55A1E73352A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方正清刻本悦宋简体" panose="02000000000000000000" pitchFamily="2" charset="-122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清刻本悦宋简体" panose="02000000000000000000" pitchFamily="2" charset="-122"/>
          <a:ea typeface="方正清刻本悦宋简体" panose="02000000000000000000" pitchFamily="2" charset="-122"/>
          <a:cs typeface="方正清刻本悦宋简体" panose="02000000000000000000" pitchFamily="2" charset="-122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slideLayout" Target="../slideLayouts/slideLayout7.xml"/><Relationship Id="rId5" Type="http://schemas.openxmlformats.org/officeDocument/2006/relationships/notesSlide" Target="../notesSlides/notesSlide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16.jpe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10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slideLayout" Target="../slideLayouts/slideLayout7.xml"/><Relationship Id="rId5" Type="http://schemas.openxmlformats.org/officeDocument/2006/relationships/notesSlide" Target="../notesSlides/notesSlide13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29.jpe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7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8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6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9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pic>
        <p:nvPicPr>
          <p:cNvPr id="2097154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pic>
        <p:nvPicPr>
          <p:cNvPr id="2097155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-444278" y="2972726"/>
            <a:ext cx="4031016" cy="3924762"/>
          </a:xfrm>
          <a:prstGeom prst="rect"/>
        </p:spPr>
      </p:pic>
      <p:grpSp>
        <p:nvGrpSpPr>
          <p:cNvPr id="30" name="组合 12"/>
          <p:cNvGrpSpPr/>
          <p:nvPr/>
        </p:nvGrpSpPr>
        <p:grpSpPr>
          <a:xfrm>
            <a:off x="9470810" y="4060252"/>
            <a:ext cx="1614311" cy="2235248"/>
            <a:chOff x="9870278" y="4060252"/>
            <a:chExt cx="1614311" cy="2235248"/>
          </a:xfrm>
        </p:grpSpPr>
        <p:sp>
          <p:nvSpPr>
            <p:cNvPr id="1048581" name="文本框 4"/>
            <p:cNvSpPr txBox="1"/>
            <p:nvPr/>
          </p:nvSpPr>
          <p:spPr>
            <a:xfrm>
              <a:off x="10116820" y="4060252"/>
              <a:ext cx="1160780" cy="929640"/>
            </a:xfrm>
            <a:prstGeom prst="rect"/>
            <a:noFill/>
          </p:spPr>
          <p:txBody>
            <a:bodyPr rtlCol="0" vert="eaVert" wrap="none">
              <a:spAutoFit/>
            </a:bodyPr>
            <a:p>
              <a:r>
                <a:rPr altLang="en-US" dirty="0" sz="6600" lang="zh-CN"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清</a:t>
              </a:r>
            </a:p>
          </p:txBody>
        </p:sp>
        <p:sp>
          <p:nvSpPr>
            <p:cNvPr id="1048582" name="文本框 5"/>
            <p:cNvSpPr txBox="1"/>
            <p:nvPr/>
          </p:nvSpPr>
          <p:spPr>
            <a:xfrm>
              <a:off x="10116819" y="5365860"/>
              <a:ext cx="1160780" cy="929640"/>
            </a:xfrm>
            <a:prstGeom prst="rect"/>
            <a:noFill/>
          </p:spPr>
          <p:txBody>
            <a:bodyPr rtlCol="0" vert="eaVert" wrap="none">
              <a:spAutoFit/>
            </a:bodyPr>
            <a:p>
              <a:r>
                <a:rPr altLang="en-US" dirty="0" sz="6600" lang="zh-CN"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明</a:t>
              </a:r>
            </a:p>
          </p:txBody>
        </p:sp>
        <p:sp>
          <p:nvSpPr>
            <p:cNvPr id="1048583" name="文本框 6"/>
            <p:cNvSpPr txBox="1"/>
            <p:nvPr/>
          </p:nvSpPr>
          <p:spPr>
            <a:xfrm>
              <a:off x="9870278" y="5019106"/>
              <a:ext cx="1614311" cy="369332"/>
            </a:xfrm>
            <a:prstGeom prst="rect"/>
            <a:noFill/>
          </p:spPr>
          <p:txBody>
            <a:bodyPr rtlCol="0" wrap="square">
              <a:spAutoFit/>
            </a:bodyPr>
            <a:p>
              <a:pPr algn="dist"/>
              <a:r>
                <a:rPr altLang="zh-CN" dirty="0" lang="en-US">
                  <a:solidFill>
                    <a:srgbClr val="C00000"/>
                  </a:solidFill>
                  <a:latin typeface="+mn-ea"/>
                  <a:cs typeface="方正清刻本悦宋简体" panose="02000000000000000000" pitchFamily="2" charset="-122"/>
                </a:rPr>
                <a:t>QINGMING</a:t>
              </a:r>
              <a:endParaRPr altLang="en-US" dirty="0" lang="zh-CN">
                <a:solidFill>
                  <a:srgbClr val="C00000"/>
                </a:solidFill>
                <a:latin typeface="+mn-ea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1048584" name="文本框 7"/>
          <p:cNvSpPr txBox="1"/>
          <p:nvPr/>
        </p:nvSpPr>
        <p:spPr>
          <a:xfrm>
            <a:off x="3793730" y="4425837"/>
            <a:ext cx="5029043" cy="169164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5400" lang="zh-CN">
                <a:solidFill>
                  <a:srgbClr val="29715F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最美人间四月天</a:t>
            </a:r>
            <a:endParaRPr altLang="zh-CN" b="1" dirty="0" sz="5400" lang="en-US">
              <a:solidFill>
                <a:srgbClr val="29715F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dist"/>
            <a:r>
              <a:rPr altLang="en-US" b="1" dirty="0" sz="5400" lang="zh-CN">
                <a:solidFill>
                  <a:srgbClr val="29715F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不负春光与时行</a:t>
            </a:r>
            <a:endParaRPr altLang="en-US" b="1" dirty="0" sz="5400" lang="zh-CN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585" name="文本框 9"/>
          <p:cNvSpPr txBox="1"/>
          <p:nvPr/>
        </p:nvSpPr>
        <p:spPr>
          <a:xfrm>
            <a:off x="3090601" y="4517919"/>
            <a:ext cx="923651" cy="1513841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bg1">
                    <a:lumMod val="7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defRPr>
            </a:lvl1pPr>
          </a:lstStyle>
          <a:p>
            <a:r>
              <a:rPr altLang="zh-CN" dirty="0" lang="en-US">
                <a:cs typeface="方正清刻本悦宋简体" panose="02000000000000000000" pitchFamily="2" charset="-122"/>
              </a:rPr>
              <a:t>[</a:t>
            </a:r>
            <a:endParaRPr altLang="en-US" dirty="0" lang="zh-CN">
              <a:cs typeface="方正清刻本悦宋简体" panose="02000000000000000000" pitchFamily="2" charset="-122"/>
            </a:endParaRPr>
          </a:p>
        </p:txBody>
      </p:sp>
      <p:sp>
        <p:nvSpPr>
          <p:cNvPr id="1048586" name="文本框 10"/>
          <p:cNvSpPr txBox="1"/>
          <p:nvPr/>
        </p:nvSpPr>
        <p:spPr>
          <a:xfrm rot="10800000">
            <a:off x="8305833" y="4608940"/>
            <a:ext cx="1240870" cy="15138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dirty="0" sz="9600" lang="en-US">
                <a:solidFill>
                  <a:schemeClr val="bg1">
                    <a:lumMod val="7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cs typeface="方正清刻本悦宋简体" panose="02000000000000000000" pitchFamily="2" charset="-122"/>
              </a:rPr>
              <a:t>[</a:t>
            </a:r>
            <a:endParaRPr altLang="en-US" dirty="0" sz="9600" lang="zh-CN">
              <a:solidFill>
                <a:schemeClr val="bg1">
                  <a:lumMod val="75000"/>
                </a:schemeClr>
              </a:solidFill>
              <a:latin typeface="字魂58号-创中黑" panose="00000500000000000000" pitchFamily="2" charset="-122"/>
              <a:ea typeface="字魂58号-创中黑" panose="000005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587" name="文本框 14"/>
          <p:cNvSpPr txBox="1"/>
          <p:nvPr/>
        </p:nvSpPr>
        <p:spPr>
          <a:xfrm>
            <a:off x="258763" y="271757"/>
            <a:ext cx="2010635" cy="255524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zh-CN" dirty="0" sz="4400" lang="en-US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2022</a:t>
            </a:r>
            <a:r>
              <a:rPr altLang="en-US" dirty="0" sz="44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altLang="en-US" dirty="0" sz="32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四月五日</a:t>
            </a:r>
            <a:endParaRPr altLang="zh-CN" dirty="0" sz="3200" lang="en-US">
              <a:solidFill>
                <a:srgbClr val="78D8C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dist"/>
            <a:r>
              <a:rPr altLang="en-US" b="1" dirty="0" sz="44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清明节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3000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6" presetSubtype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dur="500" id="7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2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2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27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椭圆 7"/>
          <p:cNvSpPr/>
          <p:nvPr/>
        </p:nvSpPr>
        <p:spPr>
          <a:xfrm>
            <a:off x="4707255" y="1871345"/>
            <a:ext cx="2776855" cy="2776855"/>
          </a:xfrm>
          <a:prstGeom prst="ellipse"/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sp>
        <p:nvSpPr>
          <p:cNvPr id="1048639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68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640" name="文本框 4"/>
          <p:cNvSpPr txBox="1"/>
          <p:nvPr/>
        </p:nvSpPr>
        <p:spPr>
          <a:xfrm>
            <a:off x="4829175" y="3010584"/>
            <a:ext cx="2533650" cy="646331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36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活动布置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2"/>
          <p:cNvGrpSpPr/>
          <p:nvPr/>
        </p:nvGrpSpPr>
        <p:grpSpPr>
          <a:xfrm>
            <a:off x="0" y="1"/>
            <a:ext cx="11987212" cy="6643686"/>
            <a:chOff x="0" y="1"/>
            <a:chExt cx="11987212" cy="6643686"/>
          </a:xfrm>
        </p:grpSpPr>
        <p:sp>
          <p:nvSpPr>
            <p:cNvPr id="1048643" name="矩形 3"/>
            <p:cNvSpPr/>
            <p:nvPr/>
          </p:nvSpPr>
          <p:spPr>
            <a:xfrm>
              <a:off x="204787" y="214312"/>
              <a:ext cx="11782425" cy="6429375"/>
            </a:xfrm>
            <a:prstGeom prst="rect"/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pic>
          <p:nvPicPr>
            <p:cNvPr id="2097169" name="图片 4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" cstate="email"/>
            <a:srcRect/>
            <a:stretch>
              <a:fillRect/>
            </a:stretch>
          </p:blipFill>
          <p:spPr>
            <a:xfrm>
              <a:off x="0" y="1"/>
              <a:ext cx="1733550" cy="627442"/>
            </a:xfrm>
            <a:prstGeom prst="rect"/>
          </p:spPr>
        </p:pic>
      </p:grpSp>
      <p:sp>
        <p:nvSpPr>
          <p:cNvPr id="1048644" name="文本框 5"/>
          <p:cNvSpPr txBox="1"/>
          <p:nvPr/>
        </p:nvSpPr>
        <p:spPr>
          <a:xfrm>
            <a:off x="426242" y="841754"/>
            <a:ext cx="11339514" cy="953135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2400" lang="zh-CN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鲜花氛围布置</a:t>
            </a:r>
            <a:endParaRPr altLang="zh-CN" b="1" dirty="0" sz="2400" lang="en-US">
              <a:solidFill>
                <a:schemeClr val="tx1">
                  <a:lumMod val="75000"/>
                  <a:lumOff val="25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利用鲜花等美陈集合综合成合影区</a:t>
            </a:r>
          </a:p>
        </p:txBody>
      </p:sp>
      <p:grpSp>
        <p:nvGrpSpPr>
          <p:cNvPr id="94" name="组合 7"/>
          <p:cNvGrpSpPr/>
          <p:nvPr/>
        </p:nvGrpSpPr>
        <p:grpSpPr>
          <a:xfrm>
            <a:off x="498351" y="2178943"/>
            <a:ext cx="11195297" cy="3241469"/>
            <a:chOff x="-1042316" y="2509837"/>
            <a:chExt cx="12681866" cy="3671888"/>
          </a:xfrm>
        </p:grpSpPr>
        <p:pic>
          <p:nvPicPr>
            <p:cNvPr id="2097170" name="图片 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 cstate="email"/>
            <a:srcRect/>
            <a:stretch>
              <a:fillRect/>
            </a:stretch>
          </p:blipFill>
          <p:spPr>
            <a:xfrm>
              <a:off x="5372100" y="2509837"/>
              <a:ext cx="6267450" cy="3671888"/>
            </a:xfrm>
            <a:prstGeom prst="rect"/>
          </p:spPr>
        </p:pic>
        <p:pic>
          <p:nvPicPr>
            <p:cNvPr id="2097171" name="图片 6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3" cstate="email"/>
            <a:srcRect/>
            <a:stretch>
              <a:fillRect/>
            </a:stretch>
          </p:blipFill>
          <p:spPr>
            <a:xfrm>
              <a:off x="-1042316" y="2509837"/>
              <a:ext cx="6337423" cy="3671888"/>
            </a:xfrm>
            <a:prstGeom prst="rect"/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61974" y="2010171"/>
            <a:ext cx="6553039" cy="4362053"/>
          </a:xfrm>
          <a:prstGeom prst="rect"/>
        </p:spPr>
      </p:pic>
      <p:grpSp>
        <p:nvGrpSpPr>
          <p:cNvPr id="98" name="组合 2"/>
          <p:cNvGrpSpPr/>
          <p:nvPr/>
        </p:nvGrpSpPr>
        <p:grpSpPr>
          <a:xfrm>
            <a:off x="0" y="1"/>
            <a:ext cx="11987212" cy="6643686"/>
            <a:chOff x="0" y="1"/>
            <a:chExt cx="11987212" cy="6643686"/>
          </a:xfrm>
        </p:grpSpPr>
        <p:sp>
          <p:nvSpPr>
            <p:cNvPr id="1048647" name="矩形 3"/>
            <p:cNvSpPr/>
            <p:nvPr/>
          </p:nvSpPr>
          <p:spPr>
            <a:xfrm>
              <a:off x="204787" y="214312"/>
              <a:ext cx="11782425" cy="6429375"/>
            </a:xfrm>
            <a:prstGeom prst="rect"/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pic>
          <p:nvPicPr>
            <p:cNvPr id="2097173" name="图片 4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 cstate="email"/>
            <a:srcRect/>
            <a:stretch>
              <a:fillRect/>
            </a:stretch>
          </p:blipFill>
          <p:spPr>
            <a:xfrm>
              <a:off x="0" y="1"/>
              <a:ext cx="1733550" cy="627442"/>
            </a:xfrm>
            <a:prstGeom prst="rect"/>
          </p:spPr>
        </p:pic>
      </p:grpSp>
      <p:sp>
        <p:nvSpPr>
          <p:cNvPr id="1048648" name="文本框 5"/>
          <p:cNvSpPr txBox="1"/>
          <p:nvPr/>
        </p:nvSpPr>
        <p:spPr>
          <a:xfrm>
            <a:off x="426242" y="841754"/>
            <a:ext cx="11339514" cy="953135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2400" lang="zh-CN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古筝氛围演绎</a:t>
            </a:r>
            <a:endParaRPr altLang="zh-CN" b="1" dirty="0" sz="2400" lang="en-US">
              <a:solidFill>
                <a:schemeClr val="tx1">
                  <a:lumMod val="75000"/>
                  <a:lumOff val="25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专业古筝表演老师，提升整体的活动调性，更添一丝人文底蕴。</a:t>
            </a:r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pic>
        <p:nvPicPr>
          <p:cNvPr id="2097174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7212210" y="2010170"/>
            <a:ext cx="2896298" cy="4362053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椭圆 7"/>
          <p:cNvSpPr/>
          <p:nvPr/>
        </p:nvSpPr>
        <p:spPr>
          <a:xfrm>
            <a:off x="4707255" y="1871345"/>
            <a:ext cx="2776855" cy="2776855"/>
          </a:xfrm>
          <a:prstGeom prst="ellipse"/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sp>
        <p:nvSpPr>
          <p:cNvPr id="1048650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75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651" name="文本框 3"/>
          <p:cNvSpPr txBox="1"/>
          <p:nvPr/>
        </p:nvSpPr>
        <p:spPr>
          <a:xfrm>
            <a:off x="4829175" y="3010584"/>
            <a:ext cx="2533650" cy="646331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36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活动板块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文本框 1"/>
          <p:cNvSpPr txBox="1"/>
          <p:nvPr/>
        </p:nvSpPr>
        <p:spPr>
          <a:xfrm>
            <a:off x="3162300" y="2105561"/>
            <a:ext cx="5867400" cy="2567941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16600" lang="zh-CN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89000">
                      <a:srgbClr val="002060"/>
                    </a:gs>
                  </a:gsLst>
                  <a:lin ang="8100000" scaled="1"/>
                </a:gradFill>
                <a:latin typeface="方正正大黑简体" panose="02000000000000000000" pitchFamily="2" charset="-122"/>
                <a:ea typeface="方正正大黑简体" panose="02000000000000000000" pitchFamily="2" charset="-122"/>
                <a:cs typeface="方正清刻本悦宋简体" panose="02000000000000000000" pitchFamily="2" charset="-122"/>
              </a:rPr>
              <a:t>酿酒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组合 13"/>
          <p:cNvGrpSpPr/>
          <p:nvPr/>
        </p:nvGrpSpPr>
        <p:grpSpPr>
          <a:xfrm>
            <a:off x="0" y="1"/>
            <a:ext cx="11987212" cy="6643686"/>
            <a:chOff x="0" y="1"/>
            <a:chExt cx="11987212" cy="6643686"/>
          </a:xfrm>
        </p:grpSpPr>
        <p:sp>
          <p:nvSpPr>
            <p:cNvPr id="1048657" name="矩形 2"/>
            <p:cNvSpPr/>
            <p:nvPr/>
          </p:nvSpPr>
          <p:spPr>
            <a:xfrm>
              <a:off x="204787" y="214312"/>
              <a:ext cx="11782425" cy="6429375"/>
            </a:xfrm>
            <a:prstGeom prst="rect"/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pic>
          <p:nvPicPr>
            <p:cNvPr id="2097176" name="图片 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" cstate="email"/>
            <a:srcRect/>
            <a:stretch>
              <a:fillRect/>
            </a:stretch>
          </p:blipFill>
          <p:spPr>
            <a:xfrm>
              <a:off x="0" y="1"/>
              <a:ext cx="1733550" cy="627442"/>
            </a:xfrm>
            <a:prstGeom prst="rect"/>
          </p:spPr>
        </p:pic>
      </p:grpSp>
      <p:grpSp>
        <p:nvGrpSpPr>
          <p:cNvPr id="107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08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658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酒</a:t>
                </a:r>
              </a:p>
            </p:txBody>
          </p:sp>
          <p:sp>
            <p:nvSpPr>
              <p:cNvPr id="1048659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60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61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jiu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662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古法酿酒</a:t>
              </a:r>
            </a:p>
          </p:txBody>
        </p:sp>
      </p:grpSp>
      <p:grpSp>
        <p:nvGrpSpPr>
          <p:cNvPr id="109" name="组合 12"/>
          <p:cNvGrpSpPr/>
          <p:nvPr/>
        </p:nvGrpSpPr>
        <p:grpSpPr>
          <a:xfrm>
            <a:off x="433386" y="2744789"/>
            <a:ext cx="11339514" cy="2482835"/>
            <a:chOff x="771525" y="3038856"/>
            <a:chExt cx="11658598" cy="2552700"/>
          </a:xfrm>
        </p:grpSpPr>
        <p:pic>
          <p:nvPicPr>
            <p:cNvPr id="2097177" name="Picture 2" descr="https://gimg2.baidu.com/image_search/src=http%3A%2F%2F5b0988e595225.cdn.sohucs.com%2Fimages%2F20181201%2F2936921b637f4653aca61fb08e6c2a50.jpeg&amp;refer=http%3A%2F%2F5b0988e595225.cdn.sohucs.com&amp;app=2002&amp;size=f9999,10000&amp;q=a80&amp;n=0&amp;g=0n&amp;fmt=jpeg?sec=1617182553&amp;t=c10f1cecf45303ddea6f9b786bba3b29"/>
            <p:cNvPicPr>
              <a:picLocks noChangeAspect="1" noChangeArrowheads="1"/>
            </p:cNvPicPr>
            <p:nvPr/>
          </p:nvPicPr>
          <p:blipFill>
            <a:blip xmlns:r="http://schemas.openxmlformats.org/officeDocument/2006/relationships" r:embed="rId2" cstate="email"/>
            <a:srcRect/>
            <a:stretch>
              <a:fillRect/>
            </a:stretch>
          </p:blipFill>
          <p:spPr bwMode="auto">
            <a:xfrm>
              <a:off x="4686299" y="3038856"/>
              <a:ext cx="3829049" cy="2552700"/>
            </a:xfrm>
            <a:prstGeom prst="rect"/>
            <a:noFill/>
          </p:spPr>
        </p:pic>
        <p:pic>
          <p:nvPicPr>
            <p:cNvPr id="2097178" name="图片 10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 cstate="email"/>
            <a:stretch>
              <a:fillRect/>
            </a:stretch>
          </p:blipFill>
          <p:spPr>
            <a:xfrm>
              <a:off x="771525" y="3038856"/>
              <a:ext cx="3829050" cy="2552700"/>
            </a:xfrm>
            <a:prstGeom prst="rect"/>
          </p:spPr>
        </p:pic>
        <p:pic>
          <p:nvPicPr>
            <p:cNvPr id="2097179" name="图片 11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 cstate="email"/>
            <a:stretch>
              <a:fillRect/>
            </a:stretch>
          </p:blipFill>
          <p:spPr>
            <a:xfrm>
              <a:off x="8601073" y="3038856"/>
              <a:ext cx="3829050" cy="2552700"/>
            </a:xfrm>
            <a:prstGeom prst="rect"/>
          </p:spPr>
        </p:pic>
      </p:grpSp>
      <p:sp>
        <p:nvSpPr>
          <p:cNvPr id="1048663" name="文本框 14"/>
          <p:cNvSpPr txBox="1"/>
          <p:nvPr/>
        </p:nvSpPr>
        <p:spPr>
          <a:xfrm>
            <a:off x="433386" y="5401644"/>
            <a:ext cx="11339514" cy="830997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清明佳节，以“酒”寄情，情景交融。</a:t>
            </a:r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邀请专业的酿酒师，现场教学，带领大家了解中国的古酒文化，并禽兽制作封坛古酒，留下一份醇厚的相思。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2" descr="https://gimg2.baidu.com/image_search/src=http%3A%2F%2F5b0988e595225.cdn.sohucs.com%2Fimages%2F20171121%2F80096c5ea73f45e5ad8160824e0688b9.jpeg&amp;refer=http%3A%2F%2F5b0988e595225.cdn.sohucs.com&amp;app=2002&amp;size=f9999,10000&amp;q=a80&amp;n=0&amp;g=0n&amp;fmt=jpeg?sec=1617183164&amp;t=5ed29445099b43f94a0da47220f97388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Picture 2" descr="https://gimg2.baidu.com/image_search/src=http%3A%2F%2Fphotocdn.sohu.com%2F20120623%2FImg346327436.jpg&amp;refer=http%3A%2F%2Fphotocdn.sohu.com&amp;app=2002&amp;size=f9999,10000&amp;q=a80&amp;n=0&amp;g=0n&amp;fmt=jpeg?sec=1617183195&amp;t=fe2a9560ff5f80834541442a7dcad3dc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/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文本框 1"/>
          <p:cNvSpPr txBox="1"/>
          <p:nvPr/>
        </p:nvSpPr>
        <p:spPr>
          <a:xfrm>
            <a:off x="3162300" y="2105561"/>
            <a:ext cx="5867400" cy="2567941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16600" lang="zh-CN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89000">
                      <a:srgbClr val="002060"/>
                    </a:gs>
                  </a:gsLst>
                  <a:lin ang="8100000" scaled="1"/>
                </a:gradFill>
                <a:latin typeface="方正正大黑简体" panose="02000000000000000000" pitchFamily="2" charset="-122"/>
                <a:ea typeface="方正正大黑简体" panose="02000000000000000000" pitchFamily="2" charset="-122"/>
                <a:cs typeface="方正清刻本悦宋简体" panose="02000000000000000000" pitchFamily="2" charset="-122"/>
              </a:rPr>
              <a:t>放飞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82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20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21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672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飞</a:t>
                </a:r>
              </a:p>
            </p:txBody>
          </p:sp>
          <p:sp>
            <p:nvSpPr>
              <p:cNvPr id="1048673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74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75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fei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676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春日纸鸢</a:t>
              </a:r>
            </a:p>
          </p:txBody>
        </p:sp>
      </p:grpSp>
      <p:sp>
        <p:nvSpPr>
          <p:cNvPr id="1048677" name="文本框 14"/>
          <p:cNvSpPr txBox="1"/>
          <p:nvPr/>
        </p:nvSpPr>
        <p:spPr>
          <a:xfrm>
            <a:off x="7289556" y="5401444"/>
            <a:ext cx="4129089" cy="1069340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6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风筝展</a:t>
            </a:r>
          </a:p>
        </p:txBody>
      </p:sp>
      <p:grpSp>
        <p:nvGrpSpPr>
          <p:cNvPr id="122" name="组合 15"/>
          <p:cNvGrpSpPr/>
          <p:nvPr/>
        </p:nvGrpSpPr>
        <p:grpSpPr>
          <a:xfrm>
            <a:off x="542924" y="2497140"/>
            <a:ext cx="9239251" cy="2809054"/>
            <a:chOff x="628649" y="2551259"/>
            <a:chExt cx="10338458" cy="3143251"/>
          </a:xfrm>
        </p:grpSpPr>
        <p:pic>
          <p:nvPicPr>
            <p:cNvPr id="2097183" name="图片 13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>
              <a:off x="5388768" y="2551259"/>
              <a:ext cx="5578339" cy="3143251"/>
            </a:xfrm>
            <a:prstGeom prst="rect"/>
          </p:spPr>
        </p:pic>
        <p:pic>
          <p:nvPicPr>
            <p:cNvPr id="2097184" name="Picture 2" descr="https://gimg2.baidu.com/image_search/src=http%3A%2F%2F5b0988e595225.cdn.sohucs.com%2Fimages%2F20180412%2F0bad0ad6416743db8782a75b25dd80a6.jpeg&amp;refer=http%3A%2F%2F5b0988e595225.cdn.sohucs.com&amp;app=2002&amp;size=f9999,10000&amp;q=a80&amp;n=0&amp;g=0n&amp;fmt=jpeg?sec=1617184136&amp;t=d6a7cc3fc91a8db335f97029905fa15b"/>
            <p:cNvPicPr>
              <a:picLocks noChangeAspect="1" noChangeArrowheads="1"/>
            </p:cNvPicPr>
            <p:nvPr/>
          </p:nvPicPr>
          <p:blipFill>
            <a:blip xmlns:r="http://schemas.openxmlformats.org/officeDocument/2006/relationships" r:embed="rId3" cstate="email"/>
            <a:srcRect/>
            <a:stretch>
              <a:fillRect/>
            </a:stretch>
          </p:blipFill>
          <p:spPr bwMode="auto">
            <a:xfrm>
              <a:off x="628649" y="2551259"/>
              <a:ext cx="4714876" cy="3143251"/>
            </a:xfrm>
            <a:prstGeom prst="rect"/>
            <a:noFill/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图片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-1" y="0"/>
            <a:ext cx="12192001" cy="6863834"/>
          </a:xfrm>
          <a:prstGeom prst="rect"/>
        </p:spPr>
      </p:pic>
      <p:sp>
        <p:nvSpPr>
          <p:cNvPr id="1048599" name="文本框 1"/>
          <p:cNvSpPr txBox="1"/>
          <p:nvPr/>
        </p:nvSpPr>
        <p:spPr>
          <a:xfrm>
            <a:off x="542925" y="3429000"/>
            <a:ext cx="542925" cy="1958341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0" dirty="0" i="0" lang="zh-CN">
                <a:solidFill>
                  <a:srgbClr val="333333"/>
                </a:solidFill>
                <a:effectLst/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二十四节气之一</a:t>
            </a:r>
            <a:endParaRPr altLang="en-US" dirty="0" lang="zh-CN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600" name="文本框 3"/>
          <p:cNvSpPr txBox="1"/>
          <p:nvPr/>
        </p:nvSpPr>
        <p:spPr>
          <a:xfrm>
            <a:off x="934612" y="3429000"/>
            <a:ext cx="525037" cy="275844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>
              <a:defRPr b="0" i="0">
                <a:solidFill>
                  <a:srgbClr val="333333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r>
              <a:rPr altLang="en-US" dirty="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中国四大传统节日之列</a:t>
            </a:r>
          </a:p>
        </p:txBody>
      </p:sp>
      <p:pic>
        <p:nvPicPr>
          <p:cNvPr id="2097157" name="图片 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360787" y="1634674"/>
            <a:ext cx="3278926" cy="2682150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85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26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27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681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飞</a:t>
                </a:r>
              </a:p>
            </p:txBody>
          </p:sp>
          <p:sp>
            <p:nvSpPr>
              <p:cNvPr id="1048682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83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84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fei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685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春日纸鸢</a:t>
              </a:r>
            </a:p>
          </p:txBody>
        </p:sp>
      </p:grpSp>
      <p:sp>
        <p:nvSpPr>
          <p:cNvPr id="1048686" name="文本框 14"/>
          <p:cNvSpPr txBox="1"/>
          <p:nvPr/>
        </p:nvSpPr>
        <p:spPr>
          <a:xfrm>
            <a:off x="7485344" y="4402139"/>
            <a:ext cx="3786190" cy="1069340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6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风筝制作</a:t>
            </a:r>
          </a:p>
        </p:txBody>
      </p:sp>
      <p:pic>
        <p:nvPicPr>
          <p:cNvPr id="2097186" name="Picture 2" descr="https://gimg2.baidu.com/image_search/src=http%3A%2F%2Fpic.vjshi.com%2F2017-07-14%2F3564248769cc7fa5d318b0892c466664%2Fonline%2Fpuzzle.jpg%3Fx-oss-process%3Dstyle%2Fresize_w_720&amp;refer=http%3A%2F%2Fpic.vjshi.com&amp;app=2002&amp;size=f9999,10000&amp;q=a80&amp;n=0&amp;g=0n&amp;fmt=jpeg?sec=1617184219&amp;t=844a16dd7b3e0d6f93a62d244484958c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547686" y="2497139"/>
            <a:ext cx="6858000" cy="3810000"/>
          </a:xfrm>
          <a:prstGeom prst="rect"/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87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31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32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690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飞</a:t>
                </a:r>
              </a:p>
            </p:txBody>
          </p:sp>
          <p:sp>
            <p:nvSpPr>
              <p:cNvPr id="1048691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92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693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fei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694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春日纸鸢</a:t>
              </a:r>
            </a:p>
          </p:txBody>
        </p:sp>
      </p:grpSp>
      <p:sp>
        <p:nvSpPr>
          <p:cNvPr id="1048695" name="文本框 14"/>
          <p:cNvSpPr txBox="1"/>
          <p:nvPr/>
        </p:nvSpPr>
        <p:spPr>
          <a:xfrm>
            <a:off x="8112797" y="3926877"/>
            <a:ext cx="3786190" cy="1069340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6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风筝放飞</a:t>
            </a:r>
          </a:p>
        </p:txBody>
      </p:sp>
      <p:pic>
        <p:nvPicPr>
          <p:cNvPr id="2097188" name="Picture 2" descr="https://gimg2.baidu.com/image_search/src=http%3A%2F%2F5b0988e595225.cdn.sohucs.com%2Fimages%2F20200326%2F98c13d0f09944002a97d5136459167ce.jpeg&amp;refer=http%3A%2F%2F5b0988e595225.cdn.sohucs.com&amp;app=2002&amp;size=f9999,10000&amp;q=a80&amp;n=0&amp;g=0n&amp;fmt=jpeg?sec=1617184350&amp;t=ced950a0c9e11c91ea3d6936be2ec02f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email"/>
          <a:srcRect/>
          <a:stretch>
            <a:fillRect/>
          </a:stretch>
        </p:blipFill>
        <p:spPr bwMode="auto">
          <a:xfrm>
            <a:off x="471486" y="2497139"/>
            <a:ext cx="3686628" cy="3967472"/>
          </a:xfrm>
          <a:prstGeom prst="rect"/>
          <a:noFill/>
        </p:spPr>
      </p:pic>
      <p:pic>
        <p:nvPicPr>
          <p:cNvPr id="2097189" name="Picture 4" descr="https://gimg2.baidu.com/image_search/src=http%3A%2F%2Fbpic.588ku.com%2Felement_origin_min_pic%2F16%2F07%2F18%2F08578c282e3d5c3.jpg&amp;refer=http%3A%2F%2Fbpic.588ku.com&amp;app=2002&amp;size=f9999,10000&amp;q=a80&amp;n=0&amp;g=0n&amp;fmt=jpeg?sec=1617184377&amp;t=b4b579b821e89657788393918f6f4d66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email"/>
          <a:srcRect/>
          <a:stretch>
            <a:fillRect/>
          </a:stretch>
        </p:blipFill>
        <p:spPr bwMode="auto">
          <a:xfrm>
            <a:off x="4186988" y="2497139"/>
            <a:ext cx="3837585" cy="3967472"/>
          </a:xfrm>
          <a:prstGeom prst="rect"/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文本框 1"/>
          <p:cNvSpPr txBox="1"/>
          <p:nvPr/>
        </p:nvSpPr>
        <p:spPr>
          <a:xfrm>
            <a:off x="3162300" y="2105561"/>
            <a:ext cx="5867400" cy="2567941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16600" lang="zh-CN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89000">
                      <a:srgbClr val="002060"/>
                    </a:gs>
                  </a:gsLst>
                  <a:lin ang="8100000" scaled="1"/>
                </a:gradFill>
                <a:latin typeface="方正正大黑简体" panose="02000000000000000000" pitchFamily="2" charset="-122"/>
                <a:ea typeface="方正正大黑简体" panose="02000000000000000000" pitchFamily="2" charset="-122"/>
                <a:cs typeface="方正清刻本悦宋简体" panose="02000000000000000000" pitchFamily="2" charset="-122"/>
              </a:rPr>
              <a:t>品鉴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0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37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38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700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品</a:t>
                </a:r>
              </a:p>
            </p:txBody>
          </p:sp>
          <p:sp>
            <p:nvSpPr>
              <p:cNvPr id="1048701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702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703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pin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704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传统美食</a:t>
              </a:r>
            </a:p>
          </p:txBody>
        </p:sp>
      </p:grpSp>
      <p:grpSp>
        <p:nvGrpSpPr>
          <p:cNvPr id="139" name="组合 12"/>
          <p:cNvGrpSpPr/>
          <p:nvPr/>
        </p:nvGrpSpPr>
        <p:grpSpPr>
          <a:xfrm>
            <a:off x="478630" y="2625725"/>
            <a:ext cx="11263023" cy="3527425"/>
            <a:chOff x="478630" y="2497139"/>
            <a:chExt cx="11673596" cy="3656011"/>
          </a:xfrm>
        </p:grpSpPr>
        <p:pic>
          <p:nvPicPr>
            <p:cNvPr id="2097191" name="Picture 2" descr="https://gimg2.baidu.com/image_search/src=http%3A%2F%2Fn.sinaimg.cn%2Ftranslate%2F107%2Fw1024h683%2F20190404%2FxRiP-hvhrcxk7442611.jpg&amp;refer=http%3A%2F%2Fn.sinaimg.cn&amp;app=2002&amp;size=f9999,10000&amp;q=a80&amp;n=0&amp;g=0n&amp;fmt=jpeg?sec=1617184656&amp;t=b32a9ccfda7f4aa97a5d8c9488d8d2e7"/>
            <p:cNvPicPr>
              <a:picLocks noChangeAspect="1" noChangeArrowheads="1"/>
            </p:cNvPicPr>
            <p:nvPr/>
          </p:nvPicPr>
          <p:blipFill rotWithShape="1">
            <a:blip xmlns:r="http://schemas.openxmlformats.org/officeDocument/2006/relationships" r:embed="rId2" cstate="email"/>
            <a:srcRect/>
            <a:stretch>
              <a:fillRect/>
            </a:stretch>
          </p:blipFill>
          <p:spPr bwMode="auto">
            <a:xfrm>
              <a:off x="478630" y="2497139"/>
              <a:ext cx="5781675" cy="3656011"/>
            </a:xfrm>
            <a:prstGeom prst="rect"/>
            <a:noFill/>
          </p:spPr>
        </p:pic>
        <p:pic>
          <p:nvPicPr>
            <p:cNvPr id="2097192" name="Picture 4" descr="https://gimg2.baidu.com/image_search/src=http%3A%2F%2Fimg.mp.itc.cn%2Fupload%2F20170329%2F03804b2661ee49d8aeb51e0d9724e019_th.jpeg&amp;refer=http%3A%2F%2Fimg.mp.itc.cn&amp;app=2002&amp;size=f9999,10000&amp;q=a80&amp;n=0&amp;g=0n&amp;fmt=jpeg?sec=1617184678&amp;t=43ce9539d05a961033ff92c59c07d6aa"/>
            <p:cNvPicPr>
              <a:picLocks noChangeAspect="1" noChangeArrowheads="1"/>
            </p:cNvPicPr>
            <p:nvPr/>
          </p:nvPicPr>
          <p:blipFill rotWithShape="1">
            <a:blip xmlns:r="http://schemas.openxmlformats.org/officeDocument/2006/relationships" r:embed="rId3" cstate="email"/>
            <a:srcRect/>
            <a:stretch>
              <a:fillRect/>
            </a:stretch>
          </p:blipFill>
          <p:spPr bwMode="auto">
            <a:xfrm>
              <a:off x="6318314" y="2497139"/>
              <a:ext cx="5833912" cy="3656011"/>
            </a:xfrm>
            <a:prstGeom prst="rect"/>
            <a:noFill/>
          </p:spPr>
        </p:pic>
      </p:grpSp>
      <p:sp>
        <p:nvSpPr>
          <p:cNvPr id="1048705" name="文本框 14"/>
          <p:cNvSpPr txBox="1"/>
          <p:nvPr/>
        </p:nvSpPr>
        <p:spPr>
          <a:xfrm>
            <a:off x="10329100" y="313722"/>
            <a:ext cx="1657351" cy="4003041"/>
          </a:xfrm>
          <a:prstGeom prst="rect"/>
          <a:noFill/>
        </p:spPr>
        <p:txBody>
          <a:bodyPr wrap="square">
            <a:spAutoFit/>
          </a:bodyPr>
          <a:p>
            <a:pPr algn="ctr"/>
            <a:r>
              <a:rPr altLang="en-US" b="1" dirty="0" sz="6600" lang="zh-CN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青团制作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3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41" name="组合 9"/>
          <p:cNvGrpSpPr/>
          <p:nvPr/>
        </p:nvGrpSpPr>
        <p:grpSpPr>
          <a:xfrm>
            <a:off x="204787" y="841754"/>
            <a:ext cx="4395788" cy="1640710"/>
            <a:chOff x="676275" y="933450"/>
            <a:chExt cx="4395788" cy="1640710"/>
          </a:xfrm>
        </p:grpSpPr>
        <p:grpSp>
          <p:nvGrpSpPr>
            <p:cNvPr id="142" name="组合 7"/>
            <p:cNvGrpSpPr/>
            <p:nvPr/>
          </p:nvGrpSpPr>
          <p:grpSpPr>
            <a:xfrm>
              <a:off x="676275" y="933450"/>
              <a:ext cx="2457450" cy="1517600"/>
              <a:chOff x="847725" y="1333500"/>
              <a:chExt cx="2457450" cy="1517600"/>
            </a:xfrm>
          </p:grpSpPr>
          <p:sp>
            <p:nvSpPr>
              <p:cNvPr id="1048707" name="文本框 3"/>
              <p:cNvSpPr txBox="1"/>
              <p:nvPr/>
            </p:nvSpPr>
            <p:spPr>
              <a:xfrm>
                <a:off x="847725" y="1333500"/>
                <a:ext cx="2457450" cy="151384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dirty="0" sz="9600" lang="zh-CN">
                    <a:latin typeface="方正魏碑简体" panose="02000000000000000000" pitchFamily="2" charset="-122"/>
                    <a:ea typeface="方正魏碑简体" panose="02000000000000000000" pitchFamily="2" charset="-122"/>
                    <a:cs typeface="方正清刻本悦宋简体" panose="02000000000000000000" pitchFamily="2" charset="-122"/>
                  </a:rPr>
                  <a:t>品</a:t>
                </a:r>
              </a:p>
            </p:txBody>
          </p:sp>
          <p:sp>
            <p:nvSpPr>
              <p:cNvPr id="1048708" name="半闭框 4"/>
              <p:cNvSpPr/>
              <p:nvPr/>
            </p:nvSpPr>
            <p:spPr>
              <a:xfrm>
                <a:off x="1381125" y="1419225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709" name="半闭框 5"/>
              <p:cNvSpPr/>
              <p:nvPr/>
            </p:nvSpPr>
            <p:spPr>
              <a:xfrm rot="10800000">
                <a:off x="2266950" y="2327880"/>
                <a:ext cx="428625" cy="428625"/>
              </a:xfrm>
              <a:prstGeom prst="halfFrame">
                <a:avLst>
                  <a:gd name="adj1" fmla="val 10101"/>
                  <a:gd name="adj2" fmla="val 10101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tx1"/>
                  </a:solidFill>
                  <a:cs typeface="方正清刻本悦宋简体" panose="02000000000000000000" pitchFamily="2" charset="-122"/>
                </a:endParaRPr>
              </a:p>
            </p:txBody>
          </p:sp>
          <p:sp>
            <p:nvSpPr>
              <p:cNvPr id="1048710" name="文本框 6"/>
              <p:cNvSpPr txBox="1"/>
              <p:nvPr/>
            </p:nvSpPr>
            <p:spPr>
              <a:xfrm>
                <a:off x="1114424" y="2327880"/>
                <a:ext cx="1152525" cy="52322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r>
                  <a:rPr altLang="zh-CN" b="1" dirty="0" sz="2800"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algn="tl" blurRad="38100" dir="2700000" dist="38100">
                        <a:srgbClr val="000000">
                          <a:alpha val="43137"/>
                        </a:srgbClr>
                      </a:outerShdw>
                    </a:effectLst>
                    <a:cs typeface="方正清刻本悦宋简体" panose="02000000000000000000" pitchFamily="2" charset="-122"/>
                  </a:rPr>
                  <a:t>pin</a:t>
                </a:r>
                <a:endParaRPr altLang="en-US" b="1" dirty="0" sz="2800" lang="zh-CN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algn="tl" blurRad="38100" dir="2700000" dist="38100">
                      <a:srgbClr val="000000">
                        <a:alpha val="43137"/>
                      </a:srgbClr>
                    </a:outerShdw>
                  </a:effectLst>
                  <a:cs typeface="方正清刻本悦宋简体" panose="02000000000000000000" pitchFamily="2" charset="-122"/>
                </a:endParaRPr>
              </a:p>
            </p:txBody>
          </p:sp>
        </p:grpSp>
        <p:sp>
          <p:nvSpPr>
            <p:cNvPr id="1048711" name="文本框 8"/>
            <p:cNvSpPr txBox="1"/>
            <p:nvPr/>
          </p:nvSpPr>
          <p:spPr>
            <a:xfrm>
              <a:off x="2609850" y="1804719"/>
              <a:ext cx="2462213" cy="769441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4400" 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魏碑简体" panose="02000000000000000000" pitchFamily="2" charset="-122"/>
                  <a:ea typeface="方正魏碑简体" panose="02000000000000000000" pitchFamily="2" charset="-122"/>
                  <a:cs typeface="方正清刻本悦宋简体" panose="02000000000000000000" pitchFamily="2" charset="-122"/>
                </a:rPr>
                <a:t>传统美食</a:t>
              </a:r>
            </a:p>
          </p:txBody>
        </p:sp>
      </p:grpSp>
      <p:sp>
        <p:nvSpPr>
          <p:cNvPr id="1048712" name="文本框 14"/>
          <p:cNvSpPr txBox="1"/>
          <p:nvPr/>
        </p:nvSpPr>
        <p:spPr>
          <a:xfrm>
            <a:off x="8605075" y="554534"/>
            <a:ext cx="1657351" cy="4003041"/>
          </a:xfrm>
          <a:prstGeom prst="rect"/>
          <a:noFill/>
        </p:spPr>
        <p:txBody>
          <a:bodyPr wrap="square">
            <a:spAutoFit/>
          </a:bodyPr>
          <a:p>
            <a:pPr algn="ctr"/>
            <a:r>
              <a:rPr altLang="en-US" b="1" dirty="0" sz="6600" lang="zh-CN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青团品鉴</a:t>
            </a:r>
          </a:p>
        </p:txBody>
      </p:sp>
      <p:pic>
        <p:nvPicPr>
          <p:cNvPr id="2097194" name="图片 12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1624011" y="2654876"/>
            <a:ext cx="5304751" cy="3583422"/>
          </a:xfrm>
          <a:prstGeom prst="rect"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椭圆 12"/>
          <p:cNvSpPr/>
          <p:nvPr/>
        </p:nvSpPr>
        <p:spPr>
          <a:xfrm>
            <a:off x="4707255" y="1871345"/>
            <a:ext cx="2776855" cy="2776855"/>
          </a:xfrm>
          <a:prstGeom prst="ellipse"/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sp>
        <p:nvSpPr>
          <p:cNvPr id="1048716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5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717" name="文本框 11"/>
          <p:cNvSpPr txBox="1"/>
          <p:nvPr/>
        </p:nvSpPr>
        <p:spPr>
          <a:xfrm>
            <a:off x="4829175" y="3010584"/>
            <a:ext cx="2533650" cy="64516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36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方案附属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6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719" name="object 6"/>
          <p:cNvSpPr txBox="1"/>
          <p:nvPr/>
        </p:nvSpPr>
        <p:spPr>
          <a:xfrm>
            <a:off x="1082167" y="2081532"/>
            <a:ext cx="3398520" cy="3468835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 sz="20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环境消毒</a:t>
            </a:r>
          </a:p>
          <a:p>
            <a:pPr indent="-172720" marL="184785" marR="157480">
              <a:lnSpc>
                <a:spcPct val="150000"/>
              </a:lnSpc>
              <a:spcBef>
                <a:spcPts val="345"/>
              </a:spcBef>
              <a:buFont typeface="Arial" panose="020B0604020202020204"/>
              <a:buChar char="•"/>
              <a:tabLst>
                <a:tab algn="l" pos="185420"/>
              </a:tabLst>
            </a:pPr>
            <a:r>
              <a:rPr dirty="0" sz="1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活动前专人负责所有活动区域的消毒、清扫工 作，保证活动场景的安全性。</a:t>
            </a:r>
          </a:p>
          <a:p>
            <a:pPr indent="-172720" marL="184785">
              <a:lnSpc>
                <a:spcPct val="100000"/>
              </a:lnSpc>
              <a:spcBef>
                <a:spcPts val="720"/>
              </a:spcBef>
              <a:buFont typeface="Arial" panose="020B0604020202020204"/>
              <a:buChar char="•"/>
              <a:tabLst>
                <a:tab algn="l" pos="185420"/>
              </a:tabLst>
            </a:pPr>
            <a:r>
              <a:rPr dirty="0" sz="1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每场活动后，安排专人负责活动空间及相关道</a:t>
            </a:r>
          </a:p>
          <a:p>
            <a:pPr marL="184785">
              <a:lnSpc>
                <a:spcPct val="100000"/>
              </a:lnSpc>
              <a:spcBef>
                <a:spcPts val="720"/>
              </a:spcBef>
            </a:pPr>
            <a:r>
              <a:rPr dirty="0" sz="1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具陈设的逐一消毒处理，保证活动安全。</a:t>
            </a:r>
          </a:p>
          <a:p>
            <a:pPr>
              <a:lnSpc>
                <a:spcPct val="100000"/>
              </a:lnSpc>
            </a:pPr>
            <a:endParaRPr dirty="0" sz="1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 sz="1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 marL="12700">
              <a:lnSpc>
                <a:spcPct val="100000"/>
              </a:lnSpc>
            </a:pPr>
            <a:r>
              <a:rPr b="1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人员管控</a:t>
            </a:r>
          </a:p>
          <a:p>
            <a:pPr indent="-172720" marL="184785" marR="5080">
              <a:lnSpc>
                <a:spcPts val="2160"/>
              </a:lnSpc>
              <a:spcBef>
                <a:spcPts val="55"/>
              </a:spcBef>
              <a:buFont typeface="Arial" panose="020B0604020202020204"/>
              <a:buChar char="•"/>
              <a:tabLst>
                <a:tab algn="l" pos="185420"/>
              </a:tabLst>
            </a:pPr>
            <a:r>
              <a:rPr dirty="0" sz="1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所有参与活动人员，都将统一安排多个检疫安 全点，有专人负责体温及通行码的检验，并设 置基础消毒措施，对到场的来宾进行简单消毒。</a:t>
            </a:r>
          </a:p>
          <a:p>
            <a:pPr indent="-172720" marL="184785" marR="157480">
              <a:lnSpc>
                <a:spcPts val="2160"/>
              </a:lnSpc>
              <a:spcBef>
                <a:spcPts val="5"/>
              </a:spcBef>
              <a:buFont typeface="Arial" panose="020B0604020202020204"/>
              <a:buChar char="•"/>
              <a:tabLst>
                <a:tab algn="l" pos="185420"/>
              </a:tabLst>
            </a:pPr>
            <a:r>
              <a:rPr dirty="0" sz="1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要求所有现场参与的顾客必须佩带口罩进入活 动场地。</a:t>
            </a:r>
          </a:p>
        </p:txBody>
      </p:sp>
      <p:sp>
        <p:nvSpPr>
          <p:cNvPr id="1048720" name="object 7"/>
          <p:cNvSpPr txBox="1"/>
          <p:nvPr/>
        </p:nvSpPr>
        <p:spPr>
          <a:xfrm>
            <a:off x="3172460" y="1282064"/>
            <a:ext cx="5713095" cy="269876"/>
          </a:xfrm>
          <a:prstGeom prst="rect"/>
        </p:spPr>
        <p:txBody>
          <a:bodyPr bIns="0" lIns="0" rIns="0" rtlCol="0" tIns="15875" vert="horz" wrap="square">
            <a:spAutoFit/>
          </a:bodyPr>
          <a:p>
            <a:pPr marL="12700">
              <a:lnSpc>
                <a:spcPct val="100000"/>
              </a:lnSpc>
              <a:spcBef>
                <a:spcPts val="125"/>
              </a:spcBef>
              <a:tabLst>
                <a:tab algn="l" pos="551815"/>
                <a:tab algn="l" pos="1115060"/>
                <a:tab algn="l" pos="1675130"/>
                <a:tab algn="l" pos="2224405"/>
                <a:tab algn="l" pos="2784475"/>
                <a:tab algn="l" pos="3343910"/>
                <a:tab algn="l" pos="3895090"/>
                <a:tab algn="l" pos="4462145"/>
                <a:tab algn="l" pos="5001260"/>
                <a:tab algn="l" pos="5566410"/>
              </a:tabLst>
            </a:pP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O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O	G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R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A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Y</a:t>
            </a:r>
            <a:endParaRPr dirty="0" sz="175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721" name="object 8"/>
          <p:cNvSpPr txBox="1"/>
          <p:nvPr/>
        </p:nvSpPr>
        <p:spPr>
          <a:xfrm>
            <a:off x="4815078" y="890981"/>
            <a:ext cx="2429510" cy="622934"/>
          </a:xfrm>
          <a:prstGeom prst="rect"/>
        </p:spPr>
        <p:txBody>
          <a:bodyPr bIns="0" lIns="0" rIns="0" rtlCol="0" tIns="13335" vert="horz" wrap="square">
            <a:sp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  <a:tabLst>
                <a:tab algn="l" pos="441325"/>
                <a:tab algn="l" pos="871855"/>
                <a:tab algn="l" pos="1301750"/>
                <a:tab algn="l" pos="1731645"/>
                <a:tab algn="l" pos="2161540"/>
              </a:tabLst>
            </a:pPr>
            <a:r>
              <a:rPr altLang="en-US" dirty="0" sz="20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疫	情	防	控	预	案</a:t>
            </a:r>
          </a:p>
        </p:txBody>
      </p:sp>
      <p:pic>
        <p:nvPicPr>
          <p:cNvPr id="2097197" name="图片 15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5106923" y="2221237"/>
            <a:ext cx="6500812" cy="3429618"/>
          </a:xfrm>
          <a:prstGeom prst="rect"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8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725" name="object 7"/>
          <p:cNvSpPr txBox="1"/>
          <p:nvPr/>
        </p:nvSpPr>
        <p:spPr>
          <a:xfrm>
            <a:off x="3172460" y="1282064"/>
            <a:ext cx="5713095" cy="269876"/>
          </a:xfrm>
          <a:prstGeom prst="rect"/>
        </p:spPr>
        <p:txBody>
          <a:bodyPr bIns="0" lIns="0" rIns="0" rtlCol="0" tIns="15875" vert="horz" wrap="square">
            <a:spAutoFit/>
          </a:bodyPr>
          <a:p>
            <a:pPr marL="12700">
              <a:lnSpc>
                <a:spcPct val="100000"/>
              </a:lnSpc>
              <a:spcBef>
                <a:spcPts val="125"/>
              </a:spcBef>
              <a:tabLst>
                <a:tab algn="l" pos="551815"/>
                <a:tab algn="l" pos="1115060"/>
                <a:tab algn="l" pos="1675130"/>
                <a:tab algn="l" pos="2224405"/>
                <a:tab algn="l" pos="2784475"/>
                <a:tab algn="l" pos="3343910"/>
                <a:tab algn="l" pos="3895090"/>
                <a:tab algn="l" pos="4462145"/>
                <a:tab algn="l" pos="5001260"/>
                <a:tab algn="l" pos="5566410"/>
              </a:tabLst>
            </a:pP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O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O	G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R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A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Y</a:t>
            </a:r>
            <a:endParaRPr dirty="0" sz="175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726" name="object 8"/>
          <p:cNvSpPr txBox="1"/>
          <p:nvPr/>
        </p:nvSpPr>
        <p:spPr>
          <a:xfrm>
            <a:off x="4815078" y="890981"/>
            <a:ext cx="2429510" cy="622934"/>
          </a:xfrm>
          <a:prstGeom prst="rect"/>
        </p:spPr>
        <p:txBody>
          <a:bodyPr bIns="0" lIns="0" rIns="0" rtlCol="0" tIns="13335" vert="horz" wrap="square">
            <a:sp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  <a:tabLst>
                <a:tab algn="l" pos="441325"/>
                <a:tab algn="l" pos="871855"/>
                <a:tab algn="l" pos="1301750"/>
                <a:tab algn="l" pos="1731645"/>
                <a:tab algn="l" pos="2161540"/>
              </a:tabLst>
            </a:pPr>
            <a:r>
              <a:rPr altLang="en-US" dirty="0" sz="20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极	端	天	气	预	案</a:t>
            </a:r>
          </a:p>
        </p:txBody>
      </p:sp>
      <p:sp>
        <p:nvSpPr>
          <p:cNvPr id="1048727" name="object 6"/>
          <p:cNvSpPr txBox="1"/>
          <p:nvPr/>
        </p:nvSpPr>
        <p:spPr>
          <a:xfrm>
            <a:off x="876300" y="2005332"/>
            <a:ext cx="10617200" cy="3748405"/>
          </a:xfrm>
          <a:prstGeom prst="rect"/>
        </p:spPr>
        <p:txBody>
          <a:bodyPr bIns="0" lIns="0" rIns="0" rtlCol="0" tIns="12700" vert="horz" wrap="square">
            <a:spAutoFit/>
          </a:bodyPr>
          <a:p>
            <a:pPr indent="-285750" marL="285750" marR="104140">
              <a:lnSpc>
                <a:spcPct val="200000"/>
              </a:lnSpc>
              <a:spcBef>
                <a:spcPts val="5"/>
              </a:spcBef>
              <a:buFont typeface="Wingdings" panose="05000000000000000000" pitchFamily="2" charset="2"/>
              <a:buChar char="p"/>
              <a:tabLst>
                <a:tab algn="l" pos="1021715"/>
              </a:tabLst>
            </a:pPr>
            <a:r>
              <a:rPr altLang="en-US" dirty="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活动现场准备遮阳伞融合现场设计，针对日间活动遮阳。</a:t>
            </a:r>
            <a:endParaRPr altLang="zh-CN" dirty="0" lang="en-US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 indent="-285750" marL="285750" marR="104140">
              <a:lnSpc>
                <a:spcPct val="200000"/>
              </a:lnSpc>
              <a:spcBef>
                <a:spcPts val="5"/>
              </a:spcBef>
              <a:buFont typeface="Wingdings" panose="05000000000000000000" pitchFamily="2" charset="2"/>
              <a:buChar char="p"/>
              <a:tabLst>
                <a:tab algn="l" pos="1021715"/>
              </a:tabLst>
            </a:pPr>
            <a:r>
              <a:rPr altLang="en-US" dirty="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每周活动至少前三天查看活动当天天气预告，如遇阴雨天，将 调解万象城将场地内懒人沙发等不防水设备收进库房或灵活挪 到其他可遮雨位置。</a:t>
            </a:r>
            <a:endParaRPr altLang="zh-CN" dirty="0" lang="en-US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 indent="-285750" marL="285750" marR="104140">
              <a:lnSpc>
                <a:spcPct val="200000"/>
              </a:lnSpc>
              <a:spcBef>
                <a:spcPts val="5"/>
              </a:spcBef>
              <a:buFont typeface="Wingdings" panose="05000000000000000000" pitchFamily="2" charset="2"/>
              <a:buChar char="p"/>
              <a:tabLst>
                <a:tab algn="l" pos="1021715"/>
              </a:tabLst>
            </a:pPr>
            <a:r>
              <a:rPr altLang="en-US" dirty="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提前购买一次性雨衣、防水布等物料，活动当中如遇突然降雨， 将最大程度协调顾客疏散，将不防水物料进行快速撤离。</a:t>
            </a:r>
            <a:endParaRPr altLang="zh-CN" dirty="0" lang="en-US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 indent="-285750" marL="285750" marR="104140">
              <a:lnSpc>
                <a:spcPct val="200000"/>
              </a:lnSpc>
              <a:spcBef>
                <a:spcPts val="5"/>
              </a:spcBef>
              <a:buFont typeface="Wingdings" panose="05000000000000000000" pitchFamily="2" charset="2"/>
              <a:buChar char="p"/>
              <a:tabLst>
                <a:tab algn="l" pos="1021715"/>
              </a:tabLst>
            </a:pPr>
            <a:r>
              <a:rPr altLang="en-US" dirty="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如遇大风等极端天气，首先安排工作人员将现场顾客引入室内 进行暂避，同时安排工人第一时间切断一切电源，撤出伞棚等 装置，保证顾客安全。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199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sp>
        <p:nvSpPr>
          <p:cNvPr id="1048731" name="object 7"/>
          <p:cNvSpPr txBox="1"/>
          <p:nvPr/>
        </p:nvSpPr>
        <p:spPr>
          <a:xfrm>
            <a:off x="3172460" y="1282064"/>
            <a:ext cx="5713095" cy="269876"/>
          </a:xfrm>
          <a:prstGeom prst="rect"/>
        </p:spPr>
        <p:txBody>
          <a:bodyPr bIns="0" lIns="0" rIns="0" rtlCol="0" tIns="15875" vert="horz" wrap="square">
            <a:spAutoFit/>
          </a:bodyPr>
          <a:p>
            <a:pPr marL="12700">
              <a:lnSpc>
                <a:spcPct val="100000"/>
              </a:lnSpc>
              <a:spcBef>
                <a:spcPts val="125"/>
              </a:spcBef>
              <a:tabLst>
                <a:tab algn="l" pos="551815"/>
                <a:tab algn="l" pos="1115060"/>
                <a:tab algn="l" pos="1675130"/>
                <a:tab algn="l" pos="2224405"/>
                <a:tab algn="l" pos="2784475"/>
                <a:tab algn="l" pos="3343910"/>
                <a:tab algn="l" pos="3895090"/>
                <a:tab algn="l" pos="4462145"/>
                <a:tab algn="l" pos="5001260"/>
                <a:tab algn="l" pos="5566410"/>
              </a:tabLst>
            </a:pP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O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O	G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R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A	</a:t>
            </a:r>
            <a:r>
              <a:rPr dirty="0" sz="1750" spc="10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P	</a:t>
            </a:r>
            <a:r>
              <a:rPr dirty="0" sz="1750" spc="15"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H	Y</a:t>
            </a:r>
            <a:endParaRPr dirty="0" sz="175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732" name="object 8"/>
          <p:cNvSpPr txBox="1"/>
          <p:nvPr/>
        </p:nvSpPr>
        <p:spPr>
          <a:xfrm>
            <a:off x="4815078" y="890981"/>
            <a:ext cx="2429510" cy="622934"/>
          </a:xfrm>
          <a:prstGeom prst="rect"/>
        </p:spPr>
        <p:txBody>
          <a:bodyPr bIns="0" lIns="0" rIns="0" rtlCol="0" tIns="13335" vert="horz" wrap="square">
            <a:sp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  <a:tabLst>
                <a:tab algn="l" pos="441325"/>
                <a:tab algn="l" pos="871855"/>
                <a:tab algn="l" pos="1301750"/>
                <a:tab algn="l" pos="1731645"/>
                <a:tab algn="l" pos="2161540"/>
              </a:tabLst>
            </a:pPr>
            <a:r>
              <a:rPr altLang="en-US" dirty="0" sz="20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区	域	管	控	预	案</a:t>
            </a:r>
          </a:p>
        </p:txBody>
      </p:sp>
      <p:sp>
        <p:nvSpPr>
          <p:cNvPr id="1048733" name="object 6"/>
          <p:cNvSpPr txBox="1"/>
          <p:nvPr/>
        </p:nvSpPr>
        <p:spPr>
          <a:xfrm>
            <a:off x="660400" y="2005332"/>
            <a:ext cx="10998200" cy="3673475"/>
          </a:xfrm>
          <a:prstGeom prst="rect"/>
        </p:spPr>
        <p:txBody>
          <a:bodyPr bIns="0" lIns="0" rIns="0" rtlCol="0" tIns="12700" vert="horz" wrap="square">
            <a:spAutoFit/>
          </a:bodyPr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活动现场所有顾客须有次序互动，安排工作人员现场督导，避免现场拥挤；</a:t>
            </a:r>
            <a:endParaRPr altLang="zh-CN" dirty="0" sz="1400" lang="en-US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活动前对活动场地内所有供电线路、灯光照明线路和音响设备进行彻底检查，避免电器设备存在漏电的隐患；并在活动期间安排专人进行巡视，保证活动期间的正常使用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;</a:t>
            </a:r>
          </a:p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活动前，要配备应急药品和相关物品，轻者就地处置，及时将伤者或病者送医院救治，伤情严重时应立即拨打急救电话（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120</a:t>
            </a: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）求救，重病者送医院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;</a:t>
            </a:r>
          </a:p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舞台表演开始时，严禁现场非工作人员靠近设备电源及舞台后方，现场将采用一米线将活动区域及工作区域进行严格划分，同时安排巡场工作人员在演 艺环节进行实时检查及人群活动引导，避免发生意外。</a:t>
            </a:r>
          </a:p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活动期间，要禁止外来人员进入工作区域，若有滋事者，现场工作人员有权驱赶，并拨打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110</a:t>
            </a: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报警。活动途中有打架斗殴或其他争吵时现场工作人员应 立即制止，必要时拨打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110</a:t>
            </a: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报警请求帮助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;</a:t>
            </a:r>
          </a:p>
          <a:p>
            <a:pPr indent="-342900" marL="342900" marR="104140">
              <a:lnSpc>
                <a:spcPct val="150000"/>
              </a:lnSpc>
              <a:spcBef>
                <a:spcPts val="5"/>
              </a:spcBef>
              <a:buFont typeface="+mj-lt"/>
              <a:buAutoNum type="arabicPeriod"/>
              <a:tabLst>
                <a:tab algn="l" pos="1021715"/>
              </a:tabLst>
            </a:pP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发生火灾时，立即切断电源，停止一切运转设备；并开启所有通道，保证现场四周疏散通道的流畅，组织人员有次序的从安全通道疏散，并及时向相关 负责人汇报；现场负责人立即组织人员利用现有的消防设备进行灭火，控制火源继续蔓延。同时，根据火势情况拨打火警电话（</a:t>
            </a:r>
            <a:r>
              <a:rPr altLang="zh-CN" dirty="0" sz="1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119</a:t>
            </a:r>
            <a:r>
              <a:rPr altLang="en-US" dirty="0" sz="1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j-cs"/>
              </a:rPr>
              <a:t>），报告着火地点火 势情况。并进行现场警戒，等消防人员进行扑救。</a:t>
            </a:r>
            <a:endParaRPr altLang="zh-CN" dirty="0" sz="1400" lang="en-US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j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矩形 2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pic>
        <p:nvPicPr>
          <p:cNvPr id="2097200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1"/>
            <a:ext cx="1733550" cy="627442"/>
          </a:xfrm>
          <a:prstGeom prst="rect"/>
        </p:spPr>
      </p:pic>
      <p:grpSp>
        <p:nvGrpSpPr>
          <p:cNvPr id="154" name="object 7"/>
          <p:cNvGrpSpPr/>
          <p:nvPr/>
        </p:nvGrpSpPr>
        <p:grpSpPr>
          <a:xfrm>
            <a:off x="597408" y="751331"/>
            <a:ext cx="2505710" cy="5515610"/>
            <a:chOff x="597408" y="751331"/>
            <a:chExt cx="2505710" cy="5515610"/>
          </a:xfrm>
        </p:grpSpPr>
        <p:sp>
          <p:nvSpPr>
            <p:cNvPr id="1048735" name="object 8"/>
            <p:cNvSpPr/>
            <p:nvPr/>
          </p:nvSpPr>
          <p:spPr>
            <a:xfrm>
              <a:off x="597408" y="751331"/>
              <a:ext cx="2505456" cy="1519427"/>
            </a:xfrm>
            <a:prstGeom prst="rect"/>
            <a:blipFill>
              <a:blip xmlns:r="http://schemas.openxmlformats.org/officeDocument/2006/relationships" r:embed="rId2" cstate="email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736" name="object 9"/>
            <p:cNvSpPr/>
            <p:nvPr/>
          </p:nvSpPr>
          <p:spPr>
            <a:xfrm>
              <a:off x="597408" y="2295143"/>
              <a:ext cx="2493264" cy="1278636"/>
            </a:xfrm>
            <a:prstGeom prst="rect"/>
            <a:blipFill>
              <a:blip xmlns:r="http://schemas.openxmlformats.org/officeDocument/2006/relationships" r:embed="rId3" cstate="email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737" name="object 10"/>
            <p:cNvSpPr/>
            <p:nvPr/>
          </p:nvSpPr>
          <p:spPr>
            <a:xfrm>
              <a:off x="597408" y="3619499"/>
              <a:ext cx="2493264" cy="1328927"/>
            </a:xfrm>
            <a:prstGeom prst="rect"/>
            <a:blipFill>
              <a:blip xmlns:r="http://schemas.openxmlformats.org/officeDocument/2006/relationships" r:embed="rId4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738" name="object 11"/>
            <p:cNvSpPr/>
            <p:nvPr/>
          </p:nvSpPr>
          <p:spPr>
            <a:xfrm>
              <a:off x="597408" y="4988115"/>
              <a:ext cx="2493264" cy="1278572"/>
            </a:xfrm>
            <a:prstGeom prst="rect"/>
            <a:blipFill>
              <a:blip xmlns:r="http://schemas.openxmlformats.org/officeDocument/2006/relationships" r:embed="rId5" cstate="email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739" name="object 5"/>
          <p:cNvSpPr txBox="1"/>
          <p:nvPr/>
        </p:nvSpPr>
        <p:spPr>
          <a:xfrm>
            <a:off x="3347084" y="818769"/>
            <a:ext cx="1735455" cy="723900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 sz="2400" lang="en-US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EHS</a:t>
            </a:r>
            <a:r>
              <a:rPr altLang="en-US" b="1" dirty="0" sz="2400" lang="zh-CN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保障方案</a:t>
            </a:r>
          </a:p>
        </p:txBody>
      </p:sp>
      <p:sp>
        <p:nvSpPr>
          <p:cNvPr id="1048740" name="object 6"/>
          <p:cNvSpPr txBox="1"/>
          <p:nvPr/>
        </p:nvSpPr>
        <p:spPr>
          <a:xfrm>
            <a:off x="3283711" y="1292225"/>
            <a:ext cx="8446770" cy="4750434"/>
          </a:xfrm>
          <a:prstGeom prst="rect"/>
        </p:spPr>
        <p:txBody>
          <a:bodyPr bIns="0" lIns="0" rIns="0" rtlCol="0" tIns="104139" vert="horz" wrap="square">
            <a:spAutoFit/>
          </a:bodyPr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1200" err="1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对于活动执行一直以业内高标准、高品质作为不懈追求。鉴于此，为保证活动执行达到预期效果，现提</a:t>
            </a:r>
            <a:r>
              <a:rPr dirty="0" sz="1200" spc="5" err="1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供</a:t>
            </a:r>
            <a:r>
              <a:rPr dirty="0" sz="1200" err="1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《</a:t>
            </a:r>
            <a:r>
              <a:rPr dirty="0" sz="1200" spc="-5" err="1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EHS</a:t>
            </a:r>
            <a:r>
              <a:rPr dirty="0" sz="1200" err="1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保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marL="12700" marR="5080">
              <a:lnSpc>
                <a:spcPct val="150000"/>
              </a:lnSpc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障方案》以作现场执行指导原则。我方将依据此标准，在活动执行中对各个环节严格把控，</a:t>
            </a:r>
            <a:r>
              <a:rPr dirty="0" sz="1200" spc="-9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避免出现不符合质量要求的问题，  通过双方的共同努力，</a:t>
            </a: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呈现出完美的活动现场。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1、有搭建物料符合规定防火等级</a:t>
            </a: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（B1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级以上），木质结构做防火处理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2、装置、过线槽等不遮挡防火卷帘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05"/>
              </a:spcBef>
              <a:buChar char="–"/>
              <a:tabLst>
                <a:tab algn="l" pos="673100"/>
              </a:tabLst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3</a:t>
            </a: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、装置、过线槽等不遮挡紧急疏散指示灯（包括灯的连线）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5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4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、活动多天搭建，加设围挡，整理好物料，并用整块灰色不透光布完全遮挡。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05"/>
              </a:spcBef>
              <a:buChar char="–"/>
              <a:tabLst>
                <a:tab algn="l" pos="673100"/>
              </a:tabLst>
            </a:pPr>
            <a:r>
              <a:rPr dirty="0" sz="1200" spc="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5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、地面铺地胶应保证揭掉后无留胶。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6、活动现场桌子必须有适当颜色的桌布，且将桌子全部包裹，不能露出腿。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05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7、搭建舞台时，尽量将线缆藏于舞台下、地胶下。若台上线缆过多，使用过线槽。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8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、活动物料应保证干净整洁无褶皱，没有明显污渍、褶皱等。包含但不限于座椅</a:t>
            </a:r>
            <a:r>
              <a:rPr dirty="0" sz="1200" spc="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套、桌布、演员服装等。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9、如遇借用库房情况，严格遵守使用规定，保证库房整洁，电线不可乱搭，</a:t>
            </a:r>
            <a:r>
              <a:rPr dirty="0" sz="1200" spc="-1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必要时应使用过线槽及黄黑胶条。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05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10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、装置的锐角需做防护处理，打磨倒角或加装防撞垫。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4000" marL="672465">
              <a:lnSpc>
                <a:spcPct val="100000"/>
              </a:lnSpc>
              <a:spcBef>
                <a:spcPts val="1010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11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、如商场天棚有消防水炮，灯光避免直射、扫射到消防水炮，以免发生喷水事故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indent="-253365" marL="672465" marR="137160">
              <a:lnSpc>
                <a:spcPct val="150000"/>
              </a:lnSpc>
              <a:spcBef>
                <a:spcPts val="290"/>
              </a:spcBef>
              <a:buChar char="–"/>
              <a:tabLst>
                <a:tab algn="l" pos="673100"/>
              </a:tabLst>
            </a:pPr>
            <a:r>
              <a:rPr dirty="0" sz="1200" spc="-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12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、施工、彩排及活动期间工作人员不在场内吸烟、饮酒、吃饭、睡觉、换衣、追</a:t>
            </a:r>
            <a:r>
              <a:rPr dirty="0" sz="1200" spc="-85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</a:t>
            </a:r>
            <a:r>
              <a:rPr dirty="0" sz="1200">
                <a:solidFill>
                  <a:srgbClr val="585858"/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逐打闹、闲聊天、玩手机、随意 回答媒体问题、迟到早退、与顾客发生冲突。</a:t>
            </a:r>
            <a:endParaRPr dirty="0" sz="1200"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图片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01" name="文本框 4"/>
          <p:cNvSpPr txBox="1"/>
          <p:nvPr/>
        </p:nvSpPr>
        <p:spPr>
          <a:xfrm>
            <a:off x="342900" y="4103817"/>
            <a:ext cx="6096000" cy="830997"/>
          </a:xfrm>
          <a:prstGeom prst="rect"/>
          <a:noFill/>
        </p:spPr>
        <p:txBody>
          <a:bodyPr wrap="square">
            <a:spAutoFit/>
          </a:bodyPr>
          <a:p>
            <a:r>
              <a:rPr altLang="en-US" dirty="0" sz="1600" lang="zh-CN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生气旺盛、阴气衰退，大地呈现春和景明之象。</a:t>
            </a:r>
            <a:endParaRPr altLang="zh-CN" dirty="0" sz="1600" lang="en-US">
              <a:solidFill>
                <a:schemeClr val="bg1">
                  <a:lumMod val="9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r>
              <a:rPr altLang="en-US" dirty="0" sz="1600" lang="zh-CN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自</a:t>
            </a:r>
            <a:r>
              <a:rPr altLang="zh-CN" dirty="0" sz="1600" lang="en-US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2008</a:t>
            </a:r>
            <a:r>
              <a:rPr altLang="en-US" dirty="0" sz="1600" lang="zh-CN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年起，清明节与端午节、中秋节一样成为国家法定假日后，也成了一年中重要的“小长假”。</a:t>
            </a:r>
          </a:p>
        </p:txBody>
      </p:sp>
      <p:grpSp>
        <p:nvGrpSpPr>
          <p:cNvPr id="70" name="组合 11"/>
          <p:cNvGrpSpPr/>
          <p:nvPr/>
        </p:nvGrpSpPr>
        <p:grpSpPr>
          <a:xfrm>
            <a:off x="228600" y="2611769"/>
            <a:ext cx="4038600" cy="905664"/>
            <a:chOff x="352425" y="1621169"/>
            <a:chExt cx="4038600" cy="905664"/>
          </a:xfrm>
        </p:grpSpPr>
        <p:sp>
          <p:nvSpPr>
            <p:cNvPr id="1048602" name="文本框 8"/>
            <p:cNvSpPr txBox="1"/>
            <p:nvPr/>
          </p:nvSpPr>
          <p:spPr>
            <a:xfrm>
              <a:off x="352425" y="1635293"/>
              <a:ext cx="809625" cy="891540"/>
            </a:xfrm>
            <a:prstGeom prst="rect"/>
            <a:noFill/>
          </p:spPr>
          <p:txBody>
            <a:bodyPr wrap="square">
              <a:spAutoFit/>
            </a:bodyPr>
            <a:p>
              <a:r>
                <a:rPr altLang="zh-CN" dirty="0" sz="5400" lang="en-US">
                  <a:solidFill>
                    <a:schemeClr val="bg1">
                      <a:lumMod val="95000"/>
                    </a:schemeClr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[</a:t>
              </a:r>
              <a:endParaRPr altLang="en-US" dirty="0" sz="5400" lang="zh-CN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  <p:sp>
          <p:nvSpPr>
            <p:cNvPr id="1048603" name="文本框 9"/>
            <p:cNvSpPr txBox="1"/>
            <p:nvPr/>
          </p:nvSpPr>
          <p:spPr>
            <a:xfrm>
              <a:off x="695325" y="1662409"/>
              <a:ext cx="3352800" cy="830997"/>
            </a:xfrm>
            <a:prstGeom prst="rect"/>
            <a:noFill/>
          </p:spPr>
          <p:txBody>
            <a:bodyPr wrap="square">
              <a:spAutoFit/>
            </a:bodyPr>
            <a:p>
              <a:r>
                <a:rPr altLang="en-US" dirty="0" sz="4800" lang="zh-CN">
                  <a:solidFill>
                    <a:schemeClr val="bg1">
                      <a:lumMod val="95000"/>
                    </a:schemeClr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吐故纳新</a:t>
              </a:r>
            </a:p>
          </p:txBody>
        </p:sp>
        <p:sp>
          <p:nvSpPr>
            <p:cNvPr id="1048604" name="文本框 10"/>
            <p:cNvSpPr txBox="1"/>
            <p:nvPr/>
          </p:nvSpPr>
          <p:spPr>
            <a:xfrm>
              <a:off x="3190875" y="1621169"/>
              <a:ext cx="1200150" cy="891540"/>
            </a:xfrm>
            <a:prstGeom prst="rect"/>
            <a:noFill/>
          </p:spPr>
          <p:txBody>
            <a:bodyPr wrap="square">
              <a:spAutoFit/>
            </a:bodyPr>
            <a:p>
              <a:r>
                <a:rPr altLang="zh-CN" dirty="0" sz="5400" lang="en-US">
                  <a:solidFill>
                    <a:schemeClr val="bg1">
                      <a:lumMod val="95000"/>
                    </a:schemeClr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]</a:t>
              </a:r>
              <a:endParaRPr altLang="en-US" dirty="0" sz="5400" lang="zh-CN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cxnSp>
        <p:nvCxnSpPr>
          <p:cNvPr id="3145728" name="直接连接符 13"/>
          <p:cNvCxnSpPr>
            <a:cxnSpLocks/>
          </p:cNvCxnSpPr>
          <p:nvPr/>
        </p:nvCxnSpPr>
        <p:spPr>
          <a:xfrm flipH="1">
            <a:off x="447675" y="4002732"/>
            <a:ext cx="2266950" cy="0"/>
          </a:xfrm>
          <a:prstGeom prst="line"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5" name="文本框 19"/>
          <p:cNvSpPr txBox="1"/>
          <p:nvPr/>
        </p:nvSpPr>
        <p:spPr>
          <a:xfrm>
            <a:off x="8324851" y="6038850"/>
            <a:ext cx="3714750" cy="646331"/>
          </a:xfrm>
          <a:prstGeom prst="rect"/>
          <a:noFill/>
        </p:spPr>
        <p:txBody>
          <a:bodyPr rtlCol="0" wrap="square">
            <a:spAutoFit/>
          </a:bodyPr>
          <a:p>
            <a:pPr algn="r"/>
            <a:r>
              <a:rPr altLang="zh-CN" dirty="0" lang="en-US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Chinese traditional</a:t>
            </a:r>
          </a:p>
          <a:p>
            <a:pPr algn="r"/>
            <a:r>
              <a:rPr altLang="zh-CN" dirty="0" lang="en-US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 love condensation activities</a:t>
            </a:r>
            <a:endParaRPr altLang="en-US" dirty="0" lang="zh-CN">
              <a:solidFill>
                <a:schemeClr val="bg1">
                  <a:lumMod val="95000"/>
                </a:schemeClr>
              </a:solidFill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2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pic>
        <p:nvPicPr>
          <p:cNvPr id="2097203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pic>
        <p:nvPicPr>
          <p:cNvPr id="2097204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-444278" y="2463456"/>
            <a:ext cx="4031016" cy="3924762"/>
          </a:xfrm>
          <a:prstGeom prst="rect"/>
        </p:spPr>
      </p:pic>
      <p:grpSp>
        <p:nvGrpSpPr>
          <p:cNvPr id="157" name="组合 12"/>
          <p:cNvGrpSpPr/>
          <p:nvPr/>
        </p:nvGrpSpPr>
        <p:grpSpPr>
          <a:xfrm>
            <a:off x="9470810" y="4060252"/>
            <a:ext cx="1614311" cy="2235248"/>
            <a:chOff x="9870278" y="4060252"/>
            <a:chExt cx="1614311" cy="2235248"/>
          </a:xfrm>
        </p:grpSpPr>
        <p:sp>
          <p:nvSpPr>
            <p:cNvPr id="1048741" name="文本框 4"/>
            <p:cNvSpPr txBox="1"/>
            <p:nvPr/>
          </p:nvSpPr>
          <p:spPr>
            <a:xfrm>
              <a:off x="10116820" y="4060252"/>
              <a:ext cx="1160780" cy="929640"/>
            </a:xfrm>
            <a:prstGeom prst="rect"/>
            <a:noFill/>
          </p:spPr>
          <p:txBody>
            <a:bodyPr rtlCol="0" vert="eaVert" wrap="none">
              <a:spAutoFit/>
            </a:bodyPr>
            <a:p>
              <a:r>
                <a:rPr altLang="en-US" dirty="0" sz="6600" lang="zh-CN"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清</a:t>
              </a:r>
            </a:p>
          </p:txBody>
        </p:sp>
        <p:sp>
          <p:nvSpPr>
            <p:cNvPr id="1048742" name="文本框 5"/>
            <p:cNvSpPr txBox="1"/>
            <p:nvPr/>
          </p:nvSpPr>
          <p:spPr>
            <a:xfrm>
              <a:off x="10116819" y="5365860"/>
              <a:ext cx="1160780" cy="929640"/>
            </a:xfrm>
            <a:prstGeom prst="rect"/>
            <a:noFill/>
          </p:spPr>
          <p:txBody>
            <a:bodyPr rtlCol="0" vert="eaVert" wrap="none">
              <a:spAutoFit/>
            </a:bodyPr>
            <a:p>
              <a:r>
                <a:rPr altLang="en-US" dirty="0" sz="6600" lang="zh-CN"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明</a:t>
              </a:r>
            </a:p>
          </p:txBody>
        </p:sp>
        <p:sp>
          <p:nvSpPr>
            <p:cNvPr id="1048743" name="文本框 6"/>
            <p:cNvSpPr txBox="1"/>
            <p:nvPr/>
          </p:nvSpPr>
          <p:spPr>
            <a:xfrm>
              <a:off x="9870278" y="5019106"/>
              <a:ext cx="1614311" cy="369332"/>
            </a:xfrm>
            <a:prstGeom prst="rect"/>
            <a:noFill/>
          </p:spPr>
          <p:txBody>
            <a:bodyPr rtlCol="0" wrap="square">
              <a:spAutoFit/>
            </a:bodyPr>
            <a:p>
              <a:pPr algn="dist"/>
              <a:r>
                <a:rPr altLang="zh-CN" dirty="0" lang="en-US">
                  <a:solidFill>
                    <a:srgbClr val="C00000"/>
                  </a:solidFill>
                  <a:latin typeface="+mn-ea"/>
                  <a:cs typeface="方正清刻本悦宋简体" panose="02000000000000000000" pitchFamily="2" charset="-122"/>
                </a:rPr>
                <a:t>QINGMING</a:t>
              </a:r>
              <a:endParaRPr altLang="en-US" dirty="0" lang="zh-CN">
                <a:solidFill>
                  <a:srgbClr val="C00000"/>
                </a:solidFill>
                <a:latin typeface="+mn-ea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1048744" name="文本框 7"/>
          <p:cNvSpPr txBox="1"/>
          <p:nvPr/>
        </p:nvSpPr>
        <p:spPr>
          <a:xfrm>
            <a:off x="3793730" y="4425837"/>
            <a:ext cx="5029043" cy="169164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5400" lang="zh-CN">
                <a:solidFill>
                  <a:srgbClr val="29715F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最美人间四月天</a:t>
            </a:r>
            <a:endParaRPr altLang="zh-CN" b="1" dirty="0" sz="5400" lang="en-US">
              <a:solidFill>
                <a:srgbClr val="29715F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dist"/>
            <a:r>
              <a:rPr altLang="en-US" b="1" dirty="0" sz="5400" lang="zh-CN">
                <a:solidFill>
                  <a:srgbClr val="29715F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不负春光与时行</a:t>
            </a:r>
            <a:endParaRPr altLang="en-US" b="1" dirty="0" sz="5400" lang="zh-CN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745" name="文本框 9"/>
          <p:cNvSpPr txBox="1"/>
          <p:nvPr/>
        </p:nvSpPr>
        <p:spPr>
          <a:xfrm>
            <a:off x="3090601" y="4517919"/>
            <a:ext cx="923651" cy="1513841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bg1">
                    <a:lumMod val="7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defRPr>
            </a:lvl1pPr>
          </a:lstStyle>
          <a:p>
            <a:r>
              <a:rPr altLang="zh-CN" dirty="0" lang="en-US">
                <a:cs typeface="方正清刻本悦宋简体" panose="02000000000000000000" pitchFamily="2" charset="-122"/>
              </a:rPr>
              <a:t>[</a:t>
            </a:r>
            <a:endParaRPr altLang="en-US" dirty="0" lang="zh-CN">
              <a:cs typeface="方正清刻本悦宋简体" panose="02000000000000000000" pitchFamily="2" charset="-122"/>
            </a:endParaRPr>
          </a:p>
        </p:txBody>
      </p:sp>
      <p:sp>
        <p:nvSpPr>
          <p:cNvPr id="1048746" name="文本框 10"/>
          <p:cNvSpPr txBox="1"/>
          <p:nvPr/>
        </p:nvSpPr>
        <p:spPr>
          <a:xfrm rot="10800000">
            <a:off x="8305833" y="4608940"/>
            <a:ext cx="1240870" cy="15138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dirty="0" sz="9600" lang="en-US">
                <a:solidFill>
                  <a:schemeClr val="bg1">
                    <a:lumMod val="7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cs typeface="方正清刻本悦宋简体" panose="02000000000000000000" pitchFamily="2" charset="-122"/>
              </a:rPr>
              <a:t>[</a:t>
            </a:r>
            <a:endParaRPr altLang="en-US" dirty="0" sz="9600" lang="zh-CN">
              <a:solidFill>
                <a:schemeClr val="bg1">
                  <a:lumMod val="75000"/>
                </a:schemeClr>
              </a:solidFill>
              <a:latin typeface="字魂58号-创中黑" panose="00000500000000000000" pitchFamily="2" charset="-122"/>
              <a:ea typeface="字魂58号-创中黑" panose="000005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747" name="文本框 14"/>
          <p:cNvSpPr txBox="1"/>
          <p:nvPr/>
        </p:nvSpPr>
        <p:spPr>
          <a:xfrm>
            <a:off x="258763" y="262232"/>
            <a:ext cx="2010635" cy="255524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zh-CN" dirty="0" sz="4400" lang="en-US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2022</a:t>
            </a:r>
            <a:r>
              <a:rPr altLang="en-US" dirty="0" sz="44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altLang="en-US" dirty="0" sz="32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四月初四</a:t>
            </a:r>
            <a:endParaRPr altLang="zh-CN" dirty="0" sz="3200" lang="en-US">
              <a:solidFill>
                <a:srgbClr val="78D8C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dist"/>
            <a:r>
              <a:rPr altLang="en-US" b="1" dirty="0" sz="4400" lang="zh-CN">
                <a:solidFill>
                  <a:srgbClr val="78D8C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清明节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3000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6" presetSubtype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dur="500" id="7"/>
                                        <p:tgtEl>
                                          <p:spTgt spid="209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2"/>
                                        <p:tgtEl>
                                          <p:spTgt spid="2097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209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209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209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2097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2"/>
                                        <p:tgtEl>
                                          <p:spTgt spid="209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27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0" y="0"/>
            <a:ext cx="12192002" cy="6858000"/>
          </a:xfrm>
          <a:prstGeom prst="rect"/>
        </p:spPr>
      </p:pic>
      <p:grpSp>
        <p:nvGrpSpPr>
          <p:cNvPr id="72" name="组合 9"/>
          <p:cNvGrpSpPr/>
          <p:nvPr/>
        </p:nvGrpSpPr>
        <p:grpSpPr>
          <a:xfrm>
            <a:off x="185737" y="3038475"/>
            <a:ext cx="6267450" cy="2552940"/>
            <a:chOff x="5472112" y="387519"/>
            <a:chExt cx="6267450" cy="2552940"/>
          </a:xfrm>
        </p:grpSpPr>
        <p:sp>
          <p:nvSpPr>
            <p:cNvPr id="1048606" name="文本框 2"/>
            <p:cNvSpPr txBox="1"/>
            <p:nvPr/>
          </p:nvSpPr>
          <p:spPr>
            <a:xfrm>
              <a:off x="5472112" y="772210"/>
              <a:ext cx="2047875" cy="1069340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dirty="0" sz="6600" lang="zh-CN">
                  <a:solidFill>
                    <a:schemeClr val="tx1">
                      <a:lumMod val="75000"/>
                      <a:lumOff val="25000"/>
                    </a:schemeClr>
                  </a:solidFill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思念</a:t>
              </a:r>
            </a:p>
          </p:txBody>
        </p:sp>
        <p:sp>
          <p:nvSpPr>
            <p:cNvPr id="1048607" name="文本框 5"/>
            <p:cNvSpPr txBox="1"/>
            <p:nvPr/>
          </p:nvSpPr>
          <p:spPr>
            <a:xfrm>
              <a:off x="5581650" y="1863241"/>
              <a:ext cx="6157912" cy="1077218"/>
            </a:xfrm>
            <a:prstGeom prst="rect"/>
            <a:noFill/>
          </p:spPr>
          <p:txBody>
            <a:bodyPr wrap="square">
              <a:spAutoFit/>
            </a:bodyPr>
            <a:p>
              <a:r>
                <a:rPr altLang="en-US" b="1" dirty="0" sz="1600" lang="zh-CN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“墓祭”礼俗有着久远的历史源头，清明“墓祭”是传统春季节俗的综合与升华。</a:t>
              </a:r>
              <a:endParaRPr altLang="zh-CN" b="1" dirty="0" sz="1600" lang="en-US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r>
                <a:rPr altLang="en-US" b="1" dirty="0" sz="1600" lang="zh-CN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铲除杂草，放上供品，于坟前上香祷祝，燃纸钱金锭，或简单地献上一束鲜花，以寄托对先人的怀念</a:t>
              </a:r>
            </a:p>
          </p:txBody>
        </p:sp>
        <p:sp>
          <p:nvSpPr>
            <p:cNvPr id="1048608" name="文本框 6"/>
            <p:cNvSpPr txBox="1"/>
            <p:nvPr/>
          </p:nvSpPr>
          <p:spPr>
            <a:xfrm>
              <a:off x="5581967" y="387519"/>
              <a:ext cx="1710055" cy="460375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zh-CN" b="1" dirty="0" sz="2400" 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清刻本悦宋简体" panose="02000000000000000000" pitchFamily="2" charset="-122"/>
                  <a:cs typeface="方正清刻本悦宋简体" panose="02000000000000000000" pitchFamily="2" charset="-122"/>
                </a:rPr>
                <a:t>THINKING</a:t>
              </a:r>
              <a:endParaRPr altLang="en-US" b="1" dirty="0" sz="24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7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2252133"/>
            <a:ext cx="12192000" cy="4605867"/>
          </a:xfrm>
          <a:prstGeom prst="rect"/>
        </p:spPr>
      </p:pic>
      <p:pic>
        <p:nvPicPr>
          <p:cNvPr id="2097161" name="图片 1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0" y="1976410"/>
            <a:ext cx="7696200" cy="4881590"/>
          </a:xfrm>
          <a:prstGeom prst="rect"/>
        </p:spPr>
      </p:pic>
      <p:pic>
        <p:nvPicPr>
          <p:cNvPr id="2097162" name="图片 1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 cstate="email"/>
          <a:srcRect/>
          <a:stretch>
            <a:fillRect/>
          </a:stretch>
        </p:blipFill>
        <p:spPr>
          <a:xfrm>
            <a:off x="9175301" y="5232603"/>
            <a:ext cx="1537597" cy="1561565"/>
          </a:xfrm>
          <a:prstGeom prst="rect"/>
        </p:spPr>
      </p:pic>
      <p:pic>
        <p:nvPicPr>
          <p:cNvPr id="2097163" name="图片 1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email"/>
          <a:srcRect/>
          <a:stretch>
            <a:fillRect/>
          </a:stretch>
        </p:blipFill>
        <p:spPr>
          <a:xfrm>
            <a:off x="7793149" y="5099062"/>
            <a:ext cx="642601" cy="1174154"/>
          </a:xfrm>
          <a:prstGeom prst="rect"/>
        </p:spPr>
      </p:pic>
      <p:sp>
        <p:nvSpPr>
          <p:cNvPr id="1048611" name="文本框 5"/>
          <p:cNvSpPr txBox="1"/>
          <p:nvPr/>
        </p:nvSpPr>
        <p:spPr>
          <a:xfrm>
            <a:off x="4501412" y="2337969"/>
            <a:ext cx="2047875" cy="1069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6600" lang="zh-CN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古诗</a:t>
            </a:r>
          </a:p>
        </p:txBody>
      </p:sp>
      <p:sp>
        <p:nvSpPr>
          <p:cNvPr id="1048612" name="文本框 6"/>
          <p:cNvSpPr txBox="1"/>
          <p:nvPr/>
        </p:nvSpPr>
        <p:spPr>
          <a:xfrm>
            <a:off x="4610950" y="3429000"/>
            <a:ext cx="6157912" cy="584775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清明时节雨纷纷，路上行人欲断魂。</a:t>
            </a: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借问酒家何处有？牧童遥指杏花村。</a:t>
            </a:r>
          </a:p>
        </p:txBody>
      </p:sp>
      <p:sp>
        <p:nvSpPr>
          <p:cNvPr id="1048613" name="文本框 7"/>
          <p:cNvSpPr txBox="1"/>
          <p:nvPr/>
        </p:nvSpPr>
        <p:spPr>
          <a:xfrm>
            <a:off x="4610735" y="1953260"/>
            <a:ext cx="1624330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b="1" dirty="0" sz="2400" lang="en-US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THINKING</a:t>
            </a:r>
            <a:endParaRPr altLang="en-US" b="1" dirty="0" sz="2400" lang="zh-CN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745719" y="0"/>
            <a:ext cx="9446281" cy="6858000"/>
          </a:xfrm>
          <a:prstGeom prst="rect"/>
        </p:spPr>
      </p:pic>
      <p:sp>
        <p:nvSpPr>
          <p:cNvPr id="1048614" name="文本框 3"/>
          <p:cNvSpPr txBox="1"/>
          <p:nvPr/>
        </p:nvSpPr>
        <p:spPr>
          <a:xfrm>
            <a:off x="595312" y="3392938"/>
            <a:ext cx="2047875" cy="1069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6600" lang="zh-CN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天空</a:t>
            </a:r>
          </a:p>
        </p:txBody>
      </p:sp>
      <p:sp>
        <p:nvSpPr>
          <p:cNvPr id="1048615" name="文本框 4"/>
          <p:cNvSpPr txBox="1"/>
          <p:nvPr/>
        </p:nvSpPr>
        <p:spPr>
          <a:xfrm>
            <a:off x="704850" y="4483969"/>
            <a:ext cx="6157912" cy="584775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草长莺飞二月天，拂堤杨柳醉春烟。</a:t>
            </a: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儿童散学归来早，忙趁东风放纸鸢。</a:t>
            </a:r>
          </a:p>
        </p:txBody>
      </p:sp>
      <p:sp>
        <p:nvSpPr>
          <p:cNvPr id="1048616" name="文本框 5"/>
          <p:cNvSpPr txBox="1"/>
          <p:nvPr/>
        </p:nvSpPr>
        <p:spPr>
          <a:xfrm>
            <a:off x="704850" y="3007995"/>
            <a:ext cx="1777365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b="1" dirty="0" sz="2400" lang="en-US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THINKING</a:t>
            </a:r>
            <a:endParaRPr altLang="en-US" b="1" dirty="0" sz="2400" lang="zh-CN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276851" y="0"/>
            <a:ext cx="6915150" cy="6843010"/>
          </a:xfrm>
          <a:prstGeom prst="rect"/>
        </p:spPr>
      </p:pic>
      <p:sp>
        <p:nvSpPr>
          <p:cNvPr id="1048619" name="文本框 8"/>
          <p:cNvSpPr txBox="1"/>
          <p:nvPr/>
        </p:nvSpPr>
        <p:spPr>
          <a:xfrm>
            <a:off x="481012" y="1716538"/>
            <a:ext cx="2047875" cy="1069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6600" lang="zh-CN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美食</a:t>
            </a:r>
          </a:p>
        </p:txBody>
      </p:sp>
      <p:sp>
        <p:nvSpPr>
          <p:cNvPr id="1048620" name="文本框 9"/>
          <p:cNvSpPr txBox="1"/>
          <p:nvPr/>
        </p:nvSpPr>
        <p:spPr>
          <a:xfrm>
            <a:off x="590550" y="1331595"/>
            <a:ext cx="1692910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b="1" dirty="0" sz="2400" lang="en-US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cs typeface="方正清刻本悦宋简体" panose="02000000000000000000" pitchFamily="2" charset="-122"/>
              </a:rPr>
              <a:t>THINKING</a:t>
            </a:r>
            <a:endParaRPr altLang="en-US" b="1" dirty="0" sz="2400" lang="zh-CN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48621" name="文本框 11"/>
          <p:cNvSpPr txBox="1"/>
          <p:nvPr/>
        </p:nvSpPr>
        <p:spPr>
          <a:xfrm>
            <a:off x="590550" y="2807569"/>
            <a:ext cx="5391150" cy="1297940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“捣青草为汁，和粉做粉团，色如碧玉。”袁枚笔下的青团，是食，更是诗。</a:t>
            </a:r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endParaRPr altLang="zh-CN" b="1" dirty="0" sz="1600" lang="en-US">
              <a:solidFill>
                <a:schemeClr val="tx1">
                  <a:lumMod val="75000"/>
                  <a:lumOff val="2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r>
              <a:rPr altLang="en-US" b="1" dirty="0" sz="1600" lang="zh-CN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青团俗称“青圆子”，唯有江南有，而且唯清明前后才有，有人也叫“清明果”。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文本框 2"/>
          <p:cNvSpPr txBox="1"/>
          <p:nvPr/>
        </p:nvSpPr>
        <p:spPr>
          <a:xfrm>
            <a:off x="314325" y="371475"/>
            <a:ext cx="5781675" cy="5847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3200" lang="zh-CN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提取对清明节的印象关键词</a:t>
            </a:r>
          </a:p>
        </p:txBody>
      </p:sp>
      <p:sp>
        <p:nvSpPr>
          <p:cNvPr id="1048625" name="矩形 3"/>
          <p:cNvSpPr/>
          <p:nvPr/>
        </p:nvSpPr>
        <p:spPr>
          <a:xfrm>
            <a:off x="204787" y="214312"/>
            <a:ext cx="11782425" cy="6429375"/>
          </a:xfrm>
          <a:prstGeom prst="rect"/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方正清刻本悦宋简体" panose="02000000000000000000" pitchFamily="2" charset="-122"/>
            </a:endParaRPr>
          </a:p>
        </p:txBody>
      </p:sp>
      <p:grpSp>
        <p:nvGrpSpPr>
          <p:cNvPr id="83" name="组合 8"/>
          <p:cNvGrpSpPr/>
          <p:nvPr/>
        </p:nvGrpSpPr>
        <p:grpSpPr>
          <a:xfrm>
            <a:off x="1069181" y="2040730"/>
            <a:ext cx="2776538" cy="2776538"/>
            <a:chOff x="1259681" y="2133600"/>
            <a:chExt cx="2776538" cy="2776538"/>
          </a:xfrm>
        </p:grpSpPr>
        <p:sp>
          <p:nvSpPr>
            <p:cNvPr id="1048626" name="椭圆 7"/>
            <p:cNvSpPr/>
            <p:nvPr/>
          </p:nvSpPr>
          <p:spPr>
            <a:xfrm>
              <a:off x="1259681" y="2133600"/>
              <a:ext cx="2776538" cy="2776538"/>
            </a:xfrm>
            <a:prstGeom prst="ellipse"/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sp>
          <p:nvSpPr>
            <p:cNvPr id="1048627" name="文本框 4"/>
            <p:cNvSpPr txBox="1"/>
            <p:nvPr/>
          </p:nvSpPr>
          <p:spPr>
            <a:xfrm>
              <a:off x="1466850" y="2875001"/>
              <a:ext cx="2381250" cy="1285240"/>
            </a:xfrm>
            <a:prstGeom prst="rect"/>
            <a:noFill/>
          </p:spPr>
          <p:txBody>
            <a:bodyPr rtlCol="0" wrap="square">
              <a:spAutoFit/>
            </a:bodyPr>
            <a:p>
              <a:pPr algn="dist"/>
              <a:r>
                <a:rPr altLang="en-US" b="1" dirty="0" sz="8000" lang="zh-CN">
                  <a:solidFill>
                    <a:schemeClr val="tx1">
                      <a:lumMod val="75000"/>
                      <a:lumOff val="25000"/>
                    </a:schemeClr>
                  </a:solidFill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诗意</a:t>
              </a:r>
            </a:p>
          </p:txBody>
        </p:sp>
      </p:grpSp>
      <p:grpSp>
        <p:nvGrpSpPr>
          <p:cNvPr id="84" name="组合 9"/>
          <p:cNvGrpSpPr/>
          <p:nvPr/>
        </p:nvGrpSpPr>
        <p:grpSpPr>
          <a:xfrm>
            <a:off x="4707730" y="2040730"/>
            <a:ext cx="2776538" cy="2776538"/>
            <a:chOff x="1259681" y="2133600"/>
            <a:chExt cx="2776538" cy="2776538"/>
          </a:xfrm>
        </p:grpSpPr>
        <p:sp>
          <p:nvSpPr>
            <p:cNvPr id="1048628" name="椭圆 10"/>
            <p:cNvSpPr/>
            <p:nvPr/>
          </p:nvSpPr>
          <p:spPr>
            <a:xfrm>
              <a:off x="1259681" y="2133600"/>
              <a:ext cx="2776538" cy="2776538"/>
            </a:xfrm>
            <a:prstGeom prst="ellipse"/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sp>
          <p:nvSpPr>
            <p:cNvPr id="1048629" name="文本框 11"/>
            <p:cNvSpPr txBox="1"/>
            <p:nvPr/>
          </p:nvSpPr>
          <p:spPr>
            <a:xfrm>
              <a:off x="1466850" y="2875001"/>
              <a:ext cx="2381250" cy="1285240"/>
            </a:xfrm>
            <a:prstGeom prst="rect"/>
            <a:noFill/>
          </p:spPr>
          <p:txBody>
            <a:bodyPr rtlCol="0" wrap="square">
              <a:spAutoFit/>
            </a:bodyPr>
            <a:p>
              <a:pPr algn="dist"/>
              <a:r>
                <a:rPr altLang="en-US" b="1" dirty="0" sz="8000" lang="zh-CN">
                  <a:solidFill>
                    <a:schemeClr val="bg1"/>
                  </a:solidFill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人文</a:t>
              </a:r>
            </a:p>
          </p:txBody>
        </p:sp>
      </p:grpSp>
      <p:grpSp>
        <p:nvGrpSpPr>
          <p:cNvPr id="85" name="组合 12"/>
          <p:cNvGrpSpPr/>
          <p:nvPr/>
        </p:nvGrpSpPr>
        <p:grpSpPr>
          <a:xfrm>
            <a:off x="8346283" y="1974055"/>
            <a:ext cx="2776538" cy="2776538"/>
            <a:chOff x="1259681" y="2133600"/>
            <a:chExt cx="2776538" cy="2776538"/>
          </a:xfrm>
        </p:grpSpPr>
        <p:sp>
          <p:nvSpPr>
            <p:cNvPr id="1048630" name="椭圆 13"/>
            <p:cNvSpPr/>
            <p:nvPr/>
          </p:nvSpPr>
          <p:spPr>
            <a:xfrm>
              <a:off x="1259681" y="2133600"/>
              <a:ext cx="2776538" cy="2776538"/>
            </a:xfrm>
            <a:prstGeom prst="ellipse"/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方正清刻本悦宋简体" panose="02000000000000000000" pitchFamily="2" charset="-122"/>
              </a:endParaRPr>
            </a:p>
          </p:txBody>
        </p:sp>
        <p:sp>
          <p:nvSpPr>
            <p:cNvPr id="1048631" name="文本框 14"/>
            <p:cNvSpPr txBox="1"/>
            <p:nvPr/>
          </p:nvSpPr>
          <p:spPr>
            <a:xfrm>
              <a:off x="1466850" y="2875001"/>
              <a:ext cx="2381250" cy="1285240"/>
            </a:xfrm>
            <a:prstGeom prst="rect"/>
            <a:noFill/>
          </p:spPr>
          <p:txBody>
            <a:bodyPr rtlCol="0" wrap="square">
              <a:spAutoFit/>
            </a:bodyPr>
            <a:p>
              <a:pPr algn="dist"/>
              <a:r>
                <a:rPr altLang="en-US" b="1" dirty="0" sz="8000" lang="zh-CN">
                  <a:solidFill>
                    <a:schemeClr val="tx1">
                      <a:lumMod val="75000"/>
                      <a:lumOff val="25000"/>
                    </a:schemeClr>
                  </a:solidFill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情怀</a:t>
              </a:r>
            </a:p>
          </p:txBody>
        </p:sp>
      </p:grpSp>
      <p:sp>
        <p:nvSpPr>
          <p:cNvPr id="1048632" name="文本框 17"/>
          <p:cNvSpPr txBox="1"/>
          <p:nvPr/>
        </p:nvSpPr>
        <p:spPr>
          <a:xfrm>
            <a:off x="2089544" y="5530422"/>
            <a:ext cx="8031959" cy="40011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2000" lang="en-US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altLang="en-US" dirty="0" sz="2000" lang="zh-CN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通过以上关键词进行活动的规划布局</a:t>
            </a:r>
            <a:r>
              <a:rPr altLang="zh-CN" dirty="0" sz="2000" lang="en-US">
                <a:solidFill>
                  <a:schemeClr val="tx1">
                    <a:lumMod val="75000"/>
                    <a:lumOff val="25000"/>
                  </a:schemeClr>
                </a:solidFill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endParaRPr altLang="en-US" dirty="0" sz="2000" lang="zh-CN">
              <a:solidFill>
                <a:schemeClr val="tx1">
                  <a:lumMod val="75000"/>
                  <a:lumOff val="25000"/>
                </a:schemeClr>
              </a:solidFill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图片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633" name="文本框 7"/>
          <p:cNvSpPr txBox="1"/>
          <p:nvPr/>
        </p:nvSpPr>
        <p:spPr>
          <a:xfrm>
            <a:off x="6981825" y="2164976"/>
            <a:ext cx="2400300" cy="369332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lang="zh-CN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活动主题：</a:t>
            </a:r>
          </a:p>
        </p:txBody>
      </p:sp>
      <p:sp>
        <p:nvSpPr>
          <p:cNvPr id="1048634" name="文本框 1"/>
          <p:cNvSpPr txBox="1"/>
          <p:nvPr/>
        </p:nvSpPr>
        <p:spPr>
          <a:xfrm>
            <a:off x="6945965" y="2492187"/>
            <a:ext cx="3784786" cy="1069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6600" lang="zh-CN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诗境清明</a:t>
            </a:r>
          </a:p>
        </p:txBody>
      </p:sp>
      <p:sp>
        <p:nvSpPr>
          <p:cNvPr id="1048635" name="文本框 4"/>
          <p:cNvSpPr txBox="1"/>
          <p:nvPr/>
        </p:nvSpPr>
        <p:spPr>
          <a:xfrm>
            <a:off x="7815541" y="3444258"/>
            <a:ext cx="3784786" cy="1069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6600" lang="zh-CN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不负时光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清刻本悦宋简体"/>
        <a:ea typeface=""/>
        <a:cs typeface=""/>
        <a:font script="Jpan" typeface="游ゴシック"/>
        <a:font script="Hang" typeface="맑은 고딕"/>
        <a:font script="Hans" typeface="方正清刻本悦宋简体"/>
        <a:font script="Hant" typeface="新細明體"/>
        <a:font script="Arab" typeface="方正清刻本悦宋简体"/>
        <a:font script="Hebr" typeface="方正清刻本悦宋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刻本悦宋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清刻本悦宋简体"/>
        <a:ea typeface=""/>
        <a:cs typeface=""/>
        <a:font script="Jpan" typeface="游ゴシック"/>
        <a:font script="Hang" typeface="맑은 고딕"/>
        <a:font script="Hans" typeface="方正清刻本悦宋简体"/>
        <a:font script="Hant" typeface="新細明體"/>
        <a:font script="Arab" typeface="方正清刻本悦宋简体"/>
        <a:font script="Hebr" typeface="方正清刻本悦宋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刻本悦宋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清刻本悦宋简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方正清刻本悦宋简体"/>
        <a:font script="Hebr" typeface="方正清刻本悦宋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刻本悦宋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4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清刻本悦宋简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方正清刻本悦宋简体"/>
        <a:font script="Hebr" typeface="方正清刻本悦宋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刻本悦宋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Administrator</dc:creator>
  <cp:lastModifiedBy>xb21cn</cp:lastModifiedBy>
  <dcterms:created xsi:type="dcterms:W3CDTF">2021-02-21T15:28:00Z</dcterms:created>
  <dcterms:modified xsi:type="dcterms:W3CDTF">2022-03-14T13:11:18Z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KSOSaveFontToCloudKey">
    <vt:lpwstr>289339995_embed</vt:lpwstr>
  </property>
  <property fmtid="{D5CDD505-2E9C-101B-9397-08002B2CF9AE}" pid="4" name="ICV">
    <vt:lpwstr>0F30CA066A024BE3BAF069D76C4993BA</vt:lpwstr>
  </property>
</Properties>
</file>