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notesSlides/notesSlide1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2.xml" ContentType="application/vnd.openxmlformats-officedocument.presentationml.notesSlide+xml"/>
  <Override PartName="/ppt/tags/tag68.xml" ContentType="application/vnd.openxmlformats-officedocument.presentationml.tags+xml"/>
  <Override PartName="/ppt/notesSlides/notesSlide3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4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5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6.xml" ContentType="application/vnd.openxmlformats-officedocument.presentationml.notesSlide+xml"/>
  <Override PartName="/ppt/tags/tag79.xml" ContentType="application/vnd.openxmlformats-officedocument.presentationml.tags+xml"/>
  <Override PartName="/ppt/notesSlides/notesSlide7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8.xml" ContentType="application/vnd.openxmlformats-officedocument.presentationml.notesSlide+xml"/>
  <Override PartName="/ppt/tags/tag83.xml" ContentType="application/vnd.openxmlformats-officedocument.presentationml.tags+xml"/>
  <Override PartName="/ppt/notesSlides/notesSlide9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10.xml" ContentType="application/vnd.openxmlformats-officedocument.presentationml.notesSlide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11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12.xml" ContentType="application/vnd.openxmlformats-officedocument.presentationml.notes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notesSlides/notesSlide13.xml" ContentType="application/vnd.openxmlformats-officedocument.presentationml.notesSl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notesSlides/notesSlide14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notesSlides/notesSlide15.xml" ContentType="application/vnd.openxmlformats-officedocument.presentationml.notesSlid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16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17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9"/>
  </p:notesMasterIdLst>
  <p:sldIdLst>
    <p:sldId id="272" r:id="rId2"/>
    <p:sldId id="271" r:id="rId3"/>
    <p:sldId id="264" r:id="rId4"/>
    <p:sldId id="263" r:id="rId5"/>
    <p:sldId id="260" r:id="rId6"/>
    <p:sldId id="297" r:id="rId7"/>
    <p:sldId id="261" r:id="rId8"/>
    <p:sldId id="295" r:id="rId9"/>
    <p:sldId id="320" r:id="rId10"/>
    <p:sldId id="279" r:id="rId11"/>
    <p:sldId id="298" r:id="rId12"/>
    <p:sldId id="270" r:id="rId13"/>
    <p:sldId id="282" r:id="rId14"/>
    <p:sldId id="319" r:id="rId15"/>
    <p:sldId id="345" r:id="rId16"/>
    <p:sldId id="343" r:id="rId17"/>
    <p:sldId id="280" r:id="rId18"/>
    <p:sldId id="321" r:id="rId19"/>
    <p:sldId id="336" r:id="rId20"/>
    <p:sldId id="341" r:id="rId21"/>
    <p:sldId id="299" r:id="rId22"/>
    <p:sldId id="300" r:id="rId23"/>
    <p:sldId id="323" r:id="rId24"/>
    <p:sldId id="324" r:id="rId25"/>
    <p:sldId id="325" r:id="rId26"/>
    <p:sldId id="301" r:id="rId27"/>
    <p:sldId id="326" r:id="rId28"/>
    <p:sldId id="262" r:id="rId29"/>
    <p:sldId id="302" r:id="rId30"/>
    <p:sldId id="330" r:id="rId31"/>
    <p:sldId id="322" r:id="rId32"/>
    <p:sldId id="327" r:id="rId33"/>
    <p:sldId id="328" r:id="rId34"/>
    <p:sldId id="267" r:id="rId35"/>
    <p:sldId id="266" r:id="rId36"/>
    <p:sldId id="312" r:id="rId37"/>
    <p:sldId id="335" r:id="rId38"/>
    <p:sldId id="308" r:id="rId39"/>
    <p:sldId id="334" r:id="rId40"/>
    <p:sldId id="337" r:id="rId41"/>
    <p:sldId id="340" r:id="rId42"/>
    <p:sldId id="275" r:id="rId43"/>
    <p:sldId id="305" r:id="rId44"/>
    <p:sldId id="277" r:id="rId45"/>
    <p:sldId id="306" r:id="rId46"/>
    <p:sldId id="346" r:id="rId47"/>
    <p:sldId id="278" r:id="rId48"/>
  </p:sldIdLst>
  <p:sldSz cx="12192000" cy="6858000"/>
  <p:notesSz cx="6858000" cy="9144000"/>
  <p:embeddedFontLst>
    <p:embeddedFont>
      <p:font typeface="微软雅黑" panose="020B0503020204020204" pitchFamily="34" charset="-122"/>
      <p:regular r:id="rId50"/>
      <p:bold r:id="rId51"/>
    </p:embeddedFont>
    <p:embeddedFont>
      <p:font typeface="方正中倩简体" panose="02010600030101010101" charset="-122"/>
      <p:regular r:id="rId52"/>
    </p:embeddedFont>
    <p:embeddedFont>
      <p:font typeface="等线 Light" panose="02010600030101010101" pitchFamily="2" charset="-122"/>
      <p:regular r:id="rId53"/>
    </p:embeddedFon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贩梦星球便利店" panose="02010600030101010101" charset="-122"/>
      <p:regular r:id="rId58"/>
    </p:embeddedFont>
    <p:embeddedFont>
      <p:font typeface="字魂27号-布丁体" panose="00000500000000000000" charset="-122"/>
      <p:regular r:id="rId59"/>
    </p:embeddedFont>
    <p:embeddedFont>
      <p:font typeface="等线" panose="02010600030101010101" pitchFamily="2" charset="-122"/>
      <p:regular r:id="rId60"/>
      <p:bold r:id="rId61"/>
    </p:embeddedFont>
  </p:embeddedFontLst>
  <p:custDataLst>
    <p:tags r:id="rId6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6041"/>
    <a:srgbClr val="9AC9D9"/>
    <a:srgbClr val="FFCC83"/>
    <a:srgbClr val="BE3A34"/>
    <a:srgbClr val="DF827F"/>
    <a:srgbClr val="DCA173"/>
    <a:srgbClr val="D4C2A6"/>
    <a:srgbClr val="D96932"/>
    <a:srgbClr val="0E945D"/>
    <a:srgbClr val="7C5C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15" y="-360"/>
      </p:cViewPr>
      <p:guideLst>
        <p:guide orient="horz" pos="648"/>
        <p:guide orient="horz" pos="712"/>
        <p:guide orient="horz" pos="3928"/>
        <p:guide orient="horz" pos="3864"/>
        <p:guide pos="416"/>
        <p:guide pos="725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61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139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公众号@策划人星球; wx：nkt677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公众号@策划人星球; wx：nkt677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公众号@策划人星球; wx：nkt677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2022/3/27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6.xml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8.xml"/><Relationship Id="rId4" Type="http://schemas.openxmlformats.org/officeDocument/2006/relationships/image" Target="../media/image4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image" Target="../media/image5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image" Target="../media/image5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image" Target="../media/image5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image" Target="../media/image6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0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26670" y="-120650"/>
            <a:ext cx="12647930" cy="7346950"/>
            <a:chOff x="-42" y="-190"/>
            <a:chExt cx="19918" cy="11570"/>
          </a:xfrm>
        </p:grpSpPr>
        <p:pic>
          <p:nvPicPr>
            <p:cNvPr id="4" name="图片 3" descr="C:/Users/Administrator/AppData/Local/Temp/picturecompress_20220224114855/output_1.jpgoutput_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flipH="1">
              <a:off x="0" y="-190"/>
              <a:ext cx="19201" cy="10990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15" y="0"/>
              <a:ext cx="19200" cy="10800"/>
            </a:xfrm>
            <a:prstGeom prst="rect">
              <a:avLst/>
            </a:prstGeom>
            <a:gradFill>
              <a:gsLst>
                <a:gs pos="0">
                  <a:schemeClr val="accent3">
                    <a:lumMod val="50000"/>
                    <a:alpha val="0"/>
                  </a:schemeClr>
                </a:gs>
                <a:gs pos="69000">
                  <a:schemeClr val="bg2">
                    <a:lumMod val="85000"/>
                    <a:alpha val="7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对角圆角矩形 12"/>
            <p:cNvSpPr/>
            <p:nvPr/>
          </p:nvSpPr>
          <p:spPr>
            <a:xfrm>
              <a:off x="2989" y="6394"/>
              <a:ext cx="6500" cy="56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DC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/>
            <p:nvPr/>
          </p:nvCxnSpPr>
          <p:spPr>
            <a:xfrm flipH="1">
              <a:off x="1421" y="-158"/>
              <a:ext cx="40" cy="11538"/>
            </a:xfrm>
            <a:prstGeom prst="line">
              <a:avLst/>
            </a:prstGeom>
            <a:ln w="3175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>
              <a:off x="755" y="-158"/>
              <a:ext cx="40" cy="11538"/>
            </a:xfrm>
            <a:prstGeom prst="line">
              <a:avLst/>
            </a:prstGeom>
            <a:ln w="3175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H="1">
              <a:off x="0" y="10007"/>
              <a:ext cx="1987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组合 1"/>
            <p:cNvGrpSpPr/>
            <p:nvPr/>
          </p:nvGrpSpPr>
          <p:grpSpPr>
            <a:xfrm>
              <a:off x="1998" y="2866"/>
              <a:ext cx="9432" cy="3528"/>
              <a:chOff x="1998" y="2866"/>
              <a:chExt cx="9432" cy="3528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2795" y="4696"/>
                <a:ext cx="4288" cy="1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4000">
                    <a:solidFill>
                      <a:schemeClr val="bg1"/>
                    </a:solidFill>
                    <a:latin typeface="字魂27号-布丁体" panose="00000500000000000000" charset="-122"/>
                    <a:ea typeface="字魂27号-布丁体" panose="00000500000000000000" charset="-122"/>
                  </a:rPr>
                  <a:t>一起去撒野</a:t>
                </a:r>
              </a:p>
            </p:txBody>
          </p:sp>
          <p:sp>
            <p:nvSpPr>
              <p:cNvPr id="3" name="文本框 2"/>
              <p:cNvSpPr txBox="1"/>
              <p:nvPr/>
            </p:nvSpPr>
            <p:spPr>
              <a:xfrm>
                <a:off x="2525" y="2866"/>
                <a:ext cx="8288" cy="2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8000">
                    <a:solidFill>
                      <a:schemeClr val="bg1"/>
                    </a:solidFill>
                    <a:latin typeface="字魂27号-布丁体" panose="00000500000000000000" charset="-122"/>
                    <a:ea typeface="字魂27号-布丁体" panose="00000500000000000000" charset="-122"/>
                  </a:rPr>
                  <a:t>春夏趣</a:t>
                </a:r>
                <a:r>
                  <a:rPr lang="zh-CN" altLang="en-US" sz="8000">
                    <a:solidFill>
                      <a:schemeClr val="bg1"/>
                    </a:solidFill>
                    <a:latin typeface="字魂27号-布丁体" panose="00000500000000000000" charset="-122"/>
                    <a:ea typeface="字魂27号-布丁体" panose="00000500000000000000" charset="-122"/>
                    <a:sym typeface="+mn-ea"/>
                  </a:rPr>
                  <a:t>游</a:t>
                </a:r>
                <a:r>
                  <a:rPr lang="zh-CN" altLang="en-US" sz="8000">
                    <a:solidFill>
                      <a:schemeClr val="bg1"/>
                    </a:solidFill>
                    <a:latin typeface="字魂27号-布丁体" panose="00000500000000000000" charset="-122"/>
                    <a:ea typeface="字魂27号-布丁体" panose="00000500000000000000" charset="-122"/>
                  </a:rPr>
                  <a:t>节</a:t>
                </a: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 flipH="1" flipV="1">
                <a:off x="10206" y="2870"/>
                <a:ext cx="1224" cy="1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000">
                    <a:solidFill>
                      <a:schemeClr val="bg1"/>
                    </a:solidFill>
                    <a:latin typeface="字魂27号-布丁体" panose="00000500000000000000" charset="-122"/>
                    <a:ea typeface="字魂27号-布丁体" panose="00000500000000000000" charset="-122"/>
                  </a:rPr>
                  <a:t>L</a:t>
                </a: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2795" y="5669"/>
                <a:ext cx="6078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2400">
                    <a:solidFill>
                      <a:srgbClr val="EDC62B"/>
                    </a:solidFill>
                    <a:latin typeface="字魂27号-布丁体" panose="00000500000000000000" charset="-122"/>
                    <a:ea typeface="字魂27号-布丁体" panose="00000500000000000000" charset="-122"/>
                  </a:rPr>
                  <a:t>Spring Tour Fun Festival</a:t>
                </a: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1998" y="4075"/>
                <a:ext cx="452" cy="1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000">
                    <a:solidFill>
                      <a:schemeClr val="bg1"/>
                    </a:solidFill>
                    <a:latin typeface="字魂27号-布丁体" panose="00000500000000000000" charset="-122"/>
                    <a:ea typeface="字魂27号-布丁体" panose="00000500000000000000" charset="-122"/>
                  </a:rPr>
                  <a:t>L</a:t>
                </a:r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3402" y="6437"/>
              <a:ext cx="5616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40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地产项目</a:t>
              </a:r>
              <a:r>
                <a:rPr lang="en-US" altLang="zh-CN" sz="140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|4</a:t>
              </a:r>
              <a:r>
                <a:rPr lang="zh-CN" altLang="en-US" sz="140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月</a:t>
              </a:r>
              <a:r>
                <a:rPr lang="en-US" altLang="zh-CN" sz="140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-5</a:t>
              </a:r>
              <a:r>
                <a:rPr lang="zh-CN" altLang="en-US" sz="140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月春夏趣游节主题活动方案</a:t>
              </a:r>
              <a:r>
                <a:rPr lang="en-US" altLang="zh-CN" sz="140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 </a:t>
              </a: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2995" y="7115"/>
              <a:ext cx="5664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趣</a:t>
              </a:r>
              <a:r>
                <a:rPr lang="en-US" alt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  </a:t>
              </a:r>
              <a:r>
                <a:rPr 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嗨</a:t>
              </a:r>
              <a:r>
                <a:rPr lang="en-US" alt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      </a:t>
              </a: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趣</a:t>
              </a:r>
              <a:r>
                <a:rPr lang="en-US" alt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  </a:t>
              </a: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玩</a:t>
              </a:r>
              <a:r>
                <a:rPr lang="en-US" alt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       </a:t>
              </a: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趣</a:t>
              </a:r>
              <a:r>
                <a:rPr lang="en-US" alt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  </a:t>
              </a: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天</a:t>
              </a:r>
              <a:r>
                <a:rPr lang="en-US" alt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  </a:t>
              </a: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地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5" y="520"/>
              <a:ext cx="724" cy="911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zh-CN">
                  <a:solidFill>
                    <a:schemeClr val="bg1">
                      <a:alpha val="6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一起趣玩</a:t>
              </a:r>
              <a:r>
                <a:rPr lang="en-US" altLang="zh-CN">
                  <a:solidFill>
                    <a:schemeClr val="bg1">
                      <a:alpha val="6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 </a:t>
              </a:r>
              <a:r>
                <a:rPr lang="zh-CN" altLang="en-US">
                  <a:solidFill>
                    <a:schemeClr val="bg1">
                      <a:alpha val="6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春日盎然放肆嗨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794" y="520"/>
              <a:ext cx="627" cy="911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sz="1400">
                  <a:solidFill>
                    <a:schemeClr val="bg1">
                      <a:alpha val="62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Have fun together. Spring is full of unbridled. Hi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2418" y="10075"/>
              <a:ext cx="3009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Beautiful world</a:t>
              </a: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7896" y="10075"/>
              <a:ext cx="1943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Good time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3533" y="10075"/>
              <a:ext cx="4226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贩梦星球便利店" panose="02000503000000000000" charset="-122"/>
                  <a:ea typeface="贩梦星球便利店" panose="02000503000000000000" charset="-122"/>
                  <a:cs typeface="贩梦星球便利店" panose="02000503000000000000" charset="-122"/>
                </a:rPr>
                <a:t>Go on a picnic together.</a:t>
              </a:r>
            </a:p>
          </p:txBody>
        </p:sp>
        <p:sp>
          <p:nvSpPr>
            <p:cNvPr id="27" name="矩形 26"/>
            <p:cNvSpPr/>
            <p:nvPr/>
          </p:nvSpPr>
          <p:spPr>
            <a:xfrm>
              <a:off x="-42" y="9999"/>
              <a:ext cx="799" cy="979"/>
            </a:xfrm>
            <a:prstGeom prst="rect">
              <a:avLst/>
            </a:prstGeom>
            <a:solidFill>
              <a:srgbClr val="EDC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6544" y="1535"/>
              <a:ext cx="869" cy="768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zh-CN" altLang="en-US" sz="2400">
                  <a:solidFill>
                    <a:schemeClr val="bg1">
                      <a:alpha val="38000"/>
                    </a:schemeClr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Spring Tour Fun Festival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6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476885" y="418465"/>
            <a:ext cx="11237595" cy="6020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C:/Users/Administrator/AppData/Local/Temp/picturecompress_20220224114855/output_10.jpgoutput_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4695" y="3705860"/>
            <a:ext cx="2011045" cy="241427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761365" y="417195"/>
            <a:ext cx="4676775" cy="6020435"/>
            <a:chOff x="1199" y="567"/>
            <a:chExt cx="7365" cy="9070"/>
          </a:xfrm>
        </p:grpSpPr>
        <p:sp>
          <p:nvSpPr>
            <p:cNvPr id="8" name="矩形 7"/>
            <p:cNvSpPr/>
            <p:nvPr/>
          </p:nvSpPr>
          <p:spPr>
            <a:xfrm>
              <a:off x="4633" y="567"/>
              <a:ext cx="3931" cy="9070"/>
            </a:xfrm>
            <a:prstGeom prst="rect">
              <a:avLst/>
            </a:prstGeom>
            <a:solidFill>
              <a:srgbClr val="ACB38F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" name="矩形 4"/>
            <p:cNvSpPr/>
            <p:nvPr/>
          </p:nvSpPr>
          <p:spPr>
            <a:xfrm>
              <a:off x="1199" y="1167"/>
              <a:ext cx="4307" cy="4320"/>
            </a:xfrm>
            <a:custGeom>
              <a:avLst/>
              <a:gdLst>
                <a:gd name="connsiteX0" fmla="*/ 0 w 3412503"/>
                <a:gd name="connsiteY0" fmla="*/ 0 h 5062194"/>
                <a:gd name="connsiteX1" fmla="*/ 3412503 w 3412503"/>
                <a:gd name="connsiteY1" fmla="*/ 0 h 5062194"/>
                <a:gd name="connsiteX2" fmla="*/ 3412503 w 3412503"/>
                <a:gd name="connsiteY2" fmla="*/ 5062194 h 5062194"/>
                <a:gd name="connsiteX3" fmla="*/ 0 w 3412503"/>
                <a:gd name="connsiteY3" fmla="*/ 5062194 h 5062194"/>
                <a:gd name="connsiteX4" fmla="*/ 0 w 3412503"/>
                <a:gd name="connsiteY4" fmla="*/ 0 h 5062194"/>
                <a:gd name="connsiteX0-1" fmla="*/ 0 w 3412503"/>
                <a:gd name="connsiteY0-2" fmla="*/ 0 h 5062194"/>
                <a:gd name="connsiteX1-3" fmla="*/ 3412503 w 3412503"/>
                <a:gd name="connsiteY1-4" fmla="*/ 0 h 5062194"/>
                <a:gd name="connsiteX2-5" fmla="*/ 3403076 w 3412503"/>
                <a:gd name="connsiteY2-6" fmla="*/ 641022 h 5062194"/>
                <a:gd name="connsiteX3-7" fmla="*/ 3412503 w 3412503"/>
                <a:gd name="connsiteY3-8" fmla="*/ 5062194 h 5062194"/>
                <a:gd name="connsiteX4-9" fmla="*/ 0 w 3412503"/>
                <a:gd name="connsiteY4-10" fmla="*/ 5062194 h 5062194"/>
                <a:gd name="connsiteX5" fmla="*/ 0 w 3412503"/>
                <a:gd name="connsiteY5" fmla="*/ 0 h 5062194"/>
                <a:gd name="connsiteX0-11" fmla="*/ 3403076 w 3494516"/>
                <a:gd name="connsiteY0-12" fmla="*/ 641022 h 5062194"/>
                <a:gd name="connsiteX1-13" fmla="*/ 3412503 w 3494516"/>
                <a:gd name="connsiteY1-14" fmla="*/ 5062194 h 5062194"/>
                <a:gd name="connsiteX2-15" fmla="*/ 0 w 3494516"/>
                <a:gd name="connsiteY2-16" fmla="*/ 5062194 h 5062194"/>
                <a:gd name="connsiteX3-17" fmla="*/ 0 w 3494516"/>
                <a:gd name="connsiteY3-18" fmla="*/ 0 h 5062194"/>
                <a:gd name="connsiteX4-19" fmla="*/ 3412503 w 3494516"/>
                <a:gd name="connsiteY4-20" fmla="*/ 0 h 5062194"/>
                <a:gd name="connsiteX5-21" fmla="*/ 3494516 w 3494516"/>
                <a:gd name="connsiteY5-22" fmla="*/ 732462 h 5062194"/>
                <a:gd name="connsiteX0-23" fmla="*/ 3412503 w 3494516"/>
                <a:gd name="connsiteY0-24" fmla="*/ 3516197 h 5062194"/>
                <a:gd name="connsiteX1-25" fmla="*/ 3412503 w 3494516"/>
                <a:gd name="connsiteY1-26" fmla="*/ 5062194 h 5062194"/>
                <a:gd name="connsiteX2-27" fmla="*/ 0 w 3494516"/>
                <a:gd name="connsiteY2-28" fmla="*/ 5062194 h 5062194"/>
                <a:gd name="connsiteX3-29" fmla="*/ 0 w 3494516"/>
                <a:gd name="connsiteY3-30" fmla="*/ 0 h 5062194"/>
                <a:gd name="connsiteX4-31" fmla="*/ 3412503 w 3494516"/>
                <a:gd name="connsiteY4-32" fmla="*/ 0 h 5062194"/>
                <a:gd name="connsiteX5-33" fmla="*/ 3494516 w 3494516"/>
                <a:gd name="connsiteY5-34" fmla="*/ 732462 h 5062194"/>
                <a:gd name="connsiteX0-35" fmla="*/ 3412503 w 3494516"/>
                <a:gd name="connsiteY0-36" fmla="*/ 3808428 h 5062194"/>
                <a:gd name="connsiteX1-37" fmla="*/ 3412503 w 3494516"/>
                <a:gd name="connsiteY1-38" fmla="*/ 5062194 h 5062194"/>
                <a:gd name="connsiteX2-39" fmla="*/ 0 w 3494516"/>
                <a:gd name="connsiteY2-40" fmla="*/ 5062194 h 5062194"/>
                <a:gd name="connsiteX3-41" fmla="*/ 0 w 3494516"/>
                <a:gd name="connsiteY3-42" fmla="*/ 0 h 5062194"/>
                <a:gd name="connsiteX4-43" fmla="*/ 3412503 w 3494516"/>
                <a:gd name="connsiteY4-44" fmla="*/ 0 h 5062194"/>
                <a:gd name="connsiteX5-45" fmla="*/ 3494516 w 3494516"/>
                <a:gd name="connsiteY5-46" fmla="*/ 732462 h 5062194"/>
                <a:gd name="connsiteX0-47" fmla="*/ 3412503 w 3419101"/>
                <a:gd name="connsiteY0-48" fmla="*/ 3808428 h 5062194"/>
                <a:gd name="connsiteX1-49" fmla="*/ 3412503 w 3419101"/>
                <a:gd name="connsiteY1-50" fmla="*/ 5062194 h 5062194"/>
                <a:gd name="connsiteX2-51" fmla="*/ 0 w 3419101"/>
                <a:gd name="connsiteY2-52" fmla="*/ 5062194 h 5062194"/>
                <a:gd name="connsiteX3-53" fmla="*/ 0 w 3419101"/>
                <a:gd name="connsiteY3-54" fmla="*/ 0 h 5062194"/>
                <a:gd name="connsiteX4-55" fmla="*/ 3412503 w 3419101"/>
                <a:gd name="connsiteY4-56" fmla="*/ 0 h 5062194"/>
                <a:gd name="connsiteX5-57" fmla="*/ 3419101 w 3419101"/>
                <a:gd name="connsiteY5-58" fmla="*/ 770170 h 50621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3419101" h="5062194">
                  <a:moveTo>
                    <a:pt x="3412503" y="3808428"/>
                  </a:moveTo>
                  <a:cubicBezTo>
                    <a:pt x="3415645" y="5282152"/>
                    <a:pt x="3409361" y="3588470"/>
                    <a:pt x="3412503" y="5062194"/>
                  </a:cubicBezTo>
                  <a:lnTo>
                    <a:pt x="0" y="5062194"/>
                  </a:lnTo>
                  <a:lnTo>
                    <a:pt x="0" y="0"/>
                  </a:lnTo>
                  <a:lnTo>
                    <a:pt x="3412503" y="0"/>
                  </a:lnTo>
                  <a:cubicBezTo>
                    <a:pt x="3409361" y="213674"/>
                    <a:pt x="3419101" y="770170"/>
                    <a:pt x="3419101" y="770170"/>
                  </a:cubicBezTo>
                </a:path>
              </a:pathLst>
            </a:custGeom>
            <a:noFill/>
            <a:ln w="28575">
              <a:solidFill>
                <a:srgbClr val="ACB3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4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646" y="1543"/>
              <a:ext cx="2678" cy="347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贩梦星球便利店" panose="02000503000000000000" charset="-122"/>
                  <a:ea typeface="贩梦星球便利店" panose="02000503000000000000" charset="-122"/>
                  <a:cs typeface="+mn-cs"/>
                </a:rPr>
                <a:t>VIETNAM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贩梦星球便利店" panose="02000503000000000000" charset="-122"/>
                  <a:ea typeface="贩梦星球便利店" panose="02000503000000000000" charset="-122"/>
                  <a:cs typeface="+mn-cs"/>
                </a:rPr>
                <a:t>SPRING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贩梦星球便利店" panose="02000503000000000000" charset="-122"/>
                  <a:ea typeface="贩梦星球便利店" panose="02000503000000000000" charset="-122"/>
                  <a:cs typeface="+mn-cs"/>
                </a:rPr>
                <a:t>ROLLS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+mn-cs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4517760" y="1072540"/>
            <a:ext cx="723900" cy="2184400"/>
          </a:xfrm>
          <a:prstGeom prst="rect">
            <a:avLst/>
          </a:prstGeom>
        </p:spPr>
        <p:txBody>
          <a:bodyPr vert="eaVert"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520" b="0" i="0" u="none" strike="noStrike" kern="1200" cap="none" spc="60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阿里巴巴普惠体 B" panose="00020600040101010101" pitchFamily="18" charset="-122"/>
              </a:rPr>
              <a:t>活动概述</a:t>
            </a:r>
          </a:p>
        </p:txBody>
      </p:sp>
      <p:sp>
        <p:nvSpPr>
          <p:cNvPr id="13" name="矩形 12"/>
          <p:cNvSpPr/>
          <p:nvPr/>
        </p:nvSpPr>
        <p:spPr>
          <a:xfrm>
            <a:off x="4129775" y="614705"/>
            <a:ext cx="490220" cy="2693670"/>
          </a:xfrm>
          <a:prstGeom prst="rect">
            <a:avLst/>
          </a:prstGeom>
        </p:spPr>
        <p:txBody>
          <a:bodyPr vert="eaVert"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60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阿里巴巴普惠体 B" panose="00020600040101010101" pitchFamily="18" charset="-122"/>
              </a:rPr>
              <a:t>HUODONGGAISHU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6004560" y="2312988"/>
            <a:ext cx="3706495" cy="258445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活动主题：</a:t>
            </a:r>
            <a:r>
              <a:rPr lang="zh-CN" altLang="en-US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  <a:sym typeface="+mn-ea"/>
              </a:rPr>
              <a:t>春日造趣 肆玩出彩</a:t>
            </a:r>
            <a:endParaRPr lang="zh-CN" altLang="en-US">
              <a:solidFill>
                <a:srgbClr val="4E6041"/>
              </a:solidFill>
              <a:latin typeface="Freehand521 BT" panose="03080802030307080304" charset="0"/>
              <a:ea typeface="字魂189号-星岩乐黑体" panose="000005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活动时间：</a:t>
            </a:r>
            <a:r>
              <a:rPr kumimoji="0" lang="en-US" altLang="zh-CN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4</a:t>
            </a:r>
            <a:r>
              <a:rPr kumimoji="0" lang="zh-CN" altLang="en-US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月</a:t>
            </a:r>
            <a:r>
              <a:rPr kumimoji="0" lang="en-US" altLang="zh-CN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-5</a:t>
            </a:r>
            <a:r>
              <a:rPr kumimoji="0" lang="zh-CN" altLang="en-US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月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活动地点：</a:t>
            </a:r>
            <a:r>
              <a:rPr kumimoji="0" lang="en-US" altLang="zh-CN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XX</a:t>
            </a:r>
            <a:r>
              <a:rPr kumimoji="0" lang="zh-CN" altLang="en-US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项目及商场中心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参与人群：亲子家庭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活动调性：踏青、音乐、亲子、月度</a:t>
            </a: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AppData/Local/Temp/picturecompress_20220224114855/output_9.jpgoutput_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00965" y="0"/>
            <a:ext cx="12393295" cy="78098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0"/>
            <a:ext cx="12365355" cy="7226300"/>
          </a:xfrm>
          <a:prstGeom prst="rect">
            <a:avLst/>
          </a:prstGeom>
          <a:solidFill>
            <a:srgbClr val="1B583B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 flipH="1">
            <a:off x="902335" y="-100330"/>
            <a:ext cx="25400" cy="7326630"/>
          </a:xfrm>
          <a:prstGeom prst="line">
            <a:avLst/>
          </a:prstGeom>
          <a:ln w="3175">
            <a:solidFill>
              <a:schemeClr val="bg1">
                <a:alpha val="5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479425" y="-100330"/>
            <a:ext cx="25400" cy="7326630"/>
          </a:xfrm>
          <a:prstGeom prst="line">
            <a:avLst/>
          </a:prstGeom>
          <a:ln w="3175">
            <a:solidFill>
              <a:schemeClr val="bg1">
                <a:alpha val="5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0" y="6354445"/>
            <a:ext cx="126212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9525" y="330200"/>
            <a:ext cx="459740" cy="5784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>
                <a:solidFill>
                  <a:schemeClr val="bg1">
                    <a:alpha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一起趣玩</a:t>
            </a:r>
            <a:r>
              <a:rPr lang="en-US" altLang="zh-CN">
                <a:solidFill>
                  <a:schemeClr val="bg1">
                    <a:alpha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 </a:t>
            </a:r>
            <a:r>
              <a:rPr lang="zh-CN" altLang="en-US">
                <a:solidFill>
                  <a:schemeClr val="bg1">
                    <a:alpha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春日盎然放肆嗨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04190" y="330200"/>
            <a:ext cx="398145" cy="5784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sz="1400">
                <a:solidFill>
                  <a:schemeClr val="bg1">
                    <a:alpha val="62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Have fun together. Spring is full of unbridled. Hi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535430" y="6397625"/>
            <a:ext cx="191071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Beautiful world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5013960" y="6397625"/>
            <a:ext cx="123380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Good time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8593455" y="6397625"/>
            <a:ext cx="268351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Go on a picnic together.</a:t>
            </a:r>
          </a:p>
        </p:txBody>
      </p:sp>
      <p:sp>
        <p:nvSpPr>
          <p:cNvPr id="26" name="矩形 25"/>
          <p:cNvSpPr/>
          <p:nvPr/>
        </p:nvSpPr>
        <p:spPr>
          <a:xfrm>
            <a:off x="-26670" y="6349365"/>
            <a:ext cx="507365" cy="621665"/>
          </a:xfrm>
          <a:prstGeom prst="rect">
            <a:avLst/>
          </a:prstGeom>
          <a:solidFill>
            <a:srgbClr val="EDC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10505440" y="974725"/>
            <a:ext cx="551815" cy="48787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2400">
                <a:solidFill>
                  <a:schemeClr val="bg1">
                    <a:alpha val="38000"/>
                  </a:schemeClr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Spring Tour Fun Festival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1268730" y="2155190"/>
            <a:ext cx="5989320" cy="1844040"/>
            <a:chOff x="1998" y="2866"/>
            <a:chExt cx="9432" cy="2904"/>
          </a:xfrm>
        </p:grpSpPr>
        <p:sp>
          <p:nvSpPr>
            <p:cNvPr id="9" name="文本框 8"/>
            <p:cNvSpPr txBox="1"/>
            <p:nvPr/>
          </p:nvSpPr>
          <p:spPr>
            <a:xfrm>
              <a:off x="2525" y="2866"/>
              <a:ext cx="748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72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春夏趣</a:t>
              </a:r>
              <a:r>
                <a:rPr lang="zh-CN" altLang="en-US" sz="72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  <a:sym typeface="+mn-ea"/>
                </a:rPr>
                <a:t>游</a:t>
              </a:r>
              <a:r>
                <a:rPr lang="zh-CN" altLang="en-US" sz="72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节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 flipH="1" flipV="1">
              <a:off x="10206" y="2870"/>
              <a:ext cx="1224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998" y="4075"/>
              <a:ext cx="45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653" y="4754"/>
              <a:ext cx="316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活动前宣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987" y="5021"/>
              <a:ext cx="3666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400">
                  <a:solidFill>
                    <a:srgbClr val="EDC6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Spring Tour Fun Festival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图片 126"/>
          <p:cNvPicPr/>
          <p:nvPr/>
        </p:nvPicPr>
        <p:blipFill>
          <a:blip r:embed="rId3"/>
          <a:stretch>
            <a:fillRect/>
          </a:stretch>
        </p:blipFill>
        <p:spPr>
          <a:xfrm>
            <a:off x="2850690" y="0"/>
            <a:ext cx="316449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8" name="图片 127"/>
          <p:cNvPicPr/>
          <p:nvPr/>
        </p:nvPicPr>
        <p:blipFill>
          <a:blip r:embed="rId4"/>
          <a:stretch>
            <a:fillRect/>
          </a:stretch>
        </p:blipFill>
        <p:spPr>
          <a:xfrm>
            <a:off x="5898690" y="0"/>
            <a:ext cx="316449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9" name="图片 128"/>
          <p:cNvPicPr/>
          <p:nvPr/>
        </p:nvPicPr>
        <p:blipFill>
          <a:blip r:embed="rId5"/>
          <a:stretch>
            <a:fillRect/>
          </a:stretch>
        </p:blipFill>
        <p:spPr>
          <a:xfrm>
            <a:off x="9045115" y="0"/>
            <a:ext cx="316449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136525" y="218567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春日趣</a:t>
            </a:r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  <a:sym typeface="+mn-ea"/>
              </a:rPr>
              <a:t>游</a:t>
            </a:r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36525" y="283083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7520" y="2833370"/>
            <a:ext cx="9956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活动前宣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248920" y="3332480"/>
            <a:ext cx="2517140" cy="193802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贩梦星球便利店" panose="02000503000000000000" charset="-122"/>
              </a:rPr>
              <a:t>设计前宣海报，融合自然艺术氛围，在投入前宣的阶段能够传达活动的核心元素；从视觉上引发活动的关注点</a:t>
            </a: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-27305" y="947420"/>
            <a:ext cx="12218670" cy="3645535"/>
            <a:chOff x="-43" y="1492"/>
            <a:chExt cx="20565" cy="613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43" y="1492"/>
              <a:ext cx="10723" cy="613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50" y="1492"/>
              <a:ext cx="9873" cy="6137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574675" y="4890770"/>
            <a:ext cx="36118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54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春日趣</a:t>
            </a:r>
            <a:r>
              <a:rPr lang="zh-CN" altLang="en-US" sz="54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  <a:sym typeface="+mn-ea"/>
              </a:rPr>
              <a:t>游</a:t>
            </a:r>
            <a:r>
              <a:rPr lang="zh-CN" altLang="en-US" sz="54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74675" y="5535930"/>
            <a:ext cx="2870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80745" y="5711825"/>
            <a:ext cx="19665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活动前宣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4529455" y="5128895"/>
            <a:ext cx="0" cy="990600"/>
          </a:xfrm>
          <a:prstGeom prst="line">
            <a:avLst/>
          </a:prstGeom>
          <a:ln>
            <a:solidFill>
              <a:srgbClr val="4E60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0"/>
          <p:cNvSpPr txBox="1"/>
          <p:nvPr/>
        </p:nvSpPr>
        <p:spPr>
          <a:xfrm>
            <a:off x="4872355" y="4839653"/>
            <a:ext cx="6574155" cy="156845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融合城市街景以及插画的氛围感制作相关的</a:t>
            </a:r>
            <a:r>
              <a:rPr kumimoji="0" lang="en-US" altLang="zh-CN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H5</a:t>
            </a:r>
            <a:r>
              <a:rPr kumimoji="0" lang="zh-CN" altLang="en-US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活动参与画报；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感受城市与生活和自然的生机；引发大众的关注度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同时，鼓励拍摄《春日与自然》、《春日趣游》等主题原创视频，发布并附带活动话题，视频获赞数多者可获得奖励</a:t>
            </a: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708025" y="1404620"/>
            <a:ext cx="47548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春夏趣</a:t>
            </a:r>
            <a:r>
              <a:rPr lang="zh-CN" altLang="en-US" sz="72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  <a:sym typeface="+mn-ea"/>
              </a:rPr>
              <a:t>游</a:t>
            </a:r>
            <a:r>
              <a:rPr lang="zh-CN" altLang="en-US" sz="72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36575" y="2068830"/>
            <a:ext cx="2870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14095" y="2546350"/>
            <a:ext cx="31476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活动前宣</a:t>
            </a:r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3919220" y="2747645"/>
            <a:ext cx="3767455" cy="3767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0"/>
          <p:cNvSpPr txBox="1"/>
          <p:nvPr/>
        </p:nvSpPr>
        <p:spPr>
          <a:xfrm>
            <a:off x="595630" y="3991928"/>
            <a:ext cx="3174365" cy="156845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贩梦星球便利店" panose="02000503000000000000" charset="-122"/>
              </a:rPr>
              <a:t>制作春满春夏氛围的活动邀约邀请函；如有图所示；以视觉的氛围感染呈现出活动的沉浸式感官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7835900" y="434340"/>
            <a:ext cx="3013075" cy="6080760"/>
            <a:chOff x="12340" y="445"/>
            <a:chExt cx="5236" cy="10565"/>
          </a:xfrm>
        </p:grpSpPr>
        <p:pic>
          <p:nvPicPr>
            <p:cNvPr id="104" name="图片 10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2340" y="445"/>
              <a:ext cx="5213" cy="521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5" name="图片 10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2340" y="5774"/>
              <a:ext cx="5236" cy="5236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955" y="652780"/>
            <a:ext cx="11133455" cy="555180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323080"/>
            <a:ext cx="4162425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08915" y="426720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chemeClr val="accent3">
                    <a:lumMod val="50000"/>
                  </a:schemeClr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春夏趣游节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08915" y="485648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accent3">
                    <a:lumMod val="50000"/>
                  </a:schemeClr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9910" y="485902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植物领养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250825" y="5194935"/>
            <a:ext cx="3910330" cy="64516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sz="12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贩梦星球便利店" panose="02000503000000000000" charset="-122"/>
              </a:rPr>
              <a:t>到访项目参与报名的客户将会获得案场准备的植物一株，客户需要转发活动信息获取，延续传播热度</a:t>
            </a: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5" y="334010"/>
            <a:ext cx="10383520" cy="61899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952500"/>
            <a:ext cx="12191365" cy="5504815"/>
            <a:chOff x="0" y="1500"/>
            <a:chExt cx="20596" cy="9300"/>
          </a:xfrm>
        </p:grpSpPr>
        <p:pic>
          <p:nvPicPr>
            <p:cNvPr id="100" name="图片 9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500"/>
              <a:ext cx="8197" cy="546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1" name="图片 100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8197" y="1500"/>
              <a:ext cx="6199" cy="929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2" name="图片 10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4396" y="1500"/>
              <a:ext cx="6200" cy="930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" name="文本框 8"/>
          <p:cNvSpPr txBox="1"/>
          <p:nvPr/>
        </p:nvSpPr>
        <p:spPr>
          <a:xfrm>
            <a:off x="403225" y="441452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春夏趣</a:t>
            </a:r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  <a:sym typeface="+mn-ea"/>
              </a:rPr>
              <a:t>游</a:t>
            </a:r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03225" y="505968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44220" y="5062220"/>
            <a:ext cx="9956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活动后宣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300355" y="5513705"/>
            <a:ext cx="4364355" cy="82994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对于参与本次活动的亲子家庭；将活动中拍摄中的成片进行海报的制作以及宣发；对活动延长热度宣传的传播线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6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426720" y="1099820"/>
            <a:ext cx="13013690" cy="6308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6" name="组合 35"/>
          <p:cNvGrpSpPr/>
          <p:nvPr/>
        </p:nvGrpSpPr>
        <p:grpSpPr>
          <a:xfrm>
            <a:off x="337185" y="464820"/>
            <a:ext cx="15748635" cy="327660"/>
            <a:chOff x="809" y="322"/>
            <a:chExt cx="16054" cy="334"/>
          </a:xfrm>
        </p:grpSpPr>
        <p:grpSp>
          <p:nvGrpSpPr>
            <p:cNvPr id="6" name="组合 5"/>
            <p:cNvGrpSpPr/>
            <p:nvPr/>
          </p:nvGrpSpPr>
          <p:grpSpPr>
            <a:xfrm>
              <a:off x="809" y="322"/>
              <a:ext cx="7755" cy="335"/>
              <a:chOff x="96" y="8904"/>
              <a:chExt cx="9014" cy="390"/>
            </a:xfrm>
          </p:grpSpPr>
          <p:pic>
            <p:nvPicPr>
              <p:cNvPr id="39" name="图片 38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6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40" name="图片 39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0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41" name="图片 40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4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42" name="图片 41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16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43" name="图片 42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48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44" name="图片 43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2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51" name="图片 50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00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52" name="图片 51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84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53" name="图片 52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68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54" name="图片 53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20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55" name="图片 54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52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56" name="图片 55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36" y="8904"/>
                <a:ext cx="390" cy="390"/>
              </a:xfrm>
              <a:prstGeom prst="rect">
                <a:avLst/>
              </a:prstGeom>
            </p:spPr>
          </p:pic>
        </p:grpSp>
        <p:grpSp>
          <p:nvGrpSpPr>
            <p:cNvPr id="2" name="组合 1"/>
            <p:cNvGrpSpPr/>
            <p:nvPr/>
          </p:nvGrpSpPr>
          <p:grpSpPr>
            <a:xfrm>
              <a:off x="9109" y="322"/>
              <a:ext cx="7755" cy="335"/>
              <a:chOff x="96" y="8904"/>
              <a:chExt cx="9014" cy="390"/>
            </a:xfrm>
          </p:grpSpPr>
          <p:pic>
            <p:nvPicPr>
              <p:cNvPr id="3" name="图片 2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6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5" name="图片 4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0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9" name="图片 8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4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17" name="图片 16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16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18" name="图片 17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48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19" name="图片 18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2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20" name="图片 19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00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21" name="图片 20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84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22" name="图片 21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68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23" name="图片 22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20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24" name="图片 23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52" y="8904"/>
                <a:ext cx="390" cy="390"/>
              </a:xfrm>
              <a:prstGeom prst="rect">
                <a:avLst/>
              </a:prstGeom>
            </p:spPr>
          </p:pic>
          <p:pic>
            <p:nvPicPr>
              <p:cNvPr id="25" name="图片 24" descr="微距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36" y="8904"/>
                <a:ext cx="390" cy="390"/>
              </a:xfrm>
              <a:prstGeom prst="rect">
                <a:avLst/>
              </a:prstGeom>
            </p:spPr>
          </p:pic>
        </p:grpSp>
      </p:grpSp>
      <p:sp>
        <p:nvSpPr>
          <p:cNvPr id="8" name="矩形 7"/>
          <p:cNvSpPr/>
          <p:nvPr/>
        </p:nvSpPr>
        <p:spPr>
          <a:xfrm flipH="1">
            <a:off x="10829925" y="3241675"/>
            <a:ext cx="963295" cy="2773680"/>
          </a:xfrm>
          <a:prstGeom prst="rect">
            <a:avLst/>
          </a:prstGeom>
          <a:solidFill>
            <a:srgbClr val="ACB38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charset="-122"/>
              <a:cs typeface="+mn-cs"/>
            </a:endParaRPr>
          </a:p>
        </p:txBody>
      </p:sp>
      <p:sp>
        <p:nvSpPr>
          <p:cNvPr id="11" name="矩形 4"/>
          <p:cNvSpPr/>
          <p:nvPr/>
        </p:nvSpPr>
        <p:spPr>
          <a:xfrm>
            <a:off x="9437370" y="1329690"/>
            <a:ext cx="2555240" cy="2157095"/>
          </a:xfrm>
          <a:custGeom>
            <a:avLst/>
            <a:gdLst>
              <a:gd name="connsiteX0" fmla="*/ 0 w 3412503"/>
              <a:gd name="connsiteY0" fmla="*/ 0 h 5062194"/>
              <a:gd name="connsiteX1" fmla="*/ 3412503 w 3412503"/>
              <a:gd name="connsiteY1" fmla="*/ 0 h 5062194"/>
              <a:gd name="connsiteX2" fmla="*/ 3412503 w 3412503"/>
              <a:gd name="connsiteY2" fmla="*/ 5062194 h 5062194"/>
              <a:gd name="connsiteX3" fmla="*/ 0 w 3412503"/>
              <a:gd name="connsiteY3" fmla="*/ 5062194 h 5062194"/>
              <a:gd name="connsiteX4" fmla="*/ 0 w 3412503"/>
              <a:gd name="connsiteY4" fmla="*/ 0 h 5062194"/>
              <a:gd name="connsiteX0-1" fmla="*/ 0 w 3412503"/>
              <a:gd name="connsiteY0-2" fmla="*/ 0 h 5062194"/>
              <a:gd name="connsiteX1-3" fmla="*/ 3412503 w 3412503"/>
              <a:gd name="connsiteY1-4" fmla="*/ 0 h 5062194"/>
              <a:gd name="connsiteX2-5" fmla="*/ 3403076 w 3412503"/>
              <a:gd name="connsiteY2-6" fmla="*/ 641022 h 5062194"/>
              <a:gd name="connsiteX3-7" fmla="*/ 3412503 w 3412503"/>
              <a:gd name="connsiteY3-8" fmla="*/ 5062194 h 5062194"/>
              <a:gd name="connsiteX4-9" fmla="*/ 0 w 3412503"/>
              <a:gd name="connsiteY4-10" fmla="*/ 5062194 h 5062194"/>
              <a:gd name="connsiteX5" fmla="*/ 0 w 3412503"/>
              <a:gd name="connsiteY5" fmla="*/ 0 h 5062194"/>
              <a:gd name="connsiteX0-11" fmla="*/ 3403076 w 3494516"/>
              <a:gd name="connsiteY0-12" fmla="*/ 641022 h 5062194"/>
              <a:gd name="connsiteX1-13" fmla="*/ 3412503 w 3494516"/>
              <a:gd name="connsiteY1-14" fmla="*/ 5062194 h 5062194"/>
              <a:gd name="connsiteX2-15" fmla="*/ 0 w 3494516"/>
              <a:gd name="connsiteY2-16" fmla="*/ 5062194 h 5062194"/>
              <a:gd name="connsiteX3-17" fmla="*/ 0 w 3494516"/>
              <a:gd name="connsiteY3-18" fmla="*/ 0 h 5062194"/>
              <a:gd name="connsiteX4-19" fmla="*/ 3412503 w 3494516"/>
              <a:gd name="connsiteY4-20" fmla="*/ 0 h 5062194"/>
              <a:gd name="connsiteX5-21" fmla="*/ 3494516 w 3494516"/>
              <a:gd name="connsiteY5-22" fmla="*/ 732462 h 5062194"/>
              <a:gd name="connsiteX0-23" fmla="*/ 3412503 w 3494516"/>
              <a:gd name="connsiteY0-24" fmla="*/ 3516197 h 5062194"/>
              <a:gd name="connsiteX1-25" fmla="*/ 3412503 w 3494516"/>
              <a:gd name="connsiteY1-26" fmla="*/ 5062194 h 5062194"/>
              <a:gd name="connsiteX2-27" fmla="*/ 0 w 3494516"/>
              <a:gd name="connsiteY2-28" fmla="*/ 5062194 h 5062194"/>
              <a:gd name="connsiteX3-29" fmla="*/ 0 w 3494516"/>
              <a:gd name="connsiteY3-30" fmla="*/ 0 h 5062194"/>
              <a:gd name="connsiteX4-31" fmla="*/ 3412503 w 3494516"/>
              <a:gd name="connsiteY4-32" fmla="*/ 0 h 5062194"/>
              <a:gd name="connsiteX5-33" fmla="*/ 3494516 w 3494516"/>
              <a:gd name="connsiteY5-34" fmla="*/ 732462 h 5062194"/>
              <a:gd name="connsiteX0-35" fmla="*/ 3412503 w 3494516"/>
              <a:gd name="connsiteY0-36" fmla="*/ 3808428 h 5062194"/>
              <a:gd name="connsiteX1-37" fmla="*/ 3412503 w 3494516"/>
              <a:gd name="connsiteY1-38" fmla="*/ 5062194 h 5062194"/>
              <a:gd name="connsiteX2-39" fmla="*/ 0 w 3494516"/>
              <a:gd name="connsiteY2-40" fmla="*/ 5062194 h 5062194"/>
              <a:gd name="connsiteX3-41" fmla="*/ 0 w 3494516"/>
              <a:gd name="connsiteY3-42" fmla="*/ 0 h 5062194"/>
              <a:gd name="connsiteX4-43" fmla="*/ 3412503 w 3494516"/>
              <a:gd name="connsiteY4-44" fmla="*/ 0 h 5062194"/>
              <a:gd name="connsiteX5-45" fmla="*/ 3494516 w 3494516"/>
              <a:gd name="connsiteY5-46" fmla="*/ 732462 h 5062194"/>
              <a:gd name="connsiteX0-47" fmla="*/ 3412503 w 3419101"/>
              <a:gd name="connsiteY0-48" fmla="*/ 3808428 h 5062194"/>
              <a:gd name="connsiteX1-49" fmla="*/ 3412503 w 3419101"/>
              <a:gd name="connsiteY1-50" fmla="*/ 5062194 h 5062194"/>
              <a:gd name="connsiteX2-51" fmla="*/ 0 w 3419101"/>
              <a:gd name="connsiteY2-52" fmla="*/ 5062194 h 5062194"/>
              <a:gd name="connsiteX3-53" fmla="*/ 0 w 3419101"/>
              <a:gd name="connsiteY3-54" fmla="*/ 0 h 5062194"/>
              <a:gd name="connsiteX4-55" fmla="*/ 3412503 w 3419101"/>
              <a:gd name="connsiteY4-56" fmla="*/ 0 h 5062194"/>
              <a:gd name="connsiteX5-57" fmla="*/ 3419101 w 3419101"/>
              <a:gd name="connsiteY5-58" fmla="*/ 770170 h 506219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3419101" h="5062194">
                <a:moveTo>
                  <a:pt x="3412503" y="3808428"/>
                </a:moveTo>
                <a:cubicBezTo>
                  <a:pt x="3415645" y="5282152"/>
                  <a:pt x="3409361" y="3588470"/>
                  <a:pt x="3412503" y="5062194"/>
                </a:cubicBezTo>
                <a:lnTo>
                  <a:pt x="0" y="5062194"/>
                </a:lnTo>
                <a:lnTo>
                  <a:pt x="0" y="0"/>
                </a:lnTo>
                <a:lnTo>
                  <a:pt x="3412503" y="0"/>
                </a:lnTo>
                <a:cubicBezTo>
                  <a:pt x="3409361" y="213674"/>
                  <a:pt x="3419101" y="770170"/>
                  <a:pt x="3419101" y="770170"/>
                </a:cubicBezTo>
              </a:path>
            </a:pathLst>
          </a:custGeom>
          <a:noFill/>
          <a:ln w="28575">
            <a:solidFill>
              <a:srgbClr val="ACB3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4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664065" y="1254760"/>
            <a:ext cx="1700530" cy="230759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+mn-cs"/>
              </a:rPr>
              <a:t>VIETNAM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+mn-cs"/>
              </a:rPr>
              <a:t>SPRING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+mn-cs"/>
              </a:rPr>
              <a:t>ROLLS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贩梦星球便利店" panose="02000503000000000000" charset="-122"/>
              <a:ea typeface="贩梦星球便利店" panose="02000503000000000000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789285" y="3739515"/>
            <a:ext cx="723900" cy="2184400"/>
          </a:xfrm>
          <a:prstGeom prst="rect">
            <a:avLst/>
          </a:prstGeom>
        </p:spPr>
        <p:txBody>
          <a:bodyPr vert="eaVert"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520" b="0" i="0" u="none" strike="noStrike" kern="1200" cap="none" spc="60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阿里巴巴普惠体 B" panose="00020600040101010101" pitchFamily="18" charset="-122"/>
              </a:rPr>
              <a:t>活动铺排</a:t>
            </a:r>
          </a:p>
        </p:txBody>
      </p:sp>
      <p:sp>
        <p:nvSpPr>
          <p:cNvPr id="13" name="矩形 12"/>
          <p:cNvSpPr/>
          <p:nvPr/>
        </p:nvSpPr>
        <p:spPr>
          <a:xfrm>
            <a:off x="11236960" y="3281680"/>
            <a:ext cx="490220" cy="2693670"/>
          </a:xfrm>
          <a:prstGeom prst="rect">
            <a:avLst/>
          </a:prstGeom>
        </p:spPr>
        <p:txBody>
          <a:bodyPr vert="eaVert"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60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阿里巴巴普惠体 B" panose="00020600040101010101" pitchFamily="18" charset="-122"/>
              </a:rPr>
              <a:t>HUODONGGAISHU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2185670" y="3049270"/>
            <a:ext cx="7167245" cy="1359535"/>
            <a:chOff x="4567" y="6287"/>
            <a:chExt cx="11287" cy="2141"/>
          </a:xfrm>
        </p:grpSpPr>
        <p:sp>
          <p:nvSpPr>
            <p:cNvPr id="4" name="文本框 3"/>
            <p:cNvSpPr txBox="1"/>
            <p:nvPr/>
          </p:nvSpPr>
          <p:spPr>
            <a:xfrm>
              <a:off x="4573" y="7535"/>
              <a:ext cx="2637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sz="1400">
                  <a:solidFill>
                    <a:srgbClr val="4E6041"/>
                  </a:solidFill>
                  <a:latin typeface="贩梦星球便利店" panose="02000503000000000000" charset="-122"/>
                  <a:ea typeface="贩梦星球便利店" panose="02000503000000000000" charset="-122"/>
                  <a:cs typeface="阿里巴巴普惠体 R" panose="00020600040101010101" charset="-122"/>
                </a:rPr>
                <a:t>第一站</a:t>
              </a:r>
            </a:p>
          </p:txBody>
        </p:sp>
        <p:cxnSp>
          <p:nvCxnSpPr>
            <p:cNvPr id="7" name="直接连接符 6"/>
            <p:cNvCxnSpPr/>
            <p:nvPr/>
          </p:nvCxnSpPr>
          <p:spPr>
            <a:xfrm flipV="1">
              <a:off x="4567" y="7396"/>
              <a:ext cx="10340" cy="19"/>
            </a:xfrm>
            <a:prstGeom prst="line">
              <a:avLst/>
            </a:prstGeom>
            <a:ln w="25400" cmpd="sng">
              <a:solidFill>
                <a:srgbClr val="4E604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等腰三角形 13"/>
            <p:cNvSpPr/>
            <p:nvPr/>
          </p:nvSpPr>
          <p:spPr>
            <a:xfrm>
              <a:off x="5327" y="7275"/>
              <a:ext cx="256" cy="120"/>
            </a:xfrm>
            <a:prstGeom prst="triangle">
              <a:avLst/>
            </a:prstGeom>
            <a:solidFill>
              <a:srgbClr val="4E604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E6041"/>
                </a:solidFill>
                <a:latin typeface="贩梦星球便利店" panose="02000503000000000000" charset="-122"/>
                <a:ea typeface="贩梦星球便利店" panose="02000503000000000000" charset="-122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>
              <a:off x="10237" y="7275"/>
              <a:ext cx="256" cy="120"/>
            </a:xfrm>
            <a:prstGeom prst="triangle">
              <a:avLst/>
            </a:prstGeom>
            <a:solidFill>
              <a:srgbClr val="4E604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E6041"/>
                </a:solidFill>
                <a:latin typeface="贩梦星球便利店" panose="02000503000000000000" charset="-122"/>
                <a:ea typeface="贩梦星球便利店" panose="02000503000000000000" charset="-122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flipV="1">
              <a:off x="7639" y="7415"/>
              <a:ext cx="256" cy="120"/>
            </a:xfrm>
            <a:prstGeom prst="triangle">
              <a:avLst/>
            </a:prstGeom>
            <a:solidFill>
              <a:srgbClr val="4E604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E6041"/>
                </a:solidFill>
                <a:latin typeface="贩梦星球便利店" panose="02000503000000000000" charset="-122"/>
                <a:ea typeface="贩梦星球便利店" panose="02000503000000000000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2047" y="6329"/>
              <a:ext cx="3807" cy="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sz="1000">
                  <a:solidFill>
                    <a:srgbClr val="4E6041"/>
                  </a:solidFill>
                  <a:latin typeface="贩梦星球便利店" panose="02000503000000000000" charset="-122"/>
                  <a:ea typeface="贩梦星球便利店" panose="02000503000000000000" charset="-122"/>
                  <a:cs typeface="阿里巴巴普惠体 R" panose="00020600040101010101" charset="-122"/>
                </a:rPr>
                <a:t>亮点四：我的动物朋友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9311" y="7921"/>
              <a:ext cx="3807" cy="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sz="1000">
                  <a:solidFill>
                    <a:srgbClr val="4E6041"/>
                  </a:solidFill>
                  <a:latin typeface="贩梦星球便利店" panose="02000503000000000000" charset="-122"/>
                  <a:ea typeface="贩梦星球便利店" panose="02000503000000000000" charset="-122"/>
                  <a:cs typeface="阿里巴巴普惠体 R" panose="00020600040101010101" charset="-122"/>
                </a:rPr>
                <a:t>亮点三：春光艺术汇</a:t>
              </a:r>
            </a:p>
          </p:txBody>
        </p:sp>
        <p:sp>
          <p:nvSpPr>
            <p:cNvPr id="31" name="等腰三角形 30"/>
            <p:cNvSpPr/>
            <p:nvPr/>
          </p:nvSpPr>
          <p:spPr>
            <a:xfrm flipV="1">
              <a:off x="12831" y="7395"/>
              <a:ext cx="256" cy="140"/>
            </a:xfrm>
            <a:prstGeom prst="triangle">
              <a:avLst/>
            </a:prstGeom>
            <a:solidFill>
              <a:srgbClr val="4E604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4E6041"/>
                </a:solidFill>
                <a:latin typeface="贩梦星球便利店" panose="02000503000000000000" charset="-122"/>
                <a:ea typeface="贩梦星球便利店" panose="02000503000000000000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573" y="8018"/>
              <a:ext cx="2423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sz="1000">
                  <a:solidFill>
                    <a:srgbClr val="4E6041"/>
                  </a:solidFill>
                  <a:latin typeface="贩梦星球便利店" panose="02000503000000000000" charset="-122"/>
                  <a:ea typeface="贩梦星球便利店" panose="02000503000000000000" charset="-122"/>
                  <a:cs typeface="阿里巴巴普惠体 R" panose="00020600040101010101" charset="-122"/>
                </a:rPr>
                <a:t>亮点一：春日花花世界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6407" y="6792"/>
              <a:ext cx="300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sz="1400">
                  <a:solidFill>
                    <a:srgbClr val="4E6041"/>
                  </a:solidFill>
                  <a:latin typeface="贩梦星球便利店" panose="02000503000000000000" charset="-122"/>
                  <a:ea typeface="贩梦星球便利店" panose="02000503000000000000" charset="-122"/>
                  <a:cs typeface="阿里巴巴普惠体 R" panose="00020600040101010101" charset="-122"/>
                </a:rPr>
                <a:t>第二站</a:t>
              </a: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6407" y="6287"/>
              <a:ext cx="2495" cy="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sz="1000">
                  <a:solidFill>
                    <a:srgbClr val="4E6041"/>
                  </a:solidFill>
                  <a:latin typeface="贩梦星球便利店" panose="02000503000000000000" charset="-122"/>
                  <a:ea typeface="贩梦星球便利店" panose="02000503000000000000" charset="-122"/>
                  <a:cs typeface="阿里巴巴普惠体 R" panose="00020600040101010101" charset="-122"/>
                </a:rPr>
                <a:t>亮点二：沐野音乐会</a:t>
              </a: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9283" y="7535"/>
              <a:ext cx="300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sz="1400">
                  <a:solidFill>
                    <a:srgbClr val="4E6041"/>
                  </a:solidFill>
                  <a:latin typeface="贩梦星球便利店" panose="02000503000000000000" charset="-122"/>
                  <a:ea typeface="贩梦星球便利店" panose="02000503000000000000" charset="-122"/>
                  <a:cs typeface="阿里巴巴普惠体 R" panose="00020600040101010101" charset="-122"/>
                </a:rPr>
                <a:t>第三站</a:t>
              </a: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2047" y="6782"/>
              <a:ext cx="300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sz="1400">
                  <a:solidFill>
                    <a:srgbClr val="4E6041"/>
                  </a:solidFill>
                  <a:latin typeface="贩梦星球便利店" panose="02000503000000000000" charset="-122"/>
                  <a:ea typeface="贩梦星球便利店" panose="02000503000000000000" charset="-122"/>
                  <a:cs typeface="阿里巴巴普惠体 R" panose="00020600040101010101" charset="-122"/>
                </a:rPr>
                <a:t>第四站</a:t>
              </a:r>
            </a:p>
          </p:txBody>
        </p:sp>
      </p:grpSp>
      <p:sp>
        <p:nvSpPr>
          <p:cNvPr id="38" name="圆角矩形 37"/>
          <p:cNvSpPr/>
          <p:nvPr/>
        </p:nvSpPr>
        <p:spPr>
          <a:xfrm>
            <a:off x="1826895" y="4408805"/>
            <a:ext cx="1663700" cy="481330"/>
          </a:xfrm>
          <a:prstGeom prst="roundRect">
            <a:avLst/>
          </a:prstGeom>
          <a:solidFill>
            <a:srgbClr val="FFC1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贩梦星球便利店" panose="02000503000000000000" charset="-122"/>
              <a:ea typeface="贩梦星球便利店" panose="02000503000000000000" charset="-122"/>
            </a:endParaRPr>
          </a:p>
        </p:txBody>
      </p:sp>
      <p:sp>
        <p:nvSpPr>
          <p:cNvPr id="45" name="圆角矩形 44"/>
          <p:cNvSpPr/>
          <p:nvPr/>
        </p:nvSpPr>
        <p:spPr>
          <a:xfrm>
            <a:off x="2965450" y="2402840"/>
            <a:ext cx="1663700" cy="673100"/>
          </a:xfrm>
          <a:prstGeom prst="roundRect">
            <a:avLst/>
          </a:prstGeom>
          <a:solidFill>
            <a:srgbClr val="FFC1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贩梦星球便利店" panose="02000503000000000000" charset="-122"/>
              <a:ea typeface="贩梦星球便利店" panose="02000503000000000000" charset="-122"/>
            </a:endParaRPr>
          </a:p>
        </p:txBody>
      </p:sp>
      <p:sp>
        <p:nvSpPr>
          <p:cNvPr id="46" name="圆角矩形 45"/>
          <p:cNvSpPr/>
          <p:nvPr/>
        </p:nvSpPr>
        <p:spPr>
          <a:xfrm>
            <a:off x="4781550" y="4408805"/>
            <a:ext cx="2153285" cy="481965"/>
          </a:xfrm>
          <a:prstGeom prst="roundRect">
            <a:avLst/>
          </a:prstGeom>
          <a:solidFill>
            <a:srgbClr val="FFC1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贩梦星球便利店" panose="02000503000000000000" charset="-122"/>
              <a:ea typeface="贩梦星球便利店" panose="02000503000000000000" charset="-122"/>
            </a:endParaRPr>
          </a:p>
        </p:txBody>
      </p:sp>
      <p:sp>
        <p:nvSpPr>
          <p:cNvPr id="47" name="圆角矩形 46"/>
          <p:cNvSpPr/>
          <p:nvPr/>
        </p:nvSpPr>
        <p:spPr>
          <a:xfrm>
            <a:off x="6595110" y="2402840"/>
            <a:ext cx="1663700" cy="673100"/>
          </a:xfrm>
          <a:prstGeom prst="roundRect">
            <a:avLst/>
          </a:prstGeom>
          <a:solidFill>
            <a:srgbClr val="FFC1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贩梦星球便利店" panose="02000503000000000000" charset="-122"/>
              <a:ea typeface="贩梦星球便利店" panose="02000503000000000000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906270" y="4468495"/>
            <a:ext cx="158432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sz="1000">
                <a:solidFill>
                  <a:srgbClr val="4E6041"/>
                </a:solidFill>
                <a:latin typeface="贩梦星球便利店" panose="02000503000000000000" charset="-122"/>
                <a:ea typeface="贩梦星球便利店" panose="02000503000000000000" charset="-122"/>
                <a:cs typeface="阿里巴巴普惠体 R" panose="00020600040101010101" charset="-122"/>
              </a:rPr>
              <a:t>花花世界；彩虹心愿墙；</a:t>
            </a:r>
          </a:p>
          <a:p>
            <a:pPr algn="just">
              <a:lnSpc>
                <a:spcPct val="150000"/>
              </a:lnSpc>
            </a:pPr>
            <a:endParaRPr lang="zh-CN" sz="1000">
              <a:solidFill>
                <a:srgbClr val="4E6041"/>
              </a:solidFill>
              <a:latin typeface="贩梦星球便利店" panose="02000503000000000000" charset="-122"/>
              <a:ea typeface="贩梦星球便利店" panose="02000503000000000000" charset="-122"/>
              <a:cs typeface="阿里巴巴普惠体 R" panose="00020600040101010101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3004820" y="2462530"/>
            <a:ext cx="158432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000">
                <a:solidFill>
                  <a:srgbClr val="4E6041"/>
                </a:solidFill>
                <a:latin typeface="贩梦星球便利店" panose="02000503000000000000" charset="-122"/>
                <a:ea typeface="贩梦星球便利店" panose="02000503000000000000" charset="-122"/>
                <a:cs typeface="阿里巴巴普惠体 R" panose="00020600040101010101" charset="-122"/>
              </a:rPr>
              <a:t>音乐演出；春光帐篷区；；野餐轻食车</a:t>
            </a:r>
            <a:endParaRPr lang="en-US" altLang="zh-CN" sz="1000">
              <a:solidFill>
                <a:srgbClr val="4E6041"/>
              </a:solidFill>
              <a:latin typeface="贩梦星球便利店" panose="02000503000000000000" charset="-122"/>
              <a:ea typeface="贩梦星球便利店" panose="02000503000000000000" charset="-122"/>
              <a:cs typeface="阿里巴巴普惠体 R" panose="00020600040101010101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4773295" y="4373880"/>
            <a:ext cx="226885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000">
                <a:solidFill>
                  <a:srgbClr val="4E6041"/>
                </a:solidFill>
                <a:latin typeface="贩梦星球便利店" panose="02000503000000000000" charset="-122"/>
                <a:ea typeface="贩梦星球便利店" panose="02000503000000000000" charset="-122"/>
                <a:cs typeface="阿里巴巴普惠体 R" panose="00020600040101010101" charset="-122"/>
              </a:rPr>
              <a:t>帐篷手绘；</a:t>
            </a:r>
            <a:r>
              <a:rPr lang="zh-CN" sz="1000">
                <a:solidFill>
                  <a:srgbClr val="4E6041"/>
                </a:solidFill>
                <a:latin typeface="贩梦星球便利店" panose="02000503000000000000" charset="-122"/>
                <a:ea typeface="贩梦星球便利店" panose="02000503000000000000" charset="-122"/>
                <a:cs typeface="阿里巴巴普惠体 R" panose="00020600040101010101" charset="-122"/>
                <a:sym typeface="+mn-ea"/>
              </a:rPr>
              <a:t>怪力涂鸦；</a:t>
            </a:r>
            <a:r>
              <a:rPr lang="zh-CN" altLang="en-US" sz="1000">
                <a:solidFill>
                  <a:srgbClr val="4E6041"/>
                </a:solidFill>
                <a:latin typeface="贩梦星球便利店" panose="02000503000000000000" charset="-122"/>
                <a:ea typeface="贩梦星球便利店" panose="02000503000000000000" charset="-122"/>
                <a:cs typeface="阿里巴巴普惠体 R" panose="00020600040101010101" charset="-122"/>
                <a:sym typeface="+mn-ea"/>
              </a:rPr>
              <a:t>文创售卖亭；春夏手作</a:t>
            </a:r>
            <a:endParaRPr lang="en-US" altLang="zh-CN" sz="1000">
              <a:solidFill>
                <a:srgbClr val="4E6041"/>
              </a:solidFill>
              <a:latin typeface="贩梦星球便利店" panose="02000503000000000000" charset="-122"/>
              <a:ea typeface="贩梦星球便利店" panose="02000503000000000000" charset="-122"/>
              <a:cs typeface="阿里巴巴普惠体 R" panose="00020600040101010101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000">
              <a:solidFill>
                <a:srgbClr val="4E6041"/>
              </a:solidFill>
              <a:latin typeface="贩梦星球便利店" panose="02000503000000000000" charset="-122"/>
              <a:ea typeface="贩梦星球便利店" panose="02000503000000000000" charset="-122"/>
              <a:cs typeface="阿里巴巴普惠体 R" panose="00020600040101010101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000">
              <a:solidFill>
                <a:srgbClr val="4E6041"/>
              </a:solidFill>
              <a:latin typeface="贩梦星球便利店" panose="02000503000000000000" charset="-122"/>
              <a:ea typeface="贩梦星球便利店" panose="02000503000000000000" charset="-122"/>
              <a:cs typeface="阿里巴巴普惠体 R" panose="00020600040101010101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674485" y="2576830"/>
            <a:ext cx="158432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000">
                <a:solidFill>
                  <a:srgbClr val="4E6041"/>
                </a:solidFill>
                <a:latin typeface="贩梦星球便利店" panose="02000503000000000000" charset="-122"/>
                <a:ea typeface="贩梦星球便利店" panose="02000503000000000000" charset="-122"/>
                <a:cs typeface="阿里巴巴普惠体 R" panose="00020600040101010101" charset="-122"/>
              </a:rPr>
              <a:t>萌宠乐园</a:t>
            </a:r>
          </a:p>
        </p:txBody>
      </p:sp>
      <p:sp>
        <p:nvSpPr>
          <p:cNvPr id="58" name="矩形 57"/>
          <p:cNvSpPr/>
          <p:nvPr/>
        </p:nvSpPr>
        <p:spPr>
          <a:xfrm>
            <a:off x="1483995" y="5617210"/>
            <a:ext cx="8180070" cy="306705"/>
          </a:xfrm>
          <a:prstGeom prst="rect">
            <a:avLst/>
          </a:prstGeom>
        </p:spPr>
        <p:txBody>
          <a:bodyPr vert="horz"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阿里巴巴普惠体 B" panose="00020600040101010101" pitchFamily="18" charset="-122"/>
              </a:rPr>
              <a:t>总结：整体活动内容</a:t>
            </a:r>
            <a:r>
              <a:rPr lang="zh-CN" altLang="en-US" sz="140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阿里巴巴普惠体 B" panose="00020600040101010101" pitchFamily="18" charset="-122"/>
                <a:sym typeface="+mn-ea"/>
              </a:rPr>
              <a:t>以春夏日趣游节为主线，</a:t>
            </a:r>
            <a:r>
              <a:rPr kumimoji="0" lang="zh-CN" altLang="en-US" sz="1400" b="0" i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方正中倩简体" panose="02000000000000000000" charset="-122"/>
                <a:ea typeface="方正中倩简体" panose="02000000000000000000" charset="-122"/>
                <a:cs typeface="阿里巴巴普惠体 B" panose="00020600040101010101" pitchFamily="18" charset="-122"/>
              </a:rPr>
              <a:t>分为四类进行区域划分以及填充铺排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666115" y="3562350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春夏趣</a:t>
            </a:r>
            <a:r>
              <a:rPr lang="zh-CN" altLang="en-US" sz="20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  <a:sym typeface="+mn-ea"/>
              </a:rPr>
              <a:t>游</a:t>
            </a:r>
            <a:r>
              <a:rPr lang="zh-CN" altLang="en-US" sz="20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节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97" y="6639657"/>
            <a:ext cx="733712" cy="7337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6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426720" y="1099820"/>
            <a:ext cx="13013690" cy="4463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同侧圆角矩形 27"/>
          <p:cNvSpPr/>
          <p:nvPr/>
        </p:nvSpPr>
        <p:spPr>
          <a:xfrm rot="16200000">
            <a:off x="6504305" y="4283710"/>
            <a:ext cx="1729105" cy="228600"/>
          </a:xfrm>
          <a:prstGeom prst="round2Same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2808605" y="2040255"/>
            <a:ext cx="8229600" cy="2667000"/>
          </a:xfrm>
          <a:custGeom>
            <a:avLst/>
            <a:gdLst>
              <a:gd name="connisteX0" fmla="*/ 0 w 8229600"/>
              <a:gd name="connsiteY0" fmla="*/ 1282700 h 2667000"/>
              <a:gd name="connisteX1" fmla="*/ 1905000 w 8229600"/>
              <a:gd name="connsiteY1" fmla="*/ 0 h 2667000"/>
              <a:gd name="connisteX2" fmla="*/ 4914900 w 8229600"/>
              <a:gd name="connsiteY2" fmla="*/ 914400 h 2667000"/>
              <a:gd name="connisteX3" fmla="*/ 4864100 w 8229600"/>
              <a:gd name="connsiteY3" fmla="*/ 2667000 h 2667000"/>
              <a:gd name="connisteX4" fmla="*/ 8229600 w 8229600"/>
              <a:gd name="connsiteY4" fmla="*/ 2209800 h 2667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8229600" h="2667000">
                <a:moveTo>
                  <a:pt x="0" y="1282700"/>
                </a:moveTo>
                <a:lnTo>
                  <a:pt x="1905000" y="0"/>
                </a:lnTo>
                <a:lnTo>
                  <a:pt x="4914900" y="914400"/>
                </a:lnTo>
                <a:lnTo>
                  <a:pt x="4864100" y="2667000"/>
                </a:lnTo>
                <a:lnTo>
                  <a:pt x="8229600" y="220980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 rot="19560000">
            <a:off x="2284095" y="3141980"/>
            <a:ext cx="2284730" cy="560070"/>
          </a:xfrm>
          <a:prstGeom prst="roundRect">
            <a:avLst>
              <a:gd name="adj" fmla="val 50000"/>
            </a:avLst>
          </a:prstGeom>
          <a:noFill/>
          <a:ln>
            <a:solidFill>
              <a:srgbClr val="4E604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39725" y="105537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春夏趣游节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39725" y="170053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80720" y="170307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活动区域规划</a:t>
            </a:r>
          </a:p>
        </p:txBody>
      </p:sp>
      <p:sp>
        <p:nvSpPr>
          <p:cNvPr id="8" name="文本框 7"/>
          <p:cNvSpPr txBox="1"/>
          <p:nvPr/>
        </p:nvSpPr>
        <p:spPr>
          <a:xfrm rot="19620000">
            <a:off x="2724150" y="3081655"/>
            <a:ext cx="15481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春日花花世界</a:t>
            </a:r>
          </a:p>
          <a:p>
            <a:r>
              <a:rPr lang="zh-CN" altLang="en-US" sz="16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氛围场景打卡</a:t>
            </a:r>
          </a:p>
        </p:txBody>
      </p:sp>
      <p:sp>
        <p:nvSpPr>
          <p:cNvPr id="10" name="弦形 9"/>
          <p:cNvSpPr/>
          <p:nvPr/>
        </p:nvSpPr>
        <p:spPr>
          <a:xfrm rot="18540000">
            <a:off x="5056505" y="2139315"/>
            <a:ext cx="1524000" cy="1541780"/>
          </a:xfrm>
          <a:prstGeom prst="chord">
            <a:avLst/>
          </a:prstGeom>
          <a:solidFill>
            <a:schemeClr val="bg1"/>
          </a:solidFill>
          <a:ln>
            <a:solidFill>
              <a:srgbClr val="FFC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 rot="780000">
            <a:off x="5114290" y="287655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沐野音乐会</a:t>
            </a:r>
          </a:p>
        </p:txBody>
      </p:sp>
      <p:sp>
        <p:nvSpPr>
          <p:cNvPr id="13" name="等腰三角形 12"/>
          <p:cNvSpPr/>
          <p:nvPr/>
        </p:nvSpPr>
        <p:spPr>
          <a:xfrm>
            <a:off x="4699635" y="3583940"/>
            <a:ext cx="316230" cy="277495"/>
          </a:xfrm>
          <a:prstGeom prst="triangle">
            <a:avLst/>
          </a:prstGeom>
          <a:solidFill>
            <a:schemeClr val="bg1"/>
          </a:solidFill>
          <a:ln>
            <a:solidFill>
              <a:srgbClr val="FFC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等腰三角形 13"/>
          <p:cNvSpPr/>
          <p:nvPr/>
        </p:nvSpPr>
        <p:spPr>
          <a:xfrm>
            <a:off x="5096510" y="3611880"/>
            <a:ext cx="316230" cy="277495"/>
          </a:xfrm>
          <a:prstGeom prst="triangle">
            <a:avLst/>
          </a:prstGeom>
          <a:solidFill>
            <a:schemeClr val="bg1"/>
          </a:solidFill>
          <a:ln>
            <a:solidFill>
              <a:srgbClr val="FFC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等腰三角形 14"/>
          <p:cNvSpPr/>
          <p:nvPr/>
        </p:nvSpPr>
        <p:spPr>
          <a:xfrm>
            <a:off x="5473065" y="3850640"/>
            <a:ext cx="316230" cy="277495"/>
          </a:xfrm>
          <a:prstGeom prst="triangle">
            <a:avLst/>
          </a:prstGeom>
          <a:solidFill>
            <a:schemeClr val="bg1"/>
          </a:solidFill>
          <a:ln>
            <a:solidFill>
              <a:srgbClr val="FFC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15"/>
          <p:cNvSpPr/>
          <p:nvPr/>
        </p:nvSpPr>
        <p:spPr>
          <a:xfrm>
            <a:off x="5015230" y="4037965"/>
            <a:ext cx="316230" cy="277495"/>
          </a:xfrm>
          <a:prstGeom prst="triangle">
            <a:avLst/>
          </a:prstGeom>
          <a:solidFill>
            <a:schemeClr val="bg1"/>
          </a:solidFill>
          <a:ln>
            <a:solidFill>
              <a:srgbClr val="FFC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等腰三角形 17"/>
          <p:cNvSpPr/>
          <p:nvPr/>
        </p:nvSpPr>
        <p:spPr>
          <a:xfrm>
            <a:off x="4615180" y="4076700"/>
            <a:ext cx="316230" cy="277495"/>
          </a:xfrm>
          <a:prstGeom prst="triangle">
            <a:avLst/>
          </a:prstGeom>
          <a:solidFill>
            <a:schemeClr val="bg1"/>
          </a:solidFill>
          <a:ln>
            <a:solidFill>
              <a:srgbClr val="FFC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>
            <a:off x="5473065" y="4293235"/>
            <a:ext cx="316230" cy="277495"/>
          </a:xfrm>
          <a:prstGeom prst="triangle">
            <a:avLst/>
          </a:prstGeom>
          <a:solidFill>
            <a:schemeClr val="bg1"/>
          </a:solidFill>
          <a:ln>
            <a:solidFill>
              <a:srgbClr val="FFC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等腰三角形 21"/>
          <p:cNvSpPr/>
          <p:nvPr/>
        </p:nvSpPr>
        <p:spPr>
          <a:xfrm>
            <a:off x="4859020" y="4404995"/>
            <a:ext cx="316230" cy="277495"/>
          </a:xfrm>
          <a:prstGeom prst="triangle">
            <a:avLst/>
          </a:prstGeom>
          <a:solidFill>
            <a:schemeClr val="bg1"/>
          </a:solidFill>
          <a:ln>
            <a:solidFill>
              <a:srgbClr val="FFC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 rot="180000">
            <a:off x="5723890" y="4255135"/>
            <a:ext cx="15481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</a:rPr>
              <a:t>帐篷区</a:t>
            </a:r>
          </a:p>
        </p:txBody>
      </p:sp>
      <p:sp>
        <p:nvSpPr>
          <p:cNvPr id="24" name="同侧圆角矩形 23"/>
          <p:cNvSpPr/>
          <p:nvPr/>
        </p:nvSpPr>
        <p:spPr>
          <a:xfrm>
            <a:off x="4909185" y="5055235"/>
            <a:ext cx="1287780" cy="228600"/>
          </a:xfrm>
          <a:prstGeom prst="round2Same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5114290" y="5055235"/>
            <a:ext cx="15481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贩梦星球便利店" panose="02000503000000000000" charset="-122"/>
                <a:ea typeface="贩梦星球便利店" panose="02000503000000000000" charset="-122"/>
                <a:cs typeface="阿里巴巴普惠体 R" panose="00020600040101010101" charset="-122"/>
                <a:sym typeface="+mn-ea"/>
              </a:rPr>
              <a:t>野餐轻食区</a:t>
            </a:r>
            <a:endParaRPr lang="zh-CN" altLang="en-US" sz="120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贩梦星球便利店" panose="02000503000000000000" charset="-122"/>
              <a:ea typeface="贩梦星球便利店" panose="02000503000000000000" charset="-122"/>
              <a:cs typeface="阿里巴巴普惠体 R" panose="00020600040101010101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185025" y="3601720"/>
            <a:ext cx="367030" cy="16605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文创售卖亭</a:t>
            </a:r>
            <a:r>
              <a:rPr lang="en-US" altLang="zh-CN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|</a:t>
            </a:r>
            <a:r>
              <a: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春夏手作</a:t>
            </a:r>
          </a:p>
        </p:txBody>
      </p:sp>
      <p:sp>
        <p:nvSpPr>
          <p:cNvPr id="27" name="等腰三角形 26"/>
          <p:cNvSpPr/>
          <p:nvPr/>
        </p:nvSpPr>
        <p:spPr>
          <a:xfrm>
            <a:off x="4298950" y="4429760"/>
            <a:ext cx="316230" cy="277495"/>
          </a:xfrm>
          <a:prstGeom prst="triangle">
            <a:avLst/>
          </a:prstGeom>
          <a:solidFill>
            <a:schemeClr val="bg1"/>
          </a:solidFill>
          <a:ln>
            <a:solidFill>
              <a:srgbClr val="FFC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7840980" y="4762500"/>
            <a:ext cx="1254125" cy="1184275"/>
          </a:xfrm>
          <a:prstGeom prst="ellipse">
            <a:avLst/>
          </a:prstGeom>
          <a:solidFill>
            <a:srgbClr val="9AC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8015605" y="522605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萌宠乐园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6670" y="-100330"/>
            <a:ext cx="12647930" cy="8227060"/>
            <a:chOff x="-42" y="-158"/>
            <a:chExt cx="19918" cy="12956"/>
          </a:xfrm>
        </p:grpSpPr>
        <p:pic>
          <p:nvPicPr>
            <p:cNvPr id="5" name="图片 4" descr="C:/Users/Administrator/AppData/Local/Temp/picturecompress_20220224114855/output_3.jpgoutput_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9472" cy="12799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-1" y="0"/>
              <a:ext cx="19473" cy="12799"/>
            </a:xfrm>
            <a:prstGeom prst="rect">
              <a:avLst/>
            </a:prstGeom>
            <a:solidFill>
              <a:srgbClr val="1B583B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-42" y="-158"/>
              <a:ext cx="19918" cy="11538"/>
              <a:chOff x="-42" y="-158"/>
              <a:chExt cx="19918" cy="11538"/>
            </a:xfrm>
          </p:grpSpPr>
          <p:cxnSp>
            <p:nvCxnSpPr>
              <p:cNvPr id="12" name="直接连接符 11"/>
              <p:cNvCxnSpPr/>
              <p:nvPr/>
            </p:nvCxnSpPr>
            <p:spPr>
              <a:xfrm flipH="1">
                <a:off x="1421" y="-158"/>
                <a:ext cx="40" cy="11538"/>
              </a:xfrm>
              <a:prstGeom prst="line">
                <a:avLst/>
              </a:prstGeom>
              <a:ln w="3175">
                <a:solidFill>
                  <a:schemeClr val="bg1">
                    <a:alpha val="59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755" y="-158"/>
                <a:ext cx="40" cy="11538"/>
              </a:xfrm>
              <a:prstGeom prst="line">
                <a:avLst/>
              </a:prstGeom>
              <a:ln w="3175">
                <a:solidFill>
                  <a:schemeClr val="bg1">
                    <a:alpha val="59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 flipH="1">
                <a:off x="0" y="10007"/>
                <a:ext cx="19876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文本框 19"/>
              <p:cNvSpPr txBox="1"/>
              <p:nvPr/>
            </p:nvSpPr>
            <p:spPr>
              <a:xfrm>
                <a:off x="15" y="520"/>
                <a:ext cx="724" cy="9110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dist"/>
                <a:r>
                  <a:rPr lang="zh-CN">
                    <a:solidFill>
                      <a:schemeClr val="bg1">
                        <a:alpha val="6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贩梦星球便利店" panose="02000503000000000000" charset="-122"/>
                    <a:ea typeface="贩梦星球便利店" panose="02000503000000000000" charset="-122"/>
                    <a:cs typeface="贩梦星球便利店" panose="02000503000000000000" charset="-122"/>
                  </a:rPr>
                  <a:t>一起趣玩</a:t>
                </a:r>
                <a:r>
                  <a:rPr lang="en-US" altLang="zh-CN">
                    <a:solidFill>
                      <a:schemeClr val="bg1">
                        <a:alpha val="6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贩梦星球便利店" panose="02000503000000000000" charset="-122"/>
                    <a:ea typeface="贩梦星球便利店" panose="02000503000000000000" charset="-122"/>
                    <a:cs typeface="贩梦星球便利店" panose="02000503000000000000" charset="-122"/>
                  </a:rPr>
                  <a:t> </a:t>
                </a:r>
                <a:r>
                  <a:rPr lang="zh-CN" altLang="en-US">
                    <a:solidFill>
                      <a:schemeClr val="bg1">
                        <a:alpha val="6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贩梦星球便利店" panose="02000503000000000000" charset="-122"/>
                    <a:ea typeface="贩梦星球便利店" panose="02000503000000000000" charset="-122"/>
                    <a:cs typeface="贩梦星球便利店" panose="02000503000000000000" charset="-122"/>
                  </a:rPr>
                  <a:t>春日盎然放肆嗨</a:t>
                </a: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794" y="520"/>
                <a:ext cx="627" cy="9110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dist"/>
                <a:r>
                  <a:rPr sz="1400">
                    <a:solidFill>
                      <a:schemeClr val="bg1">
                        <a:alpha val="62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贩梦星球便利店" panose="02000503000000000000" charset="-122"/>
                    <a:ea typeface="贩梦星球便利店" panose="02000503000000000000" charset="-122"/>
                    <a:cs typeface="贩梦星球便利店" panose="02000503000000000000" charset="-122"/>
                  </a:rPr>
                  <a:t>Have fun together. Spring is full of unbridled. Hi</a:t>
                </a: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2418" y="10075"/>
                <a:ext cx="3009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sz="2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贩梦星球便利店" panose="02000503000000000000" charset="-122"/>
                    <a:ea typeface="贩梦星球便利店" panose="02000503000000000000" charset="-122"/>
                    <a:cs typeface="贩梦星球便利店" panose="02000503000000000000" charset="-122"/>
                  </a:rPr>
                  <a:t>Beautiful world</a:t>
                </a: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7896" y="10075"/>
                <a:ext cx="1943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sz="2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贩梦星球便利店" panose="02000503000000000000" charset="-122"/>
                    <a:ea typeface="贩梦星球便利店" panose="02000503000000000000" charset="-122"/>
                    <a:cs typeface="贩梦星球便利店" panose="02000503000000000000" charset="-122"/>
                  </a:rPr>
                  <a:t>Good time</a:t>
                </a: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13533" y="10075"/>
                <a:ext cx="4226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sz="2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贩梦星球便利店" panose="02000503000000000000" charset="-122"/>
                    <a:ea typeface="贩梦星球便利店" panose="02000503000000000000" charset="-122"/>
                    <a:cs typeface="贩梦星球便利店" panose="02000503000000000000" charset="-122"/>
                  </a:rPr>
                  <a:t>Go on a picnic together.</a:t>
                </a: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-42" y="9999"/>
                <a:ext cx="799" cy="979"/>
              </a:xfrm>
              <a:prstGeom prst="rect">
                <a:avLst/>
              </a:prstGeom>
              <a:solidFill>
                <a:srgbClr val="EDC6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文本框 26"/>
              <p:cNvSpPr txBox="1"/>
              <p:nvPr/>
            </p:nvSpPr>
            <p:spPr>
              <a:xfrm>
                <a:off x="16544" y="1535"/>
                <a:ext cx="869" cy="768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dist"/>
                <a:r>
                  <a:rPr lang="zh-CN" altLang="en-US" sz="2400">
                    <a:solidFill>
                      <a:schemeClr val="bg1">
                        <a:alpha val="38000"/>
                      </a:schemeClr>
                    </a:solidFill>
                    <a:latin typeface="字魂27号-布丁体" panose="00000500000000000000" charset="-122"/>
                    <a:ea typeface="字魂27号-布丁体" panose="00000500000000000000" charset="-122"/>
                  </a:rPr>
                  <a:t>Spring Tour Fun Festival</a:t>
                </a:r>
              </a:p>
            </p:txBody>
          </p:sp>
          <p:grpSp>
            <p:nvGrpSpPr>
              <p:cNvPr id="22" name="组合 21"/>
              <p:cNvGrpSpPr/>
              <p:nvPr/>
            </p:nvGrpSpPr>
            <p:grpSpPr>
              <a:xfrm>
                <a:off x="1998" y="3394"/>
                <a:ext cx="9432" cy="2904"/>
                <a:chOff x="1998" y="2866"/>
                <a:chExt cx="9432" cy="2904"/>
              </a:xfrm>
            </p:grpSpPr>
            <p:sp>
              <p:nvSpPr>
                <p:cNvPr id="9" name="文本框 8"/>
                <p:cNvSpPr txBox="1"/>
                <p:nvPr/>
              </p:nvSpPr>
              <p:spPr>
                <a:xfrm>
                  <a:off x="2525" y="2866"/>
                  <a:ext cx="7488" cy="18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7200">
                      <a:solidFill>
                        <a:schemeClr val="bg1"/>
                      </a:solidFill>
                      <a:latin typeface="字魂27号-布丁体" panose="00000500000000000000" charset="-122"/>
                      <a:ea typeface="字魂27号-布丁体" panose="00000500000000000000" charset="-122"/>
                    </a:rPr>
                    <a:t>春夏趣</a:t>
                  </a:r>
                  <a:r>
                    <a:rPr lang="zh-CN" altLang="en-US" sz="7200">
                      <a:solidFill>
                        <a:schemeClr val="bg1"/>
                      </a:solidFill>
                      <a:latin typeface="字魂27号-布丁体" panose="00000500000000000000" charset="-122"/>
                      <a:ea typeface="字魂27号-布丁体" panose="00000500000000000000" charset="-122"/>
                      <a:sym typeface="+mn-ea"/>
                    </a:rPr>
                    <a:t>游</a:t>
                  </a:r>
                  <a:r>
                    <a:rPr lang="zh-CN" altLang="en-US" sz="7200">
                      <a:solidFill>
                        <a:schemeClr val="bg1"/>
                      </a:solidFill>
                      <a:latin typeface="字魂27号-布丁体" panose="00000500000000000000" charset="-122"/>
                      <a:ea typeface="字魂27号-布丁体" panose="00000500000000000000" charset="-122"/>
                    </a:rPr>
                    <a:t>节</a:t>
                  </a:r>
                </a:p>
              </p:txBody>
            </p:sp>
            <p:sp>
              <p:nvSpPr>
                <p:cNvPr id="10" name="文本框 9"/>
                <p:cNvSpPr txBox="1"/>
                <p:nvPr/>
              </p:nvSpPr>
              <p:spPr>
                <a:xfrm flipH="1" flipV="1">
                  <a:off x="10206" y="2870"/>
                  <a:ext cx="1224" cy="11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4000">
                      <a:solidFill>
                        <a:schemeClr val="bg1"/>
                      </a:solidFill>
                      <a:latin typeface="字魂27号-布丁体" panose="00000500000000000000" charset="-122"/>
                      <a:ea typeface="字魂27号-布丁体" panose="00000500000000000000" charset="-122"/>
                    </a:rPr>
                    <a:t>L</a:t>
                  </a:r>
                </a:p>
              </p:txBody>
            </p:sp>
            <p:sp>
              <p:nvSpPr>
                <p:cNvPr id="17" name="文本框 16"/>
                <p:cNvSpPr txBox="1"/>
                <p:nvPr/>
              </p:nvSpPr>
              <p:spPr>
                <a:xfrm>
                  <a:off x="1998" y="4075"/>
                  <a:ext cx="452" cy="11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4000">
                      <a:solidFill>
                        <a:schemeClr val="bg1"/>
                      </a:solidFill>
                      <a:latin typeface="字魂27号-布丁体" panose="00000500000000000000" charset="-122"/>
                      <a:ea typeface="字魂27号-布丁体" panose="00000500000000000000" charset="-122"/>
                    </a:rPr>
                    <a:t>L</a:t>
                  </a:r>
                </a:p>
              </p:txBody>
            </p:sp>
            <p:sp>
              <p:nvSpPr>
                <p:cNvPr id="3" name="文本框 2"/>
                <p:cNvSpPr txBox="1"/>
                <p:nvPr/>
              </p:nvSpPr>
              <p:spPr>
                <a:xfrm>
                  <a:off x="6653" y="4754"/>
                  <a:ext cx="3168" cy="10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360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字魂27号-布丁体" panose="00000500000000000000" charset="-122"/>
                      <a:ea typeface="字魂27号-布丁体" panose="00000500000000000000" charset="-122"/>
                    </a:rPr>
                    <a:t>策划前言</a:t>
                  </a:r>
                </a:p>
              </p:txBody>
            </p:sp>
            <p:sp>
              <p:nvSpPr>
                <p:cNvPr id="15" name="文本框 14"/>
                <p:cNvSpPr txBox="1"/>
                <p:nvPr/>
              </p:nvSpPr>
              <p:spPr>
                <a:xfrm>
                  <a:off x="2987" y="5021"/>
                  <a:ext cx="3666" cy="4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zh-CN" altLang="en-US" sz="1400">
                      <a:solidFill>
                        <a:srgbClr val="EDC62B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字魂27号-布丁体" panose="00000500000000000000" charset="-122"/>
                      <a:ea typeface="字魂27号-布丁体" panose="00000500000000000000" charset="-122"/>
                    </a:rPr>
                    <a:t>Spring Tour Fun Festival</a:t>
                  </a:r>
                </a:p>
              </p:txBody>
            </p:sp>
          </p:grpSp>
        </p:grpSp>
      </p:grp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145" y="661670"/>
            <a:ext cx="11649075" cy="55340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0" y="-1238250"/>
            <a:ext cx="12204065" cy="8173720"/>
            <a:chOff x="0" y="-1950"/>
            <a:chExt cx="19219" cy="12872"/>
          </a:xfrm>
        </p:grpSpPr>
        <p:pic>
          <p:nvPicPr>
            <p:cNvPr id="2" name="图片 1" descr="C:/Users/Administrator/AppData/Local/Temp/picturecompress_20220224114855/output_8.pngoutput_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1950"/>
              <a:ext cx="19200" cy="12750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19" y="-1826"/>
              <a:ext cx="19201" cy="12749"/>
            </a:xfrm>
            <a:prstGeom prst="rect">
              <a:avLst/>
            </a:prstGeom>
            <a:solidFill>
              <a:srgbClr val="0E4308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268730" y="2155190"/>
            <a:ext cx="6242685" cy="1844040"/>
            <a:chOff x="1998" y="2866"/>
            <a:chExt cx="9831" cy="2904"/>
          </a:xfrm>
        </p:grpSpPr>
        <p:sp>
          <p:nvSpPr>
            <p:cNvPr id="9" name="文本框 8"/>
            <p:cNvSpPr txBox="1"/>
            <p:nvPr/>
          </p:nvSpPr>
          <p:spPr>
            <a:xfrm>
              <a:off x="2525" y="2866"/>
              <a:ext cx="892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72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春日花花世界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 flipH="1" flipV="1">
              <a:off x="10605" y="2870"/>
              <a:ext cx="1224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998" y="4075"/>
              <a:ext cx="45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653" y="4754"/>
              <a:ext cx="244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第一站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987" y="5021"/>
              <a:ext cx="3666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400">
                  <a:solidFill>
                    <a:srgbClr val="EDC6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Spring Tour Fun Festival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328295" y="2215515"/>
            <a:ext cx="11543030" cy="4340225"/>
          </a:xfrm>
          <a:prstGeom prst="rect">
            <a:avLst/>
          </a:prstGeom>
          <a:solidFill>
            <a:srgbClr val="4E6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39725" y="1055370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春日花花世界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39725" y="170053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80720" y="170307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花花世界</a:t>
            </a:r>
          </a:p>
        </p:txBody>
      </p:sp>
      <p:pic>
        <p:nvPicPr>
          <p:cNvPr id="106" name="图片 105"/>
          <p:cNvPicPr/>
          <p:nvPr/>
        </p:nvPicPr>
        <p:blipFill>
          <a:blip r:embed="rId3"/>
          <a:stretch>
            <a:fillRect/>
          </a:stretch>
        </p:blipFill>
        <p:spPr>
          <a:xfrm>
            <a:off x="327660" y="2413000"/>
            <a:ext cx="2964180" cy="395351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直接连接符 5"/>
          <p:cNvCxnSpPr/>
          <p:nvPr/>
        </p:nvCxnSpPr>
        <p:spPr>
          <a:xfrm>
            <a:off x="3488055" y="1035685"/>
            <a:ext cx="0" cy="990600"/>
          </a:xfrm>
          <a:prstGeom prst="line">
            <a:avLst/>
          </a:prstGeom>
          <a:ln>
            <a:solidFill>
              <a:srgbClr val="4E60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0"/>
          <p:cNvSpPr txBox="1"/>
          <p:nvPr/>
        </p:nvSpPr>
        <p:spPr>
          <a:xfrm>
            <a:off x="3830955" y="1238885"/>
            <a:ext cx="6574155" cy="58356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使用定制花朵气模以及纸艺花束打造梦幻自己沉浸式感的花花世界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用斑斓的色彩元素进行视觉的包裹</a:t>
            </a:r>
          </a:p>
        </p:txBody>
      </p:sp>
      <p:pic>
        <p:nvPicPr>
          <p:cNvPr id="108" name="图片 10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2720" y="2413000"/>
            <a:ext cx="2059305" cy="394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图片 108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88995" y="2413000"/>
            <a:ext cx="3036570" cy="39535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3" name="图片 112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79180" y="2413000"/>
            <a:ext cx="3192145" cy="395033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B44A605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259715" y="0"/>
            <a:ext cx="12672695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B44A654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30505" y="0"/>
            <a:ext cx="12466320" cy="68332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B44A654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431395" cy="68573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1743710" y="4982210"/>
            <a:ext cx="10093325" cy="1633855"/>
          </a:xfrm>
          <a:prstGeom prst="rect">
            <a:avLst/>
          </a:prstGeom>
          <a:solidFill>
            <a:srgbClr val="4E6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7" name="图片 11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803525"/>
            <a:ext cx="6267450" cy="4054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327025" y="143637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春夏趣</a:t>
            </a:r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  <a:sym typeface="+mn-ea"/>
              </a:rPr>
              <a:t>游</a:t>
            </a:r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27025" y="208153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68020" y="208407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彩虹心愿墙</a:t>
            </a:r>
          </a:p>
        </p:txBody>
      </p:sp>
      <p:pic>
        <p:nvPicPr>
          <p:cNvPr id="118" name="图片 117"/>
          <p:cNvPicPr/>
          <p:nvPr/>
        </p:nvPicPr>
        <p:blipFill>
          <a:blip r:embed="rId4"/>
          <a:stretch>
            <a:fillRect/>
          </a:stretch>
        </p:blipFill>
        <p:spPr>
          <a:xfrm>
            <a:off x="6267450" y="792480"/>
            <a:ext cx="5924550" cy="3952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0"/>
          <p:cNvSpPr txBox="1"/>
          <p:nvPr/>
        </p:nvSpPr>
        <p:spPr>
          <a:xfrm>
            <a:off x="6985000" y="5401945"/>
            <a:ext cx="3658235" cy="58356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600" b="0" i="0" u="none" strike="noStrike" kern="120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设计相关彩虹主色的背景墙，作为现场区域指引，打造趣味现场</a:t>
            </a:r>
          </a:p>
        </p:txBody>
      </p:sp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6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1032510" y="662305"/>
            <a:ext cx="13013690" cy="567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1" name="图片 110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4795" y="1294130"/>
            <a:ext cx="3422015" cy="44272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" name="图片 111"/>
          <p:cNvPicPr/>
          <p:nvPr/>
        </p:nvPicPr>
        <p:blipFill>
          <a:blip r:embed="rId4"/>
          <a:stretch>
            <a:fillRect/>
          </a:stretch>
        </p:blipFill>
        <p:spPr>
          <a:xfrm>
            <a:off x="3775075" y="1294130"/>
            <a:ext cx="3803015" cy="44278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7988300" y="2131695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春日花花世界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988300" y="2776855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4E604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329295" y="2779395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rgbClr val="4E6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氛围营造</a:t>
            </a:r>
          </a:p>
        </p:txBody>
      </p:sp>
      <p:cxnSp>
        <p:nvCxnSpPr>
          <p:cNvPr id="6" name="直接连接符 5"/>
          <p:cNvCxnSpPr/>
          <p:nvPr/>
        </p:nvCxnSpPr>
        <p:spPr>
          <a:xfrm flipH="1">
            <a:off x="9877425" y="3438525"/>
            <a:ext cx="1851025" cy="7620"/>
          </a:xfrm>
          <a:prstGeom prst="line">
            <a:avLst/>
          </a:prstGeom>
          <a:ln>
            <a:solidFill>
              <a:srgbClr val="4E60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0"/>
          <p:cNvSpPr txBox="1"/>
          <p:nvPr/>
        </p:nvSpPr>
        <p:spPr>
          <a:xfrm>
            <a:off x="7988300" y="3852545"/>
            <a:ext cx="3658235" cy="58356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6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设计相关线稿插画卡通立体牌，作为现场区域指引，打造趣味现场</a:t>
            </a:r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/Users/Administrator/AppData/Local/Temp/picturecompress_20220224114855/output_12.jpgoutput_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70635"/>
            <a:ext cx="12192635" cy="812863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268730" y="2155190"/>
            <a:ext cx="5572125" cy="1844040"/>
            <a:chOff x="1998" y="2866"/>
            <a:chExt cx="8775" cy="2904"/>
          </a:xfrm>
        </p:grpSpPr>
        <p:sp>
          <p:nvSpPr>
            <p:cNvPr id="9" name="文本框 8"/>
            <p:cNvSpPr txBox="1"/>
            <p:nvPr/>
          </p:nvSpPr>
          <p:spPr>
            <a:xfrm>
              <a:off x="2525" y="2866"/>
              <a:ext cx="748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72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沐野音乐会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 flipH="1" flipV="1">
              <a:off x="9549" y="2870"/>
              <a:ext cx="1224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998" y="4075"/>
              <a:ext cx="45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653" y="4754"/>
              <a:ext cx="244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第二站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987" y="5021"/>
              <a:ext cx="3666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400">
                  <a:solidFill>
                    <a:srgbClr val="EDC6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Spring Tour Fun Festival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20" y="414020"/>
            <a:ext cx="11744325" cy="6029325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-635" y="4323080"/>
            <a:ext cx="549338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10845" y="4465955"/>
            <a:ext cx="2468880" cy="1013460"/>
            <a:chOff x="647" y="7033"/>
            <a:chExt cx="3888" cy="1596"/>
          </a:xfrm>
        </p:grpSpPr>
        <p:sp>
          <p:nvSpPr>
            <p:cNvPr id="9" name="文本框 8"/>
            <p:cNvSpPr txBox="1"/>
            <p:nvPr/>
          </p:nvSpPr>
          <p:spPr>
            <a:xfrm>
              <a:off x="647" y="7033"/>
              <a:ext cx="388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600">
                  <a:solidFill>
                    <a:srgbClr val="38466E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沐野音乐会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47" y="8049"/>
              <a:ext cx="45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38466E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184" y="8053"/>
              <a:ext cx="2438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600">
                  <a:solidFill>
                    <a:srgbClr val="38466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音乐演出</a:t>
              </a:r>
            </a:p>
          </p:txBody>
        </p:sp>
      </p:grpSp>
      <p:sp>
        <p:nvSpPr>
          <p:cNvPr id="14" name="文本框 10"/>
          <p:cNvSpPr txBox="1"/>
          <p:nvPr/>
        </p:nvSpPr>
        <p:spPr>
          <a:xfrm>
            <a:off x="1834515" y="5083176"/>
            <a:ext cx="3658235" cy="46037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2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项目中心或公园区域规划演出舞台，融合原木以及装饰灯等，进行整体氛围的营造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/Users/Administrator/AppData/Local/Temp/picturecompress_20220224114855/output_6.jpgoutput_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78105"/>
            <a:ext cx="12191365" cy="83439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704850"/>
            <a:ext cx="12192635" cy="8127365"/>
          </a:xfrm>
          <a:prstGeom prst="rect">
            <a:avLst/>
          </a:prstGeom>
          <a:solidFill>
            <a:srgbClr val="506529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970915" y="1301115"/>
            <a:ext cx="3992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6000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春意蕴万物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667760" y="3035300"/>
            <a:ext cx="4856480" cy="2030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我喜欢春日</a:t>
            </a:r>
            <a:r>
              <a:rPr lang="en-US" alt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 </a:t>
            </a: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喜欢山谷</a:t>
            </a:r>
            <a:r>
              <a:rPr lang="en-US" alt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 </a:t>
            </a: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喜欢绿野</a:t>
            </a:r>
            <a:r>
              <a:rPr lang="en-US" alt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 </a:t>
            </a: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喜欢一切自然的生机</a:t>
            </a:r>
          </a:p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绿色与春意是自然赋予生命的色彩</a:t>
            </a:r>
          </a:p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  <a:sym typeface="+mn-ea"/>
              </a:rPr>
              <a:t>它拥有着美好、真挚的情怀</a:t>
            </a:r>
            <a:r>
              <a:rPr lang="en-US" alt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  <a:sym typeface="+mn-ea"/>
              </a:rPr>
              <a:t>  </a:t>
            </a: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也是我们获取能量的治愈所在</a:t>
            </a:r>
          </a:p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我想踏出城市的边界走进自然</a:t>
            </a:r>
            <a:r>
              <a:rPr lang="en-US" alt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 </a:t>
            </a: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将一片绿意搬进城市闹市之中</a:t>
            </a:r>
          </a:p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深入自然的纯净</a:t>
            </a:r>
            <a:r>
              <a:rPr lang="en-US" alt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 </a:t>
            </a: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探索自然的奥秘</a:t>
            </a:r>
          </a:p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用复苏城市的活力</a:t>
            </a:r>
            <a:r>
              <a:rPr lang="en-US" alt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 </a:t>
            </a:r>
            <a:r>
              <a:rPr lang="zh-CN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挥散云层间的雾霾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70915" y="2273935"/>
            <a:ext cx="263271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600">
                <a:solidFill>
                  <a:srgbClr val="EDC62B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Spring Tour Fun Festival</a:t>
            </a:r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" y="276225"/>
            <a:ext cx="11163300" cy="630555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-635" y="4323080"/>
            <a:ext cx="549338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410845" y="4465955"/>
            <a:ext cx="2468880" cy="1013460"/>
            <a:chOff x="647" y="7033"/>
            <a:chExt cx="3888" cy="1596"/>
          </a:xfrm>
        </p:grpSpPr>
        <p:sp>
          <p:nvSpPr>
            <p:cNvPr id="9" name="文本框 8"/>
            <p:cNvSpPr txBox="1"/>
            <p:nvPr/>
          </p:nvSpPr>
          <p:spPr>
            <a:xfrm>
              <a:off x="647" y="7033"/>
              <a:ext cx="388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600">
                  <a:solidFill>
                    <a:srgbClr val="38466E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沐野音乐会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47" y="8049"/>
              <a:ext cx="45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38466E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184" y="8053"/>
              <a:ext cx="2438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600">
                  <a:solidFill>
                    <a:srgbClr val="38466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音乐演出</a:t>
              </a:r>
            </a:p>
          </p:txBody>
        </p:sp>
      </p:grpSp>
      <p:sp>
        <p:nvSpPr>
          <p:cNvPr id="14" name="文本框 10"/>
          <p:cNvSpPr txBox="1"/>
          <p:nvPr/>
        </p:nvSpPr>
        <p:spPr>
          <a:xfrm>
            <a:off x="1834515" y="5175569"/>
            <a:ext cx="3658235" cy="27559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2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邀请知名乐团歌手演绎春风夏草中的浪漫歌曲</a:t>
            </a:r>
          </a:p>
        </p:txBody>
      </p:sp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6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409575"/>
            <a:ext cx="11410950" cy="603885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-635" y="4323080"/>
            <a:ext cx="549338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50825" y="448437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38466E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沐野音乐会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50825" y="512953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38466E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67995" y="513207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3846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帐篷区</a:t>
            </a:r>
            <a:r>
              <a:rPr lang="en-US" altLang="zh-CN" sz="1600">
                <a:solidFill>
                  <a:srgbClr val="3846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-</a:t>
            </a:r>
            <a:r>
              <a:rPr lang="zh-CN" altLang="en-US" sz="1600">
                <a:solidFill>
                  <a:srgbClr val="3846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打卡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1834515" y="5175568"/>
            <a:ext cx="3658235" cy="27559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2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现场将规划帐篷区，分为打卡和休息两种用途</a:t>
            </a:r>
          </a:p>
        </p:txBody>
      </p:sp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6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5" y="423545"/>
            <a:ext cx="11639550" cy="60102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323080"/>
            <a:ext cx="297878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50825" y="448437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38466E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沐野音乐会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67995" y="5132070"/>
            <a:ext cx="19958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3846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帐篷区</a:t>
            </a:r>
            <a:r>
              <a:rPr lang="en-US" altLang="zh-CN" sz="1600">
                <a:solidFill>
                  <a:srgbClr val="3846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-</a:t>
            </a:r>
            <a:r>
              <a:rPr lang="zh-CN" altLang="en-US" sz="1600">
                <a:solidFill>
                  <a:srgbClr val="3846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客户休息</a:t>
            </a:r>
          </a:p>
        </p:txBody>
      </p:sp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6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20" y="180975"/>
            <a:ext cx="11515725" cy="649605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635" y="4323080"/>
            <a:ext cx="424878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50825" y="431927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38466E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沐野音乐会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50825" y="486283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38466E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67995" y="486537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3846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野餐轻食区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250825" y="5189221"/>
            <a:ext cx="3658235" cy="46037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2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现场还原</a:t>
            </a:r>
            <a:r>
              <a:rPr kumimoji="0" lang="en-US" altLang="zh-CN" sz="12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INS</a:t>
            </a:r>
            <a:r>
              <a:rPr kumimoji="0" lang="zh-CN" altLang="en-US" sz="12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风的巴士餐车，为客户提供轻食以及沙拉、饮料等食物，还原自然的美味</a:t>
            </a:r>
          </a:p>
        </p:txBody>
      </p:sp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1032510" y="662305"/>
            <a:ext cx="13013690" cy="5674360"/>
          </a:xfrm>
          <a:prstGeom prst="rect">
            <a:avLst/>
          </a:prstGeom>
          <a:solidFill>
            <a:srgbClr val="4E60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1590" y="0"/>
            <a:ext cx="4996180" cy="69189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890" y="0"/>
            <a:ext cx="5010150" cy="691959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643870" y="3214370"/>
            <a:ext cx="736600" cy="23774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l"/>
            <a:r>
              <a:rPr lang="zh-CN" altLang="en-US" sz="3600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沐野音乐会</a:t>
            </a:r>
          </a:p>
        </p:txBody>
      </p:sp>
      <p:sp>
        <p:nvSpPr>
          <p:cNvPr id="8" name="文本框 7"/>
          <p:cNvSpPr txBox="1"/>
          <p:nvPr/>
        </p:nvSpPr>
        <p:spPr>
          <a:xfrm rot="5400000">
            <a:off x="10426700" y="276733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356215" y="3366770"/>
            <a:ext cx="428625" cy="12890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帐篷区</a:t>
            </a:r>
            <a:r>
              <a:rPr lang="en-US" alt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-</a:t>
            </a:r>
            <a:r>
              <a:rPr lang="zh-CN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打卡</a:t>
            </a:r>
          </a:p>
        </p:txBody>
      </p:sp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/Users/Administrator/AppData/Local/Temp/picturecompress_20220224114855/output_16.jpgoutput_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635" cy="812863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1268730" y="2155190"/>
            <a:ext cx="5572125" cy="1844040"/>
            <a:chOff x="1998" y="2866"/>
            <a:chExt cx="8775" cy="2904"/>
          </a:xfrm>
        </p:grpSpPr>
        <p:sp>
          <p:nvSpPr>
            <p:cNvPr id="9" name="文本框 8"/>
            <p:cNvSpPr txBox="1"/>
            <p:nvPr/>
          </p:nvSpPr>
          <p:spPr>
            <a:xfrm>
              <a:off x="2525" y="2866"/>
              <a:ext cx="748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72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春光艺术汇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 flipH="1" flipV="1">
              <a:off x="9549" y="2870"/>
              <a:ext cx="1224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998" y="4075"/>
              <a:ext cx="45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653" y="4754"/>
              <a:ext cx="244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第三站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987" y="5021"/>
              <a:ext cx="3666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400">
                  <a:solidFill>
                    <a:srgbClr val="EDC6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Spring Tour Fun Festival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1032510" y="662305"/>
            <a:ext cx="13013690" cy="5674360"/>
          </a:xfrm>
          <a:prstGeom prst="rect">
            <a:avLst/>
          </a:prstGeom>
          <a:solidFill>
            <a:srgbClr val="9AC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9744710" y="2468245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春光艺术汇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9744710" y="3113405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085705" y="3115945"/>
            <a:ext cx="20046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有关春夏的手作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0" y="282575"/>
            <a:ext cx="9629140" cy="6293485"/>
            <a:chOff x="605" y="0"/>
            <a:chExt cx="15164" cy="9911"/>
          </a:xfrm>
        </p:grpSpPr>
        <p:pic>
          <p:nvPicPr>
            <p:cNvPr id="114" name="图片 11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05" y="0"/>
              <a:ext cx="6944" cy="99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15" name="图片 114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549" y="0"/>
              <a:ext cx="8221" cy="499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16" name="图片 115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549" y="4993"/>
              <a:ext cx="8221" cy="4918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4" name="文本框 10"/>
          <p:cNvSpPr txBox="1"/>
          <p:nvPr/>
        </p:nvSpPr>
        <p:spPr>
          <a:xfrm>
            <a:off x="9744710" y="3538855"/>
            <a:ext cx="2468245" cy="64516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sz="1200" b="0" i="0" u="none" strike="noStrike" kern="120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多肉盆栽、桃花酥、樱花布丁；融合植物的形态来开始一次有关春夏的手作</a:t>
            </a:r>
          </a:p>
        </p:txBody>
      </p:sp>
    </p:spTree>
    <p:custDataLst>
      <p:tags r:id="rId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7805" y="142875"/>
            <a:ext cx="11757025" cy="657225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323080"/>
            <a:ext cx="416242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08915" y="429514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9AC9D9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春光艺术汇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08915" y="488442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9AC9D9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9910" y="488696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9AC9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怪力涂鸦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250825" y="5189222"/>
            <a:ext cx="3658235" cy="46037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sz="12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亲子家庭在工作人员处领取画笔颜料，在油漆桶上进行绘画，描绘出自然中的每一帧美好</a:t>
            </a:r>
          </a:p>
        </p:txBody>
      </p:sp>
    </p:spTree>
    <p:custDataLst>
      <p:tags r:id="rId1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1780" y="123190"/>
            <a:ext cx="11649075" cy="661162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323080"/>
            <a:ext cx="3910330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08915" y="429514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9AC9D9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春光艺术汇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08915" y="488442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9AC9D9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9910" y="488696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9AC9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帐篷手绘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250825" y="5281614"/>
            <a:ext cx="3658235" cy="27559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sz="12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手作区设置白色帐篷，供亲子家庭进行涂鸦</a:t>
            </a:r>
          </a:p>
        </p:txBody>
      </p:sp>
    </p:spTree>
    <p:custDataLst>
      <p:tags r:id="rId1"/>
    </p:custData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45" y="666750"/>
            <a:ext cx="11563350" cy="55245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323080"/>
            <a:ext cx="416242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36525" y="431927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9AC9D9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春光艺术汇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36525" y="486918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9AC9D9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7520" y="487172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9AC9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文创售卖亭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250825" y="5189222"/>
            <a:ext cx="3658235" cy="46037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sz="12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设置文创区域售卖各种编织品、饰品、画作、陶艺等商品。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/Users/Administrator/AppData/Local/Temp/picturecompress_20220224114855/output_4.jpgoutput_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20650"/>
            <a:ext cx="12192635" cy="697865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" y="0"/>
            <a:ext cx="12193270" cy="6857365"/>
          </a:xfrm>
          <a:prstGeom prst="rect">
            <a:avLst/>
          </a:prstGeom>
          <a:gradFill>
            <a:gsLst>
              <a:gs pos="0">
                <a:srgbClr val="535646">
                  <a:alpha val="0"/>
                </a:srgbClr>
              </a:gs>
              <a:gs pos="100000">
                <a:srgbClr val="4C622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984365" y="2449830"/>
            <a:ext cx="404368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连绵不断的疫情与汛情改变了很多人的生活</a:t>
            </a:r>
          </a:p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  <a:sym typeface="+mn-ea"/>
              </a:rPr>
              <a:t>灯红酒绿的街景成为了另一个世界的浮华</a:t>
            </a:r>
            <a:endParaRPr lang="zh-CN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中倩简体" panose="02000000000000000000" charset="-122"/>
              <a:ea typeface="方正中倩简体" panose="02000000000000000000" charset="-122"/>
              <a:cs typeface="阿里巴巴普惠体 R" panose="00020600040101010101" charset="-122"/>
            </a:endParaRPr>
          </a:p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曾经的烟火气息，对生活的怀揣的活力</a:t>
            </a:r>
          </a:p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好像很难再还原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588375" y="3973830"/>
            <a:ext cx="243967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The arrival of spring day</a:t>
            </a:r>
          </a:p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It is also the prelude of marketing time.</a:t>
            </a:r>
          </a:p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Let's escape from the city together.</a:t>
            </a:r>
          </a:p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To discover and pursue</a:t>
            </a:r>
          </a:p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Go and enjoy a queue to embrace nature.</a:t>
            </a:r>
          </a:p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Return to the best understanding of life.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999355" y="1369060"/>
            <a:ext cx="2705100" cy="2992755"/>
            <a:chOff x="8883" y="1511"/>
            <a:chExt cx="4260" cy="4713"/>
          </a:xfrm>
        </p:grpSpPr>
        <p:sp>
          <p:nvSpPr>
            <p:cNvPr id="8" name="文本框 7"/>
            <p:cNvSpPr txBox="1"/>
            <p:nvPr/>
          </p:nvSpPr>
          <p:spPr>
            <a:xfrm>
              <a:off x="8883" y="1511"/>
              <a:ext cx="3608" cy="41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66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可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1095" y="3948"/>
              <a:ext cx="2048" cy="2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8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是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020" y="514350"/>
            <a:ext cx="11363325" cy="58293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323080"/>
            <a:ext cx="416242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36525" y="431927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9AC9D9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春光艺术汇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36525" y="487553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9AC9D9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77520" y="487807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9AC9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文创售卖亭</a:t>
            </a:r>
          </a:p>
        </p:txBody>
      </p:sp>
    </p:spTree>
    <p:custDataLst>
      <p:tags r:id="rId1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10845" y="711835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9AC9D9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春光艺术汇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10845" y="1261745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9AC9D9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51840" y="1264285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 dirty="0">
                <a:solidFill>
                  <a:srgbClr val="9AC9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文创售卖亭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540385" y="6172835"/>
            <a:ext cx="6847205" cy="30670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altLang="en-US" sz="1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售卖潮玩周边产品，如手绘帆布包、文创</a:t>
            </a:r>
            <a:r>
              <a:rPr kumimoji="0" lang="en-US" altLang="zh-CN" sz="1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T</a:t>
            </a:r>
            <a:r>
              <a:rPr kumimoji="0" lang="zh-CN" altLang="en-US" sz="1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恤等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280315" y="1906904"/>
            <a:ext cx="11618669" cy="3845018"/>
            <a:chOff x="554355" y="1906904"/>
            <a:chExt cx="11618669" cy="384501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4355" y="1906905"/>
              <a:ext cx="5797867" cy="3845017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58902" y="1906904"/>
              <a:ext cx="5714122" cy="3845017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zhang-kaiyv--iJmp4h_BDo-unsplas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70635"/>
            <a:ext cx="12192635" cy="812863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4797425" y="3223895"/>
            <a:ext cx="6315075" cy="1844040"/>
            <a:chOff x="828" y="2866"/>
            <a:chExt cx="9945" cy="2904"/>
          </a:xfrm>
        </p:grpSpPr>
        <p:sp>
          <p:nvSpPr>
            <p:cNvPr id="9" name="文本框 8"/>
            <p:cNvSpPr txBox="1"/>
            <p:nvPr/>
          </p:nvSpPr>
          <p:spPr>
            <a:xfrm>
              <a:off x="1355" y="2866"/>
              <a:ext cx="892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72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我的动物朋友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 flipH="1" flipV="1">
              <a:off x="9549" y="2870"/>
              <a:ext cx="1224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828" y="4075"/>
              <a:ext cx="45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653" y="4754"/>
              <a:ext cx="244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第四站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987" y="5021"/>
              <a:ext cx="3666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400">
                  <a:solidFill>
                    <a:srgbClr val="EDC6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charset="-122"/>
                  <a:ea typeface="字魂27号-布丁体" panose="00000500000000000000" charset="-122"/>
                </a:rPr>
                <a:t>Spring Tour Fun Festival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514350"/>
            <a:ext cx="11525250" cy="58293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323080"/>
            <a:ext cx="416242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67995" y="4437380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7C5C42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我的动物朋友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67995" y="508254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7C5C42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08990" y="508508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7C5C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萌宠乐园</a:t>
            </a:r>
          </a:p>
        </p:txBody>
      </p:sp>
    </p:spTree>
    <p:custDataLst>
      <p:tags r:id="rId1"/>
    </p:custData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5" y="499745"/>
            <a:ext cx="11677650" cy="58578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323080"/>
            <a:ext cx="416242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67995" y="4437380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7C5C42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我的动物朋友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67995" y="508254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7C5C42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08990" y="508508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7C5C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萌宠乐园</a:t>
            </a:r>
          </a:p>
        </p:txBody>
      </p:sp>
    </p:spTree>
    <p:custDataLst>
      <p:tags r:id="rId1"/>
    </p:custData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713865"/>
            <a:ext cx="12192000" cy="4066540"/>
            <a:chOff x="0" y="2699"/>
            <a:chExt cx="19740" cy="6584"/>
          </a:xfrm>
        </p:grpSpPr>
        <p:pic>
          <p:nvPicPr>
            <p:cNvPr id="119" name="图片 118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2699"/>
              <a:ext cx="9870" cy="658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0" name="图片 11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9870" y="2699"/>
              <a:ext cx="9870" cy="658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" name="文本框 8"/>
          <p:cNvSpPr txBox="1"/>
          <p:nvPr/>
        </p:nvSpPr>
        <p:spPr>
          <a:xfrm>
            <a:off x="1074420" y="627380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7C5C42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我的动物朋友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074420" y="127254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7C5C42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15415" y="127508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7C5C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萌宠乐园</a:t>
            </a:r>
          </a:p>
        </p:txBody>
      </p:sp>
      <p:sp>
        <p:nvSpPr>
          <p:cNvPr id="14" name="文本框 10"/>
          <p:cNvSpPr txBox="1"/>
          <p:nvPr/>
        </p:nvSpPr>
        <p:spPr>
          <a:xfrm>
            <a:off x="496570" y="6074728"/>
            <a:ext cx="9300210" cy="306705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zh-CN" sz="1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在活动的最后一个区域规划出来萌宠乐园；羊驼、小香猪、小兔子、小豚鼠等动物的展示和喂养互动</a:t>
            </a:r>
          </a:p>
        </p:txBody>
      </p:sp>
    </p:spTree>
    <p:custDataLst>
      <p:tags r:id="rId1"/>
    </p:custData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95" y="594995"/>
            <a:ext cx="11077575" cy="56673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323080"/>
            <a:ext cx="4162425" cy="132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67995" y="4437380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>
                <a:solidFill>
                  <a:srgbClr val="7C5C42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我的动物朋友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67995" y="5082540"/>
            <a:ext cx="28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7C5C42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L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08990" y="5085080"/>
            <a:ext cx="1548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rgbClr val="7C5C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charset="-122"/>
                <a:ea typeface="字魂27号-布丁体" panose="00000500000000000000" charset="-122"/>
              </a:rPr>
              <a:t>萌宠乐园</a:t>
            </a:r>
          </a:p>
        </p:txBody>
      </p:sp>
    </p:spTree>
    <p:custDataLst>
      <p:tags r:id="rId1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/Users/Administrator/AppData/Local/Temp/picturecompress_20220224114855/output_17.jpgoutput_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0" y="-120650"/>
            <a:ext cx="12192635" cy="697865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525" y="0"/>
            <a:ext cx="12192000" cy="8127365"/>
          </a:xfrm>
          <a:prstGeom prst="rect">
            <a:avLst/>
          </a:prstGeom>
          <a:gradFill>
            <a:gsLst>
              <a:gs pos="0">
                <a:schemeClr val="accent3">
                  <a:lumMod val="50000"/>
                  <a:alpha val="0"/>
                </a:schemeClr>
              </a:gs>
              <a:gs pos="69000">
                <a:schemeClr val="bg2">
                  <a:lumMod val="85000"/>
                  <a:alpha val="7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对角圆角矩形 12"/>
          <p:cNvSpPr/>
          <p:nvPr/>
        </p:nvSpPr>
        <p:spPr>
          <a:xfrm>
            <a:off x="1898015" y="4060190"/>
            <a:ext cx="4127500" cy="36068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EDC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 flipH="1">
            <a:off x="902335" y="-100330"/>
            <a:ext cx="25400" cy="7326630"/>
          </a:xfrm>
          <a:prstGeom prst="line">
            <a:avLst/>
          </a:prstGeom>
          <a:ln w="3175">
            <a:solidFill>
              <a:schemeClr val="bg1">
                <a:alpha val="5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479425" y="-100330"/>
            <a:ext cx="25400" cy="7326630"/>
          </a:xfrm>
          <a:prstGeom prst="line">
            <a:avLst/>
          </a:prstGeom>
          <a:ln w="3175">
            <a:solidFill>
              <a:schemeClr val="bg1">
                <a:alpha val="5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0" y="6354445"/>
            <a:ext cx="126212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1268730" y="1819910"/>
            <a:ext cx="5989320" cy="2239645"/>
            <a:chOff x="1998" y="2866"/>
            <a:chExt cx="9432" cy="3527"/>
          </a:xfrm>
        </p:grpSpPr>
        <p:sp>
          <p:nvSpPr>
            <p:cNvPr id="8" name="文本框 7"/>
            <p:cNvSpPr txBox="1"/>
            <p:nvPr/>
          </p:nvSpPr>
          <p:spPr>
            <a:xfrm>
              <a:off x="2795" y="4696"/>
              <a:ext cx="4288" cy="1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一起去撒野</a:t>
              </a: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525" y="2866"/>
              <a:ext cx="8288" cy="2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春日趣</a:t>
              </a:r>
              <a:r>
                <a:rPr lang="zh-CN" altLang="en-US" sz="8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  <a:sym typeface="+mn-ea"/>
                </a:rPr>
                <a:t>游</a:t>
              </a:r>
              <a:r>
                <a:rPr lang="zh-CN" altLang="en-US" sz="8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节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 flipH="1" flipV="1">
              <a:off x="10206" y="2870"/>
              <a:ext cx="1224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795" y="5669"/>
              <a:ext cx="6078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>
                  <a:solidFill>
                    <a:srgbClr val="EDC62B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Spring Tour Fun Festival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998" y="4075"/>
              <a:ext cx="45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2160270" y="4087495"/>
            <a:ext cx="356616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40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地产项目</a:t>
            </a:r>
            <a:r>
              <a:rPr lang="en-US" altLang="zh-CN" sz="140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|4</a:t>
            </a:r>
            <a:r>
              <a:rPr lang="zh-CN" altLang="en-US" sz="140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-5</a:t>
            </a:r>
            <a:r>
              <a:rPr lang="zh-CN" altLang="en-US" sz="140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月春日趣游节主题活动方案</a:t>
            </a:r>
            <a:r>
              <a:rPr lang="en-US" altLang="zh-CN" sz="140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 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901825" y="4518025"/>
            <a:ext cx="359664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趣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  </a:t>
            </a:r>
            <a:r>
              <a:rPr 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嗨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    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趣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玩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     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趣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天</a:t>
            </a:r>
            <a:r>
              <a:rPr lang="en-US" altLang="zh-CN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地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9525" y="330200"/>
            <a:ext cx="459740" cy="5784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>
                <a:solidFill>
                  <a:schemeClr val="bg1">
                    <a:alpha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一起趣玩</a:t>
            </a:r>
            <a:r>
              <a:rPr lang="en-US" altLang="zh-CN">
                <a:solidFill>
                  <a:schemeClr val="bg1">
                    <a:alpha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 </a:t>
            </a:r>
            <a:r>
              <a:rPr lang="zh-CN" altLang="en-US">
                <a:solidFill>
                  <a:schemeClr val="bg1">
                    <a:alpha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春日盎然放肆嗨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04190" y="330200"/>
            <a:ext cx="398145" cy="5784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sz="1400">
                <a:solidFill>
                  <a:schemeClr val="bg1">
                    <a:alpha val="62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Have fun together. Spring is full of unbridled. Hi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1535430" y="6397625"/>
            <a:ext cx="191071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Beautiful world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013960" y="6397625"/>
            <a:ext cx="123380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Good time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8593455" y="6397625"/>
            <a:ext cx="268351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贩梦星球便利店" panose="02000503000000000000" charset="-122"/>
                <a:ea typeface="贩梦星球便利店" panose="02000503000000000000" charset="-122"/>
                <a:cs typeface="贩梦星球便利店" panose="02000503000000000000" charset="-122"/>
              </a:rPr>
              <a:t>Go on a picnic together.</a:t>
            </a:r>
          </a:p>
        </p:txBody>
      </p:sp>
      <p:sp>
        <p:nvSpPr>
          <p:cNvPr id="27" name="矩形 26"/>
          <p:cNvSpPr/>
          <p:nvPr/>
        </p:nvSpPr>
        <p:spPr>
          <a:xfrm>
            <a:off x="-26670" y="6349365"/>
            <a:ext cx="507365" cy="621665"/>
          </a:xfrm>
          <a:prstGeom prst="rect">
            <a:avLst/>
          </a:prstGeom>
          <a:solidFill>
            <a:srgbClr val="EDC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10505440" y="974725"/>
            <a:ext cx="551815" cy="48787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2400">
                <a:solidFill>
                  <a:schemeClr val="bg1">
                    <a:alpha val="38000"/>
                  </a:schemeClr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Spring Tour Fun Festival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/Users/Administrator/AppData/Local/Temp/picturecompress_20220224114855/output_5.jpgoutput_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34620"/>
            <a:ext cx="12192635" cy="849757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 flipH="1">
            <a:off x="0" y="-134620"/>
            <a:ext cx="12192000" cy="8127365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69000">
                <a:schemeClr val="bg2">
                  <a:lumMod val="85000"/>
                  <a:alpha val="7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8021955" y="2617470"/>
            <a:ext cx="3027680" cy="2306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春日的到来</a:t>
            </a:r>
            <a:r>
              <a:rPr lang="en-US" alt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也是营销时间的序章开启</a:t>
            </a:r>
          </a:p>
          <a:p>
            <a:pPr algn="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让我们一起逃离城市束缚</a:t>
            </a:r>
          </a:p>
          <a:p>
            <a:pPr algn="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去发现和追寻</a:t>
            </a:r>
          </a:p>
          <a:p>
            <a:pPr algn="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去享受一次拥抱自然的撒欢排队</a:t>
            </a:r>
          </a:p>
          <a:p>
            <a:pPr algn="r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方正中倩简体" panose="02000000000000000000" charset="-122"/>
              </a:rPr>
              <a:t>回归对生活最美好的理解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609965" y="4720590"/>
            <a:ext cx="243967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The arrival of spring day</a:t>
            </a:r>
          </a:p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It is also the prelude of marketing time.</a:t>
            </a:r>
          </a:p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Let's escape from the city together.</a:t>
            </a:r>
          </a:p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To discover and pursue</a:t>
            </a:r>
          </a:p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Go and enjoy a queue to embrace nature.</a:t>
            </a:r>
          </a:p>
          <a:p>
            <a:pPr algn="r">
              <a:lnSpc>
                <a:spcPct val="150000"/>
              </a:lnSpc>
            </a:pPr>
            <a:r>
              <a: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Return to the best understanding of life.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475095" y="609600"/>
            <a:ext cx="22910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6600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希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332470" y="1686560"/>
            <a:ext cx="130048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8800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望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/Users/Administrator/AppData/Local/Temp/picturecompress_20220224114855/output_7.pngoutput_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765" y="-635"/>
            <a:ext cx="12216130" cy="685927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-35560" y="635"/>
            <a:ext cx="12227560" cy="6858000"/>
          </a:xfrm>
          <a:prstGeom prst="rect">
            <a:avLst/>
          </a:prstGeom>
          <a:gradFill>
            <a:gsLst>
              <a:gs pos="100000">
                <a:srgbClr val="6A3E00"/>
              </a:gs>
              <a:gs pos="0">
                <a:srgbClr val="D58E39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5916930" y="1210310"/>
            <a:ext cx="5989320" cy="2240280"/>
            <a:chOff x="1998" y="2866"/>
            <a:chExt cx="9432" cy="3528"/>
          </a:xfrm>
        </p:grpSpPr>
        <p:sp>
          <p:nvSpPr>
            <p:cNvPr id="8" name="文本框 7"/>
            <p:cNvSpPr txBox="1"/>
            <p:nvPr/>
          </p:nvSpPr>
          <p:spPr>
            <a:xfrm>
              <a:off x="2795" y="4696"/>
              <a:ext cx="4288" cy="1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一起去撒野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525" y="2866"/>
              <a:ext cx="8288" cy="2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彩虹般的我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 flipH="1" flipV="1">
              <a:off x="10206" y="2870"/>
              <a:ext cx="1224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6755" y="5669"/>
              <a:ext cx="3168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>
                  <a:solidFill>
                    <a:srgbClr val="EDC62B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活动核心传达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998" y="4075"/>
              <a:ext cx="45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5834380" y="3592195"/>
            <a:ext cx="529463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春日的到来，是阴霾的城市需要明亮迭新的开始；</a:t>
            </a:r>
          </a:p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让我们跟随新城的脚步，去发现属于自己美好瞬间，</a:t>
            </a:r>
          </a:p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去追寻阳光下的斑斓之境。</a:t>
            </a:r>
          </a:p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用自然与色彩做主题，</a:t>
            </a:r>
          </a:p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打造一个被彩虹包裹的春日的活力氛围，</a:t>
            </a:r>
          </a:p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来感受趣玩、趣想、趣感受，</a:t>
            </a:r>
          </a:p>
          <a:p>
            <a:pPr algn="r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中倩简体" panose="02000000000000000000" charset="-122"/>
                <a:ea typeface="方正中倩简体" panose="02000000000000000000" charset="-122"/>
                <a:cs typeface="阿里巴巴普惠体 R" panose="00020600040101010101" charset="-122"/>
              </a:rPr>
              <a:t>体验生活中的别样乐趣。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3220" y="1919605"/>
            <a:ext cx="581025" cy="438150"/>
          </a:xfrm>
          <a:prstGeom prst="rect">
            <a:avLst/>
          </a:prstGeom>
          <a:gradFill>
            <a:gsLst>
              <a:gs pos="100000">
                <a:srgbClr val="6A3E00"/>
              </a:gs>
              <a:gs pos="0">
                <a:srgbClr val="D58E39">
                  <a:alpha val="0"/>
                </a:srgbClr>
              </a:gs>
            </a:gsLst>
            <a:lin ang="0" scaled="0"/>
          </a:gradFill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0" y="-1238250"/>
            <a:ext cx="12204065" cy="8173720"/>
            <a:chOff x="0" y="-1950"/>
            <a:chExt cx="19219" cy="12872"/>
          </a:xfrm>
        </p:grpSpPr>
        <p:pic>
          <p:nvPicPr>
            <p:cNvPr id="5" name="图片 4" descr="C:/Users/Administrator/AppData/Local/Temp/picturecompress_20220224114855/output_8.pngoutput_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1950"/>
              <a:ext cx="19200" cy="12750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19" y="-1826"/>
              <a:ext cx="19201" cy="12749"/>
            </a:xfrm>
            <a:prstGeom prst="rect">
              <a:avLst/>
            </a:prstGeom>
            <a:solidFill>
              <a:srgbClr val="0E4308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94030" y="3471545"/>
            <a:ext cx="6657975" cy="2294255"/>
            <a:chOff x="461" y="1376"/>
            <a:chExt cx="10485" cy="3613"/>
          </a:xfrm>
        </p:grpSpPr>
        <p:sp>
          <p:nvSpPr>
            <p:cNvPr id="9" name="文本框 8"/>
            <p:cNvSpPr txBox="1"/>
            <p:nvPr/>
          </p:nvSpPr>
          <p:spPr>
            <a:xfrm>
              <a:off x="2649" y="1376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72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活动主题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 flipH="1" flipV="1">
              <a:off x="9722" y="1376"/>
              <a:ext cx="1224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107" y="3876"/>
              <a:ext cx="45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L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949" y="3967"/>
              <a:ext cx="4146" cy="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600">
                  <a:solidFill>
                    <a:srgbClr val="EDC62B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Spring Tour Fun Festival</a:t>
              </a: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2855" y="3242"/>
              <a:ext cx="2688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春日野餐节</a:t>
              </a: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461" y="2251"/>
              <a:ext cx="1440" cy="478"/>
            </a:xfrm>
            <a:prstGeom prst="roundRect">
              <a:avLst>
                <a:gd name="adj" fmla="val 50000"/>
              </a:avLst>
            </a:prstGeom>
            <a:solidFill>
              <a:srgbClr val="08A0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076" y="2801"/>
              <a:ext cx="825" cy="274"/>
            </a:xfrm>
            <a:prstGeom prst="roundRect">
              <a:avLst>
                <a:gd name="adj" fmla="val 50000"/>
              </a:avLst>
            </a:prstGeom>
            <a:solidFill>
              <a:srgbClr val="FFC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C:/Users/Administrator/AppData/Local/Temp/picturecompress_20220224114855/output_9.jpgoutput_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35"/>
            <a:ext cx="12191365" cy="93275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635" y="647700"/>
            <a:ext cx="12192635" cy="8127365"/>
          </a:xfrm>
          <a:prstGeom prst="rect">
            <a:avLst/>
          </a:prstGeom>
          <a:solidFill>
            <a:srgbClr val="50652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3239135" y="1873250"/>
            <a:ext cx="7772400" cy="2040255"/>
            <a:chOff x="749" y="5110"/>
            <a:chExt cx="12240" cy="3213"/>
          </a:xfrm>
        </p:grpSpPr>
        <p:sp>
          <p:nvSpPr>
            <p:cNvPr id="4" name="文本框 3"/>
            <p:cNvSpPr txBox="1"/>
            <p:nvPr/>
          </p:nvSpPr>
          <p:spPr>
            <a:xfrm>
              <a:off x="907" y="5110"/>
              <a:ext cx="2135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800">
                  <a:solidFill>
                    <a:schemeClr val="bg1"/>
                  </a:solidFill>
                  <a:latin typeface="字魂27号-布丁体" panose="00000500000000000000" charset="-122"/>
                  <a:ea typeface="字魂27号-布丁体" panose="00000500000000000000" charset="-122"/>
                </a:rPr>
                <a:t>Travel</a:t>
              </a: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749" y="5567"/>
              <a:ext cx="12240" cy="2756"/>
              <a:chOff x="749" y="5567"/>
              <a:chExt cx="12240" cy="2756"/>
            </a:xfrm>
          </p:grpSpPr>
          <p:sp>
            <p:nvSpPr>
              <p:cNvPr id="5" name="文本框 4"/>
              <p:cNvSpPr txBox="1"/>
              <p:nvPr/>
            </p:nvSpPr>
            <p:spPr>
              <a:xfrm>
                <a:off x="749" y="5567"/>
                <a:ext cx="12240" cy="1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7200">
                    <a:solidFill>
                      <a:schemeClr val="bg1"/>
                    </a:solidFill>
                    <a:latin typeface="字魂27号-布丁体" panose="00000500000000000000" charset="-122"/>
                    <a:ea typeface="字魂27号-布丁体" panose="00000500000000000000" charset="-122"/>
                  </a:rPr>
                  <a:t>春夏造趣 肆玩出彩</a:t>
                </a:r>
                <a:endParaRPr lang="zh-CN" altLang="en-US" sz="7200">
                  <a:solidFill>
                    <a:schemeClr val="bg1"/>
                  </a:solidFill>
                  <a:latin typeface="Freehand521 BT" panose="03080802030307080304" charset="0"/>
                  <a:ea typeface="字魂189号-星岩乐黑体" panose="00000500000000000000" charset="-122"/>
                </a:endParaRP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5667" y="7113"/>
                <a:ext cx="6029" cy="1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zh-CN" altLang="en-US" sz="4400">
                    <a:solidFill>
                      <a:srgbClr val="FFC100"/>
                    </a:solidFill>
                    <a:latin typeface="Freehand521 BT" panose="03080802030307080304" charset="0"/>
                    <a:ea typeface="字魂189号-星岩乐黑体" panose="00000500000000000000" charset="-122"/>
                    <a:cs typeface="Freehand521 BT" panose="03080802030307080304" charset="0"/>
                  </a:rPr>
                  <a:t>Sen chun ri hui</a:t>
                </a:r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5229225" y="3648710"/>
            <a:ext cx="2142490" cy="1612900"/>
            <a:chOff x="4518" y="7969"/>
            <a:chExt cx="4914" cy="370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518" y="8576"/>
              <a:ext cx="491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V="1">
              <a:off x="5395" y="7969"/>
              <a:ext cx="58" cy="37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/>
        </p:nvGrpSpPr>
        <p:grpSpPr>
          <a:xfrm flipH="1" flipV="1">
            <a:off x="9562465" y="4020185"/>
            <a:ext cx="1377950" cy="2023745"/>
            <a:chOff x="4518" y="7969"/>
            <a:chExt cx="4914" cy="3700"/>
          </a:xfrm>
        </p:grpSpPr>
        <p:cxnSp>
          <p:nvCxnSpPr>
            <p:cNvPr id="20" name="直接连接符 19"/>
            <p:cNvCxnSpPr/>
            <p:nvPr/>
          </p:nvCxnSpPr>
          <p:spPr>
            <a:xfrm>
              <a:off x="4518" y="8576"/>
              <a:ext cx="491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flipV="1">
              <a:off x="5395" y="7969"/>
              <a:ext cx="58" cy="37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文本框 10"/>
          <p:cNvSpPr txBox="1"/>
          <p:nvPr/>
        </p:nvSpPr>
        <p:spPr>
          <a:xfrm>
            <a:off x="5962650" y="4019550"/>
            <a:ext cx="3916680" cy="1383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 Light" panose="02010600030101010101" charset="-122"/>
                <a:ea typeface="等线 Light" panose="02010600030101010101" charset="-122"/>
                <a:cs typeface="阿里巴巴普惠体 R" panose="00020600040101010101" charset="-122"/>
              </a:rPr>
              <a:t>市井小巷的烟火缭绕</a:t>
            </a:r>
          </a:p>
          <a:p>
            <a:pPr algn="l">
              <a:lnSpc>
                <a:spcPct val="150000"/>
              </a:lnSpc>
            </a:pPr>
            <a:r>
              <a:rPr 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 Light" panose="02010600030101010101" charset="-122"/>
                <a:ea typeface="等线 Light" panose="02010600030101010101" charset="-122"/>
                <a:cs typeface="阿里巴巴普惠体 R" panose="00020600040101010101" charset="-122"/>
              </a:rPr>
              <a:t>车水马龙的世界府园</a:t>
            </a:r>
          </a:p>
          <a:p>
            <a:pPr algn="l">
              <a:lnSpc>
                <a:spcPct val="150000"/>
              </a:lnSpc>
            </a:pPr>
            <a:r>
              <a:rPr 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 Light" panose="02010600030101010101" charset="-122"/>
                <a:ea typeface="等线 Light" panose="02010600030101010101" charset="-122"/>
                <a:cs typeface="阿里巴巴普惠体 R" panose="00020600040101010101" charset="-122"/>
              </a:rPr>
              <a:t>春色躁动，熟悉的一切又回来了</a:t>
            </a:r>
          </a:p>
          <a:p>
            <a:pPr algn="l">
              <a:lnSpc>
                <a:spcPct val="150000"/>
              </a:lnSpc>
            </a:pPr>
            <a:r>
              <a:rPr lang="zh-CN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 Light" panose="02010600030101010101" charset="-122"/>
                <a:ea typeface="等线 Light" panose="02010600030101010101" charset="-122"/>
                <a:cs typeface="阿里巴巴普惠体 R" panose="00020600040101010101" charset="-122"/>
              </a:rPr>
              <a:t>种一粒春天的种子，撩动这稍纵即逝的春日时光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/Users/Administrator/AppData/Local/Temp/picturecompress_20220224114855/output_4.jpgoutput_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20650"/>
            <a:ext cx="12192635" cy="697865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-634365"/>
            <a:ext cx="12192635" cy="8127365"/>
          </a:xfrm>
          <a:prstGeom prst="rect">
            <a:avLst/>
          </a:prstGeom>
          <a:solidFill>
            <a:srgbClr val="50652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73430" y="1102360"/>
            <a:ext cx="1935480" cy="2214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3800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78430" y="2045335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6600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城市逃跑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708910" y="3244215"/>
            <a:ext cx="84124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5400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赶赴一场超沉浸</a:t>
            </a:r>
            <a:r>
              <a:rPr lang="zh-CN" altLang="en-US" sz="5400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  <a:sym typeface="+mn-ea"/>
              </a:rPr>
              <a:t>的</a:t>
            </a:r>
            <a:r>
              <a:rPr lang="zh-CN" altLang="en-US" sz="5400">
                <a:solidFill>
                  <a:schemeClr val="bg1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自然畅想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809875" y="4182745"/>
            <a:ext cx="711962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>
                <a:solidFill>
                  <a:srgbClr val="EDC62B"/>
                </a:solidFill>
                <a:latin typeface="字魂27号-布丁体" panose="00000500000000000000" charset="-122"/>
                <a:ea typeface="字魂27号-布丁体" panose="00000500000000000000" charset="-122"/>
              </a:rPr>
              <a:t>Run away from the city and have a natural imagination.</a:t>
            </a:r>
          </a:p>
        </p:txBody>
      </p:sp>
      <p:pic>
        <p:nvPicPr>
          <p:cNvPr id="10" name="图片 9" descr="远景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4110" y="2255520"/>
            <a:ext cx="686435" cy="6864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heme/theme1.xml><?xml version="1.0" encoding="utf-8"?>
<a:theme xmlns:a="http://schemas.openxmlformats.org/drawingml/2006/main" name="ppt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2098</Words>
  <Application>Microsoft Office PowerPoint</Application>
  <PresentationFormat>自定义</PresentationFormat>
  <Paragraphs>261</Paragraphs>
  <Slides>47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62" baseType="lpstr">
      <vt:lpstr>Arial</vt:lpstr>
      <vt:lpstr>宋体</vt:lpstr>
      <vt:lpstr>微软雅黑</vt:lpstr>
      <vt:lpstr>Freehand521 BT</vt:lpstr>
      <vt:lpstr>方正中倩简体</vt:lpstr>
      <vt:lpstr>Wingdings</vt:lpstr>
      <vt:lpstr>阿里巴巴普惠体 R</vt:lpstr>
      <vt:lpstr>等线 Light</vt:lpstr>
      <vt:lpstr>Calibri</vt:lpstr>
      <vt:lpstr>阿里巴巴普惠体 B</vt:lpstr>
      <vt:lpstr>贩梦星球便利店</vt:lpstr>
      <vt:lpstr>字魂189号-星岩乐黑体</vt:lpstr>
      <vt:lpstr>字魂27号-布丁体</vt:lpstr>
      <vt:lpstr>等线</vt:lpstr>
      <vt:lpstr>ppt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xb21cn</cp:lastModifiedBy>
  <cp:revision>169</cp:revision>
  <dcterms:created xsi:type="dcterms:W3CDTF">2019-06-19T02:08:00Z</dcterms:created>
  <dcterms:modified xsi:type="dcterms:W3CDTF">2022-03-27T01:33:31Z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F4CD162A53A5444A8EDA45E1B36594C6</vt:lpwstr>
  </property>
  <property fmtid="{D5CDD505-2E9C-101B-9397-08002B2CF9AE}" pid="3" name="KSOProductBuildVer">
    <vt:lpwstr>2052-11.1.0.11365</vt:lpwstr>
  </property>
  <property fmtid="{D5CDD505-2E9C-101B-9397-08002B2CF9AE}" pid="4" name="NXPowerLiteLastOptimized">
    <vt:lpwstr>7020338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