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6"/>
  </p:notesMasterIdLst>
  <p:sldIdLst>
    <p:sldId id="378" r:id="rId3"/>
    <p:sldId id="259" r:id="rId4"/>
    <p:sldId id="261" r:id="rId5"/>
    <p:sldId id="264" r:id="rId6"/>
    <p:sldId id="265" r:id="rId7"/>
    <p:sldId id="263" r:id="rId8"/>
    <p:sldId id="257" r:id="rId9"/>
    <p:sldId id="267" r:id="rId10"/>
    <p:sldId id="260" r:id="rId11"/>
    <p:sldId id="274" r:id="rId12"/>
    <p:sldId id="256" r:id="rId13"/>
    <p:sldId id="276" r:id="rId14"/>
    <p:sldId id="285" r:id="rId15"/>
    <p:sldId id="357" r:id="rId16"/>
    <p:sldId id="277" r:id="rId17"/>
    <p:sldId id="278" r:id="rId18"/>
    <p:sldId id="280" r:id="rId19"/>
    <p:sldId id="286" r:id="rId20"/>
    <p:sldId id="279" r:id="rId21"/>
    <p:sldId id="353" r:id="rId22"/>
    <p:sldId id="281" r:id="rId23"/>
    <p:sldId id="282" r:id="rId24"/>
    <p:sldId id="284" r:id="rId25"/>
    <p:sldId id="283" r:id="rId26"/>
    <p:sldId id="287" r:id="rId27"/>
    <p:sldId id="258" r:id="rId28"/>
    <p:sldId id="288" r:id="rId29"/>
    <p:sldId id="289" r:id="rId30"/>
    <p:sldId id="290" r:id="rId31"/>
    <p:sldId id="356" r:id="rId32"/>
    <p:sldId id="300" r:id="rId33"/>
    <p:sldId id="301" r:id="rId34"/>
    <p:sldId id="302" r:id="rId35"/>
    <p:sldId id="292" r:id="rId37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37C9"/>
    <a:srgbClr val="052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46"/>
    <p:restoredTop sz="94800"/>
  </p:normalViewPr>
  <p:slideViewPr>
    <p:cSldViewPr snapToGrid="0" snapToObjects="1" showGuides="1">
      <p:cViewPr varScale="1">
        <p:scale>
          <a:sx n="124" d="100"/>
          <a:sy n="124" d="100"/>
        </p:scale>
        <p:origin x="108" y="60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1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AD18C-5506-EA45-8971-FC40A49C299B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829DC-99FD-524E-A949-F9B88A489D6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530" y="1143000"/>
            <a:ext cx="548694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2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kumimoji="1" lang="zh-CN" altLang="en-US"/>
          </a:p>
        </p:txBody>
      </p:sp>
      <p:sp>
        <p:nvSpPr>
          <p:cNvPr id="5632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等线" panose="02010600030101010101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488BF9-CC25-6044-AE4C-C28AF685492D}" type="slidenum">
              <a:rPr lang="zh-CN" altLang="en-US">
                <a:latin typeface="等线" panose="02010600030101010101" charset="-122"/>
              </a:rPr>
            </a:fld>
            <a:endParaRPr lang="zh-CN" altLang="en-US">
              <a:latin typeface="等线" panose="02010600030101010101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50" y="1122363"/>
            <a:ext cx="91449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50" y="3602038"/>
            <a:ext cx="91449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32" y="1709738"/>
            <a:ext cx="1051663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932" y="4589463"/>
            <a:ext cx="1051663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83" y="1825625"/>
            <a:ext cx="518211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808" y="1825625"/>
            <a:ext cx="518211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365125"/>
            <a:ext cx="10516635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871" y="1681163"/>
            <a:ext cx="515829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871" y="2505075"/>
            <a:ext cx="5158295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808" y="1681163"/>
            <a:ext cx="518369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808" y="2505075"/>
            <a:ext cx="518369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57200"/>
            <a:ext cx="39326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698" y="987425"/>
            <a:ext cx="617280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871" y="2057400"/>
            <a:ext cx="39326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57200"/>
            <a:ext cx="39326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698" y="987425"/>
            <a:ext cx="61728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871" y="2057400"/>
            <a:ext cx="39326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759" y="365125"/>
            <a:ext cx="2629159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83" y="365125"/>
            <a:ext cx="7735062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3" y="365125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3" y="1825625"/>
            <a:ext cx="105166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3" y="6356350"/>
            <a:ext cx="2743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BDEFF-F799-3542-BBF7-EC1E2B0D491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998" y="6356350"/>
            <a:ext cx="4115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448" y="6356350"/>
            <a:ext cx="2743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2CF70-8F33-1142-A0F7-28C306088E0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jpe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jpeg"/><Relationship Id="rId1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5.jpeg"/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27958" y="1010653"/>
            <a:ext cx="266446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7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</a:t>
            </a:r>
            <a:r>
              <a:rPr kumimoji="1" lang="en-US" altLang="zh-CN" sz="54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ransit</a:t>
            </a:r>
            <a:endParaRPr kumimoji="1" lang="zh-CN" altLang="en-US" sz="54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0778" y="1092277"/>
            <a:ext cx="278003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        我们插上翅膀</a:t>
            </a:r>
            <a:endParaRPr kumimoji="1" lang="en-US" altLang="zh-CN" sz="24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  <a:p>
            <a:r>
              <a:rPr kumimoji="1" lang="zh-CN" altLang="en-US" sz="2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穿过时空的隧道</a:t>
            </a:r>
            <a:endParaRPr kumimoji="1" lang="en-US" altLang="zh-CN" sz="24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  <a:p>
            <a:r>
              <a:rPr kumimoji="1" lang="zh-CN" altLang="en-US" sz="2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  去到心中的目的地</a:t>
            </a:r>
            <a:endParaRPr kumimoji="1" lang="zh-CN" altLang="en-US" sz="24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99982" y="444987"/>
            <a:ext cx="1706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0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想象中</a:t>
            </a:r>
            <a:endParaRPr lang="zh-CN" alt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851086" y="0"/>
            <a:ext cx="310769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7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O</a:t>
            </a:r>
            <a:r>
              <a:rPr kumimoji="1" lang="en-US" altLang="zh-CN" sz="54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riented</a:t>
            </a:r>
            <a:endParaRPr kumimoji="1" lang="zh-CN" altLang="en-US" sz="54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448561" y="4458975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城市生活紧密联动</a:t>
            </a:r>
            <a:endParaRPr kumimoji="1" lang="zh-CN" altLang="en-US" sz="24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84549" y="3637547"/>
            <a:ext cx="1554480" cy="922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5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未来</a:t>
            </a:r>
            <a:endParaRPr kumimoji="1" lang="en-US" altLang="zh-CN" sz="54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65543" y="4922783"/>
            <a:ext cx="4450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多维立体的交通网络带我们走向</a:t>
            </a:r>
            <a:endParaRPr kumimoji="1" lang="zh-CN" altLang="en-US" sz="24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51086" y="5382305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每一份生活的美好</a:t>
            </a:r>
            <a:endParaRPr kumimoji="1" lang="zh-CN" altLang="en-US" sz="24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3526" y="425116"/>
            <a:ext cx="4476115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72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D</a:t>
            </a:r>
            <a:r>
              <a:rPr kumimoji="1" lang="en-US" altLang="zh-CN" sz="54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evelopment</a:t>
            </a:r>
            <a:endParaRPr kumimoji="1" lang="zh-CN" altLang="en-US" sz="54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81701" y="3616659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会是什么模样？</a:t>
            </a:r>
            <a:endParaRPr kumimoji="1" lang="zh-CN" altLang="en-US" sz="2800" dirty="0">
              <a:solidFill>
                <a:schemeClr val="bg1"/>
              </a:solidFill>
              <a:latin typeface="华文姚体_XM" panose="02010800040101010101" pitchFamily="2" charset="-122"/>
              <a:ea typeface="华文姚体_XM" panose="02010800040101010101" pitchFamily="2" charset="-122"/>
              <a:cs typeface="雅痞-简" panose="020F0603040207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0484" y="2847218"/>
            <a:ext cx="353568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4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未来城市生活</a:t>
            </a:r>
            <a:endParaRPr lang="zh-CN" altLang="en-US" sz="4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76991" y="1560883"/>
            <a:ext cx="165862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9900" dirty="0">
                <a:solidFill>
                  <a:schemeClr val="bg1">
                    <a:alpha val="6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</a:t>
            </a:r>
            <a:endParaRPr kumimoji="1" lang="zh-CN" altLang="en-US" sz="19900" dirty="0">
              <a:solidFill>
                <a:schemeClr val="bg1">
                  <a:alpha val="6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74191" y="1560882"/>
            <a:ext cx="200787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9900" dirty="0">
                <a:solidFill>
                  <a:schemeClr val="bg1">
                    <a:alpha val="6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O</a:t>
            </a:r>
            <a:endParaRPr kumimoji="1" lang="zh-CN" altLang="en-US" sz="19900" dirty="0">
              <a:solidFill>
                <a:schemeClr val="bg1">
                  <a:alpha val="6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22449" y="1560882"/>
            <a:ext cx="1992630" cy="3153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9900" dirty="0">
                <a:solidFill>
                  <a:schemeClr val="bg1">
                    <a:alpha val="6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D</a:t>
            </a:r>
            <a:endParaRPr kumimoji="1" lang="zh-CN" altLang="en-US" sz="19900" dirty="0">
              <a:solidFill>
                <a:schemeClr val="bg1">
                  <a:alpha val="6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31140" y="2395471"/>
            <a:ext cx="32308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8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一切未可知</a:t>
            </a:r>
            <a:endParaRPr lang="zh-CN" altLang="en-US" sz="4800" dirty="0"/>
          </a:p>
        </p:txBody>
      </p:sp>
      <p:sp>
        <p:nvSpPr>
          <p:cNvPr id="3" name="矩形 2"/>
          <p:cNvSpPr/>
          <p:nvPr/>
        </p:nvSpPr>
        <p:spPr>
          <a:xfrm>
            <a:off x="4850521" y="3226468"/>
            <a:ext cx="384048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4800" dirty="0">
                <a:solidFill>
                  <a:schemeClr val="bg1"/>
                </a:solidFill>
                <a:latin typeface="华文姚体_XM" panose="02010800040101010101" pitchFamily="2" charset="-122"/>
                <a:ea typeface="华文姚体_XM" panose="02010800040101010101" pitchFamily="2" charset="-122"/>
                <a:cs typeface="雅痞-简" panose="020F0603040207020204" pitchFamily="34" charset="-122"/>
              </a:rPr>
              <a:t>一切皆可想象</a:t>
            </a:r>
            <a:endParaRPr lang="zh-CN" altLang="en-US" sz="4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8324" y="2306053"/>
            <a:ext cx="4483735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0" dirty="0">
                <a:solidFill>
                  <a:srgbClr val="052AF8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畅想</a:t>
            </a:r>
            <a:r>
              <a:rPr kumimoji="1" lang="en-US" altLang="zh-CN" sz="8000" dirty="0">
                <a:solidFill>
                  <a:srgbClr val="052AF8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-</a:t>
            </a:r>
            <a:r>
              <a:rPr kumimoji="1" lang="zh-CN" altLang="en-US" sz="8000" dirty="0">
                <a:solidFill>
                  <a:srgbClr val="052AF8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未来</a:t>
            </a:r>
            <a:endParaRPr kumimoji="1" lang="zh-CN" altLang="en-US" sz="8000" dirty="0">
              <a:solidFill>
                <a:srgbClr val="052AF8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22492" y="2306053"/>
            <a:ext cx="4483735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0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畅想</a:t>
            </a:r>
            <a:r>
              <a:rPr kumimoji="1" lang="en-US" altLang="zh-CN" sz="80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-</a:t>
            </a:r>
            <a:r>
              <a:rPr kumimoji="1" lang="zh-CN" altLang="en-US" sz="80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未来</a:t>
            </a:r>
            <a:endParaRPr kumimoji="1" lang="zh-CN" altLang="en-US" sz="80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2492" y="3429000"/>
            <a:ext cx="33782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spc="300" dirty="0">
                <a:solidFill>
                  <a:srgbClr val="052AF8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TOD</a:t>
            </a:r>
            <a:r>
              <a:rPr kumimoji="1" lang="zh-CN" altLang="en-US" sz="2800" spc="300" dirty="0">
                <a:solidFill>
                  <a:srgbClr val="052AF8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未来城市想象</a:t>
            </a:r>
            <a:endParaRPr kumimoji="1" lang="zh-CN" altLang="en-US" sz="2800" spc="300" dirty="0">
              <a:solidFill>
                <a:srgbClr val="052AF8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4576" y="3429000"/>
            <a:ext cx="33782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TOD</a:t>
            </a:r>
            <a:r>
              <a:rPr kumimoji="1" lang="zh-CN" altLang="en-US" sz="28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未来城市想象</a:t>
            </a:r>
            <a:endParaRPr kumimoji="1" lang="zh-CN" altLang="en-US" sz="28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2492" y="3975874"/>
            <a:ext cx="455358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spc="3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某地产 </a:t>
            </a:r>
            <a:r>
              <a:rPr kumimoji="1" lang="en-US" altLang="zh-CN" sz="1400" spc="3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TOD</a:t>
            </a:r>
            <a:r>
              <a:rPr kumimoji="1" lang="zh-CN" altLang="en-US" sz="1400" spc="300" dirty="0">
                <a:solidFill>
                  <a:schemeClr val="bg1"/>
                </a:solidFill>
                <a:latin typeface="PingFang SC Light" panose="020B0300000000000000" pitchFamily="34" charset="-122"/>
                <a:ea typeface="PingFang SC Light" panose="020B0300000000000000" pitchFamily="34" charset="-122"/>
              </a:rPr>
              <a:t>城市单元儿童想象画展 策划方案</a:t>
            </a:r>
            <a:endParaRPr kumimoji="1" lang="zh-CN" altLang="en-US" sz="1400" spc="300" dirty="0">
              <a:solidFill>
                <a:schemeClr val="bg1"/>
              </a:solidFill>
              <a:latin typeface="PingFang SC Light" panose="020B0300000000000000" pitchFamily="34" charset="-122"/>
              <a:ea typeface="PingFang SC Light" panose="020B0300000000000000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62533" y="2457452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活动概要</a:t>
            </a:r>
            <a:endParaRPr kumimoji="1" lang="zh-CN" altLang="en-US" sz="60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00874" y="3597441"/>
            <a:ext cx="544629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活动主题：</a:t>
            </a:r>
            <a:r>
              <a:rPr kumimoji="1" lang="en-US" altLang="zh-CN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城市单元儿童想象画展</a:t>
            </a:r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活动时间：</a:t>
            </a:r>
            <a:r>
              <a:rPr kumimoji="1" lang="en-US" altLang="zh-CN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2022</a:t>
            </a:r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年</a:t>
            </a:r>
            <a:r>
              <a:rPr kumimoji="1" lang="en-US" altLang="zh-CN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XXXXXXX</a:t>
            </a:r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活动地点：</a:t>
            </a:r>
            <a:r>
              <a:rPr kumimoji="1" lang="en-US" altLang="zh-CN" sz="1600" dirty="0" err="1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xxxx</a:t>
            </a:r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售楼部</a:t>
            </a:r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活动内容：以孩子的视角看待地铁与城市之间的关系，描绘未来城市的画卷，所有的作品均用于展出及线上拍卖，拍卖金额将捐献给公益机构，用于公益行为。</a:t>
            </a:r>
            <a:endParaRPr kumimoji="1" lang="zh-CN" altLang="en-US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1797314" y="3473115"/>
            <a:ext cx="8598572" cy="0"/>
          </a:xfrm>
          <a:prstGeom prst="lin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62533" y="2457452"/>
            <a:ext cx="3230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活动受众</a:t>
            </a:r>
            <a:endParaRPr kumimoji="1" lang="zh-CN" altLang="en-US" sz="60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cxnSp>
        <p:nvCxnSpPr>
          <p:cNvPr id="4" name="直线连接符 3"/>
          <p:cNvCxnSpPr/>
          <p:nvPr/>
        </p:nvCxnSpPr>
        <p:spPr>
          <a:xfrm>
            <a:off x="1797314" y="3473115"/>
            <a:ext cx="8598572" cy="0"/>
          </a:xfrm>
          <a:prstGeom prst="lin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208894" y="3647801"/>
            <a:ext cx="418699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绘画对象：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6~12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岁儿童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观展对象：小画家及其家长、媒体朋友、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XXX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意向客户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223" y="1539157"/>
            <a:ext cx="31673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活动时间轴</a:t>
            </a:r>
            <a:endParaRPr kumimoji="1" lang="zh-CN" altLang="en-US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6592" y="2466474"/>
            <a:ext cx="10800016" cy="18608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cxnSp>
        <p:nvCxnSpPr>
          <p:cNvPr id="5" name="直线连接符 4"/>
          <p:cNvCxnSpPr/>
          <p:nvPr/>
        </p:nvCxnSpPr>
        <p:spPr>
          <a:xfrm>
            <a:off x="1821379" y="3769859"/>
            <a:ext cx="8710863" cy="0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/>
        </p:nvCxnSpPr>
        <p:spPr>
          <a:xfrm flipV="1">
            <a:off x="2134199" y="3208421"/>
            <a:ext cx="0" cy="565448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762943" y="3849524"/>
            <a:ext cx="7340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09358" y="2693224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机构邀约孩子</a:t>
            </a:r>
            <a:endParaRPr kumimoji="1" lang="en-US" altLang="zh-CN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开始绘画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cxnSp>
        <p:nvCxnSpPr>
          <p:cNvPr id="10" name="直线连接符 9"/>
          <p:cNvCxnSpPr/>
          <p:nvPr/>
        </p:nvCxnSpPr>
        <p:spPr>
          <a:xfrm flipV="1">
            <a:off x="4545526" y="3208421"/>
            <a:ext cx="0" cy="565448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174270" y="3849524"/>
            <a:ext cx="73406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42885" y="2693224"/>
            <a:ext cx="16052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线下画展启动</a:t>
            </a:r>
            <a:endParaRPr kumimoji="1" lang="en-US" altLang="zh-CN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线上图片页面上线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cxnSp>
        <p:nvCxnSpPr>
          <p:cNvPr id="13" name="直线连接符 12"/>
          <p:cNvCxnSpPr/>
          <p:nvPr/>
        </p:nvCxnSpPr>
        <p:spPr>
          <a:xfrm flipV="1">
            <a:off x="7544815" y="3208420"/>
            <a:ext cx="0" cy="565448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173559" y="3849523"/>
            <a:ext cx="8318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13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19980" y="2693223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统计投票结果</a:t>
            </a:r>
            <a:endParaRPr kumimoji="1" lang="en-US" altLang="zh-CN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并产生名次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cxnSp>
        <p:nvCxnSpPr>
          <p:cNvPr id="16" name="直线连接符 15"/>
          <p:cNvCxnSpPr/>
          <p:nvPr/>
        </p:nvCxnSpPr>
        <p:spPr>
          <a:xfrm flipV="1">
            <a:off x="3225067" y="3400926"/>
            <a:ext cx="0" cy="372943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778027" y="3093149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线上预热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cxnSp>
        <p:nvCxnSpPr>
          <p:cNvPr id="19" name="直线连接符 18"/>
          <p:cNvCxnSpPr/>
          <p:nvPr/>
        </p:nvCxnSpPr>
        <p:spPr>
          <a:xfrm flipV="1">
            <a:off x="6063743" y="3400926"/>
            <a:ext cx="0" cy="372943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438909" y="3093149"/>
            <a:ext cx="12496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线上热度维持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cxnSp>
        <p:nvCxnSpPr>
          <p:cNvPr id="21" name="直线连接符 20"/>
          <p:cNvCxnSpPr/>
          <p:nvPr/>
        </p:nvCxnSpPr>
        <p:spPr>
          <a:xfrm flipV="1">
            <a:off x="10201379" y="3400926"/>
            <a:ext cx="0" cy="372943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754339" y="3093149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互动后宣</a:t>
            </a:r>
            <a:endParaRPr kumimoji="1" lang="en-US" altLang="zh-CN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cxnSp>
        <p:nvCxnSpPr>
          <p:cNvPr id="23" name="直线连接符 22"/>
          <p:cNvCxnSpPr/>
          <p:nvPr/>
        </p:nvCxnSpPr>
        <p:spPr>
          <a:xfrm flipV="1">
            <a:off x="9042418" y="3208420"/>
            <a:ext cx="0" cy="565448"/>
          </a:xfrm>
          <a:prstGeom prst="line">
            <a:avLst/>
          </a:prstGeom>
          <a:ln w="31750">
            <a:solidFill>
              <a:srgbClr val="B737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8671162" y="3849523"/>
            <a:ext cx="83185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14</a:t>
            </a:r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417578" y="2800944"/>
            <a:ext cx="12496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1400" dirty="0">
                <a:solidFill>
                  <a:srgbClr val="B737C9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作品线上义卖</a:t>
            </a:r>
            <a:endParaRPr kumimoji="1" lang="zh-CN" altLang="en-US" sz="1400" dirty="0">
              <a:solidFill>
                <a:srgbClr val="B737C9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46258" y="2921168"/>
            <a:ext cx="49834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活动整体流程</a:t>
            </a:r>
            <a:endParaRPr kumimoji="1" lang="zh-CN" altLang="en-US" sz="60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341902" y="247767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儿童绘画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~5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7085" y="1880945"/>
            <a:ext cx="2470484" cy="1852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0853" y="3922299"/>
            <a:ext cx="2037348" cy="15280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4138" y="1604211"/>
            <a:ext cx="2159354" cy="16195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73787" y="3437021"/>
            <a:ext cx="1733529" cy="13001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/>
          <p:cNvSpPr txBox="1"/>
          <p:nvPr/>
        </p:nvSpPr>
        <p:spPr>
          <a:xfrm>
            <a:off x="6096600" y="2213400"/>
            <a:ext cx="5494421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日起，由 绘画机构 负责对意向参与本次绘画活动的孩子及家庭进行邀约。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~5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日，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5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天时间内，由绘画机构专业美术老师负责带领参加活动的孩子们，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以“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未来城市想象”为主题进行绘画创作。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期间安排摄影摄像对创作及课程进行记录，便于后期宣传。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41903" y="247767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线上预热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2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7124" y="1752599"/>
            <a:ext cx="2210383" cy="3930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5992" y="1752600"/>
            <a:ext cx="2214263" cy="3930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8739" y="1752599"/>
            <a:ext cx="2210383" cy="3930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7867606" y="1908601"/>
            <a:ext cx="3859774" cy="350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sz="12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模式：以公共交通为导向的开发</a:t>
            </a:r>
            <a:endParaRPr kumimoji="1" lang="en-US" altLang="zh-CN" sz="12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sz="12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12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transit-oriented development</a:t>
            </a:r>
            <a:r>
              <a:rPr kumimoji="1" lang="zh-CN" altLang="en-US" sz="12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）</a:t>
            </a:r>
            <a:endParaRPr kumimoji="1" lang="en-US" altLang="zh-CN" sz="12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2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日，以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三个字母的解释延展发布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3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张线上海报为本次活动预热，同时旨在加深大众对“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”模式的认知。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设计风格采用类似“纪念碑谷”的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2.5D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插画风格，畅想地铁与未来城市的联系。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这一设计风格同时能满足成年人与孩子的审美，引起对本次活动的关注。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214131" y="1572126"/>
            <a:ext cx="989965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800" dirty="0">
                <a:solidFill>
                  <a:schemeClr val="bg1">
                    <a:alpha val="8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O</a:t>
            </a:r>
            <a:endParaRPr kumimoji="1" lang="zh-CN" altLang="en-US" sz="6600" dirty="0">
              <a:solidFill>
                <a:schemeClr val="bg1">
                  <a:alpha val="8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7124" y="1515979"/>
            <a:ext cx="83566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800" dirty="0">
                <a:solidFill>
                  <a:schemeClr val="bg1">
                    <a:alpha val="8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T</a:t>
            </a:r>
            <a:endParaRPr kumimoji="1" lang="zh-CN" altLang="en-US" sz="6600" dirty="0">
              <a:solidFill>
                <a:schemeClr val="bg1">
                  <a:alpha val="8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8739" y="1572126"/>
            <a:ext cx="9829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8800" dirty="0">
                <a:solidFill>
                  <a:schemeClr val="bg2">
                    <a:lumMod val="90000"/>
                    <a:alpha val="80000"/>
                  </a:schemeClr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D</a:t>
            </a:r>
            <a:endParaRPr kumimoji="1" lang="zh-CN" altLang="en-US" sz="6600" dirty="0">
              <a:solidFill>
                <a:schemeClr val="bg2">
                  <a:lumMod val="90000"/>
                  <a:alpha val="80000"/>
                </a:schemeClr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41905" y="247767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线下画展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~12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08260" y="2269072"/>
            <a:ext cx="1376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签到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9855"/>
          <a:stretch>
            <a:fillRect/>
          </a:stretch>
        </p:blipFill>
        <p:spPr>
          <a:xfrm>
            <a:off x="1878587" y="1440041"/>
            <a:ext cx="2093795" cy="1255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29674" y="4459706"/>
            <a:ext cx="1891938" cy="1418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2846000" y="2946748"/>
            <a:ext cx="1947965" cy="12615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7743706" y="2695387"/>
            <a:ext cx="3973496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现场搭建“填色签到墙”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把近年来大火的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《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秘密花园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》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填色游戏搬到活动现场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以“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未来城市想象”为主题，由地铁和城市的关系延展，设计签到填色画面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（该填色签到墙将在画展的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天时间内持续在现场展出）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027932" y="2351782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领导发言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2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749403" y="2865348"/>
            <a:ext cx="39734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邀请项目领导针对本次画展的初衷、愿景发表讲话，并畅谈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模式对项目，以及对未来城市建设的贡献。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764181" y="1554535"/>
            <a:ext cx="2710027" cy="1910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2211161" y="3833293"/>
            <a:ext cx="2651524" cy="1423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41905" y="247767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线下画展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~12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08260" y="2228967"/>
            <a:ext cx="13766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剪彩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3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396931" y="3167044"/>
            <a:ext cx="3079415" cy="1703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6470" y="1324985"/>
            <a:ext cx="2313535" cy="1641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69057" y="5070490"/>
            <a:ext cx="1804069" cy="1200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7783811" y="2828835"/>
            <a:ext cx="39734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邀请项目领导、媒体嘉宾和儿童画家代表参与剪彩仪式。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709084" y="1796717"/>
            <a:ext cx="2975811" cy="29758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027930" y="2351782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发放麦穗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4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5477" y="1870520"/>
            <a:ext cx="2493766" cy="268705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799853" y="2967335"/>
            <a:ext cx="397349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剪彩仪式结束后，由工作人员给每一位到场嘉宾发放一支麦穗，作为画展投票道具。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21998" y="2456056"/>
            <a:ext cx="31673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小画家分享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5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823916" y="3199945"/>
            <a:ext cx="3973496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邀请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3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位小画家（由绘画机构前期推选）上台，展示自己的绘画作品，并分享自己的创作想法，阐述以孩子的视角如何看待地铁与城市的关系。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1550" y="3792836"/>
            <a:ext cx="1823452" cy="1214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6241" y="2357521"/>
            <a:ext cx="2466714" cy="10714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27939" y="2351782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名师发言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823916" y="3199945"/>
            <a:ext cx="3973496" cy="147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由绘画机构创始人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——XXX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老师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上台发言，讲述美术、儿童教育与未来城市的联系，分享小画家们在绘画创作过程中的趣事，并讲解本次活动的内容及社会意义。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768" y="2304822"/>
            <a:ext cx="3393743" cy="2248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27937" y="2351782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鉴赏作品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7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4581" y="2501354"/>
            <a:ext cx="2454443" cy="1840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09117" y="4555743"/>
            <a:ext cx="1967834" cy="1475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7799853" y="2967335"/>
            <a:ext cx="3973496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嘉宾进入场内，欣赏小画家们的画作，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并为心仪的作品献上麦穗，象征为其投票。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sz="14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（每一幅作品下放置“小花篮”，用于放置投票麦穗）</a:t>
            </a:r>
            <a:endParaRPr kumimoji="1" lang="en-US" altLang="zh-CN" sz="14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380" y="575228"/>
            <a:ext cx="1150121" cy="1725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027939" y="2351782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直播访谈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流程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8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98955" y="2351782"/>
            <a:ext cx="3973496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邀请亲子专家，开展直播访谈，针对亲子关系及未来城市对孩子成长的影响，与现场来宾展开讨论。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并邀请项目领导畅谈项目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TOD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模式的理念与愿景，并为公众介绍项目。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直播中穿插地铁与城市相关知识问答环节，有奖答题，活跃现场与直播间内气氛。</a:t>
            </a:r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204" y="3580656"/>
            <a:ext cx="2067034" cy="1372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7653" y="2203625"/>
            <a:ext cx="1652893" cy="1100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41907" y="247767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线上投票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~12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17076" b="13684"/>
          <a:stretch>
            <a:fillRect/>
          </a:stretch>
        </p:blipFill>
        <p:spPr>
          <a:xfrm>
            <a:off x="1204893" y="1691687"/>
            <a:ext cx="2444935" cy="3665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t="19320" b="55088"/>
          <a:stretch>
            <a:fillRect/>
          </a:stretch>
        </p:blipFill>
        <p:spPr>
          <a:xfrm>
            <a:off x="4007683" y="2551450"/>
            <a:ext cx="3167180" cy="1755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7424965" y="2231835"/>
            <a:ext cx="3973496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日线下画展开启的同时，线上投票页面发布，所有小画家的作品以及孩子创作时的想法概述皆会呈现在该页面上。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投票规则：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~12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天的时间内，每人拥有一次投票机会，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12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日当天将根据线上票数</a:t>
            </a:r>
            <a:r>
              <a:rPr kumimoji="1" lang="en-US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+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线下票数的总和，计算出比赛结果。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1804" y="247767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结果产生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13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19" y="1580216"/>
            <a:ext cx="3310233" cy="1700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t="21053" b="23625"/>
          <a:stretch>
            <a:fillRect/>
          </a:stretch>
        </p:blipFill>
        <p:spPr>
          <a:xfrm>
            <a:off x="2547419" y="3577388"/>
            <a:ext cx="3310233" cy="1831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6096600" y="2967335"/>
            <a:ext cx="443163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前五名儿童画家将获得迪士尼家庭畅游套票，其余儿童画家均</a:t>
            </a: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可</a:t>
            </a:r>
            <a:r>
              <a:rPr kumimoji="1" lang="zh-CN" altLang="zh-CN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获得儿童纪念勋章及绘画礼包一份。 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1804" y="247767"/>
            <a:ext cx="25704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结果产生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13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064515" y="2967335"/>
            <a:ext cx="485273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  <a:sym typeface="微软雅黑" panose="020B0503020204020204" charset="-122"/>
              </a:rPr>
              <a:t>参与本次活动的全部小画家将获得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  <a:sym typeface="微软雅黑" panose="020B0503020204020204" charset="-122"/>
            </a:endParaRPr>
          </a:p>
          <a:p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  <a:sym typeface="微软雅黑" panose="020B0503020204020204" charset="-122"/>
              </a:rPr>
              <a:t>活动证书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278" y="1948038"/>
            <a:ext cx="3400955" cy="2584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231957" y="247767"/>
            <a:ext cx="27101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线上义卖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14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~17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506" y="1732547"/>
            <a:ext cx="2051583" cy="3641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375" y="1732547"/>
            <a:ext cx="2439746" cy="1738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6711913" y="3191424"/>
            <a:ext cx="5004001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线上作品投票结果产生后</a:t>
            </a:r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发起为期</a:t>
            </a:r>
            <a:r>
              <a:rPr kumimoji="1" lang="en-US" altLang="zh-CN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3</a:t>
            </a:r>
            <a:r>
              <a:rPr kumimoji="1" lang="zh-CN" altLang="en-US" sz="16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天的线上公益挂售，将爱传递给更多的孩子</a:t>
            </a:r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en-US" altLang="zh-CN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endParaRPr kumimoji="1" lang="zh-CN" altLang="en-US" sz="16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9375" y="3730033"/>
            <a:ext cx="2439746" cy="1644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853011" y="255788"/>
            <a:ext cx="4361180" cy="1076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杭州图书馆巡展</a:t>
            </a:r>
            <a:endParaRPr kumimoji="1" lang="en-US" altLang="zh-CN" sz="44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/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6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月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13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</a:t>
            </a:r>
            <a:r>
              <a:rPr kumimoji="1" lang="en-US" altLang="zh-CN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~20</a:t>
            </a:r>
            <a:r>
              <a:rPr kumimoji="1" lang="zh-CN" altLang="en-US" sz="2000" spc="300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日）</a:t>
            </a:r>
            <a:endParaRPr kumimoji="1" lang="zh-CN" altLang="en-US" sz="2000" spc="300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r="31303"/>
          <a:stretch>
            <a:fillRect/>
          </a:stretch>
        </p:blipFill>
        <p:spPr>
          <a:xfrm>
            <a:off x="2228083" y="3029361"/>
            <a:ext cx="1898815" cy="18408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4094" r="23876"/>
          <a:stretch>
            <a:fillRect/>
          </a:stretch>
        </p:blipFill>
        <p:spPr>
          <a:xfrm>
            <a:off x="4320633" y="2506245"/>
            <a:ext cx="1396519" cy="1443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6096600" y="2967335"/>
            <a:ext cx="540497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本次活动全部展品将同步参与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buSzPct val="100000"/>
            </a:pP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线下画展</a:t>
            </a:r>
            <a:endParaRPr kumimoji="1" lang="en-US" altLang="zh-CN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buSzPct val="100000"/>
            </a:pPr>
            <a:r>
              <a:rPr kumimoji="1" lang="zh-CN" altLang="en-US" dirty="0">
                <a:solidFill>
                  <a:schemeClr val="bg1"/>
                </a:solidFill>
                <a:latin typeface="思源黑体 CN" panose="020B0300000000000000" pitchFamily="34" charset="-128"/>
                <a:ea typeface="思源黑体 CN" panose="020B0300000000000000" pitchFamily="34" charset="-128"/>
              </a:rPr>
              <a:t>并在图书馆进行为期一周的公益巡展</a:t>
            </a:r>
            <a:endParaRPr kumimoji="1" lang="zh-CN" altLang="en-US" dirty="0">
              <a:solidFill>
                <a:schemeClr val="bg1"/>
              </a:solidFill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12721" y="2857000"/>
            <a:ext cx="49834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6000" spc="300" dirty="0">
                <a:solidFill>
                  <a:schemeClr val="bg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活动现场布置</a:t>
            </a:r>
            <a:endParaRPr kumimoji="1" lang="zh-CN" altLang="en-US" sz="6000" spc="300" dirty="0">
              <a:solidFill>
                <a:schemeClr val="bg1"/>
              </a:soli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72" y="2269622"/>
            <a:ext cx="2719641" cy="1813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982" y="2269622"/>
            <a:ext cx="2717576" cy="1813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227" y="2269622"/>
            <a:ext cx="2719641" cy="1813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0537" y="2269622"/>
            <a:ext cx="2723781" cy="1813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/>
          <p:cNvSpPr/>
          <p:nvPr/>
        </p:nvSpPr>
        <p:spPr>
          <a:xfrm>
            <a:off x="940662" y="4222902"/>
            <a:ext cx="15544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签到填色喷绘</a:t>
            </a:r>
            <a:endParaRPr lang="zh-CN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23887" y="4222902"/>
            <a:ext cx="160782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指引</a:t>
            </a:r>
            <a:r>
              <a:rPr kumimoji="1" lang="en-US" altLang="zh-CN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KT</a:t>
            </a:r>
            <a:r>
              <a:rPr kumimoji="1" lang="zh-CN" alt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板画架</a:t>
            </a:r>
            <a:endParaRPr lang="zh-CN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94049" y="4222902"/>
            <a:ext cx="1097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活动喷绘</a:t>
            </a:r>
            <a:endParaRPr lang="zh-CN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08429" y="4222902"/>
            <a:ext cx="1097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甜点茶歇</a:t>
            </a:r>
            <a:endParaRPr lang="zh-CN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535" y="1444627"/>
            <a:ext cx="3272031" cy="2454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t="12281"/>
          <a:stretch>
            <a:fillRect/>
          </a:stretch>
        </p:blipFill>
        <p:spPr>
          <a:xfrm>
            <a:off x="1161535" y="4161339"/>
            <a:ext cx="3278358" cy="1704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r="6416" b="13772"/>
          <a:stretch>
            <a:fillRect/>
          </a:stretch>
        </p:blipFill>
        <p:spPr>
          <a:xfrm>
            <a:off x="4684865" y="4161338"/>
            <a:ext cx="3288690" cy="1704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863" y="1444627"/>
            <a:ext cx="3288691" cy="24540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/>
          <p:cNvSpPr/>
          <p:nvPr/>
        </p:nvSpPr>
        <p:spPr>
          <a:xfrm>
            <a:off x="8810389" y="3234680"/>
            <a:ext cx="26212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麦穗主题氛围造景</a:t>
            </a:r>
            <a:endParaRPr lang="zh-CN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00" y="2057818"/>
            <a:ext cx="3031398" cy="2273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852" y="2057817"/>
            <a:ext cx="4203540" cy="2273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446" y="2057816"/>
            <a:ext cx="3698832" cy="2273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矩形 4"/>
          <p:cNvSpPr/>
          <p:nvPr/>
        </p:nvSpPr>
        <p:spPr>
          <a:xfrm>
            <a:off x="4619272" y="4580439"/>
            <a:ext cx="29260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画框及画作背景美陈</a:t>
            </a:r>
            <a:endParaRPr lang="zh-CN" altLang="en-US" sz="24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70182" y="2768742"/>
            <a:ext cx="3355340" cy="86487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5030" spc="1219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安全预案</a:t>
            </a:r>
            <a:endParaRPr lang="zh-CN" altLang="en-US" sz="5030" spc="1219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01103" y="3742734"/>
            <a:ext cx="8035290" cy="491490"/>
          </a:xfrm>
          <a:prstGeom prst="rect">
            <a:avLst/>
          </a:prstGeom>
          <a:noFill/>
        </p:spPr>
        <p:txBody>
          <a:bodyPr wrap="none" lIns="69669" tIns="34834" rIns="69669" bIns="34834">
            <a:spAutoFit/>
          </a:bodyPr>
          <a:lstStyle/>
          <a:p>
            <a:r>
              <a:rPr lang="en-US" altLang="zh-CN" sz="2745" spc="1219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COUNTERPLAN</a:t>
            </a:r>
            <a:r>
              <a:rPr lang="zh-CN" altLang="en-US" sz="2745" spc="1219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 </a:t>
            </a:r>
            <a:r>
              <a:rPr lang="en-US" altLang="zh-CN" sz="2745" spc="1219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FOR</a:t>
            </a:r>
            <a:r>
              <a:rPr lang="zh-CN" altLang="en-US" sz="2745" spc="1219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 </a:t>
            </a:r>
            <a:r>
              <a:rPr lang="en-US" altLang="zh-CN" sz="2745" spc="1219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SAFETY</a:t>
            </a:r>
            <a:endParaRPr lang="en-US" altLang="zh-CN" sz="2745" spc="1219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13321" y="990046"/>
            <a:ext cx="425323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74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突发停电处理应急预案</a:t>
            </a:r>
            <a:endParaRPr lang="zh-CN" altLang="en-US" sz="274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13322" y="1468564"/>
            <a:ext cx="10069830" cy="749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由电工组安排备用电源发电设备，突发停电时设备由专人启动，保证</a:t>
            </a:r>
            <a:endParaRPr lang="en-US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en-US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现场供电及照明。</a:t>
            </a:r>
            <a:endParaRPr lang="zh-CN" altLang="en-US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1031" y="2875326"/>
            <a:ext cx="10153650" cy="10782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活动临时改期，由主办方协调确定活动的最终日期。需通过专人或电话，及时通知特邀领导和嘉宾，并说明改期原因和活动最终日期，其他嘉宾可通过手机短信形式告知。</a:t>
            </a:r>
            <a:endParaRPr lang="zh-CN" altLang="en-US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3321" y="2360890"/>
            <a:ext cx="425323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74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临时活动改期处理预案</a:t>
            </a:r>
            <a:endParaRPr lang="zh-CN" altLang="en-US" sz="274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11031" y="4142367"/>
            <a:ext cx="303212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74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活动前相关培训</a:t>
            </a:r>
            <a:endParaRPr lang="zh-CN" altLang="en-US" sz="274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1031" y="4634810"/>
            <a:ext cx="22563138" cy="10782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为了保证活动的顺利举办，本公司负责活动工作人员的相关培训。</a:t>
            </a:r>
            <a:endParaRPr lang="en-US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en-US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培训内容涉及：活动内容、活动流程、现场配合及其他人员培训。</a:t>
            </a:r>
            <a:endParaRPr lang="en-US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en-US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其他人员包括：礼仪人员、服务员、安保人员、摄影师等。</a:t>
            </a:r>
            <a:endParaRPr lang="zh-CN" altLang="en-US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39418" y="1456132"/>
            <a:ext cx="1811020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74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医疗预案</a:t>
            </a:r>
            <a:endParaRPr lang="zh-CN" altLang="en-US" sz="274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39417" y="2129107"/>
            <a:ext cx="10444162" cy="10782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现场设置紧急医疗箱，准备常规药品，如防暑降温药、风油精、创可贴等，设定一键拨号，活动前了解距离现场最近的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120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急救中心，救护车响应时间为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20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分钟</a:t>
            </a:r>
            <a:r>
              <a:rPr lang="zh-CN" altLang="en-US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。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9417" y="4037847"/>
            <a:ext cx="10315575" cy="14071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根据活动现场布置安排，将需要隔离的区域以及需要围合区域均使用一米警戒线，规定区域的场地动线；贵宾停车区至活动主现场的入场通道外，在领导进场时，临时使用一米警戒线，成为一米线通道，保证现场的尊崇及领导行程安全。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39418" y="3364873"/>
            <a:ext cx="221805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74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一米警戒线</a:t>
            </a:r>
            <a:endParaRPr lang="zh-CN" altLang="en-US" sz="274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36341" y="699267"/>
            <a:ext cx="3656014" cy="514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74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其他应急预案</a:t>
            </a:r>
            <a:endParaRPr lang="zh-CN" altLang="en-US" sz="274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6341" y="1213703"/>
            <a:ext cx="11006416" cy="3051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电源保障：备用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2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米电缆线，协调保卫专职看护线路和电流使用状况。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音频保障：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3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重音频线路。</a:t>
            </a:r>
            <a:endParaRPr lang="en-US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信号源：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2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台电脑信号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+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碟机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话筒故障：使用话筒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4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支，备用话筒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3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支，备用电池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4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片。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演职晚场：专人负责演职人员的管理，当天所有演职员必须提前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2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小时到场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领导未到：甲方需提前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5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天确认到场贵宾、致辞贵宾、启礼贵宾的名单并确认当天到场嘉宾的名额，并反馈情况，如有致辞贵宾与启礼贵宾有所变化，应做好备选人并沟通好细节（流程、致辞稿等）；如到场嘉宾人数变动较大，应提前</a:t>
            </a:r>
            <a:r>
              <a:rPr lang="en-US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5</a:t>
            </a: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天通知，以便做好相关座位的调整。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6341" y="4461063"/>
            <a:ext cx="3032125" cy="514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74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需甲方配合事项</a:t>
            </a:r>
            <a:endParaRPr lang="zh-CN" altLang="en-US" sz="274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36341" y="4975499"/>
            <a:ext cx="10634662" cy="10782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zh-CN" sz="2135" spc="457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思源黑体 CN" panose="020B0300000000000000" pitchFamily="34" charset="-128"/>
                <a:ea typeface="思源黑体 CN" panose="020B0300000000000000" pitchFamily="34" charset="-128"/>
              </a:rPr>
              <a:t>确认方案、签订合同；视觉形象、物料、流程、主持人串词等各个细节确认；邀请嘉宾与媒体，现场专人负责接待；协调提供安保人员；协调提供会场用电、用水；协调负责现场保洁；活动是协助迎宾。</a:t>
            </a:r>
            <a:endParaRPr lang="zh-CN" altLang="zh-CN" sz="2135" spc="457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思源黑体 CN" panose="020B0300000000000000" pitchFamily="34" charset="-128"/>
              <a:ea typeface="思源黑体 CN" panose="020B0300000000000000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817992" y="2656613"/>
            <a:ext cx="50596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800" dirty="0">
                <a:solidFill>
                  <a:schemeClr val="bg1"/>
                </a:solidFill>
                <a:latin typeface="锐字真言体免费商用" panose="02010600030101010101" pitchFamily="2" charset="-122"/>
                <a:ea typeface="锐字真言体免费商用" panose="02010600030101010101" pitchFamily="2" charset="-122"/>
              </a:rPr>
              <a:t>我们期待与您合作</a:t>
            </a:r>
            <a:endParaRPr kumimoji="1" lang="zh-CN" altLang="en-US" sz="3600" dirty="0">
              <a:solidFill>
                <a:schemeClr val="bg1"/>
              </a:solidFill>
              <a:latin typeface="锐字真言体免费商用" panose="02010600030101010101" pitchFamily="2" charset="-122"/>
              <a:ea typeface="锐字真言体免费商用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202f49ba-0008-4766-b130-e185f84d60da"/>
  <p:tag name="COMMONDATA" val="eyJoZGlkIjoiYTZmNjcyMWQ4NWZkZGVmNGIzZDY5ZmY0ODc1ODExYW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2474</Words>
  <PresentationFormat>宽屏</PresentationFormat>
  <Paragraphs>261</Paragraphs>
  <Slides>34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0" baseType="lpstr">
      <vt:lpstr>Arial</vt:lpstr>
      <vt:lpstr>宋体</vt:lpstr>
      <vt:lpstr>Wingdings</vt:lpstr>
      <vt:lpstr>庞门正道标题体</vt:lpstr>
      <vt:lpstr>华文姚体_XM</vt:lpstr>
      <vt:lpstr>雅痞-简</vt:lpstr>
      <vt:lpstr>PingFang SC Light</vt:lpstr>
      <vt:lpstr>思源黑体 CN</vt:lpstr>
      <vt:lpstr>微软雅黑</vt:lpstr>
      <vt:lpstr>Arial Unicode MS</vt:lpstr>
      <vt:lpstr>等线 Light</vt:lpstr>
      <vt:lpstr>等线</vt:lpstr>
      <vt:lpstr>黑体</vt:lpstr>
      <vt:lpstr>Calibri</vt:lpstr>
      <vt:lpstr>锐字真言体免费商用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2020-07-10T06:08:00Z</cp:lastPrinted>
  <dcterms:created xsi:type="dcterms:W3CDTF">2020-07-10T06:08:00Z</dcterms:created>
  <dcterms:modified xsi:type="dcterms:W3CDTF">2023-04-19T06:04:50Z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NXPowerLiteLastOptimized">
    <vt:lpwstr>4233846</vt:lpwstr>
  </property>
  <property fmtid="{D5CDD505-2E9C-101B-9397-08002B2CF9AE}" pid="4" name="NXPowerLiteSettings">
    <vt:lpwstr>C700052003A000</vt:lpwstr>
  </property>
  <property fmtid="{D5CDD505-2E9C-101B-9397-08002B2CF9AE}" pid="5" name="NXPowerLiteVersion">
    <vt:lpwstr>D8.0.2</vt:lpwstr>
  </property>
  <property fmtid="{D5CDD505-2E9C-101B-9397-08002B2CF9AE}" pid="6" name="ICV">
    <vt:lpwstr>A8F607FAED4F4938B464101F4FB1DFE2_12</vt:lpwstr>
  </property>
</Properties>
</file>