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368" r:id="rId2"/>
    <p:sldId id="296" r:id="rId3"/>
    <p:sldId id="297" r:id="rId4"/>
    <p:sldId id="299" r:id="rId5"/>
    <p:sldId id="300" r:id="rId6"/>
    <p:sldId id="302" r:id="rId7"/>
    <p:sldId id="369" r:id="rId8"/>
    <p:sldId id="257" r:id="rId9"/>
    <p:sldId id="258" r:id="rId10"/>
    <p:sldId id="304" r:id="rId11"/>
    <p:sldId id="306" r:id="rId12"/>
    <p:sldId id="308" r:id="rId13"/>
    <p:sldId id="309" r:id="rId14"/>
    <p:sldId id="310" r:id="rId15"/>
    <p:sldId id="313" r:id="rId16"/>
    <p:sldId id="329" r:id="rId17"/>
    <p:sldId id="314" r:id="rId18"/>
    <p:sldId id="315" r:id="rId19"/>
    <p:sldId id="317" r:id="rId20"/>
    <p:sldId id="325" r:id="rId21"/>
    <p:sldId id="316" r:id="rId22"/>
    <p:sldId id="345" r:id="rId23"/>
    <p:sldId id="319" r:id="rId24"/>
    <p:sldId id="346" r:id="rId25"/>
    <p:sldId id="347" r:id="rId26"/>
    <p:sldId id="348" r:id="rId27"/>
    <p:sldId id="349" r:id="rId28"/>
    <p:sldId id="350" r:id="rId29"/>
    <p:sldId id="359" r:id="rId30"/>
    <p:sldId id="322" r:id="rId31"/>
    <p:sldId id="328" r:id="rId32"/>
    <p:sldId id="330" r:id="rId33"/>
    <p:sldId id="334" r:id="rId34"/>
    <p:sldId id="335" r:id="rId35"/>
    <p:sldId id="336" r:id="rId36"/>
    <p:sldId id="370" r:id="rId37"/>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邹庆" initials="邹庆" lastIdx="7" clrIdx="0"/>
  <p:cmAuthor id="7" name="宪平 孟" initials="宪" lastIdx="1" clrIdx="2"/>
  <p:cmAuthor id="1" name="Am'be'r" initials="A" lastIdx="4" clrIdx="0"/>
  <p:cmAuthor id="8" name="老王" initials="老" lastIdx="1" clrIdx="7"/>
  <p:cmAuthor id="2" name="作者" initials="A" lastIdx="0" clrIdx="1"/>
  <p:cmAuthor id="3" name="李丞" initials="李丞" lastIdx="1" clrIdx="3"/>
  <p:cmAuthor id="4" name="User" initials="U" lastIdx="1" clrIdx="0"/>
  <p:cmAuthor id="5" name="AbuSina" initials="A" lastIdx="2" clrIdx="0"/>
  <p:cmAuthor id="6" name="李 晶" initials="李"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8536"/>
    <a:srgbClr val="6E8436"/>
    <a:srgbClr val="008000"/>
    <a:srgbClr val="529D5F"/>
    <a:srgbClr val="000000"/>
    <a:srgbClr val="F8B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6" autoAdjust="0"/>
    <p:restoredTop sz="94651" autoAdjust="0"/>
  </p:normalViewPr>
  <p:slideViewPr>
    <p:cSldViewPr snapToGrid="0">
      <p:cViewPr varScale="1">
        <p:scale>
          <a:sx n="103" d="100"/>
          <a:sy n="103" d="100"/>
        </p:scale>
        <p:origin x="87" y="36"/>
      </p:cViewPr>
      <p:guideLst/>
    </p:cSldViewPr>
  </p:slideViewPr>
  <p:notesTextViewPr>
    <p:cViewPr>
      <p:scale>
        <a:sx n="1" d="1"/>
        <a:sy n="1" d="1"/>
      </p:scale>
      <p:origin x="0" y="0"/>
    </p:cViewPr>
  </p:notesTextViewPr>
  <p:sorterViewPr>
    <p:cViewPr>
      <p:scale>
        <a:sx n="100" d="100"/>
        <a:sy n="100" d="100"/>
      </p:scale>
      <p:origin x="0" y="-82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2022/6/20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CA8887-15BA-42FB-8490-67A3A2BDA846}" type="datetimeFigureOut">
              <a:rPr lang="zh-CN" altLang="en-US" smtClean="0"/>
              <a:t>2022/6/20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440D4-BE9B-4D9A-9D33-34BB34308AA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F40AB4C-6232-44C6-882F-6FC7B8B3C72B}"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F40AB4C-6232-44C6-882F-6FC7B8B3C72B}"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12</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15</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16</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17</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22</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C2D5E97-9CA9-4861-A1E4-423378A96E70}" type="slidenum">
              <a:rPr lang="zh-CN" altLang="en-US" smtClean="0"/>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24</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25</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26</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28</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29</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30</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31</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33</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34</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更多方案资料加微信：</a:t>
            </a:r>
            <a:r>
              <a:rPr lang="en-US" altLang="zh-CN" dirty="0"/>
              <a:t>fanganshe18</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t="4932" b="10634"/>
          <a:stretch>
            <a:fillRect/>
          </a:stretch>
        </p:blipFill>
        <p:spPr>
          <a:xfrm>
            <a:off x="0" y="0"/>
            <a:ext cx="12192000" cy="6866021"/>
          </a:xfrm>
          <a:prstGeom prst="rect">
            <a:avLst/>
          </a:prstGeom>
        </p:spPr>
      </p:pic>
      <p:sp>
        <p:nvSpPr>
          <p:cNvPr id="3" name="矩形: 圆角 2"/>
          <p:cNvSpPr/>
          <p:nvPr userDrawn="1"/>
        </p:nvSpPr>
        <p:spPr>
          <a:xfrm>
            <a:off x="0" y="464820"/>
            <a:ext cx="12192000" cy="592836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charset="-122"/>
              </a:defRPr>
            </a:lvl1pPr>
          </a:lstStyle>
          <a:p>
            <a:fld id="{199BBB44-DCAF-4839-BEEE-95D8DB0A03A2}" type="datetimeFigureOut">
              <a:rPr lang="zh-CN" altLang="en-US" smtClean="0"/>
              <a:t>2022/6/20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charset="-122"/>
              </a:defRPr>
            </a:lvl1pPr>
          </a:lstStyle>
          <a:p>
            <a:fld id="{0BE26500-FC55-4B18-BCA4-02D8EB0B174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slide" Target="slide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7.jpeg"/><Relationship Id="rId5" Type="http://schemas.openxmlformats.org/officeDocument/2006/relationships/slide" Target="slide9.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jpeg"/><Relationship Id="rId5" Type="http://schemas.openxmlformats.org/officeDocument/2006/relationships/slide" Target="slide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0.jpeg"/><Relationship Id="rId5" Type="http://schemas.openxmlformats.org/officeDocument/2006/relationships/image" Target="../media/image8.png"/><Relationship Id="rId4" Type="http://schemas.openxmlformats.org/officeDocument/2006/relationships/slide" Target="slide9.xml"/></Relationships>
</file>

<file path=ppt/slides/_rels/slide6.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Layout" Target="../slideLayouts/slideLayout7.xml"/><Relationship Id="rId7" Type="http://schemas.openxmlformats.org/officeDocument/2006/relationships/image" Target="../media/image13.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slide" Target="slide9.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2.jpeg"/><Relationship Id="rId11" Type="http://schemas.openxmlformats.org/officeDocument/2006/relationships/image" Target="../media/image67.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60.jpeg"/><Relationship Id="rId9"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2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2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3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jpeg"/></Relationships>
</file>

<file path=ppt/slides/_rels/slide3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51725" b="22284"/>
          <a:stretch>
            <a:fillRect/>
          </a:stretch>
        </p:blipFill>
        <p:spPr>
          <a:xfrm>
            <a:off x="0" y="-1"/>
            <a:ext cx="12192000" cy="6858001"/>
          </a:xfrm>
          <a:prstGeom prst="rect">
            <a:avLst/>
          </a:prstGeom>
        </p:spPr>
      </p:pic>
      <p:grpSp>
        <p:nvGrpSpPr>
          <p:cNvPr id="10" name="组合 9"/>
          <p:cNvGrpSpPr/>
          <p:nvPr/>
        </p:nvGrpSpPr>
        <p:grpSpPr>
          <a:xfrm>
            <a:off x="511233" y="3793025"/>
            <a:ext cx="5882349" cy="2230855"/>
            <a:chOff x="1257909" y="879047"/>
            <a:chExt cx="3153461" cy="1195937"/>
          </a:xfrm>
        </p:grpSpPr>
        <p:sp>
          <p:nvSpPr>
            <p:cNvPr id="9" name="文本框 8"/>
            <p:cNvSpPr txBox="1"/>
            <p:nvPr/>
          </p:nvSpPr>
          <p:spPr>
            <a:xfrm>
              <a:off x="1257909" y="1787446"/>
              <a:ext cx="3153461" cy="287538"/>
            </a:xfrm>
            <a:prstGeom prst="rect">
              <a:avLst/>
            </a:prstGeom>
            <a:solidFill>
              <a:srgbClr val="6E8436"/>
            </a:solidFill>
          </p:spPr>
          <p:txBody>
            <a:bodyPr wrap="square" rtlCol="0" anchor="t">
              <a:spAutoFit/>
            </a:bodyPr>
            <a:lstStyle/>
            <a:p>
              <a:pPr algn="dist"/>
              <a:r>
                <a:rPr lang="zh-CN" altLang="en-US" sz="2400" dirty="0">
                  <a:solidFill>
                    <a:schemeClr val="bg1"/>
                  </a:solidFill>
                  <a:cs typeface="+mn-ea"/>
                  <a:sym typeface="+mn-lt"/>
                </a:rPr>
                <a:t>夏日城市山野分享会</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806" y="879047"/>
              <a:ext cx="2863668" cy="1076739"/>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07594" y="-48901"/>
            <a:ext cx="2184406" cy="2184406"/>
          </a:xfrm>
          <a:prstGeom prst="rect">
            <a:avLst/>
          </a:prstGeom>
        </p:spPr>
      </p:pic>
      <p:sp>
        <p:nvSpPr>
          <p:cNvPr id="32" name="MH_Entry_1">
            <a:hlinkClick r:id="rId5" action="ppaction://hlinksldjump"/>
          </p:cNvPr>
          <p:cNvSpPr txBox="1">
            <a:spLocks noChangeArrowheads="1"/>
          </p:cNvSpPr>
          <p:nvPr>
            <p:custDataLst>
              <p:tags r:id="rId1"/>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3" name="文本框 30"/>
          <p:cNvSpPr txBox="1">
            <a:spLocks noChangeArrowheads="1"/>
          </p:cNvSpPr>
          <p:nvPr/>
        </p:nvSpPr>
        <p:spPr bwMode="auto">
          <a:xfrm>
            <a:off x="6640921" y="2245657"/>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p>
        </p:txBody>
      </p:sp>
      <p:sp>
        <p:nvSpPr>
          <p:cNvPr id="4" name="文本框 30"/>
          <p:cNvSpPr txBox="1">
            <a:spLocks noChangeArrowheads="1"/>
          </p:cNvSpPr>
          <p:nvPr/>
        </p:nvSpPr>
        <p:spPr bwMode="auto">
          <a:xfrm>
            <a:off x="6640921" y="3800157"/>
            <a:ext cx="4955540" cy="337185"/>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pPr algn="dist"/>
            <a:r>
              <a:rPr lang="zh-CN" altLang="en-US" sz="1600" b="0" dirty="0">
                <a:solidFill>
                  <a:srgbClr val="0F7038"/>
                </a:solidFill>
                <a:latin typeface="+mn-lt"/>
                <a:ea typeface="+mn-ea"/>
                <a:cs typeface="+mn-ea"/>
                <a:sym typeface="+mn-lt"/>
              </a:rPr>
              <a:t>最好的生活在当下</a:t>
            </a:r>
            <a:r>
              <a:rPr lang="en-US" altLang="zh-CN" sz="1600" b="0" dirty="0">
                <a:solidFill>
                  <a:srgbClr val="0F7038"/>
                </a:solidFill>
                <a:latin typeface="+mn-lt"/>
                <a:ea typeface="+mn-ea"/>
                <a:cs typeface="+mn-ea"/>
                <a:sym typeface="+mn-lt"/>
              </a:rPr>
              <a:t>/</a:t>
            </a:r>
            <a:r>
              <a:rPr lang="zh-CN" altLang="en-US" sz="1600" b="0" dirty="0">
                <a:solidFill>
                  <a:srgbClr val="0F7038"/>
                </a:solidFill>
                <a:latin typeface="+mn-lt"/>
                <a:ea typeface="+mn-ea"/>
                <a:cs typeface="+mn-ea"/>
                <a:sym typeface="+mn-lt"/>
              </a:rPr>
              <a:t>最美的风景在眼前</a:t>
            </a: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p>
        </p:txBody>
      </p:sp>
      <p:pic>
        <p:nvPicPr>
          <p:cNvPr id="8" name="图片 7"/>
          <p:cNvPicPr>
            <a:picLocks noChangeAspect="1"/>
          </p:cNvPicPr>
          <p:nvPr/>
        </p:nvPicPr>
        <p:blipFill>
          <a:blip r:embed="rId6"/>
          <a:stretch>
            <a:fillRect/>
          </a:stretch>
        </p:blipFill>
        <p:spPr>
          <a:xfrm>
            <a:off x="335390" y="1769110"/>
            <a:ext cx="6111441" cy="4062095"/>
          </a:xfrm>
          <a:prstGeom prst="rect">
            <a:avLst/>
          </a:prstGeom>
        </p:spPr>
      </p:pic>
      <p:sp>
        <p:nvSpPr>
          <p:cNvPr id="15" name="文本框 14"/>
          <p:cNvSpPr txBox="1"/>
          <p:nvPr/>
        </p:nvSpPr>
        <p:spPr>
          <a:xfrm>
            <a:off x="6640921" y="4513458"/>
            <a:ext cx="5215689" cy="1294072"/>
          </a:xfrm>
          <a:prstGeom prst="rect">
            <a:avLst/>
          </a:prstGeom>
          <a:noFill/>
        </p:spPr>
        <p:txBody>
          <a:bodyPr wrap="square">
            <a:spAutoFit/>
          </a:bodyPr>
          <a:lstStyle/>
          <a:p>
            <a:pPr>
              <a:lnSpc>
                <a:spcPct val="150000"/>
              </a:lnSpc>
            </a:pPr>
            <a:r>
              <a:rPr lang="zh-CN" altLang="en-US" b="0" i="0" dirty="0">
                <a:solidFill>
                  <a:srgbClr val="3F3F3F"/>
                </a:solidFill>
                <a:effectLst/>
                <a:latin typeface="PingFangTC-Light"/>
              </a:rPr>
              <a:t>像是和初夏刚长出来的嫩芽一起沐浴阳光，整个世界都柔软下来，温柔又治愈，打造治愈系露营生活节</a:t>
            </a:r>
            <a:r>
              <a:rPr lang="en-US" altLang="zh-CN" b="0" i="0" dirty="0">
                <a:solidFill>
                  <a:srgbClr val="3F3F3F"/>
                </a:solidFill>
                <a:effectLst/>
                <a:latin typeface="PingFangTC-Light"/>
              </a:rPr>
              <a:t>——</a:t>
            </a:r>
            <a:r>
              <a:rPr lang="zh-CN" altLang="en-US" b="0" i="0" dirty="0">
                <a:solidFill>
                  <a:srgbClr val="3F3F3F"/>
                </a:solidFill>
                <a:effectLst/>
                <a:latin typeface="PingFangTC-Light"/>
              </a:rPr>
              <a:t>好市会“花”生，释放你生活里的小压力 ！</a:t>
            </a:r>
            <a:endParaRPr lang="zh-CN" alt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eelOff"/>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par>
                          <p:cTn id="22" fill="hold">
                            <p:stCondLst>
                              <p:cond delay="500"/>
                            </p:stCondLst>
                            <p:childTnLst>
                              <p:par>
                                <p:cTn id="23" presetID="37"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900" decel="100000" fill="hold"/>
                                        <p:tgtEl>
                                          <p:spTgt spid="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9" fill="hold">
                            <p:stCondLst>
                              <p:cond delay="1500"/>
                            </p:stCondLst>
                            <p:childTnLst>
                              <p:par>
                                <p:cTn id="30" presetID="37"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900" decel="100000" fill="hold"/>
                                        <p:tgtEl>
                                          <p:spTgt spid="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图片"/>
          <p:cNvPicPr>
            <a:picLocks noChangeAspect="1" noChangeArrowheads="1"/>
          </p:cNvPicPr>
          <p:nvPr/>
        </p:nvPicPr>
        <p:blipFill rotWithShape="1">
          <a:blip r:embed="rId4">
            <a:extLst>
              <a:ext uri="{28A0092B-C50C-407E-A947-70E740481C1C}">
                <a14:useLocalDpi xmlns:a14="http://schemas.microsoft.com/office/drawing/2010/main" val="0"/>
              </a:ext>
            </a:extLst>
          </a:blip>
          <a:srcRect t="6492" b="9133"/>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847" y="0"/>
            <a:ext cx="12191153" cy="6858000"/>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sp>
        <p:nvSpPr>
          <p:cNvPr id="32" name="MH_Entry_1">
            <a:hlinkClick r:id="rId5" action="ppaction://hlinksldjump"/>
          </p:cNvPr>
          <p:cNvSpPr txBox="1">
            <a:spLocks noChangeArrowheads="1"/>
          </p:cNvSpPr>
          <p:nvPr>
            <p:custDataLst>
              <p:tags r:id="rId1"/>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FFFFFF"/>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cs typeface="+mn-ea"/>
                <a:sym typeface="+mn-lt"/>
              </a:rPr>
              <a:t>01</a:t>
            </a:r>
            <a:endParaRPr lang="zh-CN" altLang="en-US" sz="2400" b="1" dirty="0">
              <a:solidFill>
                <a:srgbClr val="FFFFFF"/>
              </a:solidFill>
              <a:cs typeface="+mn-ea"/>
              <a:sym typeface="+mn-lt"/>
            </a:endParaRP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rgbClr val="FFFFFF"/>
                </a:solidFill>
                <a:highlight>
                  <a:srgbClr val="008000"/>
                </a:highlight>
                <a:cs typeface="+mn-ea"/>
                <a:sym typeface="+mn-lt"/>
              </a:rPr>
              <a:t>地产项目夏日城市山野分享会</a:t>
            </a:r>
          </a:p>
        </p:txBody>
      </p:sp>
      <p:sp>
        <p:nvSpPr>
          <p:cNvPr id="10" name="文本框 9"/>
          <p:cNvSpPr txBox="1"/>
          <p:nvPr/>
        </p:nvSpPr>
        <p:spPr>
          <a:xfrm rot="10800000">
            <a:off x="-208130" y="1006475"/>
            <a:ext cx="1811867" cy="1322070"/>
          </a:xfrm>
          <a:prstGeom prst="rect">
            <a:avLst/>
          </a:prstGeom>
          <a:noFill/>
        </p:spPr>
        <p:txBody>
          <a:bodyPr wrap="square" rtlCol="0" anchor="t">
            <a:spAutoFit/>
          </a:bodyPr>
          <a:lstStyle/>
          <a:p>
            <a:r>
              <a:rPr lang="zh-CN" altLang="en-US" sz="8000" dirty="0">
                <a:solidFill>
                  <a:schemeClr val="bg1"/>
                </a:solidFill>
                <a:cs typeface="+mn-ea"/>
                <a:sym typeface="+mn-lt"/>
              </a:rPr>
              <a:t>┘</a:t>
            </a:r>
          </a:p>
        </p:txBody>
      </p:sp>
      <p:sp>
        <p:nvSpPr>
          <p:cNvPr id="11" name="文本框 10"/>
          <p:cNvSpPr txBox="1"/>
          <p:nvPr/>
        </p:nvSpPr>
        <p:spPr>
          <a:xfrm>
            <a:off x="10379286" y="4747440"/>
            <a:ext cx="1811867" cy="1322070"/>
          </a:xfrm>
          <a:prstGeom prst="rect">
            <a:avLst/>
          </a:prstGeom>
          <a:noFill/>
        </p:spPr>
        <p:txBody>
          <a:bodyPr wrap="square" rtlCol="0" anchor="t">
            <a:spAutoFit/>
          </a:bodyPr>
          <a:lstStyle/>
          <a:p>
            <a:r>
              <a:rPr lang="zh-CN" altLang="en-US" sz="8000" dirty="0">
                <a:solidFill>
                  <a:schemeClr val="bg1"/>
                </a:solidFill>
                <a:cs typeface="+mn-ea"/>
                <a:sym typeface="+mn-lt"/>
              </a:rPr>
              <a:t>┘</a:t>
            </a:r>
          </a:p>
        </p:txBody>
      </p:sp>
      <p:pic>
        <p:nvPicPr>
          <p:cNvPr id="12" name="图片 11"/>
          <p:cNvPicPr>
            <a:picLocks noChangeAspect="1"/>
          </p:cNvPicPr>
          <p:nvPr/>
        </p:nvPicPr>
        <p:blipFill>
          <a:blip r:embed="rId6"/>
          <a:stretch>
            <a:fillRect/>
          </a:stretch>
        </p:blipFill>
        <p:spPr>
          <a:xfrm>
            <a:off x="4746625" y="5569102"/>
            <a:ext cx="2698750" cy="184150"/>
          </a:xfrm>
          <a:prstGeom prst="rect">
            <a:avLst/>
          </a:prstGeom>
        </p:spPr>
      </p:pic>
      <p:sp>
        <p:nvSpPr>
          <p:cNvPr id="9" name="文本框 8"/>
          <p:cNvSpPr txBox="1"/>
          <p:nvPr/>
        </p:nvSpPr>
        <p:spPr>
          <a:xfrm>
            <a:off x="2012315" y="1824137"/>
            <a:ext cx="8167370" cy="3209725"/>
          </a:xfrm>
          <a:prstGeom prst="rect">
            <a:avLst/>
          </a:prstGeom>
          <a:noFill/>
        </p:spPr>
        <p:txBody>
          <a:bodyPr wrap="square" rtlCol="0">
            <a:spAutoFit/>
          </a:bodyPr>
          <a:lstStyle/>
          <a:p>
            <a:pPr algn="ctr">
              <a:lnSpc>
                <a:spcPct val="120000"/>
              </a:lnSpc>
            </a:pPr>
            <a:r>
              <a:rPr lang="zh-CN" altLang="en-US" sz="4400" dirty="0">
                <a:solidFill>
                  <a:schemeClr val="bg1"/>
                </a:solidFill>
                <a:cs typeface="+mn-ea"/>
                <a:sym typeface="+mn-lt"/>
              </a:rPr>
              <a:t>夏风唤醒我们融入大自然的热情，</a:t>
            </a:r>
            <a:endParaRPr lang="en-US" altLang="zh-CN" sz="4400" dirty="0">
              <a:solidFill>
                <a:schemeClr val="bg1"/>
              </a:solidFill>
              <a:cs typeface="+mn-ea"/>
              <a:sym typeface="+mn-lt"/>
            </a:endParaRPr>
          </a:p>
          <a:p>
            <a:pPr algn="ctr">
              <a:lnSpc>
                <a:spcPct val="120000"/>
              </a:lnSpc>
            </a:pPr>
            <a:r>
              <a:rPr lang="zh-CN" altLang="en-US" sz="4400" dirty="0">
                <a:solidFill>
                  <a:schemeClr val="bg1"/>
                </a:solidFill>
                <a:cs typeface="+mn-ea"/>
                <a:sym typeface="+mn-lt"/>
              </a:rPr>
              <a:t>初夏序章，用一场诗意的逃离，</a:t>
            </a:r>
            <a:endParaRPr lang="zh-CN" altLang="en-US" dirty="0">
              <a:solidFill>
                <a:schemeClr val="bg1"/>
              </a:solidFill>
              <a:cs typeface="+mn-ea"/>
              <a:sym typeface="+mn-lt"/>
            </a:endParaRPr>
          </a:p>
          <a:p>
            <a:pPr algn="ctr">
              <a:lnSpc>
                <a:spcPct val="120000"/>
              </a:lnSpc>
            </a:pPr>
            <a:r>
              <a:rPr lang="zh-CN" altLang="en-US" sz="2400" dirty="0">
                <a:solidFill>
                  <a:schemeClr val="bg1"/>
                </a:solidFill>
                <a:cs typeface="+mn-ea"/>
                <a:sym typeface="+mn-lt"/>
              </a:rPr>
              <a:t>在城市里寻找</a:t>
            </a:r>
            <a:r>
              <a:rPr lang="zh-CN" altLang="en-US" sz="4265" dirty="0">
                <a:solidFill>
                  <a:schemeClr val="bg1"/>
                </a:solidFill>
                <a:cs typeface="+mn-ea"/>
                <a:sym typeface="+mn-lt"/>
              </a:rPr>
              <a:t>身外自由</a:t>
            </a:r>
            <a:endParaRPr lang="zh-CN" altLang="en-US" sz="2400" dirty="0">
              <a:solidFill>
                <a:schemeClr val="bg1"/>
              </a:solidFill>
              <a:cs typeface="+mn-ea"/>
              <a:sym typeface="+mn-lt"/>
            </a:endParaRPr>
          </a:p>
          <a:p>
            <a:pPr algn="ctr">
              <a:lnSpc>
                <a:spcPct val="120000"/>
              </a:lnSpc>
            </a:pPr>
            <a:r>
              <a:rPr lang="zh-CN" altLang="en-US" sz="2000" dirty="0">
                <a:solidFill>
                  <a:schemeClr val="bg1"/>
                </a:solidFill>
                <a:cs typeface="+mn-ea"/>
                <a:sym typeface="+mn-lt"/>
              </a:rPr>
              <a:t>艺术、潮流、趣野、音乐、鲜花</a:t>
            </a:r>
            <a:r>
              <a:rPr lang="en-US" altLang="zh-CN" sz="2000" dirty="0">
                <a:solidFill>
                  <a:schemeClr val="bg1"/>
                </a:solidFill>
                <a:cs typeface="+mn-ea"/>
                <a:sym typeface="+mn-lt"/>
              </a:rPr>
              <a:t>……</a:t>
            </a:r>
          </a:p>
          <a:p>
            <a:pPr algn="ctr">
              <a:lnSpc>
                <a:spcPct val="120000"/>
              </a:lnSpc>
            </a:pPr>
            <a:r>
              <a:rPr lang="zh-CN" altLang="en-US" sz="2000" dirty="0">
                <a:solidFill>
                  <a:schemeClr val="bg1"/>
                </a:solidFill>
                <a:cs typeface="+mn-ea"/>
                <a:sym typeface="+mn-lt"/>
              </a:rPr>
              <a:t>开启一场“真实与幻想”并存的奇妙旅行</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eelOff"/>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p:bldP spid="3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1397" y="5165544"/>
            <a:ext cx="11159067" cy="1546064"/>
          </a:xfrm>
          <a:prstGeom prst="rect">
            <a:avLst/>
          </a:prstGeom>
          <a:noFill/>
        </p:spPr>
        <p:txBody>
          <a:bodyPr wrap="square" rtlCol="0">
            <a:spAutoFit/>
          </a:bodyPr>
          <a:lstStyle/>
          <a:p>
            <a:pPr>
              <a:lnSpc>
                <a:spcPct val="120000"/>
              </a:lnSpc>
            </a:pPr>
            <a:r>
              <a:rPr lang="zh-CN" altLang="en-US" sz="1600" b="0" i="0" dirty="0">
                <a:solidFill>
                  <a:srgbClr val="3F3F3F"/>
                </a:solidFill>
                <a:effectLst/>
                <a:latin typeface="PingFangTC-Light"/>
              </a:rPr>
              <a:t>当红花绿草、蓝天白云、山水小屋等一众小而单纯的元素，出现在市集的每个角落，有种毛茸茸、暖呼呼的童话感，露营氛围感轻松拉满。</a:t>
            </a:r>
            <a:endParaRPr lang="en-US" altLang="zh-CN" sz="1600" b="0" i="0" dirty="0">
              <a:solidFill>
                <a:srgbClr val="3F3F3F"/>
              </a:solidFill>
              <a:effectLst/>
              <a:latin typeface="PingFangTC-Light"/>
            </a:endParaRPr>
          </a:p>
          <a:p>
            <a:pPr>
              <a:lnSpc>
                <a:spcPct val="120000"/>
              </a:lnSpc>
            </a:pPr>
            <a:endParaRPr lang="en-US" altLang="zh-CN" sz="1600" dirty="0">
              <a:solidFill>
                <a:srgbClr val="3F3F3F"/>
              </a:solidFill>
              <a:latin typeface="PingFangTC-Light"/>
              <a:cs typeface="+mn-ea"/>
              <a:sym typeface="+mn-lt"/>
            </a:endParaRPr>
          </a:p>
          <a:p>
            <a:pPr>
              <a:lnSpc>
                <a:spcPct val="120000"/>
              </a:lnSpc>
            </a:pPr>
            <a:r>
              <a:rPr lang="zh-CN" altLang="en-US" sz="1600" b="0" i="0" dirty="0">
                <a:solidFill>
                  <a:srgbClr val="3F3F3F"/>
                </a:solidFill>
                <a:effectLst/>
                <a:latin typeface="PingFangTC-Light"/>
              </a:rPr>
              <a:t>放轻松</a:t>
            </a:r>
            <a:r>
              <a:rPr lang="en-US" altLang="zh-CN" sz="1600" b="0" i="0" dirty="0">
                <a:solidFill>
                  <a:srgbClr val="3F3F3F"/>
                </a:solidFill>
                <a:effectLst/>
                <a:latin typeface="PingFangTC-Light"/>
              </a:rPr>
              <a:t>·</a:t>
            </a:r>
            <a:r>
              <a:rPr lang="zh-CN" altLang="en-US" sz="1600" b="0" i="0" dirty="0">
                <a:solidFill>
                  <a:srgbClr val="3F3F3F"/>
                </a:solidFill>
                <a:effectLst/>
                <a:latin typeface="PingFangTC-Light"/>
              </a:rPr>
              <a:t>市集，更是集文创饰品、精美手作好物、绿植鲜花和精品生活于一体，不仅可以淘到网购都淘不到的奇趣好物，还能吃吃喝喝嗨玩过足瘾。</a:t>
            </a:r>
            <a:endParaRPr lang="zh-CN" altLang="en-US" sz="1600" dirty="0">
              <a:cs typeface="+mn-ea"/>
              <a:sym typeface="+mn-lt"/>
            </a:endParaRPr>
          </a:p>
        </p:txBody>
      </p:sp>
      <p:sp>
        <p:nvSpPr>
          <p:cNvPr id="8" name="矩形 7"/>
          <p:cNvSpPr/>
          <p:nvPr/>
        </p:nvSpPr>
        <p:spPr>
          <a:xfrm>
            <a:off x="6998577" y="1327574"/>
            <a:ext cx="4511887" cy="3552613"/>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9" name="图片 8"/>
          <p:cNvPicPr>
            <a:picLocks noChangeAspect="1"/>
          </p:cNvPicPr>
          <p:nvPr/>
        </p:nvPicPr>
        <p:blipFill>
          <a:blip r:embed="rId4"/>
          <a:stretch>
            <a:fillRect/>
          </a:stretch>
        </p:blipFill>
        <p:spPr>
          <a:xfrm>
            <a:off x="7113725" y="1457114"/>
            <a:ext cx="4281593" cy="3293533"/>
          </a:xfrm>
          <a:prstGeom prst="rect">
            <a:avLst/>
          </a:prstGeom>
        </p:spPr>
      </p:pic>
      <p:pic>
        <p:nvPicPr>
          <p:cNvPr id="10" name="图片 9"/>
          <p:cNvPicPr>
            <a:picLocks noChangeAspect="1"/>
          </p:cNvPicPr>
          <p:nvPr/>
        </p:nvPicPr>
        <p:blipFill>
          <a:blip r:embed="rId4"/>
          <a:stretch>
            <a:fillRect/>
          </a:stretch>
        </p:blipFill>
        <p:spPr>
          <a:xfrm>
            <a:off x="6723411" y="2142914"/>
            <a:ext cx="4281593" cy="1979507"/>
          </a:xfrm>
          <a:prstGeom prst="rect">
            <a:avLst/>
          </a:prstGeom>
        </p:spPr>
      </p:pic>
      <p:sp>
        <p:nvSpPr>
          <p:cNvPr id="32" name="MH_Entry_1">
            <a:hlinkClick r:id="rId5" action="ppaction://hlinksldjump"/>
          </p:cNvPr>
          <p:cNvSpPr txBox="1">
            <a:spLocks noChangeArrowheads="1"/>
          </p:cNvSpPr>
          <p:nvPr>
            <p:custDataLst>
              <p:tags r:id="rId1"/>
            </p:custDataLst>
          </p:nvPr>
        </p:nvSpPr>
        <p:spPr bwMode="auto">
          <a:xfrm>
            <a:off x="1332230" y="423545"/>
            <a:ext cx="2938144"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42695"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p>
        </p:txBody>
      </p:sp>
      <p:sp>
        <p:nvSpPr>
          <p:cNvPr id="14" name="文本框 30"/>
          <p:cNvSpPr txBox="1">
            <a:spLocks noChangeArrowheads="1"/>
          </p:cNvSpPr>
          <p:nvPr/>
        </p:nvSpPr>
        <p:spPr bwMode="auto">
          <a:xfrm>
            <a:off x="6776751" y="2329665"/>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p>
        </p:txBody>
      </p:sp>
      <p:pic>
        <p:nvPicPr>
          <p:cNvPr id="13" name="图片 12"/>
          <p:cNvPicPr>
            <a:picLocks noChangeAspect="1"/>
          </p:cNvPicPr>
          <p:nvPr/>
        </p:nvPicPr>
        <p:blipFill>
          <a:blip r:embed="rId6"/>
          <a:stretch>
            <a:fillRect/>
          </a:stretch>
        </p:blipFill>
        <p:spPr>
          <a:xfrm>
            <a:off x="459709" y="1255818"/>
            <a:ext cx="6152787" cy="3680667"/>
          </a:xfrm>
          <a:prstGeom prst="rect">
            <a:avLst/>
          </a:prstGeom>
        </p:spPr>
      </p:pic>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900" decel="100000" fill="hold"/>
                                        <p:tgtEl>
                                          <p:spTgt spid="1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51840" y="5597589"/>
            <a:ext cx="10681547" cy="362535"/>
          </a:xfrm>
          <a:prstGeom prst="rect">
            <a:avLst/>
          </a:prstGeom>
          <a:noFill/>
        </p:spPr>
        <p:txBody>
          <a:bodyPr wrap="square" rtlCol="0">
            <a:spAutoFit/>
          </a:bodyPr>
          <a:lstStyle/>
          <a:p>
            <a:pPr>
              <a:lnSpc>
                <a:spcPct val="140000"/>
              </a:lnSpc>
            </a:pPr>
            <a:r>
              <a:rPr lang="zh-CN" altLang="en-US" sz="1400" b="0" i="0" dirty="0">
                <a:solidFill>
                  <a:srgbClr val="3F3F3F"/>
                </a:solidFill>
                <a:effectLst/>
                <a:latin typeface="PingFangTC-Light"/>
              </a:rPr>
              <a:t>初夏繁花，无限生机。将艺术种子播撒在心间，让你远离城市的喧嚣，寻一处心灵的静谧，赴一场色彩手作之旅，为生活增添一抹亮色。</a:t>
            </a:r>
            <a:endParaRPr lang="zh-CN" altLang="en-US" sz="1400" dirty="0">
              <a:cs typeface="+mn-ea"/>
              <a:sym typeface="+mn-lt"/>
            </a:endParaRPr>
          </a:p>
        </p:txBody>
      </p:sp>
      <p:sp>
        <p:nvSpPr>
          <p:cNvPr id="32" name="MH_Entry_1">
            <a:hlinkClick r:id="rId4" action="ppaction://hlinksldjump"/>
          </p:cNvPr>
          <p:cNvSpPr txBox="1">
            <a:spLocks noChangeArrowheads="1"/>
          </p:cNvSpPr>
          <p:nvPr>
            <p:custDataLst>
              <p:tags r:id="rId1"/>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p>
        </p:txBody>
      </p:sp>
      <p:sp>
        <p:nvSpPr>
          <p:cNvPr id="14" name="矩形 13"/>
          <p:cNvSpPr/>
          <p:nvPr/>
        </p:nvSpPr>
        <p:spPr>
          <a:xfrm>
            <a:off x="973667" y="1416051"/>
            <a:ext cx="4511887" cy="3552613"/>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5" name="图片 14"/>
          <p:cNvPicPr>
            <a:picLocks noChangeAspect="1"/>
          </p:cNvPicPr>
          <p:nvPr/>
        </p:nvPicPr>
        <p:blipFill>
          <a:blip r:embed="rId5"/>
          <a:stretch>
            <a:fillRect/>
          </a:stretch>
        </p:blipFill>
        <p:spPr>
          <a:xfrm>
            <a:off x="1088814" y="1545591"/>
            <a:ext cx="4281593" cy="3293533"/>
          </a:xfrm>
          <a:prstGeom prst="rect">
            <a:avLst/>
          </a:prstGeom>
        </p:spPr>
      </p:pic>
      <p:pic>
        <p:nvPicPr>
          <p:cNvPr id="16" name="图片 15"/>
          <p:cNvPicPr>
            <a:picLocks noChangeAspect="1"/>
          </p:cNvPicPr>
          <p:nvPr/>
        </p:nvPicPr>
        <p:blipFill>
          <a:blip r:embed="rId5"/>
          <a:stretch>
            <a:fillRect/>
          </a:stretch>
        </p:blipFill>
        <p:spPr>
          <a:xfrm>
            <a:off x="698500" y="2231391"/>
            <a:ext cx="4281593" cy="1979507"/>
          </a:xfrm>
          <a:prstGeom prst="rect">
            <a:avLst/>
          </a:prstGeom>
        </p:spPr>
      </p:pic>
      <p:sp>
        <p:nvSpPr>
          <p:cNvPr id="17" name="文本框 30"/>
          <p:cNvSpPr txBox="1">
            <a:spLocks noChangeArrowheads="1"/>
          </p:cNvSpPr>
          <p:nvPr/>
        </p:nvSpPr>
        <p:spPr bwMode="auto">
          <a:xfrm>
            <a:off x="751840" y="2418142"/>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p>
        </p:txBody>
      </p:sp>
      <p:pic>
        <p:nvPicPr>
          <p:cNvPr id="18" name="图片 17"/>
          <p:cNvPicPr>
            <a:picLocks noChangeAspect="1"/>
          </p:cNvPicPr>
          <p:nvPr/>
        </p:nvPicPr>
        <p:blipFill>
          <a:blip r:embed="rId6"/>
          <a:stretch>
            <a:fillRect/>
          </a:stretch>
        </p:blipFill>
        <p:spPr>
          <a:xfrm>
            <a:off x="5718175" y="1384279"/>
            <a:ext cx="5900057" cy="3584385"/>
          </a:xfrm>
          <a:prstGeom prst="rect">
            <a:avLst/>
          </a:prstGeom>
        </p:spPr>
      </p:pic>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900" decel="100000" fill="hold"/>
                                        <p:tgtEl>
                                          <p:spTgt spid="1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5"/>
          <a:stretch>
            <a:fillRect/>
          </a:stretch>
        </p:blipFill>
        <p:spPr>
          <a:xfrm>
            <a:off x="9159117" y="3699801"/>
            <a:ext cx="2946400" cy="2815449"/>
          </a:xfrm>
          <a:prstGeom prst="rect">
            <a:avLst/>
          </a:prstGeom>
        </p:spPr>
      </p:pic>
      <p:pic>
        <p:nvPicPr>
          <p:cNvPr id="10" name="图片 9"/>
          <p:cNvPicPr>
            <a:picLocks noChangeAspect="1"/>
          </p:cNvPicPr>
          <p:nvPr/>
        </p:nvPicPr>
        <p:blipFill>
          <a:blip r:embed="rId6"/>
          <a:stretch>
            <a:fillRect/>
          </a:stretch>
        </p:blipFill>
        <p:spPr>
          <a:xfrm>
            <a:off x="7321034" y="1748036"/>
            <a:ext cx="3349383" cy="3361928"/>
          </a:xfrm>
          <a:prstGeom prst="rect">
            <a:avLst/>
          </a:prstGeom>
        </p:spPr>
      </p:pic>
      <p:pic>
        <p:nvPicPr>
          <p:cNvPr id="8" name="图片 7"/>
          <p:cNvPicPr>
            <a:picLocks noChangeAspect="1"/>
          </p:cNvPicPr>
          <p:nvPr/>
        </p:nvPicPr>
        <p:blipFill>
          <a:blip r:embed="rId7"/>
          <a:stretch>
            <a:fillRect/>
          </a:stretch>
        </p:blipFill>
        <p:spPr>
          <a:xfrm>
            <a:off x="0" y="1805072"/>
            <a:ext cx="7217208" cy="4710178"/>
          </a:xfrm>
          <a:prstGeom prst="rect">
            <a:avLst/>
          </a:prstGeom>
        </p:spPr>
      </p:pic>
      <p:sp>
        <p:nvSpPr>
          <p:cNvPr id="32" name="MH_Entry_1">
            <a:hlinkClick r:id="rId8" action="ppaction://hlinksldjump"/>
          </p:cNvPr>
          <p:cNvSpPr txBox="1">
            <a:spLocks noChangeArrowheads="1"/>
          </p:cNvSpPr>
          <p:nvPr>
            <p:custDataLst>
              <p:tags r:id="rId1"/>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p>
        </p:txBody>
      </p:sp>
      <p:sp>
        <p:nvSpPr>
          <p:cNvPr id="15" name="矩形 14"/>
          <p:cNvSpPr/>
          <p:nvPr/>
        </p:nvSpPr>
        <p:spPr>
          <a:xfrm>
            <a:off x="6011545" y="0"/>
            <a:ext cx="4512310" cy="3764915"/>
          </a:xfrm>
          <a:prstGeom prst="rect">
            <a:avLst/>
          </a:prstGeom>
          <a:solidFill>
            <a:srgbClr val="008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MH_Entry_1">
            <a:hlinkClick r:id="rId8" action="ppaction://hlinksldjump"/>
          </p:cNvPr>
          <p:cNvSpPr txBox="1">
            <a:spLocks noChangeArrowheads="1"/>
          </p:cNvSpPr>
          <p:nvPr>
            <p:custDataLst>
              <p:tags r:id="rId2"/>
            </p:custDataLst>
          </p:nvPr>
        </p:nvSpPr>
        <p:spPr bwMode="auto">
          <a:xfrm>
            <a:off x="6387465" y="1342611"/>
            <a:ext cx="3760470"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4400" dirty="0">
                <a:solidFill>
                  <a:schemeClr val="bg1"/>
                </a:solidFill>
                <a:effectLst>
                  <a:outerShdw blurRad="38100" dist="38100" dir="2700000" algn="tl">
                    <a:srgbClr val="000000">
                      <a:alpha val="43137"/>
                    </a:srgbClr>
                  </a:outerShdw>
                </a:effectLst>
                <a:latin typeface="+mn-lt"/>
                <a:ea typeface="+mn-ea"/>
                <a:cs typeface="+mn-ea"/>
                <a:sym typeface="+mn-lt"/>
              </a:rPr>
              <a:t>在城市中</a:t>
            </a:r>
            <a:br>
              <a:rPr lang="en-US" altLang="zh-CN" sz="4400" dirty="0">
                <a:solidFill>
                  <a:schemeClr val="bg1"/>
                </a:solidFill>
                <a:effectLst>
                  <a:outerShdw blurRad="38100" dist="38100" dir="2700000" algn="tl">
                    <a:srgbClr val="000000">
                      <a:alpha val="43137"/>
                    </a:srgbClr>
                  </a:outerShdw>
                </a:effectLst>
                <a:latin typeface="+mn-lt"/>
                <a:ea typeface="+mn-ea"/>
                <a:cs typeface="+mn-ea"/>
                <a:sym typeface="+mn-lt"/>
              </a:rPr>
            </a:br>
            <a:r>
              <a:rPr lang="zh-CN" altLang="en-US" sz="4400" dirty="0">
                <a:solidFill>
                  <a:schemeClr val="bg1"/>
                </a:solidFill>
                <a:effectLst>
                  <a:outerShdw blurRad="38100" dist="38100" dir="2700000" algn="tl">
                    <a:srgbClr val="000000">
                      <a:alpha val="43137"/>
                    </a:srgbClr>
                  </a:outerShdw>
                </a:effectLst>
                <a:latin typeface="+mn-lt"/>
                <a:ea typeface="+mn-ea"/>
                <a:cs typeface="+mn-ea"/>
                <a:sym typeface="+mn-lt"/>
              </a:rPr>
              <a:t>也能体验露营的乐趣</a:t>
            </a:r>
            <a:endParaRPr lang="zh-CN" altLang="en-US" sz="3500"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21" name="文本框 20"/>
          <p:cNvSpPr txBox="1"/>
          <p:nvPr/>
        </p:nvSpPr>
        <p:spPr>
          <a:xfrm>
            <a:off x="6322135" y="2637574"/>
            <a:ext cx="4108054" cy="923330"/>
          </a:xfrm>
          <a:prstGeom prst="rect">
            <a:avLst/>
          </a:prstGeom>
          <a:noFill/>
        </p:spPr>
        <p:txBody>
          <a:bodyPr wrap="square" rtlCol="0" anchor="t">
            <a:spAutoFit/>
          </a:bodyPr>
          <a:lstStyle/>
          <a:p>
            <a:r>
              <a:rPr lang="zh-CN" altLang="en-US" dirty="0">
                <a:solidFill>
                  <a:schemeClr val="bg1"/>
                </a:solidFill>
                <a:effectLst>
                  <a:outerShdw blurRad="38100" dist="38100" dir="2700000" algn="tl">
                    <a:srgbClr val="000000">
                      <a:alpha val="43137"/>
                    </a:srgbClr>
                  </a:outerShdw>
                </a:effectLst>
                <a:cs typeface="+mn-ea"/>
                <a:sym typeface="+mn-lt"/>
              </a:rPr>
              <a:t>在城市中也能体验露营的乐趣</a:t>
            </a:r>
          </a:p>
          <a:p>
            <a:r>
              <a:rPr lang="en-US" altLang="zh-CN" dirty="0">
                <a:solidFill>
                  <a:schemeClr val="bg1"/>
                </a:solidFill>
                <a:effectLst>
                  <a:outerShdw blurRad="38100" dist="38100" dir="2700000" algn="tl">
                    <a:srgbClr val="000000">
                      <a:alpha val="43137"/>
                    </a:srgbClr>
                  </a:outerShdw>
                </a:effectLst>
                <a:cs typeface="+mn-ea"/>
                <a:sym typeface="+mn-lt"/>
              </a:rPr>
              <a:t>ins</a:t>
            </a:r>
            <a:r>
              <a:rPr lang="zh-CN" altLang="en-US" dirty="0">
                <a:solidFill>
                  <a:schemeClr val="bg1"/>
                </a:solidFill>
                <a:effectLst>
                  <a:outerShdw blurRad="38100" dist="38100" dir="2700000" algn="tl">
                    <a:srgbClr val="000000">
                      <a:alpha val="43137"/>
                    </a:srgbClr>
                  </a:outerShdw>
                </a:effectLst>
                <a:cs typeface="+mn-ea"/>
                <a:sym typeface="+mn-lt"/>
              </a:rPr>
              <a:t>风的装饰摆设</a:t>
            </a:r>
          </a:p>
          <a:p>
            <a:r>
              <a:rPr lang="zh-CN" altLang="en-US" dirty="0">
                <a:solidFill>
                  <a:schemeClr val="bg1"/>
                </a:solidFill>
                <a:effectLst>
                  <a:outerShdw blurRad="38100" dist="38100" dir="2700000" algn="tl">
                    <a:srgbClr val="000000">
                      <a:alpha val="43137"/>
                    </a:srgbClr>
                  </a:outerShdw>
                </a:effectLst>
                <a:cs typeface="+mn-ea"/>
                <a:sym typeface="+mn-lt"/>
              </a:rPr>
              <a:t>随手一拍就是氛围感大片</a:t>
            </a:r>
          </a:p>
        </p:txBody>
      </p:sp>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图片"/>
          <p:cNvPicPr>
            <a:picLocks noChangeAspect="1" noChangeArrowheads="1"/>
          </p:cNvPicPr>
          <p:nvPr/>
        </p:nvPicPr>
        <p:blipFill rotWithShape="1">
          <a:blip r:embed="rId4">
            <a:extLst>
              <a:ext uri="{28A0092B-C50C-407E-A947-70E740481C1C}">
                <a14:useLocalDpi xmlns:a14="http://schemas.microsoft.com/office/drawing/2010/main" val="0"/>
              </a:ext>
            </a:extLst>
          </a:blip>
          <a:srcRect t="7810" b="7810"/>
          <a:stretch>
            <a:fillRect/>
          </a:stretch>
        </p:blipFill>
        <p:spPr bwMode="auto">
          <a:xfrm>
            <a:off x="424" y="0"/>
            <a:ext cx="1219115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47" y="0"/>
            <a:ext cx="12191153" cy="6858000"/>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sp>
        <p:nvSpPr>
          <p:cNvPr id="32" name="MH_Entry_1">
            <a:hlinkClick r:id="rId5" action="ppaction://hlinksldjump"/>
          </p:cNvPr>
          <p:cNvSpPr txBox="1">
            <a:spLocks noChangeArrowheads="1"/>
          </p:cNvSpPr>
          <p:nvPr>
            <p:custDataLst>
              <p:tags r:id="rId2"/>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chemeClr val="bg1"/>
                </a:solidFill>
                <a:latin typeface="+mn-lt"/>
                <a:ea typeface="+mn-ea"/>
                <a:cs typeface="+mn-ea"/>
                <a:sym typeface="+mn-lt"/>
              </a:rPr>
              <a:t>寻找心灵乌托邦 放肆趣野</a:t>
            </a: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p>
        </p:txBody>
      </p:sp>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1941" y="1078231"/>
            <a:ext cx="7008117" cy="2635052"/>
          </a:xfrm>
          <a:prstGeom prst="rect">
            <a:avLst/>
          </a:prstGeom>
        </p:spPr>
      </p:pic>
      <p:sp>
        <p:nvSpPr>
          <p:cNvPr id="13" name="文本框 12"/>
          <p:cNvSpPr txBox="1"/>
          <p:nvPr/>
        </p:nvSpPr>
        <p:spPr>
          <a:xfrm>
            <a:off x="2962457" y="3553626"/>
            <a:ext cx="6005830" cy="2999740"/>
          </a:xfrm>
          <a:prstGeom prst="rect">
            <a:avLst/>
          </a:prstGeom>
          <a:noFill/>
        </p:spPr>
        <p:txBody>
          <a:bodyPr wrap="square" rtlCol="0" anchor="t">
            <a:spAutoFit/>
          </a:bodyPr>
          <a:lstStyle/>
          <a:p>
            <a:pPr algn="ctr">
              <a:lnSpc>
                <a:spcPct val="150000"/>
              </a:lnSpc>
              <a:spcBef>
                <a:spcPct val="0"/>
              </a:spcBef>
              <a:buNone/>
            </a:pPr>
            <a:r>
              <a:rPr lang="zh-CN" altLang="en-US" noProof="0" dirty="0">
                <a:ln>
                  <a:noFill/>
                </a:ln>
                <a:solidFill>
                  <a:schemeClr val="bg1"/>
                </a:solidFill>
                <a:effectLst/>
                <a:uLnTx/>
                <a:uFillTx/>
                <a:cs typeface="+mn-ea"/>
                <a:sym typeface="+mn-lt"/>
              </a:rPr>
              <a:t>在这风和日丽的假日，</a:t>
            </a:r>
            <a:r>
              <a:rPr lang="zh-CN" altLang="en-US" noProof="0" dirty="0">
                <a:ln>
                  <a:noFill/>
                </a:ln>
                <a:solidFill>
                  <a:srgbClr val="FFC000"/>
                </a:solidFill>
                <a:effectLst/>
                <a:uLnTx/>
                <a:uFillTx/>
                <a:cs typeface="+mn-ea"/>
                <a:sym typeface="+mn-lt"/>
              </a:rPr>
              <a:t>地产项目迎来全新帐</a:t>
            </a:r>
            <a:r>
              <a:rPr lang="en-US" altLang="zh-CN" noProof="0" dirty="0">
                <a:ln>
                  <a:noFill/>
                </a:ln>
                <a:solidFill>
                  <a:srgbClr val="FFC000"/>
                </a:solidFill>
                <a:effectLst/>
                <a:uLnTx/>
                <a:uFillTx/>
                <a:cs typeface="+mn-ea"/>
                <a:sym typeface="+mn-lt"/>
              </a:rPr>
              <a:t>FUN</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chemeClr val="bg1"/>
                </a:solidFill>
                <a:effectLst/>
                <a:uLnTx/>
                <a:uFillTx/>
                <a:cs typeface="+mn-ea"/>
                <a:sym typeface="+mn-lt"/>
              </a:rPr>
              <a:t>美景、美色、美食、蓝天、碧草、露营</a:t>
            </a:r>
          </a:p>
          <a:p>
            <a:pPr algn="ctr">
              <a:lnSpc>
                <a:spcPct val="150000"/>
              </a:lnSpc>
              <a:spcBef>
                <a:spcPct val="0"/>
              </a:spcBef>
              <a:buNone/>
            </a:pPr>
            <a:r>
              <a:rPr lang="zh-CN" altLang="en-US" noProof="0" dirty="0">
                <a:ln>
                  <a:noFill/>
                </a:ln>
                <a:solidFill>
                  <a:schemeClr val="bg1"/>
                </a:solidFill>
                <a:effectLst/>
                <a:uLnTx/>
                <a:uFillTx/>
                <a:cs typeface="+mn-ea"/>
                <a:sym typeface="+mn-lt"/>
              </a:rPr>
              <a:t>一场逃离城市的露营假日告别城市喧嚣</a:t>
            </a:r>
          </a:p>
          <a:p>
            <a:pPr algn="ctr">
              <a:lnSpc>
                <a:spcPct val="150000"/>
              </a:lnSpc>
              <a:spcBef>
                <a:spcPct val="0"/>
              </a:spcBef>
              <a:buNone/>
            </a:pPr>
            <a:r>
              <a:rPr lang="zh-CN" altLang="en-US" noProof="0" dirty="0">
                <a:ln>
                  <a:noFill/>
                </a:ln>
                <a:solidFill>
                  <a:srgbClr val="FFC000"/>
                </a:solidFill>
                <a:effectLst/>
                <a:uLnTx/>
                <a:uFillTx/>
                <a:cs typeface="+mn-ea"/>
                <a:sym typeface="+mn-lt"/>
              </a:rPr>
              <a:t>回归自然的野趣生活</a:t>
            </a:r>
          </a:p>
          <a:p>
            <a:pPr algn="ctr">
              <a:lnSpc>
                <a:spcPct val="150000"/>
              </a:lnSpc>
              <a:spcBef>
                <a:spcPct val="0"/>
              </a:spcBef>
              <a:buNone/>
            </a:pPr>
            <a:r>
              <a:rPr lang="zh-CN" altLang="en-US" noProof="0" dirty="0">
                <a:ln>
                  <a:noFill/>
                </a:ln>
                <a:solidFill>
                  <a:srgbClr val="FFC000"/>
                </a:solidFill>
                <a:effectLst/>
                <a:uLnTx/>
                <a:uFillTx/>
                <a:cs typeface="+mn-ea"/>
                <a:sym typeface="+mn-lt"/>
              </a:rPr>
              <a:t>最是生活的触动</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chemeClr val="bg1"/>
                </a:solidFill>
                <a:effectLst/>
                <a:uLnTx/>
                <a:uFillTx/>
                <a:cs typeface="+mn-ea"/>
                <a:sym typeface="+mn-lt"/>
              </a:rPr>
              <a:t>浪漫之旅 展开旅程</a:t>
            </a:r>
          </a:p>
          <a:p>
            <a:pPr algn="ctr">
              <a:lnSpc>
                <a:spcPct val="150000"/>
              </a:lnSpc>
              <a:spcBef>
                <a:spcPct val="0"/>
              </a:spcBef>
              <a:buNone/>
            </a:pPr>
            <a:endParaRPr lang="zh-CN" altLang="en-US" dirty="0">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750" advClick="0" advTm="3000">
        <p:fad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p:bldP spid="3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sp>
        <p:nvSpPr>
          <p:cNvPr id="7" name="文本框 6"/>
          <p:cNvSpPr txBox="1"/>
          <p:nvPr/>
        </p:nvSpPr>
        <p:spPr>
          <a:xfrm>
            <a:off x="2357133" y="4374908"/>
            <a:ext cx="2503918" cy="922020"/>
          </a:xfrm>
          <a:prstGeom prst="rect">
            <a:avLst/>
          </a:prstGeom>
          <a:noFill/>
        </p:spPr>
        <p:txBody>
          <a:bodyPr wrap="square" rtlCol="0">
            <a:spAutoFit/>
          </a:bodyPr>
          <a:lstStyle/>
          <a:p>
            <a:pPr algn="ctr"/>
            <a:r>
              <a:rPr lang="zh-CN" altLang="en-US" sz="5400" b="1" dirty="0">
                <a:solidFill>
                  <a:schemeClr val="bg1"/>
                </a:solidFill>
                <a:cs typeface="+mn-ea"/>
                <a:sym typeface="+mn-lt"/>
              </a:rPr>
              <a:t>目  录</a:t>
            </a:r>
          </a:p>
        </p:txBody>
      </p:sp>
      <p:grpSp>
        <p:nvGrpSpPr>
          <p:cNvPr id="12" name="组合 11"/>
          <p:cNvGrpSpPr/>
          <p:nvPr/>
        </p:nvGrpSpPr>
        <p:grpSpPr>
          <a:xfrm>
            <a:off x="6750697" y="4835842"/>
            <a:ext cx="1008380" cy="721360"/>
            <a:chOff x="6809216" y="2093718"/>
            <a:chExt cx="1008404" cy="721407"/>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11" name="文本框 10"/>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04</a:t>
              </a:r>
              <a:endParaRPr lang="zh-CN" altLang="en-US" sz="2400" dirty="0">
                <a:solidFill>
                  <a:schemeClr val="bg1"/>
                </a:solidFill>
                <a:cs typeface="+mn-ea"/>
                <a:sym typeface="+mn-lt"/>
              </a:endParaRPr>
            </a:p>
          </p:txBody>
        </p:sp>
      </p:grpSp>
      <p:grpSp>
        <p:nvGrpSpPr>
          <p:cNvPr id="17" name="组合 16"/>
          <p:cNvGrpSpPr/>
          <p:nvPr/>
        </p:nvGrpSpPr>
        <p:grpSpPr>
          <a:xfrm>
            <a:off x="6750697" y="2601912"/>
            <a:ext cx="1008380" cy="721360"/>
            <a:chOff x="6809216" y="2093718"/>
            <a:chExt cx="1008404" cy="721407"/>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21" name="文本框 20"/>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23" name="组合 22"/>
          <p:cNvGrpSpPr/>
          <p:nvPr/>
        </p:nvGrpSpPr>
        <p:grpSpPr>
          <a:xfrm>
            <a:off x="6750697" y="3726497"/>
            <a:ext cx="1008380" cy="721360"/>
            <a:chOff x="6809216" y="2093718"/>
            <a:chExt cx="1008404" cy="721407"/>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27" name="文本框 26"/>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grpSp>
        <p:nvGrpSpPr>
          <p:cNvPr id="29" name="组合 28"/>
          <p:cNvGrpSpPr/>
          <p:nvPr/>
        </p:nvGrpSpPr>
        <p:grpSpPr>
          <a:xfrm>
            <a:off x="6750697" y="1479232"/>
            <a:ext cx="1008380" cy="721360"/>
            <a:chOff x="6809216" y="2093718"/>
            <a:chExt cx="1008404" cy="721407"/>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33" name="文本框 32"/>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sp>
        <p:nvSpPr>
          <p:cNvPr id="30" name="文本框 29"/>
          <p:cNvSpPr txBox="1"/>
          <p:nvPr/>
        </p:nvSpPr>
        <p:spPr>
          <a:xfrm>
            <a:off x="7700657" y="141001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活动概述</a:t>
            </a:r>
          </a:p>
        </p:txBody>
      </p:sp>
      <p:sp>
        <p:nvSpPr>
          <p:cNvPr id="50" name="文本框 49"/>
          <p:cNvSpPr txBox="1"/>
          <p:nvPr/>
        </p:nvSpPr>
        <p:spPr>
          <a:xfrm>
            <a:off x="7609081" y="1717992"/>
            <a:ext cx="2523127"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Activity overview</a:t>
            </a:r>
          </a:p>
        </p:txBody>
      </p:sp>
      <p:sp>
        <p:nvSpPr>
          <p:cNvPr id="51" name="文本框 50"/>
          <p:cNvSpPr txBox="1"/>
          <p:nvPr/>
        </p:nvSpPr>
        <p:spPr>
          <a:xfrm>
            <a:off x="7734947" y="255047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前宣推广</a:t>
            </a:r>
          </a:p>
        </p:txBody>
      </p:sp>
      <p:sp>
        <p:nvSpPr>
          <p:cNvPr id="52" name="文本框 51"/>
          <p:cNvSpPr txBox="1"/>
          <p:nvPr/>
        </p:nvSpPr>
        <p:spPr>
          <a:xfrm>
            <a:off x="7654389" y="2858452"/>
            <a:ext cx="2706831"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Activity PROMOTION</a:t>
            </a:r>
          </a:p>
        </p:txBody>
      </p:sp>
      <p:sp>
        <p:nvSpPr>
          <p:cNvPr id="54" name="文本框 53"/>
          <p:cNvSpPr txBox="1"/>
          <p:nvPr/>
        </p:nvSpPr>
        <p:spPr>
          <a:xfrm>
            <a:off x="7746377" y="369855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野趣露营</a:t>
            </a:r>
          </a:p>
        </p:txBody>
      </p:sp>
      <p:sp>
        <p:nvSpPr>
          <p:cNvPr id="55" name="文本框 54"/>
          <p:cNvSpPr txBox="1"/>
          <p:nvPr/>
        </p:nvSpPr>
        <p:spPr>
          <a:xfrm>
            <a:off x="7679350" y="3955732"/>
            <a:ext cx="2108269"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PICNIC CAMPING</a:t>
            </a:r>
          </a:p>
        </p:txBody>
      </p:sp>
      <p:sp>
        <p:nvSpPr>
          <p:cNvPr id="56" name="文本框 55"/>
          <p:cNvSpPr txBox="1"/>
          <p:nvPr/>
        </p:nvSpPr>
        <p:spPr>
          <a:xfrm>
            <a:off x="7746377" y="480472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活动配合</a:t>
            </a:r>
          </a:p>
        </p:txBody>
      </p:sp>
      <p:sp>
        <p:nvSpPr>
          <p:cNvPr id="57" name="文本框 56"/>
          <p:cNvSpPr txBox="1"/>
          <p:nvPr/>
        </p:nvSpPr>
        <p:spPr>
          <a:xfrm>
            <a:off x="7704766" y="5052377"/>
            <a:ext cx="2971839" cy="456535"/>
          </a:xfrm>
          <a:prstGeom prst="rect">
            <a:avLst/>
          </a:prstGeom>
          <a:noFill/>
        </p:spPr>
        <p:txBody>
          <a:bodyPr wrap="none" rtlCol="0" anchor="t">
            <a:spAutoFit/>
          </a:bodyPr>
          <a:lstStyle/>
          <a:p>
            <a:pPr lvl="0" algn="dist">
              <a:lnSpc>
                <a:spcPct val="150000"/>
              </a:lnSpc>
            </a:pPr>
            <a:r>
              <a:rPr lang="en-US" altLang="zh-CN" cap="all">
                <a:solidFill>
                  <a:schemeClr val="bg1"/>
                </a:solidFill>
                <a:uFillTx/>
                <a:cs typeface="+mn-ea"/>
                <a:sym typeface="+mn-lt"/>
              </a:rPr>
              <a:t>Activity cooperation</a:t>
            </a:r>
          </a:p>
        </p:txBody>
      </p:sp>
      <p:sp>
        <p:nvSpPr>
          <p:cNvPr id="58" name="文本框 57"/>
          <p:cNvSpPr txBox="1"/>
          <p:nvPr/>
        </p:nvSpPr>
        <p:spPr>
          <a:xfrm>
            <a:off x="794696" y="3181334"/>
            <a:ext cx="5841365" cy="1106805"/>
          </a:xfrm>
          <a:prstGeom prst="rect">
            <a:avLst/>
          </a:prstGeom>
          <a:noFill/>
        </p:spPr>
        <p:txBody>
          <a:bodyPr wrap="square" rtlCol="0">
            <a:spAutoFit/>
          </a:bodyPr>
          <a:lstStyle/>
          <a:p>
            <a:pPr algn="ctr"/>
            <a:r>
              <a:rPr lang="en-US" altLang="zh-CN" sz="6600" b="1" dirty="0">
                <a:solidFill>
                  <a:schemeClr val="bg1"/>
                </a:solidFill>
                <a:cs typeface="+mn-ea"/>
                <a:sym typeface="+mn-lt"/>
              </a:rPr>
              <a:t>CONTENTS</a:t>
            </a:r>
          </a:p>
        </p:txBody>
      </p: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rcRect l="275" t="1889" r="-275" b="43565"/>
          <a:stretch>
            <a:fillRect/>
          </a:stretch>
        </p:blipFill>
        <p:spPr>
          <a:xfrm flipH="1">
            <a:off x="0" y="0"/>
            <a:ext cx="4393565" cy="37407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活动概述</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overview</a:t>
            </a: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01</a:t>
            </a: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6196" b="11933"/>
          <a:stretch>
            <a:fillRect/>
          </a:stretch>
        </p:blipFill>
        <p:spPr>
          <a:xfrm>
            <a:off x="7269480" y="2764790"/>
            <a:ext cx="4999355" cy="4093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p:cNvSpPr txBox="1"/>
          <p:nvPr/>
        </p:nvSpPr>
        <p:spPr>
          <a:xfrm>
            <a:off x="393065" y="5087392"/>
            <a:ext cx="3688080" cy="1153160"/>
          </a:xfrm>
          <a:prstGeom prst="rect">
            <a:avLst/>
          </a:prstGeom>
          <a:noFill/>
        </p:spPr>
        <p:txBody>
          <a:bodyPr wrap="none" rtlCol="0">
            <a:spAutoFit/>
          </a:bodyPr>
          <a:lstStyle/>
          <a:p>
            <a:pPr defTabSz="914400"/>
            <a:r>
              <a:rPr lang="zh-CN" altLang="en-US" sz="6900" dirty="0">
                <a:solidFill>
                  <a:srgbClr val="006F3D"/>
                </a:solidFill>
                <a:cs typeface="+mn-ea"/>
                <a:sym typeface="+mn-lt"/>
              </a:rPr>
              <a:t>活动概述</a:t>
            </a:r>
          </a:p>
        </p:txBody>
      </p:sp>
      <p:sp>
        <p:nvSpPr>
          <p:cNvPr id="9" name="TextBox 21"/>
          <p:cNvSpPr txBox="1"/>
          <p:nvPr/>
        </p:nvSpPr>
        <p:spPr>
          <a:xfrm>
            <a:off x="418465" y="6167120"/>
            <a:ext cx="3408680" cy="368300"/>
          </a:xfrm>
          <a:prstGeom prst="rect">
            <a:avLst/>
          </a:prstGeom>
          <a:noFill/>
        </p:spPr>
        <p:txBody>
          <a:bodyPr wrap="square" rtlCol="0">
            <a:spAutoFit/>
          </a:bodyPr>
          <a:lstStyle/>
          <a:p>
            <a:pPr algn="dist" defTabSz="914400"/>
            <a:r>
              <a:rPr lang="en-US" altLang="zh-CN" dirty="0">
                <a:solidFill>
                  <a:schemeClr val="bg1">
                    <a:lumMod val="75000"/>
                  </a:schemeClr>
                </a:solidFill>
                <a:cs typeface="+mn-ea"/>
                <a:sym typeface="+mn-lt"/>
              </a:rPr>
              <a:t>ACTIVITY OVERVIEW</a:t>
            </a:r>
          </a:p>
        </p:txBody>
      </p:sp>
      <p:sp>
        <p:nvSpPr>
          <p:cNvPr id="16" name="文本框 10"/>
          <p:cNvSpPr txBox="1">
            <a:spLocks noChangeArrowheads="1"/>
          </p:cNvSpPr>
          <p:nvPr/>
        </p:nvSpPr>
        <p:spPr bwMode="auto">
          <a:xfrm>
            <a:off x="4506867" y="4317480"/>
            <a:ext cx="6270625" cy="2143125"/>
          </a:xfrm>
          <a:prstGeom prst="rect">
            <a:avLst/>
          </a:prstGeom>
          <a:noFill/>
        </p:spPr>
        <p:txBody>
          <a:bodyPr wrap="square" rtlCol="0" anchor="t">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活动主题：</a:t>
            </a:r>
            <a:r>
              <a:rPr lang="zh-CN" altLang="en-US" sz="1700" dirty="0">
                <a:solidFill>
                  <a:srgbClr val="008000"/>
                </a:solidFill>
                <a:latin typeface="+mn-lt"/>
                <a:ea typeface="+mn-ea"/>
                <a:cs typeface="+mn-ea"/>
                <a:sym typeface="+mn-lt"/>
              </a:rPr>
              <a:t>寻找心灵乌托邦 放肆趣野</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 ——</a:t>
            </a:r>
            <a:r>
              <a:rPr lang="zh-CN" altLang="en-US" sz="1700" dirty="0">
                <a:solidFill>
                  <a:srgbClr val="008000"/>
                </a:solidFill>
                <a:latin typeface="+mn-lt"/>
                <a:ea typeface="+mn-ea"/>
                <a:cs typeface="+mn-ea"/>
                <a:sym typeface="+mn-lt"/>
              </a:rPr>
              <a:t>夏日城市山野分享会</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活动时间：待定</a:t>
            </a: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活动地点：商场</a:t>
            </a:r>
            <a:r>
              <a:rPr lang="en-US" altLang="zh-CN" sz="1700" dirty="0">
                <a:solidFill>
                  <a:srgbClr val="008000"/>
                </a:solidFill>
                <a:latin typeface="+mn-lt"/>
                <a:ea typeface="+mn-ea"/>
                <a:cs typeface="+mn-ea"/>
                <a:sym typeface="+mn-lt"/>
              </a:rPr>
              <a:t>/</a:t>
            </a:r>
            <a:r>
              <a:rPr lang="zh-CN" sz="1700" dirty="0">
                <a:solidFill>
                  <a:srgbClr val="008000"/>
                </a:solidFill>
                <a:latin typeface="+mn-lt"/>
                <a:ea typeface="+mn-ea"/>
                <a:cs typeface="+mn-ea"/>
                <a:sym typeface="+mn-lt"/>
              </a:rPr>
              <a:t>地产营销中心后花园广场</a:t>
            </a: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参与人群：诚意客户、业主、到访客户等，约</a:t>
            </a:r>
            <a:r>
              <a:rPr lang="en-US" altLang="zh-CN" sz="1700" dirty="0">
                <a:solidFill>
                  <a:srgbClr val="008000"/>
                </a:solidFill>
                <a:latin typeface="+mn-lt"/>
                <a:ea typeface="+mn-ea"/>
                <a:cs typeface="+mn-ea"/>
                <a:sym typeface="+mn-lt"/>
              </a:rPr>
              <a:t>2</a:t>
            </a:r>
            <a:r>
              <a:rPr lang="zh-CN" sz="1700" dirty="0">
                <a:solidFill>
                  <a:srgbClr val="008000"/>
                </a:solidFill>
                <a:latin typeface="+mn-lt"/>
                <a:ea typeface="+mn-ea"/>
                <a:cs typeface="+mn-ea"/>
                <a:sym typeface="+mn-lt"/>
              </a:rPr>
              <a:t>00人/天</a:t>
            </a: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活动调性：生态、假日、踏青、亲子</a:t>
            </a:r>
          </a:p>
        </p:txBody>
      </p:sp>
      <p:sp>
        <p:nvSpPr>
          <p:cNvPr id="48" name="文本框 47"/>
          <p:cNvSpPr txBox="1"/>
          <p:nvPr/>
        </p:nvSpPr>
        <p:spPr>
          <a:xfrm>
            <a:off x="513283" y="4719320"/>
            <a:ext cx="1343253" cy="369332"/>
          </a:xfrm>
          <a:prstGeom prst="rect">
            <a:avLst/>
          </a:prstGeom>
          <a:solidFill>
            <a:srgbClr val="4F823D"/>
          </a:solidFill>
        </p:spPr>
        <p:txBody>
          <a:bodyPr wrap="none" rtlCol="0" anchor="t">
            <a:spAutoFit/>
          </a:bodyPr>
          <a:lstStyle/>
          <a:p>
            <a:pPr algn="dist"/>
            <a:r>
              <a:rPr lang="en-US" altLang="zh-CN" spc="300" dirty="0">
                <a:solidFill>
                  <a:schemeClr val="bg1"/>
                </a:solidFill>
                <a:cs typeface="+mn-ea"/>
                <a:sym typeface="+mn-lt"/>
              </a:rPr>
              <a:t>PART.01</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8395" y="4465320"/>
            <a:ext cx="2056130" cy="2056765"/>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797" y="110925"/>
            <a:ext cx="10606405" cy="39880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p:randomBar dir="vert"/>
      </p:transition>
    </mc:Choice>
    <mc:Fallback xmlns="">
      <p:transition spd="slow" advTm="3000">
        <p:randomBar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前宣推广</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PROMOTION</a:t>
            </a: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02</a:t>
            </a: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6196" b="11933"/>
          <a:stretch>
            <a:fillRect/>
          </a:stretch>
        </p:blipFill>
        <p:spPr>
          <a:xfrm>
            <a:off x="7269480" y="2764790"/>
            <a:ext cx="4999355" cy="4093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0" y="295910"/>
            <a:ext cx="6220460"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PROMOTION</a:t>
            </a:r>
          </a:p>
        </p:txBody>
      </p:sp>
      <p:sp>
        <p:nvSpPr>
          <p:cNvPr id="6" name="文本框 5"/>
          <p:cNvSpPr txBox="1"/>
          <p:nvPr/>
        </p:nvSpPr>
        <p:spPr>
          <a:xfrm>
            <a:off x="2136775" y="660400"/>
            <a:ext cx="53073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前宣推广</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线上阶段性单图海报预热</a:t>
            </a:r>
            <a:endParaRPr lang="zh-CN" altLang="en-US">
              <a:cs typeface="+mn-ea"/>
              <a:sym typeface="+mn-lt"/>
            </a:endParaRPr>
          </a:p>
        </p:txBody>
      </p:sp>
      <p:grpSp>
        <p:nvGrpSpPr>
          <p:cNvPr id="7" name="组合 6"/>
          <p:cNvGrpSpPr/>
          <p:nvPr/>
        </p:nvGrpSpPr>
        <p:grpSpPr>
          <a:xfrm>
            <a:off x="510540" y="2151380"/>
            <a:ext cx="10708640" cy="4479290"/>
            <a:chOff x="744" y="3029"/>
            <a:chExt cx="18579" cy="7771"/>
          </a:xfrm>
        </p:grpSpPr>
        <p:pic>
          <p:nvPicPr>
            <p:cNvPr id="2" name="图片 1"/>
            <p:cNvPicPr>
              <a:picLocks noChangeAspect="1"/>
            </p:cNvPicPr>
            <p:nvPr/>
          </p:nvPicPr>
          <p:blipFill>
            <a:blip r:embed="rId3"/>
            <a:stretch>
              <a:fillRect/>
            </a:stretch>
          </p:blipFill>
          <p:spPr>
            <a:xfrm>
              <a:off x="744" y="3029"/>
              <a:ext cx="3588" cy="7771"/>
            </a:xfrm>
            <a:prstGeom prst="rect">
              <a:avLst/>
            </a:prstGeom>
          </p:spPr>
        </p:pic>
        <p:pic>
          <p:nvPicPr>
            <p:cNvPr id="3" name="图片 2"/>
            <p:cNvPicPr>
              <a:picLocks noChangeAspect="1"/>
            </p:cNvPicPr>
            <p:nvPr/>
          </p:nvPicPr>
          <p:blipFill>
            <a:blip r:embed="rId4"/>
            <a:stretch>
              <a:fillRect/>
            </a:stretch>
          </p:blipFill>
          <p:spPr>
            <a:xfrm>
              <a:off x="4521" y="3030"/>
              <a:ext cx="3588" cy="7770"/>
            </a:xfrm>
            <a:prstGeom prst="rect">
              <a:avLst/>
            </a:prstGeom>
          </p:spPr>
        </p:pic>
        <p:pic>
          <p:nvPicPr>
            <p:cNvPr id="8" name="图片 7"/>
            <p:cNvPicPr>
              <a:picLocks noChangeAspect="1"/>
            </p:cNvPicPr>
            <p:nvPr/>
          </p:nvPicPr>
          <p:blipFill>
            <a:blip r:embed="rId5"/>
            <a:stretch>
              <a:fillRect/>
            </a:stretch>
          </p:blipFill>
          <p:spPr>
            <a:xfrm>
              <a:off x="8244" y="3030"/>
              <a:ext cx="3585" cy="7769"/>
            </a:xfrm>
            <a:prstGeom prst="rect">
              <a:avLst/>
            </a:prstGeom>
          </p:spPr>
        </p:pic>
        <p:pic>
          <p:nvPicPr>
            <p:cNvPr id="10" name="图片 9"/>
            <p:cNvPicPr>
              <a:picLocks noChangeAspect="1"/>
            </p:cNvPicPr>
            <p:nvPr/>
          </p:nvPicPr>
          <p:blipFill>
            <a:blip r:embed="rId6"/>
            <a:stretch>
              <a:fillRect/>
            </a:stretch>
          </p:blipFill>
          <p:spPr>
            <a:xfrm>
              <a:off x="11990" y="3029"/>
              <a:ext cx="3586" cy="7768"/>
            </a:xfrm>
            <a:prstGeom prst="rect">
              <a:avLst/>
            </a:prstGeom>
          </p:spPr>
        </p:pic>
        <p:pic>
          <p:nvPicPr>
            <p:cNvPr id="12" name="图片 11"/>
            <p:cNvPicPr>
              <a:picLocks noChangeAspect="1"/>
            </p:cNvPicPr>
            <p:nvPr/>
          </p:nvPicPr>
          <p:blipFill>
            <a:blip r:embed="rId7"/>
            <a:stretch>
              <a:fillRect/>
            </a:stretch>
          </p:blipFill>
          <p:spPr>
            <a:xfrm>
              <a:off x="15737" y="3032"/>
              <a:ext cx="3586" cy="7765"/>
            </a:xfrm>
            <a:prstGeom prst="rect">
              <a:avLst/>
            </a:prstGeom>
          </p:spPr>
        </p:pic>
      </p:grpSp>
      <p:sp>
        <p:nvSpPr>
          <p:cNvPr id="16" name="文本框 15"/>
          <p:cNvSpPr txBox="1"/>
          <p:nvPr/>
        </p:nvSpPr>
        <p:spPr>
          <a:xfrm>
            <a:off x="2477135" y="1515110"/>
            <a:ext cx="6288901" cy="328936"/>
          </a:xfrm>
          <a:prstGeom prst="rect">
            <a:avLst/>
          </a:prstGeom>
          <a:noFill/>
        </p:spPr>
        <p:txBody>
          <a:bodyPr wrap="none" rtlCol="0" anchor="t">
            <a:spAutoFit/>
          </a:bodyPr>
          <a:lstStyle/>
          <a:p>
            <a:pPr>
              <a:lnSpc>
                <a:spcPct val="120000"/>
              </a:lnSpc>
            </a:pPr>
            <a:r>
              <a:rPr lang="zh-CN" altLang="en-US" sz="1400">
                <a:cs typeface="+mn-ea"/>
                <a:sym typeface="+mn-lt"/>
              </a:rPr>
              <a:t>活动前期发布阶段性单图，吸引线上客户持续关注。（线上部分由甲方完成）</a:t>
            </a:r>
          </a:p>
        </p:txBody>
      </p:sp>
    </p:spTree>
  </p:cSld>
  <p:clrMapOvr>
    <a:masterClrMapping/>
  </p:clrMapOvr>
  <p:transition spd="slow" advClick="0"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0" y="295910"/>
            <a:ext cx="6220460"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PROMOTION</a:t>
            </a:r>
          </a:p>
        </p:txBody>
      </p:sp>
      <p:sp>
        <p:nvSpPr>
          <p:cNvPr id="6" name="文本框 5"/>
          <p:cNvSpPr txBox="1"/>
          <p:nvPr/>
        </p:nvSpPr>
        <p:spPr>
          <a:xfrm>
            <a:off x="2301875" y="660400"/>
            <a:ext cx="4977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抖音</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小红书短视频发布预热引流</a:t>
            </a:r>
          </a:p>
        </p:txBody>
      </p:sp>
      <p:grpSp>
        <p:nvGrpSpPr>
          <p:cNvPr id="2" name="组合 1"/>
          <p:cNvGrpSpPr/>
          <p:nvPr/>
        </p:nvGrpSpPr>
        <p:grpSpPr>
          <a:xfrm>
            <a:off x="962660" y="1996440"/>
            <a:ext cx="10266045" cy="4861560"/>
            <a:chOff x="878" y="2086"/>
            <a:chExt cx="17344" cy="8714"/>
          </a:xfrm>
        </p:grpSpPr>
        <p:pic>
          <p:nvPicPr>
            <p:cNvPr id="3" name="图片 2"/>
            <p:cNvPicPr>
              <a:picLocks noChangeAspect="1"/>
            </p:cNvPicPr>
            <p:nvPr/>
          </p:nvPicPr>
          <p:blipFill>
            <a:blip r:embed="rId3"/>
            <a:stretch>
              <a:fillRect/>
            </a:stretch>
          </p:blipFill>
          <p:spPr>
            <a:xfrm>
              <a:off x="878" y="2086"/>
              <a:ext cx="4028" cy="8714"/>
            </a:xfrm>
            <a:prstGeom prst="rect">
              <a:avLst/>
            </a:prstGeom>
          </p:spPr>
        </p:pic>
        <p:pic>
          <p:nvPicPr>
            <p:cNvPr id="4" name="图片 3"/>
            <p:cNvPicPr>
              <a:picLocks noChangeAspect="1"/>
            </p:cNvPicPr>
            <p:nvPr/>
          </p:nvPicPr>
          <p:blipFill>
            <a:blip r:embed="rId4"/>
            <a:stretch>
              <a:fillRect/>
            </a:stretch>
          </p:blipFill>
          <p:spPr>
            <a:xfrm>
              <a:off x="5318" y="2087"/>
              <a:ext cx="4027" cy="8713"/>
            </a:xfrm>
            <a:prstGeom prst="rect">
              <a:avLst/>
            </a:prstGeom>
          </p:spPr>
        </p:pic>
        <p:pic>
          <p:nvPicPr>
            <p:cNvPr id="5" name="图片 4"/>
            <p:cNvPicPr>
              <a:picLocks noChangeAspect="1"/>
            </p:cNvPicPr>
            <p:nvPr/>
          </p:nvPicPr>
          <p:blipFill>
            <a:blip r:embed="rId5"/>
            <a:stretch>
              <a:fillRect/>
            </a:stretch>
          </p:blipFill>
          <p:spPr>
            <a:xfrm>
              <a:off x="9757" y="2087"/>
              <a:ext cx="4027" cy="8713"/>
            </a:xfrm>
            <a:prstGeom prst="rect">
              <a:avLst/>
            </a:prstGeom>
          </p:spPr>
        </p:pic>
        <p:pic>
          <p:nvPicPr>
            <p:cNvPr id="7" name="图片 6"/>
            <p:cNvPicPr>
              <a:picLocks noChangeAspect="1"/>
            </p:cNvPicPr>
            <p:nvPr/>
          </p:nvPicPr>
          <p:blipFill>
            <a:blip r:embed="rId6"/>
            <a:stretch>
              <a:fillRect/>
            </a:stretch>
          </p:blipFill>
          <p:spPr>
            <a:xfrm>
              <a:off x="14196" y="2087"/>
              <a:ext cx="4027" cy="8713"/>
            </a:xfrm>
            <a:prstGeom prst="rect">
              <a:avLst/>
            </a:prstGeom>
          </p:spPr>
        </p:pic>
      </p:grpSp>
      <p:sp>
        <p:nvSpPr>
          <p:cNvPr id="16" name="文本框 15"/>
          <p:cNvSpPr txBox="1"/>
          <p:nvPr/>
        </p:nvSpPr>
        <p:spPr>
          <a:xfrm>
            <a:off x="1676400" y="1473200"/>
            <a:ext cx="9161482" cy="328936"/>
          </a:xfrm>
          <a:prstGeom prst="rect">
            <a:avLst/>
          </a:prstGeom>
          <a:noFill/>
        </p:spPr>
        <p:txBody>
          <a:bodyPr wrap="none" rtlCol="0" anchor="t">
            <a:spAutoFit/>
          </a:bodyPr>
          <a:lstStyle/>
          <a:p>
            <a:pPr>
              <a:lnSpc>
                <a:spcPct val="120000"/>
              </a:lnSpc>
            </a:pPr>
            <a:r>
              <a:rPr lang="zh-CN" altLang="en-US" sz="1400">
                <a:cs typeface="+mn-ea"/>
                <a:sym typeface="+mn-lt"/>
              </a:rPr>
              <a:t>拍摄露营相关小视频，话题式热点扩散，吸引同城客户注意，扩大活动影响力及辐射度。（线上部分由甲方完成）</a:t>
            </a:r>
          </a:p>
        </p:txBody>
      </p:sp>
    </p:spTree>
  </p:cSld>
  <p:clrMapOvr>
    <a:masterClrMapping/>
  </p:clrMapOvr>
  <p:transition spd="slow" advClick="0"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野趣露营</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PICNIC CAMPING</a:t>
            </a: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03</a:t>
            </a: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6196" b="11933"/>
          <a:stretch>
            <a:fillRect/>
          </a:stretch>
        </p:blipFill>
        <p:spPr>
          <a:xfrm>
            <a:off x="7192645" y="2764790"/>
            <a:ext cx="4999355" cy="4093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877310" y="158051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grpSp>
        <p:nvGrpSpPr>
          <p:cNvPr id="14" name="组合 13"/>
          <p:cNvGrpSpPr/>
          <p:nvPr/>
        </p:nvGrpSpPr>
        <p:grpSpPr>
          <a:xfrm>
            <a:off x="0" y="2367280"/>
            <a:ext cx="12192000" cy="3796030"/>
            <a:chOff x="-14" y="3781"/>
            <a:chExt cx="18541" cy="5792"/>
          </a:xfrm>
        </p:grpSpPr>
        <p:pic>
          <p:nvPicPr>
            <p:cNvPr id="10" name="图片 9"/>
            <p:cNvPicPr>
              <a:picLocks noChangeAspect="1"/>
            </p:cNvPicPr>
            <p:nvPr/>
          </p:nvPicPr>
          <p:blipFill>
            <a:blip r:embed="rId3"/>
            <a:stretch>
              <a:fillRect/>
            </a:stretch>
          </p:blipFill>
          <p:spPr>
            <a:xfrm>
              <a:off x="-14" y="3781"/>
              <a:ext cx="9283" cy="5791"/>
            </a:xfrm>
            <a:prstGeom prst="rect">
              <a:avLst/>
            </a:prstGeom>
          </p:spPr>
        </p:pic>
        <p:pic>
          <p:nvPicPr>
            <p:cNvPr id="11" name="图片 10"/>
            <p:cNvPicPr>
              <a:picLocks noChangeAspect="1"/>
            </p:cNvPicPr>
            <p:nvPr/>
          </p:nvPicPr>
          <p:blipFill>
            <a:blip r:embed="rId4"/>
            <a:stretch>
              <a:fillRect/>
            </a:stretch>
          </p:blipFill>
          <p:spPr>
            <a:xfrm>
              <a:off x="9394" y="3781"/>
              <a:ext cx="4526" cy="2803"/>
            </a:xfrm>
            <a:prstGeom prst="rect">
              <a:avLst/>
            </a:prstGeom>
          </p:spPr>
        </p:pic>
        <p:pic>
          <p:nvPicPr>
            <p:cNvPr id="12" name="图片 11"/>
            <p:cNvPicPr>
              <a:picLocks noChangeAspect="1"/>
            </p:cNvPicPr>
            <p:nvPr/>
          </p:nvPicPr>
          <p:blipFill>
            <a:blip r:embed="rId5"/>
            <a:stretch>
              <a:fillRect/>
            </a:stretch>
          </p:blipFill>
          <p:spPr>
            <a:xfrm>
              <a:off x="14045" y="3781"/>
              <a:ext cx="4482" cy="5792"/>
            </a:xfrm>
            <a:prstGeom prst="rect">
              <a:avLst/>
            </a:prstGeom>
          </p:spPr>
        </p:pic>
        <p:pic>
          <p:nvPicPr>
            <p:cNvPr id="13" name="图片 12"/>
            <p:cNvPicPr>
              <a:picLocks noChangeAspect="1"/>
            </p:cNvPicPr>
            <p:nvPr/>
          </p:nvPicPr>
          <p:blipFill>
            <a:blip r:embed="rId6"/>
            <a:stretch>
              <a:fillRect/>
            </a:stretch>
          </p:blipFill>
          <p:spPr>
            <a:xfrm>
              <a:off x="9394" y="6726"/>
              <a:ext cx="4524" cy="2846"/>
            </a:xfrm>
            <a:prstGeom prst="rect">
              <a:avLst/>
            </a:prstGeom>
          </p:spPr>
        </p:pic>
      </p:grpSp>
      <p:sp>
        <p:nvSpPr>
          <p:cNvPr id="15" name="文本框 14"/>
          <p:cNvSpPr txBox="1"/>
          <p:nvPr/>
        </p:nvSpPr>
        <p:spPr>
          <a:xfrm>
            <a:off x="281940" y="6256020"/>
            <a:ext cx="11910060" cy="328936"/>
          </a:xfrm>
          <a:prstGeom prst="rect">
            <a:avLst/>
          </a:prstGeom>
          <a:noFill/>
        </p:spPr>
        <p:txBody>
          <a:bodyPr wrap="square" rtlCol="0" anchor="t">
            <a:spAutoFit/>
          </a:bodyPr>
          <a:lstStyle/>
          <a:p>
            <a:pPr algn="ctr">
              <a:lnSpc>
                <a:spcPct val="120000"/>
              </a:lnSpc>
            </a:pPr>
            <a:r>
              <a:rPr lang="zh-CN" altLang="en-US" sz="1400">
                <a:cs typeface="+mn-ea"/>
                <a:sym typeface="+mn-lt"/>
              </a:rPr>
              <a:t>这个夏天，地产项目现场草地轻奢露营节配合全新</a:t>
            </a:r>
            <a:r>
              <a:rPr lang="en-US" altLang="zh-CN" sz="1400">
                <a:cs typeface="+mn-ea"/>
                <a:sym typeface="+mn-lt"/>
              </a:rPr>
              <a:t>FUN</a:t>
            </a:r>
            <a:r>
              <a:rPr lang="zh-CN" altLang="en-US" sz="1400">
                <a:cs typeface="+mn-ea"/>
                <a:sym typeface="+mn-lt"/>
              </a:rPr>
              <a:t>味生活体验，奉送草地帐篷节活动，配合美好生活时光共鉴生活体验。</a:t>
            </a:r>
            <a:endParaRPr lang="zh-CN" altLang="en-US" sz="1400" dirty="0">
              <a:solidFill>
                <a:schemeClr val="tx1"/>
              </a:solidFill>
              <a:cs typeface="+mn-ea"/>
              <a:sym typeface="+mn-lt"/>
            </a:endParaRPr>
          </a:p>
        </p:txBody>
      </p:sp>
      <p:sp>
        <p:nvSpPr>
          <p:cNvPr id="16" name="文本框 15"/>
          <p:cNvSpPr txBox="1"/>
          <p:nvPr/>
        </p:nvSpPr>
        <p:spPr>
          <a:xfrm>
            <a:off x="1876425" y="1861820"/>
            <a:ext cx="7742825" cy="328551"/>
          </a:xfrm>
          <a:prstGeom prst="rect">
            <a:avLst/>
          </a:prstGeom>
          <a:noFill/>
        </p:spPr>
        <p:txBody>
          <a:bodyPr wrap="none" rtlCol="0" anchor="t">
            <a:spAutoFit/>
          </a:bodyPr>
          <a:lstStyle/>
          <a:p>
            <a:pPr>
              <a:lnSpc>
                <a:spcPct val="120000"/>
              </a:lnSpc>
            </a:pPr>
            <a:r>
              <a:rPr lang="zh-CN" altLang="en-US" sz="1400">
                <a:cs typeface="+mn-ea"/>
                <a:sym typeface="+mn-lt"/>
              </a:rPr>
              <a:t>草地咖啡、天幕帐篷、亲子手作、放羊集市、草地音乐会等欢乐亲子体验，开启奇趣</a:t>
            </a:r>
            <a:r>
              <a:rPr lang="en-US" altLang="zh-CN" sz="1400">
                <a:cs typeface="+mn-ea"/>
                <a:sym typeface="+mn-lt"/>
              </a:rPr>
              <a:t>FUN</a:t>
            </a:r>
            <a:r>
              <a:rPr lang="zh-CN" altLang="en-US" sz="1400">
                <a:cs typeface="+mn-ea"/>
                <a:sym typeface="+mn-lt"/>
              </a:rPr>
              <a:t>趣玩。</a:t>
            </a:r>
          </a:p>
        </p:txBody>
      </p:sp>
      <p:sp>
        <p:nvSpPr>
          <p:cNvPr id="19" name="文本框 18"/>
          <p:cNvSpPr txBox="1"/>
          <p:nvPr/>
        </p:nvSpPr>
        <p:spPr>
          <a:xfrm>
            <a:off x="4112895" y="1248410"/>
            <a:ext cx="3489960" cy="521970"/>
          </a:xfrm>
          <a:prstGeom prst="rect">
            <a:avLst/>
          </a:prstGeom>
          <a:noFill/>
        </p:spPr>
        <p:txBody>
          <a:bodyPr wrap="none" rtlCol="0">
            <a:spAutoFit/>
          </a:bodyPr>
          <a:lstStyle/>
          <a:p>
            <a:r>
              <a:rPr lang="zh-CN" altLang="en-US" sz="2800" dirty="0">
                <a:solidFill>
                  <a:srgbClr val="008000"/>
                </a:solidFill>
                <a:cs typeface="+mn-ea"/>
                <a:sym typeface="+mn-lt"/>
              </a:rPr>
              <a:t>城市里的山野分享会</a:t>
            </a:r>
          </a:p>
        </p:txBody>
      </p:sp>
    </p:spTree>
  </p:cSld>
  <p:clrMapOvr>
    <a:masterClrMapping/>
  </p:clrMapOvr>
  <p:transition spd="slow" advClick="0"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1010285" y="1704340"/>
            <a:ext cx="307340" cy="472249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844550" y="1374775"/>
            <a:ext cx="578485" cy="4831080"/>
          </a:xfrm>
          <a:prstGeom prst="rect">
            <a:avLst/>
          </a:prstGeom>
          <a:noFill/>
        </p:spPr>
        <p:txBody>
          <a:bodyPr wrap="square" rtlCol="0">
            <a:spAutoFit/>
          </a:bodyPr>
          <a:lstStyle/>
          <a:p>
            <a:r>
              <a:rPr lang="zh-CN" altLang="en-US" sz="2800">
                <a:solidFill>
                  <a:srgbClr val="008000"/>
                </a:solidFill>
                <a:cs typeface="+mn-ea"/>
                <a:sym typeface="+mn-lt"/>
              </a:rPr>
              <a:t>场地规划 平面布置示意图</a:t>
            </a:r>
          </a:p>
        </p:txBody>
      </p:sp>
      <p:pic>
        <p:nvPicPr>
          <p:cNvPr id="2" name="图片 1"/>
          <p:cNvPicPr>
            <a:picLocks noChangeAspect="1"/>
          </p:cNvPicPr>
          <p:nvPr/>
        </p:nvPicPr>
        <p:blipFill>
          <a:blip r:embed="rId3"/>
          <a:stretch>
            <a:fillRect/>
          </a:stretch>
        </p:blipFill>
        <p:spPr>
          <a:xfrm>
            <a:off x="2179002" y="1498762"/>
            <a:ext cx="8082915" cy="4902817"/>
          </a:xfrm>
          <a:prstGeom prst="rect">
            <a:avLst/>
          </a:prstGeom>
        </p:spPr>
      </p:pic>
    </p:spTree>
  </p:cSld>
  <p:clrMapOvr>
    <a:masterClrMapping/>
  </p:clrMapOvr>
  <p:transition spd="slow" advClick="0"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rcRect t="29182" b="9827"/>
          <a:stretch>
            <a:fillRect/>
          </a:stretch>
        </p:blipFill>
        <p:spPr>
          <a:xfrm>
            <a:off x="232410" y="2106295"/>
            <a:ext cx="11727180" cy="4768215"/>
          </a:xfrm>
          <a:prstGeom prst="rect">
            <a:avLst/>
          </a:prstGeom>
        </p:spPr>
      </p:pic>
      <p:pic>
        <p:nvPicPr>
          <p:cNvPr id="9" name="图片 8"/>
          <p:cNvPicPr>
            <a:picLocks noChangeAspect="1"/>
          </p:cNvPicPr>
          <p:nvPr/>
        </p:nvPicPr>
        <p:blipFill>
          <a:blip r:embed="rId4"/>
          <a:stretch>
            <a:fillRect/>
          </a:stretch>
        </p:blipFill>
        <p:spPr>
          <a:xfrm>
            <a:off x="9239250" y="1702435"/>
            <a:ext cx="2519045" cy="2167255"/>
          </a:xfrm>
          <a:prstGeom prst="rect">
            <a:avLst/>
          </a:prstGeom>
        </p:spPr>
      </p:pic>
      <p:sp>
        <p:nvSpPr>
          <p:cNvPr id="16" name="文本框 15"/>
          <p:cNvSpPr txBox="1"/>
          <p:nvPr/>
        </p:nvSpPr>
        <p:spPr>
          <a:xfrm>
            <a:off x="4501515" y="1370330"/>
            <a:ext cx="7578725" cy="607695"/>
          </a:xfrm>
          <a:prstGeom prst="rect">
            <a:avLst/>
          </a:prstGeom>
          <a:noFill/>
        </p:spPr>
        <p:txBody>
          <a:bodyPr wrap="square" rtlCol="0" anchor="t">
            <a:spAutoFit/>
          </a:bodyPr>
          <a:lstStyle/>
          <a:p>
            <a:pPr algn="l">
              <a:lnSpc>
                <a:spcPct val="120000"/>
              </a:lnSpc>
            </a:pPr>
            <a:r>
              <a:rPr lang="zh-CN" altLang="en-US" sz="1400">
                <a:cs typeface="+mn-ea"/>
                <a:sym typeface="+mn-lt"/>
              </a:rPr>
              <a:t>考虑到活动现场是砖块地面，为营造生态特色，露营区域将铺设仿真绿草地，整个活动风格呈现绿色生态自然风格，更具情景带入感。</a:t>
            </a: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3134360" cy="521970"/>
          </a:xfrm>
          <a:prstGeom prst="rect">
            <a:avLst/>
          </a:prstGeom>
          <a:noFill/>
        </p:spPr>
        <p:txBody>
          <a:bodyPr wrap="none" rtlCol="0">
            <a:spAutoFit/>
          </a:bodyPr>
          <a:lstStyle/>
          <a:p>
            <a:r>
              <a:rPr lang="zh-CN" altLang="en-US" sz="2800">
                <a:solidFill>
                  <a:srgbClr val="008000"/>
                </a:solidFill>
                <a:cs typeface="+mn-ea"/>
                <a:sym typeface="+mn-lt"/>
              </a:rPr>
              <a:t>露营区 仿真绿草地</a:t>
            </a:r>
          </a:p>
        </p:txBody>
      </p:sp>
      <p:pic>
        <p:nvPicPr>
          <p:cNvPr id="8" name="图片 7"/>
          <p:cNvPicPr>
            <a:picLocks noChangeAspect="1"/>
          </p:cNvPicPr>
          <p:nvPr/>
        </p:nvPicPr>
        <p:blipFill>
          <a:blip r:embed="rId5"/>
          <a:stretch>
            <a:fillRect/>
          </a:stretch>
        </p:blipFill>
        <p:spPr>
          <a:xfrm>
            <a:off x="9331960" y="1813560"/>
            <a:ext cx="2310765" cy="1710055"/>
          </a:xfrm>
          <a:prstGeom prst="rect">
            <a:avLst/>
          </a:prstGeom>
          <a:ln w="76200">
            <a:solidFill>
              <a:schemeClr val="bg1">
                <a:alpha val="0"/>
              </a:schemeClr>
            </a:solidFill>
          </a:ln>
        </p:spPr>
      </p:pic>
      <p:sp>
        <p:nvSpPr>
          <p:cNvPr id="18" name="文本框 17"/>
          <p:cNvSpPr txBox="1"/>
          <p:nvPr/>
        </p:nvSpPr>
        <p:spPr>
          <a:xfrm>
            <a:off x="9970770" y="3473450"/>
            <a:ext cx="1198880" cy="398780"/>
          </a:xfrm>
          <a:prstGeom prst="rect">
            <a:avLst/>
          </a:prstGeom>
          <a:noFill/>
        </p:spPr>
        <p:txBody>
          <a:bodyPr wrap="none" rtlCol="0">
            <a:spAutoFit/>
          </a:bodyPr>
          <a:lstStyle/>
          <a:p>
            <a:r>
              <a:rPr lang="zh-CN" altLang="en-US" sz="2000">
                <a:solidFill>
                  <a:srgbClr val="008000"/>
                </a:solidFill>
                <a:cs typeface="+mn-ea"/>
                <a:sym typeface="+mn-lt"/>
              </a:rPr>
              <a:t>原始场地</a:t>
            </a:r>
          </a:p>
        </p:txBody>
      </p:sp>
    </p:spTree>
  </p:cSld>
  <p:clrMapOvr>
    <a:masterClrMapping/>
  </p:clrMapOvr>
  <p:transition spd="slow" advClick="0"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40995" y="2018665"/>
            <a:ext cx="4990465" cy="929640"/>
          </a:xfrm>
          <a:prstGeom prst="rect">
            <a:avLst/>
          </a:prstGeom>
          <a:noFill/>
        </p:spPr>
        <p:txBody>
          <a:bodyPr wrap="square" rtlCol="0" anchor="t">
            <a:spAutoFit/>
          </a:bodyPr>
          <a:lstStyle/>
          <a:p>
            <a:pPr algn="l" eaLnBrk="0" hangingPunct="0">
              <a:lnSpc>
                <a:spcPct val="130000"/>
              </a:lnSpc>
            </a:pPr>
            <a:r>
              <a:rPr lang="zh-CN" sz="1400" noProof="0" dirty="0">
                <a:ln>
                  <a:noFill/>
                </a:ln>
                <a:effectLst/>
                <a:uLnTx/>
                <a:uFillTx/>
                <a:cs typeface="+mn-ea"/>
                <a:sym typeface="+mn-lt"/>
              </a:rPr>
              <a:t>守住绿码，拥抱绿马！后疫情时代，亮码相见。</a:t>
            </a:r>
          </a:p>
          <a:p>
            <a:pPr algn="l" eaLnBrk="0" hangingPunct="0">
              <a:lnSpc>
                <a:spcPct val="130000"/>
              </a:lnSpc>
            </a:pPr>
            <a:r>
              <a:rPr lang="zh-CN" sz="1400" noProof="0" dirty="0">
                <a:ln>
                  <a:noFill/>
                </a:ln>
                <a:effectLst/>
                <a:uLnTx/>
                <a:uFillTx/>
                <a:cs typeface="+mn-ea"/>
                <a:sym typeface="+mn-lt"/>
              </a:rPr>
              <a:t>绿码成为了我们见面的守护者。以“绿马”谐音梗为创意点</a:t>
            </a:r>
          </a:p>
          <a:p>
            <a:pPr algn="l" eaLnBrk="0" hangingPunct="0">
              <a:lnSpc>
                <a:spcPct val="130000"/>
              </a:lnSpc>
            </a:pPr>
            <a:r>
              <a:rPr lang="zh-CN" sz="1400" noProof="0" dirty="0">
                <a:ln>
                  <a:noFill/>
                </a:ln>
                <a:effectLst/>
                <a:uLnTx/>
                <a:uFillTx/>
                <a:cs typeface="+mn-ea"/>
                <a:sym typeface="+mn-lt"/>
              </a:rPr>
              <a:t>打造地产项目绿马放养牧场主题乐园。</a:t>
            </a:r>
            <a:endParaRPr lang="zh-CN" altLang="en-US" sz="1400">
              <a:cs typeface="+mn-ea"/>
              <a:sym typeface="+mn-lt"/>
            </a:endParaRPr>
          </a:p>
        </p:txBody>
      </p:sp>
      <p:sp>
        <p:nvSpPr>
          <p:cNvPr id="20" name="平行四边形 19"/>
          <p:cNvSpPr/>
          <p:nvPr/>
        </p:nvSpPr>
        <p:spPr>
          <a:xfrm>
            <a:off x="340995" y="1702435"/>
            <a:ext cx="4457065"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4180205" cy="521970"/>
          </a:xfrm>
          <a:prstGeom prst="rect">
            <a:avLst/>
          </a:prstGeom>
          <a:noFill/>
        </p:spPr>
        <p:txBody>
          <a:bodyPr wrap="none" rtlCol="0">
            <a:spAutoFit/>
          </a:bodyPr>
          <a:lstStyle/>
          <a:p>
            <a:r>
              <a:rPr lang="zh-CN" altLang="en-US" sz="2800">
                <a:solidFill>
                  <a:srgbClr val="008000"/>
                </a:solidFill>
                <a:cs typeface="+mn-ea"/>
                <a:sym typeface="+mn-lt"/>
              </a:rPr>
              <a:t>拥抱绿马 巨型</a:t>
            </a:r>
            <a:r>
              <a:rPr lang="en-US" altLang="zh-CN" sz="2800">
                <a:solidFill>
                  <a:srgbClr val="008000"/>
                </a:solidFill>
                <a:cs typeface="+mn-ea"/>
                <a:sym typeface="+mn-lt"/>
              </a:rPr>
              <a:t>IP</a:t>
            </a:r>
            <a:r>
              <a:rPr lang="zh-CN" altLang="en-US" sz="2800">
                <a:solidFill>
                  <a:srgbClr val="008000"/>
                </a:solidFill>
                <a:cs typeface="+mn-ea"/>
                <a:sym typeface="+mn-lt"/>
              </a:rPr>
              <a:t>绿马气模</a:t>
            </a:r>
          </a:p>
        </p:txBody>
      </p:sp>
      <p:pic>
        <p:nvPicPr>
          <p:cNvPr id="7" name="图片 6"/>
          <p:cNvPicPr>
            <a:picLocks noChangeAspect="1"/>
          </p:cNvPicPr>
          <p:nvPr/>
        </p:nvPicPr>
        <p:blipFill>
          <a:blip r:embed="rId3"/>
          <a:stretch>
            <a:fillRect/>
          </a:stretch>
        </p:blipFill>
        <p:spPr>
          <a:xfrm>
            <a:off x="5146040" y="1892300"/>
            <a:ext cx="6881495" cy="4590415"/>
          </a:xfrm>
          <a:prstGeom prst="rect">
            <a:avLst/>
          </a:prstGeom>
        </p:spPr>
      </p:pic>
      <p:pic>
        <p:nvPicPr>
          <p:cNvPr id="8" name="图片 7"/>
          <p:cNvPicPr>
            <a:picLocks noChangeAspect="1"/>
          </p:cNvPicPr>
          <p:nvPr/>
        </p:nvPicPr>
        <p:blipFill>
          <a:blip r:embed="rId4"/>
          <a:stretch>
            <a:fillRect/>
          </a:stretch>
        </p:blipFill>
        <p:spPr>
          <a:xfrm>
            <a:off x="242570" y="2990850"/>
            <a:ext cx="4780280" cy="3052445"/>
          </a:xfrm>
          <a:prstGeom prst="rect">
            <a:avLst/>
          </a:prstGeom>
        </p:spPr>
      </p:pic>
      <p:sp>
        <p:nvSpPr>
          <p:cNvPr id="9" name="文本框 8"/>
          <p:cNvSpPr txBox="1"/>
          <p:nvPr/>
        </p:nvSpPr>
        <p:spPr>
          <a:xfrm>
            <a:off x="340360" y="6085840"/>
            <a:ext cx="4613910" cy="625171"/>
          </a:xfrm>
          <a:prstGeom prst="rect">
            <a:avLst/>
          </a:prstGeom>
          <a:noFill/>
        </p:spPr>
        <p:txBody>
          <a:bodyPr wrap="square" rtlCol="0" anchor="t">
            <a:spAutoFit/>
          </a:bodyPr>
          <a:lstStyle/>
          <a:p>
            <a:pPr algn="l" eaLnBrk="0" hangingPunct="0">
              <a:lnSpc>
                <a:spcPct val="130000"/>
              </a:lnSpc>
            </a:pPr>
            <a:r>
              <a:rPr lang="zh-CN" sz="1400" noProof="0" dirty="0">
                <a:ln>
                  <a:noFill/>
                </a:ln>
                <a:effectLst/>
                <a:uLnTx/>
                <a:uFillTx/>
                <a:cs typeface="+mn-ea"/>
                <a:sym typeface="+mn-lt"/>
              </a:rPr>
              <a:t>定制</a:t>
            </a:r>
            <a:r>
              <a:rPr lang="en-US" altLang="zh-CN" sz="1400" noProof="0" dirty="0">
                <a:ln>
                  <a:noFill/>
                </a:ln>
                <a:effectLst/>
                <a:uLnTx/>
                <a:uFillTx/>
                <a:cs typeface="+mn-ea"/>
                <a:sym typeface="+mn-lt"/>
              </a:rPr>
              <a:t>6</a:t>
            </a:r>
            <a:r>
              <a:rPr lang="zh-CN" altLang="en-US" sz="1400" noProof="0" dirty="0">
                <a:ln>
                  <a:noFill/>
                </a:ln>
                <a:effectLst/>
                <a:uLnTx/>
                <a:uFillTx/>
                <a:cs typeface="+mn-ea"/>
                <a:sym typeface="+mn-lt"/>
              </a:rPr>
              <a:t>米绿色独角兽气模，配合组景打造绿马世界，吸粉无数游客。</a:t>
            </a:r>
          </a:p>
        </p:txBody>
      </p:sp>
    </p:spTree>
  </p:cSld>
  <p:clrMapOvr>
    <a:masterClrMapping/>
  </p:clrMapOvr>
  <p:transition spd="slow" advClick="0"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501515" y="1370330"/>
            <a:ext cx="7578725" cy="607695"/>
          </a:xfrm>
          <a:prstGeom prst="rect">
            <a:avLst/>
          </a:prstGeom>
          <a:noFill/>
        </p:spPr>
        <p:txBody>
          <a:bodyPr wrap="square" rtlCol="0" anchor="t">
            <a:spAutoFit/>
          </a:bodyPr>
          <a:lstStyle/>
          <a:p>
            <a:pPr algn="l">
              <a:lnSpc>
                <a:spcPct val="120000"/>
              </a:lnSpc>
            </a:pPr>
            <a:r>
              <a:rPr lang="zh-CN" altLang="en-US" sz="1400">
                <a:cs typeface="+mn-ea"/>
                <a:sym typeface="+mn-lt"/>
              </a:rPr>
              <a:t>营地搭建多个天幕帐篷，贴心配备户外露营桌椅供大家休闲娱乐，</a:t>
            </a:r>
          </a:p>
          <a:p>
            <a:pPr algn="l">
              <a:lnSpc>
                <a:spcPct val="120000"/>
              </a:lnSpc>
            </a:pPr>
            <a:r>
              <a:rPr lang="zh-CN" altLang="en-US" sz="1400">
                <a:cs typeface="+mn-ea"/>
                <a:sym typeface="+mn-lt"/>
              </a:rPr>
              <a:t>享受来自地产项目惬意的阳光假日。</a:t>
            </a: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3596640" cy="521970"/>
          </a:xfrm>
          <a:prstGeom prst="rect">
            <a:avLst/>
          </a:prstGeom>
          <a:noFill/>
        </p:spPr>
        <p:txBody>
          <a:bodyPr wrap="none" rtlCol="0">
            <a:spAutoFit/>
          </a:bodyPr>
          <a:lstStyle/>
          <a:p>
            <a:r>
              <a:rPr lang="zh-CN" altLang="en-US" sz="2800">
                <a:solidFill>
                  <a:srgbClr val="008000"/>
                </a:solidFill>
                <a:cs typeface="+mn-ea"/>
                <a:sym typeface="+mn-lt"/>
              </a:rPr>
              <a:t>休闲帐篷区  天幕帐篷</a:t>
            </a:r>
          </a:p>
        </p:txBody>
      </p:sp>
      <p:grpSp>
        <p:nvGrpSpPr>
          <p:cNvPr id="5" name="组合 4"/>
          <p:cNvGrpSpPr/>
          <p:nvPr/>
        </p:nvGrpSpPr>
        <p:grpSpPr>
          <a:xfrm>
            <a:off x="400685" y="2190750"/>
            <a:ext cx="11530330" cy="4479925"/>
            <a:chOff x="631" y="4207"/>
            <a:chExt cx="16209" cy="6298"/>
          </a:xfrm>
        </p:grpSpPr>
        <p:pic>
          <p:nvPicPr>
            <p:cNvPr id="2" name="图片 1"/>
            <p:cNvPicPr>
              <a:picLocks noChangeAspect="1"/>
            </p:cNvPicPr>
            <p:nvPr/>
          </p:nvPicPr>
          <p:blipFill>
            <a:blip r:embed="rId3"/>
            <a:stretch>
              <a:fillRect/>
            </a:stretch>
          </p:blipFill>
          <p:spPr>
            <a:xfrm>
              <a:off x="6222" y="4207"/>
              <a:ext cx="10619" cy="6299"/>
            </a:xfrm>
            <a:prstGeom prst="rect">
              <a:avLst/>
            </a:prstGeom>
          </p:spPr>
        </p:pic>
        <p:pic>
          <p:nvPicPr>
            <p:cNvPr id="3" name="图片 2"/>
            <p:cNvPicPr>
              <a:picLocks noChangeAspect="1"/>
            </p:cNvPicPr>
            <p:nvPr/>
          </p:nvPicPr>
          <p:blipFill>
            <a:blip r:embed="rId4"/>
            <a:stretch>
              <a:fillRect/>
            </a:stretch>
          </p:blipFill>
          <p:spPr>
            <a:xfrm>
              <a:off x="631" y="4208"/>
              <a:ext cx="5460" cy="3269"/>
            </a:xfrm>
            <a:prstGeom prst="rect">
              <a:avLst/>
            </a:prstGeom>
          </p:spPr>
        </p:pic>
        <p:pic>
          <p:nvPicPr>
            <p:cNvPr id="4" name="图片 3"/>
            <p:cNvPicPr>
              <a:picLocks noChangeAspect="1"/>
            </p:cNvPicPr>
            <p:nvPr/>
          </p:nvPicPr>
          <p:blipFill>
            <a:blip r:embed="rId5"/>
            <a:stretch>
              <a:fillRect/>
            </a:stretch>
          </p:blipFill>
          <p:spPr>
            <a:xfrm>
              <a:off x="631" y="7122"/>
              <a:ext cx="5460" cy="3382"/>
            </a:xfrm>
            <a:prstGeom prst="rect">
              <a:avLst/>
            </a:prstGeom>
          </p:spPr>
        </p:pic>
      </p:grpSp>
    </p:spTree>
  </p:cSld>
  <p:clrMapOvr>
    <a:masterClrMapping/>
  </p:clrMapOvr>
  <p:transition spd="slow" advClick="0"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3489960" cy="521970"/>
          </a:xfrm>
          <a:prstGeom prst="rect">
            <a:avLst/>
          </a:prstGeom>
          <a:noFill/>
        </p:spPr>
        <p:txBody>
          <a:bodyPr wrap="none" rtlCol="0">
            <a:spAutoFit/>
          </a:bodyPr>
          <a:lstStyle/>
          <a:p>
            <a:r>
              <a:rPr lang="zh-CN" altLang="en-US" sz="2800">
                <a:solidFill>
                  <a:srgbClr val="008000"/>
                </a:solidFill>
                <a:cs typeface="+mn-ea"/>
                <a:sym typeface="+mn-lt"/>
              </a:rPr>
              <a:t>花式躺赢区 懒人沙发</a:t>
            </a:r>
          </a:p>
        </p:txBody>
      </p:sp>
      <p:sp>
        <p:nvSpPr>
          <p:cNvPr id="7" name="文本框 6"/>
          <p:cNvSpPr txBox="1"/>
          <p:nvPr/>
        </p:nvSpPr>
        <p:spPr>
          <a:xfrm>
            <a:off x="173990" y="2015490"/>
            <a:ext cx="11127105" cy="1383665"/>
          </a:xfrm>
          <a:prstGeom prst="rect">
            <a:avLst/>
          </a:prstGeom>
          <a:noFill/>
        </p:spPr>
        <p:txBody>
          <a:bodyPr wrap="square" rtlCol="0" anchor="t">
            <a:spAutoFit/>
          </a:bodyPr>
          <a:lstStyle/>
          <a:p>
            <a:pPr algn="l" eaLnBrk="0" hangingPunct="0">
              <a:lnSpc>
                <a:spcPct val="150000"/>
              </a:lnSpc>
            </a:pPr>
            <a:r>
              <a:rPr lang="zh-CN" sz="1400" noProof="0" dirty="0">
                <a:ln>
                  <a:noFill/>
                </a:ln>
                <a:effectLst/>
                <a:uLnTx/>
                <a:uFillTx/>
                <a:cs typeface="+mn-ea"/>
                <a:sym typeface="+mn-lt"/>
              </a:rPr>
              <a:t>每个辛苦的劳动人，都有一个躺赢的梦想！</a:t>
            </a:r>
          </a:p>
          <a:p>
            <a:pPr algn="l" eaLnBrk="0" hangingPunct="0">
              <a:lnSpc>
                <a:spcPct val="150000"/>
              </a:lnSpc>
            </a:pPr>
            <a:r>
              <a:rPr lang="zh-CN" sz="1400" noProof="0" dirty="0">
                <a:ln>
                  <a:noFill/>
                </a:ln>
                <a:effectLst/>
                <a:uLnTx/>
                <a:uFillTx/>
                <a:cs typeface="+mn-ea"/>
                <a:sym typeface="+mn-lt"/>
              </a:rPr>
              <a:t>每人一个懒人充气沙发，草坪中瞬间在五光十色的气囊中显得饱满且缤纷。</a:t>
            </a:r>
            <a:endParaRPr lang="zh-CN" sz="1400" noProof="0" dirty="0">
              <a:ln>
                <a:noFill/>
              </a:ln>
              <a:solidFill>
                <a:schemeClr val="tx1"/>
              </a:solidFill>
              <a:effectLst/>
              <a:uLnTx/>
              <a:uFillTx/>
              <a:cs typeface="+mn-ea"/>
              <a:sym typeface="+mn-lt"/>
            </a:endParaRPr>
          </a:p>
          <a:p>
            <a:pPr algn="l" eaLnBrk="0" hangingPunct="0">
              <a:lnSpc>
                <a:spcPct val="150000"/>
              </a:lnSpc>
            </a:pPr>
            <a:r>
              <a:rPr lang="zh-CN" sz="1400" noProof="0" dirty="0">
                <a:ln>
                  <a:noFill/>
                </a:ln>
                <a:effectLst/>
                <a:uLnTx/>
                <a:uFillTx/>
                <a:cs typeface="+mn-ea"/>
                <a:sym typeface="+mn-lt"/>
              </a:rPr>
              <a:t>来宾可以在这里仰卧天空，花式躺赢人生，尽享自然风光。</a:t>
            </a:r>
            <a:endParaRPr lang="zh-CN" sz="1400" noProof="0" dirty="0">
              <a:ln>
                <a:noFill/>
              </a:ln>
              <a:solidFill>
                <a:schemeClr val="tx1"/>
              </a:solidFill>
              <a:effectLst/>
              <a:uLnTx/>
              <a:uFillTx/>
              <a:cs typeface="+mn-ea"/>
              <a:sym typeface="+mn-lt"/>
            </a:endParaRPr>
          </a:p>
          <a:p>
            <a:pPr algn="l" eaLnBrk="0" hangingPunct="0">
              <a:lnSpc>
                <a:spcPct val="150000"/>
              </a:lnSpc>
            </a:pPr>
            <a:endParaRPr lang="zh-CN" sz="1400" noProof="0" dirty="0">
              <a:ln>
                <a:noFill/>
              </a:ln>
              <a:effectLst/>
              <a:uLnTx/>
              <a:uFillTx/>
              <a:cs typeface="+mn-ea"/>
              <a:sym typeface="+mn-lt"/>
            </a:endParaRPr>
          </a:p>
        </p:txBody>
      </p:sp>
      <p:pic>
        <p:nvPicPr>
          <p:cNvPr id="8" name="图片 7"/>
          <p:cNvPicPr>
            <a:picLocks noChangeAspect="1"/>
          </p:cNvPicPr>
          <p:nvPr/>
        </p:nvPicPr>
        <p:blipFill>
          <a:blip r:embed="rId3"/>
          <a:srcRect l="997" t="-117" r="105" b="15457"/>
          <a:stretch>
            <a:fillRect/>
          </a:stretch>
        </p:blipFill>
        <p:spPr>
          <a:xfrm>
            <a:off x="173990" y="3176270"/>
            <a:ext cx="5915660" cy="3311525"/>
          </a:xfrm>
          <a:prstGeom prst="rect">
            <a:avLst/>
          </a:prstGeom>
        </p:spPr>
      </p:pic>
      <p:pic>
        <p:nvPicPr>
          <p:cNvPr id="9" name="图片 8"/>
          <p:cNvPicPr>
            <a:picLocks noChangeAspect="1"/>
          </p:cNvPicPr>
          <p:nvPr/>
        </p:nvPicPr>
        <p:blipFill>
          <a:blip r:embed="rId4"/>
          <a:stretch>
            <a:fillRect/>
          </a:stretch>
        </p:blipFill>
        <p:spPr>
          <a:xfrm>
            <a:off x="6153150" y="1919605"/>
            <a:ext cx="5749925" cy="1809750"/>
          </a:xfrm>
          <a:prstGeom prst="rect">
            <a:avLst/>
          </a:prstGeom>
        </p:spPr>
      </p:pic>
      <p:pic>
        <p:nvPicPr>
          <p:cNvPr id="10" name="图片 9"/>
          <p:cNvPicPr>
            <a:picLocks noChangeAspect="1"/>
          </p:cNvPicPr>
          <p:nvPr/>
        </p:nvPicPr>
        <p:blipFill>
          <a:blip r:embed="rId5"/>
          <a:stretch>
            <a:fillRect/>
          </a:stretch>
        </p:blipFill>
        <p:spPr>
          <a:xfrm>
            <a:off x="6149975" y="3825240"/>
            <a:ext cx="3598545" cy="2422525"/>
          </a:xfrm>
          <a:prstGeom prst="rect">
            <a:avLst/>
          </a:prstGeom>
        </p:spPr>
      </p:pic>
      <p:pic>
        <p:nvPicPr>
          <p:cNvPr id="13" name="图片 12"/>
          <p:cNvPicPr>
            <a:picLocks noChangeAspect="1"/>
          </p:cNvPicPr>
          <p:nvPr/>
        </p:nvPicPr>
        <p:blipFill>
          <a:blip r:embed="rId6"/>
          <a:stretch>
            <a:fillRect/>
          </a:stretch>
        </p:blipFill>
        <p:spPr>
          <a:xfrm>
            <a:off x="9808845" y="4144010"/>
            <a:ext cx="2360930" cy="1809115"/>
          </a:xfrm>
          <a:prstGeom prst="rect">
            <a:avLst/>
          </a:prstGeom>
        </p:spPr>
      </p:pic>
    </p:spTree>
  </p:cSld>
  <p:clrMapOvr>
    <a:masterClrMapping/>
  </p:clrMapOvr>
  <p:transition spd="slow" advClick="0"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478655" y="1210310"/>
            <a:ext cx="7578725" cy="1060450"/>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声线柔美的歌手为大家带来欢乐美妙音符，以田园生态留影区为舞台，营造轻奢户外露营的氛围。乐手不定时为大家带来流行曲目，天籁之声为踏青之旅注入满满的音浪，将人流以歌声吸引人流驻足。</a:t>
            </a:r>
            <a:endParaRPr lang="zh-CN" altLang="en-US" sz="1400">
              <a:cs typeface="+mn-ea"/>
              <a:sym typeface="+mn-lt"/>
            </a:endParaRP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3845560" cy="521970"/>
          </a:xfrm>
          <a:prstGeom prst="rect">
            <a:avLst/>
          </a:prstGeom>
          <a:noFill/>
        </p:spPr>
        <p:txBody>
          <a:bodyPr wrap="none" rtlCol="0">
            <a:spAutoFit/>
          </a:bodyPr>
          <a:lstStyle/>
          <a:p>
            <a:r>
              <a:rPr lang="zh-CN" altLang="en-US" sz="2800">
                <a:solidFill>
                  <a:srgbClr val="008000"/>
                </a:solidFill>
                <a:cs typeface="+mn-ea"/>
                <a:sym typeface="+mn-lt"/>
              </a:rPr>
              <a:t>舞台区 草地歌手音乐会</a:t>
            </a:r>
          </a:p>
        </p:txBody>
      </p:sp>
      <p:pic>
        <p:nvPicPr>
          <p:cNvPr id="7" name="图片 6"/>
          <p:cNvPicPr>
            <a:picLocks noChangeAspect="1"/>
          </p:cNvPicPr>
          <p:nvPr/>
        </p:nvPicPr>
        <p:blipFill>
          <a:blip r:embed="rId3"/>
          <a:stretch>
            <a:fillRect/>
          </a:stretch>
        </p:blipFill>
        <p:spPr>
          <a:xfrm>
            <a:off x="181610" y="2407920"/>
            <a:ext cx="6841490" cy="4018280"/>
          </a:xfrm>
          <a:prstGeom prst="rect">
            <a:avLst/>
          </a:prstGeom>
        </p:spPr>
      </p:pic>
      <p:grpSp>
        <p:nvGrpSpPr>
          <p:cNvPr id="13" name="组合 12"/>
          <p:cNvGrpSpPr/>
          <p:nvPr/>
        </p:nvGrpSpPr>
        <p:grpSpPr>
          <a:xfrm>
            <a:off x="7094855" y="5271135"/>
            <a:ext cx="4919980" cy="1155065"/>
            <a:chOff x="711" y="6159"/>
            <a:chExt cx="17935" cy="4182"/>
          </a:xfrm>
        </p:grpSpPr>
        <p:pic>
          <p:nvPicPr>
            <p:cNvPr id="10" name="图片 9"/>
            <p:cNvPicPr>
              <a:picLocks noChangeAspect="1"/>
            </p:cNvPicPr>
            <p:nvPr/>
          </p:nvPicPr>
          <p:blipFill>
            <a:blip r:embed="rId4"/>
            <a:srcRect b="3666"/>
            <a:stretch>
              <a:fillRect/>
            </a:stretch>
          </p:blipFill>
          <p:spPr>
            <a:xfrm>
              <a:off x="12216" y="6173"/>
              <a:ext cx="6430" cy="4133"/>
            </a:xfrm>
            <a:prstGeom prst="rect">
              <a:avLst/>
            </a:prstGeom>
          </p:spPr>
        </p:pic>
        <p:pic>
          <p:nvPicPr>
            <p:cNvPr id="12" name="图片 11"/>
            <p:cNvPicPr>
              <a:picLocks noChangeAspect="1"/>
            </p:cNvPicPr>
            <p:nvPr/>
          </p:nvPicPr>
          <p:blipFill>
            <a:blip r:embed="rId5"/>
            <a:stretch>
              <a:fillRect/>
            </a:stretch>
          </p:blipFill>
          <p:spPr>
            <a:xfrm>
              <a:off x="711" y="6159"/>
              <a:ext cx="6454" cy="4181"/>
            </a:xfrm>
            <a:prstGeom prst="rect">
              <a:avLst/>
            </a:prstGeom>
          </p:spPr>
        </p:pic>
        <p:pic>
          <p:nvPicPr>
            <p:cNvPr id="9" name="图片 8"/>
            <p:cNvPicPr>
              <a:picLocks noChangeAspect="1"/>
            </p:cNvPicPr>
            <p:nvPr/>
          </p:nvPicPr>
          <p:blipFill>
            <a:blip r:embed="rId6"/>
            <a:srcRect b="2915"/>
            <a:stretch>
              <a:fillRect/>
            </a:stretch>
          </p:blipFill>
          <p:spPr>
            <a:xfrm>
              <a:off x="5788" y="6177"/>
              <a:ext cx="6428" cy="4164"/>
            </a:xfrm>
            <a:prstGeom prst="rect">
              <a:avLst/>
            </a:prstGeom>
          </p:spPr>
        </p:pic>
      </p:grpSp>
      <p:pic>
        <p:nvPicPr>
          <p:cNvPr id="2" name="图片 1" descr="乐队女歌手绿色"/>
          <p:cNvPicPr>
            <a:picLocks noChangeAspect="1"/>
          </p:cNvPicPr>
          <p:nvPr/>
        </p:nvPicPr>
        <p:blipFill>
          <a:blip r:embed="rId7"/>
          <a:srcRect b="13303"/>
          <a:stretch>
            <a:fillRect/>
          </a:stretch>
        </p:blipFill>
        <p:spPr>
          <a:xfrm>
            <a:off x="7094855" y="2416810"/>
            <a:ext cx="4920615" cy="2846705"/>
          </a:xfrm>
          <a:prstGeom prst="rect">
            <a:avLst/>
          </a:prstGeom>
        </p:spPr>
      </p:pic>
    </p:spTree>
  </p:cSld>
  <p:clrMapOvr>
    <a:masterClrMapping/>
  </p:clrMapOvr>
  <p:transition spd="slow" advClick="0"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478655" y="1267460"/>
            <a:ext cx="7578725" cy="700576"/>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走进森林，拥抱自然。木纹原始营造森林小木屋场景，搭配绿植和木箱点缀，营造原生态既视感，供来宾在此打卡，留下镜头倩影。</a:t>
            </a: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542290" y="1370330"/>
            <a:ext cx="3489960" cy="521970"/>
          </a:xfrm>
          <a:prstGeom prst="rect">
            <a:avLst/>
          </a:prstGeom>
          <a:noFill/>
        </p:spPr>
        <p:txBody>
          <a:bodyPr wrap="none" rtlCol="0">
            <a:spAutoFit/>
          </a:bodyPr>
          <a:lstStyle/>
          <a:p>
            <a:r>
              <a:rPr lang="zh-CN" altLang="en-US" sz="2800">
                <a:solidFill>
                  <a:srgbClr val="008000"/>
                </a:solidFill>
                <a:cs typeface="+mn-ea"/>
                <a:sym typeface="+mn-lt"/>
              </a:rPr>
              <a:t>木屋森林 网红打卡点</a:t>
            </a:r>
          </a:p>
        </p:txBody>
      </p:sp>
      <p:grpSp>
        <p:nvGrpSpPr>
          <p:cNvPr id="8" name="组合 7"/>
          <p:cNvGrpSpPr/>
          <p:nvPr/>
        </p:nvGrpSpPr>
        <p:grpSpPr>
          <a:xfrm>
            <a:off x="197485" y="2115820"/>
            <a:ext cx="11797030" cy="4343400"/>
            <a:chOff x="219" y="3515"/>
            <a:chExt cx="17582" cy="6473"/>
          </a:xfrm>
        </p:grpSpPr>
        <p:pic>
          <p:nvPicPr>
            <p:cNvPr id="2" name="图片 1"/>
            <p:cNvPicPr>
              <a:picLocks noChangeAspect="1"/>
            </p:cNvPicPr>
            <p:nvPr/>
          </p:nvPicPr>
          <p:blipFill>
            <a:blip r:embed="rId3"/>
            <a:stretch>
              <a:fillRect/>
            </a:stretch>
          </p:blipFill>
          <p:spPr>
            <a:xfrm>
              <a:off x="219" y="3518"/>
              <a:ext cx="11290" cy="6471"/>
            </a:xfrm>
            <a:prstGeom prst="rect">
              <a:avLst/>
            </a:prstGeom>
          </p:spPr>
        </p:pic>
        <p:grpSp>
          <p:nvGrpSpPr>
            <p:cNvPr id="5" name="组合 4"/>
            <p:cNvGrpSpPr/>
            <p:nvPr/>
          </p:nvGrpSpPr>
          <p:grpSpPr>
            <a:xfrm>
              <a:off x="11633" y="3515"/>
              <a:ext cx="6168" cy="6470"/>
              <a:chOff x="11663" y="3533"/>
              <a:chExt cx="6956" cy="7382"/>
            </a:xfrm>
          </p:grpSpPr>
          <p:pic>
            <p:nvPicPr>
              <p:cNvPr id="3" name="图片 2"/>
              <p:cNvPicPr>
                <a:picLocks noChangeAspect="1"/>
              </p:cNvPicPr>
              <p:nvPr/>
            </p:nvPicPr>
            <p:blipFill>
              <a:blip r:embed="rId4"/>
              <a:srcRect b="13123"/>
              <a:stretch>
                <a:fillRect/>
              </a:stretch>
            </p:blipFill>
            <p:spPr>
              <a:xfrm>
                <a:off x="11663" y="3533"/>
                <a:ext cx="6955" cy="3436"/>
              </a:xfrm>
              <a:prstGeom prst="rect">
                <a:avLst/>
              </a:prstGeom>
            </p:spPr>
          </p:pic>
          <p:pic>
            <p:nvPicPr>
              <p:cNvPr id="4" name="图片 3"/>
              <p:cNvPicPr>
                <a:picLocks noChangeAspect="1"/>
              </p:cNvPicPr>
              <p:nvPr/>
            </p:nvPicPr>
            <p:blipFill>
              <a:blip r:embed="rId5"/>
              <a:stretch>
                <a:fillRect/>
              </a:stretch>
            </p:blipFill>
            <p:spPr>
              <a:xfrm>
                <a:off x="11663" y="6969"/>
                <a:ext cx="6956" cy="3946"/>
              </a:xfrm>
              <a:prstGeom prst="rect">
                <a:avLst/>
              </a:prstGeom>
            </p:spPr>
          </p:pic>
        </p:grpSp>
      </p:grpSp>
    </p:spTree>
  </p:cSld>
  <p:clrMapOvr>
    <a:masterClrMapping/>
  </p:clrMapOvr>
  <p:transition spd="slow" advClick="0"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3845560" cy="521970"/>
          </a:xfrm>
          <a:prstGeom prst="rect">
            <a:avLst/>
          </a:prstGeom>
          <a:noFill/>
        </p:spPr>
        <p:txBody>
          <a:bodyPr wrap="none" rtlCol="0">
            <a:spAutoFit/>
          </a:bodyPr>
          <a:lstStyle/>
          <a:p>
            <a:r>
              <a:rPr lang="zh-CN" altLang="en-US" sz="2800">
                <a:solidFill>
                  <a:srgbClr val="008000"/>
                </a:solidFill>
                <a:cs typeface="+mn-ea"/>
                <a:sym typeface="+mn-lt"/>
              </a:rPr>
              <a:t>放羊集市 折叠摊位出摊</a:t>
            </a:r>
          </a:p>
        </p:txBody>
      </p:sp>
      <p:grpSp>
        <p:nvGrpSpPr>
          <p:cNvPr id="3" name="组合 2"/>
          <p:cNvGrpSpPr/>
          <p:nvPr/>
        </p:nvGrpSpPr>
        <p:grpSpPr>
          <a:xfrm>
            <a:off x="0" y="2407920"/>
            <a:ext cx="12192000" cy="3674110"/>
            <a:chOff x="0" y="3641"/>
            <a:chExt cx="18987" cy="5676"/>
          </a:xfrm>
        </p:grpSpPr>
        <p:pic>
          <p:nvPicPr>
            <p:cNvPr id="15" name="图片 14"/>
            <p:cNvPicPr>
              <a:picLocks noChangeAspect="1"/>
            </p:cNvPicPr>
            <p:nvPr/>
          </p:nvPicPr>
          <p:blipFill>
            <a:blip r:embed="rId3"/>
            <a:stretch>
              <a:fillRect/>
            </a:stretch>
          </p:blipFill>
          <p:spPr>
            <a:xfrm>
              <a:off x="0" y="3641"/>
              <a:ext cx="9343" cy="5676"/>
            </a:xfrm>
            <a:prstGeom prst="rect">
              <a:avLst/>
            </a:prstGeom>
          </p:spPr>
        </p:pic>
        <p:pic>
          <p:nvPicPr>
            <p:cNvPr id="2" name="图片 1"/>
            <p:cNvPicPr>
              <a:picLocks noChangeAspect="1"/>
            </p:cNvPicPr>
            <p:nvPr/>
          </p:nvPicPr>
          <p:blipFill>
            <a:blip r:embed="rId4"/>
            <a:stretch>
              <a:fillRect/>
            </a:stretch>
          </p:blipFill>
          <p:spPr>
            <a:xfrm>
              <a:off x="9439" y="3641"/>
              <a:ext cx="9549" cy="5677"/>
            </a:xfrm>
            <a:prstGeom prst="rect">
              <a:avLst/>
            </a:prstGeom>
          </p:spPr>
        </p:pic>
      </p:grpSp>
      <p:sp>
        <p:nvSpPr>
          <p:cNvPr id="11" name="文本框 10"/>
          <p:cNvSpPr txBox="1"/>
          <p:nvPr/>
        </p:nvSpPr>
        <p:spPr>
          <a:xfrm>
            <a:off x="4222750" y="1316355"/>
            <a:ext cx="7874635" cy="700192"/>
          </a:xfrm>
          <a:prstGeom prst="rect">
            <a:avLst/>
          </a:prstGeom>
          <a:noFill/>
        </p:spPr>
        <p:txBody>
          <a:bodyPr wrap="square" rtlCol="0" anchor="t">
            <a:spAutoFit/>
          </a:bodyPr>
          <a:lstStyle/>
          <a:p>
            <a:pPr algn="l">
              <a:lnSpc>
                <a:spcPct val="150000"/>
              </a:lnSpc>
            </a:pPr>
            <a:r>
              <a:rPr lang="zh-CN" altLang="en-US" sz="1400" dirty="0">
                <a:cs typeface="+mn-ea"/>
                <a:sym typeface="+mn-lt"/>
              </a:rPr>
              <a:t>奇思妙想，潮趣时光。活动期间，市集内呈现满目琳琅的商品、美食、小吃、网红饰品、文创盆栽等。打造别样热闹等潮玩市集，这个周末，让我们逃离喧嚣城市，来一场亲子美好时光的牧场盛会。</a:t>
            </a:r>
            <a:endParaRPr lang="zh-CN" altLang="en-US" sz="1400">
              <a:cs typeface="+mn-ea"/>
              <a:sym typeface="+mn-lt"/>
            </a:endParaRPr>
          </a:p>
        </p:txBody>
      </p:sp>
    </p:spTree>
  </p:cSld>
  <p:clrMapOvr>
    <a:masterClrMapping/>
  </p:clrMapOvr>
  <p:transition spd="slow" advClick="0" advTm="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饮品类（摊位</a:t>
            </a:r>
            <a:r>
              <a:rPr lang="en-US" altLang="zh-CN" sz="2800">
                <a:solidFill>
                  <a:srgbClr val="008000"/>
                </a:solidFill>
                <a:cs typeface="+mn-ea"/>
                <a:sym typeface="+mn-lt"/>
              </a:rPr>
              <a:t>2</a:t>
            </a:r>
            <a:r>
              <a:rPr lang="zh-CN" altLang="en-US" sz="2800">
                <a:solidFill>
                  <a:srgbClr val="008000"/>
                </a:solidFill>
                <a:cs typeface="+mn-ea"/>
                <a:sym typeface="+mn-lt"/>
              </a:rPr>
              <a:t>）</a:t>
            </a: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夏季饮品是必不可少的户外伴侣。考虑食品安全性，采用冰镇瓶装饮品为主。雀巢咖啡、</a:t>
            </a:r>
            <a:r>
              <a:rPr lang="en-US" altLang="zh-CN" sz="1400" dirty="0">
                <a:cs typeface="+mn-ea"/>
                <a:sym typeface="+mn-lt"/>
              </a:rPr>
              <a:t>RIO</a:t>
            </a:r>
            <a:r>
              <a:rPr lang="zh-CN" altLang="en-US" sz="1400" dirty="0">
                <a:cs typeface="+mn-ea"/>
                <a:sym typeface="+mn-lt"/>
              </a:rPr>
              <a:t>鸡尾酒、元气森林气泡水、矿泉水、维他柠檬茶、碳酸饮料、低糖茶饮等。</a:t>
            </a:r>
          </a:p>
        </p:txBody>
      </p:sp>
      <p:grpSp>
        <p:nvGrpSpPr>
          <p:cNvPr id="7" name="组合 6"/>
          <p:cNvGrpSpPr/>
          <p:nvPr/>
        </p:nvGrpSpPr>
        <p:grpSpPr>
          <a:xfrm>
            <a:off x="0" y="2291080"/>
            <a:ext cx="9527540" cy="1911350"/>
            <a:chOff x="578" y="3567"/>
            <a:chExt cx="16467" cy="3490"/>
          </a:xfrm>
        </p:grpSpPr>
        <p:pic>
          <p:nvPicPr>
            <p:cNvPr id="2" name="图片 1"/>
            <p:cNvPicPr>
              <a:picLocks noChangeAspect="1"/>
            </p:cNvPicPr>
            <p:nvPr/>
          </p:nvPicPr>
          <p:blipFill>
            <a:blip r:embed="rId3"/>
            <a:stretch>
              <a:fillRect/>
            </a:stretch>
          </p:blipFill>
          <p:spPr>
            <a:xfrm>
              <a:off x="578" y="3567"/>
              <a:ext cx="5529" cy="3490"/>
            </a:xfrm>
            <a:prstGeom prst="rect">
              <a:avLst/>
            </a:prstGeom>
          </p:spPr>
        </p:pic>
        <p:pic>
          <p:nvPicPr>
            <p:cNvPr id="3" name="图片 2"/>
            <p:cNvPicPr>
              <a:picLocks noChangeAspect="1"/>
            </p:cNvPicPr>
            <p:nvPr/>
          </p:nvPicPr>
          <p:blipFill>
            <a:blip r:embed="rId4"/>
            <a:stretch>
              <a:fillRect/>
            </a:stretch>
          </p:blipFill>
          <p:spPr>
            <a:xfrm>
              <a:off x="6282" y="3567"/>
              <a:ext cx="5242" cy="3490"/>
            </a:xfrm>
            <a:prstGeom prst="rect">
              <a:avLst/>
            </a:prstGeom>
          </p:spPr>
        </p:pic>
        <p:pic>
          <p:nvPicPr>
            <p:cNvPr id="5" name="图片 4"/>
            <p:cNvPicPr>
              <a:picLocks noChangeAspect="1"/>
            </p:cNvPicPr>
            <p:nvPr/>
          </p:nvPicPr>
          <p:blipFill>
            <a:blip r:embed="rId5"/>
            <a:stretch>
              <a:fillRect/>
            </a:stretch>
          </p:blipFill>
          <p:spPr>
            <a:xfrm>
              <a:off x="11699" y="3586"/>
              <a:ext cx="5347" cy="3430"/>
            </a:xfrm>
            <a:prstGeom prst="rect">
              <a:avLst/>
            </a:prstGeom>
          </p:spPr>
        </p:pic>
      </p:grpSp>
      <p:pic>
        <p:nvPicPr>
          <p:cNvPr id="10" name="图片 9"/>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9219565" y="2277110"/>
            <a:ext cx="3195955" cy="2030095"/>
          </a:xfrm>
          <a:prstGeom prst="rect">
            <a:avLst/>
          </a:prstGeom>
        </p:spPr>
      </p:pic>
      <p:pic>
        <p:nvPicPr>
          <p:cNvPr id="12" name="图片 11"/>
          <p:cNvPicPr>
            <a:picLocks noChangeAspect="1"/>
          </p:cNvPicPr>
          <p:nvPr/>
        </p:nvPicPr>
        <p:blipFill>
          <a:blip r:embed="rId7"/>
          <a:stretch>
            <a:fillRect/>
          </a:stretch>
        </p:blipFill>
        <p:spPr>
          <a:xfrm>
            <a:off x="0" y="4384675"/>
            <a:ext cx="3199130" cy="2132965"/>
          </a:xfrm>
          <a:prstGeom prst="rect">
            <a:avLst/>
          </a:prstGeom>
        </p:spPr>
      </p:pic>
      <p:pic>
        <p:nvPicPr>
          <p:cNvPr id="13" name="图片 12"/>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9528175" y="4326255"/>
            <a:ext cx="2573020" cy="2573020"/>
          </a:xfrm>
          <a:prstGeom prst="rect">
            <a:avLst/>
          </a:prstGeom>
        </p:spPr>
      </p:pic>
      <p:pic>
        <p:nvPicPr>
          <p:cNvPr id="14" name="图片 13"/>
          <p:cNvPicPr>
            <a:picLocks noChangeAspect="1"/>
          </p:cNvPicPr>
          <p:nvPr/>
        </p:nvPicPr>
        <p:blipFill>
          <a:blip r:embed="rId9">
            <a:clrChange>
              <a:clrFrom>
                <a:srgbClr val="FFFFFF">
                  <a:alpha val="100000"/>
                </a:srgbClr>
              </a:clrFrom>
              <a:clrTo>
                <a:srgbClr val="FFFFFF">
                  <a:alpha val="100000"/>
                  <a:alpha val="0"/>
                </a:srgbClr>
              </a:clrTo>
            </a:clrChange>
          </a:blip>
          <a:stretch>
            <a:fillRect/>
          </a:stretch>
        </p:blipFill>
        <p:spPr>
          <a:xfrm>
            <a:off x="7065010" y="4213860"/>
            <a:ext cx="2417445" cy="2417445"/>
          </a:xfrm>
          <a:prstGeom prst="rect">
            <a:avLst/>
          </a:prstGeom>
        </p:spPr>
      </p:pic>
      <p:pic>
        <p:nvPicPr>
          <p:cNvPr id="15" name="图片 14"/>
          <p:cNvPicPr>
            <a:picLocks noChangeAspect="1"/>
          </p:cNvPicPr>
          <p:nvPr/>
        </p:nvPicPr>
        <p:blipFill>
          <a:blip r:embed="rId10"/>
          <a:stretch>
            <a:fillRect/>
          </a:stretch>
        </p:blipFill>
        <p:spPr>
          <a:xfrm>
            <a:off x="3300095" y="4389755"/>
            <a:ext cx="1428115" cy="2143760"/>
          </a:xfrm>
          <a:prstGeom prst="rect">
            <a:avLst/>
          </a:prstGeom>
        </p:spPr>
      </p:pic>
      <p:pic>
        <p:nvPicPr>
          <p:cNvPr id="18" name="图片 17"/>
          <p:cNvPicPr>
            <a:picLocks noChangeAspect="1"/>
          </p:cNvPicPr>
          <p:nvPr/>
        </p:nvPicPr>
        <p:blipFill>
          <a:blip r:embed="rId11"/>
          <a:stretch>
            <a:fillRect/>
          </a:stretch>
        </p:blipFill>
        <p:spPr>
          <a:xfrm>
            <a:off x="4829175" y="4396105"/>
            <a:ext cx="2143760" cy="2143760"/>
          </a:xfrm>
          <a:prstGeom prst="rect">
            <a:avLst/>
          </a:prstGeom>
        </p:spPr>
      </p:pic>
      <p:sp>
        <p:nvSpPr>
          <p:cNvPr id="21" name="矩形 20"/>
          <p:cNvSpPr/>
          <p:nvPr/>
        </p:nvSpPr>
        <p:spPr>
          <a:xfrm rot="16200000">
            <a:off x="699770" y="310642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113665" y="3851910"/>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雀巢咖啡</a:t>
            </a:r>
          </a:p>
        </p:txBody>
      </p:sp>
      <p:sp>
        <p:nvSpPr>
          <p:cNvPr id="23" name="矩形 22"/>
          <p:cNvSpPr/>
          <p:nvPr/>
        </p:nvSpPr>
        <p:spPr>
          <a:xfrm rot="16200000">
            <a:off x="3999865" y="312864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3413760" y="3874135"/>
            <a:ext cx="1042273" cy="307777"/>
          </a:xfrm>
          <a:prstGeom prst="rect">
            <a:avLst/>
          </a:prstGeom>
          <a:noFill/>
        </p:spPr>
        <p:txBody>
          <a:bodyPr wrap="none" rtlCol="0" anchor="t">
            <a:spAutoFit/>
          </a:bodyPr>
          <a:lstStyle/>
          <a:p>
            <a:pPr algn="l"/>
            <a:r>
              <a:rPr lang="en-US" altLang="zh-CN" sz="1400" dirty="0">
                <a:solidFill>
                  <a:srgbClr val="008000"/>
                </a:solidFill>
                <a:cs typeface="+mn-ea"/>
                <a:sym typeface="+mn-lt"/>
              </a:rPr>
              <a:t>RIO</a:t>
            </a:r>
            <a:r>
              <a:rPr lang="zh-CN" altLang="en-US" sz="1400" dirty="0">
                <a:solidFill>
                  <a:srgbClr val="008000"/>
                </a:solidFill>
                <a:cs typeface="+mn-ea"/>
                <a:sym typeface="+mn-lt"/>
              </a:rPr>
              <a:t>鸡尾酒</a:t>
            </a:r>
          </a:p>
        </p:txBody>
      </p:sp>
      <p:sp>
        <p:nvSpPr>
          <p:cNvPr id="25" name="矩形 24"/>
          <p:cNvSpPr/>
          <p:nvPr/>
        </p:nvSpPr>
        <p:spPr>
          <a:xfrm rot="16200000">
            <a:off x="699770" y="541718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3665" y="6162675"/>
            <a:ext cx="1082348" cy="307777"/>
          </a:xfrm>
          <a:prstGeom prst="rect">
            <a:avLst/>
          </a:prstGeom>
          <a:noFill/>
        </p:spPr>
        <p:txBody>
          <a:bodyPr wrap="none" rtlCol="0" anchor="t">
            <a:spAutoFit/>
          </a:bodyPr>
          <a:lstStyle/>
          <a:p>
            <a:pPr algn="l"/>
            <a:r>
              <a:rPr lang="zh-CN" altLang="en-US" sz="1400" dirty="0">
                <a:solidFill>
                  <a:srgbClr val="008000"/>
                </a:solidFill>
                <a:cs typeface="+mn-ea"/>
                <a:sym typeface="+mn-lt"/>
              </a:rPr>
              <a:t>维他柠檬茶</a:t>
            </a:r>
          </a:p>
        </p:txBody>
      </p:sp>
      <p:sp>
        <p:nvSpPr>
          <p:cNvPr id="27" name="矩形 26"/>
          <p:cNvSpPr/>
          <p:nvPr/>
        </p:nvSpPr>
        <p:spPr>
          <a:xfrm rot="16200000">
            <a:off x="7156450" y="307340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6570345" y="3818890"/>
            <a:ext cx="1441420" cy="307777"/>
          </a:xfrm>
          <a:prstGeom prst="rect">
            <a:avLst/>
          </a:prstGeom>
          <a:noFill/>
        </p:spPr>
        <p:txBody>
          <a:bodyPr wrap="none" rtlCol="0" anchor="t">
            <a:spAutoFit/>
          </a:bodyPr>
          <a:lstStyle/>
          <a:p>
            <a:pPr algn="l"/>
            <a:r>
              <a:rPr lang="zh-CN" altLang="en-US" sz="1400" dirty="0">
                <a:solidFill>
                  <a:srgbClr val="008000"/>
                </a:solidFill>
                <a:cs typeface="+mn-ea"/>
                <a:sym typeface="+mn-lt"/>
              </a:rPr>
              <a:t>元气森林气泡水</a:t>
            </a:r>
          </a:p>
        </p:txBody>
      </p:sp>
      <p:sp>
        <p:nvSpPr>
          <p:cNvPr id="29" name="矩形 28"/>
          <p:cNvSpPr/>
          <p:nvPr/>
        </p:nvSpPr>
        <p:spPr>
          <a:xfrm rot="16200000">
            <a:off x="10306050" y="302895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p:cNvSpPr txBox="1"/>
          <p:nvPr/>
        </p:nvSpPr>
        <p:spPr>
          <a:xfrm>
            <a:off x="9719945" y="3774440"/>
            <a:ext cx="723275" cy="307777"/>
          </a:xfrm>
          <a:prstGeom prst="rect">
            <a:avLst/>
          </a:prstGeom>
          <a:noFill/>
        </p:spPr>
        <p:txBody>
          <a:bodyPr wrap="none" rtlCol="0" anchor="t">
            <a:spAutoFit/>
          </a:bodyPr>
          <a:lstStyle/>
          <a:p>
            <a:pPr algn="l"/>
            <a:r>
              <a:rPr lang="zh-CN" altLang="en-US" sz="1400" dirty="0">
                <a:solidFill>
                  <a:srgbClr val="008000"/>
                </a:solidFill>
                <a:cs typeface="+mn-ea"/>
                <a:sym typeface="+mn-lt"/>
              </a:rPr>
              <a:t>矿泉水</a:t>
            </a:r>
          </a:p>
        </p:txBody>
      </p:sp>
      <p:sp>
        <p:nvSpPr>
          <p:cNvPr id="31" name="矩形 30"/>
          <p:cNvSpPr/>
          <p:nvPr/>
        </p:nvSpPr>
        <p:spPr>
          <a:xfrm rot="16200000">
            <a:off x="3984625" y="542417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3398520" y="6169660"/>
            <a:ext cx="543739" cy="307777"/>
          </a:xfrm>
          <a:prstGeom prst="rect">
            <a:avLst/>
          </a:prstGeom>
          <a:noFill/>
        </p:spPr>
        <p:txBody>
          <a:bodyPr wrap="none" rtlCol="0" anchor="t">
            <a:spAutoFit/>
          </a:bodyPr>
          <a:lstStyle/>
          <a:p>
            <a:pPr algn="l"/>
            <a:r>
              <a:rPr lang="zh-CN" altLang="en-US" sz="1400" dirty="0">
                <a:solidFill>
                  <a:srgbClr val="008000"/>
                </a:solidFill>
                <a:cs typeface="+mn-ea"/>
                <a:sym typeface="+mn-lt"/>
              </a:rPr>
              <a:t>奶茶</a:t>
            </a:r>
          </a:p>
        </p:txBody>
      </p:sp>
      <p:sp>
        <p:nvSpPr>
          <p:cNvPr id="33" name="矩形 32"/>
          <p:cNvSpPr/>
          <p:nvPr/>
        </p:nvSpPr>
        <p:spPr>
          <a:xfrm rot="16200000">
            <a:off x="5528945" y="542417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4942840" y="6169660"/>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功能饮料</a:t>
            </a:r>
          </a:p>
        </p:txBody>
      </p:sp>
      <p:sp>
        <p:nvSpPr>
          <p:cNvPr id="35" name="矩形 34"/>
          <p:cNvSpPr/>
          <p:nvPr/>
        </p:nvSpPr>
        <p:spPr>
          <a:xfrm rot="16200000">
            <a:off x="7720965" y="541718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文本框 35"/>
          <p:cNvSpPr txBox="1"/>
          <p:nvPr/>
        </p:nvSpPr>
        <p:spPr>
          <a:xfrm>
            <a:off x="7134860" y="6162675"/>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茶类饮品</a:t>
            </a:r>
          </a:p>
        </p:txBody>
      </p:sp>
      <p:sp>
        <p:nvSpPr>
          <p:cNvPr id="37" name="矩形 36"/>
          <p:cNvSpPr/>
          <p:nvPr/>
        </p:nvSpPr>
        <p:spPr>
          <a:xfrm rot="16200000">
            <a:off x="10358120" y="539432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文本框 38"/>
          <p:cNvSpPr txBox="1"/>
          <p:nvPr/>
        </p:nvSpPr>
        <p:spPr>
          <a:xfrm>
            <a:off x="9772015" y="6139815"/>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碳酸饮料</a:t>
            </a:r>
          </a:p>
        </p:txBody>
      </p:sp>
    </p:spTree>
  </p:cSld>
  <p:clrMapOvr>
    <a:masterClrMapping/>
  </p:clrMapOvr>
  <p:transition spd="slow" advClick="0" advTm="0">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补品类（摊位</a:t>
            </a:r>
            <a:r>
              <a:rPr lang="en-US" altLang="zh-CN" sz="2800">
                <a:solidFill>
                  <a:srgbClr val="008000"/>
                </a:solidFill>
                <a:cs typeface="+mn-ea"/>
                <a:sym typeface="+mn-lt"/>
              </a:rPr>
              <a:t>1</a:t>
            </a:r>
            <a:r>
              <a:rPr lang="zh-CN" altLang="en-US" sz="2800">
                <a:solidFill>
                  <a:srgbClr val="008000"/>
                </a:solidFill>
                <a:cs typeface="+mn-ea"/>
                <a:sym typeface="+mn-lt"/>
              </a:rPr>
              <a:t>）</a:t>
            </a:r>
          </a:p>
        </p:txBody>
      </p:sp>
      <p:sp>
        <p:nvSpPr>
          <p:cNvPr id="11" name="文本框 10"/>
          <p:cNvSpPr txBox="1"/>
          <p:nvPr/>
        </p:nvSpPr>
        <p:spPr>
          <a:xfrm>
            <a:off x="4545330" y="1348105"/>
            <a:ext cx="7597775" cy="1060450"/>
          </a:xfrm>
          <a:prstGeom prst="rect">
            <a:avLst/>
          </a:prstGeom>
          <a:noFill/>
        </p:spPr>
        <p:txBody>
          <a:bodyPr wrap="square" rtlCol="0" anchor="t">
            <a:spAutoFit/>
          </a:bodyPr>
          <a:lstStyle/>
          <a:p>
            <a:pPr algn="l">
              <a:lnSpc>
                <a:spcPct val="150000"/>
              </a:lnSpc>
            </a:pPr>
            <a:r>
              <a:rPr lang="zh-CN" altLang="en-US" sz="1400" dirty="0">
                <a:cs typeface="+mn-ea"/>
                <a:sym typeface="+mn-lt"/>
              </a:rPr>
              <a:t>滋补燕窝上线，豪宅匹配高端的生活方式，联合品牌《拾升燕》打造地产项目高端生活方式，</a:t>
            </a:r>
          </a:p>
          <a:p>
            <a:pPr algn="l">
              <a:lnSpc>
                <a:spcPct val="150000"/>
              </a:lnSpc>
            </a:pPr>
            <a:r>
              <a:rPr lang="zh-CN" altLang="en-US" sz="1400" dirty="0">
                <a:cs typeface="+mn-ea"/>
                <a:sym typeface="+mn-lt"/>
              </a:rPr>
              <a:t>现场出售瓶装产品燕窝系列：鲜炖燕窝、燕麦牛奶鱼胶、即食燕窝粥等补品，让大家在户外也能补充足够的营养。</a:t>
            </a:r>
          </a:p>
        </p:txBody>
      </p:sp>
      <p:grpSp>
        <p:nvGrpSpPr>
          <p:cNvPr id="40" name="组合 39"/>
          <p:cNvGrpSpPr/>
          <p:nvPr/>
        </p:nvGrpSpPr>
        <p:grpSpPr>
          <a:xfrm>
            <a:off x="76200" y="2570480"/>
            <a:ext cx="12047220" cy="3207385"/>
            <a:chOff x="22" y="3993"/>
            <a:chExt cx="19384" cy="5161"/>
          </a:xfrm>
        </p:grpSpPr>
        <p:pic>
          <p:nvPicPr>
            <p:cNvPr id="4" name="图片 3"/>
            <p:cNvPicPr>
              <a:picLocks noChangeAspect="1"/>
            </p:cNvPicPr>
            <p:nvPr/>
          </p:nvPicPr>
          <p:blipFill>
            <a:blip r:embed="rId3"/>
            <a:stretch>
              <a:fillRect/>
            </a:stretch>
          </p:blipFill>
          <p:spPr>
            <a:xfrm>
              <a:off x="22" y="3993"/>
              <a:ext cx="7130" cy="5155"/>
            </a:xfrm>
            <a:prstGeom prst="rect">
              <a:avLst/>
            </a:prstGeom>
          </p:spPr>
        </p:pic>
        <p:sp>
          <p:nvSpPr>
            <p:cNvPr id="21" name="矩形 20"/>
            <p:cNvSpPr/>
            <p:nvPr/>
          </p:nvSpPr>
          <p:spPr>
            <a:xfrm rot="16200000">
              <a:off x="1124" y="7421"/>
              <a:ext cx="624" cy="2829"/>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201" y="8595"/>
              <a:ext cx="2648" cy="494"/>
            </a:xfrm>
            <a:prstGeom prst="rect">
              <a:avLst/>
            </a:prstGeom>
            <a:noFill/>
          </p:spPr>
          <p:txBody>
            <a:bodyPr wrap="square" rtlCol="0" anchor="t">
              <a:spAutoFit/>
            </a:bodyPr>
            <a:lstStyle/>
            <a:p>
              <a:pPr algn="l"/>
              <a:r>
                <a:rPr lang="zh-CN" altLang="en-US" sz="1400" dirty="0">
                  <a:solidFill>
                    <a:srgbClr val="008000"/>
                  </a:solidFill>
                  <a:cs typeface="+mn-ea"/>
                  <a:sym typeface="+mn-lt"/>
                </a:rPr>
                <a:t>瓶装鲜炖燕窝</a:t>
              </a:r>
            </a:p>
          </p:txBody>
        </p:sp>
        <p:pic>
          <p:nvPicPr>
            <p:cNvPr id="8" name="图片 7"/>
            <p:cNvPicPr>
              <a:picLocks noChangeAspect="1"/>
            </p:cNvPicPr>
            <p:nvPr/>
          </p:nvPicPr>
          <p:blipFill>
            <a:blip r:embed="rId4"/>
            <a:stretch>
              <a:fillRect/>
            </a:stretch>
          </p:blipFill>
          <p:spPr>
            <a:xfrm>
              <a:off x="7354" y="3998"/>
              <a:ext cx="5156" cy="5156"/>
            </a:xfrm>
            <a:prstGeom prst="rect">
              <a:avLst/>
            </a:prstGeom>
          </p:spPr>
        </p:pic>
        <p:pic>
          <p:nvPicPr>
            <p:cNvPr id="9" name="图片 8"/>
            <p:cNvPicPr>
              <a:picLocks noChangeAspect="1"/>
            </p:cNvPicPr>
            <p:nvPr/>
          </p:nvPicPr>
          <p:blipFill>
            <a:blip r:embed="rId5"/>
            <a:stretch>
              <a:fillRect/>
            </a:stretch>
          </p:blipFill>
          <p:spPr>
            <a:xfrm>
              <a:off x="12660" y="4014"/>
              <a:ext cx="6746" cy="5060"/>
            </a:xfrm>
            <a:prstGeom prst="rect">
              <a:avLst/>
            </a:prstGeom>
          </p:spPr>
        </p:pic>
      </p:grpSp>
    </p:spTree>
  </p:cSld>
  <p:clrMapOvr>
    <a:masterClrMapping/>
  </p:clrMapOvr>
  <p:transition spd="slow" advClick="0" advTm="0">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甜品类（摊位</a:t>
            </a:r>
            <a:r>
              <a:rPr lang="en-US" altLang="zh-CN" sz="2800">
                <a:solidFill>
                  <a:srgbClr val="008000"/>
                </a:solidFill>
                <a:cs typeface="+mn-ea"/>
                <a:sym typeface="+mn-lt"/>
              </a:rPr>
              <a:t>1</a:t>
            </a:r>
            <a:r>
              <a:rPr lang="zh-CN" altLang="en-US" sz="2800">
                <a:solidFill>
                  <a:srgbClr val="008000"/>
                </a:solidFill>
                <a:cs typeface="+mn-ea"/>
                <a:sym typeface="+mn-lt"/>
              </a:rPr>
              <a:t>）</a:t>
            </a: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独立包装网红烘焙甜品为大家的午后时分提供一份高质量的下午茶，各式各样独立包装的烘焙甜品，不仅颜值可人，出品口味也是值得信赖。</a:t>
            </a:r>
          </a:p>
        </p:txBody>
      </p:sp>
      <p:pic>
        <p:nvPicPr>
          <p:cNvPr id="2" name="图片 1"/>
          <p:cNvPicPr>
            <a:picLocks noChangeAspect="1"/>
          </p:cNvPicPr>
          <p:nvPr/>
        </p:nvPicPr>
        <p:blipFill>
          <a:blip r:embed="rId3"/>
          <a:stretch>
            <a:fillRect/>
          </a:stretch>
        </p:blipFill>
        <p:spPr>
          <a:xfrm>
            <a:off x="226060" y="2407920"/>
            <a:ext cx="3810000" cy="3810000"/>
          </a:xfrm>
          <a:prstGeom prst="rect">
            <a:avLst/>
          </a:prstGeom>
        </p:spPr>
      </p:pic>
      <p:pic>
        <p:nvPicPr>
          <p:cNvPr id="3" name="图片 2"/>
          <p:cNvPicPr>
            <a:picLocks noChangeAspect="1"/>
          </p:cNvPicPr>
          <p:nvPr/>
        </p:nvPicPr>
        <p:blipFill>
          <a:blip r:embed="rId4"/>
          <a:stretch>
            <a:fillRect/>
          </a:stretch>
        </p:blipFill>
        <p:spPr>
          <a:xfrm>
            <a:off x="4133850" y="2404745"/>
            <a:ext cx="2628265" cy="1971675"/>
          </a:xfrm>
          <a:prstGeom prst="rect">
            <a:avLst/>
          </a:prstGeom>
        </p:spPr>
      </p:pic>
      <p:pic>
        <p:nvPicPr>
          <p:cNvPr id="5" name="图片 4"/>
          <p:cNvPicPr>
            <a:picLocks noChangeAspect="1"/>
          </p:cNvPicPr>
          <p:nvPr/>
        </p:nvPicPr>
        <p:blipFill>
          <a:blip r:embed="rId5"/>
          <a:stretch>
            <a:fillRect/>
          </a:stretch>
        </p:blipFill>
        <p:spPr>
          <a:xfrm>
            <a:off x="4133850" y="4486910"/>
            <a:ext cx="2628900" cy="1742440"/>
          </a:xfrm>
          <a:prstGeom prst="rect">
            <a:avLst/>
          </a:prstGeom>
        </p:spPr>
      </p:pic>
      <p:pic>
        <p:nvPicPr>
          <p:cNvPr id="7" name="图片 6"/>
          <p:cNvPicPr>
            <a:picLocks noChangeAspect="1"/>
          </p:cNvPicPr>
          <p:nvPr/>
        </p:nvPicPr>
        <p:blipFill>
          <a:blip r:embed="rId6"/>
          <a:srcRect l="5465" r="5465"/>
          <a:stretch>
            <a:fillRect/>
          </a:stretch>
        </p:blipFill>
        <p:spPr>
          <a:xfrm>
            <a:off x="6859905" y="2404745"/>
            <a:ext cx="5093335" cy="3812540"/>
          </a:xfrm>
          <a:prstGeom prst="rect">
            <a:avLst/>
          </a:prstGeom>
        </p:spPr>
      </p:pic>
    </p:spTree>
  </p:cSld>
  <p:clrMapOvr>
    <a:masterClrMapping/>
  </p:clrMapOvr>
  <p:transition spd="slow" advClick="0" advTm="0">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零食类（摊位</a:t>
            </a:r>
            <a:r>
              <a:rPr lang="en-US" altLang="zh-CN" sz="2800">
                <a:solidFill>
                  <a:srgbClr val="008000"/>
                </a:solidFill>
                <a:cs typeface="+mn-ea"/>
                <a:sym typeface="+mn-lt"/>
              </a:rPr>
              <a:t>1</a:t>
            </a:r>
            <a:r>
              <a:rPr lang="zh-CN" altLang="en-US" sz="2800">
                <a:solidFill>
                  <a:srgbClr val="008000"/>
                </a:solidFill>
                <a:cs typeface="+mn-ea"/>
                <a:sym typeface="+mn-lt"/>
              </a:rPr>
              <a:t>）</a:t>
            </a: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虾条薯片齐上阵，各种美味小零食数不胜数，便于空手而来的客户选择美味，</a:t>
            </a:r>
          </a:p>
          <a:p>
            <a:pPr algn="l">
              <a:lnSpc>
                <a:spcPct val="150000"/>
              </a:lnSpc>
            </a:pPr>
            <a:r>
              <a:rPr lang="zh-CN" altLang="en-US" sz="1400" dirty="0">
                <a:cs typeface="+mn-ea"/>
                <a:sym typeface="+mn-lt"/>
              </a:rPr>
              <a:t>享受露营野餐的乐趣。</a:t>
            </a:r>
          </a:p>
        </p:txBody>
      </p:sp>
      <p:grpSp>
        <p:nvGrpSpPr>
          <p:cNvPr id="9" name="组合 8"/>
          <p:cNvGrpSpPr/>
          <p:nvPr/>
        </p:nvGrpSpPr>
        <p:grpSpPr>
          <a:xfrm>
            <a:off x="91440" y="2571750"/>
            <a:ext cx="11979910" cy="3713480"/>
            <a:chOff x="166" y="3787"/>
            <a:chExt cx="20491" cy="6352"/>
          </a:xfrm>
        </p:grpSpPr>
        <p:pic>
          <p:nvPicPr>
            <p:cNvPr id="4" name="图片 3"/>
            <p:cNvPicPr>
              <a:picLocks noChangeAspect="1"/>
            </p:cNvPicPr>
            <p:nvPr/>
          </p:nvPicPr>
          <p:blipFill>
            <a:blip r:embed="rId3"/>
            <a:stretch>
              <a:fillRect/>
            </a:stretch>
          </p:blipFill>
          <p:spPr>
            <a:xfrm>
              <a:off x="166" y="3787"/>
              <a:ext cx="10159" cy="6353"/>
            </a:xfrm>
            <a:prstGeom prst="rect">
              <a:avLst/>
            </a:prstGeom>
          </p:spPr>
        </p:pic>
        <p:pic>
          <p:nvPicPr>
            <p:cNvPr id="8" name="图片 7"/>
            <p:cNvPicPr>
              <a:picLocks noChangeAspect="1"/>
            </p:cNvPicPr>
            <p:nvPr/>
          </p:nvPicPr>
          <p:blipFill>
            <a:blip r:embed="rId4"/>
            <a:stretch>
              <a:fillRect/>
            </a:stretch>
          </p:blipFill>
          <p:spPr>
            <a:xfrm>
              <a:off x="10465" y="3787"/>
              <a:ext cx="10192" cy="6352"/>
            </a:xfrm>
            <a:prstGeom prst="rect">
              <a:avLst/>
            </a:prstGeom>
          </p:spPr>
        </p:pic>
      </p:grpSp>
    </p:spTree>
  </p:cSld>
  <p:clrMapOvr>
    <a:masterClrMapping/>
  </p:clrMapOvr>
  <p:transition spd="slow" advClick="0" advTm="0">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游戏类（摊位</a:t>
            </a:r>
            <a:r>
              <a:rPr lang="en-US" altLang="zh-CN" sz="2800">
                <a:solidFill>
                  <a:srgbClr val="008000"/>
                </a:solidFill>
                <a:cs typeface="+mn-ea"/>
                <a:sym typeface="+mn-lt"/>
              </a:rPr>
              <a:t>1</a:t>
            </a:r>
            <a:r>
              <a:rPr lang="zh-CN" altLang="en-US" sz="2800">
                <a:solidFill>
                  <a:srgbClr val="008000"/>
                </a:solidFill>
                <a:cs typeface="+mn-ea"/>
                <a:sym typeface="+mn-lt"/>
              </a:rPr>
              <a:t>）</a:t>
            </a: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草地套圈游戏如火如荼展开，增强现场来宾趣味互动性，草地上陈列网红公仔，来宾指定区域进行游戏，每人</a:t>
            </a:r>
            <a:r>
              <a:rPr lang="en-US" altLang="zh-CN" sz="1400" dirty="0">
                <a:cs typeface="+mn-ea"/>
                <a:sym typeface="+mn-lt"/>
              </a:rPr>
              <a:t>10</a:t>
            </a:r>
            <a:r>
              <a:rPr lang="zh-CN" altLang="en-US" sz="1400" dirty="0">
                <a:cs typeface="+mn-ea"/>
                <a:sym typeface="+mn-lt"/>
              </a:rPr>
              <a:t>圈机会，套中即可领走。</a:t>
            </a:r>
          </a:p>
        </p:txBody>
      </p:sp>
      <p:grpSp>
        <p:nvGrpSpPr>
          <p:cNvPr id="10" name="组合 9"/>
          <p:cNvGrpSpPr/>
          <p:nvPr/>
        </p:nvGrpSpPr>
        <p:grpSpPr>
          <a:xfrm>
            <a:off x="242570" y="2211070"/>
            <a:ext cx="11684000" cy="4405630"/>
            <a:chOff x="231" y="3518"/>
            <a:chExt cx="17513" cy="6604"/>
          </a:xfrm>
        </p:grpSpPr>
        <p:pic>
          <p:nvPicPr>
            <p:cNvPr id="3" name="图片 2"/>
            <p:cNvPicPr>
              <a:picLocks noChangeAspect="1"/>
            </p:cNvPicPr>
            <p:nvPr/>
          </p:nvPicPr>
          <p:blipFill>
            <a:blip r:embed="rId3"/>
            <a:stretch>
              <a:fillRect/>
            </a:stretch>
          </p:blipFill>
          <p:spPr>
            <a:xfrm>
              <a:off x="231" y="3518"/>
              <a:ext cx="11965" cy="6604"/>
            </a:xfrm>
            <a:prstGeom prst="rect">
              <a:avLst/>
            </a:prstGeom>
          </p:spPr>
        </p:pic>
        <p:pic>
          <p:nvPicPr>
            <p:cNvPr id="5" name="图片 4"/>
            <p:cNvPicPr>
              <a:picLocks noChangeAspect="1"/>
            </p:cNvPicPr>
            <p:nvPr/>
          </p:nvPicPr>
          <p:blipFill>
            <a:blip r:embed="rId4"/>
            <a:stretch>
              <a:fillRect/>
            </a:stretch>
          </p:blipFill>
          <p:spPr>
            <a:xfrm>
              <a:off x="12366" y="3532"/>
              <a:ext cx="5379" cy="3246"/>
            </a:xfrm>
            <a:prstGeom prst="rect">
              <a:avLst/>
            </a:prstGeom>
          </p:spPr>
        </p:pic>
        <p:pic>
          <p:nvPicPr>
            <p:cNvPr id="7" name="图片 6"/>
            <p:cNvPicPr>
              <a:picLocks noChangeAspect="1"/>
            </p:cNvPicPr>
            <p:nvPr/>
          </p:nvPicPr>
          <p:blipFill>
            <a:blip r:embed="rId5"/>
            <a:stretch>
              <a:fillRect/>
            </a:stretch>
          </p:blipFill>
          <p:spPr>
            <a:xfrm>
              <a:off x="12366" y="6778"/>
              <a:ext cx="5378" cy="3343"/>
            </a:xfrm>
            <a:prstGeom prst="rect">
              <a:avLst/>
            </a:prstGeom>
          </p:spPr>
        </p:pic>
      </p:grpSp>
    </p:spTree>
  </p:cSld>
  <p:clrMapOvr>
    <a:masterClrMapping/>
  </p:clrMapOvr>
  <p:transition spd="slow" advClick="0" advTm="0">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64490"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201160" cy="521970"/>
          </a:xfrm>
          <a:prstGeom prst="rect">
            <a:avLst/>
          </a:prstGeom>
          <a:noFill/>
        </p:spPr>
        <p:txBody>
          <a:bodyPr wrap="none" rtlCol="0">
            <a:spAutoFit/>
          </a:bodyPr>
          <a:lstStyle/>
          <a:p>
            <a:r>
              <a:rPr lang="zh-CN" altLang="en-US" sz="2800">
                <a:solidFill>
                  <a:srgbClr val="008000"/>
                </a:solidFill>
                <a:cs typeface="+mn-ea"/>
                <a:sym typeface="+mn-lt"/>
              </a:rPr>
              <a:t>放羊集市 幸福盒约盲盒墙</a:t>
            </a:r>
          </a:p>
        </p:txBody>
      </p:sp>
      <p:sp>
        <p:nvSpPr>
          <p:cNvPr id="11" name="文本框 10"/>
          <p:cNvSpPr txBox="1"/>
          <p:nvPr/>
        </p:nvSpPr>
        <p:spPr>
          <a:xfrm>
            <a:off x="393700" y="1957705"/>
            <a:ext cx="7362825" cy="700576"/>
          </a:xfrm>
          <a:prstGeom prst="rect">
            <a:avLst/>
          </a:prstGeom>
          <a:noFill/>
        </p:spPr>
        <p:txBody>
          <a:bodyPr wrap="square" rtlCol="0" anchor="t">
            <a:spAutoFit/>
          </a:bodyPr>
          <a:lstStyle/>
          <a:p>
            <a:pPr algn="l">
              <a:lnSpc>
                <a:spcPct val="150000"/>
              </a:lnSpc>
            </a:pPr>
            <a:r>
              <a:rPr lang="zh-CN" altLang="en-US" sz="1400" dirty="0">
                <a:cs typeface="+mn-ea"/>
                <a:sym typeface="+mn-lt"/>
              </a:rPr>
              <a:t>设置盲盒墙，泡泡马特等各式各样的手办盲盒悬挂墙上，随心挑选心意盒，</a:t>
            </a:r>
          </a:p>
          <a:p>
            <a:pPr algn="l">
              <a:lnSpc>
                <a:spcPct val="150000"/>
              </a:lnSpc>
            </a:pPr>
            <a:r>
              <a:rPr lang="zh-CN" altLang="en-US" sz="1400" dirty="0">
                <a:cs typeface="+mn-ea"/>
                <a:sym typeface="+mn-lt"/>
              </a:rPr>
              <a:t>开启幸运盲盒的惊喜。</a:t>
            </a:r>
          </a:p>
        </p:txBody>
      </p:sp>
      <p:pic>
        <p:nvPicPr>
          <p:cNvPr id="2" name="图片 1" descr="盲盒墙1"/>
          <p:cNvPicPr>
            <a:picLocks noChangeAspect="1"/>
          </p:cNvPicPr>
          <p:nvPr/>
        </p:nvPicPr>
        <p:blipFill>
          <a:blip r:embed="rId3"/>
          <a:stretch>
            <a:fillRect/>
          </a:stretch>
        </p:blipFill>
        <p:spPr>
          <a:xfrm>
            <a:off x="342265" y="2774950"/>
            <a:ext cx="5172710" cy="3448685"/>
          </a:xfrm>
          <a:prstGeom prst="rect">
            <a:avLst/>
          </a:prstGeom>
        </p:spPr>
      </p:pic>
      <p:grpSp>
        <p:nvGrpSpPr>
          <p:cNvPr id="13" name="组合 12"/>
          <p:cNvGrpSpPr/>
          <p:nvPr/>
        </p:nvGrpSpPr>
        <p:grpSpPr>
          <a:xfrm>
            <a:off x="6384925" y="1588770"/>
            <a:ext cx="5052060" cy="1654810"/>
            <a:chOff x="8972" y="2343"/>
            <a:chExt cx="9652" cy="3162"/>
          </a:xfrm>
        </p:grpSpPr>
        <p:pic>
          <p:nvPicPr>
            <p:cNvPr id="4" name="图片 3" descr="盲盒墙302"/>
            <p:cNvPicPr>
              <a:picLocks noChangeAspect="1"/>
            </p:cNvPicPr>
            <p:nvPr/>
          </p:nvPicPr>
          <p:blipFill>
            <a:blip r:embed="rId4"/>
            <a:stretch>
              <a:fillRect/>
            </a:stretch>
          </p:blipFill>
          <p:spPr>
            <a:xfrm>
              <a:off x="8972" y="2343"/>
              <a:ext cx="4742" cy="3162"/>
            </a:xfrm>
            <a:prstGeom prst="rect">
              <a:avLst/>
            </a:prstGeom>
          </p:spPr>
        </p:pic>
        <p:pic>
          <p:nvPicPr>
            <p:cNvPr id="8" name="图片 7" descr="盲盒墙204"/>
            <p:cNvPicPr>
              <a:picLocks noChangeAspect="1"/>
            </p:cNvPicPr>
            <p:nvPr/>
          </p:nvPicPr>
          <p:blipFill>
            <a:blip r:embed="rId5"/>
            <a:stretch>
              <a:fillRect/>
            </a:stretch>
          </p:blipFill>
          <p:spPr>
            <a:xfrm>
              <a:off x="13882" y="2343"/>
              <a:ext cx="4742" cy="3162"/>
            </a:xfrm>
            <a:prstGeom prst="rect">
              <a:avLst/>
            </a:prstGeom>
          </p:spPr>
        </p:pic>
      </p:grpSp>
      <p:pic>
        <p:nvPicPr>
          <p:cNvPr id="9" name="图片 8" descr="盲盒游戏.webp"/>
          <p:cNvPicPr>
            <a:picLocks noChangeAspect="1"/>
          </p:cNvPicPr>
          <p:nvPr/>
        </p:nvPicPr>
        <p:blipFill>
          <a:blip r:embed="rId6"/>
          <a:stretch>
            <a:fillRect/>
          </a:stretch>
        </p:blipFill>
        <p:spPr>
          <a:xfrm>
            <a:off x="5649595" y="3363595"/>
            <a:ext cx="4246245" cy="2833370"/>
          </a:xfrm>
          <a:prstGeom prst="rect">
            <a:avLst/>
          </a:prstGeom>
        </p:spPr>
      </p:pic>
      <p:pic>
        <p:nvPicPr>
          <p:cNvPr id="14" name="图片 13" descr="盲盒墙302"/>
          <p:cNvPicPr>
            <a:picLocks noChangeAspect="1"/>
          </p:cNvPicPr>
          <p:nvPr/>
        </p:nvPicPr>
        <p:blipFill>
          <a:blip r:embed="rId4"/>
          <a:srcRect l="30263" r="26074"/>
          <a:stretch>
            <a:fillRect/>
          </a:stretch>
        </p:blipFill>
        <p:spPr>
          <a:xfrm>
            <a:off x="10030460" y="3363595"/>
            <a:ext cx="1850390" cy="2826385"/>
          </a:xfrm>
          <a:prstGeom prst="rect">
            <a:avLst/>
          </a:prstGeom>
        </p:spPr>
      </p:pic>
    </p:spTree>
  </p:cSld>
  <p:clrMapOvr>
    <a:masterClrMapping/>
  </p:clrMapOvr>
  <p:transition spd="slow" advClick="0" advTm="0">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890135" y="1295400"/>
            <a:ext cx="7108825" cy="700576"/>
          </a:xfrm>
          <a:prstGeom prst="rect">
            <a:avLst/>
          </a:prstGeom>
          <a:noFill/>
        </p:spPr>
        <p:txBody>
          <a:bodyPr wrap="square" rtlCol="0" anchor="t">
            <a:spAutoFit/>
          </a:bodyPr>
          <a:lstStyle/>
          <a:p>
            <a:pPr algn="l">
              <a:lnSpc>
                <a:spcPct val="150000"/>
              </a:lnSpc>
            </a:pPr>
            <a:r>
              <a:rPr lang="zh-CN" altLang="en-US" sz="1400" dirty="0">
                <a:cs typeface="+mn-ea"/>
                <a:sym typeface="+mn-lt"/>
              </a:rPr>
              <a:t>活动期间，到访来宾可在营销中心登记，领取</a:t>
            </a:r>
            <a:r>
              <a:rPr lang="zh-CN" altLang="en-US" sz="1400" u="sng" dirty="0">
                <a:cs typeface="+mn-ea"/>
                <a:sym typeface="+mn-lt"/>
              </a:rPr>
              <a:t>商家通用代金券，通过代金券可抵扣相应价值的商品，超出券价值部分需自行买单。</a:t>
            </a:r>
            <a:endParaRPr lang="zh-CN" altLang="en-US" sz="1400">
              <a:solidFill>
                <a:schemeClr val="tx1">
                  <a:lumMod val="75000"/>
                  <a:lumOff val="25000"/>
                </a:schemeClr>
              </a:solidFill>
              <a:cs typeface="+mn-ea"/>
              <a:sym typeface="+mn-lt"/>
            </a:endParaRPr>
          </a:p>
        </p:txBody>
      </p:sp>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201160" cy="521970"/>
          </a:xfrm>
          <a:prstGeom prst="rect">
            <a:avLst/>
          </a:prstGeom>
          <a:noFill/>
        </p:spPr>
        <p:txBody>
          <a:bodyPr wrap="none" rtlCol="0">
            <a:spAutoFit/>
          </a:bodyPr>
          <a:lstStyle/>
          <a:p>
            <a:r>
              <a:rPr lang="zh-CN" altLang="en-US" sz="2800">
                <a:solidFill>
                  <a:srgbClr val="008000"/>
                </a:solidFill>
                <a:cs typeface="+mn-ea"/>
                <a:sym typeface="+mn-lt"/>
              </a:rPr>
              <a:t>领取集市入场券 好物抵扣</a:t>
            </a:r>
          </a:p>
        </p:txBody>
      </p:sp>
      <p:grpSp>
        <p:nvGrpSpPr>
          <p:cNvPr id="2" name="组合 1"/>
          <p:cNvGrpSpPr/>
          <p:nvPr/>
        </p:nvGrpSpPr>
        <p:grpSpPr>
          <a:xfrm>
            <a:off x="173990" y="2227751"/>
            <a:ext cx="11825249" cy="4380059"/>
            <a:chOff x="461" y="4125"/>
            <a:chExt cx="14882" cy="5512"/>
          </a:xfrm>
        </p:grpSpPr>
        <p:pic>
          <p:nvPicPr>
            <p:cNvPr id="3" name="图片 2" descr="代金券游戏券.webp"/>
            <p:cNvPicPr>
              <a:picLocks noChangeAspect="1"/>
            </p:cNvPicPr>
            <p:nvPr/>
          </p:nvPicPr>
          <p:blipFill>
            <a:blip r:embed="rId3"/>
            <a:stretch>
              <a:fillRect/>
            </a:stretch>
          </p:blipFill>
          <p:spPr>
            <a:xfrm>
              <a:off x="461" y="4125"/>
              <a:ext cx="8279" cy="5512"/>
            </a:xfrm>
            <a:prstGeom prst="rect">
              <a:avLst/>
            </a:prstGeom>
          </p:spPr>
        </p:pic>
        <p:pic>
          <p:nvPicPr>
            <p:cNvPr id="12" name="图片 11" descr="饮品券233.webp"/>
            <p:cNvPicPr>
              <a:picLocks noChangeAspect="1"/>
            </p:cNvPicPr>
            <p:nvPr/>
          </p:nvPicPr>
          <p:blipFill>
            <a:blip r:embed="rId4"/>
            <a:stretch>
              <a:fillRect/>
            </a:stretch>
          </p:blipFill>
          <p:spPr>
            <a:xfrm>
              <a:off x="8861" y="4543"/>
              <a:ext cx="6482" cy="5094"/>
            </a:xfrm>
            <a:prstGeom prst="rect">
              <a:avLst/>
            </a:prstGeom>
          </p:spPr>
        </p:pic>
      </p:grpSp>
    </p:spTree>
  </p:cSld>
  <p:clrMapOvr>
    <a:masterClrMapping/>
  </p:clrMapOvr>
  <p:transition spd="slow" advClick="0" advTm="0">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p>
        </p:txBody>
      </p:sp>
      <p:sp>
        <p:nvSpPr>
          <p:cNvPr id="19" name="文本框 18"/>
          <p:cNvSpPr txBox="1"/>
          <p:nvPr/>
        </p:nvSpPr>
        <p:spPr>
          <a:xfrm>
            <a:off x="393700" y="1370330"/>
            <a:ext cx="4118435" cy="523220"/>
          </a:xfrm>
          <a:prstGeom prst="rect">
            <a:avLst/>
          </a:prstGeom>
          <a:noFill/>
        </p:spPr>
        <p:txBody>
          <a:bodyPr wrap="none" rtlCol="0">
            <a:spAutoFit/>
          </a:bodyPr>
          <a:lstStyle/>
          <a:p>
            <a:r>
              <a:rPr lang="zh-CN" altLang="en-US" sz="2800">
                <a:solidFill>
                  <a:srgbClr val="008000"/>
                </a:solidFill>
                <a:cs typeface="+mn-ea"/>
                <a:sym typeface="+mn-lt"/>
              </a:rPr>
              <a:t>趣味手作区 风筝彩绘</a:t>
            </a:r>
            <a:r>
              <a:rPr lang="en-US" altLang="zh-CN" sz="2800">
                <a:solidFill>
                  <a:srgbClr val="008000"/>
                </a:solidFill>
                <a:cs typeface="+mn-ea"/>
                <a:sym typeface="+mn-lt"/>
              </a:rPr>
              <a:t>DIY</a:t>
            </a:r>
          </a:p>
        </p:txBody>
      </p:sp>
      <p:sp>
        <p:nvSpPr>
          <p:cNvPr id="7" name="文本框 6"/>
          <p:cNvSpPr txBox="1"/>
          <p:nvPr/>
        </p:nvSpPr>
        <p:spPr>
          <a:xfrm>
            <a:off x="173990" y="2004060"/>
            <a:ext cx="11127105" cy="1060450"/>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童年的梦想总是简单而纯洁，天空是孩子向往的方向，绘画是梦开始的起点，彩绘一</a:t>
            </a:r>
          </a:p>
          <a:p>
            <a:pPr>
              <a:lnSpc>
                <a:spcPct val="150000"/>
              </a:lnSpc>
              <a:spcBef>
                <a:spcPct val="0"/>
              </a:spcBef>
              <a:buNone/>
            </a:pPr>
            <a:r>
              <a:rPr lang="zh-CN" altLang="en-US" sz="1400" dirty="0">
                <a:cs typeface="+mn-ea"/>
                <a:sym typeface="+mn-lt"/>
              </a:rPr>
              <a:t>个风筝，将童梦绘画与风筝之上，高高挂在天空，飞往梦想的天空。为假日添上一笔</a:t>
            </a:r>
          </a:p>
          <a:p>
            <a:pPr>
              <a:lnSpc>
                <a:spcPct val="150000"/>
              </a:lnSpc>
              <a:spcBef>
                <a:spcPct val="0"/>
              </a:spcBef>
              <a:buNone/>
            </a:pPr>
            <a:r>
              <a:rPr lang="zh-CN" altLang="en-US" sz="1400" dirty="0">
                <a:cs typeface="+mn-ea"/>
                <a:sym typeface="+mn-lt"/>
              </a:rPr>
              <a:t>浓墨重彩。</a:t>
            </a:r>
          </a:p>
        </p:txBody>
      </p:sp>
      <p:grpSp>
        <p:nvGrpSpPr>
          <p:cNvPr id="3" name="组合 2"/>
          <p:cNvGrpSpPr/>
          <p:nvPr/>
        </p:nvGrpSpPr>
        <p:grpSpPr>
          <a:xfrm>
            <a:off x="7356475" y="1028700"/>
            <a:ext cx="4369435" cy="5656580"/>
            <a:chOff x="11357" y="1821"/>
            <a:chExt cx="7402" cy="9582"/>
          </a:xfrm>
        </p:grpSpPr>
        <p:pic>
          <p:nvPicPr>
            <p:cNvPr id="5" name="图片 4"/>
            <p:cNvPicPr>
              <a:picLocks noChangeAspect="1"/>
            </p:cNvPicPr>
            <p:nvPr/>
          </p:nvPicPr>
          <p:blipFill>
            <a:blip r:embed="rId3"/>
            <a:stretch>
              <a:fillRect/>
            </a:stretch>
          </p:blipFill>
          <p:spPr>
            <a:xfrm>
              <a:off x="11357" y="1821"/>
              <a:ext cx="7403" cy="4612"/>
            </a:xfrm>
            <a:prstGeom prst="rect">
              <a:avLst/>
            </a:prstGeom>
          </p:spPr>
        </p:pic>
        <p:pic>
          <p:nvPicPr>
            <p:cNvPr id="2" name="图片 1"/>
            <p:cNvPicPr>
              <a:picLocks noChangeAspect="1"/>
            </p:cNvPicPr>
            <p:nvPr/>
          </p:nvPicPr>
          <p:blipFill>
            <a:blip r:embed="rId4"/>
            <a:stretch>
              <a:fillRect/>
            </a:stretch>
          </p:blipFill>
          <p:spPr>
            <a:xfrm>
              <a:off x="11357" y="6593"/>
              <a:ext cx="7403" cy="4811"/>
            </a:xfrm>
            <a:prstGeom prst="rect">
              <a:avLst/>
            </a:prstGeom>
          </p:spPr>
        </p:pic>
      </p:grpSp>
      <p:pic>
        <p:nvPicPr>
          <p:cNvPr id="8" name="图片 7" descr="风筝diy2.webp"/>
          <p:cNvPicPr>
            <a:picLocks noChangeAspect="1"/>
          </p:cNvPicPr>
          <p:nvPr/>
        </p:nvPicPr>
        <p:blipFill>
          <a:blip r:embed="rId5"/>
          <a:stretch>
            <a:fillRect/>
          </a:stretch>
        </p:blipFill>
        <p:spPr>
          <a:xfrm>
            <a:off x="173990" y="3176270"/>
            <a:ext cx="4561205" cy="3043555"/>
          </a:xfrm>
          <a:prstGeom prst="rect">
            <a:avLst/>
          </a:prstGeom>
        </p:spPr>
      </p:pic>
      <p:pic>
        <p:nvPicPr>
          <p:cNvPr id="11" name="图片 10"/>
          <p:cNvPicPr>
            <a:picLocks noChangeAspect="1"/>
          </p:cNvPicPr>
          <p:nvPr/>
        </p:nvPicPr>
        <p:blipFill>
          <a:blip r:embed="rId6"/>
          <a:stretch>
            <a:fillRect/>
          </a:stretch>
        </p:blipFill>
        <p:spPr>
          <a:xfrm>
            <a:off x="4735195" y="3176270"/>
            <a:ext cx="2512060" cy="3014345"/>
          </a:xfrm>
          <a:prstGeom prst="rect">
            <a:avLst/>
          </a:prstGeom>
        </p:spPr>
      </p:pic>
    </p:spTree>
  </p:cSld>
  <p:clrMapOvr>
    <a:masterClrMapping/>
  </p:clrMapOvr>
  <p:transition spd="slow" advClick="0" advTm="0">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活动配合</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2966"/>
            <a:ext cx="3290570" cy="46153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cooperation</a:t>
            </a: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04</a:t>
            </a: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6196" b="11933"/>
          <a:stretch>
            <a:fillRect/>
          </a:stretch>
        </p:blipFill>
        <p:spPr>
          <a:xfrm>
            <a:off x="7192645" y="2764790"/>
            <a:ext cx="4999355" cy="4093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7008495"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p>
        </p:txBody>
      </p:sp>
      <p:sp>
        <p:nvSpPr>
          <p:cNvPr id="19" name="文本框 18"/>
          <p:cNvSpPr txBox="1"/>
          <p:nvPr/>
        </p:nvSpPr>
        <p:spPr>
          <a:xfrm>
            <a:off x="393700" y="1370330"/>
            <a:ext cx="3134360" cy="521970"/>
          </a:xfrm>
          <a:prstGeom prst="rect">
            <a:avLst/>
          </a:prstGeom>
          <a:noFill/>
        </p:spPr>
        <p:txBody>
          <a:bodyPr wrap="none" rtlCol="0">
            <a:spAutoFit/>
          </a:bodyPr>
          <a:lstStyle/>
          <a:p>
            <a:r>
              <a:rPr lang="zh-CN" altLang="en-US" sz="2800">
                <a:solidFill>
                  <a:srgbClr val="008000"/>
                </a:solidFill>
                <a:cs typeface="+mn-ea"/>
                <a:sym typeface="+mn-lt"/>
              </a:rPr>
              <a:t>防疫测温 检测措施</a:t>
            </a:r>
          </a:p>
        </p:txBody>
      </p:sp>
      <p:sp>
        <p:nvSpPr>
          <p:cNvPr id="4" name="文本框 3"/>
          <p:cNvSpPr txBox="1"/>
          <p:nvPr/>
        </p:nvSpPr>
        <p:spPr>
          <a:xfrm>
            <a:off x="373380" y="1910715"/>
            <a:ext cx="10988675" cy="713400"/>
          </a:xfrm>
          <a:prstGeom prst="rect">
            <a:avLst/>
          </a:prstGeom>
          <a:noFill/>
        </p:spPr>
        <p:txBody>
          <a:bodyPr wrap="square" rtlCol="0">
            <a:spAutoFit/>
          </a:bodyPr>
          <a:lstStyle/>
          <a:p>
            <a:pPr marL="12700" marR="5080">
              <a:lnSpc>
                <a:spcPct val="150000"/>
              </a:lnSpc>
              <a:spcBef>
                <a:spcPts val="100"/>
              </a:spcBef>
            </a:pPr>
            <a:r>
              <a:rPr sz="1400" dirty="0">
                <a:cs typeface="+mn-ea"/>
                <a:sym typeface="+mn-lt"/>
              </a:rPr>
              <a:t>为保证本次活动安全如期的进行，现场入口处将设立体温检测、健康</a:t>
            </a:r>
            <a:r>
              <a:rPr lang="zh-CN" sz="1400" dirty="0">
                <a:cs typeface="+mn-ea"/>
                <a:sym typeface="+mn-lt"/>
              </a:rPr>
              <a:t>码</a:t>
            </a:r>
            <a:r>
              <a:rPr sz="1400" dirty="0">
                <a:cs typeface="+mn-ea"/>
                <a:sym typeface="+mn-lt"/>
              </a:rPr>
              <a:t>等，现场来宾需填写简单的信息和联系方式，</a:t>
            </a:r>
          </a:p>
          <a:p>
            <a:pPr marL="12700" marR="5080">
              <a:lnSpc>
                <a:spcPct val="150000"/>
              </a:lnSpc>
              <a:spcBef>
                <a:spcPts val="100"/>
              </a:spcBef>
            </a:pPr>
            <a:r>
              <a:rPr sz="1400" spc="-100" dirty="0">
                <a:cs typeface="+mn-ea"/>
                <a:sym typeface="+mn-lt"/>
              </a:rPr>
              <a:t> </a:t>
            </a:r>
            <a:r>
              <a:rPr sz="1400" dirty="0">
                <a:cs typeface="+mn-ea"/>
                <a:sym typeface="+mn-lt"/>
              </a:rPr>
              <a:t>收集人员名单完毕交于相关部门。</a:t>
            </a:r>
            <a:endParaRPr lang="zh-CN" altLang="en-US" sz="1400" dirty="0">
              <a:cs typeface="+mn-ea"/>
              <a:sym typeface="+mn-lt"/>
            </a:endParaRPr>
          </a:p>
        </p:txBody>
      </p:sp>
      <p:grpSp>
        <p:nvGrpSpPr>
          <p:cNvPr id="9" name="组合 8"/>
          <p:cNvGrpSpPr/>
          <p:nvPr/>
        </p:nvGrpSpPr>
        <p:grpSpPr>
          <a:xfrm>
            <a:off x="349885" y="2739390"/>
            <a:ext cx="11493500" cy="3509010"/>
            <a:chOff x="619" y="4380"/>
            <a:chExt cx="17146" cy="5234"/>
          </a:xfrm>
        </p:grpSpPr>
        <p:pic>
          <p:nvPicPr>
            <p:cNvPr id="10" name="图片 9" descr="防疫检测334.webp"/>
            <p:cNvPicPr>
              <a:picLocks noChangeAspect="1"/>
            </p:cNvPicPr>
            <p:nvPr/>
          </p:nvPicPr>
          <p:blipFill>
            <a:blip r:embed="rId3"/>
            <a:stretch>
              <a:fillRect/>
            </a:stretch>
          </p:blipFill>
          <p:spPr>
            <a:xfrm>
              <a:off x="619" y="4380"/>
              <a:ext cx="7846" cy="5235"/>
            </a:xfrm>
            <a:prstGeom prst="rect">
              <a:avLst/>
            </a:prstGeom>
          </p:spPr>
        </p:pic>
        <p:pic>
          <p:nvPicPr>
            <p:cNvPr id="12" name="图片 11" descr="防疫检测酒精.webp"/>
            <p:cNvPicPr>
              <a:picLocks noChangeAspect="1"/>
            </p:cNvPicPr>
            <p:nvPr/>
          </p:nvPicPr>
          <p:blipFill>
            <a:blip r:embed="rId4"/>
            <a:srcRect t="11078" b="3974"/>
            <a:stretch>
              <a:fillRect/>
            </a:stretch>
          </p:blipFill>
          <p:spPr>
            <a:xfrm>
              <a:off x="8559" y="4380"/>
              <a:ext cx="9206" cy="5218"/>
            </a:xfrm>
            <a:prstGeom prst="rect">
              <a:avLst/>
            </a:prstGeom>
          </p:spPr>
        </p:pic>
      </p:grpSp>
    </p:spTree>
  </p:cSld>
  <p:clrMapOvr>
    <a:masterClrMapping/>
  </p:clrMapOvr>
  <p:transition spd="slow" advClick="0" advTm="0">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535432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7008495"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p>
        </p:txBody>
      </p:sp>
      <p:sp>
        <p:nvSpPr>
          <p:cNvPr id="19" name="文本框 18"/>
          <p:cNvSpPr txBox="1"/>
          <p:nvPr/>
        </p:nvSpPr>
        <p:spPr>
          <a:xfrm>
            <a:off x="393700" y="1370330"/>
            <a:ext cx="4912360" cy="521970"/>
          </a:xfrm>
          <a:prstGeom prst="rect">
            <a:avLst/>
          </a:prstGeom>
          <a:noFill/>
        </p:spPr>
        <p:txBody>
          <a:bodyPr wrap="none" rtlCol="0">
            <a:spAutoFit/>
          </a:bodyPr>
          <a:lstStyle/>
          <a:p>
            <a:r>
              <a:rPr lang="zh-CN" altLang="en-US" sz="2800">
                <a:solidFill>
                  <a:srgbClr val="008000"/>
                </a:solidFill>
                <a:cs typeface="+mn-ea"/>
                <a:sym typeface="+mn-lt"/>
              </a:rPr>
              <a:t>专业活动摄影跟拍 云相册直播</a:t>
            </a:r>
          </a:p>
        </p:txBody>
      </p:sp>
      <p:sp>
        <p:nvSpPr>
          <p:cNvPr id="11" name="文本框 10"/>
          <p:cNvSpPr txBox="1"/>
          <p:nvPr/>
        </p:nvSpPr>
        <p:spPr>
          <a:xfrm>
            <a:off x="590550" y="2025015"/>
            <a:ext cx="10988675" cy="662874"/>
          </a:xfrm>
          <a:prstGeom prst="rect">
            <a:avLst/>
          </a:prstGeom>
          <a:noFill/>
        </p:spPr>
        <p:txBody>
          <a:bodyPr wrap="square" rtlCol="0">
            <a:spAutoFit/>
          </a:bodyPr>
          <a:lstStyle/>
          <a:p>
            <a:pPr algn="l">
              <a:lnSpc>
                <a:spcPct val="140000"/>
              </a:lnSpc>
              <a:spcBef>
                <a:spcPct val="0"/>
              </a:spcBef>
              <a:buNone/>
            </a:pPr>
            <a:r>
              <a:rPr lang="zh-CN" sz="1400" dirty="0">
                <a:effectLst/>
                <a:cs typeface="+mn-ea"/>
                <a:sym typeface="+mn-lt"/>
              </a:rPr>
              <a:t>安排专业摄影师全程跟拍，记录活动场景及人气镜头，抓拍流程环节，</a:t>
            </a:r>
            <a:endParaRPr lang="zh-CN" sz="1400" dirty="0">
              <a:solidFill>
                <a:schemeClr val="tx1"/>
              </a:solidFill>
              <a:effectLst/>
              <a:cs typeface="+mn-ea"/>
              <a:sym typeface="+mn-lt"/>
            </a:endParaRPr>
          </a:p>
          <a:p>
            <a:pPr algn="l">
              <a:lnSpc>
                <a:spcPct val="140000"/>
              </a:lnSpc>
              <a:spcBef>
                <a:spcPct val="0"/>
              </a:spcBef>
              <a:buNone/>
            </a:pPr>
            <a:r>
              <a:rPr lang="zh-CN" sz="1400" dirty="0">
                <a:effectLst/>
                <a:cs typeface="+mn-ea"/>
                <a:sym typeface="+mn-lt"/>
              </a:rPr>
              <a:t>上传云相册，剪辑</a:t>
            </a:r>
            <a:r>
              <a:rPr lang="en-US" altLang="zh-CN" sz="1400" dirty="0">
                <a:effectLst/>
                <a:cs typeface="+mn-ea"/>
                <a:sym typeface="+mn-lt"/>
              </a:rPr>
              <a:t>15</a:t>
            </a:r>
            <a:r>
              <a:rPr lang="zh-CN" altLang="en-US" sz="1400" dirty="0">
                <a:effectLst/>
                <a:cs typeface="+mn-ea"/>
                <a:sym typeface="+mn-lt"/>
              </a:rPr>
              <a:t>秒短视频，</a:t>
            </a:r>
            <a:r>
              <a:rPr lang="zh-CN" sz="1400" dirty="0">
                <a:effectLst/>
                <a:cs typeface="+mn-ea"/>
                <a:sym typeface="+mn-lt"/>
              </a:rPr>
              <a:t>及时分享现场美照给大家播报后宣盛况。</a:t>
            </a:r>
            <a:endParaRPr lang="zh-CN" altLang="en-US" sz="1400" dirty="0">
              <a:cs typeface="+mn-ea"/>
              <a:sym typeface="+mn-lt"/>
            </a:endParaRPr>
          </a:p>
        </p:txBody>
      </p:sp>
      <p:grpSp>
        <p:nvGrpSpPr>
          <p:cNvPr id="2" name="组合 1"/>
          <p:cNvGrpSpPr/>
          <p:nvPr/>
        </p:nvGrpSpPr>
        <p:grpSpPr>
          <a:xfrm>
            <a:off x="275590" y="2867025"/>
            <a:ext cx="11582400" cy="3477895"/>
            <a:chOff x="435" y="4424"/>
            <a:chExt cx="17763" cy="5194"/>
          </a:xfrm>
        </p:grpSpPr>
        <p:pic>
          <p:nvPicPr>
            <p:cNvPr id="3" name="图片 2"/>
            <p:cNvPicPr>
              <a:picLocks noChangeAspect="1"/>
            </p:cNvPicPr>
            <p:nvPr/>
          </p:nvPicPr>
          <p:blipFill>
            <a:blip r:embed="rId3"/>
            <a:srcRect r="56278"/>
            <a:stretch>
              <a:fillRect/>
            </a:stretch>
          </p:blipFill>
          <p:spPr>
            <a:xfrm>
              <a:off x="435" y="4424"/>
              <a:ext cx="7838" cy="5194"/>
            </a:xfrm>
            <a:prstGeom prst="rect">
              <a:avLst/>
            </a:prstGeom>
          </p:spPr>
        </p:pic>
        <p:pic>
          <p:nvPicPr>
            <p:cNvPr id="31" name="图片 30"/>
            <p:cNvPicPr>
              <a:picLocks noChangeAspect="1"/>
            </p:cNvPicPr>
            <p:nvPr/>
          </p:nvPicPr>
          <p:blipFill>
            <a:blip r:embed="rId4"/>
            <a:stretch>
              <a:fillRect/>
            </a:stretch>
          </p:blipFill>
          <p:spPr>
            <a:xfrm>
              <a:off x="8447" y="4450"/>
              <a:ext cx="4981" cy="5168"/>
            </a:xfrm>
            <a:prstGeom prst="rect">
              <a:avLst/>
            </a:prstGeom>
          </p:spPr>
        </p:pic>
        <p:pic>
          <p:nvPicPr>
            <p:cNvPr id="32" name="图片 31"/>
            <p:cNvPicPr>
              <a:picLocks noChangeAspect="1"/>
            </p:cNvPicPr>
            <p:nvPr/>
          </p:nvPicPr>
          <p:blipFill>
            <a:blip r:embed="rId5"/>
            <a:srcRect l="5593"/>
            <a:stretch>
              <a:fillRect/>
            </a:stretch>
          </p:blipFill>
          <p:spPr>
            <a:xfrm>
              <a:off x="13644" y="4450"/>
              <a:ext cx="4555" cy="5167"/>
            </a:xfrm>
            <a:prstGeom prst="rect">
              <a:avLst/>
            </a:prstGeom>
          </p:spPr>
        </p:pic>
      </p:grpSp>
    </p:spTree>
  </p:cSld>
  <p:clrMapOvr>
    <a:masterClrMapping/>
  </p:clrMapOvr>
  <p:transition spd="slow" advClick="0" advTm="0">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253111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7008495"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p>
        </p:txBody>
      </p:sp>
      <p:sp>
        <p:nvSpPr>
          <p:cNvPr id="19" name="文本框 18"/>
          <p:cNvSpPr txBox="1"/>
          <p:nvPr/>
        </p:nvSpPr>
        <p:spPr>
          <a:xfrm>
            <a:off x="393700" y="1370330"/>
            <a:ext cx="2316480" cy="521970"/>
          </a:xfrm>
          <a:prstGeom prst="rect">
            <a:avLst/>
          </a:prstGeom>
          <a:noFill/>
        </p:spPr>
        <p:txBody>
          <a:bodyPr wrap="none" rtlCol="0">
            <a:spAutoFit/>
          </a:bodyPr>
          <a:lstStyle/>
          <a:p>
            <a:r>
              <a:rPr lang="zh-CN" altLang="en-US" sz="2800">
                <a:solidFill>
                  <a:srgbClr val="008000"/>
                </a:solidFill>
                <a:cs typeface="+mn-ea"/>
                <a:sym typeface="+mn-lt"/>
              </a:rPr>
              <a:t>安保秩序维护</a:t>
            </a:r>
          </a:p>
        </p:txBody>
      </p:sp>
      <p:sp>
        <p:nvSpPr>
          <p:cNvPr id="4" name="文本框 3"/>
          <p:cNvSpPr txBox="1"/>
          <p:nvPr/>
        </p:nvSpPr>
        <p:spPr>
          <a:xfrm>
            <a:off x="590550" y="1910715"/>
            <a:ext cx="10988675" cy="361253"/>
          </a:xfrm>
          <a:prstGeom prst="rect">
            <a:avLst/>
          </a:prstGeom>
          <a:noFill/>
        </p:spPr>
        <p:txBody>
          <a:bodyPr wrap="square" rtlCol="0">
            <a:spAutoFit/>
          </a:bodyPr>
          <a:lstStyle/>
          <a:p>
            <a:pPr lvl="0" algn="l">
              <a:lnSpc>
                <a:spcPct val="140000"/>
              </a:lnSpc>
              <a:buClrTx/>
              <a:buSzTx/>
              <a:buFont typeface="Arial" panose="020B0604020202020204" pitchFamily="34" charset="0"/>
              <a:defRPr/>
            </a:pPr>
            <a:r>
              <a:rPr kumimoji="1" lang="zh-CN" altLang="en-US" sz="1400" cap="all" spc="54" dirty="0">
                <a:cs typeface="+mn-ea"/>
                <a:sym typeface="+mn-lt"/>
              </a:rPr>
              <a:t>活动当天出席的人流较多，安保把控活动现场秩序， 在客服无微不至的服务下给予每位来宾无上的尊贵感觉让其体会物业服务力量。</a:t>
            </a:r>
            <a:endParaRPr lang="zh-CN" altLang="en-US" sz="1400" dirty="0">
              <a:cs typeface="+mn-ea"/>
              <a:sym typeface="+mn-lt"/>
            </a:endParaRPr>
          </a:p>
        </p:txBody>
      </p:sp>
      <p:grpSp>
        <p:nvGrpSpPr>
          <p:cNvPr id="5" name="组合 4"/>
          <p:cNvGrpSpPr/>
          <p:nvPr/>
        </p:nvGrpSpPr>
        <p:grpSpPr>
          <a:xfrm>
            <a:off x="378460" y="2451100"/>
            <a:ext cx="11478895" cy="4048125"/>
            <a:chOff x="601" y="4228"/>
            <a:chExt cx="17773" cy="6000"/>
          </a:xfrm>
        </p:grpSpPr>
        <p:pic>
          <p:nvPicPr>
            <p:cNvPr id="7" name="图片 6"/>
            <p:cNvPicPr>
              <a:picLocks noChangeAspect="1"/>
            </p:cNvPicPr>
            <p:nvPr/>
          </p:nvPicPr>
          <p:blipFill>
            <a:blip r:embed="rId3"/>
            <a:stretch>
              <a:fillRect/>
            </a:stretch>
          </p:blipFill>
          <p:spPr>
            <a:xfrm>
              <a:off x="601" y="4228"/>
              <a:ext cx="9089" cy="6000"/>
            </a:xfrm>
            <a:prstGeom prst="rect">
              <a:avLst/>
            </a:prstGeom>
          </p:spPr>
        </p:pic>
        <p:pic>
          <p:nvPicPr>
            <p:cNvPr id="10" name="图片 9"/>
            <p:cNvPicPr>
              <a:picLocks noChangeAspect="1"/>
            </p:cNvPicPr>
            <p:nvPr/>
          </p:nvPicPr>
          <p:blipFill>
            <a:blip r:embed="rId4"/>
            <a:stretch>
              <a:fillRect/>
            </a:stretch>
          </p:blipFill>
          <p:spPr>
            <a:xfrm>
              <a:off x="9856" y="4228"/>
              <a:ext cx="8519" cy="6000"/>
            </a:xfrm>
            <a:prstGeom prst="rect">
              <a:avLst/>
            </a:prstGeom>
          </p:spPr>
        </p:pic>
      </p:grpSp>
    </p:spTree>
  </p:cSld>
  <p:clrMapOvr>
    <a:masterClrMapping/>
  </p:clrMapOvr>
  <p:transition spd="slow" advClick="0" advTm="0">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51725" b="22284"/>
          <a:stretch>
            <a:fillRect/>
          </a:stretch>
        </p:blipFill>
        <p:spPr>
          <a:xfrm>
            <a:off x="0" y="-1"/>
            <a:ext cx="12192000" cy="6858001"/>
          </a:xfrm>
          <a:prstGeom prst="rect">
            <a:avLst/>
          </a:prstGeom>
        </p:spPr>
      </p:pic>
      <p:sp>
        <p:nvSpPr>
          <p:cNvPr id="12" name="矩形 11"/>
          <p:cNvSpPr/>
          <p:nvPr/>
        </p:nvSpPr>
        <p:spPr>
          <a:xfrm>
            <a:off x="0" y="3135086"/>
            <a:ext cx="5849257" cy="2627085"/>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rcRect r="60759"/>
          <a:stretch>
            <a:fillRect/>
          </a:stretch>
        </p:blipFill>
        <p:spPr>
          <a:xfrm>
            <a:off x="1078866" y="4296410"/>
            <a:ext cx="2408555" cy="5761990"/>
          </a:xfrm>
          <a:prstGeom prst="rect">
            <a:avLst/>
          </a:prstGeom>
        </p:spPr>
      </p:pic>
      <p:sp>
        <p:nvSpPr>
          <p:cNvPr id="7" name="文本框 6"/>
          <p:cNvSpPr txBox="1"/>
          <p:nvPr/>
        </p:nvSpPr>
        <p:spPr>
          <a:xfrm>
            <a:off x="1007111" y="3429000"/>
            <a:ext cx="4664075" cy="1014730"/>
          </a:xfrm>
          <a:prstGeom prst="rect">
            <a:avLst/>
          </a:prstGeom>
          <a:noFill/>
        </p:spPr>
        <p:txBody>
          <a:bodyPr wrap="none" rtlCol="0">
            <a:spAutoFit/>
          </a:bodyPr>
          <a:lstStyle/>
          <a:p>
            <a:r>
              <a:rPr lang="en-US" altLang="zh-CN" sz="6000">
                <a:solidFill>
                  <a:srgbClr val="FFFFFF"/>
                </a:solidFill>
                <a:cs typeface="+mn-ea"/>
                <a:sym typeface="+mn-lt"/>
              </a:rPr>
              <a:t>THANK YOU</a:t>
            </a:r>
          </a:p>
        </p:txBody>
      </p:sp>
      <p:sp>
        <p:nvSpPr>
          <p:cNvPr id="11" name="文本框 10"/>
          <p:cNvSpPr txBox="1"/>
          <p:nvPr/>
        </p:nvSpPr>
        <p:spPr>
          <a:xfrm>
            <a:off x="2402206" y="4296410"/>
            <a:ext cx="3230880" cy="1014730"/>
          </a:xfrm>
          <a:prstGeom prst="rect">
            <a:avLst/>
          </a:prstGeom>
          <a:noFill/>
        </p:spPr>
        <p:txBody>
          <a:bodyPr wrap="none" rtlCol="0">
            <a:spAutoFit/>
          </a:bodyPr>
          <a:lstStyle/>
          <a:p>
            <a:r>
              <a:rPr lang="zh-CN" altLang="en-US" sz="6000" dirty="0">
                <a:solidFill>
                  <a:srgbClr val="FFFFFF"/>
                </a:solidFill>
                <a:cs typeface="+mn-ea"/>
                <a:sym typeface="+mn-lt"/>
              </a:rPr>
              <a:t>谢谢观赏</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ZkYmE4MmFiZGJhNmNjNjEyMTJmMTQyZGVmYmYyYjIifQ=="/>
</p:tagLst>
</file>

<file path=ppt/tags/tag2.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9.xml><?xml version="1.0" encoding="utf-8"?>
<p:tagLst xmlns:a="http://schemas.openxmlformats.org/drawingml/2006/main" xmlns:r="http://schemas.openxmlformats.org/officeDocument/2006/relationships" xmlns:p="http://schemas.openxmlformats.org/presentationml/2006/main">
  <p:tag name="MH" val="20180514093224"/>
  <p:tag name="MH_LIBRARY" val="CONTENTS"/>
  <p:tag name="MH_TYPE" val="ENTRY"/>
  <p:tag name="ID" val="626775"/>
  <p:tag name="MH_ORDER" val="1"/>
</p:tagLst>
</file>

<file path=ppt/theme/theme1.xml><?xml version="1.0" encoding="utf-8"?>
<a:theme xmlns:a="http://schemas.openxmlformats.org/drawingml/2006/main" name="更多方案资料加微信：fanganshe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xfczahx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1759</Words>
  <Application>Microsoft Office PowerPoint</Application>
  <PresentationFormat>宽屏</PresentationFormat>
  <Paragraphs>219</Paragraphs>
  <Slides>36</Slides>
  <Notes>27</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36</vt:i4>
      </vt:variant>
    </vt:vector>
  </HeadingPairs>
  <TitlesOfParts>
    <vt:vector size="40" baseType="lpstr">
      <vt:lpstr>PingFangTC-Light</vt:lpstr>
      <vt:lpstr>Arial</vt:lpstr>
      <vt:lpstr>Calibri</vt:lpstr>
      <vt:lpstr>更多方案资料加微信：fanganshe18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林琪琪</dc:creator>
  <cp:lastModifiedBy>灯 灯</cp:lastModifiedBy>
  <cp:revision>117</cp:revision>
  <dcterms:created xsi:type="dcterms:W3CDTF">2022-05-14T08:20:00Z</dcterms:created>
  <dcterms:modified xsi:type="dcterms:W3CDTF">2022-06-20T00:22:39Z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NXPowerLiteLastOptimized">
    <vt:lpwstr>4472969</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2E63FE7C35AE4B49806CF4992238A8DF</vt:lpwstr>
  </property>
</Properties>
</file>