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364" r:id="rId3"/>
    <p:sldId id="356" r:id="rId4"/>
    <p:sldId id="409" r:id="rId5"/>
    <p:sldId id="508" r:id="rId6"/>
    <p:sldId id="406" r:id="rId7"/>
    <p:sldId id="359" r:id="rId8"/>
    <p:sldId id="402" r:id="rId9"/>
    <p:sldId id="400" r:id="rId10"/>
    <p:sldId id="360" r:id="rId11"/>
    <p:sldId id="442" r:id="rId12"/>
    <p:sldId id="443" r:id="rId13"/>
    <p:sldId id="472" r:id="rId14"/>
    <p:sldId id="477" r:id="rId15"/>
    <p:sldId id="444" r:id="rId16"/>
    <p:sldId id="479" r:id="rId17"/>
    <p:sldId id="473" r:id="rId18"/>
    <p:sldId id="361" r:id="rId19"/>
    <p:sldId id="576" r:id="rId20"/>
    <p:sldId id="553" r:id="rId21"/>
    <p:sldId id="478" r:id="rId22"/>
    <p:sldId id="578" r:id="rId23"/>
    <p:sldId id="573" r:id="rId24"/>
    <p:sldId id="572" r:id="rId25"/>
    <p:sldId id="579" r:id="rId26"/>
    <p:sldId id="570" r:id="rId27"/>
    <p:sldId id="574" r:id="rId28"/>
    <p:sldId id="560" r:id="rId29"/>
    <p:sldId id="575" r:id="rId30"/>
    <p:sldId id="362" r:id="rId31"/>
    <p:sldId id="600" r:id="rId32"/>
    <p:sldId id="592" r:id="rId33"/>
    <p:sldId id="550" r:id="rId34"/>
    <p:sldId id="590" r:id="rId35"/>
    <p:sldId id="591" r:id="rId36"/>
    <p:sldId id="593" r:id="rId37"/>
    <p:sldId id="599" r:id="rId38"/>
    <p:sldId id="549" r:id="rId39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91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eng, Stanley CN ." initials="SSC." lastIdx="1" clrIdx="0"/>
  <p:cmAuthor id="1" name="isakoff" initials="i" lastIdx="1" clrIdx="0"/>
  <p:cmAuthor id="2" name="PPTer_Tang" initials="P" lastIdx="1" clrIdx="0"/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89BF"/>
    <a:srgbClr val="FFFFFF"/>
    <a:srgbClr val="539AD4"/>
    <a:srgbClr val="8EB364"/>
    <a:srgbClr val="5187BE"/>
    <a:srgbClr val="4472C4"/>
    <a:srgbClr val="FFC6D9"/>
    <a:srgbClr val="FFB3FE"/>
    <a:srgbClr val="57A7FF"/>
    <a:srgbClr val="279D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8" autoAdjust="0"/>
    <p:restoredTop sz="96314" autoAdjust="0"/>
  </p:normalViewPr>
  <p:slideViewPr>
    <p:cSldViewPr snapToGrid="0" showGuides="1">
      <p:cViewPr varScale="1">
        <p:scale>
          <a:sx n="103" d="100"/>
          <a:sy n="103" d="100"/>
        </p:scale>
        <p:origin x="63" y="105"/>
      </p:cViewPr>
      <p:guideLst>
        <p:guide orient="horz" pos="2160"/>
        <p:guide pos="39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2022/7/11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0B9E2-628C-468E-BB76-328CAD2B7ADB}" type="datetimeFigureOut">
              <a:rPr lang="zh-CN" altLang="en-US" smtClean="0"/>
              <a:t>2022/7/11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76238-C91A-4E21-B728-DD80DDF347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10712-8E6A-4098-BE03-B57FC3E379AA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更多方案资料加微信：</a:t>
            </a:r>
            <a:r>
              <a:rPr lang="en-US" altLang="zh-CN" dirty="0"/>
              <a:t>fanganshe18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2022/7/11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2022/7/11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2022/7/11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2022/7/11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2022/7/11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549871" y="644400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2022/7/11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2022/7/11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2022/7/11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2022/7/11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2022/7/11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2022/7/11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35C28-20D8-4C04-AB2B-AF3222ABFDCF}" type="datetimeFigureOut">
              <a:rPr lang="zh-CN" altLang="en-US" smtClean="0"/>
              <a:t>2022/7/11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Click="0" advTm="3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1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pic>
        <p:nvPicPr>
          <p:cNvPr id="3" name="图片 2" descr="33-1-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9070" y="3755390"/>
            <a:ext cx="6754495" cy="12585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258310" y="4460875"/>
            <a:ext cx="44316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5188B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水上乐园</a:t>
            </a:r>
            <a:r>
              <a:rPr lang="en-US" altLang="zh-CN" b="1" dirty="0">
                <a:solidFill>
                  <a:srgbClr val="5188B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b="1" dirty="0">
                <a:solidFill>
                  <a:srgbClr val="5188B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水枪大战</a:t>
            </a:r>
            <a:r>
              <a:rPr lang="en-US" altLang="zh-CN" b="1" dirty="0">
                <a:solidFill>
                  <a:srgbClr val="5188B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b="1" dirty="0">
                <a:solidFill>
                  <a:srgbClr val="5188B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网红沙滩</a:t>
            </a:r>
            <a:r>
              <a:rPr lang="en-US" altLang="zh-CN" b="1" dirty="0">
                <a:solidFill>
                  <a:srgbClr val="5188B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b="1" dirty="0">
                <a:solidFill>
                  <a:srgbClr val="5188B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趣味互动</a:t>
            </a:r>
          </a:p>
        </p:txBody>
      </p:sp>
      <p:pic>
        <p:nvPicPr>
          <p:cNvPr id="6" name="图片 5" descr="字体：1-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1480" y="1951990"/>
            <a:ext cx="6289040" cy="2087880"/>
          </a:xfrm>
          <a:prstGeom prst="rect">
            <a:avLst/>
          </a:prstGeom>
        </p:spPr>
      </p:pic>
      <p:pic>
        <p:nvPicPr>
          <p:cNvPr id="7" name="图片 6" descr="2-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3545" y="2488565"/>
            <a:ext cx="694055" cy="678815"/>
          </a:xfrm>
          <a:prstGeom prst="rect">
            <a:avLst/>
          </a:prstGeom>
        </p:spPr>
      </p:pic>
      <p:pic>
        <p:nvPicPr>
          <p:cNvPr id="8" name="图片 7" descr="3-0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047990" y="1553845"/>
            <a:ext cx="1086485" cy="93472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23160" y="1258253"/>
            <a:ext cx="56007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SUMMER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382770" y="3007360"/>
            <a:ext cx="657288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l" fontAlgn="auto"/>
            <a:r>
              <a:rPr lang="zh-CN" altLang="en-US" sz="20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夏天的光，蓝色的海，红色的裙摆，西瓜冰阔落，雪糕冻奶茶，宇宙山河浪漫，生活点滴温暖，都值得前进</a:t>
            </a: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257023" y="0"/>
            <a:ext cx="1785937" cy="6858000"/>
          </a:xfrm>
          <a:prstGeom prst="rect">
            <a:avLst/>
          </a:prstGeom>
          <a:solidFill>
            <a:srgbClr val="538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504612" y="777137"/>
            <a:ext cx="1290320" cy="530288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72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CONTENT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532838" y="2005663"/>
            <a:ext cx="921385" cy="29540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32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ONE</a:t>
            </a:r>
            <a:r>
              <a:rPr lang="en-US" altLang="zh-CN" sz="48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 </a:t>
            </a:r>
            <a:r>
              <a:rPr lang="zh-CN" altLang="en-US" sz="2400" spc="3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活动概述</a:t>
            </a:r>
            <a:r>
              <a:rPr lang="en-US" altLang="zh-CN" sz="1600" spc="3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306493" y="1334467"/>
            <a:ext cx="921385" cy="300863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32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TWO</a:t>
            </a:r>
            <a:r>
              <a:rPr lang="en-US" altLang="zh-CN" sz="48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 </a:t>
            </a:r>
            <a:r>
              <a:rPr lang="zh-CN" altLang="en-US" sz="2400" spc="3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氛围布置</a:t>
            </a:r>
            <a:r>
              <a:rPr lang="en-US" altLang="zh-CN" sz="1600" spc="3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 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080783" y="2005661"/>
            <a:ext cx="921385" cy="31756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32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THR</a:t>
            </a:r>
            <a:r>
              <a:rPr lang="en-US" altLang="zh-CN" sz="48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  </a:t>
            </a:r>
            <a:r>
              <a:rPr lang="zh-CN" altLang="en-US" sz="2400" spc="3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活动内容</a:t>
            </a:r>
            <a:r>
              <a:rPr lang="en-US" altLang="zh-CN" spc="3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 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855073" y="1334465"/>
            <a:ext cx="921385" cy="310832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32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FOU </a:t>
            </a:r>
            <a:r>
              <a:rPr lang="en-US" altLang="zh-CN" sz="48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 </a:t>
            </a:r>
            <a:r>
              <a:rPr lang="zh-CN" altLang="en-US" sz="2400" spc="3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活动细则</a:t>
            </a:r>
            <a:r>
              <a:rPr lang="en-US" altLang="zh-CN" sz="1600" spc="3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 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活动预热</a:t>
            </a:r>
          </a:p>
        </p:txBody>
      </p:sp>
      <p:pic>
        <p:nvPicPr>
          <p:cNvPr id="31" name="图片 30" descr="F:\活动汪上传\修改中\22.3.10西瓜活动，水上乐园\免抠PPT素材\9-01.png9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6103" y="535940"/>
            <a:ext cx="451485" cy="413385"/>
          </a:xfrm>
          <a:prstGeom prst="rect">
            <a:avLst/>
          </a:prstGeom>
        </p:spPr>
      </p:pic>
      <p:pic>
        <p:nvPicPr>
          <p:cNvPr id="13" name="图片占位符 5" descr="F:\活动汪上传\修改中\22.3.10西瓜活动，水上乐园\图片\6.jpg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38186" y="2885152"/>
            <a:ext cx="3047365" cy="3270205"/>
          </a:xfrm>
          <a:prstGeom prst="rect">
            <a:avLst/>
          </a:prstGeom>
        </p:spPr>
      </p:pic>
      <p:pic>
        <p:nvPicPr>
          <p:cNvPr id="12" name="图片占位符 7" descr="F:\活动汪上传\修改中\22.3.10西瓜活动，水上乐园\图片\7.jpg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572063" y="2884023"/>
            <a:ext cx="3047873" cy="3263265"/>
          </a:xfrm>
          <a:prstGeom prst="rect">
            <a:avLst/>
          </a:prstGeom>
        </p:spPr>
      </p:pic>
      <p:pic>
        <p:nvPicPr>
          <p:cNvPr id="16" name="图片占位符 9" descr="F:\活动汪上传\修改中\22.3.10西瓜活动，水上乐园\图片\8.jpg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068864" y="2881212"/>
            <a:ext cx="3046095" cy="3268548"/>
          </a:xfrm>
          <a:prstGeom prst="rect">
            <a:avLst/>
          </a:prstGeom>
        </p:spPr>
      </p:pic>
      <p:sp>
        <p:nvSpPr>
          <p:cNvPr id="17" name="Shape 1050"/>
          <p:cNvSpPr txBox="1"/>
          <p:nvPr/>
        </p:nvSpPr>
        <p:spPr>
          <a:xfrm>
            <a:off x="2628854" y="1684430"/>
            <a:ext cx="6934292" cy="4965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项目公众号，将活动宣传至微信，并连续转发朋友圈，转发有礼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Official account continuously forwarding circle of friends</a:t>
            </a:r>
          </a:p>
        </p:txBody>
      </p:sp>
      <p:sp>
        <p:nvSpPr>
          <p:cNvPr id="24" name="矩形 23"/>
          <p:cNvSpPr/>
          <p:nvPr/>
        </p:nvSpPr>
        <p:spPr>
          <a:xfrm>
            <a:off x="2497138" y="1588135"/>
            <a:ext cx="7197725" cy="1035685"/>
          </a:xfrm>
          <a:prstGeom prst="rect">
            <a:avLst/>
          </a:prstGeom>
          <a:noFill/>
          <a:ln w="19050">
            <a:solidFill>
              <a:srgbClr val="5389B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8" name="图片 27" descr="14-0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14815" y="1303655"/>
            <a:ext cx="804545" cy="607060"/>
          </a:xfrm>
          <a:prstGeom prst="rect">
            <a:avLst/>
          </a:prstGeom>
        </p:spPr>
      </p:pic>
      <p:pic>
        <p:nvPicPr>
          <p:cNvPr id="29" name="图片 28" descr="30-0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51380" y="2181225"/>
            <a:ext cx="821055" cy="563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活动预热</a:t>
            </a:r>
          </a:p>
        </p:txBody>
      </p:sp>
      <p:pic>
        <p:nvPicPr>
          <p:cNvPr id="31" name="图片 30" descr="F:\活动汪上传\修改中\22.3.10西瓜活动，水上乐园\免抠PPT素材\9-01.png9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6103" y="535940"/>
            <a:ext cx="451485" cy="413385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2864485" y="3419475"/>
            <a:ext cx="7013575" cy="2541270"/>
          </a:xfrm>
          <a:prstGeom prst="rect">
            <a:avLst/>
          </a:prstGeom>
          <a:noFill/>
          <a:ln w="19050">
            <a:solidFill>
              <a:srgbClr val="5389B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684088" y="779145"/>
            <a:ext cx="7184572" cy="4971340"/>
            <a:chOff x="3338" y="1227"/>
            <a:chExt cx="11314" cy="7829"/>
          </a:xfrm>
        </p:grpSpPr>
        <p:pic>
          <p:nvPicPr>
            <p:cNvPr id="6" name="图片 5" descr="F:\活动汪上传\修改中\22.3.10西瓜活动，水上乐园\图片\4.jpg4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3981" y="1227"/>
              <a:ext cx="10671" cy="5335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3338" y="7386"/>
              <a:ext cx="8926" cy="167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indent="457200" fontAlgn="auto"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400" dirty="0"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这么热的天不去吃冰淇淋还要什么自行车，颜值超高的冰淇淋移动车车活动前3天全城派送冰淇淋，喜欢冰淇淋的小伙伴让我们在夏日偶遇吧</a:t>
              </a:r>
              <a:r>
                <a:rPr lang="en-US" altLang="zh-CN" sz="1400" dirty="0"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~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217987" y="1541677"/>
            <a:ext cx="921385" cy="441896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en-US" altLang="zh-CN" sz="4800" spc="600" dirty="0">
                <a:solidFill>
                  <a:srgbClr val="5389B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ICE CREAM</a:t>
            </a:r>
          </a:p>
        </p:txBody>
      </p:sp>
      <p:pic>
        <p:nvPicPr>
          <p:cNvPr id="14" name="图片 13" descr="F:\活动汪上传\修改中\22.3.10西瓜活动，水上乐园\免抠PPT素材\24-01.png24-0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610850" y="4395470"/>
            <a:ext cx="955675" cy="17773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活动预热</a:t>
            </a:r>
          </a:p>
        </p:txBody>
      </p:sp>
      <p:pic>
        <p:nvPicPr>
          <p:cNvPr id="31" name="图片 30" descr="F:\活动汪上传\修改中\22.3.10西瓜活动，水上乐园\免抠PPT素材\9-01.png9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6103" y="535940"/>
            <a:ext cx="451485" cy="4133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217987" y="2087777"/>
            <a:ext cx="921385" cy="268097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en-US" altLang="zh-CN" sz="4800" spc="600" dirty="0">
                <a:solidFill>
                  <a:srgbClr val="5389B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BIKINI</a:t>
            </a:r>
          </a:p>
        </p:txBody>
      </p:sp>
      <p:pic>
        <p:nvPicPr>
          <p:cNvPr id="7" name="图片占位符 28" descr="F:\活动汪上传\修改中\22.3.10西瓜活动，水上乐园\图片\5.jpeg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588260" y="1149668"/>
            <a:ext cx="7822565" cy="494665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8129270" y="4380230"/>
            <a:ext cx="3665855" cy="2040890"/>
            <a:chOff x="7194" y="6072"/>
            <a:chExt cx="5773" cy="3214"/>
          </a:xfrm>
        </p:grpSpPr>
        <p:sp>
          <p:nvSpPr>
            <p:cNvPr id="18" name="Rectangle 15"/>
            <p:cNvSpPr/>
            <p:nvPr/>
          </p:nvSpPr>
          <p:spPr>
            <a:xfrm>
              <a:off x="7194" y="6072"/>
              <a:ext cx="5773" cy="3214"/>
            </a:xfrm>
            <a:prstGeom prst="rect">
              <a:avLst/>
            </a:prstGeom>
            <a:solidFill>
              <a:srgbClr val="5389BF">
                <a:alpha val="7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296" y="7720"/>
              <a:ext cx="5569" cy="15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457200" algn="l" fontAlgn="auto"/>
              <a:r>
                <a:rPr lang="zh-CN" altLang="en-US" sz="1400" spc="250" dirty="0">
                  <a:solidFill>
                    <a:schemeClr val="bg1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线下安排比基尼舞者空降各大商圈和繁华街道，预热活动。并在抖音、微博，微信等各大网络平台转发此视频，达到前期造势的目的。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704947" y="4689322"/>
            <a:ext cx="2514600" cy="628650"/>
            <a:chOff x="6267450" y="1724025"/>
            <a:chExt cx="2514600" cy="628650"/>
          </a:xfrm>
        </p:grpSpPr>
        <p:sp>
          <p:nvSpPr>
            <p:cNvPr id="21" name="椭圆 20"/>
            <p:cNvSpPr/>
            <p:nvPr/>
          </p:nvSpPr>
          <p:spPr>
            <a:xfrm>
              <a:off x="6267450" y="1724025"/>
              <a:ext cx="628650" cy="6286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6896100" y="1724025"/>
              <a:ext cx="628650" cy="6286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7524750" y="1724025"/>
              <a:ext cx="628650" cy="6286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8153400" y="1724025"/>
              <a:ext cx="628650" cy="6286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354144" y="1777375"/>
              <a:ext cx="44767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线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986920" y="1776740"/>
              <a:ext cx="44767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下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615264" y="1776740"/>
              <a:ext cx="44767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快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243640" y="1777375"/>
              <a:ext cx="44767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闪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95650" y="2275523"/>
            <a:ext cx="56007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SUMMARY</a:t>
            </a:r>
            <a:endParaRPr lang="en-US" altLang="zh-CN" sz="7200" spc="600" dirty="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pPr algn="dist"/>
            <a:r>
              <a:rPr lang="en-US" altLang="zh-CN" sz="72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活动概述</a:t>
            </a:r>
            <a:endParaRPr lang="en-US" altLang="zh-CN" sz="7200" spc="600" dirty="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活动概述</a:t>
            </a:r>
          </a:p>
        </p:txBody>
      </p:sp>
      <p:sp>
        <p:nvSpPr>
          <p:cNvPr id="6" name="矩形 5"/>
          <p:cNvSpPr/>
          <p:nvPr/>
        </p:nvSpPr>
        <p:spPr>
          <a:xfrm>
            <a:off x="1002665" y="1032510"/>
            <a:ext cx="1904365" cy="5346700"/>
          </a:xfrm>
          <a:prstGeom prst="rect">
            <a:avLst/>
          </a:prstGeom>
          <a:solidFill>
            <a:srgbClr val="538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02665" y="1162050"/>
            <a:ext cx="4224655" cy="5064760"/>
            <a:chOff x="754687" y="361505"/>
            <a:chExt cx="5119481" cy="6496493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754687" y="361505"/>
              <a:ext cx="5103853" cy="0"/>
            </a:xfrm>
            <a:prstGeom prst="line">
              <a:avLst/>
            </a:prstGeom>
            <a:ln w="28575">
              <a:solidFill>
                <a:srgbClr val="5389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组合 14"/>
            <p:cNvGrpSpPr/>
            <p:nvPr/>
          </p:nvGrpSpPr>
          <p:grpSpPr>
            <a:xfrm>
              <a:off x="754687" y="361505"/>
              <a:ext cx="5119481" cy="6496493"/>
              <a:chOff x="754687" y="361505"/>
              <a:chExt cx="5119481" cy="6496493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5874168" y="361505"/>
                <a:ext cx="0" cy="6496493"/>
              </a:xfrm>
              <a:prstGeom prst="line">
                <a:avLst/>
              </a:prstGeom>
              <a:ln w="28575">
                <a:solidFill>
                  <a:srgbClr val="5389B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754687" y="361505"/>
                <a:ext cx="230749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" name="图片 3" descr="5-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60000">
            <a:off x="351155" y="382905"/>
            <a:ext cx="833120" cy="71945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" t="2608" r="4116" b="3632"/>
          <a:stretch>
            <a:fillRect/>
          </a:stretch>
        </p:blipFill>
        <p:spPr>
          <a:xfrm>
            <a:off x="1631950" y="1437640"/>
            <a:ext cx="3294380" cy="471551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6204008" y="1437893"/>
            <a:ext cx="444496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b="1" dirty="0">
                <a:solidFill>
                  <a:srgbClr val="5389BF"/>
                </a:solidFill>
                <a:latin typeface="Impact" panose="020B0806030902050204" pitchFamily="34" charset="0"/>
                <a:ea typeface="AXIS Std M" panose="020B0600000000000000" pitchFamily="34" charset="-128"/>
                <a:cs typeface="Open Sans" panose="020B0606030504020204" pitchFamily="34" charset="0"/>
              </a:rPr>
              <a:t>STEP 01</a:t>
            </a:r>
          </a:p>
        </p:txBody>
      </p:sp>
      <p:sp>
        <p:nvSpPr>
          <p:cNvPr id="20" name="TextBox 13"/>
          <p:cNvSpPr txBox="1"/>
          <p:nvPr/>
        </p:nvSpPr>
        <p:spPr>
          <a:xfrm>
            <a:off x="6208558" y="1838003"/>
            <a:ext cx="482462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kern="0" dirty="0">
                <a:solidFill>
                  <a:srgbClr val="8B8C8C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</a:rPr>
              <a:t>活动主题：</a:t>
            </a:r>
          </a:p>
          <a:p>
            <a:pPr>
              <a:lnSpc>
                <a:spcPct val="150000"/>
              </a:lnSpc>
            </a:pPr>
            <a:r>
              <a:rPr lang="zh-CN" altLang="en-US" sz="1400" kern="0" dirty="0">
                <a:solidFill>
                  <a:srgbClr val="8B8C8C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</a:rPr>
              <a:t> </a:t>
            </a:r>
            <a:r>
              <a:rPr lang="en-US" altLang="zh-CN" sz="1400" kern="0" dirty="0">
                <a:solidFill>
                  <a:srgbClr val="8B8C8C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</a:rPr>
              <a:t>              </a:t>
            </a:r>
            <a:r>
              <a:rPr lang="zh-CN" altLang="en-US" sz="1400" b="1" kern="0" dirty="0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</a:rPr>
              <a:t>水上狂欢</a:t>
            </a:r>
            <a:r>
              <a:rPr lang="en-US" altLang="zh-CN" sz="1400" b="1" kern="0" dirty="0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</a:rPr>
              <a:t> </a:t>
            </a:r>
            <a:r>
              <a:rPr lang="zh-CN" altLang="en-US" sz="1400" b="1" kern="0" dirty="0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</a:rPr>
              <a:t>畅游一夏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6199458" y="2625994"/>
            <a:ext cx="444496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b="1" dirty="0">
                <a:solidFill>
                  <a:srgbClr val="5389BF"/>
                </a:solidFill>
                <a:latin typeface="Impact" panose="020B0806030902050204" pitchFamily="34" charset="0"/>
                <a:ea typeface="AXIS Std M" panose="020B0600000000000000" pitchFamily="34" charset="-128"/>
                <a:cs typeface="Open Sans" panose="020B0606030504020204" pitchFamily="34" charset="0"/>
              </a:rPr>
              <a:t>STEP 02</a:t>
            </a:r>
          </a:p>
        </p:txBody>
      </p:sp>
      <p:sp>
        <p:nvSpPr>
          <p:cNvPr id="22" name="TextBox 13"/>
          <p:cNvSpPr txBox="1"/>
          <p:nvPr/>
        </p:nvSpPr>
        <p:spPr>
          <a:xfrm>
            <a:off x="6204008" y="3026104"/>
            <a:ext cx="482462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400" kern="0" dirty="0">
                <a:solidFill>
                  <a:srgbClr val="8B8C8C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</a:rPr>
              <a:t>活动时间：</a:t>
            </a: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400" kern="0" dirty="0">
                <a:solidFill>
                  <a:srgbClr val="8B8C8C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  <a:sym typeface="+mn-ea"/>
              </a:rPr>
              <a:t> </a:t>
            </a:r>
            <a:r>
              <a:rPr lang="en-US" altLang="zh-CN" sz="1400" kern="0" dirty="0">
                <a:solidFill>
                  <a:srgbClr val="8B8C8C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  <a:sym typeface="+mn-ea"/>
              </a:rPr>
              <a:t>              </a:t>
            </a:r>
            <a:r>
              <a:rPr lang="zh-CN" altLang="en-US" sz="1400" b="1" kern="0" dirty="0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</a:rPr>
              <a:t>七月/八月（夏季）</a:t>
            </a: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6194908" y="3823620"/>
            <a:ext cx="444496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b="1" dirty="0">
                <a:solidFill>
                  <a:srgbClr val="5389BF"/>
                </a:solidFill>
                <a:latin typeface="Impact" panose="020B0806030902050204" pitchFamily="34" charset="0"/>
                <a:ea typeface="AXIS Std M" panose="020B0600000000000000" pitchFamily="34" charset="-128"/>
                <a:cs typeface="Open Sans" panose="020B0606030504020204" pitchFamily="34" charset="0"/>
              </a:rPr>
              <a:t>STEP 03</a:t>
            </a:r>
          </a:p>
        </p:txBody>
      </p:sp>
      <p:sp>
        <p:nvSpPr>
          <p:cNvPr id="24" name="TextBox 13"/>
          <p:cNvSpPr txBox="1"/>
          <p:nvPr/>
        </p:nvSpPr>
        <p:spPr>
          <a:xfrm>
            <a:off x="6199458" y="4223730"/>
            <a:ext cx="482462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400" kern="0" dirty="0">
                <a:solidFill>
                  <a:srgbClr val="8B8C8C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</a:rPr>
              <a:t>活动地点：</a:t>
            </a: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400" kern="0" dirty="0">
                <a:solidFill>
                  <a:srgbClr val="8B8C8C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</a:rPr>
              <a:t>               </a:t>
            </a:r>
            <a:r>
              <a:rPr lang="zh-CN" altLang="en-US" sz="1400" b="1" kern="0" dirty="0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</a:rPr>
              <a:t>项目营销中心</a:t>
            </a: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6208243" y="5011705"/>
            <a:ext cx="444496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b="1" dirty="0">
                <a:solidFill>
                  <a:srgbClr val="5389BF"/>
                </a:solidFill>
                <a:latin typeface="Impact" panose="020B0806030902050204" pitchFamily="34" charset="0"/>
                <a:ea typeface="AXIS Std M" panose="020B0600000000000000" pitchFamily="34" charset="-128"/>
                <a:cs typeface="Open Sans" panose="020B0606030504020204" pitchFamily="34" charset="0"/>
              </a:rPr>
              <a:t>STEP 03</a:t>
            </a:r>
          </a:p>
        </p:txBody>
      </p:sp>
      <p:sp>
        <p:nvSpPr>
          <p:cNvPr id="26" name="TextBox 13"/>
          <p:cNvSpPr txBox="1"/>
          <p:nvPr/>
        </p:nvSpPr>
        <p:spPr>
          <a:xfrm>
            <a:off x="6212793" y="5411815"/>
            <a:ext cx="482462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400" kern="0" dirty="0">
                <a:solidFill>
                  <a:srgbClr val="8B8C8C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  <a:sym typeface="+mn-ea"/>
              </a:rPr>
              <a:t>邀约人群：</a:t>
            </a:r>
            <a:endParaRPr lang="zh-CN" altLang="en-US" sz="1400" kern="0" dirty="0">
              <a:solidFill>
                <a:srgbClr val="8B8C8C"/>
              </a:solidFill>
              <a:latin typeface="微软雅黑" panose="020B0503020204020204" charset="-122"/>
              <a:ea typeface="微软雅黑" panose="020B0503020204020204" charset="-122"/>
              <a:cs typeface="Slabo 27px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1400" kern="0" dirty="0">
                <a:solidFill>
                  <a:srgbClr val="8B8C8C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  <a:sym typeface="+mn-ea"/>
              </a:rPr>
              <a:t>               </a:t>
            </a:r>
            <a:r>
              <a:rPr lang="zh-CN" altLang="en-US" sz="1400" b="1" kern="0" dirty="0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  <a:cs typeface="Slabo 27px"/>
                <a:sym typeface="+mn-ea"/>
              </a:rPr>
              <a:t>自由到访客户，邀约客户，老业主</a:t>
            </a:r>
            <a:endParaRPr lang="zh-CN" altLang="en-US" sz="1400" kern="0" dirty="0">
              <a:solidFill>
                <a:srgbClr val="8B8C8C"/>
              </a:solidFill>
              <a:latin typeface="微软雅黑" panose="020B0503020204020204" charset="-122"/>
              <a:ea typeface="微软雅黑" panose="020B0503020204020204" charset="-122"/>
              <a:cs typeface="Slabo 27px"/>
            </a:endParaRPr>
          </a:p>
        </p:txBody>
      </p:sp>
      <p:pic>
        <p:nvPicPr>
          <p:cNvPr id="31" name="图片 30" descr="8-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7620" y="4778375"/>
            <a:ext cx="1613535" cy="160083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930984" y="1775440"/>
            <a:ext cx="10330032" cy="3708081"/>
            <a:chOff x="0" y="1558650"/>
            <a:chExt cx="7875588" cy="2827032"/>
          </a:xfrm>
        </p:grpSpPr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7278688" y="2570163"/>
              <a:ext cx="596900" cy="600075"/>
            </a:xfrm>
            <a:prstGeom prst="ellipse">
              <a:avLst/>
            </a:prstGeom>
            <a:solidFill>
              <a:srgbClr val="5389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4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0" y="2870200"/>
              <a:ext cx="68405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4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317625" y="2781300"/>
              <a:ext cx="179388" cy="177800"/>
            </a:xfrm>
            <a:prstGeom prst="ellipse">
              <a:avLst/>
            </a:prstGeom>
            <a:solidFill>
              <a:srgbClr val="5389BF"/>
            </a:solidFill>
            <a:ln w="1270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4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1158875" y="1709738"/>
              <a:ext cx="493713" cy="493712"/>
            </a:xfrm>
            <a:prstGeom prst="ellipse">
              <a:avLst/>
            </a:prstGeom>
            <a:solidFill>
              <a:srgbClr val="5389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4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249613" y="2781300"/>
              <a:ext cx="177800" cy="177800"/>
            </a:xfrm>
            <a:prstGeom prst="ellipse">
              <a:avLst/>
            </a:prstGeom>
            <a:solidFill>
              <a:srgbClr val="5389BF"/>
            </a:solidFill>
            <a:ln w="1270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4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3094038" y="3571875"/>
              <a:ext cx="492125" cy="493713"/>
            </a:xfrm>
            <a:prstGeom prst="ellipse">
              <a:avLst/>
            </a:prstGeom>
            <a:solidFill>
              <a:srgbClr val="5389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40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5232400" y="2781300"/>
              <a:ext cx="177800" cy="177800"/>
            </a:xfrm>
            <a:prstGeom prst="ellipse">
              <a:avLst/>
            </a:prstGeom>
            <a:solidFill>
              <a:srgbClr val="5389BF"/>
            </a:solidFill>
            <a:ln w="1270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4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5073650" y="1709738"/>
              <a:ext cx="492125" cy="493712"/>
            </a:xfrm>
            <a:prstGeom prst="ellipse">
              <a:avLst/>
            </a:prstGeom>
            <a:solidFill>
              <a:srgbClr val="5389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40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287529" y="3435350"/>
              <a:ext cx="2276093" cy="95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b="1" dirty="0">
                  <a:latin typeface="微软雅黑" panose="020B0503020204020204" charset="-122"/>
                  <a:ea typeface="微软雅黑" panose="020B0503020204020204" charset="-122"/>
                </a:rPr>
                <a:t>营造氛围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charset="-122"/>
                  <a:ea typeface="微软雅黑" panose="020B0503020204020204" charset="-122"/>
                </a:rPr>
                <a:t>营造轻松愉悦的氛围，提升游玩体验，满足客户的视觉，味觉的多重享受，让客户处于一种放松的状态</a:t>
              </a: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068388" y="2354263"/>
              <a:ext cx="714375" cy="39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微软雅黑" panose="020B0503020204020204" charset="-122"/>
                  <a:ea typeface="微软雅黑" panose="020B0503020204020204" charset="-122"/>
                </a:rPr>
                <a:t>ONE</a:t>
              </a:r>
              <a:endParaRPr lang="en-US" altLang="zh-CN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4179117" y="3435350"/>
              <a:ext cx="2297068" cy="809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latin typeface="微软雅黑" panose="020B0503020204020204" charset="-122"/>
                  <a:ea typeface="微软雅黑" panose="020B0503020204020204" charset="-122"/>
                </a:rPr>
                <a:t>提高影响力</a:t>
              </a:r>
            </a:p>
            <a:p>
              <a:pPr algn="ctr">
                <a:lnSpc>
                  <a:spcPct val="150000"/>
                </a:lnSpc>
              </a:pPr>
              <a:r>
                <a:rPr sz="1400" dirty="0">
                  <a:latin typeface="微软雅黑" panose="020B0503020204020204" charset="-122"/>
                  <a:ea typeface="微软雅黑" panose="020B0503020204020204" charset="-122"/>
                </a:rPr>
                <a:t>扩大</a:t>
              </a:r>
              <a:r>
                <a:rPr lang="zh-CN" sz="1400" dirty="0">
                  <a:latin typeface="微软雅黑" panose="020B0503020204020204" charset="-122"/>
                  <a:ea typeface="微软雅黑" panose="020B0503020204020204" charset="-122"/>
                </a:rPr>
                <a:t>项目</a:t>
              </a:r>
              <a:r>
                <a:rPr sz="1400" dirty="0">
                  <a:latin typeface="微软雅黑" panose="020B0503020204020204" charset="-122"/>
                  <a:ea typeface="微软雅黑" panose="020B0503020204020204" charset="-122"/>
                </a:rPr>
                <a:t>与活动在市场的影响力</a:t>
              </a:r>
              <a:r>
                <a:rPr lang="zh-CN" sz="1400" dirty="0">
                  <a:latin typeface="微软雅黑" panose="020B0503020204020204" charset="-122"/>
                  <a:ea typeface="微软雅黑" panose="020B0503020204020204" charset="-122"/>
                </a:rPr>
                <a:t>，</a:t>
              </a:r>
              <a:r>
                <a:rPr sz="1400" dirty="0">
                  <a:latin typeface="微软雅黑" panose="020B0503020204020204" charset="-122"/>
                  <a:ea typeface="微软雅黑" panose="020B0503020204020204" charset="-122"/>
                </a:rPr>
                <a:t>促进活动最大强度发声</a:t>
              </a: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4817981" y="2354063"/>
              <a:ext cx="999228" cy="39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微软雅黑" panose="020B0503020204020204" charset="-122"/>
                  <a:ea typeface="微软雅黑" panose="020B0503020204020204" charset="-122"/>
                </a:rPr>
                <a:t>THREE</a:t>
              </a: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987675" y="3162300"/>
              <a:ext cx="714375" cy="39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微软雅黑" panose="020B0503020204020204" charset="-122"/>
                  <a:ea typeface="微软雅黑" panose="020B0503020204020204" charset="-122"/>
                </a:rPr>
                <a:t>TWO</a:t>
              </a:r>
              <a:endParaRPr lang="zh-CN" altLang="en-US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254820" y="1558650"/>
              <a:ext cx="2180083" cy="703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b="1" dirty="0">
                  <a:latin typeface="微软雅黑" panose="020B0503020204020204" charset="-122"/>
                  <a:ea typeface="微软雅黑" panose="020B0503020204020204" charset="-122"/>
                </a:rPr>
                <a:t>积累人气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charset="-122"/>
                  <a:ea typeface="微软雅黑" panose="020B0503020204020204" charset="-122"/>
                </a:rPr>
                <a:t>利用活动形式吸引大量的人员参观，挖掘潜在客户，促进老带新</a:t>
              </a:r>
            </a:p>
          </p:txBody>
        </p:sp>
      </p:grpSp>
      <p:pic>
        <p:nvPicPr>
          <p:cNvPr id="28" name="图片 27" descr="3-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80000">
            <a:off x="10429240" y="4742180"/>
            <a:ext cx="737870" cy="72517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活动目的</a:t>
            </a:r>
          </a:p>
        </p:txBody>
      </p:sp>
      <p:pic>
        <p:nvPicPr>
          <p:cNvPr id="31" name="图片 30" descr="F:\活动汪上传\修改中\22.3.10西瓜活动，水上乐园\免抠PPT素材\11-01.png11-0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534670" y="512445"/>
            <a:ext cx="544830" cy="445770"/>
          </a:xfrm>
          <a:prstGeom prst="rect">
            <a:avLst/>
          </a:prstGeom>
        </p:spPr>
      </p:pic>
      <p:pic>
        <p:nvPicPr>
          <p:cNvPr id="32" name="图片 31" descr="3-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80000">
            <a:off x="11140440" y="5587365"/>
            <a:ext cx="461645" cy="454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95650" y="2275523"/>
            <a:ext cx="56007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2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ARRANGE</a:t>
            </a:r>
            <a:r>
              <a:rPr lang="zh-CN" altLang="en-US" sz="72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氛围布置</a:t>
            </a: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F:\活动汪上传\修改中\22.3.10西瓜活动，水上乐园\V1-水上乐园平面图-01.jpgV1-水上乐园平面图-01"/>
          <p:cNvPicPr>
            <a:picLocks noChangeAspect="1"/>
          </p:cNvPicPr>
          <p:nvPr/>
        </p:nvPicPr>
        <p:blipFill>
          <a:blip r:embed="rId4"/>
          <a:srcRect b="6022"/>
          <a:stretch>
            <a:fillRect/>
          </a:stretch>
        </p:blipFill>
        <p:spPr>
          <a:xfrm>
            <a:off x="1386840" y="1143635"/>
            <a:ext cx="8988425" cy="534035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平面图</a:t>
            </a:r>
          </a:p>
        </p:txBody>
      </p:sp>
      <p:pic>
        <p:nvPicPr>
          <p:cNvPr id="31" name="图片 30" descr="F:\活动汪上传\修改中\22.3.10西瓜活动，水上乐园\免抠PPT素材\27-01.png27-0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515620" y="431165"/>
            <a:ext cx="563880" cy="541655"/>
          </a:xfrm>
          <a:prstGeom prst="rect">
            <a:avLst/>
          </a:prstGeom>
        </p:spPr>
      </p:pic>
      <p:pic>
        <p:nvPicPr>
          <p:cNvPr id="26" name="图片 25" descr="33-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7820" y="2940685"/>
            <a:ext cx="705485" cy="1285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门头造型</a:t>
            </a:r>
          </a:p>
        </p:txBody>
      </p:sp>
      <p:pic>
        <p:nvPicPr>
          <p:cNvPr id="31" name="图片 30" descr="F:\活动汪上传\修改中\22.3.10西瓜活动，水上乐园\免抠PPT素材\27-01.png27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515620" y="431165"/>
            <a:ext cx="563880" cy="541655"/>
          </a:xfrm>
          <a:prstGeom prst="rect">
            <a:avLst/>
          </a:prstGeom>
        </p:spPr>
      </p:pic>
      <p:pic>
        <p:nvPicPr>
          <p:cNvPr id="5" name="图片 4" descr="1"/>
          <p:cNvPicPr>
            <a:picLocks noChangeAspect="1"/>
          </p:cNvPicPr>
          <p:nvPr/>
        </p:nvPicPr>
        <p:blipFill>
          <a:blip r:embed="rId5"/>
          <a:srcRect t="12835" b="24254"/>
          <a:stretch>
            <a:fillRect/>
          </a:stretch>
        </p:blipFill>
        <p:spPr>
          <a:xfrm>
            <a:off x="1019175" y="1414780"/>
            <a:ext cx="10153015" cy="4516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迎宾美陈</a:t>
            </a:r>
          </a:p>
        </p:txBody>
      </p:sp>
      <p:pic>
        <p:nvPicPr>
          <p:cNvPr id="31" name="图片 30" descr="F:\活动汪上传\修改中\22.3.10西瓜活动，水上乐园\免抠PPT素材\27-01.png27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515620" y="431165"/>
            <a:ext cx="563880" cy="54165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350010" y="1215390"/>
            <a:ext cx="9491980" cy="4859020"/>
            <a:chOff x="1779" y="2114"/>
            <a:chExt cx="14948" cy="7652"/>
          </a:xfrm>
        </p:grpSpPr>
        <p:pic>
          <p:nvPicPr>
            <p:cNvPr id="6" name="图片 5" descr="F:\活动汪上传\修改中\22.3.10西瓜活动，水上乐园\图片\12.jpg12"/>
            <p:cNvPicPr>
              <a:picLocks noChangeAspect="1"/>
            </p:cNvPicPr>
            <p:nvPr/>
          </p:nvPicPr>
          <p:blipFill>
            <a:blip r:embed="rId5">
              <a:lum bright="6000"/>
            </a:blip>
            <a:srcRect l="7002"/>
            <a:stretch>
              <a:fillRect/>
            </a:stretch>
          </p:blipFill>
          <p:spPr>
            <a:xfrm>
              <a:off x="1779" y="2114"/>
              <a:ext cx="9018" cy="7652"/>
            </a:xfrm>
            <a:prstGeom prst="rect">
              <a:avLst/>
            </a:prstGeom>
          </p:spPr>
        </p:pic>
        <p:pic>
          <p:nvPicPr>
            <p:cNvPr id="10" name="图片 9" descr="13"/>
            <p:cNvPicPr>
              <a:picLocks noChangeAspect="1"/>
            </p:cNvPicPr>
            <p:nvPr/>
          </p:nvPicPr>
          <p:blipFill>
            <a:blip r:embed="rId6">
              <a:lum bright="6000"/>
            </a:blip>
            <a:stretch>
              <a:fillRect/>
            </a:stretch>
          </p:blipFill>
          <p:spPr>
            <a:xfrm>
              <a:off x="10987" y="2114"/>
              <a:ext cx="5740" cy="7652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/>
        </p:nvSpPr>
        <p:spPr>
          <a:xfrm rot="16200000">
            <a:off x="5980430" y="-1659890"/>
            <a:ext cx="921385" cy="60610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4800" spc="600" dirty="0">
                <a:solidFill>
                  <a:srgbClr val="5389B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WELCOME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水上堡垒</a:t>
            </a:r>
          </a:p>
        </p:txBody>
      </p:sp>
      <p:pic>
        <p:nvPicPr>
          <p:cNvPr id="31" name="图片 30" descr="F:\活动汪上传\修改中\22.3.10西瓜活动，水上乐园\免抠PPT素材\27-01.png27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515620" y="431165"/>
            <a:ext cx="563880" cy="541655"/>
          </a:xfrm>
          <a:prstGeom prst="rect">
            <a:avLst/>
          </a:prstGeom>
        </p:spPr>
      </p:pic>
      <p:pic>
        <p:nvPicPr>
          <p:cNvPr id="4" name="图片 3" descr="F:\活动汪上传\修改中\22.3.10西瓜活动，水上乐园\图片\17.jpg17"/>
          <p:cNvPicPr>
            <a:picLocks noChangeAspect="1"/>
          </p:cNvPicPr>
          <p:nvPr/>
        </p:nvPicPr>
        <p:blipFill>
          <a:blip r:embed="rId5">
            <a:lum bright="6000"/>
          </a:blip>
          <a:srcRect t="24480" b="8684"/>
          <a:stretch>
            <a:fillRect/>
          </a:stretch>
        </p:blipFill>
        <p:spPr>
          <a:xfrm>
            <a:off x="1251268" y="1343025"/>
            <a:ext cx="9689465" cy="485775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 rot="16200000">
            <a:off x="5980430" y="-1532890"/>
            <a:ext cx="921385" cy="60610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4800" spc="600" dirty="0">
                <a:solidFill>
                  <a:srgbClr val="5389B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FORTRESS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沙滩区</a:t>
            </a:r>
          </a:p>
        </p:txBody>
      </p:sp>
      <p:pic>
        <p:nvPicPr>
          <p:cNvPr id="31" name="图片 30" descr="F:\活动汪上传\修改中\22.3.10西瓜活动，水上乐园\免抠PPT素材\27-01.png27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515620" y="431165"/>
            <a:ext cx="563880" cy="541655"/>
          </a:xfrm>
          <a:prstGeom prst="rect">
            <a:avLst/>
          </a:prstGeom>
        </p:spPr>
      </p:pic>
      <p:sp>
        <p:nvSpPr>
          <p:cNvPr id="14" name="TextBox 28"/>
          <p:cNvSpPr txBox="1"/>
          <p:nvPr/>
        </p:nvSpPr>
        <p:spPr>
          <a:xfrm>
            <a:off x="8973820" y="4296410"/>
            <a:ext cx="289179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再也不用眼馋别人的粉色沙滩啦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放眼望去尽是粉色的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在这里，你可以尽情的撒欢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冲冲冲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~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797039" y="2426698"/>
            <a:ext cx="12452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rPr>
              <a:t>粉色沙滩</a:t>
            </a:r>
          </a:p>
        </p:txBody>
      </p:sp>
      <p:sp>
        <p:nvSpPr>
          <p:cNvPr id="17" name="矩形 16"/>
          <p:cNvSpPr/>
          <p:nvPr/>
        </p:nvSpPr>
        <p:spPr>
          <a:xfrm>
            <a:off x="9599951" y="2268188"/>
            <a:ext cx="1639410" cy="16394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pic>
        <p:nvPicPr>
          <p:cNvPr id="6" name="图片 5" descr="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625" y="1341755"/>
            <a:ext cx="4700905" cy="4859020"/>
          </a:xfrm>
          <a:prstGeom prst="rect">
            <a:avLst/>
          </a:prstGeom>
        </p:spPr>
      </p:pic>
      <p:pic>
        <p:nvPicPr>
          <p:cNvPr id="7" name="图片 6" descr="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3205" y="1341755"/>
            <a:ext cx="3542030" cy="4859655"/>
          </a:xfrm>
          <a:prstGeom prst="rect">
            <a:avLst/>
          </a:prstGeom>
        </p:spPr>
      </p:pic>
      <p:pic>
        <p:nvPicPr>
          <p:cNvPr id="9" name="图片 8" descr="23-0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440000">
            <a:off x="10772775" y="2047240"/>
            <a:ext cx="64008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6" grpId="0"/>
      <p:bldP spid="17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领取处</a:t>
            </a:r>
          </a:p>
        </p:txBody>
      </p:sp>
      <p:pic>
        <p:nvPicPr>
          <p:cNvPr id="31" name="图片 30" descr="F:\活动汪上传\修改中\22.3.10西瓜活动，水上乐园\免抠PPT素材\27-01.png27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515620" y="431165"/>
            <a:ext cx="563880" cy="541655"/>
          </a:xfrm>
          <a:prstGeom prst="rect">
            <a:avLst/>
          </a:prstGeom>
        </p:spPr>
      </p:pic>
      <p:sp>
        <p:nvSpPr>
          <p:cNvPr id="14" name="TextBox 28"/>
          <p:cNvSpPr txBox="1"/>
          <p:nvPr/>
        </p:nvSpPr>
        <p:spPr>
          <a:xfrm>
            <a:off x="8973820" y="4296410"/>
            <a:ext cx="289179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极其清凉休闲氛围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感受置身于海边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这里除了可以拍美美的照片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还可以领礼品哦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797039" y="2426698"/>
            <a:ext cx="12452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rPr>
              <a:t>夏日造型</a:t>
            </a:r>
          </a:p>
        </p:txBody>
      </p:sp>
      <p:sp>
        <p:nvSpPr>
          <p:cNvPr id="17" name="矩形 16"/>
          <p:cNvSpPr/>
          <p:nvPr/>
        </p:nvSpPr>
        <p:spPr>
          <a:xfrm>
            <a:off x="9599951" y="2268188"/>
            <a:ext cx="1639410" cy="16394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pic>
        <p:nvPicPr>
          <p:cNvPr id="6" name="图片 5" descr="F:\活动汪上传\修改中\22.3.10西瓜活动，水上乐园\图片\18.jpg1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43318" y="1341755"/>
            <a:ext cx="7285990" cy="4859020"/>
          </a:xfrm>
          <a:prstGeom prst="rect">
            <a:avLst/>
          </a:prstGeom>
        </p:spPr>
      </p:pic>
      <p:pic>
        <p:nvPicPr>
          <p:cNvPr id="9" name="图片 8" descr="F:\活动汪上传\修改中\22.3.10西瓜活动，水上乐园\免抠PPT素材\12-01.png12-0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771425" y="1826260"/>
            <a:ext cx="746125" cy="702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6" grpId="0"/>
      <p:bldP spid="17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互动区</a:t>
            </a:r>
          </a:p>
        </p:txBody>
      </p:sp>
      <p:pic>
        <p:nvPicPr>
          <p:cNvPr id="31" name="图片 30" descr="F:\活动汪上传\修改中\22.3.10西瓜活动，水上乐园\免抠PPT素材\27-01.png27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515620" y="431165"/>
            <a:ext cx="563880" cy="541655"/>
          </a:xfrm>
          <a:prstGeom prst="rect">
            <a:avLst/>
          </a:prstGeom>
        </p:spPr>
      </p:pic>
      <p:sp>
        <p:nvSpPr>
          <p:cNvPr id="14" name="TextBox 28"/>
          <p:cNvSpPr txBox="1"/>
          <p:nvPr/>
        </p:nvSpPr>
        <p:spPr>
          <a:xfrm>
            <a:off x="8973820" y="4296410"/>
            <a:ext cx="289179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在这慵懒的夏日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以夏日限定蓝色为主题色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搭配太空人点缀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有一种小清新的感觉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797039" y="2426698"/>
            <a:ext cx="12452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rPr>
              <a:t>互动桌椅</a:t>
            </a:r>
          </a:p>
        </p:txBody>
      </p:sp>
      <p:sp>
        <p:nvSpPr>
          <p:cNvPr id="17" name="矩形 16"/>
          <p:cNvSpPr/>
          <p:nvPr/>
        </p:nvSpPr>
        <p:spPr>
          <a:xfrm>
            <a:off x="9599951" y="2268188"/>
            <a:ext cx="1639410" cy="16394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pic>
        <p:nvPicPr>
          <p:cNvPr id="6" name="图片 5" descr="F:\活动汪上传\修改中\22.3.10西瓜活动，水上乐园\图片\15.jpg15"/>
          <p:cNvPicPr>
            <a:picLocks noChangeAspect="1"/>
          </p:cNvPicPr>
          <p:nvPr/>
        </p:nvPicPr>
        <p:blipFill>
          <a:blip r:embed="rId5"/>
          <a:srcRect t="8286"/>
          <a:stretch>
            <a:fillRect/>
          </a:stretch>
        </p:blipFill>
        <p:spPr>
          <a:xfrm>
            <a:off x="812800" y="1341755"/>
            <a:ext cx="7947025" cy="4859020"/>
          </a:xfrm>
          <a:prstGeom prst="rect">
            <a:avLst/>
          </a:prstGeom>
        </p:spPr>
      </p:pic>
      <p:pic>
        <p:nvPicPr>
          <p:cNvPr id="9" name="图片 8" descr="F:\活动汪上传\修改中\22.3.10西瓜活动，水上乐园\免抠PPT素材\31-01.png31-0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1080000">
            <a:off x="10694670" y="1850390"/>
            <a:ext cx="823595" cy="746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6" grpId="0"/>
      <p:bldP spid="17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95650" y="2275523"/>
            <a:ext cx="56007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2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CONTENT</a:t>
            </a:r>
            <a:r>
              <a:rPr lang="zh-CN" altLang="en-US" sz="72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活动内容</a:t>
            </a:r>
          </a:p>
        </p:txBody>
      </p: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itle 1"/>
          <p:cNvSpPr txBox="1"/>
          <p:nvPr/>
        </p:nvSpPr>
        <p:spPr>
          <a:xfrm>
            <a:off x="3324225" y="2978785"/>
            <a:ext cx="5544820" cy="7296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Source Sans Pro Black" panose="020B0803030403020204" charset="0"/>
                <a:ea typeface="Source Sans Pro Black" panose="020B0803030403020204" charset="0"/>
                <a:cs typeface="Source Sans Pro Black" panose="020B0803030403020204" charset="0"/>
              </a:defRPr>
            </a:lvl1pPr>
          </a:lstStyle>
          <a:p>
            <a:pPr algn="ctr"/>
            <a:r>
              <a:rPr lang="en-US" sz="5400" b="0" dirty="0">
                <a:solidFill>
                  <a:srgbClr val="5187BE"/>
                </a:solidFill>
                <a:latin typeface="方正粗黑宋简体" panose="02000000000000000000" charset="-122"/>
                <a:ea typeface="方正粗黑宋简体" panose="02000000000000000000" charset="-122"/>
                <a:sym typeface="+mn-lt"/>
              </a:rPr>
              <a:t>ONE/</a:t>
            </a:r>
            <a:r>
              <a:rPr lang="zh-CN" altLang="en-US" sz="5400" b="0" dirty="0">
                <a:solidFill>
                  <a:srgbClr val="5187BE"/>
                </a:solidFill>
                <a:latin typeface="方正粗黑宋简体" panose="02000000000000000000" charset="-122"/>
                <a:ea typeface="方正粗黑宋简体" panose="02000000000000000000" charset="-122"/>
                <a:sym typeface="+mn-lt"/>
              </a:rPr>
              <a:t>到访</a:t>
            </a:r>
          </a:p>
        </p:txBody>
      </p:sp>
      <p:sp>
        <p:nvSpPr>
          <p:cNvPr id="24" name="矩形 23"/>
          <p:cNvSpPr/>
          <p:nvPr/>
        </p:nvSpPr>
        <p:spPr>
          <a:xfrm>
            <a:off x="2497138" y="2825750"/>
            <a:ext cx="7197725" cy="1035685"/>
          </a:xfrm>
          <a:prstGeom prst="rect">
            <a:avLst/>
          </a:prstGeom>
          <a:noFill/>
          <a:ln w="19050">
            <a:solidFill>
              <a:srgbClr val="5389B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到访签到</a:t>
            </a:r>
          </a:p>
        </p:txBody>
      </p:sp>
      <p:pic>
        <p:nvPicPr>
          <p:cNvPr id="31" name="图片 30" descr="F:\活动汪上传\修改中\22.3.10西瓜活动，水上乐园\免抠PPT素材\35.png3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527050" y="431165"/>
            <a:ext cx="541020" cy="541655"/>
          </a:xfrm>
          <a:prstGeom prst="rect">
            <a:avLst/>
          </a:prstGeom>
        </p:spPr>
      </p:pic>
      <p:sp>
        <p:nvSpPr>
          <p:cNvPr id="11" name="Title 1"/>
          <p:cNvSpPr txBox="1"/>
          <p:nvPr/>
        </p:nvSpPr>
        <p:spPr>
          <a:xfrm>
            <a:off x="712470" y="4157980"/>
            <a:ext cx="5544820" cy="11226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Source Sans Pro Black" panose="020B0803030403020204" charset="0"/>
                <a:ea typeface="Source Sans Pro Black" panose="020B0803030403020204" charset="0"/>
                <a:cs typeface="Source Sans Pro Black" panose="020B0803030403020204" charset="0"/>
              </a:defRPr>
            </a:lvl1pPr>
          </a:lstStyle>
          <a:p>
            <a:r>
              <a:rPr lang="en-US" sz="5400" b="0" dirty="0">
                <a:solidFill>
                  <a:srgbClr val="5389BF"/>
                </a:solidFill>
                <a:latin typeface="方正粗黑宋简体" panose="02000000000000000000" charset="-122"/>
                <a:ea typeface="方正粗黑宋简体" panose="02000000000000000000" charset="-122"/>
                <a:sym typeface="+mn-lt"/>
              </a:rPr>
              <a:t>WATERM</a:t>
            </a:r>
            <a:r>
              <a:rPr lang="en-US" sz="5400" b="0" dirty="0">
                <a:solidFill>
                  <a:srgbClr val="5187BE"/>
                </a:solidFill>
                <a:latin typeface="方正粗黑宋简体" panose="02000000000000000000" charset="-122"/>
                <a:ea typeface="方正粗黑宋简体" panose="02000000000000000000" charset="-122"/>
                <a:sym typeface="+mn-lt"/>
              </a:rPr>
              <a:t>ELON</a:t>
            </a:r>
          </a:p>
        </p:txBody>
      </p:sp>
      <p:sp>
        <p:nvSpPr>
          <p:cNvPr id="12" name="Text Placeholder 2"/>
          <p:cNvSpPr txBox="1"/>
          <p:nvPr/>
        </p:nvSpPr>
        <p:spPr>
          <a:xfrm>
            <a:off x="1113790" y="2409190"/>
            <a:ext cx="4742815" cy="132461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20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00个西瓜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到场业主或客户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+mn-cs"/>
              </a:rPr>
              <a:t>可由业务员带领可免费领取西瓜一个</a:t>
            </a:r>
          </a:p>
        </p:txBody>
      </p:sp>
      <p:pic>
        <p:nvPicPr>
          <p:cNvPr id="36" name="图片 35" descr="F:\活动汪上传\修改中\22.3.10西瓜活动，水上乐园\免抠PPT素材\39.png3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137910" y="1623695"/>
            <a:ext cx="5342255" cy="35617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集赞有礼</a:t>
            </a:r>
          </a:p>
        </p:txBody>
      </p:sp>
      <p:pic>
        <p:nvPicPr>
          <p:cNvPr id="31" name="图片 30" descr="F:\活动汪上传\修改中\22.3.10西瓜活动，水上乐园\免抠PPT素材\41.png41"/>
          <p:cNvPicPr>
            <a:picLocks noChangeAspect="1"/>
          </p:cNvPicPr>
          <p:nvPr/>
        </p:nvPicPr>
        <p:blipFill>
          <a:blip r:embed="rId4"/>
          <a:srcRect l="33542" t="26023" r="14022" b="21538"/>
          <a:stretch>
            <a:fillRect/>
          </a:stretch>
        </p:blipFill>
        <p:spPr>
          <a:xfrm rot="2040000">
            <a:off x="335915" y="412115"/>
            <a:ext cx="861060" cy="607695"/>
          </a:xfrm>
          <a:prstGeom prst="rect">
            <a:avLst/>
          </a:prstGeom>
        </p:spPr>
      </p:pic>
      <p:sp>
        <p:nvSpPr>
          <p:cNvPr id="4" name="TextBox 28"/>
          <p:cNvSpPr txBox="1"/>
          <p:nvPr/>
        </p:nvSpPr>
        <p:spPr>
          <a:xfrm>
            <a:off x="964883" y="1226820"/>
            <a:ext cx="102622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通过转发微信公众号活动文案至朋友圈即可领取沙滩玩具一把，</a:t>
            </a:r>
          </a:p>
          <a:p>
            <a:pPr indent="0" algn="ctr" fontAlgn="auto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8个赞领取咏镜一个，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8个赞领取水枪一把（每天限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50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套）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225" y="2629535"/>
            <a:ext cx="3446780" cy="3505835"/>
          </a:xfrm>
          <a:prstGeom prst="rect">
            <a:avLst/>
          </a:prstGeom>
        </p:spPr>
      </p:pic>
      <p:pic>
        <p:nvPicPr>
          <p:cNvPr id="11" name="图片 10" descr="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3245" y="2629535"/>
            <a:ext cx="3445510" cy="3506470"/>
          </a:xfrm>
          <a:prstGeom prst="rect">
            <a:avLst/>
          </a:prstGeom>
        </p:spPr>
      </p:pic>
      <p:pic>
        <p:nvPicPr>
          <p:cNvPr id="12" name="图片 11" descr="F:\活动汪上传\修改中\22.3.10西瓜活动，水上乐园\图片\21.jpg2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962583" y="2629535"/>
            <a:ext cx="3444240" cy="3505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itle 1"/>
          <p:cNvSpPr txBox="1"/>
          <p:nvPr/>
        </p:nvSpPr>
        <p:spPr>
          <a:xfrm>
            <a:off x="3324225" y="2978785"/>
            <a:ext cx="5544820" cy="7296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Source Sans Pro Black" panose="020B0803030403020204" charset="0"/>
                <a:ea typeface="Source Sans Pro Black" panose="020B0803030403020204" charset="0"/>
                <a:cs typeface="Source Sans Pro Black" panose="020B0803030403020204" charset="0"/>
              </a:defRPr>
            </a:lvl1pPr>
          </a:lstStyle>
          <a:p>
            <a:pPr algn="ctr"/>
            <a:r>
              <a:rPr lang="en-US" sz="5400" b="0" dirty="0">
                <a:solidFill>
                  <a:srgbClr val="5187BE"/>
                </a:solidFill>
                <a:latin typeface="方正粗黑宋简体" panose="02000000000000000000" charset="-122"/>
                <a:ea typeface="方正粗黑宋简体" panose="02000000000000000000" charset="-122"/>
                <a:sym typeface="+mn-lt"/>
              </a:rPr>
              <a:t>TWO/</a:t>
            </a:r>
            <a:r>
              <a:rPr lang="zh-CN" altLang="en-US" sz="5400" b="0" dirty="0">
                <a:solidFill>
                  <a:srgbClr val="5187BE"/>
                </a:solidFill>
                <a:latin typeface="方正粗黑宋简体" panose="02000000000000000000" charset="-122"/>
                <a:ea typeface="方正粗黑宋简体" panose="02000000000000000000" charset="-122"/>
                <a:sym typeface="+mn-lt"/>
              </a:rPr>
              <a:t>水上乐园</a:t>
            </a:r>
          </a:p>
        </p:txBody>
      </p:sp>
      <p:sp>
        <p:nvSpPr>
          <p:cNvPr id="24" name="矩形 23"/>
          <p:cNvSpPr/>
          <p:nvPr/>
        </p:nvSpPr>
        <p:spPr>
          <a:xfrm>
            <a:off x="2497138" y="2825750"/>
            <a:ext cx="7197725" cy="1035685"/>
          </a:xfrm>
          <a:prstGeom prst="rect">
            <a:avLst/>
          </a:prstGeom>
          <a:noFill/>
          <a:ln w="19050">
            <a:solidFill>
              <a:srgbClr val="5389B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水上乐园</a:t>
            </a:r>
            <a:endParaRPr lang="zh-CN" altLang="en-US" sz="2400" b="1">
              <a:solidFill>
                <a:srgbClr val="5389B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1" name="图片 30" descr="F:\活动汪上传\修改中\22.3.10西瓜活动，水上乐园\免抠PPT素材\11-01.png11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515620" y="471488"/>
            <a:ext cx="563880" cy="461010"/>
          </a:xfrm>
          <a:prstGeom prst="rect">
            <a:avLst/>
          </a:prstGeom>
        </p:spPr>
      </p:pic>
      <p:sp>
        <p:nvSpPr>
          <p:cNvPr id="4" name="TextBox 28"/>
          <p:cNvSpPr txBox="1"/>
          <p:nvPr/>
        </p:nvSpPr>
        <p:spPr>
          <a:xfrm>
            <a:off x="964883" y="1226820"/>
            <a:ext cx="102622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嬉水可是小朋友们的最爱，孩子天生好像就与水有着感应，</a:t>
            </a:r>
          </a:p>
          <a:p>
            <a:pPr indent="0" algn="ctr" fontAlgn="auto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个个都喜欢往水里钻，活动现场打造西瓜泳池，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尽享戏水乐趣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10" name="图片 9" descr="F:\活动汪上传\修改中\22.3.10西瓜活动，水上乐园\图片\32.jpg3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88035" y="2630805"/>
            <a:ext cx="5253990" cy="3502660"/>
          </a:xfrm>
          <a:prstGeom prst="rect">
            <a:avLst/>
          </a:prstGeom>
        </p:spPr>
      </p:pic>
      <p:pic>
        <p:nvPicPr>
          <p:cNvPr id="12" name="图片 11" descr="F:\活动汪上传\修改中\22.3.10西瓜活动，水上乐园\图片\33.jpg3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177915" y="2630805"/>
            <a:ext cx="5225415" cy="3487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水枪大战</a:t>
            </a:r>
          </a:p>
        </p:txBody>
      </p:sp>
      <p:pic>
        <p:nvPicPr>
          <p:cNvPr id="31" name="图片 30" descr="F:\活动汪上传\修改中\22.3.10西瓜活动，水上乐园\免抠PPT素材\11-01.png11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515620" y="471488"/>
            <a:ext cx="563880" cy="461010"/>
          </a:xfrm>
          <a:prstGeom prst="rect">
            <a:avLst/>
          </a:prstGeom>
        </p:spPr>
      </p:pic>
      <p:sp>
        <p:nvSpPr>
          <p:cNvPr id="4" name="TextBox 28"/>
          <p:cNvSpPr txBox="1"/>
          <p:nvPr/>
        </p:nvSpPr>
        <p:spPr>
          <a:xfrm>
            <a:off x="964883" y="1226820"/>
            <a:ext cx="102622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放下工作，来一场水枪大战</a:t>
            </a:r>
          </a:p>
          <a:p>
            <a:pPr indent="0" algn="ctr" fontAlgn="auto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这是一场清凉的运动，这是一场激情水枪的战役</a:t>
            </a:r>
          </a:p>
        </p:txBody>
      </p:sp>
      <p:pic>
        <p:nvPicPr>
          <p:cNvPr id="10" name="图片 9" descr="F:\活动汪上传\修改中\22.3.10西瓜活动，水上乐园\图片\35.jpg3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88035" y="2630805"/>
            <a:ext cx="5253990" cy="3502660"/>
          </a:xfrm>
          <a:prstGeom prst="rect">
            <a:avLst/>
          </a:prstGeom>
        </p:spPr>
      </p:pic>
      <p:pic>
        <p:nvPicPr>
          <p:cNvPr id="12" name="图片 11" descr="F:\活动汪上传\修改中\22.3.10西瓜活动，水上乐园\图片\36.jpg3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177598" y="2630805"/>
            <a:ext cx="5226050" cy="3487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itle 1"/>
          <p:cNvSpPr txBox="1"/>
          <p:nvPr/>
        </p:nvSpPr>
        <p:spPr>
          <a:xfrm>
            <a:off x="3324225" y="2978785"/>
            <a:ext cx="5544820" cy="7296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Source Sans Pro Black" panose="020B0803030403020204" charset="0"/>
                <a:ea typeface="Source Sans Pro Black" panose="020B0803030403020204" charset="0"/>
                <a:cs typeface="Source Sans Pro Black" panose="020B0803030403020204" charset="0"/>
              </a:defRPr>
            </a:lvl1pPr>
          </a:lstStyle>
          <a:p>
            <a:pPr algn="ctr"/>
            <a:r>
              <a:rPr lang="en-US" sz="5400" b="0" dirty="0">
                <a:solidFill>
                  <a:srgbClr val="5187BE"/>
                </a:solidFill>
                <a:latin typeface="方正粗黑宋简体" panose="02000000000000000000" charset="-122"/>
                <a:ea typeface="方正粗黑宋简体" panose="02000000000000000000" charset="-122"/>
                <a:sym typeface="+mn-lt"/>
              </a:rPr>
              <a:t>THREE/</a:t>
            </a:r>
            <a:r>
              <a:rPr lang="zh-CN" altLang="en-US" sz="5400" b="0" dirty="0">
                <a:solidFill>
                  <a:srgbClr val="5187BE"/>
                </a:solidFill>
                <a:latin typeface="方正粗黑宋简体" panose="02000000000000000000" charset="-122"/>
                <a:ea typeface="方正粗黑宋简体" panose="02000000000000000000" charset="-122"/>
                <a:sym typeface="+mn-lt"/>
              </a:rPr>
              <a:t>互动</a:t>
            </a:r>
          </a:p>
        </p:txBody>
      </p:sp>
      <p:sp>
        <p:nvSpPr>
          <p:cNvPr id="24" name="矩形 23"/>
          <p:cNvSpPr/>
          <p:nvPr/>
        </p:nvSpPr>
        <p:spPr>
          <a:xfrm>
            <a:off x="2497138" y="2825750"/>
            <a:ext cx="7197725" cy="1035685"/>
          </a:xfrm>
          <a:prstGeom prst="rect">
            <a:avLst/>
          </a:prstGeom>
          <a:noFill/>
          <a:ln w="19050">
            <a:solidFill>
              <a:srgbClr val="5389B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单车榨汁</a:t>
            </a:r>
          </a:p>
        </p:txBody>
      </p:sp>
      <p:pic>
        <p:nvPicPr>
          <p:cNvPr id="31" name="图片 30" descr="F:\活动汪上传\修改中\22.3.10西瓜活动，水上乐园\免抠PPT素材\16-01.png16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515620" y="492126"/>
            <a:ext cx="563880" cy="419735"/>
          </a:xfrm>
          <a:prstGeom prst="rect">
            <a:avLst/>
          </a:prstGeom>
        </p:spPr>
      </p:pic>
      <p:sp>
        <p:nvSpPr>
          <p:cNvPr id="4" name="TextBox 28"/>
          <p:cNvSpPr txBox="1"/>
          <p:nvPr/>
        </p:nvSpPr>
        <p:spPr>
          <a:xfrm>
            <a:off x="964883" y="1226820"/>
            <a:ext cx="102622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燃烧我的卡路里，果汁自己骑出来，</a:t>
            </a:r>
          </a:p>
          <a:p>
            <a:pPr indent="0" algn="ctr" fontAlgn="auto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自制骑行榨汁机，榨果汁也能趣味多多</a:t>
            </a:r>
          </a:p>
        </p:txBody>
      </p:sp>
      <p:pic>
        <p:nvPicPr>
          <p:cNvPr id="10" name="图片 9" descr="F:\活动汪上传\修改中\22.3.10西瓜活动，水上乐园\图片\28_看图王.jpg28_看图王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86765" y="2630805"/>
            <a:ext cx="5256530" cy="3502660"/>
          </a:xfrm>
          <a:prstGeom prst="rect">
            <a:avLst/>
          </a:prstGeom>
        </p:spPr>
      </p:pic>
      <p:pic>
        <p:nvPicPr>
          <p:cNvPr id="12" name="图片 11" descr="F:\活动汪上传\修改中\22.3.10西瓜活动，水上乐园\图片\30.jpeg3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175375" y="2630805"/>
            <a:ext cx="5230495" cy="3487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草帽编制</a:t>
            </a:r>
          </a:p>
        </p:txBody>
      </p:sp>
      <p:pic>
        <p:nvPicPr>
          <p:cNvPr id="31" name="图片 30" descr="F:\活动汪上传\修改中\22.3.10西瓜活动，水上乐园\免抠PPT素材\16-01.png16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515620" y="492126"/>
            <a:ext cx="563880" cy="419735"/>
          </a:xfrm>
          <a:prstGeom prst="rect">
            <a:avLst/>
          </a:prstGeom>
        </p:spPr>
      </p:pic>
      <p:sp>
        <p:nvSpPr>
          <p:cNvPr id="4" name="TextBox 28"/>
          <p:cNvSpPr txBox="1"/>
          <p:nvPr/>
        </p:nvSpPr>
        <p:spPr>
          <a:xfrm>
            <a:off x="964883" y="1226820"/>
            <a:ext cx="102622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夏日一到，即将来临的旅游季</a:t>
            </a:r>
          </a:p>
          <a:p>
            <a:pPr indent="0" algn="ctr" fontAlgn="auto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当然少不了一顶度假单品草编帽，带上它走到哪都像是在度假</a:t>
            </a:r>
          </a:p>
        </p:txBody>
      </p:sp>
      <p:pic>
        <p:nvPicPr>
          <p:cNvPr id="5" name="图片 4" descr="39"/>
          <p:cNvPicPr>
            <a:picLocks noChangeAspect="1"/>
          </p:cNvPicPr>
          <p:nvPr/>
        </p:nvPicPr>
        <p:blipFill>
          <a:blip r:embed="rId5"/>
          <a:srcRect t="10142"/>
          <a:stretch>
            <a:fillRect/>
          </a:stretch>
        </p:blipFill>
        <p:spPr>
          <a:xfrm>
            <a:off x="786765" y="2626995"/>
            <a:ext cx="5175885" cy="3508375"/>
          </a:xfrm>
          <a:prstGeom prst="rect">
            <a:avLst/>
          </a:prstGeom>
        </p:spPr>
      </p:pic>
      <p:pic>
        <p:nvPicPr>
          <p:cNvPr id="6" name="图片 5" descr="38"/>
          <p:cNvPicPr>
            <a:picLocks noChangeAspect="1"/>
          </p:cNvPicPr>
          <p:nvPr/>
        </p:nvPicPr>
        <p:blipFill>
          <a:blip r:embed="rId6"/>
          <a:srcRect t="3550" b="2735"/>
          <a:stretch>
            <a:fillRect/>
          </a:stretch>
        </p:blipFill>
        <p:spPr>
          <a:xfrm>
            <a:off x="6108700" y="2627630"/>
            <a:ext cx="5298440" cy="3508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西瓜雕刻</a:t>
            </a:r>
          </a:p>
        </p:txBody>
      </p:sp>
      <p:pic>
        <p:nvPicPr>
          <p:cNvPr id="31" name="图片 30" descr="F:\活动汪上传\修改中\22.3.10西瓜活动，水上乐园\免抠PPT素材\16-01.png16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515620" y="492126"/>
            <a:ext cx="563880" cy="419735"/>
          </a:xfrm>
          <a:prstGeom prst="rect">
            <a:avLst/>
          </a:prstGeom>
        </p:spPr>
      </p:pic>
      <p:sp>
        <p:nvSpPr>
          <p:cNvPr id="4" name="TextBox 28"/>
          <p:cNvSpPr txBox="1"/>
          <p:nvPr/>
        </p:nvSpPr>
        <p:spPr>
          <a:xfrm>
            <a:off x="964883" y="1226820"/>
            <a:ext cx="102622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夏日限定西瓜雕刻</a:t>
            </a:r>
          </a:p>
          <a:p>
            <a:pPr indent="0" algn="ctr" fontAlgn="auto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现场师傅亲自教学，尽显西瓜艺术</a:t>
            </a:r>
          </a:p>
        </p:txBody>
      </p:sp>
      <p:pic>
        <p:nvPicPr>
          <p:cNvPr id="10" name="图片 9" descr="F:\活动汪上传\修改中\22.3.10西瓜活动，水上乐园\图片\22.jpg2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86765" y="2629535"/>
            <a:ext cx="3441700" cy="3505835"/>
          </a:xfrm>
          <a:prstGeom prst="rect">
            <a:avLst/>
          </a:prstGeom>
        </p:spPr>
      </p:pic>
      <p:pic>
        <p:nvPicPr>
          <p:cNvPr id="11" name="图片 10" descr="F:\活动汪上传\修改中\22.3.10西瓜活动，水上乐园\图片\27.jpg2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373245" y="2631123"/>
            <a:ext cx="3445510" cy="3503295"/>
          </a:xfrm>
          <a:prstGeom prst="rect">
            <a:avLst/>
          </a:prstGeom>
        </p:spPr>
      </p:pic>
      <p:pic>
        <p:nvPicPr>
          <p:cNvPr id="12" name="图片 11" descr="F:\活动汪上传\修改中\22.3.10西瓜活动，水上乐园\图片\26.jpg2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962583" y="2630805"/>
            <a:ext cx="3444240" cy="3503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冰镇水果捞</a:t>
            </a:r>
          </a:p>
        </p:txBody>
      </p:sp>
      <p:pic>
        <p:nvPicPr>
          <p:cNvPr id="31" name="图片 30" descr="F:\活动汪上传\修改中\22.3.10西瓜活动，水上乐园\免抠PPT素材\16-01.png16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515620" y="492126"/>
            <a:ext cx="563880" cy="419735"/>
          </a:xfrm>
          <a:prstGeom prst="rect">
            <a:avLst/>
          </a:prstGeom>
        </p:spPr>
      </p:pic>
      <p:sp>
        <p:nvSpPr>
          <p:cNvPr id="4" name="TextBox 28"/>
          <p:cNvSpPr txBox="1"/>
          <p:nvPr/>
        </p:nvSpPr>
        <p:spPr>
          <a:xfrm>
            <a:off x="964883" y="1068070"/>
            <a:ext cx="10262235" cy="1319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夏日的水果真的太多太好吃啦</a:t>
            </a:r>
          </a:p>
          <a:p>
            <a:pPr indent="0" algn="ctr" fontAlgn="auto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一起来做一杯夏日必吃的椰子冻吧，冰爽好吃还不长胖哈</a:t>
            </a:r>
          </a:p>
          <a:p>
            <a:pPr indent="0" algn="ctr" fontAlgn="auto">
              <a:lnSpc>
                <a:spcPct val="200000"/>
              </a:lnSpc>
            </a:pP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10" name="图片 9" descr="F:\活动汪上传\修改中\22.3.10西瓜活动，水上乐园\图片\43.jpg4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88353" y="2629535"/>
            <a:ext cx="3438525" cy="3505835"/>
          </a:xfrm>
          <a:prstGeom prst="rect">
            <a:avLst/>
          </a:prstGeom>
        </p:spPr>
      </p:pic>
      <p:pic>
        <p:nvPicPr>
          <p:cNvPr id="11" name="图片 10" descr="F:\活动汪上传\修改中\22.3.10西瓜活动，水上乐园\图片\44.jpg4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378008" y="2631123"/>
            <a:ext cx="3435985" cy="3503295"/>
          </a:xfrm>
          <a:prstGeom prst="rect">
            <a:avLst/>
          </a:prstGeom>
        </p:spPr>
      </p:pic>
      <p:pic>
        <p:nvPicPr>
          <p:cNvPr id="12" name="图片 11" descr="F:\活动汪上传\修改中\22.3.10西瓜活动，水上乐园\图片\42.jpg4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965441" y="2630805"/>
            <a:ext cx="3438525" cy="3503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95650" y="2275523"/>
            <a:ext cx="56007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2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OTHER</a:t>
            </a:r>
          </a:p>
          <a:p>
            <a:pPr algn="dist"/>
            <a:r>
              <a:rPr lang="zh-CN" altLang="en-US" sz="72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活动细则</a:t>
            </a:r>
          </a:p>
        </p:txBody>
      </p:sp>
    </p:spTree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活动细则</a:t>
            </a:r>
          </a:p>
        </p:txBody>
      </p:sp>
      <p:pic>
        <p:nvPicPr>
          <p:cNvPr id="31" name="图片 30" descr="F:\活动汪上传\修改中\22.3.10西瓜活动，水上乐园\免抠PPT素材\17-01.png17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5620" y="500063"/>
            <a:ext cx="563880" cy="40386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505427" y="1192106"/>
            <a:ext cx="5181147" cy="6680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lnSpc>
                <a:spcPts val="4500"/>
              </a:lnSpc>
              <a:buClr>
                <a:srgbClr val="E24848"/>
              </a:buClr>
              <a:defRPr/>
            </a:pPr>
            <a:r>
              <a:rPr lang="zh-CN" altLang="en-US" sz="3600" spc="600" dirty="0">
                <a:solidFill>
                  <a:srgbClr val="5389BF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物料准备</a:t>
            </a:r>
          </a:p>
        </p:txBody>
      </p:sp>
      <p:sp>
        <p:nvSpPr>
          <p:cNvPr id="11" name="矩形 10"/>
          <p:cNvSpPr/>
          <p:nvPr/>
        </p:nvSpPr>
        <p:spPr>
          <a:xfrm>
            <a:off x="1526223" y="4726940"/>
            <a:ext cx="1934845" cy="3733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2200"/>
              </a:lnSpc>
              <a:buClr>
                <a:srgbClr val="E24848"/>
              </a:buClr>
              <a:defRPr/>
            </a:pPr>
            <a:r>
              <a:rPr lang="zh-CN" altLang="en-US" sz="1600" dirty="0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手摇船</a:t>
            </a:r>
          </a:p>
        </p:txBody>
      </p:sp>
      <p:sp>
        <p:nvSpPr>
          <p:cNvPr id="12" name="矩形 11"/>
          <p:cNvSpPr/>
          <p:nvPr/>
        </p:nvSpPr>
        <p:spPr>
          <a:xfrm>
            <a:off x="3927793" y="4726940"/>
            <a:ext cx="1934845" cy="3733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2200"/>
              </a:lnSpc>
              <a:buClr>
                <a:srgbClr val="E24848"/>
              </a:buClr>
              <a:defRPr/>
            </a:pPr>
            <a:r>
              <a:rPr lang="zh-CN" altLang="en-US" sz="1600" dirty="0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水上跷跷板</a:t>
            </a:r>
          </a:p>
        </p:txBody>
      </p:sp>
      <p:sp>
        <p:nvSpPr>
          <p:cNvPr id="13" name="矩形 12"/>
          <p:cNvSpPr/>
          <p:nvPr/>
        </p:nvSpPr>
        <p:spPr>
          <a:xfrm>
            <a:off x="6329363" y="4726940"/>
            <a:ext cx="1934845" cy="3733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2200"/>
              </a:lnSpc>
              <a:buClr>
                <a:srgbClr val="E24848"/>
              </a:buClr>
              <a:defRPr/>
            </a:pPr>
            <a:r>
              <a:rPr lang="zh-CN" altLang="en-US" sz="1600" dirty="0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水上蹦床</a:t>
            </a:r>
          </a:p>
        </p:txBody>
      </p:sp>
      <p:sp>
        <p:nvSpPr>
          <p:cNvPr id="5" name="矩形 4"/>
          <p:cNvSpPr/>
          <p:nvPr/>
        </p:nvSpPr>
        <p:spPr>
          <a:xfrm>
            <a:off x="8730933" y="4726940"/>
            <a:ext cx="1934845" cy="3733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2200"/>
              </a:lnSpc>
              <a:buClr>
                <a:srgbClr val="E24848"/>
              </a:buClr>
              <a:defRPr/>
            </a:pPr>
            <a:r>
              <a:rPr lang="zh-CN" altLang="en-US" sz="1600" dirty="0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网红游泳圈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413510" y="2212975"/>
            <a:ext cx="9364980" cy="2160905"/>
            <a:chOff x="2226" y="3485"/>
            <a:chExt cx="14748" cy="3403"/>
          </a:xfrm>
        </p:grpSpPr>
        <p:sp>
          <p:nvSpPr>
            <p:cNvPr id="15" name="椭圆 14"/>
            <p:cNvSpPr/>
            <p:nvPr/>
          </p:nvSpPr>
          <p:spPr>
            <a:xfrm>
              <a:off x="2226" y="3486"/>
              <a:ext cx="3402" cy="3402"/>
            </a:xfrm>
            <a:prstGeom prst="ellipse">
              <a:avLst/>
            </a:prstGeom>
            <a:blipFill rotWithShape="1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6008" y="3486"/>
              <a:ext cx="3402" cy="3402"/>
            </a:xfrm>
            <a:prstGeom prst="ellipse">
              <a:avLst/>
            </a:prstGeom>
            <a:blipFill rotWithShape="1"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9790" y="3485"/>
              <a:ext cx="3402" cy="3402"/>
            </a:xfrm>
            <a:prstGeom prst="ellipse">
              <a:avLst/>
            </a:prstGeom>
            <a:blipFill rotWithShape="1"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3572" y="3485"/>
              <a:ext cx="3402" cy="3402"/>
            </a:xfrm>
            <a:prstGeom prst="ellipse">
              <a:avLst/>
            </a:prstGeom>
            <a:blipFill rotWithShape="1">
              <a:blip r:embed="rId8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后期宣传</a:t>
            </a:r>
          </a:p>
        </p:txBody>
      </p:sp>
      <p:pic>
        <p:nvPicPr>
          <p:cNvPr id="31" name="图片 30" descr="F:\活动汪上传\修改中\22.3.10西瓜活动，水上乐园\免抠PPT素材\17-01.png17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5620" y="500063"/>
            <a:ext cx="563880" cy="403860"/>
          </a:xfrm>
          <a:prstGeom prst="rect">
            <a:avLst/>
          </a:prstGeom>
        </p:spPr>
      </p:pic>
      <p:sp>
        <p:nvSpPr>
          <p:cNvPr id="14" name="TextBox 28"/>
          <p:cNvSpPr txBox="1"/>
          <p:nvPr/>
        </p:nvSpPr>
        <p:spPr>
          <a:xfrm>
            <a:off x="525145" y="4296410"/>
            <a:ext cx="289179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在整个活动过程中进行全程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拍摄&amp;摄像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用于后期宣传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348364" y="2426698"/>
            <a:ext cx="12452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rPr>
              <a:t>摄影摄像</a:t>
            </a:r>
          </a:p>
        </p:txBody>
      </p:sp>
      <p:sp>
        <p:nvSpPr>
          <p:cNvPr id="17" name="矩形 16"/>
          <p:cNvSpPr/>
          <p:nvPr/>
        </p:nvSpPr>
        <p:spPr>
          <a:xfrm>
            <a:off x="1151276" y="2268188"/>
            <a:ext cx="1639410" cy="16394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pic>
        <p:nvPicPr>
          <p:cNvPr id="6" name="图片 5" descr="F:\活动汪上传\修改中\22.3.10西瓜活动，水上乐园\图片\45_看图王.jpg45_看图王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643313" y="1341755"/>
            <a:ext cx="7945120" cy="48590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6" grpId="0"/>
      <p:bldP spid="17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淋浴更衣</a:t>
            </a:r>
          </a:p>
        </p:txBody>
      </p:sp>
      <p:pic>
        <p:nvPicPr>
          <p:cNvPr id="31" name="图片 30" descr="F:\活动汪上传\修改中\22.3.10西瓜活动，水上乐园\免抠PPT素材\17-01.png17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5620" y="500063"/>
            <a:ext cx="563880" cy="403860"/>
          </a:xfrm>
          <a:prstGeom prst="rect">
            <a:avLst/>
          </a:prstGeom>
        </p:spPr>
      </p:pic>
      <p:sp>
        <p:nvSpPr>
          <p:cNvPr id="14" name="TextBox 28"/>
          <p:cNvSpPr txBox="1"/>
          <p:nvPr/>
        </p:nvSpPr>
        <p:spPr>
          <a:xfrm>
            <a:off x="525145" y="4296410"/>
            <a:ext cx="289179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移动淋浴房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&amp;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更衣室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配置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便于来访客户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更换衣物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348364" y="2426698"/>
            <a:ext cx="12452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rPr>
              <a:t>淋浴更衣</a:t>
            </a:r>
          </a:p>
        </p:txBody>
      </p:sp>
      <p:sp>
        <p:nvSpPr>
          <p:cNvPr id="17" name="矩形 16"/>
          <p:cNvSpPr/>
          <p:nvPr/>
        </p:nvSpPr>
        <p:spPr>
          <a:xfrm>
            <a:off x="1151276" y="2268188"/>
            <a:ext cx="1639410" cy="16394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pic>
        <p:nvPicPr>
          <p:cNvPr id="6" name="图片 5" descr="F:\活动汪上传\修改中\22.3.10西瓜活动，水上乐园\图片\49.jpg4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643313" y="1342708"/>
            <a:ext cx="7945120" cy="4857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6" grpId="0"/>
      <p:bldP spid="17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防疫保障</a:t>
            </a:r>
          </a:p>
        </p:txBody>
      </p:sp>
      <p:pic>
        <p:nvPicPr>
          <p:cNvPr id="31" name="图片 30" descr="F:\活动汪上传\修改中\22.3.10西瓜活动，水上乐园\免抠PPT素材\17-01.png17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5620" y="500063"/>
            <a:ext cx="563880" cy="403860"/>
          </a:xfrm>
          <a:prstGeom prst="rect">
            <a:avLst/>
          </a:prstGeom>
        </p:spPr>
      </p:pic>
      <p:sp>
        <p:nvSpPr>
          <p:cNvPr id="14" name="TextBox 28"/>
          <p:cNvSpPr txBox="1"/>
          <p:nvPr/>
        </p:nvSpPr>
        <p:spPr>
          <a:xfrm>
            <a:off x="525145" y="4296410"/>
            <a:ext cx="289179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入场出示建康码&amp;行程码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并测量体温，免洗的酒精消毒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并佩藏口罩</a:t>
            </a: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全面做好防疫工作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348364" y="2426698"/>
            <a:ext cx="12452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rPr>
              <a:t>防疫措施</a:t>
            </a:r>
          </a:p>
        </p:txBody>
      </p:sp>
      <p:sp>
        <p:nvSpPr>
          <p:cNvPr id="17" name="矩形 16"/>
          <p:cNvSpPr/>
          <p:nvPr/>
        </p:nvSpPr>
        <p:spPr>
          <a:xfrm>
            <a:off x="1151276" y="2268188"/>
            <a:ext cx="1639410" cy="16394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pic>
        <p:nvPicPr>
          <p:cNvPr id="6" name="图片 5" descr="F:\活动汪上传\修改中\22.3.10西瓜活动，水上乐园\图片\47_看图王.jpg47_看图王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642360" y="1342390"/>
            <a:ext cx="7947025" cy="4857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6" grpId="0"/>
      <p:bldP spid="17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人员配备</a:t>
            </a:r>
          </a:p>
        </p:txBody>
      </p:sp>
      <p:pic>
        <p:nvPicPr>
          <p:cNvPr id="31" name="图片 30" descr="F:\活动汪上传\修改中\22.3.10西瓜活动，水上乐园\免抠PPT素材\17-01.png17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5620" y="500063"/>
            <a:ext cx="563880" cy="40386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088731" y="2290762"/>
            <a:ext cx="6584156" cy="2276475"/>
          </a:xfrm>
          <a:prstGeom prst="rect">
            <a:avLst/>
          </a:prstGeom>
          <a:solidFill>
            <a:srgbClr val="538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19430" y="2290445"/>
            <a:ext cx="4569460" cy="227647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6703060" y="2407284"/>
            <a:ext cx="3824605" cy="2043430"/>
            <a:chOff x="10556" y="3748"/>
            <a:chExt cx="6023" cy="3218"/>
          </a:xfrm>
        </p:grpSpPr>
        <p:sp>
          <p:nvSpPr>
            <p:cNvPr id="10" name="文本框 9"/>
            <p:cNvSpPr txBox="1"/>
            <p:nvPr/>
          </p:nvSpPr>
          <p:spPr>
            <a:xfrm>
              <a:off x="10556" y="5296"/>
              <a:ext cx="5950" cy="1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专业救生员保障客户的安全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防止遇溺，救助遇溺者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（需携带救生员证）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2734" y="3748"/>
              <a:ext cx="3845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3200" b="1" spc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救生员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</a:rPr>
              <a:t>医疗配置</a:t>
            </a:r>
          </a:p>
        </p:txBody>
      </p:sp>
      <p:pic>
        <p:nvPicPr>
          <p:cNvPr id="31" name="图片 30" descr="F:\活动汪上传\修改中\22.3.10西瓜活动，水上乐园\免抠PPT素材\17-01.png17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5620" y="500063"/>
            <a:ext cx="563880" cy="40386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088731" y="2290762"/>
            <a:ext cx="6584156" cy="2276475"/>
          </a:xfrm>
          <a:prstGeom prst="rect">
            <a:avLst/>
          </a:prstGeom>
          <a:solidFill>
            <a:srgbClr val="538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19113" y="2290762"/>
            <a:ext cx="4572000" cy="227647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6703060" y="2407284"/>
            <a:ext cx="3824605" cy="2043430"/>
            <a:chOff x="10556" y="3748"/>
            <a:chExt cx="6023" cy="3218"/>
          </a:xfrm>
        </p:grpSpPr>
        <p:sp>
          <p:nvSpPr>
            <p:cNvPr id="10" name="文本框 9"/>
            <p:cNvSpPr txBox="1"/>
            <p:nvPr/>
          </p:nvSpPr>
          <p:spPr>
            <a:xfrm>
              <a:off x="10556" y="5296"/>
              <a:ext cx="5950" cy="1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与本地的120急救中心合作，现场设置救护车预防突发时间的发生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保障活动现场安全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2734" y="3748"/>
              <a:ext cx="3845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3200" b="1" spc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医疗保障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395" y="223520"/>
            <a:ext cx="11713210" cy="6410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schemeClr val="tx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79500" y="512445"/>
            <a:ext cx="2159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5389B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应急预案</a:t>
            </a:r>
            <a:endParaRPr lang="zh-CN" altLang="en-US" sz="2400" b="1">
              <a:solidFill>
                <a:srgbClr val="5389B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1" name="图片 30" descr="F:\活动汪上传\修改中\22.3.10西瓜活动，水上乐园\免抠PPT素材\17-01.png17-0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5620" y="500063"/>
            <a:ext cx="563880" cy="40386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088731" y="2290762"/>
            <a:ext cx="6584156" cy="2276475"/>
          </a:xfrm>
          <a:prstGeom prst="rect">
            <a:avLst/>
          </a:prstGeom>
          <a:solidFill>
            <a:srgbClr val="538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19113" y="2290762"/>
            <a:ext cx="4572000" cy="227647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6703060" y="2407284"/>
            <a:ext cx="3824605" cy="2043430"/>
            <a:chOff x="10556" y="3748"/>
            <a:chExt cx="6023" cy="3218"/>
          </a:xfrm>
        </p:grpSpPr>
        <p:sp>
          <p:nvSpPr>
            <p:cNvPr id="10" name="文本框 9"/>
            <p:cNvSpPr txBox="1"/>
            <p:nvPr/>
          </p:nvSpPr>
          <p:spPr>
            <a:xfrm>
              <a:off x="10556" y="5296"/>
              <a:ext cx="5950" cy="1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活动前对场地进行安全检察，确保万无一失消防保卫人员熟悉附近情况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详知电闸箱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消火栓、灭火器位置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2734" y="3748"/>
              <a:ext cx="3845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sz="3200" b="1" spc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应急预案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3_画板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95650" y="2828608"/>
            <a:ext cx="56007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200" spc="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THEANKE</a:t>
            </a:r>
          </a:p>
        </p:txBody>
      </p:sp>
    </p:spTree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COMMONDATA" val="eyJoZGlkIjoiZDZkYmE4MmFiZGJhNmNjNjEyMTJmMTQyZGVmYmYyYjIifQ=="/>
  <p:tag name="KSO_WPP_MARK_KEY" val="5b508e9f-b0e9-4d4a-853e-c08d1a72a1fd"/>
</p:tagLst>
</file>

<file path=ppt/theme/theme1.xml><?xml version="1.0" encoding="utf-8"?>
<a:theme xmlns:a="http://schemas.openxmlformats.org/drawingml/2006/main" name="更多方案资料加微信：fanganshe1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833</Words>
  <Application>Microsoft Office PowerPoint</Application>
  <PresentationFormat>宽屏</PresentationFormat>
  <Paragraphs>178</Paragraphs>
  <Slides>38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7" baseType="lpstr">
      <vt:lpstr>等线</vt:lpstr>
      <vt:lpstr>等线 Light</vt:lpstr>
      <vt:lpstr>方正粗黑宋简体</vt:lpstr>
      <vt:lpstr>思源黑体 CN Normal</vt:lpstr>
      <vt:lpstr>微软雅黑</vt:lpstr>
      <vt:lpstr>Arial</vt:lpstr>
      <vt:lpstr>Calibri</vt:lpstr>
      <vt:lpstr>Impact</vt:lpstr>
      <vt:lpstr>更多方案资料加微信：fanganshe18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灯 灯</cp:lastModifiedBy>
  <cp:revision>58</cp:revision>
  <dcterms:created xsi:type="dcterms:W3CDTF">2019-06-08T10:29:00Z</dcterms:created>
  <dcterms:modified xsi:type="dcterms:W3CDTF">2022-07-11T05:24:47Z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841599064D33497E9FBC610D71052042</vt:lpwstr>
  </property>
  <property fmtid="{D5CDD505-2E9C-101B-9397-08002B2CF9AE}" pid="3" name="KSOProductBuildVer">
    <vt:lpwstr>2052-11.1.0.11744</vt:lpwstr>
  </property>
  <property fmtid="{D5CDD505-2E9C-101B-9397-08002B2CF9AE}" pid="4" name="NXPowerLiteLastOptimized">
    <vt:lpwstr>5729941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