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9" r:id="rId2"/>
  </p:sldMasterIdLst>
  <p:notesMasterIdLst>
    <p:notesMasterId r:id="rId58"/>
  </p:notesMasterIdLst>
  <p:handoutMasterIdLst>
    <p:handoutMasterId r:id="rId59"/>
  </p:handoutMasterIdLst>
  <p:sldIdLst>
    <p:sldId id="382" r:id="rId3"/>
    <p:sldId id="260" r:id="rId4"/>
    <p:sldId id="387" r:id="rId5"/>
    <p:sldId id="352" r:id="rId6"/>
    <p:sldId id="353" r:id="rId7"/>
    <p:sldId id="354" r:id="rId8"/>
    <p:sldId id="265" r:id="rId9"/>
    <p:sldId id="391" r:id="rId10"/>
    <p:sldId id="262" r:id="rId11"/>
    <p:sldId id="259" r:id="rId12"/>
    <p:sldId id="378" r:id="rId13"/>
    <p:sldId id="392" r:id="rId14"/>
    <p:sldId id="368" r:id="rId15"/>
    <p:sldId id="369" r:id="rId16"/>
    <p:sldId id="370" r:id="rId17"/>
    <p:sldId id="372" r:id="rId18"/>
    <p:sldId id="373" r:id="rId19"/>
    <p:sldId id="374" r:id="rId20"/>
    <p:sldId id="376" r:id="rId21"/>
    <p:sldId id="375" r:id="rId22"/>
    <p:sldId id="377" r:id="rId23"/>
    <p:sldId id="367" r:id="rId24"/>
    <p:sldId id="393" r:id="rId25"/>
    <p:sldId id="366" r:id="rId26"/>
    <p:sldId id="310" r:id="rId27"/>
    <p:sldId id="312" r:id="rId28"/>
    <p:sldId id="311" r:id="rId29"/>
    <p:sldId id="314" r:id="rId30"/>
    <p:sldId id="365" r:id="rId31"/>
    <p:sldId id="316" r:id="rId32"/>
    <p:sldId id="318" r:id="rId33"/>
    <p:sldId id="319" r:id="rId34"/>
    <p:sldId id="320" r:id="rId35"/>
    <p:sldId id="384" r:id="rId36"/>
    <p:sldId id="315" r:id="rId37"/>
    <p:sldId id="322" r:id="rId38"/>
    <p:sldId id="324" r:id="rId39"/>
    <p:sldId id="325" r:id="rId40"/>
    <p:sldId id="340" r:id="rId41"/>
    <p:sldId id="342" r:id="rId42"/>
    <p:sldId id="343" r:id="rId43"/>
    <p:sldId id="347" r:id="rId44"/>
    <p:sldId id="348" r:id="rId45"/>
    <p:sldId id="349" r:id="rId46"/>
    <p:sldId id="385" r:id="rId47"/>
    <p:sldId id="321" r:id="rId48"/>
    <p:sldId id="270" r:id="rId49"/>
    <p:sldId id="329" r:id="rId50"/>
    <p:sldId id="331" r:id="rId51"/>
    <p:sldId id="330" r:id="rId52"/>
    <p:sldId id="336" r:id="rId53"/>
    <p:sldId id="333" r:id="rId54"/>
    <p:sldId id="261" r:id="rId55"/>
    <p:sldId id="338" r:id="rId56"/>
    <p:sldId id="383" r:id="rId57"/>
  </p:sldIdLst>
  <p:sldSz cx="12192000" cy="6858000"/>
  <p:notesSz cx="6858000" cy="9144000"/>
  <p:custDataLst>
    <p:tags r:id="rId6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ng, Stanley CN ." initials="SSC." lastIdx="1" clrIdx="0"/>
  <p:cmAuthor id="1" name="yuan liu" initials="" lastIdx="1" clrIdx="0"/>
  <p:cmAuthor id="2" name="邹庆" initials="" lastIdx="7" clrIdx="0"/>
  <p:cmAuthor id="3" name="宪平 孟" initials="" lastIdx="1" clrIdx="2"/>
  <p:cmAuthor id="4" name="老王" initials="" lastIdx="1" clrIdx="7"/>
  <p:cmAuthor id="5" name="作者" initials="" lastIdx="0" clrIdx="1"/>
  <p:cmAuthor id="6" name="李丞" initials="" lastIdx="1" clrIdx="3"/>
  <p:cmAuthor id="7" name="User" initials="" lastIdx="1" clrIdx="0"/>
  <p:cmAuthor id="8" name="AbuSina" initials="" lastIdx="2" clrIdx="0"/>
  <p:cmAuthor id="9" name="李 晶" initials="" lastIdx="1" clrIdx="4"/>
  <p:cmAuthor id="10" name="姜伟光" initials="" lastIdx="1" clrIdx="0"/>
  <p:cmAuthor id="11" name="microsoft" initials="" lastIdx="0" clrIdx="0"/>
  <p:cmAuthor id="12" name="李欣" initials="" lastIdx="3" clrIdx="0"/>
  <p:cmAuthor id="13" name="Author" initials="" lastIdx="0" clrIdx="1"/>
  <p:cmAuthor id="14" name="hyh" initials="" lastIdx="7" clrIdx="13"/>
  <p:cmAuthor id="15" name="李 刚" initials="" lastIdx="1" clrIdx="14"/>
  <p:cmAuthor id="16" name="李奉" initials="" lastIdx="1" clrIdx="15"/>
  <p:cmAuthor id="17" name="李 彤彤" initials="" lastIdx="1" clrIdx="16"/>
  <p:cmAuthor id="18" name="Microsoft" initials="" lastIdx="1" clrIdx="0"/>
  <p:cmAuthor id="19" name="Katherine Zimoulis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85B"/>
    <a:srgbClr val="000000"/>
    <a:srgbClr val="FEF0E2"/>
    <a:srgbClr val="040702"/>
    <a:srgbClr val="1E2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3" autoAdjust="0"/>
    <p:restoredTop sz="94651" autoAdjust="0"/>
  </p:normalViewPr>
  <p:slideViewPr>
    <p:cSldViewPr snapToGrid="0">
      <p:cViewPr varScale="1">
        <p:scale>
          <a:sx n="105" d="100"/>
          <a:sy n="105" d="100"/>
        </p:scale>
        <p:origin x="117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-15168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commentAuthors" Target="commentAuthor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gs" Target="tags/tag1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defRPr sz="1200" noProof="1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defRPr sz="1200" noProof="1" smtClean="0">
                <a:latin typeface="+mn-lt"/>
                <a:ea typeface="+mn-ea"/>
              </a:defRPr>
            </a:lvl1pPr>
          </a:lstStyle>
          <a:p>
            <a:fld id="{58654912-DA6C-4BDF-A280-1D616D2A026B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307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defRPr sz="1200" noProof="1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F45438B9-F07C-4AA7-8943-26644684337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24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F326809-FFA5-44EC-810F-B2B17E310418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4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29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29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A97AE3E-663F-422E-BE5F-B054955B4B2C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5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338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33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1874246-4831-4070-837E-C834AFDA784A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6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162050" y="1447800"/>
            <a:ext cx="3181350" cy="27432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4876802" y="1447800"/>
            <a:ext cx="5295898" cy="27432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7B074295-4467-4C13-9D81-4657D14443E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7315200" y="371475"/>
            <a:ext cx="3962400" cy="61150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F7B3E7B3-204C-442B-89F0-2B8DDB786FA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428750" y="2114550"/>
            <a:ext cx="4019550" cy="26289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743702" y="4229100"/>
            <a:ext cx="4019550" cy="26289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56778084-570B-446E-AD12-6B0C15DC8F9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38200" y="1009650"/>
            <a:ext cx="3295650" cy="49530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4448175" y="1009650"/>
            <a:ext cx="3295650" cy="49530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11" name="图片占位符 8"/>
          <p:cNvSpPr>
            <a:spLocks noGrp="1"/>
          </p:cNvSpPr>
          <p:nvPr>
            <p:ph type="pic" sz="quarter" idx="12"/>
          </p:nvPr>
        </p:nvSpPr>
        <p:spPr>
          <a:xfrm>
            <a:off x="8058150" y="1009650"/>
            <a:ext cx="3295650" cy="49530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0CF9B9B9-A98B-4CEC-A141-69A7842583A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7CE7D-31CF-437B-B73A-50481E947FE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更多方案资料加社长微信：</a:t>
            </a:r>
            <a:r>
              <a:rPr lang="en-US" altLang="zh-CN" dirty="0"/>
              <a:t>fanganshe18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5AF0B-CF47-46AF-BD2F-A544B066539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2A304D-9F5D-432E-8666-6FC9A3116D2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60E7DD-C985-44E0-8E66-592C639AD33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238250" y="1352550"/>
            <a:ext cx="1333500" cy="41529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6515100" y="1352550"/>
            <a:ext cx="1333500" cy="41529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BBA7CE09-CCB5-4C7C-8C39-D47481D8BF7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5505450" y="895350"/>
            <a:ext cx="5219700" cy="5200650"/>
          </a:xfrm>
          <a:custGeom>
            <a:avLst/>
            <a:gdLst>
              <a:gd name="connsiteX0" fmla="*/ 1924050 w 5219700"/>
              <a:gd name="connsiteY0" fmla="*/ 1085850 h 5200650"/>
              <a:gd name="connsiteX1" fmla="*/ 3295650 w 5219700"/>
              <a:gd name="connsiteY1" fmla="*/ 1085850 h 5200650"/>
              <a:gd name="connsiteX2" fmla="*/ 3295650 w 5219700"/>
              <a:gd name="connsiteY2" fmla="*/ 5200650 h 5200650"/>
              <a:gd name="connsiteX3" fmla="*/ 1924050 w 5219700"/>
              <a:gd name="connsiteY3" fmla="*/ 5200650 h 5200650"/>
              <a:gd name="connsiteX4" fmla="*/ 3848100 w 5219700"/>
              <a:gd name="connsiteY4" fmla="*/ 152400 h 5200650"/>
              <a:gd name="connsiteX5" fmla="*/ 5219700 w 5219700"/>
              <a:gd name="connsiteY5" fmla="*/ 152400 h 5200650"/>
              <a:gd name="connsiteX6" fmla="*/ 5219700 w 5219700"/>
              <a:gd name="connsiteY6" fmla="*/ 4267200 h 5200650"/>
              <a:gd name="connsiteX7" fmla="*/ 3848100 w 5219700"/>
              <a:gd name="connsiteY7" fmla="*/ 4267200 h 5200650"/>
              <a:gd name="connsiteX8" fmla="*/ 0 w 5219700"/>
              <a:gd name="connsiteY8" fmla="*/ 0 h 5200650"/>
              <a:gd name="connsiteX9" fmla="*/ 1371600 w 5219700"/>
              <a:gd name="connsiteY9" fmla="*/ 0 h 5200650"/>
              <a:gd name="connsiteX10" fmla="*/ 1371600 w 5219700"/>
              <a:gd name="connsiteY10" fmla="*/ 4114800 h 5200650"/>
              <a:gd name="connsiteX11" fmla="*/ 0 w 5219700"/>
              <a:gd name="connsiteY11" fmla="*/ 4114800 h 520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19700" h="5200650">
                <a:moveTo>
                  <a:pt x="1924050" y="1085850"/>
                </a:moveTo>
                <a:lnTo>
                  <a:pt x="3295650" y="1085850"/>
                </a:lnTo>
                <a:lnTo>
                  <a:pt x="3295650" y="5200650"/>
                </a:lnTo>
                <a:lnTo>
                  <a:pt x="1924050" y="5200650"/>
                </a:lnTo>
                <a:close/>
                <a:moveTo>
                  <a:pt x="3848100" y="152400"/>
                </a:moveTo>
                <a:lnTo>
                  <a:pt x="5219700" y="152400"/>
                </a:lnTo>
                <a:lnTo>
                  <a:pt x="5219700" y="4267200"/>
                </a:lnTo>
                <a:lnTo>
                  <a:pt x="3848100" y="4267200"/>
                </a:lnTo>
                <a:close/>
                <a:moveTo>
                  <a:pt x="0" y="0"/>
                </a:moveTo>
                <a:lnTo>
                  <a:pt x="1371600" y="0"/>
                </a:lnTo>
                <a:lnTo>
                  <a:pt x="1371600" y="4114800"/>
                </a:lnTo>
                <a:lnTo>
                  <a:pt x="0" y="4114800"/>
                </a:lnTo>
                <a:close/>
              </a:path>
            </a:pathLst>
          </a:custGeom>
        </p:spPr>
        <p:txBody>
          <a:bodyPr>
            <a:noAutofit/>
          </a:bodyPr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49CD0B86-2697-4874-9BB2-FB582E4EB3D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3552825" y="952500"/>
            <a:ext cx="5086350" cy="49530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51B006F0-CDBE-4528-93F4-0CE88994CBF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933450" y="1371600"/>
            <a:ext cx="2838450" cy="2762250"/>
          </a:xfrm>
          <a:prstGeom prst="ellipse">
            <a:avLst/>
          </a:prstGeo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8420100" y="1371600"/>
            <a:ext cx="2838450" cy="2762250"/>
          </a:xfrm>
          <a:prstGeom prst="ellipse">
            <a:avLst/>
          </a:prstGeo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164C410A-3041-4358-BE9A-95BA72C2987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485900" y="0"/>
            <a:ext cx="2438400" cy="43815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229100" y="3638550"/>
            <a:ext cx="2724150" cy="32194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4229100" y="1771650"/>
            <a:ext cx="2724150" cy="1657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4D7B450A-DB6E-4826-B7BC-03E61CA0671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543050" y="4171950"/>
            <a:ext cx="4114800" cy="26860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0CAE3DD3-D536-4C5F-8498-CD6C130E820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6515100" y="1200150"/>
            <a:ext cx="4476750" cy="4457700"/>
          </a:xfrm>
          <a:prstGeom prst="ellipse">
            <a:avLst/>
          </a:prstGeo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20E5FFB3-4222-465D-8354-69C09E9FBC8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2933700" y="1009650"/>
            <a:ext cx="2381250" cy="2895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2933700" y="4057650"/>
            <a:ext cx="2381250" cy="2800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308CB5D4-4717-4272-B628-CE8B9AAC254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390650" y="1162050"/>
            <a:ext cx="2571750" cy="3657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267200" y="1162050"/>
            <a:ext cx="2571750" cy="3657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BA76BF21-4A86-4C9A-9BE0-DF1A2F02EFB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581150" y="1866900"/>
            <a:ext cx="3352800" cy="1276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1581150" y="3352800"/>
            <a:ext cx="3352800" cy="1276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1581150" y="4838700"/>
            <a:ext cx="3352800" cy="1276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52407104-3C29-4FC3-B963-9249D79886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4514850" y="647700"/>
            <a:ext cx="2609850" cy="3943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7543800" y="647700"/>
            <a:ext cx="4152900" cy="3943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75BD4BC5-FE8C-4F63-BA3B-4F72FCA7708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609725" y="952500"/>
            <a:ext cx="8972550" cy="29718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2452C480-BDFA-4166-9846-5D4FE23513E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0823F2-7CC4-41FE-99E6-8B1073540A4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C892F4-B851-4965-B818-997F45678FF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2AF43116-1497-42A8-A383-E94637CCDA5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3790950" y="0"/>
            <a:ext cx="8401050" cy="43053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AEB888A4-2CA6-480C-88E1-0E2EAFE5E0B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5200650" y="1295400"/>
            <a:ext cx="5924550" cy="42672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4F6BC7C9-C387-45DD-A330-699F5877E88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009650" y="1333500"/>
            <a:ext cx="2095500" cy="4419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3448050" y="1333500"/>
            <a:ext cx="2095500" cy="4419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2"/>
          </p:nvPr>
        </p:nvSpPr>
        <p:spPr>
          <a:xfrm>
            <a:off x="5886450" y="1333500"/>
            <a:ext cx="2095500" cy="4419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166A9C69-4D07-4987-9856-81D88146724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C348F3-EC05-41D6-BA67-1A9B5574073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3000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slow" advTm="3000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162050" y="1447800"/>
            <a:ext cx="3181350" cy="27432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4876802" y="1447800"/>
            <a:ext cx="5295898" cy="27432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EDAB0D6B-EB1A-42F1-BD88-E7D09774A8D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7315200" y="371475"/>
            <a:ext cx="3962400" cy="61150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A89799BF-214C-4DDD-8069-9DEE984779C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428750" y="2114550"/>
            <a:ext cx="4019550" cy="26289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743702" y="4229100"/>
            <a:ext cx="4019550" cy="26289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EFE959A7-BDE6-482D-9F37-EB99A4B1D5F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38200" y="1009650"/>
            <a:ext cx="3295650" cy="49530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4448175" y="1009650"/>
            <a:ext cx="3295650" cy="49530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11" name="图片占位符 8"/>
          <p:cNvSpPr>
            <a:spLocks noGrp="1"/>
          </p:cNvSpPr>
          <p:nvPr>
            <p:ph type="pic" sz="quarter" idx="12"/>
          </p:nvPr>
        </p:nvSpPr>
        <p:spPr>
          <a:xfrm>
            <a:off x="8058150" y="1009650"/>
            <a:ext cx="3295650" cy="49530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ECCD9135-EBB4-4E70-B1CE-2A7D186621A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B31B23-7118-49C5-90C3-6F41B4FDA28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2C3721-65B5-4EBA-AB81-DADE67D452F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057844-C3BC-4561-8161-9921D1274C1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C352C-BA3D-4063-B139-5D41A2304DF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238250" y="1352550"/>
            <a:ext cx="1333500" cy="41529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6515100" y="1352550"/>
            <a:ext cx="1333500" cy="41529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9C9DBB23-9371-46CE-83CA-1C65CDC6A23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5505450" y="895350"/>
            <a:ext cx="5219700" cy="5200650"/>
          </a:xfrm>
          <a:custGeom>
            <a:avLst/>
            <a:gdLst>
              <a:gd name="connsiteX0" fmla="*/ 1924050 w 5219700"/>
              <a:gd name="connsiteY0" fmla="*/ 1085850 h 5200650"/>
              <a:gd name="connsiteX1" fmla="*/ 3295650 w 5219700"/>
              <a:gd name="connsiteY1" fmla="*/ 1085850 h 5200650"/>
              <a:gd name="connsiteX2" fmla="*/ 3295650 w 5219700"/>
              <a:gd name="connsiteY2" fmla="*/ 5200650 h 5200650"/>
              <a:gd name="connsiteX3" fmla="*/ 1924050 w 5219700"/>
              <a:gd name="connsiteY3" fmla="*/ 5200650 h 5200650"/>
              <a:gd name="connsiteX4" fmla="*/ 3848100 w 5219700"/>
              <a:gd name="connsiteY4" fmla="*/ 152400 h 5200650"/>
              <a:gd name="connsiteX5" fmla="*/ 5219700 w 5219700"/>
              <a:gd name="connsiteY5" fmla="*/ 152400 h 5200650"/>
              <a:gd name="connsiteX6" fmla="*/ 5219700 w 5219700"/>
              <a:gd name="connsiteY6" fmla="*/ 4267200 h 5200650"/>
              <a:gd name="connsiteX7" fmla="*/ 3848100 w 5219700"/>
              <a:gd name="connsiteY7" fmla="*/ 4267200 h 5200650"/>
              <a:gd name="connsiteX8" fmla="*/ 0 w 5219700"/>
              <a:gd name="connsiteY8" fmla="*/ 0 h 5200650"/>
              <a:gd name="connsiteX9" fmla="*/ 1371600 w 5219700"/>
              <a:gd name="connsiteY9" fmla="*/ 0 h 5200650"/>
              <a:gd name="connsiteX10" fmla="*/ 1371600 w 5219700"/>
              <a:gd name="connsiteY10" fmla="*/ 4114800 h 5200650"/>
              <a:gd name="connsiteX11" fmla="*/ 0 w 5219700"/>
              <a:gd name="connsiteY11" fmla="*/ 4114800 h 520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19700" h="5200650">
                <a:moveTo>
                  <a:pt x="1924050" y="1085850"/>
                </a:moveTo>
                <a:lnTo>
                  <a:pt x="3295650" y="1085850"/>
                </a:lnTo>
                <a:lnTo>
                  <a:pt x="3295650" y="5200650"/>
                </a:lnTo>
                <a:lnTo>
                  <a:pt x="1924050" y="5200650"/>
                </a:lnTo>
                <a:close/>
                <a:moveTo>
                  <a:pt x="3848100" y="152400"/>
                </a:moveTo>
                <a:lnTo>
                  <a:pt x="5219700" y="152400"/>
                </a:lnTo>
                <a:lnTo>
                  <a:pt x="5219700" y="4267200"/>
                </a:lnTo>
                <a:lnTo>
                  <a:pt x="3848100" y="4267200"/>
                </a:lnTo>
                <a:close/>
                <a:moveTo>
                  <a:pt x="0" y="0"/>
                </a:moveTo>
                <a:lnTo>
                  <a:pt x="1371600" y="0"/>
                </a:lnTo>
                <a:lnTo>
                  <a:pt x="1371600" y="4114800"/>
                </a:lnTo>
                <a:lnTo>
                  <a:pt x="0" y="4114800"/>
                </a:lnTo>
                <a:close/>
              </a:path>
            </a:pathLst>
          </a:custGeom>
        </p:spPr>
        <p:txBody>
          <a:bodyPr>
            <a:noAutofit/>
          </a:bodyPr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FDEFE4B7-CF9A-42E5-A958-A1EDBA58A88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3552825" y="952500"/>
            <a:ext cx="5086350" cy="49530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F5545D4F-1003-4D66-86F8-6D5EA1AEDA8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933450" y="1371600"/>
            <a:ext cx="2838450" cy="2762250"/>
          </a:xfrm>
          <a:prstGeom prst="ellipse">
            <a:avLst/>
          </a:prstGeo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8420100" y="1371600"/>
            <a:ext cx="2838450" cy="2762250"/>
          </a:xfrm>
          <a:prstGeom prst="ellipse">
            <a:avLst/>
          </a:prstGeo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774E1223-D532-48DE-97A2-C4385604FA2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485900" y="0"/>
            <a:ext cx="2438400" cy="43815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229100" y="3638550"/>
            <a:ext cx="2724150" cy="32194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4229100" y="1771650"/>
            <a:ext cx="2724150" cy="1657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A37E9CDD-626B-4ACC-BB4D-D153CE31CF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543050" y="4171950"/>
            <a:ext cx="4114800" cy="26860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F3BFE21D-46F6-4E9D-B81F-8D1E5D32E7D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6515100" y="1200150"/>
            <a:ext cx="4476750" cy="4457700"/>
          </a:xfrm>
          <a:prstGeom prst="ellipse">
            <a:avLst/>
          </a:prstGeo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0C3448C4-BAAF-4ADC-B511-27EBB5C2BA1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2933700" y="1009650"/>
            <a:ext cx="2381250" cy="2895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2933700" y="4057650"/>
            <a:ext cx="2381250" cy="2800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702332FB-1C1D-437C-A608-0C2392DBBA8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390650" y="1162050"/>
            <a:ext cx="2571750" cy="3657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4267200" y="1162050"/>
            <a:ext cx="2571750" cy="3657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5C498FFC-8B5A-4336-BC78-B4E4B98314E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581150" y="1866900"/>
            <a:ext cx="3352800" cy="1276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1581150" y="3352800"/>
            <a:ext cx="3352800" cy="1276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/>
          </p:nvPr>
        </p:nvSpPr>
        <p:spPr>
          <a:xfrm>
            <a:off x="1581150" y="4838700"/>
            <a:ext cx="3352800" cy="1276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FB461557-E55C-4005-8497-5856B25091B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4514850" y="647700"/>
            <a:ext cx="2609850" cy="3943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7543800" y="647700"/>
            <a:ext cx="4152900" cy="394335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fld id="{B25EA462-87E2-4394-8162-D6695CF7618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609725" y="952500"/>
            <a:ext cx="8972550" cy="29718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855C5694-29E0-4901-959D-B8570FAD756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BD95B4-557D-43BC-93E2-1A5819FB76A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B75EDB-3FB9-4348-94EC-74ACB1DFF20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4E50EFF6-3BE1-4471-9DD3-D73DBAC9103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3790950" y="0"/>
            <a:ext cx="8401050" cy="43053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65F8542E-F23A-495C-B19A-95B2AF50B74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5200650" y="1295400"/>
            <a:ext cx="5924550" cy="42672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ED6076F8-E4E0-4D5F-8EC1-A7B948EB12A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009650" y="1333500"/>
            <a:ext cx="2095500" cy="4419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3448050" y="1333500"/>
            <a:ext cx="2095500" cy="4419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2"/>
          </p:nvPr>
        </p:nvSpPr>
        <p:spPr>
          <a:xfrm>
            <a:off x="5886450" y="1333500"/>
            <a:ext cx="2095500" cy="4419600"/>
          </a:xfrm>
        </p:spPr>
        <p:txBody>
          <a:bodyPr/>
          <a:lstStyle/>
          <a:p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A1DF83FA-5CA5-41D6-841B-3EF8F5AD7C2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0D8BD-B18B-400F-BA4D-F78FB78C95B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3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defRPr sz="12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微软雅黑" panose="020B0503020204020204" charset="-122"/>
              </a:defRPr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62A7160-FF01-4A6D-954C-90F53FDA2E7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transition spd="slow" advTm="3000">
    <p:fade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charset="-122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r>
              <a:rPr lang="zh-CN" altLang="en-US" dirty="0"/>
              <a:t>更多方案资料加社长微信：</a:t>
            </a:r>
            <a:r>
              <a:rPr lang="en-US" altLang="zh-CN" dirty="0"/>
              <a:t>fanganshe18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9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defRPr sz="1200" noProof="1" smtClean="0">
                <a:solidFill>
                  <a:schemeClr val="tx1">
                    <a:tint val="75000"/>
                  </a:schemeClr>
                </a:solidFill>
                <a:latin typeface="+mn-lt"/>
                <a:ea typeface="微软雅黑" panose="020B0503020204020204" charset="-122"/>
              </a:defRPr>
            </a:lvl1pPr>
          </a:lstStyle>
          <a:p>
            <a:fld id="{A62641E9-F19B-4FF3-AEC5-8EC85285319D}" type="datetimeFigureOut">
              <a:rPr lang="zh-CN" altLang="en-US"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9222306-509F-4018-80D3-BE692C948D9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</p:sldLayoutIdLst>
  <p:transition spd="slow" advTm="3000">
    <p:fade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charset="-122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4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" t="54755" r="3992" b="1527"/>
          <a:stretch>
            <a:fillRect/>
          </a:stretch>
        </p:blipFill>
        <p:spPr>
          <a:xfrm>
            <a:off x="0" y="0"/>
            <a:ext cx="12192000" cy="695228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934575" y="828675"/>
            <a:ext cx="1790700" cy="771525"/>
          </a:xfrm>
          <a:prstGeom prst="rect">
            <a:avLst/>
          </a:prstGeom>
          <a:solidFill>
            <a:srgbClr val="F3C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3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C8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5921031" y="4009967"/>
            <a:ext cx="1286510" cy="2010410"/>
          </a:xfrm>
          <a:prstGeom prst="rect">
            <a:avLst/>
          </a:prstGeom>
          <a:solidFill>
            <a:srgbClr val="FEF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8950" y="476250"/>
            <a:ext cx="4848225" cy="590804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6887501" y="3670877"/>
            <a:ext cx="4465955" cy="76200"/>
            <a:chOff x="9532" y="2582"/>
            <a:chExt cx="5883" cy="0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9532" y="2582"/>
              <a:ext cx="376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1649" y="2582"/>
              <a:ext cx="3767" cy="0"/>
            </a:xfrm>
            <a:prstGeom prst="line">
              <a:avLst/>
            </a:prstGeom>
            <a:ln w="76200">
              <a:solidFill>
                <a:srgbClr val="FEF0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矩形 48"/>
          <p:cNvSpPr/>
          <p:nvPr/>
        </p:nvSpPr>
        <p:spPr>
          <a:xfrm>
            <a:off x="8671851" y="4046162"/>
            <a:ext cx="1286510" cy="2010410"/>
          </a:xfrm>
          <a:prstGeom prst="rect">
            <a:avLst/>
          </a:prstGeom>
          <a:solidFill>
            <a:srgbClr val="FEF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6037871" y="4137603"/>
            <a:ext cx="3941445" cy="1623296"/>
            <a:chOff x="8992" y="2436"/>
            <a:chExt cx="6207" cy="2556"/>
          </a:xfrm>
        </p:grpSpPr>
        <p:sp>
          <p:nvSpPr>
            <p:cNvPr id="35" name="文本框 34"/>
            <p:cNvSpPr txBox="1"/>
            <p:nvPr/>
          </p:nvSpPr>
          <p:spPr>
            <a:xfrm>
              <a:off x="8992" y="2555"/>
              <a:ext cx="1749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9AC85B"/>
                  </a:solidFill>
                  <a:latin typeface="华文黑体" panose="02010600040101010101" charset="-122"/>
                  <a:ea typeface="华文黑体" panose="02010600040101010101" charset="-122"/>
                </a:rPr>
                <a:t>Part 01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992" y="3930"/>
              <a:ext cx="1749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9AC85B"/>
                  </a:solidFill>
                  <a:latin typeface="华文黑体" panose="02010600040101010101" charset="-122"/>
                  <a:ea typeface="华文黑体" panose="02010600040101010101" charset="-122"/>
                </a:rPr>
                <a:t>Part 03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3450" y="2436"/>
              <a:ext cx="1749" cy="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9AC85B"/>
                  </a:solidFill>
                  <a:latin typeface="华文黑体" panose="02010600040101010101" charset="-122"/>
                  <a:ea typeface="华文黑体" panose="02010600040101010101" charset="-122"/>
                </a:rPr>
                <a:t>Part 02</a:t>
              </a: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0942" y="2436"/>
              <a:ext cx="1906" cy="930"/>
              <a:chOff x="5881369" y="4019738"/>
              <a:chExt cx="1210391" cy="590726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5881369" y="4019738"/>
                <a:ext cx="1210391" cy="400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404040"/>
                    </a:solidFill>
                    <a:latin typeface="华文黑体" panose="02010600040101010101" charset="-122"/>
                    <a:ea typeface="华文黑体" panose="02010600040101010101" charset="-122"/>
                  </a:rPr>
                  <a:t>策划思路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5881369" y="4365286"/>
                <a:ext cx="1016635" cy="2451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000" b="1" dirty="0">
                    <a:latin typeface="华文黑体" panose="02010600040101010101" charset="-122"/>
                    <a:ea typeface="华文黑体" panose="02010600040101010101" charset="-122"/>
                  </a:rPr>
                  <a:t>item analysis</a:t>
                </a: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10896" y="3877"/>
              <a:ext cx="2194" cy="1115"/>
              <a:chOff x="3073682" y="4238978"/>
              <a:chExt cx="1393330" cy="708459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3119754" y="4238978"/>
                <a:ext cx="1235082" cy="4003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404040"/>
                    </a:solidFill>
                    <a:latin typeface="华文黑体" panose="02010600040101010101" charset="-122"/>
                    <a:ea typeface="华文黑体" panose="02010600040101010101" charset="-122"/>
                  </a:rPr>
                  <a:t>氛围布置</a:t>
                </a: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3073682" y="4701071"/>
                <a:ext cx="1393330" cy="2463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000" b="1" dirty="0">
                    <a:latin typeface="华文黑体" panose="02010600040101010101" charset="-122"/>
                    <a:ea typeface="华文黑体" panose="02010600040101010101" charset="-122"/>
                  </a:rPr>
                  <a:t> contents planning</a:t>
                </a:r>
              </a:p>
            </p:txBody>
          </p:sp>
        </p:grpSp>
      </p:grpSp>
      <p:sp>
        <p:nvSpPr>
          <p:cNvPr id="56" name="文本框 55"/>
          <p:cNvSpPr txBox="1"/>
          <p:nvPr/>
        </p:nvSpPr>
        <p:spPr>
          <a:xfrm>
            <a:off x="6832891" y="3228917"/>
            <a:ext cx="17513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rgbClr val="FEF0E2"/>
                </a:solidFill>
                <a:latin typeface="微软雅黑" panose="020B0503020204020204" charset="-122"/>
                <a:ea typeface="微软雅黑" panose="020B0503020204020204" charset="-122"/>
              </a:rPr>
              <a:t>ONTENT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5690526" y="2234507"/>
            <a:ext cx="117051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dirty="0">
                <a:solidFill>
                  <a:srgbClr val="FEF0E2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6854827" y="2301419"/>
            <a:ext cx="1706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sp>
        <p:nvSpPr>
          <p:cNvPr id="59" name="矩形 58"/>
          <p:cNvSpPr/>
          <p:nvPr/>
        </p:nvSpPr>
        <p:spPr>
          <a:xfrm>
            <a:off x="226695" y="203835"/>
            <a:ext cx="11738610" cy="6450330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796358" y="2712601"/>
            <a:ext cx="953442" cy="1005665"/>
            <a:chOff x="-252240" y="8405812"/>
            <a:chExt cx="6086475" cy="6419850"/>
          </a:xfrm>
        </p:grpSpPr>
        <p:pic>
          <p:nvPicPr>
            <p:cNvPr id="54" name="图形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52240" y="8405812"/>
              <a:ext cx="6086475" cy="6419850"/>
            </a:xfrm>
            <a:prstGeom prst="rect">
              <a:avLst/>
            </a:prstGeom>
          </p:spPr>
        </p:pic>
        <p:pic>
          <p:nvPicPr>
            <p:cNvPr id="55" name="图形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130375" y="10972799"/>
              <a:ext cx="1200150" cy="1285875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9990974" y="408421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404040"/>
                </a:solidFill>
                <a:latin typeface="华文黑体" panose="02010600040101010101" charset="-122"/>
                <a:ea typeface="华文黑体" panose="02010600040101010101" charset="-122"/>
              </a:rPr>
              <a:t>活动概述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990974" y="4445469"/>
            <a:ext cx="1459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>
                <a:latin typeface="华文黑体" panose="02010600040101010101" charset="-122"/>
                <a:ea typeface="华文黑体" panose="02010600040101010101" charset="-122"/>
              </a:rPr>
              <a:t>Bright spots appear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876038" y="5058508"/>
            <a:ext cx="1110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9AC85B"/>
                </a:solidFill>
                <a:latin typeface="华文黑体" panose="02010600040101010101" charset="-122"/>
                <a:ea typeface="华文黑体" panose="02010600040101010101" charset="-122"/>
              </a:rPr>
              <a:t>Part 03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0045991" y="506498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404040"/>
                </a:solidFill>
                <a:latin typeface="华文黑体" panose="02010600040101010101" charset="-122"/>
                <a:ea typeface="华文黑体" panose="02010600040101010101" charset="-122"/>
              </a:rPr>
              <a:t>活动内容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979316" y="5488947"/>
            <a:ext cx="13933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000" b="1" dirty="0">
                <a:latin typeface="华文黑体" panose="02010600040101010101" charset="-122"/>
                <a:ea typeface="华文黑体" panose="02010600040101010101" charset="-122"/>
              </a:rPr>
              <a:t> contents planning</a:t>
            </a:r>
          </a:p>
        </p:txBody>
      </p:sp>
    </p:spTree>
  </p:cSld>
  <p:clrMapOvr>
    <a:masterClrMapping/>
  </p:clrMapOvr>
  <p:transition spd="slow" advTm="3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9AC8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444500" y="698500"/>
            <a:ext cx="9855200" cy="539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3" name="矩形 12"/>
          <p:cNvSpPr/>
          <p:nvPr userDrawn="1"/>
        </p:nvSpPr>
        <p:spPr>
          <a:xfrm>
            <a:off x="939800" y="1092200"/>
            <a:ext cx="10579100" cy="5461000"/>
          </a:xfrm>
          <a:prstGeom prst="rect">
            <a:avLst/>
          </a:prstGeom>
          <a:solidFill>
            <a:srgbClr val="FEF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3" name="文本框 2"/>
          <p:cNvSpPr txBox="1"/>
          <p:nvPr/>
        </p:nvSpPr>
        <p:spPr>
          <a:xfrm>
            <a:off x="4868863" y="2160588"/>
            <a:ext cx="2454275" cy="708025"/>
          </a:xfrm>
          <a:prstGeom prst="rect">
            <a:avLst/>
          </a:prstGeom>
          <a:solidFill>
            <a:srgbClr val="9AC85B"/>
          </a:solidFill>
        </p:spPr>
        <p:txBody>
          <a:bodyPr wrap="none">
            <a:spAutoFit/>
          </a:bodyPr>
          <a:lstStyle/>
          <a:p>
            <a:pPr algn="ctr" fontAlgn="auto"/>
            <a:r>
              <a:rPr lang="en-US" altLang="zh-CN" sz="4000" spc="300" noProof="1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01</a:t>
            </a:r>
            <a:endParaRPr lang="zh-CN" altLang="en-US" sz="4000" spc="300" noProof="1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33952" y="3102856"/>
            <a:ext cx="3724096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6600" b="1" spc="300" noProof="1">
                <a:ln>
                  <a:solidFill>
                    <a:srgbClr val="00B050"/>
                  </a:solidFill>
                </a:ln>
                <a:solidFill>
                  <a:srgbClr val="1E2F13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策划思路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3379788" y="4264025"/>
            <a:ext cx="5349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en-US" altLang="zh-CN" sz="2000" b="1">
                <a:sym typeface="等线" panose="02010600030101010101" pitchFamily="2" charset="-122"/>
              </a:rPr>
              <a:t>Department work report</a:t>
            </a:r>
            <a:endParaRPr lang="zh-CN" altLang="en-US" sz="2000" b="1">
              <a:sym typeface="等线" panose="02010600030101010101" pitchFamily="2" charset="-122"/>
            </a:endParaRPr>
          </a:p>
        </p:txBody>
      </p:sp>
      <p:pic>
        <p:nvPicPr>
          <p:cNvPr id="16" name="图片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74300" y="4391025"/>
            <a:ext cx="1230313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 rot="5400000" flipH="1" flipV="1">
            <a:off x="24723" y="3654091"/>
            <a:ext cx="19796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/>
            <a:r>
              <a:rPr lang="en-US" altLang="zh-CN" sz="1400" b="1" spc="300" noProof="1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&lt;&lt;&lt;&lt;&lt;&lt;&lt;&lt;&lt;&lt;&lt;&lt;&lt;&lt;</a:t>
            </a:r>
            <a:endParaRPr lang="en-US" altLang="zh-CN" sz="1400" b="1" spc="300" noProof="1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92677" y="3129443"/>
            <a:ext cx="3724096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6600" b="1" spc="300" noProof="1">
                <a:solidFill>
                  <a:srgbClr val="9AC85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策划思路</a:t>
            </a:r>
          </a:p>
        </p:txBody>
      </p:sp>
      <p:pic>
        <p:nvPicPr>
          <p:cNvPr id="12" name="图片 11" descr="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99322" y="3808079"/>
            <a:ext cx="4447471" cy="3496643"/>
          </a:xfrm>
          <a:prstGeom prst="rect">
            <a:avLst/>
          </a:prstGeom>
        </p:spPr>
      </p:pic>
      <p:pic>
        <p:nvPicPr>
          <p:cNvPr id="17" name="图形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20000">
            <a:off x="1585077" y="2573162"/>
            <a:ext cx="1007110" cy="1002665"/>
          </a:xfrm>
          <a:prstGeom prst="rect">
            <a:avLst/>
          </a:prstGeom>
        </p:spPr>
      </p:pic>
      <p:pic>
        <p:nvPicPr>
          <p:cNvPr id="18" name="图形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408631">
            <a:off x="781167" y="1782587"/>
            <a:ext cx="1297305" cy="232473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-13853" y="3554872"/>
            <a:ext cx="2551430" cy="2205990"/>
            <a:chOff x="6682" y="7033"/>
            <a:chExt cx="4018" cy="3474"/>
          </a:xfrm>
        </p:grpSpPr>
        <p:grpSp>
          <p:nvGrpSpPr>
            <p:cNvPr id="21" name="组合 20"/>
            <p:cNvGrpSpPr/>
            <p:nvPr/>
          </p:nvGrpSpPr>
          <p:grpSpPr>
            <a:xfrm>
              <a:off x="6682" y="7033"/>
              <a:ext cx="4018" cy="3475"/>
              <a:chOff x="4782" y="-144"/>
              <a:chExt cx="6236" cy="5394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7051" y="-144"/>
                <a:ext cx="3967" cy="3967"/>
              </a:xfrm>
              <a:prstGeom prst="ellipse">
                <a:avLst/>
              </a:prstGeom>
              <a:solidFill>
                <a:srgbClr val="EFA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782" y="549"/>
                <a:ext cx="4701" cy="4701"/>
              </a:xfrm>
              <a:prstGeom prst="ellipse">
                <a:avLst/>
              </a:prstGeom>
              <a:pattFill prst="wdDnDiag">
                <a:fgClr>
                  <a:srgbClr val="E7E6E6"/>
                </a:fgClr>
                <a:bgClr>
                  <a:srgbClr val="00935D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7044" y="8007"/>
              <a:ext cx="2674" cy="188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VIGOUR 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OF 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LIFE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HAPPY LIFE</a:t>
              </a:r>
              <a:endParaRPr lang="zh-CN" altLang="en-US" dirty="0"/>
            </a:p>
          </p:txBody>
        </p:sp>
        <p:pic>
          <p:nvPicPr>
            <p:cNvPr id="23" name="图片 22" descr="10dc0719e989f0e27d9571caa837c9548510429e28821-fHRChM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7733" y="8446"/>
              <a:ext cx="1985" cy="109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15" grpId="0"/>
      <p:bldP spid="20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"/>
            <a:ext cx="12192000" cy="685323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561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19" name="矩形 25" descr="e7d195523061f1c0092ce48a5fc95870a0687ac45bc8b2caB227BFDC40F9DB2B7A559DE97B8BDC6E716585DDCE188C7BF488BAA08C98985C74A3E1B5E305210FABE6A8AE2A6A8AB67019A6860E9B7AF5090AFD7F6BE7AEE9528FA7B580E9B816D4E98F6E0D385F8E44D3934B4DF703AC755ABD485CF54F1FC81EF3534075616C7408C8A128A5BF8E2E498CF550271BC70F40D02ADDA85F53"/>
          <p:cNvSpPr>
            <a:spLocks noChangeArrowheads="1"/>
          </p:cNvSpPr>
          <p:nvPr/>
        </p:nvSpPr>
        <p:spPr bwMode="auto">
          <a:xfrm>
            <a:off x="658813" y="2200459"/>
            <a:ext cx="4984750" cy="3353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暑假的天 温和而不疏淡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热烈但不拘束  阳光热情  草木欣然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人间最美最生动的夏日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用音乐点燃盛夏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露营音乐节震撼来袭超燃音浪，</a:t>
            </a:r>
            <a:r>
              <a:rPr lang="en-US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FUN</a:t>
            </a:r>
            <a:r>
              <a: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肆去躁，不止音乐</a:t>
            </a:r>
            <a:endParaRPr lang="en-US" altLang="zh-CN" sz="2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9221" name="文本框 4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i="1" u="sng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策划思路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90"/>
          <a:stretch>
            <a:fillRect/>
          </a:stretch>
        </p:blipFill>
        <p:spPr>
          <a:xfrm>
            <a:off x="0" y="-27214"/>
            <a:ext cx="12192000" cy="6885214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0" y="0"/>
            <a:ext cx="12192000" cy="685561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The role of the designer is that of…"/>
          <p:cNvSpPr txBox="1">
            <a:spLocks noChangeArrowheads="1"/>
          </p:cNvSpPr>
          <p:nvPr/>
        </p:nvSpPr>
        <p:spPr bwMode="auto">
          <a:xfrm>
            <a:off x="3604986" y="1928077"/>
            <a:ext cx="7803243" cy="3897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12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defTabSz="412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defTabSz="412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defTabSz="412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defTabSz="412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defTabSz="412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defTabSz="412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defTabSz="412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defTabSz="41275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r" hangingPunct="0">
              <a:lnSpc>
                <a:spcPct val="18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「 超多好玩，夏日这儿耍！」</a:t>
            </a:r>
          </a:p>
          <a:p>
            <a:pPr algn="r" hangingPunct="0">
              <a:lnSpc>
                <a:spcPct val="18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从忙碌的城市生活逃进山谷音乐节</a:t>
            </a:r>
          </a:p>
          <a:p>
            <a:pPr algn="r" hangingPunct="0">
              <a:lnSpc>
                <a:spcPct val="18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简直是一个难得放松的好机会</a:t>
            </a:r>
          </a:p>
          <a:p>
            <a:pPr algn="r" hangingPunct="0">
              <a:lnSpc>
                <a:spcPct val="18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夏日露营✖水枪大战✖电音炸场✖</a:t>
            </a:r>
          </a:p>
          <a:p>
            <a:pPr algn="r" hangingPunct="0">
              <a:lnSpc>
                <a:spcPct val="18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美食市集✖超多好玩</a:t>
            </a:r>
          </a:p>
          <a:p>
            <a:pPr algn="r" hangingPunct="0">
              <a:lnSpc>
                <a:spcPct val="18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一起筑造夏日美好的时光</a:t>
            </a:r>
          </a:p>
        </p:txBody>
      </p:sp>
      <p:sp>
        <p:nvSpPr>
          <p:cNvPr id="6" name="平行四边形 5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11272" name="文本框 6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i="1" u="sng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策划思路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94"/>
          <a:stretch>
            <a:fillRect/>
          </a:stretch>
        </p:blipFill>
        <p:spPr>
          <a:xfrm>
            <a:off x="1" y="0"/>
            <a:ext cx="12216436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0"/>
            <a:ext cx="12192000" cy="685561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17" name="文本框 1"/>
          <p:cNvSpPr txBox="1">
            <a:spLocks noChangeArrowheads="1"/>
          </p:cNvSpPr>
          <p:nvPr/>
        </p:nvSpPr>
        <p:spPr bwMode="auto">
          <a:xfrm>
            <a:off x="716623" y="2166825"/>
            <a:ext cx="4368800" cy="341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蓝天，碧水，绿地，山风</a:t>
            </a:r>
          </a:p>
          <a:p>
            <a:pPr algn="just">
              <a:lnSpc>
                <a:spcPct val="15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即便只是坐在这里，</a:t>
            </a:r>
          </a:p>
          <a:p>
            <a:pPr algn="just">
              <a:lnSpc>
                <a:spcPct val="15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也能惬意消磨时光</a:t>
            </a:r>
          </a:p>
          <a:p>
            <a:pPr algn="just">
              <a:lnSpc>
                <a:spcPct val="15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快约上你的好友来</a:t>
            </a:r>
          </a:p>
          <a:p>
            <a:pPr algn="just">
              <a:lnSpc>
                <a:spcPct val="15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露营音乐节</a:t>
            </a:r>
          </a:p>
          <a:p>
            <a:pPr algn="just">
              <a:lnSpc>
                <a:spcPct val="150000"/>
              </a:lnSpc>
            </a:pPr>
            <a:r>
              <a:rPr lang="zh-CN" altLang="zh-CN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一起尽情造梦吧！</a:t>
            </a:r>
          </a:p>
        </p:txBody>
      </p:sp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13320" name="文本框 4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i="1" u="sng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策划思路</a:t>
            </a:r>
          </a:p>
        </p:txBody>
      </p:sp>
      <p:sp>
        <p:nvSpPr>
          <p:cNvPr id="7" name="椭圆 6"/>
          <p:cNvSpPr/>
          <p:nvPr/>
        </p:nvSpPr>
        <p:spPr>
          <a:xfrm>
            <a:off x="8605838" y="4330700"/>
            <a:ext cx="288925" cy="317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0"/>
            <a:ext cx="12192000" cy="685561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752725" y="3379146"/>
            <a:ext cx="6686550" cy="8744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pc="300" noProof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在尘世中生活，在山野里做梦。来这里，逃离所有，炫一场拥抱自然的微旅行！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438650" y="2604446"/>
            <a:ext cx="33147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/>
            <a:r>
              <a:rPr lang="zh-CN" altLang="en-US" sz="4000" spc="300" noProof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露营の音乐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9AC8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444500" y="698500"/>
            <a:ext cx="9855200" cy="539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3" name="矩形 12"/>
          <p:cNvSpPr/>
          <p:nvPr userDrawn="1"/>
        </p:nvSpPr>
        <p:spPr>
          <a:xfrm>
            <a:off x="939800" y="1092200"/>
            <a:ext cx="10579100" cy="5461000"/>
          </a:xfrm>
          <a:prstGeom prst="rect">
            <a:avLst/>
          </a:prstGeom>
          <a:solidFill>
            <a:srgbClr val="FEF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pic>
        <p:nvPicPr>
          <p:cNvPr id="16" name="图片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74300" y="4391025"/>
            <a:ext cx="1230313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 rot="5400000" flipH="1" flipV="1">
            <a:off x="24723" y="3654091"/>
            <a:ext cx="19796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/>
            <a:r>
              <a:rPr lang="en-US" altLang="zh-CN" sz="1400" b="1" spc="300" noProof="1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&lt;&lt;&lt;&lt;&lt;&lt;&lt;&lt;&lt;&lt;&lt;&lt;&lt;&lt;</a:t>
            </a:r>
            <a:endParaRPr lang="en-US" altLang="zh-CN" sz="1400" b="1" spc="300" noProof="1">
              <a:solidFill>
                <a:schemeClr val="accent6"/>
              </a:solidFill>
              <a:cs typeface="+mn-ea"/>
              <a:sym typeface="+mn-lt"/>
            </a:endParaRPr>
          </a:p>
        </p:txBody>
      </p:sp>
      <p:pic>
        <p:nvPicPr>
          <p:cNvPr id="12" name="图片 11" descr="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99322" y="3808079"/>
            <a:ext cx="4447471" cy="3496643"/>
          </a:xfrm>
          <a:prstGeom prst="rect">
            <a:avLst/>
          </a:prstGeom>
        </p:spPr>
      </p:pic>
      <p:pic>
        <p:nvPicPr>
          <p:cNvPr id="17" name="图形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20000">
            <a:off x="1585077" y="2573162"/>
            <a:ext cx="1007110" cy="1002665"/>
          </a:xfrm>
          <a:prstGeom prst="rect">
            <a:avLst/>
          </a:prstGeom>
        </p:spPr>
      </p:pic>
      <p:pic>
        <p:nvPicPr>
          <p:cNvPr id="18" name="图形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408631">
            <a:off x="781167" y="1782587"/>
            <a:ext cx="1297305" cy="232473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-13853" y="3554872"/>
            <a:ext cx="2551430" cy="2205990"/>
            <a:chOff x="6682" y="7033"/>
            <a:chExt cx="4018" cy="3474"/>
          </a:xfrm>
        </p:grpSpPr>
        <p:grpSp>
          <p:nvGrpSpPr>
            <p:cNvPr id="21" name="组合 20"/>
            <p:cNvGrpSpPr/>
            <p:nvPr/>
          </p:nvGrpSpPr>
          <p:grpSpPr>
            <a:xfrm>
              <a:off x="6682" y="7033"/>
              <a:ext cx="4018" cy="3475"/>
              <a:chOff x="4782" y="-144"/>
              <a:chExt cx="6236" cy="5394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7051" y="-144"/>
                <a:ext cx="3967" cy="3967"/>
              </a:xfrm>
              <a:prstGeom prst="ellipse">
                <a:avLst/>
              </a:prstGeom>
              <a:solidFill>
                <a:srgbClr val="EFA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782" y="549"/>
                <a:ext cx="4701" cy="4701"/>
              </a:xfrm>
              <a:prstGeom prst="ellipse">
                <a:avLst/>
              </a:prstGeom>
              <a:pattFill prst="wdDnDiag">
                <a:fgClr>
                  <a:srgbClr val="E7E6E6"/>
                </a:fgClr>
                <a:bgClr>
                  <a:srgbClr val="00935D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7044" y="8007"/>
              <a:ext cx="2674" cy="188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VIGOUR 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OF 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LIFE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HAPPY LIFE</a:t>
              </a:r>
              <a:endParaRPr lang="zh-CN" altLang="en-US" dirty="0"/>
            </a:p>
          </p:txBody>
        </p:sp>
        <p:pic>
          <p:nvPicPr>
            <p:cNvPr id="23" name="图片 22" descr="10dc0719e989f0e27d9571caa837c9548510429e28821-fHRChM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7733" y="8446"/>
              <a:ext cx="1985" cy="1094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/>
        </p:nvSpPr>
        <p:spPr>
          <a:xfrm>
            <a:off x="4868863" y="2160588"/>
            <a:ext cx="2454275" cy="708025"/>
          </a:xfrm>
          <a:prstGeom prst="rect">
            <a:avLst/>
          </a:prstGeom>
          <a:solidFill>
            <a:srgbClr val="9AC85B"/>
          </a:solidFill>
        </p:spPr>
        <p:txBody>
          <a:bodyPr wrap="none">
            <a:spAutoFit/>
          </a:bodyPr>
          <a:lstStyle/>
          <a:p>
            <a:pPr algn="ctr" fontAlgn="auto"/>
            <a:r>
              <a:rPr lang="en-US" altLang="zh-CN" sz="4000" spc="300" noProof="1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02</a:t>
            </a:r>
            <a:endParaRPr lang="zh-CN" altLang="en-US" sz="4000" spc="300" noProof="1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251959" y="3102856"/>
            <a:ext cx="3688080" cy="11068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6600" b="1" spc="300" noProof="1">
                <a:ln>
                  <a:solidFill>
                    <a:srgbClr val="00B050"/>
                  </a:solidFill>
                </a:ln>
                <a:solidFill>
                  <a:srgbClr val="1E2F13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活动概述</a:t>
            </a: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3379788" y="4264025"/>
            <a:ext cx="5349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en-US" altLang="zh-CN" sz="2000" b="1">
                <a:sym typeface="等线" panose="02010600030101010101" pitchFamily="2" charset="-122"/>
              </a:rPr>
              <a:t>Department work report</a:t>
            </a:r>
            <a:endParaRPr lang="zh-CN" altLang="en-US" sz="2000" b="1">
              <a:sym typeface="等线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10050" y="3151188"/>
            <a:ext cx="3687763" cy="1106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6600" b="1" spc="300" noProof="1">
                <a:solidFill>
                  <a:srgbClr val="9AC85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活动概述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 bldLvl="0" animBg="1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821295" y="4563110"/>
            <a:ext cx="2894965" cy="295275"/>
          </a:xfrm>
          <a:prstGeom prst="rect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815580" y="4181475"/>
            <a:ext cx="3906520" cy="295275"/>
          </a:xfrm>
          <a:prstGeom prst="rect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066663" y="5233814"/>
            <a:ext cx="6482080" cy="341630"/>
          </a:xfrm>
          <a:prstGeom prst="ellipse">
            <a:avLst/>
          </a:prstGeom>
          <a:solidFill>
            <a:srgbClr val="EFA18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grpSp>
        <p:nvGrpSpPr>
          <p:cNvPr id="9" name="组合 8"/>
          <p:cNvGrpSpPr/>
          <p:nvPr/>
        </p:nvGrpSpPr>
        <p:grpSpPr>
          <a:xfrm>
            <a:off x="479425" y="1088390"/>
            <a:ext cx="4362450" cy="5231130"/>
            <a:chOff x="134" y="1013"/>
            <a:chExt cx="7719" cy="9255"/>
          </a:xfrm>
        </p:grpSpPr>
        <p:pic>
          <p:nvPicPr>
            <p:cNvPr id="19" name="图片 18" descr="10dc0719e989f0e27d9571caa837c9548510429e28821-fHRChM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3" y="1013"/>
              <a:ext cx="7190" cy="6082"/>
            </a:xfrm>
            <a:prstGeom prst="rect">
              <a:avLst/>
            </a:prstGeom>
          </p:spPr>
        </p:pic>
        <p:pic>
          <p:nvPicPr>
            <p:cNvPr id="2" name="图片 1" descr="10dc0719e989f0e27d9571caa837c9548510429e28821-fHRChM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4" y="7310"/>
              <a:ext cx="5368" cy="2958"/>
            </a:xfrm>
            <a:prstGeom prst="rect">
              <a:avLst/>
            </a:prstGeom>
          </p:spPr>
        </p:pic>
        <p:pic>
          <p:nvPicPr>
            <p:cNvPr id="20" name="图片 19" descr="10dc0719e989f0e27d9571caa837c9548510429e28821-fHRChM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5986" y="6394"/>
              <a:ext cx="981" cy="3874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3195320" y="804863"/>
            <a:ext cx="2551298" cy="2206843"/>
            <a:chOff x="4782" y="-144"/>
            <a:chExt cx="6236" cy="5394"/>
          </a:xfrm>
        </p:grpSpPr>
        <p:sp>
          <p:nvSpPr>
            <p:cNvPr id="7" name="椭圆 6"/>
            <p:cNvSpPr/>
            <p:nvPr/>
          </p:nvSpPr>
          <p:spPr>
            <a:xfrm>
              <a:off x="7051" y="-144"/>
              <a:ext cx="3967" cy="3967"/>
            </a:xfrm>
            <a:prstGeom prst="ellipse">
              <a:avLst/>
            </a:prstGeom>
            <a:solidFill>
              <a:srgbClr val="EFA1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782" y="549"/>
              <a:ext cx="4701" cy="4701"/>
            </a:xfrm>
            <a:prstGeom prst="ellipse">
              <a:avLst/>
            </a:prstGeom>
            <a:pattFill prst="wdDnDiag">
              <a:fgClr>
                <a:srgbClr val="E7E6E6"/>
              </a:fgClr>
              <a:bgClr>
                <a:srgbClr val="00935D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425190" y="1423670"/>
            <a:ext cx="1697990" cy="11988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VIGOUR </a:t>
            </a:r>
          </a:p>
          <a:p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OF </a:t>
            </a:r>
          </a:p>
          <a:p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LIFE</a:t>
            </a:r>
          </a:p>
          <a:p>
            <a:r>
              <a:rPr lang="en-US" altLang="zh-CN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HAPPY LIFE</a:t>
            </a:r>
            <a:endParaRPr lang="zh-CN" altLang="en-US"/>
          </a:p>
        </p:txBody>
      </p:sp>
      <p:pic>
        <p:nvPicPr>
          <p:cNvPr id="21" name="图片 20" descr="10dc0719e989f0e27d9571caa837c9548510429e28821-fHRChM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862705" y="1702435"/>
            <a:ext cx="1260475" cy="69469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 rot="5400000">
            <a:off x="-302260" y="2169160"/>
            <a:ext cx="249872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en-US" altLang="zh-CN"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VIGOUR OF LIFE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327275" y="4641850"/>
            <a:ext cx="116649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en-US" altLang="zh-CN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HAPPY </a:t>
            </a:r>
          </a:p>
          <a:p>
            <a:pPr algn="r"/>
            <a:r>
              <a:rPr lang="en-US" altLang="zh-CN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黑简体" panose="02000000000000000000" charset="-122"/>
                <a:ea typeface="方正正黑简体" panose="02000000000000000000" charset="-122"/>
                <a:sym typeface="+mn-ea"/>
              </a:rPr>
              <a:t>LIFE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5066663" y="2959537"/>
            <a:ext cx="6793947" cy="2032000"/>
            <a:chOff x="7078" y="3743"/>
            <a:chExt cx="10699" cy="3200"/>
          </a:xfrm>
        </p:grpSpPr>
        <p:sp>
          <p:nvSpPr>
            <p:cNvPr id="30" name="文本框 29"/>
            <p:cNvSpPr txBox="1"/>
            <p:nvPr/>
          </p:nvSpPr>
          <p:spPr>
            <a:xfrm>
              <a:off x="9683" y="4007"/>
              <a:ext cx="8094" cy="2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fontAlgn="auto">
                <a:lnSpc>
                  <a:spcPct val="100000"/>
                </a:lnSpc>
              </a:pPr>
              <a:r>
                <a:rPr lang="zh-CN" altLang="en-US" sz="1600" dirty="0">
                  <a:latin typeface="+mn-lt"/>
                  <a:ea typeface="+mn-ea"/>
                  <a:cs typeface="+mn-ea"/>
                </a:rPr>
                <a:t>活动主题：</a:t>
              </a:r>
              <a:r>
                <a:rPr lang="zh-CN" altLang="en-US" sz="1600" noProof="1">
                  <a:latin typeface="+mn-lt"/>
                  <a:ea typeface="+mn-ea"/>
                  <a:cs typeface="+mn-ea"/>
                  <a:sym typeface="+mn-lt"/>
                </a:rPr>
                <a:t>正是在夏音乐节</a:t>
              </a:r>
              <a:endParaRPr lang="zh-CN" altLang="en-US" sz="1600" dirty="0">
                <a:latin typeface="+mn-lt"/>
                <a:ea typeface="+mn-ea"/>
                <a:cs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latin typeface="+mn-lt"/>
                  <a:ea typeface="+mn-ea"/>
                  <a:cs typeface="+mn-ea"/>
                  <a:sym typeface="+mn-ea"/>
                </a:rPr>
                <a:t>活动</a:t>
              </a:r>
              <a:r>
                <a:rPr lang="zh-CN" altLang="en-US" sz="1600" dirty="0">
                  <a:latin typeface="+mn-lt"/>
                  <a:ea typeface="+mn-ea"/>
                  <a:cs typeface="+mn-ea"/>
                </a:rPr>
                <a:t>时间：暑期</a:t>
              </a:r>
              <a:br>
                <a:rPr lang="en-US" altLang="zh-CN" sz="1600" dirty="0">
                  <a:latin typeface="+mn-lt"/>
                  <a:ea typeface="+mn-ea"/>
                  <a:cs typeface="+mn-ea"/>
                </a:rPr>
              </a:br>
              <a:r>
                <a:rPr lang="zh-CN" altLang="en-US" sz="1600" dirty="0">
                  <a:latin typeface="+mn-lt"/>
                  <a:ea typeface="+mn-ea"/>
                  <a:cs typeface="+mn-ea"/>
                  <a:sym typeface="+mn-ea"/>
                </a:rPr>
                <a:t>活动</a:t>
              </a:r>
              <a:r>
                <a:rPr lang="zh-CN" altLang="en-US" sz="1600" dirty="0">
                  <a:latin typeface="+mn-lt"/>
                  <a:ea typeface="+mn-ea"/>
                  <a:cs typeface="+mn-ea"/>
                </a:rPr>
                <a:t>地点：销售中心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latin typeface="+mn-lt"/>
                  <a:ea typeface="+mn-ea"/>
                  <a:cs typeface="+mn-ea"/>
                  <a:sym typeface="+mn-ea"/>
                </a:rPr>
                <a:t>参与对象：</a:t>
              </a:r>
              <a:r>
                <a:rPr lang="zh-CN" altLang="en-US" sz="1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ea"/>
                </a:rPr>
                <a:t>新老业主、意向客户、潜在客户、到访客户</a:t>
              </a:r>
              <a:endPara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latin typeface="+mn-lt"/>
                  <a:ea typeface="+mn-ea"/>
                  <a:cs typeface="+mn-ea"/>
                </a:rPr>
                <a:t>风格需求：</a:t>
              </a:r>
              <a:r>
                <a:rPr lang="zh-CN" altLang="en-US" sz="1600" dirty="0">
                  <a:solidFill>
                    <a:schemeClr val="bg1"/>
                  </a:solidFill>
                  <a:latin typeface="+mn-lt"/>
                  <a:ea typeface="+mn-ea"/>
                  <a:cs typeface="+mn-ea"/>
                </a:rPr>
                <a:t>活泼、年轻化、富有创意趣味性</a:t>
              </a:r>
            </a:p>
          </p:txBody>
        </p:sp>
        <p:sp>
          <p:nvSpPr>
            <p:cNvPr id="31" name="TextBox 1"/>
            <p:cNvSpPr txBox="1"/>
            <p:nvPr/>
          </p:nvSpPr>
          <p:spPr>
            <a:xfrm>
              <a:off x="7078" y="4044"/>
              <a:ext cx="2527" cy="2778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algn="r">
                <a:lnSpc>
                  <a:spcPts val="1200"/>
                </a:lnSpc>
                <a:tabLst>
                  <a:tab pos="266700" algn="l"/>
                  <a:tab pos="355600" algn="l"/>
                  <a:tab pos="381000" algn="l"/>
                  <a:tab pos="457200" algn="l"/>
                  <a:tab pos="546100" algn="l"/>
                  <a:tab pos="584200" algn="l"/>
                </a:tabLst>
              </a:pPr>
              <a:r>
                <a:rPr lang="en-US" altLang="zh-CN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HAKUYOCaoShu3500" panose="02000600000000000000" charset="-122"/>
                </a:rPr>
                <a:t>		</a:t>
              </a:r>
              <a:r>
                <a:rPr lang="en-US" altLang="zh-CN" sz="140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Copperplate Gothic Bold" panose="020E0705020206020404" pitchFamily="18" charset="0"/>
                </a:rPr>
                <a:t>Activity</a:t>
              </a:r>
              <a:r>
                <a:rPr lang="en-US" altLang="zh-CN" sz="140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40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Copperplate Gothic Bold" panose="020E0705020206020404" pitchFamily="18" charset="0"/>
                </a:rPr>
                <a:t>theme</a:t>
              </a:r>
            </a:p>
            <a:p>
              <a:pPr algn="r">
                <a:lnSpc>
                  <a:spcPts val="1200"/>
                </a:lnSpc>
                <a:tabLst>
                  <a:tab pos="266700" algn="l"/>
                  <a:tab pos="355600" algn="l"/>
                  <a:tab pos="381000" algn="l"/>
                  <a:tab pos="457200" algn="l"/>
                  <a:tab pos="546100" algn="l"/>
                  <a:tab pos="584200" algn="l"/>
                </a:tabLst>
              </a:pPr>
              <a:endPara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HAKUYOCaoShu3500" panose="02000600000000000000" charset="-122"/>
              </a:endParaRPr>
            </a:p>
            <a:p>
              <a:pPr algn="r">
                <a:lnSpc>
                  <a:spcPts val="2000"/>
                </a:lnSpc>
                <a:tabLst>
                  <a:tab pos="266700" algn="l"/>
                  <a:tab pos="355600" algn="l"/>
                  <a:tab pos="381000" algn="l"/>
                  <a:tab pos="457200" algn="l"/>
                  <a:tab pos="546100" algn="l"/>
                  <a:tab pos="584200" algn="l"/>
                </a:tabLst>
              </a:pPr>
              <a:r>
                <a:rPr lang="en-US" altLang="zh-CN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HAKUYOCaoShu3500" panose="02000600000000000000" charset="-122"/>
                </a:rPr>
                <a:t>					</a:t>
              </a:r>
              <a:r>
                <a:rPr lang="en-US" altLang="zh-CN" sz="140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Copperplate Gothic Bold" panose="020E0705020206020404" pitchFamily="18" charset="0"/>
                </a:rPr>
                <a:t>Activity</a:t>
              </a:r>
              <a:r>
                <a:rPr lang="en-US" altLang="zh-CN" sz="140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40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Copperplate Gothic Bold" panose="020E0705020206020404" pitchFamily="18" charset="0"/>
                </a:rPr>
                <a:t>time</a:t>
              </a:r>
            </a:p>
            <a:p>
              <a:pPr algn="r">
                <a:lnSpc>
                  <a:spcPts val="1000"/>
                </a:lnSpc>
              </a:pPr>
              <a:endPara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HAKUYOCaoShu3500" panose="02000600000000000000" charset="-122"/>
              </a:endParaRPr>
            </a:p>
            <a:p>
              <a:pPr algn="r">
                <a:lnSpc>
                  <a:spcPts val="1500"/>
                </a:lnSpc>
                <a:tabLst>
                  <a:tab pos="266700" algn="l"/>
                  <a:tab pos="355600" algn="l"/>
                  <a:tab pos="381000" algn="l"/>
                  <a:tab pos="457200" algn="l"/>
                  <a:tab pos="546100" algn="l"/>
                  <a:tab pos="584200" algn="l"/>
                </a:tabLst>
              </a:pPr>
              <a:r>
                <a:rPr lang="en-US" altLang="zh-CN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HAKUYOCaoShu3500" panose="02000600000000000000" charset="-122"/>
                </a:rPr>
                <a:t>						</a:t>
              </a:r>
              <a:r>
                <a:rPr lang="en-US" altLang="zh-CN" sz="140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Copperplate Gothic Bold" panose="020E0705020206020404" pitchFamily="18" charset="0"/>
                </a:rPr>
                <a:t>Activity</a:t>
              </a:r>
              <a:r>
                <a:rPr lang="en-US" altLang="zh-CN" sz="140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40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Copperplate Gothic Bold" panose="020E0705020206020404" pitchFamily="18" charset="0"/>
                </a:rPr>
                <a:t>site</a:t>
              </a:r>
            </a:p>
            <a:p>
              <a:pPr algn="r">
                <a:lnSpc>
                  <a:spcPts val="1000"/>
                </a:lnSpc>
              </a:pPr>
              <a:endParaRPr lang="en-US" altLang="zh-CN" sz="140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pperplate Gothic Bold" panose="020E0705020206020404" pitchFamily="18" charset="0"/>
              </a:endParaRPr>
            </a:p>
            <a:p>
              <a:pPr algn="r">
                <a:lnSpc>
                  <a:spcPts val="1000"/>
                </a:lnSpc>
              </a:pPr>
              <a:endPara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HAKUYOCaoShu3500" panose="02000600000000000000" charset="-122"/>
              </a:endParaRPr>
            </a:p>
            <a:p>
              <a:pPr algn="r">
                <a:lnSpc>
                  <a:spcPts val="1500"/>
                </a:lnSpc>
                <a:tabLst>
                  <a:tab pos="266700" algn="l"/>
                  <a:tab pos="355600" algn="l"/>
                  <a:tab pos="381000" algn="l"/>
                  <a:tab pos="457200" algn="l"/>
                  <a:tab pos="546100" algn="l"/>
                  <a:tab pos="584200" algn="l"/>
                </a:tabLst>
              </a:pPr>
              <a:r>
                <a:rPr lang="en-US" altLang="zh-CN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HAKUYOCaoShu3500" panose="02000600000000000000" charset="-122"/>
                </a:rPr>
                <a:t>			</a:t>
              </a:r>
              <a:r>
                <a:rPr lang="en-US" altLang="zh-CN" sz="140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Copperplate Gothic Bold" panose="020E0705020206020404" pitchFamily="18" charset="0"/>
                </a:rPr>
                <a:t>Activity</a:t>
              </a:r>
              <a:r>
                <a:rPr lang="en-US" altLang="zh-CN" sz="140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40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Copperplate Gothic Bold" panose="020E0705020206020404" pitchFamily="18" charset="0"/>
                </a:rPr>
                <a:t>tonal</a:t>
              </a:r>
            </a:p>
            <a:p>
              <a:pPr algn="r">
                <a:lnSpc>
                  <a:spcPts val="1500"/>
                </a:lnSpc>
                <a:tabLst>
                  <a:tab pos="266700" algn="l"/>
                  <a:tab pos="355600" algn="l"/>
                  <a:tab pos="381000" algn="l"/>
                  <a:tab pos="457200" algn="l"/>
                  <a:tab pos="546100" algn="l"/>
                  <a:tab pos="584200" algn="l"/>
                </a:tabLst>
              </a:pPr>
              <a:endParaRPr lang="en-US" altLang="zh-CN" sz="140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Copperplate Gothic Bold" panose="020E0705020206020404" pitchFamily="18" charset="0"/>
              </a:endParaRPr>
            </a:p>
            <a:p>
              <a:pPr algn="r">
                <a:lnSpc>
                  <a:spcPts val="1500"/>
                </a:lnSpc>
                <a:tabLst>
                  <a:tab pos="266700" algn="l"/>
                  <a:tab pos="355600" algn="l"/>
                  <a:tab pos="381000" algn="l"/>
                  <a:tab pos="457200" algn="l"/>
                  <a:tab pos="546100" algn="l"/>
                  <a:tab pos="584200" algn="l"/>
                </a:tabLst>
              </a:pPr>
              <a:r>
                <a:rPr lang="en-US" altLang="zh-CN" sz="140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Copperplate Gothic Bold" panose="020E0705020206020404" pitchFamily="18" charset="0"/>
                </a:rPr>
                <a:t>Activity style</a:t>
              </a: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9683" y="3743"/>
              <a:ext cx="0" cy="3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椭圆 27"/>
          <p:cNvSpPr/>
          <p:nvPr/>
        </p:nvSpPr>
        <p:spPr>
          <a:xfrm>
            <a:off x="5280025" y="2609215"/>
            <a:ext cx="3315335" cy="341630"/>
          </a:xfrm>
          <a:prstGeom prst="ellipse">
            <a:avLst/>
          </a:prstGeom>
          <a:solidFill>
            <a:srgbClr val="EFA18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4" name="文本框 33"/>
          <p:cNvSpPr txBox="1"/>
          <p:nvPr/>
        </p:nvSpPr>
        <p:spPr>
          <a:xfrm>
            <a:off x="5761990" y="2178685"/>
            <a:ext cx="235140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dist"/>
            <a:r>
              <a:rPr lang="zh-CN" altLang="en-US" sz="3600" u="sng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ea"/>
              </a:rPr>
              <a:t>活动概况</a:t>
            </a:r>
          </a:p>
        </p:txBody>
      </p:sp>
      <p:pic>
        <p:nvPicPr>
          <p:cNvPr id="17" name="图形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10892" y="171"/>
            <a:ext cx="2501852" cy="2159653"/>
          </a:xfrm>
          <a:prstGeom prst="rect">
            <a:avLst/>
          </a:prstGeom>
        </p:spPr>
      </p:pic>
    </p:spTree>
  </p:cSld>
  <p:clrMapOvr>
    <a:masterClrMapping/>
  </p:clrMapOvr>
  <p:transition spd="slow" advTm="3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0"/>
          <p:cNvSpPr/>
          <p:nvPr/>
        </p:nvSpPr>
        <p:spPr>
          <a:xfrm>
            <a:off x="5051425" y="4786313"/>
            <a:ext cx="3432175" cy="3103562"/>
          </a:xfrm>
          <a:custGeom>
            <a:avLst/>
            <a:gdLst>
              <a:gd name="connsiteX0" fmla="*/ 0 w 3817977"/>
              <a:gd name="connsiteY0" fmla="*/ 1838325 h 3676650"/>
              <a:gd name="connsiteX1" fmla="*/ 1908989 w 3817977"/>
              <a:gd name="connsiteY1" fmla="*/ 0 h 3676650"/>
              <a:gd name="connsiteX2" fmla="*/ 3817978 w 3817977"/>
              <a:gd name="connsiteY2" fmla="*/ 1838325 h 3676650"/>
              <a:gd name="connsiteX3" fmla="*/ 1908989 w 3817977"/>
              <a:gd name="connsiteY3" fmla="*/ 3676650 h 3676650"/>
              <a:gd name="connsiteX4" fmla="*/ 0 w 3817977"/>
              <a:gd name="connsiteY4" fmla="*/ 1838325 h 3676650"/>
              <a:gd name="connsiteX0-1" fmla="*/ 2241 w 3820219"/>
              <a:gd name="connsiteY0-2" fmla="*/ 1838325 h 3694256"/>
              <a:gd name="connsiteX1-3" fmla="*/ 1911230 w 3820219"/>
              <a:gd name="connsiteY1-4" fmla="*/ 0 h 3694256"/>
              <a:gd name="connsiteX2-5" fmla="*/ 3820219 w 3820219"/>
              <a:gd name="connsiteY2-6" fmla="*/ 1838325 h 3694256"/>
              <a:gd name="connsiteX3-7" fmla="*/ 1911230 w 3820219"/>
              <a:gd name="connsiteY3-8" fmla="*/ 3676650 h 3694256"/>
              <a:gd name="connsiteX4-9" fmla="*/ 1534218 w 3820219"/>
              <a:gd name="connsiteY4-10" fmla="*/ 2714625 h 3694256"/>
              <a:gd name="connsiteX5" fmla="*/ 2241 w 3820219"/>
              <a:gd name="connsiteY5" fmla="*/ 1838325 h 3694256"/>
              <a:gd name="connsiteX0-11" fmla="*/ 1720 w 4219748"/>
              <a:gd name="connsiteY0-12" fmla="*/ 2553133 h 3704214"/>
              <a:gd name="connsiteX1-13" fmla="*/ 2310759 w 4219748"/>
              <a:gd name="connsiteY1-14" fmla="*/ 9958 h 3704214"/>
              <a:gd name="connsiteX2-15" fmla="*/ 4219748 w 4219748"/>
              <a:gd name="connsiteY2-16" fmla="*/ 1848283 h 3704214"/>
              <a:gd name="connsiteX3-17" fmla="*/ 2310759 w 4219748"/>
              <a:gd name="connsiteY3-18" fmla="*/ 3686608 h 3704214"/>
              <a:gd name="connsiteX4-19" fmla="*/ 1933747 w 4219748"/>
              <a:gd name="connsiteY4-20" fmla="*/ 2724583 h 3704214"/>
              <a:gd name="connsiteX5-21" fmla="*/ 1720 w 4219748"/>
              <a:gd name="connsiteY5-22" fmla="*/ 2553133 h 3704214"/>
              <a:gd name="connsiteX0-23" fmla="*/ 1720 w 4219748"/>
              <a:gd name="connsiteY0-24" fmla="*/ 2553133 h 6186867"/>
              <a:gd name="connsiteX1-25" fmla="*/ 2310759 w 4219748"/>
              <a:gd name="connsiteY1-26" fmla="*/ 9958 h 6186867"/>
              <a:gd name="connsiteX2-27" fmla="*/ 4219748 w 4219748"/>
              <a:gd name="connsiteY2-28" fmla="*/ 1848283 h 6186867"/>
              <a:gd name="connsiteX3-29" fmla="*/ 2653659 w 4219748"/>
              <a:gd name="connsiteY3-30" fmla="*/ 6182158 h 6186867"/>
              <a:gd name="connsiteX4-31" fmla="*/ 1933747 w 4219748"/>
              <a:gd name="connsiteY4-32" fmla="*/ 2724583 h 6186867"/>
              <a:gd name="connsiteX5-33" fmla="*/ 1720 w 4219748"/>
              <a:gd name="connsiteY5-34" fmla="*/ 2553133 h 6186867"/>
              <a:gd name="connsiteX0-35" fmla="*/ 19097 w 4237125"/>
              <a:gd name="connsiteY0-36" fmla="*/ 2553133 h 6193071"/>
              <a:gd name="connsiteX1-37" fmla="*/ 2328136 w 4237125"/>
              <a:gd name="connsiteY1-38" fmla="*/ 9958 h 6193071"/>
              <a:gd name="connsiteX2-39" fmla="*/ 4237125 w 4237125"/>
              <a:gd name="connsiteY2-40" fmla="*/ 1848283 h 6193071"/>
              <a:gd name="connsiteX3-41" fmla="*/ 2671036 w 4237125"/>
              <a:gd name="connsiteY3-42" fmla="*/ 6182158 h 6193071"/>
              <a:gd name="connsiteX4-43" fmla="*/ 1265324 w 4237125"/>
              <a:gd name="connsiteY4-44" fmla="*/ 3124633 h 6193071"/>
              <a:gd name="connsiteX5-45" fmla="*/ 19097 w 4237125"/>
              <a:gd name="connsiteY5-46" fmla="*/ 2553133 h 6193071"/>
              <a:gd name="connsiteX0-47" fmla="*/ 19097 w 4237125"/>
              <a:gd name="connsiteY0-48" fmla="*/ 2553133 h 4510618"/>
              <a:gd name="connsiteX1-49" fmla="*/ 2328136 w 4237125"/>
              <a:gd name="connsiteY1-50" fmla="*/ 9958 h 4510618"/>
              <a:gd name="connsiteX2-51" fmla="*/ 4237125 w 4237125"/>
              <a:gd name="connsiteY2-52" fmla="*/ 1848283 h 4510618"/>
              <a:gd name="connsiteX3-53" fmla="*/ 2785336 w 4237125"/>
              <a:gd name="connsiteY3-54" fmla="*/ 4486708 h 4510618"/>
              <a:gd name="connsiteX4-55" fmla="*/ 1265324 w 4237125"/>
              <a:gd name="connsiteY4-56" fmla="*/ 3124633 h 4510618"/>
              <a:gd name="connsiteX5-57" fmla="*/ 19097 w 4237125"/>
              <a:gd name="connsiteY5-58" fmla="*/ 2553133 h 4510618"/>
              <a:gd name="connsiteX0-59" fmla="*/ 26779 w 4244807"/>
              <a:gd name="connsiteY0-60" fmla="*/ 1344081 h 3301566"/>
              <a:gd name="connsiteX1-61" fmla="*/ 2564418 w 4244807"/>
              <a:gd name="connsiteY1-62" fmla="*/ 210606 h 3301566"/>
              <a:gd name="connsiteX2-63" fmla="*/ 4244807 w 4244807"/>
              <a:gd name="connsiteY2-64" fmla="*/ 639231 h 3301566"/>
              <a:gd name="connsiteX3-65" fmla="*/ 2793018 w 4244807"/>
              <a:gd name="connsiteY3-66" fmla="*/ 3277656 h 3301566"/>
              <a:gd name="connsiteX4-67" fmla="*/ 1273006 w 4244807"/>
              <a:gd name="connsiteY4-68" fmla="*/ 1915581 h 3301566"/>
              <a:gd name="connsiteX5-69" fmla="*/ 26779 w 4244807"/>
              <a:gd name="connsiteY5-70" fmla="*/ 1344081 h 3301566"/>
              <a:gd name="connsiteX0-71" fmla="*/ 26779 w 4269568"/>
              <a:gd name="connsiteY0-72" fmla="*/ 1166420 h 3100372"/>
              <a:gd name="connsiteX1-73" fmla="*/ 2564418 w 4269568"/>
              <a:gd name="connsiteY1-74" fmla="*/ 32945 h 3100372"/>
              <a:gd name="connsiteX2-75" fmla="*/ 4244807 w 4269568"/>
              <a:gd name="connsiteY2-76" fmla="*/ 461570 h 3100372"/>
              <a:gd name="connsiteX3-77" fmla="*/ 3158872 w 4269568"/>
              <a:gd name="connsiteY3-78" fmla="*/ 1596947 h 3100372"/>
              <a:gd name="connsiteX4-79" fmla="*/ 2793018 w 4269568"/>
              <a:gd name="connsiteY4-80" fmla="*/ 3099995 h 3100372"/>
              <a:gd name="connsiteX5-81" fmla="*/ 1273006 w 4269568"/>
              <a:gd name="connsiteY5-82" fmla="*/ 1737920 h 3100372"/>
              <a:gd name="connsiteX6" fmla="*/ 26779 w 4269568"/>
              <a:gd name="connsiteY6" fmla="*/ 1166420 h 3100372"/>
              <a:gd name="connsiteX0-83" fmla="*/ 7846 w 4250635"/>
              <a:gd name="connsiteY0-84" fmla="*/ 1164759 h 3098711"/>
              <a:gd name="connsiteX1-85" fmla="*/ 1901688 w 4250635"/>
              <a:gd name="connsiteY1-86" fmla="*/ 1138086 h 3098711"/>
              <a:gd name="connsiteX2-87" fmla="*/ 2545485 w 4250635"/>
              <a:gd name="connsiteY2-88" fmla="*/ 31284 h 3098711"/>
              <a:gd name="connsiteX3-89" fmla="*/ 4225874 w 4250635"/>
              <a:gd name="connsiteY3-90" fmla="*/ 459909 h 3098711"/>
              <a:gd name="connsiteX4-91" fmla="*/ 3139939 w 4250635"/>
              <a:gd name="connsiteY4-92" fmla="*/ 1595286 h 3098711"/>
              <a:gd name="connsiteX5-93" fmla="*/ 2774085 w 4250635"/>
              <a:gd name="connsiteY5-94" fmla="*/ 3098334 h 3098711"/>
              <a:gd name="connsiteX6-95" fmla="*/ 1254073 w 4250635"/>
              <a:gd name="connsiteY6-96" fmla="*/ 1736259 h 3098711"/>
              <a:gd name="connsiteX7" fmla="*/ 7846 w 4250635"/>
              <a:gd name="connsiteY7" fmla="*/ 1164759 h 3098711"/>
              <a:gd name="connsiteX0-97" fmla="*/ 38507 w 3366896"/>
              <a:gd name="connsiteY0-98" fmla="*/ 1660059 h 3098711"/>
              <a:gd name="connsiteX1-99" fmla="*/ 1017949 w 3366896"/>
              <a:gd name="connsiteY1-100" fmla="*/ 1138086 h 3098711"/>
              <a:gd name="connsiteX2-101" fmla="*/ 1661746 w 3366896"/>
              <a:gd name="connsiteY2-102" fmla="*/ 31284 h 3098711"/>
              <a:gd name="connsiteX3-103" fmla="*/ 3342135 w 3366896"/>
              <a:gd name="connsiteY3-104" fmla="*/ 459909 h 3098711"/>
              <a:gd name="connsiteX4-105" fmla="*/ 2256200 w 3366896"/>
              <a:gd name="connsiteY4-106" fmla="*/ 1595286 h 3098711"/>
              <a:gd name="connsiteX5-107" fmla="*/ 1890346 w 3366896"/>
              <a:gd name="connsiteY5-108" fmla="*/ 3098334 h 3098711"/>
              <a:gd name="connsiteX6-109" fmla="*/ 370334 w 3366896"/>
              <a:gd name="connsiteY6-110" fmla="*/ 1736259 h 3098711"/>
              <a:gd name="connsiteX7-111" fmla="*/ 38507 w 3366896"/>
              <a:gd name="connsiteY7-112" fmla="*/ 1660059 h 3098711"/>
              <a:gd name="connsiteX0-113" fmla="*/ 103301 w 3431690"/>
              <a:gd name="connsiteY0-114" fmla="*/ 1660059 h 3104055"/>
              <a:gd name="connsiteX1-115" fmla="*/ 1082743 w 3431690"/>
              <a:gd name="connsiteY1-116" fmla="*/ 1138086 h 3104055"/>
              <a:gd name="connsiteX2-117" fmla="*/ 1726540 w 3431690"/>
              <a:gd name="connsiteY2-118" fmla="*/ 31284 h 3104055"/>
              <a:gd name="connsiteX3-119" fmla="*/ 3406929 w 3431690"/>
              <a:gd name="connsiteY3-120" fmla="*/ 459909 h 3104055"/>
              <a:gd name="connsiteX4-121" fmla="*/ 2320994 w 3431690"/>
              <a:gd name="connsiteY4-122" fmla="*/ 1595286 h 3104055"/>
              <a:gd name="connsiteX5-123" fmla="*/ 1955140 w 3431690"/>
              <a:gd name="connsiteY5-124" fmla="*/ 3098334 h 3104055"/>
              <a:gd name="connsiteX6-125" fmla="*/ 244628 w 3431690"/>
              <a:gd name="connsiteY6-126" fmla="*/ 2079159 h 3104055"/>
              <a:gd name="connsiteX7-127" fmla="*/ 103301 w 3431690"/>
              <a:gd name="connsiteY7-128" fmla="*/ 1660059 h 31040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95" y="connsiteY6-96"/>
              </a:cxn>
              <a:cxn ang="0">
                <a:pos x="connsiteX7-111" y="connsiteY7-112"/>
              </a:cxn>
            </a:cxnLst>
            <a:rect l="l" t="t" r="r" b="b"/>
            <a:pathLst>
              <a:path w="3431690" h="3104055">
                <a:moveTo>
                  <a:pt x="103301" y="1660059"/>
                </a:moveTo>
                <a:cubicBezTo>
                  <a:pt x="242987" y="1503213"/>
                  <a:pt x="659803" y="1326998"/>
                  <a:pt x="1082743" y="1138086"/>
                </a:cubicBezTo>
                <a:cubicBezTo>
                  <a:pt x="1505683" y="949174"/>
                  <a:pt x="1339176" y="144313"/>
                  <a:pt x="1726540" y="31284"/>
                </a:cubicBezTo>
                <a:cubicBezTo>
                  <a:pt x="2113904" y="-81745"/>
                  <a:pt x="3209428" y="123042"/>
                  <a:pt x="3406929" y="459909"/>
                </a:cubicBezTo>
                <a:cubicBezTo>
                  <a:pt x="3604430" y="796776"/>
                  <a:pt x="2562959" y="1155549"/>
                  <a:pt x="2320994" y="1595286"/>
                </a:cubicBezTo>
                <a:cubicBezTo>
                  <a:pt x="2079029" y="2035023"/>
                  <a:pt x="2301201" y="3017689"/>
                  <a:pt x="1955140" y="3098334"/>
                </a:cubicBezTo>
                <a:cubicBezTo>
                  <a:pt x="1609079" y="3178980"/>
                  <a:pt x="562793" y="2385547"/>
                  <a:pt x="244628" y="2079159"/>
                </a:cubicBezTo>
                <a:cubicBezTo>
                  <a:pt x="-73537" y="1772771"/>
                  <a:pt x="-36385" y="1816905"/>
                  <a:pt x="103301" y="1660059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888413" y="-1009650"/>
            <a:ext cx="4237037" cy="4510088"/>
          </a:xfrm>
          <a:custGeom>
            <a:avLst/>
            <a:gdLst>
              <a:gd name="connsiteX0" fmla="*/ 0 w 3817977"/>
              <a:gd name="connsiteY0" fmla="*/ 1838325 h 3676650"/>
              <a:gd name="connsiteX1" fmla="*/ 1908989 w 3817977"/>
              <a:gd name="connsiteY1" fmla="*/ 0 h 3676650"/>
              <a:gd name="connsiteX2" fmla="*/ 3817978 w 3817977"/>
              <a:gd name="connsiteY2" fmla="*/ 1838325 h 3676650"/>
              <a:gd name="connsiteX3" fmla="*/ 1908989 w 3817977"/>
              <a:gd name="connsiteY3" fmla="*/ 3676650 h 3676650"/>
              <a:gd name="connsiteX4" fmla="*/ 0 w 3817977"/>
              <a:gd name="connsiteY4" fmla="*/ 1838325 h 3676650"/>
              <a:gd name="connsiteX0-1" fmla="*/ 2241 w 3820219"/>
              <a:gd name="connsiteY0-2" fmla="*/ 1838325 h 3694256"/>
              <a:gd name="connsiteX1-3" fmla="*/ 1911230 w 3820219"/>
              <a:gd name="connsiteY1-4" fmla="*/ 0 h 3694256"/>
              <a:gd name="connsiteX2-5" fmla="*/ 3820219 w 3820219"/>
              <a:gd name="connsiteY2-6" fmla="*/ 1838325 h 3694256"/>
              <a:gd name="connsiteX3-7" fmla="*/ 1911230 w 3820219"/>
              <a:gd name="connsiteY3-8" fmla="*/ 3676650 h 3694256"/>
              <a:gd name="connsiteX4-9" fmla="*/ 1534218 w 3820219"/>
              <a:gd name="connsiteY4-10" fmla="*/ 2714625 h 3694256"/>
              <a:gd name="connsiteX5" fmla="*/ 2241 w 3820219"/>
              <a:gd name="connsiteY5" fmla="*/ 1838325 h 3694256"/>
              <a:gd name="connsiteX0-11" fmla="*/ 1720 w 4219748"/>
              <a:gd name="connsiteY0-12" fmla="*/ 2553133 h 3704214"/>
              <a:gd name="connsiteX1-13" fmla="*/ 2310759 w 4219748"/>
              <a:gd name="connsiteY1-14" fmla="*/ 9958 h 3704214"/>
              <a:gd name="connsiteX2-15" fmla="*/ 4219748 w 4219748"/>
              <a:gd name="connsiteY2-16" fmla="*/ 1848283 h 3704214"/>
              <a:gd name="connsiteX3-17" fmla="*/ 2310759 w 4219748"/>
              <a:gd name="connsiteY3-18" fmla="*/ 3686608 h 3704214"/>
              <a:gd name="connsiteX4-19" fmla="*/ 1933747 w 4219748"/>
              <a:gd name="connsiteY4-20" fmla="*/ 2724583 h 3704214"/>
              <a:gd name="connsiteX5-21" fmla="*/ 1720 w 4219748"/>
              <a:gd name="connsiteY5-22" fmla="*/ 2553133 h 3704214"/>
              <a:gd name="connsiteX0-23" fmla="*/ 1720 w 4219748"/>
              <a:gd name="connsiteY0-24" fmla="*/ 2553133 h 6186867"/>
              <a:gd name="connsiteX1-25" fmla="*/ 2310759 w 4219748"/>
              <a:gd name="connsiteY1-26" fmla="*/ 9958 h 6186867"/>
              <a:gd name="connsiteX2-27" fmla="*/ 4219748 w 4219748"/>
              <a:gd name="connsiteY2-28" fmla="*/ 1848283 h 6186867"/>
              <a:gd name="connsiteX3-29" fmla="*/ 2653659 w 4219748"/>
              <a:gd name="connsiteY3-30" fmla="*/ 6182158 h 6186867"/>
              <a:gd name="connsiteX4-31" fmla="*/ 1933747 w 4219748"/>
              <a:gd name="connsiteY4-32" fmla="*/ 2724583 h 6186867"/>
              <a:gd name="connsiteX5-33" fmla="*/ 1720 w 4219748"/>
              <a:gd name="connsiteY5-34" fmla="*/ 2553133 h 6186867"/>
              <a:gd name="connsiteX0-35" fmla="*/ 19097 w 4237125"/>
              <a:gd name="connsiteY0-36" fmla="*/ 2553133 h 6193071"/>
              <a:gd name="connsiteX1-37" fmla="*/ 2328136 w 4237125"/>
              <a:gd name="connsiteY1-38" fmla="*/ 9958 h 6193071"/>
              <a:gd name="connsiteX2-39" fmla="*/ 4237125 w 4237125"/>
              <a:gd name="connsiteY2-40" fmla="*/ 1848283 h 6193071"/>
              <a:gd name="connsiteX3-41" fmla="*/ 2671036 w 4237125"/>
              <a:gd name="connsiteY3-42" fmla="*/ 6182158 h 6193071"/>
              <a:gd name="connsiteX4-43" fmla="*/ 1265324 w 4237125"/>
              <a:gd name="connsiteY4-44" fmla="*/ 3124633 h 6193071"/>
              <a:gd name="connsiteX5-45" fmla="*/ 19097 w 4237125"/>
              <a:gd name="connsiteY5-46" fmla="*/ 2553133 h 6193071"/>
              <a:gd name="connsiteX0-47" fmla="*/ 19097 w 4237125"/>
              <a:gd name="connsiteY0-48" fmla="*/ 2553133 h 4510618"/>
              <a:gd name="connsiteX1-49" fmla="*/ 2328136 w 4237125"/>
              <a:gd name="connsiteY1-50" fmla="*/ 9958 h 4510618"/>
              <a:gd name="connsiteX2-51" fmla="*/ 4237125 w 4237125"/>
              <a:gd name="connsiteY2-52" fmla="*/ 1848283 h 4510618"/>
              <a:gd name="connsiteX3-53" fmla="*/ 2785336 w 4237125"/>
              <a:gd name="connsiteY3-54" fmla="*/ 4486708 h 4510618"/>
              <a:gd name="connsiteX4-55" fmla="*/ 1265324 w 4237125"/>
              <a:gd name="connsiteY4-56" fmla="*/ 3124633 h 4510618"/>
              <a:gd name="connsiteX5-57" fmla="*/ 19097 w 4237125"/>
              <a:gd name="connsiteY5-58" fmla="*/ 2553133 h 451061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237125" h="4510618">
                <a:moveTo>
                  <a:pt x="19097" y="2553133"/>
                </a:moveTo>
                <a:cubicBezTo>
                  <a:pt x="196232" y="2034021"/>
                  <a:pt x="1625131" y="127433"/>
                  <a:pt x="2328136" y="9958"/>
                </a:cubicBezTo>
                <a:cubicBezTo>
                  <a:pt x="3031141" y="-107517"/>
                  <a:pt x="4237125" y="833004"/>
                  <a:pt x="4237125" y="1848283"/>
                </a:cubicBezTo>
                <a:cubicBezTo>
                  <a:pt x="4237125" y="2863562"/>
                  <a:pt x="3280636" y="4273983"/>
                  <a:pt x="2785336" y="4486708"/>
                </a:cubicBezTo>
                <a:cubicBezTo>
                  <a:pt x="2290036" y="4699433"/>
                  <a:pt x="1583489" y="3431021"/>
                  <a:pt x="1265324" y="3124633"/>
                </a:cubicBezTo>
                <a:cubicBezTo>
                  <a:pt x="947159" y="2818245"/>
                  <a:pt x="-158038" y="3072246"/>
                  <a:pt x="19097" y="2553133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pic>
        <p:nvPicPr>
          <p:cNvPr id="4" name="图片占位符 3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78675" y="1200150"/>
            <a:ext cx="4476750" cy="4457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863092" y="1800225"/>
            <a:ext cx="1107996" cy="3676650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 fontAlgn="auto"/>
            <a:r>
              <a:rPr lang="zh-CN" altLang="en-US" sz="6000" spc="6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活动目的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474373" y="2019300"/>
            <a:ext cx="461665" cy="2819400"/>
          </a:xfrm>
          <a:prstGeom prst="rect">
            <a:avLst/>
          </a:prstGeom>
          <a:noFill/>
        </p:spPr>
        <p:txBody>
          <a:bodyPr vert="eaVert">
            <a:spAutoFit/>
          </a:bodyPr>
          <a:lstStyle/>
          <a:p>
            <a:pPr fontAlgn="auto"/>
            <a:r>
              <a:rPr lang="en-US" altLang="zh-CN" spc="600" noProof="1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XIA RI MEI SHI</a:t>
            </a:r>
            <a:endParaRPr lang="zh-CN" altLang="en-US" spc="600" noProof="1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68622">
            <a:off x="5565775" y="-160338"/>
            <a:ext cx="2044700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文本框 1"/>
          <p:cNvSpPr txBox="1">
            <a:spLocks noChangeArrowheads="1"/>
          </p:cNvSpPr>
          <p:nvPr/>
        </p:nvSpPr>
        <p:spPr bwMode="auto">
          <a:xfrm>
            <a:off x="461883" y="1800225"/>
            <a:ext cx="633730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提高知名度</a:t>
            </a:r>
            <a:endParaRPr lang="en-US" altLang="zh-CN" sz="2000" b="1" dirty="0"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ts val="3000"/>
              </a:lnSpc>
            </a:pP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通过系列暖场活动聚集人气，吸引潜在客户关注，以打响项目知名度。</a:t>
            </a:r>
          </a:p>
          <a:p>
            <a:pPr algn="just">
              <a:lnSpc>
                <a:spcPts val="3000"/>
              </a:lnSpc>
            </a:pP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提高认可度</a:t>
            </a:r>
          </a:p>
          <a:p>
            <a:pPr algn="just">
              <a:lnSpc>
                <a:spcPts val="3000"/>
              </a:lnSpc>
            </a:pP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拉进与客户关系，提供客户口碑传播事件内容，以提高目标受众对项目的认可。</a:t>
            </a:r>
          </a:p>
          <a:p>
            <a:pPr algn="just">
              <a:lnSpc>
                <a:spcPts val="3000"/>
              </a:lnSpc>
            </a:pP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促进销售</a:t>
            </a:r>
          </a:p>
          <a:p>
            <a:pPr algn="just">
              <a:lnSpc>
                <a:spcPts val="3000"/>
              </a:lnSpc>
            </a:pPr>
            <a:r>
              <a:rPr lang="zh-CN" altLang="en-US" sz="1600" dirty="0">
                <a:latin typeface="+mn-lt"/>
                <a:ea typeface="+mn-ea"/>
                <a:cs typeface="+mn-ea"/>
                <a:sym typeface="+mn-lt"/>
              </a:rPr>
              <a:t>提高营销中心驻客度，活动现场氛围，亲子互动项目能带动父母与孩子的情感交流，体现项目人性化配套服务的宗旨，最终达成促进销售的目的。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1" grpId="0" bldLvl="0" animBg="1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18"/>
          <p:cNvPicPr/>
          <p:nvPr/>
        </p:nvPicPr>
        <p:blipFill>
          <a:blip r:embed="rId2"/>
          <a:stretch>
            <a:fillRect/>
          </a:stretch>
        </p:blipFill>
        <p:spPr>
          <a:xfrm>
            <a:off x="4728000" y="1371600"/>
            <a:ext cx="2736000" cy="273600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平行四边形 1"/>
          <p:cNvSpPr/>
          <p:nvPr/>
        </p:nvSpPr>
        <p:spPr>
          <a:xfrm>
            <a:off x="4137819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0484" name="文本框 2"/>
          <p:cNvSpPr txBox="1">
            <a:spLocks noChangeArrowheads="1"/>
          </p:cNvSpPr>
          <p:nvPr/>
        </p:nvSpPr>
        <p:spPr bwMode="auto">
          <a:xfrm>
            <a:off x="4221480" y="292100"/>
            <a:ext cx="37033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dist"/>
            <a:r>
              <a:rPr lang="zh-CN" altLang="zh-CN" sz="3600" b="1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活动亮点</a:t>
            </a:r>
          </a:p>
        </p:txBody>
      </p:sp>
      <p:pic>
        <p:nvPicPr>
          <p:cNvPr id="20486" name="图片 18" descr="未标题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13" y="2603500"/>
            <a:ext cx="1519237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979988" y="4286250"/>
            <a:ext cx="22320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zh-CN" sz="28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能量疗愈场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8556625" y="4286250"/>
            <a:ext cx="30749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zh-CN" sz="28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美食供能站</a:t>
            </a:r>
            <a:r>
              <a:rPr lang="en-US" altLang="zh-CN" sz="28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28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整天</a:t>
            </a:r>
            <a:r>
              <a:rPr lang="en-US" altLang="zh-CN" sz="28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779463" y="4286250"/>
            <a:ext cx="32273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zh-CN" sz="28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能量疗愈场</a:t>
            </a:r>
            <a:r>
              <a:rPr lang="en-US" altLang="zh-CN" sz="28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zh-CN" sz="28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白天</a:t>
            </a:r>
            <a:r>
              <a:rPr lang="en-US" altLang="zh-CN" sz="28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276350" y="4994275"/>
            <a:ext cx="2233613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露营 野趣派对</a:t>
            </a:r>
          </a:p>
          <a:p>
            <a:pPr algn="ctr">
              <a:lnSpc>
                <a:spcPct val="120000"/>
              </a:lnSpc>
            </a:pPr>
            <a:r>
              <a:rPr lang="zh-CN" altLang="zh-CN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射箭营地</a:t>
            </a:r>
          </a:p>
          <a:p>
            <a:pPr algn="ctr">
              <a:lnSpc>
                <a:spcPct val="120000"/>
              </a:lnSpc>
            </a:pPr>
            <a:r>
              <a:rPr lang="zh-CN" altLang="zh-CN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童趣抓鱼</a:t>
            </a:r>
          </a:p>
          <a:p>
            <a:pPr algn="ctr">
              <a:lnSpc>
                <a:spcPct val="120000"/>
              </a:lnSpc>
            </a:pPr>
            <a:r>
              <a:rPr lang="zh-CN" altLang="zh-CN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…</a:t>
            </a:r>
          </a:p>
          <a:p>
            <a:pPr algn="ctr"/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767263" y="4987925"/>
            <a:ext cx="2657475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田野野趣秀场（白天）</a:t>
            </a:r>
          </a:p>
          <a:p>
            <a:pPr algn="ctr">
              <a:lnSpc>
                <a:spcPct val="120000"/>
              </a:lnSpc>
            </a:pPr>
            <a:r>
              <a:rPr lang="zh-CN" altLang="zh-CN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元气满满的舞台秀(白天)</a:t>
            </a:r>
          </a:p>
          <a:p>
            <a:pPr algn="ctr">
              <a:lnSpc>
                <a:spcPct val="120000"/>
              </a:lnSpc>
            </a:pPr>
            <a:r>
              <a:rPr lang="zh-CN" altLang="zh-CN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潮音轰趴 嗨翻全场(晚上)</a:t>
            </a:r>
          </a:p>
          <a:p>
            <a:pPr algn="ctr">
              <a:lnSpc>
                <a:spcPct val="120000"/>
              </a:lnSpc>
            </a:pPr>
            <a:endParaRPr lang="zh-CN" altLang="zh-CN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4" name="图片 10"/>
          <p:cNvPicPr/>
          <p:nvPr/>
        </p:nvPicPr>
        <p:blipFill>
          <a:blip r:embed="rId4"/>
          <a:stretch>
            <a:fillRect/>
          </a:stretch>
        </p:blipFill>
        <p:spPr>
          <a:xfrm>
            <a:off x="1042035" y="1364615"/>
            <a:ext cx="2736000" cy="273600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20494" name="图片 18" descr="未标题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603500"/>
            <a:ext cx="15208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37"/>
          <p:cNvPicPr/>
          <p:nvPr/>
        </p:nvPicPr>
        <p:blipFill>
          <a:blip r:embed="rId5"/>
          <a:stretch>
            <a:fillRect/>
          </a:stretch>
        </p:blipFill>
        <p:spPr>
          <a:xfrm>
            <a:off x="8725960" y="1371600"/>
            <a:ext cx="2736000" cy="273600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20496" name="图片 18" descr="未标题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25" y="2603500"/>
            <a:ext cx="1519238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8766175" y="4987925"/>
            <a:ext cx="2655888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美食集市</a:t>
            </a:r>
          </a:p>
          <a:p>
            <a:pPr algn="ctr">
              <a:lnSpc>
                <a:spcPct val="120000"/>
              </a:lnSpc>
            </a:pPr>
            <a:r>
              <a:rPr lang="zh-CN" altLang="zh-CN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潮流食市</a:t>
            </a:r>
          </a:p>
          <a:p>
            <a:pPr algn="ctr">
              <a:lnSpc>
                <a:spcPct val="120000"/>
              </a:lnSpc>
            </a:pPr>
            <a:r>
              <a:rPr lang="zh-CN" altLang="zh-CN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夏日饮品站</a:t>
            </a: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en-US" altLang="zh-CN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…</a:t>
            </a:r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endParaRPr lang="zh-CN" altLang="en-US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5" grpId="0"/>
      <p:bldP spid="16" grpId="0"/>
      <p:bldP spid="17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9AC8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444500" y="698500"/>
            <a:ext cx="9855200" cy="539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3" name="矩形 12"/>
          <p:cNvSpPr/>
          <p:nvPr userDrawn="1"/>
        </p:nvSpPr>
        <p:spPr>
          <a:xfrm>
            <a:off x="939800" y="1092200"/>
            <a:ext cx="10579100" cy="5461000"/>
          </a:xfrm>
          <a:prstGeom prst="rect">
            <a:avLst/>
          </a:prstGeom>
          <a:solidFill>
            <a:srgbClr val="FEF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pic>
        <p:nvPicPr>
          <p:cNvPr id="16" name="图片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74300" y="4391025"/>
            <a:ext cx="1230313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 rot="5400000" flipH="1" flipV="1">
            <a:off x="24723" y="3654091"/>
            <a:ext cx="19796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/>
            <a:r>
              <a:rPr lang="en-US" altLang="zh-CN" sz="1400" b="1" spc="300" noProof="1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&lt;&lt;&lt;&lt;&lt;&lt;&lt;&lt;&lt;&lt;&lt;&lt;&lt;&lt;</a:t>
            </a:r>
            <a:endParaRPr lang="en-US" altLang="zh-CN" sz="1400" b="1" spc="300" noProof="1">
              <a:solidFill>
                <a:schemeClr val="accent6"/>
              </a:solidFill>
              <a:cs typeface="+mn-ea"/>
              <a:sym typeface="+mn-lt"/>
            </a:endParaRPr>
          </a:p>
        </p:txBody>
      </p:sp>
      <p:pic>
        <p:nvPicPr>
          <p:cNvPr id="12" name="图片 11" descr="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99322" y="3808079"/>
            <a:ext cx="4447471" cy="3496643"/>
          </a:xfrm>
          <a:prstGeom prst="rect">
            <a:avLst/>
          </a:prstGeom>
        </p:spPr>
      </p:pic>
      <p:pic>
        <p:nvPicPr>
          <p:cNvPr id="17" name="图形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20000">
            <a:off x="1585077" y="2573162"/>
            <a:ext cx="1007110" cy="1002665"/>
          </a:xfrm>
          <a:prstGeom prst="rect">
            <a:avLst/>
          </a:prstGeom>
        </p:spPr>
      </p:pic>
      <p:pic>
        <p:nvPicPr>
          <p:cNvPr id="18" name="图形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408631">
            <a:off x="781167" y="1782587"/>
            <a:ext cx="1297305" cy="232473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-13853" y="3554872"/>
            <a:ext cx="2551430" cy="2205990"/>
            <a:chOff x="6682" y="7033"/>
            <a:chExt cx="4018" cy="3474"/>
          </a:xfrm>
        </p:grpSpPr>
        <p:grpSp>
          <p:nvGrpSpPr>
            <p:cNvPr id="21" name="组合 20"/>
            <p:cNvGrpSpPr/>
            <p:nvPr/>
          </p:nvGrpSpPr>
          <p:grpSpPr>
            <a:xfrm>
              <a:off x="6682" y="7033"/>
              <a:ext cx="4018" cy="3475"/>
              <a:chOff x="4782" y="-144"/>
              <a:chExt cx="6236" cy="5394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7051" y="-144"/>
                <a:ext cx="3967" cy="3967"/>
              </a:xfrm>
              <a:prstGeom prst="ellipse">
                <a:avLst/>
              </a:prstGeom>
              <a:solidFill>
                <a:srgbClr val="EFA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782" y="549"/>
                <a:ext cx="4701" cy="4701"/>
              </a:xfrm>
              <a:prstGeom prst="ellipse">
                <a:avLst/>
              </a:prstGeom>
              <a:pattFill prst="wdDnDiag">
                <a:fgClr>
                  <a:srgbClr val="E7E6E6"/>
                </a:fgClr>
                <a:bgClr>
                  <a:srgbClr val="00935D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7044" y="8007"/>
              <a:ext cx="2674" cy="188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VIGOUR 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OF 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LIFE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HAPPY LIFE</a:t>
              </a:r>
              <a:endParaRPr lang="zh-CN" altLang="en-US" dirty="0"/>
            </a:p>
          </p:txBody>
        </p:sp>
        <p:pic>
          <p:nvPicPr>
            <p:cNvPr id="23" name="图片 22" descr="10dc0719e989f0e27d9571caa837c9548510429e28821-fHRChM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7733" y="8446"/>
              <a:ext cx="1985" cy="1094"/>
            </a:xfrm>
            <a:prstGeom prst="rect">
              <a:avLst/>
            </a:prstGeom>
          </p:spPr>
        </p:pic>
      </p:grpSp>
      <p:sp>
        <p:nvSpPr>
          <p:cNvPr id="30" name="文本框 29"/>
          <p:cNvSpPr txBox="1"/>
          <p:nvPr/>
        </p:nvSpPr>
        <p:spPr>
          <a:xfrm>
            <a:off x="4868863" y="2160588"/>
            <a:ext cx="2454275" cy="708025"/>
          </a:xfrm>
          <a:prstGeom prst="rect">
            <a:avLst/>
          </a:prstGeom>
          <a:solidFill>
            <a:srgbClr val="9AC85B"/>
          </a:solidFill>
        </p:spPr>
        <p:txBody>
          <a:bodyPr wrap="none">
            <a:spAutoFit/>
          </a:bodyPr>
          <a:lstStyle/>
          <a:p>
            <a:pPr algn="ctr" fontAlgn="auto"/>
            <a:r>
              <a:rPr lang="en-US" altLang="zh-CN" sz="4000" spc="300" noProof="1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03</a:t>
            </a:r>
            <a:endParaRPr lang="zh-CN" altLang="en-US" sz="4000" spc="300" noProof="1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251959" y="3102856"/>
            <a:ext cx="3688080" cy="11068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6600" b="1" spc="300" noProof="1">
                <a:ln>
                  <a:solidFill>
                    <a:srgbClr val="00B050"/>
                  </a:solidFill>
                </a:ln>
                <a:solidFill>
                  <a:srgbClr val="1E2F13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氛围布置</a:t>
            </a: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3379788" y="4264025"/>
            <a:ext cx="5349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en-US" altLang="zh-CN" sz="2000" b="1">
                <a:sym typeface="等线" panose="02010600030101010101" pitchFamily="2" charset="-122"/>
              </a:rPr>
              <a:t>Department work report</a:t>
            </a:r>
            <a:endParaRPr lang="zh-CN" altLang="en-US" sz="2000" b="1">
              <a:sym typeface="等线" panose="02010600030101010101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210050" y="3151188"/>
            <a:ext cx="3687763" cy="1106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6600" b="1" spc="300" noProof="1">
                <a:solidFill>
                  <a:srgbClr val="9AC85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氛围布置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0" grpId="0" bldLvl="0" animBg="1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2530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 dirty="0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拱门布置</a:t>
            </a:r>
          </a:p>
        </p:txBody>
      </p:sp>
      <p:sp>
        <p:nvSpPr>
          <p:cNvPr id="22531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10463212" cy="3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在活动入口处设置创意拱门，结合现场活动主题，融合，增加现场氛围感和来宾的体验感。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pic>
        <p:nvPicPr>
          <p:cNvPr id="22534" name="图片 1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5"/>
          <a:stretch>
            <a:fillRect/>
          </a:stretch>
        </p:blipFill>
        <p:spPr bwMode="auto">
          <a:xfrm>
            <a:off x="592138" y="1450975"/>
            <a:ext cx="10650537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3554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活动主题字</a:t>
            </a:r>
          </a:p>
        </p:txBody>
      </p:sp>
      <p:sp>
        <p:nvSpPr>
          <p:cNvPr id="23555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42179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在活动入口处设置夏日主题字，结合现场活动主题，融合露营和音乐的元素，增加现场氛围感和来宾的体验感。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pic>
        <p:nvPicPr>
          <p:cNvPr id="23558" name="图片 122" descr="IMG_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2216150"/>
            <a:ext cx="535622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图片 158" descr="IMG_2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0" y="1412875"/>
            <a:ext cx="6451600" cy="429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4578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主题背景墙</a:t>
            </a:r>
          </a:p>
        </p:txBody>
      </p:sp>
      <p:sp>
        <p:nvSpPr>
          <p:cNvPr id="24579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10191750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在活动入口处设置主题背景墙，设计以小清新为主，可以用花艺和太阳帽等装饰品进行装饰，增加现场氛围感指引来宾到达现场参与活动。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24582" name="组合 3"/>
          <p:cNvGrpSpPr/>
          <p:nvPr/>
        </p:nvGrpSpPr>
        <p:grpSpPr bwMode="auto">
          <a:xfrm>
            <a:off x="384175" y="1987550"/>
            <a:ext cx="11417300" cy="3806825"/>
            <a:chOff x="7899" y="4266"/>
            <a:chExt cx="6804" cy="2268"/>
          </a:xfrm>
        </p:grpSpPr>
        <p:pic>
          <p:nvPicPr>
            <p:cNvPr id="24583" name="图片 112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9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4" name="图片 113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1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5602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主题合影区</a:t>
            </a:r>
          </a:p>
        </p:txBody>
      </p:sp>
      <p:sp>
        <p:nvSpPr>
          <p:cNvPr id="25603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10798175" cy="3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活动现场布置露营主题合影区，号召现场来宾进行抖音拍摄，引爆朋友圈。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25606" name="组合 3"/>
          <p:cNvGrpSpPr/>
          <p:nvPr/>
        </p:nvGrpSpPr>
        <p:grpSpPr bwMode="auto">
          <a:xfrm>
            <a:off x="136525" y="1789113"/>
            <a:ext cx="11817350" cy="4227512"/>
            <a:chOff x="8088" y="8532"/>
            <a:chExt cx="6042" cy="2268"/>
          </a:xfrm>
        </p:grpSpPr>
        <p:pic>
          <p:nvPicPr>
            <p:cNvPr id="25607" name="图片 144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8" y="8532"/>
              <a:ext cx="3024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8" name="图片 143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06" y="8532"/>
              <a:ext cx="3024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6626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露营区装饰</a:t>
            </a:r>
          </a:p>
        </p:txBody>
      </p:sp>
      <p:sp>
        <p:nvSpPr>
          <p:cNvPr id="26627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9658350" cy="3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活动露营体验区以用星星灯进行装饰，配合暖心投影文案灯光渲染，营造光影迷离的梦幻氛围。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26630" name="组合 3"/>
          <p:cNvGrpSpPr/>
          <p:nvPr/>
        </p:nvGrpSpPr>
        <p:grpSpPr bwMode="auto">
          <a:xfrm>
            <a:off x="-7938" y="1727200"/>
            <a:ext cx="12199938" cy="4067175"/>
            <a:chOff x="7899" y="4266"/>
            <a:chExt cx="6804" cy="2268"/>
          </a:xfrm>
        </p:grpSpPr>
        <p:pic>
          <p:nvPicPr>
            <p:cNvPr id="26631" name="图片 115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9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2" name="图片 116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1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7650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舞台区布置</a:t>
            </a:r>
          </a:p>
        </p:txBody>
      </p:sp>
      <p:sp>
        <p:nvSpPr>
          <p:cNvPr id="27651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10393362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搭建表演圆形舞台，舞台周围用花艺进行装饰，舞台背景用霓虹灯主题发光字，对现场观看表演更加清晰、精彩，气氛更佳。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27654" name="组合 3"/>
          <p:cNvGrpSpPr/>
          <p:nvPr/>
        </p:nvGrpSpPr>
        <p:grpSpPr bwMode="auto">
          <a:xfrm>
            <a:off x="23813" y="1987550"/>
            <a:ext cx="12168187" cy="3575050"/>
            <a:chOff x="7385" y="4266"/>
            <a:chExt cx="7780" cy="2268"/>
          </a:xfrm>
        </p:grpSpPr>
        <p:pic>
          <p:nvPicPr>
            <p:cNvPr id="27655" name="图片 135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4" y="4266"/>
              <a:ext cx="4431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6" name="图片 149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3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8674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美食区摊位</a:t>
            </a:r>
            <a:endParaRPr lang="en-US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28677" name="组合 3"/>
          <p:cNvGrpSpPr/>
          <p:nvPr/>
        </p:nvGrpSpPr>
        <p:grpSpPr bwMode="auto">
          <a:xfrm>
            <a:off x="44450" y="2103438"/>
            <a:ext cx="6972300" cy="4067175"/>
            <a:chOff x="1228" y="3448"/>
            <a:chExt cx="3889" cy="2268"/>
          </a:xfrm>
        </p:grpSpPr>
        <p:pic>
          <p:nvPicPr>
            <p:cNvPr id="28678" name="图片 125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4" y="3448"/>
              <a:ext cx="1513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79" name="图片 127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85"/>
            <a:stretch>
              <a:fillRect/>
            </a:stretch>
          </p:blipFill>
          <p:spPr bwMode="auto">
            <a:xfrm>
              <a:off x="1227" y="3448"/>
              <a:ext cx="2377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680" name="图片 152" descr="IMG_25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450" y="0"/>
            <a:ext cx="5146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图片 6" descr="未标题-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7" t="2779" r="17188" b="55417"/>
          <a:stretch>
            <a:fillRect/>
          </a:stretch>
        </p:blipFill>
        <p:spPr bwMode="auto">
          <a:xfrm>
            <a:off x="9674225" y="155575"/>
            <a:ext cx="2190750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9698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美食区装饰</a:t>
            </a:r>
          </a:p>
        </p:txBody>
      </p:sp>
      <p:sp>
        <p:nvSpPr>
          <p:cNvPr id="29699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9658350" cy="3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在美食区用星星灯进行布置，营造现场浪漫的氛围感。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29702" name="组合 4"/>
          <p:cNvGrpSpPr/>
          <p:nvPr/>
        </p:nvGrpSpPr>
        <p:grpSpPr bwMode="auto">
          <a:xfrm>
            <a:off x="19050" y="1684338"/>
            <a:ext cx="12104688" cy="4000500"/>
            <a:chOff x="2893" y="3675"/>
            <a:chExt cx="6863" cy="2268"/>
          </a:xfrm>
        </p:grpSpPr>
        <p:pic>
          <p:nvPicPr>
            <p:cNvPr id="29703" name="图片 69" descr="IMG_26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2" y="3675"/>
              <a:ext cx="3461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4" name="图片 124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4" y="3675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0722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咖啡品尝区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30725" name="组合 4"/>
          <p:cNvGrpSpPr/>
          <p:nvPr/>
        </p:nvGrpSpPr>
        <p:grpSpPr bwMode="auto">
          <a:xfrm>
            <a:off x="333375" y="1181100"/>
            <a:ext cx="11569065" cy="3712210"/>
            <a:chOff x="7717" y="4266"/>
            <a:chExt cx="8029" cy="2268"/>
          </a:xfrm>
        </p:grpSpPr>
        <p:pic>
          <p:nvPicPr>
            <p:cNvPr id="30726" name="图片 126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6" y="4266"/>
              <a:ext cx="3767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27" name="图片 128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07" y="4266"/>
              <a:ext cx="1411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28" name="图片 130" descr="IMG_25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9" y="4266"/>
              <a:ext cx="2837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1746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梦幻冰淇淋车</a:t>
            </a:r>
          </a:p>
        </p:txBody>
      </p:sp>
      <p:sp>
        <p:nvSpPr>
          <p:cNvPr id="31747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8720137" cy="3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现场设置梦幻冰淇淋车，让来宾在参与活动的同时清凉一夏。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31750" name="组合 1"/>
          <p:cNvGrpSpPr/>
          <p:nvPr/>
        </p:nvGrpSpPr>
        <p:grpSpPr bwMode="auto">
          <a:xfrm>
            <a:off x="268288" y="1843088"/>
            <a:ext cx="11361737" cy="3929062"/>
            <a:chOff x="7899" y="4266"/>
            <a:chExt cx="6804" cy="2268"/>
          </a:xfrm>
        </p:grpSpPr>
        <p:pic>
          <p:nvPicPr>
            <p:cNvPr id="31751" name="图片 3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9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2" name="图片 4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1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9AC8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444500" y="698500"/>
            <a:ext cx="9855200" cy="5397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sp>
        <p:nvSpPr>
          <p:cNvPr id="13" name="矩形 12"/>
          <p:cNvSpPr/>
          <p:nvPr userDrawn="1"/>
        </p:nvSpPr>
        <p:spPr>
          <a:xfrm>
            <a:off x="939800" y="1092200"/>
            <a:ext cx="10579100" cy="5461000"/>
          </a:xfrm>
          <a:prstGeom prst="rect">
            <a:avLst/>
          </a:prstGeom>
          <a:solidFill>
            <a:srgbClr val="FEF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pic>
        <p:nvPicPr>
          <p:cNvPr id="16" name="图片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74300" y="4391025"/>
            <a:ext cx="1230313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 rot="5400000" flipH="1" flipV="1">
            <a:off x="24723" y="3654091"/>
            <a:ext cx="19796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/>
            <a:r>
              <a:rPr lang="en-US" altLang="zh-CN" sz="1400" b="1" spc="300" noProof="1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&lt;&lt;&lt;&lt;&lt;&lt;&lt;&lt;&lt;&lt;&lt;&lt;&lt;&lt;</a:t>
            </a:r>
            <a:endParaRPr lang="en-US" altLang="zh-CN" sz="1400" b="1" spc="300" noProof="1">
              <a:solidFill>
                <a:schemeClr val="accent6"/>
              </a:solidFill>
              <a:cs typeface="+mn-ea"/>
              <a:sym typeface="+mn-lt"/>
            </a:endParaRPr>
          </a:p>
        </p:txBody>
      </p:sp>
      <p:pic>
        <p:nvPicPr>
          <p:cNvPr id="12" name="图片 11" descr="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99322" y="3808079"/>
            <a:ext cx="4447471" cy="3496643"/>
          </a:xfrm>
          <a:prstGeom prst="rect">
            <a:avLst/>
          </a:prstGeom>
        </p:spPr>
      </p:pic>
      <p:pic>
        <p:nvPicPr>
          <p:cNvPr id="17" name="图形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20000">
            <a:off x="1585077" y="2573162"/>
            <a:ext cx="1007110" cy="1002665"/>
          </a:xfrm>
          <a:prstGeom prst="rect">
            <a:avLst/>
          </a:prstGeom>
        </p:spPr>
      </p:pic>
      <p:pic>
        <p:nvPicPr>
          <p:cNvPr id="18" name="图形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408631">
            <a:off x="781167" y="1782587"/>
            <a:ext cx="1297305" cy="232473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-13853" y="3554872"/>
            <a:ext cx="2551430" cy="2205990"/>
            <a:chOff x="6682" y="7033"/>
            <a:chExt cx="4018" cy="3474"/>
          </a:xfrm>
        </p:grpSpPr>
        <p:grpSp>
          <p:nvGrpSpPr>
            <p:cNvPr id="21" name="组合 20"/>
            <p:cNvGrpSpPr/>
            <p:nvPr/>
          </p:nvGrpSpPr>
          <p:grpSpPr>
            <a:xfrm>
              <a:off x="6682" y="7033"/>
              <a:ext cx="4018" cy="3475"/>
              <a:chOff x="4782" y="-144"/>
              <a:chExt cx="6236" cy="5394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7051" y="-144"/>
                <a:ext cx="3967" cy="3967"/>
              </a:xfrm>
              <a:prstGeom prst="ellipse">
                <a:avLst/>
              </a:prstGeom>
              <a:solidFill>
                <a:srgbClr val="EFA1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782" y="549"/>
                <a:ext cx="4701" cy="4701"/>
              </a:xfrm>
              <a:prstGeom prst="ellipse">
                <a:avLst/>
              </a:prstGeom>
              <a:pattFill prst="wdDnDiag">
                <a:fgClr>
                  <a:srgbClr val="E7E6E6"/>
                </a:fgClr>
                <a:bgClr>
                  <a:srgbClr val="00935D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7044" y="8007"/>
              <a:ext cx="2674" cy="188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VIGOUR 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OF 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LIFE</a:t>
              </a:r>
            </a:p>
            <a:p>
              <a:r>
                <a:rPr lang="en-US" altLang="zh-CN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黑简体" panose="02000000000000000000" charset="-122"/>
                  <a:ea typeface="方正正黑简体" panose="02000000000000000000" charset="-122"/>
                  <a:sym typeface="+mn-ea"/>
                </a:rPr>
                <a:t>HAPPY LIFE</a:t>
              </a:r>
              <a:endParaRPr lang="zh-CN" altLang="en-US" dirty="0"/>
            </a:p>
          </p:txBody>
        </p:sp>
        <p:pic>
          <p:nvPicPr>
            <p:cNvPr id="23" name="图片 22" descr="10dc0719e989f0e27d9571caa837c9548510429e28821-fHRChM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7733" y="8446"/>
              <a:ext cx="1985" cy="1094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/>
        </p:nvSpPr>
        <p:spPr>
          <a:xfrm>
            <a:off x="4868863" y="2160588"/>
            <a:ext cx="2454275" cy="708025"/>
          </a:xfrm>
          <a:prstGeom prst="rect">
            <a:avLst/>
          </a:prstGeom>
          <a:solidFill>
            <a:srgbClr val="9AC85B"/>
          </a:solidFill>
        </p:spPr>
        <p:txBody>
          <a:bodyPr wrap="none">
            <a:spAutoFit/>
          </a:bodyPr>
          <a:lstStyle/>
          <a:p>
            <a:pPr algn="ctr" fontAlgn="auto"/>
            <a:r>
              <a:rPr lang="en-US" altLang="zh-CN" sz="4000" spc="300" noProof="1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04</a:t>
            </a:r>
            <a:endParaRPr lang="zh-CN" altLang="en-US" sz="4000" spc="300" noProof="1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251959" y="3102856"/>
            <a:ext cx="3688080" cy="11068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6600" b="1" spc="300" noProof="1">
                <a:ln>
                  <a:solidFill>
                    <a:srgbClr val="00B050"/>
                  </a:solidFill>
                </a:ln>
                <a:solidFill>
                  <a:srgbClr val="1E2F13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活动内容</a:t>
            </a: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3379788" y="4264025"/>
            <a:ext cx="5349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en-US" altLang="zh-CN" sz="2000" b="1">
                <a:sym typeface="等线" panose="02010600030101010101" pitchFamily="2" charset="-122"/>
              </a:rPr>
              <a:t>Department work report</a:t>
            </a:r>
            <a:endParaRPr lang="zh-CN" altLang="en-US" sz="2000" b="1">
              <a:sym typeface="等线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10050" y="3151188"/>
            <a:ext cx="3687763" cy="11064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6600" b="1" spc="300" noProof="1">
                <a:solidFill>
                  <a:srgbClr val="9AC85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活动内容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 bldLvl="0" animBg="1"/>
      <p:bldP spid="27" grpId="0"/>
      <p:bldP spid="28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3794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来宾签到</a:t>
            </a:r>
          </a:p>
        </p:txBody>
      </p:sp>
      <p:sp>
        <p:nvSpPr>
          <p:cNvPr id="33795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5313362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来宾签到领取通行证和领取商家通用代金券，让来宾立刻获得体验。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pic>
        <p:nvPicPr>
          <p:cNvPr id="33798" name="图片 10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25" y="898525"/>
            <a:ext cx="5540375" cy="511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图片 4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2963"/>
            <a:ext cx="6243638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4818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38004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入场发放伴手礼</a:t>
            </a:r>
          </a:p>
        </p:txBody>
      </p:sp>
      <p:sp>
        <p:nvSpPr>
          <p:cNvPr id="34819" name="文本框 10"/>
          <p:cNvSpPr txBox="1">
            <a:spLocks noChangeArrowheads="1"/>
          </p:cNvSpPr>
          <p:nvPr/>
        </p:nvSpPr>
        <p:spPr bwMode="auto">
          <a:xfrm>
            <a:off x="990600" y="898525"/>
            <a:ext cx="7527925" cy="463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太阳帽、遮阳伞（免费发放）</a:t>
            </a:r>
          </a:p>
        </p:txBody>
      </p:sp>
      <p:pic>
        <p:nvPicPr>
          <p:cNvPr id="34820" name="图片 45" descr="IMG_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5" b="19928"/>
          <a:stretch>
            <a:fillRect/>
          </a:stretch>
        </p:blipFill>
        <p:spPr bwMode="auto">
          <a:xfrm>
            <a:off x="260350" y="1905000"/>
            <a:ext cx="1193165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9AC8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云形 11"/>
          <p:cNvSpPr/>
          <p:nvPr/>
        </p:nvSpPr>
        <p:spPr>
          <a:xfrm>
            <a:off x="5076825" y="1474788"/>
            <a:ext cx="1731963" cy="1292225"/>
          </a:xfrm>
          <a:prstGeom prst="cloud">
            <a:avLst/>
          </a:prstGeom>
          <a:solidFill>
            <a:srgbClr val="3FA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grpSp>
        <p:nvGrpSpPr>
          <p:cNvPr id="35843" name="组合 10"/>
          <p:cNvGrpSpPr/>
          <p:nvPr/>
        </p:nvGrpSpPr>
        <p:grpSpPr bwMode="auto">
          <a:xfrm>
            <a:off x="9753600" y="1824038"/>
            <a:ext cx="981075" cy="942975"/>
            <a:chOff x="9831" y="332"/>
            <a:chExt cx="2510" cy="2409"/>
          </a:xfrm>
        </p:grpSpPr>
        <p:sp>
          <p:nvSpPr>
            <p:cNvPr id="3" name="椭圆 2"/>
            <p:cNvSpPr/>
            <p:nvPr/>
          </p:nvSpPr>
          <p:spPr>
            <a:xfrm>
              <a:off x="10371" y="332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4" name="椭圆 3"/>
            <p:cNvSpPr/>
            <p:nvPr/>
          </p:nvSpPr>
          <p:spPr>
            <a:xfrm>
              <a:off x="9831" y="762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11159" y="697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8" name="椭圆 7"/>
            <p:cNvSpPr/>
            <p:nvPr/>
          </p:nvSpPr>
          <p:spPr>
            <a:xfrm>
              <a:off x="10058" y="1561"/>
              <a:ext cx="1178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10964" y="1480"/>
              <a:ext cx="1178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10371" y="940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</p:grpSp>
      <p:sp>
        <p:nvSpPr>
          <p:cNvPr id="52" name="矩形 51"/>
          <p:cNvSpPr/>
          <p:nvPr/>
        </p:nvSpPr>
        <p:spPr>
          <a:xfrm>
            <a:off x="1457325" y="2552701"/>
            <a:ext cx="8482013" cy="2235200"/>
          </a:xfrm>
          <a:prstGeom prst="rect">
            <a:avLst/>
          </a:prstGeom>
          <a:solidFill>
            <a:srgbClr val="FF9800"/>
          </a:solidFill>
          <a:ln w="635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82738" y="2432051"/>
            <a:ext cx="8482012" cy="2235200"/>
          </a:xfrm>
          <a:prstGeom prst="rect">
            <a:avLst/>
          </a:prstGeom>
          <a:solidFill>
            <a:srgbClr val="FF9800"/>
          </a:solidFill>
          <a:ln w="635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01800" y="2311401"/>
            <a:ext cx="8482013" cy="223520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5853" name="文本框 45"/>
          <p:cNvSpPr txBox="1">
            <a:spLocks noChangeArrowheads="1"/>
          </p:cNvSpPr>
          <p:nvPr/>
        </p:nvSpPr>
        <p:spPr bwMode="auto">
          <a:xfrm>
            <a:off x="2349500" y="2767013"/>
            <a:ext cx="7516813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/>
            <a:r>
              <a:rPr lang="zh-CN" altLang="zh-CN" sz="8000" b="1">
                <a:latin typeface="+mn-lt"/>
                <a:ea typeface="+mn-ea"/>
                <a:cs typeface="+mn-ea"/>
                <a:sym typeface="+mn-lt"/>
              </a:rPr>
              <a:t>能量疗愈场</a:t>
            </a:r>
          </a:p>
        </p:txBody>
      </p:sp>
      <p:sp>
        <p:nvSpPr>
          <p:cNvPr id="14" name="半闭框 13"/>
          <p:cNvSpPr/>
          <p:nvPr/>
        </p:nvSpPr>
        <p:spPr>
          <a:xfrm flipH="1" flipV="1">
            <a:off x="9866313" y="4546600"/>
            <a:ext cx="769937" cy="715962"/>
          </a:xfrm>
          <a:prstGeom prst="halfFrame">
            <a:avLst/>
          </a:prstGeom>
          <a:solidFill>
            <a:srgbClr val="00B050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376238"/>
            <a:ext cx="11318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 rot="5400000" flipH="1" flipV="1">
            <a:off x="-392503" y="2567880"/>
            <a:ext cx="218200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/>
            <a:r>
              <a:rPr lang="en-US" altLang="zh-CN" sz="1400" b="1" spc="300" noProof="1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&lt;&lt;&lt;&lt;&lt;&lt;&lt;&lt;&lt;&lt;&lt;&lt;&lt;&lt;</a:t>
            </a:r>
          </a:p>
        </p:txBody>
      </p:sp>
      <p:sp>
        <p:nvSpPr>
          <p:cNvPr id="6" name="云形 5"/>
          <p:cNvSpPr/>
          <p:nvPr/>
        </p:nvSpPr>
        <p:spPr>
          <a:xfrm>
            <a:off x="1841500" y="4089400"/>
            <a:ext cx="1731963" cy="1293812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6866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露营 野趣派对</a:t>
            </a:r>
          </a:p>
        </p:txBody>
      </p:sp>
      <p:sp>
        <p:nvSpPr>
          <p:cNvPr id="36867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5313362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城市“钢铁森林”盘根错节，让你这个夏日就能回到虫鸣蟀叫的真正森林。</a:t>
            </a:r>
          </a:p>
        </p:txBody>
      </p:sp>
      <p:pic>
        <p:nvPicPr>
          <p:cNvPr id="36869" name="图片 10" descr="IMG_2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008188"/>
            <a:ext cx="6196013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图片 9" descr="IMG_2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0" y="0"/>
            <a:ext cx="4627563" cy="694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7890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露营 野趣派对</a:t>
            </a:r>
          </a:p>
        </p:txBody>
      </p:sp>
      <p:sp>
        <p:nvSpPr>
          <p:cNvPr id="37891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5313362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不需要准备任何器材，也不用做攻略，只需要带上一个好心情即可。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pic>
        <p:nvPicPr>
          <p:cNvPr id="37894" name="图片 12" descr="IMG_2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075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图片 11" descr="IMG_2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912938"/>
            <a:ext cx="6138863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8914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云朵装置</a:t>
            </a:r>
          </a:p>
        </p:txBody>
      </p:sp>
      <p:sp>
        <p:nvSpPr>
          <p:cNvPr id="38915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5313362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活动当天**上空将会升起数十朵云朵装置，既为装扮，也可遮阳，记得带上你的相机哟！</a:t>
            </a:r>
          </a:p>
          <a:p>
            <a:pPr>
              <a:lnSpc>
                <a:spcPct val="110000"/>
              </a:lnSpc>
            </a:pP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pic>
        <p:nvPicPr>
          <p:cNvPr id="38918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2775"/>
            <a:ext cx="6618288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838" y="0"/>
            <a:ext cx="5113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9938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一起水枪</a:t>
            </a:r>
          </a:p>
        </p:txBody>
      </p:sp>
      <p:sp>
        <p:nvSpPr>
          <p:cNvPr id="39939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5313362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来一场疯狂的水枪大战，带上你的“武器装备”，组队或单挑皆可。和陌生人也能迅速“打”成一片，这不比CS有意思吗？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pic>
        <p:nvPicPr>
          <p:cNvPr id="39942" name="图片 17" descr="IMG_2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25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图片 18" descr="IMG_2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2178050"/>
            <a:ext cx="5310188" cy="418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40962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飞盘运动</a:t>
            </a:r>
          </a:p>
        </p:txBody>
      </p:sp>
      <p:sp>
        <p:nvSpPr>
          <p:cNvPr id="40963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9947275" cy="70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高效燃脂的飞盘运动，一起在飞跳中寻找快乐。最大程度缓解一周的工作压力！做一次野孩子，放肆大战吧！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40966" name="组合 3"/>
          <p:cNvGrpSpPr/>
          <p:nvPr/>
        </p:nvGrpSpPr>
        <p:grpSpPr bwMode="auto">
          <a:xfrm>
            <a:off x="-28575" y="1755775"/>
            <a:ext cx="12220575" cy="4422775"/>
            <a:chOff x="1228" y="3172"/>
            <a:chExt cx="16044" cy="6004"/>
          </a:xfrm>
        </p:grpSpPr>
        <p:pic>
          <p:nvPicPr>
            <p:cNvPr id="40967" name="图片 51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2" r="6438"/>
            <a:stretch>
              <a:fillRect/>
            </a:stretch>
          </p:blipFill>
          <p:spPr bwMode="auto">
            <a:xfrm>
              <a:off x="1228" y="3172"/>
              <a:ext cx="8368" cy="6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68" name="图片 19" descr="IMG_27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6" y="3172"/>
              <a:ext cx="7676" cy="6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41986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射箭营地</a:t>
            </a:r>
          </a:p>
        </p:txBody>
      </p:sp>
      <p:sp>
        <p:nvSpPr>
          <p:cNvPr id="41987" name="文本框 10"/>
          <p:cNvSpPr txBox="1">
            <a:spLocks noChangeArrowheads="1"/>
          </p:cNvSpPr>
          <p:nvPr/>
        </p:nvSpPr>
        <p:spPr bwMode="auto">
          <a:xfrm>
            <a:off x="460375" y="1273969"/>
            <a:ext cx="10602912" cy="3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举起箭靶，射出一箭，感受箭中靶心的快乐，在原生态的场地中，一边享受自然，一边享受射箭的乐趣。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41990" name="组合 3"/>
          <p:cNvGrpSpPr/>
          <p:nvPr/>
        </p:nvGrpSpPr>
        <p:grpSpPr bwMode="auto">
          <a:xfrm>
            <a:off x="22225" y="2044700"/>
            <a:ext cx="12169775" cy="3938588"/>
            <a:chOff x="476" y="4266"/>
            <a:chExt cx="12953" cy="4320"/>
          </a:xfrm>
        </p:grpSpPr>
        <p:pic>
          <p:nvPicPr>
            <p:cNvPr id="41991" name="图片 52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5" y="4266"/>
              <a:ext cx="5755" cy="4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2" name="图片 47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4266"/>
              <a:ext cx="7199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43010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童趣捉鱼</a:t>
            </a:r>
          </a:p>
        </p:txBody>
      </p:sp>
      <p:sp>
        <p:nvSpPr>
          <p:cNvPr id="43011" name="文本框 10"/>
          <p:cNvSpPr txBox="1">
            <a:spLocks noChangeArrowheads="1"/>
          </p:cNvSpPr>
          <p:nvPr/>
        </p:nvSpPr>
        <p:spPr bwMode="auto">
          <a:xfrm>
            <a:off x="460375" y="1104901"/>
            <a:ext cx="6302375" cy="3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童趣捕鱼、快乐不减，来***，享受夏日里捉鱼的快乐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43014" name="组合 3"/>
          <p:cNvGrpSpPr/>
          <p:nvPr/>
        </p:nvGrpSpPr>
        <p:grpSpPr bwMode="auto">
          <a:xfrm>
            <a:off x="0" y="1538288"/>
            <a:ext cx="12192000" cy="4629150"/>
            <a:chOff x="102" y="2798"/>
            <a:chExt cx="15483" cy="5846"/>
          </a:xfrm>
        </p:grpSpPr>
        <p:pic>
          <p:nvPicPr>
            <p:cNvPr id="43015" name="图片 53" descr="IMG_25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" y="2798"/>
              <a:ext cx="7704" cy="5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16" name="图片 54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6" y="2798"/>
              <a:ext cx="7779" cy="5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9AC8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云形 11"/>
          <p:cNvSpPr/>
          <p:nvPr/>
        </p:nvSpPr>
        <p:spPr>
          <a:xfrm>
            <a:off x="5076825" y="1474788"/>
            <a:ext cx="1731963" cy="1292225"/>
          </a:xfrm>
          <a:prstGeom prst="cloud">
            <a:avLst/>
          </a:prstGeom>
          <a:solidFill>
            <a:srgbClr val="3FA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grpSp>
        <p:nvGrpSpPr>
          <p:cNvPr id="35843" name="组合 10"/>
          <p:cNvGrpSpPr/>
          <p:nvPr/>
        </p:nvGrpSpPr>
        <p:grpSpPr bwMode="auto">
          <a:xfrm>
            <a:off x="9753600" y="1824038"/>
            <a:ext cx="981075" cy="942975"/>
            <a:chOff x="9831" y="332"/>
            <a:chExt cx="2510" cy="2409"/>
          </a:xfrm>
        </p:grpSpPr>
        <p:sp>
          <p:nvSpPr>
            <p:cNvPr id="3" name="椭圆 2"/>
            <p:cNvSpPr/>
            <p:nvPr/>
          </p:nvSpPr>
          <p:spPr>
            <a:xfrm>
              <a:off x="10371" y="332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4" name="椭圆 3"/>
            <p:cNvSpPr/>
            <p:nvPr/>
          </p:nvSpPr>
          <p:spPr>
            <a:xfrm>
              <a:off x="9831" y="762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11159" y="697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8" name="椭圆 7"/>
            <p:cNvSpPr/>
            <p:nvPr/>
          </p:nvSpPr>
          <p:spPr>
            <a:xfrm>
              <a:off x="10058" y="1561"/>
              <a:ext cx="1178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10964" y="1480"/>
              <a:ext cx="1178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10371" y="940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</p:grpSp>
      <p:sp>
        <p:nvSpPr>
          <p:cNvPr id="52" name="矩形 51"/>
          <p:cNvSpPr/>
          <p:nvPr/>
        </p:nvSpPr>
        <p:spPr>
          <a:xfrm>
            <a:off x="1457325" y="2552701"/>
            <a:ext cx="8482013" cy="2235200"/>
          </a:xfrm>
          <a:prstGeom prst="rect">
            <a:avLst/>
          </a:prstGeom>
          <a:solidFill>
            <a:srgbClr val="FF9800"/>
          </a:solidFill>
          <a:ln w="635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82738" y="2432051"/>
            <a:ext cx="8482012" cy="2235200"/>
          </a:xfrm>
          <a:prstGeom prst="rect">
            <a:avLst/>
          </a:prstGeom>
          <a:solidFill>
            <a:srgbClr val="FF9800"/>
          </a:solidFill>
          <a:ln w="635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01800" y="2311401"/>
            <a:ext cx="8482013" cy="223520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5853" name="文本框 45"/>
          <p:cNvSpPr txBox="1">
            <a:spLocks noChangeArrowheads="1"/>
          </p:cNvSpPr>
          <p:nvPr/>
        </p:nvSpPr>
        <p:spPr bwMode="auto">
          <a:xfrm>
            <a:off x="2349500" y="2767013"/>
            <a:ext cx="7516813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/>
            <a:r>
              <a:rPr lang="zh-CN" altLang="en-US" sz="8000" b="1" dirty="0">
                <a:latin typeface="+mn-lt"/>
                <a:ea typeface="+mn-ea"/>
                <a:cs typeface="+mn-ea"/>
                <a:sym typeface="+mn-lt"/>
              </a:rPr>
              <a:t>精神发电站 </a:t>
            </a:r>
          </a:p>
        </p:txBody>
      </p:sp>
      <p:sp>
        <p:nvSpPr>
          <p:cNvPr id="14" name="半闭框 13"/>
          <p:cNvSpPr/>
          <p:nvPr/>
        </p:nvSpPr>
        <p:spPr>
          <a:xfrm flipH="1" flipV="1">
            <a:off x="9866313" y="4546600"/>
            <a:ext cx="769937" cy="715962"/>
          </a:xfrm>
          <a:prstGeom prst="halfFrame">
            <a:avLst/>
          </a:prstGeom>
          <a:solidFill>
            <a:srgbClr val="00B050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376238"/>
            <a:ext cx="11318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 rot="5400000" flipH="1" flipV="1">
            <a:off x="-392503" y="2567880"/>
            <a:ext cx="218200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/>
            <a:r>
              <a:rPr lang="en-US" altLang="zh-CN" sz="1400" b="1" spc="300" noProof="1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&lt;&lt;&lt;&lt;&lt;&lt;&lt;&lt;&lt;&lt;&lt;&lt;&lt;&lt;</a:t>
            </a:r>
          </a:p>
        </p:txBody>
      </p:sp>
      <p:sp>
        <p:nvSpPr>
          <p:cNvPr id="6" name="云形 5"/>
          <p:cNvSpPr/>
          <p:nvPr/>
        </p:nvSpPr>
        <p:spPr>
          <a:xfrm>
            <a:off x="1841500" y="4089400"/>
            <a:ext cx="1731963" cy="1293812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45058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田野野趣秀场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白天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</a:p>
        </p:txBody>
      </p:sp>
      <p:sp>
        <p:nvSpPr>
          <p:cNvPr id="45059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5313362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与其隔着屏幕刷慢综、音综，不如来高槐“田野秀场”，寻找另一种节奏。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pic>
        <p:nvPicPr>
          <p:cNvPr id="45062" name="图片 20" descr="IMG_2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912938"/>
            <a:ext cx="5441950" cy="362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图片 154" descr="IMG_2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600" y="0"/>
            <a:ext cx="53594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46082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元气满满的舞台秀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白天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083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5313362" cy="3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架子鼓、非洲鼓、合唱团，元气满满的孩子舞台。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46086" name="组合 4"/>
          <p:cNvGrpSpPr/>
          <p:nvPr/>
        </p:nvGrpSpPr>
        <p:grpSpPr bwMode="auto">
          <a:xfrm>
            <a:off x="0" y="1943100"/>
            <a:ext cx="12192000" cy="3905250"/>
            <a:chOff x="-91" y="3427"/>
            <a:chExt cx="16676" cy="5248"/>
          </a:xfrm>
        </p:grpSpPr>
        <p:grpSp>
          <p:nvGrpSpPr>
            <p:cNvPr id="46087" name="组合 3"/>
            <p:cNvGrpSpPr/>
            <p:nvPr/>
          </p:nvGrpSpPr>
          <p:grpSpPr bwMode="auto">
            <a:xfrm>
              <a:off x="-91" y="3427"/>
              <a:ext cx="13223" cy="5248"/>
              <a:chOff x="725" y="3537"/>
              <a:chExt cx="6505" cy="2268"/>
            </a:xfrm>
          </p:grpSpPr>
          <p:pic>
            <p:nvPicPr>
              <p:cNvPr id="46088" name="图片 23" descr="IMG_27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28" y="3537"/>
                <a:ext cx="3402" cy="2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6089" name="图片 22" descr="IMG_27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4" y="3537"/>
                <a:ext cx="3103" cy="2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6090" name="图片 21" descr="IMG_27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89" y="3427"/>
              <a:ext cx="3497" cy="5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47106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小丑表演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白天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07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5313362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小丑现场邀你同台互动，将爆笑分贝拉到最High！所有的烦恼都在笑声中治愈。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pic>
        <p:nvPicPr>
          <p:cNvPr id="47110" name="图片 57" descr="IMG_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3511550"/>
            <a:ext cx="4829175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图片 25" descr="IMG_2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292100"/>
            <a:ext cx="4827588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图片 99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1874838"/>
            <a:ext cx="6432550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48130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本土民谣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白天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131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5313362" cy="3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现场本土乐队，用民谣为我们讲故事。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48134" name="组合 3"/>
          <p:cNvGrpSpPr/>
          <p:nvPr/>
        </p:nvGrpSpPr>
        <p:grpSpPr bwMode="auto">
          <a:xfrm>
            <a:off x="55563" y="1755775"/>
            <a:ext cx="12109450" cy="4037013"/>
            <a:chOff x="7899" y="4266"/>
            <a:chExt cx="6804" cy="2268"/>
          </a:xfrm>
        </p:grpSpPr>
        <p:pic>
          <p:nvPicPr>
            <p:cNvPr id="48135" name="图片 27" descr="IMG_28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9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6" name="图片 56" descr="IMG_25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1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33425" y="1238250"/>
            <a:ext cx="6137275" cy="87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353535"/>
                </a:solidFill>
                <a:latin typeface="+mn-lt"/>
                <a:ea typeface="+mn-ea"/>
                <a:cs typeface="+mn-ea"/>
                <a:sym typeface="+mn-lt"/>
              </a:rPr>
              <a:t>暮霭沉沉，舞台开始躁动。摆脱城市的条条框框，随着节奏尽情微醺摇晃，用一场动感的演出唤醒身体。</a:t>
            </a:r>
          </a:p>
        </p:txBody>
      </p:sp>
      <p:sp>
        <p:nvSpPr>
          <p:cNvPr id="3" name="平行四边形 2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49155" name="文本框 8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潮音轰趴 嗨翻全场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晚天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9157" name="图片 29" descr="IMG_2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0" y="0"/>
            <a:ext cx="457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图片 28" descr="IMG_28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2383930"/>
            <a:ext cx="5513387" cy="3676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33425" y="1065213"/>
            <a:ext cx="10610850" cy="463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353535"/>
                </a:solidFill>
                <a:latin typeface="+mn-lt"/>
                <a:ea typeface="+mn-ea"/>
                <a:cs typeface="+mn-ea"/>
                <a:sym typeface="+mn-lt"/>
              </a:rPr>
              <a:t>厌倦了大数据的推送，来现场感受真真实实的音浪，振聋发聩的节奏，找回久违的真实的自己。</a:t>
            </a:r>
          </a:p>
        </p:txBody>
      </p:sp>
      <p:sp>
        <p:nvSpPr>
          <p:cNvPr id="3" name="平行四边形 2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50179" name="文本框 8"/>
          <p:cNvSpPr txBox="1">
            <a:spLocks noChangeArrowheads="1"/>
          </p:cNvSpPr>
          <p:nvPr/>
        </p:nvSpPr>
        <p:spPr bwMode="auto">
          <a:xfrm>
            <a:off x="898525" y="292100"/>
            <a:ext cx="5972175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潮音轰趴 嗨翻全场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晚天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0181" name="组合 1"/>
          <p:cNvGrpSpPr/>
          <p:nvPr/>
        </p:nvGrpSpPr>
        <p:grpSpPr bwMode="auto">
          <a:xfrm>
            <a:off x="0" y="1739900"/>
            <a:ext cx="12192000" cy="4294188"/>
            <a:chOff x="-268" y="2812"/>
            <a:chExt cx="20945" cy="7260"/>
          </a:xfrm>
        </p:grpSpPr>
        <p:pic>
          <p:nvPicPr>
            <p:cNvPr id="50182" name="图片 32" descr="IMG_28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" y="2812"/>
              <a:ext cx="10081" cy="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83" name="图片 30" descr="IMG_28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13" y="2812"/>
              <a:ext cx="10865" cy="7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文本框 10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33425" y="1065213"/>
            <a:ext cx="10610850" cy="463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353535"/>
                </a:solidFill>
                <a:latin typeface="+mn-lt"/>
                <a:ea typeface="+mn-ea"/>
                <a:cs typeface="+mn-ea"/>
                <a:sym typeface="+mn-lt"/>
              </a:rPr>
              <a:t>挥舞荧光棒一起摇摆～当然你也可以密谋一场求婚惊喜！在音乐节中表白～</a:t>
            </a:r>
          </a:p>
        </p:txBody>
      </p:sp>
      <p:sp>
        <p:nvSpPr>
          <p:cNvPr id="3" name="平行四边形 2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51203" name="文本框 8"/>
          <p:cNvSpPr txBox="1">
            <a:spLocks noChangeArrowheads="1"/>
          </p:cNvSpPr>
          <p:nvPr/>
        </p:nvSpPr>
        <p:spPr bwMode="auto">
          <a:xfrm>
            <a:off x="898525" y="292100"/>
            <a:ext cx="5972175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潮音轰趴 嗨翻全场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晚天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1205" name="组合 7"/>
          <p:cNvGrpSpPr/>
          <p:nvPr/>
        </p:nvGrpSpPr>
        <p:grpSpPr bwMode="auto">
          <a:xfrm>
            <a:off x="311150" y="1914525"/>
            <a:ext cx="11417300" cy="3806825"/>
            <a:chOff x="7899" y="4266"/>
            <a:chExt cx="6804" cy="2268"/>
          </a:xfrm>
        </p:grpSpPr>
        <p:pic>
          <p:nvPicPr>
            <p:cNvPr id="51206" name="图片 35" descr="IMG_29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9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7" name="图片 36" descr="IMG_29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01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文本框 10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33425" y="1065213"/>
            <a:ext cx="4073525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353535"/>
                </a:solidFill>
                <a:latin typeface="+mn-lt"/>
                <a:ea typeface="+mn-ea"/>
                <a:cs typeface="+mn-ea"/>
                <a:sym typeface="+mn-lt"/>
              </a:rPr>
              <a:t>潮玩音乐节怎能少得了美女DJ师和电音师的加持，让广大潮流男女随着打碟声和电音回绕声一起躁动这个青春吧！</a:t>
            </a:r>
          </a:p>
        </p:txBody>
      </p:sp>
      <p:sp>
        <p:nvSpPr>
          <p:cNvPr id="3" name="平行四边形 2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52227" name="文本框 8"/>
          <p:cNvSpPr txBox="1">
            <a:spLocks noChangeArrowheads="1"/>
          </p:cNvSpPr>
          <p:nvPr/>
        </p:nvSpPr>
        <p:spPr bwMode="auto">
          <a:xfrm>
            <a:off x="898525" y="292100"/>
            <a:ext cx="5972175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DJ电音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晚天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2229" name="图片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2454275"/>
            <a:ext cx="4916487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25" y="511175"/>
            <a:ext cx="5634038" cy="540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33425" y="5424488"/>
            <a:ext cx="10120313" cy="87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353535"/>
                </a:solidFill>
                <a:latin typeface="+mn-lt"/>
                <a:ea typeface="+mn-ea"/>
                <a:cs typeface="+mn-ea"/>
                <a:sym typeface="+mn-lt"/>
              </a:rPr>
              <a:t>筛选抖音时下最火热的歌曲，现场串烧，用音乐打造青年男女喜爱的圣地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353535"/>
                </a:solidFill>
                <a:latin typeface="+mn-lt"/>
                <a:ea typeface="+mn-ea"/>
                <a:cs typeface="+mn-ea"/>
                <a:sym typeface="+mn-lt"/>
              </a:rPr>
              <a:t>国风音乐推荐：踏山河、爱你、踏雪、隔岸、本草纲目等...</a:t>
            </a:r>
          </a:p>
        </p:txBody>
      </p:sp>
      <p:sp>
        <p:nvSpPr>
          <p:cNvPr id="3" name="平行四边形 2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53251" name="文本框 8"/>
          <p:cNvSpPr txBox="1">
            <a:spLocks noChangeArrowheads="1"/>
          </p:cNvSpPr>
          <p:nvPr/>
        </p:nvSpPr>
        <p:spPr bwMode="auto">
          <a:xfrm>
            <a:off x="898525" y="292100"/>
            <a:ext cx="5972175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抖音歌曲串烧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晚天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3253" name="组合 1"/>
          <p:cNvGrpSpPr/>
          <p:nvPr/>
        </p:nvGrpSpPr>
        <p:grpSpPr bwMode="auto">
          <a:xfrm>
            <a:off x="712788" y="1154113"/>
            <a:ext cx="11075987" cy="4270375"/>
            <a:chOff x="1123" y="1817"/>
            <a:chExt cx="15645" cy="6242"/>
          </a:xfrm>
        </p:grpSpPr>
        <p:pic>
          <p:nvPicPr>
            <p:cNvPr id="53254" name="图片 1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5" y="1816"/>
              <a:ext cx="10500" cy="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5" name="图片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531"/>
            <a:stretch>
              <a:fillRect/>
            </a:stretch>
          </p:blipFill>
          <p:spPr bwMode="auto">
            <a:xfrm>
              <a:off x="1123" y="5689"/>
              <a:ext cx="6165" cy="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6" name="图片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5" y="1816"/>
              <a:ext cx="9482" cy="6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文本框 11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31800" y="1030288"/>
            <a:ext cx="5805488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353535"/>
                </a:solidFill>
                <a:latin typeface="+mn-lt"/>
                <a:ea typeface="+mn-ea"/>
                <a:cs typeface="+mn-ea"/>
                <a:sym typeface="+mn-lt"/>
              </a:rPr>
              <a:t>京剧与说唱音乐相结合起来的一首歌曲,借鉴京剧唱腔和旋律,将我国的传统戏曲元素巧妙地融入到歌曲之中,使整首歌听起来琅琅上口,</a:t>
            </a:r>
          </a:p>
        </p:txBody>
      </p:sp>
      <p:sp>
        <p:nvSpPr>
          <p:cNvPr id="3" name="平行四边形 2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54275" name="文本框 8"/>
          <p:cNvSpPr txBox="1">
            <a:spLocks noChangeArrowheads="1"/>
          </p:cNvSpPr>
          <p:nvPr/>
        </p:nvSpPr>
        <p:spPr bwMode="auto">
          <a:xfrm>
            <a:off x="898525" y="292100"/>
            <a:ext cx="5972175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京剧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说唱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(</a:t>
            </a:r>
            <a:r>
              <a:rPr lang="zh-CN" altLang="en-US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晚天</a:t>
            </a:r>
            <a:r>
              <a:rPr lang="en-US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zh-CN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  <a:p>
            <a:endParaRPr lang="zh-CN" altLang="en-US" sz="3600" i="1" u="sng">
              <a:solidFill>
                <a:srgbClr val="008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4277" name="图片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4" y="2409291"/>
            <a:ext cx="5805488" cy="3874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425" y="0"/>
            <a:ext cx="4273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9AC8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云形 11"/>
          <p:cNvSpPr/>
          <p:nvPr/>
        </p:nvSpPr>
        <p:spPr>
          <a:xfrm>
            <a:off x="5076825" y="1474788"/>
            <a:ext cx="1731963" cy="1292225"/>
          </a:xfrm>
          <a:prstGeom prst="cloud">
            <a:avLst/>
          </a:prstGeom>
          <a:solidFill>
            <a:srgbClr val="3FA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grpSp>
        <p:nvGrpSpPr>
          <p:cNvPr id="35843" name="组合 10"/>
          <p:cNvGrpSpPr/>
          <p:nvPr/>
        </p:nvGrpSpPr>
        <p:grpSpPr bwMode="auto">
          <a:xfrm>
            <a:off x="9753600" y="1824038"/>
            <a:ext cx="981075" cy="942975"/>
            <a:chOff x="9831" y="332"/>
            <a:chExt cx="2510" cy="2409"/>
          </a:xfrm>
        </p:grpSpPr>
        <p:sp>
          <p:nvSpPr>
            <p:cNvPr id="3" name="椭圆 2"/>
            <p:cNvSpPr/>
            <p:nvPr/>
          </p:nvSpPr>
          <p:spPr>
            <a:xfrm>
              <a:off x="10371" y="332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4" name="椭圆 3"/>
            <p:cNvSpPr/>
            <p:nvPr/>
          </p:nvSpPr>
          <p:spPr>
            <a:xfrm>
              <a:off x="9831" y="762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11159" y="697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8" name="椭圆 7"/>
            <p:cNvSpPr/>
            <p:nvPr/>
          </p:nvSpPr>
          <p:spPr>
            <a:xfrm>
              <a:off x="10058" y="1561"/>
              <a:ext cx="1178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10964" y="1480"/>
              <a:ext cx="1178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10371" y="940"/>
              <a:ext cx="1182" cy="1180"/>
            </a:xfrm>
            <a:prstGeom prst="ellipse">
              <a:avLst/>
            </a:prstGeom>
            <a:solidFill>
              <a:srgbClr val="90F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r>
                <a:rPr lang="en-US" altLang="zh-CN" noProof="1">
                  <a:cs typeface="+mn-ea"/>
                  <a:sym typeface="+mn-lt"/>
                </a:rPr>
                <a:t> </a:t>
              </a:r>
            </a:p>
          </p:txBody>
        </p:sp>
      </p:grpSp>
      <p:sp>
        <p:nvSpPr>
          <p:cNvPr id="52" name="矩形 51"/>
          <p:cNvSpPr/>
          <p:nvPr/>
        </p:nvSpPr>
        <p:spPr>
          <a:xfrm>
            <a:off x="1457325" y="2552701"/>
            <a:ext cx="8482013" cy="2235200"/>
          </a:xfrm>
          <a:prstGeom prst="rect">
            <a:avLst/>
          </a:prstGeom>
          <a:solidFill>
            <a:srgbClr val="FF9800"/>
          </a:solidFill>
          <a:ln w="635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82738" y="2432051"/>
            <a:ext cx="8482012" cy="2235200"/>
          </a:xfrm>
          <a:prstGeom prst="rect">
            <a:avLst/>
          </a:prstGeom>
          <a:solidFill>
            <a:srgbClr val="FF9800"/>
          </a:solidFill>
          <a:ln w="63500" cap="rnd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01800" y="2311401"/>
            <a:ext cx="8482013" cy="2235200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35853" name="文本框 45"/>
          <p:cNvSpPr txBox="1">
            <a:spLocks noChangeArrowheads="1"/>
          </p:cNvSpPr>
          <p:nvPr/>
        </p:nvSpPr>
        <p:spPr bwMode="auto">
          <a:xfrm>
            <a:off x="2349500" y="2767013"/>
            <a:ext cx="7516813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/>
            <a:r>
              <a:rPr lang="zh-CN" altLang="en-US" sz="8000" b="1" dirty="0">
                <a:latin typeface="+mn-lt"/>
                <a:ea typeface="+mn-ea"/>
                <a:cs typeface="+mn-ea"/>
                <a:sym typeface="+mn-lt"/>
              </a:rPr>
              <a:t>美食供能站</a:t>
            </a:r>
          </a:p>
        </p:txBody>
      </p:sp>
      <p:sp>
        <p:nvSpPr>
          <p:cNvPr id="14" name="半闭框 13"/>
          <p:cNvSpPr/>
          <p:nvPr/>
        </p:nvSpPr>
        <p:spPr>
          <a:xfrm flipH="1" flipV="1">
            <a:off x="9866313" y="4546600"/>
            <a:ext cx="769937" cy="715962"/>
          </a:xfrm>
          <a:prstGeom prst="halfFrame">
            <a:avLst/>
          </a:prstGeom>
          <a:solidFill>
            <a:srgbClr val="00B050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376238"/>
            <a:ext cx="11318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/>
          <p:cNvSpPr txBox="1"/>
          <p:nvPr/>
        </p:nvSpPr>
        <p:spPr>
          <a:xfrm rot="5400000" flipH="1" flipV="1">
            <a:off x="-392503" y="2567880"/>
            <a:ext cx="218200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/>
            <a:r>
              <a:rPr lang="en-US" altLang="zh-CN" sz="1400" b="1" spc="300" noProof="1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&lt;&lt;&lt;&lt;&lt;&lt;&lt;&lt;&lt;&lt;&lt;&lt;&lt;&lt;</a:t>
            </a:r>
          </a:p>
        </p:txBody>
      </p:sp>
      <p:sp>
        <p:nvSpPr>
          <p:cNvPr id="6" name="云形 5"/>
          <p:cNvSpPr/>
          <p:nvPr/>
        </p:nvSpPr>
        <p:spPr>
          <a:xfrm>
            <a:off x="1841500" y="4089400"/>
            <a:ext cx="1731963" cy="1293812"/>
          </a:xfrm>
          <a:prstGeom prst="cloud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9882188" y="1143000"/>
            <a:ext cx="1628775" cy="154305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56323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美食集市</a:t>
            </a:r>
          </a:p>
        </p:txBody>
      </p:sp>
      <p:sp>
        <p:nvSpPr>
          <p:cNvPr id="56324" name="文本框 10"/>
          <p:cNvSpPr txBox="1">
            <a:spLocks noChangeArrowheads="1"/>
          </p:cNvSpPr>
          <p:nvPr/>
        </p:nvSpPr>
        <p:spPr bwMode="auto">
          <a:xfrm>
            <a:off x="460375" y="1212056"/>
            <a:ext cx="6302375" cy="3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玩累了，扎进市集里逛吃逛喝，便能恢复元气。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56327" name="组合 7"/>
          <p:cNvGrpSpPr/>
          <p:nvPr/>
        </p:nvGrpSpPr>
        <p:grpSpPr bwMode="auto">
          <a:xfrm>
            <a:off x="-14288" y="1882775"/>
            <a:ext cx="12187238" cy="3959225"/>
            <a:chOff x="4236" y="4266"/>
            <a:chExt cx="7394" cy="2268"/>
          </a:xfrm>
        </p:grpSpPr>
        <p:pic>
          <p:nvPicPr>
            <p:cNvPr id="56328" name="图片 38" descr="IMG_29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3" y="4266"/>
              <a:ext cx="4017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9" name="图片 37" descr="IMG_29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6" y="4266"/>
              <a:ext cx="3402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平行四边形 11"/>
          <p:cNvSpPr/>
          <p:nvPr/>
        </p:nvSpPr>
        <p:spPr>
          <a:xfrm>
            <a:off x="7065963" y="1285875"/>
            <a:ext cx="3916362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pic>
        <p:nvPicPr>
          <p:cNvPr id="57346" name="图片 41" descr="IMG_2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椭圆 10"/>
          <p:cNvSpPr/>
          <p:nvPr/>
        </p:nvSpPr>
        <p:spPr>
          <a:xfrm>
            <a:off x="9985375" y="-407988"/>
            <a:ext cx="2473325" cy="2522538"/>
          </a:xfrm>
          <a:custGeom>
            <a:avLst/>
            <a:gdLst>
              <a:gd name="connsiteX0" fmla="*/ 0 w 2705100"/>
              <a:gd name="connsiteY0" fmla="*/ 1314450 h 2628900"/>
              <a:gd name="connsiteX1" fmla="*/ 1352550 w 2705100"/>
              <a:gd name="connsiteY1" fmla="*/ 0 h 2628900"/>
              <a:gd name="connsiteX2" fmla="*/ 2705100 w 2705100"/>
              <a:gd name="connsiteY2" fmla="*/ 1314450 h 2628900"/>
              <a:gd name="connsiteX3" fmla="*/ 1352550 w 2705100"/>
              <a:gd name="connsiteY3" fmla="*/ 2628900 h 2628900"/>
              <a:gd name="connsiteX4" fmla="*/ 0 w 2705100"/>
              <a:gd name="connsiteY4" fmla="*/ 1314450 h 2628900"/>
              <a:gd name="connsiteX0-1" fmla="*/ 0 w 2438400"/>
              <a:gd name="connsiteY0-2" fmla="*/ 837882 h 2654533"/>
              <a:gd name="connsiteX1-3" fmla="*/ 1085850 w 2438400"/>
              <a:gd name="connsiteY1-4" fmla="*/ 18732 h 2654533"/>
              <a:gd name="connsiteX2-5" fmla="*/ 2438400 w 2438400"/>
              <a:gd name="connsiteY2-6" fmla="*/ 1333182 h 2654533"/>
              <a:gd name="connsiteX3-7" fmla="*/ 1085850 w 2438400"/>
              <a:gd name="connsiteY3-8" fmla="*/ 2647632 h 2654533"/>
              <a:gd name="connsiteX4-9" fmla="*/ 0 w 2438400"/>
              <a:gd name="connsiteY4-10" fmla="*/ 837882 h 2654533"/>
              <a:gd name="connsiteX0-11" fmla="*/ 193 w 2438593"/>
              <a:gd name="connsiteY0-12" fmla="*/ 828455 h 2532030"/>
              <a:gd name="connsiteX1-13" fmla="*/ 1086043 w 2438593"/>
              <a:gd name="connsiteY1-14" fmla="*/ 9305 h 2532030"/>
              <a:gd name="connsiteX2-15" fmla="*/ 2438593 w 2438593"/>
              <a:gd name="connsiteY2-16" fmla="*/ 1323755 h 2532030"/>
              <a:gd name="connsiteX3-17" fmla="*/ 1009843 w 2438593"/>
              <a:gd name="connsiteY3-18" fmla="*/ 2523905 h 2532030"/>
              <a:gd name="connsiteX4-19" fmla="*/ 193 w 2438593"/>
              <a:gd name="connsiteY4-20" fmla="*/ 828455 h 2532030"/>
              <a:gd name="connsiteX0-21" fmla="*/ 7362 w 2445762"/>
              <a:gd name="connsiteY0-22" fmla="*/ 826213 h 2521988"/>
              <a:gd name="connsiteX1-23" fmla="*/ 1093212 w 2445762"/>
              <a:gd name="connsiteY1-24" fmla="*/ 7063 h 2521988"/>
              <a:gd name="connsiteX2-25" fmla="*/ 2445762 w 2445762"/>
              <a:gd name="connsiteY2-26" fmla="*/ 1321513 h 2521988"/>
              <a:gd name="connsiteX3-27" fmla="*/ 1017012 w 2445762"/>
              <a:gd name="connsiteY3-28" fmla="*/ 2521663 h 2521988"/>
              <a:gd name="connsiteX4-29" fmla="*/ 636013 w 2445762"/>
              <a:gd name="connsiteY4-30" fmla="*/ 1435812 h 2521988"/>
              <a:gd name="connsiteX5" fmla="*/ 7362 w 2445762"/>
              <a:gd name="connsiteY5" fmla="*/ 826213 h 2521988"/>
              <a:gd name="connsiteX0-31" fmla="*/ 34634 w 2473034"/>
              <a:gd name="connsiteY0-32" fmla="*/ 826242 h 2522142"/>
              <a:gd name="connsiteX1-33" fmla="*/ 1120484 w 2473034"/>
              <a:gd name="connsiteY1-34" fmla="*/ 7092 h 2522142"/>
              <a:gd name="connsiteX2-35" fmla="*/ 2473034 w 2473034"/>
              <a:gd name="connsiteY2-36" fmla="*/ 1321542 h 2522142"/>
              <a:gd name="connsiteX3-37" fmla="*/ 1044284 w 2473034"/>
              <a:gd name="connsiteY3-38" fmla="*/ 2521692 h 2522142"/>
              <a:gd name="connsiteX4-39" fmla="*/ 339435 w 2473034"/>
              <a:gd name="connsiteY4-40" fmla="*/ 1454891 h 2522142"/>
              <a:gd name="connsiteX5-41" fmla="*/ 34634 w 2473034"/>
              <a:gd name="connsiteY5-42" fmla="*/ 826242 h 25221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</a:cxnLst>
            <a:rect l="l" t="t" r="r" b="b"/>
            <a:pathLst>
              <a:path w="2473034" h="2522142">
                <a:moveTo>
                  <a:pt x="34634" y="826242"/>
                </a:moveTo>
                <a:cubicBezTo>
                  <a:pt x="164809" y="584942"/>
                  <a:pt x="714084" y="-75458"/>
                  <a:pt x="1120484" y="7092"/>
                </a:cubicBezTo>
                <a:cubicBezTo>
                  <a:pt x="1526884" y="89642"/>
                  <a:pt x="2473034" y="595591"/>
                  <a:pt x="2473034" y="1321542"/>
                </a:cubicBezTo>
                <a:cubicBezTo>
                  <a:pt x="2473034" y="2047493"/>
                  <a:pt x="1399884" y="2499467"/>
                  <a:pt x="1044284" y="2521692"/>
                </a:cubicBezTo>
                <a:cubicBezTo>
                  <a:pt x="688684" y="2543917"/>
                  <a:pt x="507710" y="1737466"/>
                  <a:pt x="339435" y="1454891"/>
                </a:cubicBezTo>
                <a:cubicBezTo>
                  <a:pt x="171160" y="1172316"/>
                  <a:pt x="-95541" y="1067542"/>
                  <a:pt x="34634" y="826242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386263" y="2509838"/>
            <a:ext cx="2587625" cy="2460625"/>
          </a:xfrm>
          <a:custGeom>
            <a:avLst/>
            <a:gdLst>
              <a:gd name="connsiteX0" fmla="*/ 0 w 2838450"/>
              <a:gd name="connsiteY0" fmla="*/ 1314450 h 2628900"/>
              <a:gd name="connsiteX1" fmla="*/ 1419225 w 2838450"/>
              <a:gd name="connsiteY1" fmla="*/ 0 h 2628900"/>
              <a:gd name="connsiteX2" fmla="*/ 2838450 w 2838450"/>
              <a:gd name="connsiteY2" fmla="*/ 1314450 h 2628900"/>
              <a:gd name="connsiteX3" fmla="*/ 1419225 w 2838450"/>
              <a:gd name="connsiteY3" fmla="*/ 2628900 h 2628900"/>
              <a:gd name="connsiteX4" fmla="*/ 0 w 2838450"/>
              <a:gd name="connsiteY4" fmla="*/ 1314450 h 2628900"/>
              <a:gd name="connsiteX0-1" fmla="*/ 12 w 2838462"/>
              <a:gd name="connsiteY0-2" fmla="*/ 895350 h 2209800"/>
              <a:gd name="connsiteX1-3" fmla="*/ 1400187 w 2838462"/>
              <a:gd name="connsiteY1-4" fmla="*/ 0 h 2209800"/>
              <a:gd name="connsiteX2-5" fmla="*/ 2838462 w 2838462"/>
              <a:gd name="connsiteY2-6" fmla="*/ 895350 h 2209800"/>
              <a:gd name="connsiteX3-7" fmla="*/ 1419237 w 2838462"/>
              <a:gd name="connsiteY3-8" fmla="*/ 2209800 h 2209800"/>
              <a:gd name="connsiteX4-9" fmla="*/ 12 w 2838462"/>
              <a:gd name="connsiteY4-10" fmla="*/ 895350 h 2209800"/>
              <a:gd name="connsiteX0-11" fmla="*/ 107 w 2838557"/>
              <a:gd name="connsiteY0-12" fmla="*/ 895350 h 1943100"/>
              <a:gd name="connsiteX1-13" fmla="*/ 1400282 w 2838557"/>
              <a:gd name="connsiteY1-14" fmla="*/ 0 h 1943100"/>
              <a:gd name="connsiteX2-15" fmla="*/ 2838557 w 2838557"/>
              <a:gd name="connsiteY2-16" fmla="*/ 895350 h 1943100"/>
              <a:gd name="connsiteX3-17" fmla="*/ 1457432 w 2838557"/>
              <a:gd name="connsiteY3-18" fmla="*/ 1943100 h 1943100"/>
              <a:gd name="connsiteX4-19" fmla="*/ 107 w 2838557"/>
              <a:gd name="connsiteY4-20" fmla="*/ 895350 h 1943100"/>
              <a:gd name="connsiteX0-21" fmla="*/ 66 w 2856904"/>
              <a:gd name="connsiteY0-22" fmla="*/ 1386280 h 2434030"/>
              <a:gd name="connsiteX1-23" fmla="*/ 1400241 w 2856904"/>
              <a:gd name="connsiteY1-24" fmla="*/ 490930 h 2434030"/>
              <a:gd name="connsiteX2-25" fmla="*/ 2228917 w 2856904"/>
              <a:gd name="connsiteY2-26" fmla="*/ 33730 h 2434030"/>
              <a:gd name="connsiteX3-27" fmla="*/ 2838516 w 2856904"/>
              <a:gd name="connsiteY3-28" fmla="*/ 1386280 h 2434030"/>
              <a:gd name="connsiteX4-29" fmla="*/ 1457391 w 2856904"/>
              <a:gd name="connsiteY4-30" fmla="*/ 2434030 h 2434030"/>
              <a:gd name="connsiteX5" fmla="*/ 66 w 2856904"/>
              <a:gd name="connsiteY5" fmla="*/ 1386280 h 2434030"/>
              <a:gd name="connsiteX0-31" fmla="*/ 795 w 2857633"/>
              <a:gd name="connsiteY0-32" fmla="*/ 1411984 h 2459734"/>
              <a:gd name="connsiteX1-33" fmla="*/ 1267620 w 2857633"/>
              <a:gd name="connsiteY1-34" fmla="*/ 288034 h 2459734"/>
              <a:gd name="connsiteX2-35" fmla="*/ 2229646 w 2857633"/>
              <a:gd name="connsiteY2-36" fmla="*/ 59434 h 2459734"/>
              <a:gd name="connsiteX3-37" fmla="*/ 2839245 w 2857633"/>
              <a:gd name="connsiteY3-38" fmla="*/ 1411984 h 2459734"/>
              <a:gd name="connsiteX4-39" fmla="*/ 1458120 w 2857633"/>
              <a:gd name="connsiteY4-40" fmla="*/ 2459734 h 2459734"/>
              <a:gd name="connsiteX5-41" fmla="*/ 795 w 2857633"/>
              <a:gd name="connsiteY5-42" fmla="*/ 1411984 h 2459734"/>
              <a:gd name="connsiteX0-43" fmla="*/ 795 w 2588554"/>
              <a:gd name="connsiteY0-44" fmla="*/ 1411984 h 2459998"/>
              <a:gd name="connsiteX1-45" fmla="*/ 1267620 w 2588554"/>
              <a:gd name="connsiteY1-46" fmla="*/ 288034 h 2459998"/>
              <a:gd name="connsiteX2-47" fmla="*/ 2229646 w 2588554"/>
              <a:gd name="connsiteY2-48" fmla="*/ 59434 h 2459998"/>
              <a:gd name="connsiteX3-49" fmla="*/ 2553495 w 2588554"/>
              <a:gd name="connsiteY3-50" fmla="*/ 1316734 h 2459998"/>
              <a:gd name="connsiteX4-51" fmla="*/ 1458120 w 2588554"/>
              <a:gd name="connsiteY4-52" fmla="*/ 2459734 h 2459998"/>
              <a:gd name="connsiteX5-53" fmla="*/ 795 w 2588554"/>
              <a:gd name="connsiteY5-54" fmla="*/ 1411984 h 24599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</a:cxnLst>
            <a:rect l="l" t="t" r="r" b="b"/>
            <a:pathLst>
              <a:path w="2588554" h="2459998">
                <a:moveTo>
                  <a:pt x="795" y="1411984"/>
                </a:moveTo>
                <a:cubicBezTo>
                  <a:pt x="-30955" y="1050034"/>
                  <a:pt x="896145" y="513459"/>
                  <a:pt x="1267620" y="288034"/>
                </a:cubicBezTo>
                <a:cubicBezTo>
                  <a:pt x="1639095" y="62609"/>
                  <a:pt x="1989934" y="-89791"/>
                  <a:pt x="2229646" y="59434"/>
                </a:cubicBezTo>
                <a:cubicBezTo>
                  <a:pt x="2469358" y="208659"/>
                  <a:pt x="2672558" y="1005584"/>
                  <a:pt x="2553495" y="1316734"/>
                </a:cubicBezTo>
                <a:cubicBezTo>
                  <a:pt x="2434432" y="1627884"/>
                  <a:pt x="1883570" y="2443859"/>
                  <a:pt x="1458120" y="2459734"/>
                </a:cubicBezTo>
                <a:cubicBezTo>
                  <a:pt x="1032670" y="2475609"/>
                  <a:pt x="32545" y="1773934"/>
                  <a:pt x="795" y="1411984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59775" y="615950"/>
            <a:ext cx="2622550" cy="828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/>
            <a:r>
              <a:rPr sz="4800" i="1" u="sng" noProof="1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美食</a:t>
            </a:r>
            <a:r>
              <a:rPr lang="zh-CN" sz="4800" i="1" u="sng" noProof="1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集市</a:t>
            </a:r>
            <a:endParaRPr lang="zh-CN" altLang="en-US" sz="4800" spc="1000" noProof="1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01063" y="1446213"/>
            <a:ext cx="2839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/>
            <a:r>
              <a:rPr lang="en-US" altLang="zh-CN" u="wavyDbl" spc="600" noProof="1">
                <a:solidFill>
                  <a:schemeClr val="accent5">
                    <a:lumMod val="40000"/>
                    <a:lumOff val="60000"/>
                  </a:schemeClr>
                </a:solidFill>
                <a:uFill>
                  <a:solidFill>
                    <a:schemeClr val="accent5">
                      <a:lumMod val="20000"/>
                      <a:lumOff val="80000"/>
                    </a:schemeClr>
                  </a:solidFill>
                </a:uFill>
                <a:latin typeface="+mn-lt"/>
                <a:ea typeface="+mn-ea"/>
                <a:cs typeface="+mn-ea"/>
                <a:sym typeface="+mn-lt"/>
              </a:rPr>
              <a:t>XIA RI MEI SHI</a:t>
            </a:r>
            <a:endParaRPr lang="zh-CN" altLang="en-US" u="wavyDbl" spc="600" noProof="1">
              <a:solidFill>
                <a:schemeClr val="accent5">
                  <a:lumMod val="40000"/>
                  <a:lumOff val="60000"/>
                </a:schemeClr>
              </a:solidFill>
              <a:uFill>
                <a:solidFill>
                  <a:schemeClr val="accent5">
                    <a:lumMod val="20000"/>
                    <a:lumOff val="80000"/>
                  </a:schemeClr>
                </a:solidFill>
              </a:u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7391400" y="1978025"/>
            <a:ext cx="3230563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坐在草坪上，享受山野景色和美食！叹一叹人生。迎着微风，享受难得的放松时刻！</a:t>
            </a:r>
            <a:endParaRPr lang="zh-CN" altLang="en-US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440" y="3827780"/>
            <a:ext cx="3363595" cy="249682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</p:pic>
      <p:pic>
        <p:nvPicPr>
          <p:cNvPr id="57353" name="图片 39" descr="IMG_29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00" y="3067050"/>
            <a:ext cx="5108575" cy="340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8" grpId="0" bldLvl="0" animBg="1"/>
      <p:bldP spid="9" grpId="0"/>
      <p:bldP spid="10" grpId="0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58370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潮流食市</a:t>
            </a:r>
          </a:p>
        </p:txBody>
      </p:sp>
      <p:sp>
        <p:nvSpPr>
          <p:cNvPr id="58371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6302375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潮流咖啡、网红小吃、网红糕点、缤纷冰淇淋、网红爆米花、精酿啤酒、章鱼小丸子……充分满足你的舌尖味蕾。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pic>
        <p:nvPicPr>
          <p:cNvPr id="58374" name="图片 59" descr="IMG_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838" y="3525838"/>
            <a:ext cx="4860925" cy="305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图片 60" descr="IMG_2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838" y="292100"/>
            <a:ext cx="4860925" cy="323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376" name="组合 5"/>
          <p:cNvGrpSpPr/>
          <p:nvPr/>
        </p:nvGrpSpPr>
        <p:grpSpPr bwMode="auto">
          <a:xfrm>
            <a:off x="52388" y="2443163"/>
            <a:ext cx="6943725" cy="2882900"/>
            <a:chOff x="2021" y="3737"/>
            <a:chExt cx="6808" cy="2268"/>
          </a:xfrm>
        </p:grpSpPr>
        <p:pic>
          <p:nvPicPr>
            <p:cNvPr id="58377" name="图片 61" descr="IMG_2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4" y="3737"/>
              <a:ext cx="3235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78" name="图片 62" descr="IMG_25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1" y="3737"/>
              <a:ext cx="3574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59394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夏日饮品站</a:t>
            </a:r>
          </a:p>
        </p:txBody>
      </p:sp>
      <p:sp>
        <p:nvSpPr>
          <p:cNvPr id="59395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9866312" cy="3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咕噜咕噜冒泡的气泡水，透露着夏天的味道，快叫上你的小伙伴们一起为友谊干杯！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59398" name="组合 3"/>
          <p:cNvGrpSpPr/>
          <p:nvPr/>
        </p:nvGrpSpPr>
        <p:grpSpPr bwMode="auto">
          <a:xfrm>
            <a:off x="25400" y="1985963"/>
            <a:ext cx="12166600" cy="3935412"/>
            <a:chOff x="2177" y="4466"/>
            <a:chExt cx="7937" cy="2268"/>
          </a:xfrm>
        </p:grpSpPr>
        <p:pic>
          <p:nvPicPr>
            <p:cNvPr id="59399" name="图片 93" descr="IMG_27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3" y="4466"/>
              <a:ext cx="1701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0" name="图片 94" descr="IMG_27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6" y="4466"/>
              <a:ext cx="2268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1" name="图片 95" descr="IMG_27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4466"/>
              <a:ext cx="2268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2" name="图片 92" descr="IMG_27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6" y="4466"/>
              <a:ext cx="1701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60418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夏日甜品站</a:t>
            </a:r>
          </a:p>
        </p:txBody>
      </p:sp>
      <p:sp>
        <p:nvSpPr>
          <p:cNvPr id="60419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5165725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圆滚滚的芋圆，尝起来软软糯糯的，加入甜甜的椰奶，再添上满满的小料。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pic>
        <p:nvPicPr>
          <p:cNvPr id="60422" name="图片 100" descr="IMG_2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2087563"/>
            <a:ext cx="5668963" cy="37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图片 10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61442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夏日甜品站</a:t>
            </a:r>
          </a:p>
        </p:txBody>
      </p:sp>
      <p:sp>
        <p:nvSpPr>
          <p:cNvPr id="61443" name="文本框 10"/>
          <p:cNvSpPr txBox="1">
            <a:spLocks noChangeArrowheads="1"/>
          </p:cNvSpPr>
          <p:nvPr/>
        </p:nvSpPr>
        <p:spPr bwMode="auto">
          <a:xfrm>
            <a:off x="779463" y="1055688"/>
            <a:ext cx="6302375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幸福就是甜品的味道~如果有一种甜品是夏日必不可少，那冰淇淋当之无愧，作为夏天的“消暑神器”，冰淇淋深受许多小可爱的喜爱，其美味也让人回味无穷，快和小伙伴们相约一起吃冰淇淋叭！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  <p:grpSp>
        <p:nvGrpSpPr>
          <p:cNvPr id="61446" name="组合 3"/>
          <p:cNvGrpSpPr/>
          <p:nvPr/>
        </p:nvGrpSpPr>
        <p:grpSpPr bwMode="auto">
          <a:xfrm>
            <a:off x="3175" y="2520950"/>
            <a:ext cx="6708775" cy="3298825"/>
            <a:chOff x="1414" y="5350"/>
            <a:chExt cx="9113" cy="4308"/>
          </a:xfrm>
        </p:grpSpPr>
        <p:pic>
          <p:nvPicPr>
            <p:cNvPr id="61447" name="图片 101" descr="IMG_27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4" y="5350"/>
              <a:ext cx="4557" cy="4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48" name="图片 102" descr="IMG_28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1" y="5350"/>
              <a:ext cx="4557" cy="4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1449" name="图片 103" descr="IMG_2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75" y="0"/>
            <a:ext cx="5159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96938" y="4305300"/>
            <a:ext cx="29146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如果散步累了，就来一杯公路啤酒，去尝一尝不同味道的酒香，为今日的欢乐助兴！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800600" y="5153025"/>
            <a:ext cx="609600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来「公路啤酒」，和三两好友碰杯，谈天说地，交换彼此最近的故事。在微醺间，你会发现万物皆是可可爱爱的，那或许就是生活应有的模样。</a:t>
            </a:r>
          </a:p>
        </p:txBody>
      </p:sp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62469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公路啤酒 </a:t>
            </a:r>
          </a:p>
        </p:txBody>
      </p:sp>
      <p:pic>
        <p:nvPicPr>
          <p:cNvPr id="62470" name="图片 138" descr="IMG_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2100"/>
            <a:ext cx="7126288" cy="475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图片 139" descr="IMG_2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216025"/>
            <a:ext cx="4216400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169025" y="1162050"/>
            <a:ext cx="5032375" cy="874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咖啡星人在这么放松舒服的环境里，当然第➀时间想来一杯香气四溢的咖啡啦。</a:t>
            </a:r>
          </a:p>
        </p:txBody>
      </p:sp>
      <p:sp>
        <p:nvSpPr>
          <p:cNvPr id="10" name="矩形 9"/>
          <p:cNvSpPr/>
          <p:nvPr/>
        </p:nvSpPr>
        <p:spPr>
          <a:xfrm>
            <a:off x="898525" y="4703763"/>
            <a:ext cx="4198938" cy="11985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/>
            <a:r>
              <a:rPr lang="zh-CN" altLang="en-US" u="sng" noProof="1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chemeClr val="accent5">
                      <a:lumMod val="20000"/>
                      <a:lumOff val="80000"/>
                    </a:schemeClr>
                  </a:solidFill>
                </a:uFill>
                <a:latin typeface="+mn-lt"/>
                <a:ea typeface="+mn-ea"/>
                <a:cs typeface="+mn-ea"/>
                <a:sym typeface="+mn-lt"/>
              </a:rPr>
              <a:t>哪怕是一杯zui简单的美式，「荒野咖啡」也能做出高品质。香醇的咖啡香气带来一整日的好心情！不管搭配什么美食，都为其增色几分。</a:t>
            </a:r>
          </a:p>
        </p:txBody>
      </p:sp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63493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公路啤酒 </a:t>
            </a:r>
          </a:p>
        </p:txBody>
      </p:sp>
      <p:pic>
        <p:nvPicPr>
          <p:cNvPr id="63494" name="图片 140" descr="IMG_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1162050"/>
            <a:ext cx="468471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图片 141" descr="IMG_2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263" y="2179638"/>
            <a:ext cx="6062662" cy="40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9882188" y="1143000"/>
            <a:ext cx="1628775" cy="154305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700" y="1143000"/>
            <a:ext cx="10287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245350" y="1143000"/>
            <a:ext cx="480695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热辣的夏夜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当然要配上热辣的烧烤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鲜美的食材遇上孜然粉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在烧烤架上滋滋作响地翻滚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外焦里嫩 ,香气四溢</a:t>
            </a: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开启一场火爆味蕾的饕餮盛宴</a:t>
            </a:r>
          </a:p>
        </p:txBody>
      </p:sp>
      <p:sp>
        <p:nvSpPr>
          <p:cNvPr id="16" name="椭圆 15"/>
          <p:cNvSpPr/>
          <p:nvPr/>
        </p:nvSpPr>
        <p:spPr>
          <a:xfrm>
            <a:off x="10642600" y="3771900"/>
            <a:ext cx="868363" cy="86518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2" name="平行四边形 1"/>
          <p:cNvSpPr/>
          <p:nvPr/>
        </p:nvSpPr>
        <p:spPr>
          <a:xfrm>
            <a:off x="460375" y="739775"/>
            <a:ext cx="3916363" cy="158750"/>
          </a:xfrm>
          <a:prstGeom prst="parallelogram">
            <a:avLst/>
          </a:prstGeom>
          <a:solidFill>
            <a:srgbClr val="9AC8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64519" name="文本框 2"/>
          <p:cNvSpPr txBox="1">
            <a:spLocks noChangeArrowheads="1"/>
          </p:cNvSpPr>
          <p:nvPr/>
        </p:nvSpPr>
        <p:spPr bwMode="auto">
          <a:xfrm>
            <a:off x="898525" y="292100"/>
            <a:ext cx="597217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zh-CN" sz="3600" i="1" u="sng">
                <a:solidFill>
                  <a:srgbClr val="008000"/>
                </a:solidFill>
                <a:latin typeface="+mn-lt"/>
                <a:ea typeface="+mn-ea"/>
                <a:cs typeface="+mn-ea"/>
                <a:sym typeface="+mn-lt"/>
              </a:rPr>
              <a:t>烧烤盛宴  味蕾诱惑</a:t>
            </a:r>
          </a:p>
        </p:txBody>
      </p:sp>
      <p:pic>
        <p:nvPicPr>
          <p:cNvPr id="64520" name="图片 58" descr="IMG_2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54"/>
          <a:stretch>
            <a:fillRect/>
          </a:stretch>
        </p:blipFill>
        <p:spPr bwMode="auto">
          <a:xfrm>
            <a:off x="195263" y="1368425"/>
            <a:ext cx="6042025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1" name="图片 59" descr="IMG_2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25"/>
          <a:stretch>
            <a:fillRect/>
          </a:stretch>
        </p:blipFill>
        <p:spPr bwMode="auto">
          <a:xfrm>
            <a:off x="7137400" y="3771900"/>
            <a:ext cx="3784600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03213" y="6283325"/>
            <a:ext cx="6778625" cy="398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/>
            <a:r>
              <a:rPr lang="en-US" altLang="zh-CN" sz="2000" spc="2000" noProof="1">
                <a:solidFill>
                  <a:srgbClr val="9AC85B"/>
                </a:solidFill>
                <a:latin typeface="+mn-lt"/>
                <a:ea typeface="+mn-ea"/>
                <a:cs typeface="+mn-ea"/>
                <a:sym typeface="+mn-lt"/>
              </a:rPr>
              <a:t>SUMMER  CAMPING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2" grpId="0"/>
      <p:bldP spid="16" grpId="0" bldLvl="0" animBg="1"/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" t="54755" r="3992" b="1527"/>
          <a:stretch>
            <a:fillRect/>
          </a:stretch>
        </p:blipFill>
        <p:spPr>
          <a:xfrm>
            <a:off x="0" y="0"/>
            <a:ext cx="12192000" cy="695228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934575" y="828675"/>
            <a:ext cx="1790700" cy="771525"/>
          </a:xfrm>
          <a:prstGeom prst="rect">
            <a:avLst/>
          </a:prstGeom>
          <a:solidFill>
            <a:srgbClr val="F3C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3000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ZkYmE4MmFiZGJhNmNjNjEyMTJmMTQyZGVmYmYyYjIifQ=="/>
  <p:tag name="ISLIDE.GUIDESSETTING" val="{&quot;Id&quot;:&quot;84267e43-a163-44ae-8758-269716d43322&quot;,&quot;Name&quot;:null,&quot;Kind&quot;:&quot;Custom&quot;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更多方案资料加社长微信：fanganshe1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xz3hx05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更多方案资料加社长微信：fanganshe18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xz3hx05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1782</Words>
  <Application>Microsoft Office PowerPoint</Application>
  <PresentationFormat>宽屏</PresentationFormat>
  <Paragraphs>265</Paragraphs>
  <Slides>55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55</vt:i4>
      </vt:variant>
    </vt:vector>
  </HeadingPairs>
  <TitlesOfParts>
    <vt:vector size="64" baseType="lpstr">
      <vt:lpstr>等线</vt:lpstr>
      <vt:lpstr>等线 Light</vt:lpstr>
      <vt:lpstr>方正正黑简体</vt:lpstr>
      <vt:lpstr>华文黑体</vt:lpstr>
      <vt:lpstr>微软雅黑</vt:lpstr>
      <vt:lpstr>Arial</vt:lpstr>
      <vt:lpstr>Calibri</vt:lpstr>
      <vt:lpstr>更多方案资料加社长微信：fanganshe18</vt:lpstr>
      <vt:lpstr>更多方案资料加社长微信：fanganshe18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yuan liu</dc:creator>
  <cp:lastModifiedBy>灯 灯</cp:lastModifiedBy>
  <cp:revision>84</cp:revision>
  <dcterms:created xsi:type="dcterms:W3CDTF">2022-05-26T03:21:00Z</dcterms:created>
  <dcterms:modified xsi:type="dcterms:W3CDTF">2022-06-24T01:25:37Z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F3E5ED3FE45448158E022238813BEB0B</vt:lpwstr>
  </property>
  <property fmtid="{D5CDD505-2E9C-101B-9397-08002B2CF9AE}" pid="3" name="KSOProductBuildVer">
    <vt:lpwstr>2052-11.1.0.11744</vt:lpwstr>
  </property>
  <property fmtid="{D5CDD505-2E9C-101B-9397-08002B2CF9AE}" pid="4" name="NXPowerLiteLastOptimized">
    <vt:lpwstr>9297620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