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24" r:id="rId3"/>
    <p:sldId id="257" r:id="rId4"/>
    <p:sldId id="258" r:id="rId5"/>
    <p:sldId id="267" r:id="rId7"/>
    <p:sldId id="389" r:id="rId8"/>
    <p:sldId id="390" r:id="rId9"/>
    <p:sldId id="391" r:id="rId10"/>
    <p:sldId id="281" r:id="rId11"/>
    <p:sldId id="336" r:id="rId12"/>
    <p:sldId id="340" r:id="rId13"/>
    <p:sldId id="341" r:id="rId14"/>
    <p:sldId id="282" r:id="rId15"/>
    <p:sldId id="334" r:id="rId16"/>
    <p:sldId id="279" r:id="rId17"/>
    <p:sldId id="392" r:id="rId18"/>
    <p:sldId id="393" r:id="rId19"/>
    <p:sldId id="394" r:id="rId20"/>
    <p:sldId id="354" r:id="rId21"/>
    <p:sldId id="356" r:id="rId22"/>
    <p:sldId id="355" r:id="rId23"/>
    <p:sldId id="293" r:id="rId24"/>
    <p:sldId id="357" r:id="rId25"/>
    <p:sldId id="694" r:id="rId26"/>
    <p:sldId id="692" r:id="rId27"/>
    <p:sldId id="395" r:id="rId28"/>
    <p:sldId id="381" r:id="rId29"/>
    <p:sldId id="382" r:id="rId30"/>
    <p:sldId id="363" r:id="rId31"/>
    <p:sldId id="307" r:id="rId32"/>
    <p:sldId id="396" r:id="rId33"/>
    <p:sldId id="397" r:id="rId34"/>
    <p:sldId id="398" r:id="rId35"/>
    <p:sldId id="400" r:id="rId36"/>
    <p:sldId id="401" r:id="rId37"/>
    <p:sldId id="402" r:id="rId38"/>
    <p:sldId id="693" r:id="rId39"/>
    <p:sldId id="403" r:id="rId40"/>
    <p:sldId id="463" r:id="rId41"/>
    <p:sldId id="405" r:id="rId42"/>
    <p:sldId id="406" r:id="rId43"/>
    <p:sldId id="407" r:id="rId44"/>
    <p:sldId id="404" r:id="rId45"/>
    <p:sldId id="408" r:id="rId46"/>
    <p:sldId id="410" r:id="rId47"/>
    <p:sldId id="411" r:id="rId48"/>
    <p:sldId id="461" r:id="rId49"/>
    <p:sldId id="379" r:id="rId50"/>
    <p:sldId id="286" r:id="rId51"/>
    <p:sldId id="412" r:id="rId52"/>
    <p:sldId id="262" r:id="rId53"/>
    <p:sldId id="329" r:id="rId54"/>
    <p:sldId id="460" r:id="rId55"/>
    <p:sldId id="691" r:id="rId56"/>
    <p:sldId id="459" r:id="rId57"/>
  </p:sldIdLst>
  <p:sldSz cx="12192000" cy="6858000"/>
  <p:notesSz cx="6858000" cy="9144000"/>
  <p:custDataLst>
    <p:tags r:id="rId6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6400"/>
    <a:srgbClr val="DCD7D8"/>
    <a:srgbClr val="E1DEDF"/>
    <a:srgbClr val="000000"/>
    <a:srgbClr val="111415"/>
    <a:srgbClr val="23292B"/>
    <a:srgbClr val="141723"/>
    <a:srgbClr val="DFDFDF"/>
    <a:srgbClr val="ED7D31"/>
    <a:srgbClr val="D61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3" autoAdjust="0"/>
    <p:restoredTop sz="86145" autoAdjust="0"/>
  </p:normalViewPr>
  <p:slideViewPr>
    <p:cSldViewPr snapToGrid="0">
      <p:cViewPr varScale="1">
        <p:scale>
          <a:sx n="123" d="100"/>
          <a:sy n="123" d="100"/>
        </p:scale>
        <p:origin x="114" y="23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1" Type="http://schemas.openxmlformats.org/officeDocument/2006/relationships/tags" Target="tags/tag1.xml"/><Relationship Id="rId60" Type="http://schemas.openxmlformats.org/officeDocument/2006/relationships/tableStyles" Target="tableStyles.xml"/><Relationship Id="rId6" Type="http://schemas.openxmlformats.org/officeDocument/2006/relationships/notesMaster" Target="notesMasters/notesMaster1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70CB1-8513-44E9-8CB1-D3DB55B851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基于活动目的的思考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品牌端，诠释极氪潮流科技的品牌定位</a:t>
            </a:r>
            <a:endParaRPr lang="en-US" altLang="zh-CN" dirty="0"/>
          </a:p>
          <a:p>
            <a:r>
              <a:rPr lang="zh-CN" altLang="en-US" dirty="0"/>
              <a:t>店面端，展示上海中心共创平台的形象</a:t>
            </a:r>
            <a:endParaRPr lang="en-US" altLang="zh-CN" dirty="0"/>
          </a:p>
          <a:p>
            <a:r>
              <a:rPr lang="zh-CN" altLang="en-US" dirty="0"/>
              <a:t>用户端，打造一场沉浸式体验的旅程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基于项目目的，我们的策略思考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活动举办地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用户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基于活动三大主体，提炼出此次活动的关键词，让内容呈现得更加精准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经过一系列的分析，我们应该怎么做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这就引出了我们的第二个思考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所以，我们有了这样一个创意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产生什么样的化学反应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用一场潮牌大秀，作为整体主线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第一款：极简艺术风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上海城市剪影背景展示地域性，两侧金属质感边框和银白色流光，呈现极氪的科技潮流风格，圆形结构配合光晕营造画面向外浮现的感觉，寓意大秀即将开始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第二款：优雅尊贵风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黑色结构罗列，营造纵深感，将视觉焦点逐步引领到</a:t>
            </a:r>
            <a:r>
              <a:rPr lang="en-US" altLang="zh-CN" dirty="0"/>
              <a:t>LOGO</a:t>
            </a:r>
            <a:r>
              <a:rPr lang="zh-CN" altLang="en-US" dirty="0"/>
              <a:t>造型，配合走秀通道效果，呈现大秀隆重开场的意味，以上海标志性元素修饰</a:t>
            </a:r>
            <a:r>
              <a:rPr lang="en-US" altLang="zh-CN" dirty="0"/>
              <a:t>LOGO</a:t>
            </a:r>
            <a:r>
              <a:rPr lang="zh-CN" altLang="en-US" dirty="0"/>
              <a:t>，凸显地域性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然后是一些涉及延展</a:t>
            </a:r>
            <a:endParaRPr lang="en-US" altLang="zh-CN" dirty="0"/>
          </a:p>
          <a:p>
            <a:r>
              <a:rPr lang="zh-CN" altLang="en-US" dirty="0"/>
              <a:t>用户的专属形象海报，凸显对用户的用心，同时服务于活动的创意环节</a:t>
            </a:r>
            <a:endParaRPr lang="en-US" altLang="zh-CN" dirty="0"/>
          </a:p>
          <a:p>
            <a:r>
              <a:rPr lang="zh-CN" altLang="en-US" dirty="0"/>
              <a:t>完美复刻秀场效果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衣服、杯垫、胸卡、指示牌之类的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基于对活动的解读与提炼，内容上的核心亮点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四大模块，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大概五个步骤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海报信息，除了邀请文案，更为了凸显对嘉宾的重视，会录制安总的语音邀请，在</a:t>
            </a:r>
            <a:r>
              <a:rPr lang="en-US" altLang="zh-CN" dirty="0"/>
              <a:t>H5</a:t>
            </a:r>
            <a:r>
              <a:rPr lang="zh-CN" altLang="en-US" dirty="0"/>
              <a:t>开头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形象照，用在共创海报中，展示于现场布置；音频，邀请嘉宾上传自己喜欢的声音，自然、人声、歌曲等等，有编曲师在后期编曲，制作成</a:t>
            </a:r>
            <a:r>
              <a:rPr lang="en-US" altLang="zh-CN" dirty="0"/>
              <a:t>BGM</a:t>
            </a:r>
            <a:r>
              <a:rPr lang="zh-CN" altLang="en-US" dirty="0"/>
              <a:t>，于走秀时播放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后面两页是功能性的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两种可供选择</a:t>
            </a:r>
            <a:endParaRPr lang="en-US" altLang="zh-CN" dirty="0"/>
          </a:p>
          <a:p>
            <a:r>
              <a:rPr lang="zh-CN" altLang="en-US" dirty="0"/>
              <a:t>精准，极氪与大秀风格的融合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特别说明的内容</a:t>
            </a:r>
            <a:endParaRPr lang="en-US" altLang="zh-CN" dirty="0"/>
          </a:p>
          <a:p>
            <a:r>
              <a:rPr lang="zh-CN" altLang="en-US" dirty="0"/>
              <a:t>邀请函里，传达信息，现场着装推荐</a:t>
            </a:r>
            <a:endParaRPr lang="en-US" altLang="zh-CN" dirty="0"/>
          </a:p>
          <a:p>
            <a:r>
              <a:rPr lang="zh-CN" altLang="en-US" dirty="0"/>
              <a:t>我们设定，嘉宾既是模特，也是设计师，需要嘉宾准备基础服装，</a:t>
            </a:r>
            <a:endParaRPr lang="en-US" altLang="zh-CN" dirty="0"/>
          </a:p>
          <a:p>
            <a:r>
              <a:rPr lang="zh-CN" altLang="en-US" dirty="0"/>
              <a:t>颜色限定</a:t>
            </a:r>
            <a:r>
              <a:rPr lang="en-US" altLang="zh-CN" dirty="0"/>
              <a:t>……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基本上是个半成品的服装形式，到现场进行完成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大秀海报，极氪风格的签到台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整体画面与质感，也比较契合中心店风格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Z-card </a:t>
            </a:r>
            <a:r>
              <a:rPr lang="zh-CN" altLang="en-US" dirty="0"/>
              <a:t>秀氪卡，罐装体恤，比较潮流有质感的小礼品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签到后，进入店内，可以看到这样的场景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共创海报的布置，让中心店更具艺术感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另外区域的海报效果，基本上充分利用了店内的每个区域，进一步营造沉浸感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嘉宾入场时，在各大屏幕开始播放的暖场视频，衔接前期活动，营造收官氛围</a:t>
            </a:r>
            <a:endParaRPr lang="en-US" altLang="zh-CN" dirty="0"/>
          </a:p>
          <a:p>
            <a:r>
              <a:rPr lang="zh-CN" altLang="en-US" dirty="0"/>
              <a:t>用比较暖心的文案，衔接前期活动，并引出此次活动主题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主持人提醒嘉宾汇聚在二层</a:t>
            </a:r>
            <a:r>
              <a:rPr lang="en-US" altLang="zh-CN" dirty="0"/>
              <a:t>pub</a:t>
            </a:r>
            <a:r>
              <a:rPr lang="zh-CN" altLang="en-US" dirty="0"/>
              <a:t>，引出安总上台，</a:t>
            </a:r>
            <a:endParaRPr lang="en-US" altLang="zh-CN" dirty="0"/>
          </a:p>
          <a:p>
            <a:r>
              <a:rPr lang="zh-CN" altLang="en-US" dirty="0"/>
              <a:t>致辞后开始</a:t>
            </a:r>
            <a:r>
              <a:rPr lang="en-US" altLang="zh-CN" dirty="0"/>
              <a:t>talk-show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除了模特装扮以外，还可设置一系列对于时尚小课堂，让整个过程更有趣也更有收获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嘉宾自带的基础服饰，结合现场准备的配饰，完成最终的搭配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场地本身的镜面结构，比较好呈现走秀的效果，这其实也是我们整体创意的一个出发点，更能凸显中心店的独特设计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走秀结束后，开启收官仪式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卡片插入后，象征每个用户的小灯亮起，完成仪式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整体活动亮点的简洁提炼</a:t>
            </a:r>
            <a:endParaRPr lang="en-US" altLang="zh-CN" dirty="0"/>
          </a:p>
          <a:p>
            <a:r>
              <a:rPr lang="zh-CN" altLang="en-US" dirty="0"/>
              <a:t>秀场形式结合店面设计，扩大话题传播性</a:t>
            </a:r>
            <a:endParaRPr lang="en-US" altLang="zh-CN" dirty="0"/>
          </a:p>
          <a:p>
            <a:r>
              <a:rPr lang="zh-CN" altLang="en-US" dirty="0"/>
              <a:t>前期活动的素材融入，制造收官季的延续性</a:t>
            </a:r>
            <a:endParaRPr lang="en-US" altLang="zh-CN" dirty="0"/>
          </a:p>
          <a:p>
            <a:r>
              <a:rPr lang="zh-CN" altLang="en-US" dirty="0"/>
              <a:t>原创大秀主线，与众多共创内容的设置，打造完美沉浸感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以上是方案的创意部分，下面是运营内容</a:t>
            </a:r>
            <a:endParaRPr lang="en-US" altLang="zh-CN" dirty="0"/>
          </a:p>
          <a:p>
            <a:r>
              <a:rPr lang="zh-CN" altLang="en-US" dirty="0"/>
              <a:t>由我的同事继续为大家讲解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B0BA4-59A0-464D-8C02-F3260E8EFB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318135" y="240958"/>
            <a:ext cx="53340" cy="381329"/>
          </a:xfrm>
          <a:prstGeom prst="rect">
            <a:avLst/>
          </a:prstGeom>
          <a:solidFill>
            <a:srgbClr val="F6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https://gimg2.baidu.com/image_search/src=http%3A%2F%2Fwww2.autoimg.cn%2Fchejiahaodfs%2Fg3%2FM08%2FC8%2F64%2Fautohomecar__ChsEm2Bw9aWAf_4OAAA84veZpW0095.png&amp;refer=http%3A%2F%2Fwww2.autoimg.cn&amp;app=2002&amp;size=f9999,10000&amp;q=a80&amp;n=0&amp;g=0n&amp;fmt=jpeg?sec=1644235306&amp;t=fbab7b85ce8f3c8b129e2e01400047e0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5" y="0"/>
            <a:ext cx="1508124" cy="86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 descr="https://gimg2.baidu.com/image_search/src=http%3A%2F%2Fwww2.autoimg.cn%2Fchejiahaodfs%2Fg3%2FM08%2FC8%2F64%2Fautohomecar__ChsEm2Bw9aWAf_4OAAA84veZpW0095.png&amp;refer=http%3A%2F%2Fwww2.autoimg.cn&amp;app=2002&amp;size=f9999,10000&amp;q=a80&amp;n=0&amp;g=0n&amp;fmt=jpeg?sec=1644235306&amp;t=fbab7b85ce8f3c8b129e2e01400047e0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5" y="0"/>
            <a:ext cx="1508124" cy="86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">
    <p:bg>
      <p:bgPr>
        <a:solidFill>
          <a:srgbClr val="2429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text 4"/>
          <p:cNvSpPr>
            <a:spLocks noGrp="1"/>
          </p:cNvSpPr>
          <p:nvPr>
            <p:ph type="body" sz="quarter" idx="10"/>
          </p:nvPr>
        </p:nvSpPr>
        <p:spPr>
          <a:xfrm>
            <a:off x="513348" y="1306286"/>
            <a:ext cx="11165305" cy="4818735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 cap="none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endParaRPr lang="en-US" altLang="zh-CN" dirty="0"/>
          </a:p>
        </p:txBody>
      </p:sp>
      <p:sp>
        <p:nvSpPr>
          <p:cNvPr id="8" name="Platshållare för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513349" y="487123"/>
            <a:ext cx="11165304" cy="652761"/>
          </a:xfrm>
          <a:prstGeom prst="rect">
            <a:avLst/>
          </a:prstGeom>
        </p:spPr>
        <p:txBody>
          <a:bodyPr/>
          <a:lstStyle>
            <a:lvl1pPr algn="l">
              <a:defRPr sz="2800" b="1" i="0" cap="none" spc="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2pPr>
            <a:lvl3pPr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3pPr>
            <a:lvl4pPr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4pPr>
            <a:lvl5pPr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5pPr>
          </a:lstStyle>
          <a:p>
            <a:pPr lvl="0"/>
            <a:r>
              <a:rPr lang="en-US" dirty="0"/>
              <a:t>HEADER</a:t>
            </a:r>
            <a:endParaRPr lang="en-US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13344" y="6335229"/>
            <a:ext cx="198311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sv-SE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924072" y="6331347"/>
            <a:ext cx="2743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6649FBD-AA3B-4ABA-A69A-4F42B8F9DCDB}" type="slidenum">
              <a:rPr lang="sv-SE" smtClean="0"/>
            </a:fld>
            <a:endParaRPr lang="sv-SE" dirty="0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1991410" y="6204378"/>
            <a:ext cx="9720000" cy="294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/>
          <a:srcRect l="22761" t="20099" r="21159" b="24955"/>
          <a:stretch>
            <a:fillRect/>
          </a:stretch>
        </p:blipFill>
        <p:spPr>
          <a:xfrm>
            <a:off x="221467" y="5833023"/>
            <a:ext cx="1872000" cy="659151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2.png"/><Relationship Id="rId7" Type="http://schemas.openxmlformats.org/officeDocument/2006/relationships/image" Target="../media/image31.jpeg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jpeg"/><Relationship Id="rId8" Type="http://schemas.openxmlformats.org/officeDocument/2006/relationships/image" Target="../media/image64.jpeg"/><Relationship Id="rId7" Type="http://schemas.openxmlformats.org/officeDocument/2006/relationships/image" Target="../media/image63.jpeg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9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9.jpeg"/><Relationship Id="rId7" Type="http://schemas.openxmlformats.org/officeDocument/2006/relationships/image" Target="../media/image78.jpeg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0" Type="http://schemas.openxmlformats.org/officeDocument/2006/relationships/notesSlide" Target="../notesSlides/notesSlide30.xml"/><Relationship Id="rId1" Type="http://schemas.openxmlformats.org/officeDocument/2006/relationships/image" Target="../media/image72.jpeg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image" Target="../media/image8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4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5.jpeg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image" Target="../media/image8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42b9c05a68dd0ee760f5cb37e98a312186da40e191420-gR1mjL.jpg" descr="a42b9c05a68dd0ee760f5cb37e98a312186da40e191420-gR1mjL.jpg"/>
          <p:cNvPicPr>
            <a:picLocks noChangeAspect="1"/>
          </p:cNvPicPr>
          <p:nvPr/>
        </p:nvPicPr>
        <p:blipFill rotWithShape="1">
          <a:blip r:embed="rId1"/>
          <a:srcRect t="22242" b="275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9872" y="2159493"/>
            <a:ext cx="5700428" cy="13234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825500" hangingPunct="0"/>
            <a:r>
              <a:rPr lang="en-US" altLang="zh-CN" sz="3600" b="1" dirty="0">
                <a:solidFill>
                  <a:schemeClr val="bg1"/>
                </a:solidFill>
                <a:latin typeface="Lynkco Type" pitchFamily="2" charset="0"/>
                <a:ea typeface="FZLanTingHeiS-DB1-GBK" panose="02000000000000000000" pitchFamily="2" charset="-122"/>
              </a:rPr>
              <a:t>ZEEKR</a:t>
            </a:r>
            <a:r>
              <a:rPr lang="zh-CN" altLang="en-US" sz="3600" b="1" dirty="0">
                <a:solidFill>
                  <a:schemeClr val="bg1"/>
                </a:solidFill>
                <a:latin typeface="Lynkco Type" pitchFamily="2" charset="0"/>
                <a:ea typeface="FZLanTingHeiS-DB1-GBK" panose="02000000000000000000" pitchFamily="2" charset="-122"/>
              </a:rPr>
              <a:t> </a:t>
            </a:r>
            <a:r>
              <a:rPr lang="zh-CN" altLang="en-US" sz="32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lang="zh-CN" altLang="en-US" sz="32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极氪上海中心店开业</a:t>
            </a:r>
            <a:r>
              <a:rPr lang="zh-CN" altLang="en-US" sz="44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收官活动及异业合作</a:t>
            </a:r>
            <a:endParaRPr lang="en-US" altLang="zh-CN" sz="44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pic>
        <p:nvPicPr>
          <p:cNvPr id="8" name="ZEEKR_黑白logo_0308_画板 1 副本 6.png" descr="ZEEKR_黑白logo_0308_画板 1 副本 6.png"/>
          <p:cNvPicPr>
            <a:picLocks noChangeAspect="1"/>
          </p:cNvPicPr>
          <p:nvPr/>
        </p:nvPicPr>
        <p:blipFill>
          <a:blip r:embed="rId2"/>
          <a:srcRect l="29717" t="34648" r="29917" b="33052"/>
          <a:stretch>
            <a:fillRect/>
          </a:stretch>
        </p:blipFill>
        <p:spPr>
          <a:xfrm>
            <a:off x="359719" y="342683"/>
            <a:ext cx="1785718" cy="51335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By PICO TBA，20210903"/>
          <p:cNvSpPr txBox="1"/>
          <p:nvPr/>
        </p:nvSpPr>
        <p:spPr>
          <a:xfrm>
            <a:off x="620781" y="3428192"/>
            <a:ext cx="2675412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 algn="l">
              <a:defRPr sz="2000">
                <a:latin typeface="FZLanTingHeiS-R-GB"/>
                <a:ea typeface="FZLanTingHeiS-R-GB"/>
                <a:cs typeface="FZLanTingHeiS-R-GB"/>
                <a:sym typeface="FZLanTingHeiS-R-GB"/>
              </a:defRPr>
            </a:lvl1pPr>
          </a:lstStyle>
          <a:p>
            <a:r>
              <a:rPr lang="en-US" altLang="zh-CN" sz="1100" dirty="0">
                <a:solidFill>
                  <a:schemeClr val="bg1"/>
                </a:solidFill>
              </a:rPr>
              <a:t>20220110</a:t>
            </a:r>
            <a:endParaRPr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5" name="1"/>
          <p:cNvSpPr txBox="1"/>
          <p:nvPr/>
        </p:nvSpPr>
        <p:spPr>
          <a:xfrm>
            <a:off x="3422397" y="723504"/>
            <a:ext cx="1074858" cy="3129062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40000">
                <a:solidFill>
                  <a:srgbClr val="E56E2C">
                    <a:alpha val="21591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sz="20000" dirty="0"/>
              <a:t>1</a:t>
            </a:r>
            <a:endParaRPr sz="20000" dirty="0"/>
          </a:p>
        </p:txBody>
      </p:sp>
      <p:sp>
        <p:nvSpPr>
          <p:cNvPr id="246" name="2"/>
          <p:cNvSpPr txBox="1"/>
          <p:nvPr/>
        </p:nvSpPr>
        <p:spPr>
          <a:xfrm>
            <a:off x="6187461" y="723504"/>
            <a:ext cx="1543794" cy="3129062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40000">
                <a:solidFill>
                  <a:srgbClr val="E56E2C">
                    <a:alpha val="21591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sz="20000"/>
              <a:t>2</a:t>
            </a:r>
            <a:endParaRPr sz="20000"/>
          </a:p>
        </p:txBody>
      </p:sp>
      <p:sp>
        <p:nvSpPr>
          <p:cNvPr id="247" name="3"/>
          <p:cNvSpPr txBox="1"/>
          <p:nvPr/>
        </p:nvSpPr>
        <p:spPr>
          <a:xfrm>
            <a:off x="9186993" y="723504"/>
            <a:ext cx="1693009" cy="3129062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40000">
                <a:solidFill>
                  <a:srgbClr val="E56E2C">
                    <a:alpha val="21591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sz="20000"/>
              <a:t>3</a:t>
            </a:r>
            <a:endParaRPr sz="20000"/>
          </a:p>
        </p:txBody>
      </p:sp>
      <p:sp>
        <p:nvSpPr>
          <p:cNvPr id="248" name="4"/>
          <p:cNvSpPr txBox="1"/>
          <p:nvPr/>
        </p:nvSpPr>
        <p:spPr>
          <a:xfrm>
            <a:off x="3214824" y="3324775"/>
            <a:ext cx="1543794" cy="3129062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40000">
                <a:solidFill>
                  <a:srgbClr val="E56E2C">
                    <a:alpha val="21591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sz="20000" dirty="0"/>
              <a:t>4</a:t>
            </a:r>
            <a:endParaRPr sz="20000" dirty="0"/>
          </a:p>
        </p:txBody>
      </p:sp>
      <p:sp>
        <p:nvSpPr>
          <p:cNvPr id="249" name="5"/>
          <p:cNvSpPr txBox="1"/>
          <p:nvPr/>
        </p:nvSpPr>
        <p:spPr>
          <a:xfrm>
            <a:off x="6263757" y="3324775"/>
            <a:ext cx="1543794" cy="3129062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40000">
                <a:solidFill>
                  <a:srgbClr val="E56E2C">
                    <a:alpha val="21591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sz="20000" dirty="0"/>
              <a:t>5</a:t>
            </a:r>
            <a:endParaRPr sz="20000" dirty="0"/>
          </a:p>
        </p:txBody>
      </p:sp>
      <p:sp>
        <p:nvSpPr>
          <p:cNvPr id="250" name="6"/>
          <p:cNvSpPr txBox="1"/>
          <p:nvPr/>
        </p:nvSpPr>
        <p:spPr>
          <a:xfrm>
            <a:off x="9263289" y="3324775"/>
            <a:ext cx="1594207" cy="3129062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40000">
                <a:solidFill>
                  <a:srgbClr val="E56E2C">
                    <a:alpha val="21591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sz="20000" dirty="0"/>
              <a:t>6</a:t>
            </a:r>
            <a:endParaRPr sz="20000" dirty="0"/>
          </a:p>
        </p:txBody>
      </p:sp>
      <p:sp>
        <p:nvSpPr>
          <p:cNvPr id="251" name="项目需求"/>
          <p:cNvSpPr txBox="1"/>
          <p:nvPr/>
        </p:nvSpPr>
        <p:spPr>
          <a:xfrm>
            <a:off x="3020387" y="1993142"/>
            <a:ext cx="1935274" cy="397545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45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sz="2250" dirty="0" err="1">
                <a:solidFill>
                  <a:schemeClr val="bg1"/>
                </a:solidFill>
              </a:rPr>
              <a:t>项目需求</a:t>
            </a:r>
            <a:endParaRPr sz="2250" dirty="0">
              <a:solidFill>
                <a:schemeClr val="bg1"/>
              </a:solidFill>
            </a:endParaRPr>
          </a:p>
        </p:txBody>
      </p:sp>
      <p:sp>
        <p:nvSpPr>
          <p:cNvPr id="252" name="BRIEF RECAP"/>
          <p:cNvSpPr txBox="1"/>
          <p:nvPr/>
        </p:nvSpPr>
        <p:spPr>
          <a:xfrm>
            <a:off x="3026419" y="2399922"/>
            <a:ext cx="2047195" cy="32060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35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sz="1750" dirty="0">
                <a:solidFill>
                  <a:schemeClr val="bg1"/>
                </a:solidFill>
                <a:latin typeface="Lynkco Type" pitchFamily="2" charset="0"/>
              </a:rPr>
              <a:t>BRIEF RECAP</a:t>
            </a:r>
            <a:endParaRPr sz="1750" dirty="0">
              <a:solidFill>
                <a:schemeClr val="bg1"/>
              </a:solidFill>
              <a:latin typeface="Lynkco Type" pitchFamily="2" charset="0"/>
            </a:endParaRPr>
          </a:p>
        </p:txBody>
      </p:sp>
      <p:sp>
        <p:nvSpPr>
          <p:cNvPr id="253" name="策略思考"/>
          <p:cNvSpPr txBox="1"/>
          <p:nvPr/>
        </p:nvSpPr>
        <p:spPr>
          <a:xfrm>
            <a:off x="6069319" y="1993142"/>
            <a:ext cx="1935274" cy="397545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45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sz="2250" dirty="0" err="1">
                <a:solidFill>
                  <a:schemeClr val="bg1"/>
                </a:solidFill>
              </a:rPr>
              <a:t>策略思考</a:t>
            </a:r>
            <a:endParaRPr sz="2250" dirty="0">
              <a:solidFill>
                <a:schemeClr val="bg1"/>
              </a:solidFill>
            </a:endParaRPr>
          </a:p>
        </p:txBody>
      </p:sp>
      <p:sp>
        <p:nvSpPr>
          <p:cNvPr id="254" name="STRATEGY"/>
          <p:cNvSpPr txBox="1"/>
          <p:nvPr/>
        </p:nvSpPr>
        <p:spPr>
          <a:xfrm>
            <a:off x="6078854" y="2356379"/>
            <a:ext cx="2047195" cy="32060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35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sz="1750" dirty="0">
                <a:solidFill>
                  <a:schemeClr val="bg1"/>
                </a:solidFill>
                <a:latin typeface="Lynkco Type" pitchFamily="2" charset="0"/>
              </a:rPr>
              <a:t>STRATEGY</a:t>
            </a:r>
            <a:endParaRPr sz="1750" dirty="0">
              <a:solidFill>
                <a:schemeClr val="bg1"/>
              </a:solidFill>
              <a:latin typeface="Lynkco Type" pitchFamily="2" charset="0"/>
            </a:endParaRPr>
          </a:p>
        </p:txBody>
      </p:sp>
      <p:sp>
        <p:nvSpPr>
          <p:cNvPr id="255" name="核心创意"/>
          <p:cNvSpPr txBox="1"/>
          <p:nvPr/>
        </p:nvSpPr>
        <p:spPr>
          <a:xfrm>
            <a:off x="9118253" y="1993142"/>
            <a:ext cx="1935274" cy="397545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45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sz="2250" dirty="0" err="1">
                <a:solidFill>
                  <a:schemeClr val="bg1"/>
                </a:solidFill>
              </a:rPr>
              <a:t>核心创意</a:t>
            </a:r>
            <a:endParaRPr sz="2250" dirty="0">
              <a:solidFill>
                <a:schemeClr val="bg1"/>
              </a:solidFill>
            </a:endParaRPr>
          </a:p>
        </p:txBody>
      </p:sp>
      <p:sp>
        <p:nvSpPr>
          <p:cNvPr id="256" name="BIG IDEA"/>
          <p:cNvSpPr txBox="1"/>
          <p:nvPr/>
        </p:nvSpPr>
        <p:spPr>
          <a:xfrm>
            <a:off x="9126190" y="2416547"/>
            <a:ext cx="2047195" cy="32060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35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sz="1750" dirty="0">
                <a:solidFill>
                  <a:schemeClr val="bg1"/>
                </a:solidFill>
                <a:latin typeface="Lynkco Type" pitchFamily="2" charset="0"/>
              </a:rPr>
              <a:t>BIG IDEA</a:t>
            </a:r>
            <a:endParaRPr sz="1750" dirty="0">
              <a:solidFill>
                <a:schemeClr val="bg1"/>
              </a:solidFill>
              <a:latin typeface="Lynkco Type" pitchFamily="2" charset="0"/>
            </a:endParaRPr>
          </a:p>
        </p:txBody>
      </p:sp>
      <p:sp>
        <p:nvSpPr>
          <p:cNvPr id="259" name="活动方案"/>
          <p:cNvSpPr txBox="1"/>
          <p:nvPr/>
        </p:nvSpPr>
        <p:spPr>
          <a:xfrm>
            <a:off x="3067337" y="4512035"/>
            <a:ext cx="1935274" cy="397545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45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sz="2250" dirty="0" err="1">
                <a:solidFill>
                  <a:schemeClr val="bg1"/>
                </a:solidFill>
              </a:rPr>
              <a:t>活动方案</a:t>
            </a:r>
            <a:endParaRPr sz="2250" dirty="0">
              <a:solidFill>
                <a:schemeClr val="bg1"/>
              </a:solidFill>
            </a:endParaRPr>
          </a:p>
        </p:txBody>
      </p:sp>
      <p:sp>
        <p:nvSpPr>
          <p:cNvPr id="260" name="EVENT SOLUTION"/>
          <p:cNvSpPr txBox="1"/>
          <p:nvPr/>
        </p:nvSpPr>
        <p:spPr>
          <a:xfrm>
            <a:off x="3053329" y="4918815"/>
            <a:ext cx="2255187" cy="32060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35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sz="1750" dirty="0">
                <a:solidFill>
                  <a:schemeClr val="bg1"/>
                </a:solidFill>
                <a:latin typeface="Lynkco Type" pitchFamily="2" charset="0"/>
              </a:rPr>
              <a:t>EVENT SOLUTION</a:t>
            </a:r>
            <a:endParaRPr sz="1750" dirty="0">
              <a:solidFill>
                <a:schemeClr val="bg1"/>
              </a:solidFill>
              <a:latin typeface="Lynkco Type" pitchFamily="2" charset="0"/>
            </a:endParaRPr>
          </a:p>
        </p:txBody>
      </p:sp>
      <p:sp>
        <p:nvSpPr>
          <p:cNvPr id="261" name="运营方案"/>
          <p:cNvSpPr txBox="1"/>
          <p:nvPr/>
        </p:nvSpPr>
        <p:spPr>
          <a:xfrm>
            <a:off x="6096000" y="4512035"/>
            <a:ext cx="1935274" cy="397545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45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sz="2250" dirty="0" err="1">
                <a:solidFill>
                  <a:schemeClr val="bg1"/>
                </a:solidFill>
              </a:rPr>
              <a:t>运营方案</a:t>
            </a:r>
            <a:endParaRPr sz="2250" dirty="0">
              <a:solidFill>
                <a:schemeClr val="bg1"/>
              </a:solidFill>
            </a:endParaRPr>
          </a:p>
        </p:txBody>
      </p:sp>
      <p:sp>
        <p:nvSpPr>
          <p:cNvPr id="262" name="OPERATION PLAN"/>
          <p:cNvSpPr txBox="1"/>
          <p:nvPr/>
        </p:nvSpPr>
        <p:spPr>
          <a:xfrm>
            <a:off x="6096000" y="4918815"/>
            <a:ext cx="2255187" cy="32060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35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sz="1750" dirty="0">
                <a:solidFill>
                  <a:schemeClr val="bg1"/>
                </a:solidFill>
                <a:latin typeface="Lynkco Type" pitchFamily="2" charset="0"/>
              </a:rPr>
              <a:t>OPERATION PLAN</a:t>
            </a:r>
            <a:endParaRPr sz="1750" dirty="0">
              <a:solidFill>
                <a:schemeClr val="bg1"/>
              </a:solidFill>
              <a:latin typeface="Lynkco Type" pitchFamily="2" charset="0"/>
            </a:endParaRPr>
          </a:p>
        </p:txBody>
      </p:sp>
      <p:sp>
        <p:nvSpPr>
          <p:cNvPr id="263" name="index."/>
          <p:cNvSpPr txBox="1"/>
          <p:nvPr/>
        </p:nvSpPr>
        <p:spPr>
          <a:xfrm>
            <a:off x="452058" y="2651986"/>
            <a:ext cx="2942071" cy="88229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spAutoFit/>
          </a:bodyPr>
          <a:lstStyle>
            <a:lvl1pPr>
              <a:defRPr sz="50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sz="5400" dirty="0">
                <a:solidFill>
                  <a:srgbClr val="F66400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index.</a:t>
            </a:r>
            <a:endParaRPr sz="5400" dirty="0">
              <a:solidFill>
                <a:srgbClr val="F66400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264" name="线条"/>
          <p:cNvSpPr/>
          <p:nvPr/>
        </p:nvSpPr>
        <p:spPr>
          <a:xfrm>
            <a:off x="1218384" y="3444931"/>
            <a:ext cx="1478321" cy="0"/>
          </a:xfrm>
          <a:prstGeom prst="line">
            <a:avLst/>
          </a:prstGeom>
          <a:ln w="25400">
            <a:solidFill>
              <a:srgbClr val="E56E2C"/>
            </a:solidFill>
            <a:miter lim="400000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23" name="运营方案"/>
          <p:cNvSpPr txBox="1"/>
          <p:nvPr/>
        </p:nvSpPr>
        <p:spPr>
          <a:xfrm>
            <a:off x="9264352" y="4512035"/>
            <a:ext cx="1935274" cy="397545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45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lang="zh-CN" altLang="en-US" sz="2250" dirty="0">
                <a:solidFill>
                  <a:schemeClr val="bg1"/>
                </a:solidFill>
              </a:rPr>
              <a:t>团队介绍</a:t>
            </a:r>
            <a:endParaRPr sz="2250" dirty="0">
              <a:solidFill>
                <a:schemeClr val="bg1"/>
              </a:solidFill>
            </a:endParaRPr>
          </a:p>
        </p:txBody>
      </p:sp>
      <p:sp>
        <p:nvSpPr>
          <p:cNvPr id="24" name="OPERATION PLAN"/>
          <p:cNvSpPr txBox="1"/>
          <p:nvPr/>
        </p:nvSpPr>
        <p:spPr>
          <a:xfrm>
            <a:off x="9264352" y="4918815"/>
            <a:ext cx="2255187" cy="32060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35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lang="en-GB" altLang="zh-CN" sz="1750" dirty="0">
                <a:solidFill>
                  <a:schemeClr val="bg1"/>
                </a:solidFill>
                <a:latin typeface="Lynkco Type" pitchFamily="2" charset="0"/>
              </a:rPr>
              <a:t>Team Structure</a:t>
            </a:r>
            <a:endParaRPr sz="1750" dirty="0">
              <a:solidFill>
                <a:schemeClr val="bg1"/>
              </a:solidFill>
              <a:latin typeface="Lynkco Type" pitchFamily="2" charset="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6" name="1"/>
          <p:cNvSpPr txBox="1"/>
          <p:nvPr/>
        </p:nvSpPr>
        <p:spPr>
          <a:xfrm>
            <a:off x="6298537" y="-406400"/>
            <a:ext cx="2836220" cy="774571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100000">
                <a:solidFill>
                  <a:srgbClr val="E56E2C">
                    <a:alpha val="22000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sz="50000" dirty="0"/>
              <a:t>1</a:t>
            </a:r>
            <a:endParaRPr sz="50000" dirty="0"/>
          </a:p>
        </p:txBody>
      </p:sp>
      <p:sp>
        <p:nvSpPr>
          <p:cNvPr id="267" name="项目需求"/>
          <p:cNvSpPr txBox="1"/>
          <p:nvPr/>
        </p:nvSpPr>
        <p:spPr>
          <a:xfrm>
            <a:off x="6079810" y="3025775"/>
            <a:ext cx="3604971" cy="820738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100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lang="zh-CN" altLang="en-US" sz="50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项目需求</a:t>
            </a:r>
            <a:endParaRPr sz="50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268" name="BRIEF RECAP"/>
          <p:cNvSpPr txBox="1"/>
          <p:nvPr/>
        </p:nvSpPr>
        <p:spPr>
          <a:xfrm>
            <a:off x="6092227" y="3773200"/>
            <a:ext cx="3671706" cy="589905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spAutoFit/>
          </a:bodyPr>
          <a:lstStyle>
            <a:lvl1pPr>
              <a:defRPr sz="70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sz="3500" dirty="0">
                <a:solidFill>
                  <a:schemeClr val="bg1"/>
                </a:solidFill>
                <a:latin typeface="Lynkco Type" pitchFamily="2" charset="0"/>
                <a:ea typeface="FZLanTingHeiS-DB1-GBK" panose="02000000000000000000" pitchFamily="2" charset="-122"/>
              </a:rPr>
              <a:t>BRIEF RECAP</a:t>
            </a:r>
            <a:endParaRPr sz="3500" dirty="0">
              <a:solidFill>
                <a:schemeClr val="bg1"/>
              </a:solidFill>
              <a:latin typeface="Lynkco Type" pitchFamily="2" charset="0"/>
              <a:ea typeface="FZLanTingHeiS-DB1-GBK" panose="02000000000000000000" pitchFamily="2" charset="-122"/>
            </a:endParaRPr>
          </a:p>
        </p:txBody>
      </p:sp>
      <p:pic>
        <p:nvPicPr>
          <p:cNvPr id="269" name="辅助图形ai文件0513-14.png" descr="辅助图形ai文件0513-14.png"/>
          <p:cNvPicPr>
            <a:picLocks noChangeAspect="1"/>
          </p:cNvPicPr>
          <p:nvPr/>
        </p:nvPicPr>
        <p:blipFill>
          <a:blip r:embed="rId1">
            <a:alphaModFix amt="45228"/>
          </a:blip>
          <a:stretch>
            <a:fillRect/>
          </a:stretch>
        </p:blipFill>
        <p:spPr>
          <a:xfrm rot="16200000">
            <a:off x="-4060966" y="655090"/>
            <a:ext cx="12192001" cy="4376126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7856" y="-2676144"/>
            <a:ext cx="6876288" cy="12192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项目信息"/>
          <p:cNvSpPr txBox="1"/>
          <p:nvPr/>
        </p:nvSpPr>
        <p:spPr>
          <a:xfrm>
            <a:off x="1070816" y="2326684"/>
            <a:ext cx="7209941" cy="87203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algn="l">
              <a:defRPr sz="70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lang="zh-CN" altLang="en-US" sz="5000" dirty="0">
                <a:solidFill>
                  <a:schemeClr val="bg1"/>
                </a:solidFill>
              </a:rPr>
              <a:t>项目信息</a:t>
            </a:r>
            <a:endParaRPr sz="5000" dirty="0">
              <a:solidFill>
                <a:schemeClr val="bg1"/>
              </a:solidFill>
            </a:endParaRPr>
          </a:p>
        </p:txBody>
      </p:sp>
      <p:sp>
        <p:nvSpPr>
          <p:cNvPr id="14" name="EVENT INFO"/>
          <p:cNvSpPr txBox="1"/>
          <p:nvPr/>
        </p:nvSpPr>
        <p:spPr>
          <a:xfrm>
            <a:off x="1073113" y="3053738"/>
            <a:ext cx="2755937" cy="641201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 algn="l">
              <a:defRPr sz="50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sz="3500" dirty="0">
                <a:solidFill>
                  <a:schemeClr val="bg1"/>
                </a:solidFill>
                <a:latin typeface="Lynkco Type" pitchFamily="2" charset="0"/>
              </a:rPr>
              <a:t>EVENT INFO</a:t>
            </a:r>
            <a:endParaRPr sz="3500" dirty="0">
              <a:solidFill>
                <a:schemeClr val="bg1"/>
              </a:solidFill>
              <a:latin typeface="Lynkco Type" pitchFamily="2" charset="0"/>
            </a:endParaRPr>
          </a:p>
        </p:txBody>
      </p:sp>
      <p:sp>
        <p:nvSpPr>
          <p:cNvPr id="15" name="矩形"/>
          <p:cNvSpPr/>
          <p:nvPr/>
        </p:nvSpPr>
        <p:spPr>
          <a:xfrm>
            <a:off x="1209425" y="3785937"/>
            <a:ext cx="8897101" cy="2261937"/>
          </a:xfrm>
          <a:prstGeom prst="rect">
            <a:avLst/>
          </a:prstGeom>
          <a:ln w="38100">
            <a:solidFill>
              <a:srgbClr val="E56E2C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" name="时间：2021年10月中旬…"/>
          <p:cNvSpPr txBox="1"/>
          <p:nvPr/>
        </p:nvSpPr>
        <p:spPr>
          <a:xfrm>
            <a:off x="1350478" y="3938552"/>
            <a:ext cx="8611669" cy="1910716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项目时间：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2022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2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月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13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日</a:t>
            </a:r>
            <a:endParaRPr lang="zh-CN" altLang="zh-CN" sz="1600" dirty="0">
              <a:solidFill>
                <a:schemeClr val="bg1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项目地点：上海中心大厦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-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极氪上海中心店</a:t>
            </a:r>
            <a:endParaRPr lang="zh-CN" altLang="zh-CN" sz="1600" dirty="0">
              <a:solidFill>
                <a:schemeClr val="bg1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项目人群：车主及大定用户</a:t>
            </a: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（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30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人</a:t>
            </a: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）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+ KOL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及媒体</a:t>
            </a: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（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50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人</a:t>
            </a: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）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+ 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投资人</a:t>
            </a: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（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20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人</a:t>
            </a: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），总计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100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人</a:t>
            </a:r>
            <a:endParaRPr lang="zh-CN" altLang="zh-CN" sz="1600" dirty="0">
              <a:solidFill>
                <a:schemeClr val="bg1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核心内容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：开业季收官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Z-party + 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沉浸式体验设计 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+ </a:t>
            </a:r>
            <a:r>
              <a:rPr lang="zh-CN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米其林厨师分享</a:t>
            </a:r>
            <a:endParaRPr lang="en-US" altLang="zh-CN" sz="1600" dirty="0">
              <a:solidFill>
                <a:schemeClr val="bg1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项目关键词：潮流 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 科技 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 共创 </a:t>
            </a:r>
            <a:r>
              <a:rPr lang="en-US" altLang="zh-CN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 极致体验</a:t>
            </a:r>
            <a:endParaRPr lang="zh-CN" altLang="zh-CN" sz="1600" dirty="0">
              <a:solidFill>
                <a:schemeClr val="bg1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src=http _x0.ifengimg.com_res_2021_FD299D8E471F6388A59D96188C37F55046EB8B62_size762_w2000_h1333.jpeg&amp;refer=http _x0.ifengimg.com&amp;app=2002&amp;size=f9999,10000&amp;q=a80&amp;n=0&amp;g=0n&amp;fmt=jpeg.jpg" descr="src=http _x0.ifengimg.com_res_2021_FD299D8E471F6388A59D96188C37F55046EB8B62_size762_w2000_h1333.jpeg&amp;refer=http _x0.ifengimg.com&amp;app=2002&amp;size=f9999,10000&amp;q=a80&amp;n=0&amp;g=0n&amp;fmt=jpeg.jpg"/>
          <p:cNvPicPr>
            <a:picLocks noChangeAspect="1"/>
          </p:cNvPicPr>
          <p:nvPr/>
        </p:nvPicPr>
        <p:blipFill rotWithShape="1">
          <a:blip r:embed="rId1">
            <a:alphaModFix amt="30858"/>
          </a:blip>
          <a:srcRect b="1560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  <a:headEnd/>
            <a:tailEnd/>
          </a:ln>
        </p:spPr>
      </p:pic>
      <p:sp>
        <p:nvSpPr>
          <p:cNvPr id="17" name="项目目的"/>
          <p:cNvSpPr txBox="1"/>
          <p:nvPr/>
        </p:nvSpPr>
        <p:spPr>
          <a:xfrm>
            <a:off x="4945472" y="439767"/>
            <a:ext cx="2482023" cy="394422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项目目的</a:t>
            </a:r>
            <a:endParaRPr sz="1800" dirty="0">
              <a:solidFill>
                <a:schemeClr val="bg1"/>
              </a:solidFill>
            </a:endParaRPr>
          </a:p>
        </p:txBody>
      </p:sp>
      <p:sp>
        <p:nvSpPr>
          <p:cNvPr id="18" name="OBJECTIVES"/>
          <p:cNvSpPr txBox="1"/>
          <p:nvPr/>
        </p:nvSpPr>
        <p:spPr>
          <a:xfrm>
            <a:off x="5232959" y="737531"/>
            <a:ext cx="1952738" cy="318036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25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pPr algn="ctr"/>
            <a:r>
              <a:rPr sz="1400" dirty="0">
                <a:solidFill>
                  <a:schemeClr val="bg1"/>
                </a:solidFill>
                <a:latin typeface="Lynkco Type" pitchFamily="2" charset="0"/>
              </a:rPr>
              <a:t>OBJECTIVES</a:t>
            </a:r>
            <a:endParaRPr sz="1400" dirty="0">
              <a:solidFill>
                <a:schemeClr val="bg1"/>
              </a:solidFill>
              <a:latin typeface="Lynkco Type" pitchFamily="2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536870" y="1444999"/>
            <a:ext cx="2799098" cy="4715162"/>
            <a:chOff x="653983" y="1264873"/>
            <a:chExt cx="2984567" cy="4715162"/>
          </a:xfrm>
        </p:grpSpPr>
        <p:grpSp>
          <p:nvGrpSpPr>
            <p:cNvPr id="20" name="组合 19"/>
            <p:cNvGrpSpPr/>
            <p:nvPr/>
          </p:nvGrpSpPr>
          <p:grpSpPr>
            <a:xfrm>
              <a:off x="653983" y="1449539"/>
              <a:ext cx="2984567" cy="4530496"/>
              <a:chOff x="631697" y="1211580"/>
              <a:chExt cx="10895331" cy="4530496"/>
            </a:xfrm>
          </p:grpSpPr>
          <p:cxnSp>
            <p:nvCxnSpPr>
              <p:cNvPr id="22" name="直接连接符 12"/>
              <p:cNvCxnSpPr/>
              <p:nvPr/>
            </p:nvCxnSpPr>
            <p:spPr>
              <a:xfrm>
                <a:off x="631697" y="1219200"/>
                <a:ext cx="529711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13"/>
              <p:cNvCxnSpPr/>
              <p:nvPr/>
            </p:nvCxnSpPr>
            <p:spPr>
              <a:xfrm>
                <a:off x="631697" y="1219200"/>
                <a:ext cx="0" cy="4522876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14"/>
              <p:cNvCxnSpPr/>
              <p:nvPr/>
            </p:nvCxnSpPr>
            <p:spPr>
              <a:xfrm>
                <a:off x="631697" y="5730240"/>
                <a:ext cx="1089533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15"/>
              <p:cNvCxnSpPr/>
              <p:nvPr/>
            </p:nvCxnSpPr>
            <p:spPr>
              <a:xfrm flipV="1">
                <a:off x="11527027" y="1211580"/>
                <a:ext cx="0" cy="452287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16"/>
              <p:cNvCxnSpPr/>
              <p:nvPr/>
            </p:nvCxnSpPr>
            <p:spPr>
              <a:xfrm flipH="1">
                <a:off x="9871014" y="1219200"/>
                <a:ext cx="1656014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矩形 20"/>
            <p:cNvSpPr/>
            <p:nvPr/>
          </p:nvSpPr>
          <p:spPr>
            <a:xfrm>
              <a:off x="2150860" y="1264873"/>
              <a:ext cx="93528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664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品牌端</a:t>
              </a:r>
              <a:endParaRPr lang="zh-CN" altLang="en-US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663868" y="2808588"/>
            <a:ext cx="25373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通过此次活动，提升开业季的整体效果，诠释极氪</a:t>
            </a:r>
            <a:r>
              <a:rPr lang="zh-CN" altLang="en-US" sz="16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潮流科技</a:t>
            </a: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的品牌定位以及的平等、多元、可持续的，核心价值，将品牌理念充分传达。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690354" y="1443364"/>
            <a:ext cx="2799098" cy="4716797"/>
            <a:chOff x="653983" y="1263238"/>
            <a:chExt cx="2984567" cy="4716797"/>
          </a:xfrm>
        </p:grpSpPr>
        <p:grpSp>
          <p:nvGrpSpPr>
            <p:cNvPr id="29" name="组合 28"/>
            <p:cNvGrpSpPr/>
            <p:nvPr/>
          </p:nvGrpSpPr>
          <p:grpSpPr>
            <a:xfrm>
              <a:off x="653983" y="1449539"/>
              <a:ext cx="2984567" cy="4530496"/>
              <a:chOff x="631697" y="1211580"/>
              <a:chExt cx="10895331" cy="4530496"/>
            </a:xfrm>
          </p:grpSpPr>
          <p:cxnSp>
            <p:nvCxnSpPr>
              <p:cNvPr id="31" name="直接连接符 20"/>
              <p:cNvCxnSpPr/>
              <p:nvPr/>
            </p:nvCxnSpPr>
            <p:spPr>
              <a:xfrm>
                <a:off x="631697" y="1219200"/>
                <a:ext cx="529711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21"/>
              <p:cNvCxnSpPr/>
              <p:nvPr/>
            </p:nvCxnSpPr>
            <p:spPr>
              <a:xfrm>
                <a:off x="631697" y="1219200"/>
                <a:ext cx="0" cy="4522876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22"/>
              <p:cNvCxnSpPr/>
              <p:nvPr/>
            </p:nvCxnSpPr>
            <p:spPr>
              <a:xfrm>
                <a:off x="631697" y="5730240"/>
                <a:ext cx="1089533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23"/>
              <p:cNvCxnSpPr/>
              <p:nvPr/>
            </p:nvCxnSpPr>
            <p:spPr>
              <a:xfrm flipV="1">
                <a:off x="11527027" y="1211580"/>
                <a:ext cx="0" cy="452287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24"/>
              <p:cNvCxnSpPr/>
              <p:nvPr/>
            </p:nvCxnSpPr>
            <p:spPr>
              <a:xfrm flipH="1">
                <a:off x="9871014" y="1219200"/>
                <a:ext cx="1656014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矩形 29"/>
            <p:cNvSpPr/>
            <p:nvPr/>
          </p:nvSpPr>
          <p:spPr>
            <a:xfrm>
              <a:off x="2194381" y="1263238"/>
              <a:ext cx="93528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664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店面端</a:t>
              </a:r>
              <a:endParaRPr lang="zh-CN" altLang="en-US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43838" y="1444999"/>
            <a:ext cx="2799098" cy="4715162"/>
            <a:chOff x="653983" y="1264873"/>
            <a:chExt cx="2984567" cy="4715162"/>
          </a:xfrm>
        </p:grpSpPr>
        <p:grpSp>
          <p:nvGrpSpPr>
            <p:cNvPr id="37" name="组合 36"/>
            <p:cNvGrpSpPr/>
            <p:nvPr/>
          </p:nvGrpSpPr>
          <p:grpSpPr>
            <a:xfrm>
              <a:off x="653983" y="1449539"/>
              <a:ext cx="2984567" cy="4530496"/>
              <a:chOff x="631697" y="1211580"/>
              <a:chExt cx="10895331" cy="4530496"/>
            </a:xfrm>
          </p:grpSpPr>
          <p:cxnSp>
            <p:nvCxnSpPr>
              <p:cNvPr id="39" name="直接连接符 28"/>
              <p:cNvCxnSpPr/>
              <p:nvPr/>
            </p:nvCxnSpPr>
            <p:spPr>
              <a:xfrm>
                <a:off x="631697" y="1219200"/>
                <a:ext cx="529711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29"/>
              <p:cNvCxnSpPr/>
              <p:nvPr/>
            </p:nvCxnSpPr>
            <p:spPr>
              <a:xfrm>
                <a:off x="631697" y="1219200"/>
                <a:ext cx="0" cy="4522876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30"/>
              <p:cNvCxnSpPr/>
              <p:nvPr/>
            </p:nvCxnSpPr>
            <p:spPr>
              <a:xfrm>
                <a:off x="631697" y="5730240"/>
                <a:ext cx="1089533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31"/>
              <p:cNvCxnSpPr/>
              <p:nvPr/>
            </p:nvCxnSpPr>
            <p:spPr>
              <a:xfrm flipV="1">
                <a:off x="11527027" y="1211580"/>
                <a:ext cx="0" cy="452287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32"/>
              <p:cNvCxnSpPr/>
              <p:nvPr/>
            </p:nvCxnSpPr>
            <p:spPr>
              <a:xfrm flipH="1">
                <a:off x="9871014" y="1219200"/>
                <a:ext cx="1656014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矩形 37"/>
            <p:cNvSpPr/>
            <p:nvPr/>
          </p:nvSpPr>
          <p:spPr>
            <a:xfrm>
              <a:off x="2150860" y="1264873"/>
              <a:ext cx="93528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664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用户端</a:t>
              </a:r>
              <a:endParaRPr lang="zh-CN" altLang="en-US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4887592" y="2623922"/>
            <a:ext cx="24670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上海中心店作为极氪为用户提供长期与品牌一起成长的</a:t>
            </a:r>
            <a:r>
              <a:rPr lang="zh-CN" altLang="en-US" sz="16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共创平台</a:t>
            </a: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，将针对开业季系列活动进行总结阐述，进而能够很好的树立极氪上海中心店形象，直观展示极氪品牌实力。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013528" y="2623922"/>
            <a:ext cx="2479832" cy="263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通过创意内容，打造一场以用户为中心的</a:t>
            </a:r>
            <a:r>
              <a:rPr lang="zh-CN" altLang="en-US" sz="16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沉浸式体验</a:t>
            </a: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里程，开启极氪宇宙的大门。通过这一段独特的旅程一窥极氪宇宙，感受极氪的高雅科技的品牌属性。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6" name="1"/>
          <p:cNvSpPr txBox="1"/>
          <p:nvPr/>
        </p:nvSpPr>
        <p:spPr>
          <a:xfrm>
            <a:off x="6298537" y="-406400"/>
            <a:ext cx="2836220" cy="774571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100000">
                <a:solidFill>
                  <a:srgbClr val="E56E2C">
                    <a:alpha val="22000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lang="en-US" altLang="zh-CN" sz="50000" dirty="0"/>
              <a:t>2</a:t>
            </a:r>
            <a:endParaRPr sz="50000" dirty="0"/>
          </a:p>
        </p:txBody>
      </p:sp>
      <p:sp>
        <p:nvSpPr>
          <p:cNvPr id="267" name="项目需求"/>
          <p:cNvSpPr txBox="1"/>
          <p:nvPr/>
        </p:nvSpPr>
        <p:spPr>
          <a:xfrm>
            <a:off x="6079810" y="3025775"/>
            <a:ext cx="3604971" cy="882293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100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lang="zh-CN" altLang="en-US" sz="5400" dirty="0">
                <a:solidFill>
                  <a:schemeClr val="bg1"/>
                </a:solidFill>
              </a:rPr>
              <a:t>策略思考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268" name="BRIEF RECAP"/>
          <p:cNvSpPr txBox="1"/>
          <p:nvPr/>
        </p:nvSpPr>
        <p:spPr>
          <a:xfrm>
            <a:off x="6092227" y="3773200"/>
            <a:ext cx="3671706" cy="60529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spAutoFit/>
          </a:bodyPr>
          <a:lstStyle>
            <a:lvl1pPr>
              <a:defRPr sz="70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lang="en-GB" altLang="zh-CN" sz="3600" dirty="0">
                <a:solidFill>
                  <a:schemeClr val="bg1"/>
                </a:solidFill>
                <a:latin typeface="Lynkco Type" pitchFamily="2" charset="0"/>
              </a:rPr>
              <a:t>STRATEGY</a:t>
            </a:r>
            <a:endParaRPr lang="en-GB" altLang="zh-CN" sz="3600" dirty="0">
              <a:solidFill>
                <a:schemeClr val="bg1"/>
              </a:solidFill>
              <a:latin typeface="Lynkco Type" pitchFamily="2" charset="0"/>
            </a:endParaRPr>
          </a:p>
        </p:txBody>
      </p:sp>
      <p:pic>
        <p:nvPicPr>
          <p:cNvPr id="269" name="辅助图形ai文件0513-14.png" descr="辅助图形ai文件0513-14.png"/>
          <p:cNvPicPr>
            <a:picLocks noChangeAspect="1"/>
          </p:cNvPicPr>
          <p:nvPr/>
        </p:nvPicPr>
        <p:blipFill>
          <a:blip r:embed="rId1">
            <a:alphaModFix amt="45228"/>
          </a:blip>
          <a:stretch>
            <a:fillRect/>
          </a:stretch>
        </p:blipFill>
        <p:spPr>
          <a:xfrm rot="16200000">
            <a:off x="-4060966" y="655090"/>
            <a:ext cx="12192001" cy="4376126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0"/>
            <a:ext cx="6858000" cy="6858000"/>
          </a:xfrm>
          <a:prstGeom prst="rect">
            <a:avLst/>
          </a:prstGeom>
        </p:spPr>
      </p:pic>
      <p:sp>
        <p:nvSpPr>
          <p:cNvPr id="8" name="思考二："/>
          <p:cNvSpPr txBox="1"/>
          <p:nvPr/>
        </p:nvSpPr>
        <p:spPr>
          <a:xfrm>
            <a:off x="627304" y="2313936"/>
            <a:ext cx="7209941" cy="71814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algn="l">
              <a:defRPr sz="8000" b="1">
                <a:solidFill>
                  <a:srgbClr val="E56E2C"/>
                </a:solidFill>
                <a:latin typeface="FZLTZHJW--GB1-0"/>
                <a:ea typeface="FZLTZHJW--GB1-0"/>
                <a:cs typeface="FZLTZHJW--GB1-0"/>
                <a:sym typeface="FZLTZHJW--GB1-0"/>
              </a:defRPr>
            </a:lvl1pPr>
          </a:lstStyle>
          <a:p>
            <a:r>
              <a:rPr lang="zh-CN" altLang="en-US" sz="4000" dirty="0">
                <a:solidFill>
                  <a:srgbClr val="F66400"/>
                </a:solidFill>
              </a:rPr>
              <a:t>思考一</a:t>
            </a:r>
            <a:r>
              <a:rPr sz="4000" dirty="0">
                <a:solidFill>
                  <a:srgbClr val="F66400"/>
                </a:solidFill>
              </a:rPr>
              <a:t>：</a:t>
            </a:r>
            <a:endParaRPr sz="4000" dirty="0">
              <a:solidFill>
                <a:srgbClr val="F66400"/>
              </a:solidFill>
            </a:endParaRPr>
          </a:p>
        </p:txBody>
      </p:sp>
      <p:sp>
        <p:nvSpPr>
          <p:cNvPr id="9" name="这个活动与行业内同类IP性质活动的区别在哪里？我们的差异化沟通点是什么？"/>
          <p:cNvSpPr txBox="1"/>
          <p:nvPr/>
        </p:nvSpPr>
        <p:spPr>
          <a:xfrm>
            <a:off x="721897" y="3123496"/>
            <a:ext cx="10671817" cy="4103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l">
              <a:defRPr sz="40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lang="zh-CN" altLang="en-US" sz="2000" dirty="0">
                <a:solidFill>
                  <a:schemeClr val="bg1"/>
                </a:solidFill>
              </a:rPr>
              <a:t>如何可以让这场收官季更加</a:t>
            </a:r>
            <a:r>
              <a:rPr lang="zh-CN" altLang="en-US" sz="2000" dirty="0">
                <a:solidFill>
                  <a:srgbClr val="F66400"/>
                </a:solidFill>
              </a:rPr>
              <a:t>凸显品牌调性</a:t>
            </a:r>
            <a:r>
              <a:rPr lang="zh-CN" altLang="en-US" sz="2000" dirty="0">
                <a:solidFill>
                  <a:schemeClr val="bg1"/>
                </a:solidFill>
              </a:rPr>
              <a:t>，与之前申城腔调社区系列活动形成</a:t>
            </a:r>
            <a:r>
              <a:rPr lang="zh-CN" altLang="en-US" sz="2000" dirty="0">
                <a:solidFill>
                  <a:srgbClr val="F66400"/>
                </a:solidFill>
              </a:rPr>
              <a:t>延续性</a:t>
            </a:r>
            <a:endParaRPr sz="2000" dirty="0">
              <a:solidFill>
                <a:srgbClr val="F664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IMG_1551.JPG" descr="IMG_1551.JPG"/>
          <p:cNvPicPr>
            <a:picLocks noChangeAspect="1"/>
          </p:cNvPicPr>
          <p:nvPr/>
        </p:nvPicPr>
        <p:blipFill>
          <a:blip r:embed="rId1">
            <a:alphaModFix amt="15251"/>
          </a:blip>
          <a:stretch>
            <a:fillRect/>
          </a:stretch>
        </p:blipFill>
        <p:spPr>
          <a:xfrm>
            <a:off x="-1542709" y="-931762"/>
            <a:ext cx="15026299" cy="1001953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0" y="3942407"/>
            <a:ext cx="12192000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/>
            <a:r>
              <a:rPr lang="zh-CN" altLang="en-US" sz="8000" b="1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主体</a:t>
            </a:r>
            <a:endParaRPr lang="en-US" altLang="zh-CN" sz="80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" y="2329172"/>
            <a:ext cx="121920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/>
            <a:r>
              <a:rPr lang="en-US" altLang="zh-CN" sz="5400" b="1" dirty="0">
                <a:solidFill>
                  <a:schemeClr val="bg1"/>
                </a:solidFill>
                <a:latin typeface="Lynkco Type" pitchFamily="2" charset="0"/>
                <a:ea typeface="方正兰亭黑简体" panose="02000000000000000000" pitchFamily="2" charset="-122"/>
              </a:rPr>
              <a:t>WHO</a:t>
            </a:r>
            <a:endParaRPr lang="en-US" altLang="zh-CN" sz="5400" b="1" dirty="0">
              <a:solidFill>
                <a:schemeClr val="bg1"/>
              </a:solidFill>
              <a:latin typeface="Lynkco Type" pitchFamily="2" charset="0"/>
              <a:ea typeface="方正兰亭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3243107"/>
            <a:ext cx="1219200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活动所涉及的</a:t>
            </a:r>
            <a:endParaRPr lang="en-US" altLang="zh-CN" sz="2000" b="1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258656" y="1430396"/>
            <a:ext cx="1559759" cy="1484102"/>
            <a:chOff x="631697" y="1219200"/>
            <a:chExt cx="5698208" cy="160322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631697" y="1219200"/>
              <a:ext cx="5698208" cy="0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31697" y="1219200"/>
              <a:ext cx="0" cy="1603222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 rot="10800000">
            <a:off x="6096001" y="3907988"/>
            <a:ext cx="1559759" cy="1484102"/>
            <a:chOff x="631697" y="1219200"/>
            <a:chExt cx="5698208" cy="1603222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631697" y="1219200"/>
              <a:ext cx="5698208" cy="0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631697" y="1219200"/>
              <a:ext cx="0" cy="1603222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像" descr="图像"/>
          <p:cNvPicPr>
            <a:picLocks noChangeAspect="1"/>
          </p:cNvPicPr>
          <p:nvPr/>
        </p:nvPicPr>
        <p:blipFill>
          <a:blip r:embed="rId1">
            <a:alphaModFix amt="61930"/>
          </a:blip>
          <a:stretch>
            <a:fillRect/>
          </a:stretch>
        </p:blipFill>
        <p:spPr>
          <a:xfrm>
            <a:off x="-2112906" y="-1642498"/>
            <a:ext cx="16046923" cy="902639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5" name="矩形 14"/>
          <p:cNvSpPr/>
          <p:nvPr/>
        </p:nvSpPr>
        <p:spPr>
          <a:xfrm>
            <a:off x="781683" y="5166815"/>
            <a:ext cx="10342879" cy="1295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</a:t>
            </a:r>
            <a:r>
              <a:rPr lang="zh-CN" altLang="en-US" b="1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多元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的，新生品牌赋能潮流属性，多年筹备积蓄科技实力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</a:t>
            </a:r>
            <a:r>
              <a:rPr lang="zh-CN" altLang="en-US" b="1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平等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的，未来与现在，极致科技与人文价值，相互交融，兼具两面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</a:t>
            </a:r>
            <a:r>
              <a:rPr lang="zh-CN" altLang="en-US" b="1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共创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的，以产品为出发点，与用户一起共同开发、定制，相互激发，共同成长</a:t>
            </a:r>
            <a:endParaRPr lang="zh-CN" altLang="en-US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34834" y="4536771"/>
            <a:ext cx="2411897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 hangingPunct="0"/>
            <a:r>
              <a:rPr lang="zh-CN" altLang="en-US" sz="4400" dirty="0">
                <a:solidFill>
                  <a:schemeClr val="bg1"/>
                </a:solidFill>
                <a:latin typeface="Lynkco Type" pitchFamily="2" charset="0"/>
                <a:ea typeface="方正兰亭黑简体" panose="02000000000000000000" pitchFamily="2" charset="-122"/>
              </a:rPr>
              <a:t>极氪品牌</a:t>
            </a:r>
            <a:endParaRPr lang="en-US" altLang="zh-CN" sz="4400" dirty="0">
              <a:solidFill>
                <a:schemeClr val="bg1"/>
              </a:solidFill>
              <a:latin typeface="Lynkco Type" pitchFamily="2" charset="0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alphaModFix amt="50000"/>
          </a:blip>
          <a:srcRect t="13477" b="9270"/>
          <a:stretch>
            <a:fillRect/>
          </a:stretch>
        </p:blipFill>
        <p:spPr>
          <a:xfrm>
            <a:off x="7349" y="0"/>
            <a:ext cx="12184651" cy="6858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473146" y="2255975"/>
            <a:ext cx="6499654" cy="1295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</a:t>
            </a:r>
            <a:r>
              <a:rPr lang="zh-CN" altLang="en-US" b="1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多元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的，传统与潮流的相遇，中西文化的碰撞，打造了魔都的称谓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</a:t>
            </a:r>
            <a:r>
              <a:rPr lang="zh-CN" altLang="en-US" b="1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精致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的，经济水平为基石，文艺气息为修饰，让精致的生活方式成为趋势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</a:t>
            </a:r>
            <a:r>
              <a:rPr lang="zh-CN" altLang="en-US" b="1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时尚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的，东方巴黎，中国时尚之都，艺术展、时装周等时尚艺术秀场最多的城市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64132" y="1476414"/>
            <a:ext cx="2785166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 hangingPunct="0"/>
            <a:r>
              <a:rPr lang="zh-CN" altLang="en-US" sz="4400" dirty="0">
                <a:solidFill>
                  <a:schemeClr val="bg1"/>
                </a:solidFill>
                <a:latin typeface="Lynkco Type" pitchFamily="2" charset="0"/>
                <a:ea typeface="方正兰亭黑简体" panose="02000000000000000000" pitchFamily="2" charset="-122"/>
              </a:rPr>
              <a:t>中国</a:t>
            </a:r>
            <a:r>
              <a:rPr lang="en-US" altLang="zh-CN" sz="4400" dirty="0">
                <a:solidFill>
                  <a:schemeClr val="bg1"/>
                </a:solidFill>
                <a:latin typeface="Lynkco Type" pitchFamily="2" charset="0"/>
                <a:ea typeface="方正兰亭黑简体" panose="02000000000000000000" pitchFamily="2" charset="-122"/>
              </a:rPr>
              <a:t>·</a:t>
            </a:r>
            <a:r>
              <a:rPr lang="zh-CN" altLang="en-US" sz="4400" dirty="0">
                <a:solidFill>
                  <a:schemeClr val="bg1"/>
                </a:solidFill>
                <a:latin typeface="Lynkco Type" pitchFamily="2" charset="0"/>
                <a:ea typeface="方正兰亭黑简体" panose="02000000000000000000" pitchFamily="2" charset="-122"/>
              </a:rPr>
              <a:t>上海</a:t>
            </a:r>
            <a:endParaRPr lang="en-US" altLang="zh-CN" sz="4400" dirty="0">
              <a:solidFill>
                <a:schemeClr val="bg1"/>
              </a:solidFill>
              <a:latin typeface="Lynkco Type" pitchFamily="2" charset="0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t="33798"/>
          <a:stretch>
            <a:fillRect/>
          </a:stretch>
        </p:blipFill>
        <p:spPr>
          <a:xfrm>
            <a:off x="0" y="0"/>
            <a:ext cx="12192000" cy="488882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95043" y="5136335"/>
            <a:ext cx="10342879" cy="1295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kern="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</a:t>
            </a:r>
            <a:r>
              <a:rPr lang="zh-CN" altLang="en-US" b="1" kern="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多元</a:t>
            </a:r>
            <a:r>
              <a:rPr lang="zh-CN" altLang="en-US" sz="1200" kern="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的，尊重个体，尊重差异，没有边界，是特立独行也可以是拥抱不同</a:t>
            </a:r>
            <a:endParaRPr lang="en-US" altLang="zh-CN" sz="1200" kern="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kern="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</a:t>
            </a:r>
            <a:r>
              <a:rPr lang="zh-CN" altLang="en-US" b="1" kern="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自信</a:t>
            </a:r>
            <a:r>
              <a:rPr lang="zh-CN" altLang="en-US" sz="1200" kern="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的，自我意识强，没有成见与偏见，平等自信地与世界碰撞</a:t>
            </a:r>
            <a:endParaRPr lang="en-US" altLang="zh-CN" sz="1200" kern="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kern="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</a:t>
            </a:r>
            <a:r>
              <a:rPr lang="zh-CN" altLang="en-US" b="1" kern="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好奇</a:t>
            </a:r>
            <a:r>
              <a:rPr lang="zh-CN" altLang="en-US" sz="1200" kern="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的，关注新事物和新趋势，勇于寻找新奇体验，更勇于创造</a:t>
            </a:r>
            <a:endParaRPr lang="en-US" altLang="zh-CN" sz="1200" kern="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43394" y="4369131"/>
            <a:ext cx="2785166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/>
            <a:r>
              <a:rPr lang="zh-CN" altLang="en-US" sz="4400" dirty="0">
                <a:solidFill>
                  <a:schemeClr val="bg1"/>
                </a:solidFill>
                <a:latin typeface="Lynkco Type" pitchFamily="2" charset="0"/>
                <a:ea typeface="方正兰亭黑简体" panose="02000000000000000000" pitchFamily="2" charset="-122"/>
              </a:rPr>
              <a:t>零世代</a:t>
            </a:r>
            <a:endParaRPr lang="en-US" altLang="zh-CN" sz="4400" dirty="0">
              <a:solidFill>
                <a:schemeClr val="bg1"/>
              </a:solidFill>
              <a:latin typeface="Lynkco Type" pitchFamily="2" charset="0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4" name="IMG_1551.JPG" descr="IMG_1551.JPG"/>
          <p:cNvPicPr>
            <a:picLocks noChangeAspect="1"/>
          </p:cNvPicPr>
          <p:nvPr/>
        </p:nvPicPr>
        <p:blipFill>
          <a:blip r:embed="rId1">
            <a:alphaModFix amt="15251"/>
          </a:blip>
          <a:stretch>
            <a:fillRect/>
          </a:stretch>
        </p:blipFill>
        <p:spPr>
          <a:xfrm>
            <a:off x="-1542709" y="-931762"/>
            <a:ext cx="15026299" cy="1001953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0" y="3312124"/>
            <a:ext cx="12192000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/>
            <a:r>
              <a:rPr lang="zh-CN" altLang="en-US" sz="80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活动</a:t>
            </a:r>
            <a:endParaRPr lang="en-US" altLang="zh-CN" sz="8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2063931"/>
            <a:ext cx="121920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/>
            <a:r>
              <a:rPr lang="en-US" altLang="zh-CN" sz="6000" b="1" spc="600" dirty="0">
                <a:solidFill>
                  <a:schemeClr val="bg1"/>
                </a:solidFill>
                <a:latin typeface="Lynkco Type" pitchFamily="2" charset="0"/>
                <a:ea typeface="方正钻石体 简 ExtraLight" panose="02000300000000000000" pitchFamily="2" charset="-122"/>
              </a:rPr>
              <a:t>WHAT</a:t>
            </a:r>
            <a:endParaRPr lang="en-US" altLang="zh-CN" sz="6000" spc="600" dirty="0">
              <a:solidFill>
                <a:schemeClr val="bg1"/>
              </a:solidFill>
              <a:latin typeface="Lynkco Type" pitchFamily="2" charset="0"/>
              <a:ea typeface="方正钻石体 简 ExtraLight" panose="020003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2992736"/>
            <a:ext cx="1219200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提炼后的关键词</a:t>
            </a:r>
            <a:endParaRPr lang="en-US" altLang="zh-CN" sz="2000" b="1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186466" y="1526648"/>
            <a:ext cx="1559759" cy="1484102"/>
            <a:chOff x="631697" y="1219200"/>
            <a:chExt cx="5698208" cy="1603222"/>
          </a:xfrm>
        </p:grpSpPr>
        <p:cxnSp>
          <p:nvCxnSpPr>
            <p:cNvPr id="17" name="直接连接符 8"/>
            <p:cNvCxnSpPr/>
            <p:nvPr/>
          </p:nvCxnSpPr>
          <p:spPr>
            <a:xfrm>
              <a:off x="631697" y="1219200"/>
              <a:ext cx="5698208" cy="0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9"/>
            <p:cNvCxnSpPr/>
            <p:nvPr/>
          </p:nvCxnSpPr>
          <p:spPr>
            <a:xfrm>
              <a:off x="631697" y="1219200"/>
              <a:ext cx="0" cy="1603222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 rot="10800000">
            <a:off x="6168190" y="3907988"/>
            <a:ext cx="1559759" cy="1484102"/>
            <a:chOff x="631697" y="1219200"/>
            <a:chExt cx="5698208" cy="1603222"/>
          </a:xfrm>
        </p:grpSpPr>
        <p:cxnSp>
          <p:nvCxnSpPr>
            <p:cNvPr id="20" name="直接连接符 20"/>
            <p:cNvCxnSpPr/>
            <p:nvPr/>
          </p:nvCxnSpPr>
          <p:spPr>
            <a:xfrm>
              <a:off x="631697" y="1219200"/>
              <a:ext cx="5698208" cy="0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1"/>
            <p:cNvCxnSpPr/>
            <p:nvPr/>
          </p:nvCxnSpPr>
          <p:spPr>
            <a:xfrm>
              <a:off x="631697" y="1219200"/>
              <a:ext cx="0" cy="1603222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截屏2021-09-02 上午3.02.01.png" descr="截屏2021-09-02 上午3.02.0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" y="42333"/>
            <a:ext cx="12192000" cy="681566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" name="object 14"/>
          <p:cNvSpPr txBox="1"/>
          <p:nvPr/>
        </p:nvSpPr>
        <p:spPr>
          <a:xfrm>
            <a:off x="723121" y="3914712"/>
            <a:ext cx="2789682" cy="8405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内容设置的多元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多感官立体化的内容表现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个人形象上的不受限制</a:t>
            </a:r>
            <a:endParaRPr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9672" y="2570052"/>
            <a:ext cx="311658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7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多元</a:t>
            </a:r>
            <a:endParaRPr lang="en-US" altLang="zh-CN" sz="7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723121" y="2279900"/>
            <a:ext cx="278968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内容架构</a:t>
            </a:r>
            <a:endParaRPr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</p:txBody>
      </p:sp>
      <p:sp>
        <p:nvSpPr>
          <p:cNvPr id="7" name="object 13"/>
          <p:cNvSpPr txBox="1"/>
          <p:nvPr/>
        </p:nvSpPr>
        <p:spPr>
          <a:xfrm>
            <a:off x="8617717" y="3941587"/>
            <a:ext cx="2936975" cy="8405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品牌的潮流属性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  <a:p>
            <a:pPr marR="508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城市的时尚地位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  <a:p>
            <a:pPr marR="508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用户的个人格调</a:t>
            </a:r>
            <a:endParaRPr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82194" y="2570051"/>
            <a:ext cx="320802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7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潮流</a:t>
            </a:r>
            <a:endParaRPr lang="en-US" altLang="zh-CN" sz="7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object 14"/>
          <p:cNvSpPr txBox="1"/>
          <p:nvPr/>
        </p:nvSpPr>
        <p:spPr>
          <a:xfrm>
            <a:off x="8691363" y="2253025"/>
            <a:ext cx="278968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整体格调</a:t>
            </a:r>
            <a:endParaRPr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4684382" y="3941588"/>
            <a:ext cx="2789682" cy="8405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从局部共创到全方位共创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将品牌基因贯彻全程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  <a:p>
            <a:pPr marL="12700" algn="ctr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每个人都是创造者</a:t>
            </a:r>
            <a:endParaRPr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20933" y="2570052"/>
            <a:ext cx="311658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7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共创</a:t>
            </a:r>
            <a:endParaRPr lang="en-US" altLang="zh-CN" sz="7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0" name="object 14"/>
          <p:cNvSpPr txBox="1"/>
          <p:nvPr/>
        </p:nvSpPr>
        <p:spPr>
          <a:xfrm>
            <a:off x="4684382" y="2253025"/>
            <a:ext cx="278968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 Unicode MS"/>
              </a:rPr>
              <a:t>核心表现</a:t>
            </a:r>
            <a:endParaRPr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 Unicode M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086225" y="2376152"/>
            <a:ext cx="0" cy="1986298"/>
          </a:xfrm>
          <a:prstGeom prst="line">
            <a:avLst/>
          </a:prstGeom>
          <a:ln w="28575">
            <a:solidFill>
              <a:srgbClr val="F6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8115300" y="2444776"/>
            <a:ext cx="0" cy="1986298"/>
          </a:xfrm>
          <a:prstGeom prst="line">
            <a:avLst/>
          </a:prstGeom>
          <a:ln w="28575">
            <a:solidFill>
              <a:srgbClr val="F6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5" name="IMG_1551.JPG" descr="IMG_1551.JPG"/>
          <p:cNvPicPr>
            <a:picLocks noChangeAspect="1"/>
          </p:cNvPicPr>
          <p:nvPr/>
        </p:nvPicPr>
        <p:blipFill>
          <a:blip r:embed="rId1">
            <a:alphaModFix amt="15251"/>
          </a:blip>
          <a:stretch>
            <a:fillRect/>
          </a:stretch>
        </p:blipFill>
        <p:spPr>
          <a:xfrm>
            <a:off x="-1542709" y="-931762"/>
            <a:ext cx="15026299" cy="1001953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" name="文本框 16"/>
          <p:cNvSpPr txBox="1"/>
          <p:nvPr/>
        </p:nvSpPr>
        <p:spPr>
          <a:xfrm>
            <a:off x="0" y="3312124"/>
            <a:ext cx="12192000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/>
            <a:r>
              <a:rPr lang="zh-CN" altLang="en-US" sz="80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现在</a:t>
            </a:r>
            <a:endParaRPr lang="en-US" altLang="zh-CN" sz="8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0" y="2063931"/>
            <a:ext cx="121920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/>
            <a:r>
              <a:rPr lang="en-US" altLang="zh-CN" sz="6000" b="1" spc="600" dirty="0">
                <a:solidFill>
                  <a:schemeClr val="bg1"/>
                </a:solidFill>
                <a:latin typeface="Lynkco Type" pitchFamily="2" charset="0"/>
                <a:ea typeface="方正钻石体 简 ExtraLight" panose="02000300000000000000" pitchFamily="2" charset="-122"/>
              </a:rPr>
              <a:t>HOW</a:t>
            </a:r>
            <a:endParaRPr lang="en-US" altLang="zh-CN" sz="6000" spc="600" dirty="0">
              <a:solidFill>
                <a:schemeClr val="bg1"/>
              </a:solidFill>
              <a:latin typeface="Lynkco Type" pitchFamily="2" charset="0"/>
              <a:ea typeface="方正钻石体 简 ExtraLight" panose="020003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0" y="2992736"/>
            <a:ext cx="1219200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所以我们应该怎么做</a:t>
            </a:r>
            <a:endParaRPr lang="en-US" altLang="zh-CN" sz="2000" b="1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186466" y="1526648"/>
            <a:ext cx="1559759" cy="1484102"/>
            <a:chOff x="631697" y="1219200"/>
            <a:chExt cx="5698208" cy="1603222"/>
          </a:xfrm>
        </p:grpSpPr>
        <p:cxnSp>
          <p:nvCxnSpPr>
            <p:cNvPr id="21" name="直接连接符 8"/>
            <p:cNvCxnSpPr/>
            <p:nvPr/>
          </p:nvCxnSpPr>
          <p:spPr>
            <a:xfrm>
              <a:off x="631697" y="1219200"/>
              <a:ext cx="5698208" cy="0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9"/>
            <p:cNvCxnSpPr/>
            <p:nvPr/>
          </p:nvCxnSpPr>
          <p:spPr>
            <a:xfrm>
              <a:off x="631697" y="1219200"/>
              <a:ext cx="0" cy="1603222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 rot="10800000">
            <a:off x="6168190" y="3907988"/>
            <a:ext cx="1559759" cy="1484102"/>
            <a:chOff x="631697" y="1219200"/>
            <a:chExt cx="5698208" cy="1603222"/>
          </a:xfrm>
        </p:grpSpPr>
        <p:cxnSp>
          <p:nvCxnSpPr>
            <p:cNvPr id="25" name="直接连接符 20"/>
            <p:cNvCxnSpPr/>
            <p:nvPr/>
          </p:nvCxnSpPr>
          <p:spPr>
            <a:xfrm>
              <a:off x="631697" y="1219200"/>
              <a:ext cx="5698208" cy="0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1"/>
            <p:cNvCxnSpPr/>
            <p:nvPr/>
          </p:nvCxnSpPr>
          <p:spPr>
            <a:xfrm>
              <a:off x="631697" y="1219200"/>
              <a:ext cx="0" cy="1603222"/>
            </a:xfrm>
            <a:prstGeom prst="line">
              <a:avLst/>
            </a:prstGeom>
            <a:ln w="19050"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思考二："/>
          <p:cNvSpPr txBox="1"/>
          <p:nvPr/>
        </p:nvSpPr>
        <p:spPr>
          <a:xfrm>
            <a:off x="882868" y="681434"/>
            <a:ext cx="7209941" cy="71814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algn="l">
              <a:defRPr sz="8000" b="1">
                <a:solidFill>
                  <a:srgbClr val="E56E2C"/>
                </a:solidFill>
                <a:latin typeface="FZLTZHJW--GB1-0"/>
                <a:ea typeface="FZLTZHJW--GB1-0"/>
                <a:cs typeface="FZLTZHJW--GB1-0"/>
                <a:sym typeface="FZLTZHJW--GB1-0"/>
              </a:defRPr>
            </a:lvl1pPr>
          </a:lstStyle>
          <a:p>
            <a:r>
              <a:rPr lang="zh-CN" altLang="en-US" sz="4000" dirty="0">
                <a:solidFill>
                  <a:srgbClr val="F66400"/>
                </a:solidFill>
              </a:rPr>
              <a:t>思考二</a:t>
            </a:r>
            <a:r>
              <a:rPr sz="4000" dirty="0">
                <a:solidFill>
                  <a:srgbClr val="F66400"/>
                </a:solidFill>
              </a:rPr>
              <a:t>：</a:t>
            </a:r>
            <a:endParaRPr sz="4000" dirty="0">
              <a:solidFill>
                <a:srgbClr val="F66400"/>
              </a:solidFill>
            </a:endParaRPr>
          </a:p>
        </p:txBody>
      </p:sp>
      <p:sp>
        <p:nvSpPr>
          <p:cNvPr id="9" name="这个活动与行业内同类IP性质活动的区别在哪里？我们的差异化沟通点是什么？"/>
          <p:cNvSpPr txBox="1"/>
          <p:nvPr/>
        </p:nvSpPr>
        <p:spPr>
          <a:xfrm>
            <a:off x="977461" y="1318299"/>
            <a:ext cx="10236389" cy="4103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l">
              <a:defRPr sz="40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lang="zh-CN" altLang="en-US" sz="2000" dirty="0">
                <a:solidFill>
                  <a:schemeClr val="bg1"/>
                </a:solidFill>
              </a:rPr>
              <a:t>如何可以将活动更加的</a:t>
            </a:r>
            <a:r>
              <a:rPr lang="zh-CN" altLang="en-US" sz="2000" dirty="0">
                <a:solidFill>
                  <a:srgbClr val="F66400"/>
                </a:solidFill>
              </a:rPr>
              <a:t>沉浸式体验</a:t>
            </a:r>
            <a:r>
              <a:rPr lang="zh-CN" altLang="en-US" sz="2000" dirty="0">
                <a:solidFill>
                  <a:schemeClr val="bg1"/>
                </a:solidFill>
              </a:rPr>
              <a:t>？并且又具有差异化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5" name="内容"/>
          <p:cNvSpPr txBox="1"/>
          <p:nvPr/>
        </p:nvSpPr>
        <p:spPr>
          <a:xfrm>
            <a:off x="1019397" y="2144476"/>
            <a:ext cx="840934" cy="410369"/>
          </a:xfrm>
          <a:prstGeom prst="rect">
            <a:avLst/>
          </a:prstGeom>
          <a:solidFill>
            <a:srgbClr val="E56E2C"/>
          </a:solidFill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ctr">
              <a:defRPr sz="35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sz="2000" dirty="0"/>
              <a:t> </a:t>
            </a:r>
            <a:r>
              <a:rPr sz="2000" dirty="0" err="1"/>
              <a:t>内容</a:t>
            </a:r>
            <a:endParaRPr sz="2000" dirty="0"/>
          </a:p>
        </p:txBody>
      </p:sp>
      <p:sp>
        <p:nvSpPr>
          <p:cNvPr id="7" name="形式"/>
          <p:cNvSpPr txBox="1"/>
          <p:nvPr/>
        </p:nvSpPr>
        <p:spPr>
          <a:xfrm>
            <a:off x="1019397" y="3605169"/>
            <a:ext cx="840934" cy="410369"/>
          </a:xfrm>
          <a:prstGeom prst="rect">
            <a:avLst/>
          </a:prstGeom>
          <a:solidFill>
            <a:srgbClr val="E56E2C"/>
          </a:solidFill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ctr">
              <a:defRPr sz="35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sz="2000" dirty="0"/>
              <a:t> </a:t>
            </a:r>
            <a:r>
              <a:rPr lang="zh-CN" altLang="en-US" sz="2000" dirty="0"/>
              <a:t>形式</a:t>
            </a:r>
            <a:endParaRPr sz="2000" dirty="0"/>
          </a:p>
        </p:txBody>
      </p:sp>
      <p:sp>
        <p:nvSpPr>
          <p:cNvPr id="10" name="传播"/>
          <p:cNvSpPr txBox="1"/>
          <p:nvPr/>
        </p:nvSpPr>
        <p:spPr>
          <a:xfrm>
            <a:off x="1019397" y="5051796"/>
            <a:ext cx="856700" cy="410369"/>
          </a:xfrm>
          <a:prstGeom prst="rect">
            <a:avLst/>
          </a:prstGeom>
          <a:solidFill>
            <a:srgbClr val="E56E2C"/>
          </a:solidFill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ctr">
              <a:defRPr sz="35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sz="2000"/>
              <a:t> 传播</a:t>
            </a:r>
            <a:endParaRPr sz="2000"/>
          </a:p>
        </p:txBody>
      </p:sp>
      <p:sp>
        <p:nvSpPr>
          <p:cNvPr id="13" name="这个活动与行业内同类IP性质活动的区别在哪里？我们的差异化沟通点是什么？"/>
          <p:cNvSpPr txBox="1"/>
          <p:nvPr/>
        </p:nvSpPr>
        <p:spPr>
          <a:xfrm>
            <a:off x="977461" y="2582796"/>
            <a:ext cx="11098925" cy="4103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l">
              <a:defRPr sz="40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lang="zh-CN" altLang="en-US" sz="2000" dirty="0">
                <a:solidFill>
                  <a:schemeClr val="bg1"/>
                </a:solidFill>
              </a:rPr>
              <a:t>以用户为核心，充分释放极氪与用户的情感共鸣，表达共创理念和持续探索不设限的品牌精神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4" name="这个活动与行业内同类IP性质活动的区别在哪里？我们的差异化沟通点是什么？"/>
          <p:cNvSpPr txBox="1"/>
          <p:nvPr/>
        </p:nvSpPr>
        <p:spPr>
          <a:xfrm>
            <a:off x="977461" y="4059180"/>
            <a:ext cx="11098925" cy="4103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l">
              <a:defRPr sz="40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lang="zh-CN" altLang="en-US" sz="2000" dirty="0">
                <a:solidFill>
                  <a:schemeClr val="bg1"/>
                </a:solidFill>
              </a:rPr>
              <a:t>通过极氪特质，以潮流、科技、共创为整体调性，让用户参与其中，将共创融入整场活动中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  <p:sp>
        <p:nvSpPr>
          <p:cNvPr id="15" name="这个活动与行业内同类IP性质活动的区别在哪里？我们的差异化沟通点是什么？"/>
          <p:cNvSpPr txBox="1"/>
          <p:nvPr/>
        </p:nvSpPr>
        <p:spPr>
          <a:xfrm>
            <a:off x="977461" y="5517232"/>
            <a:ext cx="11098925" cy="4103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l">
              <a:defRPr sz="40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lang="zh-CN" altLang="en-US" sz="2000" dirty="0">
                <a:solidFill>
                  <a:schemeClr val="bg1"/>
                </a:solidFill>
              </a:rPr>
              <a:t>事件影响，将互动</a:t>
            </a:r>
            <a:r>
              <a:rPr lang="en-US" altLang="zh-CN" sz="2000" dirty="0">
                <a:solidFill>
                  <a:schemeClr val="bg1"/>
                </a:solidFill>
              </a:rPr>
              <a:t>IP</a:t>
            </a:r>
            <a:r>
              <a:rPr lang="zh-CN" altLang="en-US" sz="2000" dirty="0">
                <a:solidFill>
                  <a:schemeClr val="bg1"/>
                </a:solidFill>
              </a:rPr>
              <a:t>化，后续可进行延续复刻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6" name="1"/>
          <p:cNvSpPr txBox="1"/>
          <p:nvPr/>
        </p:nvSpPr>
        <p:spPr>
          <a:xfrm>
            <a:off x="6298537" y="-406400"/>
            <a:ext cx="2836220" cy="774571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100000">
                <a:solidFill>
                  <a:srgbClr val="E56E2C">
                    <a:alpha val="22000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lang="en-US" altLang="zh-CN" sz="50000" dirty="0"/>
              <a:t>3</a:t>
            </a:r>
            <a:endParaRPr sz="50000" dirty="0"/>
          </a:p>
        </p:txBody>
      </p:sp>
      <p:sp>
        <p:nvSpPr>
          <p:cNvPr id="267" name="项目需求"/>
          <p:cNvSpPr txBox="1"/>
          <p:nvPr/>
        </p:nvSpPr>
        <p:spPr>
          <a:xfrm>
            <a:off x="6079810" y="3025775"/>
            <a:ext cx="3604971" cy="882293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100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lang="zh-CN" altLang="en-US" sz="5400" dirty="0">
                <a:solidFill>
                  <a:schemeClr val="bg1"/>
                </a:solidFill>
              </a:rPr>
              <a:t>核心创意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268" name="BRIEF RECAP"/>
          <p:cNvSpPr txBox="1"/>
          <p:nvPr/>
        </p:nvSpPr>
        <p:spPr>
          <a:xfrm>
            <a:off x="6092227" y="3773200"/>
            <a:ext cx="3671706" cy="60529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spAutoFit/>
          </a:bodyPr>
          <a:lstStyle>
            <a:lvl1pPr>
              <a:defRPr sz="70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latin typeface="Lynkco Type" pitchFamily="2" charset="0"/>
              </a:rPr>
              <a:t>BIG</a:t>
            </a:r>
            <a:r>
              <a:rPr lang="zh-CN" altLang="en-US" sz="3600" dirty="0">
                <a:solidFill>
                  <a:schemeClr val="bg1"/>
                </a:solidFill>
                <a:latin typeface="Lynkco Type" pitchFamily="2" charset="0"/>
              </a:rPr>
              <a:t> </a:t>
            </a:r>
            <a:r>
              <a:rPr lang="en-US" altLang="zh-CN" sz="3600" dirty="0">
                <a:solidFill>
                  <a:schemeClr val="bg1"/>
                </a:solidFill>
                <a:latin typeface="Lynkco Type" pitchFamily="2" charset="0"/>
              </a:rPr>
              <a:t>IDEA</a:t>
            </a:r>
            <a:endParaRPr lang="en-GB" altLang="zh-CN" sz="3600" dirty="0">
              <a:solidFill>
                <a:schemeClr val="bg1"/>
              </a:solidFill>
              <a:latin typeface="Lynkco Type" pitchFamily="2" charset="0"/>
            </a:endParaRPr>
          </a:p>
        </p:txBody>
      </p:sp>
      <p:pic>
        <p:nvPicPr>
          <p:cNvPr id="269" name="辅助图形ai文件0513-14.png" descr="辅助图形ai文件0513-14.png"/>
          <p:cNvPicPr>
            <a:picLocks noChangeAspect="1"/>
          </p:cNvPicPr>
          <p:nvPr/>
        </p:nvPicPr>
        <p:blipFill>
          <a:blip r:embed="rId1">
            <a:alphaModFix amt="45228"/>
          </a:blip>
          <a:stretch>
            <a:fillRect/>
          </a:stretch>
        </p:blipFill>
        <p:spPr>
          <a:xfrm rot="16200000">
            <a:off x="-4060966" y="655090"/>
            <a:ext cx="12192001" cy="4376126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-452309" y="137233"/>
            <a:chExt cx="12061570" cy="6784633"/>
          </a:xfrm>
        </p:grpSpPr>
        <p:pic>
          <p:nvPicPr>
            <p:cNvPr id="1028" name="Picture 4" descr="https://gimg2.baidu.com/image_search/src=http%3A%2F%2Fpic2.zhimg.com%2Fv2-a7adc4effdd07d83555a7831d98b6d61_1440w.jpg%3Fsource%3D172ae18b&amp;refer=http%3A%2F%2Fpic2.zhimg.com&amp;app=2002&amp;size=f9999,10000&amp;q=a80&amp;n=0&amp;g=0n&amp;fmt=jpeg?sec=1644311285&amp;t=1689bb775b5a6012d3a1b4d3223c7adf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36" t="7118" r="27691" b="16084"/>
            <a:stretch>
              <a:fillRect/>
            </a:stretch>
          </p:blipFill>
          <p:spPr bwMode="auto">
            <a:xfrm>
              <a:off x="-452309" y="137233"/>
              <a:ext cx="6145186" cy="6784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/>
            <a:srcRect t="20247" r="6991" b="9840"/>
            <a:stretch>
              <a:fillRect/>
            </a:stretch>
          </p:blipFill>
          <p:spPr>
            <a:xfrm>
              <a:off x="5591944" y="137233"/>
              <a:ext cx="6017317" cy="6784633"/>
            </a:xfrm>
            <a:prstGeom prst="rect">
              <a:avLst/>
            </a:prstGeom>
          </p:spPr>
        </p:pic>
      </p:grpSp>
      <p:sp>
        <p:nvSpPr>
          <p:cNvPr id="7" name="思考二："/>
          <p:cNvSpPr txBox="1"/>
          <p:nvPr/>
        </p:nvSpPr>
        <p:spPr>
          <a:xfrm>
            <a:off x="490490" y="1098021"/>
            <a:ext cx="7209941" cy="65659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algn="l">
              <a:defRPr sz="8000" b="1">
                <a:solidFill>
                  <a:srgbClr val="E56E2C"/>
                </a:solidFill>
                <a:latin typeface="FZLTZHJW--GB1-0"/>
                <a:ea typeface="FZLTZHJW--GB1-0"/>
                <a:cs typeface="FZLTZHJW--GB1-0"/>
                <a:sym typeface="FZLTZHJW--GB1-0"/>
              </a:defRPr>
            </a:lvl1pPr>
          </a:lstStyle>
          <a:p>
            <a:r>
              <a:rPr lang="en-US" altLang="zh-CN" sz="3600" dirty="0">
                <a:solidFill>
                  <a:srgbClr val="F66400"/>
                </a:solidFill>
              </a:rPr>
              <a:t>ZEEKR</a:t>
            </a:r>
            <a:r>
              <a:rPr lang="zh-CN" altLang="en-US" sz="3600" dirty="0">
                <a:solidFill>
                  <a:srgbClr val="F66400"/>
                </a:solidFill>
              </a:rPr>
              <a:t> 极氪</a:t>
            </a:r>
            <a:endParaRPr sz="3600" dirty="0">
              <a:solidFill>
                <a:srgbClr val="F664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4214" y="1618083"/>
            <a:ext cx="392153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 hangingPunct="0">
              <a:lnSpc>
                <a:spcPct val="150000"/>
              </a:lnSpc>
            </a:pPr>
            <a:r>
              <a:rPr lang="zh-CN" altLang="en-US" sz="20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是汽车品牌，更是一个潮牌</a:t>
            </a:r>
            <a:endParaRPr lang="en-US" altLang="zh-CN" sz="20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2005" y="2303207"/>
            <a:ext cx="4868140" cy="34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5500" hangingPunct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每一位用户都是主理人，一起打造每一款产品以及每一次宣发活动</a:t>
            </a:r>
            <a:endParaRPr lang="en-US" altLang="zh-CN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" name="创意思考"/>
          <p:cNvSpPr txBox="1"/>
          <p:nvPr/>
        </p:nvSpPr>
        <p:spPr>
          <a:xfrm>
            <a:off x="5481580" y="244841"/>
            <a:ext cx="122884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FZLanTingHeiS-EL-GB"/>
                <a:ea typeface="FZLanTingHeiS-EL-GB"/>
                <a:cs typeface="FZLanTingHeiS-EL-GB"/>
                <a:sym typeface="FZLanTingHeiS-EL-GB"/>
              </a:defRPr>
            </a:lvl1pPr>
          </a:lstStyle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创意思考</a:t>
            </a:r>
            <a:endParaRPr sz="1100" dirty="0">
              <a:solidFill>
                <a:schemeClr val="bg1">
                  <a:lumMod val="75000"/>
                </a:schemeClr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12" name="思考二："/>
          <p:cNvSpPr txBox="1"/>
          <p:nvPr/>
        </p:nvSpPr>
        <p:spPr>
          <a:xfrm>
            <a:off x="8920167" y="1125730"/>
            <a:ext cx="2411222" cy="65659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 algn="l">
              <a:defRPr sz="8000" b="1">
                <a:solidFill>
                  <a:srgbClr val="E56E2C"/>
                </a:solidFill>
                <a:latin typeface="FZLTZHJW--GB1-0"/>
                <a:ea typeface="FZLTZHJW--GB1-0"/>
                <a:cs typeface="FZLTZHJW--GB1-0"/>
                <a:sym typeface="FZLTZHJW--GB1-0"/>
              </a:defRPr>
            </a:lvl1pPr>
          </a:lstStyle>
          <a:p>
            <a:pPr algn="r"/>
            <a:r>
              <a:rPr lang="zh-CN" altLang="en-US" sz="3600" dirty="0">
                <a:solidFill>
                  <a:srgbClr val="F66400"/>
                </a:solidFill>
              </a:rPr>
              <a:t>中国</a:t>
            </a:r>
            <a:r>
              <a:rPr lang="en-US" altLang="zh-CN" sz="3600" dirty="0">
                <a:solidFill>
                  <a:srgbClr val="F66400"/>
                </a:solidFill>
              </a:rPr>
              <a:t>·</a:t>
            </a:r>
            <a:r>
              <a:rPr lang="zh-CN" altLang="en-US" sz="3600" dirty="0">
                <a:solidFill>
                  <a:srgbClr val="F66400"/>
                </a:solidFill>
              </a:rPr>
              <a:t>上海</a:t>
            </a:r>
            <a:endParaRPr sz="3600" dirty="0">
              <a:solidFill>
                <a:srgbClr val="F664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882542" y="1625010"/>
            <a:ext cx="3582095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r" defTabSz="825500" hangingPunct="0">
              <a:lnSpc>
                <a:spcPct val="150000"/>
              </a:lnSpc>
            </a:pPr>
            <a:r>
              <a:rPr lang="zh-CN" altLang="en-US" sz="20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符合品牌调性，只选最适合的</a:t>
            </a:r>
            <a:endParaRPr lang="en-US" altLang="zh-CN" sz="20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49035" y="2271421"/>
            <a:ext cx="4661647" cy="34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825500" hangingPunct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上海有很多面，复古 </a:t>
            </a:r>
            <a:r>
              <a:rPr lang="en-US" altLang="zh-CN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文化的 </a:t>
            </a:r>
            <a:r>
              <a:rPr lang="en-US" altLang="zh-CN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 摩登 </a:t>
            </a:r>
            <a:r>
              <a:rPr lang="en-US" altLang="zh-CN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科技 </a:t>
            </a:r>
            <a:r>
              <a:rPr lang="en-US" altLang="zh-CN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潮流 </a:t>
            </a:r>
            <a:r>
              <a:rPr lang="en-US" altLang="zh-CN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艺术 </a:t>
            </a:r>
            <a:r>
              <a:rPr lang="en-US" altLang="zh-CN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……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5862918"/>
            <a:ext cx="12192000" cy="995081"/>
          </a:xfrm>
          <a:prstGeom prst="rect">
            <a:avLst/>
          </a:prstGeom>
          <a:solidFill>
            <a:srgbClr val="111415">
              <a:alpha val="7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0" y="6103042"/>
            <a:ext cx="1219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5500" hangingPunct="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ZEEKR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作为科技潮流品牌，在这个中国时尚之都、潮牌最多的城市</a:t>
            </a:r>
            <a:endParaRPr lang="en-US" altLang="zh-CN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 defTabSz="82550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会产生什么样的化学反应</a:t>
            </a:r>
            <a:endParaRPr lang="en-US" altLang="zh-CN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21" name="直接连接符 25"/>
          <p:cNvCxnSpPr>
            <a:endCxn id="18" idx="0"/>
          </p:cNvCxnSpPr>
          <p:nvPr/>
        </p:nvCxnSpPr>
        <p:spPr>
          <a:xfrm>
            <a:off x="6089277" y="598047"/>
            <a:ext cx="6723" cy="5264871"/>
          </a:xfrm>
          <a:prstGeom prst="line">
            <a:avLst/>
          </a:prstGeom>
          <a:ln w="28575">
            <a:solidFill>
              <a:srgbClr val="F6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" y="4613564"/>
            <a:ext cx="12192000" cy="2244435"/>
          </a:xfrm>
          <a:prstGeom prst="rect">
            <a:avLst/>
          </a:prstGeom>
          <a:solidFill>
            <a:srgbClr val="000000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思考二："/>
          <p:cNvSpPr txBox="1"/>
          <p:nvPr/>
        </p:nvSpPr>
        <p:spPr>
          <a:xfrm>
            <a:off x="2342986" y="5637441"/>
            <a:ext cx="7506028" cy="65659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 algn="l">
              <a:defRPr sz="8000" b="1">
                <a:solidFill>
                  <a:srgbClr val="E56E2C"/>
                </a:solidFill>
                <a:latin typeface="FZLTZHJW--GB1-0"/>
                <a:ea typeface="FZLTZHJW--GB1-0"/>
                <a:cs typeface="FZLTZHJW--GB1-0"/>
                <a:sym typeface="FZLTZHJW--GB1-0"/>
              </a:defRPr>
            </a:lvl1pPr>
          </a:lstStyle>
          <a:p>
            <a:pPr algn="ctr"/>
            <a:r>
              <a:rPr lang="zh-CN" altLang="en-US" sz="3600" dirty="0">
                <a:solidFill>
                  <a:srgbClr val="F66400"/>
                </a:solidFill>
              </a:rPr>
              <a:t>一场用户共创潮流大秀 </a:t>
            </a:r>
            <a:endParaRPr sz="3600" dirty="0">
              <a:solidFill>
                <a:srgbClr val="F664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48000" y="4799879"/>
            <a:ext cx="6096000" cy="79246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825500" hangingPunct="0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答案呼之欲出</a:t>
            </a:r>
            <a:endParaRPr lang="en-US" altLang="zh-CN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 defTabSz="825500" hangingPunct="0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当上海的潮与极氪的潮相互碰撞</a:t>
            </a:r>
            <a:endParaRPr lang="en-US" altLang="zh-CN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" name="创意思考"/>
          <p:cNvSpPr txBox="1"/>
          <p:nvPr/>
        </p:nvSpPr>
        <p:spPr>
          <a:xfrm>
            <a:off x="5481580" y="244841"/>
            <a:ext cx="122884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FZLanTingHeiS-EL-GB"/>
                <a:ea typeface="FZLanTingHeiS-EL-GB"/>
                <a:cs typeface="FZLanTingHeiS-EL-GB"/>
                <a:sym typeface="FZLanTingHeiS-EL-GB"/>
              </a:defRPr>
            </a:lvl1pPr>
          </a:lstStyle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活动形式</a:t>
            </a:r>
            <a:endParaRPr sz="1100" dirty="0">
              <a:solidFill>
                <a:schemeClr val="bg1">
                  <a:lumMod val="75000"/>
                </a:schemeClr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9925" y="6223306"/>
            <a:ext cx="6096000" cy="4231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825500" hangingPunct="0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应运而生</a:t>
            </a:r>
            <a:endParaRPr lang="en-US" altLang="zh-CN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hape 746"/>
          <p:cNvSpPr txBox="1"/>
          <p:nvPr/>
        </p:nvSpPr>
        <p:spPr>
          <a:xfrm>
            <a:off x="2591124" y="1935360"/>
            <a:ext cx="7009751" cy="2987280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en-US" altLang="zh-CN" sz="6000" dirty="0">
                <a:solidFill>
                  <a:srgbClr val="F66400"/>
                </a:solidFill>
                <a:latin typeface="Lynkco Type Medium" pitchFamily="2" charset="0"/>
                <a:ea typeface="微软雅黑" panose="020B0503020204020204" pitchFamily="34" charset="-122"/>
              </a:rPr>
              <a:t>ZEEKR</a:t>
            </a:r>
            <a:endParaRPr lang="en-US" altLang="zh-CN" sz="6000" dirty="0">
              <a:solidFill>
                <a:srgbClr val="F66400"/>
              </a:solidFill>
              <a:latin typeface="Lynkco Type Medium" pitchFamily="2" charset="0"/>
              <a:ea typeface="微软雅黑" panose="020B0503020204020204" pitchFamily="34" charset="-122"/>
            </a:endParaRPr>
          </a:p>
          <a:p>
            <a:pPr algn="ctr" defTabSz="825500" hangingPunct="0"/>
            <a:r>
              <a:rPr lang="en-US" altLang="zh-CN" sz="6000" dirty="0">
                <a:solidFill>
                  <a:srgbClr val="F66400"/>
                </a:solidFill>
                <a:latin typeface="Lynkco Type Medium" pitchFamily="2" charset="0"/>
                <a:ea typeface="微软雅黑" panose="020B0503020204020204" pitchFamily="34" charset="-122"/>
              </a:rPr>
              <a:t> </a:t>
            </a:r>
            <a:r>
              <a:rPr lang="en-US" altLang="zh-CN" sz="8000" dirty="0">
                <a:solidFill>
                  <a:srgbClr val="F66400"/>
                </a:solidFill>
                <a:latin typeface="Lynkco Type Medium" pitchFamily="2" charset="0"/>
                <a:ea typeface="微软雅黑" panose="020B0503020204020204" pitchFamily="34" charset="-122"/>
              </a:rPr>
              <a:t>SHOW</a:t>
            </a:r>
            <a:endParaRPr lang="en-US" altLang="zh-CN" sz="6000" dirty="0">
              <a:solidFill>
                <a:srgbClr val="F66400"/>
              </a:solidFill>
              <a:latin typeface="Lynkco Type Medium" pitchFamily="2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69976" y="1402976"/>
            <a:ext cx="4052047" cy="4052047"/>
          </a:xfrm>
          <a:prstGeom prst="rect">
            <a:avLst/>
          </a:prstGeom>
          <a:noFill/>
          <a:ln w="165100">
            <a:solidFill>
              <a:srgbClr val="F6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Shape 748"/>
          <p:cNvSpPr txBox="1"/>
          <p:nvPr/>
        </p:nvSpPr>
        <p:spPr>
          <a:xfrm>
            <a:off x="4380248" y="4923529"/>
            <a:ext cx="3431504" cy="311859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en-GB" altLang="zh-CN" sz="1600" dirty="0">
                <a:solidFill>
                  <a:schemeClr val="bg1"/>
                </a:solidFill>
                <a:latin typeface="Lynkco Type" pitchFamily="2" charset="0"/>
                <a:ea typeface="方正兰亭黑简体" panose="02000000000000000000" pitchFamily="2" charset="-122"/>
              </a:rPr>
              <a:t>Tonight, it's a big fashion show</a:t>
            </a:r>
            <a:endParaRPr lang="en-US" altLang="zh-CN" sz="1600" dirty="0">
              <a:solidFill>
                <a:schemeClr val="bg1"/>
              </a:solidFill>
              <a:latin typeface="Lynkco Type" pitchFamily="2" charset="0"/>
              <a:ea typeface="方正兰亭黑简体" panose="02000000000000000000" pitchFamily="2" charset="-122"/>
            </a:endParaRPr>
          </a:p>
        </p:txBody>
      </p:sp>
      <p:sp>
        <p:nvSpPr>
          <p:cNvPr id="19" name="创意思考"/>
          <p:cNvSpPr txBox="1"/>
          <p:nvPr/>
        </p:nvSpPr>
        <p:spPr>
          <a:xfrm>
            <a:off x="5481580" y="244841"/>
            <a:ext cx="122884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FZLanTingHeiS-EL-GB"/>
                <a:ea typeface="FZLanTingHeiS-EL-GB"/>
                <a:cs typeface="FZLanTingHeiS-EL-GB"/>
                <a:sym typeface="FZLanTingHeiS-EL-GB"/>
              </a:defRPr>
            </a:lvl1pPr>
          </a:lstStyle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活动主线</a:t>
            </a:r>
            <a:endParaRPr sz="1100" dirty="0">
              <a:solidFill>
                <a:schemeClr val="bg1">
                  <a:lumMod val="75000"/>
                </a:schemeClr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t="835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93734" y="0"/>
            <a:ext cx="3804531" cy="6175948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96737" y="2644807"/>
            <a:ext cx="3398520" cy="2041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>
              <a:lnSpc>
                <a:spcPct val="150000"/>
              </a:lnSpc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关于秀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 defTabSz="825500" hangingPunct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是场景氛围，心流沉浸感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 defTabSz="825500" hangingPunct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是每位用户，共创并展现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 defTabSz="825500" hangingPunct="0">
              <a:lnSpc>
                <a:spcPct val="150000"/>
              </a:lnSpc>
            </a:pP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 defTabSz="825500" hangingPunct="0">
              <a:lnSpc>
                <a:spcPct val="150000"/>
              </a:lnSpc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关于腔调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 defTabSz="825500" hangingPunct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活动呈现，上海名片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 defTabSz="825500" hangingPunct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用户本身，各有风范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" name="Shape 746"/>
          <p:cNvSpPr txBox="1"/>
          <p:nvPr/>
        </p:nvSpPr>
        <p:spPr>
          <a:xfrm>
            <a:off x="3192083" y="1108229"/>
            <a:ext cx="5807839" cy="861012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zh-CN" altLang="en-US" sz="5400" b="1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秀出腔调</a:t>
            </a:r>
            <a:endParaRPr lang="en-US" altLang="zh-CN" sz="5400" b="1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" name="Shape 748"/>
          <p:cNvSpPr txBox="1"/>
          <p:nvPr/>
        </p:nvSpPr>
        <p:spPr>
          <a:xfrm>
            <a:off x="2431412" y="1929625"/>
            <a:ext cx="7329171" cy="200818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zh-CN" altLang="en-US" sz="1000" b="1" dirty="0">
                <a:solidFill>
                  <a:schemeClr val="bg1"/>
                </a:solidFill>
                <a:latin typeface="Lynkco Type Bold" panose="00000800000000000000" pitchFamily="50" charset="0"/>
                <a:ea typeface="方正兰亭黑简体" panose="02000000000000000000" pitchFamily="2" charset="-122"/>
              </a:rPr>
              <a:t>大秀概念延伸，申城腔调延伸</a:t>
            </a:r>
            <a:endParaRPr lang="en-US" altLang="zh-CN" sz="1000" b="1" dirty="0">
              <a:solidFill>
                <a:schemeClr val="bg1"/>
              </a:solidFill>
              <a:latin typeface="Lynkco Type Bold" panose="00000800000000000000" pitchFamily="50" charset="0"/>
              <a:ea typeface="方正兰亭黑简体" panose="02000000000000000000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010395" y="2511446"/>
            <a:ext cx="2158755" cy="0"/>
          </a:xfrm>
          <a:prstGeom prst="line">
            <a:avLst/>
          </a:prstGeom>
          <a:ln>
            <a:solidFill>
              <a:srgbClr val="F6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创意思考"/>
          <p:cNvSpPr txBox="1"/>
          <p:nvPr/>
        </p:nvSpPr>
        <p:spPr>
          <a:xfrm>
            <a:off x="5481580" y="244841"/>
            <a:ext cx="122884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FZLanTingHeiS-EL-GB"/>
                <a:ea typeface="FZLanTingHeiS-EL-GB"/>
                <a:cs typeface="FZLanTingHeiS-EL-GB"/>
                <a:sym typeface="FZLanTingHeiS-EL-GB"/>
              </a:defRPr>
            </a:lvl1pPr>
          </a:lstStyle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活动主题</a:t>
            </a:r>
            <a:endParaRPr sz="1100" dirty="0">
              <a:solidFill>
                <a:schemeClr val="bg1">
                  <a:lumMod val="75000"/>
                </a:schemeClr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4421"/>
            <a:ext cx="12192000" cy="4628606"/>
          </a:xfrm>
          <a:prstGeom prst="rect">
            <a:avLst/>
          </a:prstGeom>
        </p:spPr>
      </p:pic>
      <p:sp>
        <p:nvSpPr>
          <p:cNvPr id="5" name="创意思考"/>
          <p:cNvSpPr txBox="1"/>
          <p:nvPr/>
        </p:nvSpPr>
        <p:spPr>
          <a:xfrm>
            <a:off x="5481580" y="244841"/>
            <a:ext cx="122884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FZLanTingHeiS-EL-GB"/>
                <a:ea typeface="FZLanTingHeiS-EL-GB"/>
                <a:cs typeface="FZLanTingHeiS-EL-GB"/>
                <a:sym typeface="FZLanTingHeiS-EL-GB"/>
              </a:defRPr>
            </a:lvl1pPr>
          </a:lstStyle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主视觉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OPTION1</a:t>
            </a:r>
            <a:endParaRPr sz="1100" dirty="0">
              <a:solidFill>
                <a:schemeClr val="bg1">
                  <a:lumMod val="75000"/>
                </a:schemeClr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创意思考"/>
          <p:cNvSpPr txBox="1"/>
          <p:nvPr/>
        </p:nvSpPr>
        <p:spPr>
          <a:xfrm>
            <a:off x="5481580" y="244841"/>
            <a:ext cx="122884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FZLanTingHeiS-EL-GB"/>
                <a:ea typeface="FZLanTingHeiS-EL-GB"/>
                <a:cs typeface="FZLanTingHeiS-EL-GB"/>
                <a:sym typeface="FZLanTingHeiS-EL-GB"/>
              </a:defRPr>
            </a:lvl1pPr>
          </a:lstStyle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主视觉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OPTION2</a:t>
            </a:r>
            <a:endParaRPr sz="1100" dirty="0">
              <a:solidFill>
                <a:schemeClr val="bg1">
                  <a:lumMod val="75000"/>
                </a:schemeClr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6865"/>
            <a:ext cx="12192000" cy="464426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创意思考"/>
          <p:cNvSpPr txBox="1"/>
          <p:nvPr/>
        </p:nvSpPr>
        <p:spPr>
          <a:xfrm>
            <a:off x="5481580" y="244841"/>
            <a:ext cx="122884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FZLanTingHeiS-EL-GB"/>
                <a:ea typeface="FZLanTingHeiS-EL-GB"/>
                <a:cs typeface="FZLanTingHeiS-EL-GB"/>
                <a:sym typeface="FZLanTingHeiS-EL-GB"/>
              </a:defRPr>
            </a:lvl1pPr>
          </a:lstStyle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共创伙伴 海报 </a:t>
            </a:r>
            <a:endParaRPr sz="1100" dirty="0">
              <a:solidFill>
                <a:schemeClr val="bg1">
                  <a:lumMod val="75000"/>
                </a:schemeClr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27" y="771769"/>
            <a:ext cx="3289300" cy="5842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334" y="789354"/>
            <a:ext cx="3289300" cy="5842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592" y="789354"/>
            <a:ext cx="3289300" cy="5842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9" t="15366" r="20861" b="6024"/>
          <a:stretch>
            <a:fillRect/>
          </a:stretch>
        </p:blipFill>
        <p:spPr>
          <a:xfrm>
            <a:off x="157436" y="1548703"/>
            <a:ext cx="3843063" cy="5143791"/>
          </a:xfrm>
          <a:prstGeom prst="rect">
            <a:avLst/>
          </a:prstGeom>
        </p:spPr>
      </p:pic>
      <p:sp>
        <p:nvSpPr>
          <p:cNvPr id="5" name="创意思考"/>
          <p:cNvSpPr txBox="1"/>
          <p:nvPr/>
        </p:nvSpPr>
        <p:spPr>
          <a:xfrm>
            <a:off x="5481580" y="244841"/>
            <a:ext cx="1228840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FZLanTingHeiS-EL-GB"/>
                <a:ea typeface="FZLanTingHeiS-EL-GB"/>
                <a:cs typeface="FZLanTingHeiS-EL-GB"/>
                <a:sym typeface="FZLanTingHeiS-EL-GB"/>
              </a:defRPr>
            </a:lvl1pPr>
          </a:lstStyle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相关延展物料</a:t>
            </a:r>
            <a:endParaRPr sz="1100" dirty="0">
              <a:solidFill>
                <a:schemeClr val="bg1">
                  <a:lumMod val="75000"/>
                </a:schemeClr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66750"/>
            <a:ext cx="6608368" cy="82604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3" t="17473" r="9226" b="16541"/>
          <a:stretch>
            <a:fillRect/>
          </a:stretch>
        </p:blipFill>
        <p:spPr>
          <a:xfrm>
            <a:off x="4038600" y="1543050"/>
            <a:ext cx="2720546" cy="21688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017" y="666751"/>
            <a:ext cx="2618125" cy="384809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9"/>
          <a:stretch>
            <a:fillRect/>
          </a:stretch>
        </p:blipFill>
        <p:spPr>
          <a:xfrm>
            <a:off x="4035347" y="3751626"/>
            <a:ext cx="2711141" cy="293890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0" t="11900" r="31600" b="8000"/>
          <a:stretch>
            <a:fillRect/>
          </a:stretch>
        </p:blipFill>
        <p:spPr>
          <a:xfrm>
            <a:off x="9518650" y="2819400"/>
            <a:ext cx="2539999" cy="380999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r="9945"/>
          <a:stretch>
            <a:fillRect/>
          </a:stretch>
        </p:blipFill>
        <p:spPr>
          <a:xfrm>
            <a:off x="6930191" y="4581128"/>
            <a:ext cx="2429870" cy="207634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3" t="10815" r="23821" b="11276"/>
          <a:stretch>
            <a:fillRect/>
          </a:stretch>
        </p:blipFill>
        <p:spPr>
          <a:xfrm>
            <a:off x="9330266" y="423333"/>
            <a:ext cx="2878667" cy="228149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6" name="1"/>
          <p:cNvSpPr txBox="1"/>
          <p:nvPr/>
        </p:nvSpPr>
        <p:spPr>
          <a:xfrm>
            <a:off x="6298537" y="-406400"/>
            <a:ext cx="2836220" cy="774571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100000">
                <a:solidFill>
                  <a:srgbClr val="E56E2C">
                    <a:alpha val="22000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lang="en-US" altLang="zh-CN" sz="50000" dirty="0"/>
              <a:t>4</a:t>
            </a:r>
            <a:endParaRPr sz="50000" dirty="0"/>
          </a:p>
        </p:txBody>
      </p:sp>
      <p:sp>
        <p:nvSpPr>
          <p:cNvPr id="267" name="项目需求"/>
          <p:cNvSpPr txBox="1"/>
          <p:nvPr/>
        </p:nvSpPr>
        <p:spPr>
          <a:xfrm>
            <a:off x="6079810" y="3025775"/>
            <a:ext cx="3604971" cy="882293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100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lang="zh-CN" altLang="en-US" sz="5400" dirty="0">
                <a:solidFill>
                  <a:schemeClr val="bg1"/>
                </a:solidFill>
              </a:rPr>
              <a:t>活动方案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268" name="BRIEF RECAP"/>
          <p:cNvSpPr txBox="1"/>
          <p:nvPr/>
        </p:nvSpPr>
        <p:spPr>
          <a:xfrm>
            <a:off x="6092227" y="3773200"/>
            <a:ext cx="3671706" cy="60529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spAutoFit/>
          </a:bodyPr>
          <a:lstStyle>
            <a:lvl1pPr>
              <a:defRPr sz="70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lang="en-GB" altLang="zh-CN" sz="3600" dirty="0">
                <a:solidFill>
                  <a:schemeClr val="bg1"/>
                </a:solidFill>
                <a:latin typeface="Lynkco Type" pitchFamily="2" charset="0"/>
              </a:rPr>
              <a:t>EVENT SOLUTION</a:t>
            </a:r>
            <a:endParaRPr lang="en-GB" altLang="zh-CN" sz="3600" dirty="0">
              <a:solidFill>
                <a:schemeClr val="bg1"/>
              </a:solidFill>
              <a:latin typeface="Lynkco Type" pitchFamily="2" charset="0"/>
            </a:endParaRPr>
          </a:p>
        </p:txBody>
      </p:sp>
      <p:pic>
        <p:nvPicPr>
          <p:cNvPr id="269" name="辅助图形ai文件0513-14.png" descr="辅助图形ai文件0513-14.png"/>
          <p:cNvPicPr>
            <a:picLocks noChangeAspect="1"/>
          </p:cNvPicPr>
          <p:nvPr/>
        </p:nvPicPr>
        <p:blipFill>
          <a:blip r:embed="rId1">
            <a:alphaModFix amt="45228"/>
          </a:blip>
          <a:stretch>
            <a:fillRect/>
          </a:stretch>
        </p:blipFill>
        <p:spPr>
          <a:xfrm rot="16200000">
            <a:off x="-4060966" y="655090"/>
            <a:ext cx="12192001" cy="4376126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Shape 746"/>
          <p:cNvSpPr txBox="1"/>
          <p:nvPr/>
        </p:nvSpPr>
        <p:spPr>
          <a:xfrm>
            <a:off x="3192084" y="1484763"/>
            <a:ext cx="5807839" cy="861012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zh-CN" altLang="en-US" sz="54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核心亮点</a:t>
            </a:r>
            <a:endParaRPr lang="en-US" altLang="zh-CN" sz="54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0" name="Shape 747"/>
          <p:cNvSpPr txBox="1"/>
          <p:nvPr/>
        </p:nvSpPr>
        <p:spPr>
          <a:xfrm>
            <a:off x="4775445" y="1283165"/>
            <a:ext cx="2641108" cy="169277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en-US" altLang="zh-CN" sz="800" b="1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ZEEKR SHOW</a:t>
            </a:r>
            <a:endParaRPr lang="en-US" altLang="zh-CN" sz="800" b="1" dirty="0">
              <a:solidFill>
                <a:schemeClr val="bg1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31" name="Shape 748"/>
          <p:cNvSpPr txBox="1"/>
          <p:nvPr/>
        </p:nvSpPr>
        <p:spPr>
          <a:xfrm>
            <a:off x="2431414" y="2325331"/>
            <a:ext cx="7329171" cy="200818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zh-CN" altLang="en-US" sz="1200" dirty="0">
                <a:solidFill>
                  <a:schemeClr val="bg1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基于活动目的，设置创意内容，强化活动效果</a:t>
            </a:r>
            <a:endParaRPr lang="en-US" altLang="zh-CN" sz="1200" dirty="0">
              <a:solidFill>
                <a:schemeClr val="bg1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34" name="Shape 751"/>
          <p:cNvSpPr/>
          <p:nvPr/>
        </p:nvSpPr>
        <p:spPr>
          <a:xfrm>
            <a:off x="4231741" y="2955803"/>
            <a:ext cx="3598178" cy="28734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600" dirty="0">
              <a:solidFill>
                <a:schemeClr val="lt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2" name="Shape 759"/>
          <p:cNvSpPr txBox="1"/>
          <p:nvPr/>
        </p:nvSpPr>
        <p:spPr>
          <a:xfrm>
            <a:off x="5405525" y="3118421"/>
            <a:ext cx="1227796" cy="661720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共创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4" name="Shape 761"/>
          <p:cNvSpPr txBox="1"/>
          <p:nvPr/>
        </p:nvSpPr>
        <p:spPr>
          <a:xfrm>
            <a:off x="4231741" y="4141719"/>
            <a:ext cx="3598177" cy="1156365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SzPct val="25000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从核心大秀的模特形象到秀场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BGM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  <a:p>
            <a:pPr algn="ctr">
              <a:lnSpc>
                <a:spcPct val="150000"/>
              </a:lnSpc>
              <a:buSzPct val="25000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从现场布置到收官仪式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  <a:p>
            <a:pPr algn="ctr">
              <a:lnSpc>
                <a:spcPct val="150000"/>
              </a:lnSpc>
              <a:buSzPct val="25000"/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嘉宾不只是观众，更是模特、设计师乃至乐手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  <a:p>
            <a:pPr algn="ctr">
              <a:lnSpc>
                <a:spcPct val="150000"/>
              </a:lnSpc>
              <a:buSzPct val="25000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给与嘉宾最极致的参与感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998354" y="2955803"/>
            <a:ext cx="3598179" cy="2873497"/>
            <a:chOff x="480059" y="2955803"/>
            <a:chExt cx="3598179" cy="2873497"/>
          </a:xfrm>
        </p:grpSpPr>
        <p:sp>
          <p:nvSpPr>
            <p:cNvPr id="32" name="Shape 749"/>
            <p:cNvSpPr/>
            <p:nvPr/>
          </p:nvSpPr>
          <p:spPr>
            <a:xfrm>
              <a:off x="480060" y="2955803"/>
              <a:ext cx="3598178" cy="287349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 dirty="0">
                <a:solidFill>
                  <a:schemeClr val="lt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6" name="Shape 753"/>
            <p:cNvSpPr txBox="1"/>
            <p:nvPr/>
          </p:nvSpPr>
          <p:spPr>
            <a:xfrm>
              <a:off x="1378884" y="3118421"/>
              <a:ext cx="1775129" cy="661720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ea"/>
                  <a:sym typeface="+mn-lt"/>
                </a:rPr>
                <a:t>尊重</a:t>
              </a:r>
              <a:endPara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8" name="Shape 755"/>
            <p:cNvSpPr txBox="1"/>
            <p:nvPr/>
          </p:nvSpPr>
          <p:spPr>
            <a:xfrm>
              <a:off x="480059" y="4110964"/>
              <a:ext cx="3598179" cy="1217874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5500" hangingPunct="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Helvetica Light"/>
                </a:rPr>
                <a:t>从定制形象、专属乐曲到最终大秀的闪亮呈现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Helvetica Light"/>
              </a:endParaRPr>
            </a:p>
            <a:p>
              <a:pPr algn="ctr" defTabSz="825500" hangingPunct="0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F664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Helvetica Light"/>
                </a:rPr>
                <a:t>充足的仪式感设置让尊重感不再千篇一律</a:t>
              </a:r>
              <a:endPara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Helvetica Light"/>
              </a:endParaRPr>
            </a:p>
            <a:p>
              <a:pPr algn="ctr" defTabSz="825500" hangingPunct="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Helvetica Light"/>
                </a:rPr>
                <a:t>而是落实到每位嘉宾本身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Helvetica Light"/>
              </a:endParaRPr>
            </a:p>
            <a:p>
              <a:pPr algn="ctr" defTabSz="825500" hangingPunct="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让每一位用户感觉到极氪对于用户的关心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824234" y="3886200"/>
              <a:ext cx="2847939" cy="0"/>
            </a:xfrm>
            <a:prstGeom prst="line">
              <a:avLst/>
            </a:prstGeom>
            <a:ln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直接连接符 16"/>
          <p:cNvCxnSpPr/>
          <p:nvPr/>
        </p:nvCxnSpPr>
        <p:spPr>
          <a:xfrm>
            <a:off x="4568614" y="3886200"/>
            <a:ext cx="2847939" cy="0"/>
          </a:xfrm>
          <a:prstGeom prst="line">
            <a:avLst/>
          </a:prstGeom>
          <a:ln>
            <a:solidFill>
              <a:srgbClr val="F6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465127" y="2955803"/>
            <a:ext cx="3598178" cy="2873497"/>
            <a:chOff x="8075663" y="2955803"/>
            <a:chExt cx="3598178" cy="2873497"/>
          </a:xfrm>
        </p:grpSpPr>
        <p:sp>
          <p:nvSpPr>
            <p:cNvPr id="35" name="Shape 752"/>
            <p:cNvSpPr/>
            <p:nvPr/>
          </p:nvSpPr>
          <p:spPr>
            <a:xfrm>
              <a:off x="8075663" y="2955803"/>
              <a:ext cx="3598178" cy="287349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 dirty="0">
                <a:solidFill>
                  <a:schemeClr val="lt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5" name="Shape 762"/>
            <p:cNvSpPr txBox="1"/>
            <p:nvPr/>
          </p:nvSpPr>
          <p:spPr>
            <a:xfrm>
              <a:off x="9227138" y="3118421"/>
              <a:ext cx="1269412" cy="661720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SzPct val="25000"/>
              </a:pPr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ea"/>
                  <a:sym typeface="+mn-lt"/>
                </a:rPr>
                <a:t>沉浸</a:t>
              </a:r>
              <a:endPara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7" name="Shape 764"/>
            <p:cNvSpPr txBox="1"/>
            <p:nvPr/>
          </p:nvSpPr>
          <p:spPr>
            <a:xfrm>
              <a:off x="8075663" y="4110964"/>
              <a:ext cx="3598178" cy="1217874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ea"/>
                  <a:sym typeface="+mn-lt"/>
                </a:rPr>
                <a:t>潮牌大秀主题式包装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rgbClr val="F664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ea"/>
                  <a:sym typeface="+mn-lt"/>
                </a:rPr>
                <a:t>触觉、视觉、听觉、味觉多角度营造场景</a:t>
              </a:r>
              <a:endPara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ea"/>
                  <a:sym typeface="+mn-lt"/>
                </a:rPr>
                <a:t>给与嘉宾融入秀场之中的沉浸体验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ea"/>
                  <a:sym typeface="+mn-lt"/>
                </a:rPr>
                <a:t>进而感知上海中心店的独有格调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8447194" y="3886200"/>
              <a:ext cx="2847939" cy="0"/>
            </a:xfrm>
            <a:prstGeom prst="line">
              <a:avLst/>
            </a:prstGeom>
            <a:ln>
              <a:solidFill>
                <a:srgbClr val="F66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辅助图形ai文件0513-14.png" descr="辅助图形ai文件0513-14.png"/>
          <p:cNvPicPr>
            <a:picLocks noChangeAspect="1"/>
          </p:cNvPicPr>
          <p:nvPr/>
        </p:nvPicPr>
        <p:blipFill>
          <a:blip r:embed="rId1">
            <a:alphaModFix amt="45228"/>
          </a:blip>
          <a:stretch>
            <a:fillRect/>
          </a:stretch>
        </p:blipFill>
        <p:spPr>
          <a:xfrm>
            <a:off x="0" y="-3014027"/>
            <a:ext cx="12674879" cy="4549448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Shape 746"/>
          <p:cNvSpPr txBox="1"/>
          <p:nvPr/>
        </p:nvSpPr>
        <p:spPr>
          <a:xfrm>
            <a:off x="3192084" y="1484763"/>
            <a:ext cx="5807839" cy="861012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zh-CN" altLang="en-US" sz="54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环节设置</a:t>
            </a:r>
            <a:endParaRPr lang="en-US" altLang="zh-CN" sz="54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Shape 748"/>
          <p:cNvSpPr txBox="1"/>
          <p:nvPr/>
        </p:nvSpPr>
        <p:spPr>
          <a:xfrm>
            <a:off x="2431414" y="2325331"/>
            <a:ext cx="7329171" cy="200818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潮牌大秀的真实还原，与活动环节的巧妙结合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2" name="Shape 749"/>
          <p:cNvSpPr/>
          <p:nvPr/>
        </p:nvSpPr>
        <p:spPr>
          <a:xfrm>
            <a:off x="1106841" y="2955803"/>
            <a:ext cx="2344615" cy="23446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600" dirty="0">
              <a:solidFill>
                <a:schemeClr val="lt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3" name="Shape 750"/>
          <p:cNvSpPr/>
          <p:nvPr/>
        </p:nvSpPr>
        <p:spPr>
          <a:xfrm>
            <a:off x="3638709" y="2955803"/>
            <a:ext cx="2344615" cy="23446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600" dirty="0">
              <a:solidFill>
                <a:schemeClr val="lt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4" name="Shape 751"/>
          <p:cNvSpPr/>
          <p:nvPr/>
        </p:nvSpPr>
        <p:spPr>
          <a:xfrm>
            <a:off x="6170576" y="2955803"/>
            <a:ext cx="2344615" cy="23446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600" dirty="0">
              <a:solidFill>
                <a:schemeClr val="lt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5" name="Shape 752"/>
          <p:cNvSpPr/>
          <p:nvPr/>
        </p:nvSpPr>
        <p:spPr>
          <a:xfrm>
            <a:off x="8702444" y="2955803"/>
            <a:ext cx="2344615" cy="23446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600" dirty="0">
              <a:solidFill>
                <a:schemeClr val="lt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6" name="Shape 753"/>
          <p:cNvSpPr txBox="1"/>
          <p:nvPr/>
        </p:nvSpPr>
        <p:spPr>
          <a:xfrm>
            <a:off x="1676327" y="3411146"/>
            <a:ext cx="1180244" cy="661720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邀约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8" name="Shape 755"/>
          <p:cNvSpPr txBox="1"/>
          <p:nvPr/>
        </p:nvSpPr>
        <p:spPr>
          <a:xfrm>
            <a:off x="1381114" y="4141445"/>
            <a:ext cx="1770670" cy="521263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Helvetica Light"/>
              </a:rPr>
              <a:t>预告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Helvetica Light"/>
            </a:endParaRPr>
          </a:p>
          <a:p>
            <a:pPr algn="ctr" defTabSz="825500" hangingPunct="0"/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Helvetica Light"/>
              </a:rPr>
              <a:t>邀请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Helvetica Light"/>
            </a:endParaRPr>
          </a:p>
        </p:txBody>
      </p:sp>
      <p:sp>
        <p:nvSpPr>
          <p:cNvPr id="39" name="Shape 756"/>
          <p:cNvSpPr txBox="1"/>
          <p:nvPr/>
        </p:nvSpPr>
        <p:spPr>
          <a:xfrm>
            <a:off x="4097231" y="3411146"/>
            <a:ext cx="1399168" cy="661720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入场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1" name="Shape 758"/>
          <p:cNvSpPr txBox="1"/>
          <p:nvPr/>
        </p:nvSpPr>
        <p:spPr>
          <a:xfrm>
            <a:off x="4278565" y="4141444"/>
            <a:ext cx="1036501" cy="461035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签到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  <a:p>
            <a:pPr algn="ctr">
              <a:buSzPct val="25000"/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暖场</a:t>
            </a:r>
            <a:endParaRPr lang="en-US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2" name="Shape 759"/>
          <p:cNvSpPr txBox="1"/>
          <p:nvPr/>
        </p:nvSpPr>
        <p:spPr>
          <a:xfrm>
            <a:off x="6717579" y="3411146"/>
            <a:ext cx="1227796" cy="661720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后台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4" name="Shape 761"/>
          <p:cNvSpPr txBox="1"/>
          <p:nvPr/>
        </p:nvSpPr>
        <p:spPr>
          <a:xfrm>
            <a:off x="6717578" y="4133825"/>
            <a:ext cx="1227798" cy="468654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场景布置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  <a:p>
            <a:pPr algn="ctr">
              <a:buSzPct val="25000"/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人员筹备</a:t>
            </a:r>
            <a:endParaRPr lang="en-US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5" name="Shape 762"/>
          <p:cNvSpPr txBox="1"/>
          <p:nvPr/>
        </p:nvSpPr>
        <p:spPr>
          <a:xfrm>
            <a:off x="9227138" y="3411146"/>
            <a:ext cx="1269412" cy="661720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大秀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7" name="Shape 764"/>
          <p:cNvSpPr txBox="1"/>
          <p:nvPr/>
        </p:nvSpPr>
        <p:spPr>
          <a:xfrm>
            <a:off x="9227139" y="4141445"/>
            <a:ext cx="1269412" cy="537236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en-US" altLang="zh-CN" sz="1200" dirty="0">
                <a:solidFill>
                  <a:srgbClr val="F66400"/>
                </a:solidFill>
                <a:latin typeface="Lynkco Type" pitchFamily="2" charset="0"/>
                <a:ea typeface="方正兰亭黑简体" panose="02000000000000000000" pitchFamily="2" charset="-122"/>
                <a:cs typeface="+mn-ea"/>
                <a:sym typeface="+mn-lt"/>
              </a:rPr>
              <a:t>Talk-show</a:t>
            </a:r>
            <a:endParaRPr lang="en-US" altLang="zh-CN" sz="1200" dirty="0">
              <a:solidFill>
                <a:srgbClr val="F66400"/>
              </a:solidFill>
              <a:latin typeface="Lynkco Type" pitchFamily="2" charset="0"/>
              <a:ea typeface="方正兰亭黑简体" panose="02000000000000000000" pitchFamily="2" charset="-122"/>
              <a:cs typeface="+mn-ea"/>
              <a:sym typeface="+mn-lt"/>
            </a:endParaRPr>
          </a:p>
          <a:p>
            <a:pPr algn="ctr">
              <a:buSzPct val="25000"/>
            </a:pPr>
            <a:r>
              <a:rPr lang="en-US" altLang="zh-CN" sz="1200" dirty="0">
                <a:solidFill>
                  <a:srgbClr val="F66400"/>
                </a:solidFill>
                <a:latin typeface="Lynkco Type" pitchFamily="2" charset="0"/>
                <a:ea typeface="方正兰亭黑简体" panose="02000000000000000000" pitchFamily="2" charset="-122"/>
              </a:rPr>
              <a:t>Fashion-show</a:t>
            </a:r>
            <a:endParaRPr lang="en-US" altLang="zh-CN" sz="1200" dirty="0">
              <a:solidFill>
                <a:srgbClr val="F66400"/>
              </a:solidFill>
              <a:latin typeface="Lynkco Type" pitchFamily="2" charset="0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0" name="Shape 747"/>
          <p:cNvSpPr txBox="1"/>
          <p:nvPr/>
        </p:nvSpPr>
        <p:spPr>
          <a:xfrm>
            <a:off x="4775445" y="1283165"/>
            <a:ext cx="2641108" cy="169277"/>
          </a:xfrm>
          <a:prstGeom prst="rect">
            <a:avLst/>
          </a:prstGeom>
          <a:noFill/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en-US" altLang="zh-CN" sz="800" b="1" dirty="0">
                <a:solidFill>
                  <a:schemeClr val="bg1"/>
                </a:solidFill>
                <a:latin typeface="Lynkco Type" pitchFamily="2" charset="0"/>
                <a:ea typeface="方正兰亭黑简体" panose="02000000000000000000" pitchFamily="2" charset="-122"/>
              </a:rPr>
              <a:t>ZEEKR SHOW</a:t>
            </a:r>
            <a:endParaRPr lang="en-US" altLang="zh-CN" sz="800" b="1" dirty="0">
              <a:solidFill>
                <a:schemeClr val="bg1"/>
              </a:solidFill>
              <a:latin typeface="Lynkco Type" pitchFamily="2" charset="0"/>
              <a:ea typeface="方正兰亭黑简体" panose="02000000000000000000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106841" y="5730072"/>
            <a:ext cx="10005060" cy="0"/>
          </a:xfrm>
          <a:prstGeom prst="line">
            <a:avLst/>
          </a:prstGeom>
          <a:ln>
            <a:solidFill>
              <a:srgbClr val="F6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535680" y="5615772"/>
            <a:ext cx="0" cy="228600"/>
          </a:xfrm>
          <a:prstGeom prst="line">
            <a:avLst/>
          </a:prstGeom>
          <a:ln>
            <a:solidFill>
              <a:srgbClr val="F6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hape 753"/>
          <p:cNvSpPr txBox="1"/>
          <p:nvPr/>
        </p:nvSpPr>
        <p:spPr>
          <a:xfrm>
            <a:off x="1901457" y="5577672"/>
            <a:ext cx="755382" cy="337894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前期</a:t>
            </a:r>
            <a:endParaRPr 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3" name="Shape 753"/>
          <p:cNvSpPr txBox="1"/>
          <p:nvPr/>
        </p:nvSpPr>
        <p:spPr>
          <a:xfrm>
            <a:off x="7038862" y="5560087"/>
            <a:ext cx="755382" cy="337894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25000"/>
            </a:pPr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ea"/>
                <a:sym typeface="+mn-lt"/>
              </a:rPr>
              <a:t>当日</a:t>
            </a:r>
            <a:endParaRPr 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106841" y="5615772"/>
            <a:ext cx="0" cy="228600"/>
          </a:xfrm>
          <a:prstGeom prst="line">
            <a:avLst/>
          </a:prstGeom>
          <a:ln>
            <a:solidFill>
              <a:srgbClr val="F6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1111901" y="5615772"/>
            <a:ext cx="0" cy="228600"/>
          </a:xfrm>
          <a:prstGeom prst="line">
            <a:avLst/>
          </a:prstGeom>
          <a:ln>
            <a:solidFill>
              <a:srgbClr val="F66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辅助图形ai文件0513-14.png" descr="辅助图形ai文件0513-14.png"/>
          <p:cNvPicPr>
            <a:picLocks noChangeAspect="1"/>
          </p:cNvPicPr>
          <p:nvPr/>
        </p:nvPicPr>
        <p:blipFill>
          <a:blip r:embed="rId1">
            <a:alphaModFix amt="45228"/>
          </a:blip>
          <a:stretch>
            <a:fillRect/>
          </a:stretch>
        </p:blipFill>
        <p:spPr>
          <a:xfrm>
            <a:off x="0" y="-3014027"/>
            <a:ext cx="12674879" cy="4549448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0"/>
            <a:ext cx="6724650" cy="67246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800600" y="766900"/>
            <a:ext cx="708660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54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Helvetica Light"/>
              </a:rPr>
              <a:t>前期</a:t>
            </a:r>
            <a:endParaRPr lang="en-US" altLang="zh-CN" sz="54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Helvetica Ligh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85710" y="4172145"/>
            <a:ext cx="708660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Helvetica Light"/>
              </a:rPr>
              <a:t>活动前一周</a:t>
            </a:r>
            <a:endParaRPr lang="en-US" altLang="zh-CN" sz="2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Helvetica 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6221" y="6008262"/>
            <a:ext cx="1556521" cy="299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1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活动信息海报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78576" y="6008262"/>
            <a:ext cx="1556523" cy="299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上传形象照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70933" y="6008262"/>
            <a:ext cx="1556524" cy="299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上传音频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15908" y="6483966"/>
            <a:ext cx="758561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互动海报形式，展示活动信息，</a:t>
            </a:r>
            <a:r>
              <a:rPr lang="zh-CN" altLang="en-US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传达潮牌大秀的概念，将极氪这一汽车品牌与时尚潮牌相关联</a:t>
            </a:r>
            <a:endParaRPr lang="zh-CN" altLang="en-US" sz="8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1299751" y="5807047"/>
            <a:ext cx="216024" cy="72008"/>
          </a:xfrm>
          <a:prstGeom prst="triangl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 anchorCtr="0"/>
          <a:lstStyle/>
          <a:p>
            <a:pPr marL="0" marR="0" lvl="0" indent="0" defTabSz="91440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01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 err="1">
              <a:ln>
                <a:noFill/>
              </a:ln>
              <a:solidFill>
                <a:srgbClr val="F66400"/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3648825" y="5848500"/>
            <a:ext cx="216024" cy="72008"/>
          </a:xfrm>
          <a:prstGeom prst="triangl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 anchorCtr="0"/>
          <a:lstStyle/>
          <a:p>
            <a:pPr marL="0" marR="0" lvl="0" indent="0" defTabSz="91440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01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 err="1">
              <a:ln>
                <a:noFill/>
              </a:ln>
              <a:solidFill>
                <a:srgbClr val="F66400"/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5955189" y="5843051"/>
            <a:ext cx="216024" cy="72008"/>
          </a:xfrm>
          <a:prstGeom prst="triangl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 anchorCtr="0"/>
          <a:lstStyle/>
          <a:p>
            <a:pPr marL="0" marR="0" lvl="0" indent="0" defTabSz="91440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01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 err="1">
              <a:ln>
                <a:noFill/>
              </a:ln>
              <a:solidFill>
                <a:srgbClr val="F66400"/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10613732" y="5848500"/>
            <a:ext cx="216024" cy="72008"/>
          </a:xfrm>
          <a:prstGeom prst="triangl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 anchorCtr="0"/>
          <a:lstStyle/>
          <a:p>
            <a:pPr marL="0" marR="0" lvl="0" indent="0" defTabSz="91440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01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 err="1">
              <a:ln>
                <a:noFill/>
              </a:ln>
              <a:solidFill>
                <a:srgbClr val="F66400"/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855648" y="6008262"/>
            <a:ext cx="1732191" cy="299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浏览所有作品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563291" y="6020316"/>
            <a:ext cx="1556524" cy="299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审核页面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8233541" y="5843051"/>
            <a:ext cx="216024" cy="72008"/>
          </a:xfrm>
          <a:prstGeom prst="triangl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 anchorCtr="0"/>
          <a:lstStyle/>
          <a:p>
            <a:pPr marL="0" marR="0" lvl="0" indent="0" defTabSz="91440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01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 err="1">
              <a:ln>
                <a:noFill/>
              </a:ln>
              <a:solidFill>
                <a:srgbClr val="F66400"/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前期筹备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-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H5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互动程序</a:t>
            </a:r>
            <a:endParaRPr kumimoji="1" lang="zh-CN" altLang="en-US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6249" y="837836"/>
            <a:ext cx="11225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本季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ZEEKR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潮流大秀的邀请在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H5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界面上来自一则安总的语音，他亲自说到：「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Hello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，极氪伙伴，你好吗？一切都还好？我在想，如果下礼拜四你刚好有空在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上海，且能够来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ZEEKR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 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SHOW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参加共创潮流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ZEEKR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秀，这实在是再好不过。等你的答复（飞吻）。」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98" y="1190765"/>
            <a:ext cx="13050981" cy="481734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68" y="1311508"/>
            <a:ext cx="4265646" cy="4512640"/>
          </a:xfrm>
          <a:prstGeom prst="rect">
            <a:avLst/>
          </a:prstGeom>
        </p:spPr>
      </p:pic>
      <p:sp>
        <p:nvSpPr>
          <p:cNvPr id="21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前期筹备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实体邀请函</a:t>
            </a:r>
            <a:endParaRPr kumimoji="1" lang="zh-CN" altLang="en-US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6249" y="837836"/>
            <a:ext cx="112252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</a:rPr>
              <a:t>而秀前邀约函則以礼盒形式 内有秀氪卡 潮流秀海报 咨询卡</a:t>
            </a:r>
            <a:endParaRPr lang="en-US" altLang="zh-CN" sz="1200" dirty="0">
              <a:solidFill>
                <a:srgbClr val="F664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03069" y="6056642"/>
            <a:ext cx="14686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OPTION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秀盒装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310203" y="6056642"/>
            <a:ext cx="18165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OPTION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 火漆印信封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946072" y="1302328"/>
            <a:ext cx="6364357" cy="4502726"/>
            <a:chOff x="4946072" y="1302328"/>
            <a:chExt cx="6364357" cy="450272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6072" y="1302328"/>
              <a:ext cx="6364357" cy="450272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20" t="19355" r="15665" b="19785"/>
            <a:stretch>
              <a:fillRect/>
            </a:stretch>
          </p:blipFill>
          <p:spPr>
            <a:xfrm>
              <a:off x="8244296" y="4100052"/>
              <a:ext cx="1762590" cy="11109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占位符 9"/>
          <p:cNvSpPr txBox="1"/>
          <p:nvPr/>
        </p:nvSpPr>
        <p:spPr>
          <a:xfrm>
            <a:off x="3677707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前期筹备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特邀嘉宾出席秀场着装推荐</a:t>
            </a:r>
            <a:endParaRPr kumimoji="1" lang="zh-CN" altLang="en-US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683358" y="747684"/>
            <a:ext cx="74697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仪式必不可少的幕后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开秀在即，来到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ZEEKR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潮流大会的来宾们，宛如也成为整场仪式的一份子，他们需穿统一颜色的流行服饰，来到后台进行秀前筹备，才能进入主秀场。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同时，一旁穿着白色浴袍的模特儿，仍不为所动地坐在镜子前任彩妆师、发型师进行最后的妆发准备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pic>
        <p:nvPicPr>
          <p:cNvPr id="9" name="Picture 2" descr="https://gimg2.baidu.com/image_search/src=http%3A%2F%2Fimg1.cache.netease.com%2Fcatchpic%2FA%2FAE%2FAE2EC3A119820C519269E90EDC5ED317.jpg&amp;refer=http%3A%2F%2Fimg1.cache.netease.com&amp;app=2002&amp;size=f9999,10000&amp;q=a80&amp;n=0&amp;g=0n&amp;fmt=jpeg?sec=1644211089&amp;t=c2a7fd48d6257d7a2cdadbfe4cf02dcb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3" b="15272"/>
          <a:stretch>
            <a:fillRect/>
          </a:stretch>
        </p:blipFill>
        <p:spPr bwMode="auto">
          <a:xfrm>
            <a:off x="6001151" y="1731251"/>
            <a:ext cx="2078473" cy="264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191" y="1731253"/>
            <a:ext cx="2147373" cy="32286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682" y="1700808"/>
            <a:ext cx="3355000" cy="50325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5006" y="4437112"/>
            <a:ext cx="1527568" cy="229619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591511" y="4443211"/>
            <a:ext cx="457200" cy="2276244"/>
          </a:xfrm>
          <a:prstGeom prst="rect">
            <a:avLst/>
          </a:prstGeom>
          <a:solidFill>
            <a:srgbClr val="F66400"/>
          </a:solidFill>
          <a:ln>
            <a:solidFill>
              <a:srgbClr val="F6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83358" y="5043830"/>
            <a:ext cx="211213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颜色限定白色</a:t>
            </a:r>
            <a:endParaRPr lang="en-US" altLang="zh-CN" sz="11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r>
              <a:rPr lang="zh-CN" altLang="en-US" sz="11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样式不限，国风、潮流、前卫均可自行选择并准备</a:t>
            </a:r>
            <a:endParaRPr lang="zh-CN" altLang="en-US" sz="11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677246" y="5557310"/>
            <a:ext cx="1706123" cy="627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同时，在活动当天</a:t>
            </a:r>
            <a:endParaRPr lang="en-US" altLang="zh-CN" sz="8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店内准备统一样式的服装</a:t>
            </a:r>
            <a:endParaRPr lang="en-US" altLang="zh-CN" sz="8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提供给未按规定着装的嘉宾</a:t>
            </a:r>
            <a:endParaRPr lang="zh-CN" altLang="en-US" sz="8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4990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0"/>
            <a:ext cx="6724650" cy="67246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37149" y="920790"/>
            <a:ext cx="1272111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88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Helvetica Light"/>
              </a:rPr>
              <a:t>秀</a:t>
            </a:r>
            <a:endParaRPr lang="en-US" altLang="zh-CN" sz="88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Helvetica Ligh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11468" y="4326691"/>
            <a:ext cx="708660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Helvetica Light"/>
              </a:rPr>
              <a:t>活动当日晚</a:t>
            </a:r>
            <a:endParaRPr lang="en-US" altLang="zh-CN" sz="2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Helvetica Ligh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活动流程</a:t>
            </a:r>
            <a:endParaRPr kumimoji="1" lang="zh-CN" altLang="en-US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graphicFrame>
        <p:nvGraphicFramePr>
          <p:cNvPr id="6" name="表格"/>
          <p:cNvGraphicFramePr/>
          <p:nvPr/>
        </p:nvGraphicFramePr>
        <p:xfrm>
          <a:off x="525641" y="898224"/>
          <a:ext cx="11285359" cy="55406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91445"/>
                <a:gridCol w="1380008"/>
                <a:gridCol w="1076088"/>
                <a:gridCol w="2582032"/>
                <a:gridCol w="4855786"/>
              </a:tblGrid>
              <a:tr h="341530"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900" dirty="0">
                          <a:solidFill>
                            <a:schemeClr val="bg1"/>
                          </a:solidFill>
                          <a:sym typeface="Lynkco Type Regular"/>
                        </a:rPr>
                        <a:t>CHAPTER</a:t>
                      </a:r>
                      <a:endParaRPr sz="900" dirty="0">
                        <a:solidFill>
                          <a:schemeClr val="bg1"/>
                        </a:solidFill>
                        <a:latin typeface="Lynkco Type Regular"/>
                        <a:ea typeface="Lynkco Type Regular"/>
                        <a:cs typeface="Lynkco Type Regular"/>
                        <a:sym typeface="Lynkco Type Regular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900" dirty="0">
                          <a:solidFill>
                            <a:schemeClr val="bg1"/>
                          </a:solidFill>
                          <a:sym typeface="Lynkco Type Regular"/>
                        </a:rPr>
                        <a:t>TIME</a:t>
                      </a:r>
                      <a:endParaRPr sz="900" dirty="0">
                        <a:solidFill>
                          <a:schemeClr val="bg1"/>
                        </a:solidFill>
                        <a:latin typeface="Lynkco Type Regular"/>
                        <a:ea typeface="Lynkco Type Regular"/>
                        <a:cs typeface="Lynkco Type Regular"/>
                        <a:sym typeface="Lynkco Type Regular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chemeClr val="bg1"/>
                          </a:solidFill>
                          <a:sym typeface="Lynkco Type Regular"/>
                        </a:rPr>
                        <a:t>DURATION</a:t>
                      </a:r>
                      <a:endParaRPr sz="900">
                        <a:solidFill>
                          <a:schemeClr val="bg1"/>
                        </a:solidFill>
                        <a:latin typeface="Lynkco Type Regular"/>
                        <a:ea typeface="Lynkco Type Regular"/>
                        <a:cs typeface="Lynkco Type Regular"/>
                        <a:sym typeface="Lynkco Type Regular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900" dirty="0">
                          <a:solidFill>
                            <a:schemeClr val="bg1"/>
                          </a:solidFill>
                          <a:sym typeface="Lynkco Type Regular"/>
                        </a:rPr>
                        <a:t>PROGRAM</a:t>
                      </a:r>
                      <a:endParaRPr sz="900" dirty="0">
                        <a:solidFill>
                          <a:schemeClr val="bg1"/>
                        </a:solidFill>
                        <a:latin typeface="Lynkco Type Regular"/>
                        <a:ea typeface="Lynkco Type Regular"/>
                        <a:cs typeface="Lynkco Type Regular"/>
                        <a:sym typeface="Lynkco Type Regular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64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900" dirty="0">
                          <a:solidFill>
                            <a:schemeClr val="bg1"/>
                          </a:solidFill>
                          <a:sym typeface="Lynkco Type Regular"/>
                        </a:rPr>
                        <a:t>CONTENT</a:t>
                      </a:r>
                      <a:endParaRPr sz="900" dirty="0">
                        <a:solidFill>
                          <a:schemeClr val="bg1"/>
                        </a:solidFill>
                        <a:latin typeface="Lynkco Type Regular"/>
                        <a:ea typeface="Lynkco Type Regular"/>
                        <a:cs typeface="Lynkco Type Regular"/>
                        <a:sym typeface="Lynkco Type Regular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6400"/>
                    </a:solidFill>
                  </a:tcPr>
                </a:tc>
              </a:tr>
              <a:tr h="341530">
                <a:tc rowSpan="2"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嘉宾入场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18: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0</a:t>
                      </a:r>
                      <a:r>
                        <a:rPr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0-1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8</a:t>
                      </a:r>
                      <a:r>
                        <a:rPr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: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3</a:t>
                      </a:r>
                      <a:r>
                        <a:rPr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0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3</a:t>
                      </a:r>
                      <a:r>
                        <a:rPr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0min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嘉宾入场并签到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凭借前期邀请函内秀氪卡，现场进行签到，并获得具有上海复古风格黑胶唱片作为伴手礼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vMerge="1"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18:00-18:30</a:t>
                      </a:r>
                      <a:endParaRPr lang="zh-CN" altLang="en-US"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30min</a:t>
                      </a:r>
                      <a:endParaRPr lang="en-US" altLang="zh-CN"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暖场视频 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《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申城腔调 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  <a:sym typeface="FZLanTingHeiS-R-GB"/>
                        </a:rPr>
                        <a:t>》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方正兰亭黑简体" panose="02000000000000000000" pitchFamily="2" charset="-122"/>
                          <a:ea typeface="方正兰亭黑简体" panose="02000000000000000000" pitchFamily="2" charset="-122"/>
                          <a:cs typeface="Times New Roman" panose="02020603050405020304"/>
                        </a:rPr>
                        <a:t>（在各处屏幕，入场时即开始循环播放）申城腔调前几场视频混剪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>
                  <a:txBody>
                    <a:bodyPr/>
                    <a:lstStyle/>
                    <a:p>
                      <a:pPr algn="ctr" defTabSz="914400">
                        <a:defRPr sz="2800">
                          <a:solidFill>
                            <a:srgbClr val="E56E2C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</a:rPr>
                        <a:t>主持人开场</a:t>
                      </a:r>
                      <a:endParaRPr sz="900" dirty="0">
                        <a:solidFill>
                          <a:schemeClr val="bg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18:30-18:35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5m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主持人开场，大秀拉卡帷幕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感谢极氪伙伴的到来，极氪上海中心介绍，引出安总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rowSpan="4">
                  <a:txBody>
                    <a:bodyPr/>
                    <a:lstStyle/>
                    <a:p>
                      <a:pPr algn="ctr" defTabSz="914400">
                        <a:defRPr sz="2800">
                          <a:solidFill>
                            <a:srgbClr val="E56E2C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Talk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–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show</a:t>
                      </a:r>
                      <a:endParaRPr lang="en-US" altLang="zh-CN" sz="900" dirty="0">
                        <a:solidFill>
                          <a:schemeClr val="bg1"/>
                        </a:solidFill>
                      </a:endParaRPr>
                    </a:p>
                    <a:p>
                      <a:pPr algn="ctr" defTabSz="914400">
                        <a:defRPr sz="2800">
                          <a:solidFill>
                            <a:srgbClr val="E56E2C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</a:rPr>
                        <a:t>（二层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Pub)</a:t>
                      </a:r>
                      <a:endParaRPr sz="900" dirty="0">
                        <a:solidFill>
                          <a:schemeClr val="bg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18:35-18:55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20m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安总致辞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欢迎到场极氪伙伴，</a:t>
                      </a: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方正兰亭黑简体" panose="02000000000000000000" pitchFamily="2" charset="-122"/>
                          <a:ea typeface="方正兰亭黑简体" panose="02000000000000000000" pitchFamily="2" charset="-122"/>
                        </a:rPr>
                        <a:t>并讲解大秀相关事项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18:55-19:15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20m</a:t>
                      </a:r>
                      <a:endParaRPr lang="en-US" altLang="zh-CN"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设计师介绍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-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造车之道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方正兰亭黑简体" panose="02000000000000000000" pitchFamily="2" charset="-122"/>
                          <a:ea typeface="方正兰亭黑简体" panose="02000000000000000000" pitchFamily="2" charset="-122"/>
                        </a:rPr>
                        <a:t>从而引出同样在生活方式中必不可少的美食 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方正兰亭黑简体" panose="02000000000000000000" pitchFamily="2" charset="-122"/>
                          <a:ea typeface="方正兰亭黑简体" panose="02000000000000000000" pitchFamily="2" charset="-122"/>
                        </a:rPr>
                        <a:t>–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方正兰亭黑简体" panose="02000000000000000000" pitchFamily="2" charset="-122"/>
                          <a:ea typeface="方正兰亭黑简体" panose="02000000000000000000" pitchFamily="2" charset="-122"/>
                        </a:rPr>
                        <a:t> 美琪琳大厨的料理之道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19:15-19:35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20m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米其林厨师分享美食之道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方正兰亭黑简体" panose="02000000000000000000" pitchFamily="2" charset="-122"/>
                          <a:ea typeface="方正兰亭黑简体" panose="02000000000000000000" pitchFamily="2" charset="-122"/>
                        </a:rPr>
                        <a:t>结合极氪理念分享美食设计思路，并邀请嘉宾一起体验并自制美食</a:t>
                      </a:r>
                      <a:endParaRPr lang="en-US" altLang="zh-CN" sz="900" dirty="0">
                        <a:solidFill>
                          <a:srgbClr val="F66400"/>
                        </a:solidFill>
                        <a:latin typeface="方正兰亭黑简体" panose="02000000000000000000" pitchFamily="2" charset="-122"/>
                        <a:ea typeface="方正兰亭黑简体" panose="02000000000000000000" pitchFamily="2" charset="-122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19:35-19:50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15m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设计师</a:t>
                      </a: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VS</a:t>
                      </a: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米其林厨师</a:t>
                      </a: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talk</a:t>
                      </a: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show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2</a:t>
                      </a: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个座谈探讨造车和美食的碰撞 带来的生活出行新方式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rowSpan="3">
                  <a:txBody>
                    <a:bodyPr/>
                    <a:lstStyle/>
                    <a:p>
                      <a:pPr algn="ctr" defTabSz="914400">
                        <a:defRPr sz="2800">
                          <a:solidFill>
                            <a:srgbClr val="E56E2C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Z-party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pre</a:t>
                      </a:r>
                      <a:endParaRPr lang="en-US" altLang="zh-CN" sz="900" dirty="0">
                        <a:solidFill>
                          <a:schemeClr val="bg1"/>
                        </a:solidFill>
                      </a:endParaRPr>
                    </a:p>
                    <a:p>
                      <a:pPr algn="ctr" defTabSz="914400">
                        <a:defRPr sz="2800">
                          <a:solidFill>
                            <a:srgbClr val="E56E2C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</a:rPr>
                        <a:t>一层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Hall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</a:rPr>
                        <a:t>）</a:t>
                      </a:r>
                      <a:endParaRPr sz="900" dirty="0">
                        <a:solidFill>
                          <a:schemeClr val="bg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19:50-20:00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10m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MC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专场秀前筹备后台开启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此时翻台为后台区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20:00-20:40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40m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秀前幕后筹备 </a:t>
                      </a: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+</a:t>
                      </a: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 资质特调饮品  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妆容</a:t>
                      </a: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/</a:t>
                      </a: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造型</a:t>
                      </a: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/</a:t>
                      </a: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走秀培训小课堂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20:40-20:55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15m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ZEEKR</a:t>
                      </a: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SHOW</a:t>
                      </a: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 潮流共创大秀表演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模特与共创伙伴一同进行走秀表演，现场</a:t>
                      </a: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DJ</a:t>
                      </a: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配合</a:t>
                      </a: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BGM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rowSpan="3">
                  <a:txBody>
                    <a:bodyPr/>
                    <a:lstStyle/>
                    <a:p>
                      <a:pPr algn="ctr" defTabSz="914400">
                        <a:defRPr sz="2800">
                          <a:solidFill>
                            <a:srgbClr val="E56E2C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Z-party</a:t>
                      </a:r>
                      <a:endParaRPr lang="en-US" altLang="zh-CN" sz="90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2800">
                          <a:solidFill>
                            <a:srgbClr val="E56E2C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</a:rPr>
                        <a:t>一层</a:t>
                      </a:r>
                      <a:r>
                        <a:rPr lang="en-US" altLang="zh-CN" sz="900" dirty="0">
                          <a:solidFill>
                            <a:schemeClr val="bg1"/>
                          </a:solidFill>
                        </a:rPr>
                        <a:t>Hall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</a:rPr>
                        <a:t>）</a:t>
                      </a:r>
                      <a:endParaRPr lang="en-US" altLang="zh-CN" sz="900" dirty="0">
                        <a:solidFill>
                          <a:schemeClr val="bg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20:55-21:00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5m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MC</a:t>
                      </a: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串场邀请安总及极氪伙伴一同收官仪式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秀氪卡点亮</a:t>
                      </a:r>
                      <a:r>
                        <a:rPr lang="en-GB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ZEEKR LOGO</a:t>
                      </a:r>
                      <a:endParaRPr lang="en-GB"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21:00-21:05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5m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收官仪式</a:t>
                      </a:r>
                      <a:endParaRPr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秀氪卡点亮</a:t>
                      </a:r>
                      <a:r>
                        <a:rPr lang="en-GB" altLang="zh-CN" sz="900" dirty="0">
                          <a:solidFill>
                            <a:srgbClr val="F66400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ZEEKR LOGO</a:t>
                      </a:r>
                      <a:endParaRPr lang="en-GB" altLang="zh-CN" sz="900" dirty="0">
                        <a:solidFill>
                          <a:srgbClr val="F66400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530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21:05-21:10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5m</a:t>
                      </a:r>
                      <a:endParaRPr lang="en-US" altLang="zh-CN"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共同合影留念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256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21:10-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zh-CN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-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900" dirty="0">
                          <a:solidFill>
                            <a:schemeClr val="bg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活动结束</a:t>
                      </a: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endParaRPr sz="900" dirty="0">
                        <a:solidFill>
                          <a:schemeClr val="bg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7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76249" y="837836"/>
            <a:ext cx="112252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以上海中心店本体风格为基调，结合秀场风格灯光与海报的氛围修饰，呈现大秀即将开场的视觉效果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入场门头布置</a:t>
            </a:r>
            <a:endParaRPr kumimoji="1" lang="zh-CN" altLang="en-US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596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63370" y="734805"/>
            <a:ext cx="112252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以老上海腔调的黑胶唱片为造型，借鉴时装周秀场的签字形式，唱片装置可旋转，兼具美观与功能性，嘉宾在其上方签字完成签到。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tx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tx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tx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tx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tx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tx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入口签到互动区</a:t>
            </a:r>
            <a:endParaRPr kumimoji="1" lang="zh-CN" altLang="en-US" sz="2400" dirty="0">
              <a:solidFill>
                <a:schemeClr val="tx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76249" y="837836"/>
            <a:ext cx="11225213" cy="34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为了贴合品牌活动属性，现场精心准备活动专属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恤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活动伴手礼</a:t>
            </a:r>
            <a:endParaRPr kumimoji="1" lang="zh-CN" altLang="en-US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6" b="16406"/>
          <a:stretch>
            <a:fillRect/>
          </a:stretch>
        </p:blipFill>
        <p:spPr>
          <a:xfrm>
            <a:off x="1112154" y="3593243"/>
            <a:ext cx="5294671" cy="291620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0" t="19355" r="15665" b="19785"/>
          <a:stretch>
            <a:fillRect/>
          </a:stretch>
        </p:blipFill>
        <p:spPr>
          <a:xfrm>
            <a:off x="2833352" y="1786503"/>
            <a:ext cx="3103810" cy="1956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076" y="856904"/>
            <a:ext cx="4329448" cy="600109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4" b="5613"/>
          <a:stretch>
            <a:fillRect/>
          </a:stretch>
        </p:blipFill>
        <p:spPr>
          <a:xfrm>
            <a:off x="1" y="0"/>
            <a:ext cx="12192000" cy="6871093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76250" y="710246"/>
            <a:ext cx="67113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嘉宾前期上传的照片，处理成画展的形式，贯彻店内各处空白区域，进一步营造秀场氛围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秀场区氛围布置（一层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Hall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）</a:t>
            </a:r>
            <a:endParaRPr kumimoji="1" lang="zh-CN" altLang="en-US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717079" y="28282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1" t="4690" r="4194" b="30850"/>
          <a:stretch>
            <a:fillRect/>
          </a:stretch>
        </p:blipFill>
        <p:spPr>
          <a:xfrm>
            <a:off x="0" y="0"/>
            <a:ext cx="12192000" cy="7026442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76250" y="710246"/>
            <a:ext cx="67113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现场嘉宾前期上传的照片，处理成画展的形式，贯彻店内各处空白区域，进一步营造秀场氛围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秀场区氛围布置（一层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Hall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）</a:t>
            </a:r>
            <a:endParaRPr kumimoji="1" lang="zh-CN" altLang="en-US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717079" y="28282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476249" y="837836"/>
            <a:ext cx="112252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将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12.31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日开业起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《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申城腔调主题社群活动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》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相关视频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图片素材进行混剪，现场播放，诠释开业季收官活动的意义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暖场视频</a:t>
            </a:r>
            <a:endParaRPr kumimoji="1" lang="zh-CN" altLang="en-US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17" y="1306101"/>
            <a:ext cx="2958772" cy="1972514"/>
          </a:xfrm>
          <a:prstGeom prst="rect">
            <a:avLst/>
          </a:prstGeom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717" y="4344247"/>
            <a:ext cx="3360683" cy="2027346"/>
          </a:xfrm>
          <a:prstGeom prst="rect">
            <a:avLst/>
          </a:prstGeom>
          <a:ln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98" y="3319091"/>
            <a:ext cx="2954217" cy="1969478"/>
          </a:xfrm>
          <a:prstGeom prst="rect">
            <a:avLst/>
          </a:prstGeom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668" y="1302707"/>
            <a:ext cx="4463206" cy="2974361"/>
          </a:xfrm>
          <a:prstGeom prst="rect">
            <a:avLst/>
          </a:prstGeom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934" y="4323587"/>
            <a:ext cx="3084595" cy="2055630"/>
          </a:xfrm>
          <a:prstGeom prst="rect">
            <a:avLst/>
          </a:prstGeom>
          <a:ln>
            <a:noFill/>
          </a:ln>
        </p:spPr>
      </p:pic>
      <p:sp>
        <p:nvSpPr>
          <p:cNvPr id="12" name="矩形 11"/>
          <p:cNvSpPr/>
          <p:nvPr/>
        </p:nvSpPr>
        <p:spPr>
          <a:xfrm>
            <a:off x="8087172" y="1303123"/>
            <a:ext cx="4204102" cy="2998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相遇，品鉴，交谈，成长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每一刻，都深有体会；每一刻，都值得回味，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这是你我共创的无数瞬间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也是值得纪念的极致年华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如今，一场盛大的旅程在此收官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那些片段都将成为序章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然后下一刻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让我们继续共创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以申城上海为起点</a:t>
            </a:r>
            <a:endParaRPr lang="en-US" altLang="zh-CN" sz="1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秀出腔调</a:t>
            </a:r>
            <a:endParaRPr lang="en-US" altLang="zh-CN" b="1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476249" y="837836"/>
            <a:ext cx="11225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安总致欢迎词，并讲解大秀相关事项。身穿白衣，可带个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logo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色的导演帽子，以大秀导演的身份，融入秀场场景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ZEEKR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设计师分享，造车之道（从而引出同样在生活方式中必不可少的美食 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–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米其林大厨的料理之道）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–Talk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安总 </a:t>
            </a:r>
            <a:r>
              <a:rPr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/</a:t>
            </a:r>
            <a:r>
              <a:rPr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设计师 </a:t>
            </a:r>
            <a:r>
              <a:rPr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workshop</a:t>
            </a:r>
            <a:endParaRPr lang="en-US" altLang="zh-CN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22034" y="6304209"/>
            <a:ext cx="2563522" cy="309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安总</a:t>
            </a:r>
            <a:r>
              <a:rPr lang="en-US" altLang="zh-CN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workshop</a:t>
            </a: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</a:t>
            </a:r>
            <a:r>
              <a:rPr lang="en-US" altLang="zh-CN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</a:t>
            </a: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设计师 </a:t>
            </a:r>
            <a:r>
              <a:rPr lang="en-US" altLang="zh-CN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</a:t>
            </a: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极氪伙伴分享 </a:t>
            </a:r>
            <a:endParaRPr lang="en-US" altLang="zh-CN" sz="105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59692" y="1390559"/>
            <a:ext cx="10799474" cy="4787933"/>
            <a:chOff x="546813" y="1622379"/>
            <a:chExt cx="9499860" cy="4211751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813" y="1622379"/>
              <a:ext cx="6317626" cy="4211750"/>
            </a:xfrm>
            <a:prstGeom prst="rect">
              <a:avLst/>
            </a:prstGeom>
          </p:spPr>
        </p:pic>
        <p:grpSp>
          <p:nvGrpSpPr>
            <p:cNvPr id="26" name="组合 25"/>
            <p:cNvGrpSpPr/>
            <p:nvPr/>
          </p:nvGrpSpPr>
          <p:grpSpPr>
            <a:xfrm>
              <a:off x="6912126" y="1628821"/>
              <a:ext cx="3134547" cy="4205309"/>
              <a:chOff x="5405297" y="1358364"/>
              <a:chExt cx="4099311" cy="5499636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08589" y="1358364"/>
                <a:ext cx="4096019" cy="2730679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05297" y="4152015"/>
                <a:ext cx="4099311" cy="2705985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476249" y="837836"/>
            <a:ext cx="11225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米其林厨师，结合极氪理念分享美食设计思路，并邀请嘉宾，稍后一起体验并互动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品尝米其林美食的同时，一起自制美食、特制调酒、咖啡拉花，分享并交流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–Talk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米其林厨师分享</a:t>
            </a:r>
            <a:endParaRPr lang="en-US" altLang="zh-CN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/>
          <a:srcRect l="1880" t="29317" b="8557"/>
          <a:stretch>
            <a:fillRect/>
          </a:stretch>
        </p:blipFill>
        <p:spPr>
          <a:xfrm>
            <a:off x="3782860" y="4656481"/>
            <a:ext cx="2093817" cy="19885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5" y="1413828"/>
            <a:ext cx="3808050" cy="25033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930" y="2924153"/>
            <a:ext cx="2571059" cy="1711361"/>
          </a:xfrm>
          <a:prstGeom prst="rect">
            <a:avLst/>
          </a:prstGeom>
        </p:spPr>
      </p:pic>
      <p:pic>
        <p:nvPicPr>
          <p:cNvPr id="21" name="1921b194244ae750ea50e645f1aaaf1a.jpg" descr="1921b194244ae750ea50e645f1aaaf1a.jpg"/>
          <p:cNvPicPr>
            <a:picLocks noChangeAspect="1"/>
          </p:cNvPicPr>
          <p:nvPr/>
        </p:nvPicPr>
        <p:blipFill>
          <a:blip r:embed="rId4"/>
          <a:srcRect t="50060"/>
          <a:stretch>
            <a:fillRect/>
          </a:stretch>
        </p:blipFill>
        <p:spPr>
          <a:xfrm>
            <a:off x="146343" y="3968187"/>
            <a:ext cx="3607467" cy="180154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986" y="1412033"/>
            <a:ext cx="5292166" cy="349503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6" t="21241" r="17784" b="14483"/>
          <a:stretch>
            <a:fillRect/>
          </a:stretch>
        </p:blipFill>
        <p:spPr>
          <a:xfrm>
            <a:off x="4031085" y="1416677"/>
            <a:ext cx="2554605" cy="145531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7"/>
          <a:srcRect l="1" t="20615" r="2079" b="13101"/>
          <a:stretch>
            <a:fillRect/>
          </a:stretch>
        </p:blipFill>
        <p:spPr>
          <a:xfrm>
            <a:off x="5908911" y="4658923"/>
            <a:ext cx="1795749" cy="197805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8"/>
          <a:srcRect t="6722" r="4973"/>
          <a:stretch>
            <a:fillRect/>
          </a:stretch>
        </p:blipFill>
        <p:spPr>
          <a:xfrm>
            <a:off x="7762476" y="4653632"/>
            <a:ext cx="1512436" cy="197879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21853" y="4649971"/>
            <a:ext cx="2641421" cy="1968761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3786389" y="3966693"/>
            <a:ext cx="183727" cy="663180"/>
          </a:xfrm>
          <a:prstGeom prst="rect">
            <a:avLst/>
          </a:prstGeom>
          <a:solidFill>
            <a:srgbClr val="F6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0597982" y="4235566"/>
            <a:ext cx="1127232" cy="309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米其林厨师分享</a:t>
            </a:r>
            <a:endParaRPr lang="en-US" altLang="zh-CN" sz="105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秀场区氛围布置（二层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Pub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）</a:t>
            </a:r>
            <a:endParaRPr kumimoji="1" lang="zh-CN" altLang="en-US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717079" y="28282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1"/>
          <a:stretch>
            <a:fillRect/>
          </a:stretch>
        </p:blipFill>
        <p:spPr>
          <a:xfrm>
            <a:off x="0" y="1150883"/>
            <a:ext cx="5770179" cy="33383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3" b="8227"/>
          <a:stretch>
            <a:fillRect/>
          </a:stretch>
        </p:blipFill>
        <p:spPr>
          <a:xfrm>
            <a:off x="5748940" y="1115410"/>
            <a:ext cx="6443060" cy="33462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2" r="1404"/>
          <a:stretch>
            <a:fillRect/>
          </a:stretch>
        </p:blipFill>
        <p:spPr>
          <a:xfrm>
            <a:off x="-1" y="4391846"/>
            <a:ext cx="4682359" cy="24661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7" t="15672"/>
          <a:stretch>
            <a:fillRect/>
          </a:stretch>
        </p:blipFill>
        <p:spPr>
          <a:xfrm>
            <a:off x="8413603" y="4373958"/>
            <a:ext cx="3778397" cy="2504287"/>
          </a:xfrm>
          <a:prstGeom prst="rect">
            <a:avLst/>
          </a:prstGeom>
          <a:ln>
            <a:noFill/>
          </a:ln>
        </p:spPr>
      </p:pic>
      <p:pic>
        <p:nvPicPr>
          <p:cNvPr id="11" name="Picture 2" descr="https://gimg2.baidu.com/image_search/src=http%3A%2F%2Fwww.dailyfashion.cn%2Fphoto%2F201806%2F38949%2F1529347090_27386_4.jpg&amp;refer=http%3A%2F%2Fwww.dailyfashion.cn&amp;app=2002&amp;size=f9999,10000&amp;q=a80&amp;n=0&amp;g=0n&amp;fmt=jpeg?sec=1644211934&amp;t=ffdffe9fc4263531d4cadd8b05370cc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256" y="4374597"/>
            <a:ext cx="3728746" cy="248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5960" y="2289398"/>
            <a:ext cx="2640777" cy="208004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28034" y="764182"/>
            <a:ext cx="11663966" cy="923330"/>
          </a:xfrm>
          <a:prstGeom prst="rect">
            <a:avLst/>
          </a:prstGeom>
          <a:solidFill>
            <a:srgbClr val="111415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Talk-show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结束后，将座椅移开，场景道具摆放在观众席。将中心店营造成秀场氛围，大部分区域布置成后台效果，打造沉浸体验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大秀自然少不了前期妆发造型，现场所有特邀嘉宾作为共创大秀的一份子，将由妆发老师精心打扮一番，闪亮登场</a:t>
            </a:r>
            <a:endParaRPr lang="en-US" altLang="zh-CN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根据现场嘉宾进行分组，由外聘模特现场即兴教学，走秀知识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动作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表情管理小课堂，在让嘉宾参与同时又可以获得时尚知识，与品牌共同成长</a:t>
            </a:r>
            <a:endParaRPr lang="zh-CN" altLang="en-US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26579" y="1107291"/>
            <a:ext cx="12165421" cy="5572479"/>
            <a:chOff x="26579" y="1268760"/>
            <a:chExt cx="11812913" cy="541101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79" y="1290158"/>
              <a:ext cx="2807536" cy="537879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6177" y="1284258"/>
              <a:ext cx="2675273" cy="5383373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502" y="1268760"/>
              <a:ext cx="2691715" cy="541101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30625" y="1290098"/>
              <a:ext cx="1685168" cy="2088533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35920" y="3872786"/>
              <a:ext cx="1711269" cy="2794350"/>
            </a:xfrm>
            <a:prstGeom prst="rect">
              <a:avLst/>
            </a:prstGeom>
          </p:spPr>
        </p:pic>
        <p:grpSp>
          <p:nvGrpSpPr>
            <p:cNvPr id="33" name="组合 32"/>
            <p:cNvGrpSpPr/>
            <p:nvPr/>
          </p:nvGrpSpPr>
          <p:grpSpPr>
            <a:xfrm>
              <a:off x="9917594" y="1282099"/>
              <a:ext cx="1921898" cy="5390551"/>
              <a:chOff x="9917594" y="1668161"/>
              <a:chExt cx="1784255" cy="5004489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6"/>
              <a:srcRect b="14201"/>
              <a:stretch>
                <a:fillRect/>
              </a:stretch>
            </p:blipFill>
            <p:spPr>
              <a:xfrm>
                <a:off x="9932961" y="2679112"/>
                <a:ext cx="1746142" cy="2247255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917594" y="4929562"/>
                <a:ext cx="1774551" cy="1743088"/>
              </a:xfrm>
              <a:prstGeom prst="rect">
                <a:avLst/>
              </a:prstGeom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 rotWithShape="1">
              <a:blip r:embed="rId8"/>
              <a:srcRect t="27480" b="15439"/>
              <a:stretch>
                <a:fillRect/>
              </a:stretch>
            </p:blipFill>
            <p:spPr>
              <a:xfrm>
                <a:off x="9918424" y="1668161"/>
                <a:ext cx="1783425" cy="1534671"/>
              </a:xfrm>
              <a:prstGeom prst="rect">
                <a:avLst/>
              </a:prstGeom>
            </p:spPr>
          </p:pic>
        </p:grpSp>
      </p:grpSp>
      <p:sp>
        <p:nvSpPr>
          <p:cNvPr id="22" name="矩形 21"/>
          <p:cNvSpPr/>
          <p:nvPr/>
        </p:nvSpPr>
        <p:spPr>
          <a:xfrm>
            <a:off x="476249" y="837836"/>
            <a:ext cx="112252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现场嘉宾可在自制特调饮品同时，抵达“后台”进行妆容服饰的准备，现场自选配饰，提供以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LOGO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色为主色调的配饰</a:t>
            </a:r>
            <a:endParaRPr lang="zh-CN" altLang="en-US" sz="1200" dirty="0">
              <a:solidFill>
                <a:srgbClr val="F664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秀前筹备装饰配件推荐</a:t>
            </a:r>
            <a:endParaRPr lang="en-US" altLang="zh-CN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24" name="Shape 746"/>
          <p:cNvSpPr txBox="1"/>
          <p:nvPr/>
        </p:nvSpPr>
        <p:spPr>
          <a:xfrm>
            <a:off x="47328" y="3068960"/>
            <a:ext cx="12144672" cy="1071311"/>
          </a:xfrm>
          <a:prstGeom prst="rect">
            <a:avLst/>
          </a:prstGeom>
          <a:solidFill>
            <a:srgbClr val="000000">
              <a:alpha val="72549"/>
            </a:srgbClr>
          </a:solidFill>
          <a:ln>
            <a:noFill/>
          </a:ln>
        </p:spPr>
        <p:txBody>
          <a:bodyPr lIns="45713" tIns="22850" rIns="45713" bIns="2285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5500" hangingPunct="0"/>
            <a:r>
              <a:rPr lang="en-US" altLang="zh-CN" sz="8000" dirty="0">
                <a:solidFill>
                  <a:srgbClr val="F66400"/>
                </a:solidFill>
                <a:latin typeface="Lynkco Type Medium" pitchFamily="2" charset="0"/>
                <a:ea typeface="微软雅黑" panose="020B0503020204020204" pitchFamily="34" charset="-122"/>
              </a:rPr>
              <a:t>ZEEKR</a:t>
            </a:r>
            <a:r>
              <a:rPr lang="zh-CN" altLang="en-US" sz="8000" dirty="0">
                <a:solidFill>
                  <a:srgbClr val="F66400"/>
                </a:solidFill>
                <a:latin typeface="Lynkco Type Medium" pitchFamily="2" charset="0"/>
                <a:ea typeface="微软雅黑" panose="020B0503020204020204" pitchFamily="34" charset="-122"/>
              </a:rPr>
              <a:t> </a:t>
            </a:r>
            <a:r>
              <a:rPr lang="en-US" altLang="zh-CN" sz="8000" dirty="0">
                <a:solidFill>
                  <a:srgbClr val="F66400"/>
                </a:solidFill>
                <a:latin typeface="Lynkco Type Medium" pitchFamily="2" charset="0"/>
                <a:ea typeface="微软雅黑" panose="020B0503020204020204" pitchFamily="34" charset="-122"/>
              </a:rPr>
              <a:t>SHOW</a:t>
            </a:r>
            <a:endParaRPr lang="en-US" altLang="zh-CN" sz="8000" dirty="0">
              <a:solidFill>
                <a:srgbClr val="F66400"/>
              </a:solidFill>
              <a:latin typeface="Lynkco Type Medium" pitchFamily="2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7"/>
          <a:stretch>
            <a:fillRect/>
          </a:stretch>
        </p:blipFill>
        <p:spPr>
          <a:xfrm>
            <a:off x="-51516" y="1371600"/>
            <a:ext cx="9662885" cy="54864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76249" y="837836"/>
            <a:ext cx="11225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筹备完毕后，全体极氪伙伴在模特的引领下，穿戴完备进入秀场，一场潮流共创大秀拉开序幕。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现场音乐，通过前期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H5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收集的嘉宾上传的声音，由编曲老师编曲再创作而成，音乐作为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BGM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结合现场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DJ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营造大秀氛围。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秀场表演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PARTY</a:t>
            </a:r>
            <a:endParaRPr lang="en-US" altLang="zh-CN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096356" y="1354528"/>
            <a:ext cx="3095644" cy="5503472"/>
            <a:chOff x="8134803" y="1354528"/>
            <a:chExt cx="3095644" cy="550347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37472" y="1354528"/>
              <a:ext cx="3092975" cy="308256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34803" y="4422098"/>
              <a:ext cx="3082835" cy="24359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46269" y="777876"/>
            <a:ext cx="112252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安总邀请嘉宾一起，将</a:t>
            </a:r>
            <a:r>
              <a:rPr lang="zh-CN" altLang="en-US" sz="1200" dirty="0">
                <a:solidFill>
                  <a:srgbClr val="F66400"/>
                </a:solidFill>
                <a:latin typeface="Lynkco Type" pitchFamily="2" charset="0"/>
                <a:ea typeface="方正兰亭黑简体" panose="02000000000000000000" pitchFamily="2" charset="-122"/>
              </a:rPr>
              <a:t>秀氪卡</a:t>
            </a:r>
            <a:r>
              <a:rPr lang="en-US" altLang="zh-CN" sz="1200" dirty="0">
                <a:solidFill>
                  <a:srgbClr val="F66400"/>
                </a:solidFill>
                <a:latin typeface="Lynkco Type" pitchFamily="2" charset="0"/>
                <a:ea typeface="方正兰亭黑简体" panose="02000000000000000000" pitchFamily="2" charset="-122"/>
              </a:rPr>
              <a:t>Z-card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插入定制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ZEEKR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LOGO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装置中，共同点亮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LOGO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收官仪式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LOGO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点亮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&amp;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合影留念</a:t>
            </a:r>
            <a:endParaRPr lang="en-US" altLang="zh-CN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46269" y="777876"/>
            <a:ext cx="112252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安总邀请嘉宾一起，将</a:t>
            </a:r>
            <a:r>
              <a:rPr lang="zh-CN" altLang="en-US" sz="1200" dirty="0">
                <a:solidFill>
                  <a:srgbClr val="F66400"/>
                </a:solidFill>
                <a:latin typeface="Lynkco Type" pitchFamily="2" charset="0"/>
                <a:ea typeface="方正兰亭黑简体" panose="02000000000000000000" pitchFamily="2" charset="-122"/>
              </a:rPr>
              <a:t>秀氪卡</a:t>
            </a:r>
            <a:r>
              <a:rPr lang="en-US" altLang="zh-CN" sz="1200" dirty="0">
                <a:solidFill>
                  <a:srgbClr val="F66400"/>
                </a:solidFill>
                <a:latin typeface="Lynkco Type" pitchFamily="2" charset="0"/>
                <a:ea typeface="方正兰亭黑简体" panose="02000000000000000000" pitchFamily="2" charset="-122"/>
              </a:rPr>
              <a:t>Z-card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插入定制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ZEEKR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LOGO</a:t>
            </a:r>
            <a:r>
              <a:rPr lang="zh-CN" altLang="en-US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装置中，共同点亮</a:t>
            </a:r>
            <a:r>
              <a:rPr lang="en-US" altLang="zh-CN" sz="1200" dirty="0">
                <a:solidFill>
                  <a:srgbClr val="F664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LOGO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收官仪式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LOGO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点亮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&amp;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合影留念</a:t>
            </a:r>
            <a:endParaRPr lang="en-US" altLang="zh-CN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289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ZEEKR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SHOW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–</a:t>
            </a:r>
            <a:r>
              <a:rPr kumimoji="1" lang="zh-CN" altLang="en-US" sz="2400" dirty="0">
                <a:solidFill>
                  <a:schemeClr val="bg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合影留念</a:t>
            </a:r>
            <a:endParaRPr lang="en-US" altLang="zh-CN" sz="2400" dirty="0">
              <a:solidFill>
                <a:schemeClr val="bg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6249" y="837836"/>
            <a:ext cx="112252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仪式结束，安总邀请嘉宾围绕</a:t>
            </a:r>
            <a:r>
              <a:rPr lang="en-US" altLang="zh-CN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logo</a:t>
            </a:r>
            <a:r>
              <a:rPr lang="zh-CN" altLang="en-US" sz="1200" dirty="0">
                <a:solidFill>
                  <a:srgbClr val="F66400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</a:rPr>
              <a:t>墙合影，在此，活动划下完美句号。</a:t>
            </a:r>
            <a:endParaRPr lang="en-US" altLang="zh-CN" sz="1200" dirty="0">
              <a:solidFill>
                <a:srgbClr val="F66400"/>
              </a:solidFill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alphaModFix amt="35000"/>
          </a:blip>
          <a:srcRect l="31436" t="432" r="23538" b="6031"/>
          <a:stretch>
            <a:fillRect/>
          </a:stretch>
        </p:blipFill>
        <p:spPr>
          <a:xfrm>
            <a:off x="3052917" y="2581293"/>
            <a:ext cx="3140064" cy="3489260"/>
          </a:xfrm>
          <a:prstGeom prst="rect">
            <a:avLst/>
          </a:prstGeom>
        </p:spPr>
      </p:pic>
      <p:sp>
        <p:nvSpPr>
          <p:cNvPr id="8" name="「001交付夜」"/>
          <p:cNvSpPr txBox="1"/>
          <p:nvPr/>
        </p:nvSpPr>
        <p:spPr>
          <a:xfrm>
            <a:off x="3545306" y="459347"/>
            <a:ext cx="4844715" cy="471924"/>
          </a:xfrm>
          <a:prstGeom prst="rect">
            <a:avLst/>
          </a:prstGeom>
          <a:solidFill>
            <a:srgbClr val="E56E2C"/>
          </a:solidFill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ctr">
              <a:defRPr sz="40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sz="24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「</a:t>
            </a:r>
            <a:r>
              <a:rPr lang="en-US" altLang="zh-CN" sz="24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ZEEKR</a:t>
            </a:r>
            <a:r>
              <a:rPr lang="zh-CN" altLang="en-US" sz="24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 </a:t>
            </a:r>
            <a:r>
              <a:rPr lang="en-US" altLang="zh-CN" sz="24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SHOW</a:t>
            </a:r>
            <a:r>
              <a:rPr lang="zh-CN" altLang="en-US" sz="2400" dirty="0">
                <a:latin typeface="FZLanTingHeiS-R-GB" panose="02000000000000000000" pitchFamily="2" charset="-122"/>
                <a:ea typeface="FZLanTingHeiS-R-GB" panose="02000000000000000000" pitchFamily="2" charset="-122"/>
                <a:cs typeface="Lynkco Type Regular"/>
                <a:sym typeface="Lynkco Type Regular"/>
              </a:rPr>
              <a:t>共创潮流大秀</a:t>
            </a:r>
            <a:r>
              <a:rPr sz="24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」</a:t>
            </a:r>
            <a:endParaRPr sz="24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18" name="CHAPTER 1"/>
          <p:cNvSpPr txBox="1"/>
          <p:nvPr/>
        </p:nvSpPr>
        <p:spPr>
          <a:xfrm>
            <a:off x="792458" y="1483892"/>
            <a:ext cx="2072683" cy="4103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Lynkco Type Medium"/>
                <a:ea typeface="Lynkco Type Medium"/>
                <a:cs typeface="Lynkco Type Medium"/>
                <a:sym typeface="Lynkco Type Medium"/>
              </a:defRPr>
            </a:lvl1pPr>
          </a:lstStyle>
          <a:p>
            <a:pPr algn="ctr"/>
            <a:r>
              <a:rPr sz="2000" spc="300" dirty="0"/>
              <a:t>CHAPTER 1</a:t>
            </a:r>
            <a:endParaRPr sz="2000" spc="300" dirty="0"/>
          </a:p>
        </p:txBody>
      </p:sp>
      <p:sp>
        <p:nvSpPr>
          <p:cNvPr id="19" name="「001交付夜」"/>
          <p:cNvSpPr txBox="1"/>
          <p:nvPr/>
        </p:nvSpPr>
        <p:spPr>
          <a:xfrm>
            <a:off x="693175" y="1933599"/>
            <a:ext cx="2271251" cy="471924"/>
          </a:xfrm>
          <a:prstGeom prst="rect">
            <a:avLst/>
          </a:prstGeom>
          <a:solidFill>
            <a:srgbClr val="E56E2C"/>
          </a:solidFill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ctr">
              <a:defRPr sz="40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lang="zh-CN" altLang="en-US" sz="24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话题性</a:t>
            </a:r>
            <a:endParaRPr sz="24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20" name="CHAPTER 1"/>
          <p:cNvSpPr txBox="1"/>
          <p:nvPr/>
        </p:nvSpPr>
        <p:spPr>
          <a:xfrm>
            <a:off x="3740180" y="1483893"/>
            <a:ext cx="2072683" cy="4103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Lynkco Type Medium"/>
                <a:ea typeface="Lynkco Type Medium"/>
                <a:cs typeface="Lynkco Type Medium"/>
                <a:sym typeface="Lynkco Type Medium"/>
              </a:defRPr>
            </a:lvl1pPr>
          </a:lstStyle>
          <a:p>
            <a:pPr algn="ctr"/>
            <a:r>
              <a:rPr sz="2000" spc="300" dirty="0"/>
              <a:t>CHAPTER </a:t>
            </a:r>
            <a:r>
              <a:rPr lang="en-US" altLang="zh-CN" sz="2000" spc="300" dirty="0"/>
              <a:t>2</a:t>
            </a:r>
            <a:endParaRPr sz="2000" spc="300" dirty="0"/>
          </a:p>
        </p:txBody>
      </p:sp>
      <p:sp>
        <p:nvSpPr>
          <p:cNvPr id="21" name="「001交付夜」"/>
          <p:cNvSpPr txBox="1"/>
          <p:nvPr/>
        </p:nvSpPr>
        <p:spPr>
          <a:xfrm>
            <a:off x="3052917" y="1933599"/>
            <a:ext cx="3126210" cy="471924"/>
          </a:xfrm>
          <a:prstGeom prst="rect">
            <a:avLst/>
          </a:prstGeom>
          <a:solidFill>
            <a:srgbClr val="E56E2C"/>
          </a:solidFill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ctr">
              <a:defRPr sz="40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lang="zh-CN" altLang="en-US" sz="24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延续性</a:t>
            </a:r>
            <a:endParaRPr sz="24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22" name="CHAPTER 1"/>
          <p:cNvSpPr txBox="1"/>
          <p:nvPr/>
        </p:nvSpPr>
        <p:spPr>
          <a:xfrm>
            <a:off x="7958171" y="1483893"/>
            <a:ext cx="2072683" cy="4103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Lynkco Type Medium"/>
                <a:ea typeface="Lynkco Type Medium"/>
                <a:cs typeface="Lynkco Type Medium"/>
                <a:sym typeface="Lynkco Type Medium"/>
              </a:defRPr>
            </a:lvl1pPr>
          </a:lstStyle>
          <a:p>
            <a:pPr algn="ctr"/>
            <a:r>
              <a:rPr sz="2000" spc="300" dirty="0"/>
              <a:t>CHAPTER </a:t>
            </a:r>
            <a:r>
              <a:rPr lang="en-US" altLang="zh-CN" sz="2000" spc="300" dirty="0"/>
              <a:t>3</a:t>
            </a:r>
            <a:endParaRPr sz="2000" spc="300" dirty="0"/>
          </a:p>
        </p:txBody>
      </p:sp>
      <p:sp>
        <p:nvSpPr>
          <p:cNvPr id="23" name="「001交付夜」"/>
          <p:cNvSpPr txBox="1"/>
          <p:nvPr/>
        </p:nvSpPr>
        <p:spPr>
          <a:xfrm>
            <a:off x="6289964" y="1933599"/>
            <a:ext cx="5435004" cy="471924"/>
          </a:xfrm>
          <a:prstGeom prst="rect">
            <a:avLst/>
          </a:prstGeom>
          <a:solidFill>
            <a:srgbClr val="E56E2C"/>
          </a:solidFill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ctr">
              <a:defRPr sz="4000">
                <a:latin typeface="FZLanTingHeiS-EL-GB"/>
                <a:ea typeface="FZLanTingHeiS-EL-GB"/>
                <a:cs typeface="FZLanTingHeiS-EL-GB"/>
                <a:sym typeface="FZLanTingHeiS-EL-GB"/>
              </a:defRPr>
            </a:pPr>
            <a:r>
              <a:rPr lang="zh-CN" altLang="en-US" sz="24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原创性沉浸式体验</a:t>
            </a:r>
            <a:endParaRPr sz="24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74" y="2580967"/>
            <a:ext cx="2388171" cy="3510115"/>
          </a:xfrm>
          <a:prstGeom prst="rect">
            <a:avLst/>
          </a:prstGeom>
        </p:spPr>
      </p:pic>
      <p:sp>
        <p:nvSpPr>
          <p:cNvPr id="31" name="CHAPTER 1"/>
          <p:cNvSpPr txBox="1"/>
          <p:nvPr/>
        </p:nvSpPr>
        <p:spPr>
          <a:xfrm>
            <a:off x="851924" y="3772713"/>
            <a:ext cx="1919852" cy="1025922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Lynkco Type Medium"/>
                <a:ea typeface="Lynkco Type Medium"/>
                <a:cs typeface="Lynkco Type Medium"/>
                <a:sym typeface="Lynkco Type Medium"/>
              </a:defRPr>
            </a:lvl1pPr>
          </a:lstStyle>
          <a:p>
            <a:pPr algn="ctr"/>
            <a:r>
              <a:rPr lang="en-US" altLang="zh-CN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#</a:t>
            </a:r>
            <a:r>
              <a:rPr lang="zh-CN" altLang="en-US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那一天</a:t>
            </a:r>
            <a:endParaRPr lang="en-US" altLang="zh-CN" sz="20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 algn="ctr"/>
            <a:r>
              <a:rPr lang="zh-CN" altLang="en-US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极氪上海中心店</a:t>
            </a:r>
            <a:endParaRPr lang="en-US" altLang="zh-CN" sz="20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 algn="ctr"/>
            <a:r>
              <a:rPr lang="zh-CN" altLang="en-US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全都是超模</a:t>
            </a:r>
            <a:endParaRPr lang="en-US" altLang="zh-CN" sz="20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32" name="CHAPTER 1"/>
          <p:cNvSpPr txBox="1"/>
          <p:nvPr/>
        </p:nvSpPr>
        <p:spPr>
          <a:xfrm>
            <a:off x="3417672" y="3772713"/>
            <a:ext cx="2567492" cy="1025922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Lynkco Type Medium"/>
                <a:ea typeface="Lynkco Type Medium"/>
                <a:cs typeface="Lynkco Type Medium"/>
                <a:sym typeface="Lynkco Type Medium"/>
              </a:defRPr>
            </a:lvl1pPr>
          </a:lstStyle>
          <a:p>
            <a:pPr algn="ctr"/>
            <a:r>
              <a:rPr lang="zh-CN" altLang="en-US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前期活动素材融入</a:t>
            </a:r>
            <a:endParaRPr lang="en-US" altLang="zh-CN" sz="20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 algn="ctr"/>
            <a:r>
              <a:rPr lang="zh-CN" altLang="en-US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更高规格更炸裂的</a:t>
            </a:r>
            <a:endParaRPr lang="en-US" altLang="zh-CN" sz="20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 algn="ctr"/>
            <a:r>
              <a:rPr lang="zh-CN" altLang="en-US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集大成表现</a:t>
            </a:r>
            <a:endParaRPr lang="en-US" altLang="zh-CN" sz="20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6254135" y="2576665"/>
            <a:ext cx="5456084" cy="3515716"/>
          </a:xfrm>
          <a:prstGeom prst="rect">
            <a:avLst/>
          </a:prstGeom>
        </p:spPr>
      </p:pic>
      <p:sp>
        <p:nvSpPr>
          <p:cNvPr id="34" name="CHAPTER 1"/>
          <p:cNvSpPr txBox="1"/>
          <p:nvPr/>
        </p:nvSpPr>
        <p:spPr>
          <a:xfrm>
            <a:off x="7698431" y="3618825"/>
            <a:ext cx="2567492" cy="1333698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>
              <a:defRPr sz="3000">
                <a:latin typeface="Lynkco Type Medium"/>
                <a:ea typeface="Lynkco Type Medium"/>
                <a:cs typeface="Lynkco Type Medium"/>
                <a:sym typeface="Lynkco Type Medium"/>
              </a:defRPr>
            </a:lvl1pPr>
          </a:lstStyle>
          <a:p>
            <a:pPr algn="ctr"/>
            <a:r>
              <a:rPr lang="zh-CN" altLang="en-US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我是模特</a:t>
            </a:r>
            <a:endParaRPr lang="en-US" altLang="zh-CN" sz="20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 algn="ctr"/>
            <a:r>
              <a:rPr lang="zh-CN" altLang="en-US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我是设计师</a:t>
            </a:r>
            <a:endParaRPr lang="en-US" altLang="zh-CN" sz="20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 algn="ctr"/>
            <a:r>
              <a:rPr lang="zh-CN" altLang="en-US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我甚至还是音乐人</a:t>
            </a:r>
            <a:endParaRPr lang="en-US" altLang="zh-CN" sz="20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 algn="ctr"/>
            <a:r>
              <a:rPr lang="zh-CN" altLang="en-US" sz="20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一切极致，一起打造</a:t>
            </a:r>
            <a:endParaRPr lang="en-US" altLang="zh-CN" sz="20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6" name="1"/>
          <p:cNvSpPr txBox="1"/>
          <p:nvPr/>
        </p:nvSpPr>
        <p:spPr>
          <a:xfrm>
            <a:off x="6298537" y="-406400"/>
            <a:ext cx="2836220" cy="774571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100000">
                <a:solidFill>
                  <a:srgbClr val="E56E2C">
                    <a:alpha val="22000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lang="en-US" altLang="zh-CN" sz="50000" dirty="0"/>
              <a:t>5</a:t>
            </a:r>
            <a:endParaRPr sz="50000" dirty="0"/>
          </a:p>
        </p:txBody>
      </p:sp>
      <p:sp>
        <p:nvSpPr>
          <p:cNvPr id="267" name="项目需求"/>
          <p:cNvSpPr txBox="1"/>
          <p:nvPr/>
        </p:nvSpPr>
        <p:spPr>
          <a:xfrm>
            <a:off x="6079810" y="3025775"/>
            <a:ext cx="3604971" cy="882293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100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lang="zh-CN" altLang="en-US" sz="5400" dirty="0">
                <a:solidFill>
                  <a:schemeClr val="bg1"/>
                </a:solidFill>
              </a:rPr>
              <a:t>运营管理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268" name="BRIEF RECAP"/>
          <p:cNvSpPr txBox="1"/>
          <p:nvPr/>
        </p:nvSpPr>
        <p:spPr>
          <a:xfrm>
            <a:off x="6092227" y="3773200"/>
            <a:ext cx="3671706" cy="60529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spAutoFit/>
          </a:bodyPr>
          <a:lstStyle>
            <a:lvl1pPr>
              <a:defRPr sz="70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lang="en-GB" altLang="zh-CN" sz="3600" dirty="0">
                <a:solidFill>
                  <a:schemeClr val="bg1"/>
                </a:solidFill>
                <a:latin typeface="Lynkco Type" pitchFamily="2" charset="0"/>
              </a:rPr>
              <a:t>OPERATION PLAN</a:t>
            </a:r>
            <a:endParaRPr lang="en-GB" altLang="zh-CN" sz="3600" dirty="0">
              <a:solidFill>
                <a:schemeClr val="bg1"/>
              </a:solidFill>
              <a:latin typeface="Lynkco Type" pitchFamily="2" charset="0"/>
            </a:endParaRPr>
          </a:p>
        </p:txBody>
      </p:sp>
      <p:pic>
        <p:nvPicPr>
          <p:cNvPr id="269" name="辅助图形ai文件0513-14.png" descr="辅助图形ai文件0513-14.png"/>
          <p:cNvPicPr>
            <a:picLocks noChangeAspect="1"/>
          </p:cNvPicPr>
          <p:nvPr/>
        </p:nvPicPr>
        <p:blipFill>
          <a:blip r:embed="rId1">
            <a:alphaModFix amt="45228"/>
          </a:blip>
          <a:stretch>
            <a:fillRect/>
          </a:stretch>
        </p:blipFill>
        <p:spPr>
          <a:xfrm rot="16200000">
            <a:off x="-4060966" y="655090"/>
            <a:ext cx="12192001" cy="4376126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1"/>
          </p:nvPr>
        </p:nvSpPr>
        <p:spPr>
          <a:xfrm>
            <a:off x="445110" y="405237"/>
            <a:ext cx="4036738" cy="359038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2400" b="0" dirty="0"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项目时间规划安排</a:t>
            </a:r>
            <a:endParaRPr lang="zh-CN" altLang="en-US" sz="2400" b="0" dirty="0"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89396" y="798354"/>
          <a:ext cx="11333409" cy="5061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945"/>
                <a:gridCol w="888643"/>
                <a:gridCol w="1068946"/>
                <a:gridCol w="1339403"/>
                <a:gridCol w="1506828"/>
                <a:gridCol w="953037"/>
                <a:gridCol w="566670"/>
                <a:gridCol w="862885"/>
                <a:gridCol w="1390918"/>
                <a:gridCol w="1030309"/>
                <a:gridCol w="1081825"/>
              </a:tblGrid>
              <a:tr h="30966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阶段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rgbClr val="F76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项目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rgbClr val="F764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1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月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rgbClr val="F76400"/>
                    </a:solidFill>
                  </a:tcPr>
                </a:tc>
                <a:tc hMerge="1">
                  <a:tcPr anchor="ctr">
                    <a:solidFill>
                      <a:srgbClr val="F764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 anchor="ctr">
                    <a:solidFill>
                      <a:srgbClr val="F764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2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月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rgbClr val="F76400"/>
                    </a:solidFill>
                  </a:tcPr>
                </a:tc>
                <a:tc hMerge="1">
                  <a:tcPr/>
                </a:tc>
                <a:tc hMerge="1">
                  <a:tcPr anchor="ctr">
                    <a:solidFill>
                      <a:srgbClr val="F76400"/>
                    </a:solidFill>
                  </a:tcPr>
                </a:tc>
                <a:tc hMerge="1">
                  <a:tcPr anchor="ctr">
                    <a:solidFill>
                      <a:srgbClr val="F76400"/>
                    </a:solidFill>
                  </a:tcPr>
                </a:tc>
              </a:tr>
              <a:tr h="416214"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12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-16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16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-19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 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19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-24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24</a:t>
                      </a:r>
                      <a:r>
                        <a:rPr lang="zh-CN" altLang="en-US" sz="120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r>
                        <a:rPr lang="en-US" altLang="zh-CN" sz="120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-30</a:t>
                      </a:r>
                      <a:r>
                        <a:rPr lang="zh-CN" altLang="en-US" sz="120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31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1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-7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8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-10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12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12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月</a:t>
                      </a:r>
                      <a:r>
                        <a:rPr lang="en-US" altLang="zh-CN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13</a:t>
                      </a:r>
                      <a:r>
                        <a:rPr lang="zh-CN" altLang="en-US" sz="12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日</a:t>
                      </a:r>
                      <a:endParaRPr lang="zh-CN" altLang="en-US" sz="12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94763"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整体项目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竞标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中标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-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项目启动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rowSpan="13" gridSpan="2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春节假期</a:t>
                      </a:r>
                      <a:endParaRPr lang="zh-CN" altLang="en-US" sz="1000" dirty="0"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solidFill>
                      <a:srgbClr val="BFBEBF"/>
                    </a:solidFill>
                  </a:tcPr>
                </a:tc>
                <a:tc rowSpan="13" hMerge="1">
                  <a:tcPr anchor="ctr">
                    <a:solidFill>
                      <a:srgbClr val="BFBE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76400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08:00-15:00</a:t>
                      </a:r>
                      <a:endParaRPr lang="en-US" altLang="zh-CN" sz="1000" dirty="0">
                        <a:solidFill>
                          <a:srgbClr val="F76400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  <a:p>
                      <a:pPr algn="ctr"/>
                      <a:r>
                        <a:rPr lang="zh-CN" altLang="en-US" sz="1000" dirty="0">
                          <a:solidFill>
                            <a:srgbClr val="F76400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现场彩排</a:t>
                      </a:r>
                      <a:endParaRPr lang="zh-CN" altLang="en-US" sz="1000" dirty="0">
                        <a:solidFill>
                          <a:srgbClr val="F76400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</a:tr>
              <a:tr h="261168">
                <a:tc rowSpan="4"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创意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方案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124271" marR="124271" marT="62136" marB="62136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方案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确认方案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细化执行方案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 gridSpan="2">
                  <a:tcPr anchor="ctr">
                    <a:solidFill>
                      <a:srgbClr val="BFBEBF"/>
                    </a:solidFill>
                  </a:tcPr>
                </a:tc>
                <a:tc vMerge="1" hMerge="1">
                  <a:tcPr anchor="ctr">
                    <a:solidFill>
                      <a:srgbClr val="BFBE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 anchor="ctr">
                    <a:noFill/>
                  </a:tcPr>
                </a:tc>
              </a:tr>
              <a:tr h="394763">
                <a:tc vMerge="1"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内容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互动创意形式确认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内容细化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资源落实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 gridSpan="2">
                  <a:tcPr anchor="ctr">
                    <a:solidFill>
                      <a:srgbClr val="BFBEBF"/>
                    </a:solidFill>
                  </a:tcPr>
                </a:tc>
                <a:tc vMerge="1" hMerge="1">
                  <a:tcPr anchor="ctr">
                    <a:solidFill>
                      <a:srgbClr val="BFBE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VIP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及特邀嘉宾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KN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产出确认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彩排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 anchor="ctr">
                    <a:noFill/>
                  </a:tcPr>
                </a:tc>
              </a:tr>
              <a:tr h="342525">
                <a:tc vMerge="1"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视频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客户提供素材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视频脚本输出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A/Bcopy</a:t>
                      </a: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 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 gridSpan="2">
                  <a:tcPr anchor="ctr">
                    <a:solidFill>
                      <a:srgbClr val="BFBEBF"/>
                    </a:solidFill>
                  </a:tcPr>
                </a:tc>
                <a:tc vMerge="1" hMerge="1">
                  <a:tcPr anchor="ctr">
                    <a:solidFill>
                      <a:srgbClr val="BFBE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成片输出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彩排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 anchor="ctr">
                    <a:noFill/>
                  </a:tcPr>
                </a:tc>
              </a:tr>
              <a:tr h="261168">
                <a:tc vMerge="1">
                  <a:tcPr marL="124271" marR="124271" marT="62136" marB="62136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编曲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曲风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demo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确认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Z</a:t>
                      </a: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客素材提供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 gridSpan="2">
                  <a:tcPr/>
                </a:tc>
                <a:tc vMerge="1"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编曲输出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彩排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/>
                </a:tc>
              </a:tr>
              <a:tr h="394763">
                <a:tc rowSpan="8"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项目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执行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124271" marR="124271" marT="62136" marB="62136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场地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勘察复尺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/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调整方案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方案确认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材质确认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报批事宜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 gridSpan="2">
                  <a:tcPr anchor="ctr">
                    <a:solidFill>
                      <a:srgbClr val="BFBEBF"/>
                    </a:solidFill>
                  </a:tcPr>
                </a:tc>
                <a:tc vMerge="1" hMerge="1">
                  <a:tcPr anchor="ctr">
                    <a:solidFill>
                      <a:srgbClr val="BFBE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进场前沟通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 anchor="ctr">
                    <a:noFill/>
                  </a:tcPr>
                </a:tc>
              </a:tr>
              <a:tr h="0">
                <a:tc vMerge="1">
                  <a:tcP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物料设计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zh-CN" altLang="en-US" sz="100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主形象确认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延展物料设计确认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及制作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大货制作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 gridSpan="2">
                  <a:tcPr anchor="ctr">
                    <a:solidFill>
                      <a:srgbClr val="BFBEBF"/>
                    </a:solidFill>
                  </a:tcPr>
                </a:tc>
                <a:tc vMerge="1" hMerge="1">
                  <a:tcPr anchor="ctr">
                    <a:solidFill>
                      <a:srgbClr val="BFBE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美工画面小样确认并制作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物料进场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 anchor="ctr">
                    <a:noFill/>
                  </a:tcPr>
                </a:tc>
              </a:tr>
              <a:tr h="289353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 gridSpan="2">
                  <a:tcPr/>
                </a:tc>
                <a:tc vMerge="1" hMerge="1">
                  <a:tcPr/>
                </a:tc>
                <a:tc vMerge="1">
                  <a:tcPr/>
                </a:tc>
                <a:tc vMerge="1">
                  <a:tcPr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76400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19:00-21:00</a:t>
                      </a:r>
                      <a:endParaRPr lang="en-US" altLang="zh-CN" sz="1000" dirty="0">
                        <a:solidFill>
                          <a:srgbClr val="F76400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  <a:p>
                      <a:pPr algn="ctr"/>
                      <a:r>
                        <a:rPr lang="zh-CN" altLang="en-US" sz="1000" dirty="0">
                          <a:solidFill>
                            <a:srgbClr val="F76400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现场活动</a:t>
                      </a:r>
                      <a:endParaRPr lang="zh-CN" altLang="en-US" sz="1000" dirty="0">
                        <a:solidFill>
                          <a:srgbClr val="F76400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</a:tr>
              <a:tr h="394763">
                <a:tc vMerge="1"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搭建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AV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制作物设计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确认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根据场地复尺进行调整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材料样板确认并制作展具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 gridSpan="2">
                  <a:tcPr anchor="ctr">
                    <a:solidFill>
                      <a:srgbClr val="BFBEBF"/>
                    </a:solidFill>
                  </a:tcPr>
                </a:tc>
                <a:tc vMerge="1" hMerge="1">
                  <a:tcPr anchor="ctr">
                    <a:solidFill>
                      <a:srgbClr val="BFBE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展具制作及运输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进场搭建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（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12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点前完成）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 anchor="ctr">
                    <a:noFill/>
                  </a:tcPr>
                </a:tc>
              </a:tr>
              <a:tr h="394763">
                <a:tc vMerge="1"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餐饮花艺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餐饮花艺方案调整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米其林厨师出品确认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&amp;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现场餐饮确认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花艺样式确认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 gridSpan="2">
                  <a:tcPr anchor="ctr">
                    <a:solidFill>
                      <a:srgbClr val="BFBEBF"/>
                    </a:solidFill>
                  </a:tcPr>
                </a:tc>
                <a:tc vMerge="1" hMerge="1">
                  <a:tcPr anchor="ctr">
                    <a:solidFill>
                      <a:srgbClr val="BFBE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餐椅打样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/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花艺准备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进场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 anchor="ctr">
                    <a:noFill/>
                  </a:tcPr>
                </a:tc>
              </a:tr>
              <a:tr h="394763">
                <a:tc vMerge="1"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互动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H5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形式及内容确认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H5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页面设计及程序开发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H5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程序运维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 gridSpan="2">
                  <a:tcPr anchor="ctr">
                    <a:solidFill>
                      <a:srgbClr val="BFBEBF"/>
                    </a:solidFill>
                  </a:tcPr>
                </a:tc>
                <a:tc vMerge="1" hMerge="1">
                  <a:tcPr anchor="ctr">
                    <a:solidFill>
                      <a:srgbClr val="BFBE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H5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程序运维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 anchor="ctr">
                    <a:noFill/>
                  </a:tcPr>
                </a:tc>
              </a:tr>
              <a:tr h="261168">
                <a:tc vMerge="1"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摄影摄像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根据活动内容制定拍摄计划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hMerge="1">
                  <a:tcPr anchor="ctr">
                    <a:noFill/>
                  </a:tcPr>
                </a:tc>
                <a:tc hMerge="1">
                  <a:tcPr anchor="ctr">
                    <a:noFill/>
                  </a:tcPr>
                </a:tc>
                <a:tc vMerge="1" gridSpan="2">
                  <a:tcPr anchor="ctr">
                    <a:solidFill>
                      <a:srgbClr val="BFBEBF"/>
                    </a:solidFill>
                  </a:tcPr>
                </a:tc>
                <a:tc vMerge="1" hMerge="1">
                  <a:tcPr anchor="ctr">
                    <a:solidFill>
                      <a:srgbClr val="BFBE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现场踩点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/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空境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 anchor="ctr">
                    <a:noFill/>
                  </a:tcPr>
                </a:tc>
              </a:tr>
              <a:tr h="394763">
                <a:tc vMerge="1"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/>
                          <a:ea typeface="FZLanTingHeiS-R-GB"/>
                          <a:cs typeface="FZLanTingHeiS-R-GB"/>
                          <a:sym typeface="FZLanTingHeiS-R-GB"/>
                        </a:rPr>
                        <a:t>第三方</a:t>
                      </a:r>
                      <a:endParaRPr sz="1000" dirty="0">
                        <a:solidFill>
                          <a:schemeClr val="tx1"/>
                        </a:solidFill>
                        <a:latin typeface="FZLanTingHeiS-R-GB"/>
                        <a:ea typeface="FZLanTingHeiS-R-GB"/>
                        <a:cs typeface="FZLanTingHeiS-R-GB"/>
                        <a:sym typeface="FZLanTingHeiS-R-GB"/>
                      </a:endParaRPr>
                    </a:p>
                  </a:txBody>
                  <a:tcPr marL="22528" marR="22528" marT="22528" marB="22528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人员资料提报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提报人员服装推荐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人员甄选确认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服装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/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妆容确认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服装采买制作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 gridSpan="2">
                  <a:tcPr anchor="ctr">
                    <a:solidFill>
                      <a:srgbClr val="BFBEBF"/>
                    </a:solidFill>
                  </a:tcPr>
                </a:tc>
                <a:tc vMerge="1" hMerge="1">
                  <a:tcPr anchor="ctr">
                    <a:solidFill>
                      <a:srgbClr val="BFBE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服装采买制作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/</a:t>
                      </a:r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运输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tx1"/>
                          </a:solidFill>
                          <a:latin typeface="FZLanTingHeiS-R-GB" panose="02000000000000000000" pitchFamily="2" charset="-122"/>
                          <a:ea typeface="FZLanTingHeiS-R-GB" panose="02000000000000000000" pitchFamily="2" charset="-122"/>
                        </a:rPr>
                        <a:t>现场彩排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FZLanTingHeiS-R-GB" panose="02000000000000000000" pitchFamily="2" charset="-122"/>
                        <a:ea typeface="FZLanTingHeiS-R-GB" panose="02000000000000000000" pitchFamily="2" charset="-122"/>
                      </a:endParaRPr>
                    </a:p>
                  </a:txBody>
                  <a:tcPr anchor="ctr">
                    <a:noFill/>
                  </a:tcPr>
                </a:tc>
                <a:tc vMerge="1"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46649FBD-AA3B-4ABA-A69A-4F42B8F9DCDB}" type="slidenum">
              <a:rPr lang="sv-SE" smtClean="0"/>
            </a:fld>
            <a:endParaRPr lang="sv-SE" dirty="0"/>
          </a:p>
        </p:txBody>
      </p:sp>
      <p:sp>
        <p:nvSpPr>
          <p:cNvPr id="7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tx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应急预案</a:t>
            </a:r>
            <a:endParaRPr lang="zh-CN" altLang="en-US" sz="2400" dirty="0">
              <a:solidFill>
                <a:schemeClr val="tx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38" name="圆角矩形"/>
          <p:cNvSpPr/>
          <p:nvPr/>
        </p:nvSpPr>
        <p:spPr>
          <a:xfrm>
            <a:off x="1286768" y="1197370"/>
            <a:ext cx="10154540" cy="2436999"/>
          </a:xfrm>
          <a:prstGeom prst="roundRect">
            <a:avLst>
              <a:gd name="adj" fmla="val 16590"/>
            </a:avLst>
          </a:prstGeom>
          <a:noFill/>
          <a:ln w="12700" cap="flat">
            <a:solidFill>
              <a:srgbClr val="F66400"/>
            </a:solidFill>
            <a:prstDash val="sysDash"/>
            <a:round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algn="l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200"/>
          </a:p>
        </p:txBody>
      </p:sp>
      <p:sp>
        <p:nvSpPr>
          <p:cNvPr id="39" name="圆角矩形"/>
          <p:cNvSpPr/>
          <p:nvPr/>
        </p:nvSpPr>
        <p:spPr>
          <a:xfrm>
            <a:off x="1717200" y="1893637"/>
            <a:ext cx="2069539" cy="631450"/>
          </a:xfrm>
          <a:prstGeom prst="roundRect">
            <a:avLst>
              <a:gd name="adj" fmla="val 16146"/>
            </a:avLst>
          </a:prstGeom>
          <a:solidFill>
            <a:srgbClr val="5F6B6B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algn="l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200"/>
          </a:p>
        </p:txBody>
      </p:sp>
      <p:sp>
        <p:nvSpPr>
          <p:cNvPr id="40" name="Staff who finds it out"/>
          <p:cNvSpPr txBox="1"/>
          <p:nvPr/>
        </p:nvSpPr>
        <p:spPr>
          <a:xfrm>
            <a:off x="1688450" y="1984245"/>
            <a:ext cx="207226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spAutoFit/>
          </a:bodyPr>
          <a:lstStyle/>
          <a:p>
            <a:pPr algn="ctr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 dirty="0">
                <a:latin typeface="FZLanTingHeiS-R-GB" panose="02000000000000000000" pitchFamily="2" charset="-122"/>
                <a:ea typeface="FZLanTingHeiS-R-GB" panose="02000000000000000000" pitchFamily="2" charset="-122"/>
              </a:rPr>
              <a:t>Staff who finds situation</a:t>
            </a:r>
            <a:endParaRPr sz="12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  <a:p>
            <a:pPr algn="ctr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 dirty="0" err="1">
                <a:latin typeface="FZLanTingHeiS-R-GB" panose="02000000000000000000" pitchFamily="2" charset="-122"/>
                <a:ea typeface="FZLanTingHeiS-R-GB" panose="02000000000000000000" pitchFamily="2" charset="-122"/>
              </a:rPr>
              <a:t>工作人员发现险情</a:t>
            </a:r>
            <a:endParaRPr sz="1200" dirty="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41" name="圆角矩形"/>
          <p:cNvSpPr/>
          <p:nvPr/>
        </p:nvSpPr>
        <p:spPr>
          <a:xfrm>
            <a:off x="4645657" y="1887767"/>
            <a:ext cx="1704274" cy="631450"/>
          </a:xfrm>
          <a:prstGeom prst="roundRect">
            <a:avLst>
              <a:gd name="adj" fmla="val 16146"/>
            </a:avLst>
          </a:prstGeom>
          <a:solidFill>
            <a:srgbClr val="5F6B6B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algn="l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200"/>
          </a:p>
        </p:txBody>
      </p:sp>
      <p:sp>
        <p:nvSpPr>
          <p:cNvPr id="42" name="圆角矩形"/>
          <p:cNvSpPr/>
          <p:nvPr/>
        </p:nvSpPr>
        <p:spPr>
          <a:xfrm>
            <a:off x="7194684" y="1900383"/>
            <a:ext cx="1420231" cy="631450"/>
          </a:xfrm>
          <a:prstGeom prst="roundRect">
            <a:avLst>
              <a:gd name="adj" fmla="val 16146"/>
            </a:avLst>
          </a:prstGeom>
          <a:solidFill>
            <a:srgbClr val="5F6B6B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200"/>
          </a:p>
        </p:txBody>
      </p:sp>
      <p:sp>
        <p:nvSpPr>
          <p:cNvPr id="43" name="TMCI"/>
          <p:cNvSpPr txBox="1"/>
          <p:nvPr/>
        </p:nvSpPr>
        <p:spPr>
          <a:xfrm>
            <a:off x="7215473" y="1980591"/>
            <a:ext cx="135810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spAutoFit/>
          </a:bodyPr>
          <a:lstStyle/>
          <a:p>
            <a:pPr algn="ctr" defTabSz="73152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ZEEKR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  <a:cs typeface="JDLangZhengTi"/>
              <a:sym typeface="JDLangZhengTi"/>
            </a:endParaRPr>
          </a:p>
          <a:p>
            <a:pPr algn="ctr" defTabSz="73152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极氪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grpSp>
        <p:nvGrpSpPr>
          <p:cNvPr id="44" name="成组"/>
          <p:cNvGrpSpPr/>
          <p:nvPr/>
        </p:nvGrpSpPr>
        <p:grpSpPr>
          <a:xfrm>
            <a:off x="8652227" y="2164751"/>
            <a:ext cx="518578" cy="1027828"/>
            <a:chOff x="0" y="0"/>
            <a:chExt cx="846988" cy="1678740"/>
          </a:xfrm>
        </p:grpSpPr>
        <p:sp>
          <p:nvSpPr>
            <p:cNvPr id="63" name="形状"/>
            <p:cNvSpPr/>
            <p:nvPr/>
          </p:nvSpPr>
          <p:spPr>
            <a:xfrm>
              <a:off x="-1" y="-1"/>
              <a:ext cx="846980" cy="1678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1600" extrusionOk="0">
                  <a:moveTo>
                    <a:pt x="0" y="19655"/>
                  </a:moveTo>
                  <a:lnTo>
                    <a:pt x="5127" y="17122"/>
                  </a:lnTo>
                  <a:lnTo>
                    <a:pt x="5127" y="18241"/>
                  </a:lnTo>
                  <a:cubicBezTo>
                    <a:pt x="13295" y="17288"/>
                    <a:pt x="19338" y="14172"/>
                    <a:pt x="20357" y="10387"/>
                  </a:cubicBezTo>
                  <a:cubicBezTo>
                    <a:pt x="21600" y="15002"/>
                    <a:pt x="15086" y="19318"/>
                    <a:pt x="5127" y="20480"/>
                  </a:cubicBezTo>
                  <a:lnTo>
                    <a:pt x="5127" y="21600"/>
                  </a:lnTo>
                  <a:close/>
                  <a:moveTo>
                    <a:pt x="20508" y="11507"/>
                  </a:moveTo>
                  <a:cubicBezTo>
                    <a:pt x="20508" y="6389"/>
                    <a:pt x="11326" y="2239"/>
                    <a:pt x="0" y="2239"/>
                  </a:cubicBezTo>
                  <a:lnTo>
                    <a:pt x="0" y="0"/>
                  </a:lnTo>
                  <a:cubicBezTo>
                    <a:pt x="11326" y="0"/>
                    <a:pt x="20508" y="4149"/>
                    <a:pt x="20508" y="9268"/>
                  </a:cubicBezTo>
                  <a:close/>
                </a:path>
              </a:pathLst>
            </a:custGeom>
            <a:solidFill>
              <a:srgbClr val="F66200"/>
            </a:solidFill>
            <a:ln w="12700" cap="flat">
              <a:noFill/>
              <a:miter lim="400000"/>
            </a:ln>
            <a:effectLst>
              <a:outerShdw blurRad="533400" dist="254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1800">
                  <a:latin typeface="FZLanTingHeiS-R-GB"/>
                  <a:ea typeface="FZLanTingHeiS-R-GB"/>
                  <a:cs typeface="FZLanTingHeiS-R-GB"/>
                  <a:sym typeface="FZLanTingHeiS-R-GB"/>
                </a:defRPr>
              </a:pPr>
              <a:endParaRPr sz="1200"/>
            </a:p>
          </p:txBody>
        </p:sp>
        <p:sp>
          <p:nvSpPr>
            <p:cNvPr id="64" name="形状"/>
            <p:cNvSpPr/>
            <p:nvPr/>
          </p:nvSpPr>
          <p:spPr>
            <a:xfrm>
              <a:off x="2" y="0"/>
              <a:ext cx="846986" cy="1094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11992"/>
                    <a:pt x="11929" y="4203"/>
                    <a:pt x="0" y="4203"/>
                  </a:cubicBezTo>
                  <a:lnTo>
                    <a:pt x="0" y="0"/>
                  </a:lnTo>
                  <a:cubicBezTo>
                    <a:pt x="11929" y="0"/>
                    <a:pt x="21600" y="7789"/>
                    <a:pt x="21600" y="17397"/>
                  </a:cubicBezTo>
                  <a:close/>
                </a:path>
              </a:pathLst>
            </a:custGeom>
            <a:solidFill>
              <a:srgbClr val="F662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1800">
                  <a:latin typeface="FZLanTingHeiS-R-GB"/>
                  <a:ea typeface="FZLanTingHeiS-R-GB"/>
                  <a:cs typeface="FZLanTingHeiS-R-GB"/>
                  <a:sym typeface="FZLanTingHeiS-R-GB"/>
                </a:defRPr>
              </a:pPr>
              <a:endParaRPr sz="1200"/>
            </a:p>
          </p:txBody>
        </p:sp>
      </p:grpSp>
      <p:sp>
        <p:nvSpPr>
          <p:cNvPr id="45" name="圆角矩形"/>
          <p:cNvSpPr/>
          <p:nvPr/>
        </p:nvSpPr>
        <p:spPr>
          <a:xfrm>
            <a:off x="9243953" y="2259735"/>
            <a:ext cx="1971466" cy="628981"/>
          </a:xfrm>
          <a:prstGeom prst="roundRect">
            <a:avLst>
              <a:gd name="adj" fmla="val 16209"/>
            </a:avLst>
          </a:prstGeom>
          <a:solidFill>
            <a:srgbClr val="5F6B6B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algn="l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200"/>
          </a:p>
        </p:txBody>
      </p:sp>
      <p:sp>
        <p:nvSpPr>
          <p:cNvPr id="46" name="Solutions or Advices"/>
          <p:cNvSpPr txBox="1"/>
          <p:nvPr/>
        </p:nvSpPr>
        <p:spPr>
          <a:xfrm>
            <a:off x="9102032" y="2342903"/>
            <a:ext cx="2174917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spAutoFit/>
          </a:bodyPr>
          <a:lstStyle/>
          <a:p>
            <a:pPr algn="ctr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Solutions or Advices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  <a:cs typeface="JDLangZhengTi"/>
              <a:sym typeface="JDLangZhengTi"/>
            </a:endParaRPr>
          </a:p>
          <a:p>
            <a:pPr algn="ctr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解决方案或建议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49" name="Team Leader"/>
          <p:cNvSpPr txBox="1"/>
          <p:nvPr/>
        </p:nvSpPr>
        <p:spPr>
          <a:xfrm>
            <a:off x="4627391" y="1963517"/>
            <a:ext cx="1642151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spAutoFit/>
          </a:bodyPr>
          <a:lstStyle/>
          <a:p>
            <a:pPr algn="ctr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Team Leader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  <a:cs typeface="JDLangZhengTi"/>
              <a:sym typeface="JDLangZhengTi"/>
            </a:endParaRPr>
          </a:p>
          <a:p>
            <a:pPr algn="ctr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项目负责人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51" name="圆角矩形"/>
          <p:cNvSpPr/>
          <p:nvPr/>
        </p:nvSpPr>
        <p:spPr>
          <a:xfrm>
            <a:off x="1759233" y="2781217"/>
            <a:ext cx="1947332" cy="631453"/>
          </a:xfrm>
          <a:prstGeom prst="roundRect">
            <a:avLst>
              <a:gd name="adj" fmla="val 16146"/>
            </a:avLst>
          </a:prstGeom>
          <a:solidFill>
            <a:srgbClr val="5F6B6B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200"/>
          </a:p>
        </p:txBody>
      </p:sp>
      <p:sp>
        <p:nvSpPr>
          <p:cNvPr id="52" name="圆角矩形"/>
          <p:cNvSpPr/>
          <p:nvPr/>
        </p:nvSpPr>
        <p:spPr>
          <a:xfrm>
            <a:off x="4605462" y="2781217"/>
            <a:ext cx="1704274" cy="631452"/>
          </a:xfrm>
          <a:prstGeom prst="roundRect">
            <a:avLst>
              <a:gd name="adj" fmla="val 16146"/>
            </a:avLst>
          </a:prstGeom>
          <a:solidFill>
            <a:srgbClr val="5F6B6B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algn="l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200"/>
          </a:p>
        </p:txBody>
      </p:sp>
      <p:sp>
        <p:nvSpPr>
          <p:cNvPr id="53" name="圆角矩形"/>
          <p:cNvSpPr/>
          <p:nvPr/>
        </p:nvSpPr>
        <p:spPr>
          <a:xfrm>
            <a:off x="7206177" y="2784017"/>
            <a:ext cx="1420231" cy="631452"/>
          </a:xfrm>
          <a:prstGeom prst="roundRect">
            <a:avLst>
              <a:gd name="adj" fmla="val 16146"/>
            </a:avLst>
          </a:prstGeom>
          <a:solidFill>
            <a:srgbClr val="5F6B6B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algn="l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200"/>
          </a:p>
        </p:txBody>
      </p:sp>
      <p:sp>
        <p:nvSpPr>
          <p:cNvPr id="54" name="TMCI"/>
          <p:cNvSpPr txBox="1"/>
          <p:nvPr/>
        </p:nvSpPr>
        <p:spPr>
          <a:xfrm>
            <a:off x="7191077" y="2876538"/>
            <a:ext cx="1358106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spAutoFit/>
          </a:bodyPr>
          <a:lstStyle/>
          <a:p>
            <a:pPr algn="ctr" defTabSz="73152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ZEEKR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  <a:cs typeface="JDLangZhengTi"/>
              <a:sym typeface="JDLangZhengTi"/>
            </a:endParaRPr>
          </a:p>
          <a:p>
            <a:pPr algn="ctr" defTabSz="73152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极氪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55" name="Staff who finds it out"/>
          <p:cNvSpPr txBox="1"/>
          <p:nvPr/>
        </p:nvSpPr>
        <p:spPr>
          <a:xfrm>
            <a:off x="1628426" y="2849593"/>
            <a:ext cx="2111677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spAutoFit/>
          </a:bodyPr>
          <a:lstStyle/>
          <a:p>
            <a:pPr algn="ctr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Staff who solve it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  <a:cs typeface="JDLangZhengTi"/>
              <a:sym typeface="JDLangZhengTi"/>
            </a:endParaRPr>
          </a:p>
          <a:p>
            <a:pPr algn="ctr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工作人员解决险情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56" name="Team Leader"/>
          <p:cNvSpPr txBox="1"/>
          <p:nvPr/>
        </p:nvSpPr>
        <p:spPr>
          <a:xfrm>
            <a:off x="4612314" y="2850067"/>
            <a:ext cx="164215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spAutoFit/>
          </a:bodyPr>
          <a:lstStyle/>
          <a:p>
            <a:pPr algn="ctr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Team Leader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  <a:cs typeface="JDLangZhengTi"/>
              <a:sym typeface="JDLangZhengTi"/>
            </a:endParaRPr>
          </a:p>
          <a:p>
            <a:pPr algn="ctr" defTabSz="1828800">
              <a:defRPr sz="1800"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>
                <a:latin typeface="FZLanTingHeiS-R-GB" panose="02000000000000000000" pitchFamily="2" charset="-122"/>
                <a:ea typeface="FZLanTingHeiS-R-GB" panose="02000000000000000000" pitchFamily="2" charset="-122"/>
              </a:rPr>
              <a:t>项目负责人</a:t>
            </a:r>
            <a:endParaRPr sz="1200">
              <a:latin typeface="FZLanTingHeiS-R-GB" panose="02000000000000000000" pitchFamily="2" charset="-122"/>
              <a:ea typeface="FZLanTingHeiS-R-GB" panose="02000000000000000000" pitchFamily="2" charset="-122"/>
            </a:endParaRPr>
          </a:p>
        </p:txBody>
      </p:sp>
      <p:sp>
        <p:nvSpPr>
          <p:cNvPr id="59" name="线条"/>
          <p:cNvSpPr/>
          <p:nvPr/>
        </p:nvSpPr>
        <p:spPr>
          <a:xfrm>
            <a:off x="3734201" y="3074559"/>
            <a:ext cx="825076" cy="4"/>
          </a:xfrm>
          <a:prstGeom prst="line">
            <a:avLst/>
          </a:prstGeom>
          <a:noFill/>
          <a:ln w="50800" cap="flat">
            <a:solidFill>
              <a:srgbClr val="80807F"/>
            </a:solidFill>
            <a:prstDash val="solid"/>
            <a:round/>
            <a:headEnd type="triangle" w="med" len="med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>
            <a:pPr algn="l" defTabSz="1828800">
              <a:defRPr sz="3600">
                <a:solidFill>
                  <a:srgbClr val="11131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1200"/>
          </a:p>
        </p:txBody>
      </p:sp>
      <p:sp>
        <p:nvSpPr>
          <p:cNvPr id="60" name="线条"/>
          <p:cNvSpPr/>
          <p:nvPr/>
        </p:nvSpPr>
        <p:spPr>
          <a:xfrm>
            <a:off x="6309736" y="3064387"/>
            <a:ext cx="882693" cy="7"/>
          </a:xfrm>
          <a:prstGeom prst="line">
            <a:avLst/>
          </a:prstGeom>
          <a:noFill/>
          <a:ln w="50800" cap="flat">
            <a:solidFill>
              <a:srgbClr val="80807F"/>
            </a:solidFill>
            <a:prstDash val="solid"/>
            <a:round/>
            <a:headEnd type="triangle" w="med" len="med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>
            <a:pPr algn="l" defTabSz="1828800">
              <a:defRPr sz="3600">
                <a:solidFill>
                  <a:srgbClr val="11131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1200"/>
          </a:p>
        </p:txBody>
      </p:sp>
      <p:sp>
        <p:nvSpPr>
          <p:cNvPr id="61" name="线条"/>
          <p:cNvSpPr/>
          <p:nvPr/>
        </p:nvSpPr>
        <p:spPr>
          <a:xfrm>
            <a:off x="3811447" y="2235933"/>
            <a:ext cx="825076" cy="4"/>
          </a:xfrm>
          <a:prstGeom prst="line">
            <a:avLst/>
          </a:prstGeom>
          <a:noFill/>
          <a:ln w="50800" cap="flat">
            <a:solidFill>
              <a:srgbClr val="80807F"/>
            </a:solidFill>
            <a:prstDash val="solid"/>
            <a:round/>
            <a:tailEnd type="triangle" w="med" len="med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>
            <a:pPr algn="l" defTabSz="1828800">
              <a:defRPr sz="3600">
                <a:solidFill>
                  <a:srgbClr val="11131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1200"/>
          </a:p>
        </p:txBody>
      </p:sp>
      <p:sp>
        <p:nvSpPr>
          <p:cNvPr id="62" name="线条"/>
          <p:cNvSpPr/>
          <p:nvPr/>
        </p:nvSpPr>
        <p:spPr>
          <a:xfrm>
            <a:off x="6340798" y="2235171"/>
            <a:ext cx="812297" cy="1"/>
          </a:xfrm>
          <a:prstGeom prst="line">
            <a:avLst/>
          </a:prstGeom>
          <a:noFill/>
          <a:ln w="50800" cap="flat">
            <a:solidFill>
              <a:srgbClr val="80807F"/>
            </a:solidFill>
            <a:prstDash val="solid"/>
            <a:round/>
            <a:tailEnd type="triangle" w="med" len="med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>
            <a:pPr algn="l" defTabSz="1828800">
              <a:defRPr sz="3600">
                <a:solidFill>
                  <a:srgbClr val="11131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1200"/>
          </a:p>
        </p:txBody>
      </p:sp>
      <p:sp>
        <p:nvSpPr>
          <p:cNvPr id="67" name="文本框 33"/>
          <p:cNvSpPr txBox="1"/>
          <p:nvPr/>
        </p:nvSpPr>
        <p:spPr>
          <a:xfrm>
            <a:off x="1386699" y="4038632"/>
            <a:ext cx="8473994" cy="149650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indent="82550" algn="l" defTabSz="1828800">
              <a:lnSpc>
                <a:spcPct val="125000"/>
              </a:lnSpc>
              <a:spcBef>
                <a:spcPts val="2800"/>
              </a:spcBef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800" dirty="0" err="1">
                <a:solidFill>
                  <a:schemeClr val="tx1"/>
                </a:solidFill>
              </a:rPr>
              <a:t>现场人群突发事件</a:t>
            </a:r>
            <a:endParaRPr sz="800" dirty="0">
              <a:solidFill>
                <a:schemeClr val="tx1"/>
              </a:solidFill>
            </a:endParaRPr>
          </a:p>
          <a:p>
            <a:pPr marR="86360" indent="100330" algn="l" defTabSz="1828800">
              <a:lnSpc>
                <a:spcPct val="125000"/>
              </a:lnSpc>
              <a:spcBef>
                <a:spcPts val="200"/>
              </a:spcBef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800" dirty="0">
                <a:solidFill>
                  <a:schemeClr val="tx1"/>
                </a:solidFill>
              </a:rPr>
              <a:t>1.当出现有不法人群故意闹事时，应马上报告现场活动总负责人并由保安前往劝阻。现场负责人应视情况的严重性，采取必要措施，如报警等。</a:t>
            </a:r>
            <a:endParaRPr sz="800" dirty="0">
              <a:solidFill>
                <a:schemeClr val="tx1"/>
              </a:solidFill>
            </a:endParaRPr>
          </a:p>
          <a:p>
            <a:pPr marR="86360" indent="100330" algn="l" defTabSz="1828800">
              <a:spcBef>
                <a:spcPts val="200"/>
              </a:spcBef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800" dirty="0">
                <a:solidFill>
                  <a:schemeClr val="tx1"/>
                </a:solidFill>
              </a:rPr>
              <a:t>2.在发现可疑人员或可疑物品时，迅速联络最近的运营工作人员进行监规，同时向活动负责人进行情况报告。</a:t>
            </a:r>
            <a:endParaRPr sz="800" dirty="0">
              <a:solidFill>
                <a:schemeClr val="tx1"/>
              </a:solidFill>
            </a:endParaRPr>
          </a:p>
          <a:p>
            <a:pPr indent="101600" algn="l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800" dirty="0">
              <a:solidFill>
                <a:schemeClr val="tx1"/>
              </a:solidFill>
            </a:endParaRPr>
          </a:p>
          <a:p>
            <a:pPr indent="101600" algn="l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800" dirty="0">
              <a:solidFill>
                <a:schemeClr val="tx1"/>
              </a:solidFill>
            </a:endParaRPr>
          </a:p>
          <a:p>
            <a:pPr marR="86360" indent="100330" algn="l" defTabSz="1828800">
              <a:spcBef>
                <a:spcPts val="200"/>
              </a:spcBef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800" dirty="0" err="1">
                <a:solidFill>
                  <a:schemeClr val="tx1"/>
                </a:solidFill>
              </a:rPr>
              <a:t>应急疏散及防火保障</a:t>
            </a:r>
            <a:endParaRPr sz="800" dirty="0">
              <a:solidFill>
                <a:schemeClr val="tx1"/>
              </a:solidFill>
            </a:endParaRPr>
          </a:p>
          <a:p>
            <a:pPr marR="86360" indent="100330" algn="l" defTabSz="1828800">
              <a:lnSpc>
                <a:spcPct val="125000"/>
              </a:lnSpc>
              <a:spcBef>
                <a:spcPts val="200"/>
              </a:spcBef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800" dirty="0">
                <a:solidFill>
                  <a:schemeClr val="tx1"/>
                </a:solidFill>
              </a:rPr>
              <a:t>1.预先与场地方面共同划定应急避难区域及应急疏散路线，设立路线牌。 </a:t>
            </a:r>
            <a:endParaRPr sz="800" dirty="0">
              <a:solidFill>
                <a:schemeClr val="tx1"/>
              </a:solidFill>
              <a:latin typeface="JDLangZhengTi"/>
              <a:ea typeface="JDLangZhengTi"/>
              <a:cs typeface="JDLangZhengTi"/>
              <a:sym typeface="JDLangZhengTi"/>
            </a:endParaRPr>
          </a:p>
          <a:p>
            <a:pPr marR="86360" indent="100330" algn="l" defTabSz="1828800">
              <a:lnSpc>
                <a:spcPct val="125000"/>
              </a:lnSpc>
              <a:spcBef>
                <a:spcPts val="200"/>
              </a:spcBef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800" dirty="0">
                <a:solidFill>
                  <a:schemeClr val="tx1"/>
                </a:solidFill>
              </a:rPr>
              <a:t>2.遇紧急情况，工作人员利用场地音响或手持扩音器进行广</a:t>
            </a:r>
            <a:r>
              <a:rPr sz="800" spc="-6" dirty="0">
                <a:solidFill>
                  <a:schemeClr val="tx1"/>
                </a:solidFill>
              </a:rPr>
              <a:t>播。如场地自身具有应急疏散计划</a:t>
            </a:r>
            <a:r>
              <a:rPr sz="800" dirty="0">
                <a:solidFill>
                  <a:schemeClr val="tx1"/>
                </a:solidFill>
              </a:rPr>
              <a:t>，</a:t>
            </a:r>
            <a:r>
              <a:rPr sz="800" spc="-6" dirty="0">
                <a:solidFill>
                  <a:schemeClr val="tx1"/>
                </a:solidFill>
              </a:rPr>
              <a:t>按场地计划方针进行疏散</a:t>
            </a:r>
            <a:endParaRPr sz="800" spc="-6" dirty="0">
              <a:solidFill>
                <a:schemeClr val="tx1"/>
              </a:solidFill>
            </a:endParaRPr>
          </a:p>
          <a:p>
            <a:pPr marR="86360" indent="100330" algn="l" defTabSz="1828800">
              <a:lnSpc>
                <a:spcPct val="125000"/>
              </a:lnSpc>
              <a:spcBef>
                <a:spcPts val="200"/>
              </a:spcBef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800" dirty="0">
                <a:solidFill>
                  <a:schemeClr val="tx1"/>
                </a:solidFill>
              </a:rPr>
              <a:t>3.针对庆典活动的场地和活动特点，制定防火守则，培训工作人员</a:t>
            </a:r>
            <a:r>
              <a:rPr sz="800" spc="-20" dirty="0">
                <a:solidFill>
                  <a:schemeClr val="tx1"/>
                </a:solidFill>
              </a:rPr>
              <a:t>。</a:t>
            </a:r>
            <a:r>
              <a:rPr sz="800" dirty="0">
                <a:solidFill>
                  <a:schemeClr val="tx1"/>
                </a:solidFill>
              </a:rPr>
              <a:t>在活动场地安放灭火器，并在活动前面向全部工作人员培训使用方法</a:t>
            </a:r>
            <a:endParaRPr sz="800" dirty="0">
              <a:solidFill>
                <a:schemeClr val="tx1"/>
              </a:solidFill>
            </a:endParaRPr>
          </a:p>
        </p:txBody>
      </p:sp>
      <p:sp>
        <p:nvSpPr>
          <p:cNvPr id="69" name="Any Emergency"/>
          <p:cNvSpPr txBox="1"/>
          <p:nvPr/>
        </p:nvSpPr>
        <p:spPr>
          <a:xfrm>
            <a:off x="3602028" y="1290298"/>
            <a:ext cx="5329554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spAutoFit/>
          </a:bodyPr>
          <a:lstStyle/>
          <a:p>
            <a:pPr algn="ctr" defTabSz="1828800">
              <a:defRPr sz="1800" spc="56">
                <a:solidFill>
                  <a:srgbClr val="111313"/>
                </a:solidFill>
                <a:effectLst>
                  <a:outerShdw blurRad="25400" rotWithShape="0">
                    <a:srgbClr val="000000">
                      <a:alpha val="43000"/>
                    </a:srgbClr>
                  </a:outerShdw>
                </a:effectLst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 dirty="0">
                <a:solidFill>
                  <a:schemeClr val="tx1"/>
                </a:solidFill>
              </a:rPr>
              <a:t>Any Emergency</a:t>
            </a:r>
            <a:endParaRPr sz="1200" spc="8" dirty="0">
              <a:solidFill>
                <a:schemeClr val="tx1"/>
              </a:solidFill>
            </a:endParaRPr>
          </a:p>
          <a:p>
            <a:pPr algn="ctr" defTabSz="1828800">
              <a:defRPr sz="1800" spc="56">
                <a:solidFill>
                  <a:srgbClr val="111313"/>
                </a:solidFill>
                <a:effectLst>
                  <a:outerShdw blurRad="25400" rotWithShape="0">
                    <a:srgbClr val="000000">
                      <a:alpha val="43000"/>
                    </a:srgbClr>
                  </a:outerShdw>
                </a:effectLst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200" dirty="0" err="1">
                <a:solidFill>
                  <a:schemeClr val="tx1"/>
                </a:solidFill>
              </a:rPr>
              <a:t>任何紧急情况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70" name="Report to"/>
          <p:cNvSpPr txBox="1"/>
          <p:nvPr/>
        </p:nvSpPr>
        <p:spPr>
          <a:xfrm>
            <a:off x="3882443" y="1987324"/>
            <a:ext cx="666204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8" tIns="45718" rIns="45718" bIns="45718" numCol="1" anchor="t">
            <a:spAutoFit/>
          </a:bodyPr>
          <a:lstStyle/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dirty="0">
                <a:solidFill>
                  <a:schemeClr val="tx1"/>
                </a:solidFill>
              </a:rPr>
              <a:t>Report to</a:t>
            </a:r>
            <a:endParaRPr lang="en-US" altLang="zh-CN" sz="1000" dirty="0">
              <a:solidFill>
                <a:schemeClr val="tx1"/>
              </a:solidFill>
            </a:endParaRPr>
          </a:p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000" dirty="0">
              <a:solidFill>
                <a:schemeClr val="tx1"/>
              </a:solidFill>
              <a:latin typeface="JDLangZhengTi"/>
              <a:ea typeface="JDLangZhengTi"/>
              <a:cs typeface="JDLangZhengTi"/>
              <a:sym typeface="JDLangZhengTi"/>
            </a:endParaRPr>
          </a:p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dirty="0" err="1">
                <a:solidFill>
                  <a:schemeClr val="tx1"/>
                </a:solidFill>
              </a:rPr>
              <a:t>报告</a:t>
            </a:r>
            <a:endParaRPr sz="1000" dirty="0">
              <a:solidFill>
                <a:schemeClr val="tx1"/>
              </a:solidFill>
            </a:endParaRPr>
          </a:p>
        </p:txBody>
      </p:sp>
      <p:sp>
        <p:nvSpPr>
          <p:cNvPr id="71" name="Report to"/>
          <p:cNvSpPr txBox="1"/>
          <p:nvPr/>
        </p:nvSpPr>
        <p:spPr>
          <a:xfrm>
            <a:off x="3882443" y="2769010"/>
            <a:ext cx="666204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8" tIns="45718" rIns="45718" bIns="45718" numCol="1" anchor="t">
            <a:spAutoFit/>
          </a:bodyPr>
          <a:lstStyle/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dirty="0">
                <a:solidFill>
                  <a:schemeClr val="tx1"/>
                </a:solidFill>
              </a:rPr>
              <a:t>Report to</a:t>
            </a:r>
            <a:endParaRPr lang="en-US" altLang="zh-CN" sz="1000" dirty="0">
              <a:solidFill>
                <a:schemeClr val="tx1"/>
              </a:solidFill>
            </a:endParaRPr>
          </a:p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000" dirty="0">
              <a:solidFill>
                <a:schemeClr val="tx1"/>
              </a:solidFill>
              <a:latin typeface="JDLangZhengTi"/>
              <a:ea typeface="JDLangZhengTi"/>
              <a:cs typeface="JDLangZhengTi"/>
              <a:sym typeface="JDLangZhengTi"/>
            </a:endParaRPr>
          </a:p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dirty="0" err="1">
                <a:solidFill>
                  <a:schemeClr val="tx1"/>
                </a:solidFill>
              </a:rPr>
              <a:t>报告</a:t>
            </a:r>
            <a:endParaRPr sz="1000" dirty="0">
              <a:solidFill>
                <a:schemeClr val="tx1"/>
              </a:solidFill>
            </a:endParaRPr>
          </a:p>
        </p:txBody>
      </p:sp>
      <p:sp>
        <p:nvSpPr>
          <p:cNvPr id="72" name="Report to"/>
          <p:cNvSpPr txBox="1"/>
          <p:nvPr/>
        </p:nvSpPr>
        <p:spPr>
          <a:xfrm>
            <a:off x="6503334" y="2769010"/>
            <a:ext cx="666204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8" tIns="45718" rIns="45718" bIns="45718" numCol="1" anchor="t">
            <a:spAutoFit/>
          </a:bodyPr>
          <a:lstStyle/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dirty="0">
                <a:solidFill>
                  <a:schemeClr val="tx1"/>
                </a:solidFill>
              </a:rPr>
              <a:t>Report to</a:t>
            </a:r>
            <a:endParaRPr lang="en-US" altLang="zh-CN" sz="1000" dirty="0">
              <a:solidFill>
                <a:schemeClr val="tx1"/>
              </a:solidFill>
            </a:endParaRPr>
          </a:p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000" dirty="0">
              <a:solidFill>
                <a:schemeClr val="tx1"/>
              </a:solidFill>
              <a:latin typeface="JDLangZhengTi"/>
              <a:ea typeface="JDLangZhengTi"/>
              <a:cs typeface="JDLangZhengTi"/>
              <a:sym typeface="JDLangZhengTi"/>
            </a:endParaRPr>
          </a:p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dirty="0" err="1">
                <a:solidFill>
                  <a:schemeClr val="tx1"/>
                </a:solidFill>
              </a:rPr>
              <a:t>报告</a:t>
            </a:r>
            <a:endParaRPr sz="1000" dirty="0">
              <a:solidFill>
                <a:schemeClr val="tx1"/>
              </a:solidFill>
            </a:endParaRPr>
          </a:p>
        </p:txBody>
      </p:sp>
      <p:sp>
        <p:nvSpPr>
          <p:cNvPr id="73" name="Report to"/>
          <p:cNvSpPr txBox="1"/>
          <p:nvPr/>
        </p:nvSpPr>
        <p:spPr>
          <a:xfrm>
            <a:off x="6427134" y="1976922"/>
            <a:ext cx="666204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8" tIns="45718" rIns="45718" bIns="45718" numCol="1" anchor="t">
            <a:spAutoFit/>
          </a:bodyPr>
          <a:lstStyle/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dirty="0">
                <a:solidFill>
                  <a:schemeClr val="tx1"/>
                </a:solidFill>
              </a:rPr>
              <a:t>Report to</a:t>
            </a:r>
            <a:endParaRPr lang="en-US" altLang="zh-CN" sz="1000" dirty="0">
              <a:solidFill>
                <a:schemeClr val="tx1"/>
              </a:solidFill>
            </a:endParaRPr>
          </a:p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endParaRPr sz="1000" dirty="0">
              <a:solidFill>
                <a:schemeClr val="tx1"/>
              </a:solidFill>
              <a:latin typeface="JDLangZhengTi"/>
              <a:ea typeface="JDLangZhengTi"/>
              <a:cs typeface="JDLangZhengTi"/>
              <a:sym typeface="JDLangZhengTi"/>
            </a:endParaRPr>
          </a:p>
          <a:p>
            <a:pPr algn="ctr" defTabSz="1828800">
              <a:defRPr sz="18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dirty="0" err="1">
                <a:solidFill>
                  <a:schemeClr val="tx1"/>
                </a:solidFill>
              </a:rPr>
              <a:t>报告</a:t>
            </a:r>
            <a:endParaRPr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46649FBD-AA3B-4ABA-A69A-4F42B8F9DCDB}" type="slidenum">
              <a:rPr lang="sv-SE" smtClean="0"/>
            </a:fld>
            <a:endParaRPr lang="sv-SE" dirty="0"/>
          </a:p>
        </p:txBody>
      </p:sp>
      <p:sp>
        <p:nvSpPr>
          <p:cNvPr id="7" name="文本占位符 9"/>
          <p:cNvSpPr txBox="1"/>
          <p:nvPr/>
        </p:nvSpPr>
        <p:spPr>
          <a:xfrm>
            <a:off x="445110" y="405237"/>
            <a:ext cx="11165304" cy="35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chemeClr val="tx1"/>
                </a:solidFill>
                <a:latin typeface="FZLanTingHeiS-DB1-GBK" panose="02000000000000000000" pitchFamily="2" charset="-122"/>
                <a:ea typeface="FZLanTingHeiS-DB1-GBK" panose="02000000000000000000" pitchFamily="2" charset="-122"/>
              </a:rPr>
              <a:t>应急预案</a:t>
            </a:r>
            <a:endParaRPr lang="zh-CN" altLang="en-US" sz="2400" dirty="0">
              <a:solidFill>
                <a:schemeClr val="tx1"/>
              </a:solidFill>
              <a:latin typeface="FZLanTingHeiS-DB1-GBK" panose="02000000000000000000" pitchFamily="2" charset="-122"/>
              <a:ea typeface="FZLanTingHeiS-DB1-GBK" panose="02000000000000000000" pitchFamily="2" charset="-122"/>
            </a:endParaRPr>
          </a:p>
        </p:txBody>
      </p:sp>
      <p:sp>
        <p:nvSpPr>
          <p:cNvPr id="37" name="矩形 9"/>
          <p:cNvSpPr/>
          <p:nvPr/>
        </p:nvSpPr>
        <p:spPr>
          <a:xfrm>
            <a:off x="417954" y="810841"/>
            <a:ext cx="11275282" cy="5063486"/>
          </a:xfrm>
          <a:prstGeom prst="rect">
            <a:avLst/>
          </a:prstGeom>
          <a:solidFill>
            <a:srgbClr val="E2E5DE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 hangingPunct="0">
              <a:defRPr sz="36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3600" kern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7" name="图片 8" descr="图片 8"/>
          <p:cNvPicPr>
            <a:picLocks noChangeAspect="1"/>
          </p:cNvPicPr>
          <p:nvPr/>
        </p:nvPicPr>
        <p:blipFill>
          <a:blip r:embed="rId1"/>
          <a:srcRect t="5622" b="16013"/>
          <a:stretch>
            <a:fillRect/>
          </a:stretch>
        </p:blipFill>
        <p:spPr>
          <a:xfrm>
            <a:off x="3118845" y="838552"/>
            <a:ext cx="6302246" cy="48949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8" name="矩形 6"/>
          <p:cNvSpPr txBox="1"/>
          <p:nvPr/>
        </p:nvSpPr>
        <p:spPr>
          <a:xfrm>
            <a:off x="792850" y="3392292"/>
            <a:ext cx="10235368" cy="2200600"/>
          </a:xfrm>
          <a:prstGeom prst="rect">
            <a:avLst/>
          </a:prstGeom>
          <a:ln w="12700">
            <a:miter lim="400000"/>
          </a:ln>
        </p:spPr>
        <p:txBody>
          <a:bodyPr wrap="square" tIns="91439" bIns="91439">
            <a:spAutoFit/>
          </a:bodyPr>
          <a:lstStyle/>
          <a:p>
            <a:pPr defTabSz="1828800" hangingPunct="0">
              <a:lnSpc>
                <a:spcPct val="130000"/>
              </a:lnSpc>
              <a:defRPr sz="20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kern="0" dirty="0" err="1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活动现场</a:t>
            </a:r>
            <a:r>
              <a:rPr sz="1000" kern="0" dirty="0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：</a:t>
            </a:r>
            <a:endParaRPr sz="1000" kern="0" dirty="0">
              <a:solidFill>
                <a:srgbClr val="111313"/>
              </a:solidFill>
              <a:latin typeface="FZLanTingHeiS-R-GB" panose="02000000000000000000" pitchFamily="2" charset="-122"/>
              <a:ea typeface="FZLanTingHeiS-R-GB" panose="02000000000000000000" pitchFamily="2" charset="-122"/>
              <a:cs typeface="FZLanTingHeiS-R-GB"/>
              <a:sym typeface="FZLanTingHeiS-R-GB"/>
            </a:endParaRPr>
          </a:p>
          <a:p>
            <a:pPr marL="342900" indent="-342900" defTabSz="1828800" hangingPunct="0">
              <a:lnSpc>
                <a:spcPct val="130000"/>
              </a:lnSpc>
              <a:buSzPct val="80000"/>
              <a:buFontTx/>
              <a:buChar char="-"/>
              <a:defRPr sz="20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kern="0" dirty="0" err="1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保洁定时进行医用酒精对现场进行擦拭消毒</a:t>
            </a:r>
            <a:endParaRPr sz="1000" kern="0" dirty="0">
              <a:solidFill>
                <a:srgbClr val="111313"/>
              </a:solidFill>
              <a:latin typeface="FZLanTingHeiS-R-GB" panose="02000000000000000000" pitchFamily="2" charset="-122"/>
              <a:ea typeface="FZLanTingHeiS-R-GB" panose="02000000000000000000" pitchFamily="2" charset="-122"/>
              <a:cs typeface="FZLanTingHeiS-R-GB"/>
              <a:sym typeface="FZLanTingHeiS-R-GB"/>
            </a:endParaRPr>
          </a:p>
          <a:p>
            <a:pPr marL="342900" indent="-342900" defTabSz="1828800" hangingPunct="0">
              <a:lnSpc>
                <a:spcPct val="130000"/>
              </a:lnSpc>
              <a:buSzPct val="80000"/>
              <a:buFontTx/>
              <a:buChar char="-"/>
              <a:defRPr sz="20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kern="0" dirty="0" err="1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入场前进行扫码健康宝出示，并进行提前测量</a:t>
            </a:r>
            <a:endParaRPr sz="1000" kern="0" dirty="0">
              <a:solidFill>
                <a:srgbClr val="111313"/>
              </a:solidFill>
              <a:latin typeface="FZLanTingHeiS-R-GB" panose="02000000000000000000" pitchFamily="2" charset="-122"/>
              <a:ea typeface="FZLanTingHeiS-R-GB" panose="02000000000000000000" pitchFamily="2" charset="-122"/>
              <a:cs typeface="FZLanTingHeiS-R-GB"/>
              <a:sym typeface="FZLanTingHeiS-R-GB"/>
            </a:endParaRPr>
          </a:p>
          <a:p>
            <a:pPr marL="342900" indent="-342900" defTabSz="1828800" hangingPunct="0">
              <a:lnSpc>
                <a:spcPct val="130000"/>
              </a:lnSpc>
              <a:buSzPct val="80000"/>
              <a:buFontTx/>
              <a:buChar char="-"/>
              <a:defRPr sz="20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kern="0" dirty="0" err="1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所有进场工作人员、嘉宾、演讲者、均需佩戴口罩</a:t>
            </a:r>
            <a:endParaRPr sz="1000" kern="0" dirty="0">
              <a:solidFill>
                <a:srgbClr val="111313"/>
              </a:solidFill>
              <a:latin typeface="FZLanTingHeiS-R-GB" panose="02000000000000000000" pitchFamily="2" charset="-122"/>
              <a:ea typeface="FZLanTingHeiS-R-GB" panose="02000000000000000000" pitchFamily="2" charset="-122"/>
              <a:cs typeface="FZLanTingHeiS-R-GB"/>
              <a:sym typeface="FZLanTingHeiS-R-GB"/>
            </a:endParaRPr>
          </a:p>
          <a:p>
            <a:pPr marL="342900" indent="-342900" defTabSz="1828800" hangingPunct="0">
              <a:lnSpc>
                <a:spcPct val="130000"/>
              </a:lnSpc>
              <a:buSzPct val="80000"/>
              <a:buFontTx/>
              <a:buChar char="-"/>
              <a:defRPr sz="20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kern="0" dirty="0" err="1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在明显区域设置消毒防护物资区域，并进行相关物品标识及说明，供随时取用</a:t>
            </a:r>
            <a:endParaRPr sz="1000" kern="0" dirty="0">
              <a:solidFill>
                <a:srgbClr val="111313"/>
              </a:solidFill>
              <a:latin typeface="FZLanTingHeiS-R-GB" panose="02000000000000000000" pitchFamily="2" charset="-122"/>
              <a:ea typeface="FZLanTingHeiS-R-GB" panose="02000000000000000000" pitchFamily="2" charset="-122"/>
              <a:cs typeface="FZLanTingHeiS-R-GB"/>
              <a:sym typeface="FZLanTingHeiS-R-GB"/>
            </a:endParaRPr>
          </a:p>
          <a:p>
            <a:pPr marL="342900" indent="-342900" defTabSz="1828800" hangingPunct="0">
              <a:lnSpc>
                <a:spcPct val="130000"/>
              </a:lnSpc>
              <a:buSzPct val="80000"/>
              <a:buFontTx/>
              <a:buChar char="-"/>
              <a:defRPr sz="20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kern="0" dirty="0" err="1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后台随时准备温度计、口罩、退烧药等医用物资</a:t>
            </a:r>
            <a:endParaRPr sz="1000" kern="0" dirty="0">
              <a:solidFill>
                <a:srgbClr val="111313"/>
              </a:solidFill>
              <a:latin typeface="FZLanTingHeiS-R-GB" panose="02000000000000000000" pitchFamily="2" charset="-122"/>
              <a:ea typeface="FZLanTingHeiS-R-GB" panose="02000000000000000000" pitchFamily="2" charset="-122"/>
              <a:cs typeface="FZLanTingHeiS-R-GB"/>
              <a:sym typeface="FZLanTingHeiS-R-GB"/>
            </a:endParaRPr>
          </a:p>
          <a:p>
            <a:pPr marL="342900" indent="-342900" defTabSz="1828800" hangingPunct="0">
              <a:lnSpc>
                <a:spcPct val="130000"/>
              </a:lnSpc>
              <a:buSzPct val="80000"/>
              <a:buFontTx/>
              <a:buChar char="-"/>
              <a:defRPr sz="20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kern="0" dirty="0" err="1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发现传染病可以病例立即进行劝导并及时帮助沟通联系医院</a:t>
            </a:r>
            <a:endParaRPr sz="1000" kern="0" dirty="0">
              <a:solidFill>
                <a:srgbClr val="111313"/>
              </a:solidFill>
              <a:latin typeface="FZLanTingHeiS-R-GB" panose="02000000000000000000" pitchFamily="2" charset="-122"/>
              <a:ea typeface="FZLanTingHeiS-R-GB" panose="02000000000000000000" pitchFamily="2" charset="-122"/>
              <a:cs typeface="FZLanTingHeiS-R-GB"/>
              <a:sym typeface="FZLanTingHeiS-R-GB"/>
            </a:endParaRPr>
          </a:p>
          <a:p>
            <a:pPr defTabSz="1828800" hangingPunct="0">
              <a:defRPr sz="20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br>
              <a:rPr sz="1000" kern="0" dirty="0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</a:br>
            <a:endParaRPr sz="1000" kern="0" dirty="0">
              <a:solidFill>
                <a:srgbClr val="111313"/>
              </a:solidFill>
              <a:latin typeface="FZLanTingHeiS-R-GB" panose="02000000000000000000" pitchFamily="2" charset="-122"/>
              <a:ea typeface="FZLanTingHeiS-R-GB" panose="02000000000000000000" pitchFamily="2" charset="-122"/>
              <a:cs typeface="FZLanTingHeiS-R-GB"/>
              <a:sym typeface="FZLanTingHeiS-R-GB"/>
            </a:endParaRPr>
          </a:p>
          <a:p>
            <a:pPr defTabSz="1828800" hangingPunct="0">
              <a:defRPr sz="20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kern="0" dirty="0" err="1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活动结束后</a:t>
            </a:r>
            <a:r>
              <a:rPr sz="1000" kern="0" dirty="0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：</a:t>
            </a:r>
            <a:endParaRPr sz="1000" kern="0" dirty="0">
              <a:solidFill>
                <a:srgbClr val="111313"/>
              </a:solidFill>
              <a:latin typeface="FZLanTingHeiS-R-GB" panose="02000000000000000000" pitchFamily="2" charset="-122"/>
              <a:ea typeface="FZLanTingHeiS-R-GB" panose="02000000000000000000" pitchFamily="2" charset="-122"/>
              <a:cs typeface="FZLanTingHeiS-R-GB"/>
              <a:sym typeface="FZLanTingHeiS-R-GB"/>
            </a:endParaRPr>
          </a:p>
          <a:p>
            <a:pPr defTabSz="1828800" hangingPunct="0">
              <a:defRPr sz="2000">
                <a:solidFill>
                  <a:srgbClr val="111313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pPr>
            <a:r>
              <a:rPr sz="1000" kern="0" dirty="0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- </a:t>
            </a:r>
            <a:r>
              <a:rPr sz="1000" kern="0" dirty="0" err="1">
                <a:solidFill>
                  <a:srgbClr val="111313"/>
                </a:solidFill>
                <a:latin typeface="FZLanTingHeiS-R-GB" panose="02000000000000000000" pitchFamily="2" charset="-122"/>
                <a:ea typeface="FZLanTingHeiS-R-GB" panose="02000000000000000000" pitchFamily="2" charset="-122"/>
                <a:cs typeface="FZLanTingHeiS-R-GB"/>
                <a:sym typeface="FZLanTingHeiS-R-GB"/>
              </a:rPr>
              <a:t>所有参加活动人员信息存档，并在一个月内进行信息关注，对有感染风险的情况予以了解和记录</a:t>
            </a:r>
            <a:endParaRPr sz="1000" kern="0" dirty="0">
              <a:solidFill>
                <a:srgbClr val="111313"/>
              </a:solidFill>
              <a:latin typeface="FZLanTingHeiS-R-GB" panose="02000000000000000000" pitchFamily="2" charset="-122"/>
              <a:ea typeface="FZLanTingHeiS-R-GB" panose="02000000000000000000" pitchFamily="2" charset="-122"/>
              <a:cs typeface="FZLanTingHeiS-R-GB"/>
              <a:sym typeface="FZLanTingHeiS-R-GB"/>
            </a:endParaRPr>
          </a:p>
        </p:txBody>
      </p:sp>
      <p:sp>
        <p:nvSpPr>
          <p:cNvPr id="50" name="矩形 1"/>
          <p:cNvSpPr txBox="1"/>
          <p:nvPr/>
        </p:nvSpPr>
        <p:spPr>
          <a:xfrm>
            <a:off x="587699" y="1242429"/>
            <a:ext cx="7725028" cy="369330"/>
          </a:xfrm>
          <a:prstGeom prst="rect">
            <a:avLst/>
          </a:prstGeom>
          <a:ln w="12700">
            <a:miter lim="400000"/>
          </a:ln>
        </p:spPr>
        <p:txBody>
          <a:bodyPr wrap="square" tIns="91439" bIns="91439">
            <a:spAutoFit/>
          </a:bodyPr>
          <a:lstStyle>
            <a:lvl1pPr algn="l" defTabSz="1828800">
              <a:defRPr>
                <a:solidFill>
                  <a:srgbClr val="000000"/>
                </a:solidFill>
                <a:latin typeface="FZLanTingHeiS-R-GB"/>
                <a:ea typeface="FZLanTingHeiS-R-GB"/>
                <a:cs typeface="FZLanTingHeiS-R-GB"/>
                <a:sym typeface="FZLanTingHeiS-R-GB"/>
              </a:defRPr>
            </a:lvl1pPr>
          </a:lstStyle>
          <a:p>
            <a:pPr marL="0" marR="0" lvl="0" indent="0" algn="l" defTabSz="1828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ZLanTingHeiS-R-GB" panose="02000000000000000000" pitchFamily="2" charset="-122"/>
                <a:ea typeface="FZLanTingHeiS-R-GB" panose="02000000000000000000" pitchFamily="2" charset="-122"/>
                <a:sym typeface="FZLanTingHeiS-R-GB"/>
              </a:rPr>
              <a:t>时刻关注疫情动态，充分做好人员及物资的防护措施，阶段性了解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ZLanTingHeiS-R-GB" panose="02000000000000000000" pitchFamily="2" charset="-122"/>
                <a:ea typeface="FZLanTingHeiS-R-GB" panose="02000000000000000000" pitchFamily="2" charset="-122"/>
                <a:sym typeface="FZLanTingHeiS-R-GB"/>
              </a:rPr>
              <a:t>上海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ZLanTingHeiS-R-GB" panose="02000000000000000000" pitchFamily="2" charset="-122"/>
                <a:ea typeface="FZLanTingHeiS-R-GB" panose="02000000000000000000" pitchFamily="2" charset="-122"/>
                <a:sym typeface="FZLanTingHeiS-R-GB"/>
              </a:rPr>
              <a:t>疫情防护举措和到杭人员安排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ZLanTingHeiS-R-GB" panose="02000000000000000000" pitchFamily="2" charset="-122"/>
              <a:ea typeface="FZLanTingHeiS-R-GB" panose="02000000000000000000" pitchFamily="2" charset="-122"/>
              <a:sym typeface="FZLanTingHeiS-R-GB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6" name="1"/>
          <p:cNvSpPr txBox="1"/>
          <p:nvPr/>
        </p:nvSpPr>
        <p:spPr>
          <a:xfrm>
            <a:off x="6298537" y="-406400"/>
            <a:ext cx="2836220" cy="774571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100000">
                <a:solidFill>
                  <a:srgbClr val="E56E2C">
                    <a:alpha val="22000"/>
                  </a:srgbClr>
                </a:solidFill>
                <a:latin typeface="Lynkco Type Bold"/>
                <a:ea typeface="Lynkco Type Bold"/>
                <a:cs typeface="Lynkco Type Bold"/>
                <a:sym typeface="Lynkco Type Bold"/>
              </a:defRPr>
            </a:lvl1pPr>
          </a:lstStyle>
          <a:p>
            <a:r>
              <a:rPr lang="en-US" altLang="zh-CN" sz="50000" dirty="0"/>
              <a:t>6</a:t>
            </a:r>
            <a:endParaRPr sz="50000" dirty="0"/>
          </a:p>
        </p:txBody>
      </p:sp>
      <p:sp>
        <p:nvSpPr>
          <p:cNvPr id="267" name="项目需求"/>
          <p:cNvSpPr txBox="1"/>
          <p:nvPr/>
        </p:nvSpPr>
        <p:spPr>
          <a:xfrm>
            <a:off x="6079810" y="3025775"/>
            <a:ext cx="3604971" cy="882293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>
              <a:defRPr sz="10000">
                <a:latin typeface="FZLanTingHeiS-DB1-GBK"/>
                <a:ea typeface="FZLanTingHeiS-DB1-GBK"/>
                <a:cs typeface="FZLanTingHeiS-DB1-GBK"/>
                <a:sym typeface="FZLanTingHeiS-DB1-GBK"/>
              </a:defRPr>
            </a:lvl1pPr>
          </a:lstStyle>
          <a:p>
            <a:r>
              <a:rPr lang="zh-CN" altLang="en-US" sz="5400" dirty="0">
                <a:solidFill>
                  <a:schemeClr val="bg1"/>
                </a:solidFill>
              </a:rPr>
              <a:t>团队介绍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268" name="BRIEF RECAP"/>
          <p:cNvSpPr txBox="1"/>
          <p:nvPr/>
        </p:nvSpPr>
        <p:spPr>
          <a:xfrm>
            <a:off x="6092227" y="3773200"/>
            <a:ext cx="3671706" cy="60529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spAutoFit/>
          </a:bodyPr>
          <a:lstStyle>
            <a:lvl1pPr>
              <a:defRPr sz="7000">
                <a:latin typeface="Lynkco Type Light"/>
                <a:ea typeface="Lynkco Type Light"/>
                <a:cs typeface="Lynkco Type Light"/>
                <a:sym typeface="Lynkco Type Light"/>
              </a:defRPr>
            </a:lvl1pPr>
          </a:lstStyle>
          <a:p>
            <a:r>
              <a:rPr lang="en-GB" altLang="zh-CN" sz="3600" dirty="0">
                <a:solidFill>
                  <a:schemeClr val="bg1"/>
                </a:solidFill>
                <a:latin typeface="Lynkco Type" pitchFamily="2" charset="0"/>
              </a:rPr>
              <a:t>Team Structure</a:t>
            </a:r>
            <a:endParaRPr lang="en-GB" altLang="zh-CN" sz="3600" dirty="0">
              <a:solidFill>
                <a:schemeClr val="bg1"/>
              </a:solidFill>
              <a:latin typeface="Lynkco Type" pitchFamily="2" charset="0"/>
            </a:endParaRPr>
          </a:p>
        </p:txBody>
      </p:sp>
      <p:pic>
        <p:nvPicPr>
          <p:cNvPr id="269" name="辅助图形ai文件0513-14.png" descr="辅助图形ai文件0513-14.png"/>
          <p:cNvPicPr>
            <a:picLocks noChangeAspect="1"/>
          </p:cNvPicPr>
          <p:nvPr/>
        </p:nvPicPr>
        <p:blipFill>
          <a:blip r:embed="rId1">
            <a:alphaModFix amt="45228"/>
          </a:blip>
          <a:stretch>
            <a:fillRect/>
          </a:stretch>
        </p:blipFill>
        <p:spPr>
          <a:xfrm rot="16200000">
            <a:off x="-4060966" y="655090"/>
            <a:ext cx="12192001" cy="4376126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42b9c05a68dd0ee760f5cb37e98a312186da40e191420-gR1mjL.jpg" descr="a42b9c05a68dd0ee760f5cb37e98a312186da40e191420-gR1mjL.jpg"/>
          <p:cNvPicPr>
            <a:picLocks noChangeAspect="1"/>
          </p:cNvPicPr>
          <p:nvPr/>
        </p:nvPicPr>
        <p:blipFill rotWithShape="1">
          <a:blip r:embed="rId1"/>
          <a:srcRect t="22242" b="275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" name="ZEEKR_黑白logo_0308_画板 1 副本 6.png" descr="ZEEKR_黑白logo_0308_画板 1 副本 6.png"/>
          <p:cNvPicPr>
            <a:picLocks noChangeAspect="1"/>
          </p:cNvPicPr>
          <p:nvPr/>
        </p:nvPicPr>
        <p:blipFill>
          <a:blip r:embed="rId2"/>
          <a:srcRect l="29717" t="34648" r="29917" b="33052"/>
          <a:stretch>
            <a:fillRect/>
          </a:stretch>
        </p:blipFill>
        <p:spPr>
          <a:xfrm>
            <a:off x="359719" y="342683"/>
            <a:ext cx="1785718" cy="51335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442" name="文本"/>
          <p:cNvSpPr txBox="1"/>
          <p:nvPr/>
        </p:nvSpPr>
        <p:spPr>
          <a:xfrm>
            <a:off x="-4839539" y="-3018726"/>
            <a:ext cx="70532" cy="143629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rPr sz="600"/>
              <a:t> </a:t>
            </a:r>
            <a:endParaRPr sz="600"/>
          </a:p>
        </p:txBody>
      </p:sp>
      <p:sp>
        <p:nvSpPr>
          <p:cNvPr id="2443" name="THANKS"/>
          <p:cNvSpPr txBox="1"/>
          <p:nvPr/>
        </p:nvSpPr>
        <p:spPr>
          <a:xfrm>
            <a:off x="550075" y="2333844"/>
            <a:ext cx="4967134" cy="1205458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>
            <a:spAutoFit/>
          </a:bodyPr>
          <a:lstStyle>
            <a:lvl1pPr algn="l">
              <a:defRPr sz="15000">
                <a:latin typeface="Lynkco Type Medium"/>
                <a:ea typeface="Lynkco Type Medium"/>
                <a:cs typeface="Lynkco Type Medium"/>
                <a:sym typeface="Lynkco Type Medium"/>
              </a:defRPr>
            </a:lvl1pPr>
          </a:lstStyle>
          <a:p>
            <a:r>
              <a:rPr sz="7500" dirty="0">
                <a:solidFill>
                  <a:srgbClr val="F66400"/>
                </a:solidFill>
              </a:rPr>
              <a:t>THANKS</a:t>
            </a:r>
            <a:endParaRPr sz="7500" dirty="0">
              <a:solidFill>
                <a:srgbClr val="F66400"/>
              </a:solidFill>
            </a:endParaRPr>
          </a:p>
        </p:txBody>
      </p:sp>
      <p:sp>
        <p:nvSpPr>
          <p:cNvPr id="9" name="By PICO TBA，20210903"/>
          <p:cNvSpPr txBox="1"/>
          <p:nvPr/>
        </p:nvSpPr>
        <p:spPr>
          <a:xfrm>
            <a:off x="620781" y="3428192"/>
            <a:ext cx="2675412" cy="271869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 algn="l">
              <a:defRPr sz="2000">
                <a:latin typeface="FZLanTingHeiS-R-GB"/>
                <a:ea typeface="FZLanTingHeiS-R-GB"/>
                <a:cs typeface="FZLanTingHeiS-R-GB"/>
                <a:sym typeface="FZLanTingHeiS-R-GB"/>
              </a:defRPr>
            </a:lvl1pPr>
          </a:lstStyle>
          <a:p>
            <a:r>
              <a:rPr lang="en-US" altLang="zh-CN" sz="1100" dirty="0">
                <a:solidFill>
                  <a:schemeClr val="bg1"/>
                </a:solidFill>
              </a:rPr>
              <a:t>20220110</a:t>
            </a:r>
            <a:endParaRPr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tags/tag1.xml><?xml version="1.0" encoding="utf-8"?>
<p:tagLst xmlns:p="http://schemas.openxmlformats.org/presentationml/2006/main">
  <p:tag name="COMMONDATA" val="eyJoZGlkIjoiYTZmNjcyMWQ4NWZkZGVmNGIzZDY5ZmY0ODc1ODExYW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方正钻石体 简 ExtraLight"/>
        <a:ea typeface="方正钻石体 简 ExtraLight"/>
        <a:cs typeface=""/>
      </a:majorFont>
      <a:minorFont>
        <a:latin typeface="方正钻石体 简 ExtraLight"/>
        <a:ea typeface="方正钻石体 简 Extra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6310</Words>
  <Application>WPS 演示</Application>
  <PresentationFormat>宽屏</PresentationFormat>
  <Paragraphs>993</Paragraphs>
  <Slides>54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88" baseType="lpstr">
      <vt:lpstr>Arial</vt:lpstr>
      <vt:lpstr>宋体</vt:lpstr>
      <vt:lpstr>Wingdings</vt:lpstr>
      <vt:lpstr>微软雅黑</vt:lpstr>
      <vt:lpstr>Sofia Pro Extra Light</vt:lpstr>
      <vt:lpstr>Segoe Print</vt:lpstr>
      <vt:lpstr>Lynkco Type</vt:lpstr>
      <vt:lpstr>FZLanTingHeiS-DB1-GBK</vt:lpstr>
      <vt:lpstr>FZLanTingHeiS-R-GB</vt:lpstr>
      <vt:lpstr>FZLanTingHeiS-R-GB</vt:lpstr>
      <vt:lpstr>Lynkco Type Bold</vt:lpstr>
      <vt:lpstr>FZLanTingHeiS-DB1-GBK</vt:lpstr>
      <vt:lpstr>Lynkco Type Light</vt:lpstr>
      <vt:lpstr>Helvetica Neue Medium</vt:lpstr>
      <vt:lpstr>方正兰亭黑简体</vt:lpstr>
      <vt:lpstr>FZLTZHJW--GB1-0</vt:lpstr>
      <vt:lpstr>FZLanTingHeiS-EL-GB</vt:lpstr>
      <vt:lpstr>黑体</vt:lpstr>
      <vt:lpstr>方正钻石体 简 ExtraLight</vt:lpstr>
      <vt:lpstr>Arial Unicode MS</vt:lpstr>
      <vt:lpstr>Calibri</vt:lpstr>
      <vt:lpstr>方正钻石体 简 ExtraLight</vt:lpstr>
      <vt:lpstr>Arial Unicode MS</vt:lpstr>
      <vt:lpstr>Lynkco Type Medium</vt:lpstr>
      <vt:lpstr>Lynkco Type Bold</vt:lpstr>
      <vt:lpstr>Helvetica Light</vt:lpstr>
      <vt:lpstr>Lynkco Type Regular</vt:lpstr>
      <vt:lpstr>Times New Roman</vt:lpstr>
      <vt:lpstr>Lynkco Type Medium</vt:lpstr>
      <vt:lpstr>JDLangZhengTi</vt:lpstr>
      <vt:lpstr>Arial</vt:lpstr>
      <vt:lpstr>Times</vt:lpstr>
      <vt:lpstr>CG Times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Rachel</cp:lastModifiedBy>
  <cp:revision>1</cp:revision>
  <cp:lastPrinted>2022-01-11T04:18:00Z</cp:lastPrinted>
  <dcterms:created xsi:type="dcterms:W3CDTF">2022-10-06T15:18:21Z</dcterms:created>
  <dcterms:modified xsi:type="dcterms:W3CDTF">2022-10-06T15:18:21Z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6036504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D8.0.2</vt:lpwstr>
  </property>
  <property fmtid="{D5CDD505-2E9C-101B-9397-08002B2CF9AE}" pid="5" name="ICV">
    <vt:lpwstr>1E76C384A4EB45D9B2105BBCC9992E23</vt:lpwstr>
  </property>
  <property fmtid="{D5CDD505-2E9C-101B-9397-08002B2CF9AE}" pid="6" name="KSOProductBuildVer">
    <vt:lpwstr>2052-11.1.0.12358</vt:lpwstr>
  </property>
</Properties>
</file>