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media/image12.webp" ContentType="image/webp"/>
  <Override PartName="/ppt/media/image40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3" r:id="rId3"/>
  </p:sldMasterIdLst>
  <p:notesMasterIdLst>
    <p:notesMasterId r:id="rId18"/>
  </p:notesMasterIdLst>
  <p:handoutMasterIdLst>
    <p:handoutMasterId r:id="rId66"/>
  </p:handoutMasterIdLst>
  <p:sldIdLst>
    <p:sldId id="537" r:id="rId4"/>
    <p:sldId id="547" r:id="rId5"/>
    <p:sldId id="256" r:id="rId6"/>
    <p:sldId id="482" r:id="rId7"/>
    <p:sldId id="271" r:id="rId8"/>
    <p:sldId id="272" r:id="rId9"/>
    <p:sldId id="539" r:id="rId10"/>
    <p:sldId id="546" r:id="rId11"/>
    <p:sldId id="548" r:id="rId12"/>
    <p:sldId id="288" r:id="rId13"/>
    <p:sldId id="289" r:id="rId14"/>
    <p:sldId id="290" r:id="rId15"/>
    <p:sldId id="294" r:id="rId16"/>
    <p:sldId id="373" r:id="rId17"/>
    <p:sldId id="413" r:id="rId19"/>
    <p:sldId id="293" r:id="rId20"/>
    <p:sldId id="295" r:id="rId21"/>
    <p:sldId id="296" r:id="rId22"/>
    <p:sldId id="297" r:id="rId23"/>
    <p:sldId id="291" r:id="rId24"/>
    <p:sldId id="553" r:id="rId25"/>
    <p:sldId id="298" r:id="rId26"/>
    <p:sldId id="299" r:id="rId27"/>
    <p:sldId id="300" r:id="rId28"/>
    <p:sldId id="554" r:id="rId29"/>
    <p:sldId id="302" r:id="rId30"/>
    <p:sldId id="452" r:id="rId31"/>
    <p:sldId id="303" r:id="rId32"/>
    <p:sldId id="304" r:id="rId33"/>
    <p:sldId id="453" r:id="rId34"/>
    <p:sldId id="308" r:id="rId35"/>
    <p:sldId id="350" r:id="rId36"/>
    <p:sldId id="480" r:id="rId37"/>
    <p:sldId id="481" r:id="rId38"/>
    <p:sldId id="608" r:id="rId39"/>
    <p:sldId id="609" r:id="rId40"/>
    <p:sldId id="338" r:id="rId41"/>
    <p:sldId id="324" r:id="rId42"/>
    <p:sldId id="325" r:id="rId43"/>
    <p:sldId id="326" r:id="rId44"/>
    <p:sldId id="335" r:id="rId45"/>
    <p:sldId id="617" r:id="rId46"/>
    <p:sldId id="618" r:id="rId47"/>
    <p:sldId id="619" r:id="rId48"/>
    <p:sldId id="620" r:id="rId49"/>
    <p:sldId id="621" r:id="rId50"/>
    <p:sldId id="622" r:id="rId51"/>
    <p:sldId id="542" r:id="rId52"/>
    <p:sldId id="623" r:id="rId53"/>
    <p:sldId id="624" r:id="rId54"/>
    <p:sldId id="339" r:id="rId55"/>
    <p:sldId id="340" r:id="rId56"/>
    <p:sldId id="341" r:id="rId57"/>
    <p:sldId id="342" r:id="rId58"/>
    <p:sldId id="343" r:id="rId59"/>
    <p:sldId id="344" r:id="rId60"/>
    <p:sldId id="345" r:id="rId61"/>
    <p:sldId id="346" r:id="rId62"/>
    <p:sldId id="348" r:id="rId63"/>
    <p:sldId id="347" r:id="rId64"/>
    <p:sldId id="543" r:id="rId65"/>
  </p:sldIdLst>
  <p:sldSz cx="12192000" cy="6858000"/>
  <p:notesSz cx="6858000" cy="9144000"/>
  <p:embeddedFontLst>
    <p:embeddedFont>
      <p:font typeface="Calibri" panose="020F0502020204030204" charset="0"/>
      <p:regular r:id="rId71"/>
      <p:bold r:id="rId72"/>
      <p:italic r:id="rId73"/>
      <p:boldItalic r:id="rId74"/>
    </p:embeddedFont>
  </p:embeddedFontLst>
  <p:custDataLst>
    <p:tags r:id="rId7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1" userDrawn="1">
          <p15:clr>
            <a:srgbClr val="A4A3A4"/>
          </p15:clr>
        </p15:guide>
        <p15:guide id="2" pos="3886" userDrawn="1">
          <p15:clr>
            <a:srgbClr val="A4A3A4"/>
          </p15:clr>
        </p15:guide>
        <p15:guide id="3" pos="6970" userDrawn="1">
          <p15:clr>
            <a:srgbClr val="A4A3A4"/>
          </p15:clr>
        </p15:guide>
        <p15:guide id="4" pos="4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邹庆" initials="邹庆" lastIdx="7" clrIdx="0"/>
  <p:cmAuthor id="7" name="宪平 孟" initials="宪" lastIdx="1" clrIdx="2"/>
  <p:cmAuthor id="1" name="dxf" initials="d" lastIdx="2" clrIdx="0"/>
  <p:cmAuthor id="2" name="作者" initials="A" lastIdx="0" clrIdx="1"/>
  <p:cmAuthor id="3" name="李丞" initials="李丞" lastIdx="1" clrIdx="3"/>
  <p:cmAuthor id="4" name="MSoffice" initials="M" lastIdx="1" clrIdx="2"/>
  <p:cmAuthor id="6" name="李 晶" initials="李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23F"/>
    <a:srgbClr val="FFFDE4"/>
    <a:srgbClr val="FBCF7F"/>
    <a:srgbClr val="FEF2B8"/>
    <a:srgbClr val="E96960"/>
    <a:srgbClr val="C2514B"/>
    <a:srgbClr val="DD1E2D"/>
    <a:srgbClr val="640000"/>
    <a:srgbClr val="E80A24"/>
    <a:srgbClr val="593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274" y="82"/>
      </p:cViewPr>
      <p:guideLst>
        <p:guide orient="horz" pos="2131"/>
        <p:guide pos="3886"/>
        <p:guide pos="6970"/>
        <p:guide pos="4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5" Type="http://schemas.openxmlformats.org/officeDocument/2006/relationships/tags" Target="tags/tag66.xml"/><Relationship Id="rId74" Type="http://schemas.openxmlformats.org/officeDocument/2006/relationships/font" Target="fonts/font4.fntdata"/><Relationship Id="rId73" Type="http://schemas.openxmlformats.org/officeDocument/2006/relationships/font" Target="fonts/font3.fntdata"/><Relationship Id="rId72" Type="http://schemas.openxmlformats.org/officeDocument/2006/relationships/font" Target="fonts/font2.fntdata"/><Relationship Id="rId71" Type="http://schemas.openxmlformats.org/officeDocument/2006/relationships/font" Target="fonts/font1.fntdata"/><Relationship Id="rId70" Type="http://schemas.openxmlformats.org/officeDocument/2006/relationships/commentAuthors" Target="commentAuthors.xml"/><Relationship Id="rId7" Type="http://schemas.openxmlformats.org/officeDocument/2006/relationships/slide" Target="slides/slide4.xml"/><Relationship Id="rId69" Type="http://schemas.openxmlformats.org/officeDocument/2006/relationships/tableStyles" Target="tableStyles.xml"/><Relationship Id="rId68" Type="http://schemas.openxmlformats.org/officeDocument/2006/relationships/viewProps" Target="viewProps.xml"/><Relationship Id="rId67" Type="http://schemas.openxmlformats.org/officeDocument/2006/relationships/presProps" Target="presProps.xml"/><Relationship Id="rId66" Type="http://schemas.openxmlformats.org/officeDocument/2006/relationships/handoutMaster" Target="handoutMasters/handoutMaster1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万科\2017.5万科VI物料\内部白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8160" y="5353050"/>
            <a:ext cx="9736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304811" y="0"/>
            <a:ext cx="2133671" cy="76205"/>
          </a:xfrm>
          <a:prstGeom prst="rect">
            <a:avLst/>
          </a:prstGeom>
          <a:solidFill>
            <a:srgbClr val="E5201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2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阿里巴巴普惠体" panose="00020600040101010101" charset="-122"/>
              </a:defRPr>
            </a:lvl1pPr>
          </a:lstStyle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阿里巴巴普惠体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阿里巴巴普惠体" panose="00020600040101010101" charset="-122"/>
              </a:defRPr>
            </a:lvl1pPr>
          </a:lstStyle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  <p:pic>
        <p:nvPicPr>
          <p:cNvPr id="20" name="图片 19" descr="VCG21131000659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阿里巴巴普惠体" panose="00020600040101010101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阿里巴巴普惠体" panose="00020600040101010101" charset="-122"/>
              </a:defRPr>
            </a:lvl1pPr>
          </a:lstStyle>
          <a:p>
            <a:fld id="{E7320F4B-08CE-44B8-A75F-212F286B70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阿里巴巴普惠体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阿里巴巴普惠体" panose="00020600040101010101" charset="-122"/>
              </a:defRPr>
            </a:lvl1pPr>
          </a:lstStyle>
          <a:p>
            <a:fld id="{D70B80E4-15C3-4AE9-BD23-F257CB2B78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阿里巴巴普惠体" panose="00020600040101010101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阿里巴巴普惠体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1.xml"/><Relationship Id="rId5" Type="http://schemas.openxmlformats.org/officeDocument/2006/relationships/tags" Target="../tags/tag7.xml"/><Relationship Id="rId4" Type="http://schemas.openxmlformats.org/officeDocument/2006/relationships/image" Target="../media/image4.png"/><Relationship Id="rId3" Type="http://schemas.openxmlformats.org/officeDocument/2006/relationships/image" Target="../media/image7.jpeg"/><Relationship Id="rId2" Type="http://schemas.openxmlformats.org/officeDocument/2006/relationships/tags" Target="../tags/tag6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1.xml"/><Relationship Id="rId6" Type="http://schemas.openxmlformats.org/officeDocument/2006/relationships/tags" Target="../tags/tag9.xml"/><Relationship Id="rId5" Type="http://schemas.openxmlformats.org/officeDocument/2006/relationships/image" Target="../media/image9.jpeg"/><Relationship Id="rId4" Type="http://schemas.openxmlformats.org/officeDocument/2006/relationships/tags" Target="../tags/tag8.xml"/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webp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.xml"/><Relationship Id="rId4" Type="http://schemas.openxmlformats.org/officeDocument/2006/relationships/image" Target="../media/image5.jpeg"/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3" Type="http://schemas.openxmlformats.org/officeDocument/2006/relationships/image" Target="../media/image14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.xml"/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3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6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7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8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9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30.xml"/><Relationship Id="rId3" Type="http://schemas.openxmlformats.org/officeDocument/2006/relationships/image" Target="../media/image40.webp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1.xml"/><Relationship Id="rId2" Type="http://schemas.openxmlformats.org/officeDocument/2006/relationships/image" Target="../media/image10.jpeg"/><Relationship Id="rId1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3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.xml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35.xml"/><Relationship Id="rId5" Type="http://schemas.openxmlformats.org/officeDocument/2006/relationships/image" Target="../media/image30.jpeg"/><Relationship Id="rId4" Type="http://schemas.openxmlformats.org/officeDocument/2006/relationships/image" Target="../media/image31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6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37.xml"/><Relationship Id="rId6" Type="http://schemas.openxmlformats.org/officeDocument/2006/relationships/image" Target="../media/image60.png"/><Relationship Id="rId5" Type="http://schemas.openxmlformats.org/officeDocument/2006/relationships/image" Target="../media/image54.jpeg"/><Relationship Id="rId4" Type="http://schemas.openxmlformats.org/officeDocument/2006/relationships/image" Target="../media/image59.jpeg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8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39.xml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0.xml"/><Relationship Id="rId1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1.xml"/><Relationship Id="rId1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2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4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4.xml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5.xml"/><Relationship Id="rId4" Type="http://schemas.openxmlformats.org/officeDocument/2006/relationships/image" Target="../media/image80.jpeg"/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6.xml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7.xml"/><Relationship Id="rId1" Type="http://schemas.openxmlformats.org/officeDocument/2006/relationships/image" Target="../media/image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51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2.xml"/><Relationship Id="rId1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53.xml"/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image" Target="../media/image94.jpe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54.xml"/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image" Target="../media/image9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5.xml"/><Relationship Id="rId1" Type="http://schemas.openxmlformats.org/officeDocument/2006/relationships/image" Target="../media/image100.jpe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6.xml"/><Relationship Id="rId2" Type="http://schemas.openxmlformats.org/officeDocument/2006/relationships/image" Target="../media/image100.jpeg"/><Relationship Id="rId1" Type="http://schemas.openxmlformats.org/officeDocument/2006/relationships/image" Target="../media/image101.jpe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7.xml"/><Relationship Id="rId2" Type="http://schemas.openxmlformats.org/officeDocument/2006/relationships/image" Target="../media/image103.png"/><Relationship Id="rId1" Type="http://schemas.openxmlformats.org/officeDocument/2006/relationships/image" Target="../media/image102.pn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58.xml"/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image" Target="../media/image10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9.xml"/><Relationship Id="rId1" Type="http://schemas.openxmlformats.org/officeDocument/2006/relationships/image" Target="../media/image107.jpe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0.xml"/><Relationship Id="rId2" Type="http://schemas.openxmlformats.org/officeDocument/2006/relationships/image" Target="../media/image109.jpeg"/><Relationship Id="rId1" Type="http://schemas.openxmlformats.org/officeDocument/2006/relationships/image" Target="../media/image108.jpeg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1.xml"/><Relationship Id="rId4" Type="http://schemas.openxmlformats.org/officeDocument/2006/relationships/image" Target="../media/image113.png"/><Relationship Id="rId3" Type="http://schemas.openxmlformats.org/officeDocument/2006/relationships/image" Target="../media/image112.jpeg"/><Relationship Id="rId2" Type="http://schemas.openxmlformats.org/officeDocument/2006/relationships/image" Target="../media/image111.png"/><Relationship Id="rId1" Type="http://schemas.openxmlformats.org/officeDocument/2006/relationships/image" Target="../media/image110.jpeg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62.xml"/><Relationship Id="rId7" Type="http://schemas.openxmlformats.org/officeDocument/2006/relationships/image" Target="../media/image120.png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image" Target="../media/image11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12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image" Target="../media/image12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1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b="1">
              <a:cs typeface="+mn-ea"/>
              <a:sym typeface="+mn-lt"/>
            </a:endParaRPr>
          </a:p>
        </p:txBody>
      </p:sp>
      <p:pic>
        <p:nvPicPr>
          <p:cNvPr id="9" name="图片 8" descr="VCG2113100065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635"/>
            <a:ext cx="12192635" cy="6857365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6378" y="2531745"/>
            <a:ext cx="121913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地产项目</a:t>
            </a: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·</a:t>
            </a: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盛大交付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8750" y="3382645"/>
            <a:ext cx="724662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cs typeface="+mn-ea"/>
                <a:sym typeface="+mn-lt"/>
              </a:rPr>
              <a:t>交付活动方案</a:t>
            </a:r>
            <a:endParaRPr lang="zh-CN" altLang="en-US" sz="6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71140" y="4431665"/>
            <a:ext cx="710184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1600" b="1" cap="all">
                <a:solidFill>
                  <a:schemeClr val="bg1"/>
                </a:solidFill>
                <a:uFillTx/>
                <a:cs typeface="+mn-ea"/>
                <a:sym typeface="+mn-lt"/>
              </a:rPr>
              <a:t>Programme of activities delivered</a:t>
            </a:r>
            <a:endParaRPr lang="zh-CN" altLang="en-US" sz="1600" b="1" cap="all">
              <a:solidFill>
                <a:schemeClr val="bg1"/>
              </a:solidFill>
              <a:uFillTx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>
            <p:custDataLst>
              <p:tags r:id="rId1"/>
            </p:custDataLst>
          </p:nvPr>
        </p:nvSpPr>
        <p:spPr>
          <a:xfrm>
            <a:off x="484823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活动传达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41880" y="5192395"/>
            <a:ext cx="326707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活动主题：</a:t>
            </a:r>
            <a:r>
              <a:rPr 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《家</a:t>
            </a:r>
            <a:r>
              <a:rPr 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境已成</a:t>
            </a: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至美景</a:t>
            </a: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湾</a:t>
            </a:r>
            <a:r>
              <a:rPr 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》</a:t>
            </a:r>
            <a:endParaRPr lang="zh-CN" sz="1400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41880" y="5549265"/>
            <a:ext cx="740410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主题解析：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家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是人心向往的地方，国鸿秉承真挚温暖的服务理念，为业主呈现至美家湾。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 descr="千库网_金箔鎏金线描海浪花纹中式边框_元素编号13326935"/>
          <p:cNvPicPr>
            <a:picLocks noChangeAspect="1"/>
          </p:cNvPicPr>
          <p:nvPr/>
        </p:nvPicPr>
        <p:blipFill>
          <a:blip r:embed="rId2"/>
          <a:srcRect l="12300" t="12394" r="14335" b="12394"/>
          <a:stretch>
            <a:fillRect/>
          </a:stretch>
        </p:blipFill>
        <p:spPr>
          <a:xfrm rot="2700000">
            <a:off x="512445" y="624840"/>
            <a:ext cx="1488440" cy="152590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88670" y="925195"/>
            <a:ext cx="9632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cs typeface="+mn-ea"/>
                <a:sym typeface="+mn-lt"/>
              </a:rPr>
              <a:t>主题</a:t>
            </a:r>
            <a:endParaRPr lang="zh-CN" altLang="en-US" sz="2800" b="1">
              <a:cs typeface="+mn-ea"/>
              <a:sym typeface="+mn-lt"/>
            </a:endParaRPr>
          </a:p>
          <a:p>
            <a:pPr algn="l"/>
            <a:r>
              <a:rPr lang="zh-CN" altLang="en-US" sz="2800" b="1">
                <a:cs typeface="+mn-ea"/>
                <a:sym typeface="+mn-lt"/>
              </a:rPr>
              <a:t>定位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1" name="图片 20" descr="61aa1630a0357X O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095" y="1227455"/>
            <a:ext cx="6637655" cy="37306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图片 3" descr="61aa1630a0357X O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15"/>
            <a:ext cx="12192000" cy="68522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9900" y="629285"/>
            <a:ext cx="22485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zh-CN" sz="3200" b="1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rPr>
              <a:t>主</a:t>
            </a:r>
            <a:r>
              <a:rPr lang="en-US" altLang="zh-CN" sz="3200" b="1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rPr>
              <a:t>KV</a:t>
            </a:r>
            <a:r>
              <a:rPr lang="zh-CN" altLang="en-US" sz="3200" b="1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rPr>
              <a:t>设计</a:t>
            </a:r>
            <a:endParaRPr lang="zh-CN" altLang="en-US" sz="3200" b="1">
              <a:solidFill>
                <a:schemeClr val="bg1">
                  <a:alpha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1312055493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14705" y="0"/>
            <a:ext cx="1395984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 descr="7b0a20202020227461726765744d6f64756c65223a202270726f636573734f6e6c696e65466f6e7473220a7d0a"/>
          <p:cNvSpPr txBox="1"/>
          <p:nvPr/>
        </p:nvSpPr>
        <p:spPr>
          <a:xfrm>
            <a:off x="4458970" y="3046095"/>
            <a:ext cx="3354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48000">
                      <a:srgbClr val="FEF2B8"/>
                    </a:gs>
                    <a:gs pos="66000">
                      <a:srgbClr val="FBCF7F"/>
                    </a:gs>
                    <a:gs pos="95000">
                      <a:srgbClr val="FFFDE4"/>
                    </a:gs>
                  </a:gsLst>
                  <a:lin ang="6480000" scaled="0"/>
                </a:gradFill>
                <a:cs typeface="+mn-ea"/>
                <a:sym typeface="+mn-lt"/>
              </a:rPr>
              <a:t>交付概述</a:t>
            </a:r>
            <a:endParaRPr lang="zh-CN" altLang="en-US" sz="40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FEF2B8"/>
                  </a:gs>
                  <a:gs pos="66000">
                    <a:srgbClr val="FBCF7F"/>
                  </a:gs>
                  <a:gs pos="95000">
                    <a:srgbClr val="FFFDE4"/>
                  </a:gs>
                </a:gsLst>
                <a:lin ang="6480000" scaled="0"/>
              </a:gra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VCG2113100065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83"/>
          <p:cNvSpPr txBox="1">
            <a:spLocks noChangeArrowheads="1"/>
          </p:cNvSpPr>
          <p:nvPr/>
        </p:nvSpPr>
        <p:spPr bwMode="auto">
          <a:xfrm>
            <a:off x="900430" y="2065655"/>
            <a:ext cx="4954270" cy="34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1308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51308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51308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51308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51308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284730" indent="1905" defTabSz="51308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741930" indent="1905" defTabSz="51308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199130" indent="1905" defTabSz="51308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656330" indent="1905" defTabSz="51308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活动主题 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</a:t>
            </a:r>
            <a:r>
              <a:rPr 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境已成</a:t>
            </a: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至美景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湾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》</a:t>
            </a:r>
            <a:endParaRPr lang="en-US" altLang="zh-CN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              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国鸿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大发清水湾盛大交付活动</a:t>
            </a:r>
            <a:endParaRPr lang="zh-CN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活动时间 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/ 2022</a:t>
            </a:r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月</a:t>
            </a:r>
            <a:endParaRPr lang="zh-CN" altLang="en-US" sz="16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活动地点 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国鸿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`</a:t>
            </a:r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大发清水湾会所</a:t>
            </a:r>
            <a:endParaRPr lang="zh-CN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活动目标人群 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业主</a:t>
            </a:r>
            <a:endParaRPr lang="zh-CN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交付楼幢 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住宅</a:t>
            </a:r>
            <a:r>
              <a:rPr 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14</a:t>
            </a:r>
            <a:r>
              <a:rPr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幢</a:t>
            </a:r>
            <a:r>
              <a:rPr lang="zh-CN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zh-CN" altLang="en-US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其中4幢为会所，14幢为幼儿园不参与交付</a:t>
            </a:r>
            <a:r>
              <a:rPr lang="zh-CN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活动户数 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1540</a:t>
            </a:r>
            <a:r>
              <a:rPr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套</a:t>
            </a:r>
            <a:endParaRPr lang="zh-CN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195695" y="1223010"/>
            <a:ext cx="5013325" cy="4060190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交付概述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1" name="图片 20" descr="千库网_金箔鎏金线描海浪花纹中式边框_元素编号13326935"/>
          <p:cNvPicPr>
            <a:picLocks noChangeAspect="1"/>
          </p:cNvPicPr>
          <p:nvPr/>
        </p:nvPicPr>
        <p:blipFill>
          <a:blip r:embed="rId4"/>
          <a:srcRect l="12300" t="12394" r="14335" b="12394"/>
          <a:stretch>
            <a:fillRect/>
          </a:stretch>
        </p:blipFill>
        <p:spPr>
          <a:xfrm rot="2700000">
            <a:off x="512445" y="624840"/>
            <a:ext cx="1488440" cy="152590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88670" y="925195"/>
            <a:ext cx="9632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cs typeface="+mn-ea"/>
                <a:sym typeface="+mn-lt"/>
              </a:rPr>
              <a:t>项目概况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VCG2113100065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69160" y="1236345"/>
            <a:ext cx="852170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1400" dirty="0">
                <a:cs typeface="+mn-ea"/>
                <a:sym typeface="+mn-lt"/>
              </a:rPr>
              <a:t>1.</a:t>
            </a:r>
            <a:r>
              <a:rPr lang="zh-CN" altLang="en-US" sz="1400" dirty="0">
                <a:cs typeface="+mn-ea"/>
                <a:sym typeface="+mn-lt"/>
              </a:rPr>
              <a:t>此次交付活动旨在营造未来城市生活模样，打造独居一格的品牌形象，成为业主心中的美好归处。</a:t>
            </a:r>
            <a:endParaRPr lang="en-US" altLang="zh-CN" sz="14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+mn-ea"/>
                <a:sym typeface="+mn-lt"/>
              </a:rPr>
              <a:t>2.</a:t>
            </a:r>
            <a:r>
              <a:rPr lang="zh-CN" altLang="en-US" sz="1400" dirty="0">
                <a:cs typeface="+mn-ea"/>
                <a:sym typeface="+mn-lt"/>
              </a:rPr>
              <a:t>伴随着国鸿“深耕浙江、立足华东、面向全国”的大战略布局，围绕好服务维度，通过前期精细策划，给客户营造温馨愉悦的交付环境，通过提供定制化的服务给客户</a:t>
            </a:r>
            <a:r>
              <a:rPr lang="en-US" altLang="zh-CN" sz="1400" dirty="0">
                <a:cs typeface="+mn-ea"/>
                <a:sym typeface="+mn-lt"/>
              </a:rPr>
              <a:t>“</a:t>
            </a:r>
            <a:r>
              <a:rPr lang="zh-CN" altLang="en-US" sz="1400" dirty="0">
                <a:cs typeface="+mn-ea"/>
                <a:sym typeface="+mn-lt"/>
              </a:rPr>
              <a:t>记忆犹新</a:t>
            </a:r>
            <a:r>
              <a:rPr lang="en-US" altLang="zh-CN" sz="1400" dirty="0">
                <a:cs typeface="+mn-ea"/>
                <a:sym typeface="+mn-lt"/>
              </a:rPr>
              <a:t>”</a:t>
            </a:r>
            <a:r>
              <a:rPr lang="zh-CN" altLang="en-US" sz="1400" dirty="0">
                <a:cs typeface="+mn-ea"/>
                <a:sym typeface="+mn-lt"/>
              </a:rPr>
              <a:t>的交付体验，增强客户对国鸿新瑞产品和服务的信心，实现服务维度领跑。</a:t>
            </a:r>
            <a:endParaRPr lang="en-US" altLang="zh-CN" sz="1400" dirty="0">
              <a:cs typeface="+mn-ea"/>
              <a:sym typeface="+mn-lt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1400" dirty="0">
                <a:cs typeface="+mn-ea"/>
                <a:sym typeface="+mn-lt"/>
              </a:rPr>
              <a:t>3.</a:t>
            </a:r>
            <a:r>
              <a:rPr lang="zh-CN" altLang="en-US" sz="1400" dirty="0">
                <a:cs typeface="+mn-ea"/>
                <a:sym typeface="+mn-lt"/>
              </a:rPr>
              <a:t>此次交付活动通过交付包装、体验峰终设计、客户痛点梳理及改善、流程创新、定制化服务等细节策划，提供给极致服务体验，力争将本次交付服务变成客户温暖的回忆。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交付概述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1" name="图片 20" descr="千库网_金箔鎏金线描海浪花纹中式边框_元素编号13326935"/>
          <p:cNvPicPr>
            <a:picLocks noChangeAspect="1"/>
          </p:cNvPicPr>
          <p:nvPr/>
        </p:nvPicPr>
        <p:blipFill>
          <a:blip r:embed="rId2"/>
          <a:srcRect l="12300" t="12394" r="14335" b="12394"/>
          <a:stretch>
            <a:fillRect/>
          </a:stretch>
        </p:blipFill>
        <p:spPr>
          <a:xfrm rot="2700000">
            <a:off x="512445" y="624840"/>
            <a:ext cx="1488440" cy="152590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88670" y="925195"/>
            <a:ext cx="9632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cs typeface="+mn-ea"/>
                <a:sym typeface="+mn-lt"/>
              </a:rPr>
              <a:t>活动目的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087880" y="3320415"/>
            <a:ext cx="8016240" cy="2680335"/>
            <a:chOff x="4026" y="5229"/>
            <a:chExt cx="12624" cy="4221"/>
          </a:xfrm>
        </p:grpSpPr>
        <p:pic>
          <p:nvPicPr>
            <p:cNvPr id="31" name="图片 30" descr="C:/Users/94219/AppData/Local/Temp/picturecompress_20211025093350/output_2.pngoutput_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0" y="5229"/>
              <a:ext cx="6180" cy="421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" name="组合 16"/>
            <p:cNvGrpSpPr/>
            <p:nvPr/>
          </p:nvGrpSpPr>
          <p:grpSpPr>
            <a:xfrm>
              <a:off x="4026" y="5236"/>
              <a:ext cx="6180" cy="4214"/>
              <a:chOff x="6874" y="1846"/>
              <a:chExt cx="6180" cy="4214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6874" y="1846"/>
                <a:ext cx="6180" cy="4214"/>
                <a:chOff x="3557" y="5799"/>
                <a:chExt cx="6180" cy="4214"/>
              </a:xfrm>
            </p:grpSpPr>
            <p:pic>
              <p:nvPicPr>
                <p:cNvPr id="9" name="图片 8" descr="C:/Users/94219/AppData/Local/Temp/picturecompress_20211025093350/output_2.pngoutput_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557" y="5799"/>
                  <a:ext cx="6180" cy="4215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3" name="矩形 12"/>
                <p:cNvSpPr/>
                <p:nvPr/>
              </p:nvSpPr>
              <p:spPr>
                <a:xfrm>
                  <a:off x="3728" y="6005"/>
                  <a:ext cx="5872" cy="38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33" name="图片 32" descr="C:/Users/94219/AppData/Local/Temp/picturecompress_20211025093350/output_1.pngoutput_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7075" y="2060"/>
                <a:ext cx="5778" cy="3785"/>
              </a:xfrm>
              <a:prstGeom prst="rect">
                <a:avLst/>
              </a:prstGeom>
              <a:ln>
                <a:noFill/>
              </a:ln>
            </p:spPr>
          </p:pic>
        </p:grpSp>
      </p:grpSp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1312055493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14705" y="0"/>
            <a:ext cx="1395984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 descr="7b0a20202020227461726765744d6f64756c65223a202270726f636573734f6e6c696e65466f6e7473220a7d0a"/>
          <p:cNvSpPr txBox="1"/>
          <p:nvPr/>
        </p:nvSpPr>
        <p:spPr>
          <a:xfrm>
            <a:off x="4458970" y="3046095"/>
            <a:ext cx="3354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48000">
                      <a:srgbClr val="FEF2B8"/>
                    </a:gs>
                    <a:gs pos="66000">
                      <a:srgbClr val="FBCF7F"/>
                    </a:gs>
                    <a:gs pos="95000">
                      <a:srgbClr val="FFFDE4"/>
                    </a:gs>
                  </a:gsLst>
                  <a:lin ang="6480000" scaled="0"/>
                </a:gradFill>
                <a:cs typeface="+mn-ea"/>
                <a:sym typeface="+mn-lt"/>
              </a:rPr>
              <a:t>活动布置</a:t>
            </a:r>
            <a:endParaRPr lang="zh-CN" altLang="en-US" sz="40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FEF2B8"/>
                  </a:gs>
                  <a:gs pos="66000">
                    <a:srgbClr val="FBCF7F"/>
                  </a:gs>
                  <a:gs pos="95000">
                    <a:srgbClr val="FFFDE4"/>
                  </a:gs>
                </a:gsLst>
                <a:lin ang="6480000" scaled="0"/>
              </a:gra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8760" y="581660"/>
            <a:ext cx="8384540" cy="5694680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332549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0875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9201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93690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5853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7862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9269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13445" y="595058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34195" y="606869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317480" y="6186805"/>
            <a:ext cx="131445" cy="118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01945" y="6031230"/>
            <a:ext cx="69088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b="1">
                <a:cs typeface="+mn-ea"/>
                <a:sym typeface="+mn-lt"/>
              </a:rPr>
              <a:t>注水道旗</a:t>
            </a:r>
            <a:endParaRPr lang="zh-CN" altLang="en-US" sz="1000" b="1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 rot="2880000">
            <a:off x="3058160" y="5254625"/>
            <a:ext cx="12141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交付指示</a:t>
            </a:r>
            <a:r>
              <a:rPr lang="zh-CN" altLang="en-US" sz="1000" b="1">
                <a:solidFill>
                  <a:schemeClr val="tx1"/>
                </a:solidFill>
                <a:cs typeface="+mn-ea"/>
                <a:sym typeface="+mn-lt"/>
              </a:rPr>
              <a:t>主题</a:t>
            </a:r>
            <a:endParaRPr lang="zh-CN" altLang="en-US" sz="1000" b="1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000" b="1">
                <a:solidFill>
                  <a:schemeClr val="tx1"/>
                </a:solidFill>
                <a:cs typeface="+mn-ea"/>
                <a:sym typeface="+mn-lt"/>
              </a:rPr>
              <a:t>桁架</a:t>
            </a:r>
            <a:r>
              <a:rPr lang="en-US" altLang="zh-CN" sz="1000" b="1">
                <a:solidFill>
                  <a:schemeClr val="tx1"/>
                </a:solidFill>
                <a:cs typeface="+mn-ea"/>
                <a:sym typeface="+mn-lt"/>
              </a:rPr>
              <a:t>10*4*1.5M</a:t>
            </a:r>
            <a:endParaRPr lang="en-US" altLang="zh-CN" sz="10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 rot="2700000">
            <a:off x="3246755" y="5540375"/>
            <a:ext cx="461010" cy="76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19190" y="5628640"/>
            <a:ext cx="504190" cy="762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66435" y="5229860"/>
            <a:ext cx="1409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主题海报</a:t>
            </a:r>
            <a:endParaRPr lang="zh-CN" altLang="en-US" sz="1000" b="1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桁架</a:t>
            </a:r>
            <a:r>
              <a:rPr lang="en-US" altLang="zh-CN" sz="1000" b="1">
                <a:solidFill>
                  <a:schemeClr val="bg1"/>
                </a:solidFill>
                <a:cs typeface="+mn-ea"/>
                <a:sym typeface="+mn-lt"/>
              </a:rPr>
              <a:t>8*3*1.4M</a:t>
            </a:r>
            <a:r>
              <a:rPr lang="en-US" altLang="zh-CN" sz="1000" b="1">
                <a:solidFill>
                  <a:schemeClr val="tx1"/>
                </a:solidFill>
                <a:cs typeface="+mn-ea"/>
                <a:sym typeface="+mn-lt"/>
              </a:rPr>
              <a:t>M</a:t>
            </a:r>
            <a:endParaRPr lang="en-US" altLang="zh-CN" sz="10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08165" y="5252720"/>
            <a:ext cx="637540" cy="304800"/>
          </a:xfrm>
          <a:prstGeom prst="rect">
            <a:avLst/>
          </a:prstGeom>
          <a:solidFill>
            <a:srgbClr val="C0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47840" y="5282565"/>
            <a:ext cx="7562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tx1"/>
                </a:solidFill>
                <a:cs typeface="+mn-ea"/>
                <a:sym typeface="+mn-lt"/>
              </a:rPr>
              <a:t>交付区</a:t>
            </a:r>
            <a:endParaRPr lang="zh-CN" altLang="en-US" sz="10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44410" y="4253230"/>
            <a:ext cx="6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DP</a:t>
            </a:r>
            <a:r>
              <a:rPr lang="zh-CN" altLang="en-US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美陈</a:t>
            </a:r>
            <a:endParaRPr lang="zh-CN" altLang="en-US" sz="1200" b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7122160" y="4279900"/>
            <a:ext cx="222250" cy="2222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>
                <a:cs typeface="+mn-ea"/>
                <a:sym typeface="+mn-lt"/>
              </a:rPr>
              <a:t>➊</a:t>
            </a: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94925" y="4869815"/>
            <a:ext cx="6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DP</a:t>
            </a:r>
            <a:r>
              <a:rPr lang="zh-CN" altLang="en-US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美陈</a:t>
            </a:r>
            <a:endParaRPr lang="zh-CN" altLang="en-US" sz="1200" b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9972675" y="4896485"/>
            <a:ext cx="222250" cy="2222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>
                <a:cs typeface="+mn-ea"/>
                <a:sym typeface="+mn-lt"/>
              </a:rPr>
              <a:t>➋</a:t>
            </a: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 rot="2040000">
            <a:off x="7712710" y="2261543"/>
            <a:ext cx="6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DP</a:t>
            </a:r>
            <a:r>
              <a:rPr lang="zh-CN" altLang="en-US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美陈</a:t>
            </a:r>
            <a:endParaRPr lang="zh-CN" altLang="en-US" sz="1200" b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 rot="180000">
            <a:off x="7604125" y="2153920"/>
            <a:ext cx="222250" cy="2222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>
                <a:cs typeface="+mn-ea"/>
                <a:sym typeface="+mn-lt"/>
              </a:rPr>
              <a:t>➍</a:t>
            </a: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19900" y="3354705"/>
            <a:ext cx="6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DP</a:t>
            </a:r>
            <a:r>
              <a:rPr lang="zh-CN" altLang="en-US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美陈</a:t>
            </a:r>
            <a:endParaRPr lang="zh-CN" altLang="en-US" sz="1200" b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597650" y="3381375"/>
            <a:ext cx="222250" cy="2222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>
                <a:cs typeface="+mn-ea"/>
                <a:sym typeface="+mn-lt"/>
              </a:rPr>
              <a:t>➌</a:t>
            </a: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045075" y="3136900"/>
            <a:ext cx="6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DP</a:t>
            </a:r>
            <a:r>
              <a:rPr lang="zh-CN" altLang="en-US" sz="1200" b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美陈</a:t>
            </a:r>
            <a:endParaRPr lang="zh-CN" altLang="en-US" sz="1200" b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822825" y="3163570"/>
            <a:ext cx="222250" cy="2222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>
                <a:cs typeface="+mn-ea"/>
                <a:sym typeface="+mn-lt"/>
              </a:rPr>
              <a:t>➎</a:t>
            </a: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981190" y="5619115"/>
            <a:ext cx="504190" cy="1301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99580" y="5758815"/>
            <a:ext cx="9137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b="1">
                <a:solidFill>
                  <a:schemeClr val="tx1"/>
                </a:solidFill>
                <a:cs typeface="+mn-ea"/>
                <a:sym typeface="+mn-lt"/>
              </a:rPr>
              <a:t>入口拱门</a:t>
            </a:r>
            <a:endParaRPr lang="zh-CN" altLang="en-US" sz="1000" b="1">
              <a:solidFill>
                <a:schemeClr val="tx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000" b="1">
                <a:solidFill>
                  <a:schemeClr val="tx1"/>
                </a:solidFill>
                <a:cs typeface="+mn-ea"/>
                <a:sym typeface="+mn-lt"/>
              </a:rPr>
              <a:t>8*4*1.3M</a:t>
            </a:r>
            <a:endParaRPr lang="en-US" altLang="zh-CN" sz="10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区域规划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796925" y="3756978"/>
            <a:ext cx="1628140" cy="1704975"/>
          </a:xfrm>
          <a:prstGeom prst="roundRect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087120" y="4032250"/>
            <a:ext cx="1047750" cy="1154430"/>
            <a:chOff x="1562" y="6109"/>
            <a:chExt cx="1650" cy="1818"/>
          </a:xfrm>
        </p:grpSpPr>
        <p:sp>
          <p:nvSpPr>
            <p:cNvPr id="57" name="椭圆 56"/>
            <p:cNvSpPr/>
            <p:nvPr/>
          </p:nvSpPr>
          <p:spPr>
            <a:xfrm>
              <a:off x="1741" y="6643"/>
              <a:ext cx="274" cy="26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2034" y="6587"/>
              <a:ext cx="975" cy="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>
                  <a:cs typeface="+mn-ea"/>
                  <a:sym typeface="+mn-lt"/>
                </a:rPr>
                <a:t>DP</a:t>
              </a:r>
              <a:r>
                <a:rPr lang="zh-CN" altLang="en-US" sz="1000" b="1">
                  <a:cs typeface="+mn-ea"/>
                  <a:sym typeface="+mn-lt"/>
                </a:rPr>
                <a:t>美陈</a:t>
              </a:r>
              <a:endParaRPr lang="zh-CN" altLang="en-US" sz="1000" b="1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34" y="6109"/>
              <a:ext cx="1088" cy="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000" b="1">
                  <a:cs typeface="+mn-ea"/>
                  <a:sym typeface="+mn-lt"/>
                </a:rPr>
                <a:t>注水道旗</a:t>
              </a:r>
              <a:endParaRPr lang="zh-CN" altLang="zh-CN" sz="1000"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>
              <p:custDataLst>
                <p:tags r:id="rId2"/>
              </p:custDataLst>
            </p:nvPr>
          </p:nvSpPr>
          <p:spPr>
            <a:xfrm>
              <a:off x="1562" y="7147"/>
              <a:ext cx="472" cy="2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779" y="6209"/>
              <a:ext cx="207" cy="18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124" y="7059"/>
              <a:ext cx="1088" cy="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b="1">
                  <a:cs typeface="+mn-ea"/>
                  <a:sym typeface="+mn-lt"/>
                </a:rPr>
                <a:t>海报桁架</a:t>
              </a:r>
              <a:endParaRPr lang="zh-CN" altLang="en-US" sz="1000" b="1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3"/>
              </p:custDataLst>
            </p:nvPr>
          </p:nvSpPr>
          <p:spPr>
            <a:xfrm>
              <a:off x="1562" y="7614"/>
              <a:ext cx="472" cy="21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119" y="7541"/>
              <a:ext cx="1088" cy="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b="1">
                  <a:cs typeface="+mn-ea"/>
                  <a:sym typeface="+mn-lt"/>
                </a:rPr>
                <a:t>主题拱门</a:t>
              </a:r>
              <a:endParaRPr lang="zh-CN" altLang="en-US" sz="1000" b="1">
                <a:cs typeface="+mn-ea"/>
                <a:sym typeface="+mn-lt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163955" y="1606691"/>
            <a:ext cx="8940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dirty="0">
                <a:solidFill>
                  <a:schemeClr val="tx1"/>
                </a:solidFill>
                <a:cs typeface="+mn-ea"/>
                <a:sym typeface="+mn-lt"/>
              </a:rPr>
              <a:t>现场</a:t>
            </a:r>
            <a:endParaRPr lang="zh-CN" altLang="zh-CN" sz="28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zh-CN" altLang="zh-CN" sz="2800" dirty="0">
                <a:solidFill>
                  <a:schemeClr val="tx1"/>
                </a:solidFill>
                <a:cs typeface="+mn-ea"/>
                <a:sym typeface="+mn-lt"/>
              </a:rPr>
              <a:t>布置</a:t>
            </a:r>
            <a:endParaRPr lang="zh-CN" altLang="zh-CN" sz="28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zh-CN" altLang="zh-CN" sz="2800" dirty="0">
                <a:solidFill>
                  <a:schemeClr val="tx1"/>
                </a:solidFill>
                <a:cs typeface="+mn-ea"/>
                <a:sym typeface="+mn-lt"/>
              </a:rPr>
              <a:t>规划</a:t>
            </a:r>
            <a:endParaRPr lang="zh-CN" altLang="zh-CN" sz="28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 descr="0aa0f5afba76e3797a0bbfdb306d5cc2967abae731803-czzQFM_fw658.webp"/>
          <p:cNvPicPr>
            <a:picLocks noChangeAspect="1"/>
          </p:cNvPicPr>
          <p:nvPr/>
        </p:nvPicPr>
        <p:blipFill>
          <a:blip r:embed="rId1"/>
          <a:srcRect b="344"/>
          <a:stretch>
            <a:fillRect/>
          </a:stretch>
        </p:blipFill>
        <p:spPr>
          <a:xfrm>
            <a:off x="3866515" y="664845"/>
            <a:ext cx="6962775" cy="55257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329690" y="1415415"/>
            <a:ext cx="170751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4400" b="1">
                <a:solidFill>
                  <a:srgbClr val="A0323F"/>
                </a:solidFill>
                <a:cs typeface="+mn-ea"/>
                <a:sym typeface="+mn-lt"/>
              </a:rPr>
              <a:t>迎宾道旗</a:t>
            </a:r>
            <a:endParaRPr lang="zh-CN" altLang="zh-CN" sz="44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9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外围布置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7715" y="3644265"/>
            <a:ext cx="30219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rgbClr val="A0323F"/>
                </a:solidFill>
                <a:cs typeface="+mn-ea"/>
                <a:sym typeface="+mn-lt"/>
              </a:rPr>
              <a:t>注水道旗</a:t>
            </a:r>
            <a:endParaRPr lang="zh-CN" altLang="en-US" sz="12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 b="1">
                <a:solidFill>
                  <a:srgbClr val="A0323F"/>
                </a:solidFill>
                <a:cs typeface="+mn-ea"/>
                <a:sym typeface="+mn-lt"/>
              </a:rPr>
              <a:t>项目正门沿路摆放</a:t>
            </a:r>
            <a:endParaRPr lang="zh-CN" altLang="en-US" sz="12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/>
            <a:endParaRPr lang="zh-CN" altLang="en-US" sz="1200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60170" y="5232400"/>
            <a:ext cx="93903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交付指引主题海报</a:t>
            </a: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（画面增加指示箭头：如向前200M）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pPr algn="ctr"/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海报前面定制欢迎英文字体，营造欢迎业主回家的氛围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16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外围布置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rcRect r="10759" b="4432"/>
          <a:stretch>
            <a:fillRect/>
          </a:stretch>
        </p:blipFill>
        <p:spPr>
          <a:xfrm>
            <a:off x="6123305" y="2331085"/>
            <a:ext cx="4627880" cy="28067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5" name="组合 24"/>
          <p:cNvGrpSpPr/>
          <p:nvPr/>
        </p:nvGrpSpPr>
        <p:grpSpPr>
          <a:xfrm>
            <a:off x="1360805" y="2331085"/>
            <a:ext cx="5362575" cy="2806065"/>
            <a:chOff x="2143" y="3086"/>
            <a:chExt cx="8445" cy="4419"/>
          </a:xfrm>
        </p:grpSpPr>
        <p:pic>
          <p:nvPicPr>
            <p:cNvPr id="22" name="图片 21" descr="图片2"/>
            <p:cNvPicPr>
              <a:picLocks noChangeAspect="1"/>
            </p:cNvPicPr>
            <p:nvPr/>
          </p:nvPicPr>
          <p:blipFill>
            <a:blip r:embed="rId2"/>
            <a:srcRect l="10625" t="24319" r="8047"/>
            <a:stretch>
              <a:fillRect/>
            </a:stretch>
          </p:blipFill>
          <p:spPr>
            <a:xfrm>
              <a:off x="2143" y="3086"/>
              <a:ext cx="8445" cy="4419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4363" y="6104"/>
              <a:ext cx="389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>
                  <a:solidFill>
                    <a:schemeClr val="bg1"/>
                  </a:solidFill>
                  <a:cs typeface="+mn-ea"/>
                  <a:sym typeface="+mn-lt"/>
                </a:rPr>
                <a:t>WELCOME</a:t>
              </a:r>
              <a:endParaRPr lang="zh-CN" altLang="en-US" sz="3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4" name="图片 23" descr="捕获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315" y="990600"/>
            <a:ext cx="1705610" cy="115760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0013315" y="990600"/>
            <a:ext cx="1705610" cy="1149985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099040" y="1952625"/>
            <a:ext cx="128905" cy="1289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385" y="2286000"/>
            <a:ext cx="3751580" cy="280860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1500000">
            <a:off x="6758940" y="3850005"/>
            <a:ext cx="230505" cy="7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095" y="2286000"/>
            <a:ext cx="3742055" cy="280797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5400000">
            <a:off x="9710420" y="4324985"/>
            <a:ext cx="1180465" cy="3594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外围布置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" name="图片 23" descr="捕获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315" y="990600"/>
            <a:ext cx="1705610" cy="115760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0013315" y="990600"/>
            <a:ext cx="1705610" cy="1149985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729595" y="1959610"/>
            <a:ext cx="106680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1" name="图片 20" descr="61aa1630a0357X 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45" y="2291080"/>
            <a:ext cx="4997450" cy="28098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360170" y="5232400"/>
            <a:ext cx="939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b="1">
                <a:solidFill>
                  <a:srgbClr val="A0323F"/>
                </a:solidFill>
                <a:cs typeface="+mn-ea"/>
                <a:sym typeface="+mn-lt"/>
              </a:rPr>
              <a:t>入口主题桁架</a:t>
            </a:r>
            <a:endParaRPr lang="zh-CN" altLang="zh-CN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0175" y="2522855"/>
            <a:ext cx="3859530" cy="28956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379585" y="4289425"/>
            <a:ext cx="1243965" cy="39179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b="14283"/>
          <a:stretch>
            <a:fillRect/>
          </a:stretch>
        </p:blipFill>
        <p:spPr>
          <a:xfrm>
            <a:off x="620395" y="1633220"/>
            <a:ext cx="7063740" cy="3785235"/>
          </a:xfrm>
          <a:prstGeom prst="rect">
            <a:avLst/>
          </a:prstGeom>
        </p:spPr>
      </p:pic>
      <p:sp>
        <p:nvSpPr>
          <p:cNvPr id="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外围布置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" name="图片 23" descr="捕获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315" y="990600"/>
            <a:ext cx="1705610" cy="115760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0013315" y="990600"/>
            <a:ext cx="1705610" cy="1149985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862945" y="1999615"/>
            <a:ext cx="106680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0395" y="5499100"/>
            <a:ext cx="7064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b="1">
                <a:solidFill>
                  <a:srgbClr val="A0323F"/>
                </a:solidFill>
                <a:cs typeface="+mn-ea"/>
                <a:sym typeface="+mn-lt"/>
              </a:rPr>
              <a:t>主题拱门</a:t>
            </a:r>
            <a:endParaRPr lang="zh-CN" altLang="zh-CN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97955" y="4940441"/>
            <a:ext cx="792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1600" dirty="0">
                <a:solidFill>
                  <a:schemeClr val="bg1"/>
                </a:solidFill>
                <a:cs typeface="+mn-ea"/>
                <a:sym typeface="+mn-lt"/>
              </a:rPr>
              <a:t>示意图</a:t>
            </a:r>
            <a:endParaRPr lang="zh-CN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7900" y="5693410"/>
            <a:ext cx="5240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防疫检测点</a:t>
            </a: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   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1895" y="1870710"/>
            <a:ext cx="4917440" cy="373888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 rot="21420000">
            <a:off x="7011035" y="4443095"/>
            <a:ext cx="2063750" cy="21399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 descr="86e520c62ceadaa11a48619f5239d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1870710"/>
            <a:ext cx="5240020" cy="3739515"/>
          </a:xfrm>
          <a:prstGeom prst="rect">
            <a:avLst/>
          </a:prstGeom>
        </p:spPr>
      </p:pic>
      <p:sp>
        <p:nvSpPr>
          <p:cNvPr id="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外围布置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4" name="图片 23" descr="捕获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315" y="990600"/>
            <a:ext cx="1705610" cy="115760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0013315" y="990600"/>
            <a:ext cx="1705610" cy="1149985"/>
          </a:xfrm>
          <a:prstGeom prst="rect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862945" y="1999615"/>
            <a:ext cx="106680" cy="95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17920" y="5693410"/>
            <a:ext cx="3700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 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入口动线摆放铁马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555" y="875030"/>
            <a:ext cx="10370185" cy="53955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725670" y="2524760"/>
            <a:ext cx="267970" cy="17557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房产结算区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144635" y="3946525"/>
            <a:ext cx="803910" cy="7556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休息区</a:t>
            </a:r>
            <a:endParaRPr lang="zh-CN" altLang="en-US" sz="16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142730" y="2291080"/>
            <a:ext cx="797560" cy="16554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cs typeface="+mn-ea"/>
                <a:sym typeface="+mn-lt"/>
              </a:rPr>
              <a:t>验房区人员等待区</a:t>
            </a: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4101465" y="4447540"/>
            <a:ext cx="1374140" cy="275590"/>
            <a:chOff x="6459" y="7004"/>
            <a:chExt cx="2164" cy="434"/>
          </a:xfrm>
        </p:grpSpPr>
        <p:sp>
          <p:nvSpPr>
            <p:cNvPr id="20" name="矩形 19"/>
            <p:cNvSpPr/>
            <p:nvPr/>
          </p:nvSpPr>
          <p:spPr>
            <a:xfrm>
              <a:off x="6459" y="7112"/>
              <a:ext cx="2164" cy="21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71" y="7004"/>
              <a:ext cx="174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>
                  <a:cs typeface="+mn-ea"/>
                  <a:sym typeface="+mn-lt"/>
                </a:rPr>
                <a:t>交付流程桁架</a:t>
              </a:r>
              <a:endParaRPr lang="zh-CN" altLang="en-US" sz="1200">
                <a:cs typeface="+mn-ea"/>
                <a:sym typeface="+mn-lt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569960" y="3059430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8569960" y="3061970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8570595" y="3946525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7920355" y="4447540"/>
            <a:ext cx="1156970" cy="254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cs typeface="+mn-ea"/>
                <a:sym typeface="+mn-lt"/>
              </a:rPr>
              <a:t>茶歇区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789045" y="3137535"/>
            <a:ext cx="224155" cy="80899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  <a:cs typeface="+mn-ea"/>
                <a:sym typeface="+mn-lt"/>
              </a:rPr>
              <a:t>抽奖区</a:t>
            </a:r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006340" y="2470150"/>
            <a:ext cx="628650" cy="1811020"/>
            <a:chOff x="7884" y="3890"/>
            <a:chExt cx="990" cy="2852"/>
          </a:xfrm>
        </p:grpSpPr>
        <p:cxnSp>
          <p:nvCxnSpPr>
            <p:cNvPr id="77" name="直接连接符 76"/>
            <p:cNvCxnSpPr/>
            <p:nvPr/>
          </p:nvCxnSpPr>
          <p:spPr>
            <a:xfrm flipH="1">
              <a:off x="8163" y="4019"/>
              <a:ext cx="5" cy="2479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5400000">
              <a:off x="7085" y="5426"/>
              <a:ext cx="2617" cy="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/>
            <p:cNvCxnSpPr/>
            <p:nvPr/>
          </p:nvCxnSpPr>
          <p:spPr>
            <a:xfrm flipV="1">
              <a:off x="8500" y="4160"/>
              <a:ext cx="29" cy="240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 rot="5400000" flipV="1">
              <a:off x="8079" y="3755"/>
              <a:ext cx="0" cy="2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/>
            <p:nvPr/>
          </p:nvCxnSpPr>
          <p:spPr>
            <a:xfrm flipV="1">
              <a:off x="7989" y="3963"/>
              <a:ext cx="34" cy="2617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5400000">
              <a:off x="8401" y="3786"/>
              <a:ext cx="0" cy="465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/>
            <p:cNvCxnSpPr/>
            <p:nvPr/>
          </p:nvCxnSpPr>
          <p:spPr>
            <a:xfrm rot="5400000">
              <a:off x="8359" y="3917"/>
              <a:ext cx="5" cy="34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V="1">
              <a:off x="7884" y="6722"/>
              <a:ext cx="980" cy="2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flipH="1">
              <a:off x="8612" y="4019"/>
              <a:ext cx="22" cy="2521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/>
            <p:cNvCxnSpPr/>
            <p:nvPr/>
          </p:nvCxnSpPr>
          <p:spPr>
            <a:xfrm flipH="1">
              <a:off x="8258" y="4173"/>
              <a:ext cx="18" cy="248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89"/>
            <p:cNvCxnSpPr/>
            <p:nvPr/>
          </p:nvCxnSpPr>
          <p:spPr>
            <a:xfrm rot="5400000">
              <a:off x="8127" y="6478"/>
              <a:ext cx="5" cy="34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5400000">
              <a:off x="7513" y="5351"/>
              <a:ext cx="2709" cy="15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rot="5400000">
              <a:off x="8624" y="6473"/>
              <a:ext cx="5" cy="34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H="1">
              <a:off x="8724" y="4187"/>
              <a:ext cx="28" cy="245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96"/>
          <p:cNvGrpSpPr/>
          <p:nvPr/>
        </p:nvGrpSpPr>
        <p:grpSpPr>
          <a:xfrm rot="16200000">
            <a:off x="7576820" y="2056765"/>
            <a:ext cx="905510" cy="1877060"/>
            <a:chOff x="11106" y="3891"/>
            <a:chExt cx="1426" cy="2956"/>
          </a:xfrm>
        </p:grpSpPr>
        <p:sp>
          <p:nvSpPr>
            <p:cNvPr id="16" name="矩形 15"/>
            <p:cNvSpPr/>
            <p:nvPr/>
          </p:nvSpPr>
          <p:spPr>
            <a:xfrm rot="5400000" flipH="1">
              <a:off x="11613" y="4371"/>
              <a:ext cx="1399" cy="43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初装修协议区</a:t>
              </a:r>
              <a:endParaRPr lang="zh-CN" altLang="en-US" sz="9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 flipV="1">
              <a:off x="11106" y="3891"/>
              <a:ext cx="988" cy="1277"/>
              <a:chOff x="11841" y="3891"/>
              <a:chExt cx="988" cy="1277"/>
            </a:xfrm>
          </p:grpSpPr>
          <p:cxnSp>
            <p:nvCxnSpPr>
              <p:cNvPr id="52" name="直接箭头连接符 51"/>
              <p:cNvCxnSpPr/>
              <p:nvPr/>
            </p:nvCxnSpPr>
            <p:spPr>
              <a:xfrm flipV="1">
                <a:off x="11841" y="3958"/>
                <a:ext cx="239" cy="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10800000" flipH="1">
                <a:off x="12310" y="4049"/>
                <a:ext cx="5" cy="1117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 flipV="1">
                <a:off x="12080" y="3891"/>
                <a:ext cx="9" cy="1119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箭头连接符 41"/>
              <p:cNvCxnSpPr/>
              <p:nvPr/>
            </p:nvCxnSpPr>
            <p:spPr>
              <a:xfrm flipH="1">
                <a:off x="11953" y="4122"/>
                <a:ext cx="15" cy="849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/>
              <p:cNvCxnSpPr/>
              <p:nvPr/>
            </p:nvCxnSpPr>
            <p:spPr>
              <a:xfrm>
                <a:off x="12467" y="4085"/>
                <a:ext cx="0" cy="86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V="1">
                <a:off x="11845" y="5166"/>
                <a:ext cx="472" cy="1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/>
              <p:cNvCxnSpPr/>
              <p:nvPr/>
            </p:nvCxnSpPr>
            <p:spPr>
              <a:xfrm flipV="1">
                <a:off x="11964" y="5085"/>
                <a:ext cx="231" cy="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rot="10800000" flipH="1">
                <a:off x="11844" y="4030"/>
                <a:ext cx="22" cy="1136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/>
              <p:cNvCxnSpPr/>
              <p:nvPr/>
            </p:nvCxnSpPr>
            <p:spPr>
              <a:xfrm flipV="1">
                <a:off x="12195" y="4059"/>
                <a:ext cx="0" cy="90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/>
              <p:cNvCxnSpPr/>
              <p:nvPr/>
            </p:nvCxnSpPr>
            <p:spPr>
              <a:xfrm>
                <a:off x="12236" y="3969"/>
                <a:ext cx="230" cy="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 flipV="1">
                <a:off x="12612" y="3952"/>
                <a:ext cx="5" cy="996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箭头连接符 53"/>
              <p:cNvCxnSpPr/>
              <p:nvPr/>
            </p:nvCxnSpPr>
            <p:spPr>
              <a:xfrm flipV="1">
                <a:off x="12738" y="3984"/>
                <a:ext cx="10" cy="106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58"/>
              <p:cNvCxnSpPr/>
              <p:nvPr/>
            </p:nvCxnSpPr>
            <p:spPr>
              <a:xfrm flipV="1">
                <a:off x="12499" y="5100"/>
                <a:ext cx="231" cy="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rot="16200000">
                <a:off x="12350" y="3658"/>
                <a:ext cx="0" cy="465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 flipV="1">
                <a:off x="12357" y="5167"/>
                <a:ext cx="472" cy="1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矩形 63"/>
            <p:cNvSpPr/>
            <p:nvPr/>
          </p:nvSpPr>
          <p:spPr>
            <a:xfrm rot="5400000" flipH="1">
              <a:off x="11626" y="5942"/>
              <a:ext cx="1373" cy="43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委托办理区</a:t>
              </a:r>
              <a:endParaRPr lang="zh-CN" alt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1106" y="5570"/>
              <a:ext cx="988" cy="1277"/>
              <a:chOff x="11841" y="3891"/>
              <a:chExt cx="988" cy="1277"/>
            </a:xfrm>
          </p:grpSpPr>
          <p:cxnSp>
            <p:nvCxnSpPr>
              <p:cNvPr id="68" name="直接箭头连接符 67"/>
              <p:cNvCxnSpPr/>
              <p:nvPr/>
            </p:nvCxnSpPr>
            <p:spPr>
              <a:xfrm flipV="1">
                <a:off x="11841" y="3958"/>
                <a:ext cx="239" cy="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10800000" flipH="1">
                <a:off x="12310" y="4049"/>
                <a:ext cx="5" cy="1117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 flipV="1">
                <a:off x="12080" y="3891"/>
                <a:ext cx="9" cy="1119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箭头连接符 70"/>
              <p:cNvCxnSpPr/>
              <p:nvPr/>
            </p:nvCxnSpPr>
            <p:spPr>
              <a:xfrm flipH="1">
                <a:off x="11953" y="4122"/>
                <a:ext cx="15" cy="849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箭头连接符 71"/>
              <p:cNvCxnSpPr/>
              <p:nvPr/>
            </p:nvCxnSpPr>
            <p:spPr>
              <a:xfrm>
                <a:off x="12467" y="4085"/>
                <a:ext cx="0" cy="86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flipV="1">
                <a:off x="11845" y="5166"/>
                <a:ext cx="472" cy="1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箭头连接符 73"/>
              <p:cNvCxnSpPr/>
              <p:nvPr/>
            </p:nvCxnSpPr>
            <p:spPr>
              <a:xfrm flipV="1">
                <a:off x="11964" y="5085"/>
                <a:ext cx="231" cy="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rot="10800000" flipH="1">
                <a:off x="11844" y="4030"/>
                <a:ext cx="22" cy="1136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箭头连接符 75"/>
              <p:cNvCxnSpPr/>
              <p:nvPr/>
            </p:nvCxnSpPr>
            <p:spPr>
              <a:xfrm flipV="1">
                <a:off x="12195" y="4059"/>
                <a:ext cx="0" cy="90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箭头连接符 78"/>
              <p:cNvCxnSpPr/>
              <p:nvPr/>
            </p:nvCxnSpPr>
            <p:spPr>
              <a:xfrm>
                <a:off x="12236" y="3969"/>
                <a:ext cx="230" cy="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 flipV="1">
                <a:off x="12612" y="3952"/>
                <a:ext cx="5" cy="996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/>
              <p:cNvCxnSpPr/>
              <p:nvPr/>
            </p:nvCxnSpPr>
            <p:spPr>
              <a:xfrm flipV="1">
                <a:off x="12738" y="3984"/>
                <a:ext cx="10" cy="106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箭头连接符 92"/>
              <p:cNvCxnSpPr/>
              <p:nvPr/>
            </p:nvCxnSpPr>
            <p:spPr>
              <a:xfrm flipV="1">
                <a:off x="12499" y="5100"/>
                <a:ext cx="231" cy="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 rot="16200000">
                <a:off x="12350" y="3658"/>
                <a:ext cx="0" cy="465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 flipV="1">
                <a:off x="12357" y="5167"/>
                <a:ext cx="472" cy="1"/>
              </a:xfrm>
              <a:prstGeom prst="line">
                <a:avLst/>
              </a:prstGeom>
              <a:ln w="28575" cmpd="sng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6" name="直接箭头连接符 95"/>
          <p:cNvCxnSpPr/>
          <p:nvPr/>
        </p:nvCxnSpPr>
        <p:spPr>
          <a:xfrm flipH="1">
            <a:off x="7052310" y="3401060"/>
            <a:ext cx="549275" cy="19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 rot="5400000">
            <a:off x="7595870" y="2926715"/>
            <a:ext cx="904875" cy="1377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955280" y="2854960"/>
            <a:ext cx="76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>
                <a:cs typeface="+mn-ea"/>
                <a:sym typeface="+mn-lt"/>
              </a:rPr>
              <a:t>桁架</a:t>
            </a:r>
            <a:endParaRPr lang="zh-CN" altLang="en-US" sz="900"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29970" y="880110"/>
            <a:ext cx="1058545" cy="590550"/>
            <a:chOff x="5379" y="1036"/>
            <a:chExt cx="1380" cy="770"/>
          </a:xfrm>
        </p:grpSpPr>
        <p:sp>
          <p:nvSpPr>
            <p:cNvPr id="18" name="椭圆 17"/>
            <p:cNvSpPr/>
            <p:nvPr/>
          </p:nvSpPr>
          <p:spPr>
            <a:xfrm>
              <a:off x="5379" y="1036"/>
              <a:ext cx="770" cy="770"/>
            </a:xfrm>
            <a:prstGeom prst="ellipse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5975" y="1240"/>
              <a:ext cx="785" cy="362"/>
            </a:xfrm>
            <a:prstGeom prst="round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1071880" y="1013460"/>
            <a:ext cx="924560" cy="33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cs typeface="+mn-ea"/>
                <a:sym typeface="+mn-lt"/>
              </a:rPr>
              <a:t>方案一</a:t>
            </a:r>
            <a:endParaRPr lang="zh-CN" altLang="en-US" sz="16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6143625" y="5383530"/>
            <a:ext cx="402590" cy="25844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98360" y="3326130"/>
            <a:ext cx="27222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方案一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物业协议区与物业结算区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摆放在物业中心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1460" y="1711325"/>
            <a:ext cx="5163820" cy="387477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852545" y="3663315"/>
            <a:ext cx="651510" cy="3543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555" y="875030"/>
            <a:ext cx="10370185" cy="53955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725670" y="2756535"/>
            <a:ext cx="267970" cy="14547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初装修协议区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94275" y="3942080"/>
            <a:ext cx="3575685" cy="2692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房产结算区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 rot="10800000" flipV="1">
            <a:off x="5158740" y="3060065"/>
            <a:ext cx="1830070" cy="2717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物业协议区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01465" y="4516120"/>
            <a:ext cx="1374140" cy="1377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144635" y="4280535"/>
            <a:ext cx="803910" cy="4216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休息区</a:t>
            </a:r>
            <a:endParaRPr lang="zh-CN" altLang="en-US" sz="16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16975" y="2219960"/>
            <a:ext cx="1092200" cy="3625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94115" y="2286635"/>
            <a:ext cx="111506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>
                <a:cs typeface="+mn-ea"/>
                <a:sym typeface="+mn-lt"/>
              </a:rPr>
              <a:t>验房区人员等待区</a:t>
            </a: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36085" y="4447540"/>
            <a:ext cx="11055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cs typeface="+mn-ea"/>
                <a:sym typeface="+mn-lt"/>
              </a:rPr>
              <a:t>交付流程桁架</a:t>
            </a:r>
            <a:endParaRPr lang="zh-CN" altLang="en-US" sz="1200"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993640" y="3943350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569960" y="3059430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flipH="1" flipV="1">
            <a:off x="6774180" y="4368165"/>
            <a:ext cx="5080" cy="24638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 flipV="1">
            <a:off x="7146290" y="4368165"/>
            <a:ext cx="1245235" cy="508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V="1">
            <a:off x="9077960" y="3204845"/>
            <a:ext cx="8890" cy="983615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 flipH="1" flipV="1">
            <a:off x="5059680" y="2499995"/>
            <a:ext cx="3634105" cy="9525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 flipH="1">
            <a:off x="4552950" y="2823845"/>
            <a:ext cx="7620" cy="1381125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 rot="10800000" flipV="1">
            <a:off x="6983730" y="3060065"/>
            <a:ext cx="1849120" cy="2717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物业结算区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7035800" y="3068320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558530" y="3062605"/>
            <a:ext cx="267970" cy="11518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委托办理区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8569960" y="3061970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8570595" y="3946525"/>
            <a:ext cx="0" cy="267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5153025" y="2880995"/>
            <a:ext cx="3510915" cy="0"/>
          </a:xfrm>
          <a:prstGeom prst="line">
            <a:avLst/>
          </a:prstGeom>
          <a:ln w="28575" cmpd="sng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5286375" y="2738120"/>
            <a:ext cx="3533775" cy="0"/>
          </a:xfrm>
          <a:prstGeom prst="line">
            <a:avLst/>
          </a:prstGeom>
          <a:ln w="28575" cmpd="sng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/>
          <p:nvPr/>
        </p:nvCxnSpPr>
        <p:spPr>
          <a:xfrm flipH="1" flipV="1">
            <a:off x="5343525" y="2652395"/>
            <a:ext cx="3450590" cy="1651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箭头连接符 80"/>
          <p:cNvCxnSpPr/>
          <p:nvPr/>
        </p:nvCxnSpPr>
        <p:spPr>
          <a:xfrm flipV="1">
            <a:off x="5073015" y="2852420"/>
            <a:ext cx="0" cy="1714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H="1" flipV="1">
            <a:off x="5219700" y="2976245"/>
            <a:ext cx="3390900" cy="190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5153025" y="2585720"/>
            <a:ext cx="0" cy="295275"/>
          </a:xfrm>
          <a:prstGeom prst="line">
            <a:avLst/>
          </a:prstGeom>
          <a:ln w="28575" cmpd="sng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>
            <a:off x="5215890" y="2652395"/>
            <a:ext cx="6985" cy="2190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9643110" y="2785110"/>
            <a:ext cx="295275" cy="149542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cs typeface="+mn-ea"/>
                <a:sym typeface="+mn-lt"/>
              </a:rPr>
              <a:t>茶歇区</a:t>
            </a: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6" name="直接连接符 85"/>
          <p:cNvCxnSpPr/>
          <p:nvPr/>
        </p:nvCxnSpPr>
        <p:spPr>
          <a:xfrm flipV="1">
            <a:off x="8829675" y="2728595"/>
            <a:ext cx="0" cy="333375"/>
          </a:xfrm>
          <a:prstGeom prst="line">
            <a:avLst/>
          </a:prstGeom>
          <a:ln w="28575" cmpd="sng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5153025" y="2585720"/>
            <a:ext cx="3657600" cy="9525"/>
          </a:xfrm>
          <a:prstGeom prst="line">
            <a:avLst/>
          </a:prstGeom>
          <a:ln w="28575" cmpd="sng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5341620" y="2814955"/>
            <a:ext cx="3368040" cy="889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8756650" y="2795270"/>
            <a:ext cx="6985" cy="2190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3789045" y="3137535"/>
            <a:ext cx="224155" cy="80899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  <a:cs typeface="+mn-ea"/>
                <a:sym typeface="+mn-lt"/>
              </a:rPr>
              <a:t>抽奖区</a:t>
            </a:r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29970" y="880110"/>
            <a:ext cx="1058545" cy="590550"/>
            <a:chOff x="5379" y="1036"/>
            <a:chExt cx="1380" cy="770"/>
          </a:xfrm>
        </p:grpSpPr>
        <p:sp>
          <p:nvSpPr>
            <p:cNvPr id="13" name="椭圆 12"/>
            <p:cNvSpPr/>
            <p:nvPr/>
          </p:nvSpPr>
          <p:spPr>
            <a:xfrm>
              <a:off x="5379" y="1036"/>
              <a:ext cx="770" cy="770"/>
            </a:xfrm>
            <a:prstGeom prst="ellipse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975" y="1240"/>
              <a:ext cx="785" cy="362"/>
            </a:xfrm>
            <a:prstGeom prst="round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1071880" y="1013460"/>
            <a:ext cx="924560" cy="33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1600" b="1">
                <a:solidFill>
                  <a:schemeClr val="bg1"/>
                </a:solidFill>
                <a:cs typeface="+mn-ea"/>
                <a:sym typeface="+mn-lt"/>
              </a:rPr>
              <a:t>方案二</a:t>
            </a:r>
            <a:endParaRPr lang="en-US" altLang="zh-CN" sz="16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6124575" y="5374005"/>
            <a:ext cx="402590" cy="25844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: 圆角 24"/>
          <p:cNvSpPr/>
          <p:nvPr/>
        </p:nvSpPr>
        <p:spPr>
          <a:xfrm>
            <a:off x="10382838" y="681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78770" y="720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21535" y="5454015"/>
            <a:ext cx="2264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房产结算区桁架如图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110" y="1529715"/>
            <a:ext cx="5255895" cy="38614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552690" y="5454015"/>
            <a:ext cx="2501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入口交付流程桁架如图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rcRect t="19091" r="15022" b="384"/>
          <a:stretch>
            <a:fillRect/>
          </a:stretch>
        </p:blipFill>
        <p:spPr>
          <a:xfrm>
            <a:off x="6096000" y="1499235"/>
            <a:ext cx="5414010" cy="3860165"/>
          </a:xfrm>
          <a:prstGeom prst="rect">
            <a:avLst/>
          </a:prstGeom>
        </p:spPr>
      </p:pic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2675" y="1529715"/>
            <a:ext cx="5389245" cy="395986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620260" y="5489575"/>
            <a:ext cx="2951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其他区域摆放立式展架如图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" y="1529715"/>
            <a:ext cx="5282565" cy="3963035"/>
          </a:xfrm>
          <a:prstGeom prst="rect">
            <a:avLst/>
          </a:prstGeom>
        </p:spPr>
      </p:pic>
      <p:sp>
        <p:nvSpPr>
          <p:cNvPr id="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416550" y="5283200"/>
            <a:ext cx="13589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交付区包装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以红色为主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2" name="图片 1" descr="C:/Users/94219/AppData/Local/Temp/picturecompress_20211025114211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3855" y="1762125"/>
            <a:ext cx="3590925" cy="3127375"/>
          </a:xfrm>
          <a:prstGeom prst="rect">
            <a:avLst/>
          </a:prstGeom>
        </p:spPr>
      </p:pic>
      <p:pic>
        <p:nvPicPr>
          <p:cNvPr id="9" name="图片 8" descr="C:/Users/94219/AppData/Local/Temp/picturecompress_20211025114214/output_1.pngoutput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770" y="1762125"/>
            <a:ext cx="3494405" cy="3109595"/>
          </a:xfrm>
          <a:prstGeom prst="rect">
            <a:avLst/>
          </a:prstGeom>
        </p:spPr>
      </p:pic>
      <p:pic>
        <p:nvPicPr>
          <p:cNvPr id="13" name="图片 12" descr="C:/Users/94219/AppData/Local/Temp/picturecompress_20211025114207/output_1.pngoutput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30" y="1762125"/>
            <a:ext cx="3277235" cy="3127375"/>
          </a:xfrm>
          <a:prstGeom prst="rect">
            <a:avLst/>
          </a:prstGeom>
        </p:spPr>
      </p:pic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80085" y="735648"/>
            <a:ext cx="10831830" cy="5386705"/>
            <a:chOff x="7950" y="5599"/>
            <a:chExt cx="6890" cy="387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50" y="5599"/>
              <a:ext cx="6891" cy="3875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9952" y="8807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744" y="7411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H="1" flipV="1">
              <a:off x="10660" y="7599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416" y="7930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3968" y="8687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1700" y="7476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 flipV="1">
              <a:off x="12024" y="7596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2620" y="7930"/>
              <a:ext cx="120" cy="12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0720" y="5600065"/>
            <a:ext cx="10833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小区入口花柱（</a:t>
            </a: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8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个）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416"/>
          <a:stretch>
            <a:fillRect/>
          </a:stretch>
        </p:blipFill>
        <p:spPr>
          <a:xfrm>
            <a:off x="782320" y="1748790"/>
            <a:ext cx="4732020" cy="3564255"/>
          </a:xfrm>
          <a:prstGeom prst="rect">
            <a:avLst/>
          </a:prstGeom>
        </p:spPr>
      </p:pic>
      <p:sp>
        <p:nvSpPr>
          <p:cNvPr id="1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交付区布置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325" y="1012508"/>
            <a:ext cx="7559675" cy="50368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7715" y="3244215"/>
            <a:ext cx="92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DP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点①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1090" y="2032000"/>
            <a:ext cx="4122420" cy="30937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340090" y="3671570"/>
            <a:ext cx="2343785" cy="1625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275" y="2032000"/>
            <a:ext cx="5501640" cy="3088005"/>
          </a:xfrm>
          <a:prstGeom prst="rect">
            <a:avLst/>
          </a:prstGeom>
        </p:spPr>
      </p:pic>
      <p:sp>
        <p:nvSpPr>
          <p:cNvPr id="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7715" y="3244215"/>
            <a:ext cx="92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DP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点②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9" name="图片 18" descr="2f1684cd51538ada23562ff0cdef7c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6295" y="1784350"/>
            <a:ext cx="4217035" cy="316484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rot="1200000">
            <a:off x="9402445" y="3803650"/>
            <a:ext cx="1750060" cy="4140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40" y="1784350"/>
            <a:ext cx="5277485" cy="3164840"/>
          </a:xfrm>
          <a:prstGeom prst="rect">
            <a:avLst/>
          </a:prstGeom>
        </p:spPr>
      </p:pic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7715" y="3244215"/>
            <a:ext cx="92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DP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点③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0625" y="2032635"/>
            <a:ext cx="5231765" cy="29419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027670" y="3119755"/>
            <a:ext cx="1666875" cy="1625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275" y="2032635"/>
            <a:ext cx="4417060" cy="2941955"/>
          </a:xfrm>
          <a:prstGeom prst="rect">
            <a:avLst/>
          </a:prstGeom>
        </p:spPr>
      </p:pic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4420" y="3244215"/>
            <a:ext cx="92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DP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点④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0290" y="1925320"/>
            <a:ext cx="4006215" cy="30054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rot="19620000">
            <a:off x="7658100" y="3576320"/>
            <a:ext cx="935990" cy="43116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8" name="图片 17" descr="微信图片_202208241636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060" y="3244215"/>
            <a:ext cx="3685540" cy="2468245"/>
          </a:xfrm>
          <a:prstGeom prst="rect">
            <a:avLst/>
          </a:prstGeom>
        </p:spPr>
      </p:pic>
      <p:pic>
        <p:nvPicPr>
          <p:cNvPr id="104" name="图片 103"/>
          <p:cNvPicPr/>
          <p:nvPr/>
        </p:nvPicPr>
        <p:blipFill>
          <a:blip r:embed="rId3"/>
          <a:srcRect t="12528"/>
          <a:stretch>
            <a:fillRect/>
          </a:stretch>
        </p:blipFill>
        <p:spPr>
          <a:xfrm>
            <a:off x="2131695" y="1327785"/>
            <a:ext cx="3684905" cy="222313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7715" y="3244215"/>
            <a:ext cx="92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DP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点⑤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275" y="2138045"/>
            <a:ext cx="5746750" cy="26625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295" y="2138045"/>
            <a:ext cx="3919855" cy="266255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8469630" y="3348990"/>
            <a:ext cx="260985" cy="1587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2810" y="2414905"/>
            <a:ext cx="9245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3600" b="1">
                <a:solidFill>
                  <a:srgbClr val="A0323F"/>
                </a:solidFill>
                <a:cs typeface="+mn-ea"/>
                <a:sym typeface="+mn-lt"/>
              </a:rPr>
              <a:t>备选</a:t>
            </a:r>
            <a:endParaRPr lang="zh-CN" altLang="en-US" sz="36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en-US" altLang="zh-CN" sz="3600" b="1">
                <a:solidFill>
                  <a:srgbClr val="A0323F"/>
                </a:solidFill>
                <a:cs typeface="+mn-ea"/>
                <a:sym typeface="+mn-lt"/>
              </a:rPr>
              <a:t>DP</a:t>
            </a:r>
            <a:endParaRPr lang="en-US" altLang="zh-CN" sz="3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6140" y="1038860"/>
            <a:ext cx="4199890" cy="2359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140" y="3473450"/>
            <a:ext cx="4190365" cy="23590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810" y="1038860"/>
            <a:ext cx="4530725" cy="2359025"/>
          </a:xfrm>
          <a:prstGeom prst="rect">
            <a:avLst/>
          </a:prstGeom>
        </p:spPr>
      </p:pic>
      <p:pic>
        <p:nvPicPr>
          <p:cNvPr id="16" name="图片 15" descr="C:/Users/94219/AppData/Local/Temp/picturecompress_20211025130842/output_1.pngoutput_1"/>
          <p:cNvPicPr>
            <a:picLocks noChangeAspect="1"/>
          </p:cNvPicPr>
          <p:nvPr/>
        </p:nvPicPr>
        <p:blipFill>
          <a:blip r:embed="rId4"/>
          <a:srcRect t="8250"/>
          <a:stretch>
            <a:fillRect/>
          </a:stretch>
        </p:blipFill>
        <p:spPr>
          <a:xfrm>
            <a:off x="6481445" y="3481070"/>
            <a:ext cx="4530090" cy="2344420"/>
          </a:xfrm>
          <a:prstGeom prst="rect">
            <a:avLst/>
          </a:prstGeom>
        </p:spPr>
      </p:pic>
      <p:sp>
        <p:nvSpPr>
          <p:cNvPr id="1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06880" y="5393055"/>
            <a:ext cx="88639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泳池装饰</a:t>
            </a: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 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两侧各两椅一伞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707515" y="2233930"/>
            <a:ext cx="8862695" cy="3084830"/>
            <a:chOff x="3318" y="3034"/>
            <a:chExt cx="13957" cy="485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801" y="3034"/>
              <a:ext cx="6474" cy="485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 rot="20400000">
              <a:off x="11154" y="5830"/>
              <a:ext cx="1419" cy="25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 rot="960000">
              <a:off x="15804" y="5764"/>
              <a:ext cx="1419" cy="25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8" y="3034"/>
              <a:ext cx="7592" cy="4859"/>
            </a:xfrm>
            <a:prstGeom prst="rect">
              <a:avLst/>
            </a:prstGeom>
          </p:spPr>
        </p:pic>
      </p:grpSp>
      <p:sp>
        <p:nvSpPr>
          <p:cNvPr id="1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40145" y="5372100"/>
            <a:ext cx="4978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足球场装饰</a:t>
            </a:r>
            <a:endParaRPr lang="en-US" altLang="zh-CN" b="1">
              <a:solidFill>
                <a:srgbClr val="A0323F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40145" y="1539240"/>
            <a:ext cx="4984750" cy="3740150"/>
            <a:chOff x="10502" y="2409"/>
            <a:chExt cx="7850" cy="589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502" y="2409"/>
              <a:ext cx="7850" cy="589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3411" y="5923"/>
              <a:ext cx="2756" cy="818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18995" y="1320800"/>
            <a:ext cx="4003040" cy="4177030"/>
            <a:chOff x="3607" y="2175"/>
            <a:chExt cx="6304" cy="6578"/>
          </a:xfrm>
        </p:grpSpPr>
        <p:pic>
          <p:nvPicPr>
            <p:cNvPr id="13" name="图片 12" descr="6f689c6e2d49659e40bbc3b7edd5743"/>
            <p:cNvPicPr>
              <a:picLocks noChangeAspect="1"/>
            </p:cNvPicPr>
            <p:nvPr/>
          </p:nvPicPr>
          <p:blipFill>
            <a:blip r:embed="rId2"/>
            <a:srcRect t="11046" b="16630"/>
            <a:stretch>
              <a:fillRect/>
            </a:stretch>
          </p:blipFill>
          <p:spPr>
            <a:xfrm>
              <a:off x="3607" y="2175"/>
              <a:ext cx="6304" cy="5200"/>
            </a:xfrm>
            <a:prstGeom prst="rect">
              <a:avLst/>
            </a:prstGeom>
          </p:spPr>
        </p:pic>
        <p:pic>
          <p:nvPicPr>
            <p:cNvPr id="2" name="图片 1" descr="6720888ae685f6504097528a6ece95f"/>
            <p:cNvPicPr>
              <a:picLocks noChangeAspect="1"/>
            </p:cNvPicPr>
            <p:nvPr/>
          </p:nvPicPr>
          <p:blipFill>
            <a:blip r:embed="rId3"/>
            <a:srcRect t="51148"/>
            <a:stretch>
              <a:fillRect/>
            </a:stretch>
          </p:blipFill>
          <p:spPr>
            <a:xfrm>
              <a:off x="3607" y="5683"/>
              <a:ext cx="6304" cy="3071"/>
            </a:xfrm>
            <a:prstGeom prst="rect">
              <a:avLst/>
            </a:prstGeom>
          </p:spPr>
        </p:pic>
      </p:grpSp>
      <p:sp>
        <p:nvSpPr>
          <p:cNvPr id="16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54735" y="1801495"/>
            <a:ext cx="92456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zh-CN" sz="3200" b="1">
                <a:solidFill>
                  <a:srgbClr val="A0323F"/>
                </a:solidFill>
                <a:cs typeface="+mn-ea"/>
                <a:sym typeface="+mn-lt"/>
              </a:rPr>
              <a:t>草坪氛围装饰</a:t>
            </a:r>
            <a:endParaRPr lang="zh-CN" altLang="zh-CN" sz="3200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1840" y="1529715"/>
            <a:ext cx="3305810" cy="22155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650" y="1529080"/>
            <a:ext cx="3146425" cy="2216150"/>
          </a:xfrm>
          <a:prstGeom prst="rect">
            <a:avLst/>
          </a:prstGeom>
        </p:spPr>
      </p:pic>
      <p:pic>
        <p:nvPicPr>
          <p:cNvPr id="18" name="图片 17" descr="8ea604cb6fe11050456e31953d0f70a"/>
          <p:cNvPicPr>
            <a:picLocks noChangeAspect="1"/>
          </p:cNvPicPr>
          <p:nvPr/>
        </p:nvPicPr>
        <p:blipFill>
          <a:blip r:embed="rId3"/>
          <a:srcRect t="1815"/>
          <a:stretch>
            <a:fillRect/>
          </a:stretch>
        </p:blipFill>
        <p:spPr>
          <a:xfrm>
            <a:off x="8435975" y="1529715"/>
            <a:ext cx="2884805" cy="39122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990" y="3745230"/>
            <a:ext cx="2546985" cy="169672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35685" y="1877695"/>
            <a:ext cx="92456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zh-CN" sz="3200" b="1">
                <a:solidFill>
                  <a:srgbClr val="A0323F"/>
                </a:solidFill>
                <a:cs typeface="+mn-ea"/>
                <a:sym typeface="+mn-lt"/>
              </a:rPr>
              <a:t>路引氛围推荐</a:t>
            </a:r>
            <a:endParaRPr lang="zh-CN" altLang="zh-CN" sz="32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rcRect l="416"/>
          <a:stretch>
            <a:fillRect/>
          </a:stretch>
        </p:blipFill>
        <p:spPr>
          <a:xfrm>
            <a:off x="3633470" y="3745230"/>
            <a:ext cx="2256155" cy="1699260"/>
          </a:xfrm>
          <a:prstGeom prst="rect">
            <a:avLst/>
          </a:prstGeom>
        </p:spPr>
      </p:pic>
      <p:sp>
        <p:nvSpPr>
          <p:cNvPr id="1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园内布置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4070" y="2690495"/>
            <a:ext cx="11925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70CM中国结布置</a:t>
            </a:r>
            <a:endParaRPr lang="en-US" altLang="zh-CN" b="1">
              <a:solidFill>
                <a:srgbClr val="A0323F"/>
              </a:solidFill>
              <a:cs typeface="+mn-ea"/>
              <a:sym typeface="+mn-lt"/>
            </a:endParaRPr>
          </a:p>
          <a:p>
            <a:pPr algn="l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（按每幢情况适量增减）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1524635"/>
            <a:ext cx="5443855" cy="40849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243570" y="3081655"/>
            <a:ext cx="142240" cy="1365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1788160"/>
            <a:ext cx="3769360" cy="355790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238615" y="3081655"/>
            <a:ext cx="142240" cy="1365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53095" y="3081655"/>
            <a:ext cx="142240" cy="1365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48140" y="3081655"/>
            <a:ext cx="142240" cy="1365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入户布置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3650" y="5554980"/>
            <a:ext cx="328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b="1">
                <a:solidFill>
                  <a:srgbClr val="A0323F"/>
                </a:solidFill>
                <a:cs typeface="+mn-ea"/>
                <a:sym typeface="+mn-lt"/>
              </a:rPr>
              <a:t>14</a:t>
            </a:r>
            <a:r>
              <a:rPr lang="zh-CN" altLang="zh-CN" b="1">
                <a:solidFill>
                  <a:srgbClr val="A0323F"/>
                </a:solidFill>
                <a:cs typeface="+mn-ea"/>
                <a:sym typeface="+mn-lt"/>
              </a:rPr>
              <a:t>幢楼</a:t>
            </a: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入户通道摆放拱门推荐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0340" y="1071245"/>
            <a:ext cx="3166745" cy="21113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750" y="1071245"/>
            <a:ext cx="2268220" cy="21107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r="863"/>
          <a:stretch>
            <a:fillRect/>
          </a:stretch>
        </p:blipFill>
        <p:spPr>
          <a:xfrm>
            <a:off x="2533015" y="3279775"/>
            <a:ext cx="3282950" cy="2177415"/>
          </a:xfrm>
          <a:prstGeom prst="rect">
            <a:avLst/>
          </a:prstGeom>
        </p:spPr>
      </p:pic>
      <p:pic>
        <p:nvPicPr>
          <p:cNvPr id="2" name="图片 1" descr="15e7b24a85d35a5660c1597e591bf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635" y="1071245"/>
            <a:ext cx="3598545" cy="21101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650" y="3282315"/>
            <a:ext cx="3604895" cy="2220595"/>
          </a:xfrm>
          <a:prstGeom prst="rect">
            <a:avLst/>
          </a:prstGeom>
        </p:spPr>
      </p:pic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入户布置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2" name="图片 21" descr="未标题-2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016875" y="3858895"/>
            <a:ext cx="1828800" cy="125349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90040" y="5313045"/>
            <a:ext cx="4079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小区入口、单元入户口、交付区交付区铺设红地毯营造喜庆的气氛。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3" name="图片 12" descr="C:/Users/94219/AppData/Local/Temp/picturecompress_20211025114203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1489710"/>
            <a:ext cx="4646930" cy="3823335"/>
          </a:xfrm>
          <a:prstGeom prst="rect">
            <a:avLst/>
          </a:prstGeom>
        </p:spPr>
      </p:pic>
      <p:pic>
        <p:nvPicPr>
          <p:cNvPr id="104" name="图片 103"/>
          <p:cNvPicPr/>
          <p:nvPr/>
        </p:nvPicPr>
        <p:blipFill>
          <a:blip r:embed="rId2"/>
          <a:stretch>
            <a:fillRect/>
          </a:stretch>
        </p:blipFill>
        <p:spPr>
          <a:xfrm>
            <a:off x="7844790" y="1327150"/>
            <a:ext cx="2656840" cy="3985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020050" y="5451475"/>
            <a:ext cx="23063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交付区洗手间指示牌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其他布置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96840" y="4843145"/>
            <a:ext cx="2810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楼梯间窗台适当挂红绣球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pPr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（按每幢分布适量增减）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740" y="1755140"/>
            <a:ext cx="3903345" cy="2929255"/>
          </a:xfrm>
          <a:prstGeom prst="rect">
            <a:avLst/>
          </a:prstGeom>
        </p:spPr>
      </p:pic>
      <p:pic>
        <p:nvPicPr>
          <p:cNvPr id="16" name="图片 15" descr="1d9717068afabbd72b097dbd64e6ac2"/>
          <p:cNvPicPr>
            <a:picLocks noChangeAspect="1"/>
          </p:cNvPicPr>
          <p:nvPr/>
        </p:nvPicPr>
        <p:blipFill>
          <a:blip r:embed="rId2"/>
          <a:srcRect t="35335" b="41111"/>
          <a:stretch>
            <a:fillRect/>
          </a:stretch>
        </p:blipFill>
        <p:spPr>
          <a:xfrm>
            <a:off x="8670290" y="2453005"/>
            <a:ext cx="3022600" cy="15411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" y="1745615"/>
            <a:ext cx="3912870" cy="2935605"/>
          </a:xfrm>
          <a:prstGeom prst="rect">
            <a:avLst/>
          </a:prstGeom>
        </p:spPr>
      </p:pic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其他布置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75628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9900" y="5257800"/>
            <a:ext cx="11252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工作牌设计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物料设计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0" name="图片 19" descr="C:/Users/94219/AppData/Local/Temp/picturecompress_20211025115443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680" y="679450"/>
            <a:ext cx="8229600" cy="54870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267190" y="2702560"/>
            <a:ext cx="18605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电梯门贴设计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en-US" altLang="zh-CN" sz="1600" b="1">
                <a:solidFill>
                  <a:srgbClr val="A0323F"/>
                </a:solidFill>
                <a:cs typeface="+mn-ea"/>
                <a:sym typeface="+mn-lt"/>
              </a:rPr>
              <a:t>“</a:t>
            </a: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欢迎业主回家</a:t>
            </a:r>
            <a:r>
              <a:rPr lang="en-US" altLang="zh-CN" sz="1600" b="1">
                <a:solidFill>
                  <a:srgbClr val="A0323F"/>
                </a:solidFill>
                <a:cs typeface="+mn-ea"/>
                <a:sym typeface="+mn-lt"/>
              </a:rPr>
              <a:t>”</a:t>
            </a: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及项目</a:t>
            </a:r>
            <a:r>
              <a:rPr lang="en-US" altLang="zh-CN" sz="1600" b="1">
                <a:solidFill>
                  <a:srgbClr val="A0323F"/>
                </a:solidFill>
                <a:cs typeface="+mn-ea"/>
                <a:sym typeface="+mn-lt"/>
              </a:rPr>
              <a:t>“LOGO”</a:t>
            </a: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及</a:t>
            </a:r>
            <a:r>
              <a:rPr lang="en-US" altLang="zh-CN" sz="1600" b="1">
                <a:solidFill>
                  <a:srgbClr val="A0323F"/>
                </a:solidFill>
                <a:cs typeface="+mn-ea"/>
                <a:sym typeface="+mn-lt"/>
              </a:rPr>
              <a:t>“</a:t>
            </a: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活动主题</a:t>
            </a:r>
            <a:r>
              <a:rPr lang="en-US" altLang="zh-CN" sz="1600" b="1">
                <a:solidFill>
                  <a:srgbClr val="A0323F"/>
                </a:solidFill>
                <a:cs typeface="+mn-ea"/>
                <a:sym typeface="+mn-lt"/>
              </a:rPr>
              <a:t>”</a:t>
            </a:r>
            <a:endParaRPr lang="en-US" altLang="zh-CN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33180" y="3110865"/>
            <a:ext cx="2665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工作牌设计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51770" y="593725"/>
            <a:ext cx="1370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物料设计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rcRect l="2498" t="2083" r="2987" b="49558"/>
          <a:stretch>
            <a:fillRect/>
          </a:stretch>
        </p:blipFill>
        <p:spPr>
          <a:xfrm>
            <a:off x="742315" y="672465"/>
            <a:ext cx="8228965" cy="54959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object 4"/>
          <p:cNvSpPr/>
          <p:nvPr/>
        </p:nvSpPr>
        <p:spPr>
          <a:xfrm>
            <a:off x="1444625" y="1623695"/>
            <a:ext cx="4605655" cy="278701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789555" y="4521200"/>
            <a:ext cx="1786255" cy="228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cs typeface="+mn-ea"/>
                <a:sym typeface="+mn-lt"/>
              </a:rPr>
              <a:t>桌椅</a:t>
            </a:r>
            <a:r>
              <a:rPr lang="zh-CN" sz="1400" dirty="0">
                <a:cs typeface="+mn-ea"/>
                <a:sym typeface="+mn-lt"/>
              </a:rPr>
              <a:t>（配红色桌布）</a:t>
            </a:r>
            <a:endParaRPr lang="zh-CN" sz="1400" dirty="0">
              <a:cs typeface="+mn-ea"/>
              <a:sym typeface="+mn-lt"/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513080" y="5560060"/>
            <a:ext cx="11209020" cy="228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0" algn="ctr">
              <a:lnSpc>
                <a:spcPct val="100000"/>
              </a:lnSpc>
              <a:spcBef>
                <a:spcPts val="105"/>
              </a:spcBef>
              <a:buFont typeface="Arial" panose="020B0604020202020204"/>
              <a:buNone/>
              <a:tabLst>
                <a:tab pos="297815" algn="l"/>
                <a:tab pos="298450" algn="l"/>
              </a:tabLst>
            </a:pPr>
            <a:r>
              <a:rPr sz="1400" dirty="0">
                <a:cs typeface="+mn-ea"/>
                <a:sym typeface="+mn-lt"/>
              </a:rPr>
              <a:t>交付手续区布置红色桌椅搭配亚克力三角会议桌 牌以及立式展</a:t>
            </a:r>
            <a:r>
              <a:rPr sz="1400" spc="5" dirty="0">
                <a:cs typeface="+mn-ea"/>
                <a:sym typeface="+mn-lt"/>
              </a:rPr>
              <a:t>架</a:t>
            </a:r>
            <a:r>
              <a:rPr sz="1400" spc="-15" dirty="0">
                <a:cs typeface="+mn-ea"/>
                <a:sym typeface="+mn-lt"/>
              </a:rPr>
              <a:t> </a:t>
            </a:r>
            <a:r>
              <a:rPr sz="1400" dirty="0">
                <a:cs typeface="+mn-ea"/>
                <a:sym typeface="+mn-lt"/>
              </a:rPr>
              <a:t>，明确现场功能分区</a:t>
            </a:r>
            <a:r>
              <a:rPr sz="1400" spc="5" dirty="0">
                <a:cs typeface="+mn-ea"/>
                <a:sym typeface="+mn-lt"/>
              </a:rPr>
              <a:t>。</a:t>
            </a:r>
            <a:endParaRPr sz="1400">
              <a:cs typeface="+mn-ea"/>
              <a:sym typeface="+mn-lt"/>
            </a:endParaRPr>
          </a:p>
        </p:txBody>
      </p:sp>
      <p:sp>
        <p:nvSpPr>
          <p:cNvPr id="13" name="object 11"/>
          <p:cNvSpPr txBox="1"/>
          <p:nvPr/>
        </p:nvSpPr>
        <p:spPr>
          <a:xfrm>
            <a:off x="8259445" y="4521200"/>
            <a:ext cx="885190" cy="228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cs typeface="+mn-ea"/>
                <a:sym typeface="+mn-lt"/>
              </a:rPr>
              <a:t>立式展</a:t>
            </a:r>
            <a:r>
              <a:rPr sz="1400" spc="5" dirty="0">
                <a:cs typeface="+mn-ea"/>
                <a:sym typeface="+mn-lt"/>
              </a:rPr>
              <a:t>架</a:t>
            </a:r>
            <a:endParaRPr sz="1400">
              <a:cs typeface="+mn-ea"/>
              <a:sym typeface="+mn-lt"/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7211060" y="1463040"/>
            <a:ext cx="3035300" cy="3107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13670" y="517525"/>
            <a:ext cx="1504315" cy="35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交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付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办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理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手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续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区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布</a:t>
            </a:r>
            <a:r>
              <a:rPr sz="1000" spc="-19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置</a:t>
            </a:r>
            <a:endParaRPr lang="zh-CN" altLang="en-US" sz="10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115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C:/Users/94219/AppData/Local/Temp/picturecompress_20211025205910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4600" y="1830070"/>
            <a:ext cx="2863215" cy="2004695"/>
          </a:xfrm>
          <a:prstGeom prst="rect">
            <a:avLst/>
          </a:prstGeom>
        </p:spPr>
      </p:pic>
      <p:pic>
        <p:nvPicPr>
          <p:cNvPr id="14" name="图片 13" descr="C:/Users/94219/AppData/Local/Temp/picturecompress_20211025205910/output_2.pngoutput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965" y="3822065"/>
            <a:ext cx="2862580" cy="1910080"/>
          </a:xfrm>
          <a:prstGeom prst="rect">
            <a:avLst/>
          </a:prstGeom>
        </p:spPr>
      </p:pic>
      <p:pic>
        <p:nvPicPr>
          <p:cNvPr id="19" name="图片 18" descr="VCG211325233432"/>
          <p:cNvPicPr>
            <a:picLocks noChangeAspect="1"/>
          </p:cNvPicPr>
          <p:nvPr/>
        </p:nvPicPr>
        <p:blipFill>
          <a:blip r:embed="rId3"/>
          <a:srcRect b="6335"/>
          <a:stretch>
            <a:fillRect/>
          </a:stretch>
        </p:blipFill>
        <p:spPr>
          <a:xfrm>
            <a:off x="5024120" y="1829435"/>
            <a:ext cx="6246495" cy="3902710"/>
          </a:xfrm>
          <a:prstGeom prst="rect">
            <a:avLst/>
          </a:prstGeom>
        </p:spPr>
      </p:pic>
      <p:pic>
        <p:nvPicPr>
          <p:cNvPr id="3" name="图片 2" descr="C:/Users/94219/AppData/Local/Temp/picturecompress_20211025205910/output_4.pngoutput_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7340" y="1829435"/>
            <a:ext cx="2862580" cy="1995805"/>
          </a:xfrm>
          <a:prstGeom prst="rect">
            <a:avLst/>
          </a:prstGeom>
        </p:spPr>
      </p:pic>
      <p:pic>
        <p:nvPicPr>
          <p:cNvPr id="16" name="图片 15" descr="C:/Users/94219/AppData/Local/Temp/picturecompress_20211025205910/output_3.pngoutput_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815" y="3822065"/>
            <a:ext cx="2871470" cy="1915795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7715" y="809625"/>
            <a:ext cx="1513205" cy="35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交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付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办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理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手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续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区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布</a:t>
            </a:r>
            <a:r>
              <a:rPr sz="1000" spc="-19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置</a:t>
            </a:r>
            <a:endParaRPr lang="zh-CN" altLang="en-US" sz="10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68400" y="1461135"/>
            <a:ext cx="3700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茶歇区：业主等待时，提供暖心茶歇。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12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13670" y="517525"/>
            <a:ext cx="1504315" cy="35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交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付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办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理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手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续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区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布</a:t>
            </a:r>
            <a:r>
              <a:rPr sz="1000" spc="-19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置</a:t>
            </a:r>
            <a:endParaRPr lang="zh-CN" altLang="en-US" sz="10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861695" y="1717040"/>
            <a:ext cx="4539615" cy="932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4425" tIns="37213" rIns="74425" bIns="37213"/>
          <a:lstStyle/>
          <a:p>
            <a:pPr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sz="1400" b="1" dirty="0">
                <a:solidFill>
                  <a:prstClr val="black"/>
                </a:solidFill>
                <a:cs typeface="+mn-ea"/>
                <a:sym typeface="+mn-lt"/>
              </a:rPr>
              <a:t>交付业务办理区设置音响，制造氛围。</a:t>
            </a:r>
            <a:br>
              <a:rPr lang="zh-CN" sz="1400" b="1" dirty="0">
                <a:solidFill>
                  <a:prstClr val="black"/>
                </a:solidFill>
                <a:cs typeface="+mn-ea"/>
                <a:sym typeface="+mn-lt"/>
              </a:rPr>
            </a:br>
            <a:r>
              <a:rPr lang="zh-CN" sz="1400" b="1" dirty="0">
                <a:solidFill>
                  <a:prstClr val="black"/>
                </a:solidFill>
                <a:cs typeface="+mn-ea"/>
                <a:sym typeface="+mn-lt"/>
              </a:rPr>
              <a:t>歌曲：《回家的赛克斯版本》</a:t>
            </a:r>
            <a:endParaRPr lang="zh-CN" sz="1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90424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870585"/>
            <a:ext cx="598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音响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1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13670" y="517525"/>
            <a:ext cx="1504315" cy="35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交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付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办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理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手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续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区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布</a:t>
            </a:r>
            <a:r>
              <a:rPr sz="1000" spc="-19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置</a:t>
            </a:r>
            <a:endParaRPr lang="zh-CN" altLang="en-US" sz="10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9" name="图片 8" descr="VCG211128225278"/>
          <p:cNvPicPr>
            <a:picLocks noChangeAspect="1"/>
          </p:cNvPicPr>
          <p:nvPr/>
        </p:nvPicPr>
        <p:blipFill>
          <a:blip r:embed="rId1"/>
          <a:srcRect b="4861"/>
          <a:stretch>
            <a:fillRect/>
          </a:stretch>
        </p:blipFill>
        <p:spPr>
          <a:xfrm>
            <a:off x="5887085" y="1699895"/>
            <a:ext cx="5450840" cy="3458845"/>
          </a:xfrm>
          <a:prstGeom prst="rect">
            <a:avLst/>
          </a:prstGeom>
        </p:spPr>
      </p:pic>
      <p:pic>
        <p:nvPicPr>
          <p:cNvPr id="13" name="图片 12" descr="VCG41157591180"/>
          <p:cNvPicPr>
            <a:picLocks noChangeAspect="1"/>
          </p:cNvPicPr>
          <p:nvPr/>
        </p:nvPicPr>
        <p:blipFill>
          <a:blip r:embed="rId2"/>
          <a:srcRect b="6713"/>
          <a:stretch>
            <a:fillRect/>
          </a:stretch>
        </p:blipFill>
        <p:spPr>
          <a:xfrm>
            <a:off x="861695" y="2516505"/>
            <a:ext cx="4897120" cy="32207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94234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90868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钥匙移交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3" name="图片 12" descr="C:/Users/94219/AppData/Local/Temp/picturecompress_20211025210112/output_1.pngoutput_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307715" y="1476375"/>
            <a:ext cx="3569335" cy="4357370"/>
          </a:xfrm>
          <a:prstGeom prst="rect">
            <a:avLst/>
          </a:prstGeom>
        </p:spPr>
      </p:pic>
      <p:pic>
        <p:nvPicPr>
          <p:cNvPr id="14" name="图片 13" descr="C:/Users/94219/AppData/Local/Temp/picturecompress_20211025210112/output_2.pngoutput_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09130" y="1476375"/>
            <a:ext cx="3437255" cy="1898015"/>
          </a:xfrm>
          <a:prstGeom prst="rect">
            <a:avLst/>
          </a:prstGeom>
        </p:spPr>
      </p:pic>
      <p:pic>
        <p:nvPicPr>
          <p:cNvPr id="3" name="图片 2" descr="C:/Users/94219/AppData/Local/Temp/picturecompress_20211025210112/output_3.pngoutput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130" y="3441065"/>
            <a:ext cx="3435985" cy="2392680"/>
          </a:xfrm>
          <a:prstGeom prst="rect">
            <a:avLst/>
          </a:prstGeom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977265" y="5035550"/>
            <a:ext cx="1931035" cy="575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4425" tIns="37213" rIns="74425" bIns="37213"/>
          <a:lstStyle/>
          <a:p>
            <a:pPr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dirty="0">
                <a:solidFill>
                  <a:prstClr val="black"/>
                </a:solidFill>
                <a:cs typeface="+mn-ea"/>
                <a:sym typeface="+mn-lt"/>
              </a:rPr>
              <a:t>箱包大小：</a:t>
            </a:r>
            <a:r>
              <a:rPr lang="en-US" altLang="zh-CN" sz="1400" b="1" dirty="0">
                <a:solidFill>
                  <a:prstClr val="black"/>
                </a:solidFill>
                <a:cs typeface="+mn-ea"/>
                <a:sym typeface="+mn-lt"/>
              </a:rPr>
              <a:t>35cm*24cm</a:t>
            </a:r>
            <a:endParaRPr lang="en-US" altLang="zh-CN" sz="1400" b="1" dirty="0">
              <a:solidFill>
                <a:prstClr val="black"/>
              </a:solidFill>
              <a:cs typeface="+mn-ea"/>
              <a:sym typeface="+mn-lt"/>
            </a:endParaRPr>
          </a:p>
          <a:p>
            <a:pPr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dirty="0">
                <a:solidFill>
                  <a:prstClr val="black"/>
                </a:solidFill>
                <a:cs typeface="+mn-ea"/>
                <a:sym typeface="+mn-lt"/>
              </a:rPr>
              <a:t>颜色：可定制</a:t>
            </a:r>
            <a:endParaRPr lang="zh-CN" altLang="en-US" sz="1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71215" y="923290"/>
            <a:ext cx="7356475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spc="300" dirty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rPr>
              <a:t>完成交付手续领取钥匙箱（住宅使用说明书</a:t>
            </a:r>
            <a:r>
              <a:rPr lang="en-US" altLang="zh-CN" sz="1200" b="1" spc="300" dirty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rPr>
              <a:t>,</a:t>
            </a:r>
            <a:r>
              <a:rPr lang="zh-CN" altLang="en-US" sz="1200" b="1" spc="300" dirty="0">
                <a:solidFill>
                  <a:srgbClr val="000000">
                    <a:lumMod val="95000"/>
                    <a:lumOff val="5000"/>
                  </a:srgbClr>
                </a:solidFill>
                <a:cs typeface="+mn-ea"/>
                <a:sym typeface="+mn-lt"/>
              </a:rPr>
              <a:t>质量保证书等）。</a:t>
            </a:r>
            <a:endParaRPr lang="zh-CN" altLang="en-US" sz="1200" b="1" spc="300" dirty="0">
              <a:solidFill>
                <a:srgbClr val="000000">
                  <a:lumMod val="95000"/>
                  <a:lumOff val="5000"/>
                </a:srgbClr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rcRect t="4609" b="3292"/>
          <a:stretch>
            <a:fillRect/>
          </a:stretch>
        </p:blipFill>
        <p:spPr>
          <a:xfrm>
            <a:off x="3307080" y="1476375"/>
            <a:ext cx="3608705" cy="4355465"/>
          </a:xfrm>
          <a:prstGeom prst="rect">
            <a:avLst/>
          </a:prstGeom>
        </p:spPr>
      </p:pic>
      <p:sp>
        <p:nvSpPr>
          <p:cNvPr id="9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13670" y="517525"/>
            <a:ext cx="1504315" cy="35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交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付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办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理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手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续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区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布</a:t>
            </a:r>
            <a:r>
              <a:rPr sz="1000" spc="-19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置</a:t>
            </a:r>
            <a:endParaRPr lang="zh-CN" altLang="en-US" sz="10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930275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896620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入户仪式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8145" y="2298700"/>
            <a:ext cx="4195445" cy="27825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130" y="2294255"/>
            <a:ext cx="4245610" cy="2787015"/>
          </a:xfrm>
          <a:prstGeom prst="rect">
            <a:avLst/>
          </a:prstGeom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707390" y="3094355"/>
            <a:ext cx="2230755" cy="1191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4425" tIns="37213" rIns="74425" bIns="37213"/>
          <a:lstStyle/>
          <a:p>
            <a:pPr marL="285750" indent="-285750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b="1" dirty="0">
                <a:solidFill>
                  <a:prstClr val="black"/>
                </a:solidFill>
                <a:cs typeface="+mn-ea"/>
                <a:sym typeface="+mn-lt"/>
              </a:rPr>
              <a:t>剪彩式</a:t>
            </a:r>
            <a:endParaRPr lang="zh-CN" altLang="en-US" sz="1400" b="1" dirty="0">
              <a:solidFill>
                <a:prstClr val="black"/>
              </a:solidFill>
              <a:cs typeface="+mn-ea"/>
              <a:sym typeface="+mn-lt"/>
            </a:endParaRPr>
          </a:p>
          <a:p>
            <a:pPr indent="0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400" b="1" dirty="0">
              <a:solidFill>
                <a:prstClr val="black"/>
              </a:solidFill>
              <a:cs typeface="+mn-ea"/>
              <a:sym typeface="+mn-lt"/>
            </a:endParaRPr>
          </a:p>
          <a:p>
            <a:pPr marL="285750" indent="-285750" defTabSz="9131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b="1" dirty="0">
                <a:solidFill>
                  <a:prstClr val="black"/>
                </a:solidFill>
                <a:cs typeface="+mn-ea"/>
                <a:sym typeface="+mn-lt"/>
              </a:rPr>
              <a:t>展开画卷式</a:t>
            </a:r>
            <a:endParaRPr lang="zh-CN" altLang="en-US" sz="1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13670" y="517525"/>
            <a:ext cx="1504315" cy="35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交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付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办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理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手</a:t>
            </a:r>
            <a:r>
              <a:rPr sz="1000" spc="-204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续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区</a:t>
            </a:r>
            <a:r>
              <a:rPr sz="1000" spc="-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布</a:t>
            </a:r>
            <a:r>
              <a:rPr sz="1000" spc="-19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000" spc="5" dirty="0">
                <a:solidFill>
                  <a:schemeClr val="bg1"/>
                </a:solidFill>
                <a:cs typeface="+mn-ea"/>
                <a:sym typeface="+mn-lt"/>
              </a:rPr>
              <a:t>置</a:t>
            </a:r>
            <a:endParaRPr lang="zh-CN" altLang="en-US" sz="10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1312055493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14705" y="0"/>
            <a:ext cx="1395984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 descr="7b0a20202020227461726765744d6f64756c65223a202270726f636573734f6e6c696e65466f6e7473220a7d0a"/>
          <p:cNvSpPr txBox="1"/>
          <p:nvPr/>
        </p:nvSpPr>
        <p:spPr>
          <a:xfrm>
            <a:off x="4458970" y="3046095"/>
            <a:ext cx="3354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48000">
                      <a:srgbClr val="FEF2B8"/>
                    </a:gs>
                    <a:gs pos="66000">
                      <a:srgbClr val="FBCF7F"/>
                    </a:gs>
                    <a:gs pos="95000">
                      <a:srgbClr val="FFFDE4"/>
                    </a:gs>
                  </a:gsLst>
                  <a:lin ang="6480000" scaled="0"/>
                </a:gradFill>
                <a:cs typeface="+mn-ea"/>
                <a:sym typeface="+mn-lt"/>
              </a:rPr>
              <a:t>流程规划</a:t>
            </a:r>
            <a:endParaRPr lang="zh-CN" altLang="en-US" sz="40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FEF2B8"/>
                  </a:gs>
                  <a:gs pos="66000">
                    <a:srgbClr val="FBCF7F"/>
                  </a:gs>
                  <a:gs pos="95000">
                    <a:srgbClr val="FFFDE4"/>
                  </a:gs>
                </a:gsLst>
                <a:lin ang="6480000" scaled="0"/>
              </a:gra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292860" y="1255395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753870" y="1221740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交房步骤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11473" b="6595"/>
          <a:stretch>
            <a:fillRect/>
          </a:stretch>
        </p:blipFill>
        <p:spPr>
          <a:xfrm>
            <a:off x="3956685" y="904875"/>
            <a:ext cx="4895850" cy="52768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62780" y="581660"/>
            <a:ext cx="32664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《国鸿大发清水湾》交付流程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流程规划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71465" y="1941195"/>
            <a:ext cx="1595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b="1">
                <a:solidFill>
                  <a:srgbClr val="A0323F"/>
                </a:solidFill>
                <a:cs typeface="+mn-ea"/>
                <a:sym typeface="+mn-lt"/>
              </a:rPr>
              <a:t>迎宾接待流程</a:t>
            </a:r>
            <a:endParaRPr lang="zh-CN" altLang="en-US" b="1">
              <a:solidFill>
                <a:srgbClr val="A0323F"/>
              </a:solidFill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89025" y="2874645"/>
            <a:ext cx="10572750" cy="2003425"/>
            <a:chOff x="3661099" y="3517724"/>
            <a:chExt cx="6646387" cy="1259225"/>
          </a:xfrm>
        </p:grpSpPr>
        <p:grpSp>
          <p:nvGrpSpPr>
            <p:cNvPr id="66" name="组合 3"/>
            <p:cNvGrpSpPr/>
            <p:nvPr/>
          </p:nvGrpSpPr>
          <p:grpSpPr bwMode="auto">
            <a:xfrm>
              <a:off x="3993373" y="3878113"/>
              <a:ext cx="398463" cy="898836"/>
              <a:chOff x="1860299" y="4158945"/>
              <a:chExt cx="398842" cy="867014"/>
            </a:xfrm>
            <a:solidFill>
              <a:srgbClr val="EC5F74">
                <a:lumMod val="50000"/>
              </a:srgbClr>
            </a:solidFill>
          </p:grpSpPr>
          <p:grpSp>
            <p:nvGrpSpPr>
              <p:cNvPr id="93" name="组合 29"/>
              <p:cNvGrpSpPr/>
              <p:nvPr/>
            </p:nvGrpSpPr>
            <p:grpSpPr bwMode="auto">
              <a:xfrm>
                <a:off x="1860299" y="4158945"/>
                <a:ext cx="398842" cy="398842"/>
                <a:chOff x="1403648" y="2425452"/>
                <a:chExt cx="288032" cy="288032"/>
              </a:xfrm>
              <a:grpFill/>
            </p:grpSpPr>
            <p:sp>
              <p:nvSpPr>
                <p:cNvPr id="95" name="椭圆 94"/>
                <p:cNvSpPr/>
                <p:nvPr/>
              </p:nvSpPr>
              <p:spPr>
                <a:xfrm>
                  <a:off x="1403648" y="2425452"/>
                  <a:ext cx="288032" cy="287837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椭圆 95"/>
                <p:cNvSpPr/>
                <p:nvPr/>
              </p:nvSpPr>
              <p:spPr>
                <a:xfrm>
                  <a:off x="1475943" y="2497698"/>
                  <a:ext cx="143442" cy="143346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94" name="等腰三角形 93"/>
              <p:cNvSpPr/>
              <p:nvPr/>
            </p:nvSpPr>
            <p:spPr>
              <a:xfrm>
                <a:off x="1961996" y="4857638"/>
                <a:ext cx="195449" cy="168321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3"/>
            <p:cNvGrpSpPr/>
            <p:nvPr/>
          </p:nvGrpSpPr>
          <p:grpSpPr bwMode="auto">
            <a:xfrm>
              <a:off x="6655523" y="3878113"/>
              <a:ext cx="398463" cy="898836"/>
              <a:chOff x="1860299" y="4158945"/>
              <a:chExt cx="398842" cy="867014"/>
            </a:xfrm>
            <a:solidFill>
              <a:srgbClr val="EC5F74">
                <a:lumMod val="50000"/>
              </a:srgbClr>
            </a:solidFill>
          </p:grpSpPr>
          <p:grpSp>
            <p:nvGrpSpPr>
              <p:cNvPr id="89" name="组合 29"/>
              <p:cNvGrpSpPr/>
              <p:nvPr/>
            </p:nvGrpSpPr>
            <p:grpSpPr bwMode="auto">
              <a:xfrm>
                <a:off x="1860299" y="4158945"/>
                <a:ext cx="398842" cy="398842"/>
                <a:chOff x="1403648" y="2425452"/>
                <a:chExt cx="288032" cy="288032"/>
              </a:xfrm>
              <a:grpFill/>
            </p:grpSpPr>
            <p:sp>
              <p:nvSpPr>
                <p:cNvPr id="91" name="椭圆 90"/>
                <p:cNvSpPr/>
                <p:nvPr/>
              </p:nvSpPr>
              <p:spPr>
                <a:xfrm>
                  <a:off x="1403648" y="2425452"/>
                  <a:ext cx="288032" cy="287837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椭圆 91"/>
                <p:cNvSpPr/>
                <p:nvPr/>
              </p:nvSpPr>
              <p:spPr>
                <a:xfrm>
                  <a:off x="1475943" y="2497698"/>
                  <a:ext cx="143442" cy="143346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90" name="等腰三角形 89"/>
              <p:cNvSpPr/>
              <p:nvPr/>
            </p:nvSpPr>
            <p:spPr>
              <a:xfrm>
                <a:off x="1961996" y="4857638"/>
                <a:ext cx="195449" cy="168321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3"/>
            <p:cNvGrpSpPr/>
            <p:nvPr/>
          </p:nvGrpSpPr>
          <p:grpSpPr bwMode="auto">
            <a:xfrm>
              <a:off x="5271664" y="3878113"/>
              <a:ext cx="398463" cy="898836"/>
              <a:chOff x="1860299" y="4158945"/>
              <a:chExt cx="398842" cy="867014"/>
            </a:xfrm>
            <a:solidFill>
              <a:srgbClr val="EC5F74">
                <a:lumMod val="50000"/>
              </a:srgbClr>
            </a:solidFill>
          </p:grpSpPr>
          <p:grpSp>
            <p:nvGrpSpPr>
              <p:cNvPr id="85" name="组合 29"/>
              <p:cNvGrpSpPr/>
              <p:nvPr/>
            </p:nvGrpSpPr>
            <p:grpSpPr bwMode="auto">
              <a:xfrm>
                <a:off x="1860299" y="4158945"/>
                <a:ext cx="398842" cy="398842"/>
                <a:chOff x="1403648" y="2425452"/>
                <a:chExt cx="288032" cy="288032"/>
              </a:xfrm>
              <a:grpFill/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1403648" y="2425452"/>
                  <a:ext cx="288032" cy="287837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1475943" y="2497698"/>
                  <a:ext cx="143442" cy="143346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6" name="等腰三角形 85"/>
              <p:cNvSpPr/>
              <p:nvPr/>
            </p:nvSpPr>
            <p:spPr>
              <a:xfrm>
                <a:off x="1961996" y="4857638"/>
                <a:ext cx="195449" cy="168321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69" name="组合 3"/>
            <p:cNvGrpSpPr/>
            <p:nvPr/>
          </p:nvGrpSpPr>
          <p:grpSpPr bwMode="auto">
            <a:xfrm>
              <a:off x="8136100" y="3878113"/>
              <a:ext cx="398463" cy="898836"/>
              <a:chOff x="1860299" y="4158945"/>
              <a:chExt cx="398842" cy="867014"/>
            </a:xfrm>
            <a:solidFill>
              <a:srgbClr val="EC5F74">
                <a:lumMod val="50000"/>
              </a:srgbClr>
            </a:solidFill>
          </p:grpSpPr>
          <p:grpSp>
            <p:nvGrpSpPr>
              <p:cNvPr id="81" name="组合 29"/>
              <p:cNvGrpSpPr/>
              <p:nvPr/>
            </p:nvGrpSpPr>
            <p:grpSpPr bwMode="auto">
              <a:xfrm>
                <a:off x="1860299" y="4158945"/>
                <a:ext cx="398842" cy="398842"/>
                <a:chOff x="1403648" y="2425452"/>
                <a:chExt cx="288032" cy="288032"/>
              </a:xfrm>
              <a:grpFill/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1403648" y="2425452"/>
                  <a:ext cx="288032" cy="287837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1475943" y="2497698"/>
                  <a:ext cx="143442" cy="143346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2" name="等腰三角形 81"/>
              <p:cNvSpPr/>
              <p:nvPr/>
            </p:nvSpPr>
            <p:spPr>
              <a:xfrm>
                <a:off x="1961996" y="4857638"/>
                <a:ext cx="195449" cy="168321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3"/>
            <p:cNvGrpSpPr/>
            <p:nvPr/>
          </p:nvGrpSpPr>
          <p:grpSpPr bwMode="auto">
            <a:xfrm>
              <a:off x="9515991" y="3878113"/>
              <a:ext cx="398463" cy="898836"/>
              <a:chOff x="1860299" y="4158945"/>
              <a:chExt cx="398842" cy="867014"/>
            </a:xfrm>
            <a:solidFill>
              <a:srgbClr val="EC5F74">
                <a:lumMod val="50000"/>
              </a:srgbClr>
            </a:solidFill>
          </p:grpSpPr>
          <p:grpSp>
            <p:nvGrpSpPr>
              <p:cNvPr id="77" name="组合 29"/>
              <p:cNvGrpSpPr/>
              <p:nvPr/>
            </p:nvGrpSpPr>
            <p:grpSpPr bwMode="auto">
              <a:xfrm>
                <a:off x="1860299" y="4158945"/>
                <a:ext cx="398842" cy="398842"/>
                <a:chOff x="1403648" y="2425452"/>
                <a:chExt cx="288032" cy="288032"/>
              </a:xfrm>
              <a:grpFill/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1403648" y="2425452"/>
                  <a:ext cx="288032" cy="287837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1475943" y="2497698"/>
                  <a:ext cx="143442" cy="143346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8" name="等腰三角形 77"/>
              <p:cNvSpPr/>
              <p:nvPr/>
            </p:nvSpPr>
            <p:spPr>
              <a:xfrm>
                <a:off x="1961996" y="4857638"/>
                <a:ext cx="195449" cy="168321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71" name="直接连接符 70"/>
            <p:cNvCxnSpPr>
              <a:stCxn id="96" idx="2"/>
              <a:endCxn id="80" idx="6"/>
            </p:cNvCxnSpPr>
            <p:nvPr/>
          </p:nvCxnSpPr>
          <p:spPr>
            <a:xfrm>
              <a:off x="4093386" y="4084715"/>
              <a:ext cx="5721055" cy="0"/>
            </a:xfrm>
            <a:prstGeom prst="line">
              <a:avLst/>
            </a:prstGeom>
            <a:noFill/>
            <a:ln w="28575" cap="flat" cmpd="sng" algn="ctr">
              <a:solidFill>
                <a:srgbClr val="FFFFFF">
                  <a:lumMod val="6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72" name="TextBox 30"/>
            <p:cNvSpPr txBox="1">
              <a:spLocks noChangeArrowheads="1"/>
            </p:cNvSpPr>
            <p:nvPr/>
          </p:nvSpPr>
          <p:spPr bwMode="auto">
            <a:xfrm>
              <a:off x="7743497" y="3517796"/>
              <a:ext cx="1183482" cy="211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kern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进入会所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TextBox 30"/>
            <p:cNvSpPr txBox="1">
              <a:spLocks noChangeArrowheads="1"/>
            </p:cNvSpPr>
            <p:nvPr/>
          </p:nvSpPr>
          <p:spPr bwMode="auto">
            <a:xfrm>
              <a:off x="4879029" y="3519792"/>
              <a:ext cx="1183482" cy="211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礼仪接待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Box 30"/>
            <p:cNvSpPr txBox="1">
              <a:spLocks noChangeArrowheads="1"/>
            </p:cNvSpPr>
            <p:nvPr/>
          </p:nvSpPr>
          <p:spPr bwMode="auto">
            <a:xfrm>
              <a:off x="3661099" y="3521062"/>
              <a:ext cx="1183482" cy="211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停车指引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TextBox 30"/>
            <p:cNvSpPr txBox="1">
              <a:spLocks noChangeArrowheads="1"/>
            </p:cNvSpPr>
            <p:nvPr/>
          </p:nvSpPr>
          <p:spPr bwMode="auto">
            <a:xfrm>
              <a:off x="6217041" y="3517724"/>
              <a:ext cx="1183482" cy="211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kern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体温测量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Box 30"/>
            <p:cNvSpPr txBox="1">
              <a:spLocks noChangeArrowheads="1"/>
            </p:cNvSpPr>
            <p:nvPr/>
          </p:nvSpPr>
          <p:spPr bwMode="auto">
            <a:xfrm>
              <a:off x="9124004" y="3521062"/>
              <a:ext cx="1183482" cy="211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身份验证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流程规划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6982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object 4"/>
          <p:cNvSpPr/>
          <p:nvPr/>
        </p:nvSpPr>
        <p:spPr>
          <a:xfrm>
            <a:off x="1430020" y="1957705"/>
            <a:ext cx="1381760" cy="3599180"/>
          </a:xfrm>
          <a:custGeom>
            <a:avLst/>
            <a:gdLst/>
            <a:ahLst/>
            <a:cxnLst/>
            <a:rect l="l" t="t" r="r" b="b"/>
            <a:pathLst>
              <a:path w="1137285" h="2961640">
                <a:moveTo>
                  <a:pt x="0" y="0"/>
                </a:moveTo>
                <a:lnTo>
                  <a:pt x="1136904" y="0"/>
                </a:lnTo>
                <a:lnTo>
                  <a:pt x="1136904" y="2961131"/>
                </a:lnTo>
                <a:lnTo>
                  <a:pt x="0" y="2961131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pic>
        <p:nvPicPr>
          <p:cNvPr id="23" name="图片 22" descr="C:/Users/94219/AppData/Local/Temp/picturecompress_20211025205837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4390" y="581660"/>
            <a:ext cx="2809240" cy="1879600"/>
          </a:xfrm>
          <a:prstGeom prst="rect">
            <a:avLst/>
          </a:prstGeom>
          <a:ln w="15875">
            <a:noFill/>
          </a:ln>
        </p:spPr>
      </p:pic>
      <p:pic>
        <p:nvPicPr>
          <p:cNvPr id="27" name="图片 26" descr="C:/Users/94219/AppData/Local/Temp/picturecompress_20211025205837/output_3.pngoutput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4208780"/>
            <a:ext cx="3098165" cy="2067560"/>
          </a:xfrm>
          <a:prstGeom prst="rect">
            <a:avLst/>
          </a:prstGeom>
          <a:ln w="15875">
            <a:noFill/>
          </a:ln>
        </p:spPr>
      </p:pic>
      <p:grpSp>
        <p:nvGrpSpPr>
          <p:cNvPr id="29" name="组合 28"/>
          <p:cNvGrpSpPr/>
          <p:nvPr/>
        </p:nvGrpSpPr>
        <p:grpSpPr>
          <a:xfrm>
            <a:off x="6172200" y="2623820"/>
            <a:ext cx="5568950" cy="3603625"/>
            <a:chOff x="10533" y="2670"/>
            <a:chExt cx="8770" cy="5675"/>
          </a:xfrm>
        </p:grpSpPr>
        <p:grpSp>
          <p:nvGrpSpPr>
            <p:cNvPr id="3" name="组合 2"/>
            <p:cNvGrpSpPr/>
            <p:nvPr/>
          </p:nvGrpSpPr>
          <p:grpSpPr>
            <a:xfrm>
              <a:off x="10533" y="2670"/>
              <a:ext cx="7611" cy="2166"/>
              <a:chOff x="6220" y="1535"/>
              <a:chExt cx="7611" cy="2166"/>
            </a:xfrm>
          </p:grpSpPr>
          <p:sp>
            <p:nvSpPr>
              <p:cNvPr id="9" name="Rectangle 6"/>
              <p:cNvSpPr>
                <a:spLocks noChangeArrowheads="1"/>
              </p:cNvSpPr>
              <p:nvPr/>
            </p:nvSpPr>
            <p:spPr bwMode="auto">
              <a:xfrm>
                <a:off x="6414" y="2406"/>
                <a:ext cx="6733" cy="129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lIns="55819" tIns="27910" rIns="55819" bIns="27910"/>
              <a:lstStyle/>
              <a:p>
                <a:pPr marL="285750" indent="-285750" defTabSz="671195">
                  <a:lnSpc>
                    <a:spcPct val="150000"/>
                  </a:lnSpc>
                  <a:spcBef>
                    <a:spcPct val="30000"/>
                  </a:spcBef>
                  <a:buSzPct val="75000"/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业主到达项目入口，安保人员指引业主开车前往停车区域；</a:t>
                </a:r>
                <a:endPara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  <a:p>
                <a:pPr marL="285750" indent="-285750" defTabSz="671195">
                  <a:lnSpc>
                    <a:spcPct val="150000"/>
                  </a:lnSpc>
                  <a:spcBef>
                    <a:spcPct val="30000"/>
                  </a:spcBef>
                  <a:buSzPct val="75000"/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业主到达停车区后，在安保人员的引导下停车。</a:t>
                </a:r>
                <a:endPara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220" y="1535"/>
                <a:ext cx="7611" cy="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35915" indent="-335915" defTabSz="895350">
                  <a:lnSpc>
                    <a:spcPct val="150000"/>
                  </a:lnSpc>
                  <a:spcBef>
                    <a:spcPct val="30000"/>
                  </a:spcBef>
                  <a:buSzPct val="75000"/>
                  <a:defRPr/>
                </a:pPr>
                <a:r>
                  <a:rPr lang="en-US" altLang="zh-CN" sz="2000" b="1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· </a:t>
                </a:r>
                <a:r>
                  <a:rPr lang="zh-CN" altLang="en-US" sz="2000" b="1" dirty="0">
                    <a:highlight>
                      <a:srgbClr val="FFFF00"/>
                    </a:highlight>
                    <a:cs typeface="+mn-ea"/>
                    <a:sym typeface="+mn-lt"/>
                  </a:rPr>
                  <a:t>服务礼遇</a:t>
                </a:r>
                <a:r>
                  <a:rPr lang="zh-CN" altLang="en-US" sz="2000" b="1" dirty="0">
                    <a:cs typeface="+mn-ea"/>
                    <a:sym typeface="+mn-lt"/>
                  </a:rPr>
                  <a:t>（待定）</a:t>
                </a:r>
                <a:endParaRPr lang="zh-CN" altLang="en-US" sz="2000" b="1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直接箭头连接符 15"/>
            <p:cNvCxnSpPr/>
            <p:nvPr/>
          </p:nvCxnSpPr>
          <p:spPr>
            <a:xfrm>
              <a:off x="15459" y="4831"/>
              <a:ext cx="286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13997" y="4831"/>
              <a:ext cx="286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10727" y="4549"/>
              <a:ext cx="8577" cy="379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55819" tIns="27910" rIns="55819" bIns="27910"/>
            <a:lstStyle/>
            <a:p>
              <a:pPr marL="285750" indent="-28575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服务动作：迎面敬礼致谢  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迎宾开门  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 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左手开门   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回归至岗位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marL="285750" indent="-28575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专业话术准备：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marL="285750" indent="-28575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cs typeface="+mn-ea"/>
                  <a:sym typeface="+mn-lt"/>
                </a:rPr>
                <a:t>您好，请问您是过来办理交付手续的吗？</a:t>
              </a:r>
              <a:endParaRPr lang="zh-CN" altLang="en-US" sz="1200" b="1" dirty="0">
                <a:cs typeface="+mn-ea"/>
                <a:sym typeface="+mn-lt"/>
              </a:endParaRPr>
            </a:p>
            <a:p>
              <a:pPr indent="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None/>
              </a:pPr>
              <a:r>
                <a:rPr lang="zh-CN" altLang="en-US" sz="1200" b="1" u="sng" dirty="0">
                  <a:solidFill>
                    <a:srgbClr val="C00000"/>
                  </a:solidFill>
                  <a:cs typeface="+mn-ea"/>
                  <a:sym typeface="+mn-lt"/>
                </a:rPr>
                <a:t>对讲机配备</a:t>
              </a:r>
              <a:r>
                <a:rPr lang="zh-CN" altLang="en-US" sz="1200" b="1" dirty="0">
                  <a:cs typeface="+mn-ea"/>
                  <a:sym typeface="+mn-lt"/>
                </a:rPr>
                <a:t>（同步通知车型、室内预约置业顾问及来访人数、</a:t>
              </a:r>
              <a:r>
                <a:rPr lang="zh-CN" altLang="en-US" sz="1200" b="1" dirty="0">
                  <a:solidFill>
                    <a:srgbClr val="C00000"/>
                  </a:solidFill>
                  <a:cs typeface="+mn-ea"/>
                  <a:sym typeface="+mn-lt"/>
                </a:rPr>
                <a:t>姓氏</a:t>
              </a:r>
              <a:r>
                <a:rPr lang="zh-CN" altLang="en-US" sz="1200" b="1" dirty="0">
                  <a:cs typeface="+mn-ea"/>
                  <a:sym typeface="+mn-lt"/>
                </a:rPr>
                <a:t>）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indent="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None/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安保人员配备数量：</a:t>
              </a:r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6-8</a:t>
              </a: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位左右（待定）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28" name="直接箭头连接符 27"/>
            <p:cNvCxnSpPr/>
            <p:nvPr/>
          </p:nvCxnSpPr>
          <p:spPr>
            <a:xfrm>
              <a:off x="16859" y="4831"/>
              <a:ext cx="286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图片 29" descr="C:/Users/94219/AppData/Local/Temp/picturecompress_20211025205837/output_2.pngoutput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997" y="2416175"/>
            <a:ext cx="2692990" cy="1792598"/>
          </a:xfrm>
          <a:prstGeom prst="rect">
            <a:avLst/>
          </a:prstGeom>
        </p:spPr>
      </p:pic>
      <p:sp>
        <p:nvSpPr>
          <p:cNvPr id="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流程规划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 descr="C:/Users/94219/AppData/Local/Temp/picturecompress_20211025205837/output_4.pngoutput_4"/>
          <p:cNvPicPr>
            <a:picLocks noChangeAspect="1"/>
          </p:cNvPicPr>
          <p:nvPr/>
        </p:nvPicPr>
        <p:blipFill>
          <a:blip r:embed="rId4"/>
          <a:srcRect l="30181"/>
          <a:stretch>
            <a:fillRect/>
          </a:stretch>
        </p:blipFill>
        <p:spPr>
          <a:xfrm>
            <a:off x="450850" y="581660"/>
            <a:ext cx="3037840" cy="5695315"/>
          </a:xfrm>
          <a:prstGeom prst="rect">
            <a:avLst/>
          </a:prstGeom>
          <a:ln w="25400">
            <a:noFill/>
          </a:ln>
        </p:spPr>
      </p:pic>
      <p:sp>
        <p:nvSpPr>
          <p:cNvPr id="47" name="矩形 46"/>
          <p:cNvSpPr/>
          <p:nvPr/>
        </p:nvSpPr>
        <p:spPr>
          <a:xfrm>
            <a:off x="6372225" y="2000885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61785" y="195770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迎宾礼遇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07390" y="989965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96950" y="94678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停车接待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7530465" y="3627120"/>
            <a:ext cx="3767455" cy="3790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55819" tIns="27910" rIns="55819" bIns="27910"/>
          <a:lstStyle/>
          <a:p>
            <a:pPr algn="ctr" defTabSz="671195">
              <a:lnSpc>
                <a:spcPct val="150000"/>
              </a:lnSpc>
              <a:spcBef>
                <a:spcPct val="30000"/>
              </a:spcBef>
              <a:buSzPct val="75000"/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rgbClr val="000000"/>
                </a:solidFill>
                <a:cs typeface="+mn-ea"/>
                <a:sym typeface="+mn-lt"/>
              </a:rPr>
              <a:t>·</a:t>
            </a:r>
            <a:r>
              <a:rPr lang="en-US" altLang="zh-CN" sz="1200" b="1" dirty="0">
                <a:solidFill>
                  <a:srgbClr val="000000"/>
                </a:solidFill>
                <a:cs typeface="+mn-ea"/>
                <a:sym typeface="+mn-lt"/>
              </a:rPr>
              <a:t>30</a:t>
            </a:r>
            <a:r>
              <a:rPr lang="zh-CN" altLang="en-US" sz="1200" b="1" dirty="0">
                <a:solidFill>
                  <a:srgbClr val="000000"/>
                </a:solidFill>
                <a:cs typeface="+mn-ea"/>
                <a:sym typeface="+mn-lt"/>
              </a:rPr>
              <a:t>度倾斜，为业主撑伞服务        </a:t>
            </a:r>
            <a:endParaRPr lang="zh-CN" altLang="en-US" sz="12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324225" y="3737610"/>
            <a:ext cx="5664835" cy="1656715"/>
            <a:chOff x="6220" y="1535"/>
            <a:chExt cx="8921" cy="2609"/>
          </a:xfrm>
        </p:grpSpPr>
        <p:sp>
          <p:nvSpPr>
            <p:cNvPr id="51" name="Rectangle 6"/>
            <p:cNvSpPr>
              <a:spLocks noChangeArrowheads="1"/>
            </p:cNvSpPr>
            <p:nvPr/>
          </p:nvSpPr>
          <p:spPr bwMode="auto">
            <a:xfrm>
              <a:off x="6414" y="2406"/>
              <a:ext cx="8727" cy="17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55819" tIns="27910" rIns="55819" bIns="27910"/>
            <a:lstStyle/>
            <a:p>
              <a:pPr marL="285750" indent="-28575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业主到达停车区域，物业人员细心陪同，</a:t>
              </a:r>
              <a:r>
                <a:rPr lang="zh-CN" altLang="en-US" sz="1200" b="1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如碰雨天，提供撑伞服务。</a:t>
              </a:r>
              <a:endParaRPr lang="en-US" altLang="zh-CN" sz="1200" b="1" dirty="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  <a:p>
              <a:pPr marL="285750" indent="-28575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活动现场，设有</a:t>
              </a:r>
              <a:r>
                <a:rPr lang="zh-CN" altLang="en-US" sz="1200" b="1" u="sng" dirty="0">
                  <a:solidFill>
                    <a:srgbClr val="C00000"/>
                  </a:solidFill>
                  <a:cs typeface="+mn-ea"/>
                  <a:sym typeface="+mn-lt"/>
                </a:rPr>
                <a:t>统一雨伞架</a:t>
              </a:r>
              <a:r>
                <a:rPr lang="zh-CN" altLang="en-US" sz="1200" b="1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，必要时业主可自行领取归还</a:t>
              </a:r>
              <a:endParaRPr lang="zh-CN" altLang="en-US" sz="1200" b="1" dirty="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endParaRPr>
            </a:p>
            <a:p>
              <a:pPr marL="285750" indent="-285750" defTabSz="671195">
                <a:lnSpc>
                  <a:spcPct val="150000"/>
                </a:lnSpc>
                <a:spcBef>
                  <a:spcPct val="30000"/>
                </a:spcBef>
                <a:buSzPct val="75000"/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物业人员设置：</a:t>
              </a:r>
              <a:r>
                <a:rPr lang="en-US" altLang="zh-CN" sz="1200" b="1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5-6</a:t>
              </a:r>
              <a:r>
                <a:rPr lang="zh-CN" altLang="en-US" sz="1200" b="1" dirty="0">
                  <a:solidFill>
                    <a:srgbClr val="000000">
                      <a:lumMod val="85000"/>
                      <a:lumOff val="15000"/>
                    </a:srgbClr>
                  </a:solidFill>
                  <a:cs typeface="+mn-ea"/>
                  <a:sym typeface="+mn-lt"/>
                </a:rPr>
                <a:t>位左右（待定）</a:t>
              </a:r>
              <a:endParaRPr lang="en-US" altLang="zh-CN" sz="1200" b="1" u="sng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220" y="1535"/>
              <a:ext cx="7611" cy="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35915" indent="-335915" defTabSz="895350">
                <a:lnSpc>
                  <a:spcPct val="150000"/>
                </a:lnSpc>
                <a:spcBef>
                  <a:spcPct val="30000"/>
                </a:spcBef>
                <a:buSzPct val="75000"/>
                <a:defRPr/>
              </a:pPr>
              <a:r>
                <a:rPr lang="en-US" altLang="zh-CN" sz="2000" b="1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· </a:t>
              </a:r>
              <a:r>
                <a:rPr lang="zh-CN" altLang="en-US" sz="2000" b="1" dirty="0">
                  <a:highlight>
                    <a:srgbClr val="FFFF00"/>
                  </a:highlight>
                  <a:cs typeface="+mn-ea"/>
                  <a:sym typeface="+mn-lt"/>
                </a:rPr>
                <a:t>服务礼遇</a:t>
              </a:r>
              <a:r>
                <a:rPr lang="zh-CN" altLang="en-US" sz="2000" b="1" dirty="0">
                  <a:cs typeface="+mn-ea"/>
                  <a:sym typeface="+mn-lt"/>
                </a:rPr>
                <a:t>（待定）</a:t>
              </a:r>
              <a:endParaRPr lang="zh-CN" altLang="en-US" sz="2000" b="1" spc="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3" name="图片 52" descr="C:/Users/94219/AppData/Local/Temp/picturecompress_20211025205846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646" y="1834457"/>
            <a:ext cx="2686854" cy="1792597"/>
          </a:xfrm>
          <a:prstGeom prst="rect">
            <a:avLst/>
          </a:prstGeom>
        </p:spPr>
      </p:pic>
      <p:pic>
        <p:nvPicPr>
          <p:cNvPr id="54" name="图片 53" descr="C:/Users/94219/AppData/Local/Temp/picturecompress_20211025205846/output_2.pngoutput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92" y="3621347"/>
            <a:ext cx="2686854" cy="1792598"/>
          </a:xfrm>
          <a:prstGeom prst="rect">
            <a:avLst/>
          </a:prstGeom>
        </p:spPr>
      </p:pic>
      <p:pic>
        <p:nvPicPr>
          <p:cNvPr id="56" name="图片 55" descr="C:/Users/94219/AppData/Local/Temp/picturecompress_20211025205846/output_4.pngoutput_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465" y="1113790"/>
            <a:ext cx="3767455" cy="2522220"/>
          </a:xfrm>
          <a:prstGeom prst="rect">
            <a:avLst/>
          </a:prstGeom>
        </p:spPr>
      </p:pic>
      <p:pic>
        <p:nvPicPr>
          <p:cNvPr id="57" name="图片 56" descr="C:/Users/94219/AppData/Local/Temp/picturecompress_20211025205846/output_5.pngoutput_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505" y="3996690"/>
            <a:ext cx="1858010" cy="1858010"/>
          </a:xfrm>
          <a:prstGeom prst="rect">
            <a:avLst/>
          </a:prstGeom>
        </p:spPr>
      </p:pic>
      <p:sp>
        <p:nvSpPr>
          <p:cNvPr id="4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流程规划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5" name="图片 54" descr="C:/Users/94219/AppData/Local/Temp/picturecompress_20211025205846/output_3.pngoutput_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570" y="779145"/>
            <a:ext cx="4268470" cy="28479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 descr="捕获222333"/>
          <p:cNvPicPr>
            <a:picLocks noChangeAspect="1"/>
          </p:cNvPicPr>
          <p:nvPr/>
        </p:nvPicPr>
        <p:blipFill>
          <a:blip r:embed="rId1"/>
          <a:srcRect l="8089" r="76260"/>
          <a:stretch>
            <a:fillRect/>
          </a:stretch>
        </p:blipFill>
        <p:spPr>
          <a:xfrm>
            <a:off x="1637665" y="1021080"/>
            <a:ext cx="1908175" cy="4064000"/>
          </a:xfrm>
          <a:prstGeom prst="rect">
            <a:avLst/>
          </a:prstGeom>
        </p:spPr>
      </p:pic>
      <p:pic>
        <p:nvPicPr>
          <p:cNvPr id="3" name="图片 2" descr="捕获222333"/>
          <p:cNvPicPr>
            <a:picLocks noChangeAspect="1"/>
          </p:cNvPicPr>
          <p:nvPr/>
        </p:nvPicPr>
        <p:blipFill>
          <a:blip r:embed="rId1"/>
          <a:srcRect l="71068" t="4016" r="4078" b="22625"/>
          <a:stretch>
            <a:fillRect/>
          </a:stretch>
        </p:blipFill>
        <p:spPr>
          <a:xfrm>
            <a:off x="7943850" y="1429068"/>
            <a:ext cx="3030220" cy="2981325"/>
          </a:xfrm>
          <a:prstGeom prst="rect">
            <a:avLst/>
          </a:prstGeom>
        </p:spPr>
      </p:pic>
      <p:pic>
        <p:nvPicPr>
          <p:cNvPr id="4" name="图片 3" descr="捕获222333"/>
          <p:cNvPicPr>
            <a:picLocks noChangeAspect="1"/>
          </p:cNvPicPr>
          <p:nvPr/>
        </p:nvPicPr>
        <p:blipFill>
          <a:blip r:embed="rId1"/>
          <a:srcRect l="38750" r="33963"/>
          <a:stretch>
            <a:fillRect/>
          </a:stretch>
        </p:blipFill>
        <p:spPr>
          <a:xfrm>
            <a:off x="4228465" y="1021080"/>
            <a:ext cx="3326765" cy="4064000"/>
          </a:xfrm>
          <a:prstGeom prst="rect">
            <a:avLst/>
          </a:prstGeom>
        </p:spPr>
      </p:pic>
      <p:sp>
        <p:nvSpPr>
          <p:cNvPr id="5" name="矩形: 圆角 24"/>
          <p:cNvSpPr/>
          <p:nvPr/>
        </p:nvSpPr>
        <p:spPr>
          <a:xfrm>
            <a:off x="10255838" y="55417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14940" y="5938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流程规划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31215" y="989965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120775" y="946785"/>
            <a:ext cx="2045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交付办理手续区布置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27150" y="5342890"/>
            <a:ext cx="811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>
                <a:cs typeface="+mn-ea"/>
                <a:sym typeface="+mn-lt"/>
              </a:rPr>
              <a:t>交付手续区准备序号贴、扩音喇叭、公式展架等必要设施，以保证活动有序进行。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15910" y="4301490"/>
            <a:ext cx="3086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>
                <a:cs typeface="+mn-ea"/>
                <a:sym typeface="+mn-lt"/>
              </a:rPr>
              <a:t>公式展架：交付指南、五证公示、</a:t>
            </a:r>
            <a:endParaRPr lang="zh-CN" altLang="en-US" sz="1600">
              <a:cs typeface="+mn-ea"/>
              <a:sym typeface="+mn-lt"/>
            </a:endParaRPr>
          </a:p>
          <a:p>
            <a:r>
              <a:rPr lang="zh-CN" altLang="en-US" sz="1600">
                <a:cs typeface="+mn-ea"/>
                <a:sym typeface="+mn-lt"/>
              </a:rPr>
              <a:t>物业维修基金收费标准</a:t>
            </a:r>
            <a:endParaRPr lang="zh-CN" altLang="en-US" sz="160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1312055493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14705" y="0"/>
            <a:ext cx="1395984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 descr="7b0a20202020227461726765744d6f64756c65223a202270726f636573734f6e6c696e65466f6e7473220a7d0a"/>
          <p:cNvSpPr txBox="1"/>
          <p:nvPr/>
        </p:nvSpPr>
        <p:spPr>
          <a:xfrm>
            <a:off x="4458970" y="3046095"/>
            <a:ext cx="33540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48000">
                      <a:srgbClr val="FEF2B8"/>
                    </a:gs>
                    <a:gs pos="66000">
                      <a:srgbClr val="FBCF7F"/>
                    </a:gs>
                    <a:gs pos="95000">
                      <a:srgbClr val="FFFDE4"/>
                    </a:gs>
                  </a:gsLst>
                  <a:lin ang="6480000" scaled="0"/>
                </a:gradFill>
                <a:cs typeface="+mn-ea"/>
                <a:sym typeface="+mn-lt"/>
              </a:rPr>
              <a:t>服务保障</a:t>
            </a:r>
            <a:endParaRPr lang="zh-CN" altLang="en-US" sz="40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FEF2B8"/>
                  </a:gs>
                  <a:gs pos="66000">
                    <a:srgbClr val="FBCF7F"/>
                  </a:gs>
                  <a:gs pos="95000">
                    <a:srgbClr val="FFFDE4"/>
                  </a:gs>
                </a:gsLst>
                <a:lin ang="6480000" scaled="0"/>
              </a:gra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6273" y="9049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奖品推荐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81200" y="5702300"/>
            <a:ext cx="1113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特等奖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美的冰箱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db9309ba5802652e4a350756553ffc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105" y="1443990"/>
            <a:ext cx="3126740" cy="4169410"/>
          </a:xfrm>
          <a:prstGeom prst="rect">
            <a:avLst/>
          </a:prstGeom>
        </p:spPr>
      </p:pic>
      <p:pic>
        <p:nvPicPr>
          <p:cNvPr id="3" name="图片 2" descr="59cf73d8360cb1933606d2b3e493b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855" y="1444625"/>
            <a:ext cx="3126105" cy="41687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07330" y="5702300"/>
            <a:ext cx="1113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一等奖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en-US" altLang="zh-CN" sz="1600" b="1">
                <a:solidFill>
                  <a:srgbClr val="A0323F"/>
                </a:solidFill>
                <a:cs typeface="+mn-ea"/>
                <a:sym typeface="+mn-lt"/>
              </a:rPr>
              <a:t>TCL</a:t>
            </a: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空调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3388" r="5807"/>
          <a:stretch>
            <a:fillRect/>
          </a:stretch>
        </p:blipFill>
        <p:spPr>
          <a:xfrm>
            <a:off x="7633970" y="1443990"/>
            <a:ext cx="3574415" cy="416941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807450" y="5702300"/>
            <a:ext cx="1227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二等奖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美的消毒柜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6273" y="90496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奖品推荐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99920" y="5693410"/>
            <a:ext cx="12553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三等奖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海尔吸尘器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200650" y="5702300"/>
            <a:ext cx="13258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阳光普照奖小米吹风机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807450" y="5702300"/>
            <a:ext cx="1227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阳光普照奖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小爱音箱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rcRect l="4686" r="4686"/>
          <a:stretch>
            <a:fillRect/>
          </a:stretch>
        </p:blipFill>
        <p:spPr>
          <a:xfrm>
            <a:off x="962025" y="1454150"/>
            <a:ext cx="3131820" cy="41757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850" y="1454150"/>
            <a:ext cx="2189480" cy="41757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rcRect r="10501"/>
          <a:stretch>
            <a:fillRect/>
          </a:stretch>
        </p:blipFill>
        <p:spPr>
          <a:xfrm>
            <a:off x="7633335" y="1454785"/>
            <a:ext cx="3571875" cy="4175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146113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安全管理疫情防控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17" name="object 9"/>
          <p:cNvSpPr txBox="1"/>
          <p:nvPr/>
        </p:nvSpPr>
        <p:spPr>
          <a:xfrm>
            <a:off x="808355" y="2273300"/>
            <a:ext cx="3031490" cy="176324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400" b="1" dirty="0">
                <a:cs typeface="+mn-ea"/>
                <a:sym typeface="+mn-lt"/>
              </a:rPr>
              <a:t>设置防疫检查</a:t>
            </a:r>
            <a:r>
              <a:rPr sz="1400" b="1" spc="5" dirty="0">
                <a:cs typeface="+mn-ea"/>
                <a:sym typeface="+mn-lt"/>
              </a:rPr>
              <a:t>点</a:t>
            </a:r>
            <a:endParaRPr sz="1400">
              <a:cs typeface="+mn-ea"/>
              <a:sym typeface="+mn-lt"/>
            </a:endParaRPr>
          </a:p>
          <a:p>
            <a:pPr marL="56515" marR="5080" indent="391160">
              <a:lnSpc>
                <a:spcPct val="102000"/>
              </a:lnSpc>
              <a:spcBef>
                <a:spcPts val="735"/>
              </a:spcBef>
            </a:pPr>
            <a:r>
              <a:rPr sz="1450" spc="30" dirty="0">
                <a:solidFill>
                  <a:srgbClr val="252525"/>
                </a:solidFill>
                <a:cs typeface="+mn-ea"/>
                <a:sym typeface="+mn-lt"/>
              </a:rPr>
              <a:t>现场由</a:t>
            </a:r>
            <a:r>
              <a:rPr sz="1450" spc="15" dirty="0">
                <a:solidFill>
                  <a:srgbClr val="252525"/>
                </a:solidFill>
                <a:cs typeface="+mn-ea"/>
                <a:sym typeface="+mn-lt"/>
              </a:rPr>
              <a:t>3</a:t>
            </a:r>
            <a:r>
              <a:rPr sz="1450" spc="30" dirty="0">
                <a:solidFill>
                  <a:srgbClr val="252525"/>
                </a:solidFill>
                <a:cs typeface="+mn-ea"/>
                <a:sym typeface="+mn-lt"/>
              </a:rPr>
              <a:t>名物业人员进行疫情防控的</a:t>
            </a:r>
            <a:r>
              <a:rPr sz="1450" spc="25" dirty="0">
                <a:solidFill>
                  <a:srgbClr val="252525"/>
                </a:solidFill>
                <a:cs typeface="+mn-ea"/>
                <a:sym typeface="+mn-lt"/>
              </a:rPr>
              <a:t>工 </a:t>
            </a:r>
            <a:r>
              <a:rPr sz="1450" spc="30" dirty="0">
                <a:solidFill>
                  <a:srgbClr val="252525"/>
                </a:solidFill>
                <a:cs typeface="+mn-ea"/>
                <a:sym typeface="+mn-lt"/>
              </a:rPr>
              <a:t>作，进入展厅前检查提醒来宾需佩戴符合</a:t>
            </a:r>
            <a:r>
              <a:rPr sz="1450" spc="15" dirty="0">
                <a:solidFill>
                  <a:srgbClr val="252525"/>
                </a:solidFill>
                <a:cs typeface="+mn-ea"/>
                <a:sym typeface="+mn-lt"/>
              </a:rPr>
              <a:t>国 </a:t>
            </a:r>
            <a:r>
              <a:rPr sz="1450" spc="30" dirty="0">
                <a:solidFill>
                  <a:srgbClr val="252525"/>
                </a:solidFill>
                <a:cs typeface="+mn-ea"/>
                <a:sym typeface="+mn-lt"/>
              </a:rPr>
              <a:t>家防疫标准的口罩，示本人实时健康码供</a:t>
            </a:r>
            <a:r>
              <a:rPr sz="1450" spc="15" dirty="0">
                <a:solidFill>
                  <a:srgbClr val="252525"/>
                </a:solidFill>
                <a:cs typeface="+mn-ea"/>
                <a:sym typeface="+mn-lt"/>
              </a:rPr>
              <a:t>工 </a:t>
            </a:r>
            <a:r>
              <a:rPr sz="1450" spc="30" dirty="0">
                <a:solidFill>
                  <a:srgbClr val="252525"/>
                </a:solidFill>
                <a:cs typeface="+mn-ea"/>
                <a:sym typeface="+mn-lt"/>
              </a:rPr>
              <a:t>作人员核对、登记，并接受工作人员体温</a:t>
            </a:r>
            <a:r>
              <a:rPr sz="1450" spc="15" dirty="0">
                <a:solidFill>
                  <a:srgbClr val="252525"/>
                </a:solidFill>
                <a:cs typeface="+mn-ea"/>
                <a:sym typeface="+mn-lt"/>
              </a:rPr>
              <a:t>测 </a:t>
            </a:r>
            <a:r>
              <a:rPr sz="1450" spc="30" dirty="0">
                <a:solidFill>
                  <a:srgbClr val="252525"/>
                </a:solidFill>
                <a:cs typeface="+mn-ea"/>
                <a:sym typeface="+mn-lt"/>
              </a:rPr>
              <a:t>量</a:t>
            </a:r>
            <a:r>
              <a:rPr sz="1450" spc="25" dirty="0">
                <a:solidFill>
                  <a:srgbClr val="252525"/>
                </a:solidFill>
                <a:cs typeface="+mn-ea"/>
                <a:sym typeface="+mn-lt"/>
              </a:rPr>
              <a:t>。</a:t>
            </a:r>
            <a:endParaRPr sz="1450">
              <a:cs typeface="+mn-ea"/>
              <a:sym typeface="+mn-lt"/>
            </a:endParaRPr>
          </a:p>
        </p:txBody>
      </p:sp>
      <p:sp>
        <p:nvSpPr>
          <p:cNvPr id="18" name="object 8"/>
          <p:cNvSpPr/>
          <p:nvPr/>
        </p:nvSpPr>
        <p:spPr>
          <a:xfrm>
            <a:off x="4566920" y="1522730"/>
            <a:ext cx="6598920" cy="434784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146113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安全管理疫情防控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3" name="object 5"/>
          <p:cNvSpPr txBox="1"/>
          <p:nvPr/>
        </p:nvSpPr>
        <p:spPr>
          <a:xfrm>
            <a:off x="4989829" y="2223135"/>
            <a:ext cx="6502400" cy="996619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50" spc="30" dirty="0">
                <a:cs typeface="+mn-ea"/>
                <a:sym typeface="+mn-lt"/>
              </a:rPr>
              <a:t>活动前期全面做好防疫物资准备工作，筹备充足的消毒酒精、口罩（包</a:t>
            </a:r>
            <a:r>
              <a:rPr sz="1450" spc="25" dirty="0">
                <a:cs typeface="+mn-ea"/>
                <a:sym typeface="+mn-lt"/>
              </a:rPr>
              <a:t>括</a:t>
            </a:r>
            <a:endParaRPr sz="1450">
              <a:cs typeface="+mn-ea"/>
              <a:sym typeface="+mn-lt"/>
            </a:endParaRPr>
          </a:p>
          <a:p>
            <a:pPr marL="12700" marR="5080">
              <a:lnSpc>
                <a:spcPct val="153000"/>
              </a:lnSpc>
            </a:pPr>
            <a:r>
              <a:rPr sz="1450" spc="15" dirty="0">
                <a:cs typeface="+mn-ea"/>
                <a:sym typeface="+mn-lt"/>
              </a:rPr>
              <a:t>N95</a:t>
            </a:r>
            <a:r>
              <a:rPr sz="1450" spc="-60" dirty="0">
                <a:cs typeface="+mn-ea"/>
                <a:sym typeface="+mn-lt"/>
              </a:rPr>
              <a:t> </a:t>
            </a:r>
            <a:r>
              <a:rPr sz="1450" spc="30" dirty="0">
                <a:cs typeface="+mn-ea"/>
                <a:sym typeface="+mn-lt"/>
              </a:rPr>
              <a:t>）、</a:t>
            </a:r>
            <a:r>
              <a:rPr sz="1450" spc="15" dirty="0">
                <a:cs typeface="+mn-ea"/>
                <a:sym typeface="+mn-lt"/>
              </a:rPr>
              <a:t>84</a:t>
            </a:r>
            <a:r>
              <a:rPr sz="1450" spc="30" dirty="0">
                <a:cs typeface="+mn-ea"/>
                <a:sym typeface="+mn-lt"/>
              </a:rPr>
              <a:t>消毒液、消毒粉、电子体温枪、一次性手套、洗手液、免洗手液</a:t>
            </a:r>
            <a:r>
              <a:rPr sz="1450" spc="25" dirty="0">
                <a:cs typeface="+mn-ea"/>
                <a:sym typeface="+mn-lt"/>
              </a:rPr>
              <a:t>、 </a:t>
            </a:r>
            <a:r>
              <a:rPr sz="1450" spc="30" dirty="0">
                <a:cs typeface="+mn-ea"/>
                <a:sym typeface="+mn-lt"/>
              </a:rPr>
              <a:t>防护服等防疫物资，为活动开始前防疫工作提供有力的物资保障</a:t>
            </a:r>
            <a:r>
              <a:rPr sz="1450" spc="25" dirty="0">
                <a:cs typeface="+mn-ea"/>
                <a:sym typeface="+mn-lt"/>
              </a:rPr>
              <a:t>；</a:t>
            </a:r>
            <a:endParaRPr sz="1450">
              <a:cs typeface="+mn-ea"/>
              <a:sym typeface="+mn-lt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1080642" y="2010536"/>
            <a:ext cx="2904743" cy="186080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2" name="object 7"/>
          <p:cNvSpPr/>
          <p:nvPr/>
        </p:nvSpPr>
        <p:spPr>
          <a:xfrm>
            <a:off x="1071117" y="2001011"/>
            <a:ext cx="2924175" cy="1880235"/>
          </a:xfrm>
          <a:custGeom>
            <a:avLst/>
            <a:gdLst/>
            <a:ahLst/>
            <a:cxnLst/>
            <a:rect l="l" t="t" r="r" b="b"/>
            <a:pathLst>
              <a:path w="2924175" h="1880235">
                <a:moveTo>
                  <a:pt x="2923793" y="1879853"/>
                </a:moveTo>
                <a:lnTo>
                  <a:pt x="0" y="1879853"/>
                </a:lnTo>
                <a:lnTo>
                  <a:pt x="0" y="0"/>
                </a:lnTo>
                <a:lnTo>
                  <a:pt x="2923793" y="0"/>
                </a:lnTo>
                <a:lnTo>
                  <a:pt x="2923793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1870328"/>
                </a:lnTo>
                <a:lnTo>
                  <a:pt x="4762" y="1870328"/>
                </a:lnTo>
                <a:lnTo>
                  <a:pt x="9525" y="1875091"/>
                </a:lnTo>
                <a:lnTo>
                  <a:pt x="2923793" y="1875091"/>
                </a:lnTo>
                <a:lnTo>
                  <a:pt x="2923793" y="1879853"/>
                </a:lnTo>
                <a:close/>
              </a:path>
              <a:path w="2924175" h="1880235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2924175" h="1880235">
                <a:moveTo>
                  <a:pt x="2914268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2914268" y="4762"/>
                </a:lnTo>
                <a:lnTo>
                  <a:pt x="2914268" y="9525"/>
                </a:lnTo>
                <a:close/>
              </a:path>
              <a:path w="2924175" h="1880235">
                <a:moveTo>
                  <a:pt x="2914268" y="1875091"/>
                </a:moveTo>
                <a:lnTo>
                  <a:pt x="2914268" y="4762"/>
                </a:lnTo>
                <a:lnTo>
                  <a:pt x="2919031" y="9525"/>
                </a:lnTo>
                <a:lnTo>
                  <a:pt x="2923793" y="9525"/>
                </a:lnTo>
                <a:lnTo>
                  <a:pt x="2923793" y="1870329"/>
                </a:lnTo>
                <a:lnTo>
                  <a:pt x="2919031" y="1870328"/>
                </a:lnTo>
                <a:lnTo>
                  <a:pt x="2914268" y="1875091"/>
                </a:lnTo>
                <a:close/>
              </a:path>
              <a:path w="2924175" h="1880235">
                <a:moveTo>
                  <a:pt x="2923793" y="9525"/>
                </a:moveTo>
                <a:lnTo>
                  <a:pt x="2919031" y="9525"/>
                </a:lnTo>
                <a:lnTo>
                  <a:pt x="2914268" y="4762"/>
                </a:lnTo>
                <a:lnTo>
                  <a:pt x="2923793" y="4762"/>
                </a:lnTo>
                <a:lnTo>
                  <a:pt x="2923793" y="9525"/>
                </a:lnTo>
                <a:close/>
              </a:path>
              <a:path w="2924175" h="1880235">
                <a:moveTo>
                  <a:pt x="9525" y="1875091"/>
                </a:moveTo>
                <a:lnTo>
                  <a:pt x="4762" y="1870328"/>
                </a:lnTo>
                <a:lnTo>
                  <a:pt x="9525" y="1870328"/>
                </a:lnTo>
                <a:lnTo>
                  <a:pt x="9525" y="1875091"/>
                </a:lnTo>
                <a:close/>
              </a:path>
              <a:path w="2924175" h="1880235">
                <a:moveTo>
                  <a:pt x="2914268" y="1875091"/>
                </a:moveTo>
                <a:lnTo>
                  <a:pt x="9525" y="1875091"/>
                </a:lnTo>
                <a:lnTo>
                  <a:pt x="9525" y="1870328"/>
                </a:lnTo>
                <a:lnTo>
                  <a:pt x="2914268" y="1870328"/>
                </a:lnTo>
                <a:lnTo>
                  <a:pt x="2914268" y="1875091"/>
                </a:lnTo>
                <a:close/>
              </a:path>
              <a:path w="2924175" h="1880235">
                <a:moveTo>
                  <a:pt x="2923793" y="1875091"/>
                </a:moveTo>
                <a:lnTo>
                  <a:pt x="2914268" y="1875091"/>
                </a:lnTo>
                <a:lnTo>
                  <a:pt x="2919031" y="1870328"/>
                </a:lnTo>
                <a:lnTo>
                  <a:pt x="2923793" y="1870329"/>
                </a:lnTo>
                <a:lnTo>
                  <a:pt x="2923793" y="18750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3" name="object 8"/>
          <p:cNvSpPr/>
          <p:nvPr/>
        </p:nvSpPr>
        <p:spPr>
          <a:xfrm>
            <a:off x="1082167" y="4234053"/>
            <a:ext cx="2903219" cy="1700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1063117" y="4215003"/>
            <a:ext cx="2941320" cy="1739264"/>
          </a:xfrm>
          <a:custGeom>
            <a:avLst/>
            <a:gdLst/>
            <a:ahLst/>
            <a:cxnLst/>
            <a:rect l="l" t="t" r="r" b="b"/>
            <a:pathLst>
              <a:path w="2941320" h="1739264">
                <a:moveTo>
                  <a:pt x="2931794" y="1738884"/>
                </a:moveTo>
                <a:lnTo>
                  <a:pt x="9525" y="1738884"/>
                </a:lnTo>
                <a:lnTo>
                  <a:pt x="7404" y="1738642"/>
                </a:lnTo>
                <a:lnTo>
                  <a:pt x="0" y="1729359"/>
                </a:lnTo>
                <a:lnTo>
                  <a:pt x="0" y="9525"/>
                </a:lnTo>
                <a:lnTo>
                  <a:pt x="9525" y="0"/>
                </a:lnTo>
                <a:lnTo>
                  <a:pt x="2931794" y="0"/>
                </a:lnTo>
                <a:lnTo>
                  <a:pt x="2941319" y="9525"/>
                </a:lnTo>
                <a:lnTo>
                  <a:pt x="19050" y="9525"/>
                </a:lnTo>
                <a:lnTo>
                  <a:pt x="9525" y="19050"/>
                </a:lnTo>
                <a:lnTo>
                  <a:pt x="19050" y="19050"/>
                </a:lnTo>
                <a:lnTo>
                  <a:pt x="19050" y="1719834"/>
                </a:lnTo>
                <a:lnTo>
                  <a:pt x="9525" y="1719834"/>
                </a:lnTo>
                <a:lnTo>
                  <a:pt x="19050" y="1729359"/>
                </a:lnTo>
                <a:lnTo>
                  <a:pt x="2941319" y="1729359"/>
                </a:lnTo>
                <a:lnTo>
                  <a:pt x="2941078" y="1731479"/>
                </a:lnTo>
                <a:lnTo>
                  <a:pt x="2933915" y="1738642"/>
                </a:lnTo>
                <a:lnTo>
                  <a:pt x="2931794" y="1738884"/>
                </a:lnTo>
                <a:close/>
              </a:path>
              <a:path w="2941320" h="1739264">
                <a:moveTo>
                  <a:pt x="19050" y="19050"/>
                </a:moveTo>
                <a:lnTo>
                  <a:pt x="9525" y="19050"/>
                </a:lnTo>
                <a:lnTo>
                  <a:pt x="19050" y="9525"/>
                </a:lnTo>
                <a:lnTo>
                  <a:pt x="19050" y="19050"/>
                </a:lnTo>
                <a:close/>
              </a:path>
              <a:path w="2941320" h="1739264">
                <a:moveTo>
                  <a:pt x="2922269" y="19050"/>
                </a:moveTo>
                <a:lnTo>
                  <a:pt x="19050" y="19050"/>
                </a:lnTo>
                <a:lnTo>
                  <a:pt x="19050" y="9525"/>
                </a:lnTo>
                <a:lnTo>
                  <a:pt x="2922269" y="9525"/>
                </a:lnTo>
                <a:lnTo>
                  <a:pt x="2922269" y="19050"/>
                </a:lnTo>
                <a:close/>
              </a:path>
              <a:path w="2941320" h="1739264">
                <a:moveTo>
                  <a:pt x="2922269" y="1729359"/>
                </a:moveTo>
                <a:lnTo>
                  <a:pt x="2922269" y="9525"/>
                </a:lnTo>
                <a:lnTo>
                  <a:pt x="2931794" y="19050"/>
                </a:lnTo>
                <a:lnTo>
                  <a:pt x="2941319" y="19050"/>
                </a:lnTo>
                <a:lnTo>
                  <a:pt x="2941319" y="1719834"/>
                </a:lnTo>
                <a:lnTo>
                  <a:pt x="2931794" y="1719834"/>
                </a:lnTo>
                <a:lnTo>
                  <a:pt x="2922269" y="1729359"/>
                </a:lnTo>
                <a:close/>
              </a:path>
              <a:path w="2941320" h="1739264">
                <a:moveTo>
                  <a:pt x="2941319" y="19050"/>
                </a:moveTo>
                <a:lnTo>
                  <a:pt x="2931794" y="19050"/>
                </a:lnTo>
                <a:lnTo>
                  <a:pt x="2922269" y="9525"/>
                </a:lnTo>
                <a:lnTo>
                  <a:pt x="2941319" y="9525"/>
                </a:lnTo>
                <a:lnTo>
                  <a:pt x="2941319" y="19050"/>
                </a:lnTo>
                <a:close/>
              </a:path>
              <a:path w="2941320" h="1739264">
                <a:moveTo>
                  <a:pt x="19050" y="1729359"/>
                </a:moveTo>
                <a:lnTo>
                  <a:pt x="9525" y="1719834"/>
                </a:lnTo>
                <a:lnTo>
                  <a:pt x="19050" y="1719834"/>
                </a:lnTo>
                <a:lnTo>
                  <a:pt x="19050" y="1729359"/>
                </a:lnTo>
                <a:close/>
              </a:path>
              <a:path w="2941320" h="1739264">
                <a:moveTo>
                  <a:pt x="2922269" y="1729359"/>
                </a:moveTo>
                <a:lnTo>
                  <a:pt x="19050" y="1729359"/>
                </a:lnTo>
                <a:lnTo>
                  <a:pt x="19050" y="1719834"/>
                </a:lnTo>
                <a:lnTo>
                  <a:pt x="2922269" y="1719834"/>
                </a:lnTo>
                <a:lnTo>
                  <a:pt x="2922269" y="1729359"/>
                </a:lnTo>
                <a:close/>
              </a:path>
              <a:path w="2941320" h="1739264">
                <a:moveTo>
                  <a:pt x="2941319" y="1729359"/>
                </a:moveTo>
                <a:lnTo>
                  <a:pt x="2922269" y="1729359"/>
                </a:lnTo>
                <a:lnTo>
                  <a:pt x="2931794" y="1719834"/>
                </a:lnTo>
                <a:lnTo>
                  <a:pt x="2941319" y="1719834"/>
                </a:lnTo>
                <a:lnTo>
                  <a:pt x="2941319" y="17293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6" name="object 10"/>
          <p:cNvSpPr txBox="1"/>
          <p:nvPr/>
        </p:nvSpPr>
        <p:spPr>
          <a:xfrm>
            <a:off x="4812029" y="4236720"/>
            <a:ext cx="6692265" cy="171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3000"/>
              </a:lnSpc>
              <a:spcBef>
                <a:spcPts val="95"/>
              </a:spcBef>
            </a:pPr>
            <a:r>
              <a:rPr sz="1450" spc="15" dirty="0">
                <a:cs typeface="+mn-ea"/>
                <a:sym typeface="+mn-lt"/>
              </a:rPr>
              <a:t>1</a:t>
            </a:r>
            <a:r>
              <a:rPr sz="1450" spc="25" dirty="0">
                <a:cs typeface="+mn-ea"/>
                <a:sym typeface="+mn-lt"/>
              </a:rPr>
              <a:t>、</a:t>
            </a:r>
            <a:r>
              <a:rPr sz="1450" spc="-75" dirty="0">
                <a:cs typeface="+mn-ea"/>
                <a:sym typeface="+mn-lt"/>
              </a:rPr>
              <a:t> </a:t>
            </a:r>
            <a:r>
              <a:rPr sz="1450" spc="30" dirty="0">
                <a:cs typeface="+mn-ea"/>
                <a:sym typeface="+mn-lt"/>
              </a:rPr>
              <a:t>展厅外由</a:t>
            </a:r>
            <a:r>
              <a:rPr sz="1450" spc="15" dirty="0">
                <a:cs typeface="+mn-ea"/>
                <a:sym typeface="+mn-lt"/>
              </a:rPr>
              <a:t>3</a:t>
            </a:r>
            <a:r>
              <a:rPr sz="1450" spc="30" dirty="0">
                <a:cs typeface="+mn-ea"/>
                <a:sym typeface="+mn-lt"/>
              </a:rPr>
              <a:t>名物业人员进行疫情防控的工作，进入展厅前检查提醒来宾需佩</a:t>
            </a:r>
            <a:r>
              <a:rPr sz="1450" spc="25" dirty="0">
                <a:cs typeface="+mn-ea"/>
                <a:sym typeface="+mn-lt"/>
              </a:rPr>
              <a:t>戴 </a:t>
            </a:r>
            <a:r>
              <a:rPr sz="1450" spc="30" dirty="0">
                <a:cs typeface="+mn-ea"/>
                <a:sym typeface="+mn-lt"/>
              </a:rPr>
              <a:t>符合国家防疫标准的口罩，若客户无随身携带口罩，工作人员将发放一枚口罩</a:t>
            </a:r>
            <a:r>
              <a:rPr sz="1450" spc="25" dirty="0">
                <a:cs typeface="+mn-ea"/>
                <a:sym typeface="+mn-lt"/>
              </a:rPr>
              <a:t>给 </a:t>
            </a:r>
            <a:r>
              <a:rPr sz="1450" spc="30" dirty="0">
                <a:cs typeface="+mn-ea"/>
                <a:sym typeface="+mn-lt"/>
              </a:rPr>
              <a:t>客户</a:t>
            </a:r>
            <a:r>
              <a:rPr sz="1450" spc="25" dirty="0">
                <a:cs typeface="+mn-ea"/>
                <a:sym typeface="+mn-lt"/>
              </a:rPr>
              <a:t>；</a:t>
            </a:r>
            <a:endParaRPr sz="1450">
              <a:cs typeface="+mn-ea"/>
              <a:sym typeface="+mn-lt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450" spc="10" dirty="0">
                <a:cs typeface="+mn-ea"/>
                <a:sym typeface="+mn-lt"/>
              </a:rPr>
              <a:t>2</a:t>
            </a:r>
            <a:r>
              <a:rPr sz="1450" dirty="0">
                <a:cs typeface="+mn-ea"/>
                <a:sym typeface="+mn-lt"/>
              </a:rPr>
              <a:t> </a:t>
            </a:r>
            <a:r>
              <a:rPr sz="1450" spc="30" dirty="0">
                <a:cs typeface="+mn-ea"/>
                <a:sym typeface="+mn-lt"/>
              </a:rPr>
              <a:t>、出示本人实时健康码供工作人员核对、登记，并接受工作人员体温测量</a:t>
            </a:r>
            <a:r>
              <a:rPr sz="1450" spc="25" dirty="0">
                <a:cs typeface="+mn-ea"/>
                <a:sym typeface="+mn-lt"/>
              </a:rPr>
              <a:t>；</a:t>
            </a:r>
            <a:endParaRPr sz="1450">
              <a:cs typeface="+mn-ea"/>
              <a:sym typeface="+mn-lt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450" spc="15" dirty="0">
                <a:cs typeface="+mn-ea"/>
                <a:sym typeface="+mn-lt"/>
              </a:rPr>
              <a:t>3</a:t>
            </a:r>
            <a:r>
              <a:rPr sz="1450" spc="30" dirty="0">
                <a:cs typeface="+mn-ea"/>
                <a:sym typeface="+mn-lt"/>
              </a:rPr>
              <a:t>、检测完成后方可进入展厅</a:t>
            </a:r>
            <a:r>
              <a:rPr sz="1450" spc="25" dirty="0">
                <a:cs typeface="+mn-ea"/>
                <a:sym typeface="+mn-lt"/>
              </a:rPr>
              <a:t>；</a:t>
            </a:r>
            <a:endParaRPr sz="1450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1461135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安全管理疫情防控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3" name="object 8"/>
          <p:cNvSpPr/>
          <p:nvPr/>
        </p:nvSpPr>
        <p:spPr>
          <a:xfrm>
            <a:off x="6156960" y="2227580"/>
            <a:ext cx="5537835" cy="335978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7390" y="2248535"/>
            <a:ext cx="5015230" cy="3359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cs typeface="+mn-ea"/>
              <a:sym typeface="+mn-lt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798195" y="1837690"/>
            <a:ext cx="4603750" cy="238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spc="30" dirty="0">
                <a:cs typeface="+mn-ea"/>
                <a:sym typeface="+mn-lt"/>
              </a:rPr>
              <a:t>活动期间以及前期进行消毒防护，保障每位业主的安</a:t>
            </a:r>
            <a:r>
              <a:rPr sz="1450" spc="25" dirty="0">
                <a:cs typeface="+mn-ea"/>
                <a:sym typeface="+mn-lt"/>
              </a:rPr>
              <a:t>全</a:t>
            </a:r>
            <a:endParaRPr sz="1450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人员规划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146113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摄影摄像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329295" y="2222500"/>
            <a:ext cx="2753995" cy="3321685"/>
            <a:chOff x="6465" y="5515"/>
            <a:chExt cx="4756" cy="565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6465" y="5515"/>
              <a:ext cx="4756" cy="272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465" y="8366"/>
              <a:ext cx="4756" cy="2804"/>
            </a:xfrm>
            <a:prstGeom prst="rect">
              <a:avLst/>
            </a:prstGeom>
          </p:spPr>
        </p:pic>
      </p:grpSp>
      <p:sp>
        <p:nvSpPr>
          <p:cNvPr id="14" name="文本框 13" descr="e7d195523061f1c0d318120d6aeaf1b6ccceb6ba3da59c0775C5DE19DDDEBC09ED96DBD9900D9848D623ECAD1D4904B78047D0015C22C8BE97228BE8B5BFF08FE7A3AE04126DA07312A96C0F69F9BAB7DC481721EDA191EE33B1DE1D03DED898173518FDAA0D7DF7CB555A8CB3521B321C93F3B032639CE6790998169AD8C88A8150BE8EB2917A1F"/>
          <p:cNvSpPr txBox="1"/>
          <p:nvPr/>
        </p:nvSpPr>
        <p:spPr>
          <a:xfrm>
            <a:off x="2707005" y="1153160"/>
            <a:ext cx="6777990" cy="89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现场提供专业的摄影服务，全城记录活动细节，为媒体发布资料提供素材</a:t>
            </a:r>
            <a:r>
              <a:rPr 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航拍机现场录制花絮，活动后制作成15秒短视频用于朋友圈宣传</a:t>
            </a:r>
            <a:r>
              <a:rPr 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" name="图片 15" descr="C:/Users/94219/AppData/Local/Temp/picturecompress_20211026083256/output_1.pngoutput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685" y="2223135"/>
            <a:ext cx="5396865" cy="33210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73713" y="3912961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人员规划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146113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服务人员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8000" y="923290"/>
            <a:ext cx="111440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olidFill>
                  <a:srgbClr val="000000"/>
                </a:solidFill>
                <a:cs typeface="+mn-ea"/>
                <a:sym typeface="+mn-lt"/>
              </a:rPr>
              <a:t>礼仪接待</a:t>
            </a:r>
            <a:endParaRPr lang="zh-CN" altLang="en-US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48000" y="1282065"/>
            <a:ext cx="7472680" cy="106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400">
                <a:solidFill>
                  <a:srgbClr val="000000"/>
                </a:solidFill>
                <a:cs typeface="+mn-ea"/>
                <a:sym typeface="+mn-lt"/>
              </a:rPr>
              <a:t>仪容、仪表、仪态、仪式、言谈举止等方面约定俗成的，共同认可的行为规范。在活动中礼仪人员的行为举止代表着活动企业的形象，有利提升活动的档次高度。协助整场活动流程的顺利进行。</a:t>
            </a:r>
            <a:endParaRPr sz="140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470" y="2428875"/>
            <a:ext cx="5669915" cy="37693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73713" y="3991701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人员规划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7390" y="1494790"/>
            <a:ext cx="238760" cy="238760"/>
          </a:xfrm>
          <a:prstGeom prst="rect">
            <a:avLst/>
          </a:prstGeom>
          <a:solidFill>
            <a:srgbClr val="A032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68400" y="1461135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A0323F"/>
                </a:solidFill>
                <a:cs typeface="+mn-ea"/>
                <a:sym typeface="+mn-lt"/>
              </a:rPr>
              <a:t>后期剪辑</a:t>
            </a:r>
            <a:endParaRPr lang="zh-CN" altLang="en-US" sz="1600" b="1">
              <a:solidFill>
                <a:srgbClr val="A0323F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48025" y="1445895"/>
            <a:ext cx="111440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olidFill>
                  <a:srgbClr val="000000"/>
                </a:solidFill>
                <a:cs typeface="+mn-ea"/>
                <a:sym typeface="+mn-lt"/>
              </a:rPr>
              <a:t>后期剪辑</a:t>
            </a:r>
            <a:endParaRPr lang="zh-CN" altLang="en-US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48025" y="1804670"/>
            <a:ext cx="7472680" cy="106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400">
                <a:solidFill>
                  <a:srgbClr val="000000"/>
                </a:solidFill>
                <a:cs typeface="+mn-ea"/>
                <a:sym typeface="+mn-lt"/>
              </a:rPr>
              <a:t>影视后期制作基本上是初剪-正式剪辑-作曲选曲-特效录入-配音合成这样一个流程。包括素材处理、特效处理、字幕处理、音频处理、包装处理、成品输出这一系列的幕后工作都是为了呈现出一个完美的视频精减，达成企业所想要的视频宣传效果。</a:t>
            </a:r>
            <a:endParaRPr sz="140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02585" y="3157855"/>
            <a:ext cx="8027035" cy="2203951"/>
            <a:chOff x="3674" y="4533"/>
            <a:chExt cx="16010" cy="4395"/>
          </a:xfrm>
        </p:grpSpPr>
        <p:pic>
          <p:nvPicPr>
            <p:cNvPr id="19" name="图片 18" descr="C:/Users/94219/AppData/Local/Temp/picturecompress_20211026083426/output_1.pngoutput_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184" y="4533"/>
              <a:ext cx="7500" cy="439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4" y="4533"/>
              <a:ext cx="8411" cy="4395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02058" y="3942806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讲授：壳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33145" y="190500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83970" y="183959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搭建制作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33145" y="217932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283970" y="211391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团队保障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33145" y="242443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3970" y="235902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应急措施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375410" y="1560830"/>
            <a:ext cx="684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sz="1600" kern="1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1" name="object 2"/>
          <p:cNvSpPr/>
          <p:nvPr/>
        </p:nvSpPr>
        <p:spPr>
          <a:xfrm>
            <a:off x="7200640" y="2424399"/>
            <a:ext cx="3441973" cy="232915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2" name="object 3"/>
          <p:cNvSpPr txBox="1"/>
          <p:nvPr/>
        </p:nvSpPr>
        <p:spPr>
          <a:xfrm>
            <a:off x="2342907" y="3234275"/>
            <a:ext cx="810003" cy="132524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8394" rIns="0" bIns="0" rtlCol="0">
            <a:spAutoFit/>
          </a:bodyPr>
          <a:lstStyle/>
          <a:p>
            <a:pPr marL="91440" marR="170180">
              <a:spcBef>
                <a:spcPts val="145"/>
              </a:spcBef>
            </a:pPr>
            <a:r>
              <a:rPr sz="4245" b="1" spc="5" dirty="0">
                <a:solidFill>
                  <a:srgbClr val="000000"/>
                </a:solidFill>
                <a:cs typeface="+mn-ea"/>
                <a:sym typeface="+mn-lt"/>
              </a:rPr>
              <a:t>保 障</a:t>
            </a:r>
            <a:endParaRPr sz="4245" b="1" spc="5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3" name="object 4"/>
          <p:cNvSpPr/>
          <p:nvPr/>
        </p:nvSpPr>
        <p:spPr>
          <a:xfrm>
            <a:off x="7100167" y="3841681"/>
            <a:ext cx="0" cy="1012345"/>
          </a:xfrm>
          <a:custGeom>
            <a:avLst/>
            <a:gdLst/>
            <a:ahLst/>
            <a:cxnLst/>
            <a:rect l="l" t="t" r="r" b="b"/>
            <a:pathLst>
              <a:path h="1013460">
                <a:moveTo>
                  <a:pt x="0" y="0"/>
                </a:moveTo>
                <a:lnTo>
                  <a:pt x="0" y="101320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4" name="object 5"/>
          <p:cNvSpPr/>
          <p:nvPr/>
        </p:nvSpPr>
        <p:spPr>
          <a:xfrm>
            <a:off x="3455725" y="4854027"/>
            <a:ext cx="3644062" cy="0"/>
          </a:xfrm>
          <a:custGeom>
            <a:avLst/>
            <a:gdLst/>
            <a:ahLst/>
            <a:cxnLst/>
            <a:rect l="l" t="t" r="r" b="b"/>
            <a:pathLst>
              <a:path w="3648075">
                <a:moveTo>
                  <a:pt x="0" y="0"/>
                </a:moveTo>
                <a:lnTo>
                  <a:pt x="364769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5" name="object 6"/>
          <p:cNvSpPr txBox="1"/>
          <p:nvPr/>
        </p:nvSpPr>
        <p:spPr>
          <a:xfrm>
            <a:off x="3455725" y="4956022"/>
            <a:ext cx="3720813" cy="474345"/>
          </a:xfrm>
          <a:prstGeom prst="rect">
            <a:avLst/>
          </a:prstGeom>
          <a:solidFill>
            <a:srgbClr val="171717"/>
          </a:solidFill>
        </p:spPr>
        <p:txBody>
          <a:bodyPr vert="horz" wrap="square" lIns="0" tIns="105928" rIns="0" bIns="0" rtlCol="0">
            <a:spAutoFit/>
          </a:bodyPr>
          <a:lstStyle/>
          <a:p>
            <a:pPr marL="642620">
              <a:spcBef>
                <a:spcPts val="835"/>
              </a:spcBef>
            </a:pPr>
            <a:r>
              <a:rPr sz="2395" dirty="0">
                <a:solidFill>
                  <a:srgbClr val="000000"/>
                </a:solidFill>
                <a:cs typeface="+mn-ea"/>
                <a:sym typeface="+mn-lt"/>
              </a:rPr>
              <a:t>外场天气应急预案</a:t>
            </a:r>
            <a:endParaRPr sz="2395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6" name="object 8"/>
          <p:cNvSpPr txBox="1"/>
          <p:nvPr/>
        </p:nvSpPr>
        <p:spPr>
          <a:xfrm>
            <a:off x="3434080" y="5680710"/>
            <a:ext cx="6478905" cy="568282"/>
          </a:xfrm>
          <a:prstGeom prst="rect">
            <a:avLst/>
          </a:prstGeom>
        </p:spPr>
        <p:txBody>
          <a:bodyPr vert="horz" wrap="square" lIns="0" tIns="1268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提前三天检测天气，提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前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制定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雨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天及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各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类极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端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天气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预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案；</a:t>
            </a:r>
            <a:endParaRPr sz="1400" b="1">
              <a:solidFill>
                <a:srgbClr val="000000"/>
              </a:solidFill>
              <a:cs typeface="+mn-ea"/>
              <a:sym typeface="+mn-lt"/>
            </a:endParaRPr>
          </a:p>
          <a:p>
            <a:pPr marL="12700" marR="5080">
              <a:lnSpc>
                <a:spcPts val="2690"/>
              </a:lnSpc>
              <a:spcBef>
                <a:spcPts val="26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准备一次性雨衣雨具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，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对各 用电设备做好防雨防护。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7" name="object 9"/>
          <p:cNvSpPr/>
          <p:nvPr/>
        </p:nvSpPr>
        <p:spPr>
          <a:xfrm>
            <a:off x="2403800" y="4948412"/>
            <a:ext cx="879902" cy="7900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8" name="object 10"/>
          <p:cNvSpPr/>
          <p:nvPr/>
        </p:nvSpPr>
        <p:spPr>
          <a:xfrm>
            <a:off x="2476871" y="5021101"/>
            <a:ext cx="733252" cy="643816"/>
          </a:xfrm>
          <a:custGeom>
            <a:avLst/>
            <a:gdLst/>
            <a:ahLst/>
            <a:cxnLst/>
            <a:rect l="l" t="t" r="r" b="b"/>
            <a:pathLst>
              <a:path w="734060" h="644525">
                <a:moveTo>
                  <a:pt x="160273" y="3556"/>
                </a:moveTo>
                <a:lnTo>
                  <a:pt x="96972" y="19549"/>
                </a:lnTo>
                <a:lnTo>
                  <a:pt x="49484" y="67537"/>
                </a:lnTo>
                <a:lnTo>
                  <a:pt x="31672" y="103531"/>
                </a:lnTo>
                <a:lnTo>
                  <a:pt x="17817" y="147526"/>
                </a:lnTo>
                <a:lnTo>
                  <a:pt x="7919" y="199525"/>
                </a:lnTo>
                <a:lnTo>
                  <a:pt x="1980" y="259526"/>
                </a:lnTo>
                <a:lnTo>
                  <a:pt x="0" y="327533"/>
                </a:lnTo>
                <a:lnTo>
                  <a:pt x="1298" y="394739"/>
                </a:lnTo>
                <a:lnTo>
                  <a:pt x="6719" y="453948"/>
                </a:lnTo>
                <a:lnTo>
                  <a:pt x="16265" y="505158"/>
                </a:lnTo>
                <a:lnTo>
                  <a:pt x="29937" y="548370"/>
                </a:lnTo>
                <a:lnTo>
                  <a:pt x="47739" y="583580"/>
                </a:lnTo>
                <a:lnTo>
                  <a:pt x="95736" y="629996"/>
                </a:lnTo>
                <a:lnTo>
                  <a:pt x="160273" y="644398"/>
                </a:lnTo>
                <a:lnTo>
                  <a:pt x="193138" y="641199"/>
                </a:lnTo>
                <a:lnTo>
                  <a:pt x="222137" y="629996"/>
                </a:lnTo>
                <a:lnTo>
                  <a:pt x="231211" y="623062"/>
                </a:lnTo>
                <a:lnTo>
                  <a:pt x="160273" y="623062"/>
                </a:lnTo>
                <a:lnTo>
                  <a:pt x="140414" y="619641"/>
                </a:lnTo>
                <a:lnTo>
                  <a:pt x="109878" y="573992"/>
                </a:lnTo>
                <a:lnTo>
                  <a:pt x="99196" y="531770"/>
                </a:lnTo>
                <a:lnTo>
                  <a:pt x="91569" y="476617"/>
                </a:lnTo>
                <a:lnTo>
                  <a:pt x="86995" y="408537"/>
                </a:lnTo>
                <a:lnTo>
                  <a:pt x="85470" y="327533"/>
                </a:lnTo>
                <a:lnTo>
                  <a:pt x="86995" y="248260"/>
                </a:lnTo>
                <a:lnTo>
                  <a:pt x="91569" y="181347"/>
                </a:lnTo>
                <a:lnTo>
                  <a:pt x="99196" y="126788"/>
                </a:lnTo>
                <a:lnTo>
                  <a:pt x="109878" y="84578"/>
                </a:lnTo>
                <a:lnTo>
                  <a:pt x="140414" y="37191"/>
                </a:lnTo>
                <a:lnTo>
                  <a:pt x="163448" y="31750"/>
                </a:lnTo>
                <a:lnTo>
                  <a:pt x="235657" y="31750"/>
                </a:lnTo>
                <a:lnTo>
                  <a:pt x="222137" y="20801"/>
                </a:lnTo>
                <a:lnTo>
                  <a:pt x="193138" y="8269"/>
                </a:lnTo>
                <a:lnTo>
                  <a:pt x="160273" y="3556"/>
                </a:lnTo>
                <a:close/>
              </a:path>
              <a:path w="734060" h="644525">
                <a:moveTo>
                  <a:pt x="235657" y="31750"/>
                </a:moveTo>
                <a:lnTo>
                  <a:pt x="165100" y="31750"/>
                </a:lnTo>
                <a:lnTo>
                  <a:pt x="184484" y="37597"/>
                </a:lnTo>
                <a:lnTo>
                  <a:pt x="200730" y="55577"/>
                </a:lnTo>
                <a:lnTo>
                  <a:pt x="223813" y="127941"/>
                </a:lnTo>
                <a:lnTo>
                  <a:pt x="230654" y="182330"/>
                </a:lnTo>
                <a:lnTo>
                  <a:pt x="234333" y="248260"/>
                </a:lnTo>
                <a:lnTo>
                  <a:pt x="234950" y="327533"/>
                </a:lnTo>
                <a:lnTo>
                  <a:pt x="233425" y="407651"/>
                </a:lnTo>
                <a:lnTo>
                  <a:pt x="228853" y="475140"/>
                </a:lnTo>
                <a:lnTo>
                  <a:pt x="221233" y="529997"/>
                </a:lnTo>
                <a:lnTo>
                  <a:pt x="210565" y="572220"/>
                </a:lnTo>
                <a:lnTo>
                  <a:pt x="180085" y="618754"/>
                </a:lnTo>
                <a:lnTo>
                  <a:pt x="160273" y="623062"/>
                </a:lnTo>
                <a:lnTo>
                  <a:pt x="231211" y="623062"/>
                </a:lnTo>
                <a:lnTo>
                  <a:pt x="268534" y="583580"/>
                </a:lnTo>
                <a:lnTo>
                  <a:pt x="285933" y="548370"/>
                </a:lnTo>
                <a:lnTo>
                  <a:pt x="299465" y="505158"/>
                </a:lnTo>
                <a:lnTo>
                  <a:pt x="309132" y="453948"/>
                </a:lnTo>
                <a:lnTo>
                  <a:pt x="314931" y="394739"/>
                </a:lnTo>
                <a:lnTo>
                  <a:pt x="316864" y="327533"/>
                </a:lnTo>
                <a:lnTo>
                  <a:pt x="314931" y="260241"/>
                </a:lnTo>
                <a:lnTo>
                  <a:pt x="309132" y="200776"/>
                </a:lnTo>
                <a:lnTo>
                  <a:pt x="299465" y="149135"/>
                </a:lnTo>
                <a:lnTo>
                  <a:pt x="285933" y="105318"/>
                </a:lnTo>
                <a:lnTo>
                  <a:pt x="268534" y="69324"/>
                </a:lnTo>
                <a:lnTo>
                  <a:pt x="247268" y="41152"/>
                </a:lnTo>
                <a:lnTo>
                  <a:pt x="235657" y="31750"/>
                </a:lnTo>
                <a:close/>
              </a:path>
              <a:path w="734060" h="644525">
                <a:moveTo>
                  <a:pt x="665710" y="28448"/>
                </a:moveTo>
                <a:lnTo>
                  <a:pt x="566673" y="28448"/>
                </a:lnTo>
                <a:lnTo>
                  <a:pt x="599344" y="36687"/>
                </a:lnTo>
                <a:lnTo>
                  <a:pt x="622681" y="61404"/>
                </a:lnTo>
                <a:lnTo>
                  <a:pt x="636682" y="102600"/>
                </a:lnTo>
                <a:lnTo>
                  <a:pt x="641350" y="160274"/>
                </a:lnTo>
                <a:lnTo>
                  <a:pt x="636015" y="206966"/>
                </a:lnTo>
                <a:lnTo>
                  <a:pt x="620013" y="251015"/>
                </a:lnTo>
                <a:lnTo>
                  <a:pt x="593343" y="292397"/>
                </a:lnTo>
                <a:lnTo>
                  <a:pt x="556005" y="331089"/>
                </a:lnTo>
                <a:lnTo>
                  <a:pt x="520814" y="366048"/>
                </a:lnTo>
                <a:lnTo>
                  <a:pt x="490567" y="403761"/>
                </a:lnTo>
                <a:lnTo>
                  <a:pt x="465265" y="444232"/>
                </a:lnTo>
                <a:lnTo>
                  <a:pt x="444909" y="487462"/>
                </a:lnTo>
                <a:lnTo>
                  <a:pt x="429498" y="533454"/>
                </a:lnTo>
                <a:lnTo>
                  <a:pt x="419032" y="582209"/>
                </a:lnTo>
                <a:lnTo>
                  <a:pt x="413511" y="633730"/>
                </a:lnTo>
                <a:lnTo>
                  <a:pt x="719708" y="633730"/>
                </a:lnTo>
                <a:lnTo>
                  <a:pt x="726691" y="537591"/>
                </a:lnTo>
                <a:lnTo>
                  <a:pt x="463422" y="537591"/>
                </a:lnTo>
                <a:lnTo>
                  <a:pt x="482088" y="484632"/>
                </a:lnTo>
                <a:lnTo>
                  <a:pt x="509682" y="439674"/>
                </a:lnTo>
                <a:lnTo>
                  <a:pt x="546183" y="402717"/>
                </a:lnTo>
                <a:lnTo>
                  <a:pt x="591565" y="373761"/>
                </a:lnTo>
                <a:lnTo>
                  <a:pt x="633899" y="345123"/>
                </a:lnTo>
                <a:lnTo>
                  <a:pt x="668316" y="313699"/>
                </a:lnTo>
                <a:lnTo>
                  <a:pt x="694816" y="279495"/>
                </a:lnTo>
                <a:lnTo>
                  <a:pt x="713401" y="242518"/>
                </a:lnTo>
                <a:lnTo>
                  <a:pt x="724069" y="202775"/>
                </a:lnTo>
                <a:lnTo>
                  <a:pt x="726820" y="160274"/>
                </a:lnTo>
                <a:lnTo>
                  <a:pt x="718301" y="104859"/>
                </a:lnTo>
                <a:lnTo>
                  <a:pt x="698383" y="61136"/>
                </a:lnTo>
                <a:lnTo>
                  <a:pt x="667064" y="29094"/>
                </a:lnTo>
                <a:lnTo>
                  <a:pt x="665710" y="28448"/>
                </a:lnTo>
                <a:close/>
              </a:path>
              <a:path w="734060" h="644525">
                <a:moveTo>
                  <a:pt x="709040" y="430784"/>
                </a:moveTo>
                <a:lnTo>
                  <a:pt x="698323" y="481530"/>
                </a:lnTo>
                <a:lnTo>
                  <a:pt x="684069" y="516239"/>
                </a:lnTo>
                <a:lnTo>
                  <a:pt x="666267" y="534922"/>
                </a:lnTo>
                <a:lnTo>
                  <a:pt x="644905" y="537591"/>
                </a:lnTo>
                <a:lnTo>
                  <a:pt x="726691" y="537591"/>
                </a:lnTo>
                <a:lnTo>
                  <a:pt x="733932" y="437896"/>
                </a:lnTo>
                <a:lnTo>
                  <a:pt x="709040" y="430784"/>
                </a:lnTo>
                <a:close/>
              </a:path>
              <a:path w="734060" h="644525">
                <a:moveTo>
                  <a:pt x="570229" y="0"/>
                </a:moveTo>
                <a:lnTo>
                  <a:pt x="519801" y="7864"/>
                </a:lnTo>
                <a:lnTo>
                  <a:pt x="479621" y="25672"/>
                </a:lnTo>
                <a:lnTo>
                  <a:pt x="449693" y="53428"/>
                </a:lnTo>
                <a:lnTo>
                  <a:pt x="430026" y="91139"/>
                </a:lnTo>
                <a:lnTo>
                  <a:pt x="420623" y="138811"/>
                </a:lnTo>
                <a:lnTo>
                  <a:pt x="423743" y="165530"/>
                </a:lnTo>
                <a:lnTo>
                  <a:pt x="433101" y="185118"/>
                </a:lnTo>
                <a:lnTo>
                  <a:pt x="448698" y="197586"/>
                </a:lnTo>
                <a:lnTo>
                  <a:pt x="470534" y="202946"/>
                </a:lnTo>
                <a:lnTo>
                  <a:pt x="501896" y="188491"/>
                </a:lnTo>
                <a:lnTo>
                  <a:pt x="517683" y="166465"/>
                </a:lnTo>
                <a:lnTo>
                  <a:pt x="517898" y="136866"/>
                </a:lnTo>
                <a:lnTo>
                  <a:pt x="502538" y="99695"/>
                </a:lnTo>
                <a:lnTo>
                  <a:pt x="510541" y="71239"/>
                </a:lnTo>
                <a:lnTo>
                  <a:pt x="523890" y="49879"/>
                </a:lnTo>
                <a:lnTo>
                  <a:pt x="542597" y="35615"/>
                </a:lnTo>
                <a:lnTo>
                  <a:pt x="566673" y="28448"/>
                </a:lnTo>
                <a:lnTo>
                  <a:pt x="665710" y="28448"/>
                </a:lnTo>
                <a:lnTo>
                  <a:pt x="624347" y="8719"/>
                </a:lnTo>
                <a:lnTo>
                  <a:pt x="5702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9" name="object 11"/>
          <p:cNvSpPr/>
          <p:nvPr/>
        </p:nvSpPr>
        <p:spPr>
          <a:xfrm>
            <a:off x="2562247" y="5052816"/>
            <a:ext cx="149695" cy="591169"/>
          </a:xfrm>
          <a:custGeom>
            <a:avLst/>
            <a:gdLst/>
            <a:ahLst/>
            <a:cxnLst/>
            <a:rect l="l" t="t" r="r" b="b"/>
            <a:pathLst>
              <a:path w="149860" h="591820">
                <a:moveTo>
                  <a:pt x="79629" y="0"/>
                </a:moveTo>
                <a:lnTo>
                  <a:pt x="77977" y="0"/>
                </a:lnTo>
                <a:lnTo>
                  <a:pt x="76326" y="127"/>
                </a:lnTo>
                <a:lnTo>
                  <a:pt x="38146" y="22964"/>
                </a:lnTo>
                <a:lnTo>
                  <a:pt x="13725" y="95038"/>
                </a:lnTo>
                <a:lnTo>
                  <a:pt x="6098" y="149597"/>
                </a:lnTo>
                <a:lnTo>
                  <a:pt x="1524" y="216510"/>
                </a:lnTo>
                <a:lnTo>
                  <a:pt x="0" y="295783"/>
                </a:lnTo>
                <a:lnTo>
                  <a:pt x="1524" y="376787"/>
                </a:lnTo>
                <a:lnTo>
                  <a:pt x="6098" y="444867"/>
                </a:lnTo>
                <a:lnTo>
                  <a:pt x="13725" y="500020"/>
                </a:lnTo>
                <a:lnTo>
                  <a:pt x="24407" y="542242"/>
                </a:lnTo>
                <a:lnTo>
                  <a:pt x="54943" y="587891"/>
                </a:lnTo>
                <a:lnTo>
                  <a:pt x="74802" y="591312"/>
                </a:lnTo>
                <a:lnTo>
                  <a:pt x="94614" y="587004"/>
                </a:lnTo>
                <a:lnTo>
                  <a:pt x="125094" y="540470"/>
                </a:lnTo>
                <a:lnTo>
                  <a:pt x="135762" y="498247"/>
                </a:lnTo>
                <a:lnTo>
                  <a:pt x="143382" y="443390"/>
                </a:lnTo>
                <a:lnTo>
                  <a:pt x="147955" y="375901"/>
                </a:lnTo>
                <a:lnTo>
                  <a:pt x="149479" y="295783"/>
                </a:lnTo>
                <a:lnTo>
                  <a:pt x="148895" y="217110"/>
                </a:lnTo>
                <a:lnTo>
                  <a:pt x="145183" y="150580"/>
                </a:lnTo>
                <a:lnTo>
                  <a:pt x="138342" y="96191"/>
                </a:lnTo>
                <a:lnTo>
                  <a:pt x="128368" y="53940"/>
                </a:lnTo>
                <a:lnTo>
                  <a:pt x="99013" y="5847"/>
                </a:lnTo>
                <a:lnTo>
                  <a:pt x="79629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0" name="object 12"/>
          <p:cNvSpPr/>
          <p:nvPr/>
        </p:nvSpPr>
        <p:spPr>
          <a:xfrm>
            <a:off x="2476871" y="5024653"/>
            <a:ext cx="316517" cy="640645"/>
          </a:xfrm>
          <a:custGeom>
            <a:avLst/>
            <a:gdLst/>
            <a:ahLst/>
            <a:cxnLst/>
            <a:rect l="l" t="t" r="r" b="b"/>
            <a:pathLst>
              <a:path w="316864" h="641350">
                <a:moveTo>
                  <a:pt x="160273" y="0"/>
                </a:moveTo>
                <a:lnTo>
                  <a:pt x="222137" y="17245"/>
                </a:lnTo>
                <a:lnTo>
                  <a:pt x="268534" y="65768"/>
                </a:lnTo>
                <a:lnTo>
                  <a:pt x="285933" y="101762"/>
                </a:lnTo>
                <a:lnTo>
                  <a:pt x="299465" y="145579"/>
                </a:lnTo>
                <a:lnTo>
                  <a:pt x="309132" y="197220"/>
                </a:lnTo>
                <a:lnTo>
                  <a:pt x="314931" y="256685"/>
                </a:lnTo>
                <a:lnTo>
                  <a:pt x="316864" y="323976"/>
                </a:lnTo>
                <a:lnTo>
                  <a:pt x="314931" y="391183"/>
                </a:lnTo>
                <a:lnTo>
                  <a:pt x="309132" y="450392"/>
                </a:lnTo>
                <a:lnTo>
                  <a:pt x="299465" y="501602"/>
                </a:lnTo>
                <a:lnTo>
                  <a:pt x="285933" y="544814"/>
                </a:lnTo>
                <a:lnTo>
                  <a:pt x="268534" y="580024"/>
                </a:lnTo>
                <a:lnTo>
                  <a:pt x="222137" y="626440"/>
                </a:lnTo>
                <a:lnTo>
                  <a:pt x="160273" y="640841"/>
                </a:lnTo>
                <a:lnTo>
                  <a:pt x="125936" y="637643"/>
                </a:lnTo>
                <a:lnTo>
                  <a:pt x="69671" y="607234"/>
                </a:lnTo>
                <a:lnTo>
                  <a:pt x="29937" y="544814"/>
                </a:lnTo>
                <a:lnTo>
                  <a:pt x="16265" y="501602"/>
                </a:lnTo>
                <a:lnTo>
                  <a:pt x="6719" y="450392"/>
                </a:lnTo>
                <a:lnTo>
                  <a:pt x="1298" y="391183"/>
                </a:lnTo>
                <a:lnTo>
                  <a:pt x="0" y="323976"/>
                </a:lnTo>
                <a:lnTo>
                  <a:pt x="1980" y="255970"/>
                </a:lnTo>
                <a:lnTo>
                  <a:pt x="7919" y="195969"/>
                </a:lnTo>
                <a:lnTo>
                  <a:pt x="17817" y="143970"/>
                </a:lnTo>
                <a:lnTo>
                  <a:pt x="31672" y="99975"/>
                </a:lnTo>
                <a:lnTo>
                  <a:pt x="49484" y="63981"/>
                </a:lnTo>
                <a:lnTo>
                  <a:pt x="96972" y="15993"/>
                </a:lnTo>
                <a:lnTo>
                  <a:pt x="160273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1" name="object 13"/>
          <p:cNvSpPr/>
          <p:nvPr/>
        </p:nvSpPr>
        <p:spPr>
          <a:xfrm>
            <a:off x="2889927" y="5021101"/>
            <a:ext cx="320322" cy="633033"/>
          </a:xfrm>
          <a:custGeom>
            <a:avLst/>
            <a:gdLst/>
            <a:ahLst/>
            <a:cxnLst/>
            <a:rect l="l" t="t" r="r" b="b"/>
            <a:pathLst>
              <a:path w="320675" h="633729">
                <a:moveTo>
                  <a:pt x="156718" y="0"/>
                </a:moveTo>
                <a:lnTo>
                  <a:pt x="210835" y="8719"/>
                </a:lnTo>
                <a:lnTo>
                  <a:pt x="253552" y="29094"/>
                </a:lnTo>
                <a:lnTo>
                  <a:pt x="284871" y="61136"/>
                </a:lnTo>
                <a:lnTo>
                  <a:pt x="304789" y="104859"/>
                </a:lnTo>
                <a:lnTo>
                  <a:pt x="313309" y="160274"/>
                </a:lnTo>
                <a:lnTo>
                  <a:pt x="310557" y="202775"/>
                </a:lnTo>
                <a:lnTo>
                  <a:pt x="299889" y="242518"/>
                </a:lnTo>
                <a:lnTo>
                  <a:pt x="281305" y="279495"/>
                </a:lnTo>
                <a:lnTo>
                  <a:pt x="254804" y="313699"/>
                </a:lnTo>
                <a:lnTo>
                  <a:pt x="220387" y="345123"/>
                </a:lnTo>
                <a:lnTo>
                  <a:pt x="178054" y="373761"/>
                </a:lnTo>
                <a:lnTo>
                  <a:pt x="132671" y="402717"/>
                </a:lnTo>
                <a:lnTo>
                  <a:pt x="96170" y="439674"/>
                </a:lnTo>
                <a:lnTo>
                  <a:pt x="68576" y="484632"/>
                </a:lnTo>
                <a:lnTo>
                  <a:pt x="49911" y="537591"/>
                </a:lnTo>
                <a:lnTo>
                  <a:pt x="231394" y="537591"/>
                </a:lnTo>
                <a:lnTo>
                  <a:pt x="252755" y="534922"/>
                </a:lnTo>
                <a:lnTo>
                  <a:pt x="270557" y="516239"/>
                </a:lnTo>
                <a:lnTo>
                  <a:pt x="284811" y="481530"/>
                </a:lnTo>
                <a:lnTo>
                  <a:pt x="295529" y="430784"/>
                </a:lnTo>
                <a:lnTo>
                  <a:pt x="320421" y="437896"/>
                </a:lnTo>
                <a:lnTo>
                  <a:pt x="306197" y="633730"/>
                </a:lnTo>
                <a:lnTo>
                  <a:pt x="0" y="633730"/>
                </a:lnTo>
                <a:lnTo>
                  <a:pt x="5520" y="582209"/>
                </a:lnTo>
                <a:lnTo>
                  <a:pt x="15986" y="533454"/>
                </a:lnTo>
                <a:lnTo>
                  <a:pt x="31397" y="487462"/>
                </a:lnTo>
                <a:lnTo>
                  <a:pt x="51753" y="444232"/>
                </a:lnTo>
                <a:lnTo>
                  <a:pt x="77055" y="403761"/>
                </a:lnTo>
                <a:lnTo>
                  <a:pt x="107302" y="366048"/>
                </a:lnTo>
                <a:lnTo>
                  <a:pt x="142494" y="331089"/>
                </a:lnTo>
                <a:lnTo>
                  <a:pt x="179831" y="292397"/>
                </a:lnTo>
                <a:lnTo>
                  <a:pt x="206502" y="251015"/>
                </a:lnTo>
                <a:lnTo>
                  <a:pt x="222504" y="206966"/>
                </a:lnTo>
                <a:lnTo>
                  <a:pt x="227838" y="160274"/>
                </a:lnTo>
                <a:lnTo>
                  <a:pt x="223170" y="102600"/>
                </a:lnTo>
                <a:lnTo>
                  <a:pt x="209169" y="61404"/>
                </a:lnTo>
                <a:lnTo>
                  <a:pt x="185832" y="36687"/>
                </a:lnTo>
                <a:lnTo>
                  <a:pt x="153162" y="28448"/>
                </a:lnTo>
                <a:lnTo>
                  <a:pt x="129085" y="35615"/>
                </a:lnTo>
                <a:lnTo>
                  <a:pt x="110378" y="49879"/>
                </a:lnTo>
                <a:lnTo>
                  <a:pt x="97029" y="71239"/>
                </a:lnTo>
                <a:lnTo>
                  <a:pt x="89027" y="99695"/>
                </a:lnTo>
                <a:lnTo>
                  <a:pt x="104386" y="136866"/>
                </a:lnTo>
                <a:lnTo>
                  <a:pt x="104171" y="166465"/>
                </a:lnTo>
                <a:lnTo>
                  <a:pt x="88384" y="188491"/>
                </a:lnTo>
                <a:lnTo>
                  <a:pt x="57023" y="202946"/>
                </a:lnTo>
                <a:lnTo>
                  <a:pt x="35186" y="197586"/>
                </a:lnTo>
                <a:lnTo>
                  <a:pt x="19589" y="185118"/>
                </a:lnTo>
                <a:lnTo>
                  <a:pt x="10231" y="165530"/>
                </a:lnTo>
                <a:lnTo>
                  <a:pt x="7112" y="138811"/>
                </a:lnTo>
                <a:lnTo>
                  <a:pt x="16514" y="91139"/>
                </a:lnTo>
                <a:lnTo>
                  <a:pt x="36181" y="53428"/>
                </a:lnTo>
                <a:lnTo>
                  <a:pt x="66109" y="25672"/>
                </a:lnTo>
                <a:lnTo>
                  <a:pt x="106289" y="7864"/>
                </a:lnTo>
                <a:lnTo>
                  <a:pt x="156718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2" name="object 14"/>
          <p:cNvSpPr/>
          <p:nvPr/>
        </p:nvSpPr>
        <p:spPr>
          <a:xfrm>
            <a:off x="3355251" y="2424399"/>
            <a:ext cx="3642920" cy="23291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5" name="object 15"/>
          <p:cNvSpPr/>
          <p:nvPr/>
        </p:nvSpPr>
        <p:spPr>
          <a:xfrm>
            <a:off x="3253255" y="2323925"/>
            <a:ext cx="1214687" cy="0"/>
          </a:xfrm>
          <a:custGeom>
            <a:avLst/>
            <a:gdLst/>
            <a:ahLst/>
            <a:cxnLst/>
            <a:rect l="l" t="t" r="r" b="b"/>
            <a:pathLst>
              <a:path w="1216025">
                <a:moveTo>
                  <a:pt x="0" y="0"/>
                </a:moveTo>
                <a:lnTo>
                  <a:pt x="121589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6" name="object 16"/>
          <p:cNvSpPr/>
          <p:nvPr/>
        </p:nvSpPr>
        <p:spPr>
          <a:xfrm>
            <a:off x="3253255" y="2323925"/>
            <a:ext cx="0" cy="810003"/>
          </a:xfrm>
          <a:custGeom>
            <a:avLst/>
            <a:gdLst/>
            <a:ahLst/>
            <a:cxnLst/>
            <a:rect l="l" t="t" r="r" b="b"/>
            <a:pathLst>
              <a:path h="810894">
                <a:moveTo>
                  <a:pt x="0" y="81064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7" name="object 17"/>
          <p:cNvSpPr txBox="1"/>
          <p:nvPr/>
        </p:nvSpPr>
        <p:spPr>
          <a:xfrm>
            <a:off x="4570065" y="1957046"/>
            <a:ext cx="3763309" cy="392430"/>
          </a:xfrm>
          <a:prstGeom prst="rect">
            <a:avLst/>
          </a:prstGeom>
          <a:solidFill>
            <a:srgbClr val="171717"/>
          </a:solidFill>
        </p:spPr>
        <p:txBody>
          <a:bodyPr vert="horz" wrap="square" lIns="0" tIns="24103" rIns="0" bIns="0" rtlCol="0">
            <a:spAutoFit/>
          </a:bodyPr>
          <a:lstStyle/>
          <a:p>
            <a:pPr marL="360045">
              <a:spcBef>
                <a:spcPts val="190"/>
              </a:spcBef>
            </a:pPr>
            <a:r>
              <a:rPr sz="2395" b="1" spc="-5" dirty="0">
                <a:solidFill>
                  <a:schemeClr val="bg1"/>
                </a:solidFill>
                <a:cs typeface="+mn-ea"/>
                <a:sym typeface="+mn-lt"/>
              </a:rPr>
              <a:t>临时活动改期处理预案</a:t>
            </a:r>
            <a:endParaRPr sz="2395" b="1" spc="-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object 18"/>
          <p:cNvSpPr txBox="1"/>
          <p:nvPr/>
        </p:nvSpPr>
        <p:spPr>
          <a:xfrm>
            <a:off x="4648718" y="916537"/>
            <a:ext cx="5890758" cy="873365"/>
          </a:xfrm>
          <a:prstGeom prst="rect">
            <a:avLst/>
          </a:prstGeom>
        </p:spPr>
        <p:txBody>
          <a:bodyPr vert="horz" wrap="square" lIns="0" tIns="1268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活动临时改期，则由活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动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主办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方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协调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确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定活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动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的最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终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日期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12700" marR="5080">
              <a:lnSpc>
                <a:spcPct val="160000"/>
              </a:lnSpc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需通过专人或电话，及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时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通知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特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邀领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导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及贵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宾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，并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说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明改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期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原因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和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活动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的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最 终日期其他邀请嘉宾可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通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过手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机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短信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的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形式</a:t>
            </a:r>
            <a:r>
              <a:rPr sz="1400" b="1" spc="-15" dirty="0">
                <a:solidFill>
                  <a:srgbClr val="000000"/>
                </a:solidFill>
                <a:cs typeface="+mn-ea"/>
                <a:sym typeface="+mn-lt"/>
              </a:rPr>
              <a:t>告</a:t>
            </a: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知。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9" name="object 19"/>
          <p:cNvSpPr/>
          <p:nvPr/>
        </p:nvSpPr>
        <p:spPr>
          <a:xfrm>
            <a:off x="3516618" y="1004071"/>
            <a:ext cx="787041" cy="7870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0" name="object 20"/>
          <p:cNvSpPr/>
          <p:nvPr/>
        </p:nvSpPr>
        <p:spPr>
          <a:xfrm>
            <a:off x="3590196" y="1077396"/>
            <a:ext cx="640645" cy="640010"/>
          </a:xfrm>
          <a:custGeom>
            <a:avLst/>
            <a:gdLst/>
            <a:ahLst/>
            <a:cxnLst/>
            <a:rect l="l" t="t" r="r" b="b"/>
            <a:pathLst>
              <a:path w="641350" h="640715">
                <a:moveTo>
                  <a:pt x="160274" y="0"/>
                </a:moveTo>
                <a:lnTo>
                  <a:pt x="96972" y="15993"/>
                </a:lnTo>
                <a:lnTo>
                  <a:pt x="49484" y="63981"/>
                </a:lnTo>
                <a:lnTo>
                  <a:pt x="31672" y="99975"/>
                </a:lnTo>
                <a:lnTo>
                  <a:pt x="17817" y="143970"/>
                </a:lnTo>
                <a:lnTo>
                  <a:pt x="7919" y="195969"/>
                </a:lnTo>
                <a:lnTo>
                  <a:pt x="1980" y="255970"/>
                </a:lnTo>
                <a:lnTo>
                  <a:pt x="0" y="323977"/>
                </a:lnTo>
                <a:lnTo>
                  <a:pt x="1298" y="391178"/>
                </a:lnTo>
                <a:lnTo>
                  <a:pt x="6719" y="450376"/>
                </a:lnTo>
                <a:lnTo>
                  <a:pt x="16265" y="501570"/>
                </a:lnTo>
                <a:lnTo>
                  <a:pt x="29937" y="544761"/>
                </a:lnTo>
                <a:lnTo>
                  <a:pt x="47739" y="579950"/>
                </a:lnTo>
                <a:lnTo>
                  <a:pt x="95736" y="626329"/>
                </a:lnTo>
                <a:lnTo>
                  <a:pt x="160274" y="640715"/>
                </a:lnTo>
                <a:lnTo>
                  <a:pt x="193138" y="637521"/>
                </a:lnTo>
                <a:lnTo>
                  <a:pt x="222137" y="626329"/>
                </a:lnTo>
                <a:lnTo>
                  <a:pt x="231240" y="619379"/>
                </a:lnTo>
                <a:lnTo>
                  <a:pt x="160274" y="619379"/>
                </a:lnTo>
                <a:lnTo>
                  <a:pt x="140414" y="615965"/>
                </a:lnTo>
                <a:lnTo>
                  <a:pt x="109878" y="570359"/>
                </a:lnTo>
                <a:lnTo>
                  <a:pt x="99196" y="528164"/>
                </a:lnTo>
                <a:lnTo>
                  <a:pt x="91569" y="473036"/>
                </a:lnTo>
                <a:lnTo>
                  <a:pt x="86995" y="404974"/>
                </a:lnTo>
                <a:lnTo>
                  <a:pt x="85470" y="323977"/>
                </a:lnTo>
                <a:lnTo>
                  <a:pt x="86995" y="244698"/>
                </a:lnTo>
                <a:lnTo>
                  <a:pt x="91569" y="177769"/>
                </a:lnTo>
                <a:lnTo>
                  <a:pt x="99196" y="123192"/>
                </a:lnTo>
                <a:lnTo>
                  <a:pt x="109878" y="80969"/>
                </a:lnTo>
                <a:lnTo>
                  <a:pt x="140414" y="33595"/>
                </a:lnTo>
                <a:lnTo>
                  <a:pt x="163449" y="28067"/>
                </a:lnTo>
                <a:lnTo>
                  <a:pt x="235567" y="28067"/>
                </a:lnTo>
                <a:lnTo>
                  <a:pt x="222137" y="17193"/>
                </a:lnTo>
                <a:lnTo>
                  <a:pt x="193138" y="4679"/>
                </a:lnTo>
                <a:lnTo>
                  <a:pt x="160274" y="0"/>
                </a:lnTo>
                <a:close/>
              </a:path>
              <a:path w="641350" h="640715">
                <a:moveTo>
                  <a:pt x="235567" y="28067"/>
                </a:moveTo>
                <a:lnTo>
                  <a:pt x="165100" y="28067"/>
                </a:lnTo>
                <a:lnTo>
                  <a:pt x="184491" y="33921"/>
                </a:lnTo>
                <a:lnTo>
                  <a:pt x="200752" y="51919"/>
                </a:lnTo>
                <a:lnTo>
                  <a:pt x="223866" y="124335"/>
                </a:lnTo>
                <a:lnTo>
                  <a:pt x="230710" y="178748"/>
                </a:lnTo>
                <a:lnTo>
                  <a:pt x="234373" y="244698"/>
                </a:lnTo>
                <a:lnTo>
                  <a:pt x="234950" y="323977"/>
                </a:lnTo>
                <a:lnTo>
                  <a:pt x="233426" y="404095"/>
                </a:lnTo>
                <a:lnTo>
                  <a:pt x="228854" y="471581"/>
                </a:lnTo>
                <a:lnTo>
                  <a:pt x="221234" y="526431"/>
                </a:lnTo>
                <a:lnTo>
                  <a:pt x="210566" y="568640"/>
                </a:lnTo>
                <a:lnTo>
                  <a:pt x="180086" y="615118"/>
                </a:lnTo>
                <a:lnTo>
                  <a:pt x="160274" y="619379"/>
                </a:lnTo>
                <a:lnTo>
                  <a:pt x="231240" y="619379"/>
                </a:lnTo>
                <a:lnTo>
                  <a:pt x="268534" y="579950"/>
                </a:lnTo>
                <a:lnTo>
                  <a:pt x="285933" y="544761"/>
                </a:lnTo>
                <a:lnTo>
                  <a:pt x="299465" y="501570"/>
                </a:lnTo>
                <a:lnTo>
                  <a:pt x="309132" y="450376"/>
                </a:lnTo>
                <a:lnTo>
                  <a:pt x="314931" y="391178"/>
                </a:lnTo>
                <a:lnTo>
                  <a:pt x="316864" y="323977"/>
                </a:lnTo>
                <a:lnTo>
                  <a:pt x="314931" y="256681"/>
                </a:lnTo>
                <a:lnTo>
                  <a:pt x="309132" y="197205"/>
                </a:lnTo>
                <a:lnTo>
                  <a:pt x="299466" y="145551"/>
                </a:lnTo>
                <a:lnTo>
                  <a:pt x="285933" y="101721"/>
                </a:lnTo>
                <a:lnTo>
                  <a:pt x="268534" y="65716"/>
                </a:lnTo>
                <a:lnTo>
                  <a:pt x="247269" y="37540"/>
                </a:lnTo>
                <a:lnTo>
                  <a:pt x="235567" y="28067"/>
                </a:lnTo>
                <a:close/>
              </a:path>
              <a:path w="641350" h="640715">
                <a:moveTo>
                  <a:pt x="566674" y="0"/>
                </a:moveTo>
                <a:lnTo>
                  <a:pt x="413512" y="42672"/>
                </a:lnTo>
                <a:lnTo>
                  <a:pt x="413512" y="64008"/>
                </a:lnTo>
                <a:lnTo>
                  <a:pt x="446039" y="69578"/>
                </a:lnTo>
                <a:lnTo>
                  <a:pt x="468757" y="86280"/>
                </a:lnTo>
                <a:lnTo>
                  <a:pt x="481663" y="114103"/>
                </a:lnTo>
                <a:lnTo>
                  <a:pt x="484759" y="153035"/>
                </a:lnTo>
                <a:lnTo>
                  <a:pt x="484759" y="512572"/>
                </a:lnTo>
                <a:lnTo>
                  <a:pt x="481212" y="556007"/>
                </a:lnTo>
                <a:lnTo>
                  <a:pt x="466963" y="586501"/>
                </a:lnTo>
                <a:lnTo>
                  <a:pt x="442021" y="604065"/>
                </a:lnTo>
                <a:lnTo>
                  <a:pt x="406400" y="608711"/>
                </a:lnTo>
                <a:lnTo>
                  <a:pt x="406400" y="630047"/>
                </a:lnTo>
                <a:lnTo>
                  <a:pt x="641350" y="630047"/>
                </a:lnTo>
                <a:lnTo>
                  <a:pt x="641350" y="608711"/>
                </a:lnTo>
                <a:lnTo>
                  <a:pt x="606018" y="605188"/>
                </a:lnTo>
                <a:lnTo>
                  <a:pt x="581771" y="587390"/>
                </a:lnTo>
                <a:lnTo>
                  <a:pt x="568644" y="555329"/>
                </a:lnTo>
                <a:lnTo>
                  <a:pt x="566674" y="509016"/>
                </a:lnTo>
                <a:lnTo>
                  <a:pt x="5666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1" name="object 21"/>
          <p:cNvSpPr/>
          <p:nvPr/>
        </p:nvSpPr>
        <p:spPr>
          <a:xfrm>
            <a:off x="3675574" y="1105432"/>
            <a:ext cx="149695" cy="591169"/>
          </a:xfrm>
          <a:custGeom>
            <a:avLst/>
            <a:gdLst/>
            <a:ahLst/>
            <a:cxnLst/>
            <a:rect l="l" t="t" r="r" b="b"/>
            <a:pathLst>
              <a:path w="149860" h="591819">
                <a:moveTo>
                  <a:pt x="79629" y="0"/>
                </a:moveTo>
                <a:lnTo>
                  <a:pt x="77978" y="0"/>
                </a:lnTo>
                <a:lnTo>
                  <a:pt x="76454" y="126"/>
                </a:lnTo>
                <a:lnTo>
                  <a:pt x="38146" y="23035"/>
                </a:lnTo>
                <a:lnTo>
                  <a:pt x="13725" y="95125"/>
                </a:lnTo>
                <a:lnTo>
                  <a:pt x="6098" y="149702"/>
                </a:lnTo>
                <a:lnTo>
                  <a:pt x="1524" y="216631"/>
                </a:lnTo>
                <a:lnTo>
                  <a:pt x="0" y="295910"/>
                </a:lnTo>
                <a:lnTo>
                  <a:pt x="1524" y="376907"/>
                </a:lnTo>
                <a:lnTo>
                  <a:pt x="6098" y="444969"/>
                </a:lnTo>
                <a:lnTo>
                  <a:pt x="13725" y="500097"/>
                </a:lnTo>
                <a:lnTo>
                  <a:pt x="24407" y="542292"/>
                </a:lnTo>
                <a:lnTo>
                  <a:pt x="54943" y="587898"/>
                </a:lnTo>
                <a:lnTo>
                  <a:pt x="74803" y="591312"/>
                </a:lnTo>
                <a:lnTo>
                  <a:pt x="94615" y="587051"/>
                </a:lnTo>
                <a:lnTo>
                  <a:pt x="125095" y="540573"/>
                </a:lnTo>
                <a:lnTo>
                  <a:pt x="135763" y="498364"/>
                </a:lnTo>
                <a:lnTo>
                  <a:pt x="143383" y="443514"/>
                </a:lnTo>
                <a:lnTo>
                  <a:pt x="147955" y="376028"/>
                </a:lnTo>
                <a:lnTo>
                  <a:pt x="149479" y="295910"/>
                </a:lnTo>
                <a:lnTo>
                  <a:pt x="148935" y="217229"/>
                </a:lnTo>
                <a:lnTo>
                  <a:pt x="145239" y="150681"/>
                </a:lnTo>
                <a:lnTo>
                  <a:pt x="138395" y="96268"/>
                </a:lnTo>
                <a:lnTo>
                  <a:pt x="128408" y="53990"/>
                </a:lnTo>
                <a:lnTo>
                  <a:pt x="99020" y="5854"/>
                </a:lnTo>
                <a:lnTo>
                  <a:pt x="79629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2" name="object 22"/>
          <p:cNvSpPr/>
          <p:nvPr/>
        </p:nvSpPr>
        <p:spPr>
          <a:xfrm>
            <a:off x="3996149" y="1077396"/>
            <a:ext cx="234692" cy="629862"/>
          </a:xfrm>
          <a:custGeom>
            <a:avLst/>
            <a:gdLst/>
            <a:ahLst/>
            <a:cxnLst/>
            <a:rect l="l" t="t" r="r" b="b"/>
            <a:pathLst>
              <a:path w="234950" h="630555">
                <a:moveTo>
                  <a:pt x="160274" y="0"/>
                </a:moveTo>
                <a:lnTo>
                  <a:pt x="160274" y="509016"/>
                </a:lnTo>
                <a:lnTo>
                  <a:pt x="162244" y="555329"/>
                </a:lnTo>
                <a:lnTo>
                  <a:pt x="175371" y="587390"/>
                </a:lnTo>
                <a:lnTo>
                  <a:pt x="199618" y="605188"/>
                </a:lnTo>
                <a:lnTo>
                  <a:pt x="234950" y="608711"/>
                </a:lnTo>
                <a:lnTo>
                  <a:pt x="234950" y="630047"/>
                </a:lnTo>
                <a:lnTo>
                  <a:pt x="0" y="630047"/>
                </a:lnTo>
                <a:lnTo>
                  <a:pt x="0" y="608711"/>
                </a:lnTo>
                <a:lnTo>
                  <a:pt x="35621" y="604065"/>
                </a:lnTo>
                <a:lnTo>
                  <a:pt x="60563" y="586501"/>
                </a:lnTo>
                <a:lnTo>
                  <a:pt x="74812" y="556007"/>
                </a:lnTo>
                <a:lnTo>
                  <a:pt x="78359" y="512572"/>
                </a:lnTo>
                <a:lnTo>
                  <a:pt x="78359" y="153035"/>
                </a:lnTo>
                <a:lnTo>
                  <a:pt x="75263" y="114103"/>
                </a:lnTo>
                <a:lnTo>
                  <a:pt x="62357" y="86280"/>
                </a:lnTo>
                <a:lnTo>
                  <a:pt x="39639" y="69578"/>
                </a:lnTo>
                <a:lnTo>
                  <a:pt x="7112" y="64008"/>
                </a:lnTo>
                <a:lnTo>
                  <a:pt x="7112" y="42672"/>
                </a:lnTo>
                <a:lnTo>
                  <a:pt x="160274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3" name="object 23"/>
          <p:cNvSpPr/>
          <p:nvPr/>
        </p:nvSpPr>
        <p:spPr>
          <a:xfrm>
            <a:off x="3590196" y="1077396"/>
            <a:ext cx="316517" cy="640010"/>
          </a:xfrm>
          <a:custGeom>
            <a:avLst/>
            <a:gdLst/>
            <a:ahLst/>
            <a:cxnLst/>
            <a:rect l="l" t="t" r="r" b="b"/>
            <a:pathLst>
              <a:path w="316864" h="640715">
                <a:moveTo>
                  <a:pt x="160274" y="0"/>
                </a:moveTo>
                <a:lnTo>
                  <a:pt x="222137" y="17193"/>
                </a:lnTo>
                <a:lnTo>
                  <a:pt x="268534" y="65716"/>
                </a:lnTo>
                <a:lnTo>
                  <a:pt x="285933" y="101721"/>
                </a:lnTo>
                <a:lnTo>
                  <a:pt x="299466" y="145551"/>
                </a:lnTo>
                <a:lnTo>
                  <a:pt x="309132" y="197205"/>
                </a:lnTo>
                <a:lnTo>
                  <a:pt x="314931" y="256681"/>
                </a:lnTo>
                <a:lnTo>
                  <a:pt x="316864" y="323977"/>
                </a:lnTo>
                <a:lnTo>
                  <a:pt x="314931" y="391178"/>
                </a:lnTo>
                <a:lnTo>
                  <a:pt x="309132" y="450376"/>
                </a:lnTo>
                <a:lnTo>
                  <a:pt x="299465" y="501570"/>
                </a:lnTo>
                <a:lnTo>
                  <a:pt x="285933" y="544761"/>
                </a:lnTo>
                <a:lnTo>
                  <a:pt x="268534" y="579950"/>
                </a:lnTo>
                <a:lnTo>
                  <a:pt x="222137" y="626329"/>
                </a:lnTo>
                <a:lnTo>
                  <a:pt x="160274" y="640715"/>
                </a:lnTo>
                <a:lnTo>
                  <a:pt x="125936" y="637521"/>
                </a:lnTo>
                <a:lnTo>
                  <a:pt x="69671" y="607139"/>
                </a:lnTo>
                <a:lnTo>
                  <a:pt x="29937" y="544761"/>
                </a:lnTo>
                <a:lnTo>
                  <a:pt x="16265" y="501570"/>
                </a:lnTo>
                <a:lnTo>
                  <a:pt x="6719" y="450376"/>
                </a:lnTo>
                <a:lnTo>
                  <a:pt x="1298" y="391178"/>
                </a:lnTo>
                <a:lnTo>
                  <a:pt x="0" y="323977"/>
                </a:lnTo>
                <a:lnTo>
                  <a:pt x="1980" y="255970"/>
                </a:lnTo>
                <a:lnTo>
                  <a:pt x="7919" y="195969"/>
                </a:lnTo>
                <a:lnTo>
                  <a:pt x="17817" y="143970"/>
                </a:lnTo>
                <a:lnTo>
                  <a:pt x="31672" y="99975"/>
                </a:lnTo>
                <a:lnTo>
                  <a:pt x="49484" y="63981"/>
                </a:lnTo>
                <a:lnTo>
                  <a:pt x="96972" y="15993"/>
                </a:lnTo>
                <a:lnTo>
                  <a:pt x="160274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bject 2"/>
          <p:cNvSpPr/>
          <p:nvPr/>
        </p:nvSpPr>
        <p:spPr>
          <a:xfrm>
            <a:off x="9110734" y="3647943"/>
            <a:ext cx="2890520" cy="207454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75410" y="1560830"/>
            <a:ext cx="684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sz="1600" kern="1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360170" y="1638935"/>
            <a:ext cx="684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sz="1600" kern="1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3" name="object 3"/>
          <p:cNvSpPr txBox="1"/>
          <p:nvPr/>
        </p:nvSpPr>
        <p:spPr>
          <a:xfrm>
            <a:off x="7380424" y="1135708"/>
            <a:ext cx="4292318" cy="2597150"/>
          </a:xfrm>
          <a:prstGeom prst="rect">
            <a:avLst/>
          </a:prstGeom>
        </p:spPr>
        <p:txBody>
          <a:bodyPr vert="horz" wrap="square" lIns="0" tIns="12685" rIns="0" bIns="0" rtlCol="0">
            <a:spAutoFit/>
          </a:bodyPr>
          <a:lstStyle/>
          <a:p>
            <a:pPr marL="12700" marR="2849880">
              <a:lnSpc>
                <a:spcPct val="150000"/>
              </a:lnSpc>
              <a:spcBef>
                <a:spcPts val="10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活动前相关培训： 工作人员培训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12700" marR="5080">
              <a:lnSpc>
                <a:spcPct val="150000"/>
              </a:lnSpc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为了保证活动成功举办，服务项目有甲方专业人员培训。 有关工作人员的培训内容涉及：活动内容、活动流程、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12700">
              <a:spcBef>
                <a:spcPts val="84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现场配合其他人员培训。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12700">
              <a:spcBef>
                <a:spcPts val="84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其他人员的培训（乙方）内容包括：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12700">
              <a:spcBef>
                <a:spcPts val="84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网红摆拍、礼仪、摄影摄像师等培训。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3" name="object 5"/>
          <p:cNvSpPr txBox="1"/>
          <p:nvPr/>
        </p:nvSpPr>
        <p:spPr>
          <a:xfrm>
            <a:off x="7402195" y="3725545"/>
            <a:ext cx="810260" cy="13246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7760" rIns="0" bIns="0" rtlCol="0">
            <a:spAutoFit/>
          </a:bodyPr>
          <a:lstStyle/>
          <a:p>
            <a:pPr marL="92075" marR="168910">
              <a:spcBef>
                <a:spcPts val="140"/>
              </a:spcBef>
            </a:pPr>
            <a:r>
              <a:rPr sz="4245" spc="5" dirty="0">
                <a:solidFill>
                  <a:srgbClr val="000000"/>
                </a:solidFill>
                <a:cs typeface="+mn-ea"/>
                <a:sym typeface="+mn-lt"/>
              </a:rPr>
              <a:t>保 </a:t>
            </a:r>
            <a:r>
              <a:rPr sz="4245" spc="10" dirty="0">
                <a:solidFill>
                  <a:srgbClr val="000000"/>
                </a:solidFill>
                <a:cs typeface="+mn-ea"/>
                <a:sym typeface="+mn-lt"/>
              </a:rPr>
              <a:t>障</a:t>
            </a:r>
            <a:endParaRPr sz="4245" spc="1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4" name="object 6"/>
          <p:cNvSpPr txBox="1"/>
          <p:nvPr/>
        </p:nvSpPr>
        <p:spPr>
          <a:xfrm>
            <a:off x="5245228" y="4851616"/>
            <a:ext cx="915931" cy="227330"/>
          </a:xfrm>
          <a:prstGeom prst="rect">
            <a:avLst/>
          </a:prstGeom>
        </p:spPr>
        <p:txBody>
          <a:bodyPr vert="horz" wrap="square" lIns="0" tIns="1268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医疗预案：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4" name="object 7"/>
          <p:cNvSpPr txBox="1"/>
          <p:nvPr/>
        </p:nvSpPr>
        <p:spPr>
          <a:xfrm>
            <a:off x="5245100" y="5012055"/>
            <a:ext cx="4354830" cy="1304290"/>
          </a:xfrm>
          <a:prstGeom prst="rect">
            <a:avLst/>
          </a:prstGeom>
        </p:spPr>
        <p:txBody>
          <a:bodyPr vert="horz" wrap="square" lIns="0" tIns="12685" rIns="0" bIns="0" rtlCol="0">
            <a:spAutoFit/>
          </a:bodyPr>
          <a:lstStyle/>
          <a:p>
            <a:pPr marL="12700" marR="937260">
              <a:lnSpc>
                <a:spcPct val="150000"/>
              </a:lnSpc>
              <a:spcBef>
                <a:spcPts val="100"/>
              </a:spcBef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现场设置紧急医疗箱，准备常规药品， 如防暑降温药、风油精、创可贴等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 marL="12700" marR="5080">
              <a:lnSpc>
                <a:spcPct val="150000"/>
              </a:lnSpc>
            </a:pPr>
            <a:r>
              <a:rPr sz="1400" b="1" dirty="0">
                <a:solidFill>
                  <a:srgbClr val="000000"/>
                </a:solidFill>
                <a:cs typeface="+mn-ea"/>
                <a:sym typeface="+mn-lt"/>
              </a:rPr>
              <a:t>设定一键拨号，活动前了解距离现场最近的120急救 中心，救护车响应时间。</a:t>
            </a:r>
            <a:endParaRPr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5" name="object 8"/>
          <p:cNvSpPr/>
          <p:nvPr/>
        </p:nvSpPr>
        <p:spPr>
          <a:xfrm>
            <a:off x="8312150" y="4028440"/>
            <a:ext cx="76200" cy="1028065"/>
          </a:xfrm>
          <a:custGeom>
            <a:avLst/>
            <a:gdLst/>
            <a:ahLst/>
            <a:cxnLst/>
            <a:rect l="l" t="t" r="r" b="b"/>
            <a:pathLst>
              <a:path h="1216025">
                <a:moveTo>
                  <a:pt x="0" y="121589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6" name="object 9"/>
          <p:cNvSpPr/>
          <p:nvPr/>
        </p:nvSpPr>
        <p:spPr>
          <a:xfrm>
            <a:off x="7199522" y="5078591"/>
            <a:ext cx="1113834" cy="0"/>
          </a:xfrm>
          <a:custGeom>
            <a:avLst/>
            <a:gdLst/>
            <a:ahLst/>
            <a:cxnLst/>
            <a:rect l="l" t="t" r="r" b="b"/>
            <a:pathLst>
              <a:path w="1115059">
                <a:moveTo>
                  <a:pt x="1114552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7" name="object 10"/>
          <p:cNvSpPr txBox="1"/>
          <p:nvPr/>
        </p:nvSpPr>
        <p:spPr>
          <a:xfrm>
            <a:off x="4062014" y="4230712"/>
            <a:ext cx="3300905" cy="379095"/>
          </a:xfrm>
          <a:prstGeom prst="rect">
            <a:avLst/>
          </a:prstGeom>
          <a:solidFill>
            <a:srgbClr val="171717"/>
          </a:solidFill>
        </p:spPr>
        <p:txBody>
          <a:bodyPr vert="horz" wrap="square" lIns="0" tIns="10782" rIns="0" bIns="0" rtlCol="0">
            <a:spAutoFit/>
          </a:bodyPr>
          <a:lstStyle/>
          <a:p>
            <a:pPr marL="2540" algn="ctr">
              <a:spcBef>
                <a:spcPts val="85"/>
              </a:spcBef>
              <a:tabLst>
                <a:tab pos="611505" algn="l"/>
              </a:tabLst>
            </a:pPr>
            <a:r>
              <a:rPr sz="2395" dirty="0">
                <a:solidFill>
                  <a:srgbClr val="000000"/>
                </a:solidFill>
                <a:cs typeface="+mn-ea"/>
                <a:sym typeface="+mn-lt"/>
              </a:rPr>
              <a:t>其	他</a:t>
            </a:r>
            <a:endParaRPr sz="2395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8" name="object 11"/>
          <p:cNvSpPr/>
          <p:nvPr/>
        </p:nvSpPr>
        <p:spPr>
          <a:xfrm>
            <a:off x="1292860" y="4231005"/>
            <a:ext cx="2566670" cy="202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9" name="object 12"/>
          <p:cNvSpPr/>
          <p:nvPr/>
        </p:nvSpPr>
        <p:spPr>
          <a:xfrm>
            <a:off x="4223380" y="5440958"/>
            <a:ext cx="787041" cy="787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0" name="object 13"/>
          <p:cNvSpPr/>
          <p:nvPr/>
        </p:nvSpPr>
        <p:spPr>
          <a:xfrm>
            <a:off x="4297213" y="5514791"/>
            <a:ext cx="640645" cy="640645"/>
          </a:xfrm>
          <a:custGeom>
            <a:avLst/>
            <a:gdLst/>
            <a:ahLst/>
            <a:cxnLst/>
            <a:rect l="l" t="t" r="r" b="b"/>
            <a:pathLst>
              <a:path w="641350" h="641350">
                <a:moveTo>
                  <a:pt x="160274" y="0"/>
                </a:moveTo>
                <a:lnTo>
                  <a:pt x="96972" y="15993"/>
                </a:lnTo>
                <a:lnTo>
                  <a:pt x="49484" y="63981"/>
                </a:lnTo>
                <a:lnTo>
                  <a:pt x="31672" y="99975"/>
                </a:lnTo>
                <a:lnTo>
                  <a:pt x="17817" y="143970"/>
                </a:lnTo>
                <a:lnTo>
                  <a:pt x="7919" y="195969"/>
                </a:lnTo>
                <a:lnTo>
                  <a:pt x="1980" y="255970"/>
                </a:lnTo>
                <a:lnTo>
                  <a:pt x="0" y="323976"/>
                </a:lnTo>
                <a:lnTo>
                  <a:pt x="1298" y="391146"/>
                </a:lnTo>
                <a:lnTo>
                  <a:pt x="6719" y="450327"/>
                </a:lnTo>
                <a:lnTo>
                  <a:pt x="16265" y="501518"/>
                </a:lnTo>
                <a:lnTo>
                  <a:pt x="29937" y="544717"/>
                </a:lnTo>
                <a:lnTo>
                  <a:pt x="47739" y="579922"/>
                </a:lnTo>
                <a:lnTo>
                  <a:pt x="95736" y="626344"/>
                </a:lnTo>
                <a:lnTo>
                  <a:pt x="160274" y="640765"/>
                </a:lnTo>
                <a:lnTo>
                  <a:pt x="193138" y="637555"/>
                </a:lnTo>
                <a:lnTo>
                  <a:pt x="222137" y="626344"/>
                </a:lnTo>
                <a:lnTo>
                  <a:pt x="231215" y="619404"/>
                </a:lnTo>
                <a:lnTo>
                  <a:pt x="160274" y="619404"/>
                </a:lnTo>
                <a:lnTo>
                  <a:pt x="140414" y="615993"/>
                </a:lnTo>
                <a:lnTo>
                  <a:pt x="109878" y="570380"/>
                </a:lnTo>
                <a:lnTo>
                  <a:pt x="99196" y="528178"/>
                </a:lnTo>
                <a:lnTo>
                  <a:pt x="91569" y="473043"/>
                </a:lnTo>
                <a:lnTo>
                  <a:pt x="86995" y="404976"/>
                </a:lnTo>
                <a:lnTo>
                  <a:pt x="85471" y="323976"/>
                </a:lnTo>
                <a:lnTo>
                  <a:pt x="86995" y="244698"/>
                </a:lnTo>
                <a:lnTo>
                  <a:pt x="91569" y="177769"/>
                </a:lnTo>
                <a:lnTo>
                  <a:pt x="99196" y="123192"/>
                </a:lnTo>
                <a:lnTo>
                  <a:pt x="109878" y="80969"/>
                </a:lnTo>
                <a:lnTo>
                  <a:pt x="140414" y="33595"/>
                </a:lnTo>
                <a:lnTo>
                  <a:pt x="163449" y="28066"/>
                </a:lnTo>
                <a:lnTo>
                  <a:pt x="235567" y="28066"/>
                </a:lnTo>
                <a:lnTo>
                  <a:pt x="222137" y="17193"/>
                </a:lnTo>
                <a:lnTo>
                  <a:pt x="193138" y="4679"/>
                </a:lnTo>
                <a:lnTo>
                  <a:pt x="160274" y="0"/>
                </a:lnTo>
                <a:close/>
              </a:path>
              <a:path w="641350" h="641350">
                <a:moveTo>
                  <a:pt x="235567" y="28066"/>
                </a:moveTo>
                <a:lnTo>
                  <a:pt x="165100" y="28066"/>
                </a:lnTo>
                <a:lnTo>
                  <a:pt x="184484" y="33921"/>
                </a:lnTo>
                <a:lnTo>
                  <a:pt x="200730" y="51919"/>
                </a:lnTo>
                <a:lnTo>
                  <a:pt x="223813" y="124335"/>
                </a:lnTo>
                <a:lnTo>
                  <a:pt x="230654" y="178748"/>
                </a:lnTo>
                <a:lnTo>
                  <a:pt x="234333" y="244698"/>
                </a:lnTo>
                <a:lnTo>
                  <a:pt x="234950" y="323976"/>
                </a:lnTo>
                <a:lnTo>
                  <a:pt x="233425" y="404092"/>
                </a:lnTo>
                <a:lnTo>
                  <a:pt x="228853" y="471573"/>
                </a:lnTo>
                <a:lnTo>
                  <a:pt x="221233" y="526417"/>
                </a:lnTo>
                <a:lnTo>
                  <a:pt x="210565" y="568623"/>
                </a:lnTo>
                <a:lnTo>
                  <a:pt x="180086" y="615118"/>
                </a:lnTo>
                <a:lnTo>
                  <a:pt x="160274" y="619404"/>
                </a:lnTo>
                <a:lnTo>
                  <a:pt x="231215" y="619404"/>
                </a:lnTo>
                <a:lnTo>
                  <a:pt x="268534" y="579922"/>
                </a:lnTo>
                <a:lnTo>
                  <a:pt x="285933" y="544717"/>
                </a:lnTo>
                <a:lnTo>
                  <a:pt x="299465" y="501518"/>
                </a:lnTo>
                <a:lnTo>
                  <a:pt x="309132" y="450327"/>
                </a:lnTo>
                <a:lnTo>
                  <a:pt x="314931" y="391146"/>
                </a:lnTo>
                <a:lnTo>
                  <a:pt x="316864" y="323976"/>
                </a:lnTo>
                <a:lnTo>
                  <a:pt x="314931" y="256681"/>
                </a:lnTo>
                <a:lnTo>
                  <a:pt x="309132" y="197205"/>
                </a:lnTo>
                <a:lnTo>
                  <a:pt x="299465" y="145551"/>
                </a:lnTo>
                <a:lnTo>
                  <a:pt x="285933" y="101721"/>
                </a:lnTo>
                <a:lnTo>
                  <a:pt x="268534" y="65716"/>
                </a:lnTo>
                <a:lnTo>
                  <a:pt x="247269" y="37540"/>
                </a:lnTo>
                <a:lnTo>
                  <a:pt x="235567" y="28066"/>
                </a:lnTo>
                <a:close/>
              </a:path>
              <a:path w="641350" h="641350">
                <a:moveTo>
                  <a:pt x="566674" y="0"/>
                </a:moveTo>
                <a:lnTo>
                  <a:pt x="413512" y="42671"/>
                </a:lnTo>
                <a:lnTo>
                  <a:pt x="413512" y="64007"/>
                </a:lnTo>
                <a:lnTo>
                  <a:pt x="446039" y="69578"/>
                </a:lnTo>
                <a:lnTo>
                  <a:pt x="468757" y="86280"/>
                </a:lnTo>
                <a:lnTo>
                  <a:pt x="481663" y="114103"/>
                </a:lnTo>
                <a:lnTo>
                  <a:pt x="484759" y="153034"/>
                </a:lnTo>
                <a:lnTo>
                  <a:pt x="484759" y="512571"/>
                </a:lnTo>
                <a:lnTo>
                  <a:pt x="481212" y="556004"/>
                </a:lnTo>
                <a:lnTo>
                  <a:pt x="466963" y="586493"/>
                </a:lnTo>
                <a:lnTo>
                  <a:pt x="442021" y="604060"/>
                </a:lnTo>
                <a:lnTo>
                  <a:pt x="406400" y="608723"/>
                </a:lnTo>
                <a:lnTo>
                  <a:pt x="406400" y="630085"/>
                </a:lnTo>
                <a:lnTo>
                  <a:pt x="641350" y="630085"/>
                </a:lnTo>
                <a:lnTo>
                  <a:pt x="641350" y="608723"/>
                </a:lnTo>
                <a:lnTo>
                  <a:pt x="606018" y="605167"/>
                </a:lnTo>
                <a:lnTo>
                  <a:pt x="581771" y="587368"/>
                </a:lnTo>
                <a:lnTo>
                  <a:pt x="568644" y="555320"/>
                </a:lnTo>
                <a:lnTo>
                  <a:pt x="566674" y="509015"/>
                </a:lnTo>
                <a:lnTo>
                  <a:pt x="5666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1" name="object 14"/>
          <p:cNvSpPr/>
          <p:nvPr/>
        </p:nvSpPr>
        <p:spPr>
          <a:xfrm>
            <a:off x="4382589" y="5542826"/>
            <a:ext cx="149695" cy="591169"/>
          </a:xfrm>
          <a:custGeom>
            <a:avLst/>
            <a:gdLst/>
            <a:ahLst/>
            <a:cxnLst/>
            <a:rect l="l" t="t" r="r" b="b"/>
            <a:pathLst>
              <a:path w="149860" h="591820">
                <a:moveTo>
                  <a:pt x="79628" y="0"/>
                </a:moveTo>
                <a:lnTo>
                  <a:pt x="77977" y="0"/>
                </a:lnTo>
                <a:lnTo>
                  <a:pt x="76453" y="126"/>
                </a:lnTo>
                <a:lnTo>
                  <a:pt x="38146" y="23035"/>
                </a:lnTo>
                <a:lnTo>
                  <a:pt x="13725" y="95125"/>
                </a:lnTo>
                <a:lnTo>
                  <a:pt x="6098" y="149702"/>
                </a:lnTo>
                <a:lnTo>
                  <a:pt x="1524" y="216631"/>
                </a:lnTo>
                <a:lnTo>
                  <a:pt x="0" y="295909"/>
                </a:lnTo>
                <a:lnTo>
                  <a:pt x="1524" y="376909"/>
                </a:lnTo>
                <a:lnTo>
                  <a:pt x="6098" y="444976"/>
                </a:lnTo>
                <a:lnTo>
                  <a:pt x="13725" y="500111"/>
                </a:lnTo>
                <a:lnTo>
                  <a:pt x="24407" y="542313"/>
                </a:lnTo>
                <a:lnTo>
                  <a:pt x="54943" y="587926"/>
                </a:lnTo>
                <a:lnTo>
                  <a:pt x="74802" y="591337"/>
                </a:lnTo>
                <a:lnTo>
                  <a:pt x="94614" y="587051"/>
                </a:lnTo>
                <a:lnTo>
                  <a:pt x="125094" y="540556"/>
                </a:lnTo>
                <a:lnTo>
                  <a:pt x="135762" y="498350"/>
                </a:lnTo>
                <a:lnTo>
                  <a:pt x="143382" y="443506"/>
                </a:lnTo>
                <a:lnTo>
                  <a:pt x="147954" y="376025"/>
                </a:lnTo>
                <a:lnTo>
                  <a:pt x="149478" y="295909"/>
                </a:lnTo>
                <a:lnTo>
                  <a:pt x="148895" y="217229"/>
                </a:lnTo>
                <a:lnTo>
                  <a:pt x="145183" y="150681"/>
                </a:lnTo>
                <a:lnTo>
                  <a:pt x="138342" y="96268"/>
                </a:lnTo>
                <a:lnTo>
                  <a:pt x="128368" y="53990"/>
                </a:lnTo>
                <a:lnTo>
                  <a:pt x="99013" y="5854"/>
                </a:lnTo>
                <a:lnTo>
                  <a:pt x="79628" y="0"/>
                </a:lnTo>
                <a:close/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2" name="object 15"/>
          <p:cNvSpPr/>
          <p:nvPr/>
        </p:nvSpPr>
        <p:spPr>
          <a:xfrm>
            <a:off x="4703166" y="5514791"/>
            <a:ext cx="234692" cy="629862"/>
          </a:xfrm>
          <a:custGeom>
            <a:avLst/>
            <a:gdLst/>
            <a:ahLst/>
            <a:cxnLst/>
            <a:rect l="l" t="t" r="r" b="b"/>
            <a:pathLst>
              <a:path w="234950" h="630554">
                <a:moveTo>
                  <a:pt x="160274" y="0"/>
                </a:moveTo>
                <a:lnTo>
                  <a:pt x="160274" y="509015"/>
                </a:lnTo>
                <a:lnTo>
                  <a:pt x="162244" y="555320"/>
                </a:lnTo>
                <a:lnTo>
                  <a:pt x="175371" y="587368"/>
                </a:lnTo>
                <a:lnTo>
                  <a:pt x="199618" y="605167"/>
                </a:lnTo>
                <a:lnTo>
                  <a:pt x="234950" y="608723"/>
                </a:lnTo>
                <a:lnTo>
                  <a:pt x="234950" y="630085"/>
                </a:lnTo>
                <a:lnTo>
                  <a:pt x="0" y="630085"/>
                </a:lnTo>
                <a:lnTo>
                  <a:pt x="0" y="608723"/>
                </a:lnTo>
                <a:lnTo>
                  <a:pt x="35621" y="604060"/>
                </a:lnTo>
                <a:lnTo>
                  <a:pt x="60563" y="586493"/>
                </a:lnTo>
                <a:lnTo>
                  <a:pt x="74812" y="556004"/>
                </a:lnTo>
                <a:lnTo>
                  <a:pt x="78359" y="512571"/>
                </a:lnTo>
                <a:lnTo>
                  <a:pt x="78359" y="153034"/>
                </a:lnTo>
                <a:lnTo>
                  <a:pt x="75263" y="114103"/>
                </a:lnTo>
                <a:lnTo>
                  <a:pt x="62357" y="86280"/>
                </a:lnTo>
                <a:lnTo>
                  <a:pt x="39639" y="69578"/>
                </a:lnTo>
                <a:lnTo>
                  <a:pt x="7112" y="64007"/>
                </a:lnTo>
                <a:lnTo>
                  <a:pt x="7112" y="42671"/>
                </a:lnTo>
                <a:lnTo>
                  <a:pt x="160274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3" name="object 16"/>
          <p:cNvSpPr/>
          <p:nvPr/>
        </p:nvSpPr>
        <p:spPr>
          <a:xfrm>
            <a:off x="4297213" y="5514791"/>
            <a:ext cx="316517" cy="640645"/>
          </a:xfrm>
          <a:custGeom>
            <a:avLst/>
            <a:gdLst/>
            <a:ahLst/>
            <a:cxnLst/>
            <a:rect l="l" t="t" r="r" b="b"/>
            <a:pathLst>
              <a:path w="316864" h="641350">
                <a:moveTo>
                  <a:pt x="160274" y="0"/>
                </a:moveTo>
                <a:lnTo>
                  <a:pt x="222137" y="17193"/>
                </a:lnTo>
                <a:lnTo>
                  <a:pt x="268534" y="65716"/>
                </a:lnTo>
                <a:lnTo>
                  <a:pt x="285933" y="101721"/>
                </a:lnTo>
                <a:lnTo>
                  <a:pt x="299465" y="145551"/>
                </a:lnTo>
                <a:lnTo>
                  <a:pt x="309132" y="197205"/>
                </a:lnTo>
                <a:lnTo>
                  <a:pt x="314931" y="256681"/>
                </a:lnTo>
                <a:lnTo>
                  <a:pt x="316864" y="323976"/>
                </a:lnTo>
                <a:lnTo>
                  <a:pt x="314931" y="391146"/>
                </a:lnTo>
                <a:lnTo>
                  <a:pt x="309132" y="450327"/>
                </a:lnTo>
                <a:lnTo>
                  <a:pt x="299465" y="501518"/>
                </a:lnTo>
                <a:lnTo>
                  <a:pt x="285933" y="544717"/>
                </a:lnTo>
                <a:lnTo>
                  <a:pt x="268534" y="579922"/>
                </a:lnTo>
                <a:lnTo>
                  <a:pt x="222137" y="626344"/>
                </a:lnTo>
                <a:lnTo>
                  <a:pt x="160274" y="640765"/>
                </a:lnTo>
                <a:lnTo>
                  <a:pt x="125936" y="637555"/>
                </a:lnTo>
                <a:lnTo>
                  <a:pt x="69671" y="607132"/>
                </a:lnTo>
                <a:lnTo>
                  <a:pt x="29937" y="544717"/>
                </a:lnTo>
                <a:lnTo>
                  <a:pt x="16265" y="501518"/>
                </a:lnTo>
                <a:lnTo>
                  <a:pt x="6719" y="450327"/>
                </a:lnTo>
                <a:lnTo>
                  <a:pt x="1298" y="391146"/>
                </a:lnTo>
                <a:lnTo>
                  <a:pt x="0" y="323976"/>
                </a:lnTo>
                <a:lnTo>
                  <a:pt x="1980" y="255970"/>
                </a:lnTo>
                <a:lnTo>
                  <a:pt x="7919" y="195969"/>
                </a:lnTo>
                <a:lnTo>
                  <a:pt x="17817" y="143970"/>
                </a:lnTo>
                <a:lnTo>
                  <a:pt x="31672" y="99975"/>
                </a:lnTo>
                <a:lnTo>
                  <a:pt x="49484" y="63981"/>
                </a:lnTo>
                <a:lnTo>
                  <a:pt x="96972" y="15993"/>
                </a:lnTo>
                <a:lnTo>
                  <a:pt x="160274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4" name="object 17"/>
          <p:cNvSpPr/>
          <p:nvPr/>
        </p:nvSpPr>
        <p:spPr>
          <a:xfrm>
            <a:off x="5321219" y="530005"/>
            <a:ext cx="1878548" cy="2782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5" name="object 18"/>
          <p:cNvSpPr/>
          <p:nvPr/>
        </p:nvSpPr>
        <p:spPr>
          <a:xfrm>
            <a:off x="2678430" y="1839595"/>
            <a:ext cx="2566670" cy="22618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6" name="object 24"/>
          <p:cNvSpPr/>
          <p:nvPr/>
        </p:nvSpPr>
        <p:spPr>
          <a:xfrm>
            <a:off x="3961540" y="4838119"/>
            <a:ext cx="2429375" cy="0"/>
          </a:xfrm>
          <a:custGeom>
            <a:avLst/>
            <a:gdLst/>
            <a:ahLst/>
            <a:cxnLst/>
            <a:rect l="l" t="t" r="r" b="b"/>
            <a:pathLst>
              <a:path w="2432050">
                <a:moveTo>
                  <a:pt x="2431795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7" name="object 25"/>
          <p:cNvSpPr/>
          <p:nvPr/>
        </p:nvSpPr>
        <p:spPr>
          <a:xfrm>
            <a:off x="3961540" y="4838119"/>
            <a:ext cx="0" cy="405319"/>
          </a:xfrm>
          <a:custGeom>
            <a:avLst/>
            <a:gdLst/>
            <a:ahLst/>
            <a:cxnLst/>
            <a:rect l="l" t="t" r="r" b="b"/>
            <a:pathLst>
              <a:path h="405764">
                <a:moveTo>
                  <a:pt x="0" y="40525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8" name="object 26"/>
          <p:cNvSpPr/>
          <p:nvPr/>
        </p:nvSpPr>
        <p:spPr>
          <a:xfrm>
            <a:off x="8547051" y="4673654"/>
            <a:ext cx="404937" cy="4049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89" name="object 19"/>
          <p:cNvSpPr/>
          <p:nvPr/>
        </p:nvSpPr>
        <p:spPr>
          <a:xfrm>
            <a:off x="7307742" y="457155"/>
            <a:ext cx="878381" cy="7900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0" name="object 20"/>
          <p:cNvSpPr/>
          <p:nvPr/>
        </p:nvSpPr>
        <p:spPr>
          <a:xfrm>
            <a:off x="7380433" y="530100"/>
            <a:ext cx="733252" cy="643816"/>
          </a:xfrm>
          <a:custGeom>
            <a:avLst/>
            <a:gdLst/>
            <a:ahLst/>
            <a:cxnLst/>
            <a:rect l="l" t="t" r="r" b="b"/>
            <a:pathLst>
              <a:path w="734060" h="644525">
                <a:moveTo>
                  <a:pt x="160146" y="3556"/>
                </a:moveTo>
                <a:lnTo>
                  <a:pt x="96913" y="19564"/>
                </a:lnTo>
                <a:lnTo>
                  <a:pt x="49462" y="67579"/>
                </a:lnTo>
                <a:lnTo>
                  <a:pt x="31661" y="103583"/>
                </a:lnTo>
                <a:lnTo>
                  <a:pt x="17812" y="147583"/>
                </a:lnTo>
                <a:lnTo>
                  <a:pt x="7918" y="199576"/>
                </a:lnTo>
                <a:lnTo>
                  <a:pt x="1979" y="259560"/>
                </a:lnTo>
                <a:lnTo>
                  <a:pt x="0" y="327533"/>
                </a:lnTo>
                <a:lnTo>
                  <a:pt x="1264" y="394739"/>
                </a:lnTo>
                <a:lnTo>
                  <a:pt x="6667" y="453948"/>
                </a:lnTo>
                <a:lnTo>
                  <a:pt x="16204" y="505158"/>
                </a:lnTo>
                <a:lnTo>
                  <a:pt x="29874" y="548370"/>
                </a:lnTo>
                <a:lnTo>
                  <a:pt x="47675" y="583580"/>
                </a:lnTo>
                <a:lnTo>
                  <a:pt x="95662" y="629996"/>
                </a:lnTo>
                <a:lnTo>
                  <a:pt x="160146" y="644398"/>
                </a:lnTo>
                <a:lnTo>
                  <a:pt x="193049" y="641199"/>
                </a:lnTo>
                <a:lnTo>
                  <a:pt x="222077" y="629996"/>
                </a:lnTo>
                <a:lnTo>
                  <a:pt x="231159" y="623062"/>
                </a:lnTo>
                <a:lnTo>
                  <a:pt x="160146" y="623062"/>
                </a:lnTo>
                <a:lnTo>
                  <a:pt x="140334" y="619641"/>
                </a:lnTo>
                <a:lnTo>
                  <a:pt x="109854" y="573992"/>
                </a:lnTo>
                <a:lnTo>
                  <a:pt x="99187" y="531770"/>
                </a:lnTo>
                <a:lnTo>
                  <a:pt x="91566" y="476617"/>
                </a:lnTo>
                <a:lnTo>
                  <a:pt x="86994" y="408537"/>
                </a:lnTo>
                <a:lnTo>
                  <a:pt x="85470" y="327533"/>
                </a:lnTo>
                <a:lnTo>
                  <a:pt x="86994" y="248261"/>
                </a:lnTo>
                <a:lnTo>
                  <a:pt x="91566" y="181350"/>
                </a:lnTo>
                <a:lnTo>
                  <a:pt x="99186" y="126798"/>
                </a:lnTo>
                <a:lnTo>
                  <a:pt x="109854" y="84602"/>
                </a:lnTo>
                <a:lnTo>
                  <a:pt x="140334" y="37270"/>
                </a:lnTo>
                <a:lnTo>
                  <a:pt x="163449" y="31750"/>
                </a:lnTo>
                <a:lnTo>
                  <a:pt x="235609" y="31750"/>
                </a:lnTo>
                <a:lnTo>
                  <a:pt x="222077" y="20801"/>
                </a:lnTo>
                <a:lnTo>
                  <a:pt x="193049" y="8269"/>
                </a:lnTo>
                <a:lnTo>
                  <a:pt x="160146" y="3556"/>
                </a:lnTo>
                <a:close/>
              </a:path>
              <a:path w="734060" h="644525">
                <a:moveTo>
                  <a:pt x="235609" y="31750"/>
                </a:moveTo>
                <a:lnTo>
                  <a:pt x="164972" y="31750"/>
                </a:lnTo>
                <a:lnTo>
                  <a:pt x="184404" y="37597"/>
                </a:lnTo>
                <a:lnTo>
                  <a:pt x="200684" y="55577"/>
                </a:lnTo>
                <a:lnTo>
                  <a:pt x="223803" y="127941"/>
                </a:lnTo>
                <a:lnTo>
                  <a:pt x="230651" y="182330"/>
                </a:lnTo>
                <a:lnTo>
                  <a:pt x="234332" y="248261"/>
                </a:lnTo>
                <a:lnTo>
                  <a:pt x="234950" y="327533"/>
                </a:lnTo>
                <a:lnTo>
                  <a:pt x="233425" y="407691"/>
                </a:lnTo>
                <a:lnTo>
                  <a:pt x="228851" y="475195"/>
                </a:lnTo>
                <a:lnTo>
                  <a:pt x="221224" y="530050"/>
                </a:lnTo>
                <a:lnTo>
                  <a:pt x="210542" y="572260"/>
                </a:lnTo>
                <a:lnTo>
                  <a:pt x="180006" y="618761"/>
                </a:lnTo>
                <a:lnTo>
                  <a:pt x="160146" y="623062"/>
                </a:lnTo>
                <a:lnTo>
                  <a:pt x="231159" y="623062"/>
                </a:lnTo>
                <a:lnTo>
                  <a:pt x="268512" y="583580"/>
                </a:lnTo>
                <a:lnTo>
                  <a:pt x="285922" y="548370"/>
                </a:lnTo>
                <a:lnTo>
                  <a:pt x="299461" y="505158"/>
                </a:lnTo>
                <a:lnTo>
                  <a:pt x="309130" y="453948"/>
                </a:lnTo>
                <a:lnTo>
                  <a:pt x="314931" y="394739"/>
                </a:lnTo>
                <a:lnTo>
                  <a:pt x="316864" y="327533"/>
                </a:lnTo>
                <a:lnTo>
                  <a:pt x="314931" y="260241"/>
                </a:lnTo>
                <a:lnTo>
                  <a:pt x="309130" y="200776"/>
                </a:lnTo>
                <a:lnTo>
                  <a:pt x="299461" y="149135"/>
                </a:lnTo>
                <a:lnTo>
                  <a:pt x="285922" y="105318"/>
                </a:lnTo>
                <a:lnTo>
                  <a:pt x="268512" y="69324"/>
                </a:lnTo>
                <a:lnTo>
                  <a:pt x="247231" y="41152"/>
                </a:lnTo>
                <a:lnTo>
                  <a:pt x="235609" y="31750"/>
                </a:lnTo>
                <a:close/>
              </a:path>
              <a:path w="734060" h="644525">
                <a:moveTo>
                  <a:pt x="665857" y="28575"/>
                </a:moveTo>
                <a:lnTo>
                  <a:pt x="566546" y="28575"/>
                </a:lnTo>
                <a:lnTo>
                  <a:pt x="599291" y="36794"/>
                </a:lnTo>
                <a:lnTo>
                  <a:pt x="622665" y="61467"/>
                </a:lnTo>
                <a:lnTo>
                  <a:pt x="636680" y="102619"/>
                </a:lnTo>
                <a:lnTo>
                  <a:pt x="641350" y="160274"/>
                </a:lnTo>
                <a:lnTo>
                  <a:pt x="636014" y="206966"/>
                </a:lnTo>
                <a:lnTo>
                  <a:pt x="619998" y="251015"/>
                </a:lnTo>
                <a:lnTo>
                  <a:pt x="593290" y="292397"/>
                </a:lnTo>
                <a:lnTo>
                  <a:pt x="555878" y="331088"/>
                </a:lnTo>
                <a:lnTo>
                  <a:pt x="520734" y="366048"/>
                </a:lnTo>
                <a:lnTo>
                  <a:pt x="490521" y="403761"/>
                </a:lnTo>
                <a:lnTo>
                  <a:pt x="465242" y="444232"/>
                </a:lnTo>
                <a:lnTo>
                  <a:pt x="444899" y="487462"/>
                </a:lnTo>
                <a:lnTo>
                  <a:pt x="429495" y="533454"/>
                </a:lnTo>
                <a:lnTo>
                  <a:pt x="419032" y="582209"/>
                </a:lnTo>
                <a:lnTo>
                  <a:pt x="413512" y="633730"/>
                </a:lnTo>
                <a:lnTo>
                  <a:pt x="719708" y="633730"/>
                </a:lnTo>
                <a:lnTo>
                  <a:pt x="726691" y="537591"/>
                </a:lnTo>
                <a:lnTo>
                  <a:pt x="463422" y="537591"/>
                </a:lnTo>
                <a:lnTo>
                  <a:pt x="482070" y="484633"/>
                </a:lnTo>
                <a:lnTo>
                  <a:pt x="509635" y="439689"/>
                </a:lnTo>
                <a:lnTo>
                  <a:pt x="546129" y="402770"/>
                </a:lnTo>
                <a:lnTo>
                  <a:pt x="591565" y="373888"/>
                </a:lnTo>
                <a:lnTo>
                  <a:pt x="633855" y="345197"/>
                </a:lnTo>
                <a:lnTo>
                  <a:pt x="668259" y="313737"/>
                </a:lnTo>
                <a:lnTo>
                  <a:pt x="694769" y="279511"/>
                </a:lnTo>
                <a:lnTo>
                  <a:pt x="713373" y="242522"/>
                </a:lnTo>
                <a:lnTo>
                  <a:pt x="724060" y="202776"/>
                </a:lnTo>
                <a:lnTo>
                  <a:pt x="726820" y="160274"/>
                </a:lnTo>
                <a:lnTo>
                  <a:pt x="718239" y="104859"/>
                </a:lnTo>
                <a:lnTo>
                  <a:pt x="698283" y="61136"/>
                </a:lnTo>
                <a:lnTo>
                  <a:pt x="666946" y="29094"/>
                </a:lnTo>
                <a:lnTo>
                  <a:pt x="665857" y="28575"/>
                </a:lnTo>
                <a:close/>
              </a:path>
              <a:path w="734060" h="644525">
                <a:moveTo>
                  <a:pt x="709040" y="430784"/>
                </a:moveTo>
                <a:lnTo>
                  <a:pt x="698323" y="481530"/>
                </a:lnTo>
                <a:lnTo>
                  <a:pt x="684069" y="516239"/>
                </a:lnTo>
                <a:lnTo>
                  <a:pt x="666267" y="534922"/>
                </a:lnTo>
                <a:lnTo>
                  <a:pt x="644905" y="537591"/>
                </a:lnTo>
                <a:lnTo>
                  <a:pt x="726691" y="537591"/>
                </a:lnTo>
                <a:lnTo>
                  <a:pt x="733932" y="437896"/>
                </a:lnTo>
                <a:lnTo>
                  <a:pt x="709040" y="430784"/>
                </a:lnTo>
                <a:close/>
              </a:path>
              <a:path w="734060" h="644525">
                <a:moveTo>
                  <a:pt x="570102" y="0"/>
                </a:moveTo>
                <a:lnTo>
                  <a:pt x="519736" y="7865"/>
                </a:lnTo>
                <a:lnTo>
                  <a:pt x="479593" y="25680"/>
                </a:lnTo>
                <a:lnTo>
                  <a:pt x="449685" y="53455"/>
                </a:lnTo>
                <a:lnTo>
                  <a:pt x="430025" y="91204"/>
                </a:lnTo>
                <a:lnTo>
                  <a:pt x="420624" y="138937"/>
                </a:lnTo>
                <a:lnTo>
                  <a:pt x="423743" y="165584"/>
                </a:lnTo>
                <a:lnTo>
                  <a:pt x="433101" y="185134"/>
                </a:lnTo>
                <a:lnTo>
                  <a:pt x="448698" y="197588"/>
                </a:lnTo>
                <a:lnTo>
                  <a:pt x="470534" y="202946"/>
                </a:lnTo>
                <a:lnTo>
                  <a:pt x="501896" y="188491"/>
                </a:lnTo>
                <a:lnTo>
                  <a:pt x="517683" y="166465"/>
                </a:lnTo>
                <a:lnTo>
                  <a:pt x="517898" y="136866"/>
                </a:lnTo>
                <a:lnTo>
                  <a:pt x="502538" y="99695"/>
                </a:lnTo>
                <a:lnTo>
                  <a:pt x="510539" y="71241"/>
                </a:lnTo>
                <a:lnTo>
                  <a:pt x="523875" y="49895"/>
                </a:lnTo>
                <a:lnTo>
                  <a:pt x="542543" y="35669"/>
                </a:lnTo>
                <a:lnTo>
                  <a:pt x="566546" y="28575"/>
                </a:lnTo>
                <a:lnTo>
                  <a:pt x="665857" y="28575"/>
                </a:lnTo>
                <a:lnTo>
                  <a:pt x="624221" y="8719"/>
                </a:lnTo>
                <a:lnTo>
                  <a:pt x="5701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79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1" name="object 21"/>
          <p:cNvSpPr/>
          <p:nvPr/>
        </p:nvSpPr>
        <p:spPr>
          <a:xfrm>
            <a:off x="7465809" y="561814"/>
            <a:ext cx="149695" cy="591169"/>
          </a:xfrm>
          <a:custGeom>
            <a:avLst/>
            <a:gdLst/>
            <a:ahLst/>
            <a:cxnLst/>
            <a:rect l="l" t="t" r="r" b="b"/>
            <a:pathLst>
              <a:path w="149860" h="591820">
                <a:moveTo>
                  <a:pt x="79501" y="0"/>
                </a:moveTo>
                <a:lnTo>
                  <a:pt x="77978" y="0"/>
                </a:lnTo>
                <a:lnTo>
                  <a:pt x="76326" y="126"/>
                </a:lnTo>
                <a:lnTo>
                  <a:pt x="38100" y="23010"/>
                </a:lnTo>
                <a:lnTo>
                  <a:pt x="13715" y="95048"/>
                </a:lnTo>
                <a:lnTo>
                  <a:pt x="6095" y="149600"/>
                </a:lnTo>
                <a:lnTo>
                  <a:pt x="1523" y="216511"/>
                </a:lnTo>
                <a:lnTo>
                  <a:pt x="0" y="295783"/>
                </a:lnTo>
                <a:lnTo>
                  <a:pt x="1524" y="376787"/>
                </a:lnTo>
                <a:lnTo>
                  <a:pt x="6096" y="444867"/>
                </a:lnTo>
                <a:lnTo>
                  <a:pt x="13716" y="500020"/>
                </a:lnTo>
                <a:lnTo>
                  <a:pt x="24384" y="542242"/>
                </a:lnTo>
                <a:lnTo>
                  <a:pt x="54863" y="587891"/>
                </a:lnTo>
                <a:lnTo>
                  <a:pt x="74675" y="591312"/>
                </a:lnTo>
                <a:lnTo>
                  <a:pt x="94535" y="587011"/>
                </a:lnTo>
                <a:lnTo>
                  <a:pt x="125071" y="540510"/>
                </a:lnTo>
                <a:lnTo>
                  <a:pt x="135753" y="498300"/>
                </a:lnTo>
                <a:lnTo>
                  <a:pt x="143380" y="443445"/>
                </a:lnTo>
                <a:lnTo>
                  <a:pt x="147954" y="375941"/>
                </a:lnTo>
                <a:lnTo>
                  <a:pt x="149479" y="295783"/>
                </a:lnTo>
                <a:lnTo>
                  <a:pt x="148895" y="217110"/>
                </a:lnTo>
                <a:lnTo>
                  <a:pt x="145180" y="150580"/>
                </a:lnTo>
                <a:lnTo>
                  <a:pt x="138332" y="96191"/>
                </a:lnTo>
                <a:lnTo>
                  <a:pt x="128344" y="53940"/>
                </a:lnTo>
                <a:lnTo>
                  <a:pt x="98933" y="5847"/>
                </a:lnTo>
                <a:lnTo>
                  <a:pt x="79501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2" name="object 22"/>
          <p:cNvSpPr/>
          <p:nvPr/>
        </p:nvSpPr>
        <p:spPr>
          <a:xfrm>
            <a:off x="7380433" y="533651"/>
            <a:ext cx="316517" cy="640645"/>
          </a:xfrm>
          <a:custGeom>
            <a:avLst/>
            <a:gdLst/>
            <a:ahLst/>
            <a:cxnLst/>
            <a:rect l="l" t="t" r="r" b="b"/>
            <a:pathLst>
              <a:path w="316864" h="641350">
                <a:moveTo>
                  <a:pt x="160146" y="0"/>
                </a:moveTo>
                <a:lnTo>
                  <a:pt x="222077" y="17245"/>
                </a:lnTo>
                <a:lnTo>
                  <a:pt x="268512" y="65768"/>
                </a:lnTo>
                <a:lnTo>
                  <a:pt x="285922" y="101762"/>
                </a:lnTo>
                <a:lnTo>
                  <a:pt x="299461" y="145579"/>
                </a:lnTo>
                <a:lnTo>
                  <a:pt x="309130" y="197220"/>
                </a:lnTo>
                <a:lnTo>
                  <a:pt x="314931" y="256685"/>
                </a:lnTo>
                <a:lnTo>
                  <a:pt x="316864" y="323976"/>
                </a:lnTo>
                <a:lnTo>
                  <a:pt x="314931" y="391183"/>
                </a:lnTo>
                <a:lnTo>
                  <a:pt x="309130" y="450392"/>
                </a:lnTo>
                <a:lnTo>
                  <a:pt x="299461" y="501602"/>
                </a:lnTo>
                <a:lnTo>
                  <a:pt x="285922" y="544814"/>
                </a:lnTo>
                <a:lnTo>
                  <a:pt x="268512" y="580024"/>
                </a:lnTo>
                <a:lnTo>
                  <a:pt x="222077" y="626440"/>
                </a:lnTo>
                <a:lnTo>
                  <a:pt x="160146" y="640841"/>
                </a:lnTo>
                <a:lnTo>
                  <a:pt x="125843" y="637643"/>
                </a:lnTo>
                <a:lnTo>
                  <a:pt x="69605" y="607234"/>
                </a:lnTo>
                <a:lnTo>
                  <a:pt x="29874" y="544814"/>
                </a:lnTo>
                <a:lnTo>
                  <a:pt x="16204" y="501602"/>
                </a:lnTo>
                <a:lnTo>
                  <a:pt x="6667" y="450392"/>
                </a:lnTo>
                <a:lnTo>
                  <a:pt x="1264" y="391183"/>
                </a:lnTo>
                <a:lnTo>
                  <a:pt x="0" y="323976"/>
                </a:lnTo>
                <a:lnTo>
                  <a:pt x="1979" y="256004"/>
                </a:lnTo>
                <a:lnTo>
                  <a:pt x="7918" y="196020"/>
                </a:lnTo>
                <a:lnTo>
                  <a:pt x="17812" y="144027"/>
                </a:lnTo>
                <a:lnTo>
                  <a:pt x="31661" y="100027"/>
                </a:lnTo>
                <a:lnTo>
                  <a:pt x="49462" y="64023"/>
                </a:lnTo>
                <a:lnTo>
                  <a:pt x="96913" y="16008"/>
                </a:lnTo>
                <a:lnTo>
                  <a:pt x="160146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3" name="object 23"/>
          <p:cNvSpPr/>
          <p:nvPr/>
        </p:nvSpPr>
        <p:spPr>
          <a:xfrm>
            <a:off x="7793491" y="530100"/>
            <a:ext cx="320322" cy="633033"/>
          </a:xfrm>
          <a:custGeom>
            <a:avLst/>
            <a:gdLst/>
            <a:ahLst/>
            <a:cxnLst/>
            <a:rect l="l" t="t" r="r" b="b"/>
            <a:pathLst>
              <a:path w="320675" h="633729">
                <a:moveTo>
                  <a:pt x="156590" y="0"/>
                </a:moveTo>
                <a:lnTo>
                  <a:pt x="210709" y="8719"/>
                </a:lnTo>
                <a:lnTo>
                  <a:pt x="253434" y="29094"/>
                </a:lnTo>
                <a:lnTo>
                  <a:pt x="284771" y="61136"/>
                </a:lnTo>
                <a:lnTo>
                  <a:pt x="304727" y="104859"/>
                </a:lnTo>
                <a:lnTo>
                  <a:pt x="313308" y="160274"/>
                </a:lnTo>
                <a:lnTo>
                  <a:pt x="310548" y="202776"/>
                </a:lnTo>
                <a:lnTo>
                  <a:pt x="299861" y="242522"/>
                </a:lnTo>
                <a:lnTo>
                  <a:pt x="281257" y="279511"/>
                </a:lnTo>
                <a:lnTo>
                  <a:pt x="254747" y="313737"/>
                </a:lnTo>
                <a:lnTo>
                  <a:pt x="220343" y="345197"/>
                </a:lnTo>
                <a:lnTo>
                  <a:pt x="178053" y="373888"/>
                </a:lnTo>
                <a:lnTo>
                  <a:pt x="132617" y="402770"/>
                </a:lnTo>
                <a:lnTo>
                  <a:pt x="96123" y="439689"/>
                </a:lnTo>
                <a:lnTo>
                  <a:pt x="68558" y="484633"/>
                </a:lnTo>
                <a:lnTo>
                  <a:pt x="49910" y="537591"/>
                </a:lnTo>
                <a:lnTo>
                  <a:pt x="231393" y="537591"/>
                </a:lnTo>
                <a:lnTo>
                  <a:pt x="252755" y="534922"/>
                </a:lnTo>
                <a:lnTo>
                  <a:pt x="270557" y="516239"/>
                </a:lnTo>
                <a:lnTo>
                  <a:pt x="284811" y="481530"/>
                </a:lnTo>
                <a:lnTo>
                  <a:pt x="295528" y="430784"/>
                </a:lnTo>
                <a:lnTo>
                  <a:pt x="320420" y="437896"/>
                </a:lnTo>
                <a:lnTo>
                  <a:pt x="306196" y="633730"/>
                </a:lnTo>
                <a:lnTo>
                  <a:pt x="0" y="633730"/>
                </a:lnTo>
                <a:lnTo>
                  <a:pt x="5520" y="582209"/>
                </a:lnTo>
                <a:lnTo>
                  <a:pt x="15983" y="533454"/>
                </a:lnTo>
                <a:lnTo>
                  <a:pt x="31387" y="487462"/>
                </a:lnTo>
                <a:lnTo>
                  <a:pt x="51730" y="444232"/>
                </a:lnTo>
                <a:lnTo>
                  <a:pt x="77009" y="403761"/>
                </a:lnTo>
                <a:lnTo>
                  <a:pt x="107222" y="366048"/>
                </a:lnTo>
                <a:lnTo>
                  <a:pt x="142366" y="331088"/>
                </a:lnTo>
                <a:lnTo>
                  <a:pt x="179778" y="292397"/>
                </a:lnTo>
                <a:lnTo>
                  <a:pt x="206486" y="251015"/>
                </a:lnTo>
                <a:lnTo>
                  <a:pt x="222502" y="206966"/>
                </a:lnTo>
                <a:lnTo>
                  <a:pt x="227837" y="160274"/>
                </a:lnTo>
                <a:lnTo>
                  <a:pt x="223168" y="102619"/>
                </a:lnTo>
                <a:lnTo>
                  <a:pt x="209153" y="61467"/>
                </a:lnTo>
                <a:lnTo>
                  <a:pt x="185779" y="36794"/>
                </a:lnTo>
                <a:lnTo>
                  <a:pt x="153034" y="28575"/>
                </a:lnTo>
                <a:lnTo>
                  <a:pt x="129031" y="35669"/>
                </a:lnTo>
                <a:lnTo>
                  <a:pt x="110362" y="49895"/>
                </a:lnTo>
                <a:lnTo>
                  <a:pt x="97027" y="71241"/>
                </a:lnTo>
                <a:lnTo>
                  <a:pt x="89026" y="99695"/>
                </a:lnTo>
                <a:lnTo>
                  <a:pt x="104386" y="136866"/>
                </a:lnTo>
                <a:lnTo>
                  <a:pt x="104171" y="166465"/>
                </a:lnTo>
                <a:lnTo>
                  <a:pt x="88384" y="188491"/>
                </a:lnTo>
                <a:lnTo>
                  <a:pt x="57022" y="202946"/>
                </a:lnTo>
                <a:lnTo>
                  <a:pt x="35186" y="197588"/>
                </a:lnTo>
                <a:lnTo>
                  <a:pt x="19589" y="185134"/>
                </a:lnTo>
                <a:lnTo>
                  <a:pt x="10231" y="165584"/>
                </a:lnTo>
                <a:lnTo>
                  <a:pt x="7112" y="138937"/>
                </a:lnTo>
                <a:lnTo>
                  <a:pt x="16513" y="91204"/>
                </a:lnTo>
                <a:lnTo>
                  <a:pt x="36173" y="53455"/>
                </a:lnTo>
                <a:lnTo>
                  <a:pt x="66081" y="25680"/>
                </a:lnTo>
                <a:lnTo>
                  <a:pt x="106224" y="7865"/>
                </a:lnTo>
                <a:lnTo>
                  <a:pt x="156590" y="0"/>
                </a:lnTo>
                <a:close/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1033145" y="190500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283970" y="183959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搭建制作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033145" y="217932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283970" y="211391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团队保障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1033145" y="242443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1283970" y="235902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应急措施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75410" y="1560830"/>
            <a:ext cx="684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sz="1600" kern="1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75410" y="1532255"/>
            <a:ext cx="684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sz="1600" kern="1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0" name="object 2"/>
          <p:cNvSpPr/>
          <p:nvPr/>
        </p:nvSpPr>
        <p:spPr>
          <a:xfrm>
            <a:off x="923925" y="3430270"/>
            <a:ext cx="2415540" cy="28797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1" name="object 3"/>
          <p:cNvSpPr/>
          <p:nvPr/>
        </p:nvSpPr>
        <p:spPr>
          <a:xfrm>
            <a:off x="4240754" y="2135451"/>
            <a:ext cx="810003" cy="1400537"/>
          </a:xfrm>
          <a:custGeom>
            <a:avLst/>
            <a:gdLst/>
            <a:ahLst/>
            <a:cxnLst/>
            <a:rect l="l" t="t" r="r" b="b"/>
            <a:pathLst>
              <a:path w="810894" h="1402079">
                <a:moveTo>
                  <a:pt x="0" y="1402080"/>
                </a:moveTo>
                <a:lnTo>
                  <a:pt x="810768" y="1402080"/>
                </a:lnTo>
                <a:lnTo>
                  <a:pt x="810768" y="0"/>
                </a:lnTo>
                <a:lnTo>
                  <a:pt x="0" y="0"/>
                </a:lnTo>
                <a:lnTo>
                  <a:pt x="0" y="140208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2" name="object 5"/>
          <p:cNvSpPr/>
          <p:nvPr/>
        </p:nvSpPr>
        <p:spPr>
          <a:xfrm flipH="1">
            <a:off x="5953125" y="2359025"/>
            <a:ext cx="76200" cy="3950970"/>
          </a:xfrm>
          <a:custGeom>
            <a:avLst/>
            <a:gdLst/>
            <a:ahLst/>
            <a:cxnLst/>
            <a:rect l="l" t="t" r="r" b="b"/>
            <a:pathLst>
              <a:path h="4154804">
                <a:moveTo>
                  <a:pt x="0" y="0"/>
                </a:moveTo>
                <a:lnTo>
                  <a:pt x="0" y="415430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3" name="object 7"/>
          <p:cNvSpPr/>
          <p:nvPr/>
        </p:nvSpPr>
        <p:spPr>
          <a:xfrm>
            <a:off x="6021705" y="596900"/>
            <a:ext cx="810260" cy="3045460"/>
          </a:xfrm>
          <a:custGeom>
            <a:avLst/>
            <a:gdLst/>
            <a:ahLst/>
            <a:cxnLst/>
            <a:rect l="l" t="t" r="r" b="b"/>
            <a:pathLst>
              <a:path w="810895" h="3557270">
                <a:moveTo>
                  <a:pt x="0" y="3557015"/>
                </a:moveTo>
                <a:lnTo>
                  <a:pt x="810768" y="3557015"/>
                </a:lnTo>
                <a:lnTo>
                  <a:pt x="810768" y="0"/>
                </a:lnTo>
                <a:lnTo>
                  <a:pt x="0" y="0"/>
                </a:lnTo>
                <a:lnTo>
                  <a:pt x="0" y="3557015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4" name="object 8"/>
          <p:cNvSpPr txBox="1"/>
          <p:nvPr/>
        </p:nvSpPr>
        <p:spPr>
          <a:xfrm>
            <a:off x="6261622" y="933688"/>
            <a:ext cx="330471" cy="2597150"/>
          </a:xfrm>
          <a:prstGeom prst="rect">
            <a:avLst/>
          </a:prstGeom>
        </p:spPr>
        <p:txBody>
          <a:bodyPr vert="horz" wrap="square" lIns="0" tIns="12685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cs typeface="+mn-ea"/>
                <a:sym typeface="+mn-lt"/>
              </a:rPr>
              <a:t>其 他 应 急 预 案</a:t>
            </a:r>
            <a:endParaRPr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230986" y="2113885"/>
            <a:ext cx="829666" cy="144526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99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保</a:t>
            </a:r>
            <a:endParaRPr kumimoji="1" lang="zh-CN" altLang="en-US" sz="399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995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障</a:t>
            </a:r>
            <a:endParaRPr kumimoji="1" lang="zh-CN" altLang="en-US" sz="3995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35597" y="3922068"/>
            <a:ext cx="1820445" cy="85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1795" b="1" dirty="0">
                <a:solidFill>
                  <a:srgbClr val="000000"/>
                </a:solidFill>
                <a:cs typeface="+mn-ea"/>
                <a:sym typeface="+mn-lt"/>
              </a:rPr>
              <a:t>细节就是全世界</a:t>
            </a:r>
            <a:endParaRPr kumimoji="1" lang="zh-CN" altLang="en-US" sz="1795" b="1" dirty="0">
              <a:solidFill>
                <a:srgbClr val="000000"/>
              </a:solidFill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400" b="1" dirty="0">
                <a:solidFill>
                  <a:srgbClr val="000000"/>
                </a:solidFill>
                <a:cs typeface="+mn-ea"/>
                <a:sym typeface="+mn-lt"/>
              </a:rPr>
              <a:t>SEFE IS THE WORLD</a:t>
            </a:r>
            <a:endParaRPr kumimoji="1" lang="en-US" altLang="zh-CN"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233160" y="4626610"/>
            <a:ext cx="561657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zh-CN" altLang="zh-CN" sz="1400" b="1" noProof="1">
                <a:solidFill>
                  <a:srgbClr val="000000"/>
                </a:solidFill>
                <a:cs typeface="+mn-ea"/>
                <a:sym typeface="+mn-lt"/>
              </a:rPr>
              <a:t>通讯问题：</a:t>
            </a:r>
            <a:endParaRPr lang="zh-CN" altLang="zh-CN" sz="1400" b="1" noProof="1">
              <a:solidFill>
                <a:srgbClr val="000000"/>
              </a:solidFill>
              <a:cs typeface="+mn-ea"/>
              <a:sym typeface="+mn-lt"/>
            </a:endParaRPr>
          </a:p>
          <a:p>
            <a:pPr fontAlgn="base">
              <a:lnSpc>
                <a:spcPct val="150000"/>
              </a:lnSpc>
            </a:pPr>
            <a:r>
              <a:rPr lang="zh-CN" altLang="zh-CN" sz="1400" b="1" noProof="1">
                <a:solidFill>
                  <a:srgbClr val="000000"/>
                </a:solidFill>
                <a:cs typeface="+mn-ea"/>
                <a:sym typeface="+mn-lt"/>
              </a:rPr>
              <a:t>预防办法：工作人员以手机、对讲机的联系方式联系，保证通讯正常；如遇信号覆盖弱的区域，可邀请电信、移动、联通等公司设置信号扩散器。</a:t>
            </a:r>
            <a:endParaRPr lang="zh-CN" altLang="zh-CN" sz="1400" b="1" noProof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9" name="矩形 4"/>
          <p:cNvSpPr/>
          <p:nvPr/>
        </p:nvSpPr>
        <p:spPr>
          <a:xfrm>
            <a:off x="7032625" y="1396365"/>
            <a:ext cx="481711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b="1" dirty="0">
                <a:solidFill>
                  <a:srgbClr val="000000"/>
                </a:solidFill>
                <a:cs typeface="+mn-ea"/>
                <a:sym typeface="+mn-lt"/>
              </a:rPr>
              <a:t>消防问题：</a:t>
            </a:r>
            <a:endParaRPr lang="zh-CN" altLang="zh-CN" sz="1400" b="1" dirty="0">
              <a:solidFill>
                <a:srgbClr val="00000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solidFill>
                  <a:srgbClr val="000000"/>
                </a:solidFill>
                <a:cs typeface="+mn-ea"/>
                <a:sym typeface="+mn-lt"/>
              </a:rPr>
              <a:t>预防办法：消防人员随时检查对消防点（如火源点、电源接头等），并做标处理办法：确定好火灾人群紧急疏散路线，现场配备灭火器（干粉和二氧化碳），并对工作人员培训灭火器使用方法，初期火灾进行现场自救，控制火势蔓延，必要时拨打</a:t>
            </a:r>
            <a:r>
              <a:rPr lang="en-US" altLang="zh-CN" sz="1400" b="1" dirty="0">
                <a:solidFill>
                  <a:srgbClr val="000000"/>
                </a:solidFill>
                <a:cs typeface="+mn-ea"/>
                <a:sym typeface="+mn-lt"/>
              </a:rPr>
              <a:t>119</a:t>
            </a:r>
            <a:r>
              <a:rPr lang="zh-CN" altLang="zh-CN" sz="1400" b="1" dirty="0">
                <a:solidFill>
                  <a:srgbClr val="000000"/>
                </a:solidFill>
                <a:cs typeface="+mn-ea"/>
                <a:sym typeface="+mn-lt"/>
              </a:rPr>
              <a:t>火警电话。</a:t>
            </a:r>
            <a:endParaRPr lang="zh-CN" altLang="zh-CN" sz="1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33145" y="190500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283970" y="183959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搭建制作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33145" y="217932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83970" y="211391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团队保障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33145" y="242443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283970" y="235902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应急措施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2000" cy="6858000"/>
            <a:chOff x="0" y="0"/>
            <a:chExt cx="126492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3162300" cy="6858000"/>
            </a:xfrm>
            <a:prstGeom prst="rect">
              <a:avLst/>
            </a:prstGeom>
            <a:solidFill>
              <a:srgbClr val="C25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2300" y="0"/>
              <a:ext cx="3162300" cy="6858000"/>
            </a:xfrm>
            <a:prstGeom prst="rect">
              <a:avLst/>
            </a:prstGeom>
            <a:solidFill>
              <a:srgbClr val="E96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324600" y="0"/>
              <a:ext cx="3162300" cy="6858000"/>
            </a:xfrm>
            <a:prstGeom prst="rect">
              <a:avLst/>
            </a:prstGeom>
            <a:solidFill>
              <a:srgbClr val="BF42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486900" y="0"/>
              <a:ext cx="3162300" cy="6858000"/>
            </a:xfrm>
            <a:prstGeom prst="rect">
              <a:avLst/>
            </a:prstGeom>
            <a:solidFill>
              <a:srgbClr val="A03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469900" y="581660"/>
            <a:ext cx="11252200" cy="5694680"/>
          </a:xfrm>
          <a:prstGeom prst="roundRect">
            <a:avLst>
              <a:gd name="adj" fmla="val 1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24"/>
          <p:cNvSpPr/>
          <p:nvPr/>
        </p:nvSpPr>
        <p:spPr>
          <a:xfrm>
            <a:off x="767033" y="865328"/>
            <a:ext cx="1513883" cy="416560"/>
          </a:xfrm>
          <a:prstGeom prst="roundRect">
            <a:avLst/>
          </a:prstGeom>
          <a:solidFill>
            <a:srgbClr val="A03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67080" y="1381125"/>
            <a:ext cx="1708150" cy="9525"/>
          </a:xfrm>
          <a:prstGeom prst="line">
            <a:avLst/>
          </a:prstGeom>
          <a:ln w="28575" cmpd="sng">
            <a:solidFill>
              <a:srgbClr val="A0323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14730" y="854710"/>
            <a:ext cx="101917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365"/>
              </a:lnSpc>
              <a:spcBef>
                <a:spcPts val="105"/>
              </a:spcBef>
            </a:pPr>
            <a:r>
              <a:rPr lang="zh-CN" altLang="en-US" sz="1600" spc="5" dirty="0">
                <a:solidFill>
                  <a:schemeClr val="bg1"/>
                </a:solidFill>
                <a:cs typeface="+mn-ea"/>
                <a:sym typeface="+mn-lt"/>
              </a:rPr>
              <a:t>服务保障</a:t>
            </a:r>
            <a:endParaRPr lang="zh-CN" altLang="en-US" sz="1600" spc="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75410" y="1560830"/>
            <a:ext cx="684847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sz="1600" kern="1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2" name="object 2"/>
          <p:cNvSpPr txBox="1"/>
          <p:nvPr/>
        </p:nvSpPr>
        <p:spPr>
          <a:xfrm>
            <a:off x="7510597" y="1594683"/>
            <a:ext cx="3300905" cy="455930"/>
          </a:xfrm>
          <a:prstGeom prst="rect">
            <a:avLst/>
          </a:prstGeom>
          <a:solidFill>
            <a:srgbClr val="171717"/>
          </a:solidFill>
        </p:spPr>
        <p:txBody>
          <a:bodyPr vert="horz" wrap="square" lIns="0" tIns="87533" rIns="0" bIns="0" rtlCol="0" anchor="b" anchorCtr="0">
            <a:sp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marL="5861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395" b="1" i="0" u="none" strike="noStrike" kern="120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需甲方配合事项</a:t>
            </a:r>
            <a:endParaRPr kumimoji="0" lang="zh-CN" altLang="en-US" sz="2395" b="1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object 3"/>
          <p:cNvSpPr txBox="1"/>
          <p:nvPr/>
        </p:nvSpPr>
        <p:spPr>
          <a:xfrm>
            <a:off x="6397779" y="1242960"/>
            <a:ext cx="810003" cy="132461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7760" rIns="0" bIns="0" rtlCol="0">
            <a:spAutoFit/>
          </a:bodyPr>
          <a:lstStyle/>
          <a:p>
            <a:pPr marL="92075" marR="169545">
              <a:spcBef>
                <a:spcPts val="140"/>
              </a:spcBef>
            </a:pPr>
            <a:r>
              <a:rPr sz="4245" b="1" spc="5" dirty="0">
                <a:solidFill>
                  <a:srgbClr val="000000"/>
                </a:solidFill>
                <a:cs typeface="+mn-ea"/>
                <a:sym typeface="+mn-lt"/>
              </a:rPr>
              <a:t>保 </a:t>
            </a:r>
            <a:r>
              <a:rPr sz="4245" b="1" spc="10" dirty="0">
                <a:solidFill>
                  <a:srgbClr val="000000"/>
                </a:solidFill>
                <a:cs typeface="+mn-ea"/>
                <a:sym typeface="+mn-lt"/>
              </a:rPr>
              <a:t>障</a:t>
            </a:r>
            <a:endParaRPr sz="4245" b="1" spc="1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7" name="object 4"/>
          <p:cNvSpPr/>
          <p:nvPr/>
        </p:nvSpPr>
        <p:spPr>
          <a:xfrm>
            <a:off x="7308128" y="1445429"/>
            <a:ext cx="0" cy="1012345"/>
          </a:xfrm>
          <a:custGeom>
            <a:avLst/>
            <a:gdLst/>
            <a:ahLst/>
            <a:cxnLst/>
            <a:rect l="l" t="t" r="r" b="b"/>
            <a:pathLst>
              <a:path h="1013460">
                <a:moveTo>
                  <a:pt x="0" y="0"/>
                </a:moveTo>
                <a:lnTo>
                  <a:pt x="0" y="1013333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3208655" y="609600"/>
            <a:ext cx="2947035" cy="429958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5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64557" y="2735922"/>
            <a:ext cx="5506371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kumimoji="1" lang="zh-CN" altLang="en-US" sz="1795" dirty="0">
                <a:solidFill>
                  <a:srgbClr val="000000"/>
                </a:solidFill>
                <a:cs typeface="+mn-ea"/>
                <a:sym typeface="+mn-lt"/>
              </a:rPr>
              <a:t>确认方案、签订合同</a:t>
            </a:r>
            <a:endParaRPr kumimoji="1" lang="zh-CN" altLang="en-US" sz="1795" dirty="0">
              <a:solidFill>
                <a:srgbClr val="000000"/>
              </a:solidFill>
              <a:cs typeface="+mn-ea"/>
              <a:sym typeface="+mn-lt"/>
            </a:endParaRPr>
          </a:p>
          <a:p>
            <a:pPr>
              <a:lnSpc>
                <a:spcPct val="160000"/>
              </a:lnSpc>
            </a:pPr>
            <a:r>
              <a:rPr kumimoji="1" lang="zh-CN" altLang="en-US" sz="1795" dirty="0">
                <a:solidFill>
                  <a:srgbClr val="000000"/>
                </a:solidFill>
                <a:cs typeface="+mn-ea"/>
                <a:sym typeface="+mn-lt"/>
              </a:rPr>
              <a:t>视觉形象、物料、流程、场地搭建等各个细节确认；邀请嘉宾与媒体，现场专人负责接待；协调场地当天现场保洁；活动时协助迎宾。</a:t>
            </a:r>
            <a:endParaRPr kumimoji="1" lang="zh-CN" altLang="en-US" sz="1795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33145" y="190500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83970" y="183959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搭建制作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33145" y="217932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83970" y="211391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团队保障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33145" y="2424430"/>
            <a:ext cx="114300" cy="114300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83970" y="2359025"/>
            <a:ext cx="8991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000000"/>
                </a:solidFill>
                <a:cs typeface="+mn-ea"/>
                <a:sym typeface="+mn-lt"/>
              </a:rPr>
              <a:t>应急措施</a:t>
            </a:r>
            <a:endParaRPr lang="zh-CN" altLang="en-US" sz="1400" b="1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41123493165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>
            <a:off x="0" y="0"/>
            <a:ext cx="12192635" cy="6857365"/>
          </a:xfrm>
          <a:prstGeom prst="rect">
            <a:avLst/>
          </a:prstGeom>
        </p:spPr>
      </p:pic>
      <p:sp>
        <p:nvSpPr>
          <p:cNvPr id="3" name="文本框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3459596" y="2858102"/>
            <a:ext cx="5274021" cy="1142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825" spc="600">
                <a:solidFill>
                  <a:schemeClr val="bg1"/>
                </a:solidFill>
                <a:effectLst>
                  <a:outerShdw blurRad="177800" algn="ctr" rotWithShape="0">
                    <a:srgbClr val="D0B189"/>
                  </a:outerShdw>
                </a:effectLst>
                <a:cs typeface="+mn-ea"/>
                <a:sym typeface="+mn-lt"/>
              </a:rPr>
              <a:t>THANKS</a:t>
            </a:r>
            <a:endParaRPr kumimoji="1" lang="en-US" altLang="zh-CN" sz="6825" spc="600">
              <a:solidFill>
                <a:schemeClr val="bg1"/>
              </a:solidFill>
              <a:effectLst>
                <a:outerShdw blurRad="177800" algn="ctr" rotWithShape="0">
                  <a:srgbClr val="D0B189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5" name="文本框 1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4618214" y="3682676"/>
            <a:ext cx="29567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995" spc="300" dirty="0">
                <a:solidFill>
                  <a:schemeClr val="bg1"/>
                </a:solidFill>
                <a:cs typeface="+mn-ea"/>
                <a:sym typeface="+mn-lt"/>
              </a:rPr>
              <a:t>The direction of heart is the distance</a:t>
            </a:r>
            <a:endParaRPr sz="995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PECIAL_SOURCE" val="bdnull"/>
</p:tagLst>
</file>

<file path=ppt/tags/tag2.xml><?xml version="1.0" encoding="utf-8"?>
<p:tagLst xmlns:p="http://schemas.openxmlformats.org/presentationml/2006/main">
  <p:tag name="KSO_WM_UNIT_PLACING_PICTURE_USER_VIEWPORT" val="{&quot;height&quot;:8968,&quot;width&quot;:17720}"/>
</p:tagLst>
</file>

<file path=ppt/tags/tag3.xml><?xml version="1.0" encoding="utf-8"?>
<p:tagLst xmlns:p="http://schemas.openxmlformats.org/presentationml/2006/main">
  <p:tag name="KSO_WM_SPECIAL_SOURCE" val="bdnull"/>
</p:tagLst>
</file>

<file path=ppt/tags/tag4.xml><?xml version="1.0" encoding="utf-8"?>
<p:tagLst xmlns:p="http://schemas.openxmlformats.org/presentationml/2006/main">
  <p:tag name="ISLIDE.ICON" val="#405094;"/>
  <p:tag name="KSO_WM_SPECIAL_SOURCE" val="bdnull"/>
</p:tagLst>
</file>

<file path=ppt/tags/tag5.xml><?xml version="1.0" encoding="utf-8"?>
<p:tagLst xmlns:p="http://schemas.openxmlformats.org/presentationml/2006/main">
  <p:tag name="ISLIDE.ICON" val="#405094;"/>
  <p:tag name="KSO_WM_SPECIAL_SOURCE" val="bdnull"/>
</p:tagLst>
</file>

<file path=ppt/tags/tag6.xml><?xml version="1.0" encoding="utf-8"?>
<p:tagLst xmlns:p="http://schemas.openxmlformats.org/presentationml/2006/main">
  <p:tag name="KSO_WM_UNIT_PLACING_PICTURE_USER_VIEWPORT" val="{&quot;height&quot;:8115,&quot;width&quot;:10020}"/>
</p:tagLst>
</file>

<file path=ppt/tags/tag7.xml><?xml version="1.0" encoding="utf-8"?>
<p:tagLst xmlns:p="http://schemas.openxmlformats.org/presentationml/2006/main">
  <p:tag name="ISLIDE.ICON" val="#405094;"/>
  <p:tag name="KSO_WM_SPECIAL_SOURCE" val="bdnull"/>
</p:tagLst>
</file>

<file path=ppt/tags/tag8.xml><?xml version="1.0" encoding="utf-8"?>
<p:tagLst xmlns:p="http://schemas.openxmlformats.org/presentationml/2006/main">
  <p:tag name="KSO_WM_UNIT_PLACING_PICTURE_USER_VIEWPORT" val="{&quot;height&quot;:4214.99842519685,&quot;width&quot;:6666.993700787401}"/>
</p:tagLst>
</file>

<file path=ppt/tags/tag9.xml><?xml version="1.0" encoding="utf-8"?>
<p:tagLst xmlns:p="http://schemas.openxmlformats.org/presentationml/2006/main">
  <p:tag name="ISLIDE.ICON" val="#405094;"/>
  <p:tag name="KSO_WM_SPECIAL_SOURCE" val="bdnull"/>
</p:tagLst>
</file>

<file path=ppt/tags/tag10.xml><?xml version="1.0" encoding="utf-8"?>
<p:tagLst xmlns:p="http://schemas.openxmlformats.org/presentationml/2006/main">
  <p:tag name="ISLIDE.ICON" val="#405094;"/>
  <p:tag name="KSO_WM_SPECIAL_SOURCE" val="bdnull"/>
</p:tagLst>
</file>

<file path=ppt/tags/tag11.xml><?xml version="1.0" encoding="utf-8"?>
<p:tagLst xmlns:p="http://schemas.openxmlformats.org/presentationml/2006/main">
  <p:tag name="KSO_WM_UNIT_PLACING_PICTURE_USER_VIEWPORT" val="{&quot;height&quot;:120,&quot;width&quot;:904}"/>
</p:tagLst>
</file>

<file path=ppt/tags/tag12.xml><?xml version="1.0" encoding="utf-8"?>
<p:tagLst xmlns:p="http://schemas.openxmlformats.org/presentationml/2006/main">
  <p:tag name="KSO_WM_UNIT_PLACING_PICTURE_USER_VIEWPORT" val="{&quot;height&quot;:120,&quot;width&quot;:904}"/>
</p:tagLst>
</file>

<file path=ppt/tags/tag13.xml><?xml version="1.0" encoding="utf-8"?>
<p:tagLst xmlns:p="http://schemas.openxmlformats.org/presentationml/2006/main">
  <p:tag name="KSO_WM_SPECIAL_SOURCE" val="bdnull"/>
</p:tagLst>
</file>

<file path=ppt/tags/tag14.xml><?xml version="1.0" encoding="utf-8"?>
<p:tagLst xmlns:p="http://schemas.openxmlformats.org/presentationml/2006/main">
  <p:tag name="KSO_WM_SPECIAL_SOURCE" val="bdnull"/>
</p:tagLst>
</file>

<file path=ppt/tags/tag15.xml><?xml version="1.0" encoding="utf-8"?>
<p:tagLst xmlns:p="http://schemas.openxmlformats.org/presentationml/2006/main">
  <p:tag name="ISLIDE.ICON" val="#405094;"/>
  <p:tag name="KSO_WM_SPECIAL_SOURCE" val="bdnull"/>
</p:tagLst>
</file>

<file path=ppt/tags/tag16.xml><?xml version="1.0" encoding="utf-8"?>
<p:tagLst xmlns:p="http://schemas.openxmlformats.org/presentationml/2006/main">
  <p:tag name="ISLIDE.ICON" val="#405094;"/>
  <p:tag name="KSO_WM_SPECIAL_SOURCE" val="bdnull"/>
</p:tagLst>
</file>

<file path=ppt/tags/tag17.xml><?xml version="1.0" encoding="utf-8"?>
<p:tagLst xmlns:p="http://schemas.openxmlformats.org/presentationml/2006/main">
  <p:tag name="ISLIDE.ICON" val="#405094;"/>
  <p:tag name="KSO_WM_SPECIAL_SOURCE" val="bdnull"/>
</p:tagLst>
</file>

<file path=ppt/tags/tag18.xml><?xml version="1.0" encoding="utf-8"?>
<p:tagLst xmlns:p="http://schemas.openxmlformats.org/presentationml/2006/main">
  <p:tag name="ISLIDE.ICON" val="#405094;"/>
  <p:tag name="KSO_WM_SPECIAL_SOURCE" val="bdnull"/>
</p:tagLst>
</file>

<file path=ppt/tags/tag19.xml><?xml version="1.0" encoding="utf-8"?>
<p:tagLst xmlns:p="http://schemas.openxmlformats.org/presentationml/2006/main">
  <p:tag name="ISLIDE.ICON" val="#405094;"/>
  <p:tag name="KSO_WM_SPECIAL_SOURCE" val="bdnull"/>
</p:tagLst>
</file>

<file path=ppt/tags/tag20.xml><?xml version="1.0" encoding="utf-8"?>
<p:tagLst xmlns:p="http://schemas.openxmlformats.org/presentationml/2006/main">
  <p:tag name="ISLIDE.ICON" val="#405094;"/>
  <p:tag name="KSO_WM_SPECIAL_SOURCE" val="bdnull"/>
</p:tagLst>
</file>

<file path=ppt/tags/tag21.xml><?xml version="1.0" encoding="utf-8"?>
<p:tagLst xmlns:p="http://schemas.openxmlformats.org/presentationml/2006/main">
  <p:tag name="ISLIDE.ICON" val="#405094;"/>
  <p:tag name="KSO_WM_SPECIAL_SOURCE" val="bdnull"/>
</p:tagLst>
</file>

<file path=ppt/tags/tag22.xml><?xml version="1.0" encoding="utf-8"?>
<p:tagLst xmlns:p="http://schemas.openxmlformats.org/presentationml/2006/main">
  <p:tag name="ISLIDE.ICON" val="#405094;"/>
  <p:tag name="KSO_WM_SPECIAL_SOURCE" val="bdnull"/>
</p:tagLst>
</file>

<file path=ppt/tags/tag23.xml><?xml version="1.0" encoding="utf-8"?>
<p:tagLst xmlns:p="http://schemas.openxmlformats.org/presentationml/2006/main">
  <p:tag name="ISLIDE.ICON" val="#405094;"/>
  <p:tag name="KSO_WM_SPECIAL_SOURCE" val="bdnull"/>
</p:tagLst>
</file>

<file path=ppt/tags/tag24.xml><?xml version="1.0" encoding="utf-8"?>
<p:tagLst xmlns:p="http://schemas.openxmlformats.org/presentationml/2006/main">
  <p:tag name="ISLIDE.ICON" val="#405094;"/>
  <p:tag name="KSO_WM_SPECIAL_SOURCE" val="bdnull"/>
</p:tagLst>
</file>

<file path=ppt/tags/tag25.xml><?xml version="1.0" encoding="utf-8"?>
<p:tagLst xmlns:p="http://schemas.openxmlformats.org/presentationml/2006/main">
  <p:tag name="ISLIDE.ICON" val="#405094;"/>
  <p:tag name="KSO_WM_SPECIAL_SOURCE" val="bdnull"/>
</p:tagLst>
</file>

<file path=ppt/tags/tag26.xml><?xml version="1.0" encoding="utf-8"?>
<p:tagLst xmlns:p="http://schemas.openxmlformats.org/presentationml/2006/main">
  <p:tag name="ISLIDE.ICON" val="#405094;"/>
  <p:tag name="KSO_WM_SPECIAL_SOURCE" val="bdnull"/>
</p:tagLst>
</file>

<file path=ppt/tags/tag27.xml><?xml version="1.0" encoding="utf-8"?>
<p:tagLst xmlns:p="http://schemas.openxmlformats.org/presentationml/2006/main">
  <p:tag name="ISLIDE.ICON" val="#405094;"/>
  <p:tag name="KSO_WM_SPECIAL_SOURCE" val="bdnull"/>
</p:tagLst>
</file>

<file path=ppt/tags/tag28.xml><?xml version="1.0" encoding="utf-8"?>
<p:tagLst xmlns:p="http://schemas.openxmlformats.org/presentationml/2006/main">
  <p:tag name="ISLIDE.ICON" val="#405094;"/>
  <p:tag name="KSO_WM_SPECIAL_SOURCE" val="bdnull"/>
</p:tagLst>
</file>

<file path=ppt/tags/tag29.xml><?xml version="1.0" encoding="utf-8"?>
<p:tagLst xmlns:p="http://schemas.openxmlformats.org/presentationml/2006/main">
  <p:tag name="ISLIDE.ICON" val="#405094;"/>
  <p:tag name="KSO_WM_SPECIAL_SOURCE" val="bdnull"/>
</p:tagLst>
</file>

<file path=ppt/tags/tag30.xml><?xml version="1.0" encoding="utf-8"?>
<p:tagLst xmlns:p="http://schemas.openxmlformats.org/presentationml/2006/main">
  <p:tag name="ISLIDE.ICON" val="#405094;"/>
  <p:tag name="KSO_WM_SPECIAL_SOURCE" val="bdnull"/>
</p:tagLst>
</file>

<file path=ppt/tags/tag31.xml><?xml version="1.0" encoding="utf-8"?>
<p:tagLst xmlns:p="http://schemas.openxmlformats.org/presentationml/2006/main">
  <p:tag name="ISLIDE.ICON" val="#405094;"/>
  <p:tag name="KSO_WM_SPECIAL_SOURCE" val="bdnull"/>
</p:tagLst>
</file>

<file path=ppt/tags/tag32.xml><?xml version="1.0" encoding="utf-8"?>
<p:tagLst xmlns:p="http://schemas.openxmlformats.org/presentationml/2006/main">
  <p:tag name="ISLIDE.ICON" val="#405094;"/>
  <p:tag name="KSO_WM_SPECIAL_SOURCE" val="bdnull"/>
</p:tagLst>
</file>

<file path=ppt/tags/tag33.xml><?xml version="1.0" encoding="utf-8"?>
<p:tagLst xmlns:p="http://schemas.openxmlformats.org/presentationml/2006/main">
  <p:tag name="ISLIDE.ICON" val="#405094;"/>
  <p:tag name="KSO_WM_SPECIAL_SOURCE" val="bdnull"/>
</p:tagLst>
</file>

<file path=ppt/tags/tag34.xml><?xml version="1.0" encoding="utf-8"?>
<p:tagLst xmlns:p="http://schemas.openxmlformats.org/presentationml/2006/main">
  <p:tag name="ISLIDE.ICON" val="#405094;"/>
  <p:tag name="KSO_WM_SPECIAL_SOURCE" val="bdnull"/>
</p:tagLst>
</file>

<file path=ppt/tags/tag35.xml><?xml version="1.0" encoding="utf-8"?>
<p:tagLst xmlns:p="http://schemas.openxmlformats.org/presentationml/2006/main">
  <p:tag name="ISLIDE.ICON" val="#405094;"/>
  <p:tag name="KSO_WM_SPECIAL_SOURCE" val="bdnull"/>
</p:tagLst>
</file>

<file path=ppt/tags/tag36.xml><?xml version="1.0" encoding="utf-8"?>
<p:tagLst xmlns:p="http://schemas.openxmlformats.org/presentationml/2006/main">
  <p:tag name="ISLIDE.ICON" val="#405094;"/>
  <p:tag name="KSO_WM_SPECIAL_SOURCE" val="bdnull"/>
</p:tagLst>
</file>

<file path=ppt/tags/tag37.xml><?xml version="1.0" encoding="utf-8"?>
<p:tagLst xmlns:p="http://schemas.openxmlformats.org/presentationml/2006/main">
  <p:tag name="ISLIDE.ICON" val="#405094;"/>
  <p:tag name="KSO_WM_SPECIAL_SOURCE" val="bdnull"/>
</p:tagLst>
</file>

<file path=ppt/tags/tag38.xml><?xml version="1.0" encoding="utf-8"?>
<p:tagLst xmlns:p="http://schemas.openxmlformats.org/presentationml/2006/main">
  <p:tag name="ISLIDE.ICON" val="#405094;"/>
  <p:tag name="KSO_WM_SPECIAL_SOURCE" val="bdnull"/>
</p:tagLst>
</file>

<file path=ppt/tags/tag39.xml><?xml version="1.0" encoding="utf-8"?>
<p:tagLst xmlns:p="http://schemas.openxmlformats.org/presentationml/2006/main">
  <p:tag name="ISLIDE.ICON" val="#405094;"/>
  <p:tag name="KSO_WM_SPECIAL_SOURCE" val="bdnull"/>
</p:tagLst>
</file>

<file path=ppt/tags/tag40.xml><?xml version="1.0" encoding="utf-8"?>
<p:tagLst xmlns:p="http://schemas.openxmlformats.org/presentationml/2006/main">
  <p:tag name="ISLIDE.ICON" val="#405094;"/>
  <p:tag name="KSO_WM_SPECIAL_SOURCE" val="bdnull"/>
</p:tagLst>
</file>

<file path=ppt/tags/tag41.xml><?xml version="1.0" encoding="utf-8"?>
<p:tagLst xmlns:p="http://schemas.openxmlformats.org/presentationml/2006/main">
  <p:tag name="ISLIDE.ICON" val="#405094;"/>
  <p:tag name="KSO_WM_SPECIAL_SOURCE" val="bdnull"/>
</p:tagLst>
</file>

<file path=ppt/tags/tag42.xml><?xml version="1.0" encoding="utf-8"?>
<p:tagLst xmlns:p="http://schemas.openxmlformats.org/presentationml/2006/main">
  <p:tag name="ISLIDE.ICON" val="#405094;"/>
  <p:tag name="KSO_WM_SPECIAL_SOURCE" val="bdnull"/>
</p:tagLst>
</file>

<file path=ppt/tags/tag43.xml><?xml version="1.0" encoding="utf-8"?>
<p:tagLst xmlns:p="http://schemas.openxmlformats.org/presentationml/2006/main">
  <p:tag name="ISLIDE.ICON" val="#405094;"/>
  <p:tag name="KSO_WM_SPECIAL_SOURCE" val="bdnull"/>
</p:tagLst>
</file>

<file path=ppt/tags/tag44.xml><?xml version="1.0" encoding="utf-8"?>
<p:tagLst xmlns:p="http://schemas.openxmlformats.org/presentationml/2006/main">
  <p:tag name="ISLIDE.ICON" val="#405094;"/>
  <p:tag name="KSO_WM_SPECIAL_SOURCE" val="bdnull"/>
</p:tagLst>
</file>

<file path=ppt/tags/tag45.xml><?xml version="1.0" encoding="utf-8"?>
<p:tagLst xmlns:p="http://schemas.openxmlformats.org/presentationml/2006/main">
  <p:tag name="ISLIDE.ICON" val="#405094;"/>
  <p:tag name="KSO_WM_SPECIAL_SOURCE" val="bdnull"/>
</p:tagLst>
</file>

<file path=ppt/tags/tag46.xml><?xml version="1.0" encoding="utf-8"?>
<p:tagLst xmlns:p="http://schemas.openxmlformats.org/presentationml/2006/main">
  <p:tag name="ISLIDE.ICON" val="#405094;"/>
  <p:tag name="KSO_WM_SPECIAL_SOURCE" val="bdnull"/>
</p:tagLst>
</file>

<file path=ppt/tags/tag47.xml><?xml version="1.0" encoding="utf-8"?>
<p:tagLst xmlns:p="http://schemas.openxmlformats.org/presentationml/2006/main">
  <p:tag name="ISLIDE.ICON" val="#405094;"/>
  <p:tag name="KSO_WM_SPECIAL_SOURCE" val="bdnull"/>
</p:tagLst>
</file>

<file path=ppt/tags/tag48.xml><?xml version="1.0" encoding="utf-8"?>
<p:tagLst xmlns:p="http://schemas.openxmlformats.org/presentationml/2006/main">
  <p:tag name="ISLIDE.ICON" val="#405094;"/>
  <p:tag name="KSO_WM_SPECIAL_SOURCE" val="bdnull"/>
</p:tagLst>
</file>

<file path=ppt/tags/tag49.xml><?xml version="1.0" encoding="utf-8"?>
<p:tagLst xmlns:p="http://schemas.openxmlformats.org/presentationml/2006/main">
  <p:tag name="ISLIDE.ICON" val="#405094;"/>
  <p:tag name="KSO_WM_SPECIAL_SOURCE" val="bdnull"/>
</p:tagLst>
</file>

<file path=ppt/tags/tag50.xml><?xml version="1.0" encoding="utf-8"?>
<p:tagLst xmlns:p="http://schemas.openxmlformats.org/presentationml/2006/main">
  <p:tag name="ISLIDE.ICON" val="#405094;"/>
  <p:tag name="KSO_WM_SPECIAL_SOURCE" val="bdnull"/>
</p:tagLst>
</file>

<file path=ppt/tags/tag51.xml><?xml version="1.0" encoding="utf-8"?>
<p:tagLst xmlns:p="http://schemas.openxmlformats.org/presentationml/2006/main">
  <p:tag name="ISLIDE.ICON" val="#405094;"/>
  <p:tag name="KSO_WM_SPECIAL_SOURCE" val="bdnull"/>
</p:tagLst>
</file>

<file path=ppt/tags/tag52.xml><?xml version="1.0" encoding="utf-8"?>
<p:tagLst xmlns:p="http://schemas.openxmlformats.org/presentationml/2006/main">
  <p:tag name="ISLIDE.ICON" val="#405094;"/>
  <p:tag name="KSO_WM_SPECIAL_SOURCE" val="bdnull"/>
</p:tagLst>
</file>

<file path=ppt/tags/tag53.xml><?xml version="1.0" encoding="utf-8"?>
<p:tagLst xmlns:p="http://schemas.openxmlformats.org/presentationml/2006/main">
  <p:tag name="ISLIDE.ICON" val="#405094;"/>
  <p:tag name="KSO_WM_SPECIAL_SOURCE" val="bdnull"/>
</p:tagLst>
</file>

<file path=ppt/tags/tag54.xml><?xml version="1.0" encoding="utf-8"?>
<p:tagLst xmlns:p="http://schemas.openxmlformats.org/presentationml/2006/main">
  <p:tag name="ISLIDE.ICON" val="#405094;"/>
  <p:tag name="KSO_WM_SPECIAL_SOURCE" val="bdnull"/>
</p:tagLst>
</file>

<file path=ppt/tags/tag55.xml><?xml version="1.0" encoding="utf-8"?>
<p:tagLst xmlns:p="http://schemas.openxmlformats.org/presentationml/2006/main">
  <p:tag name="ISLIDE.ICON" val="#405094;"/>
  <p:tag name="KSO_WM_SPECIAL_SOURCE" val="bdnull"/>
</p:tagLst>
</file>

<file path=ppt/tags/tag56.xml><?xml version="1.0" encoding="utf-8"?>
<p:tagLst xmlns:p="http://schemas.openxmlformats.org/presentationml/2006/main">
  <p:tag name="ISLIDE.ICON" val="#405094;"/>
  <p:tag name="KSO_WM_SPECIAL_SOURCE" val="bdnull"/>
</p:tagLst>
</file>

<file path=ppt/tags/tag57.xml><?xml version="1.0" encoding="utf-8"?>
<p:tagLst xmlns:p="http://schemas.openxmlformats.org/presentationml/2006/main">
  <p:tag name="ISLIDE.ICON" val="#405094;"/>
  <p:tag name="KSO_WM_SPECIAL_SOURCE" val="bdnull"/>
</p:tagLst>
</file>

<file path=ppt/tags/tag58.xml><?xml version="1.0" encoding="utf-8"?>
<p:tagLst xmlns:p="http://schemas.openxmlformats.org/presentationml/2006/main">
  <p:tag name="ISLIDE.ICON" val="#405094;"/>
  <p:tag name="KSO_WM_SPECIAL_SOURCE" val="bdnull"/>
</p:tagLst>
</file>

<file path=ppt/tags/tag59.xml><?xml version="1.0" encoding="utf-8"?>
<p:tagLst xmlns:p="http://schemas.openxmlformats.org/presentationml/2006/main">
  <p:tag name="ISLIDE.ICON" val="#405094;"/>
  <p:tag name="KSO_WM_SPECIAL_SOURCE" val="bdnull"/>
</p:tagLst>
</file>

<file path=ppt/tags/tag60.xml><?xml version="1.0" encoding="utf-8"?>
<p:tagLst xmlns:p="http://schemas.openxmlformats.org/presentationml/2006/main">
  <p:tag name="ISLIDE.ICON" val="#405094;"/>
  <p:tag name="KSO_WM_SPECIAL_SOURCE" val="bdnull"/>
</p:tagLst>
</file>

<file path=ppt/tags/tag61.xml><?xml version="1.0" encoding="utf-8"?>
<p:tagLst xmlns:p="http://schemas.openxmlformats.org/presentationml/2006/main">
  <p:tag name="ISLIDE.ICON" val="#405094;"/>
  <p:tag name="KSO_WM_SPECIAL_SOURCE" val="bdnull"/>
</p:tagLst>
</file>

<file path=ppt/tags/tag62.xml><?xml version="1.0" encoding="utf-8"?>
<p:tagLst xmlns:p="http://schemas.openxmlformats.org/presentationml/2006/main">
  <p:tag name="ISLIDE.ICON" val="#405094;"/>
  <p:tag name="KSO_WM_SPECIAL_SOURCE" val="bdnull"/>
</p:tagLst>
</file>

<file path=ppt/tags/tag63.xml><?xml version="1.0" encoding="utf-8"?>
<p:tagLst xmlns:p="http://schemas.openxmlformats.org/presentationml/2006/main">
  <p:tag name="ISLIDE.ICON" val="#405094;"/>
  <p:tag name="KSO_WM_SPECIAL_SOURCE" val="bdnull"/>
</p:tagLst>
</file>

<file path=ppt/tags/tag64.xml><?xml version="1.0" encoding="utf-8"?>
<p:tagLst xmlns:p="http://schemas.openxmlformats.org/presentationml/2006/main">
  <p:tag name="ISLIDE.ICON" val="#405094;"/>
  <p:tag name="KSO_WM_SPECIAL_SOURCE" val="bdnull"/>
</p:tagLst>
</file>

<file path=ppt/tags/tag65.xml><?xml version="1.0" encoding="utf-8"?>
<p:tagLst xmlns:p="http://schemas.openxmlformats.org/presentationml/2006/main">
  <p:tag name="KSO_WM_SPECIAL_SOURCE" val="bdnull"/>
</p:tagLst>
</file>

<file path=ppt/tags/tag66.xml><?xml version="1.0" encoding="utf-8"?>
<p:tagLst xmlns:p="http://schemas.openxmlformats.org/presentationml/2006/main">
  <p:tag name="KSO_DOCER_TEMPLATE_OPEN_ONCE_MARK" val="1"/>
  <p:tag name="COMMONDATA" val="eyJjb3VudCI6MjksImhkaWQiOiJhNmY2NzIxZDg1ZmRkZWY0YjNkNjlmZjQ4NzU4MTFhYSIsInVzZXJDb3VudCI6MX0="/>
  <p:tag name="KSO_WPP_MARK_KEY" val="08c7ccec-0fc5-42ba-84ab-7fa91290d5f3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haj0n5g">
      <a:majorFont>
        <a:latin typeface="Arial"/>
        <a:ea typeface="阿里巴巴普惠体"/>
        <a:cs typeface=""/>
      </a:majorFont>
      <a:minorFont>
        <a:latin typeface="Arial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haj0n5g">
      <a:majorFont>
        <a:latin typeface="Arial"/>
        <a:ea typeface="阿里巴巴普惠体"/>
        <a:cs typeface=""/>
      </a:majorFont>
      <a:minorFont>
        <a:latin typeface="Arial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3501</Words>
  <PresentationFormat>宽屏</PresentationFormat>
  <Paragraphs>584</Paragraphs>
  <Slides>61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61</vt:i4>
      </vt:variant>
    </vt:vector>
  </HeadingPairs>
  <TitlesOfParts>
    <vt:vector size="74" baseType="lpstr">
      <vt:lpstr>Arial</vt:lpstr>
      <vt:lpstr>宋体</vt:lpstr>
      <vt:lpstr>Wingdings</vt:lpstr>
      <vt:lpstr>阿里巴巴普惠体</vt:lpstr>
      <vt:lpstr>Calibri</vt:lpstr>
      <vt:lpstr>微软雅黑</vt:lpstr>
      <vt:lpstr>Arial Unicode MS</vt:lpstr>
      <vt:lpstr>Arial</vt:lpstr>
      <vt:lpstr>Segoe UI</vt:lpstr>
      <vt:lpstr>Open Sans</vt:lpstr>
      <vt:lpstr>Segoe Print</vt:lpstr>
      <vt:lpstr>ppt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2023-01-20T13:07:00Z</dcterms:created>
  <dcterms:modified xsi:type="dcterms:W3CDTF">2023-02-10T06:17:57Z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3547A44C93EF492AB988763B263BA6B5</vt:lpwstr>
  </property>
  <property fmtid="{D5CDD505-2E9C-101B-9397-08002B2CF9AE}" pid="3" name="KSOProductBuildVer">
    <vt:lpwstr>2052-11.1.0.13703</vt:lpwstr>
  </property>
  <property fmtid="{D5CDD505-2E9C-101B-9397-08002B2CF9AE}" pid="4" name="KSOTemplateUUID">
    <vt:lpwstr>v1.0_mb_wlLwSO4xJRagRN8Ij/1EzA==</vt:lpwstr>
  </property>
  <property fmtid="{D5CDD505-2E9C-101B-9397-08002B2CF9AE}" pid="5" name="NXPowerLiteLastOptimized">
    <vt:lpwstr>9305921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