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y="6840538" cx="13679488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Sheng, Stanley CN ." initials="SSC." lastIdx="1" clrIdx="0"/>
  <p:cmAuthor id="2" name="isakoff" initials="i" lastIdx="1" clrIdx="0"/>
  <p:cmAuthor id="3" name="PPTer_Tang" initials="P" lastIdx="1" clrIdx="0"/>
  <p:cmAuthor id="4" name="作者" initials="A" lastIdx="0" clrIdx="1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A0970"/>
    <a:srgbClr val="F84504"/>
    <a:srgbClr val="081DB1"/>
    <a:srgbClr val="F7C6DD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7992" autoAdjust="0"/>
    <p:restoredTop sz="94660"/>
  </p:normalViewPr>
  <p:slideViewPr>
    <p:cSldViewPr snapToGrid="0">
      <p:cViewPr>
        <p:scale>
          <a:sx n="50" d="100"/>
          <a:sy n="50" d="100"/>
        </p:scale>
        <p:origin x="-566" y="-878"/>
      </p:cViewPr>
      <p:guideLst>
        <p:guide orient="horz" pos="2154"/>
        <p:guide pos="43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commentAuthors" Target="commentAuthors.xml"/><Relationship Id="rId24" Type="http://schemas.openxmlformats.org/officeDocument/2006/relationships/theme" Target="theme/theme1.xml"/></Relationships>
</file>

<file path=ppt/handoutMasters/_rels/handout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31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0F9B84EA-7D68-4D60-9CB1-D50884785D1C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732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33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D4E0FC9-F1F8-4FAE-9988-3BA365CFD46F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</p:handoutMaster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25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D2A48B96-639E-45A3-A0BA-2464DFDB1FAA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726" name="幻灯片图像占位符 3"/>
          <p:cNvSpPr>
            <a:spLocks noChangeAspect="1" noRot="1" noGrp="1"/>
          </p:cNvSpPr>
          <p:nvPr>
            <p:ph type="sldImg" idx="2"/>
          </p:nvPr>
        </p:nvSpPr>
        <p:spPr>
          <a:xfrm>
            <a:off x="343186" y="1143000"/>
            <a:ext cx="6171627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altLang="en-US" lang="zh-CN"/>
          </a:p>
        </p:txBody>
      </p:sp>
      <p:sp>
        <p:nvSpPr>
          <p:cNvPr id="1048727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altLang="en-US" lang="zh-CN" smtClean="0"/>
              <a:t>单击此处编辑母版文本样式</a:t>
            </a:r>
          </a:p>
          <a:p>
            <a:pPr lvl="1"/>
            <a:r>
              <a:rPr altLang="en-US" lang="zh-CN" smtClean="0"/>
              <a:t>第二级</a:t>
            </a:r>
          </a:p>
          <a:p>
            <a:pPr lvl="2"/>
            <a:r>
              <a:rPr altLang="en-US" lang="zh-CN" smtClean="0"/>
              <a:t>第三级</a:t>
            </a:r>
          </a:p>
          <a:p>
            <a:pPr lvl="3"/>
            <a:r>
              <a:rPr altLang="en-US" lang="zh-CN" smtClean="0"/>
              <a:t>第四级</a:t>
            </a:r>
          </a:p>
          <a:p>
            <a:pPr lvl="4"/>
            <a:r>
              <a:rPr altLang="en-US" lang="zh-CN" smtClean="0"/>
              <a:t>第五级</a:t>
            </a:r>
            <a:endParaRPr altLang="en-US" lang="zh-CN"/>
          </a:p>
        </p:txBody>
      </p:sp>
      <p:sp>
        <p:nvSpPr>
          <p:cNvPr id="1048728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altLang="en-US" lang="zh-CN"/>
          </a:p>
        </p:txBody>
      </p:sp>
      <p:sp>
        <p:nvSpPr>
          <p:cNvPr id="1048729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A6837353-30EB-4A48-80EB-173D804AEF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幻灯片图像占位符 1"/>
          <p:cNvSpPr>
            <a:spLocks noChangeAspect="1" noRot="1" noGrp="1"/>
          </p:cNvSpPr>
          <p:nvPr>
            <p:ph type="sldImg" idx="2"/>
          </p:nvPr>
        </p:nvSpPr>
        <p:spPr/>
      </p:sp>
      <p:sp>
        <p:nvSpPr>
          <p:cNvPr id="1048651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altLang="en-US"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标题幻灯片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 hasCustomPrompt="1"/>
          </p:nvPr>
        </p:nvSpPr>
        <p:spPr>
          <a:xfrm>
            <a:off x="1709936" y="1119505"/>
            <a:ext cx="10259616" cy="2381521"/>
          </a:xfrm>
        </p:spPr>
        <p:txBody>
          <a:bodyPr anchor="b"/>
          <a:lstStyle>
            <a:lvl1pPr algn="ctr">
              <a:defRPr sz="5985"/>
            </a:lvl1pPr>
          </a:lstStyle>
          <a:p>
            <a:r>
              <a:rPr altLang="en-US" lang="zh-CN"/>
              <a:t>更多方案资料关注公众号：精英策划圈</a:t>
            </a:r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709936" y="3592866"/>
            <a:ext cx="10259616" cy="1651546"/>
          </a:xfrm>
        </p:spPr>
        <p:txBody>
          <a:bodyPr/>
          <a:lstStyle>
            <a:lvl1pPr algn="ctr" indent="0" marL="0">
              <a:buNone/>
              <a:defRPr sz="2395"/>
            </a:lvl1pPr>
            <a:lvl2pPr algn="ctr" indent="0" marL="455930">
              <a:buNone/>
              <a:defRPr sz="1995"/>
            </a:lvl2pPr>
            <a:lvl3pPr algn="ctr" indent="0" marL="911860">
              <a:buNone/>
              <a:defRPr sz="1795"/>
            </a:lvl3pPr>
            <a:lvl4pPr algn="ctr" indent="0" marL="1368425">
              <a:buNone/>
              <a:defRPr sz="1595"/>
            </a:lvl4pPr>
            <a:lvl5pPr algn="ctr" indent="0" marL="1824355">
              <a:buNone/>
              <a:defRPr sz="1595"/>
            </a:lvl5pPr>
            <a:lvl6pPr algn="ctr" indent="0" marL="2280285">
              <a:buNone/>
              <a:defRPr sz="1595"/>
            </a:lvl6pPr>
            <a:lvl7pPr algn="ctr" indent="0" marL="2736215">
              <a:buNone/>
              <a:defRPr sz="1595"/>
            </a:lvl7pPr>
            <a:lvl8pPr algn="ctr" indent="0" marL="3192145">
              <a:buNone/>
              <a:defRPr sz="1595"/>
            </a:lvl8pPr>
            <a:lvl9pPr algn="ctr" indent="0" marL="3648710">
              <a:buNone/>
              <a:defRPr sz="1595"/>
            </a:lvl9pPr>
          </a:lstStyle>
          <a:p>
            <a:r>
              <a:rPr altLang="en-US" lang="zh-CN"/>
              <a:t>单击此处编辑母版副标题样式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标题和内容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6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节标题"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itle 1"/>
          <p:cNvSpPr>
            <a:spLocks noGrp="1"/>
          </p:cNvSpPr>
          <p:nvPr>
            <p:ph type="title"/>
          </p:nvPr>
        </p:nvSpPr>
        <p:spPr>
          <a:xfrm>
            <a:off x="933340" y="1705385"/>
            <a:ext cx="11798558" cy="2845473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97" name="Text Placeholder 2"/>
          <p:cNvSpPr>
            <a:spLocks noGrp="1"/>
          </p:cNvSpPr>
          <p:nvPr>
            <p:ph type="body" idx="1"/>
          </p:nvPr>
        </p:nvSpPr>
        <p:spPr>
          <a:xfrm>
            <a:off x="933340" y="4577778"/>
            <a:ext cx="11798558" cy="1496367"/>
          </a:xfrm>
        </p:spPr>
        <p:txBody>
          <a:bodyPr/>
          <a:lstStyle>
            <a:lvl1pPr indent="0" marL="0">
              <a:buNone/>
              <a:defRPr sz="2395">
                <a:solidFill>
                  <a:schemeClr val="tx1">
                    <a:tint val="75000"/>
                  </a:schemeClr>
                </a:solidFill>
              </a:defRPr>
            </a:lvl1pPr>
            <a:lvl2pPr indent="0" marL="45593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indent="0" marL="91186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indent="0" marL="1368425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4pPr>
            <a:lvl5pPr indent="0" marL="1824355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5pPr>
            <a:lvl6pPr indent="0" marL="2280285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6pPr>
            <a:lvl7pPr indent="0" marL="2736215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7pPr>
            <a:lvl8pPr indent="0" marL="3192145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8pPr>
            <a:lvl9pPr indent="0" marL="3648710">
              <a:buNone/>
              <a:defRPr sz="15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9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69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两栏内容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702" name="Content Placeholder 2"/>
          <p:cNvSpPr>
            <a:spLocks noGrp="1"/>
          </p:cNvSpPr>
          <p:nvPr>
            <p:ph sz="half" idx="1"/>
          </p:nvPr>
        </p:nvSpPr>
        <p:spPr>
          <a:xfrm>
            <a:off x="940465" y="1820976"/>
            <a:ext cx="5813782" cy="4340259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703" name="Content Placeholder 3"/>
          <p:cNvSpPr>
            <a:spLocks noGrp="1"/>
          </p:cNvSpPr>
          <p:nvPr>
            <p:ph sz="half" idx="2"/>
          </p:nvPr>
        </p:nvSpPr>
        <p:spPr>
          <a:xfrm>
            <a:off x="6925241" y="1820976"/>
            <a:ext cx="5813782" cy="4340259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70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70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0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比较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Title 1"/>
          <p:cNvSpPr>
            <a:spLocks noGrp="1"/>
          </p:cNvSpPr>
          <p:nvPr>
            <p:ph type="title"/>
          </p:nvPr>
        </p:nvSpPr>
        <p:spPr>
          <a:xfrm>
            <a:off x="942247" y="364196"/>
            <a:ext cx="11798558" cy="1322188"/>
          </a:xfrm>
        </p:spPr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708" name="Text Placeholder 2"/>
          <p:cNvSpPr>
            <a:spLocks noGrp="1"/>
          </p:cNvSpPr>
          <p:nvPr>
            <p:ph type="body" idx="1"/>
          </p:nvPr>
        </p:nvSpPr>
        <p:spPr>
          <a:xfrm>
            <a:off x="942247" y="1676882"/>
            <a:ext cx="5787064" cy="821814"/>
          </a:xfrm>
        </p:spPr>
        <p:txBody>
          <a:bodyPr anchor="b"/>
          <a:lstStyle>
            <a:lvl1pPr indent="0" marL="0">
              <a:buNone/>
              <a:defRPr b="1" sz="2395"/>
            </a:lvl1pPr>
            <a:lvl2pPr indent="0" marL="455930">
              <a:buNone/>
              <a:defRPr b="1" sz="1995"/>
            </a:lvl2pPr>
            <a:lvl3pPr indent="0" marL="911860">
              <a:buNone/>
              <a:defRPr b="1" sz="1795"/>
            </a:lvl3pPr>
            <a:lvl4pPr indent="0" marL="1368425">
              <a:buNone/>
              <a:defRPr b="1" sz="1595"/>
            </a:lvl4pPr>
            <a:lvl5pPr indent="0" marL="1824355">
              <a:buNone/>
              <a:defRPr b="1" sz="1595"/>
            </a:lvl5pPr>
            <a:lvl6pPr indent="0" marL="2280285">
              <a:buNone/>
              <a:defRPr b="1" sz="1595"/>
            </a:lvl6pPr>
            <a:lvl7pPr indent="0" marL="2736215">
              <a:buNone/>
              <a:defRPr b="1" sz="1595"/>
            </a:lvl7pPr>
            <a:lvl8pPr indent="0" marL="3192145">
              <a:buNone/>
              <a:defRPr b="1" sz="1595"/>
            </a:lvl8pPr>
            <a:lvl9pPr indent="0" marL="3648710">
              <a:buNone/>
              <a:defRPr b="1" sz="1595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709" name="Content Placeholder 3"/>
          <p:cNvSpPr>
            <a:spLocks noGrp="1"/>
          </p:cNvSpPr>
          <p:nvPr>
            <p:ph sz="half" idx="2"/>
          </p:nvPr>
        </p:nvSpPr>
        <p:spPr>
          <a:xfrm>
            <a:off x="942247" y="2498697"/>
            <a:ext cx="5787064" cy="3675206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71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25241" y="1676882"/>
            <a:ext cx="5815564" cy="821814"/>
          </a:xfrm>
        </p:spPr>
        <p:txBody>
          <a:bodyPr anchor="b"/>
          <a:lstStyle>
            <a:lvl1pPr indent="0" marL="0">
              <a:buNone/>
              <a:defRPr b="1" sz="2395"/>
            </a:lvl1pPr>
            <a:lvl2pPr indent="0" marL="455930">
              <a:buNone/>
              <a:defRPr b="1" sz="1995"/>
            </a:lvl2pPr>
            <a:lvl3pPr indent="0" marL="911860">
              <a:buNone/>
              <a:defRPr b="1" sz="1795"/>
            </a:lvl3pPr>
            <a:lvl4pPr indent="0" marL="1368425">
              <a:buNone/>
              <a:defRPr b="1" sz="1595"/>
            </a:lvl4pPr>
            <a:lvl5pPr indent="0" marL="1824355">
              <a:buNone/>
              <a:defRPr b="1" sz="1595"/>
            </a:lvl5pPr>
            <a:lvl6pPr indent="0" marL="2280285">
              <a:buNone/>
              <a:defRPr b="1" sz="1595"/>
            </a:lvl6pPr>
            <a:lvl7pPr indent="0" marL="2736215">
              <a:buNone/>
              <a:defRPr b="1" sz="1595"/>
            </a:lvl7pPr>
            <a:lvl8pPr indent="0" marL="3192145">
              <a:buNone/>
              <a:defRPr b="1" sz="1595"/>
            </a:lvl8pPr>
            <a:lvl9pPr indent="0" marL="3648710">
              <a:buNone/>
              <a:defRPr b="1" sz="1595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711" name="Content Placeholder 5"/>
          <p:cNvSpPr>
            <a:spLocks noGrp="1"/>
          </p:cNvSpPr>
          <p:nvPr>
            <p:ph sz="quarter" idx="4"/>
          </p:nvPr>
        </p:nvSpPr>
        <p:spPr>
          <a:xfrm>
            <a:off x="6925241" y="2498697"/>
            <a:ext cx="5815564" cy="3675206"/>
          </a:xfrm>
        </p:spPr>
        <p:txBody>
          <a:bodyPr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71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71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仅标题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7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67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7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空白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71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内容与标题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1"/>
          <p:cNvSpPr>
            <a:spLocks noGrp="1"/>
          </p:cNvSpPr>
          <p:nvPr>
            <p:ph type="title"/>
          </p:nvPr>
        </p:nvSpPr>
        <p:spPr>
          <a:xfrm>
            <a:off x="942247" y="456036"/>
            <a:ext cx="4411991" cy="1596126"/>
          </a:xfrm>
        </p:spPr>
        <p:txBody>
          <a:bodyPr anchor="b"/>
          <a:lstStyle>
            <a:lvl1pPr>
              <a:defRPr sz="319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719" name="Content Placeholder 2"/>
          <p:cNvSpPr>
            <a:spLocks noGrp="1"/>
          </p:cNvSpPr>
          <p:nvPr>
            <p:ph idx="1"/>
          </p:nvPr>
        </p:nvSpPr>
        <p:spPr>
          <a:xfrm>
            <a:off x="5815564" y="984911"/>
            <a:ext cx="6925241" cy="4861216"/>
          </a:xfrm>
        </p:spPr>
        <p:txBody>
          <a:bodyPr/>
          <a:lstStyle>
            <a:lvl1pPr>
              <a:defRPr sz="3190"/>
            </a:lvl1pPr>
            <a:lvl2pPr>
              <a:defRPr sz="2795"/>
            </a:lvl2pPr>
            <a:lvl3pPr>
              <a:defRPr sz="2395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720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247" y="2052161"/>
            <a:ext cx="4411991" cy="3801883"/>
          </a:xfrm>
        </p:spPr>
        <p:txBody>
          <a:bodyPr/>
          <a:lstStyle>
            <a:lvl1pPr indent="0" marL="0">
              <a:buNone/>
              <a:defRPr sz="1595"/>
            </a:lvl1pPr>
            <a:lvl2pPr indent="0" marL="455930">
              <a:buNone/>
              <a:defRPr sz="1395"/>
            </a:lvl2pPr>
            <a:lvl3pPr indent="0" marL="911860">
              <a:buNone/>
              <a:defRPr sz="1195"/>
            </a:lvl3pPr>
            <a:lvl4pPr indent="0" marL="1368425">
              <a:buNone/>
              <a:defRPr sz="1000"/>
            </a:lvl4pPr>
            <a:lvl5pPr indent="0" marL="1824355">
              <a:buNone/>
              <a:defRPr sz="1000"/>
            </a:lvl5pPr>
            <a:lvl6pPr indent="0" marL="2280285">
              <a:buNone/>
              <a:defRPr sz="1000"/>
            </a:lvl6pPr>
            <a:lvl7pPr indent="0" marL="2736215">
              <a:buNone/>
              <a:defRPr sz="1000"/>
            </a:lvl7pPr>
            <a:lvl8pPr indent="0" marL="3192145">
              <a:buNone/>
              <a:defRPr sz="1000"/>
            </a:lvl8pPr>
            <a:lvl9pPr indent="0" marL="364871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72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7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7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图片与标题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>
          <a:xfrm>
            <a:off x="942247" y="456036"/>
            <a:ext cx="4411991" cy="1596126"/>
          </a:xfrm>
        </p:spPr>
        <p:txBody>
          <a:bodyPr anchor="b"/>
          <a:lstStyle>
            <a:lvl1pPr>
              <a:defRPr sz="3190"/>
            </a:lvl1pPr>
          </a:lstStyle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8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815564" y="984911"/>
            <a:ext cx="6925241" cy="4861216"/>
          </a:xfrm>
        </p:spPr>
        <p:txBody>
          <a:bodyPr anchor="t"/>
          <a:lstStyle>
            <a:lvl1pPr indent="0" marL="0">
              <a:buNone/>
              <a:defRPr sz="3190"/>
            </a:lvl1pPr>
            <a:lvl2pPr indent="0" marL="455930">
              <a:buNone/>
              <a:defRPr sz="2795"/>
            </a:lvl2pPr>
            <a:lvl3pPr indent="0" marL="911860">
              <a:buNone/>
              <a:defRPr sz="2395"/>
            </a:lvl3pPr>
            <a:lvl4pPr indent="0" marL="1368425">
              <a:buNone/>
              <a:defRPr sz="1995"/>
            </a:lvl4pPr>
            <a:lvl5pPr indent="0" marL="1824355">
              <a:buNone/>
              <a:defRPr sz="1995"/>
            </a:lvl5pPr>
            <a:lvl6pPr indent="0" marL="2280285">
              <a:buNone/>
              <a:defRPr sz="1995"/>
            </a:lvl6pPr>
            <a:lvl7pPr indent="0" marL="2736215">
              <a:buNone/>
              <a:defRPr sz="1995"/>
            </a:lvl7pPr>
            <a:lvl8pPr indent="0" marL="3192145">
              <a:buNone/>
              <a:defRPr sz="1995"/>
            </a:lvl8pPr>
            <a:lvl9pPr indent="0" marL="3648710">
              <a:buNone/>
              <a:defRPr sz="1995"/>
            </a:lvl9pPr>
          </a:lstStyle>
          <a:p>
            <a:r>
              <a:rPr altLang="en-US" lang="zh-CN"/>
              <a:t>单击图标添加图片</a:t>
            </a:r>
            <a:endParaRPr dirty="0" lang="en-US"/>
          </a:p>
        </p:txBody>
      </p:sp>
      <p:sp>
        <p:nvSpPr>
          <p:cNvPr id="1048687" name="Text Placeholder 3"/>
          <p:cNvSpPr>
            <a:spLocks noGrp="1"/>
          </p:cNvSpPr>
          <p:nvPr>
            <p:ph type="body" sz="half" idx="2"/>
          </p:nvPr>
        </p:nvSpPr>
        <p:spPr>
          <a:xfrm>
            <a:off x="942247" y="2052161"/>
            <a:ext cx="4411991" cy="3801883"/>
          </a:xfrm>
        </p:spPr>
        <p:txBody>
          <a:bodyPr/>
          <a:lstStyle>
            <a:lvl1pPr indent="0" marL="0">
              <a:buNone/>
              <a:defRPr sz="1595"/>
            </a:lvl1pPr>
            <a:lvl2pPr indent="0" marL="455930">
              <a:buNone/>
              <a:defRPr sz="1395"/>
            </a:lvl2pPr>
            <a:lvl3pPr indent="0" marL="911860">
              <a:buNone/>
              <a:defRPr sz="1195"/>
            </a:lvl3pPr>
            <a:lvl4pPr indent="0" marL="1368425">
              <a:buNone/>
              <a:defRPr sz="1000"/>
            </a:lvl4pPr>
            <a:lvl5pPr indent="0" marL="1824355">
              <a:buNone/>
              <a:defRPr sz="1000"/>
            </a:lvl5pPr>
            <a:lvl6pPr indent="0" marL="2280285">
              <a:buNone/>
              <a:defRPr sz="1000"/>
            </a:lvl6pPr>
            <a:lvl7pPr indent="0" marL="2736215">
              <a:buNone/>
              <a:defRPr sz="1000"/>
            </a:lvl7pPr>
            <a:lvl8pPr indent="0" marL="3192145">
              <a:buNone/>
              <a:defRPr sz="1000"/>
            </a:lvl8pPr>
            <a:lvl9pPr indent="0" marL="3648710">
              <a:buNone/>
              <a:defRPr sz="1000"/>
            </a:lvl9pPr>
          </a:lstStyle>
          <a:p>
            <a:pPr lvl="0"/>
            <a:r>
              <a:rPr altLang="en-US" lang="zh-CN"/>
              <a:t>单击此处编辑母版文本样式</a:t>
            </a:r>
          </a:p>
        </p:txBody>
      </p:sp>
      <p:sp>
        <p:nvSpPr>
          <p:cNvPr id="104868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68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标题和竖排文字"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9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6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9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竖排标题与文本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Vertical Title 1"/>
          <p:cNvSpPr>
            <a:spLocks noGrp="1"/>
          </p:cNvSpPr>
          <p:nvPr>
            <p:ph type="title" orient="vert"/>
          </p:nvPr>
        </p:nvSpPr>
        <p:spPr>
          <a:xfrm>
            <a:off x="9789383" y="364195"/>
            <a:ext cx="2949640" cy="5797040"/>
          </a:xfrm>
        </p:spPr>
        <p:txBody>
          <a:bodyPr vert="eaVert"/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68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0465" y="364195"/>
            <a:ext cx="8677925" cy="5797040"/>
          </a:xfrm>
        </p:spPr>
        <p:txBody>
          <a:bodyPr vert="eaVert"/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68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68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8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tx1"/>
        </a:solidFill>
        <a:effectLst/>
      </p:bgPr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940465" y="364196"/>
            <a:ext cx="11798558" cy="1322188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en-US" lang="zh-CN"/>
              <a:t>单击此处编辑母版标题样式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940465" y="1820976"/>
            <a:ext cx="11798558" cy="4340259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en-US" lang="zh-CN"/>
              <a:t>单击此处编辑母版文本样式</a:t>
            </a:r>
          </a:p>
          <a:p>
            <a:pPr lvl="1"/>
            <a:r>
              <a:rPr altLang="en-US" lang="zh-CN"/>
              <a:t>二级</a:t>
            </a:r>
          </a:p>
          <a:p>
            <a:pPr lvl="2"/>
            <a:r>
              <a:rPr altLang="en-US" lang="zh-CN"/>
              <a:t>三级</a:t>
            </a:r>
          </a:p>
          <a:p>
            <a:pPr lvl="3"/>
            <a:r>
              <a:rPr altLang="en-US" lang="zh-CN"/>
              <a:t>四级</a:t>
            </a:r>
          </a:p>
          <a:p>
            <a:pPr lvl="4"/>
            <a:r>
              <a:rPr altLang="en-US" lang="zh-CN"/>
              <a:t>五级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940465" y="6340166"/>
            <a:ext cx="3077885" cy="36419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1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16563-81BA-4ED0-BB68-E62A6A5D08F3}" type="datetimeFigureOut">
              <a:rPr altLang="en-US" lang="zh-CN" smtClean="0"/>
              <a:t>2022/4/21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31331" y="6340166"/>
            <a:ext cx="4616827" cy="36419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1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61138" y="6340166"/>
            <a:ext cx="3077885" cy="36419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1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F312B-33FA-4019-8401-7D2EB8E7E83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defTabSz="911860" eaLnBrk="1" hangingPunct="1" latinLnBrk="0" rtl="0">
        <a:lnSpc>
          <a:spcPct val="90000"/>
        </a:lnSpc>
        <a:spcBef>
          <a:spcPct val="0"/>
        </a:spcBef>
        <a:buNone/>
        <a:defRPr sz="43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1860" eaLnBrk="1" hangingPunct="1" indent="-227965" latinLnBrk="0" marL="227965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1860" eaLnBrk="1" hangingPunct="1" indent="-227965" latinLnBrk="0" marL="683895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5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1860" eaLnBrk="1" hangingPunct="1" indent="-227965" latinLnBrk="0" marL="114046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1860" eaLnBrk="1" hangingPunct="1" indent="-227965" latinLnBrk="0" marL="159639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1860" eaLnBrk="1" hangingPunct="1" indent="-227965" latinLnBrk="0" marL="205232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1860" eaLnBrk="1" hangingPunct="1" indent="-227965" latinLnBrk="0" marL="250825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1860" eaLnBrk="1" hangingPunct="1" indent="-227965" latinLnBrk="0" marL="296418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1860" eaLnBrk="1" hangingPunct="1" indent="-227965" latinLnBrk="0" marL="3420745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1860" eaLnBrk="1" hangingPunct="1" indent="-227965" latinLnBrk="0" marL="3876675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1860" eaLnBrk="1" hangingPunct="1" latinLnBrk="0" marL="0" rtl="0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1860" eaLnBrk="1" hangingPunct="1" latinLnBrk="0" marL="455930" rtl="0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1860" eaLnBrk="1" hangingPunct="1" latinLnBrk="0" marL="911860" rtl="0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1860" eaLnBrk="1" hangingPunct="1" latinLnBrk="0" marL="1368425" rtl="0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1860" eaLnBrk="1" hangingPunct="1" latinLnBrk="0" marL="1824355" rtl="0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1860" eaLnBrk="1" hangingPunct="1" latinLnBrk="0" marL="2280285" rtl="0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1860" eaLnBrk="1" hangingPunct="1" latinLnBrk="0" marL="2736215" rtl="0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1860" eaLnBrk="1" hangingPunct="1" latinLnBrk="0" marL="3192145" rtl="0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1860" eaLnBrk="1" hangingPunct="1" latinLnBrk="0" marL="3648710" rtl="0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jpeg"/><Relationship Id="rId3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6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png"/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5" Type="http://schemas.openxmlformats.org/officeDocument/2006/relationships/image" Target="../media/image19.jpeg"/><Relationship Id="rId6" Type="http://schemas.openxmlformats.org/officeDocument/2006/relationships/image" Target="../media/image20.jpeg"/><Relationship Id="rId7" Type="http://schemas.openxmlformats.org/officeDocument/2006/relationships/image" Target="../media/image21.png"/><Relationship Id="rId8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image" Target="../media/image40.jpe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tags" Target="../tags/tag1.xml"/><Relationship Id="rId3" Type="http://schemas.openxmlformats.org/officeDocument/2006/relationships/image" Target="../media/image4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jpeg"/><Relationship Id="rId3" Type="http://schemas.openxmlformats.org/officeDocument/2006/relationships/image" Target="../media/image46.jpe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7.jpeg"/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5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50.jpeg"/><Relationship Id="rId3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8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email">
            <a:lum bright="70000" contrast="-70000"/>
          </a:blip>
          <a:srcRect/>
          <a:stretch>
            <a:fillRect/>
          </a:stretch>
        </p:blipFill>
        <p:spPr>
          <a:xfrm>
            <a:off x="0" y="0"/>
            <a:ext cx="6542878" cy="6840538"/>
          </a:xfrm>
          <a:prstGeom prst="rect"/>
        </p:spPr>
      </p:pic>
      <p:sp>
        <p:nvSpPr>
          <p:cNvPr id="1048586" name="椭圆 6"/>
          <p:cNvSpPr/>
          <p:nvPr/>
        </p:nvSpPr>
        <p:spPr>
          <a:xfrm>
            <a:off x="9482975" y="2307802"/>
            <a:ext cx="840658" cy="840658"/>
          </a:xfrm>
          <a:prstGeom prst="ellipse"/>
          <a:solidFill>
            <a:srgbClr val="F84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/>
          </a:p>
        </p:txBody>
      </p:sp>
      <p:sp>
        <p:nvSpPr>
          <p:cNvPr id="1048587" name="文本框 5"/>
          <p:cNvSpPr txBox="1"/>
          <p:nvPr/>
        </p:nvSpPr>
        <p:spPr>
          <a:xfrm>
            <a:off x="8136171" y="1961557"/>
            <a:ext cx="3534267" cy="1691641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b="1" dirty="0" sz="540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好好生活</a:t>
            </a:r>
            <a:endParaRPr altLang="zh-CN" b="1" dirty="0" sz="5400" 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dist"/>
            <a:r>
              <a:rPr altLang="en-US" b="1" dirty="0" sz="540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勇敢战疫</a:t>
            </a:r>
            <a:endParaRPr altLang="zh-CN" b="1" dirty="0" sz="5400" 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8" name="组合 9"/>
          <p:cNvGrpSpPr/>
          <p:nvPr/>
        </p:nvGrpSpPr>
        <p:grpSpPr>
          <a:xfrm>
            <a:off x="8136171" y="3916497"/>
            <a:ext cx="3534267" cy="1349233"/>
            <a:chOff x="136688" y="975297"/>
            <a:chExt cx="1526849" cy="566601"/>
          </a:xfrm>
        </p:grpSpPr>
        <p:sp>
          <p:nvSpPr>
            <p:cNvPr id="1048588" name="文本框 10"/>
            <p:cNvSpPr txBox="1"/>
            <p:nvPr/>
          </p:nvSpPr>
          <p:spPr>
            <a:xfrm>
              <a:off x="615906" y="1074808"/>
              <a:ext cx="1018627" cy="258497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altLang="en-US" dirty="0" sz="2000" lang="zh-CN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</a:rPr>
                <a:t>疫情特别策划</a:t>
              </a:r>
              <a:endParaRPr altLang="zh-CN" dirty="0" sz="2000" lang="en-US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</a:endParaRPr>
            </a:p>
            <a:p>
              <a:pPr algn="ctr"/>
              <a:r>
                <a:rPr altLang="zh-CN" dirty="0" sz="1400" lang="en-US">
                  <a:solidFill>
                    <a:schemeClr val="bg1"/>
                  </a:solidFill>
                  <a:latin typeface="方正兰亭黑_GB18030" panose="02000000000000000000" pitchFamily="2" charset="-122"/>
                  <a:ea typeface="方正兰亭黑_GB18030" panose="02000000000000000000" pitchFamily="2" charset="-122"/>
                </a:rPr>
                <a:t>2022.04</a:t>
              </a:r>
            </a:p>
          </p:txBody>
        </p:sp>
        <p:grpSp>
          <p:nvGrpSpPr>
            <p:cNvPr id="29" name="组合 12"/>
            <p:cNvGrpSpPr/>
            <p:nvPr/>
          </p:nvGrpSpPr>
          <p:grpSpPr>
            <a:xfrm>
              <a:off x="136688" y="975297"/>
              <a:ext cx="1526849" cy="566601"/>
              <a:chOff x="136688" y="1014805"/>
              <a:chExt cx="1526849" cy="566601"/>
            </a:xfrm>
          </p:grpSpPr>
          <p:sp>
            <p:nvSpPr>
              <p:cNvPr id="1048589" name="矩形 13"/>
              <p:cNvSpPr/>
              <p:nvPr/>
            </p:nvSpPr>
            <p:spPr>
              <a:xfrm>
                <a:off x="136688" y="1014805"/>
                <a:ext cx="1526849" cy="562643"/>
              </a:xfrm>
              <a:prstGeom prst="rect"/>
              <a:no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p>
                <a:pPr algn="ctr"/>
                <a:endParaRPr altLang="en-US" sz="1330" lang="zh-CN"/>
              </a:p>
            </p:txBody>
          </p:sp>
          <p:cxnSp>
            <p:nvCxnSpPr>
              <p:cNvPr id="3145728" name="直接连接符 14"/>
              <p:cNvCxnSpPr>
                <a:cxnSpLocks/>
              </p:cNvCxnSpPr>
              <p:nvPr/>
            </p:nvCxnSpPr>
            <p:spPr>
              <a:xfrm>
                <a:off x="621816" y="1018921"/>
                <a:ext cx="0" cy="558527"/>
              </a:xfrm>
              <a:prstGeom prst="line"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5729" name="直接连接符 15"/>
              <p:cNvCxnSpPr>
                <a:cxnSpLocks/>
              </p:cNvCxnSpPr>
              <p:nvPr/>
            </p:nvCxnSpPr>
            <p:spPr>
              <a:xfrm flipH="1" flipV="1">
                <a:off x="621816" y="1426676"/>
                <a:ext cx="1041721" cy="0"/>
              </a:xfrm>
              <a:prstGeom prst="line"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组合 16"/>
              <p:cNvGrpSpPr/>
              <p:nvPr/>
            </p:nvGrpSpPr>
            <p:grpSpPr>
              <a:xfrm>
                <a:off x="731655" y="1429430"/>
                <a:ext cx="869085" cy="151976"/>
                <a:chOff x="731655" y="1426676"/>
                <a:chExt cx="869085" cy="262553"/>
              </a:xfrm>
            </p:grpSpPr>
            <p:grpSp>
              <p:nvGrpSpPr>
                <p:cNvPr id="31" name="组合 17"/>
                <p:cNvGrpSpPr/>
                <p:nvPr/>
              </p:nvGrpSpPr>
              <p:grpSpPr>
                <a:xfrm>
                  <a:off x="731655" y="1426676"/>
                  <a:ext cx="307078" cy="262553"/>
                  <a:chOff x="731655" y="1426676"/>
                  <a:chExt cx="307078" cy="262553"/>
                </a:xfrm>
              </p:grpSpPr>
              <p:sp>
                <p:nvSpPr>
                  <p:cNvPr id="1048590" name="矩形 23"/>
                  <p:cNvSpPr/>
                  <p:nvPr/>
                </p:nvSpPr>
                <p:spPr>
                  <a:xfrm>
                    <a:off x="731655" y="1426676"/>
                    <a:ext cx="45719" cy="255202"/>
                  </a:xfrm>
                  <a:prstGeom prst="rect"/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rtlCol="0"/>
                  <a:p>
                    <a:pPr algn="ctr"/>
                    <a:endParaRPr altLang="en-US" lang="zh-CN"/>
                  </a:p>
                </p:txBody>
              </p:sp>
              <p:sp>
                <p:nvSpPr>
                  <p:cNvPr id="1048591" name="矩形 24"/>
                  <p:cNvSpPr/>
                  <p:nvPr/>
                </p:nvSpPr>
                <p:spPr>
                  <a:xfrm>
                    <a:off x="854775" y="1430362"/>
                    <a:ext cx="45719" cy="258867"/>
                  </a:xfrm>
                  <a:prstGeom prst="rect"/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rtlCol="0"/>
                  <a:p>
                    <a:pPr algn="ctr"/>
                    <a:endParaRPr altLang="en-US" dirty="0" lang="zh-CN"/>
                  </a:p>
                </p:txBody>
              </p:sp>
              <p:sp>
                <p:nvSpPr>
                  <p:cNvPr id="1048592" name="矩形 25"/>
                  <p:cNvSpPr/>
                  <p:nvPr/>
                </p:nvSpPr>
                <p:spPr>
                  <a:xfrm>
                    <a:off x="993014" y="1432299"/>
                    <a:ext cx="45719" cy="254991"/>
                  </a:xfrm>
                  <a:prstGeom prst="rect"/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rtlCol="0"/>
                  <a:p>
                    <a:pPr algn="ctr"/>
                    <a:endParaRPr altLang="en-US" lang="zh-CN"/>
                  </a:p>
                </p:txBody>
              </p:sp>
            </p:grpSp>
            <p:grpSp>
              <p:nvGrpSpPr>
                <p:cNvPr id="32" name="组合 18"/>
                <p:cNvGrpSpPr/>
                <p:nvPr/>
              </p:nvGrpSpPr>
              <p:grpSpPr>
                <a:xfrm>
                  <a:off x="1151000" y="1429053"/>
                  <a:ext cx="307078" cy="254993"/>
                  <a:chOff x="731655" y="1424504"/>
                  <a:chExt cx="307078" cy="254993"/>
                </a:xfrm>
              </p:grpSpPr>
              <p:sp>
                <p:nvSpPr>
                  <p:cNvPr id="1048593" name="矩形 20"/>
                  <p:cNvSpPr/>
                  <p:nvPr/>
                </p:nvSpPr>
                <p:spPr>
                  <a:xfrm>
                    <a:off x="731655" y="1424504"/>
                    <a:ext cx="45719" cy="254993"/>
                  </a:xfrm>
                  <a:prstGeom prst="rect"/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rtlCol="0"/>
                  <a:p>
                    <a:pPr algn="ctr"/>
                    <a:endParaRPr altLang="en-US" lang="zh-CN"/>
                  </a:p>
                </p:txBody>
              </p:sp>
              <p:sp>
                <p:nvSpPr>
                  <p:cNvPr id="1048594" name="矩形 21"/>
                  <p:cNvSpPr/>
                  <p:nvPr/>
                </p:nvSpPr>
                <p:spPr>
                  <a:xfrm>
                    <a:off x="854392" y="1424504"/>
                    <a:ext cx="45719" cy="254993"/>
                  </a:xfrm>
                  <a:prstGeom prst="rect"/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rtlCol="0"/>
                  <a:p>
                    <a:pPr algn="ctr"/>
                    <a:endParaRPr altLang="en-US" lang="zh-CN"/>
                  </a:p>
                </p:txBody>
              </p:sp>
              <p:sp>
                <p:nvSpPr>
                  <p:cNvPr id="1048595" name="矩形 22"/>
                  <p:cNvSpPr/>
                  <p:nvPr/>
                </p:nvSpPr>
                <p:spPr>
                  <a:xfrm>
                    <a:off x="993014" y="1424504"/>
                    <a:ext cx="45719" cy="254993"/>
                  </a:xfrm>
                  <a:prstGeom prst="rect"/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 rtlCol="0"/>
                  <a:p>
                    <a:pPr algn="ctr"/>
                    <a:endParaRPr altLang="en-US" lang="zh-CN"/>
                  </a:p>
                </p:txBody>
              </p:sp>
            </p:grpSp>
            <p:sp>
              <p:nvSpPr>
                <p:cNvPr id="1048596" name="矩形 19"/>
                <p:cNvSpPr/>
                <p:nvPr/>
              </p:nvSpPr>
              <p:spPr>
                <a:xfrm>
                  <a:off x="1555021" y="1426676"/>
                  <a:ext cx="45719" cy="254993"/>
                </a:xfrm>
                <a:prstGeom prst="rect"/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rtlCol="0"/>
                <a:p>
                  <a:pPr algn="ctr"/>
                  <a:endParaRPr altLang="en-US" dirty="0" lang="zh-CN"/>
                </a:p>
              </p:txBody>
            </p:sp>
          </p:grpSp>
        </p:grpSp>
      </p:grpSp>
      <p:sp>
        <p:nvSpPr>
          <p:cNvPr id="1048597" name="文本框 27"/>
          <p:cNvSpPr txBox="1"/>
          <p:nvPr/>
        </p:nvSpPr>
        <p:spPr>
          <a:xfrm>
            <a:off x="8024714" y="4263235"/>
            <a:ext cx="1398627" cy="646331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altLang="zh-CN" dirty="0" sz="1800" lang="en-US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</a:rPr>
              <a:t>YOUR</a:t>
            </a:r>
          </a:p>
          <a:p>
            <a:pPr algn="ctr"/>
            <a:r>
              <a:rPr altLang="zh-CN" dirty="0" lang="en-US">
                <a:solidFill>
                  <a:schemeClr val="bg1"/>
                </a:solidFill>
                <a:latin typeface="方正兰亭黑_GB18030" panose="02000000000000000000" pitchFamily="2" charset="-122"/>
                <a:ea typeface="方正兰亭黑_GB18030" panose="02000000000000000000" pitchFamily="2" charset="-122"/>
              </a:rPr>
              <a:t>LOGO</a:t>
            </a:r>
            <a:endParaRPr altLang="zh-CN" dirty="0" sz="1800" lang="en-US">
              <a:solidFill>
                <a:schemeClr val="bg1"/>
              </a:solidFill>
              <a:latin typeface="方正兰亭黑_GB18030" panose="02000000000000000000" pitchFamily="2" charset="-122"/>
              <a:ea typeface="方正兰亭黑_GB18030" panose="02000000000000000000" pitchFamily="2" charset="-122"/>
            </a:endParaRPr>
          </a:p>
        </p:txBody>
      </p:sp>
      <p:pic>
        <p:nvPicPr>
          <p:cNvPr id="2097153" name="图片 3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9663885" y="0"/>
            <a:ext cx="4013107" cy="6840538"/>
          </a:xfrm>
          <a:prstGeom prst="rect"/>
        </p:spPr>
      </p:pic>
      <p:sp>
        <p:nvSpPr>
          <p:cNvPr id="1048598" name="文本框 36"/>
          <p:cNvSpPr txBox="1"/>
          <p:nvPr/>
        </p:nvSpPr>
        <p:spPr>
          <a:xfrm>
            <a:off x="273663" y="280948"/>
            <a:ext cx="3711484" cy="4003041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zh-CN" dirty="0" sz="66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HAVE </a:t>
            </a:r>
            <a:r>
              <a:rPr altLang="zh-CN" dirty="0" sz="6600" lang="en-US">
                <a:solidFill>
                  <a:srgbClr val="F84504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A</a:t>
            </a:r>
            <a:r>
              <a:rPr altLang="zh-CN" dirty="0" sz="66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 WONDERFUL LIFE</a:t>
            </a:r>
          </a:p>
        </p:txBody>
      </p:sp>
      <p:pic>
        <p:nvPicPr>
          <p:cNvPr id="2097154" name="图片 29"/>
          <p:cNvPicPr>
            <a:picLocks noChangeAspect="1"/>
          </p:cNvPicPr>
          <p:nvPr/>
        </p:nvPicPr>
        <p:blipFill>
          <a:blip xmlns:r="http://schemas.openxmlformats.org/officeDocument/2006/relationships" r:embed="rId3" cstate="email"/>
          <a:stretch>
            <a:fillRect/>
          </a:stretch>
        </p:blipFill>
        <p:spPr>
          <a:xfrm>
            <a:off x="2528" y="1295208"/>
            <a:ext cx="4201337" cy="572346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图片 37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6314326" y="0"/>
            <a:ext cx="7365162" cy="8275945"/>
          </a:xfrm>
          <a:prstGeom prst="rect"/>
        </p:spPr>
      </p:pic>
      <p:sp>
        <p:nvSpPr>
          <p:cNvPr id="1048604" name="文本框 19"/>
          <p:cNvSpPr txBox="1"/>
          <p:nvPr/>
        </p:nvSpPr>
        <p:spPr>
          <a:xfrm>
            <a:off x="446493" y="322919"/>
            <a:ext cx="4571292" cy="1069340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zh-CN" dirty="0" sz="6600" lang="en-US">
                <a:solidFill>
                  <a:srgbClr val="F84504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C</a:t>
            </a:r>
            <a:r>
              <a:rPr altLang="zh-CN" dirty="0" sz="66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ONTENT</a:t>
            </a:r>
          </a:p>
        </p:txBody>
      </p:sp>
      <p:grpSp>
        <p:nvGrpSpPr>
          <p:cNvPr id="41" name="组合 1"/>
          <p:cNvGrpSpPr/>
          <p:nvPr/>
        </p:nvGrpSpPr>
        <p:grpSpPr>
          <a:xfrm>
            <a:off x="2729982" y="1893858"/>
            <a:ext cx="2206815" cy="1069340"/>
            <a:chOff x="2810970" y="1983799"/>
            <a:chExt cx="2206815" cy="1069340"/>
          </a:xfrm>
        </p:grpSpPr>
        <p:sp>
          <p:nvSpPr>
            <p:cNvPr id="1048605" name="文本框 20"/>
            <p:cNvSpPr txBox="1"/>
            <p:nvPr/>
          </p:nvSpPr>
          <p:spPr>
            <a:xfrm>
              <a:off x="2810970" y="1983799"/>
              <a:ext cx="2206815" cy="1069340"/>
            </a:xfrm>
            <a:prstGeom prst="rect"/>
            <a:noFill/>
          </p:spPr>
          <p:txBody>
            <a:bodyPr rtlCol="0" wrap="square">
              <a:spAutoFit/>
            </a:bodyPr>
            <a:p>
              <a:pPr algn="dist"/>
              <a:r>
                <a:rPr altLang="zh-CN" dirty="0" sz="66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I</a:t>
              </a:r>
              <a:r>
                <a:rPr altLang="zh-CN" dirty="0" sz="28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DEAS</a:t>
              </a:r>
              <a:endParaRPr altLang="zh-CN" dirty="0" sz="66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048606" name="文本框 28"/>
            <p:cNvSpPr txBox="1"/>
            <p:nvPr/>
          </p:nvSpPr>
          <p:spPr>
            <a:xfrm>
              <a:off x="3485822" y="2112474"/>
              <a:ext cx="1531963" cy="369332"/>
            </a:xfrm>
            <a:prstGeom prst="rect"/>
            <a:noFill/>
          </p:spPr>
          <p:txBody>
            <a:bodyPr wrap="square">
              <a:spAutoFit/>
            </a:bodyPr>
            <a:p>
              <a:pPr algn="dist"/>
              <a:r>
                <a:rPr altLang="en-US" b="1" dirty="0" lang="zh-CN">
                  <a:solidFill>
                    <a:srgbClr val="F84504"/>
                  </a:solidFill>
                  <a:latin typeface="微软雅黑" panose="020B0503020204020204" charset="-122"/>
                  <a:ea typeface="微软雅黑" panose="020B0503020204020204" charset="-122"/>
                </a:rPr>
                <a:t>思路阐释</a:t>
              </a:r>
              <a:endParaRPr altLang="zh-CN" b="1" dirty="0" sz="18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2"/>
          <p:cNvGrpSpPr/>
          <p:nvPr/>
        </p:nvGrpSpPr>
        <p:grpSpPr>
          <a:xfrm>
            <a:off x="2321973" y="3444920"/>
            <a:ext cx="2614824" cy="1069340"/>
            <a:chOff x="2402961" y="3534861"/>
            <a:chExt cx="2614824" cy="1069340"/>
          </a:xfrm>
        </p:grpSpPr>
        <p:sp>
          <p:nvSpPr>
            <p:cNvPr id="1048607" name="文本框 22"/>
            <p:cNvSpPr txBox="1"/>
            <p:nvPr/>
          </p:nvSpPr>
          <p:spPr>
            <a:xfrm>
              <a:off x="2402961" y="3534861"/>
              <a:ext cx="2614824" cy="1069340"/>
            </a:xfrm>
            <a:prstGeom prst="rect"/>
            <a:noFill/>
          </p:spPr>
          <p:txBody>
            <a:bodyPr rtlCol="0" wrap="square">
              <a:spAutoFit/>
            </a:bodyPr>
            <a:p>
              <a:pPr algn="dist"/>
              <a:r>
                <a:rPr altLang="zh-CN" dirty="0" sz="66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A</a:t>
              </a:r>
              <a:r>
                <a:rPr altLang="zh-CN" dirty="0" sz="32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CTIVITY</a:t>
              </a:r>
              <a:endParaRPr altLang="zh-CN" dirty="0" sz="66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048608" name="文本框 29"/>
            <p:cNvSpPr txBox="1"/>
            <p:nvPr/>
          </p:nvSpPr>
          <p:spPr>
            <a:xfrm>
              <a:off x="3485821" y="3669826"/>
              <a:ext cx="1531964" cy="369332"/>
            </a:xfrm>
            <a:prstGeom prst="rect"/>
            <a:noFill/>
          </p:spPr>
          <p:txBody>
            <a:bodyPr wrap="square">
              <a:spAutoFit/>
            </a:bodyPr>
            <a:p>
              <a:pPr algn="dist"/>
              <a:r>
                <a:rPr altLang="en-US" b="1" dirty="0" sz="1800" lang="zh-CN">
                  <a:solidFill>
                    <a:srgbClr val="F84504"/>
                  </a:solidFill>
                  <a:latin typeface="微软雅黑" panose="020B0503020204020204" charset="-122"/>
                  <a:ea typeface="微软雅黑" panose="020B0503020204020204" charset="-122"/>
                </a:rPr>
                <a:t>活动内容</a:t>
              </a:r>
              <a:endParaRPr altLang="zh-CN" b="1" dirty="0" sz="18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3" name="组合 43"/>
          <p:cNvGrpSpPr/>
          <p:nvPr/>
        </p:nvGrpSpPr>
        <p:grpSpPr>
          <a:xfrm>
            <a:off x="2321973" y="4995982"/>
            <a:ext cx="2614824" cy="1069340"/>
            <a:chOff x="2402961" y="5085923"/>
            <a:chExt cx="2614824" cy="1069340"/>
          </a:xfrm>
        </p:grpSpPr>
        <p:sp>
          <p:nvSpPr>
            <p:cNvPr id="1048609" name="文本框 21"/>
            <p:cNvSpPr txBox="1"/>
            <p:nvPr/>
          </p:nvSpPr>
          <p:spPr>
            <a:xfrm>
              <a:off x="2402961" y="5085923"/>
              <a:ext cx="2614824" cy="1069340"/>
            </a:xfrm>
            <a:prstGeom prst="rect"/>
            <a:noFill/>
          </p:spPr>
          <p:txBody>
            <a:bodyPr rtlCol="0" wrap="square">
              <a:spAutoFit/>
            </a:bodyPr>
            <a:p>
              <a:pPr algn="dist"/>
              <a:r>
                <a:rPr altLang="zh-CN" dirty="0" sz="66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D</a:t>
              </a:r>
              <a:r>
                <a:rPr altLang="zh-CN" dirty="0" sz="36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ETAILS</a:t>
              </a:r>
              <a:endParaRPr altLang="zh-CN" dirty="0" sz="54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048610" name="文本框 30"/>
            <p:cNvSpPr txBox="1"/>
            <p:nvPr/>
          </p:nvSpPr>
          <p:spPr>
            <a:xfrm>
              <a:off x="3485821" y="5198907"/>
              <a:ext cx="1531964" cy="369332"/>
            </a:xfrm>
            <a:prstGeom prst="rect"/>
            <a:noFill/>
          </p:spPr>
          <p:txBody>
            <a:bodyPr wrap="square">
              <a:spAutoFit/>
            </a:bodyPr>
            <a:p>
              <a:pPr algn="dist"/>
              <a:r>
                <a:rPr altLang="en-US" b="1" dirty="0" sz="1800" lang="zh-CN">
                  <a:solidFill>
                    <a:srgbClr val="F84504"/>
                  </a:solidFill>
                  <a:latin typeface="微软雅黑" panose="020B0503020204020204" charset="-122"/>
                  <a:ea typeface="微软雅黑" panose="020B0503020204020204" charset="-122"/>
                </a:rPr>
                <a:t>细节支持</a:t>
              </a:r>
              <a:endParaRPr altLang="zh-CN" b="1" dirty="0" sz="18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097156" name="图片 39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 rot="16200000">
            <a:off x="6499847" y="31300"/>
            <a:ext cx="6407394" cy="7058902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429840" y="0"/>
            <a:ext cx="6819809" cy="6840538"/>
          </a:xfrm>
          <a:prstGeom prst="rect"/>
        </p:spPr>
      </p:pic>
      <p:grpSp>
        <p:nvGrpSpPr>
          <p:cNvPr id="45" name="组合 9"/>
          <p:cNvGrpSpPr/>
          <p:nvPr/>
        </p:nvGrpSpPr>
        <p:grpSpPr>
          <a:xfrm>
            <a:off x="5736337" y="2866271"/>
            <a:ext cx="2206815" cy="1069340"/>
            <a:chOff x="5736337" y="2611596"/>
            <a:chExt cx="2206815" cy="1069340"/>
          </a:xfrm>
        </p:grpSpPr>
        <p:sp>
          <p:nvSpPr>
            <p:cNvPr id="1048611" name="文本框 3"/>
            <p:cNvSpPr txBox="1"/>
            <p:nvPr/>
          </p:nvSpPr>
          <p:spPr>
            <a:xfrm>
              <a:off x="5736337" y="2611596"/>
              <a:ext cx="2206815" cy="1069340"/>
            </a:xfrm>
            <a:prstGeom prst="rect"/>
            <a:noFill/>
          </p:spPr>
          <p:txBody>
            <a:bodyPr rtlCol="0" wrap="square">
              <a:spAutoFit/>
            </a:bodyPr>
            <a:p>
              <a:pPr algn="dist"/>
              <a:r>
                <a:rPr altLang="zh-CN" dirty="0" sz="66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I</a:t>
              </a:r>
              <a:r>
                <a:rPr altLang="zh-CN" dirty="0" sz="28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DEAS</a:t>
              </a:r>
              <a:endParaRPr altLang="zh-CN" dirty="0" sz="66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048612" name="文本框 4"/>
            <p:cNvSpPr txBox="1"/>
            <p:nvPr/>
          </p:nvSpPr>
          <p:spPr>
            <a:xfrm>
              <a:off x="6411189" y="2796262"/>
              <a:ext cx="1531963" cy="369332"/>
            </a:xfrm>
            <a:prstGeom prst="rect"/>
            <a:noFill/>
          </p:spPr>
          <p:txBody>
            <a:bodyPr wrap="square">
              <a:spAutoFit/>
            </a:bodyPr>
            <a:p>
              <a:pPr algn="dist"/>
              <a:r>
                <a:rPr altLang="en-US" b="1" dirty="0" lang="zh-CN">
                  <a:solidFill>
                    <a:srgbClr val="F84504"/>
                  </a:solidFill>
                  <a:latin typeface="微软雅黑" panose="020B0503020204020204" charset="-122"/>
                  <a:ea typeface="微软雅黑" panose="020B0503020204020204" charset="-122"/>
                </a:rPr>
                <a:t>思路阐释</a:t>
              </a:r>
              <a:endParaRPr altLang="zh-CN" b="1" dirty="0" sz="18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图片 38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email"/>
          <a:srcRect l="8725"/>
          <a:stretch>
            <a:fillRect/>
          </a:stretch>
        </p:blipFill>
        <p:spPr>
          <a:xfrm rot="17240608">
            <a:off x="7116051" y="-1752700"/>
            <a:ext cx="5160893" cy="10792900"/>
          </a:xfrm>
          <a:prstGeom prst="rect"/>
        </p:spPr>
      </p:pic>
      <p:pic>
        <p:nvPicPr>
          <p:cNvPr id="2097159" name="图片 34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2" cstate="email"/>
          <a:srcRect/>
          <a:stretch>
            <a:fillRect/>
          </a:stretch>
        </p:blipFill>
        <p:spPr>
          <a:xfrm>
            <a:off x="470044" y="511928"/>
            <a:ext cx="4890556" cy="5816684"/>
          </a:xfrm>
          <a:prstGeom prst="rect"/>
        </p:spPr>
      </p:pic>
      <p:sp>
        <p:nvSpPr>
          <p:cNvPr id="1048613" name="图文框 3"/>
          <p:cNvSpPr/>
          <p:nvPr/>
        </p:nvSpPr>
        <p:spPr>
          <a:xfrm>
            <a:off x="0" y="0"/>
            <a:ext cx="13679488" cy="6840538"/>
          </a:xfrm>
          <a:prstGeom prst="frame">
            <a:avLst>
              <a:gd name="adj1" fmla="val 7512"/>
            </a:avLst>
          </a:prstGeom>
          <a:solidFill>
            <a:srgbClr val="081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cxnSp>
        <p:nvCxnSpPr>
          <p:cNvPr id="3145730" name="直接连接符 14"/>
          <p:cNvCxnSpPr>
            <a:cxnSpLocks/>
          </p:cNvCxnSpPr>
          <p:nvPr/>
        </p:nvCxnSpPr>
        <p:spPr>
          <a:xfrm>
            <a:off x="7471611" y="2596766"/>
            <a:ext cx="4975147" cy="0"/>
          </a:xfrm>
          <a:prstGeom prst="line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8614" name="文本框 23"/>
          <p:cNvSpPr txBox="1"/>
          <p:nvPr/>
        </p:nvSpPr>
        <p:spPr>
          <a:xfrm>
            <a:off x="5828687" y="2976202"/>
            <a:ext cx="6740902" cy="1705403"/>
          </a:xfrm>
          <a:prstGeom prst="rect"/>
          <a:noFill/>
        </p:spPr>
        <p:txBody>
          <a:bodyPr rtlCol="0" wrap="square">
            <a:spAutoFit/>
          </a:bodyPr>
          <a:p>
            <a:pPr algn="r">
              <a:lnSpc>
                <a:spcPct val="150000"/>
              </a:lnSpc>
            </a:pPr>
            <a:r>
              <a:rPr altLang="en-US" b="1" dirty="0" lang="zh-CN">
                <a:latin typeface="微软雅黑" panose="020B0503020204020204" charset="-122"/>
                <a:ea typeface="微软雅黑" panose="020B0503020204020204" charset="-122"/>
              </a:rPr>
              <a:t>疫情再度袭来，城市里弥漫着恐慌。“抢菜”事件频发。天价白菜既是一种荒诞的热门谈资，也表现出了疫情下人们的不安情绪。与此同时，被“困在牢笼”里的营销策划人，再次思考如何顺应时局，在疫情中自救。</a:t>
            </a:r>
            <a:endParaRPr altLang="zh-CN" b="1" dirty="0"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5" name="文本框 9"/>
          <p:cNvSpPr txBox="1"/>
          <p:nvPr/>
        </p:nvSpPr>
        <p:spPr>
          <a:xfrm>
            <a:off x="470044" y="6465962"/>
            <a:ext cx="12686602" cy="230832"/>
          </a:xfrm>
          <a:prstGeom prst="rect"/>
          <a:noFill/>
        </p:spPr>
        <p:txBody>
          <a:bodyPr wrap="square">
            <a:spAutoFit/>
          </a:bodyPr>
          <a:p>
            <a:pPr algn="dist"/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HAVE </a:t>
            </a:r>
            <a:r>
              <a:rPr altLang="zh-CN" dirty="0" sz="900" lang="en-US">
                <a:solidFill>
                  <a:srgbClr val="F84504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A</a:t>
            </a:r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 WONDERFUL LIFE</a:t>
            </a:r>
          </a:p>
        </p:txBody>
      </p:sp>
      <p:sp>
        <p:nvSpPr>
          <p:cNvPr id="1048616" name="文本框 12"/>
          <p:cNvSpPr txBox="1"/>
          <p:nvPr/>
        </p:nvSpPr>
        <p:spPr>
          <a:xfrm>
            <a:off x="8001000" y="842440"/>
            <a:ext cx="4568589" cy="1691641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altLang="en-US" b="1" dirty="0" sz="5400" lang="zh-CN">
                <a:latin typeface="微软雅黑" panose="020B0503020204020204" charset="-122"/>
                <a:ea typeface="微软雅黑" panose="020B0503020204020204" charset="-122"/>
              </a:rPr>
              <a:t>疫情无常</a:t>
            </a:r>
            <a:endParaRPr altLang="zh-CN" b="1" dirty="0" sz="5400" lang="en-US">
              <a:latin typeface="微软雅黑" panose="020B0503020204020204" charset="-122"/>
              <a:ea typeface="微软雅黑" panose="020B0503020204020204" charset="-122"/>
            </a:endParaRPr>
          </a:p>
          <a:p>
            <a:pPr algn="r"/>
            <a:r>
              <a:rPr altLang="en-US" b="1" dirty="0" sz="5400" lang="zh-CN">
                <a:latin typeface="微软雅黑" panose="020B0503020204020204" charset="-122"/>
                <a:ea typeface="微软雅黑" panose="020B0503020204020204" charset="-122"/>
              </a:rPr>
              <a:t>而</a:t>
            </a:r>
            <a:r>
              <a:rPr altLang="en-US" b="1" dirty="0" sz="5400" lang="zh-CN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生活永恒</a:t>
            </a:r>
            <a:endParaRPr altLang="zh-CN" b="1" dirty="0" sz="5400" lang="en-US">
              <a:solidFill>
                <a:srgbClr val="F8450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97160" name="Picture 2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 cstate="email"/>
          <a:srcRect/>
          <a:stretch>
            <a:fillRect/>
          </a:stretch>
        </p:blipFill>
        <p:spPr bwMode="auto">
          <a:xfrm>
            <a:off x="4965730" y="4455126"/>
            <a:ext cx="3748028" cy="1850878"/>
          </a:xfrm>
          <a:prstGeom prst="rect"/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Picture 4" descr="彩色渐变酸性风赛博朋克海报设计元素_ai...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358221" y="219868"/>
            <a:ext cx="3582988" cy="6840538"/>
          </a:xfrm>
          <a:prstGeom prst="rect"/>
          <a:noFill/>
        </p:spPr>
      </p:pic>
      <p:pic>
        <p:nvPicPr>
          <p:cNvPr id="2097162" name="Picture 2" descr="蒸汽波(72)"/>
          <p:cNvPicPr>
            <a:picLocks noChangeAspect="1" noChangeArrowheads="1"/>
          </p:cNvPicPr>
          <p:nvPr/>
        </p:nvPicPr>
        <p:blipFill rotWithShape="1">
          <a:blip xmlns:r="http://schemas.openxmlformats.org/officeDocument/2006/relationships" r:embed="rId2" cstate="email"/>
          <a:srcRect/>
          <a:stretch>
            <a:fillRect/>
          </a:stretch>
        </p:blipFill>
        <p:spPr bwMode="auto">
          <a:xfrm>
            <a:off x="470044" y="404022"/>
            <a:ext cx="3880351" cy="3236115"/>
          </a:xfrm>
          <a:prstGeom prst="rect"/>
          <a:noFill/>
        </p:spPr>
      </p:pic>
      <p:sp>
        <p:nvSpPr>
          <p:cNvPr id="1048617" name="图文框 3"/>
          <p:cNvSpPr/>
          <p:nvPr/>
        </p:nvSpPr>
        <p:spPr>
          <a:xfrm>
            <a:off x="0" y="0"/>
            <a:ext cx="13679488" cy="6840538"/>
          </a:xfrm>
          <a:prstGeom prst="frame">
            <a:avLst>
              <a:gd name="adj1" fmla="val 7512"/>
            </a:avLst>
          </a:prstGeom>
          <a:solidFill>
            <a:srgbClr val="081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pic>
        <p:nvPicPr>
          <p:cNvPr id="2097163" name="Picture 6" descr="菜市场里的快闪店"/>
          <p:cNvPicPr>
            <a:picLocks noChangeAspect="1" noChangeArrowheads="1"/>
          </p:cNvPicPr>
          <p:nvPr/>
        </p:nvPicPr>
        <p:blipFill rotWithShape="1">
          <a:blip xmlns:r="http://schemas.openxmlformats.org/officeDocument/2006/relationships" r:embed="rId3" cstate="email"/>
          <a:srcRect/>
          <a:stretch>
            <a:fillRect/>
          </a:stretch>
        </p:blipFill>
        <p:spPr bwMode="auto">
          <a:xfrm>
            <a:off x="8963272" y="509666"/>
            <a:ext cx="4208308" cy="5821206"/>
          </a:xfrm>
          <a:prstGeom prst="rect"/>
          <a:noFill/>
        </p:spPr>
      </p:pic>
      <p:sp>
        <p:nvSpPr>
          <p:cNvPr id="1048618" name="文本框 5"/>
          <p:cNvSpPr txBox="1"/>
          <p:nvPr/>
        </p:nvSpPr>
        <p:spPr>
          <a:xfrm>
            <a:off x="470044" y="6465962"/>
            <a:ext cx="12686602" cy="230832"/>
          </a:xfrm>
          <a:prstGeom prst="rect"/>
          <a:noFill/>
        </p:spPr>
        <p:txBody>
          <a:bodyPr wrap="square">
            <a:spAutoFit/>
          </a:bodyPr>
          <a:p>
            <a:pPr algn="dist"/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HAVE </a:t>
            </a:r>
            <a:r>
              <a:rPr altLang="zh-CN" dirty="0" sz="900" lang="en-US">
                <a:solidFill>
                  <a:srgbClr val="F84504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A</a:t>
            </a:r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 WONDERFUL LIFE</a:t>
            </a:r>
          </a:p>
        </p:txBody>
      </p:sp>
      <p:sp>
        <p:nvSpPr>
          <p:cNvPr id="1048619" name="文本框 6"/>
          <p:cNvSpPr txBox="1"/>
          <p:nvPr/>
        </p:nvSpPr>
        <p:spPr>
          <a:xfrm>
            <a:off x="1493884" y="1635104"/>
            <a:ext cx="6295377" cy="707886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zh-CN" b="1" dirty="0" sz="4000" lang="en-US">
                <a:solidFill>
                  <a:srgbClr val="081DB1"/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altLang="en-US" b="1" dirty="0" sz="4000" lang="zh-CN">
                <a:solidFill>
                  <a:srgbClr val="081DB1"/>
                </a:solidFill>
                <a:latin typeface="微软雅黑" panose="020B0503020204020204" charset="-122"/>
                <a:ea typeface="微软雅黑" panose="020B0503020204020204" charset="-122"/>
              </a:rPr>
              <a:t>菜场美学</a:t>
            </a:r>
            <a:r>
              <a:rPr altLang="zh-CN" b="1" dirty="0" sz="4000" lang="en-US">
                <a:solidFill>
                  <a:srgbClr val="081DB1"/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r>
              <a:rPr altLang="en-US" b="1" dirty="0" sz="4000" lang="zh-CN">
                <a:latin typeface="微软雅黑" panose="020B0503020204020204" charset="-122"/>
                <a:ea typeface="微软雅黑" panose="020B0503020204020204" charset="-122"/>
              </a:rPr>
              <a:t>卷土重来</a:t>
            </a:r>
            <a:endParaRPr altLang="zh-CN" b="1" dirty="0" sz="4000" lang="en-US">
              <a:solidFill>
                <a:srgbClr val="F8450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20" name="文本框 12"/>
          <p:cNvSpPr txBox="1"/>
          <p:nvPr/>
        </p:nvSpPr>
        <p:spPr>
          <a:xfrm>
            <a:off x="1627828" y="2547729"/>
            <a:ext cx="6845781" cy="1289905"/>
          </a:xfrm>
          <a:prstGeom prst="rect"/>
          <a:noFill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altLang="en-US" b="1" dirty="0" lang="zh-CN">
                <a:latin typeface="微软雅黑" panose="020B0503020204020204" charset="-122"/>
                <a:ea typeface="微软雅黑" panose="020B0503020204020204" charset="-122"/>
              </a:rPr>
              <a:t>近年来，随着全球经济巨变，各大品牌从“联名”热潮，纷纷转向平民消费。这其中，</a:t>
            </a:r>
            <a:r>
              <a:rPr altLang="zh-CN" b="1" dirty="0" lang="en-US"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altLang="en-US" b="1" dirty="0" lang="zh-CN">
                <a:latin typeface="微软雅黑" panose="020B0503020204020204" charset="-122"/>
                <a:ea typeface="微软雅黑" panose="020B0503020204020204" charset="-122"/>
              </a:rPr>
              <a:t>菜场美学</a:t>
            </a:r>
            <a:r>
              <a:rPr altLang="zh-CN" b="1" dirty="0" lang="en-US">
                <a:latin typeface="微软雅黑" panose="020B0503020204020204" charset="-122"/>
                <a:ea typeface="微软雅黑" panose="020B0503020204020204" charset="-122"/>
              </a:rPr>
              <a:t>】</a:t>
            </a:r>
            <a:r>
              <a:rPr altLang="en-US" b="1" dirty="0" lang="zh-CN">
                <a:latin typeface="微软雅黑" panose="020B0503020204020204" charset="-122"/>
                <a:ea typeface="微软雅黑" panose="020B0503020204020204" charset="-122"/>
              </a:rPr>
              <a:t>成为品牌营销一大阵地。不得不承认，生活终究离不开柴米油盐。占据</a:t>
            </a:r>
            <a:r>
              <a:rPr altLang="zh-CN" b="1" dirty="0" lang="en-US">
                <a:latin typeface="微软雅黑" panose="020B0503020204020204" charset="-122"/>
                <a:ea typeface="微软雅黑" panose="020B0503020204020204" charset="-122"/>
              </a:rPr>
              <a:t>TA</a:t>
            </a:r>
            <a:r>
              <a:rPr altLang="en-US" b="1" dirty="0" lang="zh-CN">
                <a:latin typeface="微软雅黑" panose="020B0503020204020204" charset="-122"/>
                <a:ea typeface="微软雅黑" panose="020B0503020204020204" charset="-122"/>
              </a:rPr>
              <a:t>的胃，占据</a:t>
            </a:r>
            <a:r>
              <a:rPr altLang="zh-CN" b="1" dirty="0" lang="en-US">
                <a:latin typeface="微软雅黑" panose="020B0503020204020204" charset="-122"/>
                <a:ea typeface="微软雅黑" panose="020B0503020204020204" charset="-122"/>
              </a:rPr>
              <a:t>TA</a:t>
            </a:r>
            <a:r>
              <a:rPr altLang="en-US" b="1" dirty="0" lang="zh-CN">
                <a:latin typeface="微软雅黑" panose="020B0503020204020204" charset="-122"/>
                <a:ea typeface="微软雅黑" panose="020B0503020204020204" charset="-122"/>
              </a:rPr>
              <a:t>的心智。</a:t>
            </a:r>
            <a:endParaRPr altLang="zh-CN" b="1" dirty="0"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8" name="组合 8"/>
          <p:cNvGrpSpPr/>
          <p:nvPr/>
        </p:nvGrpSpPr>
        <p:grpSpPr>
          <a:xfrm>
            <a:off x="1718489" y="4033618"/>
            <a:ext cx="6845781" cy="2044590"/>
            <a:chOff x="2306833" y="3832151"/>
            <a:chExt cx="7938789" cy="2371033"/>
          </a:xfrm>
        </p:grpSpPr>
        <p:pic>
          <p:nvPicPr>
            <p:cNvPr id="2097164" name="图片 2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4" cstate="email"/>
            <a:srcRect/>
            <a:stretch>
              <a:fillRect/>
            </a:stretch>
          </p:blipFill>
          <p:spPr>
            <a:xfrm>
              <a:off x="2306833" y="3833907"/>
              <a:ext cx="3619964" cy="2369277"/>
            </a:xfrm>
            <a:prstGeom prst="rect"/>
          </p:spPr>
        </p:pic>
        <p:pic>
          <p:nvPicPr>
            <p:cNvPr id="2097165" name="图片 7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5"/>
            <a:stretch>
              <a:fillRect/>
            </a:stretch>
          </p:blipFill>
          <p:spPr>
            <a:xfrm>
              <a:off x="5926797" y="3832151"/>
              <a:ext cx="4318825" cy="2349441"/>
            </a:xfrm>
            <a:prstGeom prst="rect"/>
          </p:spPr>
        </p:pic>
      </p:grpSp>
      <p:cxnSp>
        <p:nvCxnSpPr>
          <p:cNvPr id="3145731" name="直接连接符 14"/>
          <p:cNvCxnSpPr>
            <a:cxnSpLocks/>
          </p:cNvCxnSpPr>
          <p:nvPr/>
        </p:nvCxnSpPr>
        <p:spPr>
          <a:xfrm>
            <a:off x="1750021" y="2468899"/>
            <a:ext cx="4975147" cy="0"/>
          </a:xfrm>
          <a:prstGeom prst="line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26" descr="vivo S6 5G新品线上发布会|线上..."/>
          <p:cNvPicPr>
            <a:picLocks noChangeAspect="1" noChangeArrowheads="1"/>
          </p:cNvPicPr>
          <p:nvPr/>
        </p:nvPicPr>
        <p:blipFill rotWithShape="1">
          <a:blip xmlns:r="http://schemas.openxmlformats.org/officeDocument/2006/relationships" r:embed="rId1" cstate="email"/>
          <a:srcRect t="-1190" b="-624"/>
          <a:stretch>
            <a:fillRect/>
          </a:stretch>
        </p:blipFill>
        <p:spPr bwMode="auto">
          <a:xfrm>
            <a:off x="7387353" y="425144"/>
            <a:ext cx="5782741" cy="5957123"/>
          </a:xfrm>
          <a:prstGeom prst="rect"/>
          <a:noFill/>
        </p:spPr>
      </p:pic>
      <p:pic>
        <p:nvPicPr>
          <p:cNvPr id="2097167" name="Picture 10" descr="炫彩酸性渐变光晕噪点模糊植物纹理png免..."/>
          <p:cNvPicPr>
            <a:picLocks noChangeAspect="1" noChangeArrowheads="1"/>
          </p:cNvPicPr>
          <p:nvPr/>
        </p:nvPicPr>
        <p:blipFill rotWithShape="1">
          <a:blip xmlns:r="http://schemas.openxmlformats.org/officeDocument/2006/relationships" r:embed="rId2" cstate="email"/>
          <a:srcRect/>
          <a:stretch>
            <a:fillRect/>
          </a:stretch>
        </p:blipFill>
        <p:spPr bwMode="auto">
          <a:xfrm>
            <a:off x="804090" y="383214"/>
            <a:ext cx="6540816" cy="5699535"/>
          </a:xfrm>
          <a:prstGeom prst="rect"/>
          <a:noFill/>
        </p:spPr>
      </p:pic>
      <p:sp>
        <p:nvSpPr>
          <p:cNvPr id="1048621" name="图文框 3"/>
          <p:cNvSpPr/>
          <p:nvPr/>
        </p:nvSpPr>
        <p:spPr>
          <a:xfrm>
            <a:off x="0" y="0"/>
            <a:ext cx="13679488" cy="6840538"/>
          </a:xfrm>
          <a:prstGeom prst="frame">
            <a:avLst>
              <a:gd name="adj1" fmla="val 7512"/>
            </a:avLst>
          </a:prstGeom>
          <a:solidFill>
            <a:srgbClr val="081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lang="zh-CN">
              <a:solidFill>
                <a:schemeClr val="tx1"/>
              </a:solidFill>
            </a:endParaRPr>
          </a:p>
        </p:txBody>
      </p:sp>
      <p:sp>
        <p:nvSpPr>
          <p:cNvPr id="1048622" name="文本框 5"/>
          <p:cNvSpPr txBox="1"/>
          <p:nvPr/>
        </p:nvSpPr>
        <p:spPr>
          <a:xfrm>
            <a:off x="470044" y="6465962"/>
            <a:ext cx="12686602" cy="230832"/>
          </a:xfrm>
          <a:prstGeom prst="rect"/>
          <a:noFill/>
        </p:spPr>
        <p:txBody>
          <a:bodyPr wrap="square">
            <a:spAutoFit/>
          </a:bodyPr>
          <a:p>
            <a:pPr algn="dist"/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HAVE </a:t>
            </a:r>
            <a:r>
              <a:rPr altLang="zh-CN" dirty="0" sz="900" lang="en-US">
                <a:solidFill>
                  <a:srgbClr val="F84504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A</a:t>
            </a:r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 WONDERFUL LIFE</a:t>
            </a:r>
          </a:p>
        </p:txBody>
      </p:sp>
      <p:sp>
        <p:nvSpPr>
          <p:cNvPr id="1048623" name="文本框 6"/>
          <p:cNvSpPr txBox="1"/>
          <p:nvPr/>
        </p:nvSpPr>
        <p:spPr>
          <a:xfrm>
            <a:off x="1063579" y="1128394"/>
            <a:ext cx="6295377" cy="707886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zh-CN" b="1" dirty="0" sz="40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altLang="en-US" b="1" dirty="0" sz="4000" lang="zh-CN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线上与线下</a:t>
            </a:r>
            <a:r>
              <a:rPr altLang="zh-CN" b="1" dirty="0" sz="40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r>
              <a:rPr altLang="en-US" b="1" dirty="0" sz="4000" lang="zh-CN">
                <a:latin typeface="微软雅黑" panose="020B0503020204020204" charset="-122"/>
                <a:ea typeface="微软雅黑" panose="020B0503020204020204" charset="-122"/>
              </a:rPr>
              <a:t>无缝衔接</a:t>
            </a:r>
            <a:endParaRPr altLang="zh-CN" b="1" dirty="0" sz="4000"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24" name="文本框 12"/>
          <p:cNvSpPr txBox="1"/>
          <p:nvPr/>
        </p:nvSpPr>
        <p:spPr>
          <a:xfrm>
            <a:off x="1128472" y="2110710"/>
            <a:ext cx="6119494" cy="885692"/>
          </a:xfrm>
          <a:prstGeom prst="rect"/>
          <a:noFill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altLang="en-US" b="1" dirty="0" lang="zh-CN">
                <a:latin typeface="微软雅黑" panose="020B0503020204020204" charset="-122"/>
                <a:ea typeface="微软雅黑" panose="020B0503020204020204" charset="-122"/>
              </a:rPr>
              <a:t>在疫情极不稳定的社会环境下，线上蓄水留存资源，分批次分情况导流至线下的动作。从长远角度为品牌营销着想。</a:t>
            </a:r>
            <a:endParaRPr altLang="zh-CN" b="1" dirty="0" 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145732" name="直接连接符 14"/>
          <p:cNvCxnSpPr>
            <a:cxnSpLocks/>
          </p:cNvCxnSpPr>
          <p:nvPr/>
        </p:nvCxnSpPr>
        <p:spPr>
          <a:xfrm>
            <a:off x="1434292" y="2011229"/>
            <a:ext cx="4975147" cy="0"/>
          </a:xfrm>
          <a:prstGeom prst="line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0" name="组合 10"/>
          <p:cNvGrpSpPr/>
          <p:nvPr/>
        </p:nvGrpSpPr>
        <p:grpSpPr>
          <a:xfrm>
            <a:off x="978377" y="3075780"/>
            <a:ext cx="6170835" cy="3181918"/>
            <a:chOff x="1639502" y="3056732"/>
            <a:chExt cx="6237636" cy="3216363"/>
          </a:xfrm>
        </p:grpSpPr>
        <p:grpSp>
          <p:nvGrpSpPr>
            <p:cNvPr id="51" name="组合 9"/>
            <p:cNvGrpSpPr/>
            <p:nvPr/>
          </p:nvGrpSpPr>
          <p:grpSpPr>
            <a:xfrm>
              <a:off x="5797926" y="3077052"/>
              <a:ext cx="2079212" cy="3196043"/>
              <a:chOff x="5953625" y="3156501"/>
              <a:chExt cx="2079212" cy="3196043"/>
            </a:xfrm>
          </p:grpSpPr>
          <p:pic>
            <p:nvPicPr>
              <p:cNvPr id="2097168" name="Picture 20"/>
              <p:cNvPicPr>
                <a:picLocks noChangeAspect="1" noChangeArrowheads="1"/>
              </p:cNvPicPr>
              <p:nvPr/>
            </p:nvPicPr>
            <p:blipFill>
              <a:blip xmlns:r="http://schemas.openxmlformats.org/officeDocument/2006/relationships" r:embed="rId3"/>
              <a:srcRect/>
              <a:stretch>
                <a:fillRect/>
              </a:stretch>
            </p:blipFill>
            <p:spPr bwMode="auto">
              <a:xfrm>
                <a:off x="6197200" y="3381000"/>
                <a:ext cx="1592062" cy="2831282"/>
              </a:xfrm>
              <a:prstGeom prst="rect"/>
              <a:noFill/>
            </p:spPr>
          </p:pic>
          <p:pic>
            <p:nvPicPr>
              <p:cNvPr id="2097169" name="Picture 24" descr="手机模型"/>
              <p:cNvPicPr>
                <a:picLocks noChangeAspect="1" noChangeArrowheads="1"/>
              </p:cNvPicPr>
              <p:nvPr/>
            </p:nvPicPr>
            <p:blipFill>
              <a:blip xmlns:r="http://schemas.openxmlformats.org/officeDocument/2006/relationships" r:embed="rId4" cstate="email"/>
              <a:srcRect/>
              <a:stretch>
                <a:fillRect/>
              </a:stretch>
            </p:blipFill>
            <p:spPr bwMode="auto">
              <a:xfrm>
                <a:off x="5953625" y="3156501"/>
                <a:ext cx="2079212" cy="3196043"/>
              </a:xfrm>
              <a:prstGeom prst="rect"/>
              <a:noFill/>
            </p:spPr>
          </p:pic>
        </p:grpSp>
        <p:grpSp>
          <p:nvGrpSpPr>
            <p:cNvPr id="52" name="组合 4"/>
            <p:cNvGrpSpPr/>
            <p:nvPr/>
          </p:nvGrpSpPr>
          <p:grpSpPr>
            <a:xfrm>
              <a:off x="3718714" y="3066892"/>
              <a:ext cx="2079212" cy="3196043"/>
              <a:chOff x="3312565" y="3078312"/>
              <a:chExt cx="2079212" cy="3196043"/>
            </a:xfrm>
          </p:grpSpPr>
          <p:pic>
            <p:nvPicPr>
              <p:cNvPr id="2097170" name="Picture 16"/>
              <p:cNvPicPr>
                <a:picLocks noChangeAspect="1" noChangeArrowheads="1"/>
              </p:cNvPicPr>
              <p:nvPr/>
            </p:nvPicPr>
            <p:blipFill>
              <a:blip xmlns:r="http://schemas.openxmlformats.org/officeDocument/2006/relationships" r:embed="rId5"/>
              <a:srcRect/>
              <a:stretch>
                <a:fillRect/>
              </a:stretch>
            </p:blipFill>
            <p:spPr bwMode="auto">
              <a:xfrm>
                <a:off x="3596926" y="3329730"/>
                <a:ext cx="1592062" cy="2831282"/>
              </a:xfrm>
              <a:prstGeom prst="rect"/>
              <a:noFill/>
            </p:spPr>
          </p:pic>
          <p:pic>
            <p:nvPicPr>
              <p:cNvPr id="2097171" name="Picture 24" descr="手机模型"/>
              <p:cNvPicPr>
                <a:picLocks noChangeAspect="1" noChangeArrowheads="1"/>
              </p:cNvPicPr>
              <p:nvPr/>
            </p:nvPicPr>
            <p:blipFill>
              <a:blip xmlns:r="http://schemas.openxmlformats.org/officeDocument/2006/relationships" r:embed="rId4" cstate="email"/>
              <a:srcRect/>
              <a:stretch>
                <a:fillRect/>
              </a:stretch>
            </p:blipFill>
            <p:spPr bwMode="auto">
              <a:xfrm>
                <a:off x="3312565" y="3078312"/>
                <a:ext cx="2079212" cy="3196043"/>
              </a:xfrm>
              <a:prstGeom prst="rect"/>
              <a:noFill/>
            </p:spPr>
          </p:pic>
        </p:grpSp>
        <p:grpSp>
          <p:nvGrpSpPr>
            <p:cNvPr id="53" name="组合 1"/>
            <p:cNvGrpSpPr/>
            <p:nvPr/>
          </p:nvGrpSpPr>
          <p:grpSpPr>
            <a:xfrm>
              <a:off x="1639502" y="3056732"/>
              <a:ext cx="2079212" cy="3196043"/>
              <a:chOff x="1272910" y="3143053"/>
              <a:chExt cx="2079212" cy="3196043"/>
            </a:xfrm>
          </p:grpSpPr>
          <p:pic>
            <p:nvPicPr>
              <p:cNvPr id="2097172" name="Picture 14"/>
              <p:cNvPicPr>
                <a:picLocks noChangeAspect="1" noChangeArrowheads="1"/>
              </p:cNvPicPr>
              <p:nvPr/>
            </p:nvPicPr>
            <p:blipFill>
              <a:blip xmlns:r="http://schemas.openxmlformats.org/officeDocument/2006/relationships" r:embed="rId6"/>
              <a:srcRect/>
              <a:stretch>
                <a:fillRect/>
              </a:stretch>
            </p:blipFill>
            <p:spPr bwMode="auto">
              <a:xfrm>
                <a:off x="1493885" y="3388813"/>
                <a:ext cx="1581824" cy="2813075"/>
              </a:xfrm>
              <a:prstGeom prst="rect"/>
              <a:noFill/>
            </p:spPr>
          </p:pic>
          <p:pic>
            <p:nvPicPr>
              <p:cNvPr id="2097173" name="Picture 24" descr="手机模型"/>
              <p:cNvPicPr>
                <a:picLocks noChangeAspect="1" noChangeArrowheads="1"/>
              </p:cNvPicPr>
              <p:nvPr/>
            </p:nvPicPr>
            <p:blipFill>
              <a:blip xmlns:r="http://schemas.openxmlformats.org/officeDocument/2006/relationships" r:embed="rId4" cstate="email"/>
              <a:srcRect/>
              <a:stretch>
                <a:fillRect/>
              </a:stretch>
            </p:blipFill>
            <p:spPr bwMode="auto">
              <a:xfrm>
                <a:off x="1272910" y="3143053"/>
                <a:ext cx="2079212" cy="3196043"/>
              </a:xfrm>
              <a:prstGeom prst="rect"/>
              <a:noFill/>
            </p:spPr>
          </p:pic>
        </p:grpSp>
      </p:grpSp>
      <p:pic>
        <p:nvPicPr>
          <p:cNvPr id="2097174" name="Picture 12" descr="酸性镭射元素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7" cstate="email"/>
          <a:srcRect/>
          <a:stretch>
            <a:fillRect/>
          </a:stretch>
        </p:blipFill>
        <p:spPr bwMode="auto">
          <a:xfrm>
            <a:off x="7387956" y="458271"/>
            <a:ext cx="2790890" cy="1862007"/>
          </a:xfrm>
          <a:prstGeom prst="rect"/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3"/>
          <p:cNvGrpSpPr/>
          <p:nvPr/>
        </p:nvGrpSpPr>
        <p:grpSpPr>
          <a:xfrm>
            <a:off x="3609063" y="1184623"/>
            <a:ext cx="6067560" cy="6067560"/>
            <a:chOff x="-56593" y="2824935"/>
            <a:chExt cx="1913411" cy="1913411"/>
          </a:xfrm>
        </p:grpSpPr>
        <p:grpSp>
          <p:nvGrpSpPr>
            <p:cNvPr id="56" name="组合 4"/>
            <p:cNvGrpSpPr/>
            <p:nvPr/>
          </p:nvGrpSpPr>
          <p:grpSpPr>
            <a:xfrm>
              <a:off x="-56593" y="2824935"/>
              <a:ext cx="1913411" cy="1913411"/>
              <a:chOff x="-56593" y="2824935"/>
              <a:chExt cx="1913411" cy="1913411"/>
            </a:xfrm>
          </p:grpSpPr>
          <p:pic>
            <p:nvPicPr>
              <p:cNvPr id="2097175" name="图片 11"/>
              <p:cNvPicPr>
                <a:picLocks noChangeAspect="1"/>
              </p:cNvPicPr>
              <p:nvPr/>
            </p:nvPicPr>
            <p:blipFill rotWithShape="1">
              <a:blip xmlns:r="http://schemas.openxmlformats.org/officeDocument/2006/relationships" r:embed="rId1" cstate="email"/>
              <a:srcRect/>
              <a:stretch>
                <a:fillRect/>
              </a:stretch>
            </p:blipFill>
            <p:spPr>
              <a:xfrm>
                <a:off x="250275" y="3019941"/>
                <a:ext cx="1085509" cy="1209074"/>
              </a:xfrm>
              <a:prstGeom prst="rect"/>
            </p:spPr>
          </p:pic>
          <p:pic>
            <p:nvPicPr>
              <p:cNvPr id="2097176" name="图片 12"/>
              <p:cNvPicPr>
                <a:picLocks noChangeAspect="1"/>
              </p:cNvPicPr>
              <p:nvPr/>
            </p:nvPicPr>
            <p:blipFill>
              <a:blip xmlns:r="http://schemas.openxmlformats.org/officeDocument/2006/relationships" r:embed="rId2" cstate="email">
                <a:lum bright="70000" contrast="-70000"/>
              </a:blip>
              <a:srcRect/>
              <a:stretch>
                <a:fillRect/>
              </a:stretch>
            </p:blipFill>
            <p:spPr>
              <a:xfrm>
                <a:off x="-56593" y="2824935"/>
                <a:ext cx="1913411" cy="1913411"/>
              </a:xfrm>
              <a:prstGeom prst="rect"/>
            </p:spPr>
          </p:pic>
        </p:grpSp>
        <p:pic>
          <p:nvPicPr>
            <p:cNvPr id="2097177" name="图片 5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3" cstate="email"/>
            <a:srcRect/>
            <a:stretch>
              <a:fillRect/>
            </a:stretch>
          </p:blipFill>
          <p:spPr>
            <a:xfrm rot="258020">
              <a:off x="421726" y="3249210"/>
              <a:ext cx="889545" cy="1049792"/>
            </a:xfrm>
            <a:prstGeom prst="rect"/>
          </p:spPr>
        </p:pic>
        <p:sp>
          <p:nvSpPr>
            <p:cNvPr id="1048625" name="文本框 6"/>
            <p:cNvSpPr txBox="1"/>
            <p:nvPr/>
          </p:nvSpPr>
          <p:spPr>
            <a:xfrm>
              <a:off x="-27575" y="3175572"/>
              <a:ext cx="537296" cy="1166244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altLang="en-US" b="1" dirty="0" sz="6000" lang="zh-CN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白菜自由</a:t>
              </a:r>
            </a:p>
          </p:txBody>
        </p:sp>
        <p:pic>
          <p:nvPicPr>
            <p:cNvPr id="2097178" name="图片 7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4" cstate="email"/>
            <a:stretch>
              <a:fillRect/>
            </a:stretch>
          </p:blipFill>
          <p:spPr>
            <a:xfrm>
              <a:off x="459752" y="3464932"/>
              <a:ext cx="895536" cy="577063"/>
            </a:xfrm>
            <a:prstGeom prst="rect"/>
          </p:spPr>
        </p:pic>
        <p:sp>
          <p:nvSpPr>
            <p:cNvPr id="1048626" name="文本框 8"/>
            <p:cNvSpPr txBox="1"/>
            <p:nvPr/>
          </p:nvSpPr>
          <p:spPr>
            <a:xfrm>
              <a:off x="1245462" y="3175572"/>
              <a:ext cx="537296" cy="1166244"/>
            </a:xfrm>
            <a:prstGeom prst="rect"/>
            <a:noFill/>
          </p:spPr>
          <p:txBody>
            <a:bodyPr rtlCol="0" wrap="square">
              <a:spAutoFit/>
            </a:bodyPr>
            <a:p>
              <a:pPr algn="ctr"/>
              <a:r>
                <a:rPr altLang="en-US" b="1" dirty="0" sz="6000" lang="zh-CN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</a:rPr>
                <a:t>疫</a:t>
              </a:r>
              <a:endParaRPr altLang="zh-CN" b="1" dirty="0" sz="6000" lang="en-US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altLang="en-US" b="1" dirty="0" sz="6000" lang="zh-CN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</a:rPr>
                <a:t>去</a:t>
              </a:r>
              <a:endParaRPr altLang="zh-CN" b="1" dirty="0" sz="6000" lang="en-US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altLang="en-US" b="1" dirty="0" sz="6000" lang="zh-CN">
                  <a:solidFill>
                    <a:srgbClr val="FFC000"/>
                  </a:solidFill>
                  <a:latin typeface="微软雅黑" panose="020B0503020204020204" charset="-122"/>
                  <a:ea typeface="微软雅黑" panose="020B0503020204020204" charset="-122"/>
                </a:rPr>
                <a:t>财来</a:t>
              </a:r>
            </a:p>
          </p:txBody>
        </p:sp>
        <p:pic>
          <p:nvPicPr>
            <p:cNvPr id="2097179" name="图片 9"/>
            <p:cNvPicPr>
              <a:picLocks noChangeAspect="1"/>
            </p:cNvPicPr>
            <p:nvPr/>
          </p:nvPicPr>
          <p:blipFill rotWithShape="1">
            <a:blip xmlns:r="http://schemas.openxmlformats.org/officeDocument/2006/relationships" r:embed="rId5" cstate="email"/>
            <a:srcRect/>
            <a:stretch>
              <a:fillRect/>
            </a:stretch>
          </p:blipFill>
          <p:spPr>
            <a:xfrm rot="1383856">
              <a:off x="994222" y="3173242"/>
              <a:ext cx="326442" cy="379659"/>
            </a:xfrm>
            <a:prstGeom prst="rect"/>
          </p:spPr>
        </p:pic>
        <p:pic>
          <p:nvPicPr>
            <p:cNvPr id="2097180" name="图片 10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6" cstate="email"/>
            <a:stretch>
              <a:fillRect/>
            </a:stretch>
          </p:blipFill>
          <p:spPr>
            <a:xfrm>
              <a:off x="529116" y="4014146"/>
              <a:ext cx="291059" cy="291059"/>
            </a:xfrm>
            <a:prstGeom prst="rect"/>
          </p:spPr>
        </p:pic>
      </p:grpSp>
      <p:sp>
        <p:nvSpPr>
          <p:cNvPr id="1048627" name="文本框 13"/>
          <p:cNvSpPr txBox="1"/>
          <p:nvPr/>
        </p:nvSpPr>
        <p:spPr>
          <a:xfrm>
            <a:off x="3805964" y="290232"/>
            <a:ext cx="6067560" cy="1412240"/>
          </a:xfrm>
          <a:prstGeom prst="rect"/>
          <a:noFill/>
        </p:spPr>
        <p:txBody>
          <a:bodyPr wrap="square">
            <a:spAutoFit/>
          </a:bodyPr>
          <a:p>
            <a:pPr algn="ctr"/>
            <a:r>
              <a:rPr altLang="en-US" b="1" dirty="0" sz="4400" lang="zh-CN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用一棵白菜</a:t>
            </a:r>
            <a:endParaRPr altLang="zh-CN" b="1" dirty="0" sz="4400" lang="en-US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altLang="en-US" b="1" dirty="0" sz="4400" lang="zh-CN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</a:rPr>
              <a:t>抚平一座城市的不安</a:t>
            </a:r>
            <a:endParaRPr altLang="zh-CN" b="1" dirty="0" sz="6600" lang="en-US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1" name="图片 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429840" y="0"/>
            <a:ext cx="6819809" cy="6840538"/>
          </a:xfrm>
          <a:prstGeom prst="rect"/>
        </p:spPr>
      </p:pic>
      <p:grpSp>
        <p:nvGrpSpPr>
          <p:cNvPr id="58" name="组合 6"/>
          <p:cNvGrpSpPr/>
          <p:nvPr/>
        </p:nvGrpSpPr>
        <p:grpSpPr>
          <a:xfrm>
            <a:off x="5532332" y="2866271"/>
            <a:ext cx="2614824" cy="1069340"/>
            <a:chOff x="2402961" y="3534861"/>
            <a:chExt cx="2614824" cy="1069340"/>
          </a:xfrm>
        </p:grpSpPr>
        <p:sp>
          <p:nvSpPr>
            <p:cNvPr id="1048628" name="文本框 7"/>
            <p:cNvSpPr txBox="1"/>
            <p:nvPr/>
          </p:nvSpPr>
          <p:spPr>
            <a:xfrm>
              <a:off x="2402961" y="3534861"/>
              <a:ext cx="2614824" cy="1069340"/>
            </a:xfrm>
            <a:prstGeom prst="rect"/>
            <a:noFill/>
          </p:spPr>
          <p:txBody>
            <a:bodyPr rtlCol="0" wrap="square">
              <a:spAutoFit/>
            </a:bodyPr>
            <a:p>
              <a:pPr algn="dist"/>
              <a:r>
                <a:rPr altLang="zh-CN" dirty="0" sz="66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A</a:t>
              </a:r>
              <a:r>
                <a:rPr altLang="zh-CN" dirty="0" sz="32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CTIVITY</a:t>
              </a:r>
              <a:endParaRPr altLang="zh-CN" dirty="0" sz="66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048629" name="文本框 10"/>
            <p:cNvSpPr txBox="1"/>
            <p:nvPr/>
          </p:nvSpPr>
          <p:spPr>
            <a:xfrm>
              <a:off x="3485821" y="3669826"/>
              <a:ext cx="1531964" cy="369332"/>
            </a:xfrm>
            <a:prstGeom prst="rect"/>
            <a:noFill/>
          </p:spPr>
          <p:txBody>
            <a:bodyPr wrap="square">
              <a:spAutoFit/>
            </a:bodyPr>
            <a:p>
              <a:pPr algn="dist"/>
              <a:r>
                <a:rPr altLang="en-US" b="1" dirty="0" sz="1800" lang="zh-CN">
                  <a:solidFill>
                    <a:srgbClr val="F84504"/>
                  </a:solidFill>
                  <a:latin typeface="微软雅黑" panose="020B0503020204020204" charset="-122"/>
                  <a:ea typeface="微软雅黑" panose="020B0503020204020204" charset="-122"/>
                </a:rPr>
                <a:t>活动内容</a:t>
              </a:r>
              <a:endParaRPr altLang="zh-CN" b="1" dirty="0" sz="18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矩形 1"/>
          <p:cNvSpPr/>
          <p:nvPr/>
        </p:nvSpPr>
        <p:spPr>
          <a:xfrm>
            <a:off x="0" y="0"/>
            <a:ext cx="13679488" cy="374754"/>
          </a:xfrm>
          <a:prstGeom prst="rect"/>
          <a:solidFill>
            <a:srgbClr val="F84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sp>
        <p:nvSpPr>
          <p:cNvPr id="1048631" name="矩形 3"/>
          <p:cNvSpPr/>
          <p:nvPr/>
        </p:nvSpPr>
        <p:spPr>
          <a:xfrm>
            <a:off x="0" y="6465784"/>
            <a:ext cx="13679488" cy="374754"/>
          </a:xfrm>
          <a:prstGeom prst="rect"/>
          <a:solidFill>
            <a:srgbClr val="F84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sp>
        <p:nvSpPr>
          <p:cNvPr id="1048632" name="文本框 5"/>
          <p:cNvSpPr txBox="1"/>
          <p:nvPr/>
        </p:nvSpPr>
        <p:spPr>
          <a:xfrm>
            <a:off x="496443" y="6537745"/>
            <a:ext cx="12686602" cy="230832"/>
          </a:xfrm>
          <a:prstGeom prst="rect"/>
          <a:noFill/>
        </p:spPr>
        <p:txBody>
          <a:bodyPr wrap="square">
            <a:spAutoFit/>
          </a:bodyPr>
          <a:p>
            <a:pPr algn="dist"/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HAVE </a:t>
            </a:r>
            <a:r>
              <a:rPr altLang="zh-CN" dirty="0" sz="900" lang="en-US">
                <a:solidFill>
                  <a:srgbClr val="081DB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A</a:t>
            </a:r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 WONDERFUL LIFE</a:t>
            </a:r>
          </a:p>
        </p:txBody>
      </p:sp>
      <p:sp>
        <p:nvSpPr>
          <p:cNvPr id="1048633" name="文本框 6"/>
          <p:cNvSpPr txBox="1"/>
          <p:nvPr/>
        </p:nvSpPr>
        <p:spPr>
          <a:xfrm>
            <a:off x="496443" y="75490"/>
            <a:ext cx="12686602" cy="230832"/>
          </a:xfrm>
          <a:prstGeom prst="rect"/>
          <a:noFill/>
        </p:spPr>
        <p:txBody>
          <a:bodyPr wrap="square">
            <a:spAutoFit/>
          </a:bodyPr>
          <a:p>
            <a:pPr algn="dist"/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HAVE </a:t>
            </a:r>
            <a:r>
              <a:rPr altLang="zh-CN" dirty="0" sz="900" lang="en-US">
                <a:solidFill>
                  <a:srgbClr val="081DB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A</a:t>
            </a:r>
            <a:r>
              <a:rPr altLang="zh-CN" dirty="0" sz="9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 WONDERFUL LIFE</a:t>
            </a:r>
          </a:p>
        </p:txBody>
      </p:sp>
      <p:sp>
        <p:nvSpPr>
          <p:cNvPr id="1048634" name="文本框 7"/>
          <p:cNvSpPr txBox="1"/>
          <p:nvPr/>
        </p:nvSpPr>
        <p:spPr>
          <a:xfrm>
            <a:off x="364183" y="571493"/>
            <a:ext cx="6067560" cy="1399541"/>
          </a:xfrm>
          <a:prstGeom prst="rect"/>
          <a:noFill/>
        </p:spPr>
        <p:txBody>
          <a:bodyPr wrap="square">
            <a:spAutoFit/>
          </a:bodyPr>
          <a:p>
            <a:r>
              <a:rPr altLang="en-US" b="1" dirty="0" sz="880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奢侈小菜包</a:t>
            </a:r>
            <a:endParaRPr altLang="zh-CN" b="1" dirty="0" sz="16600" 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35" name="文本框 14"/>
          <p:cNvSpPr txBox="1"/>
          <p:nvPr/>
        </p:nvSpPr>
        <p:spPr>
          <a:xfrm>
            <a:off x="6596741" y="911981"/>
            <a:ext cx="6586303" cy="885692"/>
          </a:xfrm>
          <a:prstGeom prst="rect"/>
          <a:noFill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altLang="zh-CN" b="1" dirty="0"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VIP</a:t>
            </a:r>
            <a:r>
              <a:rPr altLang="en-US" b="1" dirty="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客户通过扫描二维码，领取</a:t>
            </a:r>
            <a:r>
              <a:rPr altLang="zh-CN" b="1" dirty="0"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VIP</a:t>
            </a:r>
            <a:r>
              <a:rPr altLang="en-US" b="1" dirty="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蔬菜礼包券。与客服人员沟通，留下联系方式和地址，专人将蔬菜包送至客户家中。</a:t>
            </a:r>
            <a:endParaRPr altLang="zh-CN" b="1" dirty="0" 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0" name="组合 10"/>
          <p:cNvGrpSpPr/>
          <p:nvPr/>
        </p:nvGrpSpPr>
        <p:grpSpPr>
          <a:xfrm>
            <a:off x="789577" y="2247840"/>
            <a:ext cx="12393467" cy="3680718"/>
            <a:chOff x="496443" y="2214782"/>
            <a:chExt cx="13448157" cy="3993948"/>
          </a:xfrm>
        </p:grpSpPr>
        <p:grpSp>
          <p:nvGrpSpPr>
            <p:cNvPr id="61" name="组合 9"/>
            <p:cNvGrpSpPr/>
            <p:nvPr/>
          </p:nvGrpSpPr>
          <p:grpSpPr>
            <a:xfrm>
              <a:off x="496443" y="2214782"/>
              <a:ext cx="10850308" cy="3986345"/>
              <a:chOff x="3425062" y="3896989"/>
              <a:chExt cx="6991926" cy="2568796"/>
            </a:xfrm>
          </p:grpSpPr>
          <p:pic>
            <p:nvPicPr>
              <p:cNvPr id="2097182" name="Picture 6"/>
              <p:cNvPicPr>
                <a:picLocks noChangeAspect="1" noChangeArrowheads="1"/>
              </p:cNvPicPr>
              <p:nvPr/>
            </p:nvPicPr>
            <p:blipFill>
              <a:blip xmlns:r="http://schemas.openxmlformats.org/officeDocument/2006/relationships" r:embed="rId1"/>
              <a:srcRect/>
              <a:stretch>
                <a:fillRect/>
              </a:stretch>
            </p:blipFill>
            <p:spPr bwMode="auto">
              <a:xfrm>
                <a:off x="3425062" y="3896989"/>
                <a:ext cx="3017098" cy="2568796"/>
              </a:xfrm>
              <a:prstGeom prst="rect"/>
              <a:noFill/>
            </p:spPr>
          </p:pic>
          <p:pic>
            <p:nvPicPr>
              <p:cNvPr id="2097183" name="Picture 8"/>
              <p:cNvPicPr>
                <a:picLocks noChangeAspect="1" noChangeArrowheads="1"/>
              </p:cNvPicPr>
              <p:nvPr/>
            </p:nvPicPr>
            <p:blipFill>
              <a:blip xmlns:r="http://schemas.openxmlformats.org/officeDocument/2006/relationships" r:embed="rId2"/>
              <a:srcRect/>
              <a:stretch>
                <a:fillRect/>
              </a:stretch>
            </p:blipFill>
            <p:spPr bwMode="auto">
              <a:xfrm>
                <a:off x="6442160" y="3908498"/>
                <a:ext cx="2042410" cy="2545775"/>
              </a:xfrm>
              <a:prstGeom prst="rect"/>
              <a:noFill/>
            </p:spPr>
          </p:pic>
          <p:pic>
            <p:nvPicPr>
              <p:cNvPr id="2097184" name="Picture 10"/>
              <p:cNvPicPr>
                <a:picLocks noChangeAspect="1" noChangeArrowheads="1"/>
              </p:cNvPicPr>
              <p:nvPr/>
            </p:nvPicPr>
            <p:blipFill>
              <a:blip xmlns:r="http://schemas.openxmlformats.org/officeDocument/2006/relationships" r:embed="rId3"/>
              <a:srcRect/>
              <a:stretch>
                <a:fillRect/>
              </a:stretch>
            </p:blipFill>
            <p:spPr bwMode="auto">
              <a:xfrm>
                <a:off x="8484570" y="3912338"/>
                <a:ext cx="1932418" cy="2553446"/>
              </a:xfrm>
              <a:prstGeom prst="rect"/>
              <a:noFill/>
            </p:spPr>
          </p:pic>
        </p:grpSp>
        <p:pic>
          <p:nvPicPr>
            <p:cNvPr id="2097185" name="Picture 12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4"/>
            <a:srcRect/>
            <a:stretch>
              <a:fillRect/>
            </a:stretch>
          </p:blipFill>
          <p:spPr bwMode="auto">
            <a:xfrm>
              <a:off x="11346751" y="2312410"/>
              <a:ext cx="2597849" cy="3896320"/>
            </a:xfrm>
            <a:prstGeom prst="rect"/>
            <a:noFill/>
          </p:spPr>
        </p:pic>
      </p:grpSp>
      <p:pic>
        <p:nvPicPr>
          <p:cNvPr id="2097186" name="Picture 16" descr="SMILE-3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5" cstate="email"/>
          <a:srcRect/>
          <a:stretch>
            <a:fillRect/>
          </a:stretch>
        </p:blipFill>
        <p:spPr bwMode="auto">
          <a:xfrm>
            <a:off x="12315991" y="1991191"/>
            <a:ext cx="1036628" cy="1036628"/>
          </a:xfrm>
          <a:prstGeom prst="rect"/>
          <a:noFill/>
        </p:spPr>
      </p:pic>
      <p:pic>
        <p:nvPicPr>
          <p:cNvPr id="2097187" name="Picture 18" descr="镭射贴纸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6" cstate="email"/>
          <a:srcRect/>
          <a:stretch>
            <a:fillRect/>
          </a:stretch>
        </p:blipFill>
        <p:spPr bwMode="auto">
          <a:xfrm>
            <a:off x="0" y="4382557"/>
            <a:ext cx="2156350" cy="2382491"/>
          </a:xfrm>
          <a:prstGeom prst="rect"/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矩形 1"/>
          <p:cNvSpPr/>
          <p:nvPr/>
        </p:nvSpPr>
        <p:spPr>
          <a:xfrm>
            <a:off x="0" y="0"/>
            <a:ext cx="13679488" cy="374754"/>
          </a:xfrm>
          <a:prstGeom prst="rect"/>
          <a:solidFill>
            <a:srgbClr val="F84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1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48637" name="矩形 3"/>
          <p:cNvSpPr/>
          <p:nvPr/>
        </p:nvSpPr>
        <p:spPr>
          <a:xfrm>
            <a:off x="0" y="6465784"/>
            <a:ext cx="13679488" cy="374754"/>
          </a:xfrm>
          <a:prstGeom prst="rect"/>
          <a:solidFill>
            <a:srgbClr val="F84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1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48638" name="文本框 5"/>
          <p:cNvSpPr txBox="1"/>
          <p:nvPr/>
        </p:nvSpPr>
        <p:spPr>
          <a:xfrm>
            <a:off x="496443" y="6537745"/>
            <a:ext cx="12686602" cy="230832"/>
          </a:xfrm>
          <a:prstGeom prst="rect"/>
          <a:noFill/>
        </p:spPr>
        <p:txBody>
          <a:bodyPr wrap="square">
            <a:spAutoFit/>
          </a:bodyPr>
          <a:p>
            <a:pPr algn="dist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HAVE </a:t>
            </a: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081DB1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A</a:t>
            </a: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 WONDERFUL LIFE</a:t>
            </a:r>
          </a:p>
        </p:txBody>
      </p:sp>
      <p:sp>
        <p:nvSpPr>
          <p:cNvPr id="1048639" name="文本框 6"/>
          <p:cNvSpPr txBox="1"/>
          <p:nvPr/>
        </p:nvSpPr>
        <p:spPr>
          <a:xfrm>
            <a:off x="496443" y="75490"/>
            <a:ext cx="12686602" cy="230832"/>
          </a:xfrm>
          <a:prstGeom prst="rect"/>
          <a:noFill/>
        </p:spPr>
        <p:txBody>
          <a:bodyPr wrap="square">
            <a:spAutoFit/>
          </a:bodyPr>
          <a:p>
            <a:pPr algn="dist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HAVE </a:t>
            </a: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081DB1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A</a:t>
            </a: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 WONDERFUL LIFE</a:t>
            </a:r>
          </a:p>
        </p:txBody>
      </p:sp>
      <p:sp>
        <p:nvSpPr>
          <p:cNvPr id="1048640" name="文本框 7"/>
          <p:cNvSpPr txBox="1"/>
          <p:nvPr/>
        </p:nvSpPr>
        <p:spPr>
          <a:xfrm>
            <a:off x="382440" y="650837"/>
            <a:ext cx="6067560" cy="1399540"/>
          </a:xfrm>
          <a:prstGeom prst="rect"/>
          <a:noFill/>
        </p:spPr>
        <p:txBody>
          <a:bodyPr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8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疯狂的白菜</a:t>
            </a:r>
            <a:endParaRPr altLang="zh-CN" baseline="0" b="1" cap="none" dirty="0" sz="166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2097188" name="图片 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285401" y="846733"/>
            <a:ext cx="7123956" cy="5342968"/>
          </a:xfrm>
          <a:prstGeom prst="rect"/>
        </p:spPr>
      </p:pic>
      <p:sp>
        <p:nvSpPr>
          <p:cNvPr id="1048641" name="文本框 9"/>
          <p:cNvSpPr txBox="1"/>
          <p:nvPr/>
        </p:nvSpPr>
        <p:spPr>
          <a:xfrm>
            <a:off x="409334" y="2427258"/>
            <a:ext cx="3417452" cy="2547685"/>
          </a:xfrm>
          <a:prstGeom prst="rect"/>
          <a:noFill/>
        </p:spPr>
        <p:txBody>
          <a:bodyPr rtlCol="0" wrap="square">
            <a:spAutoFit/>
          </a:bodyPr>
          <a:p>
            <a:pPr>
              <a:lnSpc>
                <a:spcPct val="150000"/>
              </a:lnSpc>
            </a:pPr>
            <a:r>
              <a:rPr altLang="en-US" b="1" dirty="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线上消费满额即可领取蔬菜大礼包一份。如满</a:t>
            </a:r>
            <a:r>
              <a:rPr altLang="zh-CN" b="1" dirty="0"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  <a:r>
              <a:rPr altLang="en-US" b="1" dirty="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兑换</a:t>
            </a:r>
            <a:r>
              <a:rPr altLang="zh-CN" b="1" dirty="0"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altLang="en-US" b="1" dirty="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份，满</a:t>
            </a:r>
            <a:r>
              <a:rPr altLang="zh-CN" b="1" dirty="0"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1000</a:t>
            </a:r>
            <a:r>
              <a:rPr altLang="en-US" b="1" dirty="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兑换</a:t>
            </a:r>
            <a:r>
              <a:rPr altLang="zh-CN" b="1" dirty="0"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altLang="en-US" b="1" dirty="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份，每天限量赠送。</a:t>
            </a:r>
            <a:endParaRPr altLang="zh-CN" b="1" dirty="0" 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altLang="en-US" b="1" dirty="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定制带有品牌</a:t>
            </a:r>
            <a:r>
              <a:rPr altLang="zh-CN" b="1" dirty="0" 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  <a:r>
              <a:rPr altLang="en-US" b="1" dirty="0" lang="zh-CN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的包装，可将品牌代金券、资料等一同赠送，增加销售噱头。</a:t>
            </a:r>
            <a:endParaRPr altLang="zh-CN" b="1" dirty="0" 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97189" name="Picture 6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2"/>
          <a:srcRect/>
          <a:stretch>
            <a:fillRect/>
          </a:stretch>
        </p:blipFill>
        <p:spPr bwMode="auto">
          <a:xfrm>
            <a:off x="4007223" y="2546059"/>
            <a:ext cx="2070847" cy="3643642"/>
          </a:xfrm>
          <a:prstGeom prst="rect"/>
          <a:noFill/>
        </p:spPr>
      </p:pic>
      <p:pic>
        <p:nvPicPr>
          <p:cNvPr id="2097190" name="Picture 8" descr="创意几何形状酸性风赛博朋克海报设计矢量潮...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 cstate="email">
            <a:lum bright="70000" contrast="-70000"/>
          </a:blip>
          <a:srcRect/>
          <a:stretch>
            <a:fillRect/>
          </a:stretch>
        </p:blipFill>
        <p:spPr bwMode="auto">
          <a:xfrm rot="16200000">
            <a:off x="1538182" y="4070279"/>
            <a:ext cx="1077684" cy="3161159"/>
          </a:xfrm>
          <a:prstGeom prst="rect"/>
          <a:noFill/>
        </p:spPr>
      </p:pic>
      <p:pic>
        <p:nvPicPr>
          <p:cNvPr id="2097191" name="Picture 8" descr="13DuctTapeFreePN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4" cstate="email"/>
          <a:srcRect/>
          <a:stretch>
            <a:fillRect/>
          </a:stretch>
        </p:blipFill>
        <p:spPr bwMode="auto">
          <a:xfrm rot="6483225">
            <a:off x="12087554" y="11387"/>
            <a:ext cx="1151591" cy="1762147"/>
          </a:xfrm>
          <a:prstGeom prst="rect"/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矩形 1"/>
          <p:cNvSpPr/>
          <p:nvPr/>
        </p:nvSpPr>
        <p:spPr>
          <a:xfrm>
            <a:off x="0" y="0"/>
            <a:ext cx="13679488" cy="374754"/>
          </a:xfrm>
          <a:prstGeom prst="rect"/>
          <a:solidFill>
            <a:srgbClr val="F84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1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48643" name="矩形 3"/>
          <p:cNvSpPr/>
          <p:nvPr/>
        </p:nvSpPr>
        <p:spPr>
          <a:xfrm>
            <a:off x="0" y="6465784"/>
            <a:ext cx="13679488" cy="374754"/>
          </a:xfrm>
          <a:prstGeom prst="rect"/>
          <a:solidFill>
            <a:srgbClr val="F845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altLang="en-US" baseline="0" b="0" cap="none" sz="1800" i="0" kern="1200" kumimoji="1" lang="zh-CN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48644" name="文本框 5"/>
          <p:cNvSpPr txBox="1"/>
          <p:nvPr/>
        </p:nvSpPr>
        <p:spPr>
          <a:xfrm>
            <a:off x="496443" y="6537745"/>
            <a:ext cx="12686602" cy="230832"/>
          </a:xfrm>
          <a:prstGeom prst="rect"/>
          <a:noFill/>
        </p:spPr>
        <p:txBody>
          <a:bodyPr wrap="square">
            <a:spAutoFit/>
          </a:bodyPr>
          <a:p>
            <a:pPr algn="dist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HAVE </a:t>
            </a: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081DB1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A</a:t>
            </a: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 WONDERFUL LIFE</a:t>
            </a:r>
          </a:p>
        </p:txBody>
      </p:sp>
      <p:sp>
        <p:nvSpPr>
          <p:cNvPr id="1048645" name="文本框 6"/>
          <p:cNvSpPr txBox="1"/>
          <p:nvPr/>
        </p:nvSpPr>
        <p:spPr>
          <a:xfrm>
            <a:off x="496443" y="75490"/>
            <a:ext cx="12686602" cy="230832"/>
          </a:xfrm>
          <a:prstGeom prst="rect"/>
          <a:noFill/>
        </p:spPr>
        <p:txBody>
          <a:bodyPr wrap="square">
            <a:spAutoFit/>
          </a:bodyPr>
          <a:p>
            <a:pPr algn="dist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HAVE </a:t>
            </a: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srgbClr val="081DB1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A</a:t>
            </a:r>
            <a:r>
              <a:rPr altLang="zh-CN" baseline="0" b="0" cap="none" dirty="0" sz="900" i="0" kern="1200" kumimoji="0" lang="en-US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粗黑宋简体" panose="02000000000000000000" pitchFamily="2" charset="-122"/>
                <a:ea typeface="方正粗黑宋简体" panose="02000000000000000000" pitchFamily="2" charset="-122"/>
                <a:cs typeface="+mn-cs"/>
              </a:rPr>
              <a:t> WONDERFUL LIFE</a:t>
            </a:r>
          </a:p>
        </p:txBody>
      </p:sp>
      <p:sp>
        <p:nvSpPr>
          <p:cNvPr id="1048646" name="文本框 7"/>
          <p:cNvSpPr txBox="1"/>
          <p:nvPr/>
        </p:nvSpPr>
        <p:spPr>
          <a:xfrm>
            <a:off x="382440" y="650837"/>
            <a:ext cx="6067560" cy="2250441"/>
          </a:xfrm>
          <a:prstGeom prst="rect"/>
          <a:noFill/>
        </p:spPr>
        <p:txBody>
          <a:bodyPr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7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书菜盲盒 </a:t>
            </a:r>
            <a:endParaRPr altLang="zh-CN" baseline="0" b="1" cap="none" dirty="0" sz="72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  <a:p>
            <a:pPr algn="l" defTabSz="4572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72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击败无聊</a:t>
            </a:r>
            <a:endParaRPr altLang="zh-CN" baseline="0" b="1" cap="none" dirty="0" sz="115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8647" name="文本框 9"/>
          <p:cNvSpPr txBox="1"/>
          <p:nvPr/>
        </p:nvSpPr>
        <p:spPr>
          <a:xfrm>
            <a:off x="5411313" y="912553"/>
            <a:ext cx="7885735" cy="1716688"/>
          </a:xfrm>
          <a:prstGeom prst="rect"/>
          <a:noFill/>
        </p:spPr>
        <p:txBody>
          <a:bodyPr rtlCol="0" wrap="square">
            <a:spAutoFit/>
          </a:bodyPr>
          <a:p>
            <a:pPr algn="l" defTabSz="457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lang="zh-CN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每天投放</a:t>
            </a:r>
            <a:r>
              <a:rPr altLang="zh-CN" b="1" dirty="0" 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1000</a:t>
            </a:r>
            <a:r>
              <a:rPr altLang="en-US" b="1" dirty="0" lang="zh-CN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份图书盲盒。白菜、土豆、黄瓜、西蓝花等各类蔬菜封面图书盲盒，分别对应</a:t>
            </a:r>
            <a:r>
              <a:rPr altLang="zh-CN" b="1" dirty="0" 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altLang="en-US" b="1" dirty="0" lang="zh-CN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altLang="zh-CN" b="1" dirty="0" 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r>
              <a:rPr altLang="en-US" b="1" dirty="0" lang="zh-CN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altLang="zh-CN" b="1" dirty="0" 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200</a:t>
            </a:r>
            <a:r>
              <a:rPr altLang="en-US" b="1" dirty="0" lang="zh-CN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、</a:t>
            </a:r>
            <a:r>
              <a:rPr altLang="zh-CN" b="1" dirty="0" 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500</a:t>
            </a:r>
            <a:r>
              <a:rPr altLang="en-US" b="1" dirty="0" lang="zh-CN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元等不同的代金券。客户在线上购买盲盒券，可至线下快闪店领取“书菜”盲盒，或由品牌快递上门。精神食粮</a:t>
            </a:r>
            <a:r>
              <a:rPr altLang="zh-CN" b="1" dirty="0" lang="en-US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altLang="en-US" b="1" dirty="0" lang="zh-CN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蔬果维生素，击败隔离期间的物料生活。</a:t>
            </a:r>
            <a:endParaRPr altLang="zh-CN" baseline="0" b="1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64" name="组合 2"/>
          <p:cNvGrpSpPr/>
          <p:nvPr/>
        </p:nvGrpSpPr>
        <p:grpSpPr>
          <a:xfrm>
            <a:off x="382440" y="3462222"/>
            <a:ext cx="12964063" cy="2838386"/>
            <a:chOff x="496443" y="3451604"/>
            <a:chExt cx="13184383" cy="2886623"/>
          </a:xfrm>
        </p:grpSpPr>
        <p:pic>
          <p:nvPicPr>
            <p:cNvPr id="2097192" name="Picture 2" descr="@我要WhatYouNeed 的个人主页...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1"/>
            <a:srcRect/>
            <a:stretch>
              <a:fillRect/>
            </a:stretch>
          </p:blipFill>
          <p:spPr bwMode="auto">
            <a:xfrm>
              <a:off x="496443" y="3451604"/>
              <a:ext cx="4326647" cy="2886623"/>
            </a:xfrm>
            <a:prstGeom prst="rect"/>
            <a:noFill/>
          </p:spPr>
        </p:pic>
        <p:pic>
          <p:nvPicPr>
            <p:cNvPr id="2097193" name="Picture 4" descr="@我要WhatYouNeed 的个人主页...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2"/>
            <a:srcRect/>
            <a:stretch>
              <a:fillRect/>
            </a:stretch>
          </p:blipFill>
          <p:spPr bwMode="auto">
            <a:xfrm>
              <a:off x="4937092" y="3451604"/>
              <a:ext cx="4326647" cy="2886623"/>
            </a:xfrm>
            <a:prstGeom prst="rect"/>
            <a:noFill/>
          </p:spPr>
        </p:pic>
        <p:pic>
          <p:nvPicPr>
            <p:cNvPr id="2097194" name="Picture 6" descr="@我要WhatYouNeed 的个人主页...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3"/>
            <a:srcRect/>
            <a:stretch>
              <a:fillRect/>
            </a:stretch>
          </p:blipFill>
          <p:spPr bwMode="auto">
            <a:xfrm>
              <a:off x="9354179" y="3451604"/>
              <a:ext cx="4326647" cy="2886623"/>
            </a:xfrm>
            <a:prstGeom prst="rect"/>
            <a:noFill/>
          </p:spPr>
        </p:pic>
      </p:grpSp>
      <p:pic>
        <p:nvPicPr>
          <p:cNvPr id="2097195" name="Picture 10" descr="旋转箭头图标05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4" cstate="email"/>
          <a:srcRect/>
          <a:stretch>
            <a:fillRect/>
          </a:stretch>
        </p:blipFill>
        <p:spPr bwMode="auto">
          <a:xfrm>
            <a:off x="9354180" y="3644544"/>
            <a:ext cx="1493687" cy="1493687"/>
          </a:xfrm>
          <a:prstGeom prst="rect"/>
          <a:noFill/>
        </p:spPr>
      </p:pic>
      <p:pic>
        <p:nvPicPr>
          <p:cNvPr id="2097196" name="Picture 14" descr="镭射标签样式"/>
          <p:cNvPicPr>
            <a:picLocks noChangeAspect="1" noChangeArrowheads="1"/>
          </p:cNvPicPr>
          <p:nvPr/>
        </p:nvPicPr>
        <p:blipFill rotWithShape="1">
          <a:blip xmlns:r="http://schemas.openxmlformats.org/officeDocument/2006/relationships" r:embed="rId5" cstate="email"/>
          <a:srcRect/>
          <a:stretch>
            <a:fillRect/>
          </a:stretch>
        </p:blipFill>
        <p:spPr bwMode="auto">
          <a:xfrm>
            <a:off x="0" y="3064430"/>
            <a:ext cx="1253239" cy="1204390"/>
          </a:xfrm>
          <a:prstGeom prst="rect"/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7" name="图片 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429840" y="0"/>
            <a:ext cx="6819809" cy="6840538"/>
          </a:xfrm>
          <a:prstGeom prst="rect"/>
        </p:spPr>
      </p:pic>
      <p:grpSp>
        <p:nvGrpSpPr>
          <p:cNvPr id="66" name="组合 9"/>
          <p:cNvGrpSpPr/>
          <p:nvPr/>
        </p:nvGrpSpPr>
        <p:grpSpPr>
          <a:xfrm>
            <a:off x="5532332" y="2866271"/>
            <a:ext cx="2614824" cy="1069340"/>
            <a:chOff x="2402961" y="5085923"/>
            <a:chExt cx="2614824" cy="1069340"/>
          </a:xfrm>
        </p:grpSpPr>
        <p:sp>
          <p:nvSpPr>
            <p:cNvPr id="1048648" name="文本框 11"/>
            <p:cNvSpPr txBox="1"/>
            <p:nvPr/>
          </p:nvSpPr>
          <p:spPr>
            <a:xfrm>
              <a:off x="2402961" y="5085923"/>
              <a:ext cx="2614824" cy="1069340"/>
            </a:xfrm>
            <a:prstGeom prst="rect"/>
            <a:noFill/>
          </p:spPr>
          <p:txBody>
            <a:bodyPr rtlCol="0" wrap="square">
              <a:spAutoFit/>
            </a:bodyPr>
            <a:p>
              <a:pPr algn="dist"/>
              <a:r>
                <a:rPr altLang="zh-CN" dirty="0" sz="66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D</a:t>
              </a:r>
              <a:r>
                <a:rPr altLang="zh-CN" dirty="0" sz="3600" lang="en-US">
                  <a:solidFill>
                    <a:schemeClr val="bg1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ETAILS</a:t>
              </a:r>
              <a:endParaRPr altLang="zh-CN" dirty="0" sz="5400" lang="en-US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endParaRPr>
            </a:p>
          </p:txBody>
        </p:sp>
        <p:sp>
          <p:nvSpPr>
            <p:cNvPr id="1048649" name="文本框 12"/>
            <p:cNvSpPr txBox="1"/>
            <p:nvPr/>
          </p:nvSpPr>
          <p:spPr>
            <a:xfrm>
              <a:off x="3485821" y="5198907"/>
              <a:ext cx="1531964" cy="369332"/>
            </a:xfrm>
            <a:prstGeom prst="rect"/>
            <a:noFill/>
          </p:spPr>
          <p:txBody>
            <a:bodyPr wrap="square">
              <a:spAutoFit/>
            </a:bodyPr>
            <a:p>
              <a:pPr algn="dist"/>
              <a:r>
                <a:rPr altLang="en-US" b="1" dirty="0" sz="1800" lang="zh-CN">
                  <a:solidFill>
                    <a:srgbClr val="F84504"/>
                  </a:solidFill>
                  <a:latin typeface="微软雅黑" panose="020B0503020204020204" charset="-122"/>
                  <a:ea typeface="微软雅黑" panose="020B0503020204020204" charset="-122"/>
                </a:rPr>
                <a:t>细节支持</a:t>
              </a:r>
              <a:endParaRPr altLang="zh-CN" b="1" dirty="0" sz="18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097198" name="图片 2" descr="标签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xmlns:r="http://schemas.openxmlformats.org/officeDocument/2006/relationships" r:embed="rId3" cstate="email">
            <a:alphaModFix amt="20000"/>
          </a:blip>
          <a:stretch>
            <a:fillRect/>
          </a:stretch>
        </p:blipFill>
        <p:spPr>
          <a:xfrm>
            <a:off x="5974715" y="3871595"/>
            <a:ext cx="1729105" cy="1729105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椭圆 29"/>
          <p:cNvSpPr/>
          <p:nvPr/>
        </p:nvSpPr>
        <p:spPr>
          <a:xfrm>
            <a:off x="-134426" y="1083151"/>
            <a:ext cx="2500604" cy="2500604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081DB1"/>
              </a:gs>
            </a:gsLst>
            <a:lin ang="0" scaled="1"/>
          </a:gra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pic>
        <p:nvPicPr>
          <p:cNvPr id="2097199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9517224" y="4022693"/>
            <a:ext cx="3900196" cy="3900196"/>
          </a:xfrm>
          <a:prstGeom prst="rect"/>
          <a:noFill/>
        </p:spPr>
      </p:pic>
      <p:sp>
        <p:nvSpPr>
          <p:cNvPr id="1048653" name="椭圆 2"/>
          <p:cNvSpPr/>
          <p:nvPr/>
        </p:nvSpPr>
        <p:spPr>
          <a:xfrm>
            <a:off x="2620717" y="1725749"/>
            <a:ext cx="4966250" cy="4966250"/>
          </a:xfrm>
          <a:prstGeom prst="ellipse"/>
          <a:solidFill>
            <a:srgbClr val="081DB1">
              <a:alpha val="28336"/>
            </a:srgbClr>
          </a:soli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sp>
        <p:nvSpPr>
          <p:cNvPr id="1048654" name="椭圆 26"/>
          <p:cNvSpPr/>
          <p:nvPr/>
        </p:nvSpPr>
        <p:spPr>
          <a:xfrm>
            <a:off x="11231911" y="-167151"/>
            <a:ext cx="2500604" cy="2500604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081DB1"/>
              </a:gs>
            </a:gsLst>
            <a:lin ang="0" scaled="1"/>
          </a:gra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sp>
        <p:nvSpPr>
          <p:cNvPr id="1048655" name="文本框 27"/>
          <p:cNvSpPr txBox="1"/>
          <p:nvPr/>
        </p:nvSpPr>
        <p:spPr>
          <a:xfrm>
            <a:off x="262068" y="417187"/>
            <a:ext cx="6067560" cy="1015663"/>
          </a:xfrm>
          <a:prstGeom prst="rect"/>
          <a:noFill/>
        </p:spPr>
        <p:txBody>
          <a:bodyPr wrap="square">
            <a:spAutoFit/>
          </a:bodyPr>
          <a:p>
            <a:pPr algn="l" defTabSz="4572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6000" i="0" kern="1200" kumimoji="0" lang="en-US" noProof="0" normalizeH="0" spc="0" strike="noStrike" u="none">
                <a:ln>
                  <a:noFill/>
                </a:ln>
                <a:solidFill>
                  <a:srgbClr val="F8450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D</a:t>
            </a:r>
            <a:r>
              <a:rPr altLang="zh-CN" baseline="0" b="1" cap="none" dirty="0" sz="60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ETAILS</a:t>
            </a:r>
            <a:endParaRPr altLang="zh-CN" baseline="0" b="1" cap="none" dirty="0" sz="8800" i="0" kern="1200" kumimoji="0" lang="en-US" noProof="0" normalizeH="0" spc="0" strike="noStrike" u="none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8656" name="文本框 28"/>
          <p:cNvSpPr txBox="1"/>
          <p:nvPr/>
        </p:nvSpPr>
        <p:spPr>
          <a:xfrm>
            <a:off x="262068" y="2129867"/>
            <a:ext cx="4208221" cy="3698241"/>
          </a:xfrm>
          <a:prstGeom prst="rect"/>
          <a:noFill/>
        </p:spPr>
        <p:txBody>
          <a:bodyPr wrap="square">
            <a:spAutoFit/>
          </a:bodyPr>
          <a:p>
            <a:pPr algn="dist"/>
            <a:r>
              <a:rPr altLang="zh-CN" b="1" dirty="0" sz="6000" lang="en-US">
                <a:latin typeface="微软雅黑" panose="020B0503020204020204" charset="-122"/>
                <a:ea typeface="微软雅黑" panose="020B0503020204020204" charset="-122"/>
              </a:rPr>
              <a:t>HAVE </a:t>
            </a:r>
          </a:p>
          <a:p>
            <a:pPr algn="dist"/>
            <a:r>
              <a:rPr altLang="zh-CN" b="1" dirty="0" sz="60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altLang="zh-CN" b="1" dirty="0" sz="6000" lang="en-US">
                <a:latin typeface="微软雅黑" panose="020B0503020204020204" charset="-122"/>
                <a:ea typeface="微软雅黑" panose="020B0503020204020204" charset="-122"/>
              </a:rPr>
              <a:t> WONDERFUL LIFE</a:t>
            </a:r>
          </a:p>
        </p:txBody>
      </p:sp>
      <p:sp>
        <p:nvSpPr>
          <p:cNvPr id="1048657" name="文本框 30"/>
          <p:cNvSpPr txBox="1"/>
          <p:nvPr/>
        </p:nvSpPr>
        <p:spPr>
          <a:xfrm>
            <a:off x="9623116" y="2505058"/>
            <a:ext cx="3636938" cy="1897186"/>
          </a:xfrm>
          <a:prstGeom prst="rect"/>
          <a:noFill/>
        </p:spPr>
        <p:txBody>
          <a:bodyPr rtlCol="0" wrap="square">
            <a:spAutoFit/>
          </a:bodyPr>
          <a:p>
            <a:pPr defTabSz="457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配合品牌直播间活动。</a:t>
            </a:r>
            <a:r>
              <a:rPr altLang="en-US" b="1" dirty="0" sz="2000" lang="zh-CN">
                <a:latin typeface="微软雅黑" panose="020B0503020204020204" charset="-122"/>
                <a:ea typeface="微软雅黑" panose="020B0503020204020204" charset="-122"/>
              </a:rPr>
              <a:t>在直播前的预告视频、海报、推广微信等各处，释放礼品新信息，提前锁定观看客群。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8658" name="文本框 32"/>
          <p:cNvSpPr txBox="1"/>
          <p:nvPr/>
        </p:nvSpPr>
        <p:spPr>
          <a:xfrm>
            <a:off x="9517224" y="444768"/>
            <a:ext cx="3742830" cy="1691641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b="1" dirty="0" sz="5400" lang="zh-CN">
                <a:latin typeface="微软雅黑" panose="020B0503020204020204" charset="-122"/>
                <a:ea typeface="微软雅黑" panose="020B0503020204020204" charset="-122"/>
              </a:rPr>
              <a:t>配合方式</a:t>
            </a:r>
            <a:r>
              <a:rPr altLang="zh-CN" b="1" dirty="0" sz="5400" lang="en-US"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  <a:p>
            <a:pPr algn="dist"/>
            <a:r>
              <a:rPr altLang="en-US" b="1" dirty="0" sz="5400" lang="zh-CN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直播间礼品</a:t>
            </a:r>
            <a:endParaRPr altLang="zh-CN" b="1" dirty="0" sz="5400" lang="en-US">
              <a:solidFill>
                <a:srgbClr val="F8450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0" name="组合 8"/>
          <p:cNvGrpSpPr/>
          <p:nvPr/>
        </p:nvGrpSpPr>
        <p:grpSpPr>
          <a:xfrm>
            <a:off x="4656866" y="547570"/>
            <a:ext cx="4365756" cy="5971034"/>
            <a:chOff x="4823564" y="521286"/>
            <a:chExt cx="4577405" cy="6260506"/>
          </a:xfrm>
        </p:grpSpPr>
        <p:pic>
          <p:nvPicPr>
            <p:cNvPr id="2097200" name="Picture 10" descr="创维宅社交神器：拯救一个“社恐”，只需要...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2"/>
            <a:srcRect/>
            <a:stretch>
              <a:fillRect/>
            </a:stretch>
          </p:blipFill>
          <p:spPr bwMode="auto">
            <a:xfrm>
              <a:off x="4823564" y="521286"/>
              <a:ext cx="4577405" cy="3046966"/>
            </a:xfrm>
            <a:prstGeom prst="rect"/>
            <a:noFill/>
          </p:spPr>
        </p:pic>
        <p:pic>
          <p:nvPicPr>
            <p:cNvPr id="2097201" name="Picture 12" descr="点击查看源网页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3"/>
            <a:srcRect/>
            <a:stretch>
              <a:fillRect/>
            </a:stretch>
          </p:blipFill>
          <p:spPr bwMode="auto">
            <a:xfrm>
              <a:off x="4824376" y="3735367"/>
              <a:ext cx="4576593" cy="3046425"/>
            </a:xfrm>
            <a:prstGeom prst="rect"/>
            <a:noFill/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椭圆 29"/>
          <p:cNvSpPr/>
          <p:nvPr/>
        </p:nvSpPr>
        <p:spPr>
          <a:xfrm>
            <a:off x="-134426" y="1083151"/>
            <a:ext cx="2500604" cy="2500604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081DB1"/>
              </a:gs>
            </a:gsLst>
            <a:lin ang="0" scaled="1"/>
          </a:gra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pic>
        <p:nvPicPr>
          <p:cNvPr id="2097202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9517224" y="4022693"/>
            <a:ext cx="3900196" cy="3900196"/>
          </a:xfrm>
          <a:prstGeom prst="rect"/>
          <a:noFill/>
        </p:spPr>
      </p:pic>
      <p:sp>
        <p:nvSpPr>
          <p:cNvPr id="1048660" name="椭圆 2"/>
          <p:cNvSpPr/>
          <p:nvPr/>
        </p:nvSpPr>
        <p:spPr>
          <a:xfrm>
            <a:off x="2620717" y="1725749"/>
            <a:ext cx="4966250" cy="4966250"/>
          </a:xfrm>
          <a:prstGeom prst="ellipse"/>
          <a:solidFill>
            <a:srgbClr val="081DB1">
              <a:alpha val="28336"/>
            </a:srgbClr>
          </a:soli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sp>
        <p:nvSpPr>
          <p:cNvPr id="1048661" name="椭圆 26"/>
          <p:cNvSpPr/>
          <p:nvPr/>
        </p:nvSpPr>
        <p:spPr>
          <a:xfrm>
            <a:off x="11231911" y="-167151"/>
            <a:ext cx="2500604" cy="2500604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081DB1"/>
              </a:gs>
            </a:gsLst>
            <a:lin ang="0" scaled="1"/>
          </a:gra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sp>
        <p:nvSpPr>
          <p:cNvPr id="1048662" name="文本框 27"/>
          <p:cNvSpPr txBox="1"/>
          <p:nvPr/>
        </p:nvSpPr>
        <p:spPr>
          <a:xfrm>
            <a:off x="262068" y="417187"/>
            <a:ext cx="6067560" cy="1015663"/>
          </a:xfrm>
          <a:prstGeom prst="rect"/>
          <a:noFill/>
        </p:spPr>
        <p:txBody>
          <a:bodyPr wrap="square">
            <a:spAutoFit/>
          </a:bodyPr>
          <a:p>
            <a:pPr algn="l" defTabSz="4572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6000" i="0" kern="1200" kumimoji="0" lang="en-US" noProof="0" normalizeH="0" spc="0" strike="noStrike" u="none">
                <a:ln>
                  <a:noFill/>
                </a:ln>
                <a:solidFill>
                  <a:srgbClr val="F8450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D</a:t>
            </a:r>
            <a:r>
              <a:rPr altLang="zh-CN" baseline="0" b="1" cap="none" dirty="0" sz="60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ETAILS</a:t>
            </a:r>
            <a:endParaRPr altLang="zh-CN" baseline="0" b="1" cap="none" dirty="0" sz="8800" i="0" kern="1200" kumimoji="0" lang="en-US" noProof="0" normalizeH="0" spc="0" strike="noStrike" u="none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8663" name="文本框 28"/>
          <p:cNvSpPr txBox="1"/>
          <p:nvPr/>
        </p:nvSpPr>
        <p:spPr>
          <a:xfrm>
            <a:off x="262068" y="2129867"/>
            <a:ext cx="4208221" cy="3698241"/>
          </a:xfrm>
          <a:prstGeom prst="rect"/>
          <a:noFill/>
        </p:spPr>
        <p:txBody>
          <a:bodyPr wrap="square">
            <a:spAutoFit/>
          </a:bodyPr>
          <a:p>
            <a:pPr algn="dist"/>
            <a:r>
              <a:rPr altLang="zh-CN" b="1" dirty="0" sz="6000" lang="en-US">
                <a:latin typeface="微软雅黑" panose="020B0503020204020204" charset="-122"/>
                <a:ea typeface="微软雅黑" panose="020B0503020204020204" charset="-122"/>
              </a:rPr>
              <a:t>HAVE </a:t>
            </a:r>
          </a:p>
          <a:p>
            <a:pPr algn="dist"/>
            <a:r>
              <a:rPr altLang="zh-CN" b="1" dirty="0" sz="60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altLang="zh-CN" b="1" dirty="0" sz="6000" lang="en-US">
                <a:latin typeface="微软雅黑" panose="020B0503020204020204" charset="-122"/>
                <a:ea typeface="微软雅黑" panose="020B0503020204020204" charset="-122"/>
              </a:rPr>
              <a:t> WONDERFUL LIFE</a:t>
            </a:r>
          </a:p>
        </p:txBody>
      </p:sp>
      <p:sp>
        <p:nvSpPr>
          <p:cNvPr id="1048664" name="文本框 30"/>
          <p:cNvSpPr txBox="1"/>
          <p:nvPr/>
        </p:nvSpPr>
        <p:spPr>
          <a:xfrm>
            <a:off x="9623116" y="2505058"/>
            <a:ext cx="3636938" cy="1463040"/>
          </a:xfrm>
          <a:prstGeom prst="rect"/>
          <a:noFill/>
        </p:spPr>
        <p:txBody>
          <a:bodyPr rtlCol="0" wrap="square">
            <a:spAutoFit/>
          </a:bodyPr>
          <a:p>
            <a:pPr defTabSz="457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="1" dirty="0" sz="2000" lang="zh-CN">
                <a:latin typeface="微软雅黑" panose="020B0503020204020204" charset="-122"/>
                <a:ea typeface="微软雅黑" panose="020B0503020204020204" charset="-122"/>
              </a:rPr>
              <a:t>在抖音、小红书、微博等各自媒体平台发起全民参与话题。</a:t>
            </a:r>
            <a:r>
              <a:rPr altLang="zh-CN" b="1" dirty="0" sz="2000" lang="en-US">
                <a:latin typeface="微软雅黑" panose="020B0503020204020204" charset="-122"/>
                <a:ea typeface="微软雅黑" panose="020B0503020204020204" charset="-122"/>
              </a:rPr>
              <a:t>#</a:t>
            </a:r>
            <a:r>
              <a:rPr altLang="en-US" b="1" dirty="0" sz="2000" lang="zh-CN">
                <a:latin typeface="微软雅黑" panose="020B0503020204020204" charset="-122"/>
                <a:ea typeface="微软雅黑" panose="020B0503020204020204" charset="-122"/>
              </a:rPr>
              <a:t>实现白菜自由</a:t>
            </a:r>
            <a:r>
              <a:rPr altLang="zh-CN" b="1" dirty="0" sz="2000" lang="en-US">
                <a:latin typeface="微软雅黑" panose="020B0503020204020204" charset="-122"/>
                <a:ea typeface="微软雅黑" panose="020B0503020204020204" charset="-122"/>
              </a:rPr>
              <a:t>#</a:t>
            </a:r>
            <a:r>
              <a:rPr altLang="en-US" b="1" dirty="0" sz="2000" lang="zh-CN">
                <a:latin typeface="微软雅黑" panose="020B0503020204020204" charset="-122"/>
                <a:ea typeface="微软雅黑" panose="020B0503020204020204" charset="-122"/>
              </a:rPr>
              <a:t>，邀请大家在</a:t>
            </a:r>
            <a:endParaRPr altLang="zh-CN" baseline="0" b="1" cap="none" dirty="0" sz="2000" i="0" kern="1200" kumimoji="0" lang="en-US" noProof="0" normalizeH="0" spc="0" strike="noStrike" u="none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8665" name="文本框 32"/>
          <p:cNvSpPr txBox="1"/>
          <p:nvPr/>
        </p:nvSpPr>
        <p:spPr>
          <a:xfrm>
            <a:off x="9517224" y="444768"/>
            <a:ext cx="3742830" cy="1691641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b="1" dirty="0" sz="5400" lang="zh-CN">
                <a:latin typeface="微软雅黑" panose="020B0503020204020204" charset="-122"/>
                <a:ea typeface="微软雅黑" panose="020B0503020204020204" charset="-122"/>
              </a:rPr>
              <a:t>配合方式</a:t>
            </a:r>
            <a:r>
              <a:rPr altLang="zh-CN" b="1" dirty="0" sz="5400" lang="en-US"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  <a:p>
            <a:pPr algn="dist"/>
            <a:r>
              <a:rPr altLang="en-US" b="1" dirty="0" sz="5400" lang="zh-CN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全民话题榜</a:t>
            </a:r>
            <a:endParaRPr altLang="zh-CN" b="1" dirty="0" sz="5400" lang="en-US">
              <a:solidFill>
                <a:srgbClr val="F8450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2" name="组合 4"/>
          <p:cNvGrpSpPr/>
          <p:nvPr/>
        </p:nvGrpSpPr>
        <p:grpSpPr>
          <a:xfrm>
            <a:off x="4866783" y="208593"/>
            <a:ext cx="3842927" cy="6423351"/>
            <a:chOff x="4845350" y="406466"/>
            <a:chExt cx="4229653" cy="7069753"/>
          </a:xfrm>
        </p:grpSpPr>
        <p:pic>
          <p:nvPicPr>
            <p:cNvPr id="2097203" name="图片 3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>
              <a:off x="4866782" y="406466"/>
              <a:ext cx="4208221" cy="2367124"/>
            </a:xfrm>
            <a:prstGeom prst="rect"/>
          </p:spPr>
        </p:pic>
        <p:pic>
          <p:nvPicPr>
            <p:cNvPr id="2097204" name="Picture 6" descr="时尚美妆 视频 微博-随时随地发现新鲜事"/>
            <p:cNvPicPr>
              <a:picLocks noChangeAspect="1" noChangeArrowheads="1"/>
            </p:cNvPicPr>
            <p:nvPr/>
          </p:nvPicPr>
          <p:blipFill>
            <a:blip xmlns:r="http://schemas.openxmlformats.org/officeDocument/2006/relationships" r:embed="rId3"/>
            <a:srcRect/>
            <a:stretch>
              <a:fillRect/>
            </a:stretch>
          </p:blipFill>
          <p:spPr bwMode="auto">
            <a:xfrm>
              <a:off x="4845350" y="2858282"/>
              <a:ext cx="4186789" cy="2328822"/>
            </a:xfrm>
            <a:prstGeom prst="rect"/>
            <a:noFill/>
          </p:spPr>
        </p:pic>
        <p:pic>
          <p:nvPicPr>
            <p:cNvPr id="2097205" name="Picture 8" descr="宅家专场_小红书"/>
            <p:cNvPicPr>
              <a:picLocks noChangeAspect="1" noChangeArrowheads="1"/>
            </p:cNvPicPr>
            <p:nvPr/>
          </p:nvPicPr>
          <p:blipFill rotWithShape="1">
            <a:blip xmlns:r="http://schemas.openxmlformats.org/officeDocument/2006/relationships" r:embed="rId4" cstate="email"/>
            <a:srcRect/>
            <a:stretch>
              <a:fillRect/>
            </a:stretch>
          </p:blipFill>
          <p:spPr bwMode="auto">
            <a:xfrm>
              <a:off x="4845350" y="5309312"/>
              <a:ext cx="4186788" cy="2166907"/>
            </a:xfrm>
            <a:prstGeom prst="rect"/>
            <a:noFill/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椭圆 29"/>
          <p:cNvSpPr/>
          <p:nvPr/>
        </p:nvSpPr>
        <p:spPr>
          <a:xfrm>
            <a:off x="-134426" y="1083151"/>
            <a:ext cx="2500604" cy="2500604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081DB1"/>
              </a:gs>
            </a:gsLst>
            <a:lin ang="0" scaled="1"/>
          </a:gra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pic>
        <p:nvPicPr>
          <p:cNvPr id="2097206" name="Picture 4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 cstate="email"/>
          <a:srcRect/>
          <a:stretch>
            <a:fillRect/>
          </a:stretch>
        </p:blipFill>
        <p:spPr bwMode="auto">
          <a:xfrm>
            <a:off x="9517224" y="4022693"/>
            <a:ext cx="3900196" cy="3900196"/>
          </a:xfrm>
          <a:prstGeom prst="rect"/>
          <a:noFill/>
        </p:spPr>
      </p:pic>
      <p:sp>
        <p:nvSpPr>
          <p:cNvPr id="1048667" name="椭圆 2"/>
          <p:cNvSpPr/>
          <p:nvPr/>
        </p:nvSpPr>
        <p:spPr>
          <a:xfrm>
            <a:off x="2620717" y="1725749"/>
            <a:ext cx="4966250" cy="4966250"/>
          </a:xfrm>
          <a:prstGeom prst="ellipse"/>
          <a:solidFill>
            <a:srgbClr val="081DB1">
              <a:alpha val="28336"/>
            </a:srgbClr>
          </a:soli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sp>
        <p:nvSpPr>
          <p:cNvPr id="1048668" name="椭圆 26"/>
          <p:cNvSpPr/>
          <p:nvPr/>
        </p:nvSpPr>
        <p:spPr>
          <a:xfrm>
            <a:off x="11231911" y="-167151"/>
            <a:ext cx="2500604" cy="2500604"/>
          </a:xfrm>
          <a:prstGeom prst="ellipse"/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rgbClr val="081DB1"/>
              </a:gs>
            </a:gsLst>
            <a:lin ang="0" scaled="1"/>
          </a:gradFill>
          <a:ln>
            <a:noFill/>
          </a:ln>
          <a:effectLst>
            <a:softEdge rad="596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altLang="en-US" kumimoji="1" lang="zh-CN"/>
          </a:p>
        </p:txBody>
      </p:sp>
      <p:sp>
        <p:nvSpPr>
          <p:cNvPr id="1048669" name="文本框 27"/>
          <p:cNvSpPr txBox="1"/>
          <p:nvPr/>
        </p:nvSpPr>
        <p:spPr>
          <a:xfrm>
            <a:off x="262068" y="417187"/>
            <a:ext cx="6067560" cy="1015663"/>
          </a:xfrm>
          <a:prstGeom prst="rect"/>
          <a:noFill/>
        </p:spPr>
        <p:txBody>
          <a:bodyPr wrap="square">
            <a:spAutoFit/>
          </a:bodyPr>
          <a:p>
            <a:pPr algn="l" defTabSz="457200" eaLnBrk="1" fontAlgn="auto" hangingPunct="1" indent="0" latinLnBrk="0" lvl="0" marL="0" marR="0" rtl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1" cap="none" dirty="0" sz="6000" i="0" kern="1200" kumimoji="0" lang="en-US" noProof="0" normalizeH="0" spc="0" strike="noStrike" u="none">
                <a:ln>
                  <a:noFill/>
                </a:ln>
                <a:solidFill>
                  <a:srgbClr val="F8450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D</a:t>
            </a:r>
            <a:r>
              <a:rPr altLang="zh-CN" baseline="0" b="1" cap="none" dirty="0" sz="60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ETAILS</a:t>
            </a:r>
            <a:endParaRPr altLang="zh-CN" baseline="0" b="1" cap="none" dirty="0" sz="8800" i="0" kern="1200" kumimoji="0" lang="en-US" noProof="0" normalizeH="0" spc="0" strike="noStrike" u="none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48670" name="文本框 28"/>
          <p:cNvSpPr txBox="1"/>
          <p:nvPr/>
        </p:nvSpPr>
        <p:spPr>
          <a:xfrm>
            <a:off x="262068" y="2129867"/>
            <a:ext cx="4208221" cy="3698241"/>
          </a:xfrm>
          <a:prstGeom prst="rect"/>
          <a:noFill/>
        </p:spPr>
        <p:txBody>
          <a:bodyPr wrap="square">
            <a:spAutoFit/>
          </a:bodyPr>
          <a:p>
            <a:pPr algn="dist"/>
            <a:r>
              <a:rPr altLang="zh-CN" b="1" dirty="0" sz="6000" lang="en-US">
                <a:latin typeface="微软雅黑" panose="020B0503020204020204" charset="-122"/>
                <a:ea typeface="微软雅黑" panose="020B0503020204020204" charset="-122"/>
              </a:rPr>
              <a:t>HAVE </a:t>
            </a:r>
          </a:p>
          <a:p>
            <a:pPr algn="dist"/>
            <a:r>
              <a:rPr altLang="zh-CN" b="1" dirty="0" sz="6000" lang="en-US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altLang="zh-CN" b="1" dirty="0" sz="6000" lang="en-US">
                <a:latin typeface="微软雅黑" panose="020B0503020204020204" charset="-122"/>
                <a:ea typeface="微软雅黑" panose="020B0503020204020204" charset="-122"/>
              </a:rPr>
              <a:t> WONDERFUL LIFE</a:t>
            </a:r>
          </a:p>
        </p:txBody>
      </p:sp>
      <p:sp>
        <p:nvSpPr>
          <p:cNvPr id="1048671" name="文本框 30"/>
          <p:cNvSpPr txBox="1"/>
          <p:nvPr/>
        </p:nvSpPr>
        <p:spPr>
          <a:xfrm>
            <a:off x="9623116" y="2362183"/>
            <a:ext cx="3636938" cy="2834640"/>
          </a:xfrm>
          <a:prstGeom prst="rect"/>
          <a:noFill/>
        </p:spPr>
        <p:txBody>
          <a:bodyPr rtlCol="0" wrap="square">
            <a:spAutoFit/>
          </a:bodyPr>
          <a:p>
            <a:pPr defTabSz="457200" eaLnBrk="1" fontAlgn="auto" hangingPunct="1" indent="0" latinLnBrk="0" lvl="0" marL="0" marR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在大范围封闭期间，邀请本地网红进行探店短视频拍摄，并将礼品及参与方式融入短视频中。在</a:t>
            </a:r>
            <a:r>
              <a:rPr altLang="zh-CN" baseline="0" b="1" cap="none" dirty="0" sz="2000" i="0" kern="1200" kumimoji="0" lang="en-US" noProof="0" normalizeH="0" spc="0" strike="noStrike" u="none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KOL</a:t>
            </a:r>
            <a:r>
              <a:rPr altLang="en-US" baseline="0" b="1" cap="none" dirty="0" sz="2000" i="0" kern="1200" kumimoji="0" lang="zh-CN" noProof="0" normalizeH="0" spc="0" strike="noStrike" u="none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个人平台及品牌官方媒体传播。更多方案资料关注公众号：精英策划圈</a:t>
            </a:r>
          </a:p>
        </p:txBody>
      </p:sp>
      <p:sp>
        <p:nvSpPr>
          <p:cNvPr id="1048672" name="文本框 32"/>
          <p:cNvSpPr txBox="1"/>
          <p:nvPr/>
        </p:nvSpPr>
        <p:spPr>
          <a:xfrm>
            <a:off x="9517224" y="444768"/>
            <a:ext cx="3742830" cy="1691641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b="1" dirty="0" sz="5400" lang="zh-CN">
                <a:latin typeface="微软雅黑" panose="020B0503020204020204" charset="-122"/>
                <a:ea typeface="微软雅黑" panose="020B0503020204020204" charset="-122"/>
              </a:rPr>
              <a:t>配合方式</a:t>
            </a:r>
            <a:r>
              <a:rPr altLang="zh-CN" b="1" dirty="0" sz="5400" lang="en-US"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  <a:p>
            <a:pPr algn="dist"/>
            <a:r>
              <a:rPr altLang="en-US" b="1" dirty="0" sz="5400" lang="zh-CN">
                <a:solidFill>
                  <a:srgbClr val="F84504"/>
                </a:solidFill>
                <a:latin typeface="微软雅黑" panose="020B0503020204020204" charset="-122"/>
                <a:ea typeface="微软雅黑" panose="020B0503020204020204" charset="-122"/>
              </a:rPr>
              <a:t>网红探店</a:t>
            </a:r>
            <a:endParaRPr altLang="zh-CN" b="1" dirty="0" sz="5400" lang="en-US">
              <a:solidFill>
                <a:srgbClr val="F8450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97207" name="图片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769478" y="507832"/>
            <a:ext cx="4439723" cy="5915519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DB1"/>
        </a:solidFill>
        <a:effectLst/>
      </p:bgPr>
    </p:bg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1"/>
          <p:cNvGrpSpPr/>
          <p:nvPr/>
        </p:nvGrpSpPr>
        <p:grpSpPr>
          <a:xfrm>
            <a:off x="5119405" y="1598910"/>
            <a:ext cx="4242348" cy="2491741"/>
            <a:chOff x="7782130" y="1571615"/>
            <a:chExt cx="4242348" cy="2491741"/>
          </a:xfrm>
        </p:grpSpPr>
        <p:sp>
          <p:nvSpPr>
            <p:cNvPr id="1048673" name="椭圆 6"/>
            <p:cNvSpPr/>
            <p:nvPr/>
          </p:nvSpPr>
          <p:spPr>
            <a:xfrm>
              <a:off x="9482975" y="2443947"/>
              <a:ext cx="840658" cy="840658"/>
            </a:xfrm>
            <a:prstGeom prst="ellipse"/>
            <a:solidFill>
              <a:srgbClr val="F845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p>
              <a:pPr algn="ctr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altLang="en-US" baseline="0" b="0" cap="none" sz="1800" i="0" kern="1200" kumimoji="0" lang="zh-CN" noProof="0" normalizeH="0" spc="0" strike="noStrike" u="none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8674" name="文本框 5"/>
            <p:cNvSpPr txBox="1"/>
            <p:nvPr/>
          </p:nvSpPr>
          <p:spPr>
            <a:xfrm>
              <a:off x="7782130" y="1571615"/>
              <a:ext cx="4242348" cy="2491741"/>
            </a:xfrm>
            <a:prstGeom prst="rect"/>
            <a:noFill/>
          </p:spPr>
          <p:txBody>
            <a:bodyPr rtlCol="0" wrap="square">
              <a:spAutoFit/>
            </a:bodyPr>
            <a:p>
              <a:pPr algn="dist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dirty="0" sz="54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粗黑宋简体" panose="02000000000000000000" pitchFamily="2" charset="-122"/>
                  <a:ea typeface="方正粗黑宋简体" panose="02000000000000000000" pitchFamily="2" charset="-122"/>
                  <a:cs typeface="+mn-cs"/>
                </a:rPr>
                <a:t>THANKS</a:t>
              </a:r>
            </a:p>
            <a:p>
              <a:pPr algn="ctr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dirty="0" sz="5400" lang="en-US">
                  <a:solidFill>
                    <a:prstClr val="white"/>
                  </a:solidFill>
                  <a:latin typeface="方正粗黑宋简体" panose="02000000000000000000" pitchFamily="2" charset="-122"/>
                  <a:ea typeface="方正粗黑宋简体" panose="02000000000000000000" pitchFamily="2" charset="-122"/>
                </a:rPr>
                <a:t>FOR </a:t>
              </a:r>
            </a:p>
            <a:p>
              <a:pPr algn="dist" defTabSz="45720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altLang="zh-CN" baseline="0" b="0" cap="none" dirty="0" sz="5400" i="0" kern="1200" kumimoji="0" lang="en-US" noProof="0" normalizeH="0" spc="0" strike="noStrike" u="none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粗黑宋简体" panose="02000000000000000000" pitchFamily="2" charset="-122"/>
                  <a:ea typeface="方正粗黑宋简体" panose="02000000000000000000" pitchFamily="2" charset="-122"/>
                  <a:cs typeface="+mn-cs"/>
                </a:rPr>
                <a:t>WATHCING</a:t>
              </a:r>
            </a:p>
          </p:txBody>
        </p:sp>
      </p:grpSp>
      <p:pic>
        <p:nvPicPr>
          <p:cNvPr id="2097208" name="图片 33"/>
          <p:cNvPicPr>
            <a:picLocks noChangeAspect="1"/>
          </p:cNvPicPr>
          <p:nvPr/>
        </p:nvPicPr>
        <p:blipFill rotWithShape="1">
          <a:blip xmlns:r="http://schemas.openxmlformats.org/officeDocument/2006/relationships" r:embed="rId1" cstate="email"/>
          <a:srcRect/>
          <a:stretch>
            <a:fillRect/>
          </a:stretch>
        </p:blipFill>
        <p:spPr>
          <a:xfrm>
            <a:off x="8659624" y="0"/>
            <a:ext cx="5019864" cy="8901655"/>
          </a:xfrm>
          <a:prstGeom prst="rect"/>
        </p:spPr>
      </p:pic>
      <p:pic>
        <p:nvPicPr>
          <p:cNvPr id="2097209" name="图片 29"/>
          <p:cNvPicPr>
            <a:picLocks noChangeAspect="1"/>
          </p:cNvPicPr>
          <p:nvPr/>
        </p:nvPicPr>
        <p:blipFill>
          <a:blip xmlns:r="http://schemas.openxmlformats.org/officeDocument/2006/relationships" r:embed="rId2" cstate="email"/>
          <a:stretch>
            <a:fillRect/>
          </a:stretch>
        </p:blipFill>
        <p:spPr>
          <a:xfrm>
            <a:off x="2528" y="2365026"/>
            <a:ext cx="3416031" cy="4653642"/>
          </a:xfrm>
          <a:prstGeom prst="rect"/>
        </p:spPr>
      </p:pic>
      <p:sp>
        <p:nvSpPr>
          <p:cNvPr id="1048675" name="文本框 26"/>
          <p:cNvSpPr txBox="1"/>
          <p:nvPr/>
        </p:nvSpPr>
        <p:spPr>
          <a:xfrm>
            <a:off x="4015604" y="4184232"/>
            <a:ext cx="6449951" cy="891540"/>
          </a:xfrm>
          <a:prstGeom prst="rect"/>
          <a:noFill/>
        </p:spPr>
        <p:txBody>
          <a:bodyPr rtlCol="0" wrap="square">
            <a:spAutoFit/>
          </a:bodyPr>
          <a:p>
            <a:pPr algn="dist"/>
            <a:r>
              <a:rPr altLang="en-US" dirty="0" sz="5400" lang="zh-CN">
                <a:solidFill>
                  <a:schemeClr val="bg1"/>
                </a:solidFill>
                <a:latin typeface="方正粗黑宋简体" panose="02000000000000000000" pitchFamily="2" charset="-122"/>
                <a:ea typeface="方正粗黑宋简体" panose="02000000000000000000" pitchFamily="2" charset="-122"/>
              </a:rPr>
              <a:t>感谢观看 期待合作</a:t>
            </a:r>
            <a:endParaRPr altLang="zh-CN" dirty="0" sz="5400" lang="en-US">
              <a:solidFill>
                <a:schemeClr val="bg1"/>
              </a:solidFill>
              <a:latin typeface="方正粗黑宋简体" panose="02000000000000000000" pitchFamily="2" charset="-122"/>
              <a:ea typeface="方正粗黑宋简体" panose="02000000000000000000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723,&quot;width&quot;:2723}"/>
</p:tagLst>
</file>

<file path=ppt/theme/theme1.xml><?xml version="1.0" encoding="utf-8"?>
<a:theme xmlns:a="http://schemas.openxmlformats.org/drawingml/2006/main" name="更多方案资料关注公众号：精英策划圈">
  <a:themeElements>
    <a:clrScheme name="Office 主题​​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3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演示文稿</dc:title>
  <dc:creator>n</dc:creator>
  <cp:lastModifiedBy>xb21cn</cp:lastModifiedBy>
  <dcterms:created xsi:type="dcterms:W3CDTF">2022-03-31T14:01:00Z</dcterms:created>
  <dcterms:modified xsi:type="dcterms:W3CDTF">2022-04-21T17:08:06Z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8937135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D8.0.2</vt:lpwstr>
  </property>
  <property fmtid="{D5CDD505-2E9C-101B-9397-08002B2CF9AE}" pid="5" name="ICV">
    <vt:lpwstr>605AA8F0903E4CEE88FFEDF2F223CB07</vt:lpwstr>
  </property>
  <property fmtid="{D5CDD505-2E9C-101B-9397-08002B2CF9AE}" pid="6" name="KSOProductBuildVer">
    <vt:lpwstr>2052-11.1.0.11365</vt:lpwstr>
  </property>
</Properties>
</file>