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handoutMasterIdLst>
    <p:handoutMasterId r:id="rId44"/>
  </p:handoutMasterIdLst>
  <p:sldIdLst>
    <p:sldId id="989" r:id="rId2"/>
    <p:sldId id="929" r:id="rId3"/>
    <p:sldId id="931" r:id="rId4"/>
    <p:sldId id="932" r:id="rId5"/>
    <p:sldId id="934" r:id="rId6"/>
    <p:sldId id="935" r:id="rId7"/>
    <p:sldId id="933" r:id="rId8"/>
    <p:sldId id="268" r:id="rId9"/>
    <p:sldId id="936" r:id="rId10"/>
    <p:sldId id="821" r:id="rId11"/>
    <p:sldId id="422" r:id="rId12"/>
    <p:sldId id="971" r:id="rId13"/>
    <p:sldId id="382" r:id="rId14"/>
    <p:sldId id="420" r:id="rId15"/>
    <p:sldId id="937" r:id="rId16"/>
    <p:sldId id="390" r:id="rId17"/>
    <p:sldId id="938" r:id="rId18"/>
    <p:sldId id="729" r:id="rId19"/>
    <p:sldId id="972" r:id="rId20"/>
    <p:sldId id="974" r:id="rId21"/>
    <p:sldId id="975" r:id="rId22"/>
    <p:sldId id="811" r:id="rId23"/>
    <p:sldId id="976" r:id="rId24"/>
    <p:sldId id="977" r:id="rId25"/>
    <p:sldId id="979" r:id="rId26"/>
    <p:sldId id="978" r:id="rId27"/>
    <p:sldId id="980" r:id="rId28"/>
    <p:sldId id="981" r:id="rId29"/>
    <p:sldId id="982" r:id="rId30"/>
    <p:sldId id="983" r:id="rId31"/>
    <p:sldId id="984" r:id="rId32"/>
    <p:sldId id="986" r:id="rId33"/>
    <p:sldId id="987" r:id="rId34"/>
    <p:sldId id="988" r:id="rId35"/>
    <p:sldId id="991" r:id="rId36"/>
    <p:sldId id="943" r:id="rId37"/>
    <p:sldId id="992" r:id="rId38"/>
    <p:sldId id="993" r:id="rId39"/>
    <p:sldId id="994" r:id="rId40"/>
    <p:sldId id="995" r:id="rId41"/>
    <p:sldId id="990" r:id="rId42"/>
  </p:sldIdLst>
  <p:sldSz cx="12192000" cy="6858000"/>
  <p:notesSz cx="6858000" cy="9144000"/>
  <p:embeddedFontLst>
    <p:embeddedFont>
      <p:font typeface="方正清刻本悦宋简体" panose="02010600030101010101" charset="-122"/>
      <p:regular r:id="rId45"/>
    </p:embeddedFont>
    <p:embeddedFont>
      <p:font typeface="Calibri" panose="020F0502020204030204" pitchFamily="34" charset="0"/>
      <p:regular r:id="rId46"/>
      <p:bold r:id="rId47"/>
      <p:italic r:id="rId48"/>
      <p:boldItalic r:id="rId49"/>
    </p:embeddedFont>
    <p:embeddedFont>
      <p:font typeface="等线" panose="02010600030101010101" pitchFamily="2" charset="-122"/>
      <p:regular r:id="rId50"/>
      <p:bold r:id="rId51"/>
    </p:embeddedFont>
    <p:embeddedFont>
      <p:font typeface="微软雅黑" panose="020B0503020204020204" pitchFamily="34" charset="-122"/>
      <p:regular r:id="rId52"/>
      <p:bold r:id="rId53"/>
    </p:embeddedFont>
  </p:embeddedFontLst>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邹庆" initials="邹庆" lastIdx="7" clrIdx="0"/>
  <p:cmAuthor id="1" name="Administrator" initials="A" lastIdx="1" clrIdx="0"/>
  <p:cmAuthor id="2" name="朱虹" initials="朱虹" lastIdx="2" clrIdx="2"/>
  <p:cmAuthor id="3" name="李丞" initials="李丞"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EFF3"/>
    <a:srgbClr val="C8A86E"/>
    <a:srgbClr val="226E4B"/>
    <a:srgbClr val="E02F3F"/>
    <a:srgbClr val="DE979F"/>
    <a:srgbClr val="262D85"/>
    <a:srgbClr val="0599BA"/>
    <a:srgbClr val="078892"/>
    <a:srgbClr val="0062D5"/>
    <a:srgbClr val="FE8A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2" d="100"/>
          <a:sy n="102" d="100"/>
        </p:scale>
        <p:origin x="75" y="126"/>
      </p:cViewPr>
      <p:guideLst/>
    </p:cSldViewPr>
  </p:slideViewPr>
  <p:notesTextViewPr>
    <p:cViewPr>
      <p:scale>
        <a:sx n="1" d="1"/>
        <a:sy n="1" d="1"/>
      </p:scale>
      <p:origin x="0" y="0"/>
    </p:cViewPr>
  </p:notesTextViewPr>
  <p:sorterViewPr>
    <p:cViewPr>
      <p:scale>
        <a:sx n="100" d="100"/>
        <a:sy n="100" d="100"/>
      </p:scale>
      <p:origin x="0" y="-1100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handoutMaster" Target="handoutMasters/handoutMaster1.xml"/><Relationship Id="rId52"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2022/7/15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2022/7/15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2022/7/15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空白-2 拷贝">
    <p:spTree>
      <p:nvGrpSpPr>
        <p:cNvPr id="1" name=""/>
        <p:cNvGrpSpPr/>
        <p:nvPr/>
      </p:nvGrpSpPr>
      <p:grpSpPr>
        <a:xfrm>
          <a:off x="0" y="0"/>
          <a:ext cx="0" cy="0"/>
          <a:chOff x="0" y="0"/>
          <a:chExt cx="0" cy="0"/>
        </a:xfrm>
      </p:grpSpPr>
      <p:pic>
        <p:nvPicPr>
          <p:cNvPr id="55" name="图像" descr="图像"/>
          <p:cNvPicPr>
            <a:picLocks noChangeAspect="1"/>
          </p:cNvPicPr>
          <p:nvPr/>
        </p:nvPicPr>
        <p:blipFill>
          <a:blip r:embed="rId2"/>
          <a:stretch>
            <a:fillRect/>
          </a:stretch>
        </p:blipFill>
        <p:spPr>
          <a:xfrm>
            <a:off x="0" y="0"/>
            <a:ext cx="12192000" cy="6858000"/>
          </a:xfrm>
          <a:prstGeom prst="rect">
            <a:avLst/>
          </a:prstGeom>
          <a:ln w="12700">
            <a:miter lim="400000"/>
            <a:headEnd/>
            <a:tailEnd/>
          </a:ln>
        </p:spPr>
      </p:pic>
      <p:sp>
        <p:nvSpPr>
          <p:cNvPr id="56" name="幻灯片编号"/>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7/15/2022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2022/7/15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xml"/><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3.xml"/><Relationship Id="rId5" Type="http://schemas.openxmlformats.org/officeDocument/2006/relationships/image" Target="../media/image68.jpeg"/><Relationship Id="rId4" Type="http://schemas.openxmlformats.org/officeDocument/2006/relationships/image" Target="../media/image67.jpeg"/></Relationships>
</file>

<file path=ppt/slides/_rels/slide4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3973"/>
          <a:stretch>
            <a:fillRect/>
          </a:stretch>
        </p:blipFill>
        <p:spPr>
          <a:xfrm>
            <a:off x="0" y="1"/>
            <a:ext cx="12192000" cy="68579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7620"/>
            <a:ext cx="7257386" cy="4782280"/>
          </a:xfrm>
          <a:prstGeom prst="rect">
            <a:avLst/>
          </a:prstGeom>
        </p:spPr>
      </p:pic>
      <p:sp>
        <p:nvSpPr>
          <p:cNvPr id="8" name="矩形 7"/>
          <p:cNvSpPr/>
          <p:nvPr/>
        </p:nvSpPr>
        <p:spPr>
          <a:xfrm>
            <a:off x="7385050" y="-635"/>
            <a:ext cx="4806950" cy="6858635"/>
          </a:xfrm>
          <a:prstGeom prst="rect">
            <a:avLst/>
          </a:prstGeom>
          <a:solidFill>
            <a:srgbClr val="E1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文本框 4"/>
          <p:cNvSpPr txBox="1"/>
          <p:nvPr/>
        </p:nvSpPr>
        <p:spPr>
          <a:xfrm>
            <a:off x="7064372" y="3771727"/>
            <a:ext cx="5448304" cy="368300"/>
          </a:xfrm>
          <a:prstGeom prst="rect">
            <a:avLst/>
          </a:prstGeom>
          <a:noFill/>
        </p:spPr>
        <p:txBody>
          <a:bodyPr wrap="square" rtlCol="0">
            <a:spAutoFit/>
          </a:bodyPr>
          <a:lstStyle/>
          <a:p>
            <a:pPr algn="ctr"/>
            <a:r>
              <a:rPr lang="zh-CN" altLang="en-US" dirty="0">
                <a:cs typeface="+mn-ea"/>
                <a:sym typeface="+mn-lt"/>
              </a:rPr>
              <a:t>以往没有参加过的形式</a:t>
            </a:r>
          </a:p>
        </p:txBody>
      </p:sp>
      <p:sp>
        <p:nvSpPr>
          <p:cNvPr id="6" name="文本框 5"/>
          <p:cNvSpPr txBox="1"/>
          <p:nvPr/>
        </p:nvSpPr>
        <p:spPr>
          <a:xfrm>
            <a:off x="7207248" y="4171889"/>
            <a:ext cx="5162552" cy="337185"/>
          </a:xfrm>
          <a:prstGeom prst="rect">
            <a:avLst/>
          </a:prstGeom>
          <a:noFill/>
        </p:spPr>
        <p:txBody>
          <a:bodyPr wrap="square" rtlCol="0">
            <a:spAutoFit/>
          </a:bodyPr>
          <a:lstStyle/>
          <a:p>
            <a:pPr algn="ctr"/>
            <a:r>
              <a:rPr lang="zh-CN" altLang="en-US" sz="1600" dirty="0">
                <a:cs typeface="+mn-ea"/>
                <a:sym typeface="+mn-lt"/>
              </a:rPr>
              <a:t>我们应该怎做？</a:t>
            </a:r>
          </a:p>
        </p:txBody>
      </p:sp>
      <p:sp>
        <p:nvSpPr>
          <p:cNvPr id="19" name="文本框 18"/>
          <p:cNvSpPr txBox="1"/>
          <p:nvPr/>
        </p:nvSpPr>
        <p:spPr>
          <a:xfrm>
            <a:off x="8164195" y="1710055"/>
            <a:ext cx="3248025" cy="1383665"/>
          </a:xfrm>
          <a:prstGeom prst="rect">
            <a:avLst/>
          </a:prstGeom>
          <a:noFill/>
        </p:spPr>
        <p:txBody>
          <a:bodyPr wrap="square" rtlCol="0">
            <a:spAutoFit/>
          </a:bodyPr>
          <a:lstStyle/>
          <a:p>
            <a:pPr algn="dist"/>
            <a:r>
              <a:rPr lang="en-US" altLang="zh-CN" sz="2800" b="1" dirty="0">
                <a:cs typeface="+mn-ea"/>
                <a:sym typeface="+mn-lt"/>
              </a:rPr>
              <a:t>/</a:t>
            </a:r>
            <a:r>
              <a:rPr lang="zh-CN" altLang="en-US" sz="2800" b="1" dirty="0">
                <a:cs typeface="+mn-ea"/>
                <a:sym typeface="+mn-lt"/>
              </a:rPr>
              <a:t>网红打卡</a:t>
            </a:r>
            <a:endParaRPr lang="en-US" altLang="zh-CN" sz="2800" b="1" dirty="0">
              <a:cs typeface="+mn-ea"/>
              <a:sym typeface="+mn-lt"/>
            </a:endParaRPr>
          </a:p>
          <a:p>
            <a:pPr algn="dist"/>
            <a:r>
              <a:rPr lang="en-US" altLang="zh-CN" sz="2800" b="1" dirty="0">
                <a:cs typeface="+mn-ea"/>
                <a:sym typeface="+mn-lt"/>
              </a:rPr>
              <a:t>/</a:t>
            </a:r>
            <a:r>
              <a:rPr lang="zh-CN" altLang="en-US" sz="2800" b="1" dirty="0">
                <a:cs typeface="+mn-ea"/>
                <a:sym typeface="+mn-lt"/>
              </a:rPr>
              <a:t>人气聚集</a:t>
            </a:r>
            <a:endParaRPr lang="en-US" altLang="zh-CN" sz="2800" b="1" dirty="0">
              <a:cs typeface="+mn-ea"/>
              <a:sym typeface="+mn-lt"/>
            </a:endParaRPr>
          </a:p>
          <a:p>
            <a:pPr algn="dist"/>
            <a:r>
              <a:rPr lang="en-US" altLang="zh-CN" sz="2800" b="1" dirty="0">
                <a:cs typeface="+mn-ea"/>
                <a:sym typeface="+mn-lt"/>
              </a:rPr>
              <a:t>/</a:t>
            </a:r>
            <a:r>
              <a:rPr lang="zh-CN" altLang="en-US" sz="2800" b="1" dirty="0">
                <a:cs typeface="+mn-ea"/>
                <a:sym typeface="+mn-lt"/>
              </a:rPr>
              <a:t>潮玩圣地</a:t>
            </a:r>
          </a:p>
        </p:txBody>
      </p:sp>
      <p:sp>
        <p:nvSpPr>
          <p:cNvPr id="20" name="矩形 19"/>
          <p:cNvSpPr/>
          <p:nvPr/>
        </p:nvSpPr>
        <p:spPr>
          <a:xfrm>
            <a:off x="7328535" y="-7620"/>
            <a:ext cx="121285" cy="6865620"/>
          </a:xfrm>
          <a:prstGeom prst="rect">
            <a:avLst/>
          </a:prstGeom>
          <a:solidFill>
            <a:srgbClr val="FFBA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540687" y="5096680"/>
            <a:ext cx="6176010" cy="1445260"/>
          </a:xfrm>
          <a:prstGeom prst="rect">
            <a:avLst/>
          </a:prstGeom>
          <a:noFill/>
        </p:spPr>
        <p:txBody>
          <a:bodyPr wrap="square" rtlCol="0">
            <a:spAutoFit/>
          </a:bodyPr>
          <a:lstStyle/>
          <a:p>
            <a:pPr algn="dist"/>
            <a:r>
              <a:rPr lang="zh-CN" altLang="en-US" sz="8800" spc="300" dirty="0">
                <a:solidFill>
                  <a:srgbClr val="C8A86E">
                    <a:alpha val="15000"/>
                  </a:srgbClr>
                </a:solidFill>
                <a:cs typeface="+mn-ea"/>
                <a:sym typeface="+mn-lt"/>
              </a:rPr>
              <a:t>创意思路</a:t>
            </a:r>
          </a:p>
        </p:txBody>
      </p:sp>
      <p:sp>
        <p:nvSpPr>
          <p:cNvPr id="2" name="椭圆 1"/>
          <p:cNvSpPr/>
          <p:nvPr/>
        </p:nvSpPr>
        <p:spPr>
          <a:xfrm>
            <a:off x="10133380" y="277763"/>
            <a:ext cx="451485" cy="451485"/>
          </a:xfrm>
          <a:prstGeom prst="ellipse">
            <a:avLst/>
          </a:prstGeom>
          <a:solidFill>
            <a:srgbClr val="C8A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创</a:t>
            </a:r>
          </a:p>
        </p:txBody>
      </p:sp>
      <p:sp>
        <p:nvSpPr>
          <p:cNvPr id="3" name="椭圆 2"/>
          <p:cNvSpPr/>
          <p:nvPr/>
        </p:nvSpPr>
        <p:spPr>
          <a:xfrm>
            <a:off x="10608261" y="277763"/>
            <a:ext cx="451485" cy="451485"/>
          </a:xfrm>
          <a:prstGeom prst="ellipse">
            <a:avLst/>
          </a:prstGeom>
          <a:solidFill>
            <a:srgbClr val="C8A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意</a:t>
            </a:r>
          </a:p>
        </p:txBody>
      </p:sp>
      <p:sp>
        <p:nvSpPr>
          <p:cNvPr id="4" name="椭圆 3"/>
          <p:cNvSpPr/>
          <p:nvPr/>
        </p:nvSpPr>
        <p:spPr>
          <a:xfrm>
            <a:off x="11083143" y="277763"/>
            <a:ext cx="451485" cy="451485"/>
          </a:xfrm>
          <a:prstGeom prst="ellipse">
            <a:avLst/>
          </a:prstGeom>
          <a:solidFill>
            <a:srgbClr val="C8A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思</a:t>
            </a:r>
          </a:p>
        </p:txBody>
      </p:sp>
      <p:sp>
        <p:nvSpPr>
          <p:cNvPr id="9" name="椭圆 8"/>
          <p:cNvSpPr/>
          <p:nvPr/>
        </p:nvSpPr>
        <p:spPr>
          <a:xfrm>
            <a:off x="11558023" y="277763"/>
            <a:ext cx="451485" cy="451485"/>
          </a:xfrm>
          <a:prstGeom prst="ellipse">
            <a:avLst/>
          </a:prstGeom>
          <a:solidFill>
            <a:srgbClr val="C8A8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路</a:t>
            </a:r>
          </a:p>
        </p:txBody>
      </p:sp>
      <p:pic>
        <p:nvPicPr>
          <p:cNvPr id="21" name="图片 20"/>
          <p:cNvPicPr>
            <a:picLocks noChangeAspect="1"/>
          </p:cNvPicPr>
          <p:nvPr/>
        </p:nvPicPr>
        <p:blipFill rotWithShape="1">
          <a:blip r:embed="rId5"/>
          <a:srcRect b="17473"/>
          <a:stretch>
            <a:fillRect/>
          </a:stretch>
        </p:blipFill>
        <p:spPr>
          <a:xfrm>
            <a:off x="0" y="-7620"/>
            <a:ext cx="7257385" cy="4782280"/>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4">
            <a:extLst>
              <a:ext uri="{28A0092B-C50C-407E-A947-70E740481C1C}">
                <a14:useLocalDpi xmlns:a14="http://schemas.microsoft.com/office/drawing/2010/main" val="0"/>
              </a:ext>
            </a:extLst>
          </a:blip>
          <a:srcRect t="13170" b="2941"/>
          <a:stretch>
            <a:fillRect/>
          </a:stretch>
        </p:blipFill>
        <p:spPr>
          <a:xfrm>
            <a:off x="-16833" y="7226"/>
            <a:ext cx="12236771" cy="6843550"/>
          </a:xfrm>
          <a:prstGeom prst="rect">
            <a:avLst/>
          </a:prstGeom>
        </p:spPr>
      </p:pic>
      <p:sp>
        <p:nvSpPr>
          <p:cNvPr id="20" name="矩形 19"/>
          <p:cNvSpPr/>
          <p:nvPr/>
        </p:nvSpPr>
        <p:spPr>
          <a:xfrm>
            <a:off x="-8736" y="2014901"/>
            <a:ext cx="12220576" cy="3157238"/>
          </a:xfrm>
          <a:prstGeom prst="rect">
            <a:avLst/>
          </a:prstGeom>
          <a:solidFill>
            <a:schemeClr val="tx1">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文本框 3"/>
          <p:cNvSpPr txBox="1"/>
          <p:nvPr/>
        </p:nvSpPr>
        <p:spPr>
          <a:xfrm>
            <a:off x="2545807" y="3181726"/>
            <a:ext cx="7045868" cy="368300"/>
          </a:xfrm>
          <a:prstGeom prst="rect">
            <a:avLst/>
          </a:prstGeom>
          <a:noFill/>
        </p:spPr>
        <p:txBody>
          <a:bodyPr wrap="square" rtlCol="0">
            <a:spAutoFit/>
          </a:bodyPr>
          <a:lstStyle/>
          <a:p>
            <a:pPr algn="ctr"/>
            <a:r>
              <a:rPr lang="zh-CN" altLang="en-US" dirty="0">
                <a:solidFill>
                  <a:schemeClr val="bg1"/>
                </a:solidFill>
                <a:cs typeface="+mn-ea"/>
                <a:sym typeface="+mn-lt"/>
              </a:rPr>
              <a:t>邀请周边邻居及特邀来宾等共同参加此次活动</a:t>
            </a:r>
          </a:p>
        </p:txBody>
      </p:sp>
      <p:sp>
        <p:nvSpPr>
          <p:cNvPr id="9" name="文本框 8"/>
          <p:cNvSpPr txBox="1"/>
          <p:nvPr/>
        </p:nvSpPr>
        <p:spPr>
          <a:xfrm>
            <a:off x="2834005" y="3666490"/>
            <a:ext cx="6466205" cy="891540"/>
          </a:xfrm>
          <a:prstGeom prst="rect">
            <a:avLst/>
          </a:prstGeom>
          <a:noFill/>
        </p:spPr>
        <p:txBody>
          <a:bodyPr wrap="square" rtlCol="0">
            <a:spAutoFit/>
          </a:bodyPr>
          <a:lstStyle/>
          <a:p>
            <a:pPr algn="ctr"/>
            <a:r>
              <a:rPr lang="zh-CN" altLang="en-US" sz="1300" dirty="0">
                <a:solidFill>
                  <a:schemeClr val="bg1"/>
                </a:solidFill>
                <a:cs typeface="+mn-ea"/>
                <a:sym typeface="+mn-lt"/>
              </a:rPr>
              <a:t>房地产行业是一个竞争非常激烈的行业，各个不同的房地产开发公司要想在这个市场上能够有比较好的销售业绩，需要大幅度的广告支持，除此之外，进行各种房地产活动策划也是进行楼盘推广的重要手段，因此举办市集活动与商家联盟可以快速聚集大量人气，提升项目的知名度，从而可推进剩余商铺的销量。</a:t>
            </a:r>
          </a:p>
        </p:txBody>
      </p:sp>
      <p:sp>
        <p:nvSpPr>
          <p:cNvPr id="11" name="矩形 10"/>
          <p:cNvSpPr/>
          <p:nvPr/>
        </p:nvSpPr>
        <p:spPr>
          <a:xfrm>
            <a:off x="2076450" y="2629322"/>
            <a:ext cx="8039100" cy="1928396"/>
          </a:xfrm>
          <a:prstGeom prst="rect">
            <a:avLst/>
          </a:prstGeom>
          <a:noFill/>
          <a:ln>
            <a:solidFill>
              <a:srgbClr val="0404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cxnSp>
        <p:nvCxnSpPr>
          <p:cNvPr id="25" name="直接连接符 24"/>
          <p:cNvCxnSpPr/>
          <p:nvPr/>
        </p:nvCxnSpPr>
        <p:spPr>
          <a:xfrm>
            <a:off x="2891047" y="3011779"/>
            <a:ext cx="6436205" cy="0"/>
          </a:xfrm>
          <a:prstGeom prst="line">
            <a:avLst/>
          </a:prstGeom>
          <a:solidFill>
            <a:srgbClr val="C8A86E"/>
          </a:solidFill>
          <a:ln w="9525">
            <a:solidFill>
              <a:srgbClr val="FFC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2931768" y="4645829"/>
            <a:ext cx="6271314" cy="245110"/>
          </a:xfrm>
          <a:prstGeom prst="rect">
            <a:avLst/>
          </a:prstGeom>
          <a:noFill/>
          <a:effectLst>
            <a:outerShdw blurRad="50800" dist="38100" dir="5400000" algn="t" rotWithShape="0">
              <a:prstClr val="black">
                <a:alpha val="40000"/>
              </a:prstClr>
            </a:outerShdw>
          </a:effectLst>
        </p:spPr>
        <p:txBody>
          <a:bodyPr wrap="square" rtlCol="0">
            <a:spAutoFit/>
          </a:bodyPr>
          <a:lstStyle/>
          <a:p>
            <a:pPr algn="dist"/>
            <a:r>
              <a:rPr lang="en-US" altLang="zh-CN" sz="1000" dirty="0">
                <a:solidFill>
                  <a:schemeClr val="bg1"/>
                </a:solidFill>
                <a:cs typeface="+mn-ea"/>
                <a:sym typeface="+mn-lt"/>
              </a:rPr>
              <a:t>KITE FESTIVAL ACTIVITY</a:t>
            </a:r>
          </a:p>
        </p:txBody>
      </p:sp>
      <p:cxnSp>
        <p:nvCxnSpPr>
          <p:cNvPr id="28" name="直接连接符 27"/>
          <p:cNvCxnSpPr/>
          <p:nvPr/>
        </p:nvCxnSpPr>
        <p:spPr>
          <a:xfrm>
            <a:off x="4810125" y="1939264"/>
            <a:ext cx="2409073" cy="0"/>
          </a:xfrm>
          <a:prstGeom prst="line">
            <a:avLst/>
          </a:prstGeom>
          <a:solidFill>
            <a:srgbClr val="C8A86E"/>
          </a:solidFill>
          <a:ln w="9525">
            <a:solidFill>
              <a:srgbClr val="FFC000"/>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898872" y="2442210"/>
            <a:ext cx="1906575" cy="458812"/>
            <a:chOff x="2419032" y="2997200"/>
            <a:chExt cx="1527593" cy="367611"/>
          </a:xfrm>
          <a:solidFill>
            <a:srgbClr val="031C3A"/>
          </a:solidFill>
        </p:grpSpPr>
        <p:sp>
          <p:nvSpPr>
            <p:cNvPr id="6" name="椭圆 5"/>
            <p:cNvSpPr/>
            <p:nvPr/>
          </p:nvSpPr>
          <p:spPr>
            <a:xfrm>
              <a:off x="2419032" y="2997200"/>
              <a:ext cx="367611" cy="367611"/>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cs typeface="+mn-ea"/>
                  <a:sym typeface="+mn-lt"/>
                </a:rPr>
                <a:t>肆</a:t>
              </a:r>
            </a:p>
          </p:txBody>
        </p:sp>
        <p:sp>
          <p:nvSpPr>
            <p:cNvPr id="7" name="椭圆 6"/>
            <p:cNvSpPr/>
            <p:nvPr/>
          </p:nvSpPr>
          <p:spPr>
            <a:xfrm>
              <a:off x="2805693" y="2997200"/>
              <a:ext cx="367611" cy="367611"/>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cs typeface="+mn-ea"/>
                  <a:sym typeface="+mn-lt"/>
                </a:rPr>
                <a:t>意</a:t>
              </a:r>
            </a:p>
          </p:txBody>
        </p:sp>
        <p:sp>
          <p:nvSpPr>
            <p:cNvPr id="8" name="椭圆 7"/>
            <p:cNvSpPr/>
            <p:nvPr/>
          </p:nvSpPr>
          <p:spPr>
            <a:xfrm>
              <a:off x="3192354" y="2997200"/>
              <a:ext cx="367611" cy="367611"/>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cs typeface="+mn-ea"/>
                  <a:sym typeface="+mn-lt"/>
                </a:rPr>
                <a:t>生</a:t>
              </a:r>
            </a:p>
          </p:txBody>
        </p:sp>
        <p:sp>
          <p:nvSpPr>
            <p:cNvPr id="10" name="椭圆 9"/>
            <p:cNvSpPr/>
            <p:nvPr/>
          </p:nvSpPr>
          <p:spPr>
            <a:xfrm>
              <a:off x="3579014" y="2997200"/>
              <a:ext cx="367611" cy="367611"/>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cs typeface="+mn-ea"/>
                  <a:sym typeface="+mn-lt"/>
                </a:rPr>
                <a:t>活</a:t>
              </a:r>
            </a:p>
          </p:txBody>
        </p:sp>
      </p:grpSp>
      <p:sp>
        <p:nvSpPr>
          <p:cNvPr id="18" name="椭圆 17"/>
          <p:cNvSpPr/>
          <p:nvPr/>
        </p:nvSpPr>
        <p:spPr>
          <a:xfrm>
            <a:off x="6834315" y="2442210"/>
            <a:ext cx="458812" cy="458812"/>
          </a:xfrm>
          <a:prstGeom prst="ellipse">
            <a:avLst/>
          </a:prstGeom>
          <a:solidFill>
            <a:srgbClr val="031C3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cs typeface="+mn-ea"/>
                <a:sym typeface="+mn-lt"/>
              </a:rPr>
              <a:t>节</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2"/>
          <a:srcRect t="5950"/>
          <a:stretch>
            <a:fillRect/>
          </a:stretch>
        </p:blipFill>
        <p:spPr>
          <a:xfrm>
            <a:off x="6547485" y="264795"/>
            <a:ext cx="5644515" cy="3533140"/>
          </a:xfrm>
          <a:prstGeom prst="rect">
            <a:avLst/>
          </a:prstGeom>
        </p:spPr>
      </p:pic>
      <p:pic>
        <p:nvPicPr>
          <p:cNvPr id="23" name="图片 22"/>
          <p:cNvPicPr>
            <a:picLocks noChangeAspect="1"/>
          </p:cNvPicPr>
          <p:nvPr/>
        </p:nvPicPr>
        <p:blipFill>
          <a:blip r:embed="rId3"/>
          <a:srcRect t="8909" b="13325"/>
          <a:stretch>
            <a:fillRect/>
          </a:stretch>
        </p:blipFill>
        <p:spPr>
          <a:xfrm>
            <a:off x="6547485" y="3848735"/>
            <a:ext cx="5644515" cy="2926715"/>
          </a:xfrm>
          <a:prstGeom prst="rect">
            <a:avLst/>
          </a:prstGeom>
        </p:spPr>
      </p:pic>
      <p:sp>
        <p:nvSpPr>
          <p:cNvPr id="12" name="矩形 11"/>
          <p:cNvSpPr/>
          <p:nvPr/>
        </p:nvSpPr>
        <p:spPr>
          <a:xfrm>
            <a:off x="190220" y="495350"/>
            <a:ext cx="5817268" cy="6146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文本框 1"/>
          <p:cNvSpPr txBox="1"/>
          <p:nvPr/>
        </p:nvSpPr>
        <p:spPr>
          <a:xfrm>
            <a:off x="351155" y="1898938"/>
            <a:ext cx="3638550" cy="321945"/>
          </a:xfrm>
          <a:prstGeom prst="rect">
            <a:avLst/>
          </a:prstGeom>
          <a:noFill/>
        </p:spPr>
        <p:txBody>
          <a:bodyPr wrap="square" rtlCol="0">
            <a:spAutoFit/>
          </a:bodyPr>
          <a:lstStyle/>
          <a:p>
            <a:r>
              <a:rPr lang="en-US" altLang="zh-CN" sz="1500" b="1" dirty="0">
                <a:solidFill>
                  <a:srgbClr val="031C3A"/>
                </a:solidFill>
                <a:cs typeface="+mn-ea"/>
                <a:sym typeface="+mn-lt"/>
              </a:rPr>
              <a:t>PART 01-</a:t>
            </a:r>
            <a:r>
              <a:rPr lang="zh-CN" altLang="en-US" sz="1500" b="1" dirty="0">
                <a:solidFill>
                  <a:srgbClr val="031C3A"/>
                </a:solidFill>
                <a:cs typeface="+mn-ea"/>
                <a:sym typeface="+mn-lt"/>
              </a:rPr>
              <a:t>氛围布置上</a:t>
            </a:r>
            <a:endParaRPr lang="en-US" altLang="zh-CN" sz="1500" b="1" dirty="0">
              <a:solidFill>
                <a:srgbClr val="031C3A"/>
              </a:solidFill>
              <a:cs typeface="+mn-ea"/>
              <a:sym typeface="+mn-lt"/>
            </a:endParaRPr>
          </a:p>
        </p:txBody>
      </p:sp>
      <p:sp>
        <p:nvSpPr>
          <p:cNvPr id="3" name="文本框 2"/>
          <p:cNvSpPr txBox="1"/>
          <p:nvPr/>
        </p:nvSpPr>
        <p:spPr>
          <a:xfrm>
            <a:off x="351155" y="2185670"/>
            <a:ext cx="5387975" cy="645160"/>
          </a:xfrm>
          <a:prstGeom prst="rect">
            <a:avLst/>
          </a:prstGeom>
          <a:noFill/>
        </p:spPr>
        <p:txBody>
          <a:bodyPr wrap="square" rtlCol="0">
            <a:spAutoFit/>
          </a:bodyPr>
          <a:lstStyle/>
          <a:p>
            <a:r>
              <a:rPr lang="zh-CN" altLang="en-US" sz="1200" dirty="0">
                <a:solidFill>
                  <a:srgbClr val="031C3A"/>
                </a:solidFill>
                <a:cs typeface="+mn-ea"/>
                <a:sym typeface="+mn-lt"/>
              </a:rPr>
              <a:t>在活动氛围布置上采用近期流行的市集摊位进行氛围营造，给来宾不一样的视觉冲击力，吸引周边及过往的人群目光前来参观参与活动，从而达到活动真正的目的。</a:t>
            </a:r>
          </a:p>
        </p:txBody>
      </p:sp>
      <p:grpSp>
        <p:nvGrpSpPr>
          <p:cNvPr id="4" name="组合 3"/>
          <p:cNvGrpSpPr/>
          <p:nvPr/>
        </p:nvGrpSpPr>
        <p:grpSpPr>
          <a:xfrm>
            <a:off x="4093260" y="265698"/>
            <a:ext cx="1876128" cy="451485"/>
            <a:chOff x="2892216" y="2997200"/>
            <a:chExt cx="1527593" cy="367611"/>
          </a:xfrm>
          <a:solidFill>
            <a:srgbClr val="C8A86E"/>
          </a:solidFill>
        </p:grpSpPr>
        <p:sp>
          <p:nvSpPr>
            <p:cNvPr id="5" name="椭圆 4"/>
            <p:cNvSpPr/>
            <p:nvPr/>
          </p:nvSpPr>
          <p:spPr>
            <a:xfrm>
              <a:off x="2892216" y="2997200"/>
              <a:ext cx="367611" cy="367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亮</a:t>
              </a:r>
            </a:p>
          </p:txBody>
        </p:sp>
        <p:sp>
          <p:nvSpPr>
            <p:cNvPr id="6" name="椭圆 5"/>
            <p:cNvSpPr/>
            <p:nvPr/>
          </p:nvSpPr>
          <p:spPr>
            <a:xfrm>
              <a:off x="3278877" y="2997200"/>
              <a:ext cx="367611" cy="367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点</a:t>
              </a:r>
            </a:p>
          </p:txBody>
        </p:sp>
        <p:sp>
          <p:nvSpPr>
            <p:cNvPr id="7" name="椭圆 6"/>
            <p:cNvSpPr/>
            <p:nvPr/>
          </p:nvSpPr>
          <p:spPr>
            <a:xfrm>
              <a:off x="3665538" y="2997200"/>
              <a:ext cx="367611" cy="367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提</a:t>
              </a:r>
            </a:p>
          </p:txBody>
        </p:sp>
        <p:sp>
          <p:nvSpPr>
            <p:cNvPr id="8" name="椭圆 7"/>
            <p:cNvSpPr/>
            <p:nvPr/>
          </p:nvSpPr>
          <p:spPr>
            <a:xfrm>
              <a:off x="4052198" y="2997200"/>
              <a:ext cx="367611" cy="367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炼</a:t>
              </a:r>
            </a:p>
          </p:txBody>
        </p:sp>
      </p:grpSp>
      <p:sp>
        <p:nvSpPr>
          <p:cNvPr id="30" name="文本框 29"/>
          <p:cNvSpPr txBox="1"/>
          <p:nvPr/>
        </p:nvSpPr>
        <p:spPr>
          <a:xfrm>
            <a:off x="266770" y="782885"/>
            <a:ext cx="5702618" cy="245110"/>
          </a:xfrm>
          <a:prstGeom prst="rect">
            <a:avLst/>
          </a:prstGeom>
          <a:noFill/>
        </p:spPr>
        <p:txBody>
          <a:bodyPr wrap="square" rtlCol="0">
            <a:spAutoFit/>
          </a:bodyPr>
          <a:lstStyle/>
          <a:p>
            <a:pPr algn="dist"/>
            <a:r>
              <a:rPr lang="en-US" altLang="zh-CN" sz="1000" dirty="0">
                <a:solidFill>
                  <a:srgbClr val="C8A86E"/>
                </a:solidFill>
                <a:cs typeface="+mn-ea"/>
                <a:sym typeface="+mn-lt"/>
              </a:rPr>
              <a:t>HIGHLIGHT REFINING</a:t>
            </a:r>
          </a:p>
        </p:txBody>
      </p:sp>
      <p:pic>
        <p:nvPicPr>
          <p:cNvPr id="9" name="图片 8"/>
          <p:cNvPicPr>
            <a:picLocks noChangeAspect="1"/>
          </p:cNvPicPr>
          <p:nvPr/>
        </p:nvPicPr>
        <p:blipFill>
          <a:blip r:embed="rId4"/>
          <a:stretch>
            <a:fillRect/>
          </a:stretch>
        </p:blipFill>
        <p:spPr>
          <a:xfrm>
            <a:off x="292100" y="2897505"/>
            <a:ext cx="5598160" cy="373507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2"/>
          <a:stretch>
            <a:fillRect/>
          </a:stretch>
        </p:blipFill>
        <p:spPr>
          <a:xfrm>
            <a:off x="8049895" y="443865"/>
            <a:ext cx="4029710" cy="6089650"/>
          </a:xfrm>
          <a:prstGeom prst="rect">
            <a:avLst/>
          </a:prstGeom>
        </p:spPr>
      </p:pic>
      <p:sp>
        <p:nvSpPr>
          <p:cNvPr id="12" name="矩形 11"/>
          <p:cNvSpPr/>
          <p:nvPr/>
        </p:nvSpPr>
        <p:spPr>
          <a:xfrm>
            <a:off x="190220" y="495350"/>
            <a:ext cx="5817268" cy="6146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文本框 1"/>
          <p:cNvSpPr txBox="1"/>
          <p:nvPr/>
        </p:nvSpPr>
        <p:spPr>
          <a:xfrm>
            <a:off x="428625" y="2285653"/>
            <a:ext cx="3638550" cy="321945"/>
          </a:xfrm>
          <a:prstGeom prst="rect">
            <a:avLst/>
          </a:prstGeom>
          <a:noFill/>
        </p:spPr>
        <p:txBody>
          <a:bodyPr wrap="square" rtlCol="0">
            <a:spAutoFit/>
          </a:bodyPr>
          <a:lstStyle/>
          <a:p>
            <a:r>
              <a:rPr lang="en-US" altLang="zh-CN" sz="1500" b="1" dirty="0">
                <a:solidFill>
                  <a:srgbClr val="031C3A"/>
                </a:solidFill>
                <a:cs typeface="+mn-ea"/>
                <a:sym typeface="+mn-lt"/>
              </a:rPr>
              <a:t>PART 02-</a:t>
            </a:r>
            <a:r>
              <a:rPr lang="zh-CN" altLang="en-US" sz="1500" b="1" dirty="0">
                <a:solidFill>
                  <a:srgbClr val="031C3A"/>
                </a:solidFill>
                <a:cs typeface="+mn-ea"/>
                <a:sym typeface="+mn-lt"/>
              </a:rPr>
              <a:t>活动内容上</a:t>
            </a:r>
            <a:endParaRPr lang="en-US" altLang="zh-CN" sz="1500" b="1" dirty="0">
              <a:solidFill>
                <a:srgbClr val="031C3A"/>
              </a:solidFill>
              <a:cs typeface="+mn-ea"/>
              <a:sym typeface="+mn-lt"/>
            </a:endParaRPr>
          </a:p>
        </p:txBody>
      </p:sp>
      <p:sp>
        <p:nvSpPr>
          <p:cNvPr id="3" name="文本框 2"/>
          <p:cNvSpPr txBox="1"/>
          <p:nvPr/>
        </p:nvSpPr>
        <p:spPr>
          <a:xfrm>
            <a:off x="428624" y="2572177"/>
            <a:ext cx="5540764" cy="460375"/>
          </a:xfrm>
          <a:prstGeom prst="rect">
            <a:avLst/>
          </a:prstGeom>
          <a:noFill/>
        </p:spPr>
        <p:txBody>
          <a:bodyPr wrap="square" rtlCol="0">
            <a:spAutoFit/>
          </a:bodyPr>
          <a:lstStyle/>
          <a:p>
            <a:r>
              <a:rPr lang="zh-CN" altLang="en-US" sz="1200" dirty="0">
                <a:solidFill>
                  <a:srgbClr val="031C3A"/>
                </a:solidFill>
                <a:cs typeface="+mn-ea"/>
                <a:sym typeface="+mn-lt"/>
              </a:rPr>
              <a:t>在前期宣传、主体活动环节中，以新颖、、独特、风格为本档活动的主角儿，淡化活动流程，打造真正轻松愉悦的活动氛围！</a:t>
            </a:r>
          </a:p>
        </p:txBody>
      </p:sp>
      <p:grpSp>
        <p:nvGrpSpPr>
          <p:cNvPr id="4" name="组合 3"/>
          <p:cNvGrpSpPr/>
          <p:nvPr/>
        </p:nvGrpSpPr>
        <p:grpSpPr>
          <a:xfrm>
            <a:off x="4093260" y="265698"/>
            <a:ext cx="1876128" cy="451485"/>
            <a:chOff x="2892216" y="2997200"/>
            <a:chExt cx="1527593" cy="367611"/>
          </a:xfrm>
          <a:solidFill>
            <a:srgbClr val="C8A86E"/>
          </a:solidFill>
        </p:grpSpPr>
        <p:sp>
          <p:nvSpPr>
            <p:cNvPr id="5" name="椭圆 4"/>
            <p:cNvSpPr/>
            <p:nvPr/>
          </p:nvSpPr>
          <p:spPr>
            <a:xfrm>
              <a:off x="2892216" y="2997200"/>
              <a:ext cx="367611" cy="367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亮</a:t>
              </a:r>
            </a:p>
          </p:txBody>
        </p:sp>
        <p:sp>
          <p:nvSpPr>
            <p:cNvPr id="6" name="椭圆 5"/>
            <p:cNvSpPr/>
            <p:nvPr/>
          </p:nvSpPr>
          <p:spPr>
            <a:xfrm>
              <a:off x="3278877" y="2997200"/>
              <a:ext cx="367611" cy="367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点</a:t>
              </a:r>
            </a:p>
          </p:txBody>
        </p:sp>
        <p:sp>
          <p:nvSpPr>
            <p:cNvPr id="7" name="椭圆 6"/>
            <p:cNvSpPr/>
            <p:nvPr/>
          </p:nvSpPr>
          <p:spPr>
            <a:xfrm>
              <a:off x="3665538" y="2997200"/>
              <a:ext cx="367611" cy="367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提</a:t>
              </a:r>
            </a:p>
          </p:txBody>
        </p:sp>
        <p:sp>
          <p:nvSpPr>
            <p:cNvPr id="8" name="椭圆 7"/>
            <p:cNvSpPr/>
            <p:nvPr/>
          </p:nvSpPr>
          <p:spPr>
            <a:xfrm>
              <a:off x="4052198" y="2997200"/>
              <a:ext cx="367611" cy="367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chemeClr val="bg1"/>
                  </a:solidFill>
                  <a:cs typeface="+mn-ea"/>
                  <a:sym typeface="+mn-lt"/>
                </a:rPr>
                <a:t>炼</a:t>
              </a:r>
            </a:p>
          </p:txBody>
        </p:sp>
      </p:grpSp>
      <p:sp>
        <p:nvSpPr>
          <p:cNvPr id="30" name="文本框 29"/>
          <p:cNvSpPr txBox="1"/>
          <p:nvPr/>
        </p:nvSpPr>
        <p:spPr>
          <a:xfrm>
            <a:off x="266770" y="782885"/>
            <a:ext cx="5702618" cy="245110"/>
          </a:xfrm>
          <a:prstGeom prst="rect">
            <a:avLst/>
          </a:prstGeom>
          <a:noFill/>
        </p:spPr>
        <p:txBody>
          <a:bodyPr wrap="square" rtlCol="0">
            <a:spAutoFit/>
          </a:bodyPr>
          <a:lstStyle/>
          <a:p>
            <a:pPr algn="dist"/>
            <a:r>
              <a:rPr lang="en-US" altLang="zh-CN" sz="1000" dirty="0">
                <a:solidFill>
                  <a:srgbClr val="C8A86E"/>
                </a:solidFill>
                <a:cs typeface="+mn-ea"/>
                <a:sym typeface="+mn-lt"/>
              </a:rPr>
              <a:t>HIGHLIGHT REFINING</a:t>
            </a:r>
          </a:p>
        </p:txBody>
      </p:sp>
      <p:pic>
        <p:nvPicPr>
          <p:cNvPr id="16" name="图片 15"/>
          <p:cNvPicPr>
            <a:picLocks noChangeAspect="1"/>
          </p:cNvPicPr>
          <p:nvPr/>
        </p:nvPicPr>
        <p:blipFill>
          <a:blip r:embed="rId3"/>
          <a:stretch>
            <a:fillRect/>
          </a:stretch>
        </p:blipFill>
        <p:spPr>
          <a:xfrm>
            <a:off x="190500" y="3608070"/>
            <a:ext cx="3935095" cy="2623820"/>
          </a:xfrm>
          <a:prstGeom prst="rect">
            <a:avLst/>
          </a:prstGeom>
        </p:spPr>
      </p:pic>
      <p:pic>
        <p:nvPicPr>
          <p:cNvPr id="11" name="图片 10"/>
          <p:cNvPicPr>
            <a:picLocks noChangeAspect="1"/>
          </p:cNvPicPr>
          <p:nvPr/>
        </p:nvPicPr>
        <p:blipFill>
          <a:blip r:embed="rId4"/>
          <a:stretch>
            <a:fillRect/>
          </a:stretch>
        </p:blipFill>
        <p:spPr>
          <a:xfrm>
            <a:off x="3825875" y="3608070"/>
            <a:ext cx="3933190" cy="262445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t="7810" b="7810"/>
          <a:stretch>
            <a:fillRect/>
          </a:stretch>
        </p:blipFill>
        <p:spPr>
          <a:xfrm>
            <a:off x="317" y="1"/>
            <a:ext cx="12191365" cy="6858000"/>
          </a:xfrm>
          <a:prstGeom prst="rect">
            <a:avLst/>
          </a:prstGeom>
        </p:spPr>
      </p:pic>
      <p:sp>
        <p:nvSpPr>
          <p:cNvPr id="17" name="矩形 16"/>
          <p:cNvSpPr/>
          <p:nvPr/>
        </p:nvSpPr>
        <p:spPr>
          <a:xfrm>
            <a:off x="635" y="1590675"/>
            <a:ext cx="12190730" cy="3574415"/>
          </a:xfrm>
          <a:prstGeom prst="rect">
            <a:avLst/>
          </a:prstGeom>
          <a:solidFill>
            <a:schemeClr val="bg1">
              <a:lumMod val="65000"/>
              <a:alpha val="6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a:p>
            <a:pPr algn="ctr"/>
            <a:r>
              <a:rPr lang="en-US" altLang="zh-CN">
                <a:cs typeface="+mn-ea"/>
                <a:sym typeface="+mn-lt"/>
              </a:rPr>
              <a:t>+</a:t>
            </a:r>
          </a:p>
        </p:txBody>
      </p:sp>
      <p:grpSp>
        <p:nvGrpSpPr>
          <p:cNvPr id="6" name="组合 5"/>
          <p:cNvGrpSpPr/>
          <p:nvPr/>
        </p:nvGrpSpPr>
        <p:grpSpPr>
          <a:xfrm rot="16200000">
            <a:off x="11174145" y="3133971"/>
            <a:ext cx="624000" cy="528000"/>
            <a:chOff x="3644007" y="-783561"/>
            <a:chExt cx="788276" cy="756745"/>
          </a:xfrm>
          <a:noFill/>
        </p:grpSpPr>
        <p:sp>
          <p:nvSpPr>
            <p:cNvPr id="7" name="矩形 6"/>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8" name="组合 7"/>
            <p:cNvGrpSpPr/>
            <p:nvPr/>
          </p:nvGrpSpPr>
          <p:grpSpPr>
            <a:xfrm>
              <a:off x="3768145" y="-488737"/>
              <a:ext cx="540000" cy="288000"/>
              <a:chOff x="5493476" y="-867105"/>
              <a:chExt cx="648000" cy="432001"/>
            </a:xfrm>
            <a:grpFill/>
          </p:grpSpPr>
          <p:sp>
            <p:nvSpPr>
              <p:cNvPr id="9" name="斜纹 8"/>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0" name="斜纹 9"/>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grpSp>
        <p:nvGrpSpPr>
          <p:cNvPr id="11" name="组合 10"/>
          <p:cNvGrpSpPr/>
          <p:nvPr/>
        </p:nvGrpSpPr>
        <p:grpSpPr>
          <a:xfrm rot="5400000" flipH="1">
            <a:off x="378027" y="3229971"/>
            <a:ext cx="624000" cy="528000"/>
            <a:chOff x="3644007" y="-783561"/>
            <a:chExt cx="788276" cy="756745"/>
          </a:xfrm>
          <a:noFill/>
        </p:grpSpPr>
        <p:sp>
          <p:nvSpPr>
            <p:cNvPr id="12" name="矩形 11"/>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3" name="组合 12"/>
            <p:cNvGrpSpPr/>
            <p:nvPr/>
          </p:nvGrpSpPr>
          <p:grpSpPr>
            <a:xfrm>
              <a:off x="3768145" y="-488737"/>
              <a:ext cx="540000" cy="288000"/>
              <a:chOff x="5493476" y="-867105"/>
              <a:chExt cx="648000" cy="432001"/>
            </a:xfrm>
            <a:grpFill/>
          </p:grpSpPr>
          <p:sp>
            <p:nvSpPr>
              <p:cNvPr id="14" name="斜纹 13"/>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5" name="斜纹 14"/>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sp>
        <p:nvSpPr>
          <p:cNvPr id="16" name="TextBox 15"/>
          <p:cNvSpPr txBox="1"/>
          <p:nvPr/>
        </p:nvSpPr>
        <p:spPr>
          <a:xfrm>
            <a:off x="5163615" y="1875275"/>
            <a:ext cx="1784463" cy="1733551"/>
          </a:xfrm>
          <a:prstGeom prst="rect">
            <a:avLst/>
          </a:prstGeom>
          <a:noFill/>
        </p:spPr>
        <p:txBody>
          <a:bodyPr wrap="none" rtlCol="0">
            <a:spAutoFit/>
          </a:bodyPr>
          <a:lstStyle/>
          <a:p>
            <a:r>
              <a:rPr lang="en-US" altLang="zh-CN" sz="10665" b="1" spc="300" dirty="0">
                <a:solidFill>
                  <a:schemeClr val="bg1"/>
                </a:solidFill>
                <a:effectLst>
                  <a:outerShdw blurRad="38100" dist="38100" dir="2700000" algn="tl">
                    <a:srgbClr val="000000">
                      <a:alpha val="43137"/>
                    </a:srgbClr>
                  </a:outerShdw>
                </a:effectLst>
                <a:cs typeface="+mn-ea"/>
                <a:sym typeface="+mn-lt"/>
              </a:rPr>
              <a:t>01</a:t>
            </a:r>
          </a:p>
        </p:txBody>
      </p:sp>
      <p:sp>
        <p:nvSpPr>
          <p:cNvPr id="3" name="矩形 2"/>
          <p:cNvSpPr/>
          <p:nvPr/>
        </p:nvSpPr>
        <p:spPr>
          <a:xfrm>
            <a:off x="3805849" y="3617813"/>
            <a:ext cx="4592924" cy="1323439"/>
          </a:xfrm>
          <a:prstGeom prst="rect">
            <a:avLst/>
          </a:prstGeom>
        </p:spPr>
        <p:txBody>
          <a:bodyPr wrap="none">
            <a:spAutoFit/>
          </a:bodyPr>
          <a:lstStyle/>
          <a:p>
            <a:r>
              <a:rPr lang="en-US" altLang="zh-CN" sz="8000" b="1" dirty="0">
                <a:solidFill>
                  <a:schemeClr val="bg1"/>
                </a:solidFill>
                <a:effectLst>
                  <a:outerShdw blurRad="38100" dist="38100" dir="2700000" algn="tl">
                    <a:srgbClr val="000000">
                      <a:alpha val="43137"/>
                    </a:srgbClr>
                  </a:outerShdw>
                </a:effectLst>
                <a:cs typeface="+mn-ea"/>
                <a:sym typeface="+mn-lt"/>
              </a:rPr>
              <a:t> </a:t>
            </a:r>
            <a:r>
              <a:rPr lang="zh-CN" altLang="en-US" sz="8000" b="1" dirty="0">
                <a:solidFill>
                  <a:schemeClr val="bg1"/>
                </a:solidFill>
                <a:effectLst>
                  <a:outerShdw blurRad="38100" dist="38100" dir="2700000" algn="tl">
                    <a:srgbClr val="000000">
                      <a:alpha val="43137"/>
                    </a:srgbClr>
                  </a:outerShdw>
                </a:effectLst>
                <a:cs typeface="+mn-ea"/>
                <a:sym typeface="+mn-lt"/>
              </a:rPr>
              <a:t>活动概况</a:t>
            </a:r>
            <a:endParaRPr lang="zh-CN" altLang="en-US" sz="8000" b="1" spc="300"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advTm="5000">
        <p14:flip dir="r"/>
      </p:transition>
    </mc:Choice>
    <mc:Fallback xmlns="">
      <p:transition spd="slow"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376805" y="2386330"/>
            <a:ext cx="5553075" cy="3046095"/>
          </a:xfrm>
          <a:prstGeom prst="rect">
            <a:avLst/>
          </a:prstGeom>
          <a:noFill/>
        </p:spPr>
        <p:txBody>
          <a:bodyPr wrap="square" rtlCol="0">
            <a:spAutoFit/>
          </a:bodyPr>
          <a:lstStyle/>
          <a:p>
            <a:pPr>
              <a:lnSpc>
                <a:spcPct val="150000"/>
              </a:lnSpc>
            </a:pPr>
            <a:r>
              <a:rPr lang="zh-CN" altLang="en-US" sz="1600" b="1" dirty="0">
                <a:solidFill>
                  <a:srgbClr val="031C3A"/>
                </a:solidFill>
                <a:cs typeface="+mn-ea"/>
                <a:sym typeface="+mn-lt"/>
              </a:rPr>
              <a:t>活动主题：肆意生活  </a:t>
            </a:r>
            <a:r>
              <a:rPr lang="en-US" altLang="zh-CN" sz="1600" dirty="0">
                <a:solidFill>
                  <a:srgbClr val="031C3A"/>
                </a:solidFill>
                <a:cs typeface="+mn-ea"/>
                <a:sym typeface="+mn-lt"/>
              </a:rPr>
              <a:t>        </a:t>
            </a:r>
          </a:p>
          <a:p>
            <a:pPr>
              <a:lnSpc>
                <a:spcPct val="150000"/>
              </a:lnSpc>
            </a:pPr>
            <a:r>
              <a:rPr lang="en-US" altLang="zh-CN" sz="1600" dirty="0">
                <a:solidFill>
                  <a:srgbClr val="031C3A"/>
                </a:solidFill>
                <a:cs typeface="+mn-ea"/>
                <a:sym typeface="+mn-lt"/>
              </a:rPr>
              <a:t>            </a:t>
            </a:r>
            <a:r>
              <a:rPr lang="zh-CN" altLang="en-US" sz="1600" dirty="0">
                <a:cs typeface="+mn-ea"/>
                <a:sym typeface="+mn-lt"/>
              </a:rPr>
              <a:t>——地产项目市集嘉年华活动</a:t>
            </a:r>
          </a:p>
          <a:p>
            <a:pPr>
              <a:lnSpc>
                <a:spcPct val="150000"/>
              </a:lnSpc>
            </a:pPr>
            <a:endParaRPr lang="zh-CN" altLang="en-US" sz="1600" dirty="0">
              <a:solidFill>
                <a:srgbClr val="031C3A"/>
              </a:solidFill>
              <a:cs typeface="+mn-ea"/>
              <a:sym typeface="+mn-lt"/>
            </a:endParaRPr>
          </a:p>
          <a:p>
            <a:pPr>
              <a:lnSpc>
                <a:spcPct val="150000"/>
              </a:lnSpc>
            </a:pPr>
            <a:r>
              <a:rPr lang="zh-CN" altLang="en-US" sz="1600" b="1" dirty="0">
                <a:solidFill>
                  <a:srgbClr val="031C3A"/>
                </a:solidFill>
                <a:cs typeface="+mn-ea"/>
                <a:sym typeface="+mn-lt"/>
              </a:rPr>
              <a:t>活动时间：</a:t>
            </a:r>
            <a:r>
              <a:rPr lang="zh-CN" altLang="en-US" sz="1600" dirty="0">
                <a:cs typeface="+mn-ea"/>
                <a:sym typeface="+mn-lt"/>
              </a:rPr>
              <a:t>2021年xx月xx日（具体时间以甲方为准）</a:t>
            </a:r>
            <a:endParaRPr lang="en-US" altLang="zh-CN" sz="1600" dirty="0">
              <a:solidFill>
                <a:srgbClr val="031C3A"/>
              </a:solidFill>
              <a:cs typeface="+mn-ea"/>
              <a:sym typeface="+mn-lt"/>
            </a:endParaRPr>
          </a:p>
          <a:p>
            <a:pPr>
              <a:lnSpc>
                <a:spcPct val="150000"/>
              </a:lnSpc>
            </a:pPr>
            <a:r>
              <a:rPr lang="zh-CN" altLang="en-US" sz="1600" b="1" dirty="0">
                <a:solidFill>
                  <a:srgbClr val="031C3A"/>
                </a:solidFill>
                <a:cs typeface="+mn-ea"/>
                <a:sym typeface="+mn-lt"/>
              </a:rPr>
              <a:t>活动地点：</a:t>
            </a:r>
            <a:r>
              <a:rPr lang="zh-CN" altLang="en-US" sz="1600" dirty="0">
                <a:cs typeface="+mn-ea"/>
                <a:sym typeface="+mn-lt"/>
              </a:rPr>
              <a:t>某项目园区外商铺</a:t>
            </a:r>
            <a:endParaRPr lang="en-US" altLang="zh-CN" sz="1600" dirty="0">
              <a:solidFill>
                <a:srgbClr val="031C3A"/>
              </a:solidFill>
              <a:cs typeface="+mn-ea"/>
              <a:sym typeface="+mn-lt"/>
            </a:endParaRPr>
          </a:p>
          <a:p>
            <a:pPr>
              <a:lnSpc>
                <a:spcPct val="150000"/>
              </a:lnSpc>
            </a:pPr>
            <a:r>
              <a:rPr lang="zh-CN" altLang="en-US" sz="1600" b="1" dirty="0">
                <a:solidFill>
                  <a:srgbClr val="031C3A"/>
                </a:solidFill>
                <a:cs typeface="+mn-ea"/>
                <a:sym typeface="+mn-lt"/>
              </a:rPr>
              <a:t>活动人数：</a:t>
            </a:r>
            <a:r>
              <a:rPr lang="en-US" altLang="zh-CN" sz="1600" dirty="0">
                <a:cs typeface="+mn-ea"/>
                <a:sym typeface="+mn-lt"/>
              </a:rPr>
              <a:t>200</a:t>
            </a:r>
            <a:r>
              <a:rPr lang="zh-CN" altLang="en-US" sz="1600" dirty="0">
                <a:cs typeface="+mn-ea"/>
                <a:sym typeface="+mn-lt"/>
              </a:rPr>
              <a:t>人左右</a:t>
            </a:r>
            <a:endParaRPr lang="en-US" altLang="zh-CN" sz="1600" dirty="0">
              <a:solidFill>
                <a:srgbClr val="031C3A"/>
              </a:solidFill>
              <a:cs typeface="+mn-ea"/>
              <a:sym typeface="+mn-lt"/>
            </a:endParaRPr>
          </a:p>
          <a:p>
            <a:pPr>
              <a:lnSpc>
                <a:spcPct val="150000"/>
              </a:lnSpc>
            </a:pPr>
            <a:r>
              <a:rPr lang="zh-CN" altLang="en-US" sz="1600" b="1" dirty="0">
                <a:solidFill>
                  <a:srgbClr val="031C3A"/>
                </a:solidFill>
                <a:cs typeface="+mn-ea"/>
                <a:sym typeface="+mn-lt"/>
              </a:rPr>
              <a:t>参与对象：</a:t>
            </a:r>
            <a:r>
              <a:rPr lang="zh-CN" altLang="en-US" sz="1600" dirty="0">
                <a:cs typeface="+mn-ea"/>
                <a:sym typeface="+mn-lt"/>
              </a:rPr>
              <a:t>意向客户、周边邻里、特邀嘉宾、到访客户等</a:t>
            </a:r>
          </a:p>
          <a:p>
            <a:pPr>
              <a:lnSpc>
                <a:spcPct val="150000"/>
              </a:lnSpc>
            </a:pPr>
            <a:r>
              <a:rPr lang="zh-CN" altLang="en-US" sz="1600" b="1" dirty="0">
                <a:solidFill>
                  <a:srgbClr val="031C3A"/>
                </a:solidFill>
                <a:cs typeface="+mn-ea"/>
                <a:sym typeface="+mn-lt"/>
              </a:rPr>
              <a:t>活动形式：</a:t>
            </a:r>
            <a:r>
              <a:rPr lang="zh-CN" altLang="en-US" sz="1600" dirty="0">
                <a:cs typeface="+mn-ea"/>
                <a:sym typeface="+mn-lt"/>
              </a:rPr>
              <a:t>商家联盟</a:t>
            </a:r>
            <a:endParaRPr lang="en-US" altLang="zh-CN" sz="1600" dirty="0">
              <a:solidFill>
                <a:srgbClr val="031C3A"/>
              </a:solidFill>
              <a:cs typeface="+mn-ea"/>
              <a:sym typeface="+mn-lt"/>
            </a:endParaRPr>
          </a:p>
        </p:txBody>
      </p:sp>
      <p:grpSp>
        <p:nvGrpSpPr>
          <p:cNvPr id="9" name="组合 8"/>
          <p:cNvGrpSpPr/>
          <p:nvPr/>
        </p:nvGrpSpPr>
        <p:grpSpPr>
          <a:xfrm>
            <a:off x="1298375" y="2525718"/>
            <a:ext cx="546520" cy="2186082"/>
            <a:chOff x="2160705" y="2973395"/>
            <a:chExt cx="546520" cy="2186082"/>
          </a:xfrm>
        </p:grpSpPr>
        <p:sp>
          <p:nvSpPr>
            <p:cNvPr id="16" name="椭圆 15"/>
            <p:cNvSpPr/>
            <p:nvPr/>
          </p:nvSpPr>
          <p:spPr>
            <a:xfrm>
              <a:off x="2160705" y="2973395"/>
              <a:ext cx="546520" cy="546521"/>
            </a:xfrm>
            <a:prstGeom prst="ellipse">
              <a:avLst/>
            </a:prstGeom>
            <a:solidFill>
              <a:srgbClr val="031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bg1"/>
                  </a:solidFill>
                  <a:cs typeface="+mn-ea"/>
                  <a:sym typeface="+mn-lt"/>
                </a:rPr>
                <a:t>活</a:t>
              </a:r>
            </a:p>
          </p:txBody>
        </p:sp>
        <p:sp>
          <p:nvSpPr>
            <p:cNvPr id="17" name="椭圆 16"/>
            <p:cNvSpPr/>
            <p:nvPr/>
          </p:nvSpPr>
          <p:spPr>
            <a:xfrm>
              <a:off x="2160705" y="3519915"/>
              <a:ext cx="546520" cy="546521"/>
            </a:xfrm>
            <a:prstGeom prst="ellipse">
              <a:avLst/>
            </a:prstGeom>
            <a:solidFill>
              <a:srgbClr val="031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bg1"/>
                  </a:solidFill>
                  <a:cs typeface="+mn-ea"/>
                  <a:sym typeface="+mn-lt"/>
                </a:rPr>
                <a:t>动</a:t>
              </a:r>
            </a:p>
          </p:txBody>
        </p:sp>
        <p:sp>
          <p:nvSpPr>
            <p:cNvPr id="18" name="椭圆 17"/>
            <p:cNvSpPr/>
            <p:nvPr/>
          </p:nvSpPr>
          <p:spPr>
            <a:xfrm>
              <a:off x="2160705" y="4066435"/>
              <a:ext cx="546520" cy="546521"/>
            </a:xfrm>
            <a:prstGeom prst="ellipse">
              <a:avLst/>
            </a:prstGeom>
            <a:solidFill>
              <a:srgbClr val="031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bg1"/>
                  </a:solidFill>
                  <a:cs typeface="+mn-ea"/>
                  <a:sym typeface="+mn-lt"/>
                </a:rPr>
                <a:t>概</a:t>
              </a:r>
            </a:p>
          </p:txBody>
        </p:sp>
        <p:sp>
          <p:nvSpPr>
            <p:cNvPr id="19" name="椭圆 18"/>
            <p:cNvSpPr/>
            <p:nvPr/>
          </p:nvSpPr>
          <p:spPr>
            <a:xfrm>
              <a:off x="2160705" y="4612956"/>
              <a:ext cx="546520" cy="546521"/>
            </a:xfrm>
            <a:prstGeom prst="ellipse">
              <a:avLst/>
            </a:prstGeom>
            <a:solidFill>
              <a:srgbClr val="031C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bg1"/>
                  </a:solidFill>
                  <a:cs typeface="+mn-ea"/>
                  <a:sym typeface="+mn-lt"/>
                </a:rPr>
                <a:t>况</a:t>
              </a:r>
            </a:p>
          </p:txBody>
        </p:sp>
      </p:grpSp>
      <p:sp>
        <p:nvSpPr>
          <p:cNvPr id="20" name="文本框 19"/>
          <p:cNvSpPr txBox="1"/>
          <p:nvPr/>
        </p:nvSpPr>
        <p:spPr>
          <a:xfrm rot="5400000">
            <a:off x="-749310" y="4181473"/>
            <a:ext cx="3560121" cy="230832"/>
          </a:xfrm>
          <a:prstGeom prst="rect">
            <a:avLst/>
          </a:prstGeom>
          <a:noFill/>
        </p:spPr>
        <p:txBody>
          <a:bodyPr wrap="square" rtlCol="0">
            <a:spAutoFit/>
          </a:bodyPr>
          <a:lstStyle/>
          <a:p>
            <a:pPr algn="dist"/>
            <a:r>
              <a:rPr lang="en-US" altLang="zh-CN" sz="900" dirty="0">
                <a:solidFill>
                  <a:srgbClr val="031C3A"/>
                </a:solidFill>
                <a:cs typeface="+mn-ea"/>
                <a:sym typeface="+mn-lt"/>
              </a:rPr>
              <a:t>OVERVIEW OF ACTIVITIES</a:t>
            </a:r>
            <a:endParaRPr lang="zh-CN" altLang="en-US" sz="900" dirty="0">
              <a:solidFill>
                <a:srgbClr val="031C3A"/>
              </a:solidFill>
              <a:cs typeface="+mn-ea"/>
              <a:sym typeface="+mn-lt"/>
            </a:endParaRPr>
          </a:p>
        </p:txBody>
      </p:sp>
      <p:grpSp>
        <p:nvGrpSpPr>
          <p:cNvPr id="21" name="组合 20"/>
          <p:cNvGrpSpPr/>
          <p:nvPr/>
        </p:nvGrpSpPr>
        <p:grpSpPr>
          <a:xfrm>
            <a:off x="2059532" y="1245334"/>
            <a:ext cx="42542" cy="3457576"/>
            <a:chOff x="5539581" y="2465387"/>
            <a:chExt cx="42542" cy="3457576"/>
          </a:xfrm>
        </p:grpSpPr>
        <p:cxnSp>
          <p:nvCxnSpPr>
            <p:cNvPr id="11" name="直接连接符 10"/>
            <p:cNvCxnSpPr/>
            <p:nvPr/>
          </p:nvCxnSpPr>
          <p:spPr>
            <a:xfrm rot="5400000">
              <a:off x="3810793" y="4194175"/>
              <a:ext cx="3457575" cy="0"/>
            </a:xfrm>
            <a:prstGeom prst="line">
              <a:avLst/>
            </a:prstGeom>
            <a:solidFill>
              <a:srgbClr val="C8A86E"/>
            </a:solid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0">
              <a:off x="3853335" y="4194176"/>
              <a:ext cx="3457575" cy="0"/>
            </a:xfrm>
            <a:prstGeom prst="line">
              <a:avLst/>
            </a:prstGeom>
            <a:solidFill>
              <a:srgbClr val="C8A86E"/>
            </a:solidFill>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2"/>
          <a:stretch>
            <a:fillRect/>
          </a:stretch>
        </p:blipFill>
        <p:spPr>
          <a:xfrm>
            <a:off x="7618730" y="0"/>
            <a:ext cx="457327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5457825" y="695726"/>
            <a:ext cx="6734175" cy="5466547"/>
          </a:xfrm>
          <a:prstGeom prst="rect">
            <a:avLst/>
          </a:prstGeom>
          <a:solidFill>
            <a:schemeClr val="bg1">
              <a:lumMod val="9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p:cNvGrpSpPr/>
          <p:nvPr/>
        </p:nvGrpSpPr>
        <p:grpSpPr>
          <a:xfrm>
            <a:off x="5734050" y="1560997"/>
            <a:ext cx="1771649" cy="3782528"/>
            <a:chOff x="5734050" y="1560997"/>
            <a:chExt cx="1771649" cy="3782528"/>
          </a:xfrm>
        </p:grpSpPr>
        <p:sp>
          <p:nvSpPr>
            <p:cNvPr id="22" name="矩形 21"/>
            <p:cNvSpPr/>
            <p:nvPr/>
          </p:nvSpPr>
          <p:spPr>
            <a:xfrm>
              <a:off x="5734050" y="1560997"/>
              <a:ext cx="1771649" cy="3782528"/>
            </a:xfrm>
            <a:prstGeom prst="rect">
              <a:avLst/>
            </a:prstGeom>
            <a:noFill/>
            <a:ln w="6350">
              <a:solidFill>
                <a:srgbClr val="1F1F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p:cNvSpPr/>
            <p:nvPr/>
          </p:nvSpPr>
          <p:spPr>
            <a:xfrm>
              <a:off x="5972238" y="1697957"/>
              <a:ext cx="1292662" cy="3142849"/>
            </a:xfrm>
            <a:prstGeom prst="rect">
              <a:avLst/>
            </a:prstGeom>
          </p:spPr>
          <p:txBody>
            <a:bodyPr vert="eaVert" wrap="square">
              <a:spAutoFit/>
            </a:bodyPr>
            <a:lstStyle/>
            <a:p>
              <a:pPr>
                <a:lnSpc>
                  <a:spcPct val="150000"/>
                </a:lnSpc>
              </a:pPr>
              <a:r>
                <a:rPr lang="zh-CN" altLang="en-US" sz="1600" dirty="0">
                  <a:cs typeface="+mn-ea"/>
                  <a:sym typeface="+mn-lt"/>
                </a:rPr>
                <a:t>一增强现场氛围、维持营销气氛。吸引新客户到访，聚集人气，创造销售机会。</a:t>
              </a:r>
            </a:p>
          </p:txBody>
        </p:sp>
      </p:grpSp>
      <p:grpSp>
        <p:nvGrpSpPr>
          <p:cNvPr id="24" name="组合 23"/>
          <p:cNvGrpSpPr/>
          <p:nvPr/>
        </p:nvGrpSpPr>
        <p:grpSpPr>
          <a:xfrm>
            <a:off x="3377432" y="1560997"/>
            <a:ext cx="1771649" cy="3782528"/>
            <a:chOff x="5734050" y="1560997"/>
            <a:chExt cx="1771649" cy="3782528"/>
          </a:xfrm>
        </p:grpSpPr>
        <p:sp>
          <p:nvSpPr>
            <p:cNvPr id="25" name="矩形 24"/>
            <p:cNvSpPr/>
            <p:nvPr/>
          </p:nvSpPr>
          <p:spPr>
            <a:xfrm>
              <a:off x="5734050" y="1560997"/>
              <a:ext cx="1771649" cy="3782528"/>
            </a:xfrm>
            <a:prstGeom prst="rect">
              <a:avLst/>
            </a:prstGeom>
            <a:noFill/>
            <a:ln w="6350">
              <a:solidFill>
                <a:srgbClr val="1F1F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矩形 25"/>
            <p:cNvSpPr/>
            <p:nvPr/>
          </p:nvSpPr>
          <p:spPr>
            <a:xfrm>
              <a:off x="6156920" y="1674662"/>
              <a:ext cx="923330" cy="3602990"/>
            </a:xfrm>
            <a:prstGeom prst="rect">
              <a:avLst/>
            </a:prstGeom>
          </p:spPr>
          <p:txBody>
            <a:bodyPr vert="eaVert" wrap="square">
              <a:spAutoFit/>
            </a:bodyPr>
            <a:lstStyle/>
            <a:p>
              <a:pPr>
                <a:lnSpc>
                  <a:spcPct val="150000"/>
                </a:lnSpc>
              </a:pPr>
              <a:r>
                <a:rPr lang="zh-CN" altLang="en-US" sz="1600" dirty="0">
                  <a:cs typeface="+mn-ea"/>
                  <a:sym typeface="+mn-lt"/>
                </a:rPr>
                <a:t>二与已购业主互动，提升业主对项目的感情，促进老带新宣传。</a:t>
              </a:r>
            </a:p>
          </p:txBody>
        </p:sp>
      </p:grpSp>
      <p:sp>
        <p:nvSpPr>
          <p:cNvPr id="33" name="矩形 32"/>
          <p:cNvSpPr/>
          <p:nvPr/>
        </p:nvSpPr>
        <p:spPr>
          <a:xfrm>
            <a:off x="7821713" y="3869788"/>
            <a:ext cx="3942298" cy="1706880"/>
          </a:xfrm>
          <a:prstGeom prst="rect">
            <a:avLst/>
          </a:prstGeom>
        </p:spPr>
        <p:txBody>
          <a:bodyPr vert="horz" wrap="square">
            <a:spAutoFit/>
          </a:bodyPr>
          <a:lstStyle/>
          <a:p>
            <a:pPr>
              <a:lnSpc>
                <a:spcPct val="150000"/>
              </a:lnSpc>
            </a:pPr>
            <a:r>
              <a:rPr lang="zh-CN" altLang="en-US" sz="1400" dirty="0">
                <a:cs typeface="+mn-ea"/>
                <a:sym typeface="+mn-lt"/>
              </a:rPr>
              <a:t>国韵×国风×国潮</a:t>
            </a:r>
          </a:p>
          <a:p>
            <a:pPr>
              <a:lnSpc>
                <a:spcPct val="150000"/>
              </a:lnSpc>
            </a:pPr>
            <a:r>
              <a:rPr lang="zh-CN" altLang="en-US" sz="1400" dirty="0">
                <a:cs typeface="+mn-ea"/>
                <a:sym typeface="+mn-lt"/>
              </a:rPr>
              <a:t>商业地产需要流量和销售额，消费者需要新鲜和刺激，双方共同激活了市集。市集制造者凭借独特的企划、品牌和产品，创新不同的创意呈现形式，形成一场又一场的商业盛宴</a:t>
            </a:r>
          </a:p>
        </p:txBody>
      </p:sp>
      <p:grpSp>
        <p:nvGrpSpPr>
          <p:cNvPr id="27" name="组合 26"/>
          <p:cNvGrpSpPr/>
          <p:nvPr/>
        </p:nvGrpSpPr>
        <p:grpSpPr>
          <a:xfrm>
            <a:off x="1020814" y="1560997"/>
            <a:ext cx="1771649" cy="3782528"/>
            <a:chOff x="5734050" y="1560997"/>
            <a:chExt cx="1771649" cy="3782528"/>
          </a:xfrm>
        </p:grpSpPr>
        <p:sp>
          <p:nvSpPr>
            <p:cNvPr id="30" name="矩形 29"/>
            <p:cNvSpPr/>
            <p:nvPr/>
          </p:nvSpPr>
          <p:spPr>
            <a:xfrm>
              <a:off x="5734050" y="1560997"/>
              <a:ext cx="1771649" cy="3782528"/>
            </a:xfrm>
            <a:prstGeom prst="rect">
              <a:avLst/>
            </a:prstGeom>
            <a:noFill/>
            <a:ln w="6350">
              <a:solidFill>
                <a:srgbClr val="1F1F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矩形 31"/>
            <p:cNvSpPr/>
            <p:nvPr/>
          </p:nvSpPr>
          <p:spPr>
            <a:xfrm>
              <a:off x="6156920" y="1698157"/>
              <a:ext cx="923330" cy="3556000"/>
            </a:xfrm>
            <a:prstGeom prst="rect">
              <a:avLst/>
            </a:prstGeom>
          </p:spPr>
          <p:txBody>
            <a:bodyPr vert="eaVert" wrap="square">
              <a:spAutoFit/>
            </a:bodyPr>
            <a:lstStyle/>
            <a:p>
              <a:pPr>
                <a:lnSpc>
                  <a:spcPct val="150000"/>
                </a:lnSpc>
              </a:pPr>
              <a:r>
                <a:rPr lang="zh-CN" altLang="en-US" sz="1600" dirty="0">
                  <a:cs typeface="+mn-ea"/>
                  <a:sym typeface="+mn-lt"/>
                </a:rPr>
                <a:t>三将活动的品质与服务与品牌形象结合，树立在客户心中的良好形象。</a:t>
              </a:r>
            </a:p>
          </p:txBody>
        </p:sp>
      </p:grpSp>
      <p:sp>
        <p:nvSpPr>
          <p:cNvPr id="111" name="宣传策略"/>
          <p:cNvSpPr txBox="1"/>
          <p:nvPr/>
        </p:nvSpPr>
        <p:spPr>
          <a:xfrm>
            <a:off x="523240" y="451485"/>
            <a:ext cx="195580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ctr"/>
            <a:r>
              <a:rPr lang="zh-CN" sz="3500">
                <a:solidFill>
                  <a:schemeClr val="tx1"/>
                </a:solidFill>
                <a:latin typeface="+mn-lt"/>
                <a:ea typeface="+mn-ea"/>
                <a:cs typeface="+mn-ea"/>
                <a:sym typeface="+mn-lt"/>
              </a:rPr>
              <a:t>活动目的</a:t>
            </a:r>
          </a:p>
        </p:txBody>
      </p:sp>
      <p:pic>
        <p:nvPicPr>
          <p:cNvPr id="3" name="图片 2"/>
          <p:cNvPicPr>
            <a:picLocks noChangeAspect="1"/>
          </p:cNvPicPr>
          <p:nvPr/>
        </p:nvPicPr>
        <p:blipFill>
          <a:blip r:embed="rId2"/>
          <a:stretch>
            <a:fillRect/>
          </a:stretch>
        </p:blipFill>
        <p:spPr>
          <a:xfrm>
            <a:off x="7891780" y="1382395"/>
            <a:ext cx="4300220" cy="286702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2">
            <a:extLst>
              <a:ext uri="{28A0092B-C50C-407E-A947-70E740481C1C}">
                <a14:useLocalDpi xmlns:a14="http://schemas.microsoft.com/office/drawing/2010/main" val="0"/>
              </a:ext>
            </a:extLst>
          </a:blip>
          <a:srcRect t="7810" b="7810"/>
          <a:stretch>
            <a:fillRect/>
          </a:stretch>
        </p:blipFill>
        <p:spPr>
          <a:xfrm>
            <a:off x="317" y="1"/>
            <a:ext cx="12191365" cy="6858000"/>
          </a:xfrm>
          <a:prstGeom prst="rect">
            <a:avLst/>
          </a:prstGeom>
        </p:spPr>
      </p:pic>
      <p:sp>
        <p:nvSpPr>
          <p:cNvPr id="17" name="矩形 16"/>
          <p:cNvSpPr/>
          <p:nvPr/>
        </p:nvSpPr>
        <p:spPr>
          <a:xfrm>
            <a:off x="635" y="1590675"/>
            <a:ext cx="12190730" cy="3574415"/>
          </a:xfrm>
          <a:prstGeom prst="rect">
            <a:avLst/>
          </a:prstGeom>
          <a:solidFill>
            <a:schemeClr val="bg1">
              <a:lumMod val="65000"/>
              <a:alpha val="6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a:p>
            <a:pPr algn="ctr"/>
            <a:r>
              <a:rPr lang="en-US" altLang="zh-CN">
                <a:cs typeface="+mn-ea"/>
                <a:sym typeface="+mn-lt"/>
              </a:rPr>
              <a:t>+</a:t>
            </a:r>
          </a:p>
        </p:txBody>
      </p:sp>
      <p:grpSp>
        <p:nvGrpSpPr>
          <p:cNvPr id="6" name="组合 5"/>
          <p:cNvGrpSpPr/>
          <p:nvPr/>
        </p:nvGrpSpPr>
        <p:grpSpPr>
          <a:xfrm rot="16200000">
            <a:off x="11174145" y="3133971"/>
            <a:ext cx="624000" cy="528000"/>
            <a:chOff x="3644007" y="-783561"/>
            <a:chExt cx="788276" cy="756745"/>
          </a:xfrm>
          <a:noFill/>
        </p:grpSpPr>
        <p:sp>
          <p:nvSpPr>
            <p:cNvPr id="7" name="矩形 6"/>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8" name="组合 7"/>
            <p:cNvGrpSpPr/>
            <p:nvPr/>
          </p:nvGrpSpPr>
          <p:grpSpPr>
            <a:xfrm>
              <a:off x="3768145" y="-488737"/>
              <a:ext cx="540000" cy="288000"/>
              <a:chOff x="5493476" y="-867105"/>
              <a:chExt cx="648000" cy="432001"/>
            </a:xfrm>
            <a:grpFill/>
          </p:grpSpPr>
          <p:sp>
            <p:nvSpPr>
              <p:cNvPr id="9" name="斜纹 8"/>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0" name="斜纹 9"/>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grpSp>
        <p:nvGrpSpPr>
          <p:cNvPr id="11" name="组合 10"/>
          <p:cNvGrpSpPr/>
          <p:nvPr/>
        </p:nvGrpSpPr>
        <p:grpSpPr>
          <a:xfrm rot="5400000" flipH="1">
            <a:off x="378027" y="3229971"/>
            <a:ext cx="624000" cy="528000"/>
            <a:chOff x="3644007" y="-783561"/>
            <a:chExt cx="788276" cy="756745"/>
          </a:xfrm>
          <a:noFill/>
        </p:grpSpPr>
        <p:sp>
          <p:nvSpPr>
            <p:cNvPr id="12" name="矩形 11"/>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3" name="组合 12"/>
            <p:cNvGrpSpPr/>
            <p:nvPr/>
          </p:nvGrpSpPr>
          <p:grpSpPr>
            <a:xfrm>
              <a:off x="3768145" y="-488737"/>
              <a:ext cx="540000" cy="288000"/>
              <a:chOff x="5493476" y="-867105"/>
              <a:chExt cx="648000" cy="432001"/>
            </a:xfrm>
            <a:grpFill/>
          </p:grpSpPr>
          <p:sp>
            <p:nvSpPr>
              <p:cNvPr id="14" name="斜纹 13"/>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5" name="斜纹 14"/>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sp>
        <p:nvSpPr>
          <p:cNvPr id="16" name="TextBox 15"/>
          <p:cNvSpPr txBox="1"/>
          <p:nvPr/>
        </p:nvSpPr>
        <p:spPr>
          <a:xfrm>
            <a:off x="5163615" y="1875275"/>
            <a:ext cx="1784463" cy="1733551"/>
          </a:xfrm>
          <a:prstGeom prst="rect">
            <a:avLst/>
          </a:prstGeom>
          <a:noFill/>
        </p:spPr>
        <p:txBody>
          <a:bodyPr wrap="none" rtlCol="0">
            <a:spAutoFit/>
          </a:bodyPr>
          <a:lstStyle/>
          <a:p>
            <a:r>
              <a:rPr lang="en-US" altLang="zh-CN" sz="10665" b="1" spc="300" dirty="0">
                <a:solidFill>
                  <a:schemeClr val="bg1"/>
                </a:solidFill>
                <a:effectLst>
                  <a:outerShdw blurRad="38100" dist="38100" dir="2700000" algn="tl">
                    <a:srgbClr val="000000">
                      <a:alpha val="43137"/>
                    </a:srgbClr>
                  </a:outerShdw>
                </a:effectLst>
                <a:cs typeface="+mn-ea"/>
                <a:sym typeface="+mn-lt"/>
              </a:rPr>
              <a:t>02</a:t>
            </a:r>
          </a:p>
        </p:txBody>
      </p:sp>
      <p:sp>
        <p:nvSpPr>
          <p:cNvPr id="3" name="矩形 2"/>
          <p:cNvSpPr/>
          <p:nvPr/>
        </p:nvSpPr>
        <p:spPr>
          <a:xfrm>
            <a:off x="3805849" y="3617813"/>
            <a:ext cx="4307589" cy="1323439"/>
          </a:xfrm>
          <a:prstGeom prst="rect">
            <a:avLst/>
          </a:prstGeom>
        </p:spPr>
        <p:txBody>
          <a:bodyPr wrap="none">
            <a:spAutoFit/>
          </a:bodyPr>
          <a:lstStyle/>
          <a:p>
            <a:r>
              <a:rPr lang="zh-CN" altLang="en-US" sz="8000" b="1" dirty="0">
                <a:solidFill>
                  <a:schemeClr val="bg1"/>
                </a:solidFill>
                <a:effectLst>
                  <a:outerShdw blurRad="38100" dist="38100" dir="2700000" algn="tl">
                    <a:srgbClr val="000000">
                      <a:alpha val="43137"/>
                    </a:srgbClr>
                  </a:outerShdw>
                </a:effectLst>
                <a:cs typeface="+mn-ea"/>
                <a:sym typeface="+mn-lt"/>
              </a:rPr>
              <a:t>前期宣传</a:t>
            </a:r>
            <a:endParaRPr lang="zh-CN" altLang="en-US" sz="8000" b="1" spc="300"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00" advTm="5000">
        <p14:flip dir="r"/>
      </p:transition>
    </mc:Choice>
    <mc:Fallback xmlns="">
      <p:transition spd="slow"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4" name="通过极具创意的形式吸引眼球"/>
          <p:cNvSpPr txBox="1"/>
          <p:nvPr/>
        </p:nvSpPr>
        <p:spPr>
          <a:xfrm>
            <a:off x="5905923" y="3611467"/>
            <a:ext cx="4688341" cy="355257"/>
          </a:xfrm>
          <a:prstGeom prst="rect">
            <a:avLst/>
          </a:prstGeom>
          <a:ln w="12700">
            <a:miter lim="400000"/>
          </a:ln>
        </p:spPr>
        <p:txBody>
          <a:bodyPr lIns="22859" rIns="22859" anchor="ctr"/>
          <a:lstStyle>
            <a:lvl1pPr defTabSz="914400">
              <a:defRPr sz="30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sz="1500" dirty="0" err="1">
                <a:solidFill>
                  <a:schemeClr val="tx1"/>
                </a:solidFill>
                <a:latin typeface="+mn-lt"/>
                <a:ea typeface="+mn-ea"/>
                <a:cs typeface="+mn-ea"/>
                <a:sym typeface="+mn-lt"/>
              </a:rPr>
              <a:t>通过极具创意的</a:t>
            </a:r>
            <a:r>
              <a:rPr lang="zh-CN" sz="1500" dirty="0">
                <a:solidFill>
                  <a:schemeClr val="tx1"/>
                </a:solidFill>
                <a:latin typeface="+mn-lt"/>
                <a:ea typeface="+mn-ea"/>
                <a:cs typeface="+mn-ea"/>
                <a:sym typeface="+mn-lt"/>
              </a:rPr>
              <a:t>线下快闪</a:t>
            </a:r>
            <a:r>
              <a:rPr lang="en-US" altLang="zh-CN" sz="1500" dirty="0">
                <a:solidFill>
                  <a:schemeClr val="tx1"/>
                </a:solidFill>
                <a:latin typeface="+mn-lt"/>
                <a:ea typeface="+mn-ea"/>
                <a:cs typeface="+mn-ea"/>
                <a:sym typeface="+mn-lt"/>
              </a:rPr>
              <a:t>+</a:t>
            </a:r>
            <a:r>
              <a:rPr lang="zh-CN" sz="1500" dirty="0">
                <a:solidFill>
                  <a:schemeClr val="tx1"/>
                </a:solidFill>
                <a:latin typeface="+mn-lt"/>
                <a:ea typeface="+mn-ea"/>
                <a:cs typeface="+mn-ea"/>
                <a:sym typeface="+mn-lt"/>
              </a:rPr>
              <a:t>线上互动</a:t>
            </a:r>
            <a:r>
              <a:rPr sz="1500" dirty="0" err="1">
                <a:solidFill>
                  <a:schemeClr val="tx1"/>
                </a:solidFill>
                <a:latin typeface="+mn-lt"/>
                <a:ea typeface="+mn-ea"/>
                <a:cs typeface="+mn-ea"/>
                <a:sym typeface="+mn-lt"/>
              </a:rPr>
              <a:t>形式吸引眼球</a:t>
            </a:r>
            <a:endParaRPr sz="1500" dirty="0">
              <a:solidFill>
                <a:schemeClr val="tx1"/>
              </a:solidFill>
              <a:latin typeface="+mn-lt"/>
              <a:ea typeface="+mn-ea"/>
              <a:cs typeface="+mn-ea"/>
              <a:sym typeface="+mn-lt"/>
            </a:endParaRPr>
          </a:p>
        </p:txBody>
      </p:sp>
      <p:sp>
        <p:nvSpPr>
          <p:cNvPr id="126" name="以细分的内容展现亮点项目，诱导受众的参与兴趣"/>
          <p:cNvSpPr txBox="1"/>
          <p:nvPr/>
        </p:nvSpPr>
        <p:spPr>
          <a:xfrm>
            <a:off x="5905923" y="4233264"/>
            <a:ext cx="4688341" cy="355257"/>
          </a:xfrm>
          <a:prstGeom prst="rect">
            <a:avLst/>
          </a:prstGeom>
          <a:ln w="12700">
            <a:miter lim="400000"/>
          </a:ln>
        </p:spPr>
        <p:txBody>
          <a:bodyPr lIns="22859" rIns="22859" anchor="ctr"/>
          <a:lstStyle>
            <a:lvl1pPr defTabSz="914400">
              <a:defRPr sz="30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sz="1500" dirty="0" err="1">
                <a:solidFill>
                  <a:schemeClr val="tx1"/>
                </a:solidFill>
                <a:latin typeface="+mn-lt"/>
                <a:ea typeface="+mn-ea"/>
                <a:cs typeface="+mn-ea"/>
                <a:sym typeface="+mn-lt"/>
              </a:rPr>
              <a:t>以细分的内容展现亮点项目，诱导受众的参与兴趣</a:t>
            </a:r>
            <a:endParaRPr sz="1500" dirty="0">
              <a:solidFill>
                <a:schemeClr val="tx1"/>
              </a:solidFill>
              <a:latin typeface="+mn-lt"/>
              <a:ea typeface="+mn-ea"/>
              <a:cs typeface="+mn-ea"/>
              <a:sym typeface="+mn-lt"/>
            </a:endParaRPr>
          </a:p>
        </p:txBody>
      </p:sp>
      <p:sp>
        <p:nvSpPr>
          <p:cNvPr id="128" name="垂直渠道直达关键受众，让票房得到更多保障"/>
          <p:cNvSpPr txBox="1"/>
          <p:nvPr/>
        </p:nvSpPr>
        <p:spPr>
          <a:xfrm>
            <a:off x="5905923" y="4855060"/>
            <a:ext cx="4688341" cy="355257"/>
          </a:xfrm>
          <a:prstGeom prst="rect">
            <a:avLst/>
          </a:prstGeom>
          <a:ln w="12700">
            <a:miter lim="400000"/>
          </a:ln>
        </p:spPr>
        <p:txBody>
          <a:bodyPr lIns="22859" rIns="22859" anchor="ctr"/>
          <a:lstStyle/>
          <a:p>
            <a:pPr defTabSz="914400">
              <a:defRPr sz="30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1500" dirty="0">
              <a:cs typeface="+mn-ea"/>
              <a:sym typeface="+mn-lt"/>
            </a:endParaRPr>
          </a:p>
        </p:txBody>
      </p:sp>
      <p:cxnSp>
        <p:nvCxnSpPr>
          <p:cNvPr id="129" name="直接箭头连接符 11"/>
          <p:cNvCxnSpPr/>
          <p:nvPr/>
        </p:nvCxnSpPr>
        <p:spPr>
          <a:xfrm>
            <a:off x="4505975" y="3792855"/>
            <a:ext cx="1036955" cy="4445"/>
          </a:xfrm>
          <a:prstGeom prst="straightConnector1">
            <a:avLst/>
          </a:prstGeom>
          <a:ln w="6350">
            <a:solidFill>
              <a:schemeClr val="tx1"/>
            </a:solidFill>
            <a:miter/>
            <a:tailEnd type="triangle"/>
          </a:ln>
        </p:spPr>
      </p:cxnSp>
      <p:sp>
        <p:nvSpPr>
          <p:cNvPr id="130" name="直接箭头连接符 12"/>
          <p:cNvSpPr/>
          <p:nvPr/>
        </p:nvSpPr>
        <p:spPr>
          <a:xfrm>
            <a:off x="4505975" y="4419147"/>
            <a:ext cx="999865" cy="1"/>
          </a:xfrm>
          <a:prstGeom prst="line">
            <a:avLst/>
          </a:prstGeom>
          <a:ln w="6350">
            <a:solidFill>
              <a:schemeClr val="tx1"/>
            </a:solidFill>
            <a:miter/>
            <a:tailEnd type="triangle"/>
          </a:ln>
        </p:spPr>
        <p:txBody>
          <a:bodyPr lIns="22859" rIns="22859"/>
          <a:lstStyle/>
          <a:p>
            <a:pPr algn="l" defTabSz="914400">
              <a:defRPr sz="1800">
                <a:latin typeface="等线" panose="02010600030101010101" charset="-122"/>
                <a:ea typeface="等线" panose="02010600030101010101" charset="-122"/>
                <a:cs typeface="等线" panose="02010600030101010101" charset="-122"/>
                <a:sym typeface="等线" panose="02010600030101010101" charset="-122"/>
              </a:defRPr>
            </a:pPr>
            <a:endParaRPr sz="900">
              <a:cs typeface="+mn-ea"/>
              <a:sym typeface="+mn-lt"/>
            </a:endParaRPr>
          </a:p>
        </p:txBody>
      </p:sp>
      <p:sp>
        <p:nvSpPr>
          <p:cNvPr id="131" name="直接箭头连接符 13"/>
          <p:cNvSpPr/>
          <p:nvPr/>
        </p:nvSpPr>
        <p:spPr>
          <a:xfrm>
            <a:off x="4505975" y="5042525"/>
            <a:ext cx="999866" cy="1"/>
          </a:xfrm>
          <a:prstGeom prst="line">
            <a:avLst/>
          </a:prstGeom>
          <a:ln w="6350">
            <a:solidFill>
              <a:schemeClr val="tx1"/>
            </a:solidFill>
            <a:miter/>
            <a:tailEnd type="triangle"/>
          </a:ln>
        </p:spPr>
        <p:txBody>
          <a:bodyPr lIns="22859" rIns="22859"/>
          <a:lstStyle/>
          <a:p>
            <a:pPr algn="l" defTabSz="914400">
              <a:defRPr sz="1800">
                <a:latin typeface="等线" panose="02010600030101010101" charset="-122"/>
                <a:ea typeface="等线" panose="02010600030101010101" charset="-122"/>
                <a:cs typeface="等线" panose="02010600030101010101" charset="-122"/>
                <a:sym typeface="等线" panose="02010600030101010101" charset="-122"/>
              </a:defRPr>
            </a:pPr>
            <a:endParaRPr sz="900">
              <a:cs typeface="+mn-ea"/>
              <a:sym typeface="+mn-lt"/>
            </a:endParaRPr>
          </a:p>
        </p:txBody>
      </p:sp>
      <p:grpSp>
        <p:nvGrpSpPr>
          <p:cNvPr id="7" name="组合 6"/>
          <p:cNvGrpSpPr/>
          <p:nvPr/>
        </p:nvGrpSpPr>
        <p:grpSpPr>
          <a:xfrm>
            <a:off x="2616200" y="3528060"/>
            <a:ext cx="1707515" cy="1784985"/>
            <a:chOff x="2829" y="5613"/>
            <a:chExt cx="2689" cy="2811"/>
          </a:xfrm>
        </p:grpSpPr>
        <p:sp>
          <p:nvSpPr>
            <p:cNvPr id="118" name="传播创意面"/>
            <p:cNvSpPr txBox="1"/>
            <p:nvPr/>
          </p:nvSpPr>
          <p:spPr>
            <a:xfrm>
              <a:off x="2992" y="5633"/>
              <a:ext cx="2485" cy="674"/>
            </a:xfrm>
            <a:prstGeom prst="rect">
              <a:avLst/>
            </a:prstGeom>
            <a:ln w="12700">
              <a:miter lim="400000"/>
            </a:ln>
          </p:spPr>
          <p:txBody>
            <a:bodyPr lIns="22859" rIns="22859" anchor="ctr"/>
            <a:lstStyle>
              <a:lvl1pPr defTabSz="914400">
                <a:defRPr sz="35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sz="1750">
                  <a:solidFill>
                    <a:schemeClr val="tx1"/>
                  </a:solidFill>
                  <a:latin typeface="+mn-lt"/>
                  <a:ea typeface="+mn-ea"/>
                  <a:cs typeface="+mn-ea"/>
                  <a:sym typeface="+mn-lt"/>
                </a:rPr>
                <a:t>传播创意面</a:t>
              </a:r>
            </a:p>
          </p:txBody>
        </p:sp>
        <p:sp>
          <p:nvSpPr>
            <p:cNvPr id="120" name="内容话题面"/>
            <p:cNvSpPr txBox="1"/>
            <p:nvPr/>
          </p:nvSpPr>
          <p:spPr>
            <a:xfrm>
              <a:off x="2992" y="6655"/>
              <a:ext cx="2526" cy="674"/>
            </a:xfrm>
            <a:prstGeom prst="rect">
              <a:avLst/>
            </a:prstGeom>
            <a:ln w="12700">
              <a:miter lim="400000"/>
            </a:ln>
          </p:spPr>
          <p:txBody>
            <a:bodyPr lIns="22859" rIns="22859" anchor="ctr"/>
            <a:lstStyle>
              <a:lvl1pPr defTabSz="914400">
                <a:defRPr sz="35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sz="1750">
                  <a:solidFill>
                    <a:schemeClr val="tx1"/>
                  </a:solidFill>
                  <a:latin typeface="+mn-lt"/>
                  <a:ea typeface="+mn-ea"/>
                  <a:cs typeface="+mn-ea"/>
                  <a:sym typeface="+mn-lt"/>
                </a:rPr>
                <a:t>内容话题面</a:t>
              </a:r>
            </a:p>
          </p:txBody>
        </p:sp>
        <p:sp>
          <p:nvSpPr>
            <p:cNvPr id="122" name="渠道面"/>
            <p:cNvSpPr txBox="1"/>
            <p:nvPr/>
          </p:nvSpPr>
          <p:spPr>
            <a:xfrm>
              <a:off x="2992" y="7677"/>
              <a:ext cx="2493" cy="674"/>
            </a:xfrm>
            <a:prstGeom prst="rect">
              <a:avLst/>
            </a:prstGeom>
            <a:ln w="12700">
              <a:miter lim="400000"/>
            </a:ln>
          </p:spPr>
          <p:txBody>
            <a:bodyPr lIns="22859" rIns="22859" anchor="ctr"/>
            <a:lstStyle>
              <a:lvl1pPr defTabSz="914400">
                <a:defRPr sz="35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sz="1750">
                  <a:solidFill>
                    <a:schemeClr val="tx1"/>
                  </a:solidFill>
                  <a:latin typeface="+mn-lt"/>
                  <a:ea typeface="+mn-ea"/>
                  <a:cs typeface="+mn-ea"/>
                  <a:sym typeface="+mn-lt"/>
                </a:rPr>
                <a:t>渠道面</a:t>
              </a:r>
            </a:p>
          </p:txBody>
        </p:sp>
        <p:sp>
          <p:nvSpPr>
            <p:cNvPr id="2" name="矩形 1"/>
            <p:cNvSpPr/>
            <p:nvPr/>
          </p:nvSpPr>
          <p:spPr>
            <a:xfrm>
              <a:off x="2829" y="5613"/>
              <a:ext cx="2648" cy="747"/>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3" name="矩形 2"/>
            <p:cNvSpPr/>
            <p:nvPr/>
          </p:nvSpPr>
          <p:spPr>
            <a:xfrm>
              <a:off x="2829" y="6645"/>
              <a:ext cx="2648" cy="747"/>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sp>
          <p:nvSpPr>
            <p:cNvPr id="6" name="矩形 5"/>
            <p:cNvSpPr/>
            <p:nvPr/>
          </p:nvSpPr>
          <p:spPr>
            <a:xfrm>
              <a:off x="2829" y="7677"/>
              <a:ext cx="2648" cy="747"/>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cs typeface="+mn-ea"/>
                <a:sym typeface="+mn-lt"/>
              </a:endParaRPr>
            </a:p>
          </p:txBody>
        </p:sp>
      </p:grpSp>
      <p:sp>
        <p:nvSpPr>
          <p:cNvPr id="8" name="矩形 7"/>
          <p:cNvSpPr/>
          <p:nvPr/>
        </p:nvSpPr>
        <p:spPr>
          <a:xfrm>
            <a:off x="5827395" y="3549650"/>
            <a:ext cx="4455160" cy="47434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矩形 8"/>
          <p:cNvSpPr/>
          <p:nvPr/>
        </p:nvSpPr>
        <p:spPr>
          <a:xfrm>
            <a:off x="5827395" y="4166235"/>
            <a:ext cx="4455160" cy="47434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 name="矩形 10"/>
          <p:cNvSpPr/>
          <p:nvPr/>
        </p:nvSpPr>
        <p:spPr>
          <a:xfrm>
            <a:off x="5827395" y="4782820"/>
            <a:ext cx="4455160" cy="47434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 name="宣传策略"/>
          <p:cNvSpPr txBox="1"/>
          <p:nvPr/>
        </p:nvSpPr>
        <p:spPr>
          <a:xfrm>
            <a:off x="1160145" y="1819275"/>
            <a:ext cx="613410" cy="2204720"/>
          </a:xfrm>
          <a:prstGeom prst="rect">
            <a:avLst/>
          </a:prstGeom>
          <a:ln w="3175">
            <a:solidFill>
              <a:schemeClr val="tx1"/>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ctr"/>
            <a:r>
              <a:rPr lang="zh-CN" sz="3500">
                <a:solidFill>
                  <a:schemeClr val="tx1"/>
                </a:solidFill>
                <a:latin typeface="+mn-lt"/>
                <a:ea typeface="+mn-ea"/>
                <a:cs typeface="+mn-ea"/>
                <a:sym typeface="+mn-lt"/>
              </a:rPr>
              <a:t>宣传策略</a:t>
            </a:r>
          </a:p>
        </p:txBody>
      </p:sp>
      <p:sp>
        <p:nvSpPr>
          <p:cNvPr id="24" name="文本框 23"/>
          <p:cNvSpPr txBox="1"/>
          <p:nvPr/>
        </p:nvSpPr>
        <p:spPr>
          <a:xfrm>
            <a:off x="2369246" y="1739453"/>
            <a:ext cx="6105236" cy="1077218"/>
          </a:xfrm>
          <a:prstGeom prst="rect">
            <a:avLst/>
          </a:prstGeom>
          <a:noFill/>
        </p:spPr>
        <p:txBody>
          <a:bodyPr wrap="square">
            <a:spAutoFit/>
          </a:bodyPr>
          <a:lstStyle/>
          <a:p>
            <a:r>
              <a:rPr lang="zh-CN" altLang="en-US" sz="3200" dirty="0"/>
              <a:t>最重要的亮点项目商铺</a:t>
            </a:r>
          </a:p>
          <a:p>
            <a:r>
              <a:rPr lang="zh-CN" altLang="en-US" sz="3200" dirty="0"/>
              <a:t>以可感知的方式呈现在大众面前</a:t>
            </a:r>
          </a:p>
        </p:txBody>
      </p:sp>
      <p:sp>
        <p:nvSpPr>
          <p:cNvPr id="26" name="文本框 25"/>
          <p:cNvSpPr txBox="1"/>
          <p:nvPr/>
        </p:nvSpPr>
        <p:spPr>
          <a:xfrm>
            <a:off x="2369246" y="2919989"/>
            <a:ext cx="6105236" cy="338554"/>
          </a:xfrm>
          <a:prstGeom prst="rect">
            <a:avLst/>
          </a:prstGeom>
          <a:noFill/>
        </p:spPr>
        <p:txBody>
          <a:bodyPr wrap="square">
            <a:spAutoFit/>
          </a:bodyPr>
          <a:lstStyle/>
          <a:p>
            <a:r>
              <a:rPr lang="zh-CN" altLang="en-US" sz="1600" dirty="0">
                <a:solidFill>
                  <a:schemeClr val="tx1"/>
                </a:solidFill>
                <a:cs typeface="+mn-ea"/>
                <a:sym typeface="+mn-lt"/>
              </a:rPr>
              <a:t>通过创意</a:t>
            </a:r>
            <a:r>
              <a:rPr lang="en-US" altLang="zh-CN" sz="1600" dirty="0">
                <a:solidFill>
                  <a:schemeClr val="tx1"/>
                </a:solidFill>
                <a:cs typeface="+mn-ea"/>
                <a:sym typeface="+mn-lt"/>
              </a:rPr>
              <a:t>+</a:t>
            </a:r>
            <a:r>
              <a:rPr lang="zh-CN" altLang="en-US" sz="1600" dirty="0">
                <a:solidFill>
                  <a:schemeClr val="tx1"/>
                </a:solidFill>
                <a:cs typeface="+mn-ea"/>
                <a:sym typeface="+mn-lt"/>
              </a:rPr>
              <a:t>内容</a:t>
            </a:r>
            <a:r>
              <a:rPr lang="en-US" altLang="zh-CN" sz="1600" dirty="0">
                <a:solidFill>
                  <a:schemeClr val="tx1"/>
                </a:solidFill>
                <a:cs typeface="+mn-ea"/>
                <a:sym typeface="+mn-lt"/>
              </a:rPr>
              <a:t>+</a:t>
            </a:r>
            <a:r>
              <a:rPr lang="zh-CN" altLang="en-US" sz="1600" dirty="0">
                <a:solidFill>
                  <a:schemeClr val="tx1"/>
                </a:solidFill>
                <a:cs typeface="+mn-ea"/>
                <a:sym typeface="+mn-lt"/>
              </a:rPr>
              <a:t>商家联盟的组合，达到更高效的传播效果</a:t>
            </a:r>
          </a:p>
        </p:txBody>
      </p:sp>
      <p:sp>
        <p:nvSpPr>
          <p:cNvPr id="28" name="文本框 27"/>
          <p:cNvSpPr txBox="1"/>
          <p:nvPr/>
        </p:nvSpPr>
        <p:spPr>
          <a:xfrm>
            <a:off x="5822315" y="4905964"/>
            <a:ext cx="6105236" cy="323165"/>
          </a:xfrm>
          <a:prstGeom prst="rect">
            <a:avLst/>
          </a:prstGeom>
          <a:noFill/>
        </p:spPr>
        <p:txBody>
          <a:bodyPr wrap="square">
            <a:spAutoFit/>
          </a:bodyPr>
          <a:lstStyle/>
          <a:p>
            <a:r>
              <a:rPr lang="zh-CN" altLang="en-US" sz="1500" b="1" dirty="0">
                <a:cs typeface="+mn-ea"/>
                <a:sym typeface="微软雅黑" panose="020B0503020204020204" charset="-122"/>
              </a:rPr>
              <a:t>垂直渠道直达关键受众，让后期销售得到更多保障</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015" y="236220"/>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4232275"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线上宣传</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倒计时</a:t>
            </a:r>
          </a:p>
        </p:txBody>
      </p:sp>
      <p:sp>
        <p:nvSpPr>
          <p:cNvPr id="21" name="矩形 20"/>
          <p:cNvSpPr/>
          <p:nvPr/>
        </p:nvSpPr>
        <p:spPr>
          <a:xfrm>
            <a:off x="736600" y="1280160"/>
            <a:ext cx="10954385" cy="583565"/>
          </a:xfrm>
          <a:prstGeom prst="rect">
            <a:avLst/>
          </a:prstGeom>
        </p:spPr>
        <p:txBody>
          <a:bodyPr vert="horz" wrap="square">
            <a:spAutoFit/>
          </a:bodyPr>
          <a:lstStyle/>
          <a:p>
            <a:pPr>
              <a:lnSpc>
                <a:spcPct val="200000"/>
              </a:lnSpc>
            </a:pPr>
            <a:r>
              <a:rPr lang="zh-CN" altLang="en-US" sz="1800" dirty="0">
                <a:cs typeface="+mn-ea"/>
                <a:sym typeface="+mn-lt"/>
              </a:rPr>
              <a:t>主题倒计时：国潮热的当下，定制国潮样式倒计时，吸引来宾关注项目。</a:t>
            </a:r>
          </a:p>
        </p:txBody>
      </p:sp>
      <p:pic>
        <p:nvPicPr>
          <p:cNvPr id="5" name="图片 4"/>
          <p:cNvPicPr>
            <a:picLocks noChangeAspect="1"/>
          </p:cNvPicPr>
          <p:nvPr/>
        </p:nvPicPr>
        <p:blipFill>
          <a:blip r:embed="rId2"/>
          <a:srcRect t="8921"/>
          <a:stretch>
            <a:fillRect/>
          </a:stretch>
        </p:blipFill>
        <p:spPr>
          <a:xfrm>
            <a:off x="822960" y="2052320"/>
            <a:ext cx="2640330" cy="4284345"/>
          </a:xfrm>
          <a:prstGeom prst="rect">
            <a:avLst/>
          </a:prstGeom>
        </p:spPr>
      </p:pic>
      <p:pic>
        <p:nvPicPr>
          <p:cNvPr id="8" name="图片 7"/>
          <p:cNvPicPr>
            <a:picLocks noChangeAspect="1"/>
          </p:cNvPicPr>
          <p:nvPr/>
        </p:nvPicPr>
        <p:blipFill>
          <a:blip r:embed="rId3"/>
          <a:srcRect t="5550"/>
          <a:stretch>
            <a:fillRect/>
          </a:stretch>
        </p:blipFill>
        <p:spPr>
          <a:xfrm>
            <a:off x="3545840" y="2052320"/>
            <a:ext cx="2546350" cy="4284345"/>
          </a:xfrm>
          <a:prstGeom prst="rect">
            <a:avLst/>
          </a:prstGeom>
        </p:spPr>
      </p:pic>
      <p:pic>
        <p:nvPicPr>
          <p:cNvPr id="11" name="图片 10"/>
          <p:cNvPicPr>
            <a:picLocks noChangeAspect="1"/>
          </p:cNvPicPr>
          <p:nvPr/>
        </p:nvPicPr>
        <p:blipFill>
          <a:blip r:embed="rId4"/>
          <a:srcRect t="6106" b="16396"/>
          <a:stretch>
            <a:fillRect/>
          </a:stretch>
        </p:blipFill>
        <p:spPr>
          <a:xfrm>
            <a:off x="6193155" y="2052320"/>
            <a:ext cx="2543175" cy="4285615"/>
          </a:xfrm>
          <a:prstGeom prst="rect">
            <a:avLst/>
          </a:prstGeom>
        </p:spPr>
      </p:pic>
      <p:pic>
        <p:nvPicPr>
          <p:cNvPr id="12" name="图片 11"/>
          <p:cNvPicPr>
            <a:picLocks noChangeAspect="1"/>
          </p:cNvPicPr>
          <p:nvPr/>
        </p:nvPicPr>
        <p:blipFill>
          <a:blip r:embed="rId5"/>
          <a:srcRect t="6530" b="14519"/>
          <a:stretch>
            <a:fillRect/>
          </a:stretch>
        </p:blipFill>
        <p:spPr>
          <a:xfrm>
            <a:off x="8823960" y="2052320"/>
            <a:ext cx="2495550" cy="428434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015" y="236220"/>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437769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线上宣传</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商家联盟</a:t>
            </a:r>
          </a:p>
        </p:txBody>
      </p:sp>
      <p:sp>
        <p:nvSpPr>
          <p:cNvPr id="21" name="矩形 20"/>
          <p:cNvSpPr/>
          <p:nvPr/>
        </p:nvSpPr>
        <p:spPr>
          <a:xfrm>
            <a:off x="618490" y="1455420"/>
            <a:ext cx="10954385" cy="562783"/>
          </a:xfrm>
          <a:prstGeom prst="rect">
            <a:avLst/>
          </a:prstGeom>
        </p:spPr>
        <p:txBody>
          <a:bodyPr vert="horz" wrap="square">
            <a:spAutoFit/>
          </a:bodyPr>
          <a:lstStyle/>
          <a:p>
            <a:pPr>
              <a:lnSpc>
                <a:spcPct val="200000"/>
              </a:lnSpc>
            </a:pPr>
            <a:r>
              <a:rPr lang="zh-CN" altLang="en-US" sz="1800" dirty="0">
                <a:cs typeface="+mn-ea"/>
                <a:sym typeface="+mn-lt"/>
              </a:rPr>
              <a:t>前几宣传将洽谈好的人气口碑较高的商家进行线上宣传，利用产品的诱惑吸引来宾关注项目。</a:t>
            </a:r>
          </a:p>
        </p:txBody>
      </p:sp>
      <p:sp>
        <p:nvSpPr>
          <p:cNvPr id="9" name="矩形 8"/>
          <p:cNvSpPr/>
          <p:nvPr/>
        </p:nvSpPr>
        <p:spPr>
          <a:xfrm>
            <a:off x="346710" y="2514600"/>
            <a:ext cx="2149475" cy="2994660"/>
          </a:xfrm>
          <a:prstGeom prst="rect">
            <a:avLst/>
          </a:prstGeom>
          <a:solidFill>
            <a:srgbClr val="262D8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p:cNvPicPr>
            <a:picLocks noChangeAspect="1"/>
          </p:cNvPicPr>
          <p:nvPr/>
        </p:nvPicPr>
        <p:blipFill>
          <a:blip r:embed="rId2"/>
          <a:srcRect l="9412" t="14633" r="10856" b="20726"/>
          <a:stretch>
            <a:fillRect/>
          </a:stretch>
        </p:blipFill>
        <p:spPr>
          <a:xfrm>
            <a:off x="420370" y="2573020"/>
            <a:ext cx="1986280" cy="2865755"/>
          </a:xfrm>
          <a:prstGeom prst="rect">
            <a:avLst/>
          </a:prstGeom>
        </p:spPr>
      </p:pic>
      <p:pic>
        <p:nvPicPr>
          <p:cNvPr id="4" name="图片 3"/>
          <p:cNvPicPr>
            <a:picLocks noChangeAspect="1"/>
          </p:cNvPicPr>
          <p:nvPr/>
        </p:nvPicPr>
        <p:blipFill>
          <a:blip r:embed="rId3"/>
          <a:srcRect t="4263" b="10868"/>
          <a:stretch>
            <a:fillRect/>
          </a:stretch>
        </p:blipFill>
        <p:spPr>
          <a:xfrm>
            <a:off x="2555875" y="2514600"/>
            <a:ext cx="1981835" cy="2993390"/>
          </a:xfrm>
          <a:prstGeom prst="rect">
            <a:avLst/>
          </a:prstGeom>
        </p:spPr>
      </p:pic>
      <p:pic>
        <p:nvPicPr>
          <p:cNvPr id="6" name="图片 5"/>
          <p:cNvPicPr>
            <a:picLocks noChangeAspect="1"/>
          </p:cNvPicPr>
          <p:nvPr/>
        </p:nvPicPr>
        <p:blipFill>
          <a:blip r:embed="rId4"/>
          <a:srcRect t="14189" b="51590"/>
          <a:stretch>
            <a:fillRect/>
          </a:stretch>
        </p:blipFill>
        <p:spPr>
          <a:xfrm>
            <a:off x="4589780" y="2514600"/>
            <a:ext cx="4039870" cy="2995295"/>
          </a:xfrm>
          <a:prstGeom prst="rect">
            <a:avLst/>
          </a:prstGeom>
        </p:spPr>
      </p:pic>
      <p:pic>
        <p:nvPicPr>
          <p:cNvPr id="7" name="图片 6"/>
          <p:cNvPicPr>
            <a:picLocks noChangeAspect="1"/>
          </p:cNvPicPr>
          <p:nvPr/>
        </p:nvPicPr>
        <p:blipFill>
          <a:blip r:embed="rId5"/>
          <a:srcRect b="78637"/>
          <a:stretch>
            <a:fillRect/>
          </a:stretch>
        </p:blipFill>
        <p:spPr>
          <a:xfrm>
            <a:off x="8677275" y="2514600"/>
            <a:ext cx="3163570" cy="299466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6380"/>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195580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ctr"/>
            <a:r>
              <a:rPr lang="zh-CN" sz="3500">
                <a:solidFill>
                  <a:schemeClr val="tx1"/>
                </a:solidFill>
                <a:latin typeface="+mn-lt"/>
                <a:ea typeface="+mn-ea"/>
                <a:cs typeface="+mn-ea"/>
                <a:sym typeface="+mn-lt"/>
              </a:rPr>
              <a:t>线下宣传</a:t>
            </a:r>
          </a:p>
        </p:txBody>
      </p:sp>
      <p:sp>
        <p:nvSpPr>
          <p:cNvPr id="21" name="矩形 20"/>
          <p:cNvSpPr/>
          <p:nvPr/>
        </p:nvSpPr>
        <p:spPr>
          <a:xfrm>
            <a:off x="523240" y="1305560"/>
            <a:ext cx="10954385" cy="874407"/>
          </a:xfrm>
          <a:prstGeom prst="rect">
            <a:avLst/>
          </a:prstGeom>
        </p:spPr>
        <p:txBody>
          <a:bodyPr vert="horz" wrap="square">
            <a:spAutoFit/>
          </a:bodyPr>
          <a:lstStyle/>
          <a:p>
            <a:pPr>
              <a:lnSpc>
                <a:spcPct val="150000"/>
              </a:lnSpc>
            </a:pPr>
            <a:r>
              <a:rPr lang="zh-CN" altLang="en-US" sz="1800" dirty="0">
                <a:cs typeface="+mn-ea"/>
                <a:sym typeface="+mn-lt"/>
              </a:rPr>
              <a:t>活动前期于当地繁华商圈进行线下快闪，模特身穿汉服，进行全城巡游，同时手举本次活动信息牌子，进行造势宣传。</a:t>
            </a:r>
          </a:p>
        </p:txBody>
      </p:sp>
      <p:pic>
        <p:nvPicPr>
          <p:cNvPr id="2" name="图片 1"/>
          <p:cNvPicPr>
            <a:picLocks noChangeAspect="1"/>
          </p:cNvPicPr>
          <p:nvPr/>
        </p:nvPicPr>
        <p:blipFill>
          <a:blip r:embed="rId2"/>
          <a:srcRect t="14559"/>
          <a:stretch>
            <a:fillRect/>
          </a:stretch>
        </p:blipFill>
        <p:spPr>
          <a:xfrm>
            <a:off x="370840" y="2403475"/>
            <a:ext cx="6003290" cy="3419475"/>
          </a:xfrm>
          <a:prstGeom prst="rect">
            <a:avLst/>
          </a:prstGeom>
        </p:spPr>
      </p:pic>
      <p:pic>
        <p:nvPicPr>
          <p:cNvPr id="3" name="图片 2"/>
          <p:cNvPicPr>
            <a:picLocks noChangeAspect="1"/>
          </p:cNvPicPr>
          <p:nvPr/>
        </p:nvPicPr>
        <p:blipFill>
          <a:blip r:embed="rId3"/>
          <a:srcRect t="10954"/>
          <a:stretch>
            <a:fillRect/>
          </a:stretch>
        </p:blipFill>
        <p:spPr>
          <a:xfrm>
            <a:off x="6067425" y="2404745"/>
            <a:ext cx="5761990" cy="341312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1EFF3"/>
        </a:solidFill>
        <a:effectLst/>
      </p:bgPr>
    </p:bg>
    <p:spTree>
      <p:nvGrpSpPr>
        <p:cNvPr id="1" name=""/>
        <p:cNvGrpSpPr/>
        <p:nvPr/>
      </p:nvGrpSpPr>
      <p:grpSpPr>
        <a:xfrm>
          <a:off x="0" y="0"/>
          <a:ext cx="0" cy="0"/>
          <a:chOff x="0" y="0"/>
          <a:chExt cx="0" cy="0"/>
        </a:xfrm>
      </p:grpSpPr>
      <p:sp>
        <p:nvSpPr>
          <p:cNvPr id="18" name="矩形 17"/>
          <p:cNvSpPr/>
          <p:nvPr/>
        </p:nvSpPr>
        <p:spPr>
          <a:xfrm>
            <a:off x="247015" y="246380"/>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195580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ctr"/>
            <a:r>
              <a:rPr lang="zh-CN" sz="3500">
                <a:solidFill>
                  <a:schemeClr val="tx1"/>
                </a:solidFill>
                <a:latin typeface="+mn-lt"/>
                <a:ea typeface="+mn-ea"/>
                <a:cs typeface="+mn-ea"/>
                <a:sym typeface="+mn-lt"/>
              </a:rPr>
              <a:t>线下宣传</a:t>
            </a:r>
            <a:endParaRPr sz="3500">
              <a:solidFill>
                <a:schemeClr val="tx1"/>
              </a:solidFill>
              <a:latin typeface="+mn-lt"/>
              <a:ea typeface="+mn-ea"/>
              <a:cs typeface="+mn-ea"/>
              <a:sym typeface="+mn-lt"/>
            </a:endParaRPr>
          </a:p>
        </p:txBody>
      </p:sp>
      <p:sp>
        <p:nvSpPr>
          <p:cNvPr id="21" name="矩形 20"/>
          <p:cNvSpPr/>
          <p:nvPr/>
        </p:nvSpPr>
        <p:spPr>
          <a:xfrm>
            <a:off x="523240" y="1305560"/>
            <a:ext cx="10954385" cy="583565"/>
          </a:xfrm>
          <a:prstGeom prst="rect">
            <a:avLst/>
          </a:prstGeom>
        </p:spPr>
        <p:txBody>
          <a:bodyPr vert="horz" wrap="square">
            <a:spAutoFit/>
          </a:bodyPr>
          <a:lstStyle/>
          <a:p>
            <a:pPr>
              <a:lnSpc>
                <a:spcPct val="200000"/>
              </a:lnSpc>
            </a:pPr>
            <a:r>
              <a:rPr lang="zh-CN" altLang="en-US" sz="1800" dirty="0">
                <a:cs typeface="+mn-ea"/>
                <a:sym typeface="+mn-lt"/>
              </a:rPr>
              <a:t>活动中期于线下进行汉服舞蹈快闪，模特身穿汉服，进行全城巡游，为之后的主题活动再次蓄客造势。</a:t>
            </a:r>
          </a:p>
        </p:txBody>
      </p:sp>
      <p:pic>
        <p:nvPicPr>
          <p:cNvPr id="2" name="图片 1"/>
          <p:cNvPicPr>
            <a:picLocks noChangeAspect="1"/>
          </p:cNvPicPr>
          <p:nvPr/>
        </p:nvPicPr>
        <p:blipFill>
          <a:blip r:embed="rId2"/>
          <a:srcRect t="9254"/>
          <a:stretch>
            <a:fillRect/>
          </a:stretch>
        </p:blipFill>
        <p:spPr>
          <a:xfrm>
            <a:off x="523240" y="2383790"/>
            <a:ext cx="5549900" cy="3524250"/>
          </a:xfrm>
          <a:prstGeom prst="rect">
            <a:avLst/>
          </a:prstGeom>
        </p:spPr>
      </p:pic>
      <p:pic>
        <p:nvPicPr>
          <p:cNvPr id="4" name="图片 3"/>
          <p:cNvPicPr>
            <a:picLocks noChangeAspect="1"/>
          </p:cNvPicPr>
          <p:nvPr/>
        </p:nvPicPr>
        <p:blipFill>
          <a:blip r:embed="rId3"/>
          <a:srcRect l="10072" t="11511"/>
          <a:stretch>
            <a:fillRect/>
          </a:stretch>
        </p:blipFill>
        <p:spPr>
          <a:xfrm>
            <a:off x="6050915" y="2383790"/>
            <a:ext cx="5674995" cy="352488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t="7810" b="7810"/>
          <a:stretch>
            <a:fillRect/>
          </a:stretch>
        </p:blipFill>
        <p:spPr>
          <a:xfrm>
            <a:off x="317" y="1"/>
            <a:ext cx="12191365" cy="6858000"/>
          </a:xfrm>
          <a:prstGeom prst="rect">
            <a:avLst/>
          </a:prstGeom>
        </p:spPr>
      </p:pic>
      <p:sp>
        <p:nvSpPr>
          <p:cNvPr id="17" name="矩形 16"/>
          <p:cNvSpPr/>
          <p:nvPr/>
        </p:nvSpPr>
        <p:spPr>
          <a:xfrm>
            <a:off x="635" y="1590675"/>
            <a:ext cx="12190730" cy="3574415"/>
          </a:xfrm>
          <a:prstGeom prst="rect">
            <a:avLst/>
          </a:prstGeom>
          <a:solidFill>
            <a:schemeClr val="bg1">
              <a:lumMod val="65000"/>
              <a:alpha val="6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a:p>
            <a:pPr algn="ctr"/>
            <a:r>
              <a:rPr lang="en-US" altLang="zh-CN">
                <a:cs typeface="+mn-ea"/>
                <a:sym typeface="+mn-lt"/>
              </a:rPr>
              <a:t>+</a:t>
            </a:r>
          </a:p>
        </p:txBody>
      </p:sp>
      <p:grpSp>
        <p:nvGrpSpPr>
          <p:cNvPr id="6" name="组合 5"/>
          <p:cNvGrpSpPr/>
          <p:nvPr/>
        </p:nvGrpSpPr>
        <p:grpSpPr>
          <a:xfrm rot="16200000">
            <a:off x="11174145" y="3133971"/>
            <a:ext cx="624000" cy="528000"/>
            <a:chOff x="3644007" y="-783561"/>
            <a:chExt cx="788276" cy="756745"/>
          </a:xfrm>
          <a:noFill/>
        </p:grpSpPr>
        <p:sp>
          <p:nvSpPr>
            <p:cNvPr id="7" name="矩形 6"/>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8" name="组合 7"/>
            <p:cNvGrpSpPr/>
            <p:nvPr/>
          </p:nvGrpSpPr>
          <p:grpSpPr>
            <a:xfrm>
              <a:off x="3768145" y="-488737"/>
              <a:ext cx="540000" cy="288000"/>
              <a:chOff x="5493476" y="-867105"/>
              <a:chExt cx="648000" cy="432001"/>
            </a:xfrm>
            <a:grpFill/>
          </p:grpSpPr>
          <p:sp>
            <p:nvSpPr>
              <p:cNvPr id="9" name="斜纹 8"/>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0" name="斜纹 9"/>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grpSp>
        <p:nvGrpSpPr>
          <p:cNvPr id="11" name="组合 10"/>
          <p:cNvGrpSpPr/>
          <p:nvPr/>
        </p:nvGrpSpPr>
        <p:grpSpPr>
          <a:xfrm rot="5400000" flipH="1">
            <a:off x="378027" y="3229971"/>
            <a:ext cx="624000" cy="528000"/>
            <a:chOff x="3644007" y="-783561"/>
            <a:chExt cx="788276" cy="756745"/>
          </a:xfrm>
          <a:noFill/>
        </p:grpSpPr>
        <p:sp>
          <p:nvSpPr>
            <p:cNvPr id="12" name="矩形 11"/>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3" name="组合 12"/>
            <p:cNvGrpSpPr/>
            <p:nvPr/>
          </p:nvGrpSpPr>
          <p:grpSpPr>
            <a:xfrm>
              <a:off x="3768145" y="-488737"/>
              <a:ext cx="540000" cy="288000"/>
              <a:chOff x="5493476" y="-867105"/>
              <a:chExt cx="648000" cy="432001"/>
            </a:xfrm>
            <a:grpFill/>
          </p:grpSpPr>
          <p:sp>
            <p:nvSpPr>
              <p:cNvPr id="14" name="斜纹 13"/>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5" name="斜纹 14"/>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sp>
        <p:nvSpPr>
          <p:cNvPr id="16" name="TextBox 15"/>
          <p:cNvSpPr txBox="1"/>
          <p:nvPr/>
        </p:nvSpPr>
        <p:spPr>
          <a:xfrm>
            <a:off x="5163615" y="1875275"/>
            <a:ext cx="1784463" cy="1733551"/>
          </a:xfrm>
          <a:prstGeom prst="rect">
            <a:avLst/>
          </a:prstGeom>
          <a:noFill/>
        </p:spPr>
        <p:txBody>
          <a:bodyPr wrap="none" rtlCol="0">
            <a:spAutoFit/>
          </a:bodyPr>
          <a:lstStyle/>
          <a:p>
            <a:r>
              <a:rPr lang="en-US" altLang="zh-CN" sz="10665" b="1" spc="300" dirty="0">
                <a:solidFill>
                  <a:schemeClr val="bg1"/>
                </a:solidFill>
                <a:effectLst>
                  <a:outerShdw blurRad="38100" dist="38100" dir="2700000" algn="tl">
                    <a:srgbClr val="000000">
                      <a:alpha val="43137"/>
                    </a:srgbClr>
                  </a:outerShdw>
                </a:effectLst>
                <a:cs typeface="+mn-ea"/>
                <a:sym typeface="+mn-lt"/>
              </a:rPr>
              <a:t>03</a:t>
            </a:r>
          </a:p>
        </p:txBody>
      </p:sp>
      <p:sp>
        <p:nvSpPr>
          <p:cNvPr id="3" name="矩形 2"/>
          <p:cNvSpPr/>
          <p:nvPr/>
        </p:nvSpPr>
        <p:spPr>
          <a:xfrm>
            <a:off x="3805849" y="3617813"/>
            <a:ext cx="4461478" cy="1323439"/>
          </a:xfrm>
          <a:prstGeom prst="rect">
            <a:avLst/>
          </a:prstGeom>
        </p:spPr>
        <p:txBody>
          <a:bodyPr wrap="none">
            <a:spAutoFit/>
          </a:bodyPr>
          <a:lstStyle/>
          <a:p>
            <a:r>
              <a:rPr lang="zh-CN" altLang="en-US" sz="8000" b="1" spc="300" dirty="0">
                <a:solidFill>
                  <a:schemeClr val="bg1"/>
                </a:solidFill>
                <a:effectLst>
                  <a:outerShdw blurRad="38100" dist="38100" dir="2700000" algn="tl">
                    <a:srgbClr val="000000">
                      <a:alpha val="43137"/>
                    </a:srgbClr>
                  </a:outerShdw>
                </a:effectLst>
                <a:cs typeface="+mn-ea"/>
                <a:sym typeface="+mn-lt"/>
              </a:rPr>
              <a:t>氛围包装</a:t>
            </a:r>
          </a:p>
        </p:txBody>
      </p:sp>
    </p:spTree>
  </p:cSld>
  <p:clrMapOvr>
    <a:masterClrMapping/>
  </p:clrMapOvr>
  <mc:AlternateContent xmlns:mc="http://schemas.openxmlformats.org/markup-compatibility/2006" xmlns:p14="http://schemas.microsoft.com/office/powerpoint/2010/main">
    <mc:Choice Requires="p14">
      <p:transition spd="slow" p14:dur="1200" advTm="5000">
        <p14:flip dir="r"/>
      </p:transition>
    </mc:Choice>
    <mc:Fallback xmlns="">
      <p:transition spd="slow"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015" y="246380"/>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422402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ctr"/>
            <a:r>
              <a:rPr lang="zh-CN" sz="3500">
                <a:solidFill>
                  <a:schemeClr val="tx1"/>
                </a:solidFill>
                <a:latin typeface="+mn-lt"/>
                <a:ea typeface="+mn-ea"/>
                <a:cs typeface="+mn-ea"/>
                <a:sym typeface="+mn-lt"/>
              </a:rPr>
              <a:t>场地规划</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门头设计</a:t>
            </a:r>
          </a:p>
        </p:txBody>
      </p:sp>
      <p:sp>
        <p:nvSpPr>
          <p:cNvPr id="21" name="矩形 20"/>
          <p:cNvSpPr/>
          <p:nvPr/>
        </p:nvSpPr>
        <p:spPr>
          <a:xfrm>
            <a:off x="523240" y="1305560"/>
            <a:ext cx="11157585" cy="562783"/>
          </a:xfrm>
          <a:prstGeom prst="rect">
            <a:avLst/>
          </a:prstGeom>
        </p:spPr>
        <p:txBody>
          <a:bodyPr vert="horz" wrap="square">
            <a:spAutoFit/>
          </a:bodyPr>
          <a:lstStyle/>
          <a:p>
            <a:pPr>
              <a:lnSpc>
                <a:spcPct val="200000"/>
              </a:lnSpc>
            </a:pPr>
            <a:r>
              <a:rPr lang="zh-CN" altLang="en-US" sz="1800" dirty="0">
                <a:cs typeface="+mn-ea"/>
                <a:sym typeface="+mn-lt"/>
              </a:rPr>
              <a:t>活动整体色调采用对比/碰撞色调，迎合活动主题，吸引更多的人参与打卡拍照。</a:t>
            </a:r>
          </a:p>
        </p:txBody>
      </p:sp>
      <p:pic>
        <p:nvPicPr>
          <p:cNvPr id="3" name="图片 2"/>
          <p:cNvPicPr>
            <a:picLocks noChangeAspect="1"/>
          </p:cNvPicPr>
          <p:nvPr/>
        </p:nvPicPr>
        <p:blipFill>
          <a:blip r:embed="rId2"/>
          <a:srcRect b="6253"/>
          <a:stretch>
            <a:fillRect/>
          </a:stretch>
        </p:blipFill>
        <p:spPr>
          <a:xfrm>
            <a:off x="360680" y="2352040"/>
            <a:ext cx="5882640" cy="3676650"/>
          </a:xfrm>
          <a:prstGeom prst="rect">
            <a:avLst/>
          </a:prstGeom>
        </p:spPr>
      </p:pic>
      <p:pic>
        <p:nvPicPr>
          <p:cNvPr id="5" name="图片 4"/>
          <p:cNvPicPr>
            <a:picLocks noChangeAspect="1"/>
          </p:cNvPicPr>
          <p:nvPr/>
        </p:nvPicPr>
        <p:blipFill>
          <a:blip r:embed="rId3"/>
          <a:stretch>
            <a:fillRect/>
          </a:stretch>
        </p:blipFill>
        <p:spPr>
          <a:xfrm>
            <a:off x="6315075" y="2352040"/>
            <a:ext cx="5507355" cy="36766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015" y="246380"/>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513842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ctr"/>
            <a:r>
              <a:rPr lang="zh-CN" sz="3500">
                <a:solidFill>
                  <a:schemeClr val="tx1"/>
                </a:solidFill>
                <a:latin typeface="+mn-lt"/>
                <a:ea typeface="+mn-ea"/>
                <a:cs typeface="+mn-ea"/>
                <a:sym typeface="+mn-lt"/>
              </a:rPr>
              <a:t>场地规划</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门头设计备选</a:t>
            </a:r>
          </a:p>
        </p:txBody>
      </p:sp>
      <p:sp>
        <p:nvSpPr>
          <p:cNvPr id="21" name="矩形 20"/>
          <p:cNvSpPr/>
          <p:nvPr/>
        </p:nvSpPr>
        <p:spPr>
          <a:xfrm>
            <a:off x="523240" y="1305560"/>
            <a:ext cx="11157585" cy="1116781"/>
          </a:xfrm>
          <a:prstGeom prst="rect">
            <a:avLst/>
          </a:prstGeom>
        </p:spPr>
        <p:txBody>
          <a:bodyPr vert="horz" wrap="square">
            <a:spAutoFit/>
          </a:bodyPr>
          <a:lstStyle/>
          <a:p>
            <a:pPr>
              <a:lnSpc>
                <a:spcPct val="200000"/>
              </a:lnSpc>
            </a:pPr>
            <a:r>
              <a:rPr lang="zh-CN" altLang="en-US" sz="1800" dirty="0">
                <a:cs typeface="+mn-ea"/>
                <a:sym typeface="+mn-lt"/>
              </a:rPr>
              <a:t>活动整体大胆的色彩对比运用，色彩鲜艳符合春天的主题，吸引更多的小朋友及家人参与，营造出轻松愉悦的活动氛围。</a:t>
            </a:r>
          </a:p>
        </p:txBody>
      </p:sp>
      <p:pic>
        <p:nvPicPr>
          <p:cNvPr id="3" name="图片 2"/>
          <p:cNvPicPr>
            <a:picLocks noChangeAspect="1"/>
          </p:cNvPicPr>
          <p:nvPr/>
        </p:nvPicPr>
        <p:blipFill>
          <a:blip r:embed="rId2"/>
          <a:srcRect l="12107" r="11268" b="5974"/>
          <a:stretch>
            <a:fillRect/>
          </a:stretch>
        </p:blipFill>
        <p:spPr>
          <a:xfrm>
            <a:off x="308610" y="2665095"/>
            <a:ext cx="4958080" cy="3601085"/>
          </a:xfrm>
          <a:prstGeom prst="rect">
            <a:avLst/>
          </a:prstGeom>
        </p:spPr>
      </p:pic>
      <p:pic>
        <p:nvPicPr>
          <p:cNvPr id="5" name="图片 4"/>
          <p:cNvPicPr>
            <a:picLocks noChangeAspect="1"/>
          </p:cNvPicPr>
          <p:nvPr/>
        </p:nvPicPr>
        <p:blipFill>
          <a:blip r:embed="rId3"/>
          <a:srcRect b="5198"/>
          <a:stretch>
            <a:fillRect/>
          </a:stretch>
        </p:blipFill>
        <p:spPr>
          <a:xfrm>
            <a:off x="5196205" y="2665095"/>
            <a:ext cx="6698615" cy="36036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015"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4361815"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ctr"/>
            <a:r>
              <a:rPr lang="zh-CN" sz="3500">
                <a:solidFill>
                  <a:schemeClr val="tx1"/>
                </a:solidFill>
                <a:latin typeface="+mn-lt"/>
                <a:ea typeface="+mn-ea"/>
                <a:cs typeface="+mn-ea"/>
                <a:sym typeface="+mn-lt"/>
              </a:rPr>
              <a:t>场地规划</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摊位设计</a:t>
            </a:r>
          </a:p>
        </p:txBody>
      </p:sp>
      <p:sp>
        <p:nvSpPr>
          <p:cNvPr id="21" name="矩形 20"/>
          <p:cNvSpPr/>
          <p:nvPr/>
        </p:nvSpPr>
        <p:spPr>
          <a:xfrm>
            <a:off x="523240" y="1305560"/>
            <a:ext cx="10954385" cy="562783"/>
          </a:xfrm>
          <a:prstGeom prst="rect">
            <a:avLst/>
          </a:prstGeom>
        </p:spPr>
        <p:txBody>
          <a:bodyPr vert="horz" wrap="square">
            <a:spAutoFit/>
          </a:bodyPr>
          <a:lstStyle/>
          <a:p>
            <a:pPr>
              <a:lnSpc>
                <a:spcPct val="200000"/>
              </a:lnSpc>
            </a:pPr>
            <a:r>
              <a:rPr lang="zh-CN" altLang="en-US" sz="1800" dirty="0">
                <a:cs typeface="+mn-ea"/>
                <a:sym typeface="+mn-lt"/>
              </a:rPr>
              <a:t>活动主场地布置主题摊位，给每位商家定制统一门头设计，规划好场地给前来参观的来宾不一样的市集。</a:t>
            </a:r>
          </a:p>
        </p:txBody>
      </p:sp>
      <p:pic>
        <p:nvPicPr>
          <p:cNvPr id="3" name="图片 2"/>
          <p:cNvPicPr>
            <a:picLocks noChangeAspect="1"/>
          </p:cNvPicPr>
          <p:nvPr/>
        </p:nvPicPr>
        <p:blipFill>
          <a:blip r:embed="rId2"/>
          <a:stretch>
            <a:fillRect/>
          </a:stretch>
        </p:blipFill>
        <p:spPr>
          <a:xfrm>
            <a:off x="317500" y="2334260"/>
            <a:ext cx="5765165" cy="3242945"/>
          </a:xfrm>
          <a:prstGeom prst="rect">
            <a:avLst/>
          </a:prstGeom>
        </p:spPr>
      </p:pic>
      <p:pic>
        <p:nvPicPr>
          <p:cNvPr id="6" name="图片 5"/>
          <p:cNvPicPr>
            <a:picLocks noChangeAspect="1"/>
          </p:cNvPicPr>
          <p:nvPr/>
        </p:nvPicPr>
        <p:blipFill>
          <a:blip r:embed="rId3"/>
          <a:stretch>
            <a:fillRect/>
          </a:stretch>
        </p:blipFill>
        <p:spPr>
          <a:xfrm>
            <a:off x="6086475" y="2334260"/>
            <a:ext cx="5761990" cy="3241040"/>
          </a:xfrm>
          <a:prstGeom prst="rect">
            <a:avLst/>
          </a:prstGeom>
        </p:spPr>
      </p:pic>
      <p:sp>
        <p:nvSpPr>
          <p:cNvPr id="7" name="矩形 6"/>
          <p:cNvSpPr/>
          <p:nvPr/>
        </p:nvSpPr>
        <p:spPr>
          <a:xfrm>
            <a:off x="2646680" y="5516880"/>
            <a:ext cx="1106170" cy="562783"/>
          </a:xfrm>
          <a:prstGeom prst="rect">
            <a:avLst/>
          </a:prstGeom>
        </p:spPr>
        <p:txBody>
          <a:bodyPr vert="horz" wrap="square">
            <a:spAutoFit/>
          </a:bodyPr>
          <a:lstStyle/>
          <a:p>
            <a:pPr algn="ctr">
              <a:lnSpc>
                <a:spcPct val="200000"/>
              </a:lnSpc>
            </a:pPr>
            <a:r>
              <a:rPr lang="zh-CN" altLang="en-US" sz="1800" dirty="0">
                <a:cs typeface="+mn-ea"/>
                <a:sym typeface="+mn-lt"/>
              </a:rPr>
              <a:t>推荐一</a:t>
            </a:r>
          </a:p>
        </p:txBody>
      </p:sp>
      <p:sp>
        <p:nvSpPr>
          <p:cNvPr id="8" name="矩形 7"/>
          <p:cNvSpPr/>
          <p:nvPr/>
        </p:nvSpPr>
        <p:spPr>
          <a:xfrm>
            <a:off x="8414385" y="5516880"/>
            <a:ext cx="1106170" cy="562783"/>
          </a:xfrm>
          <a:prstGeom prst="rect">
            <a:avLst/>
          </a:prstGeom>
        </p:spPr>
        <p:txBody>
          <a:bodyPr vert="horz" wrap="square">
            <a:spAutoFit/>
          </a:bodyPr>
          <a:lstStyle/>
          <a:p>
            <a:pPr algn="ctr">
              <a:lnSpc>
                <a:spcPct val="200000"/>
              </a:lnSpc>
            </a:pPr>
            <a:r>
              <a:rPr lang="zh-CN" altLang="en-US" sz="1800" dirty="0">
                <a:cs typeface="+mn-ea"/>
                <a:sym typeface="+mn-lt"/>
              </a:rPr>
              <a:t>推荐二</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2"/>
          <a:srcRect l="1276" t="20805"/>
          <a:stretch>
            <a:fillRect/>
          </a:stretch>
        </p:blipFill>
        <p:spPr>
          <a:xfrm>
            <a:off x="5491480" y="0"/>
            <a:ext cx="6711950" cy="3589655"/>
          </a:xfrm>
          <a:prstGeom prst="rect">
            <a:avLst/>
          </a:prstGeom>
        </p:spPr>
      </p:pic>
      <p:pic>
        <p:nvPicPr>
          <p:cNvPr id="9" name="图片 8"/>
          <p:cNvPicPr>
            <a:picLocks noChangeAspect="1"/>
          </p:cNvPicPr>
          <p:nvPr/>
        </p:nvPicPr>
        <p:blipFill>
          <a:blip r:embed="rId3"/>
          <a:srcRect t="11563" b="14710"/>
          <a:stretch>
            <a:fillRect/>
          </a:stretch>
        </p:blipFill>
        <p:spPr>
          <a:xfrm>
            <a:off x="5484495" y="3555365"/>
            <a:ext cx="6718935" cy="3302000"/>
          </a:xfrm>
          <a:prstGeom prst="rect">
            <a:avLst/>
          </a:prstGeom>
        </p:spPr>
      </p:pic>
      <p:pic>
        <p:nvPicPr>
          <p:cNvPr id="2" name="图片 1"/>
          <p:cNvPicPr>
            <a:picLocks noChangeAspect="1"/>
          </p:cNvPicPr>
          <p:nvPr/>
        </p:nvPicPr>
        <p:blipFill>
          <a:blip r:embed="rId4"/>
          <a:stretch>
            <a:fillRect/>
          </a:stretch>
        </p:blipFill>
        <p:spPr>
          <a:xfrm>
            <a:off x="0" y="0"/>
            <a:ext cx="5484495" cy="3655060"/>
          </a:xfrm>
          <a:prstGeom prst="rect">
            <a:avLst/>
          </a:prstGeom>
        </p:spPr>
      </p:pic>
      <p:sp>
        <p:nvSpPr>
          <p:cNvPr id="111" name="宣传策略"/>
          <p:cNvSpPr txBox="1"/>
          <p:nvPr/>
        </p:nvSpPr>
        <p:spPr>
          <a:xfrm>
            <a:off x="523240" y="451485"/>
            <a:ext cx="517017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ctr"/>
            <a:r>
              <a:rPr lang="zh-CN" sz="3500">
                <a:solidFill>
                  <a:schemeClr val="tx1"/>
                </a:solidFill>
                <a:latin typeface="+mn-lt"/>
                <a:ea typeface="+mn-ea"/>
                <a:cs typeface="+mn-ea"/>
                <a:sym typeface="+mn-lt"/>
              </a:rPr>
              <a:t>场地规划</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摊位设计备选</a:t>
            </a:r>
            <a:endParaRPr lang="en-US" altLang="zh-CN" sz="3500">
              <a:solidFill>
                <a:schemeClr val="tx1"/>
              </a:solidFill>
              <a:latin typeface="+mn-lt"/>
              <a:ea typeface="+mn-ea"/>
              <a:cs typeface="+mn-ea"/>
              <a:sym typeface="+mn-lt"/>
            </a:endParaRPr>
          </a:p>
        </p:txBody>
      </p:sp>
      <p:pic>
        <p:nvPicPr>
          <p:cNvPr id="5" name="图片 4"/>
          <p:cNvPicPr>
            <a:picLocks noChangeAspect="1"/>
          </p:cNvPicPr>
          <p:nvPr/>
        </p:nvPicPr>
        <p:blipFill>
          <a:blip r:embed="rId5"/>
          <a:stretch>
            <a:fillRect/>
          </a:stretch>
        </p:blipFill>
        <p:spPr>
          <a:xfrm>
            <a:off x="0" y="3197860"/>
            <a:ext cx="5484495" cy="36601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015"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4361815"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ctr"/>
            <a:r>
              <a:rPr lang="zh-CN" sz="3500">
                <a:solidFill>
                  <a:schemeClr val="tx1"/>
                </a:solidFill>
                <a:latin typeface="+mn-lt"/>
                <a:ea typeface="+mn-ea"/>
                <a:cs typeface="+mn-ea"/>
                <a:sym typeface="+mn-lt"/>
              </a:rPr>
              <a:t>场地规划</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演出区域</a:t>
            </a:r>
          </a:p>
        </p:txBody>
      </p:sp>
      <p:sp>
        <p:nvSpPr>
          <p:cNvPr id="21" name="矩形 20"/>
          <p:cNvSpPr/>
          <p:nvPr/>
        </p:nvSpPr>
        <p:spPr>
          <a:xfrm>
            <a:off x="523240" y="1305560"/>
            <a:ext cx="10954385" cy="827534"/>
          </a:xfrm>
          <a:prstGeom prst="rect">
            <a:avLst/>
          </a:prstGeom>
        </p:spPr>
        <p:txBody>
          <a:bodyPr vert="horz" wrap="square">
            <a:spAutoFit/>
          </a:bodyPr>
          <a:lstStyle/>
          <a:p>
            <a:pPr>
              <a:lnSpc>
                <a:spcPct val="140000"/>
              </a:lnSpc>
            </a:pPr>
            <a:r>
              <a:rPr lang="zh-CN" altLang="en-US" sz="1800" dirty="0">
                <a:cs typeface="+mn-ea"/>
                <a:sym typeface="+mn-lt"/>
              </a:rPr>
              <a:t>为了吸引更多的来宾参与活动，搭建舞台区域，周末不定期进行节目演出，给到场的来宾视觉听觉味觉上不同的享受。</a:t>
            </a:r>
          </a:p>
        </p:txBody>
      </p:sp>
      <p:sp>
        <p:nvSpPr>
          <p:cNvPr id="7" name="矩形 6"/>
          <p:cNvSpPr/>
          <p:nvPr/>
        </p:nvSpPr>
        <p:spPr>
          <a:xfrm>
            <a:off x="2656205" y="5888355"/>
            <a:ext cx="1115695" cy="562783"/>
          </a:xfrm>
          <a:prstGeom prst="rect">
            <a:avLst/>
          </a:prstGeom>
        </p:spPr>
        <p:txBody>
          <a:bodyPr vert="horz" wrap="square">
            <a:spAutoFit/>
          </a:bodyPr>
          <a:lstStyle/>
          <a:p>
            <a:pPr algn="ctr">
              <a:lnSpc>
                <a:spcPct val="200000"/>
              </a:lnSpc>
            </a:pPr>
            <a:r>
              <a:rPr lang="zh-CN" altLang="en-US" sz="1800" dirty="0">
                <a:cs typeface="+mn-ea"/>
                <a:sym typeface="+mn-lt"/>
              </a:rPr>
              <a:t>推荐一</a:t>
            </a:r>
          </a:p>
        </p:txBody>
      </p:sp>
      <p:sp>
        <p:nvSpPr>
          <p:cNvPr id="8" name="矩形 7"/>
          <p:cNvSpPr/>
          <p:nvPr/>
        </p:nvSpPr>
        <p:spPr>
          <a:xfrm>
            <a:off x="8423910" y="5888355"/>
            <a:ext cx="1106170" cy="562783"/>
          </a:xfrm>
          <a:prstGeom prst="rect">
            <a:avLst/>
          </a:prstGeom>
        </p:spPr>
        <p:txBody>
          <a:bodyPr vert="horz" wrap="square">
            <a:spAutoFit/>
          </a:bodyPr>
          <a:lstStyle/>
          <a:p>
            <a:pPr algn="ctr">
              <a:lnSpc>
                <a:spcPct val="200000"/>
              </a:lnSpc>
            </a:pPr>
            <a:r>
              <a:rPr lang="zh-CN" altLang="en-US" sz="1800" dirty="0">
                <a:cs typeface="+mn-ea"/>
                <a:sym typeface="+mn-lt"/>
              </a:rPr>
              <a:t>推荐二</a:t>
            </a:r>
          </a:p>
        </p:txBody>
      </p:sp>
      <p:pic>
        <p:nvPicPr>
          <p:cNvPr id="2" name="图片 1"/>
          <p:cNvPicPr>
            <a:picLocks noChangeAspect="1"/>
          </p:cNvPicPr>
          <p:nvPr/>
        </p:nvPicPr>
        <p:blipFill>
          <a:blip r:embed="rId2"/>
          <a:stretch>
            <a:fillRect/>
          </a:stretch>
        </p:blipFill>
        <p:spPr>
          <a:xfrm>
            <a:off x="622300" y="2279650"/>
            <a:ext cx="5726430" cy="3822700"/>
          </a:xfrm>
          <a:prstGeom prst="rect">
            <a:avLst/>
          </a:prstGeom>
        </p:spPr>
      </p:pic>
      <p:pic>
        <p:nvPicPr>
          <p:cNvPr id="4" name="图片 3"/>
          <p:cNvPicPr>
            <a:picLocks noChangeAspect="1"/>
          </p:cNvPicPr>
          <p:nvPr/>
        </p:nvPicPr>
        <p:blipFill>
          <a:blip r:embed="rId3"/>
          <a:stretch>
            <a:fillRect/>
          </a:stretch>
        </p:blipFill>
        <p:spPr>
          <a:xfrm>
            <a:off x="6447790" y="2279650"/>
            <a:ext cx="5095875" cy="38227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2">
            <a:extLst>
              <a:ext uri="{28A0092B-C50C-407E-A947-70E740481C1C}">
                <a14:useLocalDpi xmlns:a14="http://schemas.microsoft.com/office/drawing/2010/main" val="0"/>
              </a:ext>
            </a:extLst>
          </a:blip>
          <a:srcRect t="7810" b="7810"/>
          <a:stretch>
            <a:fillRect/>
          </a:stretch>
        </p:blipFill>
        <p:spPr>
          <a:xfrm>
            <a:off x="317" y="1"/>
            <a:ext cx="12191365" cy="6858000"/>
          </a:xfrm>
          <a:prstGeom prst="rect">
            <a:avLst/>
          </a:prstGeom>
        </p:spPr>
      </p:pic>
      <p:sp>
        <p:nvSpPr>
          <p:cNvPr id="17" name="矩形 16"/>
          <p:cNvSpPr/>
          <p:nvPr/>
        </p:nvSpPr>
        <p:spPr>
          <a:xfrm>
            <a:off x="635" y="1590675"/>
            <a:ext cx="12190730" cy="3574415"/>
          </a:xfrm>
          <a:prstGeom prst="rect">
            <a:avLst/>
          </a:prstGeom>
          <a:solidFill>
            <a:schemeClr val="bg1">
              <a:lumMod val="65000"/>
              <a:alpha val="6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a:p>
            <a:pPr algn="ctr"/>
            <a:r>
              <a:rPr lang="en-US" altLang="zh-CN">
                <a:cs typeface="+mn-ea"/>
                <a:sym typeface="+mn-lt"/>
              </a:rPr>
              <a:t>+</a:t>
            </a:r>
          </a:p>
        </p:txBody>
      </p:sp>
      <p:grpSp>
        <p:nvGrpSpPr>
          <p:cNvPr id="6" name="组合 5"/>
          <p:cNvGrpSpPr/>
          <p:nvPr/>
        </p:nvGrpSpPr>
        <p:grpSpPr>
          <a:xfrm rot="16200000">
            <a:off x="11174145" y="3133971"/>
            <a:ext cx="624000" cy="528000"/>
            <a:chOff x="3644007" y="-783561"/>
            <a:chExt cx="788276" cy="756745"/>
          </a:xfrm>
          <a:noFill/>
        </p:grpSpPr>
        <p:sp>
          <p:nvSpPr>
            <p:cNvPr id="7" name="矩形 6"/>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8" name="组合 7"/>
            <p:cNvGrpSpPr/>
            <p:nvPr/>
          </p:nvGrpSpPr>
          <p:grpSpPr>
            <a:xfrm>
              <a:off x="3768145" y="-488737"/>
              <a:ext cx="540000" cy="288000"/>
              <a:chOff x="5493476" y="-867105"/>
              <a:chExt cx="648000" cy="432001"/>
            </a:xfrm>
            <a:grpFill/>
          </p:grpSpPr>
          <p:sp>
            <p:nvSpPr>
              <p:cNvPr id="9" name="斜纹 8"/>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0" name="斜纹 9"/>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grpSp>
        <p:nvGrpSpPr>
          <p:cNvPr id="11" name="组合 10"/>
          <p:cNvGrpSpPr/>
          <p:nvPr/>
        </p:nvGrpSpPr>
        <p:grpSpPr>
          <a:xfrm rot="5400000" flipH="1">
            <a:off x="378027" y="3229971"/>
            <a:ext cx="624000" cy="528000"/>
            <a:chOff x="3644007" y="-783561"/>
            <a:chExt cx="788276" cy="756745"/>
          </a:xfrm>
          <a:noFill/>
        </p:grpSpPr>
        <p:sp>
          <p:nvSpPr>
            <p:cNvPr id="12" name="矩形 11"/>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3" name="组合 12"/>
            <p:cNvGrpSpPr/>
            <p:nvPr/>
          </p:nvGrpSpPr>
          <p:grpSpPr>
            <a:xfrm>
              <a:off x="3768145" y="-488737"/>
              <a:ext cx="540000" cy="288000"/>
              <a:chOff x="5493476" y="-867105"/>
              <a:chExt cx="648000" cy="432001"/>
            </a:xfrm>
            <a:grpFill/>
          </p:grpSpPr>
          <p:sp>
            <p:nvSpPr>
              <p:cNvPr id="14" name="斜纹 13"/>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5" name="斜纹 14"/>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sp>
        <p:nvSpPr>
          <p:cNvPr id="16" name="TextBox 15"/>
          <p:cNvSpPr txBox="1"/>
          <p:nvPr/>
        </p:nvSpPr>
        <p:spPr>
          <a:xfrm>
            <a:off x="5163615" y="1875275"/>
            <a:ext cx="1784463" cy="1733551"/>
          </a:xfrm>
          <a:prstGeom prst="rect">
            <a:avLst/>
          </a:prstGeom>
          <a:noFill/>
        </p:spPr>
        <p:txBody>
          <a:bodyPr wrap="none" rtlCol="0">
            <a:spAutoFit/>
          </a:bodyPr>
          <a:lstStyle/>
          <a:p>
            <a:r>
              <a:rPr lang="en-US" altLang="zh-CN" sz="10665" b="1" spc="300" dirty="0">
                <a:solidFill>
                  <a:schemeClr val="bg1"/>
                </a:solidFill>
                <a:effectLst>
                  <a:outerShdw blurRad="38100" dist="38100" dir="2700000" algn="tl">
                    <a:srgbClr val="000000">
                      <a:alpha val="43137"/>
                    </a:srgbClr>
                  </a:outerShdw>
                </a:effectLst>
                <a:cs typeface="+mn-ea"/>
                <a:sym typeface="+mn-lt"/>
              </a:rPr>
              <a:t>04</a:t>
            </a:r>
          </a:p>
        </p:txBody>
      </p:sp>
      <p:sp>
        <p:nvSpPr>
          <p:cNvPr id="3" name="矩形 2"/>
          <p:cNvSpPr/>
          <p:nvPr/>
        </p:nvSpPr>
        <p:spPr>
          <a:xfrm>
            <a:off x="3805849" y="3617813"/>
            <a:ext cx="4461478" cy="1323439"/>
          </a:xfrm>
          <a:prstGeom prst="rect">
            <a:avLst/>
          </a:prstGeom>
        </p:spPr>
        <p:txBody>
          <a:bodyPr wrap="none">
            <a:spAutoFit/>
          </a:bodyPr>
          <a:lstStyle/>
          <a:p>
            <a:r>
              <a:rPr lang="zh-CN" altLang="en-US" sz="8000" b="1" spc="300" dirty="0">
                <a:solidFill>
                  <a:schemeClr val="bg1"/>
                </a:solidFill>
                <a:effectLst>
                  <a:outerShdw blurRad="38100" dist="38100" dir="2700000" algn="tl">
                    <a:srgbClr val="000000">
                      <a:alpha val="43137"/>
                    </a:srgbClr>
                  </a:outerShdw>
                </a:effectLst>
                <a:cs typeface="+mn-ea"/>
                <a:sym typeface="+mn-lt"/>
              </a:rPr>
              <a:t>活动主体</a:t>
            </a:r>
          </a:p>
        </p:txBody>
      </p:sp>
    </p:spTree>
  </p:cSld>
  <p:clrMapOvr>
    <a:masterClrMapping/>
  </p:clrMapOvr>
  <mc:AlternateContent xmlns:mc="http://schemas.openxmlformats.org/markup-compatibility/2006" xmlns:p14="http://schemas.microsoft.com/office/powerpoint/2010/main">
    <mc:Choice Requires="p14">
      <p:transition spd="slow" p14:dur="1200" advTm="5000">
        <p14:flip dir="r"/>
      </p:transition>
    </mc:Choice>
    <mc:Fallback xmlns="">
      <p:transition spd="slow" advTm="5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网红美食区（推荐一）</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pic>
        <p:nvPicPr>
          <p:cNvPr id="2" name="图片 1"/>
          <p:cNvPicPr>
            <a:picLocks noChangeAspect="1"/>
          </p:cNvPicPr>
          <p:nvPr/>
        </p:nvPicPr>
        <p:blipFill>
          <a:blip r:embed="rId2"/>
          <a:stretch>
            <a:fillRect/>
          </a:stretch>
        </p:blipFill>
        <p:spPr>
          <a:xfrm>
            <a:off x="304165" y="2894965"/>
            <a:ext cx="4516120" cy="3011170"/>
          </a:xfrm>
          <a:prstGeom prst="rect">
            <a:avLst/>
          </a:prstGeom>
        </p:spPr>
      </p:pic>
      <p:sp>
        <p:nvSpPr>
          <p:cNvPr id="4" name="文本框 3"/>
          <p:cNvSpPr txBox="1"/>
          <p:nvPr/>
        </p:nvSpPr>
        <p:spPr>
          <a:xfrm>
            <a:off x="523240" y="1499235"/>
            <a:ext cx="3902710" cy="460375"/>
          </a:xfrm>
          <a:prstGeom prst="rect">
            <a:avLst/>
          </a:prstGeom>
          <a:solidFill>
            <a:srgbClr val="226E4B"/>
          </a:solidFill>
        </p:spPr>
        <p:txBody>
          <a:bodyPr wrap="square" rtlCol="0">
            <a:spAutoFit/>
          </a:bodyPr>
          <a:lstStyle/>
          <a:p>
            <a:r>
              <a:rPr lang="zh-CN" altLang="en-US" sz="2400" dirty="0">
                <a:solidFill>
                  <a:schemeClr val="bg1"/>
                </a:solidFill>
                <a:cs typeface="+mn-ea"/>
                <a:sym typeface="+mn-lt"/>
              </a:rPr>
              <a:t>夏日元气糖水铺</a:t>
            </a:r>
            <a:r>
              <a:rPr lang="en-US" altLang="zh-CN" sz="2400" dirty="0">
                <a:solidFill>
                  <a:schemeClr val="bg1"/>
                </a:solidFill>
                <a:cs typeface="+mn-ea"/>
                <a:sym typeface="+mn-lt"/>
              </a:rPr>
              <a:t>——</a:t>
            </a:r>
            <a:r>
              <a:rPr lang="zh-CN" altLang="en-US" sz="2400" dirty="0">
                <a:solidFill>
                  <a:schemeClr val="bg1"/>
                </a:solidFill>
                <a:cs typeface="+mn-ea"/>
                <a:sym typeface="+mn-lt"/>
              </a:rPr>
              <a:t>糖葫芦</a:t>
            </a:r>
          </a:p>
        </p:txBody>
      </p:sp>
      <p:pic>
        <p:nvPicPr>
          <p:cNvPr id="7" name="图片 6"/>
          <p:cNvPicPr>
            <a:picLocks noChangeAspect="1"/>
          </p:cNvPicPr>
          <p:nvPr/>
        </p:nvPicPr>
        <p:blipFill>
          <a:blip r:embed="rId3"/>
          <a:srcRect b="42706"/>
          <a:stretch>
            <a:fillRect/>
          </a:stretch>
        </p:blipFill>
        <p:spPr>
          <a:xfrm>
            <a:off x="4886960" y="2894965"/>
            <a:ext cx="3710305" cy="3005455"/>
          </a:xfrm>
          <a:prstGeom prst="rect">
            <a:avLst/>
          </a:prstGeom>
        </p:spPr>
      </p:pic>
      <p:sp>
        <p:nvSpPr>
          <p:cNvPr id="11" name="矩形 10"/>
          <p:cNvSpPr/>
          <p:nvPr/>
        </p:nvSpPr>
        <p:spPr>
          <a:xfrm>
            <a:off x="8669655" y="2894965"/>
            <a:ext cx="3166745" cy="3011170"/>
          </a:xfrm>
          <a:prstGeom prst="rect">
            <a:avLst/>
          </a:prstGeom>
          <a:solidFill>
            <a:schemeClr val="accent2">
              <a:lumMod val="60000"/>
              <a:lumOff val="4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9" name="图片 8"/>
          <p:cNvPicPr>
            <a:picLocks noChangeAspect="1"/>
          </p:cNvPicPr>
          <p:nvPr/>
        </p:nvPicPr>
        <p:blipFill>
          <a:blip r:embed="rId3"/>
          <a:srcRect t="58562"/>
          <a:stretch>
            <a:fillRect/>
          </a:stretch>
        </p:blipFill>
        <p:spPr>
          <a:xfrm>
            <a:off x="8785860" y="3694430"/>
            <a:ext cx="2996565" cy="175577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网红美食区（推荐二）</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4244340" cy="460375"/>
          </a:xfrm>
          <a:prstGeom prst="rect">
            <a:avLst/>
          </a:prstGeom>
          <a:solidFill>
            <a:srgbClr val="226E4B"/>
          </a:solidFill>
        </p:spPr>
        <p:txBody>
          <a:bodyPr wrap="square" rtlCol="0">
            <a:spAutoFit/>
          </a:bodyPr>
          <a:lstStyle/>
          <a:p>
            <a:r>
              <a:rPr lang="zh-CN" altLang="en-US" sz="2400" dirty="0">
                <a:solidFill>
                  <a:schemeClr val="bg1"/>
                </a:solidFill>
                <a:cs typeface="+mn-ea"/>
                <a:sym typeface="+mn-lt"/>
              </a:rPr>
              <a:t>夏日元气水果铺</a:t>
            </a:r>
            <a:r>
              <a:rPr lang="en-US" altLang="zh-CN" sz="2400" dirty="0">
                <a:solidFill>
                  <a:schemeClr val="bg1"/>
                </a:solidFill>
                <a:cs typeface="+mn-ea"/>
                <a:sym typeface="+mn-lt"/>
              </a:rPr>
              <a:t>——</a:t>
            </a:r>
            <a:r>
              <a:rPr lang="zh-CN" altLang="en-US" sz="2400" dirty="0">
                <a:solidFill>
                  <a:schemeClr val="bg1"/>
                </a:solidFill>
                <a:cs typeface="+mn-ea"/>
                <a:sym typeface="+mn-lt"/>
              </a:rPr>
              <a:t>元气水果</a:t>
            </a:r>
          </a:p>
        </p:txBody>
      </p:sp>
      <p:pic>
        <p:nvPicPr>
          <p:cNvPr id="3" name="图片 2"/>
          <p:cNvPicPr>
            <a:picLocks noChangeAspect="1"/>
          </p:cNvPicPr>
          <p:nvPr/>
        </p:nvPicPr>
        <p:blipFill>
          <a:blip r:embed="rId2"/>
          <a:stretch>
            <a:fillRect/>
          </a:stretch>
        </p:blipFill>
        <p:spPr>
          <a:xfrm>
            <a:off x="480060" y="2807970"/>
            <a:ext cx="5165725" cy="3441700"/>
          </a:xfrm>
          <a:prstGeom prst="rect">
            <a:avLst/>
          </a:prstGeom>
        </p:spPr>
      </p:pic>
      <p:pic>
        <p:nvPicPr>
          <p:cNvPr id="5" name="图片 4"/>
          <p:cNvPicPr>
            <a:picLocks noChangeAspect="1"/>
          </p:cNvPicPr>
          <p:nvPr/>
        </p:nvPicPr>
        <p:blipFill>
          <a:blip r:embed="rId3"/>
          <a:srcRect b="13683"/>
          <a:stretch>
            <a:fillRect/>
          </a:stretch>
        </p:blipFill>
        <p:spPr>
          <a:xfrm>
            <a:off x="5727065" y="2807335"/>
            <a:ext cx="6055360" cy="344233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网红美食区（推荐三）</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818255" cy="460375"/>
          </a:xfrm>
          <a:prstGeom prst="rect">
            <a:avLst/>
          </a:prstGeom>
          <a:solidFill>
            <a:srgbClr val="226E4B"/>
          </a:solidFill>
        </p:spPr>
        <p:txBody>
          <a:bodyPr wrap="square" rtlCol="0">
            <a:spAutoFit/>
          </a:bodyPr>
          <a:lstStyle/>
          <a:p>
            <a:r>
              <a:rPr lang="en-US" altLang="zh-CN" sz="2400" dirty="0">
                <a:solidFill>
                  <a:schemeClr val="bg1"/>
                </a:solidFill>
                <a:cs typeface="+mn-ea"/>
                <a:sym typeface="+mn-lt"/>
              </a:rPr>
              <a:t>COFFEES</a:t>
            </a:r>
            <a:r>
              <a:rPr lang="zh-CN" altLang="en-US" sz="2400" dirty="0">
                <a:solidFill>
                  <a:schemeClr val="bg1"/>
                </a:solidFill>
                <a:cs typeface="+mn-ea"/>
                <a:sym typeface="+mn-lt"/>
              </a:rPr>
              <a:t>铺</a:t>
            </a:r>
            <a:r>
              <a:rPr lang="en-US" altLang="zh-CN" sz="2400" dirty="0">
                <a:solidFill>
                  <a:schemeClr val="bg1"/>
                </a:solidFill>
                <a:cs typeface="+mn-ea"/>
                <a:sym typeface="+mn-lt"/>
              </a:rPr>
              <a:t>——</a:t>
            </a:r>
            <a:r>
              <a:rPr lang="zh-CN" altLang="en-US" sz="2400" dirty="0">
                <a:solidFill>
                  <a:schemeClr val="bg1"/>
                </a:solidFill>
                <a:cs typeface="+mn-ea"/>
                <a:sym typeface="+mn-lt"/>
              </a:rPr>
              <a:t>现磨咖啡</a:t>
            </a:r>
          </a:p>
        </p:txBody>
      </p:sp>
      <p:pic>
        <p:nvPicPr>
          <p:cNvPr id="2" name="图片 1"/>
          <p:cNvPicPr>
            <a:picLocks noChangeAspect="1"/>
          </p:cNvPicPr>
          <p:nvPr/>
        </p:nvPicPr>
        <p:blipFill>
          <a:blip r:embed="rId2"/>
          <a:srcRect t="13709" b="10164"/>
          <a:stretch>
            <a:fillRect/>
          </a:stretch>
        </p:blipFill>
        <p:spPr>
          <a:xfrm>
            <a:off x="930275" y="2722245"/>
            <a:ext cx="3175635" cy="3621405"/>
          </a:xfrm>
          <a:prstGeom prst="rect">
            <a:avLst/>
          </a:prstGeom>
        </p:spPr>
      </p:pic>
      <p:pic>
        <p:nvPicPr>
          <p:cNvPr id="6" name="图片 5"/>
          <p:cNvPicPr>
            <a:picLocks noChangeAspect="1"/>
          </p:cNvPicPr>
          <p:nvPr/>
        </p:nvPicPr>
        <p:blipFill>
          <a:blip r:embed="rId3"/>
          <a:srcRect t="15161" b="7890"/>
          <a:stretch>
            <a:fillRect/>
          </a:stretch>
        </p:blipFill>
        <p:spPr>
          <a:xfrm>
            <a:off x="4166870" y="2717165"/>
            <a:ext cx="7064375" cy="362648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网红美食区（推荐四）</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893820" cy="460375"/>
          </a:xfrm>
          <a:prstGeom prst="rect">
            <a:avLst/>
          </a:prstGeom>
          <a:solidFill>
            <a:srgbClr val="226E4B"/>
          </a:solidFill>
        </p:spPr>
        <p:txBody>
          <a:bodyPr wrap="square" rtlCol="0">
            <a:spAutoFit/>
          </a:bodyPr>
          <a:lstStyle/>
          <a:p>
            <a:r>
              <a:rPr lang="zh-CN" altLang="en-US" sz="2400" dirty="0">
                <a:solidFill>
                  <a:schemeClr val="bg1"/>
                </a:solidFill>
                <a:cs typeface="+mn-ea"/>
                <a:sym typeface="+mn-lt"/>
              </a:rPr>
              <a:t>能量补充站</a:t>
            </a:r>
            <a:r>
              <a:rPr lang="en-US" altLang="zh-CN" sz="2400" dirty="0">
                <a:solidFill>
                  <a:schemeClr val="bg1"/>
                </a:solidFill>
                <a:cs typeface="+mn-ea"/>
                <a:sym typeface="+mn-lt"/>
              </a:rPr>
              <a:t>——</a:t>
            </a:r>
            <a:r>
              <a:rPr lang="zh-CN" altLang="en-US" sz="2400" dirty="0">
                <a:solidFill>
                  <a:schemeClr val="bg1"/>
                </a:solidFill>
                <a:cs typeface="+mn-ea"/>
                <a:sym typeface="+mn-lt"/>
              </a:rPr>
              <a:t>网红大可乐</a:t>
            </a:r>
          </a:p>
        </p:txBody>
      </p:sp>
      <p:pic>
        <p:nvPicPr>
          <p:cNvPr id="3" name="图片 2"/>
          <p:cNvPicPr>
            <a:picLocks noChangeAspect="1"/>
          </p:cNvPicPr>
          <p:nvPr/>
        </p:nvPicPr>
        <p:blipFill>
          <a:blip r:embed="rId2"/>
          <a:stretch>
            <a:fillRect/>
          </a:stretch>
        </p:blipFill>
        <p:spPr>
          <a:xfrm>
            <a:off x="399415" y="2675890"/>
            <a:ext cx="5628005" cy="3754755"/>
          </a:xfrm>
          <a:prstGeom prst="rect">
            <a:avLst/>
          </a:prstGeom>
        </p:spPr>
      </p:pic>
      <p:pic>
        <p:nvPicPr>
          <p:cNvPr id="2" name="图片 1"/>
          <p:cNvPicPr>
            <a:picLocks noChangeAspect="1"/>
          </p:cNvPicPr>
          <p:nvPr/>
        </p:nvPicPr>
        <p:blipFill>
          <a:blip r:embed="rId3"/>
          <a:srcRect b="8934"/>
          <a:stretch>
            <a:fillRect/>
          </a:stretch>
        </p:blipFill>
        <p:spPr>
          <a:xfrm>
            <a:off x="5586730" y="2675890"/>
            <a:ext cx="6182995" cy="375412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网红美食区（推荐五）</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598545" cy="460375"/>
          </a:xfrm>
          <a:prstGeom prst="rect">
            <a:avLst/>
          </a:prstGeom>
          <a:solidFill>
            <a:srgbClr val="226E4B"/>
          </a:solidFill>
        </p:spPr>
        <p:txBody>
          <a:bodyPr wrap="square" rtlCol="0">
            <a:spAutoFit/>
          </a:bodyPr>
          <a:lstStyle/>
          <a:p>
            <a:r>
              <a:rPr lang="zh-CN" altLang="en-US" sz="2400" dirty="0">
                <a:solidFill>
                  <a:schemeClr val="bg1"/>
                </a:solidFill>
                <a:cs typeface="+mn-ea"/>
                <a:sym typeface="+mn-lt"/>
              </a:rPr>
              <a:t>能量补充站</a:t>
            </a:r>
            <a:r>
              <a:rPr lang="en-US" altLang="zh-CN" sz="2400" dirty="0">
                <a:solidFill>
                  <a:schemeClr val="bg1"/>
                </a:solidFill>
                <a:cs typeface="+mn-ea"/>
                <a:sym typeface="+mn-lt"/>
              </a:rPr>
              <a:t>——</a:t>
            </a:r>
            <a:r>
              <a:rPr lang="zh-CN" altLang="en-US" sz="2400" dirty="0">
                <a:solidFill>
                  <a:schemeClr val="bg1"/>
                </a:solidFill>
                <a:cs typeface="+mn-ea"/>
                <a:sym typeface="+mn-lt"/>
              </a:rPr>
              <a:t>户外烧烤</a:t>
            </a:r>
          </a:p>
        </p:txBody>
      </p:sp>
      <p:pic>
        <p:nvPicPr>
          <p:cNvPr id="8" name="图片 7"/>
          <p:cNvPicPr>
            <a:picLocks noChangeAspect="1"/>
          </p:cNvPicPr>
          <p:nvPr/>
        </p:nvPicPr>
        <p:blipFill>
          <a:blip r:embed="rId2"/>
          <a:srcRect t="11582"/>
          <a:stretch>
            <a:fillRect/>
          </a:stretch>
        </p:blipFill>
        <p:spPr>
          <a:xfrm>
            <a:off x="6132830" y="2794635"/>
            <a:ext cx="5735320" cy="3380740"/>
          </a:xfrm>
          <a:prstGeom prst="rect">
            <a:avLst/>
          </a:prstGeom>
        </p:spPr>
      </p:pic>
      <p:pic>
        <p:nvPicPr>
          <p:cNvPr id="7" name="图片 6"/>
          <p:cNvPicPr>
            <a:picLocks noChangeAspect="1"/>
          </p:cNvPicPr>
          <p:nvPr/>
        </p:nvPicPr>
        <p:blipFill>
          <a:blip r:embed="rId3"/>
          <a:stretch>
            <a:fillRect/>
          </a:stretch>
        </p:blipFill>
        <p:spPr>
          <a:xfrm>
            <a:off x="437515" y="2794635"/>
            <a:ext cx="6276340" cy="338455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生活体验区（推荐一）</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598545" cy="460375"/>
          </a:xfrm>
          <a:prstGeom prst="rect">
            <a:avLst/>
          </a:prstGeom>
          <a:solidFill>
            <a:srgbClr val="226E4B"/>
          </a:solidFill>
        </p:spPr>
        <p:txBody>
          <a:bodyPr wrap="square" rtlCol="0">
            <a:spAutoFit/>
          </a:bodyPr>
          <a:lstStyle/>
          <a:p>
            <a:r>
              <a:rPr lang="zh-CN" altLang="en-US" sz="2400" dirty="0">
                <a:solidFill>
                  <a:schemeClr val="bg1"/>
                </a:solidFill>
                <a:cs typeface="+mn-ea"/>
                <a:sym typeface="+mn-lt"/>
              </a:rPr>
              <a:t>生活体验区</a:t>
            </a:r>
            <a:r>
              <a:rPr lang="en-US" altLang="zh-CN" sz="2400" dirty="0">
                <a:solidFill>
                  <a:schemeClr val="bg1"/>
                </a:solidFill>
                <a:cs typeface="+mn-ea"/>
                <a:sym typeface="+mn-lt"/>
              </a:rPr>
              <a:t>——</a:t>
            </a:r>
            <a:r>
              <a:rPr lang="zh-CN" altLang="en-US" sz="2400" dirty="0">
                <a:solidFill>
                  <a:schemeClr val="bg1"/>
                </a:solidFill>
                <a:cs typeface="+mn-ea"/>
                <a:sym typeface="+mn-lt"/>
              </a:rPr>
              <a:t>鲜花摊位</a:t>
            </a:r>
          </a:p>
        </p:txBody>
      </p:sp>
      <p:pic>
        <p:nvPicPr>
          <p:cNvPr id="3" name="图片 2"/>
          <p:cNvPicPr>
            <a:picLocks noChangeAspect="1"/>
          </p:cNvPicPr>
          <p:nvPr/>
        </p:nvPicPr>
        <p:blipFill>
          <a:blip r:embed="rId2"/>
          <a:stretch>
            <a:fillRect/>
          </a:stretch>
        </p:blipFill>
        <p:spPr>
          <a:xfrm>
            <a:off x="6114415" y="2701925"/>
            <a:ext cx="5504180" cy="3674745"/>
          </a:xfrm>
          <a:prstGeom prst="rect">
            <a:avLst/>
          </a:prstGeom>
        </p:spPr>
      </p:pic>
      <p:pic>
        <p:nvPicPr>
          <p:cNvPr id="5" name="图片 4"/>
          <p:cNvPicPr>
            <a:picLocks noChangeAspect="1"/>
          </p:cNvPicPr>
          <p:nvPr/>
        </p:nvPicPr>
        <p:blipFill>
          <a:blip r:embed="rId3"/>
          <a:stretch>
            <a:fillRect/>
          </a:stretch>
        </p:blipFill>
        <p:spPr>
          <a:xfrm>
            <a:off x="513715" y="2701925"/>
            <a:ext cx="5510530" cy="367411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生活体验区（推荐二）</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598545" cy="460375"/>
          </a:xfrm>
          <a:prstGeom prst="rect">
            <a:avLst/>
          </a:prstGeom>
          <a:solidFill>
            <a:srgbClr val="226E4B"/>
          </a:solidFill>
        </p:spPr>
        <p:txBody>
          <a:bodyPr wrap="square" rtlCol="0">
            <a:spAutoFit/>
          </a:bodyPr>
          <a:lstStyle/>
          <a:p>
            <a:r>
              <a:rPr lang="zh-CN" altLang="en-US" sz="2400" dirty="0">
                <a:solidFill>
                  <a:schemeClr val="bg1"/>
                </a:solidFill>
                <a:cs typeface="+mn-ea"/>
                <a:sym typeface="+mn-lt"/>
              </a:rPr>
              <a:t>生活体验区</a:t>
            </a:r>
            <a:r>
              <a:rPr lang="en-US" altLang="zh-CN" sz="2400" dirty="0">
                <a:solidFill>
                  <a:schemeClr val="bg1"/>
                </a:solidFill>
                <a:cs typeface="+mn-ea"/>
                <a:sym typeface="+mn-lt"/>
              </a:rPr>
              <a:t>——</a:t>
            </a:r>
            <a:r>
              <a:rPr lang="zh-CN" altLang="en-US" sz="2400" dirty="0">
                <a:solidFill>
                  <a:schemeClr val="bg1"/>
                </a:solidFill>
                <a:cs typeface="+mn-ea"/>
                <a:sym typeface="+mn-lt"/>
              </a:rPr>
              <a:t>有机谷物</a:t>
            </a:r>
          </a:p>
        </p:txBody>
      </p:sp>
      <p:pic>
        <p:nvPicPr>
          <p:cNvPr id="2" name="图片 1"/>
          <p:cNvPicPr>
            <a:picLocks noChangeAspect="1"/>
          </p:cNvPicPr>
          <p:nvPr/>
        </p:nvPicPr>
        <p:blipFill>
          <a:blip r:embed="rId2"/>
          <a:stretch>
            <a:fillRect/>
          </a:stretch>
        </p:blipFill>
        <p:spPr>
          <a:xfrm>
            <a:off x="685165" y="2774315"/>
            <a:ext cx="5266690" cy="3511550"/>
          </a:xfrm>
          <a:prstGeom prst="rect">
            <a:avLst/>
          </a:prstGeom>
        </p:spPr>
      </p:pic>
      <p:pic>
        <p:nvPicPr>
          <p:cNvPr id="6" name="图片 5"/>
          <p:cNvPicPr>
            <a:picLocks noChangeAspect="1"/>
          </p:cNvPicPr>
          <p:nvPr/>
        </p:nvPicPr>
        <p:blipFill>
          <a:blip r:embed="rId3"/>
          <a:stretch>
            <a:fillRect/>
          </a:stretch>
        </p:blipFill>
        <p:spPr>
          <a:xfrm>
            <a:off x="6076315" y="2774315"/>
            <a:ext cx="2340610" cy="3511550"/>
          </a:xfrm>
          <a:prstGeom prst="rect">
            <a:avLst/>
          </a:prstGeom>
        </p:spPr>
      </p:pic>
      <p:pic>
        <p:nvPicPr>
          <p:cNvPr id="7" name="图片 6"/>
          <p:cNvPicPr>
            <a:picLocks noChangeAspect="1"/>
          </p:cNvPicPr>
          <p:nvPr/>
        </p:nvPicPr>
        <p:blipFill>
          <a:blip r:embed="rId4"/>
          <a:stretch>
            <a:fillRect/>
          </a:stretch>
        </p:blipFill>
        <p:spPr>
          <a:xfrm>
            <a:off x="8543290" y="2774315"/>
            <a:ext cx="2886075" cy="351155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生活体验区（推荐三）</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598545" cy="460375"/>
          </a:xfrm>
          <a:prstGeom prst="rect">
            <a:avLst/>
          </a:prstGeom>
          <a:solidFill>
            <a:srgbClr val="226E4B"/>
          </a:solidFill>
        </p:spPr>
        <p:txBody>
          <a:bodyPr wrap="square" rtlCol="0">
            <a:spAutoFit/>
          </a:bodyPr>
          <a:lstStyle/>
          <a:p>
            <a:r>
              <a:rPr lang="zh-CN" altLang="en-US" sz="2400" dirty="0">
                <a:solidFill>
                  <a:schemeClr val="bg1"/>
                </a:solidFill>
                <a:cs typeface="+mn-ea"/>
                <a:sym typeface="+mn-lt"/>
              </a:rPr>
              <a:t>生活体验区</a:t>
            </a:r>
            <a:r>
              <a:rPr lang="en-US" altLang="zh-CN" sz="2400" dirty="0">
                <a:solidFill>
                  <a:schemeClr val="bg1"/>
                </a:solidFill>
                <a:cs typeface="+mn-ea"/>
                <a:sym typeface="+mn-lt"/>
              </a:rPr>
              <a:t>——</a:t>
            </a:r>
            <a:r>
              <a:rPr lang="zh-CN" altLang="en-US" sz="2400" dirty="0">
                <a:solidFill>
                  <a:schemeClr val="bg1"/>
                </a:solidFill>
                <a:cs typeface="+mn-ea"/>
                <a:sym typeface="+mn-lt"/>
              </a:rPr>
              <a:t>油画彩绘</a:t>
            </a:r>
          </a:p>
        </p:txBody>
      </p:sp>
      <p:pic>
        <p:nvPicPr>
          <p:cNvPr id="3" name="图片 2"/>
          <p:cNvPicPr>
            <a:picLocks noChangeAspect="1"/>
          </p:cNvPicPr>
          <p:nvPr/>
        </p:nvPicPr>
        <p:blipFill>
          <a:blip r:embed="rId2"/>
          <a:srcRect t="10385"/>
          <a:stretch>
            <a:fillRect/>
          </a:stretch>
        </p:blipFill>
        <p:spPr>
          <a:xfrm>
            <a:off x="478155" y="2867025"/>
            <a:ext cx="5467985" cy="3267710"/>
          </a:xfrm>
          <a:prstGeom prst="rect">
            <a:avLst/>
          </a:prstGeom>
        </p:spPr>
      </p:pic>
      <p:pic>
        <p:nvPicPr>
          <p:cNvPr id="5" name="图片 4"/>
          <p:cNvPicPr>
            <a:picLocks noChangeAspect="1"/>
          </p:cNvPicPr>
          <p:nvPr/>
        </p:nvPicPr>
        <p:blipFill>
          <a:blip r:embed="rId3"/>
          <a:srcRect b="15249"/>
          <a:stretch>
            <a:fillRect/>
          </a:stretch>
        </p:blipFill>
        <p:spPr>
          <a:xfrm>
            <a:off x="5993765" y="2867025"/>
            <a:ext cx="5788660" cy="326771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生活体验区（推荐四）</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616960" cy="460375"/>
          </a:xfrm>
          <a:prstGeom prst="rect">
            <a:avLst/>
          </a:prstGeom>
          <a:solidFill>
            <a:srgbClr val="226E4B"/>
          </a:solidFill>
        </p:spPr>
        <p:txBody>
          <a:bodyPr wrap="square" rtlCol="0">
            <a:spAutoFit/>
          </a:bodyPr>
          <a:lstStyle/>
          <a:p>
            <a:pPr algn="ctr"/>
            <a:r>
              <a:rPr lang="zh-CN" altLang="en-US" sz="2400" dirty="0">
                <a:solidFill>
                  <a:schemeClr val="bg1"/>
                </a:solidFill>
                <a:cs typeface="+mn-ea"/>
                <a:sym typeface="+mn-lt"/>
              </a:rPr>
              <a:t>生活体验区</a:t>
            </a:r>
            <a:r>
              <a:rPr lang="en-US" altLang="zh-CN" sz="2400" dirty="0">
                <a:solidFill>
                  <a:schemeClr val="bg1"/>
                </a:solidFill>
                <a:cs typeface="+mn-ea"/>
                <a:sym typeface="+mn-lt"/>
              </a:rPr>
              <a:t>——</a:t>
            </a:r>
            <a:r>
              <a:rPr lang="zh-CN" altLang="en-US" sz="2400" dirty="0">
                <a:solidFill>
                  <a:schemeClr val="bg1"/>
                </a:solidFill>
                <a:cs typeface="+mn-ea"/>
                <a:sym typeface="+mn-lt"/>
              </a:rPr>
              <a:t>手办收集</a:t>
            </a:r>
            <a:endParaRPr lang="en-US" altLang="zh-CN" sz="2400" dirty="0">
              <a:solidFill>
                <a:schemeClr val="bg1"/>
              </a:solidFill>
              <a:cs typeface="+mn-ea"/>
              <a:sym typeface="+mn-lt"/>
            </a:endParaRPr>
          </a:p>
        </p:txBody>
      </p:sp>
      <p:pic>
        <p:nvPicPr>
          <p:cNvPr id="2" name="图片 1"/>
          <p:cNvPicPr>
            <a:picLocks noChangeAspect="1"/>
          </p:cNvPicPr>
          <p:nvPr/>
        </p:nvPicPr>
        <p:blipFill>
          <a:blip r:embed="rId2"/>
          <a:stretch>
            <a:fillRect/>
          </a:stretch>
        </p:blipFill>
        <p:spPr>
          <a:xfrm>
            <a:off x="599440" y="2698115"/>
            <a:ext cx="5467985" cy="3645535"/>
          </a:xfrm>
          <a:prstGeom prst="rect">
            <a:avLst/>
          </a:prstGeom>
        </p:spPr>
      </p:pic>
      <p:pic>
        <p:nvPicPr>
          <p:cNvPr id="6" name="图片 5"/>
          <p:cNvPicPr>
            <a:picLocks noChangeAspect="1"/>
          </p:cNvPicPr>
          <p:nvPr/>
        </p:nvPicPr>
        <p:blipFill>
          <a:blip r:embed="rId3"/>
          <a:stretch>
            <a:fillRect/>
          </a:stretch>
        </p:blipFill>
        <p:spPr>
          <a:xfrm>
            <a:off x="6171565" y="2698115"/>
            <a:ext cx="5467985" cy="364998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生活体验区（推荐五）</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与当地的商家联盟，邀请商家现场制作进行售卖，</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616960" cy="460375"/>
          </a:xfrm>
          <a:prstGeom prst="rect">
            <a:avLst/>
          </a:prstGeom>
          <a:solidFill>
            <a:srgbClr val="226E4B"/>
          </a:solidFill>
        </p:spPr>
        <p:txBody>
          <a:bodyPr wrap="square" rtlCol="0">
            <a:spAutoFit/>
          </a:bodyPr>
          <a:lstStyle/>
          <a:p>
            <a:pPr algn="ctr"/>
            <a:r>
              <a:rPr lang="zh-CN" altLang="en-US" sz="2400" dirty="0">
                <a:solidFill>
                  <a:schemeClr val="bg1"/>
                </a:solidFill>
                <a:cs typeface="+mn-ea"/>
                <a:sym typeface="+mn-lt"/>
              </a:rPr>
              <a:t>生活体验区</a:t>
            </a:r>
            <a:r>
              <a:rPr lang="en-US" altLang="zh-CN" sz="2400" dirty="0">
                <a:solidFill>
                  <a:schemeClr val="bg1"/>
                </a:solidFill>
                <a:cs typeface="+mn-ea"/>
                <a:sym typeface="+mn-lt"/>
              </a:rPr>
              <a:t>——</a:t>
            </a:r>
            <a:r>
              <a:rPr lang="zh-CN" altLang="en-US" sz="2400" dirty="0">
                <a:solidFill>
                  <a:schemeClr val="bg1"/>
                </a:solidFill>
                <a:cs typeface="+mn-ea"/>
                <a:sym typeface="+mn-lt"/>
              </a:rPr>
              <a:t>潮玩收集</a:t>
            </a:r>
            <a:endParaRPr lang="en-US" altLang="zh-CN" sz="2400" dirty="0">
              <a:solidFill>
                <a:schemeClr val="bg1"/>
              </a:solidFill>
              <a:cs typeface="+mn-ea"/>
              <a:sym typeface="+mn-lt"/>
            </a:endParaRPr>
          </a:p>
        </p:txBody>
      </p:sp>
      <p:pic>
        <p:nvPicPr>
          <p:cNvPr id="3" name="图片 2"/>
          <p:cNvPicPr>
            <a:picLocks noChangeAspect="1"/>
          </p:cNvPicPr>
          <p:nvPr/>
        </p:nvPicPr>
        <p:blipFill>
          <a:blip r:embed="rId2"/>
          <a:stretch>
            <a:fillRect/>
          </a:stretch>
        </p:blipFill>
        <p:spPr>
          <a:xfrm>
            <a:off x="551815" y="2686050"/>
            <a:ext cx="5468620" cy="3647440"/>
          </a:xfrm>
          <a:prstGeom prst="rect">
            <a:avLst/>
          </a:prstGeom>
        </p:spPr>
      </p:pic>
      <p:pic>
        <p:nvPicPr>
          <p:cNvPr id="5" name="图片 4"/>
          <p:cNvPicPr>
            <a:picLocks noChangeAspect="1"/>
          </p:cNvPicPr>
          <p:nvPr/>
        </p:nvPicPr>
        <p:blipFill>
          <a:blip r:embed="rId3"/>
          <a:stretch>
            <a:fillRect/>
          </a:stretch>
        </p:blipFill>
        <p:spPr>
          <a:xfrm>
            <a:off x="6148070" y="2686050"/>
            <a:ext cx="5469255" cy="364744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互动区（推荐一）</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116781"/>
          </a:xfrm>
          <a:prstGeom prst="rect">
            <a:avLst/>
          </a:prstGeom>
        </p:spPr>
        <p:txBody>
          <a:bodyPr vert="horz" wrap="square">
            <a:spAutoFit/>
          </a:bodyPr>
          <a:lstStyle/>
          <a:p>
            <a:pPr>
              <a:lnSpc>
                <a:spcPct val="200000"/>
              </a:lnSpc>
            </a:pPr>
            <a:r>
              <a:rPr lang="zh-CN" altLang="en-US" sz="1800" dirty="0">
                <a:cs typeface="+mn-ea"/>
                <a:sym typeface="+mn-lt"/>
              </a:rPr>
              <a:t>活动现场邀请乐队进行演出，活跃氛围聚集人气</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616960" cy="460375"/>
          </a:xfrm>
          <a:prstGeom prst="rect">
            <a:avLst/>
          </a:prstGeom>
          <a:solidFill>
            <a:srgbClr val="226E4B"/>
          </a:solidFill>
        </p:spPr>
        <p:txBody>
          <a:bodyPr wrap="square" rtlCol="0">
            <a:spAutoFit/>
          </a:bodyPr>
          <a:lstStyle/>
          <a:p>
            <a:pPr algn="ctr"/>
            <a:r>
              <a:rPr lang="zh-CN" altLang="en-US" sz="2400" dirty="0">
                <a:solidFill>
                  <a:schemeClr val="bg1"/>
                </a:solidFill>
                <a:cs typeface="+mn-ea"/>
                <a:sym typeface="+mn-lt"/>
              </a:rPr>
              <a:t>互动区</a:t>
            </a:r>
            <a:r>
              <a:rPr lang="en-US" altLang="zh-CN" sz="2400" dirty="0">
                <a:solidFill>
                  <a:schemeClr val="bg1"/>
                </a:solidFill>
                <a:cs typeface="+mn-ea"/>
                <a:sym typeface="+mn-lt"/>
              </a:rPr>
              <a:t>——</a:t>
            </a:r>
            <a:r>
              <a:rPr lang="zh-CN" altLang="en-US" sz="2400" dirty="0">
                <a:solidFill>
                  <a:schemeClr val="bg1"/>
                </a:solidFill>
                <a:cs typeface="+mn-ea"/>
                <a:sym typeface="+mn-lt"/>
              </a:rPr>
              <a:t>乐队演出</a:t>
            </a:r>
            <a:endParaRPr lang="en-US" altLang="zh-CN" sz="2400" dirty="0">
              <a:solidFill>
                <a:schemeClr val="bg1"/>
              </a:solidFill>
              <a:cs typeface="+mn-ea"/>
              <a:sym typeface="+mn-lt"/>
            </a:endParaRPr>
          </a:p>
        </p:txBody>
      </p:sp>
      <p:pic>
        <p:nvPicPr>
          <p:cNvPr id="2" name="图片 1"/>
          <p:cNvPicPr>
            <a:picLocks noChangeAspect="1"/>
          </p:cNvPicPr>
          <p:nvPr/>
        </p:nvPicPr>
        <p:blipFill>
          <a:blip r:embed="rId2"/>
          <a:srcRect b="14283"/>
          <a:stretch>
            <a:fillRect/>
          </a:stretch>
        </p:blipFill>
        <p:spPr>
          <a:xfrm>
            <a:off x="388620" y="2761615"/>
            <a:ext cx="5925820" cy="3387090"/>
          </a:xfrm>
          <a:prstGeom prst="rect">
            <a:avLst/>
          </a:prstGeom>
        </p:spPr>
      </p:pic>
      <p:pic>
        <p:nvPicPr>
          <p:cNvPr id="6" name="图片 5"/>
          <p:cNvPicPr>
            <a:picLocks noChangeAspect="1"/>
          </p:cNvPicPr>
          <p:nvPr/>
        </p:nvPicPr>
        <p:blipFill>
          <a:blip r:embed="rId3"/>
          <a:srcRect b="6079"/>
          <a:stretch>
            <a:fillRect/>
          </a:stretch>
        </p:blipFill>
        <p:spPr>
          <a:xfrm>
            <a:off x="6394450" y="2761615"/>
            <a:ext cx="5416550" cy="339153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互动区（推荐二）</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325860" cy="1670778"/>
          </a:xfrm>
          <a:prstGeom prst="rect">
            <a:avLst/>
          </a:prstGeom>
        </p:spPr>
        <p:txBody>
          <a:bodyPr vert="horz" wrap="square">
            <a:spAutoFit/>
          </a:bodyPr>
          <a:lstStyle/>
          <a:p>
            <a:pPr>
              <a:lnSpc>
                <a:spcPct val="200000"/>
              </a:lnSpc>
            </a:pPr>
            <a:r>
              <a:rPr lang="zh-CN" altLang="en-US" sz="1800" dirty="0">
                <a:cs typeface="+mn-ea"/>
                <a:sym typeface="+mn-lt"/>
              </a:rPr>
              <a:t>活动现场邀请魔术嘉宾进行演出，活跃氛围聚集人气</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616960" cy="460375"/>
          </a:xfrm>
          <a:prstGeom prst="rect">
            <a:avLst/>
          </a:prstGeom>
          <a:solidFill>
            <a:srgbClr val="226E4B"/>
          </a:solidFill>
        </p:spPr>
        <p:txBody>
          <a:bodyPr wrap="square" rtlCol="0">
            <a:spAutoFit/>
          </a:bodyPr>
          <a:lstStyle/>
          <a:p>
            <a:pPr algn="ctr"/>
            <a:r>
              <a:rPr lang="zh-CN" altLang="en-US" sz="2400" dirty="0">
                <a:solidFill>
                  <a:schemeClr val="bg1"/>
                </a:solidFill>
                <a:cs typeface="+mn-ea"/>
                <a:sym typeface="+mn-lt"/>
              </a:rPr>
              <a:t>互动区</a:t>
            </a:r>
            <a:r>
              <a:rPr lang="en-US" altLang="zh-CN" sz="2400" dirty="0">
                <a:solidFill>
                  <a:schemeClr val="bg1"/>
                </a:solidFill>
                <a:cs typeface="+mn-ea"/>
                <a:sym typeface="+mn-lt"/>
              </a:rPr>
              <a:t>——</a:t>
            </a:r>
            <a:r>
              <a:rPr lang="zh-CN" altLang="en-US" sz="2400" dirty="0">
                <a:solidFill>
                  <a:schemeClr val="bg1"/>
                </a:solidFill>
                <a:cs typeface="+mn-ea"/>
                <a:sym typeface="+mn-lt"/>
              </a:rPr>
              <a:t>魔术表演</a:t>
            </a:r>
            <a:endParaRPr lang="en-US" altLang="zh-CN" sz="2400" dirty="0">
              <a:solidFill>
                <a:schemeClr val="bg1"/>
              </a:solidFill>
              <a:cs typeface="+mn-ea"/>
              <a:sym typeface="+mn-lt"/>
            </a:endParaRPr>
          </a:p>
        </p:txBody>
      </p:sp>
      <p:pic>
        <p:nvPicPr>
          <p:cNvPr id="3" name="图片 2"/>
          <p:cNvPicPr>
            <a:picLocks noChangeAspect="1"/>
          </p:cNvPicPr>
          <p:nvPr/>
        </p:nvPicPr>
        <p:blipFill>
          <a:blip r:embed="rId2"/>
          <a:stretch>
            <a:fillRect/>
          </a:stretch>
        </p:blipFill>
        <p:spPr>
          <a:xfrm>
            <a:off x="485140" y="2632710"/>
            <a:ext cx="5805805" cy="3869690"/>
          </a:xfrm>
          <a:prstGeom prst="rect">
            <a:avLst/>
          </a:prstGeom>
        </p:spPr>
      </p:pic>
      <p:pic>
        <p:nvPicPr>
          <p:cNvPr id="5" name="图片 4"/>
          <p:cNvPicPr>
            <a:picLocks noChangeAspect="1"/>
          </p:cNvPicPr>
          <p:nvPr/>
        </p:nvPicPr>
        <p:blipFill>
          <a:blip r:embed="rId3"/>
          <a:stretch>
            <a:fillRect/>
          </a:stretch>
        </p:blipFill>
        <p:spPr>
          <a:xfrm>
            <a:off x="6271895" y="2625725"/>
            <a:ext cx="5386070" cy="3876675"/>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矩形 17"/>
          <p:cNvSpPr/>
          <p:nvPr/>
        </p:nvSpPr>
        <p:spPr>
          <a:xfrm>
            <a:off x="247650" y="247015"/>
            <a:ext cx="11697970" cy="6365240"/>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99378" y="86043"/>
            <a:ext cx="11993245" cy="6685915"/>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1" name="宣传策略"/>
          <p:cNvSpPr txBox="1"/>
          <p:nvPr/>
        </p:nvSpPr>
        <p:spPr>
          <a:xfrm>
            <a:off x="523240" y="451485"/>
            <a:ext cx="6708140" cy="589280"/>
          </a:xfrm>
          <a:prstGeom prst="rect">
            <a:avLst/>
          </a:prstGeom>
          <a:ln w="3175">
            <a:solidFill>
              <a:srgbClr val="0F0F0F"/>
            </a:solidFill>
            <a:miter lim="400000"/>
          </a:ln>
        </p:spPr>
        <p:txBody>
          <a:bodyPr wrap="square" lIns="25400" tIns="25400" rIns="25400" bIns="25400">
            <a:spAutoFit/>
          </a:bodyPr>
          <a:lstStyle>
            <a:lvl1pPr algn="l">
              <a:defRPr sz="7000" b="1">
                <a:solidFill>
                  <a:srgbClr val="FAE958"/>
                </a:solidFill>
                <a:latin typeface="Helvetica"/>
                <a:ea typeface="Helvetica"/>
                <a:cs typeface="Helvetica"/>
                <a:sym typeface="Helvetica"/>
              </a:defRPr>
            </a:lvl1pPr>
          </a:lstStyle>
          <a:p>
            <a:pPr algn="l"/>
            <a:r>
              <a:rPr lang="zh-CN" sz="3500">
                <a:solidFill>
                  <a:schemeClr val="tx1"/>
                </a:solidFill>
                <a:latin typeface="+mn-lt"/>
                <a:ea typeface="+mn-ea"/>
                <a:cs typeface="+mn-ea"/>
                <a:sym typeface="+mn-lt"/>
              </a:rPr>
              <a:t>活动主体</a:t>
            </a:r>
            <a:r>
              <a:rPr lang="en-US" altLang="zh-CN" sz="3500">
                <a:solidFill>
                  <a:schemeClr val="tx1"/>
                </a:solidFill>
                <a:latin typeface="+mn-lt"/>
                <a:ea typeface="+mn-ea"/>
                <a:cs typeface="+mn-ea"/>
                <a:sym typeface="+mn-lt"/>
              </a:rPr>
              <a:t>—</a:t>
            </a:r>
            <a:r>
              <a:rPr lang="zh-CN" altLang="en-US" sz="3500">
                <a:solidFill>
                  <a:schemeClr val="tx1"/>
                </a:solidFill>
                <a:latin typeface="+mn-lt"/>
                <a:ea typeface="+mn-ea"/>
                <a:cs typeface="+mn-ea"/>
                <a:sym typeface="+mn-lt"/>
              </a:rPr>
              <a:t>互动区（推荐三）</a:t>
            </a:r>
            <a:endParaRPr lang="en-US" altLang="zh-CN" sz="3500">
              <a:solidFill>
                <a:schemeClr val="tx1"/>
              </a:solidFill>
              <a:latin typeface="+mn-lt"/>
              <a:ea typeface="+mn-ea"/>
              <a:cs typeface="+mn-ea"/>
              <a:sym typeface="+mn-lt"/>
            </a:endParaRPr>
          </a:p>
        </p:txBody>
      </p:sp>
      <p:sp>
        <p:nvSpPr>
          <p:cNvPr id="21" name="矩形 20"/>
          <p:cNvSpPr/>
          <p:nvPr/>
        </p:nvSpPr>
        <p:spPr>
          <a:xfrm>
            <a:off x="456565" y="1959610"/>
            <a:ext cx="11735435" cy="1116781"/>
          </a:xfrm>
          <a:prstGeom prst="rect">
            <a:avLst/>
          </a:prstGeom>
        </p:spPr>
        <p:txBody>
          <a:bodyPr vert="horz" wrap="square">
            <a:spAutoFit/>
          </a:bodyPr>
          <a:lstStyle/>
          <a:p>
            <a:pPr>
              <a:lnSpc>
                <a:spcPct val="200000"/>
              </a:lnSpc>
            </a:pPr>
            <a:r>
              <a:rPr lang="zh-CN" altLang="en-US" sz="1800" dirty="0">
                <a:cs typeface="+mn-ea"/>
                <a:sym typeface="+mn-lt"/>
              </a:rPr>
              <a:t>活动现场邀请小丑进行演出互动，活跃氛围聚集人气</a:t>
            </a:r>
            <a:r>
              <a:rPr lang="zh-CN" altLang="en-US" dirty="0">
                <a:cs typeface="+mn-ea"/>
                <a:sym typeface="+mn-lt"/>
              </a:rPr>
              <a:t>提升来访数量及体验，提升后续“老带新”商铺成交的比例。</a:t>
            </a:r>
          </a:p>
          <a:p>
            <a:pPr>
              <a:lnSpc>
                <a:spcPct val="200000"/>
              </a:lnSpc>
            </a:pPr>
            <a:endParaRPr lang="zh-CN" altLang="en-US" sz="1800" dirty="0">
              <a:cs typeface="+mn-ea"/>
              <a:sym typeface="+mn-lt"/>
            </a:endParaRPr>
          </a:p>
        </p:txBody>
      </p:sp>
      <p:sp>
        <p:nvSpPr>
          <p:cNvPr id="4" name="文本框 3"/>
          <p:cNvSpPr txBox="1"/>
          <p:nvPr/>
        </p:nvSpPr>
        <p:spPr>
          <a:xfrm>
            <a:off x="523240" y="1499235"/>
            <a:ext cx="3616960" cy="460375"/>
          </a:xfrm>
          <a:prstGeom prst="rect">
            <a:avLst/>
          </a:prstGeom>
          <a:solidFill>
            <a:srgbClr val="226E4B"/>
          </a:solidFill>
        </p:spPr>
        <p:txBody>
          <a:bodyPr wrap="square" rtlCol="0">
            <a:spAutoFit/>
          </a:bodyPr>
          <a:lstStyle/>
          <a:p>
            <a:pPr algn="ctr"/>
            <a:r>
              <a:rPr lang="zh-CN" altLang="en-US" sz="2400" dirty="0">
                <a:solidFill>
                  <a:schemeClr val="bg1"/>
                </a:solidFill>
                <a:cs typeface="+mn-ea"/>
                <a:sym typeface="+mn-lt"/>
              </a:rPr>
              <a:t>互动区</a:t>
            </a:r>
            <a:r>
              <a:rPr lang="en-US" altLang="zh-CN" sz="2400" dirty="0">
                <a:solidFill>
                  <a:schemeClr val="bg1"/>
                </a:solidFill>
                <a:cs typeface="+mn-ea"/>
                <a:sym typeface="+mn-lt"/>
              </a:rPr>
              <a:t>——</a:t>
            </a:r>
            <a:r>
              <a:rPr lang="zh-CN" altLang="en-US" sz="2400" dirty="0">
                <a:solidFill>
                  <a:schemeClr val="bg1"/>
                </a:solidFill>
                <a:cs typeface="+mn-ea"/>
                <a:sym typeface="+mn-lt"/>
              </a:rPr>
              <a:t>小丑互动</a:t>
            </a:r>
            <a:endParaRPr lang="en-US" altLang="zh-CN" sz="2400" dirty="0">
              <a:solidFill>
                <a:schemeClr val="bg1"/>
              </a:solidFill>
              <a:cs typeface="+mn-ea"/>
              <a:sym typeface="+mn-lt"/>
            </a:endParaRPr>
          </a:p>
        </p:txBody>
      </p:sp>
      <p:pic>
        <p:nvPicPr>
          <p:cNvPr id="2" name="图片 1"/>
          <p:cNvPicPr>
            <a:picLocks noChangeAspect="1"/>
          </p:cNvPicPr>
          <p:nvPr/>
        </p:nvPicPr>
        <p:blipFill>
          <a:blip r:embed="rId2"/>
          <a:srcRect b="5919"/>
          <a:stretch>
            <a:fillRect/>
          </a:stretch>
        </p:blipFill>
        <p:spPr>
          <a:xfrm>
            <a:off x="456565" y="2813050"/>
            <a:ext cx="5699760" cy="3575050"/>
          </a:xfrm>
          <a:prstGeom prst="rect">
            <a:avLst/>
          </a:prstGeom>
        </p:spPr>
      </p:pic>
      <p:pic>
        <p:nvPicPr>
          <p:cNvPr id="6" name="图片 5"/>
          <p:cNvPicPr>
            <a:picLocks noChangeAspect="1"/>
          </p:cNvPicPr>
          <p:nvPr/>
        </p:nvPicPr>
        <p:blipFill>
          <a:blip r:embed="rId3"/>
          <a:stretch>
            <a:fillRect/>
          </a:stretch>
        </p:blipFill>
        <p:spPr>
          <a:xfrm>
            <a:off x="6256020" y="2813050"/>
            <a:ext cx="5487035" cy="357695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2">
            <a:extLst>
              <a:ext uri="{28A0092B-C50C-407E-A947-70E740481C1C}">
                <a14:useLocalDpi xmlns:a14="http://schemas.microsoft.com/office/drawing/2010/main" val="0"/>
              </a:ext>
            </a:extLst>
          </a:blip>
          <a:srcRect t="7810" b="7810"/>
          <a:stretch>
            <a:fillRect/>
          </a:stretch>
        </p:blipFill>
        <p:spPr>
          <a:xfrm>
            <a:off x="317" y="1"/>
            <a:ext cx="12191365" cy="6858000"/>
          </a:xfrm>
          <a:prstGeom prst="rect">
            <a:avLst/>
          </a:prstGeom>
        </p:spPr>
      </p:pic>
      <p:sp>
        <p:nvSpPr>
          <p:cNvPr id="17" name="矩形 16"/>
          <p:cNvSpPr/>
          <p:nvPr/>
        </p:nvSpPr>
        <p:spPr>
          <a:xfrm>
            <a:off x="635" y="1590675"/>
            <a:ext cx="12190730" cy="3574415"/>
          </a:xfrm>
          <a:prstGeom prst="rect">
            <a:avLst/>
          </a:prstGeom>
          <a:solidFill>
            <a:schemeClr val="bg1">
              <a:lumMod val="65000"/>
              <a:alpha val="63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a:p>
            <a:pPr algn="ctr"/>
            <a:r>
              <a:rPr lang="en-US" altLang="zh-CN">
                <a:cs typeface="+mn-ea"/>
                <a:sym typeface="+mn-lt"/>
              </a:rPr>
              <a:t>+</a:t>
            </a:r>
          </a:p>
        </p:txBody>
      </p:sp>
      <p:grpSp>
        <p:nvGrpSpPr>
          <p:cNvPr id="6" name="组合 5"/>
          <p:cNvGrpSpPr/>
          <p:nvPr/>
        </p:nvGrpSpPr>
        <p:grpSpPr>
          <a:xfrm rot="16200000">
            <a:off x="11174145" y="3133971"/>
            <a:ext cx="624000" cy="528000"/>
            <a:chOff x="3644007" y="-783561"/>
            <a:chExt cx="788276" cy="756745"/>
          </a:xfrm>
          <a:noFill/>
        </p:grpSpPr>
        <p:sp>
          <p:nvSpPr>
            <p:cNvPr id="7" name="矩形 6"/>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8" name="组合 7"/>
            <p:cNvGrpSpPr/>
            <p:nvPr/>
          </p:nvGrpSpPr>
          <p:grpSpPr>
            <a:xfrm>
              <a:off x="3768145" y="-488737"/>
              <a:ext cx="540000" cy="288000"/>
              <a:chOff x="5493476" y="-867105"/>
              <a:chExt cx="648000" cy="432001"/>
            </a:xfrm>
            <a:grpFill/>
          </p:grpSpPr>
          <p:sp>
            <p:nvSpPr>
              <p:cNvPr id="9" name="斜纹 8"/>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0" name="斜纹 9"/>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grpSp>
        <p:nvGrpSpPr>
          <p:cNvPr id="11" name="组合 10"/>
          <p:cNvGrpSpPr/>
          <p:nvPr/>
        </p:nvGrpSpPr>
        <p:grpSpPr>
          <a:xfrm rot="5400000" flipH="1">
            <a:off x="378027" y="3229971"/>
            <a:ext cx="624000" cy="528000"/>
            <a:chOff x="3644007" y="-783561"/>
            <a:chExt cx="788276" cy="756745"/>
          </a:xfrm>
          <a:noFill/>
        </p:grpSpPr>
        <p:sp>
          <p:nvSpPr>
            <p:cNvPr id="12" name="矩形 11"/>
            <p:cNvSpPr/>
            <p:nvPr/>
          </p:nvSpPr>
          <p:spPr>
            <a:xfrm>
              <a:off x="3644007" y="-783561"/>
              <a:ext cx="788276" cy="756745"/>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3" name="组合 12"/>
            <p:cNvGrpSpPr/>
            <p:nvPr/>
          </p:nvGrpSpPr>
          <p:grpSpPr>
            <a:xfrm>
              <a:off x="3768145" y="-488737"/>
              <a:ext cx="540000" cy="288000"/>
              <a:chOff x="5493476" y="-867105"/>
              <a:chExt cx="648000" cy="432001"/>
            </a:xfrm>
            <a:grpFill/>
          </p:grpSpPr>
          <p:sp>
            <p:nvSpPr>
              <p:cNvPr id="14" name="斜纹 13"/>
              <p:cNvSpPr/>
              <p:nvPr/>
            </p:nvSpPr>
            <p:spPr>
              <a:xfrm>
                <a:off x="5817476" y="-867104"/>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sp>
            <p:nvSpPr>
              <p:cNvPr id="15" name="斜纹 14"/>
              <p:cNvSpPr/>
              <p:nvPr/>
            </p:nvSpPr>
            <p:spPr>
              <a:xfrm flipH="1">
                <a:off x="5493476" y="-867105"/>
                <a:ext cx="324000" cy="432000"/>
              </a:xfrm>
              <a:prstGeom prst="diagStripe">
                <a:avLst>
                  <a:gd name="adj" fmla="val 87835"/>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cs typeface="+mn-ea"/>
                  <a:sym typeface="+mn-lt"/>
                </a:endParaRPr>
              </a:p>
            </p:txBody>
          </p:sp>
        </p:grpSp>
      </p:grpSp>
      <p:sp>
        <p:nvSpPr>
          <p:cNvPr id="16" name="TextBox 15"/>
          <p:cNvSpPr txBox="1"/>
          <p:nvPr/>
        </p:nvSpPr>
        <p:spPr>
          <a:xfrm>
            <a:off x="5163615" y="1875275"/>
            <a:ext cx="1784463" cy="1733551"/>
          </a:xfrm>
          <a:prstGeom prst="rect">
            <a:avLst/>
          </a:prstGeom>
          <a:noFill/>
        </p:spPr>
        <p:txBody>
          <a:bodyPr wrap="none" rtlCol="0">
            <a:spAutoFit/>
          </a:bodyPr>
          <a:lstStyle/>
          <a:p>
            <a:r>
              <a:rPr lang="en-US" altLang="zh-CN" sz="10665" b="1" spc="300" dirty="0">
                <a:solidFill>
                  <a:schemeClr val="bg1"/>
                </a:solidFill>
                <a:effectLst>
                  <a:outerShdw blurRad="38100" dist="38100" dir="2700000" algn="tl">
                    <a:srgbClr val="000000">
                      <a:alpha val="43137"/>
                    </a:srgbClr>
                  </a:outerShdw>
                </a:effectLst>
                <a:cs typeface="+mn-ea"/>
                <a:sym typeface="+mn-lt"/>
              </a:rPr>
              <a:t>05</a:t>
            </a:r>
          </a:p>
        </p:txBody>
      </p:sp>
      <p:sp>
        <p:nvSpPr>
          <p:cNvPr id="3" name="矩形 2"/>
          <p:cNvSpPr/>
          <p:nvPr/>
        </p:nvSpPr>
        <p:spPr>
          <a:xfrm>
            <a:off x="3805849" y="3617813"/>
            <a:ext cx="4461478" cy="1323439"/>
          </a:xfrm>
          <a:prstGeom prst="rect">
            <a:avLst/>
          </a:prstGeom>
        </p:spPr>
        <p:txBody>
          <a:bodyPr wrap="none">
            <a:spAutoFit/>
          </a:bodyPr>
          <a:lstStyle/>
          <a:p>
            <a:r>
              <a:rPr lang="zh-CN" altLang="en-US" sz="8000" b="1" spc="300" dirty="0">
                <a:solidFill>
                  <a:schemeClr val="bg1"/>
                </a:solidFill>
                <a:effectLst>
                  <a:outerShdw blurRad="38100" dist="38100" dir="2700000" algn="tl">
                    <a:srgbClr val="000000">
                      <a:alpha val="43137"/>
                    </a:srgbClr>
                  </a:outerShdw>
                </a:effectLst>
                <a:cs typeface="+mn-ea"/>
                <a:sym typeface="+mn-lt"/>
              </a:rPr>
              <a:t>方案附录</a:t>
            </a:r>
          </a:p>
        </p:txBody>
      </p:sp>
    </p:spTree>
  </p:cSld>
  <p:clrMapOvr>
    <a:masterClrMapping/>
  </p:clrMapOvr>
  <mc:AlternateContent xmlns:mc="http://schemas.openxmlformats.org/markup-compatibility/2006" xmlns:p14="http://schemas.microsoft.com/office/powerpoint/2010/main">
    <mc:Choice Requires="p14">
      <p:transition spd="slow" p14:dur="1200" advTm="5000">
        <p14:flip dir="r"/>
      </p:transition>
    </mc:Choice>
    <mc:Fallback xmlns="">
      <p:transition spd="slow" advTm="5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object 6"/>
          <p:cNvSpPr txBox="1"/>
          <p:nvPr/>
        </p:nvSpPr>
        <p:spPr>
          <a:xfrm>
            <a:off x="833216" y="2081532"/>
            <a:ext cx="3398520" cy="3468835"/>
          </a:xfrm>
          <a:prstGeom prst="rect">
            <a:avLst/>
          </a:prstGeom>
        </p:spPr>
        <p:txBody>
          <a:bodyPr vert="horz" wrap="square" lIns="0" tIns="12700" rIns="0" bIns="0" rtlCol="0">
            <a:spAutoFit/>
          </a:bodyPr>
          <a:lstStyle/>
          <a:p>
            <a:pPr marL="12700">
              <a:lnSpc>
                <a:spcPct val="100000"/>
              </a:lnSpc>
              <a:spcBef>
                <a:spcPts val="100"/>
              </a:spcBef>
            </a:pPr>
            <a:r>
              <a:rPr sz="2000" b="1" dirty="0">
                <a:latin typeface="方正清刻本悦宋简体" panose="02000000000000000000" charset="-122"/>
                <a:ea typeface="方正清刻本悦宋简体" panose="02000000000000000000" charset="-122"/>
                <a:cs typeface="+mj-cs"/>
              </a:rPr>
              <a:t>环境消毒</a:t>
            </a:r>
          </a:p>
          <a:p>
            <a:pPr marL="184785" marR="157480" indent="-172720">
              <a:lnSpc>
                <a:spcPct val="150000"/>
              </a:lnSpc>
              <a:spcBef>
                <a:spcPts val="345"/>
              </a:spcBef>
              <a:buFont typeface="Arial" panose="020B0604020202020204"/>
              <a:buChar char="•"/>
              <a:tabLst>
                <a:tab pos="185420" algn="l"/>
              </a:tabLst>
            </a:pPr>
            <a:r>
              <a:rPr sz="1200" dirty="0">
                <a:latin typeface="方正清刻本悦宋简体" panose="02000000000000000000" charset="-122"/>
                <a:ea typeface="方正清刻本悦宋简体" panose="02000000000000000000" charset="-122"/>
                <a:cs typeface="+mj-cs"/>
              </a:rPr>
              <a:t>活动前专人负责所有活动区域的消毒、清扫工 作，保证活动场景的安全性。</a:t>
            </a:r>
          </a:p>
          <a:p>
            <a:pPr marL="184785" indent="-172720">
              <a:lnSpc>
                <a:spcPct val="100000"/>
              </a:lnSpc>
              <a:spcBef>
                <a:spcPts val="720"/>
              </a:spcBef>
              <a:buFont typeface="Arial" panose="020B0604020202020204"/>
              <a:buChar char="•"/>
              <a:tabLst>
                <a:tab pos="185420" algn="l"/>
              </a:tabLst>
            </a:pPr>
            <a:r>
              <a:rPr sz="1200" dirty="0">
                <a:latin typeface="方正清刻本悦宋简体" panose="02000000000000000000" charset="-122"/>
                <a:ea typeface="方正清刻本悦宋简体" panose="02000000000000000000" charset="-122"/>
                <a:cs typeface="+mj-cs"/>
              </a:rPr>
              <a:t>每场活动后，安排专人负责活动空间及相关道</a:t>
            </a:r>
          </a:p>
          <a:p>
            <a:pPr marL="184785">
              <a:lnSpc>
                <a:spcPct val="100000"/>
              </a:lnSpc>
              <a:spcBef>
                <a:spcPts val="720"/>
              </a:spcBef>
            </a:pPr>
            <a:r>
              <a:rPr sz="1200" dirty="0">
                <a:latin typeface="方正清刻本悦宋简体" panose="02000000000000000000" charset="-122"/>
                <a:ea typeface="方正清刻本悦宋简体" panose="02000000000000000000" charset="-122"/>
                <a:cs typeface="+mj-cs"/>
              </a:rPr>
              <a:t>具陈设的逐一消毒处理，保证活动安全。</a:t>
            </a:r>
          </a:p>
          <a:p>
            <a:pPr>
              <a:lnSpc>
                <a:spcPct val="100000"/>
              </a:lnSpc>
            </a:pPr>
            <a:endParaRPr sz="1200" dirty="0">
              <a:latin typeface="方正清刻本悦宋简体" panose="02000000000000000000" charset="-122"/>
              <a:ea typeface="方正清刻本悦宋简体" panose="02000000000000000000" charset="-122"/>
              <a:cs typeface="+mj-cs"/>
            </a:endParaRPr>
          </a:p>
          <a:p>
            <a:pPr>
              <a:lnSpc>
                <a:spcPct val="100000"/>
              </a:lnSpc>
              <a:spcBef>
                <a:spcPts val="20"/>
              </a:spcBef>
            </a:pPr>
            <a:endParaRPr sz="1200" dirty="0">
              <a:latin typeface="方正清刻本悦宋简体" panose="02000000000000000000" charset="-122"/>
              <a:ea typeface="方正清刻本悦宋简体" panose="02000000000000000000" charset="-122"/>
              <a:cs typeface="+mj-cs"/>
            </a:endParaRPr>
          </a:p>
          <a:p>
            <a:pPr marL="12700">
              <a:lnSpc>
                <a:spcPct val="100000"/>
              </a:lnSpc>
            </a:pPr>
            <a:r>
              <a:rPr b="1" dirty="0">
                <a:latin typeface="方正清刻本悦宋简体" panose="02000000000000000000" charset="-122"/>
                <a:ea typeface="方正清刻本悦宋简体" panose="02000000000000000000" charset="-122"/>
                <a:cs typeface="+mj-cs"/>
              </a:rPr>
              <a:t>人员管控</a:t>
            </a:r>
          </a:p>
          <a:p>
            <a:pPr marL="184785" marR="5080" indent="-172720">
              <a:lnSpc>
                <a:spcPts val="2160"/>
              </a:lnSpc>
              <a:spcBef>
                <a:spcPts val="55"/>
              </a:spcBef>
              <a:buFont typeface="Arial" panose="020B0604020202020204"/>
              <a:buChar char="•"/>
              <a:tabLst>
                <a:tab pos="185420" algn="l"/>
              </a:tabLst>
            </a:pPr>
            <a:r>
              <a:rPr sz="1200" dirty="0">
                <a:latin typeface="方正清刻本悦宋简体" panose="02000000000000000000" charset="-122"/>
                <a:ea typeface="方正清刻本悦宋简体" panose="02000000000000000000" charset="-122"/>
                <a:cs typeface="+mj-cs"/>
              </a:rPr>
              <a:t>所有参与活动人员，都将统一安排多个检疫安 全点，有专人负责体温及通行码的检验，并设 置基础消毒措施，对到场的来宾进行简单消毒。</a:t>
            </a:r>
          </a:p>
          <a:p>
            <a:pPr marL="184785" marR="157480" indent="-172720">
              <a:lnSpc>
                <a:spcPts val="2160"/>
              </a:lnSpc>
              <a:spcBef>
                <a:spcPts val="5"/>
              </a:spcBef>
              <a:buFont typeface="Arial" panose="020B0604020202020204"/>
              <a:buChar char="•"/>
              <a:tabLst>
                <a:tab pos="185420" algn="l"/>
              </a:tabLst>
            </a:pPr>
            <a:r>
              <a:rPr sz="1200" dirty="0">
                <a:latin typeface="方正清刻本悦宋简体" panose="02000000000000000000" charset="-122"/>
                <a:ea typeface="方正清刻本悦宋简体" panose="02000000000000000000" charset="-122"/>
                <a:cs typeface="+mj-cs"/>
              </a:rPr>
              <a:t>要求所有现场参与的顾客必须佩带口罩进入活 动场地。</a:t>
            </a:r>
          </a:p>
        </p:txBody>
      </p:sp>
      <p:sp>
        <p:nvSpPr>
          <p:cNvPr id="13" name="object 7"/>
          <p:cNvSpPr txBox="1"/>
          <p:nvPr/>
        </p:nvSpPr>
        <p:spPr>
          <a:xfrm>
            <a:off x="2923509" y="1282064"/>
            <a:ext cx="5713095" cy="296545"/>
          </a:xfrm>
          <a:prstGeom prst="rect">
            <a:avLst/>
          </a:prstGeom>
        </p:spPr>
        <p:txBody>
          <a:bodyPr vert="horz" wrap="square" lIns="0" tIns="15875" rIns="0" bIns="0" rtlCol="0">
            <a:spAutoFit/>
          </a:bodyPr>
          <a:lstStyle/>
          <a:p>
            <a:pPr marL="12700">
              <a:lnSpc>
                <a:spcPct val="100000"/>
              </a:lnSpc>
              <a:spcBef>
                <a:spcPts val="125"/>
              </a:spcBef>
              <a:tabLst>
                <a:tab pos="551815" algn="l"/>
                <a:tab pos="1115060" algn="l"/>
                <a:tab pos="1675130" algn="l"/>
                <a:tab pos="2224405" algn="l"/>
                <a:tab pos="2784475" algn="l"/>
                <a:tab pos="3343910" algn="l"/>
                <a:tab pos="3895090" algn="l"/>
                <a:tab pos="4462145" algn="l"/>
                <a:tab pos="5001260" algn="l"/>
                <a:tab pos="5566410" algn="l"/>
              </a:tabLst>
            </a:pPr>
            <a:r>
              <a:rPr sz="1750" spc="10" dirty="0">
                <a:latin typeface="方正清刻本悦宋简体" panose="02000000000000000000" charset="-122"/>
                <a:cs typeface="方正清刻本悦宋简体" panose="02000000000000000000" charset="-122"/>
              </a:rPr>
              <a:t>P	</a:t>
            </a:r>
            <a:r>
              <a:rPr sz="1750" spc="15" dirty="0">
                <a:latin typeface="方正清刻本悦宋简体" panose="02000000000000000000" charset="-122"/>
                <a:cs typeface="方正清刻本悦宋简体" panose="02000000000000000000" charset="-122"/>
              </a:rPr>
              <a:t>H	O	</a:t>
            </a:r>
            <a:r>
              <a:rPr sz="1750" spc="10" dirty="0">
                <a:latin typeface="方正清刻本悦宋简体" panose="02000000000000000000" charset="-122"/>
                <a:cs typeface="方正清刻本悦宋简体" panose="02000000000000000000" charset="-122"/>
              </a:rPr>
              <a:t>T	</a:t>
            </a:r>
            <a:r>
              <a:rPr sz="1750" spc="15" dirty="0">
                <a:latin typeface="方正清刻本悦宋简体" panose="02000000000000000000" charset="-122"/>
                <a:cs typeface="方正清刻本悦宋简体" panose="02000000000000000000" charset="-122"/>
              </a:rPr>
              <a:t>O	G	</a:t>
            </a:r>
            <a:r>
              <a:rPr sz="1750" spc="10" dirty="0">
                <a:latin typeface="方正清刻本悦宋简体" panose="02000000000000000000" charset="-122"/>
                <a:cs typeface="方正清刻本悦宋简体" panose="02000000000000000000" charset="-122"/>
              </a:rPr>
              <a:t>R	</a:t>
            </a:r>
            <a:r>
              <a:rPr sz="1750" spc="15" dirty="0">
                <a:latin typeface="方正清刻本悦宋简体" panose="02000000000000000000" charset="-122"/>
                <a:cs typeface="方正清刻本悦宋简体" panose="02000000000000000000" charset="-122"/>
              </a:rPr>
              <a:t>A	</a:t>
            </a:r>
            <a:r>
              <a:rPr sz="1750" spc="10" dirty="0">
                <a:latin typeface="方正清刻本悦宋简体" panose="02000000000000000000" charset="-122"/>
                <a:cs typeface="方正清刻本悦宋简体" panose="02000000000000000000" charset="-122"/>
              </a:rPr>
              <a:t>P	</a:t>
            </a:r>
            <a:r>
              <a:rPr sz="1750" spc="15" dirty="0">
                <a:latin typeface="方正清刻本悦宋简体" panose="02000000000000000000" charset="-122"/>
                <a:cs typeface="方正清刻本悦宋简体" panose="02000000000000000000" charset="-122"/>
              </a:rPr>
              <a:t>H	Y</a:t>
            </a:r>
            <a:endParaRPr sz="1750" dirty="0">
              <a:latin typeface="方正清刻本悦宋简体" panose="02000000000000000000" charset="-122"/>
              <a:cs typeface="方正清刻本悦宋简体" panose="02000000000000000000" charset="-122"/>
            </a:endParaRPr>
          </a:p>
        </p:txBody>
      </p:sp>
      <p:sp>
        <p:nvSpPr>
          <p:cNvPr id="14" name="object 8"/>
          <p:cNvSpPr txBox="1"/>
          <p:nvPr/>
        </p:nvSpPr>
        <p:spPr>
          <a:xfrm>
            <a:off x="4566127" y="890981"/>
            <a:ext cx="2429510" cy="321242"/>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tabLst>
                <a:tab pos="441325" algn="l"/>
                <a:tab pos="871855" algn="l"/>
                <a:tab pos="1301750" algn="l"/>
                <a:tab pos="1731645" algn="l"/>
                <a:tab pos="2161540" algn="l"/>
              </a:tabLst>
            </a:pPr>
            <a:r>
              <a:rPr lang="zh-CN" altLang="en-US" sz="2000" dirty="0">
                <a:latin typeface="方正清刻本悦宋简体" panose="02000000000000000000" charset="-122"/>
                <a:ea typeface="方正清刻本悦宋简体" panose="02000000000000000000" charset="-122"/>
              </a:rPr>
              <a:t>疫	情	防	控	预	案</a:t>
            </a:r>
          </a:p>
        </p:txBody>
      </p:sp>
      <p:pic>
        <p:nvPicPr>
          <p:cNvPr id="15" name="图片 14"/>
          <p:cNvPicPr>
            <a:picLocks noChangeAspect="1"/>
          </p:cNvPicPr>
          <p:nvPr/>
        </p:nvPicPr>
        <p:blipFill>
          <a:blip r:embed="rId2"/>
          <a:stretch>
            <a:fillRect/>
          </a:stretch>
        </p:blipFill>
        <p:spPr>
          <a:xfrm>
            <a:off x="4857972" y="2221237"/>
            <a:ext cx="6500812" cy="342961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7"/>
          <p:cNvSpPr txBox="1"/>
          <p:nvPr/>
        </p:nvSpPr>
        <p:spPr>
          <a:xfrm>
            <a:off x="3083560" y="1282064"/>
            <a:ext cx="5713095" cy="296545"/>
          </a:xfrm>
          <a:prstGeom prst="rect">
            <a:avLst/>
          </a:prstGeom>
        </p:spPr>
        <p:txBody>
          <a:bodyPr vert="horz" wrap="square" lIns="0" tIns="15875" rIns="0" bIns="0" rtlCol="0">
            <a:spAutoFit/>
          </a:bodyPr>
          <a:lstStyle/>
          <a:p>
            <a:pPr marL="12700">
              <a:lnSpc>
                <a:spcPct val="100000"/>
              </a:lnSpc>
              <a:spcBef>
                <a:spcPts val="125"/>
              </a:spcBef>
              <a:tabLst>
                <a:tab pos="551815" algn="l"/>
                <a:tab pos="1115060" algn="l"/>
                <a:tab pos="1675130" algn="l"/>
                <a:tab pos="2224405" algn="l"/>
                <a:tab pos="2784475" algn="l"/>
                <a:tab pos="3343910" algn="l"/>
                <a:tab pos="3895090" algn="l"/>
                <a:tab pos="4462145" algn="l"/>
                <a:tab pos="5001260" algn="l"/>
                <a:tab pos="5566410" algn="l"/>
              </a:tabLst>
            </a:pPr>
            <a:r>
              <a:rPr sz="1750" spc="10" dirty="0">
                <a:latin typeface="方正清刻本悦宋简体" panose="02000000000000000000" charset="-122"/>
                <a:cs typeface="方正清刻本悦宋简体" panose="02000000000000000000" charset="-122"/>
              </a:rPr>
              <a:t>P	</a:t>
            </a:r>
            <a:r>
              <a:rPr sz="1750" spc="15" dirty="0">
                <a:latin typeface="方正清刻本悦宋简体" panose="02000000000000000000" charset="-122"/>
                <a:cs typeface="方正清刻本悦宋简体" panose="02000000000000000000" charset="-122"/>
              </a:rPr>
              <a:t>H	O	</a:t>
            </a:r>
            <a:r>
              <a:rPr sz="1750" spc="10" dirty="0">
                <a:latin typeface="方正清刻本悦宋简体" panose="02000000000000000000" charset="-122"/>
                <a:cs typeface="方正清刻本悦宋简体" panose="02000000000000000000" charset="-122"/>
              </a:rPr>
              <a:t>T	</a:t>
            </a:r>
            <a:r>
              <a:rPr sz="1750" spc="15" dirty="0">
                <a:latin typeface="方正清刻本悦宋简体" panose="02000000000000000000" charset="-122"/>
                <a:cs typeface="方正清刻本悦宋简体" panose="02000000000000000000" charset="-122"/>
              </a:rPr>
              <a:t>O	G	</a:t>
            </a:r>
            <a:r>
              <a:rPr sz="1750" spc="10" dirty="0">
                <a:latin typeface="方正清刻本悦宋简体" panose="02000000000000000000" charset="-122"/>
                <a:cs typeface="方正清刻本悦宋简体" panose="02000000000000000000" charset="-122"/>
              </a:rPr>
              <a:t>R	</a:t>
            </a:r>
            <a:r>
              <a:rPr sz="1750" spc="15" dirty="0">
                <a:latin typeface="方正清刻本悦宋简体" panose="02000000000000000000" charset="-122"/>
                <a:cs typeface="方正清刻本悦宋简体" panose="02000000000000000000" charset="-122"/>
              </a:rPr>
              <a:t>A	</a:t>
            </a:r>
            <a:r>
              <a:rPr sz="1750" spc="10" dirty="0">
                <a:latin typeface="方正清刻本悦宋简体" panose="02000000000000000000" charset="-122"/>
                <a:cs typeface="方正清刻本悦宋简体" panose="02000000000000000000" charset="-122"/>
              </a:rPr>
              <a:t>P	</a:t>
            </a:r>
            <a:r>
              <a:rPr sz="1750" spc="15" dirty="0">
                <a:latin typeface="方正清刻本悦宋简体" panose="02000000000000000000" charset="-122"/>
                <a:cs typeface="方正清刻本悦宋简体" panose="02000000000000000000" charset="-122"/>
              </a:rPr>
              <a:t>H	Y</a:t>
            </a:r>
            <a:endParaRPr sz="1750" dirty="0">
              <a:latin typeface="方正清刻本悦宋简体" panose="02000000000000000000" charset="-122"/>
              <a:cs typeface="方正清刻本悦宋简体" panose="02000000000000000000" charset="-122"/>
            </a:endParaRPr>
          </a:p>
        </p:txBody>
      </p:sp>
      <p:sp>
        <p:nvSpPr>
          <p:cNvPr id="3" name="object 8"/>
          <p:cNvSpPr txBox="1"/>
          <p:nvPr/>
        </p:nvSpPr>
        <p:spPr>
          <a:xfrm>
            <a:off x="4726178" y="890981"/>
            <a:ext cx="2429510" cy="321242"/>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tabLst>
                <a:tab pos="441325" algn="l"/>
                <a:tab pos="871855" algn="l"/>
                <a:tab pos="1301750" algn="l"/>
                <a:tab pos="1731645" algn="l"/>
                <a:tab pos="2161540" algn="l"/>
              </a:tabLst>
            </a:pPr>
            <a:r>
              <a:rPr lang="zh-CN" altLang="en-US" sz="2000" dirty="0">
                <a:latin typeface="方正清刻本悦宋简体" panose="02000000000000000000" charset="-122"/>
                <a:ea typeface="方正清刻本悦宋简体" panose="02000000000000000000" charset="-122"/>
              </a:rPr>
              <a:t>极	端	天	气	预	案</a:t>
            </a:r>
          </a:p>
        </p:txBody>
      </p:sp>
      <p:sp>
        <p:nvSpPr>
          <p:cNvPr id="4" name="object 6"/>
          <p:cNvSpPr txBox="1"/>
          <p:nvPr/>
        </p:nvSpPr>
        <p:spPr>
          <a:xfrm>
            <a:off x="787400" y="2005332"/>
            <a:ext cx="10617200" cy="3809889"/>
          </a:xfrm>
          <a:prstGeom prst="rect">
            <a:avLst/>
          </a:prstGeom>
        </p:spPr>
        <p:txBody>
          <a:bodyPr vert="horz" wrap="square" lIns="0" tIns="12700" rIns="0" bIns="0" rtlCol="0">
            <a:spAutoFit/>
          </a:bodyPr>
          <a:lstStyle/>
          <a:p>
            <a:pPr marL="285750" marR="104140" indent="-285750">
              <a:lnSpc>
                <a:spcPct val="200000"/>
              </a:lnSpc>
              <a:spcBef>
                <a:spcPts val="5"/>
              </a:spcBef>
              <a:buFont typeface="Wingdings" panose="05000000000000000000" pitchFamily="2" charset="2"/>
              <a:buChar char="p"/>
              <a:tabLst>
                <a:tab pos="1021715" algn="l"/>
              </a:tabLst>
            </a:pPr>
            <a:r>
              <a:rPr lang="zh-CN" altLang="en-US" dirty="0">
                <a:latin typeface="方正清刻本悦宋简体" panose="02000000000000000000" charset="-122"/>
                <a:ea typeface="方正清刻本悦宋简体" panose="02000000000000000000" charset="-122"/>
                <a:cs typeface="+mj-cs"/>
              </a:rPr>
              <a:t>活动现场准备遮阳伞融合现场设计，针对日间活动遮阳。</a:t>
            </a:r>
            <a:endParaRPr lang="en-US" altLang="zh-CN" dirty="0">
              <a:latin typeface="方正清刻本悦宋简体" panose="02000000000000000000" charset="-122"/>
              <a:ea typeface="方正清刻本悦宋简体" panose="02000000000000000000" charset="-122"/>
              <a:cs typeface="+mj-cs"/>
            </a:endParaRPr>
          </a:p>
          <a:p>
            <a:pPr marL="285750" marR="104140" indent="-285750">
              <a:lnSpc>
                <a:spcPct val="200000"/>
              </a:lnSpc>
              <a:spcBef>
                <a:spcPts val="5"/>
              </a:spcBef>
              <a:buFont typeface="Wingdings" panose="05000000000000000000" pitchFamily="2" charset="2"/>
              <a:buChar char="p"/>
              <a:tabLst>
                <a:tab pos="1021715" algn="l"/>
              </a:tabLst>
            </a:pPr>
            <a:r>
              <a:rPr lang="zh-CN" altLang="en-US" dirty="0">
                <a:latin typeface="方正清刻本悦宋简体" panose="02000000000000000000" charset="-122"/>
                <a:ea typeface="方正清刻本悦宋简体" panose="02000000000000000000" charset="-122"/>
                <a:cs typeface="+mj-cs"/>
              </a:rPr>
              <a:t>每周活动至少前三天查看活动当天天气预告，如遇阴雨天，将 调解万象城将场地内懒人沙发等不防水设备收进库房或灵活挪 到其他可遮雨位置。</a:t>
            </a:r>
            <a:endParaRPr lang="en-US" altLang="zh-CN" dirty="0">
              <a:latin typeface="方正清刻本悦宋简体" panose="02000000000000000000" charset="-122"/>
              <a:ea typeface="方正清刻本悦宋简体" panose="02000000000000000000" charset="-122"/>
              <a:cs typeface="+mj-cs"/>
            </a:endParaRPr>
          </a:p>
          <a:p>
            <a:pPr marL="285750" marR="104140" indent="-285750">
              <a:lnSpc>
                <a:spcPct val="200000"/>
              </a:lnSpc>
              <a:spcBef>
                <a:spcPts val="5"/>
              </a:spcBef>
              <a:buFont typeface="Wingdings" panose="05000000000000000000" pitchFamily="2" charset="2"/>
              <a:buChar char="p"/>
              <a:tabLst>
                <a:tab pos="1021715" algn="l"/>
              </a:tabLst>
            </a:pPr>
            <a:r>
              <a:rPr lang="zh-CN" altLang="en-US" dirty="0">
                <a:latin typeface="方正清刻本悦宋简体" panose="02000000000000000000" charset="-122"/>
                <a:ea typeface="方正清刻本悦宋简体" panose="02000000000000000000" charset="-122"/>
                <a:cs typeface="+mj-cs"/>
              </a:rPr>
              <a:t>提前购买一次性雨衣、防水布等物料，活动当中如遇突然降雨， 将最大程度协调顾客疏散，将不防水物料进行快速撤离。</a:t>
            </a:r>
            <a:endParaRPr lang="en-US" altLang="zh-CN" dirty="0">
              <a:latin typeface="方正清刻本悦宋简体" panose="02000000000000000000" charset="-122"/>
              <a:ea typeface="方正清刻本悦宋简体" panose="02000000000000000000" charset="-122"/>
              <a:cs typeface="+mj-cs"/>
            </a:endParaRPr>
          </a:p>
          <a:p>
            <a:pPr marL="285750" marR="104140" indent="-285750">
              <a:lnSpc>
                <a:spcPct val="200000"/>
              </a:lnSpc>
              <a:spcBef>
                <a:spcPts val="5"/>
              </a:spcBef>
              <a:buFont typeface="Wingdings" panose="05000000000000000000" pitchFamily="2" charset="2"/>
              <a:buChar char="p"/>
              <a:tabLst>
                <a:tab pos="1021715" algn="l"/>
              </a:tabLst>
            </a:pPr>
            <a:r>
              <a:rPr lang="zh-CN" altLang="en-US" dirty="0">
                <a:latin typeface="方正清刻本悦宋简体" panose="02000000000000000000" charset="-122"/>
                <a:ea typeface="方正清刻本悦宋简体" panose="02000000000000000000" charset="-122"/>
                <a:cs typeface="+mj-cs"/>
              </a:rPr>
              <a:t>如遇大风等极端天气，首先安排工作人员将现场顾客引入室内 进行暂避，同时安排工人第一时间切断一切电源，撤出伞棚等 装置，保证顾客安全。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7"/>
          <p:cNvSpPr txBox="1"/>
          <p:nvPr/>
        </p:nvSpPr>
        <p:spPr>
          <a:xfrm>
            <a:off x="3108960" y="1282064"/>
            <a:ext cx="5713095" cy="296545"/>
          </a:xfrm>
          <a:prstGeom prst="rect">
            <a:avLst/>
          </a:prstGeom>
        </p:spPr>
        <p:txBody>
          <a:bodyPr vert="horz" wrap="square" lIns="0" tIns="15875" rIns="0" bIns="0" rtlCol="0">
            <a:spAutoFit/>
          </a:bodyPr>
          <a:lstStyle/>
          <a:p>
            <a:pPr marL="12700">
              <a:lnSpc>
                <a:spcPct val="100000"/>
              </a:lnSpc>
              <a:spcBef>
                <a:spcPts val="125"/>
              </a:spcBef>
              <a:tabLst>
                <a:tab pos="551815" algn="l"/>
                <a:tab pos="1115060" algn="l"/>
                <a:tab pos="1675130" algn="l"/>
                <a:tab pos="2224405" algn="l"/>
                <a:tab pos="2784475" algn="l"/>
                <a:tab pos="3343910" algn="l"/>
                <a:tab pos="3895090" algn="l"/>
                <a:tab pos="4462145" algn="l"/>
                <a:tab pos="5001260" algn="l"/>
                <a:tab pos="5566410" algn="l"/>
              </a:tabLst>
            </a:pPr>
            <a:r>
              <a:rPr sz="1750" spc="10" dirty="0">
                <a:latin typeface="方正清刻本悦宋简体" panose="02000000000000000000" charset="-122"/>
                <a:cs typeface="方正清刻本悦宋简体" panose="02000000000000000000" charset="-122"/>
              </a:rPr>
              <a:t>P	</a:t>
            </a:r>
            <a:r>
              <a:rPr sz="1750" spc="15" dirty="0">
                <a:latin typeface="方正清刻本悦宋简体" panose="02000000000000000000" charset="-122"/>
                <a:cs typeface="方正清刻本悦宋简体" panose="02000000000000000000" charset="-122"/>
              </a:rPr>
              <a:t>H	O	</a:t>
            </a:r>
            <a:r>
              <a:rPr sz="1750" spc="10" dirty="0">
                <a:latin typeface="方正清刻本悦宋简体" panose="02000000000000000000" charset="-122"/>
                <a:cs typeface="方正清刻本悦宋简体" panose="02000000000000000000" charset="-122"/>
              </a:rPr>
              <a:t>T	</a:t>
            </a:r>
            <a:r>
              <a:rPr sz="1750" spc="15" dirty="0">
                <a:latin typeface="方正清刻本悦宋简体" panose="02000000000000000000" charset="-122"/>
                <a:cs typeface="方正清刻本悦宋简体" panose="02000000000000000000" charset="-122"/>
              </a:rPr>
              <a:t>O	G	</a:t>
            </a:r>
            <a:r>
              <a:rPr sz="1750" spc="10" dirty="0">
                <a:latin typeface="方正清刻本悦宋简体" panose="02000000000000000000" charset="-122"/>
                <a:cs typeface="方正清刻本悦宋简体" panose="02000000000000000000" charset="-122"/>
              </a:rPr>
              <a:t>R	</a:t>
            </a:r>
            <a:r>
              <a:rPr sz="1750" spc="15" dirty="0">
                <a:latin typeface="方正清刻本悦宋简体" panose="02000000000000000000" charset="-122"/>
                <a:cs typeface="方正清刻本悦宋简体" panose="02000000000000000000" charset="-122"/>
              </a:rPr>
              <a:t>A	</a:t>
            </a:r>
            <a:r>
              <a:rPr sz="1750" spc="10" dirty="0">
                <a:latin typeface="方正清刻本悦宋简体" panose="02000000000000000000" charset="-122"/>
                <a:cs typeface="方正清刻本悦宋简体" panose="02000000000000000000" charset="-122"/>
              </a:rPr>
              <a:t>P	</a:t>
            </a:r>
            <a:r>
              <a:rPr sz="1750" spc="15" dirty="0">
                <a:latin typeface="方正清刻本悦宋简体" panose="02000000000000000000" charset="-122"/>
                <a:cs typeface="方正清刻本悦宋简体" panose="02000000000000000000" charset="-122"/>
              </a:rPr>
              <a:t>H	Y</a:t>
            </a:r>
            <a:endParaRPr sz="1750" dirty="0">
              <a:latin typeface="方正清刻本悦宋简体" panose="02000000000000000000" charset="-122"/>
              <a:cs typeface="方正清刻本悦宋简体" panose="02000000000000000000" charset="-122"/>
            </a:endParaRPr>
          </a:p>
        </p:txBody>
      </p:sp>
      <p:sp>
        <p:nvSpPr>
          <p:cNvPr id="3" name="object 8"/>
          <p:cNvSpPr txBox="1"/>
          <p:nvPr/>
        </p:nvSpPr>
        <p:spPr>
          <a:xfrm>
            <a:off x="4751578" y="890981"/>
            <a:ext cx="2429510" cy="321242"/>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tabLst>
                <a:tab pos="441325" algn="l"/>
                <a:tab pos="871855" algn="l"/>
                <a:tab pos="1301750" algn="l"/>
                <a:tab pos="1731645" algn="l"/>
                <a:tab pos="2161540" algn="l"/>
              </a:tabLst>
            </a:pPr>
            <a:r>
              <a:rPr lang="zh-CN" altLang="en-US" sz="2000" dirty="0">
                <a:latin typeface="方正清刻本悦宋简体" panose="02000000000000000000" charset="-122"/>
                <a:ea typeface="方正清刻本悦宋简体" panose="02000000000000000000" charset="-122"/>
              </a:rPr>
              <a:t>区	域	管	控	预	案</a:t>
            </a:r>
          </a:p>
        </p:txBody>
      </p:sp>
      <p:sp>
        <p:nvSpPr>
          <p:cNvPr id="4" name="object 6"/>
          <p:cNvSpPr txBox="1"/>
          <p:nvPr/>
        </p:nvSpPr>
        <p:spPr>
          <a:xfrm>
            <a:off x="596900" y="2005332"/>
            <a:ext cx="10998200" cy="3854773"/>
          </a:xfrm>
          <a:prstGeom prst="rect">
            <a:avLst/>
          </a:prstGeom>
        </p:spPr>
        <p:txBody>
          <a:bodyPr vert="horz" wrap="square" lIns="0" tIns="12700" rIns="0" bIns="0" rtlCol="0">
            <a:spAutoFit/>
          </a:bodyPr>
          <a:lstStyle/>
          <a:p>
            <a:pPr marL="342900" marR="104140" indent="-342900">
              <a:lnSpc>
                <a:spcPct val="150000"/>
              </a:lnSpc>
              <a:spcBef>
                <a:spcPts val="5"/>
              </a:spcBef>
              <a:buFont typeface="+mj-lt"/>
              <a:buAutoNum type="arabicPeriod"/>
              <a:tabLst>
                <a:tab pos="1021715" algn="l"/>
              </a:tabLst>
            </a:pPr>
            <a:r>
              <a:rPr lang="zh-CN" altLang="en-US" sz="1400" dirty="0">
                <a:latin typeface="方正清刻本悦宋简体" panose="02000000000000000000" charset="-122"/>
                <a:ea typeface="方正清刻本悦宋简体" panose="02000000000000000000" charset="-122"/>
                <a:cs typeface="+mj-cs"/>
              </a:rPr>
              <a:t>活动现场所有顾客须有次序互动，安排工作人员现场督导，避免现场拥挤；</a:t>
            </a:r>
            <a:endParaRPr lang="en-US" altLang="zh-CN" sz="1400" dirty="0">
              <a:latin typeface="方正清刻本悦宋简体" panose="02000000000000000000" charset="-122"/>
              <a:ea typeface="方正清刻本悦宋简体" panose="02000000000000000000" charset="-122"/>
              <a:cs typeface="+mj-cs"/>
            </a:endParaRPr>
          </a:p>
          <a:p>
            <a:pPr marL="342900" marR="104140" indent="-342900">
              <a:lnSpc>
                <a:spcPct val="150000"/>
              </a:lnSpc>
              <a:spcBef>
                <a:spcPts val="5"/>
              </a:spcBef>
              <a:buFont typeface="+mj-lt"/>
              <a:buAutoNum type="arabicPeriod"/>
              <a:tabLst>
                <a:tab pos="1021715" algn="l"/>
              </a:tabLst>
            </a:pPr>
            <a:r>
              <a:rPr lang="zh-CN" altLang="en-US" sz="1400" dirty="0">
                <a:latin typeface="方正清刻本悦宋简体" panose="02000000000000000000" charset="-122"/>
                <a:ea typeface="方正清刻本悦宋简体" panose="02000000000000000000" charset="-122"/>
                <a:cs typeface="+mj-cs"/>
              </a:rPr>
              <a:t>活动前对活动场地内所有供电线路、灯光照明线路和音响设备进行彻底检查，避免电器设备存在漏电的隐患；并在活动期间安排专人进行巡视，保证活动期间的正常使用</a:t>
            </a:r>
            <a:r>
              <a:rPr lang="en-US" altLang="zh-CN" sz="1400" dirty="0">
                <a:latin typeface="方正清刻本悦宋简体" panose="02000000000000000000" charset="-122"/>
                <a:ea typeface="方正清刻本悦宋简体" panose="02000000000000000000" charset="-122"/>
                <a:cs typeface="+mj-cs"/>
              </a:rPr>
              <a:t>;</a:t>
            </a:r>
          </a:p>
          <a:p>
            <a:pPr marL="342900" marR="104140" indent="-342900">
              <a:lnSpc>
                <a:spcPct val="150000"/>
              </a:lnSpc>
              <a:spcBef>
                <a:spcPts val="5"/>
              </a:spcBef>
              <a:buFont typeface="+mj-lt"/>
              <a:buAutoNum type="arabicPeriod"/>
              <a:tabLst>
                <a:tab pos="1021715" algn="l"/>
              </a:tabLst>
            </a:pPr>
            <a:r>
              <a:rPr lang="zh-CN" altLang="en-US" sz="1400" dirty="0">
                <a:latin typeface="方正清刻本悦宋简体" panose="02000000000000000000" charset="-122"/>
                <a:ea typeface="方正清刻本悦宋简体" panose="02000000000000000000" charset="-122"/>
                <a:cs typeface="+mj-cs"/>
              </a:rPr>
              <a:t>活动前，要配备应急药品和相关物品，轻者就地处置，及时将伤者或病者送医院救治，伤情严重时应立即拨打急救电话（</a:t>
            </a:r>
            <a:r>
              <a:rPr lang="en-US" altLang="zh-CN" sz="1400" dirty="0">
                <a:latin typeface="方正清刻本悦宋简体" panose="02000000000000000000" charset="-122"/>
                <a:ea typeface="方正清刻本悦宋简体" panose="02000000000000000000" charset="-122"/>
                <a:cs typeface="+mj-cs"/>
              </a:rPr>
              <a:t>120</a:t>
            </a:r>
            <a:r>
              <a:rPr lang="zh-CN" altLang="en-US" sz="1400" dirty="0">
                <a:latin typeface="方正清刻本悦宋简体" panose="02000000000000000000" charset="-122"/>
                <a:ea typeface="方正清刻本悦宋简体" panose="02000000000000000000" charset="-122"/>
                <a:cs typeface="+mj-cs"/>
              </a:rPr>
              <a:t>）求救，重病者送医院</a:t>
            </a:r>
            <a:r>
              <a:rPr lang="en-US" altLang="zh-CN" sz="1400" dirty="0">
                <a:latin typeface="方正清刻本悦宋简体" panose="02000000000000000000" charset="-122"/>
                <a:ea typeface="方正清刻本悦宋简体" panose="02000000000000000000" charset="-122"/>
                <a:cs typeface="+mj-cs"/>
              </a:rPr>
              <a:t>;</a:t>
            </a:r>
          </a:p>
          <a:p>
            <a:pPr marL="342900" marR="104140" indent="-342900">
              <a:lnSpc>
                <a:spcPct val="150000"/>
              </a:lnSpc>
              <a:spcBef>
                <a:spcPts val="5"/>
              </a:spcBef>
              <a:buFont typeface="+mj-lt"/>
              <a:buAutoNum type="arabicPeriod"/>
              <a:tabLst>
                <a:tab pos="1021715" algn="l"/>
              </a:tabLst>
            </a:pPr>
            <a:r>
              <a:rPr lang="zh-CN" altLang="en-US" sz="1400" dirty="0">
                <a:latin typeface="方正清刻本悦宋简体" panose="02000000000000000000" charset="-122"/>
                <a:ea typeface="方正清刻本悦宋简体" panose="02000000000000000000" charset="-122"/>
                <a:cs typeface="+mj-cs"/>
              </a:rPr>
              <a:t>舞台表演开始时，严禁现场非工作人员靠近设备电源及舞台后方，现场将采用一米线将活动区域及工作区域进行严格划分，同时安排巡场工作人员在演 艺环节进行实时检查及人群活动引导，避免发生意外。</a:t>
            </a:r>
          </a:p>
          <a:p>
            <a:pPr marL="342900" marR="104140" indent="-342900">
              <a:lnSpc>
                <a:spcPct val="150000"/>
              </a:lnSpc>
              <a:spcBef>
                <a:spcPts val="5"/>
              </a:spcBef>
              <a:buFont typeface="+mj-lt"/>
              <a:buAutoNum type="arabicPeriod"/>
              <a:tabLst>
                <a:tab pos="1021715" algn="l"/>
              </a:tabLst>
            </a:pPr>
            <a:r>
              <a:rPr lang="zh-CN" altLang="en-US" sz="1400" dirty="0">
                <a:latin typeface="方正清刻本悦宋简体" panose="02000000000000000000" charset="-122"/>
                <a:ea typeface="方正清刻本悦宋简体" panose="02000000000000000000" charset="-122"/>
                <a:cs typeface="+mj-cs"/>
              </a:rPr>
              <a:t>活动期间，要禁止外来人员进入工作区域，若有滋事者，现场工作人员有权驱赶，并拨打</a:t>
            </a:r>
            <a:r>
              <a:rPr lang="en-US" altLang="zh-CN" sz="1400" dirty="0">
                <a:latin typeface="方正清刻本悦宋简体" panose="02000000000000000000" charset="-122"/>
                <a:ea typeface="方正清刻本悦宋简体" panose="02000000000000000000" charset="-122"/>
                <a:cs typeface="+mj-cs"/>
              </a:rPr>
              <a:t>110</a:t>
            </a:r>
            <a:r>
              <a:rPr lang="zh-CN" altLang="en-US" sz="1400" dirty="0">
                <a:latin typeface="方正清刻本悦宋简体" panose="02000000000000000000" charset="-122"/>
                <a:ea typeface="方正清刻本悦宋简体" panose="02000000000000000000" charset="-122"/>
                <a:cs typeface="+mj-cs"/>
              </a:rPr>
              <a:t>报警。活动途中有打架斗殴或其他争吵时现场工作人员应 立即制止，必要时拨打</a:t>
            </a:r>
            <a:r>
              <a:rPr lang="en-US" altLang="zh-CN" sz="1400" dirty="0">
                <a:latin typeface="方正清刻本悦宋简体" panose="02000000000000000000" charset="-122"/>
                <a:ea typeface="方正清刻本悦宋简体" panose="02000000000000000000" charset="-122"/>
                <a:cs typeface="+mj-cs"/>
              </a:rPr>
              <a:t>110</a:t>
            </a:r>
            <a:r>
              <a:rPr lang="zh-CN" altLang="en-US" sz="1400" dirty="0">
                <a:latin typeface="方正清刻本悦宋简体" panose="02000000000000000000" charset="-122"/>
                <a:ea typeface="方正清刻本悦宋简体" panose="02000000000000000000" charset="-122"/>
                <a:cs typeface="+mj-cs"/>
              </a:rPr>
              <a:t>报警请求帮助</a:t>
            </a:r>
            <a:r>
              <a:rPr lang="en-US" altLang="zh-CN" sz="1400" dirty="0">
                <a:latin typeface="方正清刻本悦宋简体" panose="02000000000000000000" charset="-122"/>
                <a:ea typeface="方正清刻本悦宋简体" panose="02000000000000000000" charset="-122"/>
                <a:cs typeface="+mj-cs"/>
              </a:rPr>
              <a:t>;</a:t>
            </a:r>
          </a:p>
          <a:p>
            <a:pPr marL="342900" marR="104140" indent="-342900">
              <a:lnSpc>
                <a:spcPct val="150000"/>
              </a:lnSpc>
              <a:spcBef>
                <a:spcPts val="5"/>
              </a:spcBef>
              <a:buFont typeface="+mj-lt"/>
              <a:buAutoNum type="arabicPeriod"/>
              <a:tabLst>
                <a:tab pos="1021715" algn="l"/>
              </a:tabLst>
            </a:pPr>
            <a:r>
              <a:rPr lang="zh-CN" altLang="en-US" sz="1400" dirty="0">
                <a:latin typeface="方正清刻本悦宋简体" panose="02000000000000000000" charset="-122"/>
                <a:ea typeface="方正清刻本悦宋简体" panose="02000000000000000000" charset="-122"/>
                <a:cs typeface="+mj-cs"/>
              </a:rPr>
              <a:t>发生火灾时，立即切断电源，停止一切运转设备；并开启所有通道，保证现场四周疏散通道的流畅，组织人员有次序的从安全通道疏散，并及时向相关 负责人汇报；现场负责人立即组织人员利用现有的消防设备进行灭火，控制火源继续蔓延。同时，根据火势情况拨打火警电话（</a:t>
            </a:r>
            <a:r>
              <a:rPr lang="en-US" altLang="zh-CN" sz="1400" dirty="0">
                <a:latin typeface="方正清刻本悦宋简体" panose="02000000000000000000" charset="-122"/>
                <a:ea typeface="方正清刻本悦宋简体" panose="02000000000000000000" charset="-122"/>
                <a:cs typeface="+mj-cs"/>
              </a:rPr>
              <a:t>119</a:t>
            </a:r>
            <a:r>
              <a:rPr lang="zh-CN" altLang="en-US" sz="1400" dirty="0">
                <a:latin typeface="方正清刻本悦宋简体" panose="02000000000000000000" charset="-122"/>
                <a:ea typeface="方正清刻本悦宋简体" panose="02000000000000000000" charset="-122"/>
                <a:cs typeface="+mj-cs"/>
              </a:rPr>
              <a:t>），报告着火地点火 势情况。并进行现场警戒，等消防人员进行扑救。</a:t>
            </a:r>
            <a:endParaRPr lang="en-US" altLang="zh-CN" sz="1400" dirty="0">
              <a:latin typeface="方正清刻本悦宋简体" panose="02000000000000000000" charset="-122"/>
              <a:ea typeface="方正清刻本悦宋简体" panose="02000000000000000000" charset="-122"/>
              <a:cs typeface="+mj-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7"/>
          <p:cNvGrpSpPr/>
          <p:nvPr/>
        </p:nvGrpSpPr>
        <p:grpSpPr>
          <a:xfrm>
            <a:off x="529464" y="751331"/>
            <a:ext cx="2505710" cy="5515610"/>
            <a:chOff x="597408" y="751331"/>
            <a:chExt cx="2505710" cy="5515610"/>
          </a:xfrm>
        </p:grpSpPr>
        <p:sp>
          <p:nvSpPr>
            <p:cNvPr id="3" name="object 8"/>
            <p:cNvSpPr/>
            <p:nvPr/>
          </p:nvSpPr>
          <p:spPr>
            <a:xfrm>
              <a:off x="597408" y="751331"/>
              <a:ext cx="2505456" cy="1519427"/>
            </a:xfrm>
            <a:prstGeom prst="rect">
              <a:avLst/>
            </a:prstGeom>
            <a:blipFill>
              <a:blip r:embed="rId2" cstate="print"/>
              <a:stretch>
                <a:fillRect/>
              </a:stretch>
            </a:blipFill>
          </p:spPr>
          <p:txBody>
            <a:bodyPr wrap="square" lIns="0" tIns="0" rIns="0" bIns="0" rtlCol="0"/>
            <a:lstStyle/>
            <a:p>
              <a:endParaRPr/>
            </a:p>
          </p:txBody>
        </p:sp>
        <p:sp>
          <p:nvSpPr>
            <p:cNvPr id="4" name="object 9"/>
            <p:cNvSpPr/>
            <p:nvPr/>
          </p:nvSpPr>
          <p:spPr>
            <a:xfrm>
              <a:off x="597408" y="2295143"/>
              <a:ext cx="2493264" cy="1278636"/>
            </a:xfrm>
            <a:prstGeom prst="rect">
              <a:avLst/>
            </a:prstGeom>
            <a:blipFill>
              <a:blip r:embed="rId3" cstate="print"/>
              <a:stretch>
                <a:fillRect/>
              </a:stretch>
            </a:blipFill>
          </p:spPr>
          <p:txBody>
            <a:bodyPr wrap="square" lIns="0" tIns="0" rIns="0" bIns="0" rtlCol="0"/>
            <a:lstStyle/>
            <a:p>
              <a:endParaRPr/>
            </a:p>
          </p:txBody>
        </p:sp>
        <p:sp>
          <p:nvSpPr>
            <p:cNvPr id="5" name="object 10"/>
            <p:cNvSpPr/>
            <p:nvPr/>
          </p:nvSpPr>
          <p:spPr>
            <a:xfrm>
              <a:off x="597408" y="3619499"/>
              <a:ext cx="2493264" cy="1328927"/>
            </a:xfrm>
            <a:prstGeom prst="rect">
              <a:avLst/>
            </a:prstGeom>
            <a:blipFill>
              <a:blip r:embed="rId4" cstate="print"/>
              <a:stretch>
                <a:fillRect/>
              </a:stretch>
            </a:blipFill>
          </p:spPr>
          <p:txBody>
            <a:bodyPr wrap="square" lIns="0" tIns="0" rIns="0" bIns="0" rtlCol="0"/>
            <a:lstStyle/>
            <a:p>
              <a:endParaRPr/>
            </a:p>
          </p:txBody>
        </p:sp>
        <p:sp>
          <p:nvSpPr>
            <p:cNvPr id="6" name="object 11"/>
            <p:cNvSpPr/>
            <p:nvPr/>
          </p:nvSpPr>
          <p:spPr>
            <a:xfrm>
              <a:off x="597408" y="4988115"/>
              <a:ext cx="2493264" cy="1278572"/>
            </a:xfrm>
            <a:prstGeom prst="rect">
              <a:avLst/>
            </a:prstGeom>
            <a:blipFill>
              <a:blip r:embed="rId5" cstate="print"/>
              <a:stretch>
                <a:fillRect/>
              </a:stretch>
            </a:blipFill>
          </p:spPr>
          <p:txBody>
            <a:bodyPr wrap="square" lIns="0" tIns="0" rIns="0" bIns="0" rtlCol="0"/>
            <a:lstStyle/>
            <a:p>
              <a:endParaRPr/>
            </a:p>
          </p:txBody>
        </p:sp>
      </p:grpSp>
      <p:sp>
        <p:nvSpPr>
          <p:cNvPr id="7" name="object 5"/>
          <p:cNvSpPr txBox="1"/>
          <p:nvPr/>
        </p:nvSpPr>
        <p:spPr>
          <a:xfrm>
            <a:off x="3279140" y="818769"/>
            <a:ext cx="1735455" cy="382156"/>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en-US" sz="2400" b="1" dirty="0">
                <a:latin typeface="方正清刻本悦宋简体" panose="02000000000000000000" charset="-122"/>
                <a:ea typeface="方正清刻本悦宋简体" panose="02000000000000000000" charset="-122"/>
              </a:rPr>
              <a:t>EHS</a:t>
            </a:r>
            <a:r>
              <a:rPr lang="zh-CN" altLang="en-US" sz="2400" b="1" dirty="0">
                <a:latin typeface="方正清刻本悦宋简体" panose="02000000000000000000" charset="-122"/>
                <a:ea typeface="方正清刻本悦宋简体" panose="02000000000000000000" charset="-122"/>
              </a:rPr>
              <a:t>保障方案</a:t>
            </a:r>
          </a:p>
        </p:txBody>
      </p:sp>
      <p:sp>
        <p:nvSpPr>
          <p:cNvPr id="8" name="object 6"/>
          <p:cNvSpPr txBox="1"/>
          <p:nvPr/>
        </p:nvSpPr>
        <p:spPr>
          <a:xfrm>
            <a:off x="3215767" y="1292225"/>
            <a:ext cx="8446770" cy="4855210"/>
          </a:xfrm>
          <a:prstGeom prst="rect">
            <a:avLst/>
          </a:prstGeom>
        </p:spPr>
        <p:txBody>
          <a:bodyPr vert="horz" wrap="square" lIns="0" tIns="104139" rIns="0" bIns="0" rtlCol="0">
            <a:spAutoFit/>
          </a:bodyPr>
          <a:lstStyle/>
          <a:p>
            <a:pPr marL="12700">
              <a:lnSpc>
                <a:spcPct val="100000"/>
              </a:lnSpc>
              <a:spcBef>
                <a:spcPts val="820"/>
              </a:spcBef>
            </a:pPr>
            <a:r>
              <a:rPr sz="1200" dirty="0" err="1">
                <a:solidFill>
                  <a:srgbClr val="585858"/>
                </a:solidFill>
                <a:latin typeface="方正清刻本悦宋简体" panose="02000000000000000000" charset="-122"/>
                <a:cs typeface="方正清刻本悦宋简体" panose="02000000000000000000" charset="-122"/>
              </a:rPr>
              <a:t>对于活动执行一直以业内高标准、高品质作为不懈追求。鉴于此，为保证活动执行达到预期效果，现提</a:t>
            </a:r>
            <a:r>
              <a:rPr sz="1200" spc="5" dirty="0" err="1">
                <a:solidFill>
                  <a:srgbClr val="585858"/>
                </a:solidFill>
                <a:latin typeface="方正清刻本悦宋简体" panose="02000000000000000000" charset="-122"/>
                <a:cs typeface="方正清刻本悦宋简体" panose="02000000000000000000" charset="-122"/>
              </a:rPr>
              <a:t>供</a:t>
            </a:r>
            <a:r>
              <a:rPr sz="1200" dirty="0" err="1">
                <a:solidFill>
                  <a:srgbClr val="585858"/>
                </a:solidFill>
                <a:latin typeface="方正清刻本悦宋简体" panose="02000000000000000000" charset="-122"/>
                <a:cs typeface="方正清刻本悦宋简体" panose="02000000000000000000" charset="-122"/>
              </a:rPr>
              <a:t>《</a:t>
            </a:r>
            <a:r>
              <a:rPr sz="1200" spc="-5" dirty="0" err="1">
                <a:solidFill>
                  <a:srgbClr val="585858"/>
                </a:solidFill>
                <a:latin typeface="方正清刻本悦宋简体" panose="02000000000000000000" charset="-122"/>
                <a:cs typeface="方正清刻本悦宋简体" panose="02000000000000000000" charset="-122"/>
              </a:rPr>
              <a:t>EHS</a:t>
            </a:r>
            <a:r>
              <a:rPr sz="1200" dirty="0" err="1">
                <a:solidFill>
                  <a:srgbClr val="585858"/>
                </a:solidFill>
                <a:latin typeface="方正清刻本悦宋简体" panose="02000000000000000000" charset="-122"/>
                <a:cs typeface="方正清刻本悦宋简体" panose="02000000000000000000" charset="-122"/>
              </a:rPr>
              <a:t>保</a:t>
            </a:r>
            <a:endParaRPr sz="1200" dirty="0">
              <a:latin typeface="方正清刻本悦宋简体" panose="02000000000000000000" charset="-122"/>
              <a:cs typeface="方正清刻本悦宋简体" panose="02000000000000000000" charset="-122"/>
            </a:endParaRPr>
          </a:p>
          <a:p>
            <a:pPr marL="12700" marR="5080">
              <a:lnSpc>
                <a:spcPct val="150000"/>
              </a:lnSpc>
            </a:pPr>
            <a:r>
              <a:rPr sz="1200" dirty="0">
                <a:solidFill>
                  <a:srgbClr val="585858"/>
                </a:solidFill>
                <a:latin typeface="方正清刻本悦宋简体" panose="02000000000000000000" charset="-122"/>
                <a:cs typeface="方正清刻本悦宋简体" panose="02000000000000000000" charset="-122"/>
              </a:rPr>
              <a:t>障方案》以作现场执行指导原则。我方将依据此标准，在活动执行中对各个环节严格把控，</a:t>
            </a:r>
            <a:r>
              <a:rPr sz="1200" spc="-95" dirty="0">
                <a:solidFill>
                  <a:srgbClr val="585858"/>
                </a:solidFill>
                <a:latin typeface="方正清刻本悦宋简体" panose="02000000000000000000" charset="-122"/>
                <a:cs typeface="方正清刻本悦宋简体" panose="02000000000000000000" charset="-122"/>
              </a:rPr>
              <a:t> </a:t>
            </a:r>
            <a:r>
              <a:rPr sz="1200" dirty="0">
                <a:solidFill>
                  <a:srgbClr val="585858"/>
                </a:solidFill>
                <a:latin typeface="方正清刻本悦宋简体" panose="02000000000000000000" charset="-122"/>
                <a:cs typeface="方正清刻本悦宋简体" panose="02000000000000000000" charset="-122"/>
              </a:rPr>
              <a:t>避免出现不符合质量要求的问题，  通过双方的共同努力，</a:t>
            </a:r>
            <a:r>
              <a:rPr sz="1200" spc="-5" dirty="0">
                <a:solidFill>
                  <a:srgbClr val="585858"/>
                </a:solidFill>
                <a:latin typeface="方正清刻本悦宋简体" panose="02000000000000000000" charset="-122"/>
                <a:cs typeface="方正清刻本悦宋简体" panose="02000000000000000000" charset="-122"/>
              </a:rPr>
              <a:t> </a:t>
            </a:r>
            <a:r>
              <a:rPr sz="1200" dirty="0">
                <a:solidFill>
                  <a:srgbClr val="585858"/>
                </a:solidFill>
                <a:latin typeface="方正清刻本悦宋简体" panose="02000000000000000000" charset="-122"/>
                <a:cs typeface="方正清刻本悦宋简体" panose="02000000000000000000" charset="-122"/>
              </a:rPr>
              <a:t>呈现出完美的活动现场。</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10"/>
              </a:spcBef>
              <a:buChar char="–"/>
              <a:tabLst>
                <a:tab pos="673100" algn="l"/>
              </a:tabLst>
            </a:pPr>
            <a:r>
              <a:rPr sz="1200" dirty="0">
                <a:solidFill>
                  <a:srgbClr val="585858"/>
                </a:solidFill>
                <a:latin typeface="方正清刻本悦宋简体" panose="02000000000000000000" charset="-122"/>
                <a:cs typeface="方正清刻本悦宋简体" panose="02000000000000000000" charset="-122"/>
              </a:rPr>
              <a:t>1、有搭建物料符合规定防火等级</a:t>
            </a:r>
            <a:r>
              <a:rPr sz="1200" spc="-5" dirty="0">
                <a:solidFill>
                  <a:srgbClr val="585858"/>
                </a:solidFill>
                <a:latin typeface="方正清刻本悦宋简体" panose="02000000000000000000" charset="-122"/>
                <a:cs typeface="方正清刻本悦宋简体" panose="02000000000000000000" charset="-122"/>
              </a:rPr>
              <a:t>（B1</a:t>
            </a:r>
            <a:r>
              <a:rPr sz="1200" dirty="0">
                <a:solidFill>
                  <a:srgbClr val="585858"/>
                </a:solidFill>
                <a:latin typeface="方正清刻本悦宋简体" panose="02000000000000000000" charset="-122"/>
                <a:cs typeface="方正清刻本悦宋简体" panose="02000000000000000000" charset="-122"/>
              </a:rPr>
              <a:t>级以上），木质结构做防火处理</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10"/>
              </a:spcBef>
              <a:buChar char="–"/>
              <a:tabLst>
                <a:tab pos="673100" algn="l"/>
              </a:tabLst>
            </a:pPr>
            <a:r>
              <a:rPr sz="1200" dirty="0">
                <a:solidFill>
                  <a:srgbClr val="585858"/>
                </a:solidFill>
                <a:latin typeface="方正清刻本悦宋简体" panose="02000000000000000000" charset="-122"/>
                <a:cs typeface="方正清刻本悦宋简体" panose="02000000000000000000" charset="-122"/>
              </a:rPr>
              <a:t>2、装置、过线槽等不遮挡防火卷帘</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05"/>
              </a:spcBef>
              <a:buChar char="–"/>
              <a:tabLst>
                <a:tab pos="673100" algn="l"/>
              </a:tabLst>
            </a:pPr>
            <a:r>
              <a:rPr sz="1200" dirty="0">
                <a:solidFill>
                  <a:srgbClr val="585858"/>
                </a:solidFill>
                <a:latin typeface="方正清刻本悦宋简体" panose="02000000000000000000" charset="-122"/>
                <a:cs typeface="方正清刻本悦宋简体" panose="02000000000000000000" charset="-122"/>
              </a:rPr>
              <a:t>3</a:t>
            </a:r>
            <a:r>
              <a:rPr sz="1200" spc="-5" dirty="0">
                <a:solidFill>
                  <a:srgbClr val="585858"/>
                </a:solidFill>
                <a:latin typeface="方正清刻本悦宋简体" panose="02000000000000000000" charset="-122"/>
                <a:cs typeface="方正清刻本悦宋简体" panose="02000000000000000000" charset="-122"/>
              </a:rPr>
              <a:t>、装置、过线槽等不遮挡紧急疏散指示灯（包括灯的连线）</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15"/>
              </a:spcBef>
              <a:buChar char="–"/>
              <a:tabLst>
                <a:tab pos="673100" algn="l"/>
              </a:tabLst>
            </a:pPr>
            <a:r>
              <a:rPr sz="1200" spc="-5" dirty="0">
                <a:solidFill>
                  <a:srgbClr val="585858"/>
                </a:solidFill>
                <a:latin typeface="方正清刻本悦宋简体" panose="02000000000000000000" charset="-122"/>
                <a:cs typeface="方正清刻本悦宋简体" panose="02000000000000000000" charset="-122"/>
              </a:rPr>
              <a:t>4</a:t>
            </a:r>
            <a:r>
              <a:rPr sz="1200" dirty="0">
                <a:solidFill>
                  <a:srgbClr val="585858"/>
                </a:solidFill>
                <a:latin typeface="方正清刻本悦宋简体" panose="02000000000000000000" charset="-122"/>
                <a:cs typeface="方正清刻本悦宋简体" panose="02000000000000000000" charset="-122"/>
              </a:rPr>
              <a:t>、活动多天搭建，加设围挡，整理好物料，并用整块灰色不透光布完全遮挡。</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05"/>
              </a:spcBef>
              <a:buChar char="–"/>
              <a:tabLst>
                <a:tab pos="673100" algn="l"/>
              </a:tabLst>
            </a:pPr>
            <a:r>
              <a:rPr sz="1200" spc="5" dirty="0">
                <a:solidFill>
                  <a:srgbClr val="585858"/>
                </a:solidFill>
                <a:latin typeface="方正清刻本悦宋简体" panose="02000000000000000000" charset="-122"/>
                <a:cs typeface="方正清刻本悦宋简体" panose="02000000000000000000" charset="-122"/>
              </a:rPr>
              <a:t>5</a:t>
            </a:r>
            <a:r>
              <a:rPr sz="1200" dirty="0">
                <a:solidFill>
                  <a:srgbClr val="585858"/>
                </a:solidFill>
                <a:latin typeface="方正清刻本悦宋简体" panose="02000000000000000000" charset="-122"/>
                <a:cs typeface="方正清刻本悦宋简体" panose="02000000000000000000" charset="-122"/>
              </a:rPr>
              <a:t>、地面铺地胶应保证揭掉后无留胶。</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10"/>
              </a:spcBef>
              <a:buChar char="–"/>
              <a:tabLst>
                <a:tab pos="673100" algn="l"/>
              </a:tabLst>
            </a:pPr>
            <a:r>
              <a:rPr sz="1200" dirty="0">
                <a:solidFill>
                  <a:srgbClr val="585858"/>
                </a:solidFill>
                <a:latin typeface="方正清刻本悦宋简体" panose="02000000000000000000" charset="-122"/>
                <a:cs typeface="方正清刻本悦宋简体" panose="02000000000000000000" charset="-122"/>
              </a:rPr>
              <a:t>6、活动现场桌子必须有适当颜色的桌布，且将桌子全部包裹，不能露出腿。</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05"/>
              </a:spcBef>
              <a:buChar char="–"/>
              <a:tabLst>
                <a:tab pos="673100" algn="l"/>
              </a:tabLst>
            </a:pPr>
            <a:r>
              <a:rPr sz="1200" spc="-5" dirty="0">
                <a:solidFill>
                  <a:srgbClr val="585858"/>
                </a:solidFill>
                <a:latin typeface="方正清刻本悦宋简体" panose="02000000000000000000" charset="-122"/>
                <a:cs typeface="方正清刻本悦宋简体" panose="02000000000000000000" charset="-122"/>
              </a:rPr>
              <a:t>7、搭建舞台时，尽量将线缆藏于舞台下、地胶下。若台上线缆过多，使用过线槽。</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10"/>
              </a:spcBef>
              <a:buChar char="–"/>
              <a:tabLst>
                <a:tab pos="673100" algn="l"/>
              </a:tabLst>
            </a:pPr>
            <a:r>
              <a:rPr sz="1200" spc="-5" dirty="0">
                <a:solidFill>
                  <a:srgbClr val="585858"/>
                </a:solidFill>
                <a:latin typeface="方正清刻本悦宋简体" panose="02000000000000000000" charset="-122"/>
                <a:cs typeface="方正清刻本悦宋简体" panose="02000000000000000000" charset="-122"/>
              </a:rPr>
              <a:t>8</a:t>
            </a:r>
            <a:r>
              <a:rPr sz="1200" dirty="0">
                <a:solidFill>
                  <a:srgbClr val="585858"/>
                </a:solidFill>
                <a:latin typeface="方正清刻本悦宋简体" panose="02000000000000000000" charset="-122"/>
                <a:cs typeface="方正清刻本悦宋简体" panose="02000000000000000000" charset="-122"/>
              </a:rPr>
              <a:t>、活动物料应保证干净整洁无褶皱，没有明显污渍、褶皱等。包含但不限于座椅</a:t>
            </a:r>
            <a:r>
              <a:rPr sz="1200" spc="5" dirty="0">
                <a:solidFill>
                  <a:srgbClr val="585858"/>
                </a:solidFill>
                <a:latin typeface="方正清刻本悦宋简体" panose="02000000000000000000" charset="-122"/>
                <a:cs typeface="方正清刻本悦宋简体" panose="02000000000000000000" charset="-122"/>
              </a:rPr>
              <a:t> </a:t>
            </a:r>
            <a:r>
              <a:rPr sz="1200" dirty="0">
                <a:solidFill>
                  <a:srgbClr val="585858"/>
                </a:solidFill>
                <a:latin typeface="方正清刻本悦宋简体" panose="02000000000000000000" charset="-122"/>
                <a:cs typeface="方正清刻本悦宋简体" panose="02000000000000000000" charset="-122"/>
              </a:rPr>
              <a:t>套、桌布、演员服装等。</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10"/>
              </a:spcBef>
              <a:buChar char="–"/>
              <a:tabLst>
                <a:tab pos="673100" algn="l"/>
              </a:tabLst>
            </a:pPr>
            <a:r>
              <a:rPr sz="1200" dirty="0">
                <a:solidFill>
                  <a:srgbClr val="585858"/>
                </a:solidFill>
                <a:latin typeface="方正清刻本悦宋简体" panose="02000000000000000000" charset="-122"/>
                <a:cs typeface="方正清刻本悦宋简体" panose="02000000000000000000" charset="-122"/>
              </a:rPr>
              <a:t>9、如遇借用库房情况，严格遵守使用规定，保证库房整洁，电线不可乱搭，</a:t>
            </a:r>
            <a:r>
              <a:rPr sz="1200" spc="-10" dirty="0">
                <a:solidFill>
                  <a:srgbClr val="585858"/>
                </a:solidFill>
                <a:latin typeface="方正清刻本悦宋简体" panose="02000000000000000000" charset="-122"/>
                <a:cs typeface="方正清刻本悦宋简体" panose="02000000000000000000" charset="-122"/>
              </a:rPr>
              <a:t> </a:t>
            </a:r>
            <a:r>
              <a:rPr sz="1200" dirty="0">
                <a:solidFill>
                  <a:srgbClr val="585858"/>
                </a:solidFill>
                <a:latin typeface="方正清刻本悦宋简体" panose="02000000000000000000" charset="-122"/>
                <a:cs typeface="方正清刻本悦宋简体" panose="02000000000000000000" charset="-122"/>
              </a:rPr>
              <a:t>必要时应使用过线槽及黄黑胶条。</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05"/>
              </a:spcBef>
              <a:buChar char="–"/>
              <a:tabLst>
                <a:tab pos="673100" algn="l"/>
              </a:tabLst>
            </a:pPr>
            <a:r>
              <a:rPr sz="1200" spc="-5" dirty="0">
                <a:solidFill>
                  <a:srgbClr val="585858"/>
                </a:solidFill>
                <a:latin typeface="方正清刻本悦宋简体" panose="02000000000000000000" charset="-122"/>
                <a:cs typeface="方正清刻本悦宋简体" panose="02000000000000000000" charset="-122"/>
              </a:rPr>
              <a:t>10</a:t>
            </a:r>
            <a:r>
              <a:rPr sz="1200" dirty="0">
                <a:solidFill>
                  <a:srgbClr val="585858"/>
                </a:solidFill>
                <a:latin typeface="方正清刻本悦宋简体" panose="02000000000000000000" charset="-122"/>
                <a:cs typeface="方正清刻本悦宋简体" panose="02000000000000000000" charset="-122"/>
              </a:rPr>
              <a:t>、装置的锐角需做防护处理，打磨倒角或加装防撞垫。</a:t>
            </a:r>
            <a:endParaRPr sz="1200" dirty="0">
              <a:latin typeface="方正清刻本悦宋简体" panose="02000000000000000000" charset="-122"/>
              <a:cs typeface="方正清刻本悦宋简体" panose="02000000000000000000" charset="-122"/>
            </a:endParaRPr>
          </a:p>
          <a:p>
            <a:pPr marL="672465" indent="-254000">
              <a:lnSpc>
                <a:spcPct val="100000"/>
              </a:lnSpc>
              <a:spcBef>
                <a:spcPts val="1010"/>
              </a:spcBef>
              <a:buChar char="–"/>
              <a:tabLst>
                <a:tab pos="673100" algn="l"/>
              </a:tabLst>
            </a:pPr>
            <a:r>
              <a:rPr sz="1200" spc="-5" dirty="0">
                <a:solidFill>
                  <a:srgbClr val="585858"/>
                </a:solidFill>
                <a:latin typeface="方正清刻本悦宋简体" panose="02000000000000000000" charset="-122"/>
                <a:cs typeface="方正清刻本悦宋简体" panose="02000000000000000000" charset="-122"/>
              </a:rPr>
              <a:t>11</a:t>
            </a:r>
            <a:r>
              <a:rPr sz="1200" dirty="0">
                <a:solidFill>
                  <a:srgbClr val="585858"/>
                </a:solidFill>
                <a:latin typeface="方正清刻本悦宋简体" panose="02000000000000000000" charset="-122"/>
                <a:cs typeface="方正清刻本悦宋简体" panose="02000000000000000000" charset="-122"/>
              </a:rPr>
              <a:t>、如商场天棚有消防水炮，灯光避免直射、扫射到消防水炮，以免发生喷水事故</a:t>
            </a:r>
            <a:endParaRPr sz="1200" dirty="0">
              <a:latin typeface="方正清刻本悦宋简体" panose="02000000000000000000" charset="-122"/>
              <a:cs typeface="方正清刻本悦宋简体" panose="02000000000000000000" charset="-122"/>
            </a:endParaRPr>
          </a:p>
          <a:p>
            <a:pPr marL="672465" marR="137160" indent="-253365">
              <a:lnSpc>
                <a:spcPct val="150000"/>
              </a:lnSpc>
              <a:spcBef>
                <a:spcPts val="290"/>
              </a:spcBef>
              <a:buChar char="–"/>
              <a:tabLst>
                <a:tab pos="673100" algn="l"/>
              </a:tabLst>
            </a:pPr>
            <a:r>
              <a:rPr sz="1200" spc="-5" dirty="0">
                <a:solidFill>
                  <a:srgbClr val="585858"/>
                </a:solidFill>
                <a:latin typeface="方正清刻本悦宋简体" panose="02000000000000000000" charset="-122"/>
                <a:cs typeface="方正清刻本悦宋简体" panose="02000000000000000000" charset="-122"/>
              </a:rPr>
              <a:t>12</a:t>
            </a:r>
            <a:r>
              <a:rPr sz="1200" dirty="0">
                <a:solidFill>
                  <a:srgbClr val="585858"/>
                </a:solidFill>
                <a:latin typeface="方正清刻本悦宋简体" panose="02000000000000000000" charset="-122"/>
                <a:cs typeface="方正清刻本悦宋简体" panose="02000000000000000000" charset="-122"/>
              </a:rPr>
              <a:t>、施工、彩排及活动期间工作人员不在场内吸烟、饮酒、吃饭、睡觉、换衣、追</a:t>
            </a:r>
            <a:r>
              <a:rPr sz="1200" spc="-85" dirty="0">
                <a:solidFill>
                  <a:srgbClr val="585858"/>
                </a:solidFill>
                <a:latin typeface="方正清刻本悦宋简体" panose="02000000000000000000" charset="-122"/>
                <a:cs typeface="方正清刻本悦宋简体" panose="02000000000000000000" charset="-122"/>
              </a:rPr>
              <a:t> </a:t>
            </a:r>
            <a:r>
              <a:rPr sz="1200" dirty="0">
                <a:solidFill>
                  <a:srgbClr val="585858"/>
                </a:solidFill>
                <a:latin typeface="方正清刻本悦宋简体" panose="02000000000000000000" charset="-122"/>
                <a:cs typeface="方正清刻本悦宋简体" panose="02000000000000000000" charset="-122"/>
              </a:rPr>
              <a:t>逐打闹、闲聊天、玩手机、随意 回答媒体问题、迟到早退、与顾客发生冲突。</a:t>
            </a:r>
            <a:endParaRPr sz="1200" dirty="0">
              <a:latin typeface="方正清刻本悦宋简体" panose="02000000000000000000" charset="-122"/>
              <a:cs typeface="方正清刻本悦宋简体" panose="02000000000000000000"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5439849" y="1118870"/>
            <a:ext cx="5624423" cy="4876800"/>
          </a:xfrm>
          <a:prstGeom prst="rect">
            <a:avLst/>
          </a:prstGeom>
        </p:spPr>
      </p:pic>
      <p:sp>
        <p:nvSpPr>
          <p:cNvPr id="3" name="object 3"/>
          <p:cNvSpPr txBox="1"/>
          <p:nvPr/>
        </p:nvSpPr>
        <p:spPr>
          <a:xfrm>
            <a:off x="1127728" y="3000832"/>
            <a:ext cx="3149981" cy="382797"/>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pPr>
            <a:r>
              <a:rPr lang="en-US" altLang="zh-CN" sz="2400" b="1" dirty="0">
                <a:latin typeface="方正清刻本悦宋简体" panose="02000000000000000000" charset="-122"/>
                <a:ea typeface="方正清刻本悦宋简体" panose="02000000000000000000" charset="-122"/>
              </a:rPr>
              <a:t>EHS</a:t>
            </a:r>
            <a:r>
              <a:rPr lang="zh-CN" altLang="en-US" sz="2400" b="1" dirty="0">
                <a:latin typeface="方正清刻本悦宋简体" panose="02000000000000000000" charset="-122"/>
                <a:ea typeface="方正清刻本悦宋简体" panose="02000000000000000000" charset="-122"/>
              </a:rPr>
              <a:t>：施工及电源安全</a:t>
            </a:r>
          </a:p>
        </p:txBody>
      </p:sp>
      <p:sp>
        <p:nvSpPr>
          <p:cNvPr id="4" name="object 4"/>
          <p:cNvSpPr txBox="1"/>
          <p:nvPr/>
        </p:nvSpPr>
        <p:spPr>
          <a:xfrm>
            <a:off x="1127729" y="3437001"/>
            <a:ext cx="2387600" cy="499745"/>
          </a:xfrm>
          <a:prstGeom prst="rect">
            <a:avLst/>
          </a:prstGeom>
        </p:spPr>
        <p:txBody>
          <a:bodyPr vert="horz" wrap="square" lIns="0" tIns="12700" rIns="0" bIns="0" rtlCol="0">
            <a:spAutoFit/>
          </a:bodyPr>
          <a:lstStyle/>
          <a:p>
            <a:pPr marL="241300" indent="-228600">
              <a:lnSpc>
                <a:spcPct val="100000"/>
              </a:lnSpc>
              <a:spcBef>
                <a:spcPts val="100"/>
              </a:spcBef>
              <a:buFont typeface="Arial" panose="020B0604020202020204"/>
              <a:buChar char="•"/>
              <a:tabLst>
                <a:tab pos="240665" algn="l"/>
                <a:tab pos="241300" algn="l"/>
              </a:tabLst>
            </a:pPr>
            <a:r>
              <a:rPr sz="1200" dirty="0">
                <a:latin typeface="方正清刻本悦宋简体" panose="02000000000000000000" charset="-122"/>
                <a:cs typeface="方正清刻本悦宋简体" panose="02000000000000000000" charset="-122"/>
              </a:rPr>
              <a:t>施工脚手架作业，员工系安全绳</a:t>
            </a:r>
            <a:endParaRPr sz="1200">
              <a:latin typeface="方正清刻本悦宋简体" panose="02000000000000000000" charset="-122"/>
              <a:cs typeface="方正清刻本悦宋简体" panose="02000000000000000000" charset="-122"/>
            </a:endParaRPr>
          </a:p>
          <a:p>
            <a:pPr marL="241300" indent="-228600">
              <a:lnSpc>
                <a:spcPct val="100000"/>
              </a:lnSpc>
              <a:spcBef>
                <a:spcPts val="850"/>
              </a:spcBef>
              <a:buFont typeface="Arial" panose="020B0604020202020204"/>
              <a:buChar char="•"/>
              <a:tabLst>
                <a:tab pos="240665" algn="l"/>
                <a:tab pos="241300" algn="l"/>
              </a:tabLst>
            </a:pPr>
            <a:r>
              <a:rPr sz="1200" dirty="0">
                <a:latin typeface="方正清刻本悦宋简体" panose="02000000000000000000" charset="-122"/>
                <a:cs typeface="方正清刻本悦宋简体" panose="02000000000000000000" charset="-122"/>
              </a:rPr>
              <a:t>现场电源接线图</a:t>
            </a:r>
            <a:endParaRPr sz="1200">
              <a:latin typeface="方正清刻本悦宋简体" panose="02000000000000000000" charset="-122"/>
              <a:cs typeface="方正清刻本悦宋简体" panose="02000000000000000000"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3973"/>
          <a:stretch>
            <a:fillRect/>
          </a:stretch>
        </p:blipFill>
        <p:spPr>
          <a:xfrm>
            <a:off x="0" y="1"/>
            <a:ext cx="12192000" cy="6857999"/>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bbd67612-48a1-4cfe-8a95-e084826ff802&quot;,&quot;Name&quot;:null,&quot;Kind&quot;:&quot;Custom&quot;,&quot;OldGuidesSetting&quot;:{&quot;HeaderHeight&quot;:0.0,&quot;FooterHeight&quot;:0.0,&quot;SideMargin&quot;:0.0,&quot;TopMargin&quot;:0.0,&quot;BottomMargin&quot;:0.0,&quot;IntervalMargin&quot;:0.0}}"/>
  <p:tag name="COMMONDATA" val="eyJoZGlkIjoiZDZkYmE4MmFiZGJhNmNjNjEyMTJmMTQyZGVmYmYyYjI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更多方案资料加社长微信：fanganshe1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j45zi1d3">
      <a:majorFont>
        <a:latin typeface="Arial"/>
        <a:ea typeface="方正清刻本悦宋简体"/>
        <a:cs typeface=""/>
      </a:majorFont>
      <a:minorFont>
        <a:latin typeface="Arial"/>
        <a:ea typeface="方正清刻本悦宋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6350">
          <a:solidFill>
            <a:srgbClr val="F7C7C5"/>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2060</Words>
  <Application>Microsoft Office PowerPoint</Application>
  <PresentationFormat>宽屏</PresentationFormat>
  <Paragraphs>184</Paragraphs>
  <Slides>41</Slides>
  <Notes>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41</vt:i4>
      </vt:variant>
    </vt:vector>
  </HeadingPairs>
  <TitlesOfParts>
    <vt:vector size="48" baseType="lpstr">
      <vt:lpstr>微软雅黑</vt:lpstr>
      <vt:lpstr>等线</vt:lpstr>
      <vt:lpstr>方正清刻本悦宋简体</vt:lpstr>
      <vt:lpstr>Arial</vt:lpstr>
      <vt:lpstr>Wingdings</vt:lpstr>
      <vt:lpstr>Calibri</vt:lpstr>
      <vt:lpstr>更多方案资料加社长微信：fanganshe18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灯 灯</cp:lastModifiedBy>
  <cp:revision>604</cp:revision>
  <dcterms:created xsi:type="dcterms:W3CDTF">2019-03-22T07:11:00Z</dcterms:created>
  <dcterms:modified xsi:type="dcterms:W3CDTF">2022-07-15T05:24:45Z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D6A5E49D499347ADB93D4447D9CDCF7A</vt:lpwstr>
  </property>
  <property fmtid="{D5CDD505-2E9C-101B-9397-08002B2CF9AE}" pid="3" name="KSOProductBuildVer">
    <vt:lpwstr>2052-11.1.0.11744</vt:lpwstr>
  </property>
  <property fmtid="{D5CDD505-2E9C-101B-9397-08002B2CF9AE}" pid="4" name="KSOSaveFontToCloudKey">
    <vt:lpwstr>258693014_btnclosed</vt:lpwstr>
  </property>
  <property fmtid="{D5CDD505-2E9C-101B-9397-08002B2CF9AE}" pid="5" name="NXPowerLiteLastOptimized">
    <vt:lpwstr>5631675</vt:lpwstr>
  </property>
  <property fmtid="{D5CDD505-2E9C-101B-9397-08002B2CF9AE}" pid="6" name="NXPowerLiteSettings">
    <vt:lpwstr>C700052003A000</vt:lpwstr>
  </property>
  <property fmtid="{D5CDD505-2E9C-101B-9397-08002B2CF9AE}" pid="7" name="NXPowerLiteVersion">
    <vt:lpwstr>D8.0.2</vt:lpwstr>
  </property>
</Properties>
</file>