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72"/>
  </p:handoutMasterIdLst>
  <p:sldIdLst>
    <p:sldId id="503" r:id="rId3"/>
    <p:sldId id="504" r:id="rId5"/>
    <p:sldId id="288" r:id="rId6"/>
    <p:sldId id="509" r:id="rId7"/>
    <p:sldId id="505" r:id="rId8"/>
    <p:sldId id="506" r:id="rId9"/>
    <p:sldId id="507" r:id="rId10"/>
    <p:sldId id="645" r:id="rId11"/>
    <p:sldId id="646" r:id="rId12"/>
    <p:sldId id="510" r:id="rId13"/>
    <p:sldId id="525" r:id="rId14"/>
    <p:sldId id="648" r:id="rId15"/>
    <p:sldId id="516" r:id="rId16"/>
    <p:sldId id="520" r:id="rId17"/>
    <p:sldId id="521" r:id="rId18"/>
    <p:sldId id="522" r:id="rId19"/>
    <p:sldId id="523" r:id="rId20"/>
    <p:sldId id="526" r:id="rId21"/>
    <p:sldId id="649" r:id="rId22"/>
    <p:sldId id="511" r:id="rId23"/>
    <p:sldId id="629" r:id="rId24"/>
    <p:sldId id="628" r:id="rId25"/>
    <p:sldId id="592" r:id="rId26"/>
    <p:sldId id="652" r:id="rId27"/>
    <p:sldId id="577" r:id="rId28"/>
    <p:sldId id="651" r:id="rId29"/>
    <p:sldId id="653" r:id="rId30"/>
    <p:sldId id="631" r:id="rId31"/>
    <p:sldId id="644" r:id="rId32"/>
    <p:sldId id="654" r:id="rId33"/>
    <p:sldId id="640" r:id="rId34"/>
    <p:sldId id="561" r:id="rId35"/>
    <p:sldId id="655" r:id="rId36"/>
    <p:sldId id="641" r:id="rId37"/>
    <p:sldId id="632" r:id="rId38"/>
    <p:sldId id="560" r:id="rId39"/>
    <p:sldId id="656" r:id="rId40"/>
    <p:sldId id="634" r:id="rId41"/>
    <p:sldId id="642" r:id="rId42"/>
    <p:sldId id="643" r:id="rId43"/>
    <p:sldId id="657" r:id="rId44"/>
    <p:sldId id="578" r:id="rId45"/>
    <p:sldId id="633" r:id="rId46"/>
    <p:sldId id="658" r:id="rId47"/>
    <p:sldId id="572" r:id="rId48"/>
    <p:sldId id="630" r:id="rId49"/>
    <p:sldId id="588" r:id="rId50"/>
    <p:sldId id="542" r:id="rId51"/>
    <p:sldId id="548" r:id="rId52"/>
    <p:sldId id="549" r:id="rId53"/>
    <p:sldId id="562" r:id="rId54"/>
    <p:sldId id="563" r:id="rId55"/>
    <p:sldId id="564" r:id="rId56"/>
    <p:sldId id="565" r:id="rId57"/>
    <p:sldId id="512" r:id="rId58"/>
    <p:sldId id="541" r:id="rId59"/>
    <p:sldId id="543" r:id="rId60"/>
    <p:sldId id="518" r:id="rId61"/>
    <p:sldId id="534" r:id="rId62"/>
    <p:sldId id="552" r:id="rId63"/>
    <p:sldId id="553" r:id="rId64"/>
    <p:sldId id="581" r:id="rId65"/>
    <p:sldId id="582" r:id="rId66"/>
    <p:sldId id="583" r:id="rId67"/>
    <p:sldId id="585" r:id="rId68"/>
    <p:sldId id="627" r:id="rId69"/>
    <p:sldId id="650" r:id="rId70"/>
    <p:sldId id="439" r:id="rId71"/>
  </p:sldIdLst>
  <p:sldSz cx="9144000" cy="5143500" type="screen16x9"/>
  <p:notesSz cx="6858000" cy="9144000"/>
  <p:custDataLst>
    <p:tags r:id="rId7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ng, Stanley CN ." initials="SSC." lastIdx="1" clrIdx="0"/>
  <p:cmAuthor id="1" name="isakoff" initials="i" lastIdx="1" clrIdx="0"/>
  <p:cmAuthor id="2" name="PPTer_Tang" initials="P" lastIdx="1" clrIdx="0"/>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2996B"/>
    <a:srgbClr val="F5D79B"/>
    <a:srgbClr val="F1C251"/>
    <a:srgbClr val="E3B784"/>
    <a:srgbClr val="F5D89C"/>
    <a:srgbClr val="982625"/>
    <a:srgbClr val="DA8308"/>
    <a:srgbClr val="003F57"/>
    <a:srgbClr val="002B3F"/>
    <a:srgbClr val="002C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49" autoAdjust="0"/>
    <p:restoredTop sz="96493" autoAdjust="0"/>
  </p:normalViewPr>
  <p:slideViewPr>
    <p:cSldViewPr snapToGrid="0">
      <p:cViewPr varScale="1">
        <p:scale>
          <a:sx n="131" d="100"/>
          <a:sy n="131" d="100"/>
        </p:scale>
        <p:origin x="192" y="8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7" Type="http://schemas.openxmlformats.org/officeDocument/2006/relationships/tags" Target="tags/tag14.xml"/><Relationship Id="rId76" Type="http://schemas.openxmlformats.org/officeDocument/2006/relationships/commentAuthors" Target="commentAuthors.xml"/><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D67DF-CF82-44E4-9FB6-564B8C4C207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3751E1-17AB-487A-80A7-25A0F24E060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143000" y="2702279"/>
            <a:ext cx="6858000" cy="124216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447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0"/>
            <a:ext cx="7886700" cy="994449"/>
          </a:xfr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660"/>
            <a:ext cx="7886700" cy="214014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3443054"/>
            <a:ext cx="7886700" cy="1125453"/>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4470" indent="0">
              <a:buNone/>
              <a:defRPr sz="12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0"/>
            <a:ext cx="7886700" cy="994449"/>
          </a:xfr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369599"/>
            <a:ext cx="3886200" cy="326441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29150" y="1369599"/>
            <a:ext cx="3886200" cy="326441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920"/>
            <a:ext cx="7886700" cy="994449"/>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9841" y="1261223"/>
            <a:ext cx="3868340" cy="61810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4470" indent="0">
              <a:buNone/>
              <a:defRPr sz="12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29841" y="1879328"/>
            <a:ext cx="3868340" cy="2764209"/>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261223"/>
            <a:ext cx="3887391" cy="61810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4470" indent="0">
              <a:buNone/>
              <a:defRPr sz="12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1879328"/>
            <a:ext cx="3887391" cy="2764209"/>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0"/>
            <a:ext cx="7886700" cy="994449"/>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95"/>
            <a:ext cx="2949178" cy="1200484"/>
          </a:xfrm>
        </p:spPr>
        <p:txBody>
          <a:bodyPr anchor="b"/>
          <a:lstStyle>
            <a:lvl1pPr>
              <a:defRPr sz="24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391" y="740775"/>
            <a:ext cx="4629150" cy="36562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29841" y="1543479"/>
            <a:ext cx="2949178" cy="285948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4470" indent="0">
              <a:buNone/>
              <a:defRPr sz="75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95"/>
            <a:ext cx="2949178" cy="1200484"/>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740775"/>
            <a:ext cx="4629150" cy="365623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4470" indent="0">
              <a:buNone/>
              <a:defRPr sz="1500"/>
            </a:lvl9pPr>
          </a:lstStyle>
          <a:p>
            <a:endParaRPr lang="zh-CN" altLang="en-US"/>
          </a:p>
        </p:txBody>
      </p:sp>
      <p:sp>
        <p:nvSpPr>
          <p:cNvPr id="4" name="文本占位符 3"/>
          <p:cNvSpPr>
            <a:spLocks noGrp="1"/>
          </p:cNvSpPr>
          <p:nvPr>
            <p:ph type="body" sz="half" idx="2" hasCustomPrompt="1"/>
          </p:nvPr>
        </p:nvSpPr>
        <p:spPr>
          <a:xfrm>
            <a:off x="629841" y="1543479"/>
            <a:ext cx="2949178" cy="2859485"/>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4470" indent="0">
              <a:buNone/>
              <a:defRPr sz="75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920"/>
            <a:ext cx="1971675" cy="436009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273920"/>
            <a:ext cx="5800725" cy="4360090"/>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18EDF5E-578C-4F7F-BA8F-EE7896D35C6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A964AD-4DC7-4E6B-9B49-09BCF06D9FE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628650" y="1369599"/>
            <a:ext cx="7886700" cy="3264410"/>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8587"/>
            <a:ext cx="2057400" cy="273920"/>
          </a:xfrm>
          <a:prstGeom prst="rect">
            <a:avLst/>
          </a:prstGeom>
        </p:spPr>
        <p:txBody>
          <a:bodyPr vert="horz" lIns="91440" tIns="45720" rIns="91440" bIns="45720" rtlCol="0" anchor="ctr"/>
          <a:lstStyle>
            <a:lvl1pPr algn="l">
              <a:defRPr sz="900">
                <a:solidFill>
                  <a:schemeClr val="tx1">
                    <a:tint val="75000"/>
                  </a:schemeClr>
                </a:solidFill>
              </a:defRPr>
            </a:lvl1pPr>
          </a:lstStyle>
          <a:p>
            <a:fld id="{C18EDF5E-578C-4F7F-BA8F-EE7896D35C60}" type="datetimeFigureOut">
              <a:rPr lang="zh-CN" altLang="en-US" smtClean="0"/>
            </a:fld>
            <a:endParaRPr lang="zh-CN" altLang="en-US"/>
          </a:p>
        </p:txBody>
      </p:sp>
      <p:sp>
        <p:nvSpPr>
          <p:cNvPr id="5" name="页脚占位符 4"/>
          <p:cNvSpPr>
            <a:spLocks noGrp="1"/>
          </p:cNvSpPr>
          <p:nvPr>
            <p:ph type="ftr" sz="quarter" idx="3"/>
          </p:nvPr>
        </p:nvSpPr>
        <p:spPr>
          <a:xfrm>
            <a:off x="3028950" y="4768587"/>
            <a:ext cx="3086100" cy="273920"/>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587"/>
            <a:ext cx="2057400" cy="273920"/>
          </a:xfrm>
          <a:prstGeom prst="rect">
            <a:avLst/>
          </a:prstGeom>
        </p:spPr>
        <p:txBody>
          <a:bodyPr vert="horz" lIns="91440" tIns="45720" rIns="91440" bIns="45720" rtlCol="0" anchor="ctr"/>
          <a:lstStyle>
            <a:lvl1pPr algn="r">
              <a:defRPr sz="900">
                <a:solidFill>
                  <a:schemeClr val="tx1">
                    <a:tint val="75000"/>
                  </a:schemeClr>
                </a:solidFill>
              </a:defRPr>
            </a:lvl1pPr>
          </a:lstStyle>
          <a:p>
            <a:fld id="{6BA964AD-4DC7-4E6B-9B49-09BCF06D9FE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92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447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25.jpeg"/><Relationship Id="rId1" Type="http://schemas.openxmlformats.org/officeDocument/2006/relationships/image" Target="../media/image24.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26.jpeg"/><Relationship Id="rId2" Type="http://schemas.openxmlformats.org/officeDocument/2006/relationships/image" Target="../media/image12.jpeg"/><Relationship Id="rId1" Type="http://schemas.openxmlformats.org/officeDocument/2006/relationships/image" Target="../media/image24.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image" Target="../media/image14.jpeg"/><Relationship Id="rId1" Type="http://schemas.openxmlformats.org/officeDocument/2006/relationships/image" Target="../media/image24.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28.jpeg"/><Relationship Id="rId1" Type="http://schemas.openxmlformats.org/officeDocument/2006/relationships/image" Target="../media/image24.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16.jpeg"/><Relationship Id="rId2" Type="http://schemas.openxmlformats.org/officeDocument/2006/relationships/image" Target="../media/image29.jpeg"/><Relationship Id="rId1" Type="http://schemas.openxmlformats.org/officeDocument/2006/relationships/image" Target="../media/image24.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4.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18.jpeg"/><Relationship Id="rId1" Type="http://schemas.openxmlformats.org/officeDocument/2006/relationships/image" Target="../media/image24.jpe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24.jpe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image" Target="../media/image18.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24.jpe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2.xml"/><Relationship Id="rId4" Type="http://schemas.openxmlformats.org/officeDocument/2006/relationships/image" Target="../media/image18.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24.jpe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image" Target="../media/image24.jpe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2.xml"/><Relationship Id="rId3" Type="http://schemas.openxmlformats.org/officeDocument/2006/relationships/image" Target="../media/image18.jpeg"/><Relationship Id="rId2" Type="http://schemas.openxmlformats.org/officeDocument/2006/relationships/image" Target="../media/image38.jpeg"/><Relationship Id="rId1" Type="http://schemas.openxmlformats.org/officeDocument/2006/relationships/image" Target="../media/image24.jpe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18.jpeg"/><Relationship Id="rId2" Type="http://schemas.openxmlformats.org/officeDocument/2006/relationships/image" Target="../media/image39.jpeg"/><Relationship Id="rId1" Type="http://schemas.openxmlformats.org/officeDocument/2006/relationships/image" Target="../media/image24.jpe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image" Target="../media/image40.jpeg"/><Relationship Id="rId1" Type="http://schemas.openxmlformats.org/officeDocument/2006/relationships/image" Target="../media/image24.jpe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image" Target="../media/image18.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24.jpe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xml"/><Relationship Id="rId2" Type="http://schemas.openxmlformats.org/officeDocument/2006/relationships/image" Target="../media/image43.jpeg"/><Relationship Id="rId1" Type="http://schemas.openxmlformats.org/officeDocument/2006/relationships/image" Target="../media/image24.jpe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jpe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2.xml"/><Relationship Id="rId3" Type="http://schemas.openxmlformats.org/officeDocument/2006/relationships/image" Target="../media/image45.jpeg"/><Relationship Id="rId2" Type="http://schemas.openxmlformats.org/officeDocument/2006/relationships/image" Target="../media/image18.jpeg"/><Relationship Id="rId1" Type="http://schemas.openxmlformats.org/officeDocument/2006/relationships/image" Target="../media/image44.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46.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48.jpeg"/><Relationship Id="rId1" Type="http://schemas.openxmlformats.org/officeDocument/2006/relationships/image" Target="../media/image24.jpe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xml"/><Relationship Id="rId2" Type="http://schemas.openxmlformats.org/officeDocument/2006/relationships/image" Target="../media/image49.jpeg"/><Relationship Id="rId1" Type="http://schemas.openxmlformats.org/officeDocument/2006/relationships/image" Target="../media/image24.jpe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xml"/><Relationship Id="rId2" Type="http://schemas.openxmlformats.org/officeDocument/2006/relationships/image" Target="../media/image50.jpeg"/><Relationship Id="rId1" Type="http://schemas.openxmlformats.org/officeDocument/2006/relationships/image" Target="../media/image24.jpe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image" Target="../media/image51.jpeg"/><Relationship Id="rId1" Type="http://schemas.openxmlformats.org/officeDocument/2006/relationships/image" Target="../media/image24.jpe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24.jpeg"/></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xml"/><Relationship Id="rId2" Type="http://schemas.openxmlformats.org/officeDocument/2006/relationships/image" Target="../media/image53.jpeg"/><Relationship Id="rId1" Type="http://schemas.openxmlformats.org/officeDocument/2006/relationships/image" Target="../media/image24.jpe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54.jpeg"/><Relationship Id="rId1" Type="http://schemas.openxmlformats.org/officeDocument/2006/relationships/image" Target="../media/image24.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image" Target="../media/image55.jpe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44.jpe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44.jpeg"/></Relationships>
</file>

<file path=ppt/slides/_rels/slide58.xml.rels><?xml version="1.0" encoding="UTF-8" standalone="yes"?>
<Relationships xmlns="http://schemas.openxmlformats.org/package/2006/relationships"><Relationship Id="rId6" Type="http://schemas.openxmlformats.org/officeDocument/2006/relationships/notesSlide" Target="../notesSlides/notesSlide58.xml"/><Relationship Id="rId5" Type="http://schemas.openxmlformats.org/officeDocument/2006/relationships/slideLayout" Target="../slideLayouts/slideLayout2.xml"/><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tags" Target="../tags/tag4.xml"/><Relationship Id="rId1" Type="http://schemas.openxmlformats.org/officeDocument/2006/relationships/image" Target="../media/image44.jpeg"/></Relationships>
</file>

<file path=ppt/slides/_rels/slide59.xml.rels><?xml version="1.0" encoding="UTF-8" standalone="yes"?>
<Relationships xmlns="http://schemas.openxmlformats.org/package/2006/relationships"><Relationship Id="rId6" Type="http://schemas.openxmlformats.org/officeDocument/2006/relationships/notesSlide" Target="../notesSlides/notesSlide59.xml"/><Relationship Id="rId5" Type="http://schemas.openxmlformats.org/officeDocument/2006/relationships/slideLayout" Target="../slideLayouts/slideLayout2.xml"/><Relationship Id="rId4" Type="http://schemas.openxmlformats.org/officeDocument/2006/relationships/image" Target="../media/image59.jpeg"/><Relationship Id="rId3" Type="http://schemas.openxmlformats.org/officeDocument/2006/relationships/tags" Target="../tags/tag5.xml"/><Relationship Id="rId2" Type="http://schemas.openxmlformats.org/officeDocument/2006/relationships/image" Target="../media/image58.jpeg"/><Relationship Id="rId1" Type="http://schemas.openxmlformats.org/officeDocument/2006/relationships/image" Target="../media/image44.jpeg"/></Relationships>
</file>

<file path=ppt/slides/_rels/slide60.xml.rels><?xml version="1.0" encoding="UTF-8" standalone="yes"?>
<Relationships xmlns="http://schemas.openxmlformats.org/package/2006/relationships"><Relationship Id="rId5" Type="http://schemas.openxmlformats.org/officeDocument/2006/relationships/notesSlide" Target="../notesSlides/notesSlide60.xml"/><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60.jpeg"/><Relationship Id="rId1" Type="http://schemas.openxmlformats.org/officeDocument/2006/relationships/image" Target="../media/image24.jpeg"/></Relationships>
</file>

<file path=ppt/slides/_rels/slide61.xml.rels><?xml version="1.0" encoding="UTF-8" standalone="yes"?>
<Relationships xmlns="http://schemas.openxmlformats.org/package/2006/relationships"><Relationship Id="rId6" Type="http://schemas.openxmlformats.org/officeDocument/2006/relationships/notesSlide" Target="../notesSlides/notesSlide61.xml"/><Relationship Id="rId5" Type="http://schemas.openxmlformats.org/officeDocument/2006/relationships/slideLayout" Target="../slideLayouts/slideLayout2.xml"/><Relationship Id="rId4" Type="http://schemas.openxmlformats.org/officeDocument/2006/relationships/image" Target="../media/image62.jpeg"/><Relationship Id="rId3" Type="http://schemas.openxmlformats.org/officeDocument/2006/relationships/image" Target="../media/image61.jpeg"/><Relationship Id="rId2" Type="http://schemas.openxmlformats.org/officeDocument/2006/relationships/tags" Target="../tags/tag7.xml"/><Relationship Id="rId1" Type="http://schemas.openxmlformats.org/officeDocument/2006/relationships/image" Target="../media/image24.jpeg"/></Relationships>
</file>

<file path=ppt/slides/_rels/slide62.xml.rels><?xml version="1.0" encoding="UTF-8" standalone="yes"?>
<Relationships xmlns="http://schemas.openxmlformats.org/package/2006/relationships"><Relationship Id="rId6" Type="http://schemas.openxmlformats.org/officeDocument/2006/relationships/notesSlide" Target="../notesSlides/notesSlide62.xml"/><Relationship Id="rId5" Type="http://schemas.openxmlformats.org/officeDocument/2006/relationships/slideLayout" Target="../slideLayouts/slideLayout2.xml"/><Relationship Id="rId4" Type="http://schemas.openxmlformats.org/officeDocument/2006/relationships/image" Target="../media/image64.jpeg"/><Relationship Id="rId3" Type="http://schemas.openxmlformats.org/officeDocument/2006/relationships/image" Target="../media/image63.jpeg"/><Relationship Id="rId2" Type="http://schemas.openxmlformats.org/officeDocument/2006/relationships/tags" Target="../tags/tag8.xml"/><Relationship Id="rId1" Type="http://schemas.openxmlformats.org/officeDocument/2006/relationships/image" Target="../media/image24.jpeg"/></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2.xml"/><Relationship Id="rId3" Type="http://schemas.openxmlformats.org/officeDocument/2006/relationships/image" Target="../media/image65.jpeg"/><Relationship Id="rId2" Type="http://schemas.openxmlformats.org/officeDocument/2006/relationships/tags" Target="../tags/tag9.xml"/><Relationship Id="rId1" Type="http://schemas.openxmlformats.org/officeDocument/2006/relationships/image" Target="../media/image24.jpeg"/></Relationships>
</file>

<file path=ppt/slides/_rels/slide64.xml.rels><?xml version="1.0" encoding="UTF-8" standalone="yes"?>
<Relationships xmlns="http://schemas.openxmlformats.org/package/2006/relationships"><Relationship Id="rId7" Type="http://schemas.openxmlformats.org/officeDocument/2006/relationships/notesSlide" Target="../notesSlides/notesSlide64.xml"/><Relationship Id="rId6"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 Id="rId3" Type="http://schemas.openxmlformats.org/officeDocument/2006/relationships/image" Target="../media/image66.jpeg"/><Relationship Id="rId2" Type="http://schemas.openxmlformats.org/officeDocument/2006/relationships/tags" Target="../tags/tag10.xml"/><Relationship Id="rId1" Type="http://schemas.openxmlformats.org/officeDocument/2006/relationships/image" Target="../media/image24.jpeg"/></Relationships>
</file>

<file path=ppt/slides/_rels/slide65.xml.rels><?xml version="1.0" encoding="UTF-8" standalone="yes"?>
<Relationships xmlns="http://schemas.openxmlformats.org/package/2006/relationships"><Relationship Id="rId6" Type="http://schemas.openxmlformats.org/officeDocument/2006/relationships/notesSlide" Target="../notesSlides/notesSlide65.xml"/><Relationship Id="rId5" Type="http://schemas.openxmlformats.org/officeDocument/2006/relationships/slideLayout" Target="../slideLayouts/slideLayout2.xml"/><Relationship Id="rId4" Type="http://schemas.openxmlformats.org/officeDocument/2006/relationships/image" Target="../media/image70.jpeg"/><Relationship Id="rId3" Type="http://schemas.openxmlformats.org/officeDocument/2006/relationships/image" Target="../media/image69.jpeg"/><Relationship Id="rId2" Type="http://schemas.openxmlformats.org/officeDocument/2006/relationships/tags" Target="../tags/tag11.xml"/><Relationship Id="rId1" Type="http://schemas.openxmlformats.org/officeDocument/2006/relationships/image" Target="../media/image24.jpe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slideLayout" Target="../slideLayouts/slideLayout2.xml"/><Relationship Id="rId3" Type="http://schemas.openxmlformats.org/officeDocument/2006/relationships/image" Target="../media/image71.jpeg"/><Relationship Id="rId2" Type="http://schemas.openxmlformats.org/officeDocument/2006/relationships/tags" Target="../tags/tag12.xml"/><Relationship Id="rId1" Type="http://schemas.openxmlformats.org/officeDocument/2006/relationships/image" Target="../media/image24.jpeg"/></Relationships>
</file>

<file path=ppt/slides/_rels/slide67.xml.rels><?xml version="1.0" encoding="UTF-8" standalone="yes"?>
<Relationships xmlns="http://schemas.openxmlformats.org/package/2006/relationships"><Relationship Id="rId5" Type="http://schemas.openxmlformats.org/officeDocument/2006/relationships/notesSlide" Target="../notesSlides/notesSlide67.xml"/><Relationship Id="rId4" Type="http://schemas.openxmlformats.org/officeDocument/2006/relationships/slideLayout" Target="../slideLayouts/slideLayout2.xml"/><Relationship Id="rId3" Type="http://schemas.openxmlformats.org/officeDocument/2006/relationships/image" Target="../media/image72.jpeg"/><Relationship Id="rId2" Type="http://schemas.openxmlformats.org/officeDocument/2006/relationships/tags" Target="../tags/tag13.xml"/><Relationship Id="rId1" Type="http://schemas.openxmlformats.org/officeDocument/2006/relationships/image" Target="../media/image24.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descr="PPT-02"/>
          <p:cNvPicPr>
            <a:picLocks noChangeAspect="1"/>
          </p:cNvPicPr>
          <p:nvPr/>
        </p:nvPicPr>
        <p:blipFill>
          <a:blip r:embed="rId1"/>
          <a:stretch>
            <a:fillRect/>
          </a:stretch>
        </p:blipFill>
        <p:spPr>
          <a:xfrm>
            <a:off x="-1905" y="0"/>
            <a:ext cx="9145905" cy="51466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 name="图片 1" descr="PPT-03"/>
          <p:cNvPicPr>
            <a:picLocks noChangeAspect="1"/>
          </p:cNvPicPr>
          <p:nvPr>
            <p:custDataLst>
              <p:tags r:id="rId1"/>
            </p:custDataLst>
          </p:nvPr>
        </p:nvPicPr>
        <p:blipFill>
          <a:blip r:embed="rId2"/>
          <a:stretch>
            <a:fillRect/>
          </a:stretch>
        </p:blipFill>
        <p:spPr>
          <a:xfrm>
            <a:off x="0" y="50165"/>
            <a:ext cx="9144000" cy="51479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20" name="矩形 19"/>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 name="图片 1" descr="PPT-04"/>
          <p:cNvPicPr>
            <a:picLocks noChangeAspect="1"/>
          </p:cNvPicPr>
          <p:nvPr/>
        </p:nvPicPr>
        <p:blipFill>
          <a:blip r:embed="rId1"/>
          <a:stretch>
            <a:fillRect/>
          </a:stretch>
        </p:blipFill>
        <p:spPr>
          <a:xfrm>
            <a:off x="-1905" y="0"/>
            <a:ext cx="9197340" cy="51784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9"/>
          <p:cNvPicPr>
            <a:picLocks noChangeAspect="1"/>
          </p:cNvPicPr>
          <p:nvPr/>
        </p:nvPicPr>
        <p:blipFill>
          <a:blip r:embed="rId1"/>
          <a:stretch>
            <a:fillRect/>
          </a:stretch>
        </p:blipFill>
        <p:spPr>
          <a:xfrm>
            <a:off x="0" y="0"/>
            <a:ext cx="9137650" cy="51447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descr="PPT-05"/>
          <p:cNvPicPr>
            <a:picLocks noChangeAspect="1"/>
          </p:cNvPicPr>
          <p:nvPr/>
        </p:nvPicPr>
        <p:blipFill>
          <a:blip r:embed="rId1"/>
          <a:stretch>
            <a:fillRect/>
          </a:stretch>
        </p:blipFill>
        <p:spPr>
          <a:xfrm>
            <a:off x="0" y="0"/>
            <a:ext cx="9137650" cy="5144770"/>
          </a:xfrm>
          <a:prstGeom prst="rect">
            <a:avLst/>
          </a:prstGeom>
        </p:spPr>
      </p:pic>
      <p:sp>
        <p:nvSpPr>
          <p:cNvPr id="2" name="文本框 1"/>
          <p:cNvSpPr txBox="1"/>
          <p:nvPr/>
        </p:nvSpPr>
        <p:spPr>
          <a:xfrm>
            <a:off x="642620" y="1511300"/>
            <a:ext cx="7720965" cy="2306955"/>
          </a:xfrm>
          <a:prstGeom prst="rect">
            <a:avLst/>
          </a:prstGeom>
          <a:noFill/>
        </p:spPr>
        <p:txBody>
          <a:bodyPr wrap="square" rtlCol="0">
            <a:spAutoFit/>
          </a:bodyPr>
          <a:lstStyle/>
          <a:p>
            <a:pPr algn="l"/>
            <a:r>
              <a:rPr lang="en-US" altLang="zh-CN" b="1">
                <a:solidFill>
                  <a:srgbClr val="C2996B"/>
                </a:solidFill>
                <a:latin typeface="微软雅黑" panose="020B0503020204020204" charset="-122"/>
                <a:ea typeface="微软雅黑" panose="020B0503020204020204" charset="-122"/>
                <a:sym typeface="+mn-ea"/>
              </a:rPr>
              <a:t>1</a:t>
            </a:r>
            <a:r>
              <a:rPr lang="zh-CN" altLang="en-US" b="1">
                <a:solidFill>
                  <a:srgbClr val="C2996B"/>
                </a:solidFill>
                <a:latin typeface="微软雅黑" panose="020B0503020204020204" charset="-122"/>
                <a:ea typeface="微软雅黑" panose="020B0503020204020204" charset="-122"/>
                <a:sym typeface="+mn-ea"/>
              </a:rPr>
              <a:t>、背景概述：</a:t>
            </a:r>
            <a:endParaRPr lang="zh-CN" altLang="en-US" b="1">
              <a:solidFill>
                <a:srgbClr val="C2996B"/>
              </a:solidFill>
              <a:latin typeface="微软雅黑" panose="020B0503020204020204" charset="-122"/>
              <a:ea typeface="微软雅黑" panose="020B0503020204020204" charset="-122"/>
            </a:endParaRPr>
          </a:p>
          <a:p>
            <a:pPr algn="l"/>
            <a:endParaRPr lang="zh-CN" altLang="en-US" b="1">
              <a:solidFill>
                <a:schemeClr val="bg2"/>
              </a:solidFill>
              <a:latin typeface="微软雅黑" panose="020B0503020204020204" charset="-122"/>
              <a:ea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活动内容：新产品</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虎福酒</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发布会</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公司年会</a:t>
            </a:r>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活动时间：</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2022</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年</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1</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月</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15</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日下午</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16</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00~21</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30</a:t>
            </a:r>
            <a:endParaRPr lang="en-US" altLang="zh-CN"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活动邀约对象：渠道商、客户、媒体</a:t>
            </a:r>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活动人数：</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400</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人左右</a:t>
            </a:r>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活动地址：酒店</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3</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楼大厅</a:t>
            </a:r>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活动形式：晚宴式</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descr="PPT-05"/>
          <p:cNvPicPr>
            <a:picLocks noChangeAspect="1"/>
          </p:cNvPicPr>
          <p:nvPr/>
        </p:nvPicPr>
        <p:blipFill>
          <a:blip r:embed="rId1"/>
          <a:stretch>
            <a:fillRect/>
          </a:stretch>
        </p:blipFill>
        <p:spPr>
          <a:xfrm>
            <a:off x="0" y="0"/>
            <a:ext cx="9137650" cy="5144770"/>
          </a:xfrm>
          <a:prstGeom prst="rect">
            <a:avLst/>
          </a:prstGeom>
        </p:spPr>
      </p:pic>
      <p:sp>
        <p:nvSpPr>
          <p:cNvPr id="3" name="文本框 2"/>
          <p:cNvSpPr txBox="1"/>
          <p:nvPr/>
        </p:nvSpPr>
        <p:spPr>
          <a:xfrm>
            <a:off x="617855" y="1513840"/>
            <a:ext cx="8031480" cy="2061210"/>
          </a:xfrm>
          <a:prstGeom prst="rect">
            <a:avLst/>
          </a:prstGeom>
          <a:noFill/>
        </p:spPr>
        <p:txBody>
          <a:bodyPr wrap="square" rtlCol="0">
            <a:spAutoFit/>
          </a:bodyPr>
          <a:lstStyle/>
          <a:p>
            <a:pPr algn="l"/>
            <a:r>
              <a:rPr lang="en-US" altLang="zh-CN" b="1" spc="490" dirty="0">
                <a:solidFill>
                  <a:srgbClr val="C2996B"/>
                </a:solidFill>
                <a:latin typeface="微软雅黑" panose="020B0503020204020204" charset="-122"/>
                <a:ea typeface="微软雅黑" panose="020B0503020204020204" charset="-122"/>
                <a:cs typeface="微软雅黑" panose="020B0503020204020204" charset="-122"/>
                <a:sym typeface="+mn-ea"/>
              </a:rPr>
              <a:t>2</a:t>
            </a:r>
            <a:r>
              <a:rPr lang="zh-CN" altLang="en-US" b="1">
                <a:solidFill>
                  <a:srgbClr val="C2996B"/>
                </a:solidFill>
                <a:latin typeface="微软雅黑" panose="020B0503020204020204" charset="-122"/>
                <a:ea typeface="微软雅黑" panose="020B0503020204020204" charset="-122"/>
                <a:sym typeface="+mn-ea"/>
              </a:rPr>
              <a:t>、 </a:t>
            </a:r>
            <a:r>
              <a:rPr lang="zh-CN" altLang="en-US" sz="2000" b="1">
                <a:solidFill>
                  <a:srgbClr val="C2996B"/>
                </a:solidFill>
                <a:latin typeface="微软雅黑" panose="020B0503020204020204" charset="-122"/>
                <a:ea typeface="微软雅黑" panose="020B0503020204020204" charset="-122"/>
                <a:sym typeface="+mn-ea"/>
              </a:rPr>
              <a:t>主题参考：虎福添翼，勇攀高峰</a:t>
            </a:r>
            <a:endParaRPr lang="zh-CN" altLang="en-US" sz="2000" b="1">
              <a:solidFill>
                <a:srgbClr val="C2996B"/>
              </a:solidFill>
              <a:latin typeface="微软雅黑" panose="020B0503020204020204" charset="-122"/>
              <a:ea typeface="微软雅黑" panose="020B0503020204020204" charset="-122"/>
              <a:sym typeface="+mn-ea"/>
            </a:endParaRPr>
          </a:p>
          <a:p>
            <a:pPr algn="l"/>
            <a:endParaRPr lang="zh-CN" altLang="en-US" b="1" spc="490" dirty="0">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“虎福“应景2022壬寅虎年，有如虎添翼，福至万家之意，直接融入新品名称，加深客户对此次新品发布的印象；</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“勇攀高峰”结合企业老板的名字中的“勇”字，发扬企业文化，勇于进步勇于创新，同时鼓舞员工总结过去展望未来，与公司一同进步，再创高峰</a:t>
            </a:r>
            <a:r>
              <a:rPr lang="zh-CN" altLang="en-US" b="1">
                <a:solidFill>
                  <a:schemeClr val="bg2"/>
                </a:solidFill>
                <a:latin typeface="微软雅黑" panose="020B0503020204020204" charset="-122"/>
                <a:ea typeface="微软雅黑" panose="020B0503020204020204" charset="-122"/>
                <a:sym typeface="+mn-ea"/>
              </a:rPr>
              <a:t>。</a:t>
            </a:r>
            <a:endParaRPr lang="zh-CN" altLang="en-US" b="1">
              <a:solidFill>
                <a:schemeClr val="bg2"/>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descr="PPT-05"/>
          <p:cNvPicPr>
            <a:picLocks noChangeAspect="1"/>
          </p:cNvPicPr>
          <p:nvPr/>
        </p:nvPicPr>
        <p:blipFill>
          <a:blip r:embed="rId1"/>
          <a:stretch>
            <a:fillRect/>
          </a:stretch>
        </p:blipFill>
        <p:spPr>
          <a:xfrm>
            <a:off x="0" y="0"/>
            <a:ext cx="9137650" cy="5144770"/>
          </a:xfrm>
          <a:prstGeom prst="rect">
            <a:avLst/>
          </a:prstGeom>
        </p:spPr>
      </p:pic>
      <p:sp>
        <p:nvSpPr>
          <p:cNvPr id="2" name="文本框 1"/>
          <p:cNvSpPr txBox="1"/>
          <p:nvPr/>
        </p:nvSpPr>
        <p:spPr>
          <a:xfrm>
            <a:off x="606425" y="1223645"/>
            <a:ext cx="5798185" cy="3415030"/>
          </a:xfrm>
          <a:prstGeom prst="rect">
            <a:avLst/>
          </a:prstGeom>
          <a:noFill/>
        </p:spPr>
        <p:txBody>
          <a:bodyPr wrap="square" rtlCol="0">
            <a:spAutoFit/>
          </a:bodyPr>
          <a:lstStyle/>
          <a:p>
            <a:pPr algn="l"/>
            <a:r>
              <a:rPr lang="en-US" altLang="zh-CN" b="1">
                <a:solidFill>
                  <a:srgbClr val="C2996B"/>
                </a:solidFill>
                <a:latin typeface="微软雅黑" panose="020B0503020204020204" charset="-122"/>
                <a:ea typeface="微软雅黑" panose="020B0503020204020204" charset="-122"/>
                <a:cs typeface="微软雅黑" panose="020B0503020204020204" charset="-122"/>
                <a:sym typeface="+mn-ea"/>
              </a:rPr>
              <a:t>3</a:t>
            </a:r>
            <a:r>
              <a:rPr lang="zh-CN" altLang="en-US" b="1">
                <a:solidFill>
                  <a:srgbClr val="C2996B"/>
                </a:solidFill>
                <a:latin typeface="微软雅黑" panose="020B0503020204020204" charset="-122"/>
                <a:ea typeface="微软雅黑" panose="020B0503020204020204" charset="-122"/>
                <a:cs typeface="微软雅黑" panose="020B0503020204020204" charset="-122"/>
                <a:sym typeface="+mn-ea"/>
              </a:rPr>
              <a:t>、活动举办意义：</a:t>
            </a:r>
            <a:endParaRPr lang="zh-CN" altLang="en-US" b="1">
              <a:solidFill>
                <a:srgbClr val="C2996B"/>
              </a:solidFill>
              <a:latin typeface="微软雅黑" panose="020B0503020204020204" charset="-122"/>
              <a:ea typeface="微软雅黑" panose="020B0503020204020204" charset="-122"/>
              <a:cs typeface="微软雅黑" panose="020B0503020204020204" charset="-122"/>
            </a:endParaRPr>
          </a:p>
          <a:p>
            <a:pPr algn="l"/>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对外：</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①融合非遗地域文化特色，传承创新酒业文化，提升品牌知名度，为新品</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虎福酒</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打造市场精彩亮相；</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②牧茗酒业集团实力与文化的展现；</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③巩固企业与客户之间的合作关系，增进感情联系。</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对内：</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①满足企业需求，答谢激励团队，员工年底大联欢展望未来；</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②发布202</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2</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年战略目标与总结</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2021</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年</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descr="PPT-05"/>
          <p:cNvPicPr>
            <a:picLocks noChangeAspect="1"/>
          </p:cNvPicPr>
          <p:nvPr/>
        </p:nvPicPr>
        <p:blipFill>
          <a:blip r:embed="rId1"/>
          <a:stretch>
            <a:fillRect/>
          </a:stretch>
        </p:blipFill>
        <p:spPr>
          <a:xfrm>
            <a:off x="0" y="0"/>
            <a:ext cx="9137650" cy="5144770"/>
          </a:xfrm>
          <a:prstGeom prst="rect">
            <a:avLst/>
          </a:prstGeom>
        </p:spPr>
      </p:pic>
      <p:sp>
        <p:nvSpPr>
          <p:cNvPr id="2" name="文本框 1"/>
          <p:cNvSpPr txBox="1"/>
          <p:nvPr/>
        </p:nvSpPr>
        <p:spPr>
          <a:xfrm>
            <a:off x="298450" y="1237615"/>
            <a:ext cx="8387715" cy="2830195"/>
          </a:xfrm>
          <a:prstGeom prst="rect">
            <a:avLst/>
          </a:prstGeom>
          <a:noFill/>
        </p:spPr>
        <p:txBody>
          <a:bodyPr wrap="square" rtlCol="0">
            <a:spAutoFit/>
          </a:bodyPr>
          <a:lstStyle/>
          <a:p>
            <a:pPr algn="l"/>
            <a:r>
              <a:rPr lang="en-US" altLang="zh-CN" b="1">
                <a:solidFill>
                  <a:srgbClr val="C2996B"/>
                </a:solidFill>
                <a:latin typeface="微软雅黑" panose="020B0503020204020204" charset="-122"/>
                <a:ea typeface="微软雅黑" panose="020B0503020204020204" charset="-122"/>
                <a:cs typeface="微软雅黑" panose="020B0503020204020204" charset="-122"/>
                <a:sym typeface="+mn-ea"/>
              </a:rPr>
              <a:t>4</a:t>
            </a:r>
            <a:r>
              <a:rPr lang="zh-CN" altLang="en-US" b="1">
                <a:solidFill>
                  <a:srgbClr val="C2996B"/>
                </a:solidFill>
                <a:latin typeface="微软雅黑" panose="020B0503020204020204" charset="-122"/>
                <a:ea typeface="微软雅黑" panose="020B0503020204020204" charset="-122"/>
                <a:cs typeface="微软雅黑" panose="020B0503020204020204" charset="-122"/>
                <a:sym typeface="+mn-ea"/>
              </a:rPr>
              <a:t>、活动目标：</a:t>
            </a:r>
            <a:endParaRPr lang="zh-CN" altLang="en-US" b="1">
              <a:solidFill>
                <a:srgbClr val="C2996B"/>
              </a:solidFill>
              <a:latin typeface="微软雅黑" panose="020B0503020204020204" charset="-122"/>
              <a:ea typeface="微软雅黑" panose="020B0503020204020204" charset="-122"/>
              <a:cs typeface="微软雅黑" panose="020B0503020204020204" charset="-122"/>
            </a:endParaRPr>
          </a:p>
          <a:p>
            <a:pPr algn="l"/>
            <a:endParaRPr lang="zh-CN" altLang="en-US" b="1">
              <a:solidFill>
                <a:schemeClr val="bg2"/>
              </a:solidFill>
              <a:latin typeface="微软雅黑" panose="020B0503020204020204" charset="-122"/>
              <a:ea typeface="微软雅黑" panose="020B0503020204020204" charset="-122"/>
              <a:cs typeface="微软雅黑" panose="020B0503020204020204" charset="-122"/>
            </a:endParaRPr>
          </a:p>
          <a:p>
            <a:pPr algn="ctr"/>
            <a:r>
              <a:rPr lang="zh-CN" altLang="en-US" sz="1600">
                <a:solidFill>
                  <a:schemeClr val="bg2"/>
                </a:solidFill>
                <a:latin typeface="微软雅黑" panose="020B0503020204020204" charset="-122"/>
                <a:ea typeface="微软雅黑" panose="020B0503020204020204" charset="-122"/>
                <a:cs typeface="微软雅黑" panose="020B0503020204020204" charset="-122"/>
                <a:sym typeface="+mn-ea"/>
              </a:rPr>
              <a:t>迎合新品需求背景，通过开展一场有高度、有格调的非遗主题的新品发布会及年会活动，</a:t>
            </a:r>
            <a:endParaRPr lang="zh-CN" altLang="en-US" sz="1600">
              <a:solidFill>
                <a:schemeClr val="bg2"/>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sz="1600">
                <a:solidFill>
                  <a:schemeClr val="bg2"/>
                </a:solidFill>
                <a:latin typeface="微软雅黑" panose="020B0503020204020204" charset="-122"/>
                <a:ea typeface="微软雅黑" panose="020B0503020204020204" charset="-122"/>
                <a:cs typeface="微软雅黑" panose="020B0503020204020204" charset="-122"/>
                <a:sym typeface="+mn-ea"/>
              </a:rPr>
              <a:t>面向</a:t>
            </a:r>
            <a:r>
              <a:rPr lang="en-US" altLang="zh-CN" b="1">
                <a:solidFill>
                  <a:schemeClr val="bg2"/>
                </a:solidFill>
                <a:latin typeface="微软雅黑" panose="020B0503020204020204" charset="-122"/>
                <a:ea typeface="微软雅黑" panose="020B0503020204020204" charset="-122"/>
                <a:cs typeface="微软雅黑" panose="020B0503020204020204" charset="-122"/>
                <a:sym typeface="+mn-ea"/>
              </a:rPr>
              <a:t>vip</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客户</a:t>
            </a:r>
            <a:r>
              <a:rPr lang="zh-CN" altLang="en-US" sz="1600">
                <a:solidFill>
                  <a:schemeClr val="bg2"/>
                </a:solidFill>
                <a:latin typeface="微软雅黑" panose="020B0503020204020204" charset="-122"/>
                <a:ea typeface="微软雅黑" panose="020B0503020204020204" charset="-122"/>
                <a:cs typeface="微软雅黑" panose="020B0503020204020204" charset="-122"/>
                <a:sym typeface="+mn-ea"/>
              </a:rPr>
              <a:t>以及</a:t>
            </a:r>
            <a:r>
              <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rPr>
              <a:t>潜在大客户客群</a:t>
            </a:r>
            <a:endParaRPr lang="zh-CN" altLang="en-US" b="1">
              <a:solidFill>
                <a:schemeClr val="bg2"/>
              </a:solidFill>
              <a:latin typeface="微软雅黑" panose="020B0503020204020204" charset="-122"/>
              <a:ea typeface="微软雅黑" panose="020B0503020204020204" charset="-122"/>
              <a:cs typeface="微软雅黑" panose="020B0503020204020204" charset="-122"/>
              <a:sym typeface="+mn-ea"/>
            </a:endParaRPr>
          </a:p>
          <a:p>
            <a:pPr algn="ctr"/>
            <a:endParaRPr lang="zh-CN" altLang="en-US" sz="1600">
              <a:solidFill>
                <a:schemeClr val="bg2"/>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a:solidFill>
                  <a:schemeClr val="bg2"/>
                </a:solidFill>
                <a:latin typeface="微软雅黑" panose="020B0503020204020204" charset="-122"/>
                <a:ea typeface="微软雅黑" panose="020B0503020204020204" charset="-122"/>
                <a:cs typeface="微软雅黑" panose="020B0503020204020204" charset="-122"/>
                <a:sym typeface="+mn-ea"/>
              </a:rPr>
              <a:t>彰显牧茗酒业集团</a:t>
            </a:r>
            <a:r>
              <a:rPr lang="zh-CN" altLang="en-US" sz="2800" b="1">
                <a:solidFill>
                  <a:schemeClr val="bg2"/>
                </a:solidFill>
                <a:latin typeface="微软雅黑" panose="020B0503020204020204" charset="-122"/>
                <a:ea typeface="微软雅黑" panose="020B0503020204020204" charset="-122"/>
                <a:cs typeface="微软雅黑" panose="020B0503020204020204" charset="-122"/>
                <a:sym typeface="+mn-ea"/>
              </a:rPr>
              <a:t>品牌高度</a:t>
            </a:r>
            <a:endParaRPr lang="zh-CN" altLang="en-US" sz="2800">
              <a:solidFill>
                <a:schemeClr val="bg2"/>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a:solidFill>
                  <a:schemeClr val="bg2"/>
                </a:solidFill>
                <a:latin typeface="微软雅黑" panose="020B0503020204020204" charset="-122"/>
                <a:ea typeface="微软雅黑" panose="020B0503020204020204" charset="-122"/>
                <a:cs typeface="微软雅黑" panose="020B0503020204020204" charset="-122"/>
                <a:sym typeface="+mn-ea"/>
              </a:rPr>
              <a:t>展现牧茗酒业集团</a:t>
            </a:r>
            <a:r>
              <a:rPr lang="zh-CN" altLang="en-US" sz="2800" b="1">
                <a:solidFill>
                  <a:schemeClr val="bg2"/>
                </a:solidFill>
                <a:latin typeface="微软雅黑" panose="020B0503020204020204" charset="-122"/>
                <a:ea typeface="微软雅黑" panose="020B0503020204020204" charset="-122"/>
                <a:cs typeface="微软雅黑" panose="020B0503020204020204" charset="-122"/>
                <a:sym typeface="+mn-ea"/>
              </a:rPr>
              <a:t>人文温度</a:t>
            </a:r>
            <a:endParaRPr lang="zh-CN" altLang="en-US" sz="2800">
              <a:solidFill>
                <a:schemeClr val="bg2"/>
              </a:solidFill>
              <a:latin typeface="微软雅黑" panose="020B0503020204020204" charset="-122"/>
              <a:ea typeface="微软雅黑" panose="020B0503020204020204" charset="-122"/>
              <a:cs typeface="微软雅黑" panose="020B0503020204020204" charset="-122"/>
              <a:sym typeface="+mn-ea"/>
            </a:endParaRPr>
          </a:p>
          <a:p>
            <a:pPr algn="ctr"/>
            <a:endParaRPr lang="zh-CN" altLang="en-US">
              <a:solidFill>
                <a:schemeClr val="bg2"/>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a:solidFill>
                  <a:schemeClr val="bg2"/>
                </a:solidFill>
                <a:latin typeface="微软雅黑" panose="020B0503020204020204" charset="-122"/>
                <a:ea typeface="微软雅黑" panose="020B0503020204020204" charset="-122"/>
                <a:cs typeface="微软雅黑" panose="020B0503020204020204" charset="-122"/>
                <a:sym typeface="+mn-ea"/>
              </a:rPr>
              <a:t>以稳固现客户品牌忠诚度，发展开拓新客户</a:t>
            </a:r>
            <a:endParaRPr lang="zh-CN" altLang="en-US">
              <a:solidFill>
                <a:schemeClr val="bg2"/>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5" name="矩形 4"/>
          <p:cNvSpPr/>
          <p:nvPr/>
        </p:nvSpPr>
        <p:spPr>
          <a:xfrm>
            <a:off x="35"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 name="图片 1"/>
          <p:cNvPicPr>
            <a:picLocks noChangeAspect="1"/>
          </p:cNvPicPr>
          <p:nvPr/>
        </p:nvPicPr>
        <p:blipFill>
          <a:blip r:embed="rId1"/>
          <a:stretch>
            <a:fillRect/>
          </a:stretch>
        </p:blipFill>
        <p:spPr>
          <a:xfrm>
            <a:off x="0" y="0"/>
            <a:ext cx="9154795" cy="5144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10"/>
          <p:cNvPicPr>
            <a:picLocks noChangeAspect="1"/>
          </p:cNvPicPr>
          <p:nvPr/>
        </p:nvPicPr>
        <p:blipFill>
          <a:blip r:embed="rId1"/>
          <a:stretch>
            <a:fillRect/>
          </a:stretch>
        </p:blipFill>
        <p:spPr>
          <a:xfrm>
            <a:off x="0" y="0"/>
            <a:ext cx="9128760" cy="51447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5" name="图片 4" descr="cbfc6e30fede461c30d4f1d8b635d87"/>
          <p:cNvPicPr>
            <a:picLocks noChangeAspect="1"/>
          </p:cNvPicPr>
          <p:nvPr/>
        </p:nvPicPr>
        <p:blipFill>
          <a:blip r:embed="rId2"/>
          <a:stretch>
            <a:fillRect/>
          </a:stretch>
        </p:blipFill>
        <p:spPr>
          <a:xfrm>
            <a:off x="934720" y="1038860"/>
            <a:ext cx="7171690" cy="40392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2" name="图片 1" descr="c5077935e7538606deb7acb5ad4bf4b"/>
          <p:cNvPicPr>
            <a:picLocks noChangeAspect="1"/>
          </p:cNvPicPr>
          <p:nvPr/>
        </p:nvPicPr>
        <p:blipFill>
          <a:blip r:embed="rId2"/>
          <a:stretch>
            <a:fillRect/>
          </a:stretch>
        </p:blipFill>
        <p:spPr>
          <a:xfrm>
            <a:off x="1937385" y="1073150"/>
            <a:ext cx="5341620" cy="40068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2" name="图片 1" descr="e6065c33330a50aa0080ade7d29d081"/>
          <p:cNvPicPr>
            <a:picLocks noChangeAspect="1"/>
          </p:cNvPicPr>
          <p:nvPr/>
        </p:nvPicPr>
        <p:blipFill>
          <a:blip r:embed="rId2"/>
          <a:stretch>
            <a:fillRect/>
          </a:stretch>
        </p:blipFill>
        <p:spPr>
          <a:xfrm rot="5400000">
            <a:off x="0" y="1681480"/>
            <a:ext cx="3298190" cy="2473960"/>
          </a:xfrm>
          <a:prstGeom prst="rect">
            <a:avLst/>
          </a:prstGeom>
        </p:spPr>
      </p:pic>
      <p:pic>
        <p:nvPicPr>
          <p:cNvPr id="4" name="图片 3" descr="a215a4fffa584a65eda2fa988a03148"/>
          <p:cNvPicPr>
            <a:picLocks noChangeAspect="1"/>
          </p:cNvPicPr>
          <p:nvPr/>
        </p:nvPicPr>
        <p:blipFill>
          <a:blip r:embed="rId3"/>
          <a:stretch>
            <a:fillRect/>
          </a:stretch>
        </p:blipFill>
        <p:spPr>
          <a:xfrm>
            <a:off x="2945130" y="1726565"/>
            <a:ext cx="3388360" cy="2541270"/>
          </a:xfrm>
          <a:prstGeom prst="rect">
            <a:avLst/>
          </a:prstGeom>
        </p:spPr>
      </p:pic>
      <p:pic>
        <p:nvPicPr>
          <p:cNvPr id="6" name="图片 5" descr="9a886d88f6a599c25f031a63ba8fd14"/>
          <p:cNvPicPr>
            <a:picLocks noChangeAspect="1"/>
          </p:cNvPicPr>
          <p:nvPr/>
        </p:nvPicPr>
        <p:blipFill>
          <a:blip r:embed="rId4"/>
          <a:stretch>
            <a:fillRect/>
          </a:stretch>
        </p:blipFill>
        <p:spPr>
          <a:xfrm rot="5400000">
            <a:off x="6000115" y="1741170"/>
            <a:ext cx="3140075" cy="23552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2" name="图片 1" descr="1b5083340644f2b35ed4b1dc335d1e3"/>
          <p:cNvPicPr>
            <a:picLocks noChangeAspect="1"/>
          </p:cNvPicPr>
          <p:nvPr/>
        </p:nvPicPr>
        <p:blipFill>
          <a:blip r:embed="rId2"/>
          <a:stretch>
            <a:fillRect/>
          </a:stretch>
        </p:blipFill>
        <p:spPr>
          <a:xfrm>
            <a:off x="1889125" y="1160145"/>
            <a:ext cx="5102860" cy="38271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2" name="图片 1" descr="411d11c3b3400706e894679bd8e4c96"/>
          <p:cNvPicPr>
            <a:picLocks noChangeAspect="1"/>
          </p:cNvPicPr>
          <p:nvPr/>
        </p:nvPicPr>
        <p:blipFill>
          <a:blip r:embed="rId2"/>
          <a:stretch>
            <a:fillRect/>
          </a:stretch>
        </p:blipFill>
        <p:spPr>
          <a:xfrm>
            <a:off x="1962150" y="1042670"/>
            <a:ext cx="5354955" cy="40170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4" name="图片 3" descr="b844022aa18ce188a3a5feafea1f792"/>
          <p:cNvPicPr>
            <a:picLocks noChangeAspect="1"/>
          </p:cNvPicPr>
          <p:nvPr/>
        </p:nvPicPr>
        <p:blipFill>
          <a:blip r:embed="rId2"/>
          <a:stretch>
            <a:fillRect/>
          </a:stretch>
        </p:blipFill>
        <p:spPr>
          <a:xfrm>
            <a:off x="1928495" y="1149350"/>
            <a:ext cx="5190490" cy="38931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2" name="图片 1" descr="9c8ec8ad7b08891b1a66fa2c140870c"/>
          <p:cNvPicPr>
            <a:picLocks noChangeAspect="1"/>
          </p:cNvPicPr>
          <p:nvPr/>
        </p:nvPicPr>
        <p:blipFill>
          <a:blip r:embed="rId2"/>
          <a:stretch>
            <a:fillRect/>
          </a:stretch>
        </p:blipFill>
        <p:spPr>
          <a:xfrm>
            <a:off x="1977390" y="1115695"/>
            <a:ext cx="5224145" cy="39185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4" name="图片 3" descr="a6bc9052875ec87a1ac1bddd4e77d6d"/>
          <p:cNvPicPr>
            <a:picLocks noChangeAspect="1"/>
          </p:cNvPicPr>
          <p:nvPr/>
        </p:nvPicPr>
        <p:blipFill>
          <a:blip r:embed="rId2"/>
          <a:stretch>
            <a:fillRect/>
          </a:stretch>
        </p:blipFill>
        <p:spPr>
          <a:xfrm>
            <a:off x="1902460" y="1049655"/>
            <a:ext cx="5374005" cy="40309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11"/>
          <p:cNvPicPr>
            <a:picLocks noChangeAspect="1"/>
          </p:cNvPicPr>
          <p:nvPr/>
        </p:nvPicPr>
        <p:blipFill>
          <a:blip r:embed="rId1"/>
          <a:stretch>
            <a:fillRect/>
          </a:stretch>
        </p:blipFill>
        <p:spPr>
          <a:xfrm>
            <a:off x="0" y="0"/>
            <a:ext cx="9136380" cy="51441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5" name="矩形 4"/>
          <p:cNvSpPr/>
          <p:nvPr/>
        </p:nvSpPr>
        <p:spPr>
          <a:xfrm>
            <a:off x="35"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 name="图片 2" descr="55a7c0b526769505a4ea50b41e04c72"/>
          <p:cNvPicPr>
            <a:picLocks noChangeAspect="1"/>
          </p:cNvPicPr>
          <p:nvPr/>
        </p:nvPicPr>
        <p:blipFill>
          <a:blip r:embed="rId1"/>
          <a:stretch>
            <a:fillRect/>
          </a:stretch>
        </p:blipFill>
        <p:spPr>
          <a:xfrm>
            <a:off x="0" y="24765"/>
            <a:ext cx="9144635" cy="5153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5" name="矩形 4"/>
          <p:cNvSpPr/>
          <p:nvPr/>
        </p:nvSpPr>
        <p:spPr>
          <a:xfrm>
            <a:off x="35"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4" name="图片 3" descr="PPT6666-20"/>
          <p:cNvPicPr>
            <a:picLocks noChangeAspect="1"/>
          </p:cNvPicPr>
          <p:nvPr/>
        </p:nvPicPr>
        <p:blipFill>
          <a:blip r:embed="rId1"/>
          <a:stretch>
            <a:fillRect/>
          </a:stretch>
        </p:blipFill>
        <p:spPr>
          <a:xfrm>
            <a:off x="0" y="24130"/>
            <a:ext cx="9145905" cy="51542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pic>
        <p:nvPicPr>
          <p:cNvPr id="5" name="图片 4"/>
          <p:cNvPicPr>
            <a:picLocks noChangeAspect="1"/>
          </p:cNvPicPr>
          <p:nvPr/>
        </p:nvPicPr>
        <p:blipFill>
          <a:blip r:embed="rId2"/>
          <a:stretch>
            <a:fillRect/>
          </a:stretch>
        </p:blipFill>
        <p:spPr>
          <a:xfrm>
            <a:off x="1422400" y="1145540"/>
            <a:ext cx="5227320" cy="3516630"/>
          </a:xfrm>
          <a:prstGeom prst="rect">
            <a:avLst/>
          </a:prstGeom>
        </p:spPr>
      </p:pic>
      <p:sp>
        <p:nvSpPr>
          <p:cNvPr id="4" name="文本框 3"/>
          <p:cNvSpPr txBox="1"/>
          <p:nvPr/>
        </p:nvSpPr>
        <p:spPr>
          <a:xfrm>
            <a:off x="6867525" y="1752600"/>
            <a:ext cx="1924685" cy="1322070"/>
          </a:xfrm>
          <a:prstGeom prst="rect">
            <a:avLst/>
          </a:prstGeom>
          <a:noFill/>
        </p:spPr>
        <p:txBody>
          <a:bodyPr wrap="square" rtlCol="0" anchor="t">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入口区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指引牌区别于之前比较常规的方式，采用鼓的元素+酒的画面进行现场指引，更具有传统与年味的感觉</a:t>
            </a:r>
            <a:endParaRPr lang="zh-CN" altLang="en-US" sz="1200">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4" name="文本框 3"/>
          <p:cNvSpPr txBox="1"/>
          <p:nvPr/>
        </p:nvSpPr>
        <p:spPr>
          <a:xfrm>
            <a:off x="6753860" y="1250315"/>
            <a:ext cx="1924685" cy="891540"/>
          </a:xfrm>
          <a:prstGeom prst="rect">
            <a:avLst/>
          </a:prstGeom>
          <a:noFill/>
        </p:spPr>
        <p:txBody>
          <a:bodyPr wrap="square" rtlCol="0" anchor="t">
            <a:spAutoFit/>
          </a:bodyPr>
          <a:lstStyle/>
          <a:p>
            <a:pPr lvl="0" algn="l">
              <a:buClrTx/>
              <a:buSzTx/>
              <a:buFontTx/>
            </a:pP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入口区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pPr lvl="0" algn="l">
              <a:buClrTx/>
              <a:buSzTx/>
              <a:buFontTx/>
            </a:pPr>
            <a:endPar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endParaRPr>
          </a:p>
          <a:p>
            <a:pPr lvl="0" algn="l">
              <a:buClrTx/>
              <a:buSzTx/>
              <a:buFontTx/>
            </a:pP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入口处会设置一个主画面，由桁架+喷绘组成</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c5077935e7538606deb7acb5ad4bf4b"/>
          <p:cNvPicPr>
            <a:picLocks noChangeAspect="1"/>
          </p:cNvPicPr>
          <p:nvPr/>
        </p:nvPicPr>
        <p:blipFill>
          <a:blip r:embed="rId2"/>
          <a:stretch>
            <a:fillRect/>
          </a:stretch>
        </p:blipFill>
        <p:spPr>
          <a:xfrm>
            <a:off x="6867525" y="2583815"/>
            <a:ext cx="1697355" cy="1273810"/>
          </a:xfrm>
          <a:prstGeom prst="rect">
            <a:avLst/>
          </a:prstGeom>
        </p:spPr>
      </p:pic>
      <p:pic>
        <p:nvPicPr>
          <p:cNvPr id="7" name="图片 6"/>
          <p:cNvPicPr>
            <a:picLocks noChangeAspect="1"/>
          </p:cNvPicPr>
          <p:nvPr/>
        </p:nvPicPr>
        <p:blipFill>
          <a:blip r:embed="rId3"/>
          <a:stretch>
            <a:fillRect/>
          </a:stretch>
        </p:blipFill>
        <p:spPr>
          <a:xfrm>
            <a:off x="888365" y="1300480"/>
            <a:ext cx="5495290" cy="34918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5" name="文本框 4"/>
          <p:cNvSpPr txBox="1"/>
          <p:nvPr/>
        </p:nvSpPr>
        <p:spPr>
          <a:xfrm>
            <a:off x="6494780" y="924560"/>
            <a:ext cx="2443480" cy="1938020"/>
          </a:xfrm>
          <a:prstGeom prst="rect">
            <a:avLst/>
          </a:prstGeom>
          <a:noFill/>
        </p:spPr>
        <p:txBody>
          <a:bodyPr wrap="square" rtlCol="0">
            <a:spAutoFit/>
          </a:bodyPr>
          <a:lstStyle/>
          <a:p>
            <a:pPr algn="l">
              <a:buClrTx/>
              <a:buSzTx/>
              <a:buNone/>
            </a:pP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   </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pPr algn="l">
              <a:buClrTx/>
              <a:buSzTx/>
              <a:buNone/>
            </a:pP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签到形式：</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pPr algn="l">
              <a:buClrTx/>
              <a:buSzTx/>
              <a:buNone/>
            </a:pP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pPr algn="l">
              <a:buClrTx/>
              <a:buSzTx/>
              <a:buNone/>
            </a:pP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签到处设置在</a:t>
            </a:r>
            <a:r>
              <a:rPr lang="en-US" altLang="zh-CN" sz="1200" b="1">
                <a:solidFill>
                  <a:srgbClr val="C2996B"/>
                </a:solidFill>
                <a:latin typeface="微软雅黑" panose="020B0503020204020204" charset="-122"/>
                <a:ea typeface="微软雅黑" panose="020B0503020204020204" charset="-122"/>
                <a:cs typeface="微软雅黑" panose="020B0503020204020204" charset="-122"/>
                <a:sym typeface="+mn-ea"/>
              </a:rPr>
              <a:t>1</a:t>
            </a: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楼，有所不同的是工作人员会递上一张卡片与签到笔，来宾在上面留下一首与酒相关的诗，然后投进信箱，这也有可能让自己成为本次活动的幸运中奖嘉宾</a:t>
            </a:r>
            <a:endParaRPr lang="zh-CN" altLang="zh-CN" sz="1200" b="1">
              <a:latin typeface="微软雅黑" panose="020B0503020204020204" charset="-122"/>
              <a:ea typeface="微软雅黑" panose="020B0503020204020204" charset="-122"/>
              <a:cs typeface="微软雅黑" panose="020B0503020204020204" charset="-122"/>
            </a:endParaRPr>
          </a:p>
        </p:txBody>
      </p:sp>
      <p:pic>
        <p:nvPicPr>
          <p:cNvPr id="9" name="图片 8" descr="a215a4fffa584a65eda2fa988a03148"/>
          <p:cNvPicPr>
            <a:picLocks noChangeAspect="1"/>
          </p:cNvPicPr>
          <p:nvPr/>
        </p:nvPicPr>
        <p:blipFill>
          <a:blip r:embed="rId2"/>
          <a:stretch>
            <a:fillRect/>
          </a:stretch>
        </p:blipFill>
        <p:spPr>
          <a:xfrm>
            <a:off x="6561455" y="3187065"/>
            <a:ext cx="2191385" cy="1644015"/>
          </a:xfrm>
          <a:prstGeom prst="rect">
            <a:avLst/>
          </a:prstGeom>
        </p:spPr>
      </p:pic>
      <p:pic>
        <p:nvPicPr>
          <p:cNvPr id="11" name="图片 10"/>
          <p:cNvPicPr>
            <a:picLocks noChangeAspect="1"/>
          </p:cNvPicPr>
          <p:nvPr/>
        </p:nvPicPr>
        <p:blipFill>
          <a:blip r:embed="rId3"/>
          <a:stretch>
            <a:fillRect/>
          </a:stretch>
        </p:blipFill>
        <p:spPr>
          <a:xfrm>
            <a:off x="673100" y="1381760"/>
            <a:ext cx="5524500" cy="34493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4" name="文本框 3"/>
          <p:cNvSpPr txBox="1"/>
          <p:nvPr/>
        </p:nvSpPr>
        <p:spPr>
          <a:xfrm>
            <a:off x="6551930" y="1184275"/>
            <a:ext cx="1924685" cy="1322070"/>
          </a:xfrm>
          <a:prstGeom prst="rect">
            <a:avLst/>
          </a:prstGeom>
          <a:noFill/>
        </p:spPr>
        <p:txBody>
          <a:bodyPr wrap="square" rtlCol="0" anchor="t">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楼梯区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进行红地毯通道铺设，增加活动的庄重性，三楼入口区域设置活动主画面</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200">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5" name="图片 4" descr="aad95d172dd8eff8ae0e035481acbfb"/>
          <p:cNvPicPr>
            <a:picLocks noChangeAspect="1"/>
          </p:cNvPicPr>
          <p:nvPr/>
        </p:nvPicPr>
        <p:blipFill>
          <a:blip r:embed="rId2"/>
          <a:srcRect l="8329" t="11538" r="6273" b="12159"/>
          <a:stretch>
            <a:fillRect/>
          </a:stretch>
        </p:blipFill>
        <p:spPr>
          <a:xfrm>
            <a:off x="1923415" y="1184275"/>
            <a:ext cx="3264535" cy="3888105"/>
          </a:xfrm>
          <a:prstGeom prst="rect">
            <a:avLst/>
          </a:prstGeom>
        </p:spPr>
      </p:pic>
      <p:pic>
        <p:nvPicPr>
          <p:cNvPr id="6" name="图片 5" descr="9a886d88f6a599c25f031a63ba8fd14"/>
          <p:cNvPicPr>
            <a:picLocks noChangeAspect="1"/>
          </p:cNvPicPr>
          <p:nvPr/>
        </p:nvPicPr>
        <p:blipFill>
          <a:blip r:embed="rId3"/>
          <a:stretch>
            <a:fillRect/>
          </a:stretch>
        </p:blipFill>
        <p:spPr>
          <a:xfrm rot="5400000">
            <a:off x="6556375" y="3057525"/>
            <a:ext cx="1627505" cy="12211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
        <p:nvSpPr>
          <p:cNvPr id="5" name="矩形 4"/>
          <p:cNvSpPr/>
          <p:nvPr/>
        </p:nvSpPr>
        <p:spPr>
          <a:xfrm>
            <a:off x="5560060" y="1167765"/>
            <a:ext cx="1226820" cy="574675"/>
          </a:xfrm>
          <a:prstGeom prst="rect">
            <a:avLst/>
          </a:prstGeom>
          <a:noFill/>
          <a:ln w="5715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5" name="文本框 4"/>
          <p:cNvSpPr txBox="1"/>
          <p:nvPr/>
        </p:nvSpPr>
        <p:spPr>
          <a:xfrm>
            <a:off x="6365240" y="1709420"/>
            <a:ext cx="2443480" cy="1137285"/>
          </a:xfrm>
          <a:prstGeom prst="rect">
            <a:avLst/>
          </a:prstGeom>
          <a:noFill/>
        </p:spPr>
        <p:txBody>
          <a:bodyPr wrap="square" rtlCol="0">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rPr>
              <a:t>三楼入口处</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rPr>
              <a:t>入口处会有一个主画面进行展示</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rPr>
              <a:t>由桁架</a:t>
            </a:r>
            <a:r>
              <a:rPr lang="en-US" altLang="zh-CN" sz="1200" b="1">
                <a:solidFill>
                  <a:srgbClr val="C2996B"/>
                </a:solidFill>
                <a:latin typeface="微软雅黑" panose="020B0503020204020204" charset="-122"/>
                <a:ea typeface="微软雅黑" panose="020B0503020204020204" charset="-122"/>
                <a:cs typeface="微软雅黑" panose="020B0503020204020204" charset="-122"/>
              </a:rPr>
              <a:t>+</a:t>
            </a:r>
            <a:r>
              <a:rPr lang="zh-CN" altLang="en-US" sz="1200" b="1">
                <a:solidFill>
                  <a:srgbClr val="C2996B"/>
                </a:solidFill>
                <a:latin typeface="微软雅黑" panose="020B0503020204020204" charset="-122"/>
                <a:ea typeface="微软雅黑" panose="020B0503020204020204" charset="-122"/>
                <a:cs typeface="微软雅黑" panose="020B0503020204020204" charset="-122"/>
              </a:rPr>
              <a:t>喷绘</a:t>
            </a:r>
            <a:r>
              <a:rPr lang="en-US" altLang="zh-CN" sz="1200" b="1">
                <a:solidFill>
                  <a:srgbClr val="C2996B"/>
                </a:solidFill>
                <a:latin typeface="微软雅黑" panose="020B0503020204020204" charset="-122"/>
                <a:ea typeface="微软雅黑" panose="020B0503020204020204" charset="-122"/>
                <a:cs typeface="微软雅黑" panose="020B0503020204020204" charset="-122"/>
              </a:rPr>
              <a:t>+KT</a:t>
            </a:r>
            <a:r>
              <a:rPr lang="zh-CN" altLang="en-US" sz="1200" b="1">
                <a:solidFill>
                  <a:srgbClr val="C2996B"/>
                </a:solidFill>
                <a:latin typeface="微软雅黑" panose="020B0503020204020204" charset="-122"/>
                <a:ea typeface="微软雅黑" panose="020B0503020204020204" charset="-122"/>
                <a:cs typeface="微软雅黑" panose="020B0503020204020204" charset="-122"/>
              </a:rPr>
              <a:t>板</a:t>
            </a:r>
            <a:r>
              <a:rPr lang="en-US" altLang="zh-CN" sz="1200" b="1">
                <a:solidFill>
                  <a:srgbClr val="C2996B"/>
                </a:solidFill>
                <a:latin typeface="微软雅黑" panose="020B0503020204020204" charset="-122"/>
                <a:ea typeface="微软雅黑" panose="020B0503020204020204" charset="-122"/>
                <a:cs typeface="微软雅黑" panose="020B0503020204020204" charset="-122"/>
              </a:rPr>
              <a:t>+</a:t>
            </a:r>
            <a:r>
              <a:rPr lang="zh-CN" altLang="en-US" sz="1200" b="1">
                <a:solidFill>
                  <a:srgbClr val="C2996B"/>
                </a:solidFill>
                <a:latin typeface="微软雅黑" panose="020B0503020204020204" charset="-122"/>
                <a:ea typeface="微软雅黑" panose="020B0503020204020204" charset="-122"/>
                <a:cs typeface="微软雅黑" panose="020B0503020204020204" charset="-122"/>
              </a:rPr>
              <a:t>立体</a:t>
            </a:r>
            <a:r>
              <a:rPr lang="en-US" altLang="zh-CN" sz="1200" b="1">
                <a:solidFill>
                  <a:srgbClr val="C2996B"/>
                </a:solidFill>
                <a:latin typeface="微软雅黑" panose="020B0503020204020204" charset="-122"/>
                <a:ea typeface="微软雅黑" panose="020B0503020204020204" charset="-122"/>
                <a:cs typeface="微软雅黑" panose="020B0503020204020204" charset="-122"/>
              </a:rPr>
              <a:t>LOGO</a:t>
            </a:r>
            <a:r>
              <a:rPr lang="zh-CN" altLang="en-US" sz="1200" b="1">
                <a:solidFill>
                  <a:srgbClr val="C2996B"/>
                </a:solidFill>
                <a:latin typeface="微软雅黑" panose="020B0503020204020204" charset="-122"/>
                <a:ea typeface="微软雅黑" panose="020B0503020204020204" charset="-122"/>
                <a:cs typeface="微软雅黑" panose="020B0503020204020204" charset="-122"/>
              </a:rPr>
              <a:t>组成</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endParaRPr>
          </a:p>
        </p:txBody>
      </p:sp>
      <p:pic>
        <p:nvPicPr>
          <p:cNvPr id="11" name="图片 10" descr="98f393c3d0a47af234ac1293b64924b"/>
          <p:cNvPicPr>
            <a:picLocks noChangeAspect="1"/>
          </p:cNvPicPr>
          <p:nvPr/>
        </p:nvPicPr>
        <p:blipFill>
          <a:blip r:embed="rId2"/>
          <a:stretch>
            <a:fillRect/>
          </a:stretch>
        </p:blipFill>
        <p:spPr>
          <a:xfrm>
            <a:off x="695325" y="1226820"/>
            <a:ext cx="5164455" cy="3442970"/>
          </a:xfrm>
          <a:prstGeom prst="rect">
            <a:avLst/>
          </a:prstGeom>
        </p:spPr>
      </p:pic>
      <p:pic>
        <p:nvPicPr>
          <p:cNvPr id="9" name="图片 8" descr="1b5083340644f2b35ed4b1dc335d1e3"/>
          <p:cNvPicPr>
            <a:picLocks noChangeAspect="1"/>
          </p:cNvPicPr>
          <p:nvPr/>
        </p:nvPicPr>
        <p:blipFill>
          <a:blip r:embed="rId3"/>
          <a:stretch>
            <a:fillRect/>
          </a:stretch>
        </p:blipFill>
        <p:spPr>
          <a:xfrm>
            <a:off x="6511290" y="2943860"/>
            <a:ext cx="1886585" cy="14147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4" name="图片 3" descr="b8136301fc29f99e6b2f85a481ed905"/>
          <p:cNvPicPr>
            <a:picLocks noChangeAspect="1"/>
          </p:cNvPicPr>
          <p:nvPr/>
        </p:nvPicPr>
        <p:blipFill>
          <a:blip r:embed="rId2"/>
          <a:stretch>
            <a:fillRect/>
          </a:stretch>
        </p:blipFill>
        <p:spPr>
          <a:xfrm>
            <a:off x="-1905" y="66040"/>
            <a:ext cx="9145905" cy="51542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
        <p:nvSpPr>
          <p:cNvPr id="5" name="矩形 4"/>
          <p:cNvSpPr/>
          <p:nvPr/>
        </p:nvSpPr>
        <p:spPr>
          <a:xfrm rot="5400000">
            <a:off x="4246880" y="1555115"/>
            <a:ext cx="1226820" cy="574675"/>
          </a:xfrm>
          <a:prstGeom prst="rect">
            <a:avLst/>
          </a:prstGeom>
          <a:noFill/>
          <a:ln w="5715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5" name="文本框 4"/>
          <p:cNvSpPr txBox="1"/>
          <p:nvPr/>
        </p:nvSpPr>
        <p:spPr>
          <a:xfrm>
            <a:off x="6700520" y="2038350"/>
            <a:ext cx="2443480" cy="1322070"/>
          </a:xfrm>
          <a:prstGeom prst="rect">
            <a:avLst/>
          </a:prstGeom>
          <a:noFill/>
        </p:spPr>
        <p:txBody>
          <a:bodyPr wrap="square" rtlCol="0">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走廊品牌文化展示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背景由立体字</a:t>
            </a:r>
            <a:r>
              <a:rPr lang="en-US" altLang="zh-CN" sz="1600" b="1">
                <a:solidFill>
                  <a:srgbClr val="C2996B"/>
                </a:solidFill>
                <a:latin typeface="微软雅黑" panose="020B0503020204020204" charset="-122"/>
                <a:ea typeface="微软雅黑" panose="020B0503020204020204" charset="-122"/>
                <a:cs typeface="微软雅黑" panose="020B0503020204020204" charset="-122"/>
                <a:sym typeface="+mn-ea"/>
              </a:rPr>
              <a:t>+</a:t>
            </a: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喷绘</a:t>
            </a:r>
            <a:r>
              <a:rPr lang="en-US" altLang="zh-CN" sz="1600" b="1">
                <a:solidFill>
                  <a:srgbClr val="C2996B"/>
                </a:solidFill>
                <a:latin typeface="微软雅黑" panose="020B0503020204020204" charset="-122"/>
                <a:ea typeface="微软雅黑" panose="020B0503020204020204" charset="-122"/>
                <a:cs typeface="微软雅黑" panose="020B0503020204020204" charset="-122"/>
                <a:sym typeface="+mn-ea"/>
              </a:rPr>
              <a:t>+</a:t>
            </a: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桁架</a:t>
            </a:r>
            <a:r>
              <a:rPr lang="en-US" altLang="zh-CN" sz="1600" b="1">
                <a:solidFill>
                  <a:srgbClr val="C2996B"/>
                </a:solidFill>
                <a:latin typeface="微软雅黑" panose="020B0503020204020204" charset="-122"/>
                <a:ea typeface="微软雅黑" panose="020B0503020204020204" charset="-122"/>
                <a:cs typeface="微软雅黑" panose="020B0503020204020204" charset="-122"/>
                <a:sym typeface="+mn-ea"/>
              </a:rPr>
              <a:t>+</a:t>
            </a: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年画元素和品牌大事记进行品牌展示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7" name="图片 6" descr="b844022aa18ce188a3a5feafea1f792"/>
          <p:cNvPicPr>
            <a:picLocks noChangeAspect="1"/>
          </p:cNvPicPr>
          <p:nvPr/>
        </p:nvPicPr>
        <p:blipFill>
          <a:blip r:embed="rId2"/>
          <a:stretch>
            <a:fillRect/>
          </a:stretch>
        </p:blipFill>
        <p:spPr>
          <a:xfrm>
            <a:off x="6852285" y="3360420"/>
            <a:ext cx="2010410" cy="1508125"/>
          </a:xfrm>
          <a:prstGeom prst="rect">
            <a:avLst/>
          </a:prstGeom>
        </p:spPr>
      </p:pic>
      <p:pic>
        <p:nvPicPr>
          <p:cNvPr id="8" name="图片 7"/>
          <p:cNvPicPr>
            <a:picLocks noChangeAspect="1"/>
          </p:cNvPicPr>
          <p:nvPr/>
        </p:nvPicPr>
        <p:blipFill>
          <a:blip r:embed="rId3"/>
          <a:stretch>
            <a:fillRect/>
          </a:stretch>
        </p:blipFill>
        <p:spPr>
          <a:xfrm>
            <a:off x="515620" y="1210945"/>
            <a:ext cx="5908675" cy="39331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4" name="图片 3" descr="PPT6666-19"/>
          <p:cNvPicPr>
            <a:picLocks noChangeAspect="1"/>
          </p:cNvPicPr>
          <p:nvPr/>
        </p:nvPicPr>
        <p:blipFill>
          <a:blip r:embed="rId2"/>
          <a:stretch>
            <a:fillRect/>
          </a:stretch>
        </p:blipFill>
        <p:spPr>
          <a:xfrm>
            <a:off x="0" y="-3175"/>
            <a:ext cx="9269095" cy="52235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
        <p:nvSpPr>
          <p:cNvPr id="5" name="矩形 4"/>
          <p:cNvSpPr/>
          <p:nvPr/>
        </p:nvSpPr>
        <p:spPr>
          <a:xfrm rot="5400000">
            <a:off x="5091430" y="2204720"/>
            <a:ext cx="868045" cy="324485"/>
          </a:xfrm>
          <a:prstGeom prst="rect">
            <a:avLst/>
          </a:prstGeom>
          <a:noFill/>
          <a:ln w="5715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5" name="文本框 4"/>
          <p:cNvSpPr txBox="1"/>
          <p:nvPr/>
        </p:nvSpPr>
        <p:spPr>
          <a:xfrm>
            <a:off x="6528435" y="1463675"/>
            <a:ext cx="2443480" cy="1322070"/>
          </a:xfrm>
          <a:prstGeom prst="rect">
            <a:avLst/>
          </a:prstGeom>
          <a:noFill/>
        </p:spPr>
        <p:txBody>
          <a:bodyPr wrap="square" rtlCol="0">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新品陈列区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大背景以</a:t>
            </a:r>
            <a:r>
              <a:rPr lang="en-US" altLang="zh-CN" sz="1200" b="1">
                <a:solidFill>
                  <a:srgbClr val="C2996B"/>
                </a:solidFill>
                <a:latin typeface="微软雅黑" panose="020B0503020204020204" charset="-122"/>
                <a:ea typeface="微软雅黑" panose="020B0503020204020204" charset="-122"/>
                <a:cs typeface="微软雅黑" panose="020B0503020204020204" charset="-122"/>
                <a:sym typeface="+mn-ea"/>
              </a:rPr>
              <a:t>8</a:t>
            </a: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副年画为造型，体现出“虎福酒”是以非遗文化为基调的酒，在背景前面放置展示台以及酒店原本的台子进行产品展示</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descr="c9d57a321af6ac62a1ed0f72ed1d5f4"/>
          <p:cNvPicPr>
            <a:picLocks noChangeAspect="1"/>
          </p:cNvPicPr>
          <p:nvPr/>
        </p:nvPicPr>
        <p:blipFill>
          <a:blip r:embed="rId2"/>
          <a:srcRect t="3654" r="3472" b="11358"/>
          <a:stretch>
            <a:fillRect/>
          </a:stretch>
        </p:blipFill>
        <p:spPr>
          <a:xfrm>
            <a:off x="3470910" y="1176020"/>
            <a:ext cx="3007995" cy="3531235"/>
          </a:xfrm>
          <a:prstGeom prst="rect">
            <a:avLst/>
          </a:prstGeom>
        </p:spPr>
      </p:pic>
      <p:pic>
        <p:nvPicPr>
          <p:cNvPr id="8" name="图片 7" descr="bbde3c1200acd59a3ec3d10c3f8f3c5"/>
          <p:cNvPicPr>
            <a:picLocks noChangeAspect="1"/>
          </p:cNvPicPr>
          <p:nvPr/>
        </p:nvPicPr>
        <p:blipFill>
          <a:blip r:embed="rId3"/>
          <a:srcRect t="11901" r="12400" b="58148"/>
          <a:stretch>
            <a:fillRect/>
          </a:stretch>
        </p:blipFill>
        <p:spPr>
          <a:xfrm>
            <a:off x="321945" y="1844675"/>
            <a:ext cx="2982595" cy="2207895"/>
          </a:xfrm>
          <a:prstGeom prst="rect">
            <a:avLst/>
          </a:prstGeom>
        </p:spPr>
      </p:pic>
      <p:pic>
        <p:nvPicPr>
          <p:cNvPr id="9" name="图片 8" descr="b844022aa18ce188a3a5feafea1f792"/>
          <p:cNvPicPr>
            <a:picLocks noChangeAspect="1"/>
          </p:cNvPicPr>
          <p:nvPr/>
        </p:nvPicPr>
        <p:blipFill>
          <a:blip r:embed="rId4"/>
          <a:stretch>
            <a:fillRect/>
          </a:stretch>
        </p:blipFill>
        <p:spPr>
          <a:xfrm>
            <a:off x="6645275" y="2908300"/>
            <a:ext cx="2010410" cy="1508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pic>
        <p:nvPicPr>
          <p:cNvPr id="3" name="图片 2" descr="4dcb4e48ae8ebbf71645fb84b909d2b"/>
          <p:cNvPicPr>
            <a:picLocks noChangeAspect="1"/>
          </p:cNvPicPr>
          <p:nvPr/>
        </p:nvPicPr>
        <p:blipFill>
          <a:blip r:embed="rId2"/>
          <a:srcRect t="16813" r="474" b="28042"/>
          <a:stretch>
            <a:fillRect/>
          </a:stretch>
        </p:blipFill>
        <p:spPr>
          <a:xfrm>
            <a:off x="985520" y="1289050"/>
            <a:ext cx="2588260" cy="3105785"/>
          </a:xfrm>
          <a:prstGeom prst="rect">
            <a:avLst/>
          </a:prstGeom>
        </p:spPr>
      </p:pic>
      <p:pic>
        <p:nvPicPr>
          <p:cNvPr id="7" name="图片 6" descr="0ebe4e2dbca25119082018733dfe54e"/>
          <p:cNvPicPr>
            <a:picLocks noChangeAspect="1"/>
          </p:cNvPicPr>
          <p:nvPr/>
        </p:nvPicPr>
        <p:blipFill>
          <a:blip r:embed="rId3"/>
          <a:srcRect t="15852" r="1523" b="27765"/>
          <a:stretch>
            <a:fillRect/>
          </a:stretch>
        </p:blipFill>
        <p:spPr>
          <a:xfrm>
            <a:off x="3784600" y="1289050"/>
            <a:ext cx="2504440" cy="3105785"/>
          </a:xfrm>
          <a:prstGeom prst="rect">
            <a:avLst/>
          </a:prstGeom>
        </p:spPr>
      </p:pic>
      <p:sp>
        <p:nvSpPr>
          <p:cNvPr id="8" name="文本框 7"/>
          <p:cNvSpPr txBox="1"/>
          <p:nvPr/>
        </p:nvSpPr>
        <p:spPr>
          <a:xfrm>
            <a:off x="6457315" y="1289050"/>
            <a:ext cx="2443480" cy="1198880"/>
          </a:xfrm>
          <a:prstGeom prst="rect">
            <a:avLst/>
          </a:prstGeom>
          <a:noFill/>
        </p:spPr>
        <p:txBody>
          <a:bodyPr wrap="square" rtlCol="0">
            <a:spAutoFit/>
          </a:bodyPr>
          <a:lstStyle/>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新品陈列区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展示台上是以书本、画卷等为造型，增加展台的设计感。</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9" name="图片 8" descr="b844022aa18ce188a3a5feafea1f792"/>
          <p:cNvPicPr>
            <a:picLocks noChangeAspect="1"/>
          </p:cNvPicPr>
          <p:nvPr/>
        </p:nvPicPr>
        <p:blipFill>
          <a:blip r:embed="rId4"/>
          <a:stretch>
            <a:fillRect/>
          </a:stretch>
        </p:blipFill>
        <p:spPr>
          <a:xfrm>
            <a:off x="6558915" y="2614295"/>
            <a:ext cx="2010410" cy="1508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7" name="图片 6" descr="PPT6666-21"/>
          <p:cNvPicPr>
            <a:picLocks noChangeAspect="1"/>
          </p:cNvPicPr>
          <p:nvPr/>
        </p:nvPicPr>
        <p:blipFill>
          <a:blip r:embed="rId2"/>
          <a:stretch>
            <a:fillRect/>
          </a:stretch>
        </p:blipFill>
        <p:spPr>
          <a:xfrm>
            <a:off x="0" y="1270"/>
            <a:ext cx="9269730" cy="5219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
        <p:nvSpPr>
          <p:cNvPr id="5" name="矩形 4"/>
          <p:cNvSpPr/>
          <p:nvPr/>
        </p:nvSpPr>
        <p:spPr>
          <a:xfrm rot="5400000">
            <a:off x="4452620" y="2891155"/>
            <a:ext cx="868045" cy="324485"/>
          </a:xfrm>
          <a:prstGeom prst="rect">
            <a:avLst/>
          </a:prstGeom>
          <a:noFill/>
          <a:ln w="5715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5" name="文本框 4"/>
          <p:cNvSpPr txBox="1"/>
          <p:nvPr/>
        </p:nvSpPr>
        <p:spPr>
          <a:xfrm>
            <a:off x="5756275" y="1215390"/>
            <a:ext cx="2443480" cy="1322070"/>
          </a:xfrm>
          <a:prstGeom prst="rect">
            <a:avLst/>
          </a:prstGeom>
          <a:noFill/>
        </p:spPr>
        <p:txBody>
          <a:bodyPr wrap="square" rtlCol="0">
            <a:spAutoFit/>
          </a:bodyPr>
          <a:lstStyle/>
          <a:p>
            <a:pPr algn="l">
              <a:buClrTx/>
              <a:buSzTx/>
              <a:buNone/>
            </a:pPr>
            <a:r>
              <a:rPr lang="zh-CN" altLang="en-US" sz="1600" b="1">
                <a:solidFill>
                  <a:srgbClr val="C2996B"/>
                </a:solidFill>
                <a:latin typeface="微软雅黑" panose="020B0503020204020204" charset="-122"/>
                <a:ea typeface="微软雅黑" panose="020B0503020204020204" charset="-122"/>
                <a:cs typeface="微软雅黑" panose="020B0503020204020204" charset="-122"/>
              </a:rPr>
              <a:t>互动区1</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pPr algn="l">
              <a:buClrTx/>
              <a:buSzTx/>
              <a:buNone/>
            </a:pPr>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pPr algn="l">
              <a:buClrTx/>
              <a:buSzTx/>
              <a:buNone/>
            </a:pP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以诗词画面为大背景旁边放置一些酒坛酒瓶，营造一个诗酒互动区。</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endParaRPr>
          </a:p>
          <a:p>
            <a:endParaRPr lang="zh-CN" altLang="zh-CN" sz="1200" b="1">
              <a:latin typeface="微软雅黑" panose="020B0503020204020204" charset="-122"/>
              <a:ea typeface="微软雅黑" panose="020B0503020204020204" charset="-122"/>
              <a:cs typeface="微软雅黑" panose="020B0503020204020204" charset="-122"/>
            </a:endParaRPr>
          </a:p>
        </p:txBody>
      </p:sp>
      <p:pic>
        <p:nvPicPr>
          <p:cNvPr id="4" name="图片 3" descr="a0576cc51964236b292fa7499df73c4"/>
          <p:cNvPicPr>
            <a:picLocks noChangeAspect="1"/>
          </p:cNvPicPr>
          <p:nvPr/>
        </p:nvPicPr>
        <p:blipFill>
          <a:blip r:embed="rId2"/>
          <a:stretch>
            <a:fillRect/>
          </a:stretch>
        </p:blipFill>
        <p:spPr>
          <a:xfrm>
            <a:off x="471805" y="1215390"/>
            <a:ext cx="5180965" cy="3454400"/>
          </a:xfrm>
          <a:prstGeom prst="rect">
            <a:avLst/>
          </a:prstGeom>
        </p:spPr>
      </p:pic>
      <p:pic>
        <p:nvPicPr>
          <p:cNvPr id="9" name="图片 8" descr="b844022aa18ce188a3a5feafea1f792"/>
          <p:cNvPicPr>
            <a:picLocks noChangeAspect="1"/>
          </p:cNvPicPr>
          <p:nvPr/>
        </p:nvPicPr>
        <p:blipFill>
          <a:blip r:embed="rId3"/>
          <a:stretch>
            <a:fillRect/>
          </a:stretch>
        </p:blipFill>
        <p:spPr>
          <a:xfrm>
            <a:off x="5827395" y="2721610"/>
            <a:ext cx="2010410" cy="1508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sp>
        <p:nvSpPr>
          <p:cNvPr id="5" name="文本框 4"/>
          <p:cNvSpPr txBox="1"/>
          <p:nvPr/>
        </p:nvSpPr>
        <p:spPr>
          <a:xfrm>
            <a:off x="6515735" y="1821815"/>
            <a:ext cx="2443480" cy="1322070"/>
          </a:xfrm>
          <a:prstGeom prst="rect">
            <a:avLst/>
          </a:prstGeom>
          <a:noFill/>
        </p:spPr>
        <p:txBody>
          <a:bodyPr wrap="square" rtlCol="0">
            <a:spAutoFit/>
          </a:bodyPr>
          <a:lstStyle/>
          <a:p>
            <a:pPr algn="l">
              <a:buClrTx/>
              <a:buSzTx/>
              <a:buNone/>
            </a:pPr>
            <a:r>
              <a:rPr lang="zh-CN" altLang="en-US" sz="1600" b="1">
                <a:solidFill>
                  <a:srgbClr val="C2996B"/>
                </a:solidFill>
                <a:latin typeface="微软雅黑" panose="020B0503020204020204" charset="-122"/>
                <a:ea typeface="微软雅黑" panose="020B0503020204020204" charset="-122"/>
                <a:cs typeface="微软雅黑" panose="020B0503020204020204" charset="-122"/>
              </a:rPr>
              <a:t>互动区1</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pPr algn="l">
              <a:buClrTx/>
              <a:buSzTx/>
              <a:buNone/>
            </a:pPr>
            <a:endParaRPr lang="zh-CN" altLang="en-US" sz="1600" b="1">
              <a:solidFill>
                <a:srgbClr val="C2996B"/>
              </a:solidFill>
              <a:latin typeface="微软雅黑" panose="020B0503020204020204" charset="-122"/>
              <a:ea typeface="微软雅黑" panose="020B0503020204020204" charset="-122"/>
              <a:cs typeface="微软雅黑" panose="020B0503020204020204" charset="-122"/>
            </a:endParaRPr>
          </a:p>
          <a:p>
            <a:pPr algn="l">
              <a:buClrTx/>
              <a:buSzTx/>
              <a:buNone/>
            </a:pP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设置一名工作人员扮演诗仙李白在此与来宾进行互动，与李白在此对诗答对者即可获得奖品。</a:t>
            </a:r>
            <a:endParaRPr lang="zh-CN" altLang="en-US" sz="1200" b="1">
              <a:solidFill>
                <a:srgbClr val="C2996B"/>
              </a:solidFill>
              <a:latin typeface="微软雅黑" panose="020B0503020204020204" charset="-122"/>
              <a:ea typeface="微软雅黑" panose="020B0503020204020204" charset="-122"/>
              <a:cs typeface="微软雅黑" panose="020B0503020204020204" charset="-122"/>
            </a:endParaRPr>
          </a:p>
          <a:p>
            <a:endParaRPr lang="zh-CN" altLang="zh-CN" sz="1200" b="1">
              <a:latin typeface="微软雅黑" panose="020B0503020204020204" charset="-122"/>
              <a:ea typeface="微软雅黑" panose="020B0503020204020204" charset="-122"/>
              <a:cs typeface="微软雅黑" panose="020B0503020204020204" charset="-122"/>
            </a:endParaRPr>
          </a:p>
        </p:txBody>
      </p:sp>
      <p:pic>
        <p:nvPicPr>
          <p:cNvPr id="6" name="图片 5" descr="08f8e0fad40f6bf2911931797d71ea0"/>
          <p:cNvPicPr>
            <a:picLocks noChangeAspect="1"/>
          </p:cNvPicPr>
          <p:nvPr/>
        </p:nvPicPr>
        <p:blipFill>
          <a:blip r:embed="rId2"/>
          <a:srcRect t="27123" r="6681" b="40494"/>
          <a:stretch>
            <a:fillRect/>
          </a:stretch>
        </p:blipFill>
        <p:spPr>
          <a:xfrm>
            <a:off x="830580" y="1149985"/>
            <a:ext cx="5056505" cy="3799840"/>
          </a:xfrm>
          <a:prstGeom prst="rect">
            <a:avLst/>
          </a:prstGeom>
        </p:spPr>
      </p:pic>
      <p:pic>
        <p:nvPicPr>
          <p:cNvPr id="9" name="图片 8" descr="b844022aa18ce188a3a5feafea1f792"/>
          <p:cNvPicPr>
            <a:picLocks noChangeAspect="1"/>
          </p:cNvPicPr>
          <p:nvPr/>
        </p:nvPicPr>
        <p:blipFill>
          <a:blip r:embed="rId3"/>
          <a:stretch>
            <a:fillRect/>
          </a:stretch>
        </p:blipFill>
        <p:spPr>
          <a:xfrm>
            <a:off x="6645275" y="3231515"/>
            <a:ext cx="2010410" cy="1508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5" name="图片 4" descr="PPT6666-22"/>
          <p:cNvPicPr>
            <a:picLocks noChangeAspect="1"/>
          </p:cNvPicPr>
          <p:nvPr/>
        </p:nvPicPr>
        <p:blipFill>
          <a:blip r:embed="rId2"/>
          <a:stretch>
            <a:fillRect/>
          </a:stretch>
        </p:blipFill>
        <p:spPr>
          <a:xfrm>
            <a:off x="0" y="4445"/>
            <a:ext cx="9269095" cy="52158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
        <p:nvSpPr>
          <p:cNvPr id="5" name="矩形 4"/>
          <p:cNvSpPr/>
          <p:nvPr/>
        </p:nvSpPr>
        <p:spPr>
          <a:xfrm rot="5400000">
            <a:off x="5091430" y="3070860"/>
            <a:ext cx="868045" cy="324485"/>
          </a:xfrm>
          <a:prstGeom prst="rect">
            <a:avLst/>
          </a:prstGeom>
          <a:noFill/>
          <a:ln w="5715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43180"/>
            <a:ext cx="9271635" cy="5220335"/>
          </a:xfrm>
          <a:prstGeom prst="rect">
            <a:avLst/>
          </a:prstGeom>
        </p:spPr>
      </p:pic>
      <p:sp>
        <p:nvSpPr>
          <p:cNvPr id="3" name="文本框 2"/>
          <p:cNvSpPr txBox="1"/>
          <p:nvPr/>
        </p:nvSpPr>
        <p:spPr>
          <a:xfrm>
            <a:off x="6350000" y="1596390"/>
            <a:ext cx="1924685" cy="1383665"/>
          </a:xfrm>
          <a:prstGeom prst="rect">
            <a:avLst/>
          </a:prstGeom>
          <a:noFill/>
        </p:spPr>
        <p:txBody>
          <a:bodyPr wrap="square" rtlCol="0" anchor="t">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互动</a:t>
            </a:r>
            <a:r>
              <a:rPr lang="en-US" altLang="zh-CN" sz="1600" b="1">
                <a:solidFill>
                  <a:srgbClr val="C2996B"/>
                </a:solidFill>
                <a:latin typeface="微软雅黑" panose="020B0503020204020204" charset="-122"/>
                <a:ea typeface="微软雅黑" panose="020B0503020204020204" charset="-122"/>
                <a:cs typeface="微软雅黑" panose="020B0503020204020204" charset="-122"/>
                <a:sym typeface="+mn-ea"/>
              </a:rPr>
              <a:t>2</a:t>
            </a:r>
            <a:endParaRPr lang="en-US" altLang="zh-CN"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简单红色背景装饰，放置互动操作桌子，让来宾亲身体验拓印的制作过程，然后贴至背景墙上</a:t>
            </a:r>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descr="49651880c5678a3b025b506b3acaed0"/>
          <p:cNvPicPr>
            <a:picLocks noChangeAspect="1"/>
          </p:cNvPicPr>
          <p:nvPr/>
        </p:nvPicPr>
        <p:blipFill>
          <a:blip r:embed="rId2"/>
          <a:srcRect t="11815" r="748" b="33494"/>
          <a:stretch>
            <a:fillRect/>
          </a:stretch>
        </p:blipFill>
        <p:spPr>
          <a:xfrm>
            <a:off x="249555" y="1266190"/>
            <a:ext cx="2830195" cy="3376295"/>
          </a:xfrm>
          <a:prstGeom prst="rect">
            <a:avLst/>
          </a:prstGeom>
        </p:spPr>
      </p:pic>
      <p:pic>
        <p:nvPicPr>
          <p:cNvPr id="4" name="图片 3" descr="28d42cba436bd6f7cf160e6781f6fbe"/>
          <p:cNvPicPr>
            <a:picLocks noChangeAspect="1"/>
          </p:cNvPicPr>
          <p:nvPr/>
        </p:nvPicPr>
        <p:blipFill>
          <a:blip r:embed="rId3"/>
          <a:srcRect t="18543" r="2726" b="27432"/>
          <a:stretch>
            <a:fillRect/>
          </a:stretch>
        </p:blipFill>
        <p:spPr>
          <a:xfrm>
            <a:off x="3140075" y="1266190"/>
            <a:ext cx="2781935" cy="3345180"/>
          </a:xfrm>
          <a:prstGeom prst="rect">
            <a:avLst/>
          </a:prstGeom>
        </p:spPr>
      </p:pic>
      <p:pic>
        <p:nvPicPr>
          <p:cNvPr id="9" name="图片 8" descr="b844022aa18ce188a3a5feafea1f792"/>
          <p:cNvPicPr>
            <a:picLocks noChangeAspect="1"/>
          </p:cNvPicPr>
          <p:nvPr/>
        </p:nvPicPr>
        <p:blipFill>
          <a:blip r:embed="rId4"/>
          <a:stretch>
            <a:fillRect/>
          </a:stretch>
        </p:blipFill>
        <p:spPr>
          <a:xfrm>
            <a:off x="6443980" y="3134360"/>
            <a:ext cx="2010410" cy="1508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6" name="图片 5" descr="PPT6666-23"/>
          <p:cNvPicPr>
            <a:picLocks noChangeAspect="1"/>
          </p:cNvPicPr>
          <p:nvPr/>
        </p:nvPicPr>
        <p:blipFill>
          <a:blip r:embed="rId2"/>
          <a:stretch>
            <a:fillRect/>
          </a:stretch>
        </p:blipFill>
        <p:spPr>
          <a:xfrm>
            <a:off x="-1905" y="-5080"/>
            <a:ext cx="9272270" cy="5225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6"/>
          <p:cNvPicPr>
            <a:picLocks noChangeAspect="1"/>
          </p:cNvPicPr>
          <p:nvPr/>
        </p:nvPicPr>
        <p:blipFill>
          <a:blip r:embed="rId1"/>
          <a:stretch>
            <a:fillRect/>
          </a:stretch>
        </p:blipFill>
        <p:spPr>
          <a:xfrm>
            <a:off x="-635" y="0"/>
            <a:ext cx="9180195" cy="5168900"/>
          </a:xfrm>
          <a:prstGeom prst="rect">
            <a:avLst/>
          </a:prstGeom>
        </p:spPr>
      </p:pic>
      <p:pic>
        <p:nvPicPr>
          <p:cNvPr id="6" name="图片 5" descr="cdc01cd7f656a96d857496520156816"/>
          <p:cNvPicPr>
            <a:picLocks noChangeAspect="1"/>
          </p:cNvPicPr>
          <p:nvPr/>
        </p:nvPicPr>
        <p:blipFill>
          <a:blip r:embed="rId2"/>
          <a:stretch>
            <a:fillRect/>
          </a:stretch>
        </p:blipFill>
        <p:spPr>
          <a:xfrm>
            <a:off x="996315" y="1031240"/>
            <a:ext cx="7186295" cy="4043680"/>
          </a:xfrm>
          <a:prstGeom prst="rect">
            <a:avLst/>
          </a:prstGeom>
        </p:spPr>
      </p:pic>
      <p:sp>
        <p:nvSpPr>
          <p:cNvPr id="5" name="矩形 4"/>
          <p:cNvSpPr/>
          <p:nvPr/>
        </p:nvSpPr>
        <p:spPr>
          <a:xfrm rot="10800000">
            <a:off x="4775835" y="3695700"/>
            <a:ext cx="868045" cy="324485"/>
          </a:xfrm>
          <a:prstGeom prst="rect">
            <a:avLst/>
          </a:prstGeom>
          <a:noFill/>
          <a:ln w="57150">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8"/>
          <p:cNvPicPr>
            <a:picLocks noChangeAspect="1"/>
          </p:cNvPicPr>
          <p:nvPr/>
        </p:nvPicPr>
        <p:blipFill>
          <a:blip r:embed="rId1"/>
          <a:stretch>
            <a:fillRect/>
          </a:stretch>
        </p:blipFill>
        <p:spPr>
          <a:xfrm>
            <a:off x="36195" y="13970"/>
            <a:ext cx="9137650" cy="5144770"/>
          </a:xfrm>
          <a:prstGeom prst="rect">
            <a:avLst/>
          </a:prstGeom>
        </p:spPr>
      </p:pic>
      <p:sp>
        <p:nvSpPr>
          <p:cNvPr id="6" name="文本框 5"/>
          <p:cNvSpPr txBox="1"/>
          <p:nvPr/>
        </p:nvSpPr>
        <p:spPr>
          <a:xfrm>
            <a:off x="6617335" y="1221105"/>
            <a:ext cx="1924685" cy="1322070"/>
          </a:xfrm>
          <a:prstGeom prst="rect">
            <a:avLst/>
          </a:prstGeom>
          <a:noFill/>
        </p:spPr>
        <p:txBody>
          <a:bodyPr wrap="square" rtlCol="0" anchor="t">
            <a:spAutoFit/>
          </a:bodyPr>
          <a:lstStyle/>
          <a:p>
            <a:r>
              <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rPr>
              <a:t>合影区</a:t>
            </a:r>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endParaRPr lang="zh-CN" altLang="en-US" sz="1600" b="1">
              <a:solidFill>
                <a:srgbClr val="C2996B"/>
              </a:solidFill>
              <a:latin typeface="微软雅黑" panose="020B0503020204020204" charset="-122"/>
              <a:ea typeface="微软雅黑" panose="020B0503020204020204" charset="-122"/>
              <a:cs typeface="微软雅黑" panose="020B0503020204020204" charset="-122"/>
              <a:sym typeface="+mn-ea"/>
            </a:endParaRPr>
          </a:p>
          <a:p>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背景前面加上立体</a:t>
            </a:r>
            <a:r>
              <a:rPr lang="en-US" altLang="zh-CN" sz="1200" b="1">
                <a:solidFill>
                  <a:srgbClr val="C2996B"/>
                </a:solidFill>
                <a:latin typeface="微软雅黑" panose="020B0503020204020204" charset="-122"/>
                <a:ea typeface="微软雅黑" panose="020B0503020204020204" charset="-122"/>
                <a:cs typeface="微软雅黑" panose="020B0503020204020204" charset="-122"/>
                <a:sym typeface="+mn-ea"/>
              </a:rPr>
              <a:t>“</a:t>
            </a: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老虎与酒</a:t>
            </a:r>
            <a:r>
              <a:rPr lang="en-US" altLang="zh-CN" sz="1200" b="1">
                <a:solidFill>
                  <a:srgbClr val="C2996B"/>
                </a:solidFill>
                <a:latin typeface="微软雅黑" panose="020B0503020204020204" charset="-122"/>
                <a:ea typeface="微软雅黑" panose="020B0503020204020204" charset="-122"/>
                <a:cs typeface="微软雅黑" panose="020B0503020204020204" charset="-122"/>
                <a:sym typeface="+mn-ea"/>
              </a:rPr>
              <a:t>”</a:t>
            </a:r>
            <a:r>
              <a:rPr lang="zh-CN" altLang="en-US" sz="1200" b="1">
                <a:solidFill>
                  <a:srgbClr val="C2996B"/>
                </a:solidFill>
                <a:latin typeface="微软雅黑" panose="020B0503020204020204" charset="-122"/>
                <a:ea typeface="微软雅黑" panose="020B0503020204020204" charset="-122"/>
                <a:cs typeface="微软雅黑" panose="020B0503020204020204" charset="-122"/>
                <a:sym typeface="+mn-ea"/>
              </a:rPr>
              <a:t>的造型，与主题相呼应，是拍照打卡区域更加具有吸引力</a:t>
            </a:r>
            <a:endParaRPr lang="en-US" altLang="zh-CN" sz="1200" b="1">
              <a:solidFill>
                <a:srgbClr val="C2996B"/>
              </a:solidFill>
              <a:latin typeface="微软雅黑" panose="020B0503020204020204" charset="-122"/>
              <a:ea typeface="微软雅黑" panose="020B0503020204020204" charset="-122"/>
              <a:cs typeface="微软雅黑" panose="020B0503020204020204" charset="-122"/>
              <a:sym typeface="+mn-ea"/>
            </a:endParaRPr>
          </a:p>
        </p:txBody>
      </p:sp>
      <p:pic>
        <p:nvPicPr>
          <p:cNvPr id="9" name="图片 8" descr="b844022aa18ce188a3a5feafea1f792"/>
          <p:cNvPicPr>
            <a:picLocks noChangeAspect="1"/>
          </p:cNvPicPr>
          <p:nvPr/>
        </p:nvPicPr>
        <p:blipFill>
          <a:blip r:embed="rId2"/>
          <a:stretch>
            <a:fillRect/>
          </a:stretch>
        </p:blipFill>
        <p:spPr>
          <a:xfrm>
            <a:off x="6702425" y="3044825"/>
            <a:ext cx="2010410" cy="1508125"/>
          </a:xfrm>
          <a:prstGeom prst="rect">
            <a:avLst/>
          </a:prstGeom>
        </p:spPr>
      </p:pic>
      <p:pic>
        <p:nvPicPr>
          <p:cNvPr id="11" name="图片 10"/>
          <p:cNvPicPr>
            <a:picLocks noChangeAspect="1"/>
          </p:cNvPicPr>
          <p:nvPr/>
        </p:nvPicPr>
        <p:blipFill>
          <a:blip r:embed="rId3"/>
          <a:stretch>
            <a:fillRect/>
          </a:stretch>
        </p:blipFill>
        <p:spPr>
          <a:xfrm>
            <a:off x="344805" y="1133475"/>
            <a:ext cx="6043295" cy="4010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5" name="矩形 4"/>
          <p:cNvSpPr/>
          <p:nvPr/>
        </p:nvSpPr>
        <p:spPr>
          <a:xfrm>
            <a:off x="35"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2" name="图片 1" descr="5869c42ce58a86cf699933bdc066355"/>
          <p:cNvPicPr>
            <a:picLocks noChangeAspect="1"/>
          </p:cNvPicPr>
          <p:nvPr/>
        </p:nvPicPr>
        <p:blipFill>
          <a:blip r:embed="rId1"/>
          <a:stretch>
            <a:fillRect/>
          </a:stretch>
        </p:blipFill>
        <p:spPr>
          <a:xfrm>
            <a:off x="0" y="0"/>
            <a:ext cx="9188450" cy="51784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文本框 3"/>
          <p:cNvSpPr txBox="1"/>
          <p:nvPr/>
        </p:nvSpPr>
        <p:spPr>
          <a:xfrm>
            <a:off x="2976246" y="1320165"/>
            <a:ext cx="2941320" cy="700405"/>
          </a:xfrm>
          <a:prstGeom prst="rect">
            <a:avLst/>
          </a:prstGeom>
          <a:noFill/>
        </p:spPr>
        <p:txBody>
          <a:bodyPr wrap="none" rtlCol="0" anchor="t">
            <a:spAutoFit/>
          </a:bodyPr>
          <a:lstStyle/>
          <a:p>
            <a:pPr algn="ctr">
              <a:lnSpc>
                <a:spcPct val="110000"/>
              </a:lnSpc>
            </a:pPr>
            <a:r>
              <a:rPr lang="zh-CN" altLang="en-US" b="1">
                <a:solidFill>
                  <a:srgbClr val="F5D79B"/>
                </a:solidFill>
                <a:latin typeface="经典粗仿黑" panose="02010609000101010101" charset="-122"/>
                <a:ea typeface="经典粗仿黑" panose="02010609000101010101" charset="-122"/>
                <a:cs typeface="经典粗仿黑" panose="02010609000101010101" charset="-122"/>
                <a:sym typeface="+mn-ea"/>
              </a:rPr>
              <a:t>场内布置参考</a:t>
            </a:r>
            <a:endParaRPr lang="zh-CN" altLang="en-US" b="1">
              <a:solidFill>
                <a:srgbClr val="F5D79B"/>
              </a:solidFill>
              <a:latin typeface="经典粗仿黑" panose="02010609000101010101" charset="-122"/>
              <a:ea typeface="经典粗仿黑" panose="02010609000101010101" charset="-122"/>
              <a:cs typeface="经典粗仿黑" panose="02010609000101010101" charset="-122"/>
              <a:sym typeface="+mn-ea"/>
            </a:endParaRPr>
          </a:p>
          <a:p>
            <a:pPr algn="ctr">
              <a:lnSpc>
                <a:spcPct val="110000"/>
              </a:lnSpc>
            </a:pPr>
            <a:r>
              <a:rPr lang="zh-CN" altLang="en-US" b="1">
                <a:solidFill>
                  <a:srgbClr val="F5D79B"/>
                </a:solidFill>
                <a:latin typeface="经典粗仿黑" panose="02010609000101010101" charset="-122"/>
                <a:ea typeface="经典粗仿黑" panose="02010609000101010101" charset="-122"/>
                <a:cs typeface="经典粗仿黑" panose="02010609000101010101" charset="-122"/>
                <a:sym typeface="+mn-ea"/>
              </a:rPr>
              <a:t>（仅参考形式非设计参考）</a:t>
            </a:r>
            <a:endParaRPr lang="zh-CN" altLang="en-US" b="1">
              <a:solidFill>
                <a:srgbClr val="F5D79B"/>
              </a:solidFill>
              <a:latin typeface="经典粗仿黑" panose="02010609000101010101" charset="-122"/>
              <a:ea typeface="经典粗仿黑" panose="02010609000101010101" charset="-122"/>
              <a:cs typeface="经典粗仿黑" panose="02010609000101010101" charset="-122"/>
              <a:sym typeface="+mn-ea"/>
            </a:endParaRPr>
          </a:p>
        </p:txBody>
      </p:sp>
      <p:sp>
        <p:nvSpPr>
          <p:cNvPr id="6" name="文本框 5"/>
          <p:cNvSpPr txBox="1"/>
          <p:nvPr/>
        </p:nvSpPr>
        <p:spPr>
          <a:xfrm>
            <a:off x="1365885" y="2489200"/>
            <a:ext cx="6162040" cy="645160"/>
          </a:xfrm>
          <a:prstGeom prst="rect">
            <a:avLst/>
          </a:prstGeom>
          <a:noFill/>
        </p:spPr>
        <p:txBody>
          <a:bodyPr wrap="none" rtlCol="0">
            <a:spAutoFit/>
          </a:bodyPr>
          <a:lstStyle/>
          <a:p>
            <a:pPr algn="ctr"/>
            <a:r>
              <a:rPr lang="zh-CN" altLang="en-US" b="1">
                <a:solidFill>
                  <a:srgbClr val="F5D79B"/>
                </a:solidFill>
                <a:latin typeface="经典粗仿黑" panose="02010609000101010101" charset="-122"/>
                <a:ea typeface="经典粗仿黑" panose="02010609000101010101" charset="-122"/>
                <a:cs typeface="经典粗仿黑" panose="02010609000101010101" charset="-122"/>
              </a:rPr>
              <a:t>非遗与酒的视觉音影空间</a:t>
            </a:r>
            <a:endParaRPr lang="zh-CN" altLang="en-US" b="1">
              <a:solidFill>
                <a:srgbClr val="F5D79B"/>
              </a:solidFill>
              <a:latin typeface="经典粗仿黑" panose="02010609000101010101" charset="-122"/>
              <a:ea typeface="经典粗仿黑" panose="02010609000101010101" charset="-122"/>
              <a:cs typeface="经典粗仿黑" panose="02010609000101010101" charset="-122"/>
            </a:endParaRPr>
          </a:p>
          <a:p>
            <a:pPr algn="ctr"/>
            <a:r>
              <a:rPr lang="zh-CN" altLang="en-US" b="1">
                <a:solidFill>
                  <a:srgbClr val="F5D79B"/>
                </a:solidFill>
                <a:latin typeface="经典粗仿黑" panose="02010609000101010101" charset="-122"/>
                <a:ea typeface="经典粗仿黑" panose="02010609000101010101" charset="-122"/>
                <a:cs typeface="经典粗仿黑" panose="02010609000101010101" charset="-122"/>
              </a:rPr>
              <a:t>主背景以LED屏布景，舞台增加T台装饰，加入灯光营造氛围</a:t>
            </a:r>
            <a:endParaRPr lang="zh-CN" altLang="en-US" b="1">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2" name="图片 1" descr="dd38f5c68be7f49e4bcfdfd7aa6e293"/>
          <p:cNvPicPr>
            <a:picLocks noChangeAspect="1"/>
          </p:cNvPicPr>
          <p:nvPr/>
        </p:nvPicPr>
        <p:blipFill>
          <a:blip r:embed="rId1"/>
          <a:stretch>
            <a:fillRect/>
          </a:stretch>
        </p:blipFill>
        <p:spPr>
          <a:xfrm>
            <a:off x="0" y="24765"/>
            <a:ext cx="9144635" cy="5153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6" name="图片 5"/>
          <p:cNvPicPr>
            <a:picLocks noChangeAspect="1"/>
          </p:cNvPicPr>
          <p:nvPr/>
        </p:nvPicPr>
        <p:blipFill>
          <a:blip r:embed="rId2"/>
          <a:stretch>
            <a:fillRect/>
          </a:stretch>
        </p:blipFill>
        <p:spPr>
          <a:xfrm>
            <a:off x="1591945" y="1061085"/>
            <a:ext cx="6142355" cy="40824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3" name="图片 2"/>
          <p:cNvPicPr>
            <a:picLocks noChangeAspect="1"/>
          </p:cNvPicPr>
          <p:nvPr/>
        </p:nvPicPr>
        <p:blipFill>
          <a:blip r:embed="rId2"/>
          <a:stretch>
            <a:fillRect/>
          </a:stretch>
        </p:blipFill>
        <p:spPr>
          <a:xfrm>
            <a:off x="1668145" y="1074420"/>
            <a:ext cx="6146165" cy="40697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3" name="图片 2"/>
          <p:cNvPicPr>
            <a:picLocks noChangeAspect="1"/>
          </p:cNvPicPr>
          <p:nvPr/>
        </p:nvPicPr>
        <p:blipFill>
          <a:blip r:embed="rId2"/>
          <a:stretch>
            <a:fillRect/>
          </a:stretch>
        </p:blipFill>
        <p:spPr>
          <a:xfrm>
            <a:off x="1633855" y="1092835"/>
            <a:ext cx="6151880" cy="40519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4" name="图片 3"/>
          <p:cNvPicPr>
            <a:picLocks noChangeAspect="1"/>
          </p:cNvPicPr>
          <p:nvPr/>
        </p:nvPicPr>
        <p:blipFill>
          <a:blip r:embed="rId2"/>
          <a:stretch>
            <a:fillRect/>
          </a:stretch>
        </p:blipFill>
        <p:spPr>
          <a:xfrm>
            <a:off x="1541780" y="1062355"/>
            <a:ext cx="6172835" cy="40817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3" name="图片 2"/>
          <p:cNvPicPr>
            <a:picLocks noChangeAspect="1"/>
          </p:cNvPicPr>
          <p:nvPr/>
        </p:nvPicPr>
        <p:blipFill>
          <a:blip r:embed="rId2"/>
          <a:stretch>
            <a:fillRect/>
          </a:stretch>
        </p:blipFill>
        <p:spPr>
          <a:xfrm>
            <a:off x="1282065" y="1035685"/>
            <a:ext cx="6571615" cy="41084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3" name="图片 2"/>
          <p:cNvPicPr>
            <a:picLocks noChangeAspect="1"/>
          </p:cNvPicPr>
          <p:nvPr/>
        </p:nvPicPr>
        <p:blipFill>
          <a:blip r:embed="rId2"/>
          <a:stretch>
            <a:fillRect/>
          </a:stretch>
        </p:blipFill>
        <p:spPr>
          <a:xfrm>
            <a:off x="1417320" y="1089660"/>
            <a:ext cx="6250305" cy="4054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4" name="图片 3"/>
          <p:cNvPicPr>
            <a:picLocks noChangeAspect="1"/>
          </p:cNvPicPr>
          <p:nvPr/>
        </p:nvPicPr>
        <p:blipFill>
          <a:blip r:embed="rId2"/>
          <a:stretch>
            <a:fillRect/>
          </a:stretch>
        </p:blipFill>
        <p:spPr>
          <a:xfrm>
            <a:off x="1642745" y="1085215"/>
            <a:ext cx="6123305" cy="40589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55-12"/>
          <p:cNvPicPr>
            <a:picLocks noChangeAspect="1"/>
          </p:cNvPicPr>
          <p:nvPr/>
        </p:nvPicPr>
        <p:blipFill>
          <a:blip r:embed="rId1"/>
          <a:stretch>
            <a:fillRect/>
          </a:stretch>
        </p:blipFill>
        <p:spPr>
          <a:xfrm>
            <a:off x="41275" y="0"/>
            <a:ext cx="9137650" cy="51447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8"/>
          <p:cNvPicPr>
            <a:picLocks noChangeAspect="1"/>
          </p:cNvPicPr>
          <p:nvPr/>
        </p:nvPicPr>
        <p:blipFill>
          <a:blip r:embed="rId1"/>
          <a:stretch>
            <a:fillRect/>
          </a:stretch>
        </p:blipFill>
        <p:spPr>
          <a:xfrm>
            <a:off x="36195" y="13970"/>
            <a:ext cx="9137650" cy="5144770"/>
          </a:xfrm>
          <a:prstGeom prst="rect">
            <a:avLst/>
          </a:prstGeom>
        </p:spPr>
      </p:pic>
      <p:graphicFrame>
        <p:nvGraphicFramePr>
          <p:cNvPr id="2" name="表格 1"/>
          <p:cNvGraphicFramePr/>
          <p:nvPr>
            <p:custDataLst>
              <p:tags r:id="rId2"/>
            </p:custDataLst>
          </p:nvPr>
        </p:nvGraphicFramePr>
        <p:xfrm>
          <a:off x="466090" y="1239520"/>
          <a:ext cx="8343900" cy="3333750"/>
        </p:xfrm>
        <a:graphic>
          <a:graphicData uri="http://schemas.openxmlformats.org/drawingml/2006/table">
            <a:tbl>
              <a:tblPr firstRow="1" bandRow="1">
                <a:tableStyleId>{5C22544A-7EE6-4342-B048-85BDC9FD1C3A}</a:tableStyleId>
              </a:tblPr>
              <a:tblGrid>
                <a:gridCol w="447675"/>
                <a:gridCol w="746125"/>
                <a:gridCol w="738505"/>
                <a:gridCol w="3130550"/>
                <a:gridCol w="701675"/>
                <a:gridCol w="723900"/>
                <a:gridCol w="521970"/>
                <a:gridCol w="638810"/>
                <a:gridCol w="694690"/>
              </a:tblGrid>
              <a:tr h="361315">
                <a:tc gridSpan="9">
                  <a:txBody>
                    <a:bodyPr/>
                    <a:lstStyle/>
                    <a:p>
                      <a:pPr indent="0" algn="ctr">
                        <a:buNone/>
                      </a:pPr>
                      <a:r>
                        <a:rPr lang="zh-CN" sz="1400">
                          <a:solidFill>
                            <a:schemeClr val="bg1"/>
                          </a:solidFill>
                          <a:latin typeface="Arial" panose="020B0604020202020204" pitchFamily="34" charset="0"/>
                          <a:ea typeface="微软雅黑" panose="020B0503020204020204" charset="-122"/>
                          <a:sym typeface="+mn-ea"/>
                        </a:rPr>
                        <a:t>牧茗酒业产品发布会及年会</a:t>
                      </a:r>
                      <a:r>
                        <a:rPr lang="zh-CN" sz="1400" b="1">
                          <a:solidFill>
                            <a:schemeClr val="bg1"/>
                          </a:solidFill>
                          <a:latin typeface="Arial" panose="020B0604020202020204" pitchFamily="34" charset="0"/>
                          <a:ea typeface="微软雅黑" panose="020B0503020204020204" charset="-122"/>
                        </a:rPr>
                        <a:t>活动流程表</a:t>
                      </a:r>
                      <a:endParaRPr lang="zh-CN" altLang="en-US" sz="1400" b="1">
                        <a:solidFill>
                          <a:schemeClr val="bg1"/>
                        </a:solidFill>
                        <a:latin typeface="Arial" panose="020B0604020202020204" pitchFamily="34" charset="0"/>
                        <a:ea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280035">
                <a:tc>
                  <a:txBody>
                    <a:bodyPr/>
                    <a:lstStyle/>
                    <a:p>
                      <a:pPr indent="0" algn="ctr">
                        <a:buNone/>
                      </a:pPr>
                      <a:r>
                        <a:rPr lang="zh-CN" sz="1000" b="1">
                          <a:solidFill>
                            <a:srgbClr val="FFFFFF"/>
                          </a:solidFill>
                          <a:latin typeface="Arial" panose="020B0604020202020204" pitchFamily="34" charset="0"/>
                          <a:ea typeface="微软雅黑" panose="020B0503020204020204" charset="-122"/>
                        </a:rPr>
                        <a:t>序 号</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时 间</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环 节</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内 容</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人 员</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en-US" sz="1000" b="1">
                          <a:solidFill>
                            <a:srgbClr val="FFFFFF"/>
                          </a:solidFill>
                          <a:latin typeface="微软雅黑" panose="020B0503020204020204" charset="-122"/>
                        </a:rPr>
                        <a:t>LED</a:t>
                      </a:r>
                      <a:endParaRPr lang="en-US" altLang="en-US" sz="1000" b="1">
                        <a:solidFill>
                          <a:srgbClr val="FFFFFF"/>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灯 光</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音 乐</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a:txBody>
                    <a:bodyPr/>
                    <a:lstStyle/>
                    <a:p>
                      <a:pPr indent="0" algn="ctr">
                        <a:buNone/>
                      </a:pPr>
                      <a:r>
                        <a:rPr lang="zh-CN" sz="1000" b="1">
                          <a:solidFill>
                            <a:srgbClr val="FFFFFF"/>
                          </a:solidFill>
                          <a:latin typeface="Arial" panose="020B0604020202020204" pitchFamily="34" charset="0"/>
                          <a:ea typeface="微软雅黑" panose="020B0503020204020204" charset="-122"/>
                        </a:rPr>
                        <a:t>道具</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r>
              <a:tr h="279400">
                <a:tc gridSpan="9">
                  <a:txBody>
                    <a:bodyPr/>
                    <a:lstStyle/>
                    <a:p>
                      <a:pPr indent="0" algn="ctr">
                        <a:buNone/>
                      </a:pPr>
                      <a:r>
                        <a:rPr lang="zh-CN" sz="1000" b="1">
                          <a:solidFill>
                            <a:srgbClr val="FFFFFF"/>
                          </a:solidFill>
                          <a:latin typeface="Arial" panose="020B0604020202020204" pitchFamily="34" charset="0"/>
                          <a:ea typeface="微软雅黑" panose="020B0503020204020204" charset="-122"/>
                        </a:rPr>
                        <a:t>《候场》篇</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483235">
                <a:tc>
                  <a:txBody>
                    <a:bodyPr/>
                    <a:lstStyle/>
                    <a:p>
                      <a:pPr indent="0" algn="ctr">
                        <a:buNone/>
                      </a:pPr>
                      <a:r>
                        <a:rPr lang="en-US" sz="1000" b="0">
                          <a:solidFill>
                            <a:schemeClr val="bg1"/>
                          </a:solidFill>
                          <a:latin typeface="微软雅黑" panose="020B0503020204020204" charset="-122"/>
                        </a:rPr>
                        <a:t>1</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15:00-16:00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迎宾</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签到处拍照合影</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4名礼仪引导</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抽奖互动</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基础灯光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签到笔4支、</a:t>
                      </a:r>
                      <a:r>
                        <a:rPr lang="en-US" sz="1000" b="0">
                          <a:solidFill>
                            <a:schemeClr val="bg1"/>
                          </a:solidFill>
                          <a:latin typeface="微软雅黑" panose="020B0503020204020204" charset="-122"/>
                        </a:rPr>
                        <a:t>       </a:t>
                      </a:r>
                      <a:r>
                        <a:rPr lang="zh-CN" sz="1000" b="0">
                          <a:solidFill>
                            <a:schemeClr val="bg1"/>
                          </a:solidFill>
                          <a:latin typeface="Arial" panose="020B0604020202020204" pitchFamily="34" charset="0"/>
                          <a:ea typeface="微软雅黑" panose="020B0503020204020204" charset="-122"/>
                        </a:rPr>
                        <a:t>托盘2个</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1965">
                <a:tc>
                  <a:txBody>
                    <a:bodyPr/>
                    <a:lstStyle/>
                    <a:p>
                      <a:pPr indent="0" algn="ctr">
                        <a:buNone/>
                      </a:pPr>
                      <a:r>
                        <a:rPr lang="en-US" sz="1000" b="0">
                          <a:solidFill>
                            <a:schemeClr val="bg1"/>
                          </a:solidFill>
                          <a:latin typeface="微软雅黑" panose="020B0503020204020204" charset="-122"/>
                        </a:rPr>
                        <a:t>2</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15:30-16:00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zh-CN" sz="1000" b="0">
                          <a:solidFill>
                            <a:schemeClr val="bg1"/>
                          </a:solidFill>
                          <a:latin typeface="Arial" panose="020B0604020202020204" pitchFamily="34" charset="0"/>
                          <a:ea typeface="微软雅黑" panose="020B0503020204020204" charset="-122"/>
                        </a:rPr>
                        <a:t>签到</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员工进场：提前30分钟进场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4名礼仪引导</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抽奖互动</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基础灯光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2600">
                <a:tc>
                  <a:txBody>
                    <a:bodyPr/>
                    <a:lstStyle/>
                    <a:p>
                      <a:pPr indent="0" algn="ctr">
                        <a:buNone/>
                      </a:pPr>
                      <a:r>
                        <a:rPr lang="en-US" sz="1000" b="0">
                          <a:solidFill>
                            <a:schemeClr val="bg1"/>
                          </a:solidFill>
                          <a:latin typeface="微软雅黑" panose="020B0503020204020204" charset="-122"/>
                        </a:rPr>
                        <a:t>3</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15:30-16:00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嘉宾签到：重要嘉宾凭邀请函在签到区签到引导入场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4名礼仪引导</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抽奖互动</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基础灯光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2600">
                <a:tc>
                  <a:txBody>
                    <a:bodyPr/>
                    <a:lstStyle/>
                    <a:p>
                      <a:pPr indent="0" algn="ctr">
                        <a:buNone/>
                      </a:pPr>
                      <a:r>
                        <a:rPr lang="en-US" sz="1000" b="0">
                          <a:solidFill>
                            <a:schemeClr val="bg1"/>
                          </a:solidFill>
                          <a:latin typeface="微软雅黑" panose="020B0503020204020204" charset="-122"/>
                        </a:rPr>
                        <a:t>4</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15:30-16:00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候场休息</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暖场音乐，主持人不断提示互动信息</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服务员</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抽奖互动</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基础灯光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82600">
                <a:tc>
                  <a:txBody>
                    <a:bodyPr/>
                    <a:lstStyle/>
                    <a:p>
                      <a:pPr indent="0" algn="ctr">
                        <a:buNone/>
                      </a:pPr>
                      <a:r>
                        <a:rPr lang="en-US" sz="1000" b="0">
                          <a:solidFill>
                            <a:schemeClr val="bg1"/>
                          </a:solidFill>
                          <a:latin typeface="微软雅黑" panose="020B0503020204020204" charset="-122"/>
                        </a:rPr>
                        <a:t>5</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15:50-16:00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活动预告</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主持人画外音提醒，预告活动信息；</a:t>
                      </a:r>
                      <a:r>
                        <a:rPr lang="en-US" sz="1000" b="0">
                          <a:solidFill>
                            <a:schemeClr val="bg1"/>
                          </a:solidFill>
                          <a:latin typeface="微软雅黑" panose="020B0503020204020204" charset="-122"/>
                        </a:rPr>
                        <a:t>   </a:t>
                      </a:r>
                      <a:r>
                        <a:rPr lang="zh-CN" sz="1000" b="0">
                          <a:solidFill>
                            <a:schemeClr val="bg1"/>
                          </a:solidFill>
                          <a:latin typeface="Arial" panose="020B0604020202020204" pitchFamily="34" charset="0"/>
                          <a:ea typeface="微软雅黑" panose="020B0503020204020204" charset="-122"/>
                        </a:rPr>
                        <a:t>礼仪及工作人员引导来宾入场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礼仪</a:t>
                      </a:r>
                      <a:endParaRPr lang="zh-CN" sz="1000" b="0">
                        <a:solidFill>
                          <a:schemeClr val="bg1"/>
                        </a:solidFill>
                        <a:latin typeface="Arial" panose="020B0604020202020204" pitchFamily="34" charset="0"/>
                        <a:ea typeface="微软雅黑" panose="020B0503020204020204" charset="-122"/>
                      </a:endParaRPr>
                    </a:p>
                    <a:p>
                      <a:pPr indent="0" algn="ctr">
                        <a:buNone/>
                      </a:pPr>
                      <a:r>
                        <a:rPr lang="zh-CN" sz="1000" b="0">
                          <a:solidFill>
                            <a:schemeClr val="bg1"/>
                          </a:solidFill>
                          <a:latin typeface="Arial" panose="020B0604020202020204" pitchFamily="34" charset="0"/>
                          <a:ea typeface="微软雅黑" panose="020B0503020204020204" charset="-122"/>
                        </a:rPr>
                        <a:t>工作人员</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主视觉画面</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会场灯光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8"/>
          <p:cNvPicPr>
            <a:picLocks noChangeAspect="1"/>
          </p:cNvPicPr>
          <p:nvPr/>
        </p:nvPicPr>
        <p:blipFill>
          <a:blip r:embed="rId1"/>
          <a:stretch>
            <a:fillRect/>
          </a:stretch>
        </p:blipFill>
        <p:spPr>
          <a:xfrm>
            <a:off x="6350" y="-635"/>
            <a:ext cx="9137650" cy="5144770"/>
          </a:xfrm>
          <a:prstGeom prst="rect">
            <a:avLst/>
          </a:prstGeom>
        </p:spPr>
      </p:pic>
      <p:graphicFrame>
        <p:nvGraphicFramePr>
          <p:cNvPr id="4" name="表格 3"/>
          <p:cNvGraphicFramePr/>
          <p:nvPr>
            <p:custDataLst>
              <p:tags r:id="rId2"/>
            </p:custDataLst>
          </p:nvPr>
        </p:nvGraphicFramePr>
        <p:xfrm>
          <a:off x="271145" y="1183640"/>
          <a:ext cx="8745855" cy="3414395"/>
        </p:xfrm>
        <a:graphic>
          <a:graphicData uri="http://schemas.openxmlformats.org/drawingml/2006/table">
            <a:tbl>
              <a:tblPr firstRow="1" bandRow="1">
                <a:tableStyleId>{5C22544A-7EE6-4342-B048-85BDC9FD1C3A}</a:tableStyleId>
              </a:tblPr>
              <a:tblGrid>
                <a:gridCol w="415290"/>
                <a:gridCol w="876300"/>
                <a:gridCol w="1062355"/>
                <a:gridCol w="1977390"/>
                <a:gridCol w="1042035"/>
                <a:gridCol w="796290"/>
                <a:gridCol w="664845"/>
                <a:gridCol w="768985"/>
                <a:gridCol w="1142365"/>
              </a:tblGrid>
              <a:tr h="346710">
                <a:tc gridSpan="9">
                  <a:txBody>
                    <a:bodyPr/>
                    <a:lstStyle/>
                    <a:p>
                      <a:pPr indent="0" algn="ctr">
                        <a:buNone/>
                      </a:pPr>
                      <a:r>
                        <a:rPr lang="zh-CN" sz="1000" b="1">
                          <a:solidFill>
                            <a:srgbClr val="FFFFFF"/>
                          </a:solidFill>
                          <a:latin typeface="Arial" panose="020B0604020202020204" pitchFamily="34" charset="0"/>
                          <a:ea typeface="微软雅黑" panose="020B0503020204020204" charset="-122"/>
                        </a:rPr>
                        <a:t>活动《开始》篇</a:t>
                      </a:r>
                      <a:endParaRPr lang="zh-CN" altLang="en-US" sz="1000" b="1">
                        <a:solidFill>
                          <a:srgbClr val="FFFFFF"/>
                        </a:solidFill>
                        <a:latin typeface="Arial" panose="020B0604020202020204" pitchFamily="34" charset="0"/>
                        <a:ea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82625"/>
                    </a:solid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321310">
                <a:tc>
                  <a:txBody>
                    <a:bodyPr/>
                    <a:lstStyle/>
                    <a:p>
                      <a:pPr indent="0" algn="ctr">
                        <a:buNone/>
                      </a:pPr>
                      <a:r>
                        <a:rPr lang="en-US" altLang="en-US" sz="1000" b="0">
                          <a:solidFill>
                            <a:schemeClr val="bg1"/>
                          </a:solidFill>
                          <a:latin typeface="微软雅黑" panose="020B0503020204020204" charset="-122"/>
                        </a:rPr>
                        <a:t>1</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16:08</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倒计时片头</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全场灯光暗，倒计时总片头播放</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总指挥</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片头</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全场暗</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片头音乐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75590">
                <a:tc>
                  <a:txBody>
                    <a:bodyPr/>
                    <a:lstStyle/>
                    <a:p>
                      <a:pPr indent="0" algn="ctr">
                        <a:buNone/>
                      </a:pPr>
                      <a:r>
                        <a:rPr lang="en-US" altLang="en-US" sz="1000" b="0">
                          <a:solidFill>
                            <a:schemeClr val="bg1"/>
                          </a:solidFill>
                          <a:latin typeface="微软雅黑" panose="020B0503020204020204" charset="-122"/>
                        </a:rPr>
                        <a:t>2</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16:08</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主持人开场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主持人上场开场词</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主持人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主视觉画面</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登场音乐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5120">
                <a:tc>
                  <a:txBody>
                    <a:bodyPr/>
                    <a:lstStyle/>
                    <a:p>
                      <a:pPr indent="0" algn="ctr">
                        <a:buNone/>
                      </a:pPr>
                      <a:r>
                        <a:rPr lang="en-US" altLang="en-US" sz="1000" b="0">
                          <a:solidFill>
                            <a:schemeClr val="bg1"/>
                          </a:solidFill>
                          <a:latin typeface="微软雅黑" panose="020B0503020204020204" charset="-122"/>
                        </a:rPr>
                        <a:t>3</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16:10-16:15</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领导讲话</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CEO致辞</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CEO</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VCR视频</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登场音乐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96545">
                <a:tc>
                  <a:txBody>
                    <a:bodyPr/>
                    <a:lstStyle/>
                    <a:p>
                      <a:pPr indent="0" algn="ctr">
                        <a:buNone/>
                      </a:pPr>
                      <a:r>
                        <a:rPr lang="en-US" altLang="en-US" sz="1000" b="0">
                          <a:solidFill>
                            <a:schemeClr val="bg1"/>
                          </a:solidFill>
                          <a:latin typeface="微软雅黑" panose="020B0503020204020204" charset="-122"/>
                        </a:rPr>
                        <a:t>4</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a:solidFill>
                            <a:schemeClr val="bg1"/>
                          </a:solidFill>
                          <a:latin typeface="微软雅黑" panose="020B0503020204020204" charset="-122"/>
                          <a:sym typeface="+mn-ea"/>
                        </a:rPr>
                        <a:t>16:15-16:20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000" b="0">
                          <a:solidFill>
                            <a:schemeClr val="bg1"/>
                          </a:solidFill>
                          <a:latin typeface="Arial" panose="020B0604020202020204" pitchFamily="34" charset="0"/>
                          <a:ea typeface="微软雅黑" panose="020B0503020204020204" charset="-122"/>
                        </a:rPr>
                        <a:t>介绍视频播放</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chemeClr val="bg1"/>
                          </a:solidFill>
                          <a:latin typeface="微软雅黑" panose="020B0503020204020204" charset="-122"/>
                        </a:rPr>
                        <a:t>PPT</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登场音乐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话筒、切换笔</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96545">
                <a:tc>
                  <a:txBody>
                    <a:bodyPr/>
                    <a:lstStyle/>
                    <a:p>
                      <a:pPr indent="0" algn="ctr">
                        <a:buNone/>
                      </a:pPr>
                      <a:r>
                        <a:rPr lang="en-US" altLang="en-US" sz="1000" b="0">
                          <a:solidFill>
                            <a:schemeClr val="bg1"/>
                          </a:solidFill>
                          <a:latin typeface="微软雅黑" panose="020B0503020204020204" charset="-122"/>
                        </a:rPr>
                        <a:t>5</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a:solidFill>
                            <a:schemeClr val="bg1"/>
                          </a:solidFill>
                          <a:latin typeface="微软雅黑" panose="020B0503020204020204" charset="-122"/>
                          <a:sym typeface="+mn-ea"/>
                        </a:rPr>
                        <a:t>16:20-16:30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000" b="0">
                          <a:solidFill>
                            <a:schemeClr val="bg1"/>
                          </a:solidFill>
                          <a:latin typeface="Arial" panose="020B0604020202020204" pitchFamily="34" charset="0"/>
                          <a:ea typeface="微软雅黑" panose="020B0503020204020204" charset="-122"/>
                        </a:rPr>
                        <a:t>产品走秀展示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动态视频</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登场音乐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5755">
                <a:tc>
                  <a:txBody>
                    <a:bodyPr/>
                    <a:lstStyle/>
                    <a:p>
                      <a:pPr indent="0" algn="ctr">
                        <a:buNone/>
                      </a:pPr>
                      <a:r>
                        <a:rPr lang="en-US" altLang="en-US" sz="1000" b="0">
                          <a:solidFill>
                            <a:schemeClr val="bg1"/>
                          </a:solidFill>
                          <a:latin typeface="微软雅黑" panose="020B0503020204020204" charset="-122"/>
                        </a:rPr>
                        <a:t>6</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a:solidFill>
                            <a:schemeClr val="bg1"/>
                          </a:solidFill>
                          <a:latin typeface="微软雅黑" panose="020B0503020204020204" charset="-122"/>
                          <a:sym typeface="+mn-ea"/>
                        </a:rPr>
                        <a:t>16:30-16:50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000" b="0">
                          <a:solidFill>
                            <a:schemeClr val="bg1"/>
                          </a:solidFill>
                          <a:latin typeface="Arial" panose="020B0604020202020204" pitchFamily="34" charset="0"/>
                          <a:ea typeface="微软雅黑" panose="020B0503020204020204" charset="-122"/>
                        </a:rPr>
                        <a:t>新品试饮</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动态视频</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两个话筒</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08940">
                <a:tc>
                  <a:txBody>
                    <a:bodyPr/>
                    <a:lstStyle/>
                    <a:p>
                      <a:pPr indent="0" algn="ctr">
                        <a:buNone/>
                      </a:pPr>
                      <a:r>
                        <a:rPr lang="en-US" altLang="en-US" sz="1000" b="0">
                          <a:solidFill>
                            <a:schemeClr val="bg1"/>
                          </a:solidFill>
                          <a:latin typeface="微软雅黑" panose="020B0503020204020204" charset="-122"/>
                        </a:rPr>
                        <a:t>7</a:t>
                      </a:r>
                      <a:endParaRPr lang="en-US" altLang="en-US" sz="1000" b="0">
                        <a:solidFill>
                          <a:schemeClr val="bg1"/>
                        </a:solidFill>
                        <a:latin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a:solidFill>
                            <a:schemeClr val="bg1"/>
                          </a:solidFill>
                          <a:latin typeface="微软雅黑" panose="020B0503020204020204" charset="-122"/>
                          <a:sym typeface="+mn-ea"/>
                        </a:rPr>
                        <a:t>16:50-17:10</a:t>
                      </a: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000" b="0">
                          <a:solidFill>
                            <a:schemeClr val="bg1"/>
                          </a:solidFill>
                          <a:latin typeface="Arial" panose="020B0604020202020204" pitchFamily="34" charset="0"/>
                          <a:ea typeface="微软雅黑" panose="020B0503020204020204" charset="-122"/>
                        </a:rPr>
                        <a:t>非遗年画赠送仪式</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1000" b="0">
                        <a:solidFill>
                          <a:schemeClr val="bg1"/>
                        </a:solidFill>
                        <a:latin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动态视频</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节目音乐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两个话筒及话筒架</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08940">
                <a:tc>
                  <a:txBody>
                    <a:bodyPr/>
                    <a:lstStyle/>
                    <a:p>
                      <a:pPr algn="ctr">
                        <a:buClrTx/>
                        <a:buSzTx/>
                        <a:buFontTx/>
                        <a:buNone/>
                      </a:pPr>
                      <a:r>
                        <a:rPr lang="en-US" altLang="zh-CN" sz="1000" b="0">
                          <a:solidFill>
                            <a:schemeClr val="bg1"/>
                          </a:solidFill>
                          <a:latin typeface="Arial" panose="020B0604020202020204" pitchFamily="34" charset="0"/>
                          <a:ea typeface="微软雅黑" panose="020B0503020204020204" charset="-122"/>
                        </a:rPr>
                        <a:t>8</a:t>
                      </a:r>
                      <a:endParaRPr lang="en-US" altLang="zh-CN" sz="1000" b="0">
                        <a:solidFill>
                          <a:schemeClr val="bg1"/>
                        </a:solidFill>
                        <a:latin typeface="Arial" panose="020B0604020202020204" pitchFamily="34" charset="0"/>
                        <a:ea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sym typeface="+mn-ea"/>
                        </a:rPr>
                        <a:t>1</a:t>
                      </a:r>
                      <a:r>
                        <a:rPr lang="en-US" altLang="zh-CN" sz="1000">
                          <a:solidFill>
                            <a:schemeClr val="bg1"/>
                          </a:solidFill>
                          <a:latin typeface="微软雅黑" panose="020B0503020204020204" charset="-122"/>
                          <a:ea typeface="微软雅黑" panose="020B0503020204020204" charset="-122"/>
                          <a:sym typeface="+mn-ea"/>
                        </a:rPr>
                        <a:t>7</a:t>
                      </a:r>
                      <a:r>
                        <a:rPr lang="zh-CN" altLang="en-US" sz="1000">
                          <a:solidFill>
                            <a:schemeClr val="bg1"/>
                          </a:solidFill>
                          <a:latin typeface="微软雅黑" panose="020B0503020204020204" charset="-122"/>
                          <a:ea typeface="微软雅黑" panose="020B0503020204020204" charset="-122"/>
                          <a:sym typeface="+mn-ea"/>
                        </a:rPr>
                        <a:t>:</a:t>
                      </a:r>
                      <a:r>
                        <a:rPr lang="en-US" altLang="zh-CN" sz="1000">
                          <a:solidFill>
                            <a:schemeClr val="bg1"/>
                          </a:solidFill>
                          <a:latin typeface="微软雅黑" panose="020B0503020204020204" charset="-122"/>
                          <a:ea typeface="微软雅黑" panose="020B0503020204020204" charset="-122"/>
                          <a:sym typeface="+mn-ea"/>
                        </a:rPr>
                        <a:t>20</a:t>
                      </a:r>
                      <a:endParaRPr lang="en-US" altLang="zh-CN" sz="1000" b="0">
                        <a:solidFill>
                          <a:schemeClr val="bg1"/>
                        </a:solidFill>
                        <a:latin typeface="微软雅黑" panose="020B0503020204020204" charset="-122"/>
                        <a:ea typeface="微软雅黑" panose="020B0503020204020204" charset="-122"/>
                        <a:sym typeface="+mn-ea"/>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000" b="0">
                          <a:solidFill>
                            <a:schemeClr val="bg1"/>
                          </a:solidFill>
                          <a:latin typeface="Arial" panose="020B0604020202020204" pitchFamily="34" charset="0"/>
                          <a:ea typeface="微软雅黑" panose="020B0503020204020204" charset="-122"/>
                        </a:rPr>
                        <a:t>晚宴开始</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动态视频</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暖场音乐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000" b="0">
                          <a:solidFill>
                            <a:schemeClr val="bg1"/>
                          </a:solidFill>
                          <a:latin typeface="Arial" panose="020B0604020202020204" pitchFamily="34" charset="0"/>
                          <a:ea typeface="微软雅黑" panose="020B0503020204020204" charset="-122"/>
                        </a:rPr>
                        <a:t>无</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408940">
                <a:tc>
                  <a:txBody>
                    <a:bodyPr/>
                    <a:lstStyle/>
                    <a:p>
                      <a:pPr algn="ctr">
                        <a:buClrTx/>
                        <a:buSzTx/>
                        <a:buFontTx/>
                        <a:buNone/>
                      </a:pPr>
                      <a:r>
                        <a:rPr lang="en-US" altLang="zh-CN" sz="1000" b="0">
                          <a:solidFill>
                            <a:schemeClr val="bg1"/>
                          </a:solidFill>
                          <a:latin typeface="Arial" panose="020B0604020202020204" pitchFamily="34" charset="0"/>
                          <a:ea typeface="微软雅黑" panose="020B0503020204020204" charset="-122"/>
                        </a:rPr>
                        <a:t>9</a:t>
                      </a:r>
                      <a:endParaRPr lang="en-US" altLang="zh-CN" sz="1000" b="0">
                        <a:solidFill>
                          <a:schemeClr val="bg1"/>
                        </a:solidFill>
                        <a:latin typeface="Arial" panose="020B0604020202020204" pitchFamily="34" charset="0"/>
                        <a:ea typeface="微软雅黑" panose="020B0503020204020204" charset="-122"/>
                      </a:endParaRPr>
                    </a:p>
                  </a:txBody>
                  <a:tcPr marL="12700" marR="12700" marT="12700" anchor="ct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sym typeface="+mn-ea"/>
                        </a:rPr>
                        <a:t>1</a:t>
                      </a:r>
                      <a:r>
                        <a:rPr lang="en-US" altLang="zh-CN" sz="1000">
                          <a:solidFill>
                            <a:schemeClr val="bg1"/>
                          </a:solidFill>
                          <a:latin typeface="微软雅黑" panose="020B0503020204020204" charset="-122"/>
                          <a:ea typeface="微软雅黑" panose="020B0503020204020204" charset="-122"/>
                          <a:sym typeface="+mn-ea"/>
                        </a:rPr>
                        <a:t>7</a:t>
                      </a:r>
                      <a:r>
                        <a:rPr lang="zh-CN" altLang="en-US" sz="1000">
                          <a:solidFill>
                            <a:schemeClr val="bg1"/>
                          </a:solidFill>
                          <a:latin typeface="微软雅黑" panose="020B0503020204020204" charset="-122"/>
                          <a:ea typeface="微软雅黑" panose="020B0503020204020204" charset="-122"/>
                          <a:sym typeface="+mn-ea"/>
                        </a:rPr>
                        <a:t>:</a:t>
                      </a:r>
                      <a:r>
                        <a:rPr lang="en-US" altLang="zh-CN" sz="1000">
                          <a:solidFill>
                            <a:schemeClr val="bg1"/>
                          </a:solidFill>
                          <a:latin typeface="微软雅黑" panose="020B0503020204020204" charset="-122"/>
                          <a:ea typeface="微软雅黑" panose="020B0503020204020204" charset="-122"/>
                          <a:sym typeface="+mn-ea"/>
                        </a:rPr>
                        <a:t>30</a:t>
                      </a:r>
                      <a:endParaRPr lang="zh-CN" altLang="en-US" sz="1000" b="0">
                        <a:solidFill>
                          <a:schemeClr val="bg1"/>
                        </a:solidFill>
                        <a:latin typeface="微软雅黑" panose="020B0503020204020204" charset="-122"/>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zh-CN" altLang="en-US" sz="1000" b="0">
                          <a:solidFill>
                            <a:schemeClr val="bg1"/>
                          </a:solidFill>
                          <a:latin typeface="Arial" panose="020B0604020202020204" pitchFamily="34" charset="0"/>
                          <a:ea typeface="微软雅黑" panose="020B0503020204020204" charset="-122"/>
                        </a:rPr>
                        <a:t>节目演出</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动态视频</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舞台灯光音乐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chemeClr val="bg1"/>
                          </a:solidFill>
                          <a:latin typeface="Arial" panose="020B0604020202020204" pitchFamily="34" charset="0"/>
                          <a:ea typeface="微软雅黑" panose="020B0503020204020204" charset="-122"/>
                        </a:rPr>
                        <a:t>节目音乐</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altLang="en-US" sz="1000" b="0">
                          <a:solidFill>
                            <a:schemeClr val="bg1"/>
                          </a:solidFill>
                          <a:latin typeface="Arial" panose="020B0604020202020204" pitchFamily="34" charset="0"/>
                          <a:ea typeface="微软雅黑" panose="020B0503020204020204" charset="-122"/>
                        </a:rPr>
                        <a:t>话筒</a:t>
                      </a:r>
                      <a:endParaRPr lang="zh-CN" altLang="en-US" sz="1000" b="0">
                        <a:solidFill>
                          <a:schemeClr val="bg1"/>
                        </a:solidFill>
                        <a:latin typeface="Arial" panose="020B0604020202020204" pitchFamily="34" charset="0"/>
                        <a:ea typeface="微软雅黑" panose="020B0503020204020204" charset="-122"/>
                      </a:endParaRPr>
                    </a:p>
                  </a:txBody>
                  <a:tcPr marL="12700" marR="12700" marT="12700" anchor="ct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8"/>
          <p:cNvPicPr>
            <a:picLocks noChangeAspect="1"/>
          </p:cNvPicPr>
          <p:nvPr/>
        </p:nvPicPr>
        <p:blipFill>
          <a:blip r:embed="rId1"/>
          <a:stretch>
            <a:fillRect/>
          </a:stretch>
        </p:blipFill>
        <p:spPr>
          <a:xfrm>
            <a:off x="6350" y="17145"/>
            <a:ext cx="9137650" cy="5144770"/>
          </a:xfrm>
          <a:prstGeom prst="rect">
            <a:avLst/>
          </a:prstGeom>
        </p:spPr>
      </p:pic>
      <p:graphicFrame>
        <p:nvGraphicFramePr>
          <p:cNvPr id="2" name="表格 1"/>
          <p:cNvGraphicFramePr/>
          <p:nvPr>
            <p:custDataLst>
              <p:tags r:id="rId2"/>
            </p:custDataLst>
          </p:nvPr>
        </p:nvGraphicFramePr>
        <p:xfrm>
          <a:off x="675640" y="1078230"/>
          <a:ext cx="7108825" cy="490855"/>
        </p:xfrm>
        <a:graphic>
          <a:graphicData uri="http://schemas.openxmlformats.org/drawingml/2006/table">
            <a:tbl>
              <a:tblPr firstRow="1" bandRow="1">
                <a:tableStyleId>{5C22544A-7EE6-4342-B048-85BDC9FD1C3A}</a:tableStyleId>
              </a:tblPr>
              <a:tblGrid>
                <a:gridCol w="881380"/>
                <a:gridCol w="1312545"/>
                <a:gridCol w="1657350"/>
                <a:gridCol w="3257550"/>
              </a:tblGrid>
              <a:tr h="246380">
                <a:tc>
                  <a:txBody>
                    <a:bodyPr/>
                    <a:lstStyle/>
                    <a:p>
                      <a:pPr algn="ctr">
                        <a:buClrTx/>
                        <a:buSzTx/>
                        <a:buFontTx/>
                        <a:buNone/>
                      </a:pPr>
                      <a:r>
                        <a:rPr lang="en-US" altLang="zh-CN" sz="1000" b="0">
                          <a:solidFill>
                            <a:schemeClr val="bg1"/>
                          </a:solidFill>
                          <a:latin typeface="微软雅黑" panose="020B0503020204020204" charset="-122"/>
                          <a:ea typeface="微软雅黑" panose="020B0503020204020204" charset="-122"/>
                        </a:rPr>
                        <a:t>序号</a:t>
                      </a:r>
                      <a:endParaRPr lang="en-US" altLang="zh-CN"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en-US" altLang="zh-CN" sz="1000" b="0">
                          <a:solidFill>
                            <a:schemeClr val="bg1"/>
                          </a:solidFill>
                          <a:latin typeface="微软雅黑" panose="020B0503020204020204" charset="-122"/>
                          <a:ea typeface="微软雅黑" panose="020B0503020204020204" charset="-122"/>
                        </a:rPr>
                        <a:t>地点</a:t>
                      </a:r>
                      <a:endParaRPr lang="en-US" altLang="zh-CN"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en-US" altLang="zh-CN" sz="1000" b="0">
                          <a:solidFill>
                            <a:schemeClr val="bg1"/>
                          </a:solidFill>
                          <a:latin typeface="微软雅黑" panose="020B0503020204020204" charset="-122"/>
                          <a:ea typeface="微软雅黑" panose="020B0503020204020204" charset="-122"/>
                        </a:rPr>
                        <a:t>项目</a:t>
                      </a:r>
                      <a:endParaRPr lang="en-US" altLang="zh-CN"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en-US" altLang="zh-CN" sz="1000" b="0">
                          <a:solidFill>
                            <a:schemeClr val="bg1"/>
                          </a:solidFill>
                          <a:latin typeface="微软雅黑" panose="020B0503020204020204" charset="-122"/>
                          <a:ea typeface="微软雅黑" panose="020B0503020204020204" charset="-122"/>
                        </a:rPr>
                        <a:t>内容</a:t>
                      </a:r>
                      <a:endParaRPr lang="en-US" altLang="zh-CN"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44475">
                <a:tc>
                  <a:txBody>
                    <a:bodyPr/>
                    <a:lstStyle/>
                    <a:p>
                      <a:pPr algn="ctr">
                        <a:buNone/>
                      </a:pPr>
                      <a:r>
                        <a:rPr lang="en-US" altLang="zh-CN" sz="1000">
                          <a:solidFill>
                            <a:schemeClr val="bg1"/>
                          </a:solidFill>
                          <a:latin typeface="微软雅黑" panose="020B0503020204020204" charset="-122"/>
                          <a:ea typeface="微软雅黑" panose="020B0503020204020204" charset="-122"/>
                        </a:rPr>
                        <a:t>1</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None/>
                      </a:pPr>
                      <a:r>
                        <a:rPr lang="zh-CN" altLang="en-US" sz="1000">
                          <a:solidFill>
                            <a:schemeClr val="bg1"/>
                          </a:solidFill>
                          <a:latin typeface="微软雅黑" panose="020B0503020204020204" charset="-122"/>
                          <a:ea typeface="微软雅黑" panose="020B0503020204020204" charset="-122"/>
                        </a:rPr>
                        <a:t>舞台大屏幕</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None/>
                      </a:pPr>
                      <a:r>
                        <a:rPr lang="zh-CN" altLang="en-US" sz="1000">
                          <a:solidFill>
                            <a:schemeClr val="bg1"/>
                          </a:solidFill>
                          <a:latin typeface="微软雅黑" panose="020B0503020204020204" charset="-122"/>
                          <a:ea typeface="微软雅黑" panose="020B0503020204020204" charset="-122"/>
                        </a:rPr>
                        <a:t>沙画表演</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None/>
                      </a:pPr>
                      <a:r>
                        <a:rPr lang="zh-CN" altLang="en-US" sz="1000">
                          <a:solidFill>
                            <a:schemeClr val="bg1"/>
                          </a:solidFill>
                          <a:latin typeface="微软雅黑" panose="020B0503020204020204" charset="-122"/>
                          <a:ea typeface="微软雅黑" panose="020B0503020204020204" charset="-122"/>
                        </a:rPr>
                        <a:t>以非遗与酒为故事线进行沙画表演</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5" name="图片 4" descr="5220eb8d13d07544eb9553a5b1f0059"/>
          <p:cNvPicPr>
            <a:picLocks noChangeAspect="1"/>
          </p:cNvPicPr>
          <p:nvPr/>
        </p:nvPicPr>
        <p:blipFill>
          <a:blip r:embed="rId3"/>
          <a:srcRect t="11889" r="3661" b="43506"/>
          <a:stretch>
            <a:fillRect/>
          </a:stretch>
        </p:blipFill>
        <p:spPr>
          <a:xfrm>
            <a:off x="732790" y="1663700"/>
            <a:ext cx="3305810" cy="3313430"/>
          </a:xfrm>
          <a:prstGeom prst="rect">
            <a:avLst/>
          </a:prstGeom>
        </p:spPr>
      </p:pic>
      <p:pic>
        <p:nvPicPr>
          <p:cNvPr id="6" name="图片 5" descr="11bb3f362300c366860143c6f30bf14"/>
          <p:cNvPicPr>
            <a:picLocks noChangeAspect="1"/>
          </p:cNvPicPr>
          <p:nvPr/>
        </p:nvPicPr>
        <p:blipFill>
          <a:blip r:embed="rId4"/>
          <a:srcRect t="12877" r="4249" b="62975"/>
          <a:stretch>
            <a:fillRect/>
          </a:stretch>
        </p:blipFill>
        <p:spPr>
          <a:xfrm>
            <a:off x="4204970" y="2733040"/>
            <a:ext cx="4004310" cy="2186305"/>
          </a:xfrm>
          <a:prstGeom prst="rect">
            <a:avLst/>
          </a:prstGeom>
        </p:spPr>
      </p:pic>
      <p:sp>
        <p:nvSpPr>
          <p:cNvPr id="7" name="文本框 6"/>
          <p:cNvSpPr txBox="1"/>
          <p:nvPr/>
        </p:nvSpPr>
        <p:spPr>
          <a:xfrm>
            <a:off x="4276725" y="1826260"/>
            <a:ext cx="3551555" cy="706755"/>
          </a:xfrm>
          <a:prstGeom prst="rect">
            <a:avLst/>
          </a:prstGeom>
          <a:noFill/>
        </p:spPr>
        <p:txBody>
          <a:bodyPr wrap="square" rtlCol="0">
            <a:spAutoFit/>
          </a:bodyPr>
          <a:lstStyle/>
          <a:p>
            <a:r>
              <a:rPr lang="zh-CN" altLang="en-US" sz="1000">
                <a:solidFill>
                  <a:schemeClr val="bg1"/>
                </a:solidFill>
                <a:latin typeface="微软雅黑" panose="020B0503020204020204" charset="-122"/>
                <a:ea typeface="微软雅黑" panose="020B0503020204020204" charset="-122"/>
              </a:rPr>
              <a:t>沙画的表演形式无声但感染力却是非常强大的，一场加上纯音乐的沙画表演可以把在场观众代入一个沉浸式的氛围中，现场沙画围绕着非遗与酒的故事先进行表演，渲染着非遗文化的博大精深，加之酒的融入引出活动的中心点。</a:t>
            </a:r>
            <a:endParaRPr lang="zh-CN" altLang="en-US" sz="100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3" name="图片 2" descr="PPT-08"/>
          <p:cNvPicPr>
            <a:picLocks noChangeAspect="1"/>
          </p:cNvPicPr>
          <p:nvPr/>
        </p:nvPicPr>
        <p:blipFill>
          <a:blip r:embed="rId1"/>
          <a:stretch>
            <a:fillRect/>
          </a:stretch>
        </p:blipFill>
        <p:spPr>
          <a:xfrm>
            <a:off x="-1905" y="16510"/>
            <a:ext cx="9137650" cy="5144770"/>
          </a:xfrm>
          <a:prstGeom prst="rect">
            <a:avLst/>
          </a:prstGeom>
        </p:spPr>
      </p:pic>
      <p:pic>
        <p:nvPicPr>
          <p:cNvPr id="7" name="图片 6"/>
          <p:cNvPicPr>
            <a:picLocks noChangeAspect="1"/>
          </p:cNvPicPr>
          <p:nvPr/>
        </p:nvPicPr>
        <p:blipFill>
          <a:blip r:embed="rId2"/>
          <a:stretch>
            <a:fillRect/>
          </a:stretch>
        </p:blipFill>
        <p:spPr>
          <a:xfrm>
            <a:off x="1523365" y="1613535"/>
            <a:ext cx="2479040" cy="3364865"/>
          </a:xfrm>
          <a:prstGeom prst="rect">
            <a:avLst/>
          </a:prstGeom>
        </p:spPr>
      </p:pic>
      <p:graphicFrame>
        <p:nvGraphicFramePr>
          <p:cNvPr id="2" name="表格 1"/>
          <p:cNvGraphicFramePr/>
          <p:nvPr>
            <p:custDataLst>
              <p:tags r:id="rId3"/>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312545"/>
                <a:gridCol w="16573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2</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主持人开场</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主持人亮相，介绍重点嘉宾及活动概要，欢迎来宾莅临现场</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4" name="图片 3" descr="ad3139c4243c1dd7b951a4212f74fe5"/>
          <p:cNvPicPr>
            <a:picLocks noChangeAspect="1"/>
          </p:cNvPicPr>
          <p:nvPr/>
        </p:nvPicPr>
        <p:blipFill>
          <a:blip r:embed="rId4"/>
          <a:srcRect l="-321" t="12025" r="3046" b="58568"/>
          <a:stretch>
            <a:fillRect/>
          </a:stretch>
        </p:blipFill>
        <p:spPr>
          <a:xfrm>
            <a:off x="4212590" y="2505075"/>
            <a:ext cx="3373120" cy="2207260"/>
          </a:xfrm>
          <a:prstGeom prst="rect">
            <a:avLst/>
          </a:prstGeom>
        </p:spPr>
      </p:pic>
      <p:sp>
        <p:nvSpPr>
          <p:cNvPr id="8" name="文本框 7"/>
          <p:cNvSpPr txBox="1"/>
          <p:nvPr/>
        </p:nvSpPr>
        <p:spPr>
          <a:xfrm>
            <a:off x="4212590" y="1801495"/>
            <a:ext cx="3551555" cy="553085"/>
          </a:xfrm>
          <a:prstGeom prst="rect">
            <a:avLst/>
          </a:prstGeom>
          <a:noFill/>
        </p:spPr>
        <p:txBody>
          <a:bodyPr wrap="square" rtlCol="0">
            <a:spAutoFit/>
          </a:bodyPr>
          <a:lstStyle/>
          <a:p>
            <a:r>
              <a:rPr lang="zh-CN" altLang="en-US" sz="1000">
                <a:solidFill>
                  <a:schemeClr val="bg1"/>
                </a:solidFill>
                <a:latin typeface="微软雅黑" panose="020B0503020204020204" charset="-122"/>
                <a:ea typeface="微软雅黑" panose="020B0503020204020204" charset="-122"/>
              </a:rPr>
              <a:t>主持人推荐</a:t>
            </a:r>
            <a:endParaRPr lang="zh-CN" altLang="en-US" sz="1000">
              <a:solidFill>
                <a:schemeClr val="bg1"/>
              </a:solidFill>
              <a:latin typeface="微软雅黑" panose="020B0503020204020204" charset="-122"/>
              <a:ea typeface="微软雅黑" panose="020B0503020204020204" charset="-122"/>
            </a:endParaRPr>
          </a:p>
          <a:p>
            <a:endParaRPr lang="zh-CN" altLang="en-US" sz="1000">
              <a:solidFill>
                <a:schemeClr val="bg1"/>
              </a:solidFill>
              <a:latin typeface="微软雅黑" panose="020B0503020204020204" charset="-122"/>
              <a:ea typeface="微软雅黑" panose="020B0503020204020204" charset="-122"/>
            </a:endParaRPr>
          </a:p>
          <a:p>
            <a:endParaRPr lang="zh-CN" altLang="en-US" sz="100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pic>
        <p:nvPicPr>
          <p:cNvPr id="3" name="图片 2" descr="10d3ac75320bb3a711a704538d38a98"/>
          <p:cNvPicPr>
            <a:picLocks noChangeAspect="1"/>
          </p:cNvPicPr>
          <p:nvPr/>
        </p:nvPicPr>
        <p:blipFill>
          <a:blip r:embed="rId2"/>
          <a:srcRect l="9934" r="7576" b="7659"/>
          <a:stretch>
            <a:fillRect/>
          </a:stretch>
        </p:blipFill>
        <p:spPr>
          <a:xfrm>
            <a:off x="2330450" y="1590675"/>
            <a:ext cx="4596130" cy="3477895"/>
          </a:xfrm>
          <a:prstGeom prst="rect">
            <a:avLst/>
          </a:prstGeom>
        </p:spPr>
      </p:pic>
      <p:graphicFrame>
        <p:nvGraphicFramePr>
          <p:cNvPr id="5" name="表格 4"/>
          <p:cNvGraphicFramePr/>
          <p:nvPr>
            <p:custDataLst>
              <p:tags r:id="rId3"/>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312545"/>
                <a:gridCol w="16573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3</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领导讲话</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结合本次活动内容发表讲话</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graphicFrame>
        <p:nvGraphicFramePr>
          <p:cNvPr id="5" name="表格 4"/>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312545"/>
                <a:gridCol w="16573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4</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舞台大屏幕</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产品介绍视频播放</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对本次产品进行视频形式播放讲解，了解产品灵感来源</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7" name="图片 6" descr="b3c6ce060d35cebf2ca82c166930238"/>
          <p:cNvPicPr>
            <a:picLocks noChangeAspect="1"/>
          </p:cNvPicPr>
          <p:nvPr/>
        </p:nvPicPr>
        <p:blipFill>
          <a:blip r:embed="rId3"/>
          <a:srcRect l="7387" t="12089" r="18751" b="8223"/>
          <a:stretch>
            <a:fillRect/>
          </a:stretch>
        </p:blipFill>
        <p:spPr>
          <a:xfrm>
            <a:off x="4730750" y="1888490"/>
            <a:ext cx="3203575" cy="2593340"/>
          </a:xfrm>
          <a:prstGeom prst="rect">
            <a:avLst/>
          </a:prstGeom>
        </p:spPr>
      </p:pic>
      <p:pic>
        <p:nvPicPr>
          <p:cNvPr id="6" name="图片 5" descr="eac81b1c37588696e012b151a112ef9"/>
          <p:cNvPicPr>
            <a:picLocks noChangeAspect="1"/>
          </p:cNvPicPr>
          <p:nvPr/>
        </p:nvPicPr>
        <p:blipFill>
          <a:blip r:embed="rId4"/>
          <a:srcRect r="7402" b="7433"/>
          <a:stretch>
            <a:fillRect/>
          </a:stretch>
        </p:blipFill>
        <p:spPr>
          <a:xfrm>
            <a:off x="1090295" y="1970405"/>
            <a:ext cx="3396615" cy="2428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graphicFrame>
        <p:nvGraphicFramePr>
          <p:cNvPr id="5" name="表格 4"/>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312545"/>
                <a:gridCol w="16573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5</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产品走秀展示</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以模特走秀展示的新产品系列酒正式亮相</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6" name="图片 5" descr="546dd5e5b6e2b1b3f8c91761cd5aa76"/>
          <p:cNvPicPr>
            <a:picLocks noChangeAspect="1"/>
          </p:cNvPicPr>
          <p:nvPr/>
        </p:nvPicPr>
        <p:blipFill>
          <a:blip r:embed="rId3"/>
          <a:srcRect t="6469" r="2037" b="9519"/>
          <a:stretch>
            <a:fillRect/>
          </a:stretch>
        </p:blipFill>
        <p:spPr>
          <a:xfrm>
            <a:off x="5052060" y="1628775"/>
            <a:ext cx="2732405" cy="3515360"/>
          </a:xfrm>
          <a:prstGeom prst="rect">
            <a:avLst/>
          </a:prstGeom>
        </p:spPr>
      </p:pic>
      <p:pic>
        <p:nvPicPr>
          <p:cNvPr id="7" name="图片 6" descr="f6a7fa2163acb3639c302f352479943"/>
          <p:cNvPicPr>
            <a:picLocks noChangeAspect="1"/>
          </p:cNvPicPr>
          <p:nvPr/>
        </p:nvPicPr>
        <p:blipFill>
          <a:blip r:embed="rId4"/>
          <a:srcRect l="20984" r="13811" b="19729"/>
          <a:stretch>
            <a:fillRect/>
          </a:stretch>
        </p:blipFill>
        <p:spPr>
          <a:xfrm>
            <a:off x="1074420" y="1974215"/>
            <a:ext cx="3861435" cy="2673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graphicFrame>
        <p:nvGraphicFramePr>
          <p:cNvPr id="3" name="表格 2"/>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312545"/>
                <a:gridCol w="16573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6</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新品试饮</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邀请嘉宾上场进行试饮点评</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6" name="图片 5" descr="c30fa07ba3e929ebea5a6934fb1a9a2"/>
          <p:cNvPicPr>
            <a:picLocks noChangeAspect="1"/>
          </p:cNvPicPr>
          <p:nvPr/>
        </p:nvPicPr>
        <p:blipFill>
          <a:blip r:embed="rId3"/>
          <a:srcRect l="26279" b="9782"/>
          <a:stretch>
            <a:fillRect/>
          </a:stretch>
        </p:blipFill>
        <p:spPr>
          <a:xfrm>
            <a:off x="2513965" y="1668780"/>
            <a:ext cx="4029075" cy="3286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20955"/>
            <a:ext cx="9271635" cy="5220335"/>
          </a:xfrm>
          <a:prstGeom prst="rect">
            <a:avLst/>
          </a:prstGeom>
        </p:spPr>
      </p:pic>
      <p:graphicFrame>
        <p:nvGraphicFramePr>
          <p:cNvPr id="3" name="表格 2"/>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312545"/>
                <a:gridCol w="16573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43840">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7</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非遗年画赠送仪式</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邀请八大非遗年画作家上台为企业赠送年画祝福</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5" name="图片 4" descr="6ebe77d5897db2805f94ddab292839d"/>
          <p:cNvPicPr>
            <a:picLocks noChangeAspect="1"/>
          </p:cNvPicPr>
          <p:nvPr/>
        </p:nvPicPr>
        <p:blipFill>
          <a:blip r:embed="rId3"/>
          <a:srcRect l="12079" t="11580" r="6066" b="63000"/>
          <a:stretch>
            <a:fillRect/>
          </a:stretch>
        </p:blipFill>
        <p:spPr>
          <a:xfrm>
            <a:off x="165100" y="1716405"/>
            <a:ext cx="4341495" cy="2918460"/>
          </a:xfrm>
          <a:prstGeom prst="rect">
            <a:avLst/>
          </a:prstGeom>
        </p:spPr>
      </p:pic>
      <p:pic>
        <p:nvPicPr>
          <p:cNvPr id="6" name="图片 5" descr="72cc42136ff6cb480f261a210d78c3d"/>
          <p:cNvPicPr>
            <a:picLocks noChangeAspect="1"/>
          </p:cNvPicPr>
          <p:nvPr/>
        </p:nvPicPr>
        <p:blipFill>
          <a:blip r:embed="rId4"/>
          <a:srcRect t="12198" r="4570" b="62963"/>
          <a:stretch>
            <a:fillRect/>
          </a:stretch>
        </p:blipFill>
        <p:spPr>
          <a:xfrm>
            <a:off x="4564380" y="3055620"/>
            <a:ext cx="2267585" cy="1277620"/>
          </a:xfrm>
          <a:prstGeom prst="rect">
            <a:avLst/>
          </a:prstGeom>
        </p:spPr>
      </p:pic>
      <p:pic>
        <p:nvPicPr>
          <p:cNvPr id="7" name="图片 6" descr="53c6e1f36fc68940f79b9fabcf4451b"/>
          <p:cNvPicPr>
            <a:picLocks noChangeAspect="1"/>
          </p:cNvPicPr>
          <p:nvPr/>
        </p:nvPicPr>
        <p:blipFill>
          <a:blip r:embed="rId5"/>
          <a:srcRect l="9995" t="11914" r="9968" b="63025"/>
          <a:stretch>
            <a:fillRect/>
          </a:stretch>
        </p:blipFill>
        <p:spPr>
          <a:xfrm>
            <a:off x="6889750" y="3049905"/>
            <a:ext cx="1901825" cy="1289050"/>
          </a:xfrm>
          <a:prstGeom prst="rect">
            <a:avLst/>
          </a:prstGeom>
        </p:spPr>
      </p:pic>
      <p:sp>
        <p:nvSpPr>
          <p:cNvPr id="8" name="文本框 7"/>
          <p:cNvSpPr txBox="1"/>
          <p:nvPr/>
        </p:nvSpPr>
        <p:spPr>
          <a:xfrm>
            <a:off x="4635500" y="1813560"/>
            <a:ext cx="3264535" cy="860425"/>
          </a:xfrm>
          <a:prstGeom prst="rect">
            <a:avLst/>
          </a:prstGeom>
          <a:noFill/>
        </p:spPr>
        <p:txBody>
          <a:bodyPr wrap="square" rtlCol="0">
            <a:spAutoFit/>
          </a:bodyPr>
          <a:lstStyle/>
          <a:p>
            <a:r>
              <a:rPr lang="en-US" altLang="zh-CN" sz="1000">
                <a:latin typeface="微软雅黑" panose="020B0503020204020204" charset="-122"/>
                <a:ea typeface="微软雅黑" panose="020B0503020204020204" charset="-122"/>
              </a:rPr>
              <a:t>       </a:t>
            </a:r>
            <a:r>
              <a:rPr lang="zh-CN" altLang="en-US" sz="1000">
                <a:solidFill>
                  <a:schemeClr val="bg1"/>
                </a:solidFill>
                <a:latin typeface="微软雅黑" panose="020B0503020204020204" charset="-122"/>
                <a:ea typeface="微软雅黑" panose="020B0503020204020204" charset="-122"/>
              </a:rPr>
              <a:t>邀请非遗年画作家上台为企业赠送非遗年画，非遗年画与酒结合离不开这些文化艺术家的传承与帮助，八位艺术家再次表达对企业的美好祝福，同时也可以很好的宣传非遗文化，将传承与保护的意识潜移默化进大家的心里。</a:t>
            </a:r>
            <a:endParaRPr lang="zh-CN" altLang="en-US" sz="100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0" y="0"/>
            <a:ext cx="9271635" cy="5220335"/>
          </a:xfrm>
          <a:prstGeom prst="rect">
            <a:avLst/>
          </a:prstGeom>
        </p:spPr>
      </p:pic>
      <p:graphicFrame>
        <p:nvGraphicFramePr>
          <p:cNvPr id="3" name="表格 2"/>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147445"/>
                <a:gridCol w="18224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8</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舞蹈节目表演</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以《以酒会友》为主题，表演非遗与酒舞蹈剧</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5" name="图片 4" descr="0e3e60ebb2d908296f8b7f217f7fcc9"/>
          <p:cNvPicPr>
            <a:picLocks noChangeAspect="1"/>
          </p:cNvPicPr>
          <p:nvPr/>
        </p:nvPicPr>
        <p:blipFill>
          <a:blip r:embed="rId3"/>
          <a:srcRect l="8402" r="9294" b="7437"/>
          <a:stretch>
            <a:fillRect/>
          </a:stretch>
        </p:blipFill>
        <p:spPr>
          <a:xfrm>
            <a:off x="1023620" y="1693545"/>
            <a:ext cx="3366770" cy="2524125"/>
          </a:xfrm>
          <a:prstGeom prst="rect">
            <a:avLst/>
          </a:prstGeom>
        </p:spPr>
      </p:pic>
      <p:pic>
        <p:nvPicPr>
          <p:cNvPr id="6" name="图片 5" descr="821c1efb46f0b2e82d38876f9fcc8a5"/>
          <p:cNvPicPr>
            <a:picLocks noChangeAspect="1"/>
          </p:cNvPicPr>
          <p:nvPr/>
        </p:nvPicPr>
        <p:blipFill>
          <a:blip r:embed="rId4"/>
          <a:srcRect l="4564" r="6556" b="8718"/>
          <a:stretch>
            <a:fillRect/>
          </a:stretch>
        </p:blipFill>
        <p:spPr>
          <a:xfrm>
            <a:off x="4493260" y="2642235"/>
            <a:ext cx="3548380" cy="2430145"/>
          </a:xfrm>
          <a:prstGeom prst="rect">
            <a:avLst/>
          </a:prstGeom>
        </p:spPr>
      </p:pic>
      <p:sp>
        <p:nvSpPr>
          <p:cNvPr id="7" name="文本框 6"/>
          <p:cNvSpPr txBox="1"/>
          <p:nvPr/>
        </p:nvSpPr>
        <p:spPr>
          <a:xfrm>
            <a:off x="4635500" y="1813560"/>
            <a:ext cx="3264535" cy="553085"/>
          </a:xfrm>
          <a:prstGeom prst="rect">
            <a:avLst/>
          </a:prstGeom>
          <a:noFill/>
        </p:spPr>
        <p:txBody>
          <a:bodyPr wrap="square" rtlCol="0">
            <a:spAutoFit/>
          </a:bodyPr>
          <a:lstStyle/>
          <a:p>
            <a:r>
              <a:rPr lang="en-US" altLang="zh-CN" sz="1000">
                <a:latin typeface="微软雅黑" panose="020B0503020204020204" charset="-122"/>
                <a:ea typeface="微软雅黑" panose="020B0503020204020204" charset="-122"/>
              </a:rPr>
              <a:t>       </a:t>
            </a:r>
            <a:r>
              <a:rPr lang="zh-CN" altLang="en-US" sz="1000">
                <a:solidFill>
                  <a:schemeClr val="bg1"/>
                </a:solidFill>
                <a:latin typeface="微软雅黑" panose="020B0503020204020204" charset="-122"/>
                <a:ea typeface="微软雅黑" panose="020B0503020204020204" charset="-122"/>
              </a:rPr>
              <a:t>《以酒会友》围绕非遗与酒活动主题编排的民族舞表演，表演时舞蹈演员身着民族服饰，与酒文化相结合绽放舞台魅力。</a:t>
            </a:r>
            <a:endParaRPr lang="zh-CN" altLang="en-US" sz="100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graphicFrame>
        <p:nvGraphicFramePr>
          <p:cNvPr id="3" name="表格 2"/>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147445"/>
                <a:gridCol w="18224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9</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舞蹈表演</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川剧变脸表演可与现场观众进行互动，展示非遗文化魅力</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pic>
        <p:nvPicPr>
          <p:cNvPr id="4" name="图片 3" descr="93d7dff55e008416e3c3409d43235ba"/>
          <p:cNvPicPr>
            <a:picLocks noChangeAspect="1"/>
          </p:cNvPicPr>
          <p:nvPr/>
        </p:nvPicPr>
        <p:blipFill>
          <a:blip r:embed="rId3"/>
          <a:srcRect t="12333" r="1523" b="57802"/>
          <a:stretch>
            <a:fillRect/>
          </a:stretch>
        </p:blipFill>
        <p:spPr>
          <a:xfrm>
            <a:off x="3124200" y="1634490"/>
            <a:ext cx="5109210" cy="3353435"/>
          </a:xfrm>
          <a:prstGeom prst="rect">
            <a:avLst/>
          </a:prstGeom>
        </p:spPr>
      </p:pic>
      <p:sp>
        <p:nvSpPr>
          <p:cNvPr id="7" name="文本框 6"/>
          <p:cNvSpPr txBox="1"/>
          <p:nvPr/>
        </p:nvSpPr>
        <p:spPr>
          <a:xfrm>
            <a:off x="680085" y="1722120"/>
            <a:ext cx="2325370" cy="1168400"/>
          </a:xfrm>
          <a:prstGeom prst="rect">
            <a:avLst/>
          </a:prstGeom>
          <a:noFill/>
        </p:spPr>
        <p:txBody>
          <a:bodyPr wrap="square" rtlCol="0">
            <a:spAutoFit/>
          </a:bodyPr>
          <a:lstStyle/>
          <a:p>
            <a:r>
              <a:rPr lang="en-US" altLang="zh-CN" sz="1000">
                <a:latin typeface="微软雅黑" panose="020B0503020204020204" charset="-122"/>
                <a:ea typeface="微软雅黑" panose="020B0503020204020204" charset="-122"/>
              </a:rPr>
              <a:t>       </a:t>
            </a:r>
            <a:r>
              <a:rPr lang="zh-CN" altLang="en-US" sz="1000">
                <a:solidFill>
                  <a:schemeClr val="bg1"/>
                </a:solidFill>
                <a:latin typeface="微软雅黑" panose="020B0503020204020204" charset="-122"/>
                <a:ea typeface="微软雅黑" panose="020B0503020204020204" charset="-122"/>
              </a:rPr>
              <a:t>川剧变脸也是非遗文化中不可缺少遗失的一部分，在晚宴表演中加入变脸表演，展示非遗的魅力，突出本次活动的重要意义，表演者可以台上台下自由走动，根据现场情况与来宾进行互动交流，增加整个晚宴的氛围，是气氛活跃起来。</a:t>
            </a:r>
            <a:endParaRPr lang="zh-CN" altLang="en-US" sz="100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14" name="矩形 13"/>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pic>
        <p:nvPicPr>
          <p:cNvPr id="2" name="图片 1" descr="PPT-07"/>
          <p:cNvPicPr>
            <a:picLocks noChangeAspect="1"/>
          </p:cNvPicPr>
          <p:nvPr/>
        </p:nvPicPr>
        <p:blipFill>
          <a:blip r:embed="rId1"/>
          <a:stretch>
            <a:fillRect/>
          </a:stretch>
        </p:blipFill>
        <p:spPr>
          <a:xfrm>
            <a:off x="-1905" y="0"/>
            <a:ext cx="9271635" cy="5220335"/>
          </a:xfrm>
          <a:prstGeom prst="rect">
            <a:avLst/>
          </a:prstGeom>
        </p:spPr>
      </p:pic>
      <p:graphicFrame>
        <p:nvGraphicFramePr>
          <p:cNvPr id="3" name="表格 2"/>
          <p:cNvGraphicFramePr/>
          <p:nvPr>
            <p:custDataLst>
              <p:tags r:id="rId2"/>
            </p:custDataLst>
          </p:nvPr>
        </p:nvGraphicFramePr>
        <p:xfrm>
          <a:off x="722630" y="1043305"/>
          <a:ext cx="7510780" cy="494665"/>
        </p:xfrm>
        <a:graphic>
          <a:graphicData uri="http://schemas.openxmlformats.org/drawingml/2006/table">
            <a:tbl>
              <a:tblPr firstRow="1" bandRow="1">
                <a:tableStyleId>{5C22544A-7EE6-4342-B048-85BDC9FD1C3A}</a:tableStyleId>
              </a:tblPr>
              <a:tblGrid>
                <a:gridCol w="881380"/>
                <a:gridCol w="1147445"/>
                <a:gridCol w="1822450"/>
                <a:gridCol w="3659505"/>
              </a:tblGrid>
              <a:tr h="250825">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序号</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地点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项目</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b="0">
                          <a:solidFill>
                            <a:schemeClr val="bg1"/>
                          </a:solidFill>
                          <a:latin typeface="微软雅黑" panose="020B0503020204020204" charset="-122"/>
                          <a:ea typeface="微软雅黑" panose="020B0503020204020204" charset="-122"/>
                        </a:rPr>
                        <a:t>内容</a:t>
                      </a:r>
                      <a:endParaRPr lang="zh-CN" altLang="en-US" sz="1000" b="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r h="224155">
                <a:tc>
                  <a:txBody>
                    <a:bodyPr/>
                    <a:lstStyle/>
                    <a:p>
                      <a:pPr algn="ctr">
                        <a:buClrTx/>
                        <a:buSzTx/>
                        <a:buFontTx/>
                        <a:buNone/>
                      </a:pPr>
                      <a:r>
                        <a:rPr lang="en-US" altLang="zh-CN" sz="1000">
                          <a:solidFill>
                            <a:schemeClr val="bg1"/>
                          </a:solidFill>
                          <a:latin typeface="微软雅黑" panose="020B0503020204020204" charset="-122"/>
                          <a:ea typeface="微软雅黑" panose="020B0503020204020204" charset="-122"/>
                        </a:rPr>
                        <a:t>10</a:t>
                      </a:r>
                      <a:endParaRPr lang="en-US" altLang="zh-CN"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舞台</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舞蹈表演</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c>
                  <a:txBody>
                    <a:bodyPr/>
                    <a:lstStyle/>
                    <a:p>
                      <a:pPr algn="ctr">
                        <a:buClrTx/>
                        <a:buSzTx/>
                        <a:buFontTx/>
                        <a:buNone/>
                      </a:pPr>
                      <a:r>
                        <a:rPr lang="zh-CN" altLang="en-US" sz="1000">
                          <a:solidFill>
                            <a:schemeClr val="bg1"/>
                          </a:solidFill>
                          <a:latin typeface="微软雅黑" panose="020B0503020204020204" charset="-122"/>
                          <a:ea typeface="微软雅黑" panose="020B0503020204020204" charset="-122"/>
                        </a:rPr>
                        <a:t>表演曲目《酒家》</a:t>
                      </a:r>
                      <a:endParaRPr lang="zh-CN" altLang="en-US" sz="1000">
                        <a:solidFill>
                          <a:schemeClr val="bg1"/>
                        </a:solidFill>
                        <a:latin typeface="微软雅黑" panose="020B0503020204020204" charset="-122"/>
                        <a:ea typeface="微软雅黑" panose="020B0503020204020204" charset="-122"/>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982625"/>
                    </a:solidFill>
                  </a:tcPr>
                </a:tc>
              </a:tr>
            </a:tbl>
          </a:graphicData>
        </a:graphic>
      </p:graphicFrame>
      <p:sp>
        <p:nvSpPr>
          <p:cNvPr id="7" name="文本框 6"/>
          <p:cNvSpPr txBox="1"/>
          <p:nvPr/>
        </p:nvSpPr>
        <p:spPr>
          <a:xfrm>
            <a:off x="852805" y="1951990"/>
            <a:ext cx="2325370" cy="860425"/>
          </a:xfrm>
          <a:prstGeom prst="rect">
            <a:avLst/>
          </a:prstGeom>
          <a:noFill/>
        </p:spPr>
        <p:txBody>
          <a:bodyPr wrap="square" rtlCol="0">
            <a:spAutoFit/>
          </a:bodyPr>
          <a:lstStyle/>
          <a:p>
            <a:r>
              <a:rPr lang="en-US" altLang="zh-CN" sz="1000">
                <a:latin typeface="微软雅黑" panose="020B0503020204020204" charset="-122"/>
                <a:ea typeface="微软雅黑" panose="020B0503020204020204" charset="-122"/>
              </a:rPr>
              <a:t>       </a:t>
            </a:r>
            <a:r>
              <a:rPr lang="zh-CN" altLang="en-US" sz="1000">
                <a:solidFill>
                  <a:schemeClr val="bg1"/>
                </a:solidFill>
                <a:latin typeface="微软雅黑" panose="020B0503020204020204" charset="-122"/>
                <a:ea typeface="微软雅黑" panose="020B0503020204020204" charset="-122"/>
                <a:sym typeface="+mn-ea"/>
              </a:rPr>
              <a:t>舞蹈演员身着汉服，</a:t>
            </a:r>
            <a:r>
              <a:rPr lang="zh-CN" altLang="en-US" sz="1000">
                <a:solidFill>
                  <a:schemeClr val="bg1"/>
                </a:solidFill>
                <a:latin typeface="微软雅黑" panose="020B0503020204020204" charset="-122"/>
                <a:ea typeface="微软雅黑" panose="020B0503020204020204" charset="-122"/>
              </a:rPr>
              <a:t>融合本次活动主题表演《酒家》曲目，体现出对传统艺术的赞赏， 使整个活动现场基调一致，</a:t>
            </a:r>
            <a:r>
              <a:rPr lang="zh-CN" altLang="en-US" sz="1000">
                <a:solidFill>
                  <a:schemeClr val="bg1"/>
                </a:solidFill>
                <a:latin typeface="微软雅黑" panose="020B0503020204020204" charset="-122"/>
                <a:ea typeface="微软雅黑" panose="020B0503020204020204" charset="-122"/>
                <a:sym typeface="+mn-ea"/>
              </a:rPr>
              <a:t>曲调婉转动听，</a:t>
            </a:r>
            <a:r>
              <a:rPr lang="zh-CN" altLang="en-US" sz="1000">
                <a:solidFill>
                  <a:schemeClr val="bg1"/>
                </a:solidFill>
                <a:latin typeface="微软雅黑" panose="020B0503020204020204" charset="-122"/>
                <a:ea typeface="微软雅黑" panose="020B0503020204020204" charset="-122"/>
              </a:rPr>
              <a:t>活跃晚宴氛围。</a:t>
            </a:r>
            <a:endParaRPr lang="zh-CN" altLang="en-US" sz="1000">
              <a:solidFill>
                <a:schemeClr val="bg1"/>
              </a:solidFill>
              <a:latin typeface="微软雅黑" panose="020B0503020204020204" charset="-122"/>
              <a:ea typeface="微软雅黑" panose="020B0503020204020204" charset="-122"/>
            </a:endParaRPr>
          </a:p>
        </p:txBody>
      </p:sp>
      <p:pic>
        <p:nvPicPr>
          <p:cNvPr id="8" name="图片 7" descr="6b01902c9c2c1828f7c1c2d54f629a9"/>
          <p:cNvPicPr>
            <a:picLocks noChangeAspect="1"/>
          </p:cNvPicPr>
          <p:nvPr/>
        </p:nvPicPr>
        <p:blipFill>
          <a:blip r:embed="rId3"/>
          <a:srcRect l="9624" t="15473" r="13812" b="4952"/>
          <a:stretch>
            <a:fillRect/>
          </a:stretch>
        </p:blipFill>
        <p:spPr>
          <a:xfrm>
            <a:off x="3583305" y="1748155"/>
            <a:ext cx="4341495" cy="30073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5" name="矩形 4"/>
          <p:cNvSpPr/>
          <p:nvPr/>
        </p:nvSpPr>
        <p:spPr>
          <a:xfrm>
            <a:off x="-1870" y="291"/>
            <a:ext cx="9145600" cy="5178219"/>
          </a:xfrm>
          <a:prstGeom prst="rect">
            <a:avLst/>
          </a:prstGeom>
          <a:solidFill>
            <a:srgbClr val="98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 name="图片 2"/>
          <p:cNvPicPr>
            <a:picLocks noChangeAspect="1"/>
          </p:cNvPicPr>
          <p:nvPr/>
        </p:nvPicPr>
        <p:blipFill>
          <a:blip r:embed="rId1"/>
          <a:stretch>
            <a:fillRect/>
          </a:stretch>
        </p:blipFill>
        <p:spPr>
          <a:xfrm>
            <a:off x="-1905" y="0"/>
            <a:ext cx="9146540" cy="51498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sld>
</file>

<file path=ppt/tags/tag1.xml><?xml version="1.0" encoding="utf-8"?>
<p:tagLst xmlns:p="http://schemas.openxmlformats.org/presentationml/2006/main">
  <p:tag name="KSO_WM_UNIT_PLACING_PICTURE_USER_VIEWPORT" val="{&quot;height&quot;:5102,&quot;width&quot;:9062}"/>
</p:tagLst>
</file>

<file path=ppt/tags/tag2.xml><?xml version="1.0" encoding="utf-8"?>
<p:tagLst xmlns:p="http://schemas.openxmlformats.org/presentationml/2006/main">
  <p:tag name="KSO_WM_UNIT_TABLE_BEAUTIFY" val="smartTable{5ab4e45d-269c-4861-a034-ffb6f300fc11}"/>
  <p:tag name="TABLE_ENDDRAG_ORIGIN_RECT" val="656*262"/>
  <p:tag name="TABLE_ENDDRAG_RECT" val="41*97*657*262"/>
</p:tagLst>
</file>

<file path=ppt/tags/tag3.xml><?xml version="1.0" encoding="utf-8"?>
<p:tagLst xmlns:p="http://schemas.openxmlformats.org/presentationml/2006/main">
  <p:tag name="KSO_WM_UNIT_TABLE_BEAUTIFY" val="smartTable{30fcda60-97f6-47ee-b0fc-97d111e23cf3}"/>
  <p:tag name="TABLE_ENDDRAG_ORIGIN_RECT" val="688*306"/>
  <p:tag name="TABLE_ENDDRAG_RECT" val="212*142*688*306"/>
</p:tagLst>
</file>

<file path=ppt/tags/tag4.xml><?xml version="1.0" encoding="utf-8"?>
<p:tagLst xmlns:p="http://schemas.openxmlformats.org/presentationml/2006/main">
  <p:tag name="KSO_WM_UNIT_TABLE_BEAUTIFY" val="smartTable{22dfc297-8294-41e4-ba4d-429ca76c6e96}"/>
</p:tagLst>
</file>

<file path=ppt/tags/tag5.xml><?xml version="1.0" encoding="utf-8"?>
<p:tagLst xmlns:p="http://schemas.openxmlformats.org/presentationml/2006/main">
  <p:tag name="KSO_WM_UNIT_TABLE_BEAUTIFY" val="smartTable{22dfc297-8294-41e4-ba4d-429ca76c6e96}"/>
</p:tagLst>
</file>

<file path=ppt/tags/tag6.xml><?xml version="1.0" encoding="utf-8"?>
<p:tagLst xmlns:p="http://schemas.openxmlformats.org/presentationml/2006/main">
  <p:tag name="KSO_WM_UNIT_TABLE_BEAUTIFY" val="smartTable{22dfc297-8294-41e4-ba4d-429ca76c6e96}"/>
</p:tagLst>
</file>

<file path=ppt/tags/tag7.xml><?xml version="1.0" encoding="utf-8"?>
<p:tagLst xmlns:p="http://schemas.openxmlformats.org/presentationml/2006/main">
  <p:tag name="KSO_WM_UNIT_TABLE_BEAUTIFY" val="smartTable{22dfc297-8294-41e4-ba4d-429ca76c6e96}"/>
</p:tagLst>
</file>

<file path=ppt/tags/tag8.xml><?xml version="1.0" encoding="utf-8"?>
<p:tagLst xmlns:p="http://schemas.openxmlformats.org/presentationml/2006/main">
  <p:tag name="KSO_WM_UNIT_TABLE_BEAUTIFY" val="smartTable{22dfc297-8294-41e4-ba4d-429ca76c6e96}"/>
</p:tagLst>
</file>

<file path=ppt/tags/tag9.xml><?xml version="1.0" encoding="utf-8"?>
<p:tagLst xmlns:p="http://schemas.openxmlformats.org/presentationml/2006/main">
  <p:tag name="KSO_WM_UNIT_TABLE_BEAUTIFY" val="smartTable{22dfc297-8294-41e4-ba4d-429ca76c6e96}"/>
</p:tagLst>
</file>

<file path=ppt/tags/tag10.xml><?xml version="1.0" encoding="utf-8"?>
<p:tagLst xmlns:p="http://schemas.openxmlformats.org/presentationml/2006/main">
  <p:tag name="KSO_WM_UNIT_TABLE_BEAUTIFY" val="smartTable{22dfc297-8294-41e4-ba4d-429ca76c6e96}"/>
</p:tagLst>
</file>

<file path=ppt/tags/tag11.xml><?xml version="1.0" encoding="utf-8"?>
<p:tagLst xmlns:p="http://schemas.openxmlformats.org/presentationml/2006/main">
  <p:tag name="KSO_WM_UNIT_TABLE_BEAUTIFY" val="smartTable{22dfc297-8294-41e4-ba4d-429ca76c6e96}"/>
</p:tagLst>
</file>

<file path=ppt/tags/tag12.xml><?xml version="1.0" encoding="utf-8"?>
<p:tagLst xmlns:p="http://schemas.openxmlformats.org/presentationml/2006/main">
  <p:tag name="KSO_WM_UNIT_TABLE_BEAUTIFY" val="smartTable{22dfc297-8294-41e4-ba4d-429ca76c6e96}"/>
</p:tagLst>
</file>

<file path=ppt/tags/tag13.xml><?xml version="1.0" encoding="utf-8"?>
<p:tagLst xmlns:p="http://schemas.openxmlformats.org/presentationml/2006/main">
  <p:tag name="KSO_WM_UNIT_TABLE_BEAUTIFY" val="smartTable{22dfc297-8294-41e4-ba4d-429ca76c6e96}"/>
</p:tagLst>
</file>

<file path=ppt/tags/tag14.xml><?xml version="1.0" encoding="utf-8"?>
<p:tagLst xmlns:p="http://schemas.openxmlformats.org/presentationml/2006/main">
  <p:tag name="ISPRING_PRESENTATION_TITLE" val="通用产品介绍"/>
  <p:tag name="KSO_WPP_MARK_KEY" val="59898644-baeb-4294-b0fb-dd25cbfeadb6"/>
  <p:tag name="COMMONDATA" val="eyJoZGlkIjoiYTZmNjcyMWQ4NWZkZGVmNGIzZDY5ZmY0ODc1ODExYWEifQ=="/>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2732</Words>
  <PresentationFormat>全屏显示(16:9)</PresentationFormat>
  <Paragraphs>570</Paragraphs>
  <Slides>68</Slides>
  <Notes>68</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68</vt:i4>
      </vt:variant>
    </vt:vector>
  </HeadingPairs>
  <TitlesOfParts>
    <vt:vector size="78" baseType="lpstr">
      <vt:lpstr>Arial</vt:lpstr>
      <vt:lpstr>宋体</vt:lpstr>
      <vt:lpstr>Wingdings</vt:lpstr>
      <vt:lpstr>微软雅黑</vt:lpstr>
      <vt:lpstr>等线</vt:lpstr>
      <vt:lpstr>Arial Unicode MS</vt:lpstr>
      <vt:lpstr>等线 Light</vt:lpstr>
      <vt:lpstr>经典粗仿黑</vt:lpstr>
      <vt:lpstr>黑体</vt:lpstr>
      <vt:lpstr>ppt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2019-02-25T05:30:00Z</dcterms:created>
  <dcterms:modified xsi:type="dcterms:W3CDTF">2023-01-26T15:27:31Z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69A1F5C4EA834F14AC07E611B770EC44</vt:lpwstr>
  </property>
  <property fmtid="{D5CDD505-2E9C-101B-9397-08002B2CF9AE}" pid="3" name="KSOProductBuildVer">
    <vt:lpwstr>2052-11.1.0.13703</vt:lpwstr>
  </property>
  <property fmtid="{D5CDD505-2E9C-101B-9397-08002B2CF9AE}" pid="4" name="NXPowerLiteLastOptimized">
    <vt:lpwstr>3649942</vt:lpwstr>
  </property>
  <property fmtid="{D5CDD505-2E9C-101B-9397-08002B2CF9AE}" pid="5" name="NXPowerLiteSettings">
    <vt:lpwstr>C700052003A000</vt:lpwstr>
  </property>
  <property fmtid="{D5CDD505-2E9C-101B-9397-08002B2CF9AE}" pid="6" name="NXPowerLiteVersion">
    <vt:lpwstr>D8.0.2</vt:lpwstr>
  </property>
</Properties>
</file>