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3"/>
    <p:sldMasterId id="2147483673" r:id="rId4"/>
    <p:sldMasterId id="2147483685" r:id="rId5"/>
    <p:sldMasterId id="2147483697" r:id="rId6"/>
  </p:sldMasterIdLst>
  <p:notesMasterIdLst>
    <p:notesMasterId r:id="rId13"/>
  </p:notesMasterIdLst>
  <p:sldIdLst>
    <p:sldId id="260" r:id="rId7"/>
    <p:sldId id="261" r:id="rId8"/>
    <p:sldId id="299" r:id="rId9"/>
    <p:sldId id="264" r:id="rId10"/>
    <p:sldId id="258" r:id="rId11"/>
    <p:sldId id="259" r:id="rId12"/>
    <p:sldId id="284" r:id="rId14"/>
    <p:sldId id="267" r:id="rId15"/>
    <p:sldId id="269" r:id="rId16"/>
    <p:sldId id="285" r:id="rId17"/>
    <p:sldId id="266" r:id="rId18"/>
    <p:sldId id="270" r:id="rId19"/>
    <p:sldId id="286" r:id="rId20"/>
    <p:sldId id="278" r:id="rId21"/>
    <p:sldId id="272" r:id="rId22"/>
    <p:sldId id="287" r:id="rId23"/>
    <p:sldId id="288" r:id="rId24"/>
    <p:sldId id="277" r:id="rId25"/>
    <p:sldId id="271" r:id="rId26"/>
    <p:sldId id="289" r:id="rId27"/>
    <p:sldId id="273" r:id="rId28"/>
    <p:sldId id="290" r:id="rId29"/>
    <p:sldId id="291" r:id="rId30"/>
    <p:sldId id="292" r:id="rId31"/>
    <p:sldId id="279" r:id="rId32"/>
    <p:sldId id="293" r:id="rId33"/>
    <p:sldId id="275" r:id="rId34"/>
    <p:sldId id="294" r:id="rId35"/>
    <p:sldId id="295" r:id="rId36"/>
    <p:sldId id="296" r:id="rId37"/>
    <p:sldId id="298" r:id="rId38"/>
  </p:sldIdLst>
  <p:sldSz cx="12192000" cy="6858000"/>
  <p:notesSz cx="6858000" cy="9144000"/>
  <p:embeddedFontLst>
    <p:embeddedFont>
      <p:font typeface="微软雅黑" panose="020B0503020204020204" charset="-122"/>
      <p:regular r:id="rId43"/>
    </p:embeddedFont>
    <p:embeddedFont>
      <p:font typeface="等线" panose="02010600030101010101" charset="-122"/>
      <p:regular r:id="rId44"/>
    </p:embeddedFont>
    <p:embeddedFont>
      <p:font typeface="Bauhaus 93" panose="04030905020B02020C02" pitchFamily="82" charset="0"/>
      <p:regular r:id="rId45"/>
    </p:embeddedFont>
    <p:embeddedFont>
      <p:font typeface="Dotum" panose="020B0600000101010101" pitchFamily="34" charset="-127"/>
      <p:regular r:id="rId46"/>
    </p:embeddedFont>
    <p:embeddedFont>
      <p:font typeface="Microsoft JhengHei UI Light" panose="020B0304030504040204" charset="-120"/>
      <p:regular r:id="rId47"/>
    </p:embeddedFont>
    <p:embeddedFont>
      <p:font typeface="方正兰亭超细黑简体" panose="02000000000000000000" pitchFamily="2" charset="-122"/>
      <p:regular r:id="rId48"/>
    </p:embeddedFont>
    <p:embeddedFont>
      <p:font typeface="等线 Light" panose="02010600030101010101" charset="-122"/>
      <p:regular r:id="rId49"/>
    </p:embeddedFont>
  </p:embeddedFontLst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9CE"/>
    <a:srgbClr val="FDD6D5"/>
    <a:srgbClr val="FDF5DA"/>
    <a:srgbClr val="FBBCCD"/>
    <a:srgbClr val="EF7C9B"/>
    <a:srgbClr val="FFCDCD"/>
    <a:srgbClr val="EF7E9C"/>
    <a:srgbClr val="FF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135" d="100"/>
          <a:sy n="135" d="100"/>
        </p:scale>
        <p:origin x="144" y="558"/>
      </p:cViewPr>
      <p:guideLst>
        <p:guide orient="horz" pos="2160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0" Type="http://schemas.openxmlformats.org/officeDocument/2006/relationships/tags" Target="tags/tag73.xml"/><Relationship Id="rId5" Type="http://schemas.openxmlformats.org/officeDocument/2006/relationships/slideMaster" Target="slideMasters/slideMaster4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39" Type="http://schemas.openxmlformats.org/officeDocument/2006/relationships/presProps" Target="presProps.xml"/><Relationship Id="rId38" Type="http://schemas.openxmlformats.org/officeDocument/2006/relationships/slide" Target="slides/slide31.xml"/><Relationship Id="rId37" Type="http://schemas.openxmlformats.org/officeDocument/2006/relationships/slide" Target="slides/slide30.xml"/><Relationship Id="rId36" Type="http://schemas.openxmlformats.org/officeDocument/2006/relationships/slide" Target="slides/slide29.xml"/><Relationship Id="rId35" Type="http://schemas.openxmlformats.org/officeDocument/2006/relationships/slide" Target="slides/slide28.xml"/><Relationship Id="rId34" Type="http://schemas.openxmlformats.org/officeDocument/2006/relationships/slide" Target="slides/slide27.xml"/><Relationship Id="rId33" Type="http://schemas.openxmlformats.org/officeDocument/2006/relationships/slide" Target="slides/slide26.xml"/><Relationship Id="rId32" Type="http://schemas.openxmlformats.org/officeDocument/2006/relationships/slide" Target="slides/slide25.xml"/><Relationship Id="rId31" Type="http://schemas.openxmlformats.org/officeDocument/2006/relationships/slide" Target="slides/slide24.xml"/><Relationship Id="rId30" Type="http://schemas.openxmlformats.org/officeDocument/2006/relationships/slide" Target="slides/slide23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2.xml"/><Relationship Id="rId28" Type="http://schemas.openxmlformats.org/officeDocument/2006/relationships/slide" Target="slides/slide21.xml"/><Relationship Id="rId27" Type="http://schemas.openxmlformats.org/officeDocument/2006/relationships/slide" Target="slides/slide20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171482-9235-4EA1-AEB0-FA7640ADB70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72BAC-C17D-424C-8A71-FF1FB188940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69882" y="1296000"/>
            <a:ext cx="10852237" cy="5041355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930" y="3808730"/>
            <a:ext cx="10852237" cy="624845"/>
          </a:xfrm>
        </p:spPr>
        <p:txBody>
          <a:bodyPr lIns="101600" tIns="38100" rIns="63500" bIns="38100" anchor="t" anchorCtr="0">
            <a:noAutofit/>
          </a:bodyPr>
          <a:lstStyle>
            <a:lvl1pPr>
              <a:defRPr sz="3600" b="0" u="none" strike="noStrike" kern="1200" cap="none" spc="300" normalizeH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69925" y="4511675"/>
            <a:ext cx="10852237" cy="1077985"/>
          </a:xfrm>
        </p:spPr>
        <p:txBody>
          <a:bodyPr lIns="101600" tIns="38100" rIns="76200" bIns="38100">
            <a:no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238877" y="1296000"/>
            <a:ext cx="5283242" cy="5040000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69882" y="432000"/>
            <a:ext cx="10852237" cy="64800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69930" y="1296000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69925" y="1789043"/>
            <a:ext cx="5283200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296000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789043"/>
            <a:ext cx="5283242" cy="455223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1296000"/>
            <a:ext cx="5283242" cy="504000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1296000"/>
            <a:ext cx="5283242" cy="50400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EFD9D74-47D9-4702-A33C-335B63B48DBF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ABC47A4-756D-490B-A52F-7D9E2C9FC05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2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indent="0" eaLnBrk="1" fontAlgn="auto" latinLnBrk="0" hangingPunct="1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69930" y="952508"/>
            <a:ext cx="10852237" cy="50400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669882" y="2588281"/>
            <a:ext cx="10852237" cy="899167"/>
          </a:xfrm>
        </p:spPr>
        <p:txBody>
          <a:bodyPr vert="horz" lIns="101600" tIns="38100" rIns="25400" bIns="381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5400" b="0" i="0" u="none" strike="noStrike" kern="1200" cap="none" spc="600" normalizeH="0" baseline="0" noProof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F288E0-7875-42C4-84C8-98DBBD3BF4D2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D9BB5D0-35E4-459D-AEF3-FE4D7C45CC1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669882" y="2588281"/>
            <a:ext cx="10852237" cy="899167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669882" y="3566160"/>
            <a:ext cx="10852237" cy="950984"/>
          </a:xfrm>
        </p:spPr>
        <p:txBody>
          <a:bodyPr lIns="101600" tIns="38100" rIns="76200" bIns="3810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1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6" Type="http://schemas.openxmlformats.org/officeDocument/2006/relationships/theme" Target="../theme/theme5.xml"/><Relationship Id="rId5" Type="http://schemas.openxmlformats.org/officeDocument/2006/relationships/tags" Target="../tags/tag70.xml"/><Relationship Id="rId4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FF"/>
            </a:gs>
            <a:gs pos="100000">
              <a:srgbClr val="DCDCD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69882" y="432000"/>
            <a:ext cx="10852237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/>
          <a:p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69882" y="1296000"/>
            <a:ext cx="10852237" cy="50400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60FBDFE-C587-4B4C-A407-44438C67B59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9AE70B2-8BF9-45C0-BB95-33D1B9D3A85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1F08EE5-E43F-4C5D-86F5-408F5A5404D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464088D-A89A-4AEF-A992-AF99508C1C8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altLang="zh-CN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C08A21B6-B0B6-4477-B1B1-8B3DE86AD8F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86F00E2-50B3-42DA-B7B5-D34271C6F6F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SO_TEMPLATE" hidden="1"/>
          <p:cNvSpPr/>
          <p:nvPr>
            <p:custDataLst>
              <p:tags r:id="rId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1.jpeg"/><Relationship Id="rId1" Type="http://schemas.openxmlformats.org/officeDocument/2006/relationships/tags" Target="../tags/tag7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1.xml"/><Relationship Id="rId1" Type="http://schemas.openxmlformats.org/officeDocument/2006/relationships/image" Target="../media/image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1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7.xml"/><Relationship Id="rId1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6.xml"/><Relationship Id="rId1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9.xml"/><Relationship Id="rId1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7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-45720" y="0"/>
            <a:ext cx="1223835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-46355" y="0"/>
            <a:ext cx="12239625" cy="6858000"/>
          </a:xfrm>
          <a:prstGeom prst="rect">
            <a:avLst/>
          </a:prstGeom>
          <a:gradFill>
            <a:gsLst>
              <a:gs pos="0">
                <a:srgbClr val="FDF5DA"/>
              </a:gs>
              <a:gs pos="74000">
                <a:srgbClr val="FBC9CE">
                  <a:alpha val="45000"/>
                </a:srgbClr>
              </a:gs>
              <a:gs pos="61000">
                <a:srgbClr val="FDD6D5">
                  <a:alpha val="60000"/>
                </a:srgbClr>
              </a:gs>
              <a:gs pos="100000">
                <a:srgbClr val="FBBCCD">
                  <a:alpha val="29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65350" y="4634828"/>
            <a:ext cx="5835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kern="1200" cap="all" spc="0" normalizeH="0" baseline="0" noProof="0" dirty="0">
                <a:solidFill>
                  <a:srgbClr val="EF7C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典黑（非商用）超粗体" pitchFamily="50" charset="-122"/>
                <a:ea typeface="造字工房典黑（非商用）超粗体" pitchFamily="50" charset="-122"/>
              </a:rPr>
              <a:t>LOVE</a:t>
            </a:r>
            <a:endParaRPr kumimoji="0" lang="en-US" altLang="zh-CN" sz="9600" b="1" i="0" kern="1200" cap="all" spc="0" normalizeH="0" baseline="0" noProof="0" dirty="0">
              <a:solidFill>
                <a:srgbClr val="EF7C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典黑（非商用）超粗体" pitchFamily="50" charset="-122"/>
              <a:ea typeface="造字工房典黑（非商用）超粗体" pitchFamily="5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5350" y="3914123"/>
            <a:ext cx="1590996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indent="0" algn="dist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noProof="0" dirty="0">
                <a:solidFill>
                  <a:srgbClr val="EF7C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恋爱指南</a:t>
            </a:r>
            <a:endParaRPr kumimoji="0" lang="zh-CN" altLang="en-US" b="1" i="0" kern="1200" cap="none" spc="0" normalizeH="0" baseline="0" noProof="0" dirty="0">
              <a:solidFill>
                <a:srgbClr val="EF7C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等线" panose="02010600030101010101" charset="-122"/>
              <a:ea typeface="等线" panose="02010600030101010101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53143" y="3733826"/>
            <a:ext cx="150320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23274" y="1116092"/>
            <a:ext cx="2291080" cy="26460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600" cap="all" dirty="0">
                <a:solidFill>
                  <a:srgbClr val="EF7C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典黑（非商用）超粗体" pitchFamily="50" charset="-122"/>
                <a:ea typeface="造字工房典黑（非商用）超粗体" pitchFamily="50" charset="-122"/>
              </a:rPr>
              <a:t>浪</a:t>
            </a:r>
            <a:endParaRPr lang="zh-CN" altLang="en-US" sz="16600" cap="all" dirty="0">
              <a:solidFill>
                <a:srgbClr val="EF7C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典黑（非商用）超粗体" pitchFamily="50" charset="-122"/>
              <a:ea typeface="造字工房典黑（非商用）超粗体" pitchFamily="50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2827803" y="2066821"/>
            <a:ext cx="45719" cy="1445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800" cap="all" dirty="0">
                <a:solidFill>
                  <a:srgbClr val="EF7C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细圆简体" panose="02010601030101010101" pitchFamily="65" charset="-122"/>
                <a:ea typeface="方正细圆简体" panose="02010601030101010101" pitchFamily="65" charset="-122"/>
              </a:rPr>
              <a:t>漫</a:t>
            </a:r>
            <a:endParaRPr lang="zh-CN" altLang="en-US" sz="8800" cap="all" dirty="0">
              <a:solidFill>
                <a:srgbClr val="EF7C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细圆简体" panose="02010601030101010101" pitchFamily="65" charset="-122"/>
              <a:ea typeface="方正细圆简体" panose="02010601030101010101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2120" y="3375514"/>
            <a:ext cx="3535680" cy="14452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800" cap="all" dirty="0">
                <a:solidFill>
                  <a:srgbClr val="EF7C9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造字工房典黑（非商用）超粗体" pitchFamily="50" charset="-122"/>
                <a:ea typeface="造字工房典黑（非商用）超粗体" pitchFamily="50" charset="-122"/>
              </a:rPr>
              <a:t>不打烊</a:t>
            </a:r>
            <a:endParaRPr lang="zh-CN" altLang="en-US" sz="8800" cap="all" dirty="0">
              <a:solidFill>
                <a:srgbClr val="EF7C9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造字工房典黑（非商用）超粗体" pitchFamily="50" charset="-122"/>
              <a:ea typeface="造字工房典黑（非商用）超粗体" pitchFamily="50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400800" y="5267725"/>
            <a:ext cx="579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98854" y="3888475"/>
            <a:ext cx="881888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一份</a:t>
            </a:r>
            <a:r>
              <a:rPr kumimoji="0" lang="zh-CN" altLang="en-US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关于</a:t>
            </a:r>
            <a:r>
              <a:rPr lang="zh-CN" altLang="en-US" sz="4000" kern="100" noProof="0" dirty="0">
                <a:solidFill>
                  <a:prstClr val="black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七夕</a:t>
            </a:r>
            <a:r>
              <a:rPr kumimoji="0" lang="en-US" altLang="zh-CN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“</a:t>
            </a:r>
            <a:r>
              <a:rPr lang="zh-CN" altLang="en-US" sz="4000" kern="100" dirty="0">
                <a:solidFill>
                  <a:prstClr val="black"/>
                </a:solidFill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恋爱</a:t>
            </a:r>
            <a:r>
              <a:rPr kumimoji="0" lang="zh-CN" altLang="zh-CN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指南</a:t>
            </a:r>
            <a:r>
              <a:rPr kumimoji="0" lang="en-US" altLang="zh-CN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”</a:t>
            </a:r>
            <a:r>
              <a:rPr kumimoji="0" lang="zh-CN" altLang="en-US" sz="4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纤黑简体" panose="03000509000000000000" pitchFamily="65" charset="-122"/>
                <a:ea typeface="方正兰亭纤黑简体" panose="03000509000000000000" pitchFamily="65" charset="-122"/>
                <a:cs typeface="Times New Roman" panose="02020603050405020304" pitchFamily="18" charset="0"/>
              </a:rPr>
              <a:t>请注意查收</a:t>
            </a:r>
            <a:endParaRPr kumimoji="0" lang="zh-CN" altLang="zh-CN" sz="4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方正兰亭纤黑简体" panose="03000509000000000000" pitchFamily="65" charset="-122"/>
              <a:ea typeface="方正兰亭纤黑简体" panose="03000509000000000000" pitchFamily="65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33142" y="826098"/>
            <a:ext cx="737737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3900" cap="all" dirty="0">
                <a:solidFill>
                  <a:srgbClr val="EE4277"/>
                </a:solidFill>
                <a:latin typeface="Bauhaus 93" panose="04030905020B02020C02" pitchFamily="82" charset="0"/>
                <a:ea typeface="等线" panose="02010600030101010101" charset="-122"/>
              </a:rPr>
              <a:t>LOVE</a:t>
            </a:r>
            <a:endParaRPr kumimoji="0" lang="zh-CN" altLang="en-US" sz="23900" b="0" i="0" u="none" strike="noStrike" kern="1200" cap="all" spc="0" normalizeH="0" baseline="0" noProof="0" dirty="0">
              <a:ln>
                <a:noFill/>
              </a:ln>
              <a:solidFill>
                <a:srgbClr val="EE4277"/>
              </a:solidFill>
              <a:effectLst/>
              <a:uLnTx/>
              <a:uFillTx/>
              <a:latin typeface="Bauhaus 93" panose="04030905020B02020C02" pitchFamily="82" charset="0"/>
              <a:ea typeface="等线" panose="02010600030101010101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028968" y="4712476"/>
            <a:ext cx="81340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all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tum" panose="020B0600000101010101" pitchFamily="34" charset="-127"/>
                <a:ea typeface="Dotum" panose="020B0600000101010101" pitchFamily="34" charset="-127"/>
                <a:cs typeface="+mn-cs"/>
              </a:rPr>
              <a:t>Please find a love guide</a:t>
            </a:r>
            <a:endParaRPr kumimoji="0" lang="zh-CN" altLang="en-US" sz="1200" b="0" i="0" u="none" strike="noStrike" kern="1200" cap="all" spc="0" normalizeH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tum" panose="020B0600000101010101" pitchFamily="34" charset="-127"/>
              <a:ea typeface="Dotu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360489" y="2228669"/>
            <a:ext cx="9471022" cy="1200331"/>
            <a:chOff x="1582055" y="2423884"/>
            <a:chExt cx="9471022" cy="1200331"/>
          </a:xfrm>
        </p:grpSpPr>
        <p:sp>
          <p:nvSpPr>
            <p:cNvPr id="2" name="文本框 1"/>
            <p:cNvSpPr txBox="1"/>
            <p:nvPr/>
          </p:nvSpPr>
          <p:spPr>
            <a:xfrm>
              <a:off x="1582055" y="2423886"/>
              <a:ext cx="5123545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恋爱博物馆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088970" y="2423885"/>
              <a:ext cx="3048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×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857997" y="2423884"/>
              <a:ext cx="419508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地产项目</a:t>
              </a:r>
              <a:endParaRPr lang="zh-CN" alt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73542" y="3740328"/>
            <a:ext cx="11117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b="1" dirty="0">
                <a:latin typeface="微软雅黑" panose="020B0503020204020204" charset="-122"/>
                <a:ea typeface="微软雅黑" panose="020B0503020204020204" charset="-122"/>
              </a:rPr>
              <a:t>跨界联合过不一样的七夕</a:t>
            </a:r>
            <a:endParaRPr lang="zh-CN" altLang="en-US" sz="28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4514" y="0"/>
            <a:ext cx="12192000" cy="6858000"/>
          </a:xfrm>
          <a:prstGeom prst="rect">
            <a:avLst/>
          </a:prstGeom>
          <a:solidFill>
            <a:srgbClr val="EF7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86972" y="2417477"/>
            <a:ext cx="104648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3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打破常规，颠覆创新</a:t>
            </a:r>
            <a:r>
              <a:rPr kumimoji="0" lang="en-US" altLang="zh-CN" sz="36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;</a:t>
            </a:r>
            <a:endParaRPr kumimoji="0" lang="en-US" altLang="zh-CN" sz="36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用场景化营销方式，实现对于</a:t>
            </a: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传统节日营销</a:t>
            </a:r>
            <a:r>
              <a:rPr kumimoji="0" lang="zh-CN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的一次新定义。</a:t>
            </a:r>
            <a:endParaRPr kumimoji="0" lang="en-US" altLang="zh-CN" sz="2400" b="1" i="0" u="none" strike="noStrike" kern="1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以爱为主题，将艺术空间与项目特色结合，</a:t>
            </a:r>
            <a:endParaRPr lang="en-US" altLang="zh-CN" sz="2400" b="1" kern="1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在告白日，玩出不一样的浪漫；</a:t>
            </a:r>
            <a:endParaRPr lang="en-US" altLang="zh-CN" sz="2400" b="1" kern="1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为了你，为了</a:t>
            </a:r>
            <a:r>
              <a:rPr lang="en-US" altLang="zh-CN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TA</a:t>
            </a: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，展览爱情！</a:t>
            </a:r>
            <a:endParaRPr lang="en-US" altLang="zh-CN" sz="2400" b="1" kern="1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打造一所专属</a:t>
            </a:r>
            <a:r>
              <a:rPr lang="en-US" altLang="zh-CN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××</a:t>
            </a: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地产的“七夕恋爱博物馆”</a:t>
            </a:r>
            <a:endParaRPr lang="en-US" altLang="zh-CN" sz="2400" b="1" kern="1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kern="1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以节日之名，诠释生活浪漫！</a:t>
            </a:r>
            <a:endParaRPr lang="zh-CN" altLang="en-US" sz="2400" b="1" kern="10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4267201" y="910303"/>
            <a:ext cx="3904342" cy="1200329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 algn="ctr">
              <a:defRPr sz="2400" b="1">
                <a:latin typeface="Microsoft JhengHei UI Light" panose="020B0304030504040204" charset="-120"/>
                <a:ea typeface="Microsoft JhengHei UI Light" panose="020B0304030504040204" charset="-120"/>
                <a:cs typeface="Microsoft JhengHei UI Light" panose="020B0304030504040204" charset="-120"/>
                <a:sym typeface="Microsoft JhengHei UI Light" panose="020B0304030504040204" charset="-120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文悦古典明朝体 (非商业使用) W5" charset="-122"/>
              </a:rPr>
              <a:t>核</a:t>
            </a:r>
            <a:r>
              <a:rPr lang="zh-CN" altLang="en-US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文悦古典明朝体 (非商业使用) W5" charset="-122"/>
              </a:rPr>
              <a:t>心</a:t>
            </a:r>
            <a:r>
              <a:rPr lang="zh-CN" altLang="en-US" sz="72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文悦古典明朝体 (非商业使用) W5" charset="-122"/>
              </a:rPr>
              <a:t>思路</a:t>
            </a:r>
            <a:endParaRPr sz="72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文悦古典明朝体 (非商业使用) W5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933162" y="2235071"/>
            <a:ext cx="8296647" cy="205241"/>
            <a:chOff x="2925560" y="1510504"/>
            <a:chExt cx="8296647" cy="1351581"/>
          </a:xfrm>
        </p:grpSpPr>
        <p:sp>
          <p:nvSpPr>
            <p:cNvPr id="20" name="矩形 19"/>
            <p:cNvSpPr/>
            <p:nvPr/>
          </p:nvSpPr>
          <p:spPr>
            <a:xfrm>
              <a:off x="2925560" y="1511077"/>
              <a:ext cx="2779265" cy="1351008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663677" y="1511077"/>
              <a:ext cx="2779265" cy="1351008"/>
            </a:xfrm>
            <a:prstGeom prst="rect">
              <a:avLst/>
            </a:prstGeom>
            <a:solidFill>
              <a:srgbClr val="EDA5D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442942" y="1510504"/>
              <a:ext cx="2779265" cy="135100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35560" y="0"/>
            <a:ext cx="12227560" cy="6904990"/>
          </a:xfrm>
          <a:prstGeom prst="rect">
            <a:avLst/>
          </a:prstGeom>
          <a:solidFill>
            <a:srgbClr val="FF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60940" y="1064763"/>
            <a:ext cx="4562394" cy="120032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D2B17C"/>
                </a:solidFill>
              </a14:hiddenFill>
            </a:ext>
          </a:extLst>
        </p:spPr>
        <p:txBody>
          <a:bodyPr vert="horz"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文悦古典明朝体 (非商业使用) W5" charset="-122"/>
              </a:rPr>
              <a:t>活</a:t>
            </a: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文悦古典明朝体 (非商业使用) W5" charset="-122"/>
              </a:rPr>
              <a:t>动</a:t>
            </a:r>
            <a:r>
              <a:rPr kumimoji="0" lang="zh-CN" altLang="en-US" sz="7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文悦古典明朝体 (非商业使用) W5" charset="-122"/>
              </a:rPr>
              <a:t>营造</a:t>
            </a:r>
            <a:endParaRPr kumimoji="0" lang="zh-CN" altLang="en-US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文悦古典明朝体 (非商业使用) W5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50456" y="5589165"/>
            <a:ext cx="609108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爱情有</a:t>
            </a:r>
            <a:r>
              <a:rPr lang="en-US" altLang="zh-CN" sz="2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YOUNG</a:t>
            </a: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，我们的爱情不打烊</a:t>
            </a:r>
            <a:endParaRPr kumimoji="0" lang="zh-CN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902849" y="2411657"/>
            <a:ext cx="8350741" cy="1040838"/>
            <a:chOff x="3930913" y="1609257"/>
            <a:chExt cx="8350741" cy="1497561"/>
          </a:xfrm>
        </p:grpSpPr>
        <p:grpSp>
          <p:nvGrpSpPr>
            <p:cNvPr id="22" name="组合 21"/>
            <p:cNvGrpSpPr/>
            <p:nvPr/>
          </p:nvGrpSpPr>
          <p:grpSpPr>
            <a:xfrm>
              <a:off x="3930913" y="1686564"/>
              <a:ext cx="8296647" cy="1351581"/>
              <a:chOff x="2925560" y="1510504"/>
              <a:chExt cx="8296647" cy="135158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2925560" y="1511077"/>
                <a:ext cx="2779265" cy="1351008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663677" y="1511077"/>
                <a:ext cx="2779265" cy="1351008"/>
              </a:xfrm>
              <a:prstGeom prst="rect">
                <a:avLst/>
              </a:prstGeom>
              <a:solidFill>
                <a:srgbClr val="EDA5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8442942" y="1510504"/>
                <a:ext cx="2779265" cy="1351008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4063027" y="1609257"/>
              <a:ext cx="8218627" cy="1497561"/>
              <a:chOff x="218825" y="1675426"/>
              <a:chExt cx="8218627" cy="1497561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218825" y="1675426"/>
                <a:ext cx="2639082" cy="1461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6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方正兰亭超细黑简体" panose="02000000000000000000" pitchFamily="2" charset="-122"/>
                    <a:ea typeface="方正兰亭超细黑简体" panose="02000000000000000000" pitchFamily="2" charset="-122"/>
                  </a:rPr>
                  <a:t>打卡</a:t>
                </a:r>
                <a:endPara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+mn-cs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2680042" y="1675426"/>
                <a:ext cx="3002626" cy="1461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方正兰亭超细黑简体" panose="02000000000000000000" pitchFamily="2" charset="-122"/>
                    <a:ea typeface="方正兰亭超细黑简体" panose="02000000000000000000" pitchFamily="2" charset="-122"/>
                    <a:cs typeface="+mn-cs"/>
                  </a:rPr>
                  <a:t>浪漫</a:t>
                </a:r>
                <a:endPara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+mn-cs"/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376940" y="1711648"/>
                <a:ext cx="3060512" cy="1461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6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方正兰亭超细黑简体" panose="02000000000000000000" pitchFamily="2" charset="-122"/>
                    <a:ea typeface="方正兰亭超细黑简体" panose="02000000000000000000" pitchFamily="2" charset="-122"/>
                    <a:cs typeface="+mn-cs"/>
                  </a:rPr>
                  <a:t>感动</a:t>
                </a:r>
                <a:endPara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+mn-cs"/>
                </a:endParaRPr>
              </a:p>
            </p:txBody>
          </p:sp>
        </p:grpSp>
      </p:grpSp>
      <p:sp>
        <p:nvSpPr>
          <p:cNvPr id="16" name="文本框 15"/>
          <p:cNvSpPr txBox="1"/>
          <p:nvPr/>
        </p:nvSpPr>
        <p:spPr>
          <a:xfrm>
            <a:off x="4111980" y="3736000"/>
            <a:ext cx="396804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noProof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LOVE</a:t>
            </a:r>
            <a:endParaRPr lang="en-US" altLang="zh-CN" sz="4800" noProof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YOUNG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970433" y="1541716"/>
            <a:ext cx="1829813" cy="4017954"/>
          </a:xfrm>
          <a:prstGeom prst="rect">
            <a:avLst/>
          </a:prstGeom>
          <a:solidFill>
            <a:srgbClr val="EF7E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387790" y="1659083"/>
            <a:ext cx="9020439" cy="3901068"/>
            <a:chOff x="3092661" y="1659324"/>
            <a:chExt cx="9020439" cy="3901068"/>
          </a:xfrm>
        </p:grpSpPr>
        <p:sp>
          <p:nvSpPr>
            <p:cNvPr id="2" name="文本框 1"/>
            <p:cNvSpPr txBox="1"/>
            <p:nvPr/>
          </p:nvSpPr>
          <p:spPr>
            <a:xfrm>
              <a:off x="3092661" y="1659324"/>
              <a:ext cx="490220" cy="3785652"/>
            </a:xfrm>
            <a:prstGeom prst="rect">
              <a:avLst/>
            </a:prstGeom>
            <a:noFill/>
            <a:ln w="952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2B17C"/>
                  </a:solidFill>
                </a14:hiddenFill>
              </a:ext>
            </a:extLst>
          </p:spPr>
          <p:txBody>
            <a:bodyPr vert="horz"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6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文悦古典明朝体 (非商业使用) W5" charset="-122"/>
                </a:rPr>
                <a:t>活动</a:t>
              </a:r>
              <a:r>
                <a:rPr lang="zh-CN" altLang="en-US" sz="6000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兰亭超细黑简体" panose="02000000000000000000" pitchFamily="2" charset="-122"/>
                  <a:ea typeface="方正兰亭超细黑简体" panose="02000000000000000000" pitchFamily="2" charset="-122"/>
                  <a:cs typeface="文悦古典明朝体 (非商业使用) W5" charset="-122"/>
                </a:rPr>
                <a:t>概览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文悦古典明朝体 (非商业使用) W5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776470" y="3364379"/>
              <a:ext cx="7336630" cy="193899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活动主题：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地产项目</a:t>
              </a:r>
              <a:r>
                <a:rPr lang="en-US" altLang="zh-CN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×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七夕恋爱博物馆</a:t>
              </a:r>
              <a:r>
                <a:rPr kumimoji="0" lang="en-US" altLang="zh-C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  <a:sym typeface="+mn-ea"/>
                </a:rPr>
                <a:t>---</a:t>
              </a:r>
              <a:r>
                <a:rPr lang="zh-CN" altLang="en-US" sz="2000" noProof="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七夕浪漫的永不打烊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活动时间：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七夕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活动地点：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待定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出席来宾：</a:t>
              </a:r>
              <a:r>
                <a:rPr lang="zh-CN" altLang="en-US" sz="2000" dirty="0">
                  <a:solidFill>
                    <a:prstClr val="black"/>
                  </a:solidFill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</a:rPr>
                <a:t>待定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4776470" y="5329560"/>
              <a:ext cx="5775099" cy="2308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7ED0C9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————————</a:t>
              </a:r>
              <a:r>
                <a:rPr kumimoji="0" lang="en-US" altLang="zh-CN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7ED0C9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方正清刻本悦宋简体" panose="02000000000000000000" charset="-122"/>
                  <a:sym typeface="+mn-ea"/>
                </a:rPr>
                <a:t>——</a:t>
              </a: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7ED0C9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endParaRPr kumimoji="0" lang="zh-CN" altLang="zh-CN" sz="900" b="0" i="0" u="none" strike="noStrike" kern="1200" cap="none" spc="0" normalizeH="0" baseline="0" noProof="0" dirty="0">
                <a:ln>
                  <a:noFill/>
                </a:ln>
                <a:solidFill>
                  <a:srgbClr val="7ED0C9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4019909" y="1678052"/>
            <a:ext cx="3968040" cy="15696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noProof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LOVE</a:t>
            </a:r>
            <a:endParaRPr lang="en-US" altLang="zh-CN" sz="4800" noProof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方正清刻本悦宋简体" panose="02000000000000000000" charset="-122"/>
                <a:sym typeface="+mn-ea"/>
              </a:rPr>
              <a:t>YOUNG</a:t>
            </a:r>
            <a:endParaRPr kumimoji="0" lang="en-US" altLang="zh-CN" sz="4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方正清刻本悦宋简体" panose="02000000000000000000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1627892" y="1025857"/>
            <a:ext cx="0" cy="5049671"/>
          </a:xfrm>
          <a:prstGeom prst="line">
            <a:avLst/>
          </a:prstGeom>
          <a:ln>
            <a:solidFill>
              <a:srgbClr val="FF89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51751" y="4127461"/>
            <a:ext cx="5827237" cy="9069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心跳，恋爱，幸福，美好</a:t>
            </a:r>
            <a:endParaRPr lang="en-US" altLang="zh-CN" sz="4000" b="1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76683" y="1159199"/>
            <a:ext cx="737737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3900" cap="all" dirty="0">
                <a:solidFill>
                  <a:srgbClr val="EE4277"/>
                </a:solidFill>
                <a:latin typeface="Bauhaus 93" panose="04030905020B02020C02" pitchFamily="82" charset="0"/>
                <a:ea typeface="等线" panose="02010600030101010101" charset="-122"/>
              </a:rPr>
              <a:t>PINK</a:t>
            </a:r>
            <a:endParaRPr kumimoji="0" lang="zh-CN" altLang="en-US" sz="23900" b="0" i="0" u="none" strike="noStrike" kern="1200" cap="all" spc="0" normalizeH="0" baseline="0" noProof="0" dirty="0">
              <a:ln>
                <a:noFill/>
              </a:ln>
              <a:solidFill>
                <a:srgbClr val="EE4277"/>
              </a:solidFill>
              <a:effectLst/>
              <a:uLnTx/>
              <a:uFillTx/>
              <a:latin typeface="Bauhaus 93" panose="04030905020B02020C02" pitchFamily="82" charset="0"/>
              <a:ea typeface="等线" panose="02010600030101010101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60456" y="5151310"/>
            <a:ext cx="8563429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如果爱情有颜色，相信那一定是甜甜的粉色；现场整体以粉色色调节日浪漫氛围。</a:t>
            </a:r>
            <a:endParaRPr lang="zh-CN" altLang="en-US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30286" y="1264113"/>
            <a:ext cx="6823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kern="1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活动调性</a:t>
            </a:r>
            <a:endParaRPr lang="zh-CN" altLang="en-US" sz="4000" kern="1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7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03086" y="1905506"/>
            <a:ext cx="28302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活动内容</a:t>
            </a:r>
            <a:endParaRPr lang="zh-CN" altLang="en-US" sz="9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933372" y="3429000"/>
            <a:ext cx="79247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57" y="0"/>
            <a:ext cx="12308114" cy="685800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476330" y="2457216"/>
            <a:ext cx="7239340" cy="1667442"/>
            <a:chOff x="2565058" y="2488135"/>
            <a:chExt cx="7239340" cy="1667442"/>
          </a:xfrm>
        </p:grpSpPr>
        <p:sp>
          <p:nvSpPr>
            <p:cNvPr id="4" name="文本框 3"/>
            <p:cNvSpPr txBox="1"/>
            <p:nvPr/>
          </p:nvSpPr>
          <p:spPr>
            <a:xfrm>
              <a:off x="2565058" y="3098723"/>
              <a:ext cx="7239340" cy="461665"/>
            </a:xfrm>
            <a:prstGeom prst="rect">
              <a:avLst/>
            </a:prstGeom>
            <a:solidFill>
              <a:srgbClr val="EE4277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4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个浪漫沉浸空间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3918853" y="2488135"/>
              <a:ext cx="4775201" cy="461665"/>
            </a:xfrm>
            <a:prstGeom prst="rect">
              <a:avLst/>
            </a:prstGeom>
            <a:solidFill>
              <a:srgbClr val="D84C63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一座爱情有博物馆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333334" y="3693912"/>
              <a:ext cx="4192986" cy="461665"/>
            </a:xfrm>
            <a:prstGeom prst="rect">
              <a:avLst/>
            </a:prstGeom>
            <a:solidFill>
              <a:srgbClr val="EA1456"/>
            </a:solidFill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一次粉色体验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08587" y="3571029"/>
            <a:ext cx="1219199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3900" b="1" cap="all" dirty="0">
                <a:solidFill>
                  <a:schemeClr val="bg1">
                    <a:alpha val="28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LOVE</a:t>
            </a:r>
            <a:r>
              <a:rPr lang="en-US" altLang="zh-CN" sz="16600" b="1" cap="all" dirty="0">
                <a:solidFill>
                  <a:schemeClr val="bg1">
                    <a:alpha val="28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 </a:t>
            </a:r>
            <a:endParaRPr lang="en-US" altLang="zh-CN" sz="16600" b="1" cap="all" dirty="0">
              <a:solidFill>
                <a:schemeClr val="bg1">
                  <a:alpha val="28000"/>
                </a:schemeClr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55770" y="483292"/>
            <a:ext cx="11466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…</a:t>
            </a:r>
            <a:endParaRPr lang="zh-CN" altLang="en-US" sz="115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9599" y="2640703"/>
            <a:ext cx="870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rgbClr val="EF7C9B"/>
                </a:solidFill>
              </a:rPr>
              <a:t>爱的情书历</a:t>
            </a:r>
            <a:endParaRPr lang="zh-CN" altLang="en-US" sz="9600" b="1" dirty="0">
              <a:solidFill>
                <a:srgbClr val="EF7C9B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6228" y="1717373"/>
            <a:ext cx="3556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PART ONE</a:t>
            </a:r>
            <a:endParaRPr lang="zh-CN" altLang="en-US" sz="5400" b="1" dirty="0">
              <a:latin typeface="Adobe Gothic Std B" panose="020B0800000000000000" pitchFamily="34" charset="-128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8856" y="2640703"/>
            <a:ext cx="10987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87084" y="4210363"/>
            <a:ext cx="7953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/>
              <a:t>那些喜欢过你的证据，都被我保留了下来；</a:t>
            </a:r>
            <a:endParaRPr lang="en-US" altLang="zh-CN" dirty="0"/>
          </a:p>
          <a:p>
            <a:pPr algn="ctr">
              <a:lnSpc>
                <a:spcPct val="150000"/>
              </a:lnSpc>
            </a:pPr>
            <a:r>
              <a:rPr lang="zh-CN" altLang="en-US" dirty="0"/>
              <a:t>在细水长流的岁月里，</a:t>
            </a:r>
            <a:r>
              <a:rPr lang="en-US" altLang="zh-CN" dirty="0"/>
              <a:t>××</a:t>
            </a:r>
            <a:r>
              <a:rPr lang="zh-CN" altLang="en-US" dirty="0"/>
              <a:t>地产以节日之名，用“情书日历”见证我们的爱情</a:t>
            </a:r>
            <a:endParaRPr lang="en-US" altLang="zh-C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6740" y="3055528"/>
            <a:ext cx="43437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创意说明：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用撩人的诗句剪出一个书签，把爱情的叨絮收进一张卡片。</a:t>
            </a:r>
            <a:endParaRPr lang="en-US" altLang="zh-CN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来宾可以撕下喜欢的卡片，写上爱的留言。一半投进留言箱，一半盖章带回家。</a:t>
            </a:r>
            <a:endParaRPr lang="en-US" altLang="zh-CN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一年的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个月，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365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天，用情书历记录我们的爱情。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740" y="2316864"/>
            <a:ext cx="29941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r>
              <a:rPr lang="zh-CN" altLang="en-US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爱的情书历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Microsoft JhengHei UI Light" panose="020B0304030504040204" charset="-120"/>
                </a:rPr>
                <a:t>形式示意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603" y="1980874"/>
            <a:ext cx="6987653" cy="385354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9599" y="2640703"/>
            <a:ext cx="870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b="1" noProof="0" dirty="0">
                <a:solidFill>
                  <a:srgbClr val="EF7C9B"/>
                </a:solidFill>
                <a:latin typeface="Arial" panose="020B0604020202020204"/>
                <a:ea typeface="微软雅黑" panose="020B0503020204020204" charset="-122"/>
              </a:rPr>
              <a:t>告白基地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EF7C9B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6228" y="1717373"/>
            <a:ext cx="35560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PART </a:t>
            </a:r>
            <a:r>
              <a:rPr lang="en-US" altLang="zh-CN" sz="5400" b="1" dirty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TWO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微软雅黑" panose="020B050302020402020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8856" y="2640703"/>
            <a:ext cx="10987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87084" y="4210363"/>
            <a:ext cx="7953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/>
              <a:t>关于告白，就要大胆的告诉</a:t>
            </a:r>
            <a:r>
              <a:rPr lang="en-US" altLang="zh-CN" dirty="0"/>
              <a:t>TA</a:t>
            </a:r>
            <a:endParaRPr lang="en-US" altLang="zh-CN" dirty="0"/>
          </a:p>
          <a:p>
            <a:pPr algn="ctr">
              <a:lnSpc>
                <a:spcPct val="150000"/>
              </a:lnSpc>
            </a:pPr>
            <a:r>
              <a:rPr lang="zh-CN" altLang="en-US" dirty="0"/>
              <a:t>一起走进“告白基地”空间，大胆说出你心里甜到齁的小情话</a:t>
            </a:r>
            <a:endParaRPr lang="en-US" altLang="zh-CN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6740" y="3249094"/>
            <a:ext cx="4343704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创意说明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：我有一句悄悄话想悄悄的对你说；现场设立有“告白基地”表白区，现场捕捉情侣浪漫瞬间，每一句情话都是爱情良剂。</a:t>
            </a:r>
            <a:endParaRPr lang="zh-CN" altLang="en-US" b="1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更多免费方案资料加微信：anran1468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740" y="2316864"/>
            <a:ext cx="377920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r>
              <a:rPr kumimoji="0" lang="en-US" altLang="zh-CN" sz="2800" b="1" i="0" u="none" strike="noStrike" kern="1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kern="100" noProof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告白基地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Microsoft JhengHei UI Light" panose="020B0304030504040204" charset="-120"/>
                </a:rPr>
                <a:t>形式示意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8" b="1610"/>
          <a:stretch>
            <a:fillRect/>
          </a:stretch>
        </p:blipFill>
        <p:spPr>
          <a:xfrm>
            <a:off x="4570444" y="1665514"/>
            <a:ext cx="7373257" cy="414745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18" b="1610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1068" y="-286603"/>
            <a:ext cx="12583236" cy="738343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9599" y="2640703"/>
            <a:ext cx="870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b="1" noProof="0" dirty="0">
                <a:solidFill>
                  <a:srgbClr val="EF7C9B"/>
                </a:solidFill>
                <a:latin typeface="Arial" panose="020B0604020202020204"/>
                <a:ea typeface="微软雅黑" panose="020B0503020204020204" charset="-122"/>
              </a:rPr>
              <a:t>脱单快递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EF7C9B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6227" y="1717373"/>
            <a:ext cx="4562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PART </a:t>
            </a:r>
            <a:r>
              <a:rPr lang="en-US" altLang="zh-CN" sz="5400" b="1" dirty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THREE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微软雅黑" panose="020B050302020402020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8856" y="2640703"/>
            <a:ext cx="10987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887084" y="4210363"/>
            <a:ext cx="79538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noProof="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</a:rPr>
              <a:t>谁说单身人士就不配过节；</a:t>
            </a:r>
            <a:endParaRPr lang="en-US" altLang="zh-CN" noProof="0" dirty="0">
              <a:solidFill>
                <a:prstClr val="black"/>
              </a:solidFill>
              <a:latin typeface="Arial" panose="020B0604020202020204"/>
              <a:ea typeface="微软雅黑" panose="020B050302020402020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</a:rPr>
              <a:t>现场设立“脱单快递”空间，写下自己的心愿，</a:t>
            </a:r>
            <a:r>
              <a:rPr lang="zh-CN" altLang="en-US" noProof="0" dirty="0">
                <a:solidFill>
                  <a:prstClr val="black"/>
                </a:solidFill>
                <a:latin typeface="Arial" panose="020B0604020202020204"/>
                <a:ea typeface="微软雅黑" panose="020B0503020204020204" charset="-122"/>
              </a:rPr>
              <a:t>用邮箱快递浪漫未来。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6740" y="3249094"/>
            <a:ext cx="43437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创意说明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：专属单身人士的节日空间，写下独属自己的浪漫期望，投进脱单快递，时光帮你实现愿望就在一瞬间。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740" y="2316864"/>
            <a:ext cx="299413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03</a:t>
            </a:r>
            <a:r>
              <a:rPr kumimoji="0" lang="en-US" altLang="zh-CN" sz="2800" b="1" i="0" u="none" strike="noStrike" kern="1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脱单快递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Microsoft JhengHei UI Light" panose="020B0304030504040204" charset="-120"/>
                </a:rPr>
                <a:t>形式示意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7" r="476" b="5822"/>
          <a:stretch>
            <a:fillRect/>
          </a:stretch>
        </p:blipFill>
        <p:spPr>
          <a:xfrm>
            <a:off x="4775201" y="1763417"/>
            <a:ext cx="7155542" cy="404456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7" r="476" b="5822"/>
          <a:stretch>
            <a:fillRect/>
          </a:stretch>
        </p:blipFill>
        <p:spPr>
          <a:xfrm>
            <a:off x="0" y="-33355"/>
            <a:ext cx="12192000" cy="68913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09599" y="2640703"/>
            <a:ext cx="870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b="1" noProof="0" dirty="0">
                <a:solidFill>
                  <a:srgbClr val="EF7C9B"/>
                </a:solidFill>
                <a:latin typeface="Arial" panose="020B0604020202020204"/>
                <a:ea typeface="微软雅黑" panose="020B0503020204020204" charset="-122"/>
              </a:rPr>
              <a:t>粉色心动地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EF7C9B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6227" y="1717373"/>
            <a:ext cx="4562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PART </a:t>
            </a:r>
            <a:r>
              <a:rPr lang="en-US" altLang="zh-CN" sz="5400" b="1" noProof="0" dirty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FOUR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微软雅黑" panose="020B050302020402020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8856" y="2640703"/>
            <a:ext cx="10987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756227" y="4210363"/>
            <a:ext cx="795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用粉色俘获少女心，现场打造粉色之城，为节日打</a:t>
            </a:r>
            <a:r>
              <a:rPr lang="en-US" altLang="zh-CN" dirty="0"/>
              <a:t>call</a:t>
            </a:r>
            <a:endParaRPr lang="en-US" altLang="zh-CN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7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531024" y="2311490"/>
            <a:ext cx="10644976" cy="4225787"/>
            <a:chOff x="531024" y="2078938"/>
            <a:chExt cx="10197748" cy="445834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69" b="7679"/>
            <a:stretch>
              <a:fillRect/>
            </a:stretch>
          </p:blipFill>
          <p:spPr>
            <a:xfrm>
              <a:off x="531024" y="2078938"/>
              <a:ext cx="6798690" cy="445834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87556" y="2078938"/>
              <a:ext cx="3341216" cy="445834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Microsoft JhengHei UI Light" panose="020B0304030504040204" charset="-120"/>
                </a:rPr>
                <a:t>形式示意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文本框 7"/>
          <p:cNvSpPr txBox="1"/>
          <p:nvPr/>
        </p:nvSpPr>
        <p:spPr>
          <a:xfrm>
            <a:off x="473182" y="1350002"/>
            <a:ext cx="11297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创意说明</a:t>
            </a:r>
            <a:r>
              <a:rPr lang="zh-CN" alt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：今天宜恋爱，融合粉色，有氧等待，心动值等创意元素，现场设立“粉色心动地”空间，一起捕捉七夕浪漫瞬间。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73182" y="611338"/>
            <a:ext cx="4882589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04</a:t>
            </a:r>
            <a:r>
              <a:rPr kumimoji="0" lang="en-US" altLang="zh-CN" sz="2800" b="1" i="0" u="none" strike="noStrike" kern="100" cap="none" spc="0" normalizeH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kern="10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粉色心动地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9" b="7679"/>
          <a:stretch>
            <a:fillRect/>
          </a:stretch>
        </p:blipFill>
        <p:spPr>
          <a:xfrm>
            <a:off x="0" y="-25143"/>
            <a:ext cx="12192000" cy="68831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58343"/>
            <a:ext cx="12192001" cy="691634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7671" y="2640703"/>
            <a:ext cx="10750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600" b="1" dirty="0">
                <a:solidFill>
                  <a:srgbClr val="EF7C9B"/>
                </a:solidFill>
                <a:latin typeface="Arial" panose="020B0604020202020204"/>
                <a:ea typeface="微软雅黑" panose="020B0503020204020204" charset="-122"/>
              </a:rPr>
              <a:t>一次粉色舌尖体验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srgbClr val="EF7C9B"/>
              </a:solidFill>
              <a:effectLst/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56227" y="1717373"/>
            <a:ext cx="45626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rPr>
              <a:t>PART </a:t>
            </a:r>
            <a:r>
              <a:rPr lang="en-US" altLang="zh-CN" sz="5400" b="1" dirty="0">
                <a:solidFill>
                  <a:prstClr val="black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FIVE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Gothic Std B" panose="020B0800000000000000" pitchFamily="34" charset="-128"/>
              <a:ea typeface="微软雅黑" panose="020B0503020204020204" charset="-122"/>
              <a:cs typeface="+mn-cs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8856" y="2640703"/>
            <a:ext cx="1098731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2155599" y="4210363"/>
            <a:ext cx="7953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舌尖上的甜蜜，粉色心动的瞬间</a:t>
            </a:r>
            <a:endParaRPr kumimoji="0" lang="en-US" altLang="zh-CN" sz="1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6740" y="3249094"/>
            <a:ext cx="43437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创意说明</a:t>
            </a:r>
            <a:r>
              <a:rPr lang="zh-CN" altLang="en-US" b="1" noProof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：专属浪漫人士的甜品站，汇集网红甜品冰淇淋，舌尖上的甜蜜，心动的瞬间。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740" y="2316864"/>
            <a:ext cx="377920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05</a:t>
            </a:r>
            <a:r>
              <a:rPr lang="zh-CN" altLang="en-US" sz="2800" b="1" kern="100" noProof="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粉色舌尖体验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Microsoft JhengHei UI Light" panose="020B0304030504040204" charset="-120"/>
                </a:rPr>
                <a:t>形式示意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5" b="12155"/>
          <a:stretch>
            <a:fillRect/>
          </a:stretch>
        </p:blipFill>
        <p:spPr>
          <a:xfrm>
            <a:off x="4775200" y="1832806"/>
            <a:ext cx="7155543" cy="402499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86" b="7833"/>
          <a:stretch>
            <a:fillRect/>
          </a:stretch>
        </p:blipFill>
        <p:spPr>
          <a:xfrm>
            <a:off x="0" y="0"/>
            <a:ext cx="12192000" cy="692964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9444251" y="6299200"/>
            <a:ext cx="245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粉色甜品站示意图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imgsa.baidu.com/timg?image&amp;quality=80&amp;size=b9999_10000&amp;sec=1554736182227&amp;di=dd152d5a006db9a7d4fad3cf8b293b80&amp;imgtype=0&amp;src=http%3A%2F%2Fstatic.loupan.com%2Fupfile2%2Fimage%2F20170330%2F20170330104136_2206902.jpg"/>
          <p:cNvPicPr>
            <a:picLocks noChangeAspect="1" noChangeArrowheads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11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0189029" y="6299200"/>
            <a:ext cx="1712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bg1"/>
                </a:solidFill>
              </a:rPr>
              <a:t>示意图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7E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03086" y="1905506"/>
            <a:ext cx="283028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rPr>
              <a:t>活动细节</a:t>
            </a:r>
            <a:endParaRPr kumimoji="0" lang="zh-CN" altLang="en-US" sz="9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/>
              <a:ea typeface="微软雅黑" panose="020B0503020204020204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933372" y="3429000"/>
            <a:ext cx="792479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26740" y="1264892"/>
            <a:ext cx="111827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现场为来宾订制“男神卡”“女神卡”“心动体验卡”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，（卷上为打卡点、体验店介绍及区域位置说明）来宾可根据喜好挑选，完成打卡，体验浪漫节日之旅。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6740" y="388513"/>
            <a:ext cx="377920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01</a:t>
            </a:r>
            <a:r>
              <a:rPr lang="zh-CN" altLang="en-US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主题入场卷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主题入场券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62" b="25645"/>
          <a:stretch>
            <a:fillRect/>
          </a:stretch>
        </p:blipFill>
        <p:spPr>
          <a:xfrm>
            <a:off x="349879" y="2661313"/>
            <a:ext cx="5677566" cy="338464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" t="7530" r="12184" b="11465"/>
          <a:stretch>
            <a:fillRect/>
          </a:stretch>
        </p:blipFill>
        <p:spPr>
          <a:xfrm>
            <a:off x="6132513" y="2661313"/>
            <a:ext cx="5277015" cy="3384644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487998" y="2759586"/>
            <a:ext cx="480971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现场阶梯，地面设立粉色文案地贴进行装饰；</a:t>
            </a:r>
            <a:endParaRPr lang="en-US" altLang="zh-CN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文案与节日相匹配，来宾的每一步都是一个浪漫之旅。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5426" y="1858469"/>
            <a:ext cx="3779203" cy="66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02</a:t>
            </a:r>
            <a:r>
              <a:rPr lang="zh-CN" altLang="en-US" sz="2800" b="1" kern="1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细节装饰</a:t>
            </a:r>
            <a:endParaRPr kumimoji="0" lang="zh-CN" altLang="zh-CN" sz="2800" b="1" i="0" u="none" strike="noStrike" kern="1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0" y="165689"/>
            <a:ext cx="12192000" cy="461665"/>
            <a:chOff x="0" y="165689"/>
            <a:chExt cx="12192000" cy="461665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0" y="388513"/>
              <a:ext cx="53557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2"/>
            <p:cNvSpPr txBox="1"/>
            <p:nvPr/>
          </p:nvSpPr>
          <p:spPr>
            <a:xfrm>
              <a:off x="4570444" y="165689"/>
              <a:ext cx="305111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45719" rIns="45719">
              <a:spAutoFit/>
            </a:bodyPr>
            <a:lstStyle>
              <a:lvl1pPr algn="ctr">
                <a:defRPr sz="2400" b="1">
                  <a:latin typeface="Microsoft JhengHei UI Light" panose="020B0304030504040204" charset="-120"/>
                  <a:ea typeface="Microsoft JhengHei UI Light" panose="020B0304030504040204" charset="-120"/>
                  <a:cs typeface="Microsoft JhengHei UI Light" panose="020B0304030504040204" charset="-120"/>
                  <a:sym typeface="Microsoft JhengHei UI Light" panose="020B0304030504040204" charset="-12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主题入场券</a:t>
              </a:r>
              <a:endParaRPr kumimoji="0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Microsoft JhengHei UI Light" panose="020B0304030504040204" charset="-120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6850743" y="388513"/>
              <a:ext cx="53412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4" b="7471"/>
          <a:stretch>
            <a:fillRect/>
          </a:stretch>
        </p:blipFill>
        <p:spPr>
          <a:xfrm>
            <a:off x="6284686" y="850178"/>
            <a:ext cx="5341258" cy="574040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7C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65350" y="4634828"/>
            <a:ext cx="58354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造字工房典黑（非商用）超粗体" pitchFamily="50" charset="-122"/>
                <a:ea typeface="造字工房典黑（非商用）超粗体" pitchFamily="50" charset="-122"/>
                <a:cs typeface="+mn-cs"/>
              </a:rPr>
              <a:t>LOVE</a:t>
            </a:r>
            <a:endParaRPr kumimoji="0" lang="zh-CN" altLang="en-US" sz="9600" b="1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造字工房典黑（非商用）超粗体" pitchFamily="50" charset="-122"/>
              <a:ea typeface="造字工房典黑（非商用）超粗体" pitchFamily="50" charset="-122"/>
              <a:cs typeface="+mn-cs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53143" y="3733826"/>
            <a:ext cx="150320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623274" y="1116092"/>
            <a:ext cx="2313454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造字工房典黑（非商用）超粗体" pitchFamily="50" charset="-122"/>
                <a:ea typeface="造字工房典黑（非商用）超粗体" pitchFamily="50" charset="-122"/>
                <a:cs typeface="+mn-cs"/>
              </a:rPr>
              <a:t>恋</a:t>
            </a:r>
            <a:endParaRPr kumimoji="0" lang="zh-CN" altLang="en-US" sz="166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造字工房典黑（非商用）超粗体" pitchFamily="50" charset="-122"/>
              <a:ea typeface="造字工房典黑（非商用）超粗体" pitchFamily="50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2827803" y="2066821"/>
            <a:ext cx="457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细圆简体" panose="02010601030101010101" pitchFamily="65" charset="-122"/>
                <a:ea typeface="方正细圆简体" panose="02010601030101010101" pitchFamily="65" charset="-122"/>
                <a:cs typeface="+mn-cs"/>
              </a:rPr>
              <a:t>爱</a:t>
            </a:r>
            <a:endParaRPr kumimoji="0" lang="zh-CN" altLang="en-US" sz="88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方正细圆简体" panose="02010601030101010101" pitchFamily="65" charset="-122"/>
              <a:ea typeface="方正细圆简体" panose="02010601030101010101" pitchFamily="65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62120" y="3375514"/>
            <a:ext cx="35702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造字工房典黑（非商用）超粗体" pitchFamily="50" charset="-122"/>
                <a:ea typeface="造字工房典黑（非商用）超粗体" pitchFamily="50" charset="-122"/>
                <a:cs typeface="+mn-cs"/>
              </a:rPr>
              <a:t>博物馆</a:t>
            </a:r>
            <a:endParaRPr kumimoji="0" lang="zh-CN" altLang="en-US" sz="88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造字工房典黑（非商用）超粗体" pitchFamily="50" charset="-122"/>
              <a:ea typeface="造字工房典黑（非商用）超粗体" pitchFamily="50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400800" y="5267725"/>
            <a:ext cx="5791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565350" y="3914123"/>
            <a:ext cx="1590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等线" panose="02010600030101010101" charset="-122"/>
                <a:ea typeface="等线" panose="02010600030101010101" charset="-122"/>
              </a:rPr>
              <a:t>谢谢观看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187308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TEMPLATE_THUMBS_INDEX" val="1、2、3、6、8、10、11、12、15"/>
  <p:tag name="KSO_WM_TEMPLATE_SUBCATEGORY" val="0"/>
  <p:tag name="KSO_WM_TAG_VERSION" val="1.0"/>
  <p:tag name="KSO_WM_BEAUTIFY_FLAG" val="#wm#"/>
  <p:tag name="KSO_WM_TEMPLATE_CATEGORY" val="custom"/>
  <p:tag name="KSO_WM_TEMPLATE_INDEX" val="20187308"/>
</p:tagLst>
</file>

<file path=ppt/tags/tag71.xml><?xml version="1.0" encoding="utf-8"?>
<p:tagLst xmlns:p="http://schemas.openxmlformats.org/presentationml/2006/main">
  <p:tag name="KSO_WM_BEAUTIFY_FLAG" val=""/>
  <p:tag name="KSO_WM_UNIT_PLACING_PICTURE_USER_VIEWPORT" val="{&quot;height&quot;:5956.8,&quot;width&quot;:8424}"/>
</p:tagLst>
</file>

<file path=ppt/tags/tag72.xml><?xml version="1.0" encoding="utf-8"?>
<p:tagLst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73.xml><?xml version="1.0" encoding="utf-8"?>
<p:tagLst xmlns:p="http://schemas.openxmlformats.org/presentationml/2006/main">
  <p:tag name="KSO_WPP_MARK_KEY" val="d7101a5c-f071-4d86-a05d-31239f1804dd"/>
  <p:tag name="COMMONDATA" val="eyJoZGlkIjoiZTFmMDc4YTYxZWY3MGZjYWI5Y2I2NGIxYjYwYTMwZjYifQ=="/>
</p:tagLst>
</file>

<file path=ppt/theme/theme1.xml><?xml version="1.0" encoding="utf-8"?>
<a:theme xmlns:a="http://schemas.openxmlformats.org/drawingml/2006/main" name="更多免费方案资料加微信：anran146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更多免费方案资料加微信：anran1468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更多免费方案资料加微信：anran1468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更多免费方案资料加微信：anran1468   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更多免费方案资料加微信 ：anran146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1198</Words>
  <Application>WPS 演示</Application>
  <PresentationFormat>宽屏</PresentationFormat>
  <Paragraphs>186</Paragraphs>
  <Slides>31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31</vt:i4>
      </vt:variant>
    </vt:vector>
  </HeadingPairs>
  <TitlesOfParts>
    <vt:vector size="58" baseType="lpstr">
      <vt:lpstr>Arial</vt:lpstr>
      <vt:lpstr>宋体</vt:lpstr>
      <vt:lpstr>Wingdings</vt:lpstr>
      <vt:lpstr>Arial</vt:lpstr>
      <vt:lpstr>微软雅黑</vt:lpstr>
      <vt:lpstr>等线</vt:lpstr>
      <vt:lpstr>造字工房典黑（非商用）超粗体</vt:lpstr>
      <vt:lpstr>黑体</vt:lpstr>
      <vt:lpstr>方正细圆简体</vt:lpstr>
      <vt:lpstr>方正兰亭纤黑简体</vt:lpstr>
      <vt:lpstr>Times New Roman</vt:lpstr>
      <vt:lpstr>Bauhaus 93</vt:lpstr>
      <vt:lpstr>Dotum</vt:lpstr>
      <vt:lpstr>Microsoft JhengHei UI Light</vt:lpstr>
      <vt:lpstr>文悦古典明朝体 (非商业使用) W5</vt:lpstr>
      <vt:lpstr>方正兰亭超细黑简体</vt:lpstr>
      <vt:lpstr>方正清刻本悦宋简体</vt:lpstr>
      <vt:lpstr>Adobe Gothic Std B</vt:lpstr>
      <vt:lpstr>Yu Gothic UI Semibold</vt:lpstr>
      <vt:lpstr>Arial Unicode MS</vt:lpstr>
      <vt:lpstr>等线 Light</vt:lpstr>
      <vt:lpstr>Calibri</vt:lpstr>
      <vt:lpstr>更多免费方案资料加微信：anran1468</vt:lpstr>
      <vt:lpstr>更多免费方案资料加微信：anran1468 </vt:lpstr>
      <vt:lpstr>更多免费方案资料加微信：anran1468  </vt:lpstr>
      <vt:lpstr>更多免费方案资料加微信：anran1468   </vt:lpstr>
      <vt:lpstr>更多免费方案资料加微信 ：anran1468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PC</dc:creator>
  <cp:lastModifiedBy>安柏啦</cp:lastModifiedBy>
  <cp:revision>63</cp:revision>
  <dcterms:created xsi:type="dcterms:W3CDTF">2020-08-09T01:42:00Z</dcterms:created>
  <dcterms:modified xsi:type="dcterms:W3CDTF">2023-08-02T03:16:29Z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001E0FA55E0F4B37BDAC507A980FA11F</vt:lpwstr>
  </property>
  <property fmtid="{D5CDD505-2E9C-101B-9397-08002B2CF9AE}" pid="3" name="KSOProductBuildVer">
    <vt:lpwstr>2052-11.1.0.14309</vt:lpwstr>
  </property>
</Properties>
</file>