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394" r:id="rId2"/>
    <p:sldId id="257" r:id="rId3"/>
    <p:sldId id="325" r:id="rId4"/>
    <p:sldId id="326" r:id="rId5"/>
    <p:sldId id="260" r:id="rId6"/>
    <p:sldId id="263" r:id="rId7"/>
    <p:sldId id="327" r:id="rId8"/>
    <p:sldId id="264" r:id="rId9"/>
    <p:sldId id="388" r:id="rId10"/>
    <p:sldId id="391" r:id="rId11"/>
    <p:sldId id="392" r:id="rId12"/>
    <p:sldId id="382" r:id="rId13"/>
    <p:sldId id="393" r:id="rId14"/>
    <p:sldId id="385" r:id="rId15"/>
    <p:sldId id="329" r:id="rId16"/>
    <p:sldId id="390" r:id="rId17"/>
    <p:sldId id="386" r:id="rId18"/>
    <p:sldId id="328" r:id="rId19"/>
    <p:sldId id="270" r:id="rId20"/>
    <p:sldId id="333" r:id="rId21"/>
    <p:sldId id="271" r:id="rId22"/>
    <p:sldId id="334" r:id="rId23"/>
    <p:sldId id="374" r:id="rId24"/>
    <p:sldId id="335" r:id="rId25"/>
    <p:sldId id="375" r:id="rId26"/>
    <p:sldId id="337" r:id="rId27"/>
    <p:sldId id="336" r:id="rId28"/>
    <p:sldId id="338" r:id="rId29"/>
    <p:sldId id="339" r:id="rId30"/>
    <p:sldId id="274" r:id="rId31"/>
    <p:sldId id="340" r:id="rId32"/>
    <p:sldId id="341" r:id="rId33"/>
    <p:sldId id="342" r:id="rId34"/>
    <p:sldId id="343" r:id="rId35"/>
    <p:sldId id="344" r:id="rId36"/>
    <p:sldId id="345" r:id="rId37"/>
    <p:sldId id="376" r:id="rId38"/>
    <p:sldId id="350" r:id="rId39"/>
    <p:sldId id="288" r:id="rId40"/>
    <p:sldId id="379" r:id="rId41"/>
    <p:sldId id="380" r:id="rId42"/>
    <p:sldId id="351" r:id="rId43"/>
    <p:sldId id="352" r:id="rId44"/>
    <p:sldId id="353" r:id="rId45"/>
    <p:sldId id="354" r:id="rId46"/>
    <p:sldId id="355" r:id="rId47"/>
    <p:sldId id="356" r:id="rId48"/>
    <p:sldId id="357" r:id="rId49"/>
    <p:sldId id="358" r:id="rId50"/>
    <p:sldId id="359" r:id="rId51"/>
    <p:sldId id="377" r:id="rId52"/>
    <p:sldId id="360" r:id="rId53"/>
    <p:sldId id="361" r:id="rId54"/>
    <p:sldId id="362" r:id="rId55"/>
    <p:sldId id="363" r:id="rId56"/>
    <p:sldId id="364" r:id="rId57"/>
    <p:sldId id="365" r:id="rId58"/>
    <p:sldId id="366" r:id="rId59"/>
    <p:sldId id="367" r:id="rId60"/>
    <p:sldId id="378" r:id="rId61"/>
    <p:sldId id="396" r:id="rId62"/>
  </p:sldIdLst>
  <p:sldSz cx="12192000" cy="6858000"/>
  <p:notesSz cx="6858000" cy="9144000"/>
  <p:custDataLst>
    <p:tags r:id="rId6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7C7C"/>
    <a:srgbClr val="E3A693"/>
    <a:srgbClr val="FF0000"/>
    <a:srgbClr val="0DB7DA"/>
    <a:srgbClr val="CF8E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84" autoAdjust="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3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notesMaster" Target="notesMasters/notesMaster1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DCAA8A-78F4-480E-92AA-A66E245EF2FE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CBAD3-4A9E-4CD3-AEBB-01312875631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61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更多方案请添加社长微信：</a:t>
            </a:r>
            <a:r>
              <a:rPr lang="en-US" altLang="zh-CN" dirty="0"/>
              <a:t>fanganshe18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F2C19-1A4D-4072-978F-6F54C5D2BE9D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44B52-D799-40D8-875F-4CBD9464AB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F2C19-1A4D-4072-978F-6F54C5D2BE9D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44B52-D799-40D8-875F-4CBD9464AB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F2C19-1A4D-4072-978F-6F54C5D2BE9D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44B52-D799-40D8-875F-4CBD9464AB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F2C19-1A4D-4072-978F-6F54C5D2BE9D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44B52-D799-40D8-875F-4CBD9464AB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F2C19-1A4D-4072-978F-6F54C5D2BE9D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44B52-D799-40D8-875F-4CBD9464AB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F2C19-1A4D-4072-978F-6F54C5D2BE9D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44B52-D799-40D8-875F-4CBD9464AB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F2C19-1A4D-4072-978F-6F54C5D2BE9D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44B52-D799-40D8-875F-4CBD9464AB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F2C19-1A4D-4072-978F-6F54C5D2BE9D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44B52-D799-40D8-875F-4CBD9464AB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F2C19-1A4D-4072-978F-6F54C5D2BE9D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44B52-D799-40D8-875F-4CBD9464AB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更多方案请添加社长微信：</a:t>
            </a:r>
            <a:r>
              <a:rPr lang="en-US" altLang="zh-CN" dirty="0"/>
              <a:t>fanganshe18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F2C19-1A4D-4072-978F-6F54C5D2BE9D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44B52-D799-40D8-875F-4CBD9464AB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F2C19-1A4D-4072-978F-6F54C5D2BE9D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44B52-D799-40D8-875F-4CBD9464AB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更多方案请添加社长微信：</a:t>
            </a:r>
            <a:r>
              <a:rPr lang="en-US" altLang="zh-CN" dirty="0"/>
              <a:t>fanganshe18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F2C19-1A4D-4072-978F-6F54C5D2BE9D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44B52-D799-40D8-875F-4CBD9464AB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7" Type="http://schemas.openxmlformats.org/officeDocument/2006/relationships/image" Target="../media/image9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5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3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998"/>
            <a:ext cx="12192000" cy="677200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760" y="-601980"/>
            <a:ext cx="7871460" cy="74599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845" y="473550"/>
            <a:ext cx="1354616" cy="1331261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441793" y="0"/>
            <a:ext cx="5152378" cy="5899533"/>
            <a:chOff x="2686606" y="-112465"/>
            <a:chExt cx="5152378" cy="589953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6606" y="-112465"/>
              <a:ext cx="5152378" cy="5899533"/>
            </a:xfrm>
            <a:prstGeom prst="rect">
              <a:avLst/>
            </a:prstGeom>
          </p:spPr>
        </p:pic>
        <p:sp>
          <p:nvSpPr>
            <p:cNvPr id="7" name="任意多边形 6"/>
            <p:cNvSpPr/>
            <p:nvPr/>
          </p:nvSpPr>
          <p:spPr>
            <a:xfrm>
              <a:off x="3552825" y="581025"/>
              <a:ext cx="3371850" cy="4514850"/>
            </a:xfrm>
            <a:custGeom>
              <a:avLst/>
              <a:gdLst>
                <a:gd name="connsiteX0" fmla="*/ 666750 w 3371850"/>
                <a:gd name="connsiteY0" fmla="*/ 57150 h 4514850"/>
                <a:gd name="connsiteX1" fmla="*/ 666750 w 3371850"/>
                <a:gd name="connsiteY1" fmla="*/ 171450 h 4514850"/>
                <a:gd name="connsiteX2" fmla="*/ 1200150 w 3371850"/>
                <a:gd name="connsiteY2" fmla="*/ 0 h 4514850"/>
                <a:gd name="connsiteX3" fmla="*/ 3371850 w 3371850"/>
                <a:gd name="connsiteY3" fmla="*/ 66675 h 4514850"/>
                <a:gd name="connsiteX4" fmla="*/ 3343275 w 3371850"/>
                <a:gd name="connsiteY4" fmla="*/ 4514850 h 4514850"/>
                <a:gd name="connsiteX5" fmla="*/ 152400 w 3371850"/>
                <a:gd name="connsiteY5" fmla="*/ 4505325 h 4514850"/>
                <a:gd name="connsiteX6" fmla="*/ 0 w 3371850"/>
                <a:gd name="connsiteY6" fmla="*/ 3476625 h 4514850"/>
                <a:gd name="connsiteX7" fmla="*/ 9525 w 3371850"/>
                <a:gd name="connsiteY7" fmla="*/ 1857375 h 4514850"/>
                <a:gd name="connsiteX8" fmla="*/ 866775 w 3371850"/>
                <a:gd name="connsiteY8" fmla="*/ 1352550 h 4514850"/>
                <a:gd name="connsiteX9" fmla="*/ 381000 w 3371850"/>
                <a:gd name="connsiteY9" fmla="*/ 66675 h 4514850"/>
                <a:gd name="connsiteX10" fmla="*/ 666750 w 3371850"/>
                <a:gd name="connsiteY10" fmla="*/ 57150 h 451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71850" h="4514850">
                  <a:moveTo>
                    <a:pt x="666750" y="57150"/>
                  </a:moveTo>
                  <a:lnTo>
                    <a:pt x="666750" y="171450"/>
                  </a:lnTo>
                  <a:lnTo>
                    <a:pt x="1200150" y="0"/>
                  </a:lnTo>
                  <a:lnTo>
                    <a:pt x="3371850" y="66675"/>
                  </a:lnTo>
                  <a:lnTo>
                    <a:pt x="3343275" y="4514850"/>
                  </a:lnTo>
                  <a:lnTo>
                    <a:pt x="152400" y="4505325"/>
                  </a:lnTo>
                  <a:lnTo>
                    <a:pt x="0" y="3476625"/>
                  </a:lnTo>
                  <a:lnTo>
                    <a:pt x="9525" y="1857375"/>
                  </a:lnTo>
                  <a:lnTo>
                    <a:pt x="866775" y="1352550"/>
                  </a:lnTo>
                  <a:lnTo>
                    <a:pt x="381000" y="66675"/>
                  </a:lnTo>
                  <a:lnTo>
                    <a:pt x="666750" y="57150"/>
                  </a:lnTo>
                  <a:close/>
                </a:path>
              </a:pathLst>
            </a:custGeom>
            <a:solidFill>
              <a:srgbClr val="FB7C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" y="2468778"/>
            <a:ext cx="3274150" cy="421395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864149" y="984430"/>
            <a:ext cx="215084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享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349468" y="1631660"/>
            <a:ext cx="39360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艺黑简体" panose="03000509000000000000" pitchFamily="65" charset="-122"/>
                <a:ea typeface="方正艺黑简体" panose="03000509000000000000" pitchFamily="65" charset="-122"/>
              </a:defRPr>
            </a:lvl1pPr>
          </a:lstStyle>
          <a:p>
            <a:r>
              <a:rPr lang="zh-CN" altLang="en-US" sz="8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受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728857" y="2875002"/>
            <a:ext cx="29355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春风里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394218" y="685120"/>
            <a:ext cx="3341852" cy="383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夜月一帘幽梦，春风十里柔情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435701" y="4610806"/>
            <a:ext cx="3082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春日暖场活动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025" y="1365885"/>
            <a:ext cx="2662555" cy="26168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da0893bc32b0a8b78da14a9d64de943e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60375" y="1273314"/>
            <a:ext cx="26384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春季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60375" y="2405360"/>
            <a:ext cx="6600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地产项目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60375" y="1991320"/>
            <a:ext cx="6600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阳光明媚 万物复苏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60374" y="3012837"/>
            <a:ext cx="6600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作为立于</a:t>
            </a:r>
            <a:r>
              <a:rPr lang="en-US" altLang="zh-CN" sz="2400" b="1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2400" b="1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高端生活标签的塑造者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60373" y="3412232"/>
            <a:ext cx="6600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如何在新年开春第一月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60373" y="3783013"/>
            <a:ext cx="66008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latin typeface="造字工房朗倩（非商用）粗体" pitchFamily="50" charset="-122"/>
                <a:ea typeface="造字工房朗倩（非商用）粗体" pitchFamily="50" charset="-122"/>
              </a:defRPr>
            </a:lvl1pPr>
          </a:lstStyle>
          <a:p>
            <a:r>
              <a:rPr lang="zh-CN" altLang="en-US" sz="4400" b="1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博出位但又不失格调？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60372" y="4314329"/>
            <a:ext cx="65182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CITY LIFE LABEL</a:t>
            </a:r>
            <a:endParaRPr lang="zh-CN" altLang="en-US" sz="8000" b="1" dirty="0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千库网_立春时节女孩在花海里_插画编号7345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65100" y="1895948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精准目标客群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65100" y="1333932"/>
            <a:ext cx="3143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有的放矢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65100" y="2882667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/>
          </a:lstStyle>
          <a:p>
            <a:pPr algn="l"/>
            <a:r>
              <a:rPr lang="zh-CN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主题跨界联动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65100" y="2378884"/>
            <a:ext cx="60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/>
          </a:lstStyle>
          <a:p>
            <a:pPr algn="l"/>
            <a:r>
              <a:rPr lang="zh-CN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直击城市白领精英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65100" y="3497451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/>
          </a:lstStyle>
          <a:p>
            <a:pPr algn="l"/>
            <a:r>
              <a:rPr lang="zh-CN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打造一次具有联动性的公关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</a:t>
            </a:r>
            <a:r>
              <a:rPr lang="zh-CN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运动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65100" y="3828683"/>
            <a:ext cx="609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>
                <a:latin typeface="造字工房朗倩（非商用）细体" pitchFamily="50" charset="-122"/>
                <a:ea typeface="造字工房朗倩（非商用）细体" pitchFamily="50" charset="-122"/>
              </a:defRPr>
            </a:lvl1pPr>
          </a:lstStyle>
          <a:p>
            <a:pPr algn="l"/>
            <a:r>
              <a:rPr lang="zh-CN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理想生活发声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打响项目营销战第一枪</a:t>
            </a:r>
          </a:p>
        </p:txBody>
      </p:sp>
      <p:sp>
        <p:nvSpPr>
          <p:cNvPr id="4" name="矩形 3"/>
          <p:cNvSpPr/>
          <p:nvPr/>
        </p:nvSpPr>
        <p:spPr>
          <a:xfrm>
            <a:off x="165100" y="4104913"/>
            <a:ext cx="580261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Impact" panose="020B0806030902050204" pitchFamily="34" charset="0"/>
              </a:rPr>
              <a:t>CROSSOVER LINKAGE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千库网_樱花风景手绘背景_插画编号32250"/>
          <p:cNvPicPr>
            <a:picLocks noChangeAspect="1"/>
          </p:cNvPicPr>
          <p:nvPr/>
        </p:nvPicPr>
        <p:blipFill>
          <a:blip r:embed="rId2"/>
          <a:srcRect t="31019" b="16435"/>
          <a:stretch>
            <a:fillRect/>
          </a:stretch>
        </p:blipFill>
        <p:spPr>
          <a:xfrm>
            <a:off x="0" y="0"/>
            <a:ext cx="12206605" cy="360807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43339" y="116632"/>
            <a:ext cx="11905323" cy="662473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ea typeface="方正细圆简体" panose="02010601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639616" y="116632"/>
            <a:ext cx="6912768" cy="244827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30353" y="299509"/>
            <a:ext cx="5931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CF8E7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公关定论</a:t>
            </a:r>
            <a:endParaRPr lang="en-US" altLang="zh-CN" sz="2800" dirty="0">
              <a:solidFill>
                <a:srgbClr val="CF8E7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为城市理想生活发声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62450" y="1647277"/>
            <a:ext cx="34671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b="1" dirty="0">
                <a:solidFill>
                  <a:srgbClr val="CF8E7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用理想演绎城市生活精彩</a:t>
            </a:r>
          </a:p>
          <a:p>
            <a:pPr algn="dist"/>
            <a:r>
              <a:rPr lang="zh-CN" altLang="en-US" sz="1600" b="1" dirty="0">
                <a:solidFill>
                  <a:srgbClr val="CF8E7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用理想诠释群体价值认知</a:t>
            </a:r>
          </a:p>
          <a:p>
            <a:pPr algn="dist"/>
            <a:r>
              <a:rPr lang="zh-CN" altLang="en-US" sz="1600" b="1" dirty="0">
                <a:solidFill>
                  <a:srgbClr val="CF8E7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用理想引领城市骄傲力量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30368" y="1273705"/>
            <a:ext cx="67260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REPRESENTATIVE CITY IS BUSTLING TO DEDUCE THE LIFE WONDERFUL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" y="4641968"/>
            <a:ext cx="12191999" cy="214740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698586" y="224861"/>
            <a:ext cx="6783188" cy="244827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529" y="5032382"/>
            <a:ext cx="51845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城市碰撞骄傲理想</a:t>
            </a:r>
            <a:endParaRPr lang="en-US" altLang="zh-CN" sz="4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21212" y="5928251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以精彩纷呈的活动赋予全新内涵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685" y="4696460"/>
            <a:ext cx="411797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800" dirty="0">
                <a:solidFill>
                  <a:srgbClr val="CF8E7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ideal</a:t>
            </a:r>
            <a:endParaRPr lang="zh-CN" altLang="en-US" sz="12800" dirty="0">
              <a:solidFill>
                <a:srgbClr val="CF8E7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62549" y="4669231"/>
            <a:ext cx="395621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800" dirty="0">
                <a:solidFill>
                  <a:srgbClr val="CF8E7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</a:t>
            </a:r>
            <a:endParaRPr lang="zh-CN" altLang="en-US" sz="12800" dirty="0">
              <a:solidFill>
                <a:srgbClr val="CF8E7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25810" y="1659825"/>
            <a:ext cx="4859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E3A693"/>
                </a:solidFill>
                <a:latin typeface="造字工房朗倩（非商用）粗体" pitchFamily="50" charset="-122"/>
                <a:ea typeface="造字工房朗倩（非商用）粗体" pitchFamily="50" charset="-122"/>
              </a:defRPr>
            </a:lvl1pPr>
          </a:lstStyle>
          <a:p>
            <a:r>
              <a:rPr lang="zh-CN" altLang="zh-CN" sz="4000" dirty="0">
                <a:solidFill>
                  <a:srgbClr val="FB7C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公关主题</a:t>
            </a:r>
            <a:r>
              <a:rPr lang="zh-CN" altLang="en-US" sz="4000" dirty="0">
                <a:solidFill>
                  <a:srgbClr val="FB7C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zh-CN" sz="4000" dirty="0">
              <a:solidFill>
                <a:srgbClr val="FB7C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25810" y="2303117"/>
            <a:ext cx="8067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latin typeface="造字工房朗倩（非商用）细体" pitchFamily="50" charset="-122"/>
                <a:ea typeface="造字工房朗倩（非商用）细体" pitchFamily="50" charset="-122"/>
              </a:defRPr>
            </a:lvl1pPr>
          </a:lstStyle>
          <a:p>
            <a:r>
              <a:rPr lang="zh-CN" altLang="zh-CN" sz="4000" b="1" dirty="0">
                <a:solidFill>
                  <a:srgbClr val="FB7C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城市</a:t>
            </a:r>
            <a:r>
              <a:rPr lang="zh-CN" altLang="en-US" sz="4000" b="1" dirty="0">
                <a:solidFill>
                  <a:srgbClr val="FB7C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骄傲</a:t>
            </a:r>
            <a:r>
              <a:rPr lang="zh-CN" altLang="zh-CN" sz="4000" b="1" dirty="0">
                <a:solidFill>
                  <a:srgbClr val="FB7C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生活节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24754" y="3013103"/>
            <a:ext cx="48604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8000">
                <a:solidFill>
                  <a:schemeClr val="bg1">
                    <a:lumMod val="85000"/>
                  </a:schemeClr>
                </a:solidFill>
                <a:latin typeface="造字工房力黑（非商用）常规体" pitchFamily="50" charset="-122"/>
                <a:ea typeface="造字工房力黑（非商用）常规体" pitchFamily="50" charset="-122"/>
              </a:defRPr>
            </a:lvl1pPr>
          </a:lstStyle>
          <a:p>
            <a:r>
              <a:rPr lang="en-US" altLang="zh-CN" dirty="0">
                <a:solidFill>
                  <a:srgbClr val="FB7C7C"/>
                </a:solidFill>
              </a:rPr>
              <a:t>PRIDE</a:t>
            </a:r>
            <a:endParaRPr lang="zh-CN" altLang="en-US" dirty="0">
              <a:solidFill>
                <a:srgbClr val="FB7C7C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21046" y="4081483"/>
            <a:ext cx="69405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8000">
                <a:solidFill>
                  <a:schemeClr val="bg1">
                    <a:lumMod val="85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dirty="0">
                <a:solidFill>
                  <a:srgbClr val="FB7C7C"/>
                </a:solidFill>
                <a:latin typeface="造字工房力黑（非商用）常规体" pitchFamily="50" charset="-122"/>
                <a:ea typeface="造字工房力黑（非商用）常规体" pitchFamily="50" charset="-122"/>
              </a:rPr>
              <a:t>FESTIVAL</a:t>
            </a:r>
            <a:endParaRPr lang="zh-CN" altLang="en-US" dirty="0">
              <a:solidFill>
                <a:srgbClr val="FB7C7C"/>
              </a:solidFill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308725" y="1932305"/>
            <a:ext cx="5883275" cy="4925695"/>
            <a:chOff x="8976" y="1813"/>
            <a:chExt cx="10223" cy="8987"/>
          </a:xfrm>
        </p:grpSpPr>
        <p:pic>
          <p:nvPicPr>
            <p:cNvPr id="8" name="图片 7" descr="千库网_手绘捧着油菜花的女孩_元素编号12827062"/>
            <p:cNvPicPr>
              <a:picLocks noChangeAspect="1"/>
            </p:cNvPicPr>
            <p:nvPr/>
          </p:nvPicPr>
          <p:blipFill>
            <a:blip r:embed="rId2"/>
            <a:srcRect t="4938"/>
            <a:stretch>
              <a:fillRect/>
            </a:stretch>
          </p:blipFill>
          <p:spPr>
            <a:xfrm>
              <a:off x="10147" y="2194"/>
              <a:ext cx="9053" cy="8606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8976" y="1813"/>
              <a:ext cx="3067" cy="18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879643" y="164637"/>
            <a:ext cx="6432715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城市骄傲生活节两大板块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23792" y="740702"/>
            <a:ext cx="3744416" cy="584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66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花开两朵 各表一枝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4463819" y="1345457"/>
            <a:ext cx="3168352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096000" y="1345458"/>
            <a:ext cx="0" cy="582537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311691" y="1927995"/>
            <a:ext cx="5856651" cy="0"/>
          </a:xfrm>
          <a:prstGeom prst="line">
            <a:avLst/>
          </a:prstGeom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311691" y="1927995"/>
            <a:ext cx="93" cy="291268"/>
          </a:xfrm>
          <a:prstGeom prst="line">
            <a:avLst/>
          </a:prstGeom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527381" y="2238273"/>
            <a:ext cx="5760640" cy="592832"/>
            <a:chOff x="527381" y="2238273"/>
            <a:chExt cx="5760640" cy="592832"/>
          </a:xfrm>
        </p:grpSpPr>
        <p:cxnSp>
          <p:nvCxnSpPr>
            <p:cNvPr id="17" name="直接连接符 16"/>
            <p:cNvCxnSpPr/>
            <p:nvPr/>
          </p:nvCxnSpPr>
          <p:spPr>
            <a:xfrm flipV="1">
              <a:off x="527381" y="2238273"/>
              <a:ext cx="5760640" cy="10295"/>
            </a:xfrm>
            <a:prstGeom prst="line">
              <a:avLst/>
            </a:prstGeom>
            <a:ln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527448" y="2248568"/>
              <a:ext cx="0" cy="582537"/>
            </a:xfrm>
            <a:prstGeom prst="line">
              <a:avLst/>
            </a:prstGeom>
            <a:ln>
              <a:solidFill>
                <a:schemeClr val="bg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6288021" y="2248568"/>
              <a:ext cx="0" cy="582537"/>
            </a:xfrm>
            <a:prstGeom prst="line">
              <a:avLst/>
            </a:prstGeom>
            <a:ln>
              <a:solidFill>
                <a:schemeClr val="bg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/>
          <p:cNvGrpSpPr/>
          <p:nvPr/>
        </p:nvGrpSpPr>
        <p:grpSpPr>
          <a:xfrm>
            <a:off x="1295467" y="2304483"/>
            <a:ext cx="4032448" cy="538460"/>
            <a:chOff x="971600" y="1923678"/>
            <a:chExt cx="3024336" cy="403845"/>
          </a:xfrm>
        </p:grpSpPr>
        <p:sp>
          <p:nvSpPr>
            <p:cNvPr id="22" name="圆角矩形 21"/>
            <p:cNvSpPr/>
            <p:nvPr/>
          </p:nvSpPr>
          <p:spPr>
            <a:xfrm>
              <a:off x="971600" y="1949739"/>
              <a:ext cx="3024336" cy="377784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043608" y="1923678"/>
              <a:ext cx="2880320" cy="4016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 algn="ctr">
                <a:lnSpc>
                  <a:spcPct val="120000"/>
                </a:lnSpc>
                <a:buFont typeface="+mj-ea"/>
                <a:buAutoNum type="circleNumDbPlain"/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走出去 全城造势</a:t>
              </a:r>
            </a:p>
          </p:txBody>
        </p:sp>
      </p:grpSp>
      <p:cxnSp>
        <p:nvCxnSpPr>
          <p:cNvPr id="36" name="直接连接符 35"/>
          <p:cNvCxnSpPr/>
          <p:nvPr/>
        </p:nvCxnSpPr>
        <p:spPr>
          <a:xfrm>
            <a:off x="9168341" y="1928392"/>
            <a:ext cx="1" cy="2259674"/>
          </a:xfrm>
          <a:prstGeom prst="line">
            <a:avLst/>
          </a:prstGeom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3311691" y="4177771"/>
            <a:ext cx="8064896" cy="10295"/>
          </a:xfrm>
          <a:prstGeom prst="line">
            <a:avLst/>
          </a:prstGeom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3311784" y="4188066"/>
            <a:ext cx="0" cy="582537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11376587" y="4188066"/>
            <a:ext cx="0" cy="582537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组合 44"/>
          <p:cNvGrpSpPr/>
          <p:nvPr/>
        </p:nvGrpSpPr>
        <p:grpSpPr>
          <a:xfrm>
            <a:off x="5327915" y="4290550"/>
            <a:ext cx="4032448" cy="538460"/>
            <a:chOff x="971600" y="1923678"/>
            <a:chExt cx="3024336" cy="403845"/>
          </a:xfrm>
        </p:grpSpPr>
        <p:sp>
          <p:nvSpPr>
            <p:cNvPr id="46" name="圆角矩形 45"/>
            <p:cNvSpPr/>
            <p:nvPr/>
          </p:nvSpPr>
          <p:spPr>
            <a:xfrm>
              <a:off x="971600" y="1949739"/>
              <a:ext cx="3024336" cy="377784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043608" y="1923678"/>
              <a:ext cx="2880320" cy="4016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 algn="ctr">
                <a:lnSpc>
                  <a:spcPct val="120000"/>
                </a:lnSpc>
                <a:buFont typeface="+mj-ea"/>
                <a:buAutoNum type="circleNumDbPlain" startAt="2"/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引进来 持续放声</a:t>
              </a: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90624" y="3462224"/>
            <a:ext cx="6295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latin typeface="造字工房朗倩（非商用）细体" pitchFamily="50" charset="-122"/>
                <a:ea typeface="造字工房朗倩（非商用）细体" pitchFamily="50" charset="-122"/>
              </a:defRPr>
            </a:lvl1pPr>
          </a:lstStyle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通过全城的巡游派发等活动，将“骄傲生活节”的理念传播，扩大此次活动的话题影响力。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3178340" y="4968267"/>
            <a:ext cx="77881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E3A693"/>
                </a:solidFill>
                <a:latin typeface="造字工房朗倩（非商用）粗体" pitchFamily="50" charset="-122"/>
                <a:ea typeface="造字工房朗倩（非商用）粗体" pitchFamily="50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骄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柔造作·理想生活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91568" y="2977763"/>
            <a:ext cx="3603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E3A693"/>
                </a:solidFill>
                <a:latin typeface="造字工房朗倩（非商用）粗体" pitchFamily="50" charset="-122"/>
                <a:ea typeface="造字工房朗倩（非商用）粗体" pitchFamily="50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骄傲出行 炒热话题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178340" y="5478009"/>
            <a:ext cx="77881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bg1"/>
                </a:solidFill>
                <a:latin typeface="造字工房朗倩（非商用）细体" pitchFamily="50" charset="-122"/>
                <a:ea typeface="造字工房朗倩（非商用）细体" pitchFamily="50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全月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场专属定制性话题活动，充分结合不同的时间节点，</a:t>
            </a:r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将项目的信息进行不间断曝光轰炸。</a:t>
            </a:r>
            <a:endParaRPr lang="zh-CN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2943427" y="2629674"/>
            <a:ext cx="1505540" cy="233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600" spc="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gency FB" panose="020B0503020202020204" pitchFamily="34" charset="0"/>
                <a:ea typeface="造字工房力黑（非商用）常规体" pitchFamily="50" charset="-122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57337" y="2967335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走出去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4796552" y="3890665"/>
            <a:ext cx="403248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4812854" y="4028679"/>
            <a:ext cx="2110231" cy="340434"/>
            <a:chOff x="4812854" y="4028679"/>
            <a:chExt cx="2110231" cy="340434"/>
          </a:xfrm>
        </p:grpSpPr>
        <p:sp>
          <p:nvSpPr>
            <p:cNvPr id="7" name="原创设计师QQ598969553      _17"/>
            <p:cNvSpPr>
              <a:spLocks noChangeArrowheads="1"/>
            </p:cNvSpPr>
            <p:nvPr/>
          </p:nvSpPr>
          <p:spPr bwMode="gray">
            <a:xfrm>
              <a:off x="4890488" y="4028679"/>
              <a:ext cx="2032597" cy="340434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 lIns="121844" tIns="60922" rIns="121844" bIns="60922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第一板块</a:t>
              </a:r>
            </a:p>
          </p:txBody>
        </p:sp>
        <p:sp>
          <p:nvSpPr>
            <p:cNvPr id="8" name="流程图: 合并 7"/>
            <p:cNvSpPr/>
            <p:nvPr/>
          </p:nvSpPr>
          <p:spPr>
            <a:xfrm rot="16200000">
              <a:off x="4787158" y="4140194"/>
              <a:ext cx="206660" cy="155267"/>
            </a:xfrm>
            <a:prstGeom prst="flowChartMerg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3333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33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33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333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组合 16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16" name="矩形 15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" name="文本框 1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骄傲</a:t>
              </a:r>
              <a:r>
                <a:rPr lang="zh-CN" altLang="zh-CN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大游行 </a:t>
              </a:r>
              <a:r>
                <a:rPr lang="zh-CN" altLang="zh-CN" dirty="0"/>
                <a:t>— </a:t>
              </a:r>
              <a:r>
                <a:rPr lang="zh-CN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联动外展安排互动巡游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pic>
        <p:nvPicPr>
          <p:cNvPr id="1026" name="Picture 2" descr="JOB [http://15759540...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6" y="947508"/>
            <a:ext cx="9930298" cy="539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文本框 23"/>
          <p:cNvSpPr txBox="1"/>
          <p:nvPr/>
        </p:nvSpPr>
        <p:spPr>
          <a:xfrm>
            <a:off x="7038975" y="4860083"/>
            <a:ext cx="499109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活动说明：</a:t>
            </a:r>
            <a:endParaRPr lang="en-US" altLang="zh-CN" sz="2000" b="1" dirty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r>
              <a:rPr lang="zh-CN" altLang="en-US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为充分扩大此次活动的影响力，联动外展场进行</a:t>
            </a:r>
            <a:endParaRPr lang="en-US" altLang="zh-CN" dirty="0"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r>
              <a:rPr lang="zh-CN" altLang="en-US" sz="28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城市“骄傲大游行”</a:t>
            </a:r>
            <a:endParaRPr lang="en-US" altLang="zh-CN" sz="2800" dirty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r>
              <a:rPr lang="zh-CN" altLang="en-US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将项目的生活理念和活动有机结合，吸引大家关注。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组合 16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16" name="矩形 15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" name="文本框 1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骄傲</a:t>
              </a:r>
              <a:r>
                <a:rPr lang="zh-CN" altLang="zh-CN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大游行 </a:t>
              </a:r>
              <a:r>
                <a:rPr lang="zh-CN" altLang="zh-CN" dirty="0"/>
                <a:t>— </a:t>
              </a:r>
              <a:r>
                <a:rPr lang="zh-CN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联动外展安排互动巡游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244476" y="842193"/>
            <a:ext cx="58515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活动概况：</a:t>
            </a:r>
            <a:endParaRPr lang="en-US" altLang="zh-CN" sz="2000" b="1" dirty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r>
              <a:rPr lang="zh-CN" altLang="en-US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活动时间：</a:t>
            </a:r>
            <a:r>
              <a:rPr lang="en-US" altLang="zh-CN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X</a:t>
            </a:r>
            <a:r>
              <a:rPr lang="zh-CN" altLang="en-US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月</a:t>
            </a:r>
            <a:r>
              <a:rPr lang="en-US" altLang="zh-CN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X</a:t>
            </a:r>
            <a:r>
              <a:rPr lang="zh-CN" altLang="en-US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日</a:t>
            </a:r>
            <a:endParaRPr lang="en-US" altLang="zh-CN" dirty="0"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r>
              <a:rPr lang="zh-CN" altLang="en-US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活动地点：项目周边商圈、地铁等人流密集处</a:t>
            </a:r>
            <a:endParaRPr lang="en-US" altLang="zh-CN" dirty="0"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pic>
        <p:nvPicPr>
          <p:cNvPr id="3" name="Picture 2" descr="https://timgsa.baidu.com/timg?image&amp;quality=80&amp;size=b9999_10000&amp;sec=1519910747139&amp;di=4f00bb3e7eea4a3b2930dc6e7bf13626&amp;imgtype=0&amp;src=http%3A%2F%2Fimgs.soufun.com%2Fnews%2F2014_10%2F31%2Fnews%2F1414744210389_0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74" y="2111980"/>
            <a:ext cx="11586581" cy="3669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组合 16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16" name="矩形 15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" name="文本框 1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骄傲</a:t>
              </a:r>
              <a:r>
                <a:rPr lang="zh-CN" altLang="zh-CN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大游行 </a:t>
              </a:r>
              <a:r>
                <a:rPr lang="zh-CN" altLang="zh-CN" dirty="0"/>
                <a:t>— </a:t>
              </a:r>
              <a:r>
                <a:rPr lang="zh-CN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联动外展安排互动巡游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244476" y="870897"/>
            <a:ext cx="4810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复古骑行</a:t>
            </a:r>
            <a:r>
              <a:rPr lang="en-US" altLang="zh-CN" sz="2400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—</a:t>
            </a:r>
            <a:r>
              <a:rPr lang="zh-CN" altLang="en-US" sz="2400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致敬永恒 崇尚经典</a:t>
            </a:r>
            <a:endParaRPr lang="zh-CN" altLang="en-US" sz="2000" dirty="0"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44476" y="1285420"/>
            <a:ext cx="11271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安排身穿复古风格服装人员复古骑行，进行城市巡游，制造话题热点。</a:t>
            </a:r>
            <a:endParaRPr lang="zh-CN" altLang="en-US" sz="1600" dirty="0"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67553" y="1689527"/>
            <a:ext cx="11542328" cy="4854708"/>
            <a:chOff x="1048871" y="1670317"/>
            <a:chExt cx="11625008" cy="4889483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48871" y="1670317"/>
              <a:ext cx="6717596" cy="4873918"/>
            </a:xfrm>
            <a:prstGeom prst="rect">
              <a:avLst/>
            </a:prstGeom>
          </p:spPr>
        </p:pic>
        <p:pic>
          <p:nvPicPr>
            <p:cNvPr id="1026" name="Picture 2" descr="https://timgsa.baidu.com/timg?image&amp;quality=80&amp;size=b9999_10000&amp;sec=1519909351901&amp;di=9e145147fe2f23d0b92ac8ba6f73fdb2&amp;imgtype=0&amp;src=http%3A%2F%2Fs4.sinaimg.cn%2Fmw690%2F001on2Wszy6HH7zOgIH13%2669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4396" y="1670317"/>
              <a:ext cx="4889483" cy="4889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395" y="1334194"/>
            <a:ext cx="8478458" cy="5219006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组合 16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16" name="矩形 15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" name="文本框 1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骄傲</a:t>
              </a:r>
              <a:r>
                <a:rPr lang="zh-CN" altLang="zh-CN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大游行 </a:t>
              </a:r>
              <a:r>
                <a:rPr lang="zh-CN" altLang="zh-CN" dirty="0"/>
                <a:t>— </a:t>
              </a:r>
              <a:r>
                <a:rPr lang="zh-CN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联动外展安排互动巡游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244476" y="870897"/>
            <a:ext cx="4810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骑行服装推荐</a:t>
            </a:r>
            <a:r>
              <a:rPr lang="en-US" altLang="zh-CN" sz="2400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—</a:t>
            </a:r>
            <a:r>
              <a:rPr lang="zh-CN" altLang="en-US" sz="2400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经典英伦风格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862773" y="4420810"/>
            <a:ext cx="2867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2000" dirty="0">
                <a:solidFill>
                  <a:srgbClr val="C00000"/>
                </a:solidFill>
              </a:rPr>
              <a:t>服装说明：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8862772" y="4836556"/>
            <a:ext cx="30307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以耳熟能详的英伦复古服装进行搭配，展现自由舒适生活方式。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组合 16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16" name="矩形 15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" name="文本框 1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骄傲</a:t>
              </a:r>
              <a:r>
                <a:rPr lang="zh-CN" altLang="zh-CN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大游行 </a:t>
              </a:r>
              <a:r>
                <a:rPr lang="zh-CN" altLang="zh-CN" dirty="0"/>
                <a:t>— </a:t>
              </a:r>
              <a:r>
                <a:rPr lang="zh-CN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联动外展安排互动巡游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244477" y="870897"/>
            <a:ext cx="4956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全副复古武装 将经典进行到底</a:t>
            </a:r>
            <a:endParaRPr lang="zh-CN" altLang="en-US" sz="2000" dirty="0"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3375" y="5148430"/>
            <a:ext cx="111492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备注说明：</a:t>
            </a:r>
            <a:endParaRPr lang="en-US" altLang="zh-CN" sz="2400" b="1" dirty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r>
              <a:rPr lang="en-US" altLang="zh-CN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1.</a:t>
            </a:r>
            <a:r>
              <a:rPr lang="zh-CN" altLang="en-US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自行车</a:t>
            </a:r>
            <a:r>
              <a:rPr lang="en-US" altLang="zh-CN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-</a:t>
            </a:r>
            <a:r>
              <a:rPr lang="zh-CN" altLang="en-US" b="1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充满古朴气息的复古自行车。</a:t>
            </a:r>
            <a:endParaRPr lang="en-US" altLang="zh-CN" b="1" dirty="0"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r>
              <a:rPr lang="en-US" altLang="zh-CN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2.</a:t>
            </a:r>
            <a:r>
              <a:rPr lang="zh-CN" altLang="en-US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袖巾</a:t>
            </a:r>
            <a:r>
              <a:rPr lang="en-US" altLang="zh-CN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-</a:t>
            </a:r>
            <a:r>
              <a:rPr lang="zh-CN" altLang="en-US" b="1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袖巾上可印制项目名称和</a:t>
            </a:r>
            <a:r>
              <a:rPr lang="en-US" altLang="zh-CN" b="1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logo</a:t>
            </a:r>
          </a:p>
          <a:p>
            <a:r>
              <a:rPr lang="en-US" altLang="zh-CN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3</a:t>
            </a:r>
            <a:r>
              <a:rPr lang="zh-CN" altLang="en-US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：帽子</a:t>
            </a:r>
            <a:r>
              <a:rPr lang="en-US" altLang="zh-CN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-</a:t>
            </a:r>
            <a:r>
              <a:rPr lang="zh-CN" altLang="en-US" b="1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建议头戴英伦复古帽</a:t>
            </a:r>
            <a:endParaRPr lang="en-US" altLang="zh-CN" b="1" dirty="0"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r>
              <a:rPr lang="en-US" altLang="zh-CN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4</a:t>
            </a:r>
            <a:r>
              <a:rPr lang="zh-CN" altLang="en-US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：背包</a:t>
            </a:r>
            <a:r>
              <a:rPr lang="en-US" altLang="zh-CN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-</a:t>
            </a:r>
            <a:r>
              <a:rPr lang="zh-CN" altLang="en-US" b="1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复古背包</a:t>
            </a:r>
          </a:p>
        </p:txBody>
      </p:sp>
      <p:pic>
        <p:nvPicPr>
          <p:cNvPr id="2052" name="Picture 4" descr="https://timgsa.baidu.com/timg?image&amp;quality=80&amp;size=b9999_10000&amp;sec=1519909654054&amp;di=0ebc36e4975c05ed2223f8a0a088fd17&amp;imgtype=0&amp;src=http%3A%2F%2Fimg1.700bike.com.cn%2Fwp-content%2Fuploads%2F2013%2F03%2F4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29" y="1360722"/>
            <a:ext cx="4550110" cy="3695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timgsa.baidu.com/timg?image&amp;quality=80&amp;size=b9999_10000&amp;sec=1519910270864&amp;di=7a0b6a467f29474eb024b0fc6445236d&amp;imgtype=0&amp;src=http%3A%2F%2Fimg1.700bike.com.cn%2Fupload%2F2014%2F10%2F2014102712183646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840" y="1360722"/>
            <a:ext cx="5581827" cy="3721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组合 16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16" name="矩形 15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" name="文本框 1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骄傲</a:t>
              </a:r>
              <a:r>
                <a:rPr lang="zh-CN" altLang="zh-CN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大游行 </a:t>
              </a:r>
              <a:r>
                <a:rPr lang="zh-CN" altLang="zh-CN" dirty="0"/>
                <a:t>— </a:t>
              </a:r>
              <a:r>
                <a:rPr lang="zh-CN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联动外展安排互动巡游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244477" y="987438"/>
            <a:ext cx="4956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骑手领队 项目信息定制旗子</a:t>
            </a:r>
            <a:endParaRPr lang="zh-CN" altLang="en-US" sz="2000" dirty="0"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3375" y="5121536"/>
            <a:ext cx="111492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活动说明：</a:t>
            </a:r>
            <a:endParaRPr lang="en-US" altLang="zh-CN" sz="2400" b="1" dirty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r>
              <a:rPr lang="zh-CN" altLang="en-US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骑行巡游队伍在自行车上安置项目信息旗子，更直观介绍项目信息。</a:t>
            </a:r>
            <a:endParaRPr lang="en-US" altLang="zh-CN" dirty="0"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pic>
        <p:nvPicPr>
          <p:cNvPr id="22" name="Picture 4" descr="http://www.tmsf.com/upload/newspic/newsThumbnail/20160321/145852521680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1675518"/>
            <a:ext cx="5323808" cy="3287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://www.nxszs.gov.cn/CMSCMSszs/201606/20160629112601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338" y="1674564"/>
            <a:ext cx="5127114" cy="328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组合 16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16" name="矩形 15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" name="文本框 1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骄傲</a:t>
              </a:r>
              <a:r>
                <a:rPr lang="zh-CN" altLang="zh-CN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大游行 </a:t>
              </a:r>
              <a:r>
                <a:rPr lang="zh-CN" altLang="zh-CN" dirty="0"/>
                <a:t>— </a:t>
              </a:r>
              <a:r>
                <a:rPr lang="zh-CN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联动外展安排互动巡游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244476" y="870897"/>
            <a:ext cx="4810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合影拍照 火爆朋友圈</a:t>
            </a:r>
            <a:endParaRPr lang="zh-CN" altLang="en-US" sz="2000" dirty="0"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44476" y="1285420"/>
            <a:ext cx="11271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巡游派发期间，凡是上前合影拍照，转发朋友圈便可获得礼品。</a:t>
            </a:r>
            <a:endParaRPr lang="zh-CN" altLang="en-US" sz="1600" dirty="0"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pic>
        <p:nvPicPr>
          <p:cNvPr id="6146" name="Picture 2" descr="7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1670317"/>
            <a:ext cx="6511925" cy="4901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88" y="1670317"/>
            <a:ext cx="4649556" cy="490193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组合 16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16" name="矩形 15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38903" y="224083"/>
            <a:ext cx="9010650" cy="678391"/>
            <a:chOff x="838903" y="224083"/>
            <a:chExt cx="9010650" cy="678391"/>
          </a:xfrm>
        </p:grpSpPr>
        <p:sp>
          <p:nvSpPr>
            <p:cNvPr id="2" name="文本框 1"/>
            <p:cNvSpPr txBox="1"/>
            <p:nvPr/>
          </p:nvSpPr>
          <p:spPr>
            <a:xfrm>
              <a:off x="838903" y="224083"/>
              <a:ext cx="9010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礼品派送</a:t>
              </a:r>
              <a:r>
                <a:rPr lang="en-US" altLang="zh-CN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网红气球</a:t>
              </a:r>
              <a:endPara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244476" y="967387"/>
            <a:ext cx="11613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礼品说明：</a:t>
            </a:r>
            <a:endParaRPr lang="en-US" altLang="zh-CN" sz="2000" b="1" dirty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r>
              <a:rPr lang="zh-CN" altLang="en-US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活动派发时下火热的网红气球，气球可进行专属定制，印有</a:t>
            </a:r>
            <a:r>
              <a:rPr lang="zh-CN" altLang="en-US" sz="24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项目名称和</a:t>
            </a:r>
            <a:r>
              <a:rPr lang="en-US" altLang="zh-CN" sz="24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logo</a:t>
            </a:r>
            <a:r>
              <a:rPr lang="zh-CN" altLang="en-US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，每人仅限一只。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4475" y="1745354"/>
            <a:ext cx="6171157" cy="476974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/>
          <a:srcRect t="9277"/>
          <a:stretch>
            <a:fillRect/>
          </a:stretch>
        </p:blipFill>
        <p:spPr>
          <a:xfrm>
            <a:off x="6448251" y="1745354"/>
            <a:ext cx="5410065" cy="476974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组合 16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16" name="矩形 15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38903" y="224083"/>
            <a:ext cx="9010650" cy="678391"/>
            <a:chOff x="838903" y="224083"/>
            <a:chExt cx="9010650" cy="678391"/>
          </a:xfrm>
        </p:grpSpPr>
        <p:sp>
          <p:nvSpPr>
            <p:cNvPr id="2" name="文本框 1"/>
            <p:cNvSpPr txBox="1"/>
            <p:nvPr/>
          </p:nvSpPr>
          <p:spPr>
            <a:xfrm>
              <a:off x="838903" y="224083"/>
              <a:ext cx="9010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礼品派送</a:t>
              </a:r>
              <a:r>
                <a:rPr lang="en-US" altLang="zh-CN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项目宣传资料</a:t>
              </a:r>
              <a:endPara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244476" y="967387"/>
            <a:ext cx="1161384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资料说明：</a:t>
            </a:r>
            <a:endParaRPr lang="en-US" altLang="zh-CN" sz="2000" b="1" dirty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r>
              <a:rPr lang="zh-CN" altLang="en-US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将项目</a:t>
            </a:r>
            <a:r>
              <a:rPr lang="en-US" altLang="zh-CN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DM</a:t>
            </a:r>
            <a:r>
              <a:rPr lang="zh-CN" altLang="en-US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单和其它宣传资料放入带有项目信息的手提袋中，方便来宾关注。</a:t>
            </a:r>
          </a:p>
        </p:txBody>
      </p:sp>
      <p:pic>
        <p:nvPicPr>
          <p:cNvPr id="22" name="Picture 4" descr="https://timgsa.baidu.com/timg?image&amp;quality=80&amp;size=b9999_10000&amp;sec=1502277384523&amp;di=82585ba6430cfc3c12c9ace9350aa685&amp;imgtype=0&amp;src=http%3A%2F%2Fs14.go007.com%2F2014%2F10%2F31%2F2014103101555033141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>
            <a:fillRect/>
          </a:stretch>
        </p:blipFill>
        <p:spPr bwMode="auto">
          <a:xfrm>
            <a:off x="353566" y="1739685"/>
            <a:ext cx="6637784" cy="479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s://timgsa.baidu.com/timg?image&amp;quality=80&amp;size=b9999_10000&amp;sec=1519822046633&amp;di=fc993de4cd2f03b8d0be244b3c6140ec&amp;imgtype=0&amp;src=http%3A%2F%2Fpic91.huitu.com%2Fres%2F20161202%2F365_20161202171207649060_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025" y="1739686"/>
            <a:ext cx="3873518" cy="479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文本框 24"/>
          <p:cNvSpPr txBox="1"/>
          <p:nvPr/>
        </p:nvSpPr>
        <p:spPr>
          <a:xfrm>
            <a:off x="10998218" y="3191558"/>
            <a:ext cx="4032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图片仅供参考示意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组合 16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16" name="矩形 15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38903" y="224083"/>
            <a:ext cx="9010650" cy="678391"/>
            <a:chOff x="838903" y="224083"/>
            <a:chExt cx="9010650" cy="678391"/>
          </a:xfrm>
        </p:grpSpPr>
        <p:sp>
          <p:nvSpPr>
            <p:cNvPr id="2" name="文本框 1"/>
            <p:cNvSpPr txBox="1"/>
            <p:nvPr/>
          </p:nvSpPr>
          <p:spPr>
            <a:xfrm>
              <a:off x="838903" y="224083"/>
              <a:ext cx="9010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礼品派送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（备选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  <a:r>
                <a:rPr lang="en-US" altLang="zh-CN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健康负离子小植栽</a:t>
              </a:r>
              <a:endPara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676" y="918560"/>
            <a:ext cx="7367424" cy="566801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938249" y="4344046"/>
            <a:ext cx="3133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4000" dirty="0">
                <a:solidFill>
                  <a:schemeClr val="tx1"/>
                </a:solidFill>
              </a:rPr>
              <a:t>浇灌希望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9032840" y="5029795"/>
            <a:ext cx="25213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骄傲成长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895806" y="3769424"/>
            <a:ext cx="3972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2000" dirty="0"/>
              <a:t>注：瓶身可印有项目名称和</a:t>
            </a:r>
            <a:r>
              <a:rPr lang="en-US" altLang="zh-CN" sz="2000" dirty="0"/>
              <a:t>logo</a:t>
            </a:r>
            <a:endParaRPr lang="zh-CN" alt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2943427" y="2629674"/>
            <a:ext cx="1856598" cy="233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600" spc="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gency FB" panose="020B0503020202020204" pitchFamily="34" charset="0"/>
                <a:ea typeface="造字工房力黑（非商用）常规体" pitchFamily="50" charset="-122"/>
              </a:rPr>
              <a:t>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57337" y="2967335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引进来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4796552" y="3890665"/>
            <a:ext cx="403248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4812854" y="4028679"/>
            <a:ext cx="2110231" cy="340434"/>
            <a:chOff x="4812854" y="4028679"/>
            <a:chExt cx="2110231" cy="340434"/>
          </a:xfrm>
        </p:grpSpPr>
        <p:sp>
          <p:nvSpPr>
            <p:cNvPr id="7" name="原创设计师QQ598969553      _17"/>
            <p:cNvSpPr>
              <a:spLocks noChangeArrowheads="1"/>
            </p:cNvSpPr>
            <p:nvPr/>
          </p:nvSpPr>
          <p:spPr bwMode="gray">
            <a:xfrm>
              <a:off x="4890488" y="4028679"/>
              <a:ext cx="2032597" cy="340434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 lIns="121844" tIns="60922" rIns="121844" bIns="60922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第二板块</a:t>
              </a:r>
            </a:p>
          </p:txBody>
        </p:sp>
        <p:sp>
          <p:nvSpPr>
            <p:cNvPr id="8" name="流程图: 合并 7"/>
            <p:cNvSpPr/>
            <p:nvPr/>
          </p:nvSpPr>
          <p:spPr>
            <a:xfrm rot="16200000">
              <a:off x="4787158" y="4140194"/>
              <a:ext cx="206660" cy="155267"/>
            </a:xfrm>
            <a:prstGeom prst="flowChartMerg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3333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33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33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333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2838450" y="446306"/>
            <a:ext cx="6515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月度主题：</a:t>
            </a:r>
            <a:r>
              <a:rPr lang="zh-CN" altLang="en-US" sz="3200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骄</a:t>
            </a:r>
            <a:r>
              <a:rPr lang="zh-CN" altLang="zh-CN" sz="3200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柔造作·理想生活 </a:t>
            </a:r>
            <a:endParaRPr lang="zh-CN" altLang="en-US" sz="3200" dirty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076326" y="1224825"/>
            <a:ext cx="10039348" cy="305813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085849" y="1183240"/>
            <a:ext cx="10029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我们在紧贴公关定论和主题的基础上，深度契合客群生活气质，开展系列定制性</a:t>
            </a:r>
            <a:r>
              <a:rPr lang="zh-CN" altLang="zh-CN" dirty="0">
                <a:solidFill>
                  <a:srgbClr val="FFFF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生活体验式沙龙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38110" y="2735813"/>
            <a:ext cx="2781301" cy="3962142"/>
            <a:chOff x="619124" y="1873332"/>
            <a:chExt cx="2781301" cy="3962142"/>
          </a:xfrm>
        </p:grpSpPr>
        <p:sp>
          <p:nvSpPr>
            <p:cNvPr id="10" name="矩形 9"/>
            <p:cNvSpPr/>
            <p:nvPr/>
          </p:nvSpPr>
          <p:spPr>
            <a:xfrm flipH="1">
              <a:off x="619124" y="1873332"/>
              <a:ext cx="457202" cy="35271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zh-CN" sz="2400" b="1" dirty="0">
                  <a:solidFill>
                    <a:srgbClr val="C00000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天生</a:t>
              </a:r>
              <a:r>
                <a:rPr lang="zh-CN" altLang="en-US" sz="2400" b="1" dirty="0">
                  <a:solidFill>
                    <a:srgbClr val="C00000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骄</a:t>
              </a:r>
              <a:r>
                <a:rPr lang="zh-CN" altLang="zh-CN" sz="2400" b="1" dirty="0">
                  <a:solidFill>
                    <a:srgbClr val="C00000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傲</a:t>
              </a:r>
              <a:r>
                <a:rPr lang="en-US" altLang="zh-CN" dirty="0"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·</a:t>
              </a:r>
              <a:r>
                <a:rPr lang="zh-CN" altLang="en-US" dirty="0"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活色生香</a:t>
              </a:r>
              <a:endParaRPr lang="zh-CN" altLang="zh-CN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1126331" y="1901304"/>
              <a:ext cx="1104900" cy="390525"/>
              <a:chOff x="1212056" y="2529954"/>
              <a:chExt cx="1104900" cy="390525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1212056" y="2551147"/>
                <a:ext cx="9691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Gungsuh" panose="02030600000101010101" pitchFamily="18" charset="-127"/>
                    <a:ea typeface="Gungsuh" panose="02030600000101010101" pitchFamily="18" charset="-127"/>
                  </a:rPr>
                  <a:t>STEP</a:t>
                </a:r>
                <a:endParaRPr lang="zh-CN" altLang="en-US" dirty="0">
                  <a:latin typeface="Gungsuh" panose="02030600000101010101" pitchFamily="18" charset="-127"/>
                  <a:ea typeface="Gungsuh" panose="02030600000101010101" pitchFamily="18" charset="-127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1926431" y="2529954"/>
                <a:ext cx="390525" cy="39052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1</a:t>
                </a:r>
                <a:endParaRPr lang="zh-CN" altLang="en-US" dirty="0"/>
              </a:p>
            </p:txBody>
          </p:sp>
        </p:grpSp>
        <p:pic>
          <p:nvPicPr>
            <p:cNvPr id="14" name="Picture 4" descr="C:\Users\Administrator\Desktop\扎堆\图片\欧美时尚美女\sy_2010073000054248603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1104" y="2320888"/>
              <a:ext cx="2169321" cy="351458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组合 22"/>
          <p:cNvGrpSpPr/>
          <p:nvPr/>
        </p:nvGrpSpPr>
        <p:grpSpPr>
          <a:xfrm>
            <a:off x="3140864" y="1704731"/>
            <a:ext cx="2781302" cy="3962142"/>
            <a:chOff x="3426614" y="1704731"/>
            <a:chExt cx="2781302" cy="3962142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036216" y="2158431"/>
              <a:ext cx="2171700" cy="350844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7" name="矩形 16"/>
            <p:cNvSpPr/>
            <p:nvPr/>
          </p:nvSpPr>
          <p:spPr>
            <a:xfrm flipH="1">
              <a:off x="3426614" y="1704731"/>
              <a:ext cx="457202" cy="35271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zh-CN" sz="2400" b="1" dirty="0">
                  <a:solidFill>
                    <a:srgbClr val="C00000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天生</a:t>
              </a:r>
              <a:r>
                <a:rPr lang="zh-CN" altLang="en-US" sz="2400" b="1" dirty="0">
                  <a:solidFill>
                    <a:srgbClr val="C00000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骄贵</a:t>
              </a:r>
              <a:r>
                <a:rPr lang="en-US" altLang="zh-CN" dirty="0"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·</a:t>
              </a:r>
              <a:r>
                <a:rPr lang="zh-CN" altLang="en-US" dirty="0"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灿烂如花</a:t>
              </a:r>
              <a:endParaRPr lang="zh-CN" altLang="zh-CN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3933821" y="1732703"/>
              <a:ext cx="1104900" cy="390525"/>
              <a:chOff x="1212056" y="2529954"/>
              <a:chExt cx="1104900" cy="390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212056" y="2551147"/>
                <a:ext cx="9691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Gungsuh" panose="02030600000101010101" pitchFamily="18" charset="-127"/>
                    <a:ea typeface="Gungsuh" panose="02030600000101010101" pitchFamily="18" charset="-127"/>
                  </a:rPr>
                  <a:t>STEP</a:t>
                </a:r>
                <a:endParaRPr lang="zh-CN" altLang="en-US" dirty="0">
                  <a:latin typeface="Gungsuh" panose="02030600000101010101" pitchFamily="18" charset="-127"/>
                  <a:ea typeface="Gungsuh" panose="02030600000101010101" pitchFamily="18" charset="-127"/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1926431" y="2529954"/>
                <a:ext cx="390525" cy="39052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2</a:t>
                </a:r>
                <a:endParaRPr lang="zh-CN" altLang="en-US" dirty="0"/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6143623" y="2684200"/>
            <a:ext cx="2781303" cy="3962141"/>
            <a:chOff x="6496048" y="2541325"/>
            <a:chExt cx="2781303" cy="3962141"/>
          </a:xfrm>
        </p:grpSpPr>
        <p:pic>
          <p:nvPicPr>
            <p:cNvPr id="6146" name="Picture 2" descr="189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5651" y="2995025"/>
              <a:ext cx="2171700" cy="350844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矩形 25"/>
            <p:cNvSpPr/>
            <p:nvPr/>
          </p:nvSpPr>
          <p:spPr>
            <a:xfrm flipH="1">
              <a:off x="6496048" y="2541325"/>
              <a:ext cx="457202" cy="38595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zh-CN" sz="2400" b="1" dirty="0">
                  <a:solidFill>
                    <a:srgbClr val="C00000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天生</a:t>
              </a:r>
              <a:r>
                <a:rPr lang="zh-CN" altLang="en-US" sz="2400" b="1" dirty="0">
                  <a:solidFill>
                    <a:srgbClr val="C00000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骄子</a:t>
              </a:r>
              <a:r>
                <a:rPr lang="en-US" altLang="zh-CN" dirty="0"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·</a:t>
              </a:r>
              <a:r>
                <a:rPr lang="zh-CN" altLang="en-US" dirty="0"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理想</a:t>
              </a:r>
              <a:r>
                <a:rPr lang="en-US" altLang="zh-CN" dirty="0" err="1"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Mi</a:t>
              </a:r>
              <a:endParaRPr lang="en-US" altLang="zh-CN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dirty="0"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市集</a:t>
              </a:r>
              <a:endParaRPr lang="zh-CN" altLang="zh-CN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7003255" y="2569297"/>
              <a:ext cx="1104900" cy="390525"/>
              <a:chOff x="1212056" y="2529954"/>
              <a:chExt cx="1104900" cy="390525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1212056" y="2551147"/>
                <a:ext cx="9691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Gungsuh" panose="02030600000101010101" pitchFamily="18" charset="-127"/>
                    <a:ea typeface="Gungsuh" panose="02030600000101010101" pitchFamily="18" charset="-127"/>
                  </a:rPr>
                  <a:t>STEP</a:t>
                </a:r>
                <a:endParaRPr lang="zh-CN" altLang="en-US" dirty="0">
                  <a:latin typeface="Gungsuh" panose="02030600000101010101" pitchFamily="18" charset="-127"/>
                  <a:ea typeface="Gungsuh" panose="02030600000101010101" pitchFamily="18" charset="-127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1926431" y="2529954"/>
                <a:ext cx="390525" cy="39052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3</a:t>
                </a:r>
                <a:endParaRPr lang="zh-CN" altLang="en-US" dirty="0"/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9229722" y="1730188"/>
            <a:ext cx="2782894" cy="3962141"/>
            <a:chOff x="9582147" y="1730188"/>
            <a:chExt cx="2782894" cy="3962141"/>
          </a:xfrm>
        </p:grpSpPr>
        <p:pic>
          <p:nvPicPr>
            <p:cNvPr id="39" name="Picture 5" descr="C:\Users\Administrator\Desktop\VCG41613783774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1275" y="2185380"/>
              <a:ext cx="2163766" cy="35069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矩形 34"/>
            <p:cNvSpPr/>
            <p:nvPr/>
          </p:nvSpPr>
          <p:spPr>
            <a:xfrm flipH="1">
              <a:off x="9582147" y="1730188"/>
              <a:ext cx="457202" cy="38595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zh-CN" sz="2400" b="1" dirty="0">
                  <a:solidFill>
                    <a:srgbClr val="C00000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天生</a:t>
              </a:r>
              <a:r>
                <a:rPr lang="zh-CN" altLang="en-US" sz="2400" b="1" dirty="0">
                  <a:solidFill>
                    <a:srgbClr val="C00000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动听</a:t>
              </a:r>
              <a:r>
                <a:rPr lang="en-US" altLang="zh-CN" dirty="0"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·</a:t>
              </a:r>
              <a:r>
                <a:rPr lang="zh-CN" altLang="en-US" dirty="0"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生活骄响乐</a:t>
              </a:r>
              <a:endParaRPr lang="en-US" altLang="zh-CN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0089354" y="1758160"/>
              <a:ext cx="1104900" cy="390525"/>
              <a:chOff x="1212056" y="2529954"/>
              <a:chExt cx="1104900" cy="390525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1212056" y="2551147"/>
                <a:ext cx="9691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Gungsuh" panose="02030600000101010101" pitchFamily="18" charset="-127"/>
                    <a:ea typeface="Gungsuh" panose="02030600000101010101" pitchFamily="18" charset="-127"/>
                  </a:rPr>
                  <a:t>STEP</a:t>
                </a:r>
                <a:endParaRPr lang="zh-CN" altLang="en-US" dirty="0">
                  <a:latin typeface="Gungsuh" panose="02030600000101010101" pitchFamily="18" charset="-127"/>
                  <a:ea typeface="Gungsuh" panose="02030600000101010101" pitchFamily="18" charset="-127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1926431" y="2529954"/>
                <a:ext cx="390525" cy="39052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4</a:t>
                </a:r>
                <a:endParaRPr lang="zh-CN" altLang="en-US" dirty="0"/>
              </a:p>
            </p:txBody>
          </p: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screen"/>
          <a:srcRect t="14493" b="1348"/>
          <a:stretch>
            <a:fillRect/>
          </a:stretch>
        </p:blipFill>
        <p:spPr>
          <a:xfrm>
            <a:off x="-1" y="1"/>
            <a:ext cx="12222237" cy="6857999"/>
          </a:xfrm>
          <a:prstGeom prst="rect">
            <a:avLst/>
          </a:prstGeom>
        </p:spPr>
      </p:pic>
      <p:sp>
        <p:nvSpPr>
          <p:cNvPr id="3" name="Rectangle 9"/>
          <p:cNvSpPr/>
          <p:nvPr/>
        </p:nvSpPr>
        <p:spPr>
          <a:xfrm>
            <a:off x="-1" y="1801274"/>
            <a:ext cx="12192001" cy="32487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403" tIns="47701" rIns="95403" bIns="47701" anchor="ctr"/>
          <a:lstStyle/>
          <a:p>
            <a:pPr algn="ctr" defTabSz="1016000">
              <a:defRPr/>
            </a:pPr>
            <a:endParaRPr lang="zh-CN" altLang="en-US" sz="1905" dirty="0">
              <a:solidFill>
                <a:prstClr val="white"/>
              </a:solidFill>
            </a:endParaRPr>
          </a:p>
        </p:txBody>
      </p:sp>
      <p:sp>
        <p:nvSpPr>
          <p:cNvPr id="4" name="TextBox 10"/>
          <p:cNvSpPr txBox="1">
            <a:spLocks noChangeArrowheads="1"/>
          </p:cNvSpPr>
          <p:nvPr/>
        </p:nvSpPr>
        <p:spPr bwMode="auto">
          <a:xfrm>
            <a:off x="-30237" y="1341009"/>
            <a:ext cx="7165732" cy="3939052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5403" tIns="47701" rIns="95403" bIns="4770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1016000" eaLnBrk="1" hangingPunct="1">
              <a:spcBef>
                <a:spcPct val="0"/>
              </a:spcBef>
              <a:buNone/>
              <a:defRPr/>
            </a:pPr>
            <a:r>
              <a:rPr lang="en-US" altLang="zh-CN" sz="2497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ONE</a:t>
            </a:r>
            <a:endParaRPr lang="zh-CN" altLang="en-US" sz="2497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13"/>
          <p:cNvSpPr>
            <a:spLocks noChangeArrowheads="1"/>
          </p:cNvSpPr>
          <p:nvPr/>
        </p:nvSpPr>
        <p:spPr bwMode="auto">
          <a:xfrm>
            <a:off x="7445434" y="5587161"/>
            <a:ext cx="413696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1016000" eaLnBrk="1" hangingPunct="1">
              <a:spcBef>
                <a:spcPct val="0"/>
              </a:spcBef>
              <a:buNone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女神魅力色彩沙龙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301379" y="4962525"/>
            <a:ext cx="4595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天生</a:t>
            </a:r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骄</a:t>
            </a:r>
            <a:r>
              <a:rPr lang="zh-CN" altLang="zh-CN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傲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·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活色生香</a:t>
            </a:r>
            <a:endParaRPr lang="zh-CN" altLang="zh-CN" sz="360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t="1584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0" y="1164337"/>
            <a:ext cx="773355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altLang="zh-CN" sz="6400" b="1" dirty="0">
                <a:solidFill>
                  <a:srgbClr val="E3A693"/>
                </a:solidFill>
                <a:latin typeface="Bernard MT Condensed" panose="020508060609050204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Life color collocation lecture hall</a:t>
            </a:r>
            <a:endParaRPr lang="zh-CN" altLang="en-US" sz="6400" b="1" dirty="0">
              <a:solidFill>
                <a:srgbClr val="E3A693"/>
              </a:solidFill>
              <a:latin typeface="Bernard MT Condensed" panose="02050806060905020404" pitchFamily="18" charset="0"/>
              <a:ea typeface="DFKai-SB" panose="03000509000000000000" pitchFamily="65" charset="-120"/>
              <a:cs typeface="Verdana" panose="020B060403050404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0" y="3761239"/>
            <a:ext cx="812482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美丽是女人永恒的追求，不同的女人都有着独特的优点</a:t>
            </a:r>
            <a:r>
              <a:rPr lang="en-US" altLang="zh-CN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;</a:t>
            </a:r>
          </a:p>
          <a:p>
            <a:r>
              <a:rPr lang="zh-CN" altLang="en-US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广大女性推出了</a:t>
            </a:r>
            <a:endParaRPr lang="en-US" altLang="zh-CN" dirty="0">
              <a:solidFill>
                <a:schemeClr val="bg1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r>
              <a:rPr lang="zh-CN" altLang="en-US" sz="2400" dirty="0">
                <a:solidFill>
                  <a:srgbClr val="FFFF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浪漫女人节色彩搭配讲堂</a:t>
            </a:r>
            <a:endParaRPr lang="en-US" altLang="zh-CN" sz="2400" dirty="0">
              <a:solidFill>
                <a:srgbClr val="FFFF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让时尚女性更加出彩！！！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0" y="3129553"/>
            <a:ext cx="5133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给生活点颜色看看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第一天：色彩讲座</a:t>
              </a:r>
              <a:endPara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895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专业色彩师进行时尚色彩讲座，让女性对色彩潮流更加了解。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61947" y="1415144"/>
            <a:ext cx="11571240" cy="4128406"/>
            <a:chOff x="827017" y="1388839"/>
            <a:chExt cx="7363922" cy="2627312"/>
          </a:xfrm>
        </p:grpSpPr>
        <p:pic>
          <p:nvPicPr>
            <p:cNvPr id="20" name="Picture 8" descr="http://src.house.sina.com.cn/imp/imp/deal/ee/37/5/0e9cecbe7eb0a295cfce2ff3160_p24_mk24_wm200_s700X0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017" y="1388839"/>
              <a:ext cx="3588613" cy="262731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10" descr="http://www.cssn.cn/21/2102/201305/W020130527520523244915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8089" y="1388839"/>
              <a:ext cx="3752850" cy="262731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第一天：出型专属礼品</a:t>
              </a:r>
              <a:r>
                <a:rPr lang="en-US" altLang="zh-CN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潮色丝巾</a:t>
              </a:r>
              <a:endPara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895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向来宾发放潮流丝巾，让女人更自信。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348025" y="1301221"/>
            <a:ext cx="11558225" cy="4913125"/>
            <a:chOff x="348025" y="1301221"/>
            <a:chExt cx="12386848" cy="5265353"/>
          </a:xfrm>
        </p:grpSpPr>
        <p:pic>
          <p:nvPicPr>
            <p:cNvPr id="1026" name="Picture 2" descr="https://timgsa.baidu.com/timg?image&amp;quality=80&amp;size=b9999_10000&amp;sec=1519622892902&amp;di=2ce3a9ae0fb791bab54719527c55d350&amp;imgtype=0&amp;src=http%3A%2F%2Fa.vpimg4.com%2Fupload%2Fmerchandise%2F163404%2FTH-CJ565569-2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025" y="1301221"/>
              <a:ext cx="4166825" cy="52653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https://timgsa.baidu.com/timg?image&amp;quality=80&amp;size=b9999_10000&amp;sec=1519623056617&amp;di=4c7d97a43a4b00e26df45695b89c9b56&amp;imgtype=0&amp;src=http%3A%2F%2Fimgsrc.baidu.com%2Fimage%2Fc0%253Dpixel_huitu%252C0%252C0%252C294%252C40%2Fsign%3D869b8337f3dcd100d991f0611bf3227c%2Fd50735fae6cd7b89230d13b9042442a7d9330ea2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3425" y="1314590"/>
              <a:ext cx="8191448" cy="52519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第二天：型色服装搭配</a:t>
              </a:r>
              <a:endPara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895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根据个人肤色气质选择适合自己的妆容、服饰，以及各种场合下，适合的颜色着装搭配。</a:t>
            </a:r>
          </a:p>
        </p:txBody>
      </p:sp>
      <p:pic>
        <p:nvPicPr>
          <p:cNvPr id="11266" name="Picture 2" descr="https://timgsa.baidu.com/timg?image&amp;quality=80&amp;size=b9999_10000&amp;sec=1519454266070&amp;di=d6d45798e699d93af94bf7f17a84edd3&amp;imgtype=0&amp;src=http%3A%2F%2Fdynamic-image.yesky.com%2F740x-%2FuploadImages%2F2017%2F103%2F26%2FXF23JDDP00F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31" y="1341342"/>
            <a:ext cx="4262770" cy="5210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/>
          <a:srcRect l="7191" r="16165"/>
          <a:stretch>
            <a:fillRect/>
          </a:stretch>
        </p:blipFill>
        <p:spPr>
          <a:xfrm>
            <a:off x="4600575" y="1339691"/>
            <a:ext cx="3079262" cy="521253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24775" y="1335087"/>
            <a:ext cx="4171950" cy="521713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-207684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第二天：出型专属礼品</a:t>
              </a:r>
              <a:r>
                <a:rPr lang="en-US" altLang="zh-CN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高级定制礼服</a:t>
              </a:r>
              <a:endPara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895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当天为幸运来宾进行量体裁衣免费发放，让女性更出众。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422777" y="1929142"/>
            <a:ext cx="7483474" cy="3256401"/>
            <a:chOff x="4422776" y="1929142"/>
            <a:chExt cx="7580799" cy="3298752"/>
          </a:xfrm>
        </p:grpSpPr>
        <p:pic>
          <p:nvPicPr>
            <p:cNvPr id="2050" name="Picture 2" descr="https://timgsa.baidu.com/timg?image&amp;quality=80&amp;size=b9999_10000&amp;sec=1519623441250&amp;di=70bc21746dac7545b01ad1cbd2b69492&amp;imgtype=0&amp;src=http%3A%2F%2Fimg1.gtimg.com%2Ftj%2Fpics%2Fhv1%2F247%2F239%2F2059%2F13394766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2776" y="1940282"/>
              <a:ext cx="4254500" cy="32876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4823" y="1929142"/>
              <a:ext cx="3298752" cy="3298752"/>
            </a:xfrm>
            <a:prstGeom prst="rect">
              <a:avLst/>
            </a:prstGeom>
          </p:spPr>
        </p:pic>
      </p:grpSp>
      <p:pic>
        <p:nvPicPr>
          <p:cNvPr id="2052" name="Picture 4" descr="https://timgsa.baidu.com/timg?image&amp;quality=80&amp;size=b9999_10000&amp;sec=1519623566916&amp;di=8f85c116c985ecb1bd1d838bb10498aa&amp;imgtype=0&amp;src=http%3A%2F%2Fqnm.hunliji.com%2Fo_1bkeh7e631bpn5pg14b3s0t1rhql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71" y="1332496"/>
            <a:ext cx="4028858" cy="5196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4422777" y="5382942"/>
            <a:ext cx="4162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（注：数量有限，仅限两名）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现场互动提问</a:t>
              </a:r>
              <a:endPara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895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现场来宾可就自身实际情况向色彩搭配师进行相关的搭配提问，由老师统一回答指导。</a:t>
            </a:r>
          </a:p>
        </p:txBody>
      </p:sp>
      <p:pic>
        <p:nvPicPr>
          <p:cNvPr id="15362" name="Picture 2" descr="https://timgsa.baidu.com/timg?image&amp;quality=80&amp;size=b9999_10000&amp;sec=1519454989887&amp;di=c126ddd27d284d979b3f80e0425704ec&amp;imgtype=0&amp;src=http%3A%2F%2Fwww.cnr.cn%2Fnewscenter%2Fspecial%2F2015lh%2Fzb%2Fxieshangminz%2Ftupian%2F20150309%2FW02015030933613603305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03" y="1277707"/>
            <a:ext cx="10565745" cy="5134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色彩搭配指导</a:t>
              </a:r>
              <a:endPara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895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老师对幸运来宾进行色彩搭配指导，更深刻的学习搭配技巧。</a:t>
            </a:r>
          </a:p>
        </p:txBody>
      </p:sp>
      <p:pic>
        <p:nvPicPr>
          <p:cNvPr id="21" name="Picture 2" descr="http://www.jdedu.net/UploadFiles/Picture/2013716_942236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338" y="4183063"/>
            <a:ext cx="3968750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0" y="1439863"/>
            <a:ext cx="7586663" cy="492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338" y="1439863"/>
            <a:ext cx="3968750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精致茶歇品鉴</a:t>
              </a:r>
              <a:endPara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895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现场提供精致可口的茶歇供来宾品鉴</a:t>
            </a:r>
          </a:p>
        </p:txBody>
      </p:sp>
      <p:pic>
        <p:nvPicPr>
          <p:cNvPr id="33" name="Picture 4" descr="http://cdn.duitang.com/uploads/blog/201312/18/20131218180856_QCXN5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1579563"/>
            <a:ext cx="7926388" cy="481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 descr="http://www.wzhotels.com/uploadfiles/2014-02/20140208120106_5652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638" y="1579563"/>
            <a:ext cx="3617912" cy="240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6" descr="http://dealer0.autoimg.cn/news/201507/103274/620x0_1_q87_2015070911161902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77"/>
          <a:stretch>
            <a:fillRect/>
          </a:stretch>
        </p:blipFill>
        <p:spPr bwMode="auto">
          <a:xfrm>
            <a:off x="8262938" y="3933825"/>
            <a:ext cx="3617912" cy="247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screen"/>
          <a:srcRect t="14493" b="1348"/>
          <a:stretch>
            <a:fillRect/>
          </a:stretch>
        </p:blipFill>
        <p:spPr>
          <a:xfrm>
            <a:off x="-1" y="1"/>
            <a:ext cx="12222237" cy="6857999"/>
          </a:xfrm>
          <a:prstGeom prst="rect">
            <a:avLst/>
          </a:prstGeom>
        </p:spPr>
      </p:pic>
      <p:sp>
        <p:nvSpPr>
          <p:cNvPr id="3" name="Rectangle 9"/>
          <p:cNvSpPr/>
          <p:nvPr/>
        </p:nvSpPr>
        <p:spPr>
          <a:xfrm>
            <a:off x="-1" y="1801274"/>
            <a:ext cx="12192001" cy="32487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403" tIns="47701" rIns="95403" bIns="47701" anchor="ctr"/>
          <a:lstStyle/>
          <a:p>
            <a:pPr algn="ctr" defTabSz="1016000">
              <a:defRPr/>
            </a:pPr>
            <a:endParaRPr lang="zh-CN" altLang="en-US" sz="1905" dirty="0">
              <a:solidFill>
                <a:prstClr val="white"/>
              </a:solidFill>
            </a:endParaRPr>
          </a:p>
        </p:txBody>
      </p:sp>
      <p:sp>
        <p:nvSpPr>
          <p:cNvPr id="4" name="TextBox 10"/>
          <p:cNvSpPr txBox="1">
            <a:spLocks noChangeArrowheads="1"/>
          </p:cNvSpPr>
          <p:nvPr/>
        </p:nvSpPr>
        <p:spPr bwMode="auto">
          <a:xfrm>
            <a:off x="-30237" y="1341009"/>
            <a:ext cx="7962360" cy="3939052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5403" tIns="47701" rIns="95403" bIns="4770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1016000" eaLnBrk="1" hangingPunct="1">
              <a:spcBef>
                <a:spcPct val="0"/>
              </a:spcBef>
              <a:buNone/>
              <a:defRPr/>
            </a:pPr>
            <a:r>
              <a:rPr lang="en-US" altLang="zh-CN" sz="2497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TWO</a:t>
            </a:r>
            <a:endParaRPr lang="zh-CN" altLang="en-US" sz="2497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13"/>
          <p:cNvSpPr>
            <a:spLocks noChangeArrowheads="1"/>
          </p:cNvSpPr>
          <p:nvPr/>
        </p:nvSpPr>
        <p:spPr bwMode="auto">
          <a:xfrm>
            <a:off x="7445434" y="5587161"/>
            <a:ext cx="413696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1016000" eaLnBrk="1" hangingPunct="1">
              <a:spcBef>
                <a:spcPct val="0"/>
              </a:spcBef>
              <a:buNone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兰花园艺沙龙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301379" y="4962525"/>
            <a:ext cx="4595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天生骄贵</a:t>
            </a:r>
            <a:r>
              <a:rPr lang="en-US" altLang="zh-CN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·</a:t>
            </a:r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灿烂如花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12192000" cy="687977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2021587"/>
            <a:ext cx="77335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altLang="zh-CN" sz="6400" b="1" dirty="0">
                <a:solidFill>
                  <a:srgbClr val="E3A693"/>
                </a:solidFill>
                <a:latin typeface="Bernard MT Condensed" panose="020508060609050204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Woman such as flower</a:t>
            </a:r>
            <a:endParaRPr lang="zh-CN" altLang="en-US" sz="6400" b="1" dirty="0">
              <a:solidFill>
                <a:srgbClr val="E3A693"/>
              </a:solidFill>
              <a:latin typeface="Bernard MT Condensed" panose="02050806060905020404" pitchFamily="18" charset="0"/>
              <a:ea typeface="DFKai-SB" panose="03000509000000000000" pitchFamily="65" charset="-120"/>
              <a:cs typeface="Verdana" panose="020B060403050404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0" y="3761239"/>
            <a:ext cx="8124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一个女人就是一朵花，花的收放就如同女人的内敛和开放。</a:t>
            </a:r>
          </a:p>
          <a:p>
            <a:r>
              <a:rPr lang="zh-CN" altLang="en-US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女人如花，花一样的美丽；</a:t>
            </a:r>
            <a:endParaRPr lang="en-US" altLang="zh-CN" dirty="0"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r>
              <a:rPr lang="zh-CN" altLang="en-US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女人如花，花一样的人生。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0" y="3129553"/>
            <a:ext cx="5133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理想生活花漾年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花艺置景</a:t>
              </a:r>
              <a:endPara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895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活动现场布置花语世界，感受花的馨香和魅力，来宾可在此进行拍照留念。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306917" y="1795202"/>
            <a:ext cx="11569700" cy="4201095"/>
            <a:chOff x="215900" y="1163471"/>
            <a:chExt cx="9181059" cy="3333751"/>
          </a:xfrm>
        </p:grpSpPr>
        <p:pic>
          <p:nvPicPr>
            <p:cNvPr id="24" name="Picture 2" descr="图片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900" y="1163471"/>
              <a:ext cx="6267450" cy="3333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96998" y="1163472"/>
              <a:ext cx="2899961" cy="33337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花影留念 优雅拍照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895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活动当天现场安排立拍得为来宾拍照，并把照片送给来宾留作纪念。</a:t>
            </a: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5967" y="1414966"/>
            <a:ext cx="3439236" cy="4755497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924" y="1414965"/>
            <a:ext cx="6328796" cy="4746599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49441" y="1414965"/>
            <a:ext cx="1765276" cy="2422757"/>
          </a:xfrm>
          <a:prstGeom prst="rect">
            <a:avLst/>
          </a:prstGeom>
        </p:spPr>
      </p:pic>
      <p:pic>
        <p:nvPicPr>
          <p:cNvPr id="36" name="Picture 2" descr="https://timgsa.baidu.com/timg?image&amp;quality=80&amp;size=b9999_10000&amp;sec=1514537880897&amp;di=1731a8c10327598c05998a413c2bdf5f&amp;imgtype=0&amp;src=http%3A%2F%2Fd10.yihaodianimg.com%2FN07%2FM07%2FCC%2FA6%2FCgQI0FTImcKAJCikAAT-Rx-stIg46500_320x32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441" y="3825293"/>
            <a:ext cx="1765276" cy="2336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园艺师的花语世界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895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邀请专业园艺师与来宾分享兰花的种植技术和相关趣闻</a:t>
            </a:r>
          </a:p>
        </p:txBody>
      </p:sp>
      <p:pic>
        <p:nvPicPr>
          <p:cNvPr id="17410" name="Picture 2" descr="https://timgsa.baidu.com/timg?image&amp;quality=80&amp;size=b9999_10000&amp;sec=1519455682728&amp;di=fcffaab7bd78fe64012448b3b62e7d00&amp;imgtype=0&amp;src=http%3A%2F%2Fwww.cohim.com%2Fcohim-uploads%2F1609%2F20-160921145J455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49" y="1309578"/>
            <a:ext cx="8642955" cy="5174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s://timgsa.baidu.com/timg?image&amp;quality=80&amp;size=b9999_10000&amp;sec=1519455746687&amp;di=4ca70aec756cb2012be7803b0321921d&amp;imgtype=0&amp;src=http%3A%2F%2Fwww.hometexnet.com%2Fimages%2Fnewsimageimage%2F20161107%2F20161107202110_144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1318519"/>
            <a:ext cx="2882900" cy="5176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现场互动提问</a:t>
              </a:r>
              <a:endPara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895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现场来宾可就花艺培养问题进行相关的搭配提问，由老师统一回答指导。</a:t>
            </a:r>
          </a:p>
        </p:txBody>
      </p:sp>
      <p:pic>
        <p:nvPicPr>
          <p:cNvPr id="15362" name="Picture 2" descr="https://timgsa.baidu.com/timg?image&amp;quality=80&amp;size=b9999_10000&amp;sec=1519454989887&amp;di=c126ddd27d284d979b3f80e0425704ec&amp;imgtype=0&amp;src=http%3A%2F%2Fwww.cnr.cn%2Fnewscenter%2Fspecial%2F2015lh%2Fzb%2Fxieshangminz%2Ftupian%2F20150309%2FW02015030933613603305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03" y="1277707"/>
            <a:ext cx="10565745" cy="5134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骄贵一米花园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895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在园艺师的指导下，来宾动手种植自己喜欢的兰花，作为春天的自然馈赠。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8870" y="1290559"/>
            <a:ext cx="6146092" cy="5224541"/>
          </a:xfrm>
          <a:prstGeom prst="rect">
            <a:avLst/>
          </a:prstGeom>
        </p:spPr>
      </p:pic>
      <p:pic>
        <p:nvPicPr>
          <p:cNvPr id="23554" name="Picture 2" descr="https://timgsa.baidu.com/timg?image&amp;quality=80&amp;size=b9999_10000&amp;sec=1519455960277&amp;di=5fbcbba0c0cbaf73308530d36fd012e5&amp;imgtype=0&amp;src=http%3A%2F%2Fwww.xahhw.com%2FFiles%2F201707%2F2017071809224451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012" y="1287385"/>
            <a:ext cx="5298935" cy="262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https://timgsa.baidu.com/timg?image&amp;quality=80&amp;size=b9999_10000&amp;sec=1519456022323&amp;di=b329cab4f07e1d97f088733d98832076&amp;imgtype=0&amp;src=http%3A%2F%2Fwww.xahhw.com%2FFiles%2F201707%2F2017071809200528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012" y="3941050"/>
            <a:ext cx="5298935" cy="257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一米花园种植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895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活动专属特制一米花园，方便来宾携带回家和培养管理。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64708" y="1498408"/>
            <a:ext cx="11519733" cy="4102046"/>
            <a:chOff x="1162050" y="1466348"/>
            <a:chExt cx="10513750" cy="3743827"/>
          </a:xfrm>
        </p:grpSpPr>
        <p:pic>
          <p:nvPicPr>
            <p:cNvPr id="25602" name="Picture 2" descr="https://timgsa.baidu.com/timg?image&amp;quality=80&amp;size=b9999_10000&amp;sec=1519456179332&amp;di=670df6eda0e55e626d5b60e9bcbbb76b&amp;imgtype=0&amp;src=http%3A%2F%2Fs9.rr.itc.cn%2Fr%2FwapChange%2F20165_26_16%2Fa1wih187640947871596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0060" y="1466348"/>
              <a:ext cx="5615740" cy="37438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4"/>
            <a:srcRect l="14263"/>
            <a:stretch>
              <a:fillRect/>
            </a:stretch>
          </p:blipFill>
          <p:spPr>
            <a:xfrm>
              <a:off x="1162050" y="1466348"/>
              <a:ext cx="4876159" cy="374382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精致茶歇品鉴</a:t>
              </a:r>
              <a:endPara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8953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现场提供精致可口的茶歇供来宾品鉴；</a:t>
            </a:r>
          </a:p>
        </p:txBody>
      </p:sp>
      <p:pic>
        <p:nvPicPr>
          <p:cNvPr id="33" name="Picture 4" descr="http://cdn.duitang.com/uploads/blog/201312/18/20131218180856_QCXN5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1579563"/>
            <a:ext cx="7926388" cy="481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 descr="http://www.wzhotels.com/uploadfiles/2014-02/20140208120106_5652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638" y="1579563"/>
            <a:ext cx="3617912" cy="240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6" descr="http://dealer0.autoimg.cn/news/201507/103274/620x0_1_q87_2015070911161902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77"/>
          <a:stretch>
            <a:fillRect/>
          </a:stretch>
        </p:blipFill>
        <p:spPr bwMode="auto">
          <a:xfrm>
            <a:off x="8262938" y="3933825"/>
            <a:ext cx="3617912" cy="247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screen"/>
          <a:srcRect t="14493" b="1348"/>
          <a:stretch>
            <a:fillRect/>
          </a:stretch>
        </p:blipFill>
        <p:spPr>
          <a:xfrm>
            <a:off x="-1" y="1"/>
            <a:ext cx="12222237" cy="6857999"/>
          </a:xfrm>
          <a:prstGeom prst="rect">
            <a:avLst/>
          </a:prstGeom>
        </p:spPr>
      </p:pic>
      <p:sp>
        <p:nvSpPr>
          <p:cNvPr id="3" name="Rectangle 9"/>
          <p:cNvSpPr/>
          <p:nvPr/>
        </p:nvSpPr>
        <p:spPr>
          <a:xfrm>
            <a:off x="-1" y="1801274"/>
            <a:ext cx="12192001" cy="32487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403" tIns="47701" rIns="95403" bIns="47701" anchor="ctr"/>
          <a:lstStyle/>
          <a:p>
            <a:pPr algn="ctr" defTabSz="1016000">
              <a:defRPr/>
            </a:pPr>
            <a:endParaRPr lang="zh-CN" altLang="en-US" sz="1905" dirty="0">
              <a:solidFill>
                <a:prstClr val="white"/>
              </a:solidFill>
            </a:endParaRPr>
          </a:p>
        </p:txBody>
      </p:sp>
      <p:sp>
        <p:nvSpPr>
          <p:cNvPr id="4" name="TextBox 10"/>
          <p:cNvSpPr txBox="1">
            <a:spLocks noChangeArrowheads="1"/>
          </p:cNvSpPr>
          <p:nvPr/>
        </p:nvSpPr>
        <p:spPr bwMode="auto">
          <a:xfrm>
            <a:off x="-30237" y="1341009"/>
            <a:ext cx="10115257" cy="3939052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5403" tIns="47701" rIns="95403" bIns="4770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1016000" eaLnBrk="1" hangingPunct="1">
              <a:spcBef>
                <a:spcPct val="0"/>
              </a:spcBef>
              <a:buNone/>
              <a:defRPr/>
            </a:pPr>
            <a:r>
              <a:rPr lang="en-US" altLang="zh-CN" sz="2497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THREE</a:t>
            </a:r>
            <a:endParaRPr lang="zh-CN" altLang="en-US" sz="2497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13"/>
          <p:cNvSpPr>
            <a:spLocks noChangeArrowheads="1"/>
          </p:cNvSpPr>
          <p:nvPr/>
        </p:nvSpPr>
        <p:spPr bwMode="auto">
          <a:xfrm>
            <a:off x="7445434" y="5587161"/>
            <a:ext cx="413696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1016000" eaLnBrk="1" hangingPunct="1">
              <a:spcBef>
                <a:spcPct val="0"/>
              </a:spcBef>
              <a:buNone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生活品质市集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301379" y="4962525"/>
            <a:ext cx="48906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天生骄子</a:t>
            </a:r>
            <a:r>
              <a:rPr lang="en-US" altLang="zh-CN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·</a:t>
            </a:r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理想</a:t>
            </a:r>
            <a:r>
              <a:rPr lang="en-US" altLang="zh-CN" sz="3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Mi</a:t>
            </a:r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市集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timgsa.baidu.com/timg?image&amp;quality=80&amp;size=b9999_10000&amp;sec=1519456933495&amp;di=0a6a356472f5382a3525843768a12d58&amp;imgtype=0&amp;src=http%3A%2F%2Fimgsrc.baidu.com%2Fimage%2Fc0%253Dshijue1%252C0%252C0%252C294%252C40%2Fsign%3D4d3e1311b9de9c82b268f1cc04e8ea7f%2Fd058ccbf6c81800ac6be7e26bb3533fa828b47bb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0" y="1050037"/>
            <a:ext cx="9448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altLang="zh-CN" sz="6400" b="1" dirty="0">
                <a:solidFill>
                  <a:srgbClr val="E3A693"/>
                </a:solidFill>
                <a:latin typeface="Bernard MT Condensed" panose="020508060609050204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Quality women shopping</a:t>
            </a:r>
            <a:endParaRPr lang="zh-CN" altLang="en-US" sz="6400" b="1" dirty="0">
              <a:solidFill>
                <a:srgbClr val="E3A693"/>
              </a:solidFill>
              <a:latin typeface="Bernard MT Condensed" panose="02050806060905020404" pitchFamily="18" charset="0"/>
              <a:ea typeface="DFKai-SB" panose="03000509000000000000" pitchFamily="65" charset="-120"/>
              <a:cs typeface="Verdana" panose="020B060403050404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2789689"/>
            <a:ext cx="812482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女人 将购物进行到底</a:t>
            </a:r>
          </a:p>
          <a:p>
            <a:r>
              <a:rPr lang="zh-CN" altLang="en-US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购物狂是很漂亮的，购物狂是很开心的，购物狂是很好玩的。</a:t>
            </a:r>
          </a:p>
          <a:p>
            <a:r>
              <a:rPr lang="zh-CN" altLang="en-US" sz="2400" dirty="0">
                <a:solidFill>
                  <a:srgbClr val="FF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理想</a:t>
            </a:r>
            <a:r>
              <a:rPr lang="en-US" altLang="zh-CN" sz="2400" dirty="0" err="1">
                <a:solidFill>
                  <a:srgbClr val="FF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Mi</a:t>
            </a:r>
            <a:r>
              <a:rPr lang="zh-CN" altLang="en-US" sz="2400" dirty="0">
                <a:solidFill>
                  <a:srgbClr val="FF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市集</a:t>
            </a:r>
            <a:endParaRPr lang="en-US" altLang="zh-CN" sz="2400" dirty="0">
              <a:solidFill>
                <a:srgbClr val="FF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r>
              <a:rPr lang="zh-CN" altLang="en-US" sz="2400" dirty="0">
                <a:solidFill>
                  <a:srgbClr val="FF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一个为女性专属打造的良品市集</a:t>
            </a:r>
            <a:endParaRPr lang="en-US" altLang="zh-CN" sz="2400" dirty="0">
              <a:solidFill>
                <a:srgbClr val="FF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r>
              <a:rPr lang="zh-CN" altLang="en-US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邀您来</a:t>
            </a:r>
            <a:r>
              <a:rPr lang="en-US" altLang="zh-CN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Go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0" y="2158003"/>
            <a:ext cx="5133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FF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天生购物狂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3652837" y="866775"/>
            <a:ext cx="4886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生活美学情境市集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171950" y="564118"/>
            <a:ext cx="2181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一起走进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096000" y="1408331"/>
            <a:ext cx="3152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Microsoft Yi Baiti" panose="03000500000000000000" pitchFamily="66" charset="0"/>
                <a:ea typeface="Microsoft Yi Baiti" panose="03000500000000000000" pitchFamily="66" charset="0"/>
              </a:rPr>
              <a:t>life aesthetics situation market</a:t>
            </a:r>
            <a:endParaRPr lang="zh-CN" altLang="en-US" dirty="0">
              <a:latin typeface="Microsoft Yi Baiti" panose="03000500000000000000" pitchFamily="66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695450" y="2590800"/>
            <a:ext cx="2257425" cy="3724275"/>
            <a:chOff x="781050" y="2276475"/>
            <a:chExt cx="2257425" cy="3724275"/>
          </a:xfrm>
        </p:grpSpPr>
        <p:sp>
          <p:nvSpPr>
            <p:cNvPr id="8" name="矩形 7"/>
            <p:cNvSpPr/>
            <p:nvPr/>
          </p:nvSpPr>
          <p:spPr>
            <a:xfrm>
              <a:off x="781050" y="2276475"/>
              <a:ext cx="2257425" cy="37242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21542" y="2804547"/>
              <a:ext cx="488158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生活美</a:t>
              </a:r>
              <a:r>
                <a:rPr lang="en-US" altLang="zh-CN" sz="2800" dirty="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·</a:t>
              </a:r>
              <a:r>
                <a:rPr lang="zh-CN" altLang="en-US" sz="4400" dirty="0">
                  <a:solidFill>
                    <a:srgbClr val="FFFF00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味道</a:t>
              </a:r>
              <a:endParaRPr lang="zh-CN" altLang="en-US" sz="2800" dirty="0">
                <a:solidFill>
                  <a:srgbClr val="FFFF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967286" y="2550051"/>
            <a:ext cx="2257425" cy="3724275"/>
            <a:chOff x="781050" y="2276475"/>
            <a:chExt cx="2257425" cy="3724275"/>
          </a:xfrm>
        </p:grpSpPr>
        <p:sp>
          <p:nvSpPr>
            <p:cNvPr id="15" name="矩形 14"/>
            <p:cNvSpPr/>
            <p:nvPr/>
          </p:nvSpPr>
          <p:spPr>
            <a:xfrm>
              <a:off x="781050" y="2276475"/>
              <a:ext cx="2257425" cy="37242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921542" y="2804547"/>
              <a:ext cx="488158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生活美</a:t>
              </a:r>
              <a:r>
                <a:rPr lang="en-US" altLang="zh-CN" sz="2800" dirty="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·</a:t>
              </a:r>
              <a:r>
                <a:rPr lang="zh-CN" altLang="en-US" sz="4400" dirty="0">
                  <a:solidFill>
                    <a:srgbClr val="FFFF00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意境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308180" y="2550051"/>
            <a:ext cx="2257425" cy="3724275"/>
            <a:chOff x="781050" y="2276475"/>
            <a:chExt cx="2257425" cy="3724275"/>
          </a:xfrm>
        </p:grpSpPr>
        <p:sp>
          <p:nvSpPr>
            <p:cNvPr id="18" name="矩形 17"/>
            <p:cNvSpPr/>
            <p:nvPr/>
          </p:nvSpPr>
          <p:spPr>
            <a:xfrm>
              <a:off x="781050" y="2276475"/>
              <a:ext cx="2257425" cy="37242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921542" y="2804547"/>
              <a:ext cx="488158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生活美</a:t>
              </a:r>
              <a:r>
                <a:rPr lang="en-US" altLang="zh-CN" sz="2800" dirty="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·</a:t>
              </a:r>
              <a:r>
                <a:rPr lang="zh-CN" altLang="en-US" sz="4400" dirty="0">
                  <a:solidFill>
                    <a:srgbClr val="FFFF00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匠心</a:t>
              </a: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263217" y="1798499"/>
            <a:ext cx="42957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致敬</a:t>
            </a:r>
            <a:r>
              <a:rPr lang="zh-CN" altLang="en-US" sz="2800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生活 我们更懂你</a:t>
            </a:r>
          </a:p>
        </p:txBody>
      </p:sp>
      <p:pic>
        <p:nvPicPr>
          <p:cNvPr id="3074" name="Picture 2" descr="https://timgsa.baidu.com/timg?image&amp;quality=80&amp;size=b9999_10000&amp;sec=1519625522934&amp;di=ec314dbfd46980a1f4da73f72ac7ef03&amp;imgtype=0&amp;src=http%3A%2F%2Fimg.pconline.com.cn%2Fimages%2Fupload%2Fupc%2Ftx%2Fitbbs%2F1407%2F04%2Fc22%2F35979749_1404477432564_mthumb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914" y="2896313"/>
            <a:ext cx="2049078" cy="225671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文本框 20"/>
          <p:cNvSpPr txBox="1"/>
          <p:nvPr/>
        </p:nvSpPr>
        <p:spPr>
          <a:xfrm>
            <a:off x="3190912" y="5484732"/>
            <a:ext cx="1762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rgbClr val="FF0000"/>
                </a:solidFill>
                <a:latin typeface="Bernard MT Condensed" panose="02050806060905020404" pitchFamily="18" charset="0"/>
                <a:ea typeface="方正小篆体" panose="03000509000000000000" pitchFamily="65" charset="-122"/>
              </a:rPr>
              <a:t>taste</a:t>
            </a:r>
            <a:endParaRPr lang="zh-CN" altLang="en-US" sz="4800" dirty="0">
              <a:solidFill>
                <a:srgbClr val="FF0000"/>
              </a:solidFill>
              <a:latin typeface="Bernard MT Condensed" panose="02050806060905020404" pitchFamily="18" charset="0"/>
              <a:ea typeface="方正小篆体" panose="03000509000000000000" pitchFamily="65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276973" y="5434516"/>
            <a:ext cx="1762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rgbClr val="FF0000"/>
                </a:solidFill>
                <a:latin typeface="Bernard MT Condensed" panose="02050806060905020404" pitchFamily="18" charset="0"/>
                <a:ea typeface="方正小篆体" panose="03000509000000000000" pitchFamily="65" charset="-122"/>
              </a:rPr>
              <a:t>state</a:t>
            </a:r>
            <a:endParaRPr lang="zh-CN" altLang="en-US" sz="4800" dirty="0">
              <a:solidFill>
                <a:srgbClr val="FF0000"/>
              </a:solidFill>
              <a:latin typeface="Bernard MT Condensed" panose="02050806060905020404" pitchFamily="18" charset="0"/>
              <a:ea typeface="方正小篆体" panose="03000509000000000000" pitchFamily="65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439275" y="5412966"/>
            <a:ext cx="27527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rgbClr val="FF0000"/>
                </a:solidFill>
                <a:latin typeface="Bernard MT Condensed" panose="02050806060905020404" pitchFamily="18" charset="0"/>
                <a:ea typeface="方正小篆体" panose="03000509000000000000" pitchFamily="65" charset="-122"/>
              </a:rPr>
              <a:t>originality</a:t>
            </a:r>
            <a:endParaRPr lang="zh-CN" altLang="en-US" sz="4800" dirty="0">
              <a:solidFill>
                <a:srgbClr val="FF0000"/>
              </a:solidFill>
              <a:latin typeface="Bernard MT Condensed" panose="02050806060905020404" pitchFamily="18" charset="0"/>
              <a:ea typeface="方正小篆体" panose="03000509000000000000" pitchFamily="65" charset="-122"/>
            </a:endParaRPr>
          </a:p>
        </p:txBody>
      </p:sp>
      <p:pic>
        <p:nvPicPr>
          <p:cNvPr id="3076" name="Picture 4" descr="https://timgsa.baidu.com/timg?image&amp;quality=80&amp;size=b9999_10000&amp;sec=1519625760448&amp;di=2a8949119c4ddb72e553d02f3df1c80e&amp;imgtype=0&amp;src=http%3A%2F%2Fimgsrc.baidu.com%2Fimgad%2Fpic%2Fitem%2F4ec2d5628535e5dd6fd665f27dc6a7efce1b622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068" y="2912594"/>
            <a:ext cx="2062086" cy="22573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timgsa.baidu.com/timg?image&amp;quality=80&amp;size=b9999_10000&amp;sec=1519625850884&amp;di=210f7cd6d3e84c05edd068b80483d5ef&amp;imgtype=0&amp;src=http%3A%2F%2Fimg.zcool.cn%2Fcommunity%2F01169e579192970000018c1be9354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350" y="2912594"/>
            <a:ext cx="2032508" cy="225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timgsa.baidu.com/timg?image&amp;quality=80&amp;size=b9999_10000&amp;sec=1519626030114&amp;di=3c91482cb0e4d9f9635e644c03d3d175&amp;imgtype=0&amp;src=http%3A%2F%2Fwww.itjuzi.com%2Fimages%2Fe0c4d3f2b9c01ad225380c91ef2fe98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85750" y="1162050"/>
            <a:ext cx="2962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80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3600" dirty="0"/>
              <a:t>体验本真生活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647825" y="1655981"/>
            <a:ext cx="57245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FFFF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4800" dirty="0">
                <a:ln>
                  <a:solidFill>
                    <a:schemeClr val="bg1"/>
                  </a:solidFill>
                </a:ln>
              </a:rPr>
              <a:t>不负时光情怀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开心果吧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8489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现场布置有水果摊位，将各种国外进口的水果带给来宾，让来宾感受到活动给大家带来的甜蜜。</a:t>
            </a:r>
          </a:p>
        </p:txBody>
      </p:sp>
      <p:pic>
        <p:nvPicPr>
          <p:cNvPr id="21" name="图片 20" descr="f:\360\360浏览器\360se6\User Data\temp\20100330-10071133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31" y="1538057"/>
            <a:ext cx="7861929" cy="4992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4" descr="f:\360\360浏览器\360se6\User Data\temp\20110525123413_620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716" y="1538057"/>
            <a:ext cx="3182207" cy="183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f:\360\360浏览器\360se6\User Data\temp\2686BS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716" y="3369954"/>
            <a:ext cx="3182207" cy="201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f:\360\360浏览器\360se6\User Data\temp\lanmei9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658" y="5380504"/>
            <a:ext cx="3221264" cy="115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手驻芳香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10547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手工皂制造，天然环保并且实用，来宾可以选择自己喜欢的香皂模具、香皂颜色及香型，在活动人员的指引下制作属于自己的艺术香皂，让天然皂香在指尖飞翔。</a:t>
            </a: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07" y="1609535"/>
            <a:ext cx="7626311" cy="4865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6" descr="f:\360\360浏览器\360se6\User Data\temp\8ac7a25be43b40bcc937140bf200_1096_8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138" y="1609535"/>
            <a:ext cx="3426552" cy="2501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8" descr="f:\360\360浏览器\360se6\User Data\temp\cd68981dc284d85227197a0644dd_800_60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138" y="4110668"/>
            <a:ext cx="3426552" cy="2363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秘密花园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10547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花艺教学指导，打造属于你自己的秘密花园。</a:t>
            </a: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385" y="1494367"/>
            <a:ext cx="4593167" cy="2647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5484" y="1494367"/>
            <a:ext cx="2895600" cy="5198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7" descr="f:\360\360浏览器\360se6\User Data\temp\8575727_193314387000_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385" y="4142318"/>
            <a:ext cx="4593167" cy="2550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9" descr="f:\360\360浏览器\360se6\User Data\temp\c79afaa9a49b2aca767ebdd17e20053f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1" y="1494367"/>
            <a:ext cx="3649133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手冲咖啡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10547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现场有专门的咖啡师指导教学，来宾可以学习咖啡教程并且动手实践现场手冲咖啡。</a:t>
            </a:r>
          </a:p>
        </p:txBody>
      </p:sp>
      <p:pic>
        <p:nvPicPr>
          <p:cNvPr id="34" name="Picture 6" descr="f:\360\360浏览器\360se6\User Data\temp\thum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152" y="1301751"/>
            <a:ext cx="3473449" cy="5069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85" y="1318684"/>
            <a:ext cx="7909983" cy="5069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糖竂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10547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怪味太妃糖，现场手动制作品尝，好吃又好玩，让你根本停不下来。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43" y="1411818"/>
            <a:ext cx="3763433" cy="5005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1" y="1411818"/>
            <a:ext cx="3740151" cy="5005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9467" y="1411818"/>
            <a:ext cx="3716867" cy="5005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朴食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10547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手工水果蛋糕及奶酪糕点，让暖心食物温暖你我。</a:t>
            </a: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768" y="1729318"/>
            <a:ext cx="4104217" cy="311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1" y="1701800"/>
            <a:ext cx="3488267" cy="4607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5" descr="f:\360\360浏览器\360se6\User Data\temp\ff3113d5ad6eddc4067f04cc3adbb6fd536633b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9317" y="1701800"/>
            <a:ext cx="3657600" cy="460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067" y="4840818"/>
            <a:ext cx="2093384" cy="1468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3085" y="4840817"/>
            <a:ext cx="1993900" cy="1481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友礼源乡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10547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纯天然野生蜂蜜产品，绿色健康、美容养颜，一直受到人们的喜爱。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55601" y="1432383"/>
            <a:ext cx="11445874" cy="4808087"/>
            <a:chOff x="527051" y="1490134"/>
            <a:chExt cx="11241616" cy="4722284"/>
          </a:xfrm>
        </p:grpSpPr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051" y="1490134"/>
              <a:ext cx="7459133" cy="47222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11584" y="1490134"/>
              <a:ext cx="3757083" cy="2417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8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/>
            <a:stretch>
              <a:fillRect/>
            </a:stretch>
          </p:blipFill>
          <p:spPr bwMode="auto">
            <a:xfrm>
              <a:off x="8007351" y="3943351"/>
              <a:ext cx="3761316" cy="22690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手工纯天然果酱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10547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手工制作，天然好健康，让你感到幸福甜蜜的味道。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44476" y="1320747"/>
            <a:ext cx="11724144" cy="5187951"/>
            <a:chOff x="-251810" y="1333501"/>
            <a:chExt cx="11724144" cy="5187951"/>
          </a:xfrm>
        </p:grpSpPr>
        <p:pic>
          <p:nvPicPr>
            <p:cNvPr id="31" name="Picture 2" descr="f:\360\360浏览器\360se6\User Data\temp\i201311AM210000596_711165342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51810" y="1333501"/>
              <a:ext cx="8443312" cy="5187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35951" y="1348318"/>
              <a:ext cx="3236383" cy="24087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" name="Picture 5" descr="f:\360\360浏览器\360se6\User Data\temp\002ugJWwgy6IbrfgSCJ09&amp;690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35951" y="3782485"/>
              <a:ext cx="3236383" cy="2738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手工皮具雕刻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11461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雕刻艺术多彩多样，但都体现了艺术文化，手工皮具雕刻绝对令人大开眼界</a:t>
            </a:r>
            <a:r>
              <a:rPr lang="en-US" altLang="zh-CN" sz="1800" dirty="0">
                <a:solidFill>
                  <a:schemeClr val="tx1"/>
                </a:solidFill>
              </a:rPr>
              <a:t>,</a:t>
            </a:r>
            <a:r>
              <a:rPr lang="zh-CN" altLang="en-US" sz="1800" dirty="0">
                <a:solidFill>
                  <a:schemeClr val="tx1"/>
                </a:solidFill>
              </a:rPr>
              <a:t>动手制作，送给自己重要的人。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73593" y="1434976"/>
            <a:ext cx="11472902" cy="4880099"/>
            <a:chOff x="649818" y="1604434"/>
            <a:chExt cx="10917766" cy="4643967"/>
          </a:xfrm>
        </p:grpSpPr>
        <p:pic>
          <p:nvPicPr>
            <p:cNvPr id="24" name="Picture 2" descr="f:\360\360浏览器\360se6\User Data\temp\fd336f60f7c4c761e02bc3f71a3b4e0f2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818" y="1604434"/>
              <a:ext cx="3094567" cy="4643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4" descr="f:\360\360浏览器\360se6\User Data\temp\7cd674e91477e7dfcf52a064b6e4_979_734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6133" y="1604434"/>
              <a:ext cx="7791451" cy="4643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精致茶歇品鉴</a:t>
              </a:r>
              <a:endPara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895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现场提供精致可口的茶歇供来宾品鉴</a:t>
            </a:r>
          </a:p>
        </p:txBody>
      </p:sp>
      <p:pic>
        <p:nvPicPr>
          <p:cNvPr id="33" name="Picture 4" descr="http://cdn.duitang.com/uploads/blog/201312/18/20131218180856_QCXN5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1579563"/>
            <a:ext cx="7926388" cy="481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 descr="http://www.wzhotels.com/uploadfiles/2014-02/20140208120106_5652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638" y="1579563"/>
            <a:ext cx="3617912" cy="240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6" descr="http://dealer0.autoimg.cn/news/201507/103274/620x0_1_q87_2015070911161902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77"/>
          <a:stretch>
            <a:fillRect/>
          </a:stretch>
        </p:blipFill>
        <p:spPr bwMode="auto">
          <a:xfrm>
            <a:off x="8262938" y="3933825"/>
            <a:ext cx="3617912" cy="247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screen"/>
          <a:srcRect t="14493" b="1348"/>
          <a:stretch>
            <a:fillRect/>
          </a:stretch>
        </p:blipFill>
        <p:spPr>
          <a:xfrm>
            <a:off x="-1" y="1"/>
            <a:ext cx="12222237" cy="6857999"/>
          </a:xfrm>
          <a:prstGeom prst="rect">
            <a:avLst/>
          </a:prstGeom>
        </p:spPr>
      </p:pic>
      <p:sp>
        <p:nvSpPr>
          <p:cNvPr id="3" name="Rectangle 9"/>
          <p:cNvSpPr/>
          <p:nvPr/>
        </p:nvSpPr>
        <p:spPr>
          <a:xfrm>
            <a:off x="-1" y="1801274"/>
            <a:ext cx="12192001" cy="32487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403" tIns="47701" rIns="95403" bIns="47701" anchor="ctr"/>
          <a:lstStyle/>
          <a:p>
            <a:pPr algn="ctr" defTabSz="1016000">
              <a:defRPr/>
            </a:pPr>
            <a:endParaRPr lang="zh-CN" altLang="en-US" sz="1905" dirty="0">
              <a:solidFill>
                <a:prstClr val="white"/>
              </a:solidFill>
            </a:endParaRPr>
          </a:p>
        </p:txBody>
      </p:sp>
      <p:sp>
        <p:nvSpPr>
          <p:cNvPr id="4" name="TextBox 10"/>
          <p:cNvSpPr txBox="1">
            <a:spLocks noChangeArrowheads="1"/>
          </p:cNvSpPr>
          <p:nvPr/>
        </p:nvSpPr>
        <p:spPr bwMode="auto">
          <a:xfrm>
            <a:off x="-30237" y="1341009"/>
            <a:ext cx="8983537" cy="3939052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5403" tIns="47701" rIns="95403" bIns="4770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1016000" eaLnBrk="1" hangingPunct="1">
              <a:spcBef>
                <a:spcPct val="0"/>
              </a:spcBef>
              <a:buNone/>
              <a:defRPr/>
            </a:pPr>
            <a:r>
              <a:rPr lang="en-US" altLang="zh-CN" sz="2497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FOUR</a:t>
            </a:r>
            <a:endParaRPr lang="zh-CN" altLang="en-US" sz="2497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13"/>
          <p:cNvSpPr>
            <a:spLocks noChangeArrowheads="1"/>
          </p:cNvSpPr>
          <p:nvPr/>
        </p:nvSpPr>
        <p:spPr bwMode="auto">
          <a:xfrm>
            <a:off x="7445434" y="5587161"/>
            <a:ext cx="413696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1016000" eaLnBrk="1" hangingPunct="1">
              <a:spcBef>
                <a:spcPct val="0"/>
              </a:spcBef>
              <a:buNone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生活音乐情感沙龙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301379" y="4962525"/>
            <a:ext cx="48906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天生动听 生活蕉响乐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https://timgsa.baidu.com/timg?image&amp;quality=80&amp;size=b9999_10000&amp;sec=1519458777558&amp;di=e129765335d04940bedf81a32478adc4&amp;imgtype=jpg&amp;src=http%3A%2F%2Fimg0.imgtn.bdimg.com%2Fit%2Fu%3D1569936065%2C1070681097%26fm%3D214%26gp%3D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2743200" y="2511946"/>
            <a:ext cx="9448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altLang="zh-CN" sz="6400" b="1" dirty="0">
                <a:solidFill>
                  <a:srgbClr val="E3A693"/>
                </a:solidFill>
                <a:latin typeface="Bernard MT Condensed" panose="020508060609050204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Quality women shopping</a:t>
            </a:r>
            <a:endParaRPr lang="zh-CN" altLang="en-US" sz="6400" b="1" dirty="0">
              <a:solidFill>
                <a:srgbClr val="E3A693"/>
              </a:solidFill>
              <a:latin typeface="Bernard MT Condensed" panose="02050806060905020404" pitchFamily="18" charset="0"/>
              <a:ea typeface="DFKai-SB" panose="03000509000000000000" pitchFamily="65" charset="-120"/>
              <a:cs typeface="Verdana" panose="020B060403050404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67175" y="4172417"/>
            <a:ext cx="812482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音乐带有自己的性格</a:t>
            </a:r>
            <a:endParaRPr lang="en-US" altLang="zh-CN" dirty="0">
              <a:solidFill>
                <a:schemeClr val="bg1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pPr algn="r"/>
            <a:r>
              <a:rPr lang="zh-CN" altLang="en-US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同时也能塑造自己的情感世界</a:t>
            </a:r>
            <a:endParaRPr lang="en-US" altLang="zh-CN" dirty="0">
              <a:solidFill>
                <a:schemeClr val="bg1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pPr algn="r"/>
            <a:r>
              <a:rPr lang="zh-CN" altLang="en-US" sz="3200" dirty="0">
                <a:solidFill>
                  <a:srgbClr val="FFFF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探秘音乐世界</a:t>
            </a:r>
            <a:endParaRPr lang="en-US" altLang="zh-CN" sz="3200" dirty="0">
              <a:solidFill>
                <a:srgbClr val="FFFF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pPr algn="r"/>
            <a:r>
              <a:rPr lang="zh-CN" altLang="en-US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感受真正的音乐魅力</a:t>
            </a:r>
            <a:endParaRPr lang="en-US" altLang="zh-CN" dirty="0">
              <a:solidFill>
                <a:schemeClr val="bg1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pPr algn="r"/>
            <a:r>
              <a:rPr lang="zh-CN" altLang="en-US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你准备好了吗？</a:t>
            </a:r>
            <a:endParaRPr lang="en-US" altLang="zh-CN" dirty="0">
              <a:solidFill>
                <a:schemeClr val="bg1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038975" y="3473103"/>
            <a:ext cx="5153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 dirty="0">
                <a:solidFill>
                  <a:srgbClr val="FFFF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走进音乐情感世界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氛围布置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10547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音乐主题布置，感受浓郁主题氛围。</a:t>
            </a: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219" y="1270717"/>
            <a:ext cx="4189749" cy="5238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4" descr="https://timgsa.baidu.com/timg?image&amp;quality=80&amp;size=b9999_10000&amp;sec=1502345583570&amp;di=62de680dd3a4d917bd8df4969007750a&amp;imgtype=0&amp;src=http%3A%2F%2Fs4.sinaimg.cn%2Fmiddle%2F4cbc305cta2f98d556aa3%266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545" y="2302958"/>
            <a:ext cx="4199955" cy="2787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壹加壹花艺工作室 马奈草地-婚礼花艺案例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91" y="1270717"/>
            <a:ext cx="3496109" cy="5238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交响乐曲大师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11757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邀请专业的音乐讲师，为大家揭开音乐塑造人们性格的秘密以及不同环境下的音乐选择，带领大家走进音乐的神秘世界。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6711" y="1605654"/>
            <a:ext cx="4348164" cy="4978814"/>
          </a:xfrm>
          <a:prstGeom prst="rect">
            <a:avLst/>
          </a:prstGeom>
        </p:spPr>
      </p:pic>
      <p:pic>
        <p:nvPicPr>
          <p:cNvPr id="2050" name="Picture 2" descr="https://timgsa.baidu.com/timg?image&amp;quality=80&amp;size=b9999_10000&amp;sec=1519471000812&amp;di=83d414c34255624e8d8edb5e141f7027&amp;imgtype=0&amp;src=http%3A%2F%2Fimg1.gtimg.com%2Fent%2Fpics%2Fhv1%2F64%2F214%2F1605%2F10441975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975" y="1605654"/>
            <a:ext cx="7115176" cy="497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音乐沙龙赏析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11757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音乐老师结合不同的心情环境，为大家推荐最适合的音乐并在现场进行音乐赏析。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1295563"/>
            <a:ext cx="7917956" cy="5267162"/>
          </a:xfrm>
          <a:prstGeom prst="rect">
            <a:avLst/>
          </a:prstGeom>
        </p:spPr>
      </p:pic>
      <p:pic>
        <p:nvPicPr>
          <p:cNvPr id="1026" name="Picture 2" descr="https://timgsa.baidu.com/timg?image&amp;quality=80&amp;size=b9999_10000&amp;sec=1519470891619&amp;di=39fc21809a946e3826350b9c013f577c&amp;imgtype=0&amp;src=http%3A%2F%2Fschool.qingdaonews.com%2Fupimages%2FFB%2FC7%2F46%2FA0%2F4866CA5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430" y="1292388"/>
            <a:ext cx="3540619" cy="2722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timgsa.baidu.com/timg?image&amp;quality=80&amp;size=b9999_10000&amp;sec=1519470929782&amp;di=6f5b0350dddf27742d5e5b5cf54ccf20&amp;imgtype=0&amp;src=http%3A%2F%2Fwww.chncpa.org%2Fzxdt_331%2Fqtlmyy%2Fyspjzx_275%2F201608%2FW02016082368493691941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045847"/>
            <a:ext cx="3524249" cy="2516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音乐知识解答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11757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现场来宾就相关音乐问题向老师进行提问</a:t>
            </a:r>
          </a:p>
        </p:txBody>
      </p:sp>
      <p:pic>
        <p:nvPicPr>
          <p:cNvPr id="21" name="Picture 2" descr="https://timgsa.baidu.com/timg?image&amp;quality=80&amp;size=b9999_10000&amp;sec=1519454989887&amp;di=c126ddd27d284d979b3f80e0425704ec&amp;imgtype=0&amp;src=http%3A%2F%2Fwww.cnr.cn%2Fnewscenter%2Fspecial%2F2015lh%2Fzb%2Fxieshangminz%2Ftupian%2F20150309%2FW02015030933613603305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03" y="1277707"/>
            <a:ext cx="10565745" cy="5134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音乐实践</a:t>
              </a:r>
              <a:r>
                <a:rPr lang="en-US" altLang="zh-CN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尤克里里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11757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现场来宾在音乐老师的指导下，学习使用尤克里里，掌握音乐技巧。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52425" y="1360523"/>
            <a:ext cx="9424770" cy="5052137"/>
            <a:chOff x="-600075" y="746558"/>
            <a:chExt cx="10374174" cy="5561064"/>
          </a:xfrm>
        </p:grpSpPr>
        <p:pic>
          <p:nvPicPr>
            <p:cNvPr id="19" name="Picture 2" descr="C:\Users\Administrator\Desktop\timg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00075" y="746558"/>
              <a:ext cx="5882779" cy="5561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 descr="https://timgsa.baidu.com/timg?image&amp;quality=80&amp;size=b9999_10000&amp;sec=1502343694357&amp;di=30234e78d890334ccc16969fb9315193&amp;imgtype=0&amp;src=http%3A%2F%2Fdealer2.autoimg.cn%2Fdealerdfs%2Fg20%2FM0D%2F8C%2F2F%2F620x0_1_q87_autohomedealer__wKgFWVdk2LaABXzBAAL39XTMsM8156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7912" y="746824"/>
              <a:ext cx="4446187" cy="2782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8" descr="https://timgsa.baidu.com/timg?image&amp;quality=80&amp;size=b9999_10000&amp;sec=1502344435621&amp;di=fd69974315f2f7c852a825c59b5c90c8&amp;imgtype=0&amp;src=http%3A%2F%2Fr.yixincao.com%2Fcms%2Fimg1.manshijian.com%2Fupload%2Fmember%2Fimage%2F2268%2F4a31d86ce6025d00a5bbde65cb58c6fe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7912" y="3579705"/>
              <a:ext cx="4446187" cy="2706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文本框 2"/>
          <p:cNvSpPr txBox="1"/>
          <p:nvPr/>
        </p:nvSpPr>
        <p:spPr>
          <a:xfrm>
            <a:off x="9842974" y="2932887"/>
            <a:ext cx="203470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b="1"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en-US" altLang="zh-CN" sz="1400" dirty="0"/>
              <a:t>Ukulele</a:t>
            </a:r>
            <a:r>
              <a:rPr lang="zh-CN" altLang="en-US" sz="1400" dirty="0"/>
              <a:t>指夏威夷四弦琴，在港台等地译作乌克丽丽，在大陆习惯称为尤克里里。因其小巧玲珑，故也有“小四弦”之称。</a:t>
            </a:r>
            <a:r>
              <a:rPr lang="en-US" altLang="zh-CN" sz="1400" dirty="0"/>
              <a:t>Ukulele</a:t>
            </a:r>
            <a:r>
              <a:rPr lang="zh-CN" altLang="en-US" sz="1400" dirty="0"/>
              <a:t>发明于葡萄牙，后盛行于夏威夷。它琴瑟优美，外观可爱，入门简单，所以受到国际上的追捧。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818266" y="2539292"/>
            <a:ext cx="2249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b="1"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2000" dirty="0">
                <a:solidFill>
                  <a:srgbClr val="C00000"/>
                </a:solidFill>
              </a:rPr>
              <a:t>尤克里里前世今生：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音乐涂鸦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11757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来宾现场进行尤克里里涂鸦创作，周边会有专业老师进行相关的配色指导。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320492" y="1425082"/>
            <a:ext cx="11573108" cy="5090018"/>
            <a:chOff x="178397" y="907833"/>
            <a:chExt cx="8531211" cy="3752149"/>
          </a:xfrm>
        </p:grpSpPr>
        <p:pic>
          <p:nvPicPr>
            <p:cNvPr id="33" name="Picture 3" descr="C:\Users\Administrator\Desktop\timg (1)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397" y="907833"/>
              <a:ext cx="5519273" cy="3752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5" descr="http://i.dimg.cc/13/69/7d/3a/1e/d6/d8/d6/c3/b9/a0/18/00/4f/b0/08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7922" y="907833"/>
              <a:ext cx="2991686" cy="3752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_Vogue | 时尚摄影大片 #服装#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117475" y="107950"/>
            <a:ext cx="11984038" cy="6666469"/>
            <a:chOff x="117475" y="107950"/>
            <a:chExt cx="11984038" cy="6666469"/>
          </a:xfrm>
        </p:grpSpPr>
        <p:grpSp>
          <p:nvGrpSpPr>
            <p:cNvPr id="11" name="组合 10"/>
            <p:cNvGrpSpPr/>
            <p:nvPr/>
          </p:nvGrpSpPr>
          <p:grpSpPr>
            <a:xfrm>
              <a:off x="117475" y="107950"/>
              <a:ext cx="10382250" cy="3232150"/>
              <a:chOff x="219075" y="196850"/>
              <a:chExt cx="10382250" cy="3232150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0800000">
              <a:off x="1719263" y="3542269"/>
              <a:ext cx="10382250" cy="3232150"/>
              <a:chOff x="219075" y="196850"/>
              <a:chExt cx="10382250" cy="323215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19075" y="200025"/>
                <a:ext cx="1038225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19076" y="196850"/>
                <a:ext cx="9524" cy="323215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244476" y="222252"/>
            <a:ext cx="584382" cy="495556"/>
            <a:chOff x="244476" y="222252"/>
            <a:chExt cx="584382" cy="495556"/>
          </a:xfrm>
        </p:grpSpPr>
        <p:sp>
          <p:nvSpPr>
            <p:cNvPr id="25" name="矩形 24"/>
            <p:cNvSpPr/>
            <p:nvPr/>
          </p:nvSpPr>
          <p:spPr>
            <a:xfrm>
              <a:off x="244476" y="222252"/>
              <a:ext cx="422230" cy="422230"/>
            </a:xfrm>
            <a:prstGeom prst="rect">
              <a:avLst/>
            </a:prstGeom>
            <a:solidFill>
              <a:srgbClr val="E3A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5967" y="496330"/>
              <a:ext cx="221478" cy="22147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39506" y="268908"/>
              <a:ext cx="89352" cy="8935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8903" y="224083"/>
            <a:ext cx="5876222" cy="678391"/>
            <a:chOff x="838903" y="224083"/>
            <a:chExt cx="5876222" cy="678391"/>
          </a:xfrm>
        </p:grpSpPr>
        <p:sp>
          <p:nvSpPr>
            <p:cNvPr id="29" name="文本框 28"/>
            <p:cNvSpPr txBox="1"/>
            <p:nvPr/>
          </p:nvSpPr>
          <p:spPr>
            <a:xfrm>
              <a:off x="838903" y="224083"/>
              <a:ext cx="5876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精致茶歇品鉴</a:t>
              </a:r>
              <a:endPara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903" y="533142"/>
              <a:ext cx="18863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CITY PRIDE FESTIVAL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44476" y="891726"/>
            <a:ext cx="895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</a:rPr>
              <a:t>现场提供精致可口的茶歇供来宾品鉴</a:t>
            </a:r>
          </a:p>
        </p:txBody>
      </p:sp>
      <p:pic>
        <p:nvPicPr>
          <p:cNvPr id="33" name="Picture 4" descr="http://cdn.duitang.com/uploads/blog/201312/18/20131218180856_QCXN5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1579563"/>
            <a:ext cx="7926388" cy="481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 descr="http://www.wzhotels.com/uploadfiles/2014-02/20140208120106_5652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638" y="1579563"/>
            <a:ext cx="3617912" cy="240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6" descr="http://dealer0.autoimg.cn/news/201507/103274/620x0_1_q87_2015070911161902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77"/>
          <a:stretch>
            <a:fillRect/>
          </a:stretch>
        </p:blipFill>
        <p:spPr bwMode="auto">
          <a:xfrm>
            <a:off x="8262938" y="3933825"/>
            <a:ext cx="3617912" cy="247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998"/>
            <a:ext cx="12192000" cy="677200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501" y="1583265"/>
            <a:ext cx="5566347" cy="52747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300" y="699610"/>
            <a:ext cx="1354616" cy="1331261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441793" y="0"/>
            <a:ext cx="5152378" cy="5899533"/>
            <a:chOff x="2686606" y="-112465"/>
            <a:chExt cx="5152378" cy="589953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6606" y="-112465"/>
              <a:ext cx="5152378" cy="5899533"/>
            </a:xfrm>
            <a:prstGeom prst="rect">
              <a:avLst/>
            </a:prstGeom>
          </p:spPr>
        </p:pic>
        <p:sp>
          <p:nvSpPr>
            <p:cNvPr id="7" name="任意多边形 6"/>
            <p:cNvSpPr/>
            <p:nvPr/>
          </p:nvSpPr>
          <p:spPr>
            <a:xfrm>
              <a:off x="3552825" y="581025"/>
              <a:ext cx="3371850" cy="4514850"/>
            </a:xfrm>
            <a:custGeom>
              <a:avLst/>
              <a:gdLst>
                <a:gd name="connsiteX0" fmla="*/ 666750 w 3371850"/>
                <a:gd name="connsiteY0" fmla="*/ 57150 h 4514850"/>
                <a:gd name="connsiteX1" fmla="*/ 666750 w 3371850"/>
                <a:gd name="connsiteY1" fmla="*/ 171450 h 4514850"/>
                <a:gd name="connsiteX2" fmla="*/ 1200150 w 3371850"/>
                <a:gd name="connsiteY2" fmla="*/ 0 h 4514850"/>
                <a:gd name="connsiteX3" fmla="*/ 3371850 w 3371850"/>
                <a:gd name="connsiteY3" fmla="*/ 66675 h 4514850"/>
                <a:gd name="connsiteX4" fmla="*/ 3343275 w 3371850"/>
                <a:gd name="connsiteY4" fmla="*/ 4514850 h 4514850"/>
                <a:gd name="connsiteX5" fmla="*/ 152400 w 3371850"/>
                <a:gd name="connsiteY5" fmla="*/ 4505325 h 4514850"/>
                <a:gd name="connsiteX6" fmla="*/ 0 w 3371850"/>
                <a:gd name="connsiteY6" fmla="*/ 3476625 h 4514850"/>
                <a:gd name="connsiteX7" fmla="*/ 9525 w 3371850"/>
                <a:gd name="connsiteY7" fmla="*/ 1857375 h 4514850"/>
                <a:gd name="connsiteX8" fmla="*/ 866775 w 3371850"/>
                <a:gd name="connsiteY8" fmla="*/ 1352550 h 4514850"/>
                <a:gd name="connsiteX9" fmla="*/ 381000 w 3371850"/>
                <a:gd name="connsiteY9" fmla="*/ 66675 h 4514850"/>
                <a:gd name="connsiteX10" fmla="*/ 666750 w 3371850"/>
                <a:gd name="connsiteY10" fmla="*/ 57150 h 451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71850" h="4514850">
                  <a:moveTo>
                    <a:pt x="666750" y="57150"/>
                  </a:moveTo>
                  <a:lnTo>
                    <a:pt x="666750" y="171450"/>
                  </a:lnTo>
                  <a:lnTo>
                    <a:pt x="1200150" y="0"/>
                  </a:lnTo>
                  <a:lnTo>
                    <a:pt x="3371850" y="66675"/>
                  </a:lnTo>
                  <a:lnTo>
                    <a:pt x="3343275" y="4514850"/>
                  </a:lnTo>
                  <a:lnTo>
                    <a:pt x="152400" y="4505325"/>
                  </a:lnTo>
                  <a:lnTo>
                    <a:pt x="0" y="3476625"/>
                  </a:lnTo>
                  <a:lnTo>
                    <a:pt x="9525" y="1857375"/>
                  </a:lnTo>
                  <a:lnTo>
                    <a:pt x="866775" y="1352550"/>
                  </a:lnTo>
                  <a:lnTo>
                    <a:pt x="381000" y="66675"/>
                  </a:lnTo>
                  <a:lnTo>
                    <a:pt x="666750" y="57150"/>
                  </a:lnTo>
                  <a:close/>
                </a:path>
              </a:pathLst>
            </a:custGeom>
            <a:solidFill>
              <a:srgbClr val="FB7C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" y="2468778"/>
            <a:ext cx="3274150" cy="421395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864149" y="984430"/>
            <a:ext cx="215084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享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349468" y="1631660"/>
            <a:ext cx="39360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艺黑简体" panose="03000509000000000000" pitchFamily="65" charset="-122"/>
                <a:ea typeface="方正艺黑简体" panose="03000509000000000000" pitchFamily="65" charset="-122"/>
              </a:defRPr>
            </a:lvl1pPr>
          </a:lstStyle>
          <a:p>
            <a:r>
              <a:rPr lang="zh-CN" altLang="en-US" sz="8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受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728857" y="2875002"/>
            <a:ext cx="29355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春风里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394218" y="685120"/>
            <a:ext cx="33418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夜月一帘幽梦，春风十里柔情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435701" y="4610806"/>
            <a:ext cx="3082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春日暖场活动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691" y="1365883"/>
            <a:ext cx="1942866" cy="19093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4d91a544-ec97-4739-9366-6ae5c6d8bef6"/>
  <p:tag name="COMMONDATA" val="eyJoZGlkIjoiZWNmMWUyNzZkMDVhOTIzYzAwYzM5YTA3NjRkODQ4OGU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7776,&quot;width&quot;:13824}"/>
</p:tagLst>
</file>

<file path=ppt/theme/theme1.xml><?xml version="1.0" encoding="utf-8"?>
<a:theme xmlns:a="http://schemas.openxmlformats.org/drawingml/2006/main" name="更多方案请添加社长微信：fanganshe18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1838</Words>
  <Application>Microsoft Office PowerPoint</Application>
  <PresentationFormat>宽屏</PresentationFormat>
  <Paragraphs>265</Paragraphs>
  <Slides>61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61</vt:i4>
      </vt:variant>
    </vt:vector>
  </HeadingPairs>
  <TitlesOfParts>
    <vt:vector size="74" baseType="lpstr">
      <vt:lpstr>Gungsuh</vt:lpstr>
      <vt:lpstr>方正苏新诗柳楷简体</vt:lpstr>
      <vt:lpstr>微软雅黑</vt:lpstr>
      <vt:lpstr>造字工房力黑（非商用）常规体</vt:lpstr>
      <vt:lpstr>Agency FB</vt:lpstr>
      <vt:lpstr>Arial</vt:lpstr>
      <vt:lpstr>Bernard MT Condensed</vt:lpstr>
      <vt:lpstr>Calibri</vt:lpstr>
      <vt:lpstr>Calibri Light</vt:lpstr>
      <vt:lpstr>Impact</vt:lpstr>
      <vt:lpstr>Microsoft Himalaya</vt:lpstr>
      <vt:lpstr>Microsoft Yi Baiti</vt:lpstr>
      <vt:lpstr>更多方案请添加社长微信：fanganshe18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2023-02-27T05:48:21Z</dcterms:created>
  <dcterms:modified xsi:type="dcterms:W3CDTF">2023-02-27T05:48:31Z</dcterms:modified>
</cp:coreProperties>
</file>