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Slides/notesSlide1.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Slides/notesSlide2.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Slides/notesSlide3.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Slides/notesSlide4.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Slides/notesSlide5.xml" ContentType="application/vnd.openxmlformats-officedocument.presentationml.notes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Lst>
  <p:sldSz cy="6858000" cx="9144000"/>
  <p:notesSz cx="6858000" cy="9144000"/>
  <p:defaultTextStyle>
    <a:def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defPPr>
    <a:lvl1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1pPr>
    <a:lvl2pPr algn="l" defTabSz="914400" fontAlgn="auto" hangingPunct="0" indent="45720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2pPr>
    <a:lvl3pPr algn="l" defTabSz="914400" fontAlgn="auto" hangingPunct="0" indent="91440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3pPr>
    <a:lvl4pPr algn="l" defTabSz="914400" fontAlgn="auto" hangingPunct="0" indent="137160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4pPr>
    <a:lvl5pPr algn="l" defTabSz="914400" fontAlgn="auto" hangingPunct="0" indent="182880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5pPr>
    <a:lvl6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6pPr>
    <a:lvl7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7pPr>
    <a:lvl8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8pPr>
    <a:lvl9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4C3C2611-4C71-4FC5-86AE-919BDF0F9419}" styleName="">
    <a:tblBg/>
    <a:wholeTbl>
      <a:tcTxStyle b="off" i="off">
        <a:font>
          <a:latin typeface="Calibri"/>
          <a:ea typeface="Calibri"/>
          <a:cs typeface="Calibri"/>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
          <a:latin typeface="Calibri"/>
          <a:ea typeface="Calibri"/>
          <a:cs typeface="Calibri"/>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b="def" i="def"/>
      <a:tcStyle>
        <a:tcBdr/>
        <a:fill>
          <a:solidFill>
            <a:schemeClr val="accent3">
              <a:lumOff val="44000"/>
            </a:schemeClr>
          </a:solidFill>
        </a:fill>
      </a:tcStyle>
    </a:band2H>
    <a:firstCol>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
          <a:latin typeface="Calibri"/>
          <a:ea typeface="Calibri"/>
          <a:cs typeface="Calibri"/>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3CECE"/>
          </a:solidFill>
        </a:fill>
      </a:tcStyle>
    </a:wholeTbl>
    <a:band2H>
      <a:tcTxStyle b="def" i="def"/>
      <a:tcStyle>
        <a:tcBdr/>
        <a:fill>
          <a:solidFill>
            <a:srgbClr val="F1E8E8"/>
          </a:solidFill>
        </a:fill>
      </a:tcStyle>
    </a:band2H>
    <a:firstCol>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chemeClr val="accent3">
              <a:lumOff val="44000"/>
            </a:schemeClr>
          </a:solidFill>
        </a:fill>
      </a:tcStyle>
    </a:band2H>
    <a:firstCol>
      <a:tcTxStyle b="on" i="off">
        <a:font>
          <a:latin typeface="Calibri"/>
          <a:ea typeface="Calibri"/>
          <a:cs typeface="Calibri"/>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
          <a:latin typeface="Calibri"/>
          <a:ea typeface="Calibri"/>
          <a:cs typeface="Calibri"/>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alibri"/>
          <a:ea typeface="Calibri"/>
          <a:cs typeface="Calibri"/>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
          <a:latin typeface="Calibri"/>
          <a:ea typeface="Calibri"/>
          <a:cs typeface="Calibri"/>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chemeClr val="accent3">
              <a:lumOff val="44000"/>
            </a:schemeClr>
          </a:solidFill>
        </a:fill>
      </a:tcStyle>
    </a:band2H>
    <a:firstCol>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alibri"/>
          <a:ea typeface="Calibri"/>
          <a:cs typeface="Calibri"/>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showComments="1">
  <p:slideViewPr>
    <p:cSldViewPr>
      <p:cViewPr>
        <p:scale>
          <a:sx n="0" d="0"/>
          <a:sy n="0" d="0"/>
        </p:scale>
        <p:origin x="0" y="0"/>
      </p:cViewPr>
    </p:cSldViewPr>
  </p:slide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slide" Target="slides/slide131.xml"/><Relationship Id="rId134" Type="http://schemas.openxmlformats.org/officeDocument/2006/relationships/slide" Target="slides/slide132.xml"/><Relationship Id="rId135" Type="http://schemas.openxmlformats.org/officeDocument/2006/relationships/slide" Target="slides/slide133.xml"/><Relationship Id="rId136" Type="http://schemas.openxmlformats.org/officeDocument/2006/relationships/slide" Target="slides/slide134.xml"/><Relationship Id="rId137" Type="http://schemas.openxmlformats.org/officeDocument/2006/relationships/slide" Target="slides/slide135.xml"/><Relationship Id="rId138" Type="http://schemas.openxmlformats.org/officeDocument/2006/relationships/slide" Target="slides/slide136.xml"/><Relationship Id="rId139" Type="http://schemas.openxmlformats.org/officeDocument/2006/relationships/slide" Target="slides/slide137.xml"/><Relationship Id="rId140" Type="http://schemas.openxmlformats.org/officeDocument/2006/relationships/slide" Target="slides/slide138.xml"/><Relationship Id="rId141" Type="http://schemas.openxmlformats.org/officeDocument/2006/relationships/slide" Target="slides/slide139.xml"/><Relationship Id="rId142" Type="http://schemas.openxmlformats.org/officeDocument/2006/relationships/slide" Target="slides/slide140.xml"/><Relationship Id="rId143" Type="http://schemas.openxmlformats.org/officeDocument/2006/relationships/slide" Target="slides/slide141.xml"/><Relationship Id="rId144" Type="http://schemas.openxmlformats.org/officeDocument/2006/relationships/slide" Target="slides/slide142.xml"/><Relationship Id="rId145" Type="http://schemas.openxmlformats.org/officeDocument/2006/relationships/tableStyles" Target="tableStyles.xml"/><Relationship Id="rId146" Type="http://schemas.openxmlformats.org/officeDocument/2006/relationships/presProps" Target="presProps.xml"/><Relationship Id="rId147" Type="http://schemas.openxmlformats.org/officeDocument/2006/relationships/viewProps" Target="viewProps.xml"/><Relationship Id="rId14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452" name=""/>
        <p:cNvGrpSpPr/>
        <p:nvPr/>
      </p:nvGrpSpPr>
      <p:grpSpPr>
        <a:xfrm>
          <a:off x="0" y="0"/>
          <a:ext cx="0" cy="0"/>
          <a:chOff x="0" y="0"/>
          <a:chExt cx="0" cy="0"/>
        </a:xfrm>
      </p:grpSpPr>
      <p:sp>
        <p:nvSpPr>
          <p:cNvPr id="1049307" name="Shape 234"/>
          <p:cNvSpPr/>
          <p:nvPr>
            <p:ph type="sldImg"/>
          </p:nvPr>
        </p:nvSpPr>
        <p:spPr>
          <a:xfrm>
            <a:off x="1143000" y="685800"/>
            <a:ext cx="4572000" cy="3429000"/>
          </a:xfrm>
          <a:prstGeom prst="rect"/>
        </p:spPr>
        <p:txBody>
          <a:bodyPr/>
          <a:p/>
        </p:txBody>
      </p:sp>
      <p:sp>
        <p:nvSpPr>
          <p:cNvPr id="1049308" name="Shape 235"/>
          <p:cNvSpPr/>
          <p:nvPr>
            <p:ph type="body" sz="quarter" idx="1"/>
          </p:nvPr>
        </p:nvSpPr>
        <p:spPr>
          <a:xfrm>
            <a:off x="914400" y="4343400"/>
            <a:ext cx="5029200" cy="4114800"/>
          </a:xfrm>
          <a:prstGeom prst="rect"/>
        </p:spPr>
        <p:txBody>
          <a:bodyPr/>
          <a:p/>
        </p:txBody>
      </p:sp>
    </p:spTree>
  </p:cSld>
  <p:clrMap accent1="accent1" accent2="accent2" accent3="accent3" accent4="accent4" accent5="accent5" accent6="accent6" bg1="lt1" bg2="lt2" tx1="dk1" tx2="dk2" hlink="hlink" folHlink="folHlink"/>
  <p:notesStyle>
    <a:lvl1pPr latinLnBrk="0">
      <a:defRPr>
        <a:latin typeface="+mn-lt"/>
        <a:ea typeface="+mn-ea"/>
        <a:cs typeface="+mn-cs"/>
        <a:sym typeface="Helvetica Neue"/>
      </a:defRPr>
    </a:lvl1pPr>
    <a:lvl2pPr indent="228600" latinLnBrk="0">
      <a:defRPr>
        <a:latin typeface="+mn-lt"/>
        <a:ea typeface="+mn-ea"/>
        <a:cs typeface="+mn-cs"/>
        <a:sym typeface="Helvetica Neue"/>
      </a:defRPr>
    </a:lvl2pPr>
    <a:lvl3pPr indent="457200" latinLnBrk="0">
      <a:defRPr>
        <a:latin typeface="+mn-lt"/>
        <a:ea typeface="+mn-ea"/>
        <a:cs typeface="+mn-cs"/>
        <a:sym typeface="Helvetica Neue"/>
      </a:defRPr>
    </a:lvl3pPr>
    <a:lvl4pPr indent="685800" latinLnBrk="0">
      <a:defRPr>
        <a:latin typeface="+mn-lt"/>
        <a:ea typeface="+mn-ea"/>
        <a:cs typeface="+mn-cs"/>
        <a:sym typeface="Helvetica Neue"/>
      </a:defRPr>
    </a:lvl4pPr>
    <a:lvl5pPr indent="914400" latinLnBrk="0">
      <a:defRPr>
        <a:latin typeface="+mn-lt"/>
        <a:ea typeface="+mn-ea"/>
        <a:cs typeface="+mn-cs"/>
        <a:sym typeface="Helvetica Neue"/>
      </a:defRPr>
    </a:lvl5pPr>
    <a:lvl6pPr indent="1143000" latinLnBrk="0">
      <a:defRPr>
        <a:latin typeface="+mn-lt"/>
        <a:ea typeface="+mn-ea"/>
        <a:cs typeface="+mn-cs"/>
        <a:sym typeface="Helvetica Neue"/>
      </a:defRPr>
    </a:lvl6pPr>
    <a:lvl7pPr indent="1371600" latinLnBrk="0">
      <a:defRPr>
        <a:latin typeface="+mn-lt"/>
        <a:ea typeface="+mn-ea"/>
        <a:cs typeface="+mn-cs"/>
        <a:sym typeface="Helvetica Neue"/>
      </a:defRPr>
    </a:lvl7pPr>
    <a:lvl8pPr indent="1600200" latinLnBrk="0">
      <a:defRPr>
        <a:latin typeface="+mn-lt"/>
        <a:ea typeface="+mn-ea"/>
        <a:cs typeface="+mn-cs"/>
        <a:sym typeface="Helvetica Neue"/>
      </a:defRPr>
    </a:lvl8pPr>
    <a:lvl9pPr indent="1828800" latinLnBrk="0">
      <a:defRPr>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91.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00.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0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1" showMasterSp="1">
  <p:cSld>
    <p:spTree>
      <p:nvGrpSpPr>
        <p:cNvPr id="267" name=""/>
        <p:cNvGrpSpPr/>
        <p:nvPr/>
      </p:nvGrpSpPr>
      <p:grpSpPr>
        <a:xfrm>
          <a:off x="0" y="0"/>
          <a:ext cx="0" cy="0"/>
          <a:chOff x="0" y="0"/>
          <a:chExt cx="0" cy="0"/>
        </a:xfrm>
      </p:grpSpPr>
      <p:sp>
        <p:nvSpPr>
          <p:cNvPr id="1048828" name="Shape 562"/>
          <p:cNvSpPr/>
          <p:nvPr>
            <p:ph type="sldImg"/>
          </p:nvPr>
        </p:nvSpPr>
        <p:spPr>
          <a:prstGeom prst="rect"/>
        </p:spPr>
        <p:txBody>
          <a:bodyPr/>
          <a:p/>
        </p:txBody>
      </p:sp>
      <p:sp>
        <p:nvSpPr>
          <p:cNvPr id="1048829" name="Shape 563"/>
          <p:cNvSpPr/>
          <p:nvPr>
            <p:ph type="body" sz="quarter" idx="1"/>
          </p:nvPr>
        </p:nvSpPr>
        <p:spPr>
          <a:prstGeom prst="rect"/>
        </p:spPr>
        <p:txBody>
          <a:bodyPr/>
          <a:p>
            <a:pPr>
              <a:spcBef>
                <a:spcPts val="400"/>
              </a:spcBef>
              <a:defRPr sz="1200">
                <a:solidFill>
                  <a:srgbClr val="7F7F7F"/>
                </a:solidFill>
                <a:latin typeface="微软雅黑 Light"/>
                <a:ea typeface="微软雅黑 Light"/>
                <a:cs typeface="微软雅黑 Light"/>
                <a:sym typeface="微软雅黑 Light"/>
              </a:defRPr>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1" showMasterSp="1">
  <p:cSld>
    <p:spTree>
      <p:nvGrpSpPr>
        <p:cNvPr id="278" name=""/>
        <p:cNvGrpSpPr/>
        <p:nvPr/>
      </p:nvGrpSpPr>
      <p:grpSpPr>
        <a:xfrm>
          <a:off x="0" y="0"/>
          <a:ext cx="0" cy="0"/>
          <a:chOff x="0" y="0"/>
          <a:chExt cx="0" cy="0"/>
        </a:xfrm>
      </p:grpSpPr>
      <p:sp>
        <p:nvSpPr>
          <p:cNvPr id="1048844" name="Shape 591"/>
          <p:cNvSpPr/>
          <p:nvPr>
            <p:ph type="sldImg"/>
          </p:nvPr>
        </p:nvSpPr>
        <p:spPr>
          <a:prstGeom prst="rect"/>
        </p:spPr>
        <p:txBody>
          <a:bodyPr/>
          <a:p/>
        </p:txBody>
      </p:sp>
      <p:sp>
        <p:nvSpPr>
          <p:cNvPr id="1048845" name="Shape 592"/>
          <p:cNvSpPr/>
          <p:nvPr>
            <p:ph type="body" sz="quarter" idx="1"/>
          </p:nvPr>
        </p:nvSpPr>
        <p:spPr>
          <a:prstGeom prst="rect"/>
        </p:spPr>
        <p:txBody>
          <a:bodyPr/>
          <a:p>
            <a:pPr>
              <a:spcBef>
                <a:spcPts val="400"/>
              </a:spcBef>
              <a:defRPr sz="1200">
                <a:solidFill>
                  <a:srgbClr val="7F7F7F"/>
                </a:solidFill>
                <a:latin typeface="微软雅黑 Light"/>
                <a:ea typeface="微软雅黑 Light"/>
                <a:cs typeface="微软雅黑 Light"/>
                <a:sym typeface="微软雅黑 Light"/>
              </a:defRPr>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1" showMasterSp="1">
  <p:cSld>
    <p:spTree>
      <p:nvGrpSpPr>
        <p:cNvPr id="313" name=""/>
        <p:cNvGrpSpPr/>
        <p:nvPr/>
      </p:nvGrpSpPr>
      <p:grpSpPr>
        <a:xfrm>
          <a:off x="0" y="0"/>
          <a:ext cx="0" cy="0"/>
          <a:chOff x="0" y="0"/>
          <a:chExt cx="0" cy="0"/>
        </a:xfrm>
      </p:grpSpPr>
      <p:sp>
        <p:nvSpPr>
          <p:cNvPr id="1048940" name="Shape 764"/>
          <p:cNvSpPr/>
          <p:nvPr>
            <p:ph type="sldImg"/>
          </p:nvPr>
        </p:nvSpPr>
        <p:spPr>
          <a:prstGeom prst="rect"/>
        </p:spPr>
        <p:txBody>
          <a:bodyPr/>
          <a:p/>
        </p:txBody>
      </p:sp>
      <p:sp>
        <p:nvSpPr>
          <p:cNvPr id="1048941" name="Shape 765"/>
          <p:cNvSpPr/>
          <p:nvPr>
            <p:ph type="body" sz="quarter" idx="1"/>
          </p:nvPr>
        </p:nvSpPr>
        <p:spPr>
          <a:prstGeom prst="rect"/>
        </p:spPr>
        <p:txBody>
          <a:bodyPr/>
          <a:p>
            <a:pPr>
              <a:spcBef>
                <a:spcPts val="400"/>
              </a:spcBef>
              <a:defRPr sz="1200">
                <a:solidFill>
                  <a:srgbClr val="7F7F7F"/>
                </a:solidFill>
                <a:latin typeface="微软雅黑 Light"/>
                <a:ea typeface="微软雅黑 Light"/>
                <a:cs typeface="微软雅黑 Light"/>
                <a:sym typeface="微软雅黑 Light"/>
              </a:defRPr>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1" showMasterSp="1">
  <p:cSld>
    <p:spTree>
      <p:nvGrpSpPr>
        <p:cNvPr id="349" name=""/>
        <p:cNvGrpSpPr/>
        <p:nvPr/>
      </p:nvGrpSpPr>
      <p:grpSpPr>
        <a:xfrm>
          <a:off x="0" y="0"/>
          <a:ext cx="0" cy="0"/>
          <a:chOff x="0" y="0"/>
          <a:chExt cx="0" cy="0"/>
        </a:xfrm>
      </p:grpSpPr>
      <p:sp>
        <p:nvSpPr>
          <p:cNvPr id="1049028" name="Shape 883"/>
          <p:cNvSpPr/>
          <p:nvPr>
            <p:ph type="sldImg"/>
          </p:nvPr>
        </p:nvSpPr>
        <p:spPr>
          <a:prstGeom prst="rect"/>
        </p:spPr>
        <p:txBody>
          <a:bodyPr/>
          <a:p/>
        </p:txBody>
      </p:sp>
      <p:sp>
        <p:nvSpPr>
          <p:cNvPr id="1049029" name="Shape 884"/>
          <p:cNvSpPr/>
          <p:nvPr>
            <p:ph type="body" sz="quarter" idx="1"/>
          </p:nvPr>
        </p:nvSpPr>
        <p:spPr>
          <a:prstGeom prst="rect"/>
        </p:spPr>
        <p:txBody>
          <a:bodyPr/>
          <a:p>
            <a:pPr>
              <a:spcBef>
                <a:spcPts val="400"/>
              </a:spcBef>
              <a:defRPr sz="1200">
                <a:solidFill>
                  <a:srgbClr val="7F7F7F"/>
                </a:solidFill>
                <a:latin typeface="微软雅黑 Light"/>
                <a:ea typeface="微软雅黑 Light"/>
                <a:cs typeface="微软雅黑 Light"/>
                <a:sym typeface="微软雅黑 Light"/>
              </a:defRPr>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1" showMasterSp="1">
  <p:cSld>
    <p:spTree>
      <p:nvGrpSpPr>
        <p:cNvPr id="357" name=""/>
        <p:cNvGrpSpPr/>
        <p:nvPr/>
      </p:nvGrpSpPr>
      <p:grpSpPr>
        <a:xfrm>
          <a:off x="0" y="0"/>
          <a:ext cx="0" cy="0"/>
          <a:chOff x="0" y="0"/>
          <a:chExt cx="0" cy="0"/>
        </a:xfrm>
      </p:grpSpPr>
      <p:sp>
        <p:nvSpPr>
          <p:cNvPr id="1049042" name="Shape 904"/>
          <p:cNvSpPr/>
          <p:nvPr>
            <p:ph type="sldImg"/>
          </p:nvPr>
        </p:nvSpPr>
        <p:spPr>
          <a:prstGeom prst="rect"/>
        </p:spPr>
        <p:txBody>
          <a:bodyPr/>
          <a:p/>
        </p:txBody>
      </p:sp>
      <p:sp>
        <p:nvSpPr>
          <p:cNvPr id="1049043" name="Shape 905"/>
          <p:cNvSpPr/>
          <p:nvPr>
            <p:ph type="body" sz="quarter" idx="1"/>
          </p:nvPr>
        </p:nvSpPr>
        <p:spPr>
          <a:prstGeom prst="rect"/>
        </p:spPr>
        <p:txBody>
          <a:bodyPr/>
          <a:p>
            <a:pPr>
              <a:spcBef>
                <a:spcPts val="400"/>
              </a:spcBef>
              <a:defRPr sz="1200">
                <a:solidFill>
                  <a:srgbClr val="7F7F7F"/>
                </a:solidFill>
                <a:latin typeface="微软雅黑 Light"/>
                <a:ea typeface="微软雅黑 Light"/>
                <a:cs typeface="微软雅黑 Light"/>
                <a:sym typeface="微软雅黑 Light"/>
              </a:defRPr>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1" showMasterSp="1" type="title">
  <p:cSld name="标题幻灯片">
    <p:spTree>
      <p:nvGrpSpPr>
        <p:cNvPr id="443" name=""/>
        <p:cNvGrpSpPr/>
        <p:nvPr/>
      </p:nvGrpSpPr>
      <p:grpSpPr>
        <a:xfrm>
          <a:off x="0" y="0"/>
          <a:ext cx="0" cy="0"/>
          <a:chOff x="0" y="0"/>
          <a:chExt cx="0" cy="0"/>
        </a:xfrm>
      </p:grpSpPr>
      <p:sp>
        <p:nvSpPr>
          <p:cNvPr id="1049277" name="标题文本"/>
          <p:cNvSpPr/>
          <p:nvPr>
            <p:ph type="title"/>
          </p:nvPr>
        </p:nvSpPr>
        <p:spPr>
          <a:xfrm>
            <a:off x="685800" y="2130425"/>
            <a:ext cx="7772400" cy="1470025"/>
          </a:xfrm>
          <a:prstGeom prst="rect"/>
        </p:spPr>
        <p:txBody>
          <a:bodyPr/>
          <a:p>
            <a:r>
              <a:t>标题文本</a:t>
            </a:r>
          </a:p>
        </p:txBody>
      </p:sp>
      <p:sp>
        <p:nvSpPr>
          <p:cNvPr id="1049278" name="正文级别 1…"/>
          <p:cNvSpPr/>
          <p:nvPr>
            <p:ph type="body" sz="quarter" idx="1"/>
          </p:nvPr>
        </p:nvSpPr>
        <p:spPr>
          <a:xfrm>
            <a:off x="1371600" y="3886200"/>
            <a:ext cx="6400800" cy="1752600"/>
          </a:xfrm>
          <a:prstGeom prst="rect"/>
        </p:spPr>
        <p:txBody>
          <a:bodyPr/>
          <a:lstStyle>
            <a:lvl1pPr algn="ctr" indent="0" marL="0">
              <a:buSzTx/>
              <a:buFontTx/>
              <a:buNone/>
            </a:lvl1pPr>
            <a:lvl2pPr algn="ctr" indent="457200" marL="0">
              <a:buSzTx/>
              <a:buFontTx/>
              <a:buNone/>
            </a:lvl2pPr>
            <a:lvl3pPr algn="ctr" indent="914400" marL="0">
              <a:buSzTx/>
              <a:buFontTx/>
              <a:buNone/>
            </a:lvl3pPr>
            <a:lvl4pPr algn="ctr" indent="1371600" marL="0">
              <a:buSzTx/>
              <a:buFontTx/>
              <a:buNone/>
            </a:lvl4pPr>
            <a:lvl5pPr algn="ctr" indent="1828800" marL="0">
              <a:buSzTx/>
              <a:buFontTx/>
              <a:buNone/>
            </a:lvl5pPr>
          </a:lstStyle>
          <a:p>
            <a:r>
              <a:t>正文级别 1</a:t>
            </a:r>
          </a:p>
          <a:p>
            <a:pPr lvl="1"/>
            <a:r>
              <a:t>正文级别 2</a:t>
            </a:r>
          </a:p>
          <a:p>
            <a:pPr lvl="2"/>
            <a:r>
              <a:t>正文级别 3</a:t>
            </a:r>
          </a:p>
          <a:p>
            <a:pPr lvl="3"/>
            <a:r>
              <a:t>正文级别 4</a:t>
            </a:r>
          </a:p>
          <a:p>
            <a:pPr lvl="4"/>
            <a:r>
              <a:t>正文级别 5</a:t>
            </a:r>
          </a:p>
        </p:txBody>
      </p:sp>
      <p:sp>
        <p:nvSpPr>
          <p:cNvPr id="1049279"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1" showMasterSp="1" type="tx">
  <p:cSld name="标题和内容">
    <p:spTree>
      <p:nvGrpSpPr>
        <p:cNvPr id="107" name=""/>
        <p:cNvGrpSpPr/>
        <p:nvPr/>
      </p:nvGrpSpPr>
      <p:grpSpPr>
        <a:xfrm>
          <a:off x="0" y="0"/>
          <a:ext cx="0" cy="0"/>
          <a:chOff x="0" y="0"/>
          <a:chExt cx="0" cy="0"/>
        </a:xfrm>
      </p:grpSpPr>
      <p:sp>
        <p:nvSpPr>
          <p:cNvPr id="1048580" name="标题文本"/>
          <p:cNvSpPr/>
          <p:nvPr>
            <p:ph type="title"/>
          </p:nvPr>
        </p:nvSpPr>
        <p:spPr>
          <a:prstGeom prst="rect"/>
        </p:spPr>
        <p:txBody>
          <a:bodyPr/>
          <a:p>
            <a:r>
              <a:t>标题文本</a:t>
            </a:r>
          </a:p>
        </p:txBody>
      </p:sp>
      <p:sp>
        <p:nvSpPr>
          <p:cNvPr id="1048581" name="正文级别 1…"/>
          <p:cNvSpPr/>
          <p:nvPr>
            <p:ph type="body" idx="1"/>
          </p:nvPr>
        </p:nvSpPr>
        <p:spPr>
          <a:prstGeom prst="rect"/>
        </p:spPr>
        <p:txBody>
          <a:bodyPr/>
          <a:p>
            <a:r>
              <a:t>正文级别 1</a:t>
            </a:r>
          </a:p>
          <a:p>
            <a:pPr lvl="1"/>
            <a:r>
              <a:t>正文级别 2</a:t>
            </a:r>
          </a:p>
          <a:p>
            <a:pPr lvl="2"/>
            <a:r>
              <a:t>正文级别 3</a:t>
            </a:r>
          </a:p>
          <a:p>
            <a:pPr lvl="3"/>
            <a:r>
              <a:t>正文级别 4</a:t>
            </a:r>
          </a:p>
          <a:p>
            <a:pPr lvl="4"/>
            <a:r>
              <a:t>正文级别 5</a:t>
            </a:r>
          </a:p>
        </p:txBody>
      </p:sp>
      <p:sp>
        <p:nvSpPr>
          <p:cNvPr id="1048582"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1" showMasterSp="1" type="tx">
  <p:cSld name="节标题">
    <p:spTree>
      <p:nvGrpSpPr>
        <p:cNvPr id="437" name=""/>
        <p:cNvGrpSpPr/>
        <p:nvPr/>
      </p:nvGrpSpPr>
      <p:grpSpPr>
        <a:xfrm>
          <a:off x="0" y="0"/>
          <a:ext cx="0" cy="0"/>
          <a:chOff x="0" y="0"/>
          <a:chExt cx="0" cy="0"/>
        </a:xfrm>
      </p:grpSpPr>
      <p:sp>
        <p:nvSpPr>
          <p:cNvPr id="1049261" name="标题文本"/>
          <p:cNvSpPr/>
          <p:nvPr>
            <p:ph type="title"/>
          </p:nvPr>
        </p:nvSpPr>
        <p:spPr>
          <a:xfrm>
            <a:off x="722312" y="4406900"/>
            <a:ext cx="7772401" cy="1362075"/>
          </a:xfrm>
          <a:prstGeom prst="rect"/>
        </p:spPr>
        <p:txBody>
          <a:bodyPr anchor="t"/>
          <a:lstStyle>
            <a:lvl1pPr algn="l">
              <a:defRPr b="1" cap="all" sz="4000"/>
            </a:lvl1pPr>
          </a:lstStyle>
          <a:p>
            <a:r>
              <a:t>标题文本</a:t>
            </a:r>
          </a:p>
        </p:txBody>
      </p:sp>
      <p:sp>
        <p:nvSpPr>
          <p:cNvPr id="1049262" name="正文级别 1…"/>
          <p:cNvSpPr/>
          <p:nvPr>
            <p:ph type="body" sz="quarter" idx="1"/>
          </p:nvPr>
        </p:nvSpPr>
        <p:spPr>
          <a:xfrm>
            <a:off x="722312" y="2906713"/>
            <a:ext cx="7772401" cy="1500188"/>
          </a:xfrm>
          <a:prstGeom prst="rect"/>
        </p:spPr>
        <p:txBody>
          <a:bodyPr anchor="b"/>
          <a:lstStyle>
            <a:lvl1pPr indent="0" marL="0">
              <a:spcBef>
                <a:spcPts val="400"/>
              </a:spcBef>
              <a:buSzTx/>
              <a:buFontTx/>
              <a:buNone/>
              <a:defRPr sz="2000"/>
            </a:lvl1pPr>
            <a:lvl2pPr indent="457200" marL="0">
              <a:spcBef>
                <a:spcPts val="400"/>
              </a:spcBef>
              <a:buSzTx/>
              <a:buFontTx/>
              <a:buNone/>
              <a:defRPr sz="2000"/>
            </a:lvl2pPr>
            <a:lvl3pPr indent="914400" marL="0">
              <a:spcBef>
                <a:spcPts val="400"/>
              </a:spcBef>
              <a:buSzTx/>
              <a:buFontTx/>
              <a:buNone/>
              <a:defRPr sz="2000"/>
            </a:lvl3pPr>
            <a:lvl4pPr indent="1371600" marL="0">
              <a:spcBef>
                <a:spcPts val="400"/>
              </a:spcBef>
              <a:buSzTx/>
              <a:buFontTx/>
              <a:buNone/>
              <a:defRPr sz="2000"/>
            </a:lvl4pPr>
            <a:lvl5pPr indent="1828800" marL="0">
              <a:spcBef>
                <a:spcPts val="400"/>
              </a:spcBef>
              <a:buSzTx/>
              <a:buFontTx/>
              <a:buNone/>
              <a:defRPr sz="2000"/>
            </a:lvl5pPr>
          </a:lstStyle>
          <a:p>
            <a:r>
              <a:t>正文级别 1</a:t>
            </a:r>
          </a:p>
          <a:p>
            <a:pPr lvl="1"/>
            <a:r>
              <a:t>正文级别 2</a:t>
            </a:r>
          </a:p>
          <a:p>
            <a:pPr lvl="2"/>
            <a:r>
              <a:t>正文级别 3</a:t>
            </a:r>
          </a:p>
          <a:p>
            <a:pPr lvl="3"/>
            <a:r>
              <a:t>正文级别 4</a:t>
            </a:r>
          </a:p>
          <a:p>
            <a:pPr lvl="4"/>
            <a:r>
              <a:t>正文级别 5</a:t>
            </a:r>
          </a:p>
        </p:txBody>
      </p:sp>
      <p:sp>
        <p:nvSpPr>
          <p:cNvPr id="1049263"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1" showMasterSp="1" type="tx">
  <p:cSld name="两栏内容">
    <p:spTree>
      <p:nvGrpSpPr>
        <p:cNvPr id="173" name=""/>
        <p:cNvGrpSpPr/>
        <p:nvPr/>
      </p:nvGrpSpPr>
      <p:grpSpPr>
        <a:xfrm>
          <a:off x="0" y="0"/>
          <a:ext cx="0" cy="0"/>
          <a:chOff x="0" y="0"/>
          <a:chExt cx="0" cy="0"/>
        </a:xfrm>
      </p:grpSpPr>
      <p:sp>
        <p:nvSpPr>
          <p:cNvPr id="1048587" name="标题文本"/>
          <p:cNvSpPr/>
          <p:nvPr>
            <p:ph type="title"/>
          </p:nvPr>
        </p:nvSpPr>
        <p:spPr>
          <a:prstGeom prst="rect"/>
        </p:spPr>
        <p:txBody>
          <a:bodyPr/>
          <a:p>
            <a:r>
              <a:t>标题文本</a:t>
            </a:r>
          </a:p>
        </p:txBody>
      </p:sp>
      <p:sp>
        <p:nvSpPr>
          <p:cNvPr id="1048588" name="正文级别 1…"/>
          <p:cNvSpPr/>
          <p:nvPr>
            <p:ph type="body" sz="half" idx="1"/>
          </p:nvPr>
        </p:nvSpPr>
        <p:spPr>
          <a:xfrm>
            <a:off x="457200" y="1600200"/>
            <a:ext cx="4038600" cy="4525963"/>
          </a:xfrm>
          <a:prstGeom prst="rect"/>
        </p:spPr>
        <p:txBody>
          <a:bodyPr/>
          <a:lstStyle>
            <a:lvl1pPr>
              <a:spcBef>
                <a:spcPts val="600"/>
              </a:spcBef>
              <a:defRPr sz="2800"/>
            </a:lvl1pPr>
            <a:lvl2pPr indent="-333375" marL="790575">
              <a:spcBef>
                <a:spcPts val="600"/>
              </a:spcBef>
              <a:defRPr sz="2800"/>
            </a:lvl2pPr>
            <a:lvl3pPr indent="-320039" marL="1234439">
              <a:spcBef>
                <a:spcPts val="600"/>
              </a:spcBef>
              <a:defRPr sz="2800"/>
            </a:lvl3pPr>
            <a:lvl4pPr indent="-355600" marL="1727200">
              <a:spcBef>
                <a:spcPts val="600"/>
              </a:spcBef>
              <a:defRPr sz="2800"/>
            </a:lvl4pPr>
            <a:lvl5pPr indent="-355600" marL="2184400">
              <a:spcBef>
                <a:spcPts val="600"/>
              </a:spcBef>
              <a:defRPr sz="2800"/>
            </a:lvl5pPr>
          </a:lstStyle>
          <a:p>
            <a:r>
              <a:t>正文级别 1</a:t>
            </a:r>
          </a:p>
          <a:p>
            <a:pPr lvl="1"/>
            <a:r>
              <a:t>正文级别 2</a:t>
            </a:r>
          </a:p>
          <a:p>
            <a:pPr lvl="2"/>
            <a:r>
              <a:t>正文级别 3</a:t>
            </a:r>
          </a:p>
          <a:p>
            <a:pPr lvl="3"/>
            <a:r>
              <a:t>正文级别 4</a:t>
            </a:r>
          </a:p>
          <a:p>
            <a:pPr lvl="4"/>
            <a:r>
              <a:t>正文级别 5</a:t>
            </a:r>
          </a:p>
        </p:txBody>
      </p:sp>
      <p:sp>
        <p:nvSpPr>
          <p:cNvPr id="1048589"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1" showMasterSp="1" type="tx">
  <p:cSld name="比较">
    <p:spTree>
      <p:nvGrpSpPr>
        <p:cNvPr id="446" name=""/>
        <p:cNvGrpSpPr/>
        <p:nvPr/>
      </p:nvGrpSpPr>
      <p:grpSpPr>
        <a:xfrm>
          <a:off x="0" y="0"/>
          <a:ext cx="0" cy="0"/>
          <a:chOff x="0" y="0"/>
          <a:chExt cx="0" cy="0"/>
        </a:xfrm>
      </p:grpSpPr>
      <p:sp>
        <p:nvSpPr>
          <p:cNvPr id="1049285" name="标题文本"/>
          <p:cNvSpPr/>
          <p:nvPr>
            <p:ph type="title"/>
          </p:nvPr>
        </p:nvSpPr>
        <p:spPr>
          <a:prstGeom prst="rect"/>
        </p:spPr>
        <p:txBody>
          <a:bodyPr/>
          <a:p>
            <a:r>
              <a:t>标题文本</a:t>
            </a:r>
          </a:p>
        </p:txBody>
      </p:sp>
      <p:sp>
        <p:nvSpPr>
          <p:cNvPr id="1049286" name="正文级别 1…"/>
          <p:cNvSpPr/>
          <p:nvPr>
            <p:ph type="body" sz="quarter" idx="1"/>
          </p:nvPr>
        </p:nvSpPr>
        <p:spPr>
          <a:xfrm>
            <a:off x="457200" y="1535112"/>
            <a:ext cx="4040188" cy="639763"/>
          </a:xfrm>
          <a:prstGeom prst="rect"/>
        </p:spPr>
        <p:txBody>
          <a:bodyPr anchor="b"/>
          <a:lstStyle>
            <a:lvl1pPr indent="0" marL="0">
              <a:spcBef>
                <a:spcPts val="500"/>
              </a:spcBef>
              <a:buSzTx/>
              <a:buFontTx/>
              <a:buNone/>
              <a:defRPr b="1" sz="2400"/>
            </a:lvl1pPr>
            <a:lvl2pPr indent="457200" marL="0">
              <a:spcBef>
                <a:spcPts val="500"/>
              </a:spcBef>
              <a:buSzTx/>
              <a:buFontTx/>
              <a:buNone/>
              <a:defRPr b="1" sz="2400"/>
            </a:lvl2pPr>
            <a:lvl3pPr indent="914400" marL="0">
              <a:spcBef>
                <a:spcPts val="500"/>
              </a:spcBef>
              <a:buSzTx/>
              <a:buFontTx/>
              <a:buNone/>
              <a:defRPr b="1" sz="2400"/>
            </a:lvl3pPr>
            <a:lvl4pPr indent="1371600" marL="0">
              <a:spcBef>
                <a:spcPts val="500"/>
              </a:spcBef>
              <a:buSzTx/>
              <a:buFontTx/>
              <a:buNone/>
              <a:defRPr b="1" sz="2400"/>
            </a:lvl4pPr>
            <a:lvl5pPr indent="1828800" marL="0">
              <a:spcBef>
                <a:spcPts val="500"/>
              </a:spcBef>
              <a:buSzTx/>
              <a:buFontTx/>
              <a:buNone/>
              <a:defRPr b="1" sz="2400"/>
            </a:lvl5pPr>
          </a:lstStyle>
          <a:p>
            <a:r>
              <a:t>正文级别 1</a:t>
            </a:r>
          </a:p>
          <a:p>
            <a:pPr lvl="1"/>
            <a:r>
              <a:t>正文级别 2</a:t>
            </a:r>
          </a:p>
          <a:p>
            <a:pPr lvl="2"/>
            <a:r>
              <a:t>正文级别 3</a:t>
            </a:r>
          </a:p>
          <a:p>
            <a:pPr lvl="3"/>
            <a:r>
              <a:t>正文级别 4</a:t>
            </a:r>
          </a:p>
          <a:p>
            <a:pPr lvl="4"/>
            <a:r>
              <a:t>正文级别 5</a:t>
            </a:r>
          </a:p>
        </p:txBody>
      </p:sp>
      <p:sp>
        <p:nvSpPr>
          <p:cNvPr id="1049287" name="文本占位符 4"/>
          <p:cNvSpPr/>
          <p:nvPr>
            <p:ph type="body" sz="quarter" idx="13"/>
          </p:nvPr>
        </p:nvSpPr>
        <p:spPr>
          <a:xfrm>
            <a:off x="4645025" y="1535112"/>
            <a:ext cx="4041775" cy="639763"/>
          </a:xfrm>
          <a:prstGeom prst="rect"/>
        </p:spPr>
        <p:txBody>
          <a:bodyPr anchor="b"/>
          <a:p>
            <a:pPr indent="0" marL="0">
              <a:spcBef>
                <a:spcPts val="500"/>
              </a:spcBef>
              <a:buSzTx/>
              <a:buFontTx/>
              <a:buNone/>
              <a:defRPr b="1" sz="2400"/>
            </a:pPr>
          </a:p>
        </p:txBody>
      </p:sp>
      <p:sp>
        <p:nvSpPr>
          <p:cNvPr id="1049288"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1" showMasterSp="1" type="tx">
  <p:cSld name="仅标题">
    <p:spTree>
      <p:nvGrpSpPr>
        <p:cNvPr id="420" name=""/>
        <p:cNvGrpSpPr/>
        <p:nvPr/>
      </p:nvGrpSpPr>
      <p:grpSpPr>
        <a:xfrm>
          <a:off x="0" y="0"/>
          <a:ext cx="0" cy="0"/>
          <a:chOff x="0" y="0"/>
          <a:chExt cx="0" cy="0"/>
        </a:xfrm>
      </p:grpSpPr>
      <p:sp>
        <p:nvSpPr>
          <p:cNvPr id="1049224" name="标题文本"/>
          <p:cNvSpPr/>
          <p:nvPr>
            <p:ph type="title"/>
          </p:nvPr>
        </p:nvSpPr>
        <p:spPr>
          <a:prstGeom prst="rect"/>
        </p:spPr>
        <p:txBody>
          <a:bodyPr/>
          <a:p>
            <a:r>
              <a:t>标题文本</a:t>
            </a:r>
          </a:p>
        </p:txBody>
      </p:sp>
      <p:sp>
        <p:nvSpPr>
          <p:cNvPr id="1049225"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1" showMasterSp="1" type="tx">
  <p:cSld name="空白">
    <p:spTree>
      <p:nvGrpSpPr>
        <p:cNvPr id="191" name=""/>
        <p:cNvGrpSpPr/>
        <p:nvPr/>
      </p:nvGrpSpPr>
      <p:grpSpPr>
        <a:xfrm>
          <a:off x="0" y="0"/>
          <a:ext cx="0" cy="0"/>
          <a:chOff x="0" y="0"/>
          <a:chExt cx="0" cy="0"/>
        </a:xfrm>
      </p:grpSpPr>
      <p:sp>
        <p:nvSpPr>
          <p:cNvPr id="1048651"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1" showMasterSp="1" type="tx">
  <p:cSld name="内容与标题">
    <p:spTree>
      <p:nvGrpSpPr>
        <p:cNvPr id="451" name=""/>
        <p:cNvGrpSpPr/>
        <p:nvPr/>
      </p:nvGrpSpPr>
      <p:grpSpPr>
        <a:xfrm>
          <a:off x="0" y="0"/>
          <a:ext cx="0" cy="0"/>
          <a:chOff x="0" y="0"/>
          <a:chExt cx="0" cy="0"/>
        </a:xfrm>
      </p:grpSpPr>
      <p:sp>
        <p:nvSpPr>
          <p:cNvPr id="1049303" name="标题文本"/>
          <p:cNvSpPr/>
          <p:nvPr>
            <p:ph type="title"/>
          </p:nvPr>
        </p:nvSpPr>
        <p:spPr>
          <a:xfrm>
            <a:off x="457200" y="273050"/>
            <a:ext cx="3008314" cy="1162050"/>
          </a:xfrm>
          <a:prstGeom prst="rect"/>
        </p:spPr>
        <p:txBody>
          <a:bodyPr anchor="b"/>
          <a:lstStyle>
            <a:lvl1pPr algn="l">
              <a:defRPr b="1" sz="2000"/>
            </a:lvl1pPr>
          </a:lstStyle>
          <a:p>
            <a:r>
              <a:t>标题文本</a:t>
            </a:r>
          </a:p>
        </p:txBody>
      </p:sp>
      <p:sp>
        <p:nvSpPr>
          <p:cNvPr id="1049304" name="正文级别 1…"/>
          <p:cNvSpPr/>
          <p:nvPr>
            <p:ph type="body" idx="1"/>
          </p:nvPr>
        </p:nvSpPr>
        <p:spPr>
          <a:xfrm>
            <a:off x="3575050" y="273050"/>
            <a:ext cx="5111750" cy="5853113"/>
          </a:xfrm>
          <a:prstGeom prst="rect"/>
        </p:spPr>
        <p:txBody>
          <a:bodyPr/>
          <a:p>
            <a:r>
              <a:t>正文级别 1</a:t>
            </a:r>
          </a:p>
          <a:p>
            <a:pPr lvl="1"/>
            <a:r>
              <a:t>正文级别 2</a:t>
            </a:r>
          </a:p>
          <a:p>
            <a:pPr lvl="2"/>
            <a:r>
              <a:t>正文级别 3</a:t>
            </a:r>
          </a:p>
          <a:p>
            <a:pPr lvl="3"/>
            <a:r>
              <a:t>正文级别 4</a:t>
            </a:r>
          </a:p>
          <a:p>
            <a:pPr lvl="4"/>
            <a:r>
              <a:t>正文级别 5</a:t>
            </a:r>
          </a:p>
        </p:txBody>
      </p:sp>
      <p:sp>
        <p:nvSpPr>
          <p:cNvPr id="1049305" name="文本占位符 3"/>
          <p:cNvSpPr/>
          <p:nvPr>
            <p:ph type="body" sz="half" idx="13"/>
          </p:nvPr>
        </p:nvSpPr>
        <p:spPr>
          <a:xfrm>
            <a:off x="457199" y="1435100"/>
            <a:ext cx="3008315" cy="4691063"/>
          </a:xfrm>
          <a:prstGeom prst="rect"/>
        </p:spPr>
        <p:txBody>
          <a:bodyPr/>
          <a:p>
            <a:pPr indent="0" marL="0">
              <a:spcBef>
                <a:spcPts val="300"/>
              </a:spcBef>
              <a:buSzTx/>
              <a:buFontTx/>
              <a:buNone/>
              <a:defRPr sz="1400"/>
            </a:pPr>
          </a:p>
        </p:txBody>
      </p:sp>
      <p:sp>
        <p:nvSpPr>
          <p:cNvPr id="1049306"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1" showMasterSp="1" type="tx">
  <p:cSld name="图片与标题">
    <p:spTree>
      <p:nvGrpSpPr>
        <p:cNvPr id="435" name=""/>
        <p:cNvGrpSpPr/>
        <p:nvPr/>
      </p:nvGrpSpPr>
      <p:grpSpPr>
        <a:xfrm>
          <a:off x="0" y="0"/>
          <a:ext cx="0" cy="0"/>
          <a:chOff x="0" y="0"/>
          <a:chExt cx="0" cy="0"/>
        </a:xfrm>
      </p:grpSpPr>
      <p:sp>
        <p:nvSpPr>
          <p:cNvPr id="1049254" name="标题文本"/>
          <p:cNvSpPr/>
          <p:nvPr>
            <p:ph type="title"/>
          </p:nvPr>
        </p:nvSpPr>
        <p:spPr>
          <a:xfrm>
            <a:off x="1792288" y="4800600"/>
            <a:ext cx="5486401" cy="566738"/>
          </a:xfrm>
          <a:prstGeom prst="rect"/>
        </p:spPr>
        <p:txBody>
          <a:bodyPr anchor="b"/>
          <a:lstStyle>
            <a:lvl1pPr algn="l">
              <a:defRPr b="1" sz="2000"/>
            </a:lvl1pPr>
          </a:lstStyle>
          <a:p>
            <a:r>
              <a:t>标题文本</a:t>
            </a:r>
          </a:p>
        </p:txBody>
      </p:sp>
      <p:sp>
        <p:nvSpPr>
          <p:cNvPr id="1049255" name="图片占位符 2"/>
          <p:cNvSpPr/>
          <p:nvPr>
            <p:ph type="pic" sz="half" idx="13"/>
          </p:nvPr>
        </p:nvSpPr>
        <p:spPr>
          <a:xfrm>
            <a:off x="1792288" y="612775"/>
            <a:ext cx="5486401" cy="4114800"/>
          </a:xfrm>
          <a:prstGeom prst="rect"/>
        </p:spPr>
        <p:txBody>
          <a:bodyPr lIns="91439" rIns="91439">
            <a:noAutofit/>
          </a:bodyPr>
          <a:p/>
        </p:txBody>
      </p:sp>
      <p:sp>
        <p:nvSpPr>
          <p:cNvPr id="1049256" name="正文级别 1…"/>
          <p:cNvSpPr/>
          <p:nvPr>
            <p:ph type="body" sz="quarter" idx="1"/>
          </p:nvPr>
        </p:nvSpPr>
        <p:spPr>
          <a:xfrm>
            <a:off x="1792288" y="5367337"/>
            <a:ext cx="5486401" cy="804863"/>
          </a:xfrm>
          <a:prstGeom prst="rect"/>
        </p:spPr>
        <p:txBody>
          <a:bodyPr/>
          <a:lstStyle>
            <a:lvl1pPr indent="0" marL="0">
              <a:spcBef>
                <a:spcPts val="300"/>
              </a:spcBef>
              <a:buSzTx/>
              <a:buFontTx/>
              <a:buNone/>
              <a:defRPr sz="1400"/>
            </a:lvl1pPr>
            <a:lvl2pPr indent="457200" marL="0">
              <a:spcBef>
                <a:spcPts val="300"/>
              </a:spcBef>
              <a:buSzTx/>
              <a:buFontTx/>
              <a:buNone/>
              <a:defRPr sz="1400"/>
            </a:lvl2pPr>
            <a:lvl3pPr indent="914400" marL="0">
              <a:spcBef>
                <a:spcPts val="300"/>
              </a:spcBef>
              <a:buSzTx/>
              <a:buFontTx/>
              <a:buNone/>
              <a:defRPr sz="1400"/>
            </a:lvl3pPr>
            <a:lvl4pPr indent="1371600" marL="0">
              <a:spcBef>
                <a:spcPts val="300"/>
              </a:spcBef>
              <a:buSzTx/>
              <a:buFontTx/>
              <a:buNone/>
              <a:defRPr sz="1400"/>
            </a:lvl4pPr>
            <a:lvl5pPr indent="1828800" marL="0">
              <a:spcBef>
                <a:spcPts val="300"/>
              </a:spcBef>
              <a:buSzTx/>
              <a:buFontTx/>
              <a:buNone/>
              <a:defRPr sz="1400"/>
            </a:lvl5pPr>
          </a:lstStyle>
          <a:p>
            <a:r>
              <a:t>正文级别 1</a:t>
            </a:r>
          </a:p>
          <a:p>
            <a:pPr lvl="1"/>
            <a:r>
              <a:t>正文级别 2</a:t>
            </a:r>
          </a:p>
          <a:p>
            <a:pPr lvl="2"/>
            <a:r>
              <a:t>正文级别 3</a:t>
            </a:r>
          </a:p>
          <a:p>
            <a:pPr lvl="3"/>
            <a:r>
              <a:t>正文级别 4</a:t>
            </a:r>
          </a:p>
          <a:p>
            <a:pPr lvl="4"/>
            <a:r>
              <a:t>正文级别 5</a:t>
            </a:r>
          </a:p>
        </p:txBody>
      </p:sp>
      <p:sp>
        <p:nvSpPr>
          <p:cNvPr id="1049257"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1" showMasterSp="1" type="tx">
  <p:cSld name="标题和竖排文字">
    <p:spTree>
      <p:nvGrpSpPr>
        <p:cNvPr id="450" name=""/>
        <p:cNvGrpSpPr/>
        <p:nvPr/>
      </p:nvGrpSpPr>
      <p:grpSpPr>
        <a:xfrm>
          <a:off x="0" y="0"/>
          <a:ext cx="0" cy="0"/>
          <a:chOff x="0" y="0"/>
          <a:chExt cx="0" cy="0"/>
        </a:xfrm>
      </p:grpSpPr>
      <p:sp>
        <p:nvSpPr>
          <p:cNvPr id="1049300" name="标题文本"/>
          <p:cNvSpPr/>
          <p:nvPr>
            <p:ph type="title"/>
          </p:nvPr>
        </p:nvSpPr>
        <p:spPr>
          <a:prstGeom prst="rect"/>
        </p:spPr>
        <p:txBody>
          <a:bodyPr/>
          <a:p>
            <a:r>
              <a:t>标题文本</a:t>
            </a:r>
          </a:p>
        </p:txBody>
      </p:sp>
      <p:sp>
        <p:nvSpPr>
          <p:cNvPr id="1049301" name="正文级别 1…"/>
          <p:cNvSpPr/>
          <p:nvPr>
            <p:ph type="body" idx="1"/>
          </p:nvPr>
        </p:nvSpPr>
        <p:spPr>
          <a:prstGeom prst="rect"/>
        </p:spPr>
        <p:txBody>
          <a:bodyPr/>
          <a:p>
            <a:r>
              <a:t>正文级别 1</a:t>
            </a:r>
          </a:p>
          <a:p>
            <a:pPr lvl="1"/>
            <a:r>
              <a:t>正文级别 2</a:t>
            </a:r>
          </a:p>
          <a:p>
            <a:pPr lvl="2"/>
            <a:r>
              <a:t>正文级别 3</a:t>
            </a:r>
          </a:p>
          <a:p>
            <a:pPr lvl="3"/>
            <a:r>
              <a:t>正文级别 4</a:t>
            </a:r>
          </a:p>
          <a:p>
            <a:pPr lvl="4"/>
            <a:r>
              <a:t>正文级别 5</a:t>
            </a:r>
          </a:p>
        </p:txBody>
      </p:sp>
      <p:sp>
        <p:nvSpPr>
          <p:cNvPr id="1049302"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1" showMasterSp="1" type="tx">
  <p:cSld name="垂直排列标题与文本">
    <p:spTree>
      <p:nvGrpSpPr>
        <p:cNvPr id="434" name=""/>
        <p:cNvGrpSpPr/>
        <p:nvPr/>
      </p:nvGrpSpPr>
      <p:grpSpPr>
        <a:xfrm>
          <a:off x="0" y="0"/>
          <a:ext cx="0" cy="0"/>
          <a:chOff x="0" y="0"/>
          <a:chExt cx="0" cy="0"/>
        </a:xfrm>
      </p:grpSpPr>
      <p:sp>
        <p:nvSpPr>
          <p:cNvPr id="1049251" name="标题文本"/>
          <p:cNvSpPr/>
          <p:nvPr>
            <p:ph type="title"/>
          </p:nvPr>
        </p:nvSpPr>
        <p:spPr>
          <a:xfrm>
            <a:off x="6629400" y="274638"/>
            <a:ext cx="2057400" cy="5851526"/>
          </a:xfrm>
          <a:prstGeom prst="rect"/>
        </p:spPr>
        <p:txBody>
          <a:bodyPr/>
          <a:p>
            <a:r>
              <a:t>标题文本</a:t>
            </a:r>
          </a:p>
        </p:txBody>
      </p:sp>
      <p:sp>
        <p:nvSpPr>
          <p:cNvPr id="1049252" name="正文级别 1…"/>
          <p:cNvSpPr/>
          <p:nvPr>
            <p:ph type="body" idx="1"/>
          </p:nvPr>
        </p:nvSpPr>
        <p:spPr>
          <a:xfrm>
            <a:off x="457200" y="274638"/>
            <a:ext cx="6019800" cy="5851526"/>
          </a:xfrm>
          <a:prstGeom prst="rect"/>
        </p:spPr>
        <p:txBody>
          <a:bodyPr/>
          <a:p>
            <a:r>
              <a:t>正文级别 1</a:t>
            </a:r>
          </a:p>
          <a:p>
            <a:pPr lvl="1"/>
            <a:r>
              <a:t>正文级别 2</a:t>
            </a:r>
          </a:p>
          <a:p>
            <a:pPr lvl="2"/>
            <a:r>
              <a:t>正文级别 3</a:t>
            </a:r>
          </a:p>
          <a:p>
            <a:pPr lvl="3"/>
            <a:r>
              <a:t>正文级别 4</a:t>
            </a:r>
          </a:p>
          <a:p>
            <a:pPr lvl="4"/>
            <a:r>
              <a:t>正文级别 5</a:t>
            </a:r>
          </a:p>
        </p:txBody>
      </p:sp>
      <p:sp>
        <p:nvSpPr>
          <p:cNvPr id="1049253"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1" showMasterSp="1" type="tx">
  <p:cSld name="自定义版式">
    <p:spTree>
      <p:nvGrpSpPr>
        <p:cNvPr id="439" name=""/>
        <p:cNvGrpSpPr/>
        <p:nvPr/>
      </p:nvGrpSpPr>
      <p:grpSpPr>
        <a:xfrm>
          <a:off x="0" y="0"/>
          <a:ext cx="0" cy="0"/>
          <a:chOff x="0" y="0"/>
          <a:chExt cx="0" cy="0"/>
        </a:xfrm>
      </p:grpSpPr>
      <p:sp>
        <p:nvSpPr>
          <p:cNvPr id="1049267" name="标题文本"/>
          <p:cNvSpPr/>
          <p:nvPr>
            <p:ph type="title"/>
          </p:nvPr>
        </p:nvSpPr>
        <p:spPr>
          <a:xfrm>
            <a:off x="610184" y="1412076"/>
            <a:ext cx="8229601" cy="1143001"/>
          </a:xfrm>
          <a:prstGeom prst="rect"/>
        </p:spPr>
        <p:txBody>
          <a:bodyPr/>
          <a:p>
            <a:r>
              <a:t>标题文本</a:t>
            </a:r>
          </a:p>
        </p:txBody>
      </p:sp>
      <p:sp>
        <p:nvSpPr>
          <p:cNvPr id="1049268" name="幻灯片编号"/>
          <p:cNvSpPr/>
          <p:nvPr>
            <p:ph type="sldNum" sz="quarter" idx="2"/>
          </p:nvPr>
        </p:nvSpPr>
        <p:spPr>
          <a:prstGeom prst="rect"/>
        </p:spPr>
        <p:txBody>
          <a:bodyPr/>
          <a:p>
            <a:fld id="{86CB4B4D-7CA3-9044-876B-883B54F8677D}" type="slidenum"/>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1" showMasterSp="1" type="tx">
  <p:cSld name="标题和表格">
    <p:spTree>
      <p:nvGrpSpPr>
        <p:cNvPr id="226" name=""/>
        <p:cNvGrpSpPr/>
        <p:nvPr/>
      </p:nvGrpSpPr>
      <p:grpSpPr>
        <a:xfrm>
          <a:off x="0" y="0"/>
          <a:ext cx="0" cy="0"/>
          <a:chOff x="0" y="0"/>
          <a:chExt cx="0" cy="0"/>
        </a:xfrm>
      </p:grpSpPr>
      <p:sp>
        <p:nvSpPr>
          <p:cNvPr id="1048740" name="标题文本"/>
          <p:cNvSpPr/>
          <p:nvPr>
            <p:ph type="title"/>
          </p:nvPr>
        </p:nvSpPr>
        <p:spPr>
          <a:prstGeom prst="rect"/>
        </p:spPr>
        <p:txBody>
          <a:bodyPr/>
          <a:p>
            <a:r>
              <a:t>标题文本</a:t>
            </a:r>
          </a:p>
        </p:txBody>
      </p:sp>
      <p:sp>
        <p:nvSpPr>
          <p:cNvPr id="1048741" name="幻灯片编号"/>
          <p:cNvSpPr/>
          <p:nvPr>
            <p:ph type="sldNum" sz="quarter" idx="2"/>
          </p:nvPr>
        </p:nvSpPr>
        <p:spPr>
          <a:xfrm>
            <a:off x="8422818" y="6342380"/>
            <a:ext cx="263983" cy="269240"/>
          </a:xfrm>
          <a:prstGeom prst="rect"/>
        </p:spPr>
        <p:txBody>
          <a:bodyPr/>
          <a:p>
            <a:fld id="{86CB4B4D-7CA3-9044-876B-883B54F8677D}" type="slidenum"/>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1" showMasterSp="1" type="tx">
  <p:cSld name="标题和图示或组织结构图">
    <p:spTree>
      <p:nvGrpSpPr>
        <p:cNvPr id="331" name=""/>
        <p:cNvGrpSpPr/>
        <p:nvPr/>
      </p:nvGrpSpPr>
      <p:grpSpPr>
        <a:xfrm>
          <a:off x="0" y="0"/>
          <a:ext cx="0" cy="0"/>
          <a:chOff x="0" y="0"/>
          <a:chExt cx="0" cy="0"/>
        </a:xfrm>
      </p:grpSpPr>
      <p:sp>
        <p:nvSpPr>
          <p:cNvPr id="1048980" name="标题文本"/>
          <p:cNvSpPr/>
          <p:nvPr>
            <p:ph type="title"/>
          </p:nvPr>
        </p:nvSpPr>
        <p:spPr>
          <a:prstGeom prst="rect"/>
        </p:spPr>
        <p:txBody>
          <a:bodyPr/>
          <a:p>
            <a:r>
              <a:t>标题文本</a:t>
            </a:r>
          </a:p>
        </p:txBody>
      </p:sp>
      <p:sp>
        <p:nvSpPr>
          <p:cNvPr id="1048981" name="SmartArt 占位符 2"/>
          <p:cNvSpPr/>
          <p:nvPr>
            <p:ph type="pic" idx="13"/>
          </p:nvPr>
        </p:nvSpPr>
        <p:spPr>
          <a:xfrm>
            <a:off x="457200" y="1600200"/>
            <a:ext cx="8229600" cy="4530725"/>
          </a:xfrm>
          <a:prstGeom prst="rect"/>
        </p:spPr>
        <p:txBody>
          <a:bodyPr lIns="91439" rIns="91439">
            <a:noAutofit/>
          </a:bodyPr>
          <a:p/>
        </p:txBody>
      </p:sp>
      <p:sp>
        <p:nvSpPr>
          <p:cNvPr id="1048982" name="幻灯片编号"/>
          <p:cNvSpPr/>
          <p:nvPr>
            <p:ph type="sldNum" sz="quarter" idx="2"/>
          </p:nvPr>
        </p:nvSpPr>
        <p:spPr>
          <a:xfrm>
            <a:off x="8422818" y="6342380"/>
            <a:ext cx="263983" cy="269240"/>
          </a:xfrm>
          <a:prstGeom prst="rect"/>
        </p:spPr>
        <p:txBody>
          <a:bodyPr/>
          <a:p>
            <a:fld id="{86CB4B4D-7CA3-9044-876B-883B54F8677D}" type="slidenum"/>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1" showMasterSp="0" type="tx">
  <p:cSld name="标题幻灯片">
    <p:spTree>
      <p:nvGrpSpPr>
        <p:cNvPr id="436" name=""/>
        <p:cNvGrpSpPr/>
        <p:nvPr/>
      </p:nvGrpSpPr>
      <p:grpSpPr>
        <a:xfrm>
          <a:off x="0" y="0"/>
          <a:ext cx="0" cy="0"/>
          <a:chOff x="0" y="0"/>
          <a:chExt cx="0" cy="0"/>
        </a:xfrm>
      </p:grpSpPr>
      <p:sp>
        <p:nvSpPr>
          <p:cNvPr id="1049258" name="标题文本"/>
          <p:cNvSpPr/>
          <p:nvPr>
            <p:ph type="title"/>
          </p:nvPr>
        </p:nvSpPr>
        <p:spPr>
          <a:xfrm>
            <a:off x="685800" y="2130425"/>
            <a:ext cx="7772400" cy="1470025"/>
          </a:xfrm>
          <a:prstGeom prst="rect"/>
        </p:spPr>
        <p:txBody>
          <a:bodyPr/>
          <a:lstStyle>
            <a:lvl1pPr indent="-914400" marL="914400"/>
          </a:lstStyle>
          <a:p>
            <a:r>
              <a:t>标题文本</a:t>
            </a:r>
          </a:p>
        </p:txBody>
      </p:sp>
      <p:sp>
        <p:nvSpPr>
          <p:cNvPr id="1049259" name="正文级别 1…"/>
          <p:cNvSpPr/>
          <p:nvPr>
            <p:ph type="body" sz="quarter" idx="1"/>
          </p:nvPr>
        </p:nvSpPr>
        <p:spPr>
          <a:xfrm>
            <a:off x="1371600" y="3886200"/>
            <a:ext cx="6400800" cy="1752600"/>
          </a:xfrm>
          <a:prstGeom prst="rect"/>
        </p:spPr>
        <p:txBody>
          <a:bodyPr/>
          <a:lstStyle>
            <a:lvl1pPr algn="ctr" indent="0" marL="0">
              <a:buSzTx/>
              <a:buFontTx/>
              <a:buNone/>
            </a:lvl1pPr>
            <a:lvl2pPr algn="ctr" indent="457200" marL="0">
              <a:buSzTx/>
              <a:buFontTx/>
              <a:buNone/>
            </a:lvl2pPr>
            <a:lvl3pPr algn="ctr" indent="914400" marL="0">
              <a:buSzTx/>
              <a:buFontTx/>
              <a:buNone/>
            </a:lvl3pPr>
            <a:lvl4pPr algn="ctr" indent="1371600" marL="0">
              <a:buSzTx/>
              <a:buFontTx/>
              <a:buNone/>
            </a:lvl4pPr>
            <a:lvl5pPr algn="ctr" indent="1828800" marL="0">
              <a:buSzTx/>
              <a:buFontTx/>
              <a:buNone/>
            </a:lvl5pPr>
          </a:lstStyle>
          <a:p>
            <a:r>
              <a:t>正文级别 1</a:t>
            </a:r>
          </a:p>
          <a:p>
            <a:pPr lvl="1"/>
            <a:r>
              <a:t>正文级别 2</a:t>
            </a:r>
          </a:p>
          <a:p>
            <a:pPr lvl="2"/>
            <a:r>
              <a:t>正文级别 3</a:t>
            </a:r>
          </a:p>
          <a:p>
            <a:pPr lvl="3"/>
            <a:r>
              <a:t>正文级别 4</a:t>
            </a:r>
          </a:p>
          <a:p>
            <a:pPr lvl="4"/>
            <a:r>
              <a:t>正文级别 5</a:t>
            </a:r>
          </a:p>
        </p:txBody>
      </p:sp>
      <p:sp>
        <p:nvSpPr>
          <p:cNvPr id="1049260"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1" showMasterSp="0" type="tx">
  <p:cSld name="标题和内容">
    <p:spTree>
      <p:nvGrpSpPr>
        <p:cNvPr id="441" name=""/>
        <p:cNvGrpSpPr/>
        <p:nvPr/>
      </p:nvGrpSpPr>
      <p:grpSpPr>
        <a:xfrm>
          <a:off x="0" y="0"/>
          <a:ext cx="0" cy="0"/>
          <a:chOff x="0" y="0"/>
          <a:chExt cx="0" cy="0"/>
        </a:xfrm>
      </p:grpSpPr>
      <p:sp>
        <p:nvSpPr>
          <p:cNvPr id="1049271" name="标题文本"/>
          <p:cNvSpPr/>
          <p:nvPr>
            <p:ph type="title"/>
          </p:nvPr>
        </p:nvSpPr>
        <p:spPr>
          <a:prstGeom prst="rect"/>
        </p:spPr>
        <p:txBody>
          <a:bodyPr/>
          <a:lstStyle>
            <a:lvl1pPr indent="-914400" marL="914400"/>
          </a:lstStyle>
          <a:p>
            <a:r>
              <a:t>标题文本</a:t>
            </a:r>
          </a:p>
        </p:txBody>
      </p:sp>
      <p:sp>
        <p:nvSpPr>
          <p:cNvPr id="1049272" name="正文级别 1…"/>
          <p:cNvSpPr/>
          <p:nvPr>
            <p:ph type="body" idx="1"/>
          </p:nvPr>
        </p:nvSpPr>
        <p:spPr>
          <a:prstGeom prst="rect"/>
        </p:spPr>
        <p:txBody>
          <a:bodyPr/>
          <a:p>
            <a:r>
              <a:t>正文级别 1</a:t>
            </a:r>
          </a:p>
          <a:p>
            <a:pPr lvl="1"/>
            <a:r>
              <a:t>正文级别 2</a:t>
            </a:r>
          </a:p>
          <a:p>
            <a:pPr lvl="2"/>
            <a:r>
              <a:t>正文级别 3</a:t>
            </a:r>
          </a:p>
          <a:p>
            <a:pPr lvl="3"/>
            <a:r>
              <a:t>正文级别 4</a:t>
            </a:r>
          </a:p>
          <a:p>
            <a:pPr lvl="4"/>
            <a:r>
              <a:t>正文级别 5</a:t>
            </a:r>
          </a:p>
        </p:txBody>
      </p:sp>
      <p:sp>
        <p:nvSpPr>
          <p:cNvPr id="1049273"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1" showMasterSp="0" type="tx">
  <p:cSld name="节标题">
    <p:spTree>
      <p:nvGrpSpPr>
        <p:cNvPr id="448" name=""/>
        <p:cNvGrpSpPr/>
        <p:nvPr/>
      </p:nvGrpSpPr>
      <p:grpSpPr>
        <a:xfrm>
          <a:off x="0" y="0"/>
          <a:ext cx="0" cy="0"/>
          <a:chOff x="0" y="0"/>
          <a:chExt cx="0" cy="0"/>
        </a:xfrm>
      </p:grpSpPr>
      <p:sp>
        <p:nvSpPr>
          <p:cNvPr id="1049293" name="标题文本"/>
          <p:cNvSpPr/>
          <p:nvPr>
            <p:ph type="title"/>
          </p:nvPr>
        </p:nvSpPr>
        <p:spPr>
          <a:xfrm>
            <a:off x="722312" y="4406900"/>
            <a:ext cx="7772401" cy="1362075"/>
          </a:xfrm>
          <a:prstGeom prst="rect"/>
        </p:spPr>
        <p:txBody>
          <a:bodyPr anchor="t"/>
          <a:lstStyle>
            <a:lvl1pPr algn="l" indent="-914400" marL="914400">
              <a:defRPr b="1" cap="all" sz="4000"/>
            </a:lvl1pPr>
          </a:lstStyle>
          <a:p>
            <a:r>
              <a:t>标题文本</a:t>
            </a:r>
          </a:p>
        </p:txBody>
      </p:sp>
      <p:sp>
        <p:nvSpPr>
          <p:cNvPr id="1049294" name="正文级别 1…"/>
          <p:cNvSpPr/>
          <p:nvPr>
            <p:ph type="body" sz="quarter" idx="1"/>
          </p:nvPr>
        </p:nvSpPr>
        <p:spPr>
          <a:xfrm>
            <a:off x="722312" y="2906713"/>
            <a:ext cx="7772401" cy="1500188"/>
          </a:xfrm>
          <a:prstGeom prst="rect"/>
        </p:spPr>
        <p:txBody>
          <a:bodyPr anchor="b"/>
          <a:lstStyle>
            <a:lvl1pPr indent="0" marL="0">
              <a:spcBef>
                <a:spcPts val="400"/>
              </a:spcBef>
              <a:buSzTx/>
              <a:buFontTx/>
              <a:buNone/>
              <a:defRPr sz="2000"/>
            </a:lvl1pPr>
            <a:lvl2pPr indent="457200" marL="0">
              <a:spcBef>
                <a:spcPts val="400"/>
              </a:spcBef>
              <a:buSzTx/>
              <a:buFontTx/>
              <a:buNone/>
              <a:defRPr sz="2000"/>
            </a:lvl2pPr>
            <a:lvl3pPr indent="914400" marL="0">
              <a:spcBef>
                <a:spcPts val="400"/>
              </a:spcBef>
              <a:buSzTx/>
              <a:buFontTx/>
              <a:buNone/>
              <a:defRPr sz="2000"/>
            </a:lvl3pPr>
            <a:lvl4pPr indent="1371600" marL="0">
              <a:spcBef>
                <a:spcPts val="400"/>
              </a:spcBef>
              <a:buSzTx/>
              <a:buFontTx/>
              <a:buNone/>
              <a:defRPr sz="2000"/>
            </a:lvl4pPr>
            <a:lvl5pPr indent="1828800" marL="0">
              <a:spcBef>
                <a:spcPts val="400"/>
              </a:spcBef>
              <a:buSzTx/>
              <a:buFontTx/>
              <a:buNone/>
              <a:defRPr sz="2000"/>
            </a:lvl5pPr>
          </a:lstStyle>
          <a:p>
            <a:r>
              <a:t>正文级别 1</a:t>
            </a:r>
          </a:p>
          <a:p>
            <a:pPr lvl="1"/>
            <a:r>
              <a:t>正文级别 2</a:t>
            </a:r>
          </a:p>
          <a:p>
            <a:pPr lvl="2"/>
            <a:r>
              <a:t>正文级别 3</a:t>
            </a:r>
          </a:p>
          <a:p>
            <a:pPr lvl="3"/>
            <a:r>
              <a:t>正文级别 4</a:t>
            </a:r>
          </a:p>
          <a:p>
            <a:pPr lvl="4"/>
            <a:r>
              <a:t>正文级别 5</a:t>
            </a:r>
          </a:p>
        </p:txBody>
      </p:sp>
      <p:sp>
        <p:nvSpPr>
          <p:cNvPr id="1049295"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1" showMasterSp="0" type="tx">
  <p:cSld name="两栏内容">
    <p:spTree>
      <p:nvGrpSpPr>
        <p:cNvPr id="442" name=""/>
        <p:cNvGrpSpPr/>
        <p:nvPr/>
      </p:nvGrpSpPr>
      <p:grpSpPr>
        <a:xfrm>
          <a:off x="0" y="0"/>
          <a:ext cx="0" cy="0"/>
          <a:chOff x="0" y="0"/>
          <a:chExt cx="0" cy="0"/>
        </a:xfrm>
      </p:grpSpPr>
      <p:sp>
        <p:nvSpPr>
          <p:cNvPr id="1049274" name="标题文本"/>
          <p:cNvSpPr/>
          <p:nvPr>
            <p:ph type="title"/>
          </p:nvPr>
        </p:nvSpPr>
        <p:spPr>
          <a:prstGeom prst="rect"/>
        </p:spPr>
        <p:txBody>
          <a:bodyPr/>
          <a:lstStyle>
            <a:lvl1pPr indent="-914400" marL="914400"/>
          </a:lstStyle>
          <a:p>
            <a:r>
              <a:t>标题文本</a:t>
            </a:r>
          </a:p>
        </p:txBody>
      </p:sp>
      <p:sp>
        <p:nvSpPr>
          <p:cNvPr id="1049275" name="正文级别 1…"/>
          <p:cNvSpPr/>
          <p:nvPr>
            <p:ph type="body" sz="half" idx="1"/>
          </p:nvPr>
        </p:nvSpPr>
        <p:spPr>
          <a:xfrm>
            <a:off x="457200" y="1600200"/>
            <a:ext cx="4038600" cy="4525963"/>
          </a:xfrm>
          <a:prstGeom prst="rect"/>
        </p:spPr>
        <p:txBody>
          <a:bodyPr/>
          <a:lstStyle>
            <a:lvl1pPr>
              <a:spcBef>
                <a:spcPts val="600"/>
              </a:spcBef>
              <a:defRPr sz="2800"/>
            </a:lvl1pPr>
            <a:lvl2pPr indent="-333375" marL="790575">
              <a:spcBef>
                <a:spcPts val="600"/>
              </a:spcBef>
              <a:defRPr sz="2800"/>
            </a:lvl2pPr>
            <a:lvl3pPr indent="-320039" marL="1234439">
              <a:spcBef>
                <a:spcPts val="600"/>
              </a:spcBef>
              <a:defRPr sz="2800"/>
            </a:lvl3pPr>
            <a:lvl4pPr indent="-355600" marL="1727200">
              <a:spcBef>
                <a:spcPts val="600"/>
              </a:spcBef>
              <a:defRPr sz="2800"/>
            </a:lvl4pPr>
            <a:lvl5pPr indent="-355600" marL="2184400">
              <a:spcBef>
                <a:spcPts val="600"/>
              </a:spcBef>
              <a:defRPr sz="2800"/>
            </a:lvl5pPr>
          </a:lstStyle>
          <a:p>
            <a:r>
              <a:t>正文级别 1</a:t>
            </a:r>
          </a:p>
          <a:p>
            <a:pPr lvl="1"/>
            <a:r>
              <a:t>正文级别 2</a:t>
            </a:r>
          </a:p>
          <a:p>
            <a:pPr lvl="2"/>
            <a:r>
              <a:t>正文级别 3</a:t>
            </a:r>
          </a:p>
          <a:p>
            <a:pPr lvl="3"/>
            <a:r>
              <a:t>正文级别 4</a:t>
            </a:r>
          </a:p>
          <a:p>
            <a:pPr lvl="4"/>
            <a:r>
              <a:t>正文级别 5</a:t>
            </a:r>
          </a:p>
        </p:txBody>
      </p:sp>
      <p:sp>
        <p:nvSpPr>
          <p:cNvPr id="1049276"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1" showMasterSp="0" type="tx">
  <p:cSld name="比较">
    <p:spTree>
      <p:nvGrpSpPr>
        <p:cNvPr id="447" name=""/>
        <p:cNvGrpSpPr/>
        <p:nvPr/>
      </p:nvGrpSpPr>
      <p:grpSpPr>
        <a:xfrm>
          <a:off x="0" y="0"/>
          <a:ext cx="0" cy="0"/>
          <a:chOff x="0" y="0"/>
          <a:chExt cx="0" cy="0"/>
        </a:xfrm>
      </p:grpSpPr>
      <p:sp>
        <p:nvSpPr>
          <p:cNvPr id="1049289" name="标题文本"/>
          <p:cNvSpPr/>
          <p:nvPr>
            <p:ph type="title"/>
          </p:nvPr>
        </p:nvSpPr>
        <p:spPr>
          <a:prstGeom prst="rect"/>
        </p:spPr>
        <p:txBody>
          <a:bodyPr/>
          <a:lstStyle>
            <a:lvl1pPr indent="-914400" marL="914400"/>
          </a:lstStyle>
          <a:p>
            <a:r>
              <a:t>标题文本</a:t>
            </a:r>
          </a:p>
        </p:txBody>
      </p:sp>
      <p:sp>
        <p:nvSpPr>
          <p:cNvPr id="1049290" name="正文级别 1…"/>
          <p:cNvSpPr/>
          <p:nvPr>
            <p:ph type="body" sz="quarter" idx="1"/>
          </p:nvPr>
        </p:nvSpPr>
        <p:spPr>
          <a:xfrm>
            <a:off x="457200" y="1535112"/>
            <a:ext cx="4040188" cy="639763"/>
          </a:xfrm>
          <a:prstGeom prst="rect"/>
        </p:spPr>
        <p:txBody>
          <a:bodyPr anchor="b"/>
          <a:lstStyle>
            <a:lvl1pPr indent="0" marL="0">
              <a:spcBef>
                <a:spcPts val="500"/>
              </a:spcBef>
              <a:buSzTx/>
              <a:buFontTx/>
              <a:buNone/>
              <a:defRPr b="1" sz="2400"/>
            </a:lvl1pPr>
            <a:lvl2pPr indent="457200" marL="0">
              <a:spcBef>
                <a:spcPts val="500"/>
              </a:spcBef>
              <a:buSzTx/>
              <a:buFontTx/>
              <a:buNone/>
              <a:defRPr b="1" sz="2400"/>
            </a:lvl2pPr>
            <a:lvl3pPr indent="914400" marL="0">
              <a:spcBef>
                <a:spcPts val="500"/>
              </a:spcBef>
              <a:buSzTx/>
              <a:buFontTx/>
              <a:buNone/>
              <a:defRPr b="1" sz="2400"/>
            </a:lvl3pPr>
            <a:lvl4pPr indent="1371600" marL="0">
              <a:spcBef>
                <a:spcPts val="500"/>
              </a:spcBef>
              <a:buSzTx/>
              <a:buFontTx/>
              <a:buNone/>
              <a:defRPr b="1" sz="2400"/>
            </a:lvl4pPr>
            <a:lvl5pPr indent="1828800" marL="0">
              <a:spcBef>
                <a:spcPts val="500"/>
              </a:spcBef>
              <a:buSzTx/>
              <a:buFontTx/>
              <a:buNone/>
              <a:defRPr b="1" sz="2400"/>
            </a:lvl5pPr>
          </a:lstStyle>
          <a:p>
            <a:r>
              <a:t>正文级别 1</a:t>
            </a:r>
          </a:p>
          <a:p>
            <a:pPr lvl="1"/>
            <a:r>
              <a:t>正文级别 2</a:t>
            </a:r>
          </a:p>
          <a:p>
            <a:pPr lvl="2"/>
            <a:r>
              <a:t>正文级别 3</a:t>
            </a:r>
          </a:p>
          <a:p>
            <a:pPr lvl="3"/>
            <a:r>
              <a:t>正文级别 4</a:t>
            </a:r>
          </a:p>
          <a:p>
            <a:pPr lvl="4"/>
            <a:r>
              <a:t>正文级别 5</a:t>
            </a:r>
          </a:p>
        </p:txBody>
      </p:sp>
      <p:sp>
        <p:nvSpPr>
          <p:cNvPr id="1049291" name="文本占位符 4"/>
          <p:cNvSpPr/>
          <p:nvPr>
            <p:ph type="body" sz="quarter" idx="13"/>
          </p:nvPr>
        </p:nvSpPr>
        <p:spPr>
          <a:xfrm>
            <a:off x="4645025" y="1535112"/>
            <a:ext cx="4041775" cy="639763"/>
          </a:xfrm>
          <a:prstGeom prst="rect"/>
        </p:spPr>
        <p:txBody>
          <a:bodyPr anchor="b"/>
          <a:p>
            <a:pPr indent="0" marL="0">
              <a:spcBef>
                <a:spcPts val="500"/>
              </a:spcBef>
              <a:buSzTx/>
              <a:buFontTx/>
              <a:buNone/>
              <a:defRPr b="1" sz="2400"/>
            </a:pPr>
          </a:p>
        </p:txBody>
      </p:sp>
      <p:sp>
        <p:nvSpPr>
          <p:cNvPr id="1049292"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1" showMasterSp="0" type="tx">
  <p:cSld name="仅标题">
    <p:spTree>
      <p:nvGrpSpPr>
        <p:cNvPr id="440" name=""/>
        <p:cNvGrpSpPr/>
        <p:nvPr/>
      </p:nvGrpSpPr>
      <p:grpSpPr>
        <a:xfrm>
          <a:off x="0" y="0"/>
          <a:ext cx="0" cy="0"/>
          <a:chOff x="0" y="0"/>
          <a:chExt cx="0" cy="0"/>
        </a:xfrm>
      </p:grpSpPr>
      <p:sp>
        <p:nvSpPr>
          <p:cNvPr id="1049269" name="标题文本"/>
          <p:cNvSpPr/>
          <p:nvPr>
            <p:ph type="title"/>
          </p:nvPr>
        </p:nvSpPr>
        <p:spPr>
          <a:prstGeom prst="rect"/>
        </p:spPr>
        <p:txBody>
          <a:bodyPr/>
          <a:lstStyle>
            <a:lvl1pPr indent="-914400" marL="914400"/>
          </a:lstStyle>
          <a:p>
            <a:r>
              <a:t>标题文本</a:t>
            </a:r>
          </a:p>
        </p:txBody>
      </p:sp>
      <p:sp>
        <p:nvSpPr>
          <p:cNvPr id="1049270"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1" showMasterSp="0" type="tx">
  <p:cSld name="空白">
    <p:spTree>
      <p:nvGrpSpPr>
        <p:cNvPr id="444" name=""/>
        <p:cNvGrpSpPr/>
        <p:nvPr/>
      </p:nvGrpSpPr>
      <p:grpSpPr>
        <a:xfrm>
          <a:off x="0" y="0"/>
          <a:ext cx="0" cy="0"/>
          <a:chOff x="0" y="0"/>
          <a:chExt cx="0" cy="0"/>
        </a:xfrm>
      </p:grpSpPr>
      <p:sp>
        <p:nvSpPr>
          <p:cNvPr id="1049280"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1" showMasterSp="0" type="tx">
  <p:cSld name="内容与标题">
    <p:spTree>
      <p:nvGrpSpPr>
        <p:cNvPr id="445" name=""/>
        <p:cNvGrpSpPr/>
        <p:nvPr/>
      </p:nvGrpSpPr>
      <p:grpSpPr>
        <a:xfrm>
          <a:off x="0" y="0"/>
          <a:ext cx="0" cy="0"/>
          <a:chOff x="0" y="0"/>
          <a:chExt cx="0" cy="0"/>
        </a:xfrm>
      </p:grpSpPr>
      <p:sp>
        <p:nvSpPr>
          <p:cNvPr id="1049281" name="标题文本"/>
          <p:cNvSpPr/>
          <p:nvPr>
            <p:ph type="title"/>
          </p:nvPr>
        </p:nvSpPr>
        <p:spPr>
          <a:xfrm>
            <a:off x="457200" y="273050"/>
            <a:ext cx="3008314" cy="1162050"/>
          </a:xfrm>
          <a:prstGeom prst="rect"/>
        </p:spPr>
        <p:txBody>
          <a:bodyPr anchor="b"/>
          <a:lstStyle>
            <a:lvl1pPr algn="l" indent="-914400" marL="914400">
              <a:defRPr b="1" sz="2000"/>
            </a:lvl1pPr>
          </a:lstStyle>
          <a:p>
            <a:r>
              <a:t>标题文本</a:t>
            </a:r>
          </a:p>
        </p:txBody>
      </p:sp>
      <p:sp>
        <p:nvSpPr>
          <p:cNvPr id="1049282" name="正文级别 1…"/>
          <p:cNvSpPr/>
          <p:nvPr>
            <p:ph type="body" idx="1"/>
          </p:nvPr>
        </p:nvSpPr>
        <p:spPr>
          <a:xfrm>
            <a:off x="3575050" y="273050"/>
            <a:ext cx="5111750" cy="5853113"/>
          </a:xfrm>
          <a:prstGeom prst="rect"/>
        </p:spPr>
        <p:txBody>
          <a:bodyPr/>
          <a:p>
            <a:r>
              <a:t>正文级别 1</a:t>
            </a:r>
          </a:p>
          <a:p>
            <a:pPr lvl="1"/>
            <a:r>
              <a:t>正文级别 2</a:t>
            </a:r>
          </a:p>
          <a:p>
            <a:pPr lvl="2"/>
            <a:r>
              <a:t>正文级别 3</a:t>
            </a:r>
          </a:p>
          <a:p>
            <a:pPr lvl="3"/>
            <a:r>
              <a:t>正文级别 4</a:t>
            </a:r>
          </a:p>
          <a:p>
            <a:pPr lvl="4"/>
            <a:r>
              <a:t>正文级别 5</a:t>
            </a:r>
          </a:p>
        </p:txBody>
      </p:sp>
      <p:sp>
        <p:nvSpPr>
          <p:cNvPr id="1049283" name="文本占位符 3"/>
          <p:cNvSpPr/>
          <p:nvPr>
            <p:ph type="body" sz="half" idx="13"/>
          </p:nvPr>
        </p:nvSpPr>
        <p:spPr>
          <a:xfrm>
            <a:off x="457199" y="1435100"/>
            <a:ext cx="3008315" cy="4691063"/>
          </a:xfrm>
          <a:prstGeom prst="rect"/>
        </p:spPr>
        <p:txBody>
          <a:bodyPr/>
          <a:p>
            <a:pPr indent="0" marL="0">
              <a:spcBef>
                <a:spcPts val="300"/>
              </a:spcBef>
              <a:buSzTx/>
              <a:buFontTx/>
              <a:buNone/>
              <a:defRPr sz="1400"/>
            </a:pPr>
          </a:p>
        </p:txBody>
      </p:sp>
      <p:sp>
        <p:nvSpPr>
          <p:cNvPr id="1049284"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1" showMasterSp="0" type="tx">
  <p:cSld name="图片与标题">
    <p:spTree>
      <p:nvGrpSpPr>
        <p:cNvPr id="449" name=""/>
        <p:cNvGrpSpPr/>
        <p:nvPr/>
      </p:nvGrpSpPr>
      <p:grpSpPr>
        <a:xfrm>
          <a:off x="0" y="0"/>
          <a:ext cx="0" cy="0"/>
          <a:chOff x="0" y="0"/>
          <a:chExt cx="0" cy="0"/>
        </a:xfrm>
      </p:grpSpPr>
      <p:sp>
        <p:nvSpPr>
          <p:cNvPr id="1049296" name="标题文本"/>
          <p:cNvSpPr/>
          <p:nvPr>
            <p:ph type="title"/>
          </p:nvPr>
        </p:nvSpPr>
        <p:spPr>
          <a:xfrm>
            <a:off x="1792288" y="4800600"/>
            <a:ext cx="5486401" cy="566738"/>
          </a:xfrm>
          <a:prstGeom prst="rect"/>
        </p:spPr>
        <p:txBody>
          <a:bodyPr anchor="b"/>
          <a:lstStyle>
            <a:lvl1pPr algn="l" indent="-914400" marL="914400">
              <a:defRPr b="1" sz="2000"/>
            </a:lvl1pPr>
          </a:lstStyle>
          <a:p>
            <a:r>
              <a:t>标题文本</a:t>
            </a:r>
          </a:p>
        </p:txBody>
      </p:sp>
      <p:sp>
        <p:nvSpPr>
          <p:cNvPr id="1049297" name="图片占位符 2"/>
          <p:cNvSpPr/>
          <p:nvPr>
            <p:ph type="pic" sz="half" idx="13"/>
          </p:nvPr>
        </p:nvSpPr>
        <p:spPr>
          <a:xfrm>
            <a:off x="1792288" y="612775"/>
            <a:ext cx="5486401" cy="4114800"/>
          </a:xfrm>
          <a:prstGeom prst="rect"/>
        </p:spPr>
        <p:txBody>
          <a:bodyPr lIns="91439" rIns="91439">
            <a:noAutofit/>
          </a:bodyPr>
          <a:p/>
        </p:txBody>
      </p:sp>
      <p:sp>
        <p:nvSpPr>
          <p:cNvPr id="1049298" name="正文级别 1…"/>
          <p:cNvSpPr/>
          <p:nvPr>
            <p:ph type="body" sz="quarter" idx="1"/>
          </p:nvPr>
        </p:nvSpPr>
        <p:spPr>
          <a:xfrm>
            <a:off x="1792288" y="5367337"/>
            <a:ext cx="5486401" cy="804863"/>
          </a:xfrm>
          <a:prstGeom prst="rect"/>
        </p:spPr>
        <p:txBody>
          <a:bodyPr/>
          <a:lstStyle>
            <a:lvl1pPr indent="0" marL="0">
              <a:spcBef>
                <a:spcPts val="300"/>
              </a:spcBef>
              <a:buSzTx/>
              <a:buFontTx/>
              <a:buNone/>
              <a:defRPr sz="1400"/>
            </a:lvl1pPr>
            <a:lvl2pPr indent="457200" marL="0">
              <a:spcBef>
                <a:spcPts val="300"/>
              </a:spcBef>
              <a:buSzTx/>
              <a:buFontTx/>
              <a:buNone/>
              <a:defRPr sz="1400"/>
            </a:lvl2pPr>
            <a:lvl3pPr indent="914400" marL="0">
              <a:spcBef>
                <a:spcPts val="300"/>
              </a:spcBef>
              <a:buSzTx/>
              <a:buFontTx/>
              <a:buNone/>
              <a:defRPr sz="1400"/>
            </a:lvl3pPr>
            <a:lvl4pPr indent="1371600" marL="0">
              <a:spcBef>
                <a:spcPts val="300"/>
              </a:spcBef>
              <a:buSzTx/>
              <a:buFontTx/>
              <a:buNone/>
              <a:defRPr sz="1400"/>
            </a:lvl4pPr>
            <a:lvl5pPr indent="1828800" marL="0">
              <a:spcBef>
                <a:spcPts val="300"/>
              </a:spcBef>
              <a:buSzTx/>
              <a:buFontTx/>
              <a:buNone/>
              <a:defRPr sz="1400"/>
            </a:lvl5pPr>
          </a:lstStyle>
          <a:p>
            <a:r>
              <a:t>正文级别 1</a:t>
            </a:r>
          </a:p>
          <a:p>
            <a:pPr lvl="1"/>
            <a:r>
              <a:t>正文级别 2</a:t>
            </a:r>
          </a:p>
          <a:p>
            <a:pPr lvl="2"/>
            <a:r>
              <a:t>正文级别 3</a:t>
            </a:r>
          </a:p>
          <a:p>
            <a:pPr lvl="3"/>
            <a:r>
              <a:t>正文级别 4</a:t>
            </a:r>
          </a:p>
          <a:p>
            <a:pPr lvl="4"/>
            <a:r>
              <a:t>正文级别 5</a:t>
            </a:r>
          </a:p>
        </p:txBody>
      </p:sp>
      <p:sp>
        <p:nvSpPr>
          <p:cNvPr id="1049299"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1" showMasterSp="0" type="tx">
  <p:cSld name="标题和竖排文字">
    <p:spTree>
      <p:nvGrpSpPr>
        <p:cNvPr id="433" name=""/>
        <p:cNvGrpSpPr/>
        <p:nvPr/>
      </p:nvGrpSpPr>
      <p:grpSpPr>
        <a:xfrm>
          <a:off x="0" y="0"/>
          <a:ext cx="0" cy="0"/>
          <a:chOff x="0" y="0"/>
          <a:chExt cx="0" cy="0"/>
        </a:xfrm>
      </p:grpSpPr>
      <p:sp>
        <p:nvSpPr>
          <p:cNvPr id="1049248" name="标题文本"/>
          <p:cNvSpPr/>
          <p:nvPr>
            <p:ph type="title"/>
          </p:nvPr>
        </p:nvSpPr>
        <p:spPr>
          <a:prstGeom prst="rect"/>
        </p:spPr>
        <p:txBody>
          <a:bodyPr/>
          <a:lstStyle>
            <a:lvl1pPr indent="-914400" marL="914400"/>
          </a:lstStyle>
          <a:p>
            <a:r>
              <a:t>标题文本</a:t>
            </a:r>
          </a:p>
        </p:txBody>
      </p:sp>
      <p:sp>
        <p:nvSpPr>
          <p:cNvPr id="1049249" name="正文级别 1…"/>
          <p:cNvSpPr/>
          <p:nvPr>
            <p:ph type="body" idx="1"/>
          </p:nvPr>
        </p:nvSpPr>
        <p:spPr>
          <a:prstGeom prst="rect"/>
        </p:spPr>
        <p:txBody>
          <a:bodyPr/>
          <a:p>
            <a:r>
              <a:t>正文级别 1</a:t>
            </a:r>
          </a:p>
          <a:p>
            <a:pPr lvl="1"/>
            <a:r>
              <a:t>正文级别 2</a:t>
            </a:r>
          </a:p>
          <a:p>
            <a:pPr lvl="2"/>
            <a:r>
              <a:t>正文级别 3</a:t>
            </a:r>
          </a:p>
          <a:p>
            <a:pPr lvl="3"/>
            <a:r>
              <a:t>正文级别 4</a:t>
            </a:r>
          </a:p>
          <a:p>
            <a:pPr lvl="4"/>
            <a:r>
              <a:t>正文级别 5</a:t>
            </a:r>
          </a:p>
        </p:txBody>
      </p:sp>
      <p:sp>
        <p:nvSpPr>
          <p:cNvPr id="1049250"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1" showMasterSp="0" type="tx">
  <p:cSld name="垂直排列标题与文本">
    <p:spTree>
      <p:nvGrpSpPr>
        <p:cNvPr id="438" name=""/>
        <p:cNvGrpSpPr/>
        <p:nvPr/>
      </p:nvGrpSpPr>
      <p:grpSpPr>
        <a:xfrm>
          <a:off x="0" y="0"/>
          <a:ext cx="0" cy="0"/>
          <a:chOff x="0" y="0"/>
          <a:chExt cx="0" cy="0"/>
        </a:xfrm>
      </p:grpSpPr>
      <p:sp>
        <p:nvSpPr>
          <p:cNvPr id="1049264" name="标题文本"/>
          <p:cNvSpPr/>
          <p:nvPr>
            <p:ph type="title"/>
          </p:nvPr>
        </p:nvSpPr>
        <p:spPr>
          <a:xfrm>
            <a:off x="6629400" y="274638"/>
            <a:ext cx="2057400" cy="5851526"/>
          </a:xfrm>
          <a:prstGeom prst="rect"/>
        </p:spPr>
        <p:txBody>
          <a:bodyPr/>
          <a:lstStyle>
            <a:lvl1pPr indent="-914400" marL="914400"/>
          </a:lstStyle>
          <a:p>
            <a:r>
              <a:t>标题文本</a:t>
            </a:r>
          </a:p>
        </p:txBody>
      </p:sp>
      <p:sp>
        <p:nvSpPr>
          <p:cNvPr id="1049265" name="正文级别 1…"/>
          <p:cNvSpPr/>
          <p:nvPr>
            <p:ph type="body" idx="1"/>
          </p:nvPr>
        </p:nvSpPr>
        <p:spPr>
          <a:xfrm>
            <a:off x="457200" y="274638"/>
            <a:ext cx="6019800" cy="5851526"/>
          </a:xfrm>
          <a:prstGeom prst="rect"/>
        </p:spPr>
        <p:txBody>
          <a:bodyPr/>
          <a:p>
            <a:r>
              <a:t>正文级别 1</a:t>
            </a:r>
          </a:p>
          <a:p>
            <a:pPr lvl="1"/>
            <a:r>
              <a:t>正文级别 2</a:t>
            </a:r>
          </a:p>
          <a:p>
            <a:pPr lvl="2"/>
            <a:r>
              <a:t>正文级别 3</a:t>
            </a:r>
          </a:p>
          <a:p>
            <a:pPr lvl="3"/>
            <a:r>
              <a:t>正文级别 4</a:t>
            </a:r>
          </a:p>
          <a:p>
            <a:pPr lvl="4"/>
            <a:r>
              <a:t>正文级别 5</a:t>
            </a:r>
          </a:p>
        </p:txBody>
      </p:sp>
      <p:sp>
        <p:nvSpPr>
          <p:cNvPr id="1049266" name="幻灯片编号"/>
          <p:cNvSpPr/>
          <p:nvPr>
            <p:ph type="sldNum" sz="quarter" idx="2"/>
          </p:nvPr>
        </p:nvSpPr>
        <p:spPr>
          <a:xfrm>
            <a:off x="8413144" y="6406785"/>
            <a:ext cx="273657" cy="264255"/>
          </a:xfrm>
          <a:prstGeom prst="rect"/>
        </p:spPr>
        <p:txBody>
          <a:bodyPr/>
          <a:lstStyle>
            <a:lvl1pPr>
              <a:defRPr>
                <a:latin typeface="Arial"/>
                <a:ea typeface="Arial"/>
                <a:cs typeface="Arial"/>
                <a:sym typeface="Arial"/>
              </a:defRPr>
            </a:lvl1pPr>
          </a:lstStyle>
          <a:p>
            <a:fld id="{86CB4B4D-7CA3-9044-876B-883B54F8677D}" type="slidenum"/>
          </a:p>
        </p:txBody>
      </p:sp>
    </p:spTree>
  </p:cSld>
  <p:clrMapOvr>
    <a:masterClrMapping/>
  </p:clrMapOvr>
  <p:transition spd="med" advClick="1"/>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Off val="44000"/>
          </a:schemeClr>
        </a:solidFill>
      </p:bgPr>
    </p:bg>
    <p:spTree>
      <p:nvGrpSpPr>
        <p:cNvPr id="81" name=""/>
        <p:cNvGrpSpPr/>
        <p:nvPr/>
      </p:nvGrpSpPr>
      <p:grpSpPr>
        <a:xfrm>
          <a:off x="0" y="0"/>
          <a:ext cx="0" cy="0"/>
          <a:chOff x="0" y="0"/>
          <a:chExt cx="0" cy="0"/>
        </a:xfrm>
      </p:grpSpPr>
      <p:sp>
        <p:nvSpPr>
          <p:cNvPr id="1048576" name="矩形 7"/>
          <p:cNvSpPr/>
          <p:nvPr/>
        </p:nvSpPr>
        <p:spPr>
          <a:xfrm>
            <a:off x="0" y="1052512"/>
            <a:ext cx="9144000" cy="73026"/>
          </a:xfrm>
          <a:prstGeom prst="rect"/>
          <a:solidFill>
            <a:srgbClr val="C00000"/>
          </a:solidFill>
          <a:ln w="12700">
            <a:miter lim="400000"/>
          </a:ln>
        </p:spPr>
        <p:txBody>
          <a:bodyPr anchor="ctr" lIns="45719" rIns="45719"/>
          <a:p>
            <a:pPr algn="ctr">
              <a:defRPr>
                <a:solidFill>
                  <a:srgbClr val="262626"/>
                </a:solidFill>
              </a:defRPr>
            </a:pPr>
          </a:p>
        </p:txBody>
      </p:sp>
      <p:sp>
        <p:nvSpPr>
          <p:cNvPr id="1048577" name="标题文本"/>
          <p:cNvSpPr/>
          <p:nvPr>
            <p:ph type="title"/>
          </p:nvPr>
        </p:nvSpPr>
        <p:spPr>
          <a:xfrm>
            <a:off x="457200" y="274638"/>
            <a:ext cx="8229600" cy="1143001"/>
          </a:xfrm>
          <a:prstGeom prst="rect"/>
          <a:ln w="12700">
            <a:miter lim="400000"/>
          </a:ln>
        </p:spPr>
        <p:txBody>
          <a:bodyPr anchor="ctr" lIns="45719" rIns="45719">
            <a:normAutofit fontScale="100000" lnSpcReduction="0"/>
          </a:bodyPr>
          <a:p>
            <a:r>
              <a:t>标题文本</a:t>
            </a:r>
          </a:p>
        </p:txBody>
      </p:sp>
      <p:sp>
        <p:nvSpPr>
          <p:cNvPr id="1048578" name="正文级别 1…"/>
          <p:cNvSpPr/>
          <p:nvPr>
            <p:ph type="body" idx="1"/>
          </p:nvPr>
        </p:nvSpPr>
        <p:spPr>
          <a:xfrm>
            <a:off x="457200" y="1600200"/>
            <a:ext cx="8229600" cy="4525963"/>
          </a:xfrm>
          <a:prstGeom prst="rect"/>
          <a:ln w="12700">
            <a:miter lim="400000"/>
          </a:ln>
        </p:spPr>
        <p:txBody>
          <a:bodyPr lIns="45719" rIns="45719">
            <a:normAutofit fontScale="100000" lnSpcReduction="0"/>
          </a:bodyPr>
          <a:p>
            <a:r>
              <a:t>正文级别 1</a:t>
            </a:r>
          </a:p>
          <a:p>
            <a:pPr lvl="1"/>
            <a:r>
              <a:t>正文级别 2</a:t>
            </a:r>
          </a:p>
          <a:p>
            <a:pPr lvl="2"/>
            <a:r>
              <a:t>正文级别 3</a:t>
            </a:r>
          </a:p>
          <a:p>
            <a:pPr lvl="3"/>
            <a:r>
              <a:t>正文级别 4</a:t>
            </a:r>
          </a:p>
          <a:p>
            <a:pPr lvl="4"/>
            <a:r>
              <a:t>正文级别 5</a:t>
            </a:r>
          </a:p>
        </p:txBody>
      </p:sp>
      <p:sp>
        <p:nvSpPr>
          <p:cNvPr id="1048579" name="幻灯片编号"/>
          <p:cNvSpPr/>
          <p:nvPr>
            <p:ph type="sldNum" sz="quarter" idx="2"/>
          </p:nvPr>
        </p:nvSpPr>
        <p:spPr>
          <a:xfrm>
            <a:off x="8422818" y="6404292"/>
            <a:ext cx="263983" cy="269241"/>
          </a:xfrm>
          <a:prstGeom prst="rect"/>
          <a:ln w="12700">
            <a:miter lim="400000"/>
          </a:ln>
        </p:spPr>
        <p:txBody>
          <a:bodyPr anchor="ctr" lIns="45719" rIns="45719" wrap="none">
            <a:spAutoFit/>
          </a:bodyPr>
          <a:lstStyle>
            <a:lvl1pPr algn="r">
              <a:defRPr sz="1200">
                <a:solidFill>
                  <a:srgbClr val="898989"/>
                </a:solidFill>
              </a:defRPr>
            </a:lvl1pPr>
          </a:lstStyle>
          <a:p>
            <a:fld id="{86CB4B4D-7CA3-9044-876B-883B54F8677D}" type="slidenum"/>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ransition spd="med" advClick="1"/>
  <p:txStyles>
    <p:titleStyle>
      <a:lvl1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1pPr>
      <a:lvl2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2pPr>
      <a:lvl3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3pPr>
      <a:lvl4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4pPr>
      <a:lvl5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5pPr>
      <a:lvl6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6pPr>
      <a:lvl7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7pPr>
      <a:lvl8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8pPr>
      <a:lvl9pPr algn="ctr" defTabSz="914400" indent="0" latinLnBrk="0" marL="0" marR="0" rtl="0">
        <a:lnSpc>
          <a:spcPct val="100000"/>
        </a:lnSpc>
        <a:spcBef>
          <a:spcPts val="0"/>
        </a:spcBef>
        <a:spcAft>
          <a:spcPts val="0"/>
        </a:spcAft>
        <a:buClrTx/>
        <a:buSzTx/>
        <a:buFontTx/>
        <a:buNone/>
        <a:defRPr baseline="0" b="0" cap="none" sz="4400" i="0" spc="0" strike="noStrike" u="none">
          <a:ln>
            <a:noFill/>
          </a:ln>
          <a:solidFill>
            <a:srgbClr val="000000"/>
          </a:solidFill>
          <a:latin typeface="Calibri"/>
          <a:ea typeface="Calibri"/>
          <a:cs typeface="Calibri"/>
          <a:sym typeface="Calibri"/>
        </a:defRPr>
      </a:lvl9pPr>
    </p:titleStyle>
    <p:bodyStyle>
      <a:lvl1pPr algn="l" defTabSz="914400" indent="-342900" latinLnBrk="0" marL="342900"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1pPr>
      <a:lvl2pPr algn="l" defTabSz="914400" indent="-326571" latinLnBrk="0" marL="783771"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2pPr>
      <a:lvl3pPr algn="l" defTabSz="914400" indent="-304800" latinLnBrk="0" marL="1219200"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3pPr>
      <a:lvl4pPr algn="l" defTabSz="914400" indent="-365760" latinLnBrk="0" marL="1737360"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4pPr>
      <a:lvl5pPr algn="l" defTabSz="914400" indent="-365760" latinLnBrk="0" marL="2194560"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5pPr>
      <a:lvl6pPr algn="l" defTabSz="914400" indent="-365760" latinLnBrk="0" marL="2651760"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6pPr>
      <a:lvl7pPr algn="l" defTabSz="914400" indent="-365760" latinLnBrk="0" marL="3108960"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7pPr>
      <a:lvl8pPr algn="l" defTabSz="914400" indent="-365759" latinLnBrk="0" marL="3566159"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8pPr>
      <a:lvl9pPr algn="l" defTabSz="914400" indent="-365759" latinLnBrk="0" marL="4023359" marR="0" rtl="0">
        <a:lnSpc>
          <a:spcPct val="100000"/>
        </a:lnSpc>
        <a:spcBef>
          <a:spcPts val="700"/>
        </a:spcBef>
        <a:spcAft>
          <a:spcPts val="0"/>
        </a:spcAft>
        <a:buClrTx/>
        <a:buSzPct val="100000"/>
        <a:buFont typeface="Arial"/>
        <a:buChar char="»"/>
        <a:defRPr baseline="0" b="0" cap="none" sz="3200" i="0" spc="0" strike="noStrike" u="none">
          <a:ln>
            <a:noFill/>
          </a:ln>
          <a:solidFill>
            <a:srgbClr val="000000"/>
          </a:solidFill>
          <a:latin typeface="Calibri"/>
          <a:ea typeface="Calibri"/>
          <a:cs typeface="Calibri"/>
          <a:sym typeface="Calibri"/>
        </a:defRPr>
      </a:lvl9pPr>
    </p:bodyStyle>
    <p:otherStyle>
      <a:lvl1pPr algn="r" defTabSz="914400" indent="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1pPr>
      <a:lvl2pPr algn="r" defTabSz="914400" indent="45720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2pPr>
      <a:lvl3pPr algn="r" defTabSz="914400" indent="91440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3pPr>
      <a:lvl4pPr algn="r" defTabSz="914400" indent="137160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4pPr>
      <a:lvl5pPr algn="r" defTabSz="914400" indent="182880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5pPr>
      <a:lvl6pPr algn="r" defTabSz="914400" indent="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6pPr>
      <a:lvl7pPr algn="r" defTabSz="914400" indent="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7pPr>
      <a:lvl8pPr algn="r" defTabSz="914400" indent="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8pPr>
      <a:lvl9pPr algn="r" defTabSz="914400" indent="0" latinLnBrk="0" marL="0" marR="0" rtl="0">
        <a:lnSpc>
          <a:spcPct val="100000"/>
        </a:lnSpc>
        <a:spcBef>
          <a:spcPts val="0"/>
        </a:spcBef>
        <a:spcAft>
          <a:spcPts val="0"/>
        </a:spcAft>
        <a:buClrTx/>
        <a:buSzTx/>
        <a:buFontTx/>
        <a:buNone/>
        <a:defRPr baseline="0" b="0" cap="none" sz="1200" i="0" spc="0" strike="noStrike" u="none">
          <a:ln>
            <a:noFill/>
          </a:ln>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hyperlink" Target="http://image.baidu.com/i?ct=503316480&amp;z=0&amp;tn=baiduimagedetail&amp;word=&#443;&#65533;&#65533;&amp;in=21380&amp;cl=2&amp;cm=1&amp;sc=0&amp;lm=-1&amp;pn=18&amp;rn=1" TargetMode="External"/><Relationship Id="rId4" Type="http://schemas.openxmlformats.org/officeDocument/2006/relationships/image" Target="../media/image6.jpeg"/><Relationship Id="rId5" Type="http://schemas.openxmlformats.org/officeDocument/2006/relationships/image" Target="../media/image7.png"/><Relationship Id="rId6" Type="http://schemas.openxmlformats.org/officeDocument/2006/relationships/image" Target="../media/image8.jpeg"/><Relationship Id="rId7" Type="http://schemas.openxmlformats.org/officeDocument/2006/relationships/image" Target="../media/image9.png"/><Relationship Id="rId8" Type="http://schemas.openxmlformats.org/officeDocument/2006/relationships/image" Target="../media/image10.jpeg"/><Relationship Id="rId9" Type="http://schemas.openxmlformats.org/officeDocument/2006/relationships/image" Target="../media/image11.png"/><Relationship Id="rId10" Type="http://schemas.openxmlformats.org/officeDocument/2006/relationships/image" Target="../media/image12.jpeg"/><Relationship Id="rId1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png"/><Relationship Id="rId3"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20.jpeg"/><Relationship Id="rId2" Type="http://schemas.openxmlformats.org/officeDocument/2006/relationships/hyperlink" Target="http://market.pchome.net/pic_view__64901_89227.html" TargetMode="External"/><Relationship Id="rId3" Type="http://schemas.openxmlformats.org/officeDocument/2006/relationships/image" Target="../media/image21.jpe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83" name=""/>
        <p:cNvGrpSpPr/>
        <p:nvPr/>
      </p:nvGrpSpPr>
      <p:grpSpPr>
        <a:xfrm>
          <a:off x="0" y="0"/>
          <a:ext cx="0" cy="0"/>
          <a:chOff x="0" y="0"/>
          <a:chExt cx="0" cy="0"/>
        </a:xfrm>
      </p:grpSpPr>
      <p:sp>
        <p:nvSpPr>
          <p:cNvPr id="1048616" name="Rectangle 38"/>
          <p:cNvSpPr/>
          <p:nvPr/>
        </p:nvSpPr>
        <p:spPr>
          <a:xfrm>
            <a:off x="179387" y="1916113"/>
            <a:ext cx="8785226" cy="3744913"/>
          </a:xfrm>
          <a:prstGeom prst="rect"/>
          <a:solidFill>
            <a:srgbClr val="FFFF99"/>
          </a:solidFill>
          <a:ln w="28575" cap="rnd">
            <a:solidFill>
              <a:srgbClr val="FF0000"/>
            </a:solidFill>
            <a:prstDash val="sysDot"/>
            <a:miter/>
          </a:ln>
        </p:spPr>
        <p:txBody>
          <a:bodyPr anchor="ctr" lIns="45719" rIns="45719"/>
          <a:p>
            <a:pPr>
              <a:defRPr>
                <a:latin typeface="微软雅黑"/>
                <a:ea typeface="微软雅黑"/>
                <a:cs typeface="微软雅黑"/>
                <a:sym typeface="微软雅黑"/>
              </a:defRPr>
            </a:pPr>
          </a:p>
        </p:txBody>
      </p:sp>
      <p:sp>
        <p:nvSpPr>
          <p:cNvPr id="1048617" name="Rectangle 2"/>
          <p:cNvSpPr/>
          <p:nvPr/>
        </p:nvSpPr>
        <p:spPr>
          <a:xfrm>
            <a:off x="1263650" y="3083243"/>
            <a:ext cx="1320800" cy="396240"/>
          </a:xfrm>
          <a:prstGeom prst="rect"/>
          <a:solidFill>
            <a:schemeClr val="accent1"/>
          </a:solidFill>
          <a:ln>
            <a:solidFill>
              <a:srgbClr val="FF0000"/>
            </a:solidFill>
            <a:miter/>
          </a:ln>
          <a:effectLst>
            <a:outerShdw algn="b" blurRad="0" dir="18900000" dist="107762" kx="0" ky="0" rotWithShape="0" sx="100000" sy="100000">
              <a:srgbClr val="EEECE1">
                <a:alpha val="50000"/>
              </a:srgbClr>
            </a:outerShdw>
          </a:effectLst>
        </p:spPr>
        <p:txBody>
          <a:bodyPr anchor="ctr" lIns="45719" rIns="45719">
            <a:spAutoFit/>
          </a:bodyPr>
          <a:lstStyle>
            <a:lvl1pPr algn="ctr">
              <a:defRPr b="1" sz="2000" u="sng">
                <a:solidFill>
                  <a:schemeClr val="accent3">
                    <a:lumOff val="44000"/>
                  </a:schemeClr>
                </a:solidFill>
                <a:latin typeface="微软雅黑"/>
                <a:ea typeface="微软雅黑"/>
                <a:cs typeface="微软雅黑"/>
                <a:sym typeface="微软雅黑"/>
              </a:defRPr>
            </a:lvl1pPr>
          </a:lstStyle>
          <a:p>
            <a:r>
              <a:t>品牌传播</a:t>
            </a:r>
          </a:p>
        </p:txBody>
      </p:sp>
      <p:sp>
        <p:nvSpPr>
          <p:cNvPr id="1048618" name="Rectangle 3"/>
          <p:cNvSpPr/>
          <p:nvPr/>
        </p:nvSpPr>
        <p:spPr>
          <a:xfrm>
            <a:off x="1263650" y="5026343"/>
            <a:ext cx="1320800" cy="396240"/>
          </a:xfrm>
          <a:prstGeom prst="rect"/>
          <a:solidFill>
            <a:schemeClr val="accent1"/>
          </a:solidFill>
          <a:ln>
            <a:solidFill>
              <a:srgbClr val="FF0000"/>
            </a:solidFill>
            <a:miter/>
          </a:ln>
          <a:effectLst>
            <a:outerShdw algn="b" blurRad="0" dir="18900000" dist="107762" kx="0" ky="0" rotWithShape="0" sx="100000" sy="100000">
              <a:srgbClr val="EEECE1">
                <a:alpha val="50000"/>
              </a:srgbClr>
            </a:outerShdw>
          </a:effectLst>
        </p:spPr>
        <p:txBody>
          <a:bodyPr anchor="ctr" lIns="45719" rIns="45719">
            <a:spAutoFit/>
          </a:bodyPr>
          <a:lstStyle>
            <a:lvl1pPr algn="ctr">
              <a:defRPr b="1" sz="2000" u="sng">
                <a:solidFill>
                  <a:schemeClr val="accent3">
                    <a:lumOff val="44000"/>
                  </a:schemeClr>
                </a:solidFill>
                <a:latin typeface="微软雅黑"/>
                <a:ea typeface="微软雅黑"/>
                <a:cs typeface="微软雅黑"/>
                <a:sym typeface="微软雅黑"/>
              </a:defRPr>
            </a:lvl1pPr>
          </a:lstStyle>
          <a:p>
            <a:r>
              <a:t>品牌评估</a:t>
            </a:r>
          </a:p>
        </p:txBody>
      </p:sp>
      <p:sp>
        <p:nvSpPr>
          <p:cNvPr id="1048619" name="Rectangle 4"/>
          <p:cNvSpPr/>
          <p:nvPr/>
        </p:nvSpPr>
        <p:spPr>
          <a:xfrm>
            <a:off x="1263650" y="3946843"/>
            <a:ext cx="1320800" cy="396240"/>
          </a:xfrm>
          <a:prstGeom prst="rect"/>
          <a:solidFill>
            <a:schemeClr val="accent1"/>
          </a:solidFill>
          <a:ln>
            <a:solidFill>
              <a:srgbClr val="FF0000"/>
            </a:solidFill>
            <a:miter/>
          </a:ln>
          <a:effectLst>
            <a:outerShdw algn="b" blurRad="0" dir="18900000" dist="107762" kx="0" ky="0" rotWithShape="0" sx="100000" sy="100000">
              <a:srgbClr val="EEECE1">
                <a:alpha val="50000"/>
              </a:srgbClr>
            </a:outerShdw>
          </a:effectLst>
        </p:spPr>
        <p:txBody>
          <a:bodyPr anchor="ctr" lIns="45719" rIns="45719">
            <a:spAutoFit/>
          </a:bodyPr>
          <a:lstStyle>
            <a:lvl1pPr algn="ctr">
              <a:defRPr b="1" sz="2000" u="sng">
                <a:solidFill>
                  <a:schemeClr val="accent3">
                    <a:lumOff val="44000"/>
                  </a:schemeClr>
                </a:solidFill>
                <a:latin typeface="微软雅黑"/>
                <a:ea typeface="微软雅黑"/>
                <a:cs typeface="微软雅黑"/>
                <a:sym typeface="微软雅黑"/>
              </a:defRPr>
            </a:lvl1pPr>
          </a:lstStyle>
          <a:p>
            <a:r>
              <a:t>品牌提升</a:t>
            </a:r>
          </a:p>
        </p:txBody>
      </p:sp>
      <p:sp>
        <p:nvSpPr>
          <p:cNvPr id="1048620" name="Rectangle 6"/>
          <p:cNvSpPr/>
          <p:nvPr/>
        </p:nvSpPr>
        <p:spPr>
          <a:xfrm>
            <a:off x="1263650" y="1354455"/>
            <a:ext cx="1317625" cy="396240"/>
          </a:xfrm>
          <a:prstGeom prst="rect"/>
          <a:solidFill>
            <a:schemeClr val="accent1"/>
          </a:solidFill>
          <a:ln>
            <a:solidFill>
              <a:srgbClr val="FF0000"/>
            </a:solidFill>
            <a:miter/>
          </a:ln>
          <a:effectLst>
            <a:outerShdw algn="b" blurRad="0" dir="18900000" dist="107762" kx="0" ky="0" rotWithShape="0" sx="100000" sy="100000">
              <a:srgbClr val="EEECE1">
                <a:alpha val="50000"/>
              </a:srgbClr>
            </a:outerShdw>
          </a:effectLst>
        </p:spPr>
        <p:txBody>
          <a:bodyPr anchor="ctr" lIns="45719" rIns="45719">
            <a:spAutoFit/>
          </a:bodyPr>
          <a:lstStyle>
            <a:lvl1pPr algn="ctr">
              <a:defRPr b="1" sz="2000" u="sng">
                <a:solidFill>
                  <a:schemeClr val="accent3">
                    <a:lumOff val="44000"/>
                  </a:schemeClr>
                </a:solidFill>
                <a:latin typeface="微软雅黑"/>
                <a:ea typeface="微软雅黑"/>
                <a:cs typeface="微软雅黑"/>
                <a:sym typeface="微软雅黑"/>
              </a:defRPr>
            </a:lvl1pPr>
          </a:lstStyle>
          <a:p>
            <a:r>
              <a:t>品牌基础</a:t>
            </a:r>
          </a:p>
        </p:txBody>
      </p:sp>
      <p:sp>
        <p:nvSpPr>
          <p:cNvPr id="1048621" name="Rectangle 7"/>
          <p:cNvSpPr/>
          <p:nvPr/>
        </p:nvSpPr>
        <p:spPr>
          <a:xfrm>
            <a:off x="3335337" y="1360169"/>
            <a:ext cx="5557838" cy="384812"/>
          </a:xfrm>
          <a:prstGeom prst="rect"/>
          <a:solidFill>
            <a:srgbClr val="FFFFCC"/>
          </a:solidFill>
          <a:ln>
            <a:solidFill>
              <a:srgbClr val="000000"/>
            </a:solidFill>
            <a:miter/>
          </a:ln>
        </p:spPr>
        <p:txBody>
          <a:bodyPr anchor="ctr" lIns="45719" rIns="45719">
            <a:spAutoFit/>
          </a:bodyPr>
          <a:p>
            <a:pPr>
              <a:lnSpc>
                <a:spcPct val="110000"/>
              </a:lnSpc>
              <a:defRPr>
                <a:solidFill>
                  <a:srgbClr val="336600"/>
                </a:solidFill>
                <a:latin typeface="微软雅黑"/>
                <a:ea typeface="微软雅黑"/>
                <a:cs typeface="微软雅黑"/>
                <a:sym typeface="微软雅黑"/>
              </a:defRPr>
            </a:pPr>
            <a:r>
              <a:t>1.</a:t>
            </a:r>
            <a:r>
              <a:t>品牌概述；</a:t>
            </a:r>
            <a:r>
              <a:t>2.</a:t>
            </a:r>
            <a:r>
              <a:t>品牌管理概述</a:t>
            </a:r>
          </a:p>
        </p:txBody>
      </p:sp>
      <p:sp>
        <p:nvSpPr>
          <p:cNvPr id="1048622" name="Rectangle 8"/>
          <p:cNvSpPr/>
          <p:nvPr/>
        </p:nvSpPr>
        <p:spPr>
          <a:xfrm>
            <a:off x="3352800" y="3084036"/>
            <a:ext cx="5540375" cy="358142"/>
          </a:xfrm>
          <a:prstGeom prst="rect"/>
          <a:solidFill>
            <a:srgbClr val="FFFFCC"/>
          </a:solidFill>
          <a:ln>
            <a:solidFill>
              <a:srgbClr val="000000"/>
            </a:solidFill>
            <a:miter/>
          </a:ln>
        </p:spPr>
        <p:txBody>
          <a:bodyPr anchor="ctr" lIns="45719" rIns="45719">
            <a:spAutoFit/>
          </a:bodyPr>
          <a:p>
            <a:pPr>
              <a:defRPr>
                <a:solidFill>
                  <a:srgbClr val="336600"/>
                </a:solidFill>
                <a:latin typeface="微软雅黑"/>
                <a:ea typeface="微软雅黑"/>
                <a:cs typeface="微软雅黑"/>
                <a:sym typeface="微软雅黑"/>
              </a:defRPr>
            </a:pPr>
            <a:r>
              <a:t>5.</a:t>
            </a:r>
            <a:r>
              <a:t>品牌定位；</a:t>
            </a:r>
            <a:r>
              <a:t>6.</a:t>
            </a:r>
            <a:r>
              <a:t>品牌体验；</a:t>
            </a:r>
            <a:r>
              <a:t>7.</a:t>
            </a:r>
            <a:r>
              <a:t>整合品牌传播</a:t>
            </a:r>
          </a:p>
        </p:txBody>
      </p:sp>
      <p:sp>
        <p:nvSpPr>
          <p:cNvPr id="1048623" name="Rectangle 9"/>
          <p:cNvSpPr/>
          <p:nvPr/>
        </p:nvSpPr>
        <p:spPr>
          <a:xfrm>
            <a:off x="3352800" y="5030310"/>
            <a:ext cx="5540375" cy="358142"/>
          </a:xfrm>
          <a:prstGeom prst="rect"/>
          <a:solidFill>
            <a:srgbClr val="FFFFCC"/>
          </a:solidFill>
          <a:ln>
            <a:solidFill>
              <a:srgbClr val="000000"/>
            </a:solidFill>
            <a:miter/>
          </a:ln>
        </p:spPr>
        <p:txBody>
          <a:bodyPr anchor="ctr" lIns="45719" rIns="45719">
            <a:spAutoFit/>
          </a:bodyPr>
          <a:p>
            <a:pPr>
              <a:defRPr>
                <a:solidFill>
                  <a:srgbClr val="336600"/>
                </a:solidFill>
                <a:latin typeface="微软雅黑"/>
                <a:ea typeface="微软雅黑"/>
                <a:cs typeface="微软雅黑"/>
                <a:sym typeface="微软雅黑"/>
              </a:defRPr>
            </a:pPr>
            <a:r>
              <a:t>12.</a:t>
            </a:r>
            <a:r>
              <a:t>品牌资产评估；</a:t>
            </a:r>
            <a:r>
              <a:t>13.</a:t>
            </a:r>
            <a:r>
              <a:t>品牌保护</a:t>
            </a:r>
          </a:p>
        </p:txBody>
      </p:sp>
      <p:sp>
        <p:nvSpPr>
          <p:cNvPr id="1048624" name="Rectangle 10"/>
          <p:cNvSpPr/>
          <p:nvPr/>
        </p:nvSpPr>
        <p:spPr>
          <a:xfrm>
            <a:off x="3352800" y="3883342"/>
            <a:ext cx="5540375" cy="624841"/>
          </a:xfrm>
          <a:prstGeom prst="rect"/>
          <a:solidFill>
            <a:srgbClr val="FFFFCC"/>
          </a:solidFill>
          <a:ln>
            <a:solidFill>
              <a:srgbClr val="000000"/>
            </a:solidFill>
            <a:miter/>
          </a:ln>
        </p:spPr>
        <p:txBody>
          <a:bodyPr anchor="ctr" lIns="45719" rIns="45719">
            <a:spAutoFit/>
          </a:bodyPr>
          <a:p>
            <a:pPr>
              <a:defRPr>
                <a:solidFill>
                  <a:srgbClr val="336600"/>
                </a:solidFill>
                <a:latin typeface="微软雅黑"/>
                <a:ea typeface="微软雅黑"/>
                <a:cs typeface="微软雅黑"/>
                <a:sym typeface="微软雅黑"/>
              </a:defRPr>
            </a:pPr>
            <a:r>
              <a:t>8.</a:t>
            </a:r>
            <a:r>
              <a:t>品牌延伸与授权；</a:t>
            </a:r>
            <a:r>
              <a:t>9.</a:t>
            </a:r>
            <a:r>
              <a:t>品牌组合；</a:t>
            </a:r>
            <a:r>
              <a:t>10.</a:t>
            </a:r>
            <a:r>
              <a:t>品牌老化与更新；</a:t>
            </a:r>
            <a:r>
              <a:t>11.</a:t>
            </a:r>
            <a:r>
              <a:t>品牌国际化</a:t>
            </a:r>
          </a:p>
        </p:txBody>
      </p:sp>
      <p:sp>
        <p:nvSpPr>
          <p:cNvPr id="1048625" name="Line 16"/>
          <p:cNvSpPr/>
          <p:nvPr/>
        </p:nvSpPr>
        <p:spPr>
          <a:xfrm>
            <a:off x="2725738" y="1517650"/>
            <a:ext cx="685801" cy="0"/>
          </a:xfrm>
          <a:prstGeom prst="line"/>
          <a:ln w="38100" cap="rnd">
            <a:solidFill>
              <a:srgbClr val="333399"/>
            </a:solidFill>
            <a:prstDash val="sysDot"/>
            <a:miter/>
          </a:ln>
        </p:spPr>
        <p:txBody>
          <a:bodyPr lIns="45719" rIns="45719"/>
          <a:p/>
        </p:txBody>
      </p:sp>
      <p:sp>
        <p:nvSpPr>
          <p:cNvPr id="1048626" name="Line 17"/>
          <p:cNvSpPr/>
          <p:nvPr/>
        </p:nvSpPr>
        <p:spPr>
          <a:xfrm>
            <a:off x="2705100" y="4157662"/>
            <a:ext cx="685801" cy="1"/>
          </a:xfrm>
          <a:prstGeom prst="line"/>
          <a:ln w="38100" cap="rnd">
            <a:solidFill>
              <a:srgbClr val="333399"/>
            </a:solidFill>
            <a:prstDash val="sysDot"/>
            <a:miter/>
          </a:ln>
        </p:spPr>
        <p:txBody>
          <a:bodyPr lIns="45719" rIns="45719"/>
          <a:p/>
        </p:txBody>
      </p:sp>
      <p:sp>
        <p:nvSpPr>
          <p:cNvPr id="1048627" name="Line 18"/>
          <p:cNvSpPr/>
          <p:nvPr/>
        </p:nvSpPr>
        <p:spPr>
          <a:xfrm>
            <a:off x="2708275" y="5178425"/>
            <a:ext cx="685801" cy="0"/>
          </a:xfrm>
          <a:prstGeom prst="line"/>
          <a:ln w="38100" cap="rnd">
            <a:solidFill>
              <a:srgbClr val="333399"/>
            </a:solidFill>
            <a:prstDash val="sysDot"/>
            <a:miter/>
          </a:ln>
        </p:spPr>
        <p:txBody>
          <a:bodyPr lIns="45719" rIns="45719"/>
          <a:p/>
        </p:txBody>
      </p:sp>
      <p:sp>
        <p:nvSpPr>
          <p:cNvPr id="1048628" name="Line 20"/>
          <p:cNvSpPr/>
          <p:nvPr/>
        </p:nvSpPr>
        <p:spPr>
          <a:xfrm>
            <a:off x="2705100" y="2433638"/>
            <a:ext cx="685801" cy="1"/>
          </a:xfrm>
          <a:prstGeom prst="line"/>
          <a:ln w="38100" cap="rnd">
            <a:solidFill>
              <a:srgbClr val="333399"/>
            </a:solidFill>
            <a:prstDash val="sysDot"/>
            <a:miter/>
          </a:ln>
        </p:spPr>
        <p:txBody>
          <a:bodyPr lIns="45719" rIns="45719"/>
          <a:p/>
        </p:txBody>
      </p:sp>
      <p:sp>
        <p:nvSpPr>
          <p:cNvPr id="1048629" name="Line 21"/>
          <p:cNvSpPr/>
          <p:nvPr/>
        </p:nvSpPr>
        <p:spPr>
          <a:xfrm flipH="1">
            <a:off x="2993708" y="1270000"/>
            <a:ext cx="1" cy="5183189"/>
          </a:xfrm>
          <a:prstGeom prst="line"/>
          <a:ln w="38100">
            <a:solidFill>
              <a:srgbClr val="1F497D"/>
            </a:solidFill>
            <a:miter/>
            <a:tailEnd type="triangle"/>
          </a:ln>
        </p:spPr>
        <p:txBody>
          <a:bodyPr lIns="45719" rIns="45719"/>
          <a:p/>
        </p:txBody>
      </p:sp>
      <p:sp>
        <p:nvSpPr>
          <p:cNvPr id="1048630" name="Text Box 26"/>
          <p:cNvSpPr/>
          <p:nvPr/>
        </p:nvSpPr>
        <p:spPr>
          <a:xfrm>
            <a:off x="1331912" y="333375"/>
            <a:ext cx="6408739" cy="688340"/>
          </a:xfrm>
          <a:prstGeom prst="rect"/>
          <a:ln w="12700">
            <a:miter lim="400000"/>
          </a:ln>
        </p:spPr>
        <p:txBody>
          <a:bodyPr lIns="45719" rIns="45719">
            <a:spAutoFit/>
          </a:bodyPr>
          <a:lstStyle>
            <a:lvl1pPr algn="ctr">
              <a:spcBef>
                <a:spcPts val="2400"/>
              </a:spcBef>
              <a:defRPr sz="4000" u="sng">
                <a:solidFill>
                  <a:srgbClr val="800000"/>
                </a:solidFill>
                <a:effectLst>
                  <a:outerShdw algn="b" blurRad="38100" dir="2700000" dist="38100" kx="0" ky="0" rotWithShape="0" sx="100000" sy="100000">
                    <a:srgbClr val="000000">
                      <a:alpha val="43137"/>
                    </a:srgbClr>
                  </a:outerShdw>
                </a:effectLst>
                <a:latin typeface="微软雅黑"/>
                <a:ea typeface="微软雅黑"/>
                <a:cs typeface="微软雅黑"/>
                <a:sym typeface="微软雅黑"/>
              </a:defRPr>
            </a:lvl1pPr>
          </a:lstStyle>
          <a:p>
            <a:r>
              <a:t>品 牌 管 理 学 科 框 架</a:t>
            </a:r>
          </a:p>
        </p:txBody>
      </p:sp>
      <p:sp>
        <p:nvSpPr>
          <p:cNvPr id="1048631" name="Rectangle 32"/>
          <p:cNvSpPr/>
          <p:nvPr/>
        </p:nvSpPr>
        <p:spPr>
          <a:xfrm>
            <a:off x="1263650" y="2218055"/>
            <a:ext cx="1320800" cy="396240"/>
          </a:xfrm>
          <a:prstGeom prst="rect"/>
          <a:solidFill>
            <a:schemeClr val="accent1"/>
          </a:solidFill>
          <a:ln>
            <a:solidFill>
              <a:srgbClr val="FF0000"/>
            </a:solidFill>
            <a:miter/>
          </a:ln>
          <a:effectLst>
            <a:outerShdw algn="b" blurRad="0" dir="18900000" dist="107762" kx="0" ky="0" rotWithShape="0" sx="100000" sy="100000">
              <a:srgbClr val="EEECE1">
                <a:alpha val="50000"/>
              </a:srgbClr>
            </a:outerShdw>
          </a:effectLst>
        </p:spPr>
        <p:txBody>
          <a:bodyPr anchor="ctr" lIns="45719" rIns="45719">
            <a:spAutoFit/>
          </a:bodyPr>
          <a:lstStyle>
            <a:lvl1pPr algn="ctr">
              <a:defRPr b="1" sz="2000" u="sng">
                <a:solidFill>
                  <a:schemeClr val="accent3">
                    <a:lumOff val="44000"/>
                  </a:schemeClr>
                </a:solidFill>
                <a:latin typeface="微软雅黑"/>
                <a:ea typeface="微软雅黑"/>
                <a:cs typeface="微软雅黑"/>
                <a:sym typeface="微软雅黑"/>
              </a:defRPr>
            </a:lvl1pPr>
          </a:lstStyle>
          <a:p>
            <a:r>
              <a:t>品牌规划</a:t>
            </a:r>
          </a:p>
        </p:txBody>
      </p:sp>
      <p:sp>
        <p:nvSpPr>
          <p:cNvPr id="1048632" name="Rectangle 33"/>
          <p:cNvSpPr/>
          <p:nvPr/>
        </p:nvSpPr>
        <p:spPr>
          <a:xfrm>
            <a:off x="3352800" y="2220436"/>
            <a:ext cx="5540375" cy="358142"/>
          </a:xfrm>
          <a:prstGeom prst="rect"/>
          <a:solidFill>
            <a:srgbClr val="FFFFCC"/>
          </a:solidFill>
          <a:ln>
            <a:solidFill>
              <a:srgbClr val="000000"/>
            </a:solidFill>
            <a:miter/>
          </a:ln>
        </p:spPr>
        <p:txBody>
          <a:bodyPr anchor="ctr" lIns="45719" rIns="45719">
            <a:spAutoFit/>
          </a:bodyPr>
          <a:p>
            <a:pPr>
              <a:defRPr>
                <a:solidFill>
                  <a:srgbClr val="336600"/>
                </a:solidFill>
                <a:latin typeface="微软雅黑"/>
                <a:ea typeface="微软雅黑"/>
                <a:cs typeface="微软雅黑"/>
                <a:sym typeface="微软雅黑"/>
              </a:defRPr>
            </a:pPr>
            <a:r>
              <a:t>3.</a:t>
            </a:r>
            <a:r>
              <a:t>品牌识别；</a:t>
            </a:r>
            <a:r>
              <a:t>4.</a:t>
            </a:r>
            <a:r>
              <a:t>品牌符号</a:t>
            </a:r>
          </a:p>
        </p:txBody>
      </p:sp>
      <p:sp>
        <p:nvSpPr>
          <p:cNvPr id="1048633" name="Line 34"/>
          <p:cNvSpPr/>
          <p:nvPr/>
        </p:nvSpPr>
        <p:spPr>
          <a:xfrm>
            <a:off x="2705100" y="3298825"/>
            <a:ext cx="685801" cy="0"/>
          </a:xfrm>
          <a:prstGeom prst="line"/>
          <a:ln w="38100" cap="rnd">
            <a:solidFill>
              <a:srgbClr val="333399"/>
            </a:solidFill>
            <a:prstDash val="sysDot"/>
            <a:miter/>
          </a:ln>
        </p:spPr>
        <p:txBody>
          <a:bodyPr lIns="45719" rIns="45719"/>
          <a:p/>
        </p:txBody>
      </p:sp>
      <p:sp>
        <p:nvSpPr>
          <p:cNvPr id="1048634" name="Rectangle 35"/>
          <p:cNvSpPr/>
          <p:nvPr/>
        </p:nvSpPr>
        <p:spPr>
          <a:xfrm>
            <a:off x="1263650" y="6034404"/>
            <a:ext cx="1320800" cy="396242"/>
          </a:xfrm>
          <a:prstGeom prst="rect"/>
          <a:solidFill>
            <a:schemeClr val="accent1"/>
          </a:solidFill>
          <a:ln>
            <a:solidFill>
              <a:srgbClr val="FF0000"/>
            </a:solidFill>
            <a:miter/>
          </a:ln>
          <a:effectLst>
            <a:outerShdw algn="b" blurRad="0" dir="18900000" dist="107762" kx="0" ky="0" rotWithShape="0" sx="100000" sy="100000">
              <a:srgbClr val="EEECE1">
                <a:alpha val="50000"/>
              </a:srgbClr>
            </a:outerShdw>
          </a:effectLst>
        </p:spPr>
        <p:txBody>
          <a:bodyPr anchor="ctr" lIns="45719" rIns="45719">
            <a:spAutoFit/>
          </a:bodyPr>
          <a:lstStyle>
            <a:lvl1pPr algn="ctr">
              <a:defRPr b="1" sz="2000" u="sng">
                <a:solidFill>
                  <a:schemeClr val="accent3">
                    <a:lumOff val="44000"/>
                  </a:schemeClr>
                </a:solidFill>
                <a:latin typeface="微软雅黑"/>
                <a:ea typeface="微软雅黑"/>
                <a:cs typeface="微软雅黑"/>
                <a:sym typeface="微软雅黑"/>
              </a:defRPr>
            </a:lvl1pPr>
          </a:lstStyle>
          <a:p>
            <a:r>
              <a:t>品牌应用</a:t>
            </a:r>
          </a:p>
        </p:txBody>
      </p:sp>
      <p:sp>
        <p:nvSpPr>
          <p:cNvPr id="1048635" name="Rectangle 36"/>
          <p:cNvSpPr/>
          <p:nvPr/>
        </p:nvSpPr>
        <p:spPr>
          <a:xfrm>
            <a:off x="3352800" y="6030435"/>
            <a:ext cx="5540375" cy="358142"/>
          </a:xfrm>
          <a:prstGeom prst="rect"/>
          <a:solidFill>
            <a:srgbClr val="FFFFCC"/>
          </a:solidFill>
          <a:ln>
            <a:solidFill>
              <a:srgbClr val="000000"/>
            </a:solidFill>
            <a:miter/>
          </a:ln>
        </p:spPr>
        <p:txBody>
          <a:bodyPr anchor="ctr" lIns="45719" rIns="45719">
            <a:spAutoFit/>
          </a:bodyPr>
          <a:p>
            <a:pPr>
              <a:defRPr>
                <a:solidFill>
                  <a:srgbClr val="336600"/>
                </a:solidFill>
                <a:latin typeface="微软雅黑"/>
                <a:ea typeface="微软雅黑"/>
                <a:cs typeface="微软雅黑"/>
                <a:sym typeface="微软雅黑"/>
              </a:defRPr>
            </a:pPr>
            <a:r>
              <a:t>14.</a:t>
            </a:r>
            <a:r>
              <a:t>品牌应用新领域</a:t>
            </a:r>
          </a:p>
        </p:txBody>
      </p:sp>
      <p:sp>
        <p:nvSpPr>
          <p:cNvPr id="1048636" name="Line 37"/>
          <p:cNvSpPr/>
          <p:nvPr/>
        </p:nvSpPr>
        <p:spPr>
          <a:xfrm>
            <a:off x="2708275" y="6186487"/>
            <a:ext cx="685801" cy="1"/>
          </a:xfrm>
          <a:prstGeom prst="line"/>
          <a:ln w="38100" cap="rnd">
            <a:solidFill>
              <a:srgbClr val="333399"/>
            </a:solidFill>
            <a:prstDash val="sysDot"/>
            <a:miter/>
          </a:ln>
        </p:spPr>
        <p:txBody>
          <a:bodyPr lIns="45719" rIns="45719"/>
          <a:p/>
        </p:txBody>
      </p:sp>
      <p:sp>
        <p:nvSpPr>
          <p:cNvPr id="1048637" name="Text Box 39"/>
          <p:cNvSpPr/>
          <p:nvPr/>
        </p:nvSpPr>
        <p:spPr>
          <a:xfrm rot="5400000">
            <a:off x="-642620" y="3600767"/>
            <a:ext cx="2663826" cy="447041"/>
          </a:xfrm>
          <a:prstGeom prst="rect"/>
          <a:ln w="12700">
            <a:miter lim="400000"/>
          </a:ln>
        </p:spPr>
        <p:txBody>
          <a:bodyPr lIns="45719" rIns="45719">
            <a:spAutoFit/>
          </a:bodyPr>
          <a:lstStyle>
            <a:lvl1pPr algn="ctr">
              <a:spcBef>
                <a:spcPts val="1400"/>
              </a:spcBef>
              <a:defRPr b="1" sz="2400">
                <a:latin typeface="微软雅黑"/>
                <a:ea typeface="微软雅黑"/>
                <a:cs typeface="微软雅黑"/>
                <a:sym typeface="微软雅黑"/>
              </a:defRPr>
            </a:lvl1pPr>
          </a:lstStyle>
          <a:p>
            <a:r>
              <a:t>战略品牌管理流程</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84" name=""/>
        <p:cNvGrpSpPr/>
        <p:nvPr/>
      </p:nvGrpSpPr>
      <p:grpSpPr>
        <a:xfrm>
          <a:off x="0" y="0"/>
          <a:ext cx="0" cy="0"/>
          <a:chOff x="0" y="0"/>
          <a:chExt cx="0" cy="0"/>
        </a:xfrm>
      </p:grpSpPr>
      <p:pic>
        <p:nvPicPr>
          <p:cNvPr id="2097152" name="Picture 5" descr="Picture 5"/>
          <p:cNvPicPr>
            <a:picLocks noChangeAspect="1"/>
          </p:cNvPicPr>
          <p:nvPr/>
        </p:nvPicPr>
        <p:blipFill>
          <a:blip xmlns:r="http://schemas.openxmlformats.org/officeDocument/2006/relationships" r:embed="rId1"/>
          <a:srcRect l="28347" t="17209" r="29128" b="11917"/>
          <a:stretch>
            <a:fillRect/>
          </a:stretch>
        </p:blipFill>
        <p:spPr>
          <a:xfrm>
            <a:off x="1474787" y="1052512"/>
            <a:ext cx="5575302" cy="5805489"/>
          </a:xfrm>
          <a:prstGeom prst="rect"/>
          <a:ln w="12700">
            <a:miter lim="400000"/>
          </a:ln>
        </p:spPr>
      </p:pic>
      <p:sp>
        <p:nvSpPr>
          <p:cNvPr id="1048638" name="矩形 2"/>
          <p:cNvSpPr/>
          <p:nvPr/>
        </p:nvSpPr>
        <p:spPr>
          <a:xfrm>
            <a:off x="3130550" y="187325"/>
            <a:ext cx="2225038" cy="510540"/>
          </a:xfrm>
          <a:prstGeom prst="rect"/>
          <a:ln w="12700">
            <a:miter lim="400000"/>
          </a:ln>
        </p:spPr>
        <p:txBody>
          <a:bodyPr lIns="45719" rIns="45719" wrap="none">
            <a:spAutoFit/>
          </a:bodyPr>
          <a:lstStyle>
            <a:lvl1pPr>
              <a:defRPr sz="2800">
                <a:latin typeface="华文细黑"/>
                <a:ea typeface="华文细黑"/>
                <a:cs typeface="华文细黑"/>
                <a:sym typeface="华文细黑"/>
              </a:defRPr>
            </a:lvl1pPr>
          </a:lstStyle>
          <a:p>
            <a:r>
              <a:t>品牌管理框架</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85" name=""/>
        <p:cNvGrpSpPr/>
        <p:nvPr/>
      </p:nvGrpSpPr>
      <p:grpSpPr>
        <a:xfrm>
          <a:off x="0" y="0"/>
          <a:ext cx="0" cy="0"/>
          <a:chOff x="0" y="0"/>
          <a:chExt cx="0" cy="0"/>
        </a:xfrm>
      </p:grpSpPr>
      <p:sp>
        <p:nvSpPr>
          <p:cNvPr id="1048639" name="标题 1"/>
          <p:cNvSpPr/>
          <p:nvPr>
            <p:ph type="title"/>
          </p:nvPr>
        </p:nvSpPr>
        <p:spPr>
          <a:xfrm>
            <a:off x="322263" y="1870075"/>
            <a:ext cx="8229601" cy="1143000"/>
          </a:xfrm>
          <a:prstGeom prst="rect"/>
        </p:spPr>
        <p:txBody>
          <a:bodyPr/>
          <a:lstStyle>
            <a:lvl1pPr>
              <a:defRPr sz="6000">
                <a:latin typeface="华文细黑"/>
                <a:ea typeface="华文细黑"/>
                <a:cs typeface="华文细黑"/>
                <a:sym typeface="华文细黑"/>
              </a:defRPr>
            </a:lvl1pPr>
          </a:lstStyle>
          <a:p>
            <a:r>
              <a:t>一、品牌规划</a:t>
            </a:r>
          </a:p>
        </p:txBody>
      </p:sp>
      <p:sp>
        <p:nvSpPr>
          <p:cNvPr id="1048640" name="日期占位符 3"/>
          <p:cNvSpPr/>
          <p:nvPr/>
        </p:nvSpPr>
        <p:spPr>
          <a:xfrm>
            <a:off x="457200" y="6404292"/>
            <a:ext cx="2133600" cy="269241"/>
          </a:xfrm>
          <a:prstGeom prst="rect"/>
          <a:ln w="12700">
            <a:miter lim="400000"/>
          </a:ln>
        </p:spPr>
        <p:txBody>
          <a:bodyPr anchor="ctr" lIns="45719" rIns="45719">
            <a:spAutoFit/>
          </a:bodyPr>
          <a:lstStyle>
            <a:lvl1pPr>
              <a:defRPr sz="1200">
                <a:solidFill>
                  <a:srgbClr val="898989"/>
                </a:solidFill>
              </a:defRPr>
            </a:lvl1pPr>
          </a:lstStyle>
          <a:p>
            <a:r>
              <a:t>2023/1/21</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86" name=""/>
        <p:cNvGrpSpPr/>
        <p:nvPr/>
      </p:nvGrpSpPr>
      <p:grpSpPr>
        <a:xfrm>
          <a:off x="0" y="0"/>
          <a:ext cx="0" cy="0"/>
          <a:chOff x="0" y="0"/>
          <a:chExt cx="0" cy="0"/>
        </a:xfrm>
      </p:grpSpPr>
      <p:sp>
        <p:nvSpPr>
          <p:cNvPr id="1048641" name="Rectangle 2"/>
          <p:cNvSpPr/>
          <p:nvPr>
            <p:ph type="title"/>
          </p:nvPr>
        </p:nvSpPr>
        <p:spPr>
          <a:xfrm>
            <a:off x="466725" y="0"/>
            <a:ext cx="8229600" cy="1143000"/>
          </a:xfrm>
          <a:prstGeom prst="rect"/>
        </p:spPr>
        <p:txBody>
          <a:bodyPr/>
          <a:p>
            <a:r>
              <a:t>1</a:t>
            </a:r>
            <a:r>
              <a:rPr>
                <a:latin typeface="宋体"/>
                <a:ea typeface="宋体"/>
                <a:cs typeface="宋体"/>
                <a:sym typeface="宋体"/>
              </a:rPr>
              <a:t>、品牌识别的内容框架</a:t>
            </a:r>
          </a:p>
        </p:txBody>
      </p:sp>
      <p:pic>
        <p:nvPicPr>
          <p:cNvPr id="2097154" name="Picture 4" descr="Picture 4"/>
          <p:cNvPicPr>
            <a:picLocks noChangeAspect="1"/>
          </p:cNvPicPr>
          <p:nvPr/>
        </p:nvPicPr>
        <p:blipFill>
          <a:blip xmlns:r="http://schemas.openxmlformats.org/officeDocument/2006/relationships" r:embed="rId1"/>
          <a:srcRect l="30118" t="25501" r="29128" b="40271"/>
          <a:stretch>
            <a:fillRect/>
          </a:stretch>
        </p:blipFill>
        <p:spPr>
          <a:xfrm>
            <a:off x="611187" y="1628774"/>
            <a:ext cx="7777163" cy="4083052"/>
          </a:xfrm>
          <a:prstGeom prst="rect"/>
          <a:ln w="12700">
            <a:miter lim="400000"/>
          </a:ln>
        </p:spPr>
      </p:pic>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87" name=""/>
        <p:cNvGrpSpPr/>
        <p:nvPr/>
      </p:nvGrpSpPr>
      <p:grpSpPr>
        <a:xfrm>
          <a:off x="0" y="0"/>
          <a:ext cx="0" cy="0"/>
          <a:chOff x="0" y="0"/>
          <a:chExt cx="0" cy="0"/>
        </a:xfrm>
      </p:grpSpPr>
      <p:sp>
        <p:nvSpPr>
          <p:cNvPr id="104864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品牌识别的内容 </a:t>
            </a:r>
          </a:p>
        </p:txBody>
      </p:sp>
      <p:sp>
        <p:nvSpPr>
          <p:cNvPr id="1048643" name="Rectangle 4"/>
          <p:cNvSpPr/>
          <p:nvPr>
            <p:ph type="body" sz="half" idx="1"/>
          </p:nvPr>
        </p:nvSpPr>
        <p:spPr>
          <a:xfrm>
            <a:off x="457200" y="1600200"/>
            <a:ext cx="4038600" cy="4525963"/>
          </a:xfrm>
          <a:prstGeom prst="rect"/>
        </p:spPr>
        <p:txBody>
          <a:bodyPr/>
          <a:p>
            <a:pPr indent="-294894" marL="294894">
              <a:lnSpc>
                <a:spcPct val="90000"/>
              </a:lnSpc>
              <a:spcBef>
                <a:spcPts val="400"/>
              </a:spcBef>
              <a:defRPr sz="1720"/>
            </a:pPr>
            <a:r>
              <a:rPr>
                <a:latin typeface="宋体"/>
                <a:ea typeface="宋体"/>
                <a:cs typeface="宋体"/>
                <a:sym typeface="宋体"/>
              </a:rPr>
              <a:t>产品角度</a:t>
            </a:r>
          </a:p>
          <a:p>
            <a:pPr indent="-245745" lvl="1" marL="638937">
              <a:lnSpc>
                <a:spcPct val="90000"/>
              </a:lnSpc>
              <a:spcBef>
                <a:spcPts val="300"/>
              </a:spcBef>
              <a:defRPr sz="1634"/>
            </a:pPr>
            <a:r>
              <a:rPr>
                <a:latin typeface="宋体"/>
                <a:ea typeface="宋体"/>
                <a:cs typeface="宋体"/>
                <a:sym typeface="宋体"/>
              </a:rPr>
              <a:t>产品范围 </a:t>
            </a:r>
          </a:p>
          <a:p>
            <a:pPr indent="-245745" lvl="1" marL="638937">
              <a:lnSpc>
                <a:spcPct val="90000"/>
              </a:lnSpc>
              <a:spcBef>
                <a:spcPts val="300"/>
              </a:spcBef>
              <a:defRPr sz="1634"/>
            </a:pPr>
            <a:r>
              <a:rPr>
                <a:latin typeface="宋体"/>
                <a:ea typeface="宋体"/>
                <a:cs typeface="宋体"/>
                <a:sym typeface="宋体"/>
              </a:rPr>
              <a:t>产品属性</a:t>
            </a:r>
          </a:p>
          <a:p>
            <a:pPr indent="-245745" lvl="1" marL="638937">
              <a:lnSpc>
                <a:spcPct val="90000"/>
              </a:lnSpc>
              <a:spcBef>
                <a:spcPts val="300"/>
              </a:spcBef>
              <a:defRPr sz="1634"/>
            </a:pPr>
            <a:r>
              <a:rPr>
                <a:latin typeface="宋体"/>
                <a:ea typeface="宋体"/>
                <a:cs typeface="宋体"/>
                <a:sym typeface="宋体"/>
              </a:rPr>
              <a:t>品质</a:t>
            </a:r>
            <a:r>
              <a:t>/</a:t>
            </a:r>
            <a:r>
              <a:rPr>
                <a:latin typeface="宋体"/>
                <a:ea typeface="宋体"/>
                <a:cs typeface="宋体"/>
                <a:sym typeface="宋体"/>
              </a:rPr>
              <a:t>价值</a:t>
            </a:r>
          </a:p>
          <a:p>
            <a:pPr indent="-245745" lvl="1" marL="638937">
              <a:lnSpc>
                <a:spcPct val="90000"/>
              </a:lnSpc>
              <a:spcBef>
                <a:spcPts val="300"/>
              </a:spcBef>
              <a:defRPr sz="1634"/>
            </a:pPr>
            <a:r>
              <a:rPr>
                <a:latin typeface="宋体"/>
                <a:ea typeface="宋体"/>
                <a:cs typeface="宋体"/>
                <a:sym typeface="宋体"/>
              </a:rPr>
              <a:t>用途</a:t>
            </a:r>
          </a:p>
          <a:p>
            <a:pPr indent="-245745" lvl="1" marL="638937">
              <a:lnSpc>
                <a:spcPct val="90000"/>
              </a:lnSpc>
              <a:spcBef>
                <a:spcPts val="300"/>
              </a:spcBef>
              <a:defRPr sz="1634"/>
            </a:pPr>
            <a:r>
              <a:rPr>
                <a:latin typeface="宋体"/>
                <a:ea typeface="宋体"/>
                <a:cs typeface="宋体"/>
                <a:sym typeface="宋体"/>
              </a:rPr>
              <a:t>使用者</a:t>
            </a:r>
          </a:p>
          <a:p>
            <a:pPr indent="-245745" lvl="1" marL="638937">
              <a:lnSpc>
                <a:spcPct val="90000"/>
              </a:lnSpc>
              <a:spcBef>
                <a:spcPts val="300"/>
              </a:spcBef>
              <a:defRPr sz="1634"/>
            </a:pPr>
            <a:r>
              <a:rPr>
                <a:latin typeface="宋体"/>
                <a:ea typeface="宋体"/>
                <a:cs typeface="宋体"/>
                <a:sym typeface="宋体"/>
              </a:rPr>
              <a:t>原产地</a:t>
            </a:r>
          </a:p>
          <a:p>
            <a:pPr indent="-294894" marL="294894">
              <a:lnSpc>
                <a:spcPct val="90000"/>
              </a:lnSpc>
              <a:spcBef>
                <a:spcPts val="400"/>
              </a:spcBef>
              <a:defRPr sz="1720"/>
            </a:pPr>
            <a:r>
              <a:rPr>
                <a:latin typeface="宋体"/>
                <a:ea typeface="宋体"/>
                <a:cs typeface="宋体"/>
                <a:sym typeface="宋体"/>
              </a:rPr>
              <a:t>组织角度</a:t>
            </a:r>
          </a:p>
          <a:p>
            <a:pPr indent="-245745" lvl="1" marL="638937">
              <a:lnSpc>
                <a:spcPct val="90000"/>
              </a:lnSpc>
              <a:spcBef>
                <a:spcPts val="300"/>
              </a:spcBef>
              <a:defRPr sz="1634"/>
            </a:pPr>
            <a:r>
              <a:rPr>
                <a:latin typeface="宋体"/>
                <a:ea typeface="宋体"/>
                <a:cs typeface="宋体"/>
                <a:sym typeface="宋体"/>
              </a:rPr>
              <a:t>社会或公众导向</a:t>
            </a:r>
          </a:p>
          <a:p>
            <a:pPr indent="-245745" lvl="1" marL="638937">
              <a:lnSpc>
                <a:spcPct val="90000"/>
              </a:lnSpc>
              <a:spcBef>
                <a:spcPts val="300"/>
              </a:spcBef>
              <a:defRPr sz="1634"/>
            </a:pPr>
            <a:r>
              <a:rPr>
                <a:latin typeface="宋体"/>
                <a:ea typeface="宋体"/>
                <a:cs typeface="宋体"/>
                <a:sym typeface="宋体"/>
              </a:rPr>
              <a:t>认知品质</a:t>
            </a:r>
          </a:p>
          <a:p>
            <a:pPr indent="-245745" lvl="1" marL="638937">
              <a:lnSpc>
                <a:spcPct val="90000"/>
              </a:lnSpc>
              <a:spcBef>
                <a:spcPts val="300"/>
              </a:spcBef>
              <a:defRPr sz="1634"/>
            </a:pPr>
            <a:r>
              <a:rPr>
                <a:latin typeface="宋体"/>
                <a:ea typeface="宋体"/>
                <a:cs typeface="宋体"/>
                <a:sym typeface="宋体"/>
              </a:rPr>
              <a:t>创新</a:t>
            </a:r>
          </a:p>
          <a:p>
            <a:pPr indent="-245745" lvl="1" marL="638937">
              <a:lnSpc>
                <a:spcPct val="90000"/>
              </a:lnSpc>
              <a:spcBef>
                <a:spcPts val="300"/>
              </a:spcBef>
              <a:defRPr sz="1634"/>
            </a:pPr>
            <a:r>
              <a:rPr>
                <a:latin typeface="宋体"/>
                <a:ea typeface="宋体"/>
                <a:cs typeface="宋体"/>
                <a:sym typeface="宋体"/>
              </a:rPr>
              <a:t>为顾客着想</a:t>
            </a:r>
          </a:p>
          <a:p>
            <a:pPr indent="-245745" lvl="1" marL="638937">
              <a:lnSpc>
                <a:spcPct val="90000"/>
              </a:lnSpc>
              <a:spcBef>
                <a:spcPts val="300"/>
              </a:spcBef>
              <a:defRPr sz="1634"/>
            </a:pPr>
            <a:r>
              <a:rPr>
                <a:latin typeface="宋体"/>
                <a:ea typeface="宋体"/>
                <a:cs typeface="宋体"/>
                <a:sym typeface="宋体"/>
              </a:rPr>
              <a:t>存在与成功</a:t>
            </a:r>
          </a:p>
          <a:p>
            <a:pPr indent="-245745" lvl="1" marL="638937">
              <a:lnSpc>
                <a:spcPct val="90000"/>
              </a:lnSpc>
              <a:spcBef>
                <a:spcPts val="300"/>
              </a:spcBef>
              <a:defRPr sz="1634"/>
            </a:pPr>
            <a:r>
              <a:rPr>
                <a:latin typeface="宋体"/>
                <a:ea typeface="宋体"/>
                <a:cs typeface="宋体"/>
                <a:sym typeface="宋体"/>
              </a:rPr>
              <a:t>本土化与全球化</a:t>
            </a:r>
          </a:p>
        </p:txBody>
      </p:sp>
      <p:sp>
        <p:nvSpPr>
          <p:cNvPr id="1048644" name="Rectangle 5"/>
          <p:cNvSpPr/>
          <p:nvPr/>
        </p:nvSpPr>
        <p:spPr>
          <a:xfrm>
            <a:off x="4648200" y="1600200"/>
            <a:ext cx="4038600" cy="4525963"/>
          </a:xfrm>
          <a:prstGeom prst="rect"/>
          <a:ln w="12700">
            <a:miter lim="400000"/>
          </a:ln>
        </p:spPr>
        <p:txBody>
          <a:bodyPr lIns="45719" rIns="45719">
            <a:normAutofit fontScale="100000" lnSpcReduction="0"/>
          </a:bodyPr>
          <a:p>
            <a:pPr indent="-342900" marL="342900">
              <a:lnSpc>
                <a:spcPct val="90000"/>
              </a:lnSpc>
              <a:spcBef>
                <a:spcPts val="400"/>
              </a:spcBef>
              <a:buSzPct val="100000"/>
              <a:buFont typeface="Arial"/>
              <a:buChar char="•"/>
              <a:defRPr sz="2000"/>
            </a:pPr>
            <a:r>
              <a:rPr>
                <a:latin typeface="宋体"/>
                <a:ea typeface="宋体"/>
                <a:cs typeface="宋体"/>
                <a:sym typeface="宋体"/>
              </a:rPr>
              <a:t>个人角度</a:t>
            </a:r>
          </a:p>
          <a:p>
            <a:pPr indent="-285750" lvl="1" marL="742950">
              <a:lnSpc>
                <a:spcPct val="90000"/>
              </a:lnSpc>
              <a:spcBef>
                <a:spcPts val="400"/>
              </a:spcBef>
              <a:buSzPct val="100000"/>
              <a:buFont typeface="Arial"/>
              <a:buChar char="–"/>
              <a:defRPr sz="1900"/>
            </a:pPr>
            <a:r>
              <a:rPr>
                <a:latin typeface="宋体"/>
                <a:ea typeface="宋体"/>
                <a:cs typeface="宋体"/>
                <a:sym typeface="宋体"/>
              </a:rPr>
              <a:t>品牌个性</a:t>
            </a:r>
          </a:p>
          <a:p>
            <a:pPr indent="-228600" lvl="2" marL="1143000">
              <a:lnSpc>
                <a:spcPct val="90000"/>
              </a:lnSpc>
              <a:spcBef>
                <a:spcPts val="400"/>
              </a:spcBef>
              <a:buSzPct val="100000"/>
              <a:buFont typeface="Arial"/>
              <a:buChar char="•"/>
              <a:defRPr sz="1700"/>
            </a:pPr>
            <a:r>
              <a:rPr>
                <a:latin typeface="宋体"/>
                <a:ea typeface="宋体"/>
                <a:cs typeface="宋体"/>
                <a:sym typeface="宋体"/>
              </a:rPr>
              <a:t>品牌原型</a:t>
            </a:r>
          </a:p>
          <a:p>
            <a:pPr indent="-285750" lvl="1" marL="742950">
              <a:lnSpc>
                <a:spcPct val="90000"/>
              </a:lnSpc>
              <a:spcBef>
                <a:spcPts val="400"/>
              </a:spcBef>
              <a:buSzPct val="100000"/>
              <a:buFont typeface="Arial"/>
              <a:buChar char="–"/>
              <a:defRPr sz="1900"/>
            </a:pPr>
            <a:r>
              <a:rPr>
                <a:latin typeface="宋体"/>
                <a:ea typeface="宋体"/>
                <a:cs typeface="宋体"/>
                <a:sym typeface="宋体"/>
              </a:rPr>
              <a:t>品牌关系</a:t>
            </a:r>
          </a:p>
          <a:p>
            <a:pPr indent="-342900" marL="342900">
              <a:lnSpc>
                <a:spcPct val="90000"/>
              </a:lnSpc>
              <a:spcBef>
                <a:spcPts val="400"/>
              </a:spcBef>
              <a:buSzPct val="100000"/>
              <a:buFont typeface="Arial"/>
              <a:buChar char="•"/>
              <a:defRPr sz="2000"/>
            </a:pPr>
            <a:r>
              <a:rPr>
                <a:latin typeface="宋体"/>
                <a:ea typeface="宋体"/>
                <a:cs typeface="宋体"/>
                <a:sym typeface="宋体"/>
              </a:rPr>
              <a:t>符号角度</a:t>
            </a:r>
          </a:p>
          <a:p>
            <a:pPr indent="-285750" lvl="1" marL="742950">
              <a:lnSpc>
                <a:spcPct val="90000"/>
              </a:lnSpc>
              <a:spcBef>
                <a:spcPts val="400"/>
              </a:spcBef>
              <a:buSzPct val="100000"/>
              <a:buFont typeface="Arial"/>
              <a:buChar char="–"/>
              <a:defRPr sz="1900"/>
            </a:pPr>
            <a:r>
              <a:rPr>
                <a:latin typeface="宋体"/>
                <a:ea typeface="宋体"/>
                <a:cs typeface="宋体"/>
                <a:sym typeface="宋体"/>
              </a:rPr>
              <a:t>品牌名称、品牌标志、品牌口号、品牌音乐、品牌虚拟代言人、品牌外观、品牌传奇  </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88" name=""/>
        <p:cNvGrpSpPr/>
        <p:nvPr/>
      </p:nvGrpSpPr>
      <p:grpSpPr>
        <a:xfrm>
          <a:off x="0" y="0"/>
          <a:ext cx="0" cy="0"/>
          <a:chOff x="0" y="0"/>
          <a:chExt cx="0" cy="0"/>
        </a:xfrm>
      </p:grpSpPr>
      <p:sp>
        <p:nvSpPr>
          <p:cNvPr id="104864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品牌识别策划过程 </a:t>
            </a:r>
          </a:p>
        </p:txBody>
      </p:sp>
      <p:sp>
        <p:nvSpPr>
          <p:cNvPr id="1048646" name="Rectangle 3"/>
          <p:cNvSpPr/>
          <p:nvPr>
            <p:ph type="body" idx="1"/>
          </p:nvPr>
        </p:nvSpPr>
        <p:spPr>
          <a:xfrm>
            <a:off x="457200" y="1600200"/>
            <a:ext cx="8229600" cy="4525963"/>
          </a:xfrm>
          <a:prstGeom prst="rect"/>
        </p:spPr>
        <p:txBody>
          <a:bodyPr/>
          <a:p>
            <a:pPr indent="-329184" marL="329184">
              <a:lnSpc>
                <a:spcPct val="90000"/>
              </a:lnSpc>
              <a:spcBef>
                <a:spcPts val="400"/>
              </a:spcBef>
              <a:defRPr sz="1919"/>
            </a:pPr>
            <a:r>
              <a:rPr>
                <a:latin typeface="宋体"/>
                <a:ea typeface="宋体"/>
                <a:cs typeface="宋体"/>
                <a:sym typeface="宋体"/>
              </a:rPr>
              <a:t>战略品牌分析 </a:t>
            </a:r>
          </a:p>
          <a:p>
            <a:pPr indent="-274320" lvl="1" marL="713231">
              <a:lnSpc>
                <a:spcPct val="90000"/>
              </a:lnSpc>
              <a:spcBef>
                <a:spcPts val="400"/>
              </a:spcBef>
              <a:defRPr sz="1727"/>
            </a:pPr>
            <a:r>
              <a:rPr>
                <a:latin typeface="宋体"/>
                <a:ea typeface="宋体"/>
                <a:cs typeface="宋体"/>
                <a:sym typeface="宋体"/>
              </a:rPr>
              <a:t>包括消费者分析、竞争者分析、自我分析 </a:t>
            </a:r>
          </a:p>
          <a:p>
            <a:pPr indent="-329184" marL="329184">
              <a:lnSpc>
                <a:spcPct val="90000"/>
              </a:lnSpc>
              <a:spcBef>
                <a:spcPts val="400"/>
              </a:spcBef>
              <a:defRPr sz="1919"/>
            </a:pPr>
            <a:r>
              <a:rPr>
                <a:latin typeface="宋体"/>
                <a:ea typeface="宋体"/>
                <a:cs typeface="宋体"/>
                <a:sym typeface="宋体"/>
              </a:rPr>
              <a:t>品牌识别系统 </a:t>
            </a:r>
          </a:p>
          <a:p>
            <a:pPr indent="-274320" lvl="1" marL="713231">
              <a:lnSpc>
                <a:spcPct val="90000"/>
              </a:lnSpc>
              <a:spcBef>
                <a:spcPts val="400"/>
              </a:spcBef>
              <a:defRPr sz="1727"/>
            </a:pPr>
            <a:r>
              <a:rPr>
                <a:latin typeface="宋体"/>
                <a:ea typeface="宋体"/>
                <a:cs typeface="宋体"/>
                <a:sym typeface="宋体"/>
              </a:rPr>
              <a:t>品牌识别：品牌精髓、核心识别、延伸识别</a:t>
            </a:r>
          </a:p>
          <a:p>
            <a:pPr indent="-274320" lvl="1" marL="713231">
              <a:lnSpc>
                <a:spcPct val="90000"/>
              </a:lnSpc>
              <a:spcBef>
                <a:spcPts val="400"/>
              </a:spcBef>
              <a:defRPr sz="1727"/>
            </a:pPr>
            <a:r>
              <a:rPr>
                <a:latin typeface="宋体"/>
                <a:ea typeface="宋体"/>
                <a:cs typeface="宋体"/>
                <a:sym typeface="宋体"/>
              </a:rPr>
              <a:t>价值取向：功能性价值、情感性价值和自我表现价值 </a:t>
            </a:r>
          </a:p>
          <a:p>
            <a:pPr indent="-274320" lvl="1" marL="713231">
              <a:lnSpc>
                <a:spcPct val="90000"/>
              </a:lnSpc>
              <a:spcBef>
                <a:spcPts val="400"/>
              </a:spcBef>
              <a:defRPr sz="1727"/>
            </a:pPr>
            <a:r>
              <a:rPr>
                <a:latin typeface="宋体"/>
                <a:ea typeface="宋体"/>
                <a:cs typeface="宋体"/>
                <a:sym typeface="宋体"/>
              </a:rPr>
              <a:t>可信度：品牌还具有为旗下其它产品和品牌提供担保的功能</a:t>
            </a:r>
          </a:p>
          <a:p>
            <a:pPr indent="-274320" lvl="1" marL="713231">
              <a:lnSpc>
                <a:spcPct val="90000"/>
              </a:lnSpc>
              <a:spcBef>
                <a:spcPts val="400"/>
              </a:spcBef>
              <a:defRPr sz="1727"/>
            </a:pPr>
            <a:r>
              <a:rPr>
                <a:latin typeface="宋体"/>
                <a:ea typeface="宋体"/>
                <a:cs typeface="宋体"/>
                <a:sym typeface="宋体"/>
              </a:rPr>
              <a:t>品牌与消费者关系 </a:t>
            </a:r>
          </a:p>
          <a:p>
            <a:pPr indent="-329184" marL="329184">
              <a:lnSpc>
                <a:spcPct val="90000"/>
              </a:lnSpc>
              <a:spcBef>
                <a:spcPts val="400"/>
              </a:spcBef>
              <a:defRPr sz="1919"/>
            </a:pPr>
            <a:r>
              <a:rPr>
                <a:latin typeface="宋体"/>
                <a:ea typeface="宋体"/>
                <a:cs typeface="宋体"/>
                <a:sym typeface="宋体"/>
              </a:rPr>
              <a:t>品牌识别实施系统 </a:t>
            </a:r>
          </a:p>
          <a:p>
            <a:pPr indent="-274320" lvl="1" marL="713231">
              <a:lnSpc>
                <a:spcPct val="90000"/>
              </a:lnSpc>
              <a:spcBef>
                <a:spcPts val="400"/>
              </a:spcBef>
              <a:defRPr sz="1727"/>
            </a:pPr>
            <a:r>
              <a:rPr>
                <a:latin typeface="宋体"/>
                <a:ea typeface="宋体"/>
                <a:cs typeface="宋体"/>
                <a:sym typeface="宋体"/>
              </a:rPr>
              <a:t>品牌识别的诠释：品牌识别的先后顺序；品牌识别支持活动的审核 ；品牌识别角色模式；视觉识别的制定 </a:t>
            </a:r>
          </a:p>
          <a:p>
            <a:pPr indent="-274320" lvl="1" marL="713231">
              <a:lnSpc>
                <a:spcPct val="90000"/>
              </a:lnSpc>
              <a:spcBef>
                <a:spcPts val="400"/>
              </a:spcBef>
              <a:defRPr sz="1727"/>
            </a:pPr>
            <a:r>
              <a:rPr>
                <a:latin typeface="宋体"/>
                <a:ea typeface="宋体"/>
                <a:cs typeface="宋体"/>
                <a:sym typeface="宋体"/>
              </a:rPr>
              <a:t>品牌定位</a:t>
            </a:r>
          </a:p>
          <a:p>
            <a:pPr indent="-274320" lvl="1" marL="713231">
              <a:lnSpc>
                <a:spcPct val="90000"/>
              </a:lnSpc>
              <a:spcBef>
                <a:spcPts val="400"/>
              </a:spcBef>
              <a:defRPr sz="1727"/>
            </a:pPr>
            <a:r>
              <a:rPr>
                <a:latin typeface="宋体"/>
                <a:ea typeface="宋体"/>
                <a:cs typeface="宋体"/>
                <a:sym typeface="宋体"/>
              </a:rPr>
              <a:t>品牌创建活动</a:t>
            </a:r>
          </a:p>
          <a:p>
            <a:pPr indent="-274320" lvl="1" marL="713231">
              <a:lnSpc>
                <a:spcPct val="90000"/>
              </a:lnSpc>
              <a:spcBef>
                <a:spcPts val="400"/>
              </a:spcBef>
              <a:defRPr sz="1727"/>
            </a:pPr>
            <a:r>
              <a:rPr>
                <a:latin typeface="宋体"/>
                <a:ea typeface="宋体"/>
                <a:cs typeface="宋体"/>
                <a:sym typeface="宋体"/>
              </a:rPr>
              <a:t>效果跟踪 </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89" name=""/>
        <p:cNvGrpSpPr/>
        <p:nvPr/>
      </p:nvGrpSpPr>
      <p:grpSpPr>
        <a:xfrm>
          <a:off x="0" y="0"/>
          <a:ext cx="0" cy="0"/>
          <a:chOff x="0" y="0"/>
          <a:chExt cx="0" cy="0"/>
        </a:xfrm>
      </p:grpSpPr>
      <p:sp>
        <p:nvSpPr>
          <p:cNvPr id="1048647" name="Rectangle 2"/>
          <p:cNvSpPr/>
          <p:nvPr>
            <p:ph type="title"/>
          </p:nvPr>
        </p:nvSpPr>
        <p:spPr>
          <a:prstGeom prst="rect"/>
        </p:spPr>
        <p:txBody>
          <a:bodyPr/>
          <a:p>
            <a:r>
              <a:t>2</a:t>
            </a:r>
            <a:r>
              <a:rPr>
                <a:latin typeface="宋体"/>
                <a:ea typeface="宋体"/>
                <a:cs typeface="宋体"/>
                <a:sym typeface="宋体"/>
              </a:rPr>
              <a:t>、品牌符号</a:t>
            </a:r>
          </a:p>
        </p:txBody>
      </p:sp>
      <p:sp>
        <p:nvSpPr>
          <p:cNvPr id="1048648" name="Rectangle 3"/>
          <p:cNvSpPr/>
          <p:nvPr>
            <p:ph type="body" sz="half" idx="1"/>
          </p:nvPr>
        </p:nvSpPr>
        <p:spPr>
          <a:xfrm>
            <a:off x="457200" y="1600200"/>
            <a:ext cx="4038600" cy="4525963"/>
          </a:xfrm>
          <a:prstGeom prst="rect"/>
        </p:spPr>
        <p:txBody>
          <a:bodyPr/>
          <a:p>
            <a:pPr>
              <a:spcBef>
                <a:spcPts val="800"/>
              </a:spcBef>
              <a:defRPr sz="3600"/>
            </a:pPr>
            <a:r>
              <a:rPr>
                <a:latin typeface="宋体"/>
                <a:ea typeface="宋体"/>
                <a:cs typeface="宋体"/>
                <a:sym typeface="宋体"/>
              </a:rPr>
              <a:t>必备符号</a:t>
            </a:r>
          </a:p>
          <a:p>
            <a:pPr indent="-285750" lvl="1" marL="742950">
              <a:spcBef>
                <a:spcPts val="700"/>
              </a:spcBef>
              <a:defRPr sz="3200"/>
            </a:pPr>
            <a:r>
              <a:rPr>
                <a:latin typeface="宋体"/>
                <a:ea typeface="宋体"/>
                <a:cs typeface="宋体"/>
                <a:sym typeface="宋体"/>
              </a:rPr>
              <a:t>品牌名称</a:t>
            </a:r>
          </a:p>
          <a:p>
            <a:pPr indent="-285750" lvl="1" marL="742950">
              <a:spcBef>
                <a:spcPts val="700"/>
              </a:spcBef>
              <a:defRPr sz="3200"/>
            </a:pPr>
            <a:r>
              <a:rPr>
                <a:latin typeface="宋体"/>
                <a:ea typeface="宋体"/>
                <a:cs typeface="宋体"/>
                <a:sym typeface="宋体"/>
              </a:rPr>
              <a:t>品牌标志</a:t>
            </a:r>
          </a:p>
        </p:txBody>
      </p:sp>
      <p:sp>
        <p:nvSpPr>
          <p:cNvPr id="1048649"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spcBef>
                <a:spcPts val="800"/>
              </a:spcBef>
              <a:buSzPct val="100000"/>
              <a:buFont typeface="Arial"/>
              <a:buChar char="•"/>
              <a:defRPr sz="3600"/>
            </a:pPr>
            <a:r>
              <a:rPr>
                <a:latin typeface="宋体"/>
                <a:ea typeface="宋体"/>
                <a:cs typeface="宋体"/>
                <a:sym typeface="宋体"/>
              </a:rPr>
              <a:t>可选符号</a:t>
            </a:r>
          </a:p>
          <a:p>
            <a:pPr indent="-285750" lvl="1" marL="742950">
              <a:spcBef>
                <a:spcPts val="700"/>
              </a:spcBef>
              <a:buSzPct val="100000"/>
              <a:buFont typeface="Arial"/>
              <a:buChar char="–"/>
              <a:defRPr sz="3200"/>
            </a:pPr>
            <a:r>
              <a:rPr>
                <a:latin typeface="宋体"/>
                <a:ea typeface="宋体"/>
                <a:cs typeface="宋体"/>
                <a:sym typeface="宋体"/>
              </a:rPr>
              <a:t>品牌口号</a:t>
            </a:r>
          </a:p>
          <a:p>
            <a:pPr indent="-285750" lvl="1" marL="742950">
              <a:spcBef>
                <a:spcPts val="700"/>
              </a:spcBef>
              <a:buSzPct val="100000"/>
              <a:buFont typeface="Arial"/>
              <a:buChar char="–"/>
              <a:defRPr sz="3200"/>
            </a:pPr>
            <a:r>
              <a:rPr>
                <a:latin typeface="宋体"/>
                <a:ea typeface="宋体"/>
                <a:cs typeface="宋体"/>
                <a:sym typeface="宋体"/>
              </a:rPr>
              <a:t>品牌角色</a:t>
            </a:r>
          </a:p>
          <a:p>
            <a:pPr indent="-285750" lvl="1" marL="742950">
              <a:spcBef>
                <a:spcPts val="700"/>
              </a:spcBef>
              <a:buSzPct val="100000"/>
              <a:buFont typeface="Arial"/>
              <a:buChar char="–"/>
              <a:defRPr sz="3200"/>
            </a:pPr>
            <a:r>
              <a:rPr>
                <a:latin typeface="宋体"/>
                <a:ea typeface="宋体"/>
                <a:cs typeface="宋体"/>
                <a:sym typeface="宋体"/>
              </a:rPr>
              <a:t>品牌传奇</a:t>
            </a:r>
          </a:p>
          <a:p>
            <a:pPr indent="-285750" lvl="1" marL="742950">
              <a:spcBef>
                <a:spcPts val="700"/>
              </a:spcBef>
              <a:buSzPct val="100000"/>
              <a:buFont typeface="Arial"/>
              <a:buChar char="–"/>
              <a:defRPr sz="3200"/>
            </a:pPr>
            <a:r>
              <a:rPr>
                <a:latin typeface="宋体"/>
                <a:ea typeface="宋体"/>
                <a:cs typeface="宋体"/>
                <a:sym typeface="宋体"/>
              </a:rPr>
              <a:t>品牌音乐</a:t>
            </a:r>
          </a:p>
          <a:p>
            <a:pPr indent="-285750" lvl="1" marL="742950">
              <a:spcBef>
                <a:spcPts val="700"/>
              </a:spcBef>
              <a:buSzPct val="100000"/>
              <a:buFont typeface="Arial"/>
              <a:buChar char="–"/>
              <a:defRPr sz="3200"/>
            </a:pPr>
            <a:r>
              <a:rPr>
                <a:latin typeface="宋体"/>
                <a:ea typeface="宋体"/>
                <a:cs typeface="宋体"/>
                <a:sym typeface="宋体"/>
              </a:rPr>
              <a:t>产品外观</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90" name=""/>
        <p:cNvGrpSpPr/>
        <p:nvPr/>
      </p:nvGrpSpPr>
      <p:grpSpPr>
        <a:xfrm>
          <a:off x="0" y="0"/>
          <a:ext cx="0" cy="0"/>
          <a:chOff x="0" y="0"/>
          <a:chExt cx="0" cy="0"/>
        </a:xfrm>
      </p:grpSpPr>
      <p:sp>
        <p:nvSpPr>
          <p:cNvPr id="104865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品牌符号设计的原则 </a:t>
            </a:r>
          </a:p>
        </p:txBody>
      </p:sp>
      <p:pic>
        <p:nvPicPr>
          <p:cNvPr id="2097155" name="Picture 4" descr="Picture 4"/>
          <p:cNvPicPr>
            <a:picLocks noChangeAspect="1"/>
          </p:cNvPicPr>
          <p:nvPr/>
        </p:nvPicPr>
        <p:blipFill>
          <a:blip xmlns:r="http://schemas.openxmlformats.org/officeDocument/2006/relationships" r:embed="rId1"/>
          <a:srcRect l="18607" t="20792" r="22630" b="35749"/>
          <a:stretch>
            <a:fillRect/>
          </a:stretch>
        </p:blipFill>
        <p:spPr>
          <a:xfrm>
            <a:off x="250824" y="1844674"/>
            <a:ext cx="8496302" cy="3927477"/>
          </a:xfrm>
          <a:prstGeom prst="rect"/>
          <a:ln w="12700">
            <a:miter lim="400000"/>
          </a:ln>
        </p:spPr>
      </p:pic>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92" name=""/>
        <p:cNvGrpSpPr/>
        <p:nvPr/>
      </p:nvGrpSpPr>
      <p:grpSpPr>
        <a:xfrm>
          <a:off x="0" y="0"/>
          <a:ext cx="0" cy="0"/>
          <a:chOff x="0" y="0"/>
          <a:chExt cx="0" cy="0"/>
        </a:xfrm>
      </p:grpSpPr>
      <p:sp>
        <p:nvSpPr>
          <p:cNvPr id="1048652" name="Rectangle 2"/>
          <p:cNvSpPr/>
          <p:nvPr>
            <p:ph type="title" idx="4294967295"/>
          </p:nvPr>
        </p:nvSpPr>
        <p:spPr>
          <a:xfrm>
            <a:off x="468313" y="476250"/>
            <a:ext cx="8370886" cy="685800"/>
          </a:xfrm>
          <a:prstGeom prst="rect"/>
        </p:spPr>
        <p:txBody>
          <a:bodyPr/>
          <a:lstStyle>
            <a:lvl1pPr defTabSz="694944">
              <a:defRPr sz="3343">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品牌命名的原则</a:t>
            </a:r>
          </a:p>
        </p:txBody>
      </p:sp>
      <p:graphicFrame>
        <p:nvGraphicFramePr>
          <p:cNvPr id="4194304" name="Group 51"/>
          <p:cNvGraphicFramePr>
            <a:graphicFrameLocks/>
          </p:cNvGraphicFramePr>
          <p:nvPr/>
        </p:nvGraphicFramePr>
        <p:xfrm>
          <a:off x="468312" y="1557337"/>
          <a:ext cx="8207376" cy="4711701"/>
        </p:xfrm>
        <a:graphic>
          <a:graphicData uri="http://schemas.openxmlformats.org/drawingml/2006/table">
            <a:tbl>
              <a:tblPr rtl="0" firstRow="0" firstCol="0" lastRow="0" lastCol="0" bandRow="0" bandCol="0">
                <a:tableStyleId>{4C3C2611-4C71-4FC5-86AE-919BDF0F9419}</a:tableStyleId>
              </a:tblPr>
              <a:tblGrid>
                <a:gridCol w="2159000"/>
                <a:gridCol w="6048375"/>
              </a:tblGrid>
              <a:tr h="1582738">
                <a:tc>
                  <a:txBody>
                    <a:bodyPr/>
                    <a:p>
                      <a:pPr algn="ctr">
                        <a:spcBef>
                          <a:spcPts val="600"/>
                        </a:spcBef>
                        <a:defRPr sz="2800">
                          <a:latin typeface="Arial"/>
                          <a:ea typeface="Arial"/>
                          <a:cs typeface="Arial"/>
                          <a:sym typeface="Arial"/>
                        </a:defRPr>
                      </a:pPr>
                      <a:r>
                        <a:rPr>
                          <a:latin typeface="宋体"/>
                          <a:ea typeface="宋体"/>
                          <a:cs typeface="宋体"/>
                          <a:sym typeface="宋体"/>
                        </a:rPr>
                        <a:t>营销层面</a:t>
                      </a:r>
                    </a:p>
                  </a:txBody>
                  <a:tcPr marL="45720" marR="45720" marT="45720" marB="45720" anchor="t" anchorCtr="0" horzOverflow="overflow">
                    <a:lnL w="28575">
                      <a:solidFill>
                        <a:srgbClr val="000000"/>
                      </a:solidFill>
                      <a:miter/>
                    </a:lnL>
                    <a:lnR w="12700">
                      <a:solidFill>
                        <a:srgbClr val="000000"/>
                      </a:solidFill>
                      <a:miter/>
                    </a:lnR>
                    <a:lnT w="28575">
                      <a:solidFill>
                        <a:srgbClr val="000000"/>
                      </a:solidFill>
                      <a:miter/>
                    </a:lnT>
                    <a:lnB w="12700">
                      <a:solidFill>
                        <a:srgbClr val="000000"/>
                      </a:solidFill>
                      <a:miter/>
                    </a:lnB>
                    <a:solidFill>
                      <a:srgbClr val="FFFFCC"/>
                    </a:solidFill>
                  </a:tcPr>
                </a:tc>
                <a:tc>
                  <a:txBody>
                    <a:bodyPr/>
                    <a:p>
                      <a:pPr algn="l">
                        <a:spcBef>
                          <a:spcPts val="600"/>
                        </a:spcBef>
                        <a:buClr>
                          <a:schemeClr val="accent1"/>
                        </a:buClr>
                        <a:buSzPct val="100000"/>
                        <a:buChar char="●"/>
                        <a:defRPr sz="2800">
                          <a:latin typeface="Arial"/>
                          <a:ea typeface="Arial"/>
                          <a:cs typeface="Arial"/>
                          <a:sym typeface="Arial"/>
                        </a:defRPr>
                      </a:pPr>
                      <a:r>
                        <a:rPr>
                          <a:latin typeface="宋体"/>
                          <a:ea typeface="宋体"/>
                          <a:cs typeface="宋体"/>
                          <a:sym typeface="宋体"/>
                        </a:rPr>
                        <a:t>品牌名称暗示产品特征 </a:t>
                      </a:r>
                    </a:p>
                    <a:p>
                      <a:pPr algn="l">
                        <a:spcBef>
                          <a:spcPts val="600"/>
                        </a:spcBef>
                        <a:buClr>
                          <a:schemeClr val="accent1"/>
                        </a:buClr>
                        <a:buSzPct val="100000"/>
                        <a:buChar char="●"/>
                        <a:defRPr sz="2800">
                          <a:latin typeface="Arial"/>
                          <a:ea typeface="Arial"/>
                          <a:cs typeface="Arial"/>
                          <a:sym typeface="Arial"/>
                        </a:defRPr>
                      </a:pPr>
                      <a:r>
                        <a:rPr>
                          <a:latin typeface="宋体"/>
                          <a:ea typeface="宋体"/>
                          <a:cs typeface="宋体"/>
                          <a:sym typeface="宋体"/>
                        </a:rPr>
                        <a:t>品牌名称具有广告的作用</a:t>
                      </a:r>
                    </a:p>
                    <a:p>
                      <a:pPr algn="l">
                        <a:spcBef>
                          <a:spcPts val="600"/>
                        </a:spcBef>
                        <a:buClr>
                          <a:schemeClr val="accent1"/>
                        </a:buClr>
                        <a:buSzPct val="100000"/>
                        <a:buChar char="●"/>
                        <a:defRPr sz="2800">
                          <a:latin typeface="Arial"/>
                          <a:ea typeface="Arial"/>
                          <a:cs typeface="Arial"/>
                          <a:sym typeface="Arial"/>
                        </a:defRPr>
                      </a:pPr>
                      <a:r>
                        <a:rPr>
                          <a:latin typeface="宋体"/>
                          <a:ea typeface="宋体"/>
                          <a:cs typeface="宋体"/>
                          <a:sym typeface="宋体"/>
                        </a:rPr>
                        <a:t>品牌名称与品牌标识物相对应</a:t>
                      </a:r>
                    </a:p>
                  </a:txBody>
                  <a:tcPr marL="45720" marR="45720" marT="45720" marB="45720" anchor="t" anchorCtr="0" horzOverflow="overflow">
                    <a:lnL w="12700">
                      <a:solidFill>
                        <a:srgbClr val="000000"/>
                      </a:solidFill>
                      <a:miter/>
                    </a:lnL>
                    <a:lnR w="28575">
                      <a:solidFill>
                        <a:srgbClr val="000000"/>
                      </a:solidFill>
                      <a:miter/>
                    </a:lnR>
                    <a:lnT w="28575">
                      <a:solidFill>
                        <a:srgbClr val="000000"/>
                      </a:solidFill>
                      <a:miter/>
                    </a:lnT>
                    <a:lnB w="12700">
                      <a:solidFill>
                        <a:srgbClr val="000000"/>
                      </a:solidFill>
                      <a:miter/>
                    </a:lnB>
                    <a:solidFill>
                      <a:srgbClr val="FFFFCC"/>
                    </a:solidFill>
                  </a:tcPr>
                </a:tc>
              </a:tr>
              <a:tr h="1187450">
                <a:tc>
                  <a:txBody>
                    <a:bodyPr/>
                    <a:p>
                      <a:pPr algn="ctr">
                        <a:spcBef>
                          <a:spcPts val="600"/>
                        </a:spcBef>
                        <a:defRPr sz="2800">
                          <a:latin typeface="Arial"/>
                          <a:ea typeface="Arial"/>
                          <a:cs typeface="Arial"/>
                          <a:sym typeface="Arial"/>
                        </a:defRPr>
                      </a:pPr>
                      <a:r>
                        <a:rPr>
                          <a:latin typeface="宋体"/>
                          <a:ea typeface="宋体"/>
                          <a:cs typeface="宋体"/>
                          <a:sym typeface="宋体"/>
                        </a:rPr>
                        <a:t>法律层面</a:t>
                      </a:r>
                    </a:p>
                  </a:txBody>
                  <a:tcPr marL="45720" marR="45720" marT="45720" marB="45720"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solidFill>
                      <a:srgbClr val="FFFFCC"/>
                    </a:solidFill>
                  </a:tcPr>
                </a:tc>
                <a:tc>
                  <a:txBody>
                    <a:bodyPr/>
                    <a:p>
                      <a:pPr algn="l">
                        <a:spcBef>
                          <a:spcPts val="600"/>
                        </a:spcBef>
                        <a:buClr>
                          <a:schemeClr val="accent1"/>
                        </a:buClr>
                        <a:buSzPct val="100000"/>
                        <a:buChar char="●"/>
                        <a:defRPr sz="2800">
                          <a:latin typeface="Arial"/>
                          <a:ea typeface="Arial"/>
                          <a:cs typeface="Arial"/>
                          <a:sym typeface="Arial"/>
                        </a:defRPr>
                      </a:pPr>
                      <a:r>
                        <a:rPr>
                          <a:latin typeface="宋体"/>
                          <a:ea typeface="宋体"/>
                          <a:cs typeface="宋体"/>
                          <a:sym typeface="宋体"/>
                        </a:rPr>
                        <a:t>品牌名称容许商标注册 </a:t>
                      </a:r>
                    </a:p>
                    <a:p>
                      <a:pPr algn="l">
                        <a:spcBef>
                          <a:spcPts val="600"/>
                        </a:spcBef>
                        <a:buClr>
                          <a:schemeClr val="accent1"/>
                        </a:buClr>
                        <a:buSzPct val="100000"/>
                        <a:buChar char="●"/>
                        <a:defRPr sz="2800">
                          <a:latin typeface="Arial"/>
                          <a:ea typeface="Arial"/>
                          <a:cs typeface="Arial"/>
                          <a:sym typeface="Arial"/>
                        </a:defRPr>
                      </a:pPr>
                      <a:r>
                        <a:rPr>
                          <a:latin typeface="宋体"/>
                          <a:ea typeface="宋体"/>
                          <a:cs typeface="宋体"/>
                          <a:sym typeface="宋体"/>
                        </a:rPr>
                        <a:t>品牌名称相对于竞争者是独特的 </a:t>
                      </a:r>
                    </a:p>
                  </a:txBody>
                  <a:tcPr marL="45720" marR="45720" marT="45720" marB="45720"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solidFill>
                      <a:srgbClr val="FFFFCC"/>
                    </a:solidFill>
                  </a:tcPr>
                </a:tc>
              </a:tr>
              <a:tr h="1941511">
                <a:tc>
                  <a:txBody>
                    <a:bodyPr/>
                    <a:p>
                      <a:pPr algn="ctr">
                        <a:spcBef>
                          <a:spcPts val="600"/>
                        </a:spcBef>
                        <a:defRPr sz="2800">
                          <a:latin typeface="Arial"/>
                          <a:ea typeface="Arial"/>
                          <a:cs typeface="Arial"/>
                          <a:sym typeface="Arial"/>
                        </a:defRPr>
                      </a:pPr>
                      <a:r>
                        <a:rPr>
                          <a:latin typeface="宋体"/>
                          <a:ea typeface="宋体"/>
                          <a:cs typeface="宋体"/>
                          <a:sym typeface="宋体"/>
                        </a:rPr>
                        <a:t>语言层面</a:t>
                      </a:r>
                    </a:p>
                  </a:txBody>
                  <a:tcPr marL="45720" marR="45720" marT="45720" marB="45720" anchor="t" anchorCtr="0" horzOverflow="overflow">
                    <a:lnL w="28575">
                      <a:solidFill>
                        <a:srgbClr val="000000"/>
                      </a:solidFill>
                      <a:miter/>
                    </a:lnL>
                    <a:lnR w="12700">
                      <a:solidFill>
                        <a:srgbClr val="000000"/>
                      </a:solidFill>
                      <a:miter/>
                    </a:lnR>
                    <a:lnT w="12700">
                      <a:solidFill>
                        <a:srgbClr val="000000"/>
                      </a:solidFill>
                      <a:miter/>
                    </a:lnT>
                    <a:lnB w="28575">
                      <a:solidFill>
                        <a:srgbClr val="000000"/>
                      </a:solidFill>
                      <a:miter/>
                    </a:lnB>
                    <a:solidFill>
                      <a:srgbClr val="FFFFCC"/>
                    </a:solidFill>
                  </a:tcPr>
                </a:tc>
                <a:tc>
                  <a:txBody>
                    <a:bodyPr/>
                    <a:p>
                      <a:pPr algn="l">
                        <a:spcBef>
                          <a:spcPts val="600"/>
                        </a:spcBef>
                        <a:buClr>
                          <a:schemeClr val="accent1"/>
                        </a:buClr>
                        <a:buSzPct val="100000"/>
                        <a:buChar char="●"/>
                        <a:defRPr sz="2800">
                          <a:latin typeface="Arial"/>
                          <a:ea typeface="Arial"/>
                          <a:cs typeface="Arial"/>
                          <a:sym typeface="Arial"/>
                        </a:defRPr>
                      </a:pPr>
                      <a:r>
                        <a:rPr>
                          <a:latin typeface="宋体"/>
                          <a:ea typeface="宋体"/>
                          <a:cs typeface="宋体"/>
                          <a:sym typeface="宋体"/>
                        </a:rPr>
                        <a:t>品牌名称的语音要好听易读</a:t>
                      </a:r>
                    </a:p>
                    <a:p>
                      <a:pPr algn="l">
                        <a:spcBef>
                          <a:spcPts val="600"/>
                        </a:spcBef>
                        <a:buClr>
                          <a:schemeClr val="accent1"/>
                        </a:buClr>
                        <a:buSzPct val="100000"/>
                        <a:buChar char="●"/>
                        <a:defRPr sz="2800">
                          <a:latin typeface="Arial"/>
                          <a:ea typeface="Arial"/>
                          <a:cs typeface="Arial"/>
                          <a:sym typeface="Arial"/>
                        </a:defRPr>
                      </a:pPr>
                      <a:r>
                        <a:rPr>
                          <a:latin typeface="宋体"/>
                          <a:ea typeface="宋体"/>
                          <a:cs typeface="宋体"/>
                          <a:sym typeface="宋体"/>
                        </a:rPr>
                        <a:t>品牌名称的语形要简洁明快</a:t>
                      </a:r>
                    </a:p>
                    <a:p>
                      <a:pPr algn="l">
                        <a:spcBef>
                          <a:spcPts val="600"/>
                        </a:spcBef>
                        <a:buClr>
                          <a:schemeClr val="accent1"/>
                        </a:buClr>
                        <a:buSzPct val="100000"/>
                        <a:buChar char="●"/>
                        <a:defRPr sz="2800">
                          <a:latin typeface="Arial"/>
                          <a:ea typeface="Arial"/>
                          <a:cs typeface="Arial"/>
                          <a:sym typeface="Arial"/>
                        </a:defRPr>
                      </a:pPr>
                      <a:r>
                        <a:rPr>
                          <a:latin typeface="宋体"/>
                          <a:ea typeface="宋体"/>
                          <a:cs typeface="宋体"/>
                          <a:sym typeface="宋体"/>
                        </a:rPr>
                        <a:t>品牌名称的语义要有积极寓意</a:t>
                      </a:r>
                    </a:p>
                  </a:txBody>
                  <a:tcPr marL="45720" marR="45720" marT="45720" marB="45720" anchor="t" anchorCtr="0" horzOverflow="overflow">
                    <a:lnL w="12700">
                      <a:solidFill>
                        <a:srgbClr val="000000"/>
                      </a:solidFill>
                      <a:miter/>
                    </a:lnL>
                    <a:lnR w="28575">
                      <a:solidFill>
                        <a:srgbClr val="000000"/>
                      </a:solidFill>
                      <a:miter/>
                    </a:lnR>
                    <a:lnT w="12700">
                      <a:solidFill>
                        <a:srgbClr val="000000"/>
                      </a:solidFill>
                      <a:miter/>
                    </a:lnT>
                    <a:lnB w="28575">
                      <a:solidFill>
                        <a:srgbClr val="000000"/>
                      </a:solidFill>
                      <a:miter/>
                    </a:lnB>
                    <a:solidFill>
                      <a:srgbClr val="FFFFCC"/>
                    </a:solidFill>
                  </a:tcPr>
                </a:tc>
              </a:tr>
            </a:tbl>
          </a:graphicData>
        </a:graphic>
      </p:graphicFrame>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93" name=""/>
        <p:cNvGrpSpPr/>
        <p:nvPr/>
      </p:nvGrpSpPr>
      <p:grpSpPr>
        <a:xfrm>
          <a:off x="0" y="0"/>
          <a:ext cx="0" cy="0"/>
          <a:chOff x="0" y="0"/>
          <a:chExt cx="0" cy="0"/>
        </a:xfrm>
      </p:grpSpPr>
      <p:sp>
        <p:nvSpPr>
          <p:cNvPr id="104865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品牌命名的流程 </a:t>
            </a:r>
          </a:p>
        </p:txBody>
      </p:sp>
      <p:sp>
        <p:nvSpPr>
          <p:cNvPr id="1048654" name="Rectangle 3"/>
          <p:cNvSpPr/>
          <p:nvPr>
            <p:ph type="body" idx="1"/>
          </p:nvPr>
        </p:nvSpPr>
        <p:spPr>
          <a:xfrm>
            <a:off x="457200" y="1600200"/>
            <a:ext cx="8229600" cy="4525963"/>
          </a:xfrm>
          <a:prstGeom prst="rect"/>
        </p:spPr>
        <p:txBody>
          <a:bodyPr/>
          <a:p>
            <a:pPr>
              <a:lnSpc>
                <a:spcPct val="80000"/>
              </a:lnSpc>
              <a:buFontTx/>
              <a:buAutoNum type="arabicPeriod" startAt="1"/>
            </a:pPr>
            <a:r>
              <a:rPr>
                <a:latin typeface="宋体"/>
                <a:ea typeface="宋体"/>
                <a:cs typeface="宋体"/>
                <a:sym typeface="宋体"/>
              </a:rPr>
              <a:t>确定命名的战略目标 </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通过多种渠道提出备选方案 </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命名工作组对备选方案进行初步筛选</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初步筛选后命名方案的法律检索</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命名方案的消费者测试 </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高层管理者最终确定品牌名称 </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94" name=""/>
        <p:cNvGrpSpPr/>
        <p:nvPr/>
      </p:nvGrpSpPr>
      <p:grpSpPr>
        <a:xfrm>
          <a:off x="0" y="0"/>
          <a:ext cx="0" cy="0"/>
          <a:chOff x="0" y="0"/>
          <a:chExt cx="0" cy="0"/>
        </a:xfrm>
      </p:grpSpPr>
      <p:grpSp>
        <p:nvGrpSpPr>
          <p:cNvPr id="195" name="Group 47"/>
          <p:cNvGrpSpPr/>
          <p:nvPr/>
        </p:nvGrpSpPr>
        <p:grpSpPr>
          <a:xfrm>
            <a:off x="609600" y="1219200"/>
            <a:ext cx="7924800" cy="5181600"/>
            <a:chOff x="0" y="0"/>
            <a:chExt cx="7924800" cy="5181600"/>
          </a:xfrm>
        </p:grpSpPr>
        <p:grpSp>
          <p:nvGrpSpPr>
            <p:cNvPr id="196" name="Rectangle 2"/>
            <p:cNvGrpSpPr/>
            <p:nvPr/>
          </p:nvGrpSpPr>
          <p:grpSpPr>
            <a:xfrm>
              <a:off x="0" y="2209800"/>
              <a:ext cx="457200" cy="1752600"/>
              <a:chOff x="0" y="0"/>
              <a:chExt cx="457200" cy="1752600"/>
            </a:xfrm>
          </p:grpSpPr>
          <p:sp>
            <p:nvSpPr>
              <p:cNvPr id="1048655" name="矩形"/>
              <p:cNvSpPr/>
              <p:nvPr/>
            </p:nvSpPr>
            <p:spPr>
              <a:xfrm>
                <a:off x="0" y="0"/>
                <a:ext cx="457200" cy="17526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56" name="项…"/>
              <p:cNvSpPr/>
              <p:nvPr/>
            </p:nvSpPr>
            <p:spPr>
              <a:xfrm>
                <a:off x="17780" y="220981"/>
                <a:ext cx="345439" cy="13106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项</a:t>
                </a:r>
              </a:p>
              <a:p>
                <a:pPr algn="ctr">
                  <a:defRPr sz="2000">
                    <a:solidFill>
                      <a:srgbClr val="1F497D"/>
                    </a:solidFill>
                    <a:latin typeface="宋体"/>
                    <a:ea typeface="宋体"/>
                    <a:cs typeface="宋体"/>
                    <a:sym typeface="宋体"/>
                  </a:defRPr>
                </a:pPr>
                <a:r>
                  <a:t>目</a:t>
                </a:r>
              </a:p>
              <a:p>
                <a:pPr algn="ctr">
                  <a:defRPr sz="2000">
                    <a:solidFill>
                      <a:srgbClr val="1F497D"/>
                    </a:solidFill>
                    <a:latin typeface="宋体"/>
                    <a:ea typeface="宋体"/>
                    <a:cs typeface="宋体"/>
                    <a:sym typeface="宋体"/>
                  </a:defRPr>
                </a:pPr>
                <a:r>
                  <a:t>简</a:t>
                </a:r>
              </a:p>
              <a:p>
                <a:pPr algn="ctr">
                  <a:defRPr sz="2000">
                    <a:solidFill>
                      <a:srgbClr val="1F497D"/>
                    </a:solidFill>
                    <a:latin typeface="宋体"/>
                    <a:ea typeface="宋体"/>
                    <a:cs typeface="宋体"/>
                    <a:sym typeface="宋体"/>
                  </a:defRPr>
                </a:pPr>
                <a:r>
                  <a:t>述</a:t>
                </a:r>
              </a:p>
            </p:txBody>
          </p:sp>
        </p:grpSp>
        <p:grpSp>
          <p:nvGrpSpPr>
            <p:cNvPr id="197" name="Rectangle 3"/>
            <p:cNvGrpSpPr/>
            <p:nvPr/>
          </p:nvGrpSpPr>
          <p:grpSpPr>
            <a:xfrm>
              <a:off x="609600" y="1905000"/>
              <a:ext cx="457200" cy="2362200"/>
              <a:chOff x="0" y="0"/>
              <a:chExt cx="457200" cy="2362200"/>
            </a:xfrm>
          </p:grpSpPr>
          <p:sp>
            <p:nvSpPr>
              <p:cNvPr id="1048657" name="矩形"/>
              <p:cNvSpPr/>
              <p:nvPr/>
            </p:nvSpPr>
            <p:spPr>
              <a:xfrm>
                <a:off x="0" y="0"/>
                <a:ext cx="457200" cy="23622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58" name="命…"/>
              <p:cNvSpPr/>
              <p:nvPr/>
            </p:nvSpPr>
            <p:spPr>
              <a:xfrm>
                <a:off x="17780" y="220981"/>
                <a:ext cx="345439" cy="19202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命</a:t>
                </a:r>
              </a:p>
              <a:p>
                <a:pPr algn="ctr">
                  <a:defRPr sz="2000">
                    <a:solidFill>
                      <a:srgbClr val="1F497D"/>
                    </a:solidFill>
                    <a:latin typeface="宋体"/>
                    <a:ea typeface="宋体"/>
                    <a:cs typeface="宋体"/>
                    <a:sym typeface="宋体"/>
                  </a:defRPr>
                </a:pPr>
                <a:r>
                  <a:t>名</a:t>
                </a:r>
              </a:p>
              <a:p>
                <a:pPr algn="ctr">
                  <a:defRPr sz="2000">
                    <a:solidFill>
                      <a:srgbClr val="1F497D"/>
                    </a:solidFill>
                    <a:latin typeface="宋体"/>
                    <a:ea typeface="宋体"/>
                    <a:cs typeface="宋体"/>
                    <a:sym typeface="宋体"/>
                  </a:defRPr>
                </a:pPr>
                <a:r>
                  <a:t>策</a:t>
                </a:r>
              </a:p>
              <a:p>
                <a:pPr algn="ctr">
                  <a:defRPr sz="2000">
                    <a:solidFill>
                      <a:srgbClr val="1F497D"/>
                    </a:solidFill>
                    <a:latin typeface="宋体"/>
                    <a:ea typeface="宋体"/>
                    <a:cs typeface="宋体"/>
                    <a:sym typeface="宋体"/>
                  </a:defRPr>
                </a:pPr>
                <a:r>
                  <a:t>略</a:t>
                </a:r>
              </a:p>
              <a:p>
                <a:pPr algn="ctr">
                  <a:defRPr sz="2000">
                    <a:solidFill>
                      <a:srgbClr val="1F497D"/>
                    </a:solidFill>
                    <a:latin typeface="宋体"/>
                    <a:ea typeface="宋体"/>
                    <a:cs typeface="宋体"/>
                    <a:sym typeface="宋体"/>
                  </a:defRPr>
                </a:pPr>
                <a:r>
                  <a:t>报</a:t>
                </a:r>
              </a:p>
              <a:p>
                <a:pPr algn="ctr">
                  <a:defRPr sz="2000">
                    <a:solidFill>
                      <a:srgbClr val="1F497D"/>
                    </a:solidFill>
                    <a:latin typeface="宋体"/>
                    <a:ea typeface="宋体"/>
                    <a:cs typeface="宋体"/>
                    <a:sym typeface="宋体"/>
                  </a:defRPr>
                </a:pPr>
                <a:r>
                  <a:t>告</a:t>
                </a:r>
              </a:p>
            </p:txBody>
          </p:sp>
        </p:grpSp>
        <p:grpSp>
          <p:nvGrpSpPr>
            <p:cNvPr id="198" name="Rectangle 4"/>
            <p:cNvGrpSpPr/>
            <p:nvPr/>
          </p:nvGrpSpPr>
          <p:grpSpPr>
            <a:xfrm>
              <a:off x="1219200" y="1752600"/>
              <a:ext cx="457200" cy="2667000"/>
              <a:chOff x="0" y="0"/>
              <a:chExt cx="457200" cy="2667000"/>
            </a:xfrm>
          </p:grpSpPr>
          <p:sp>
            <p:nvSpPr>
              <p:cNvPr id="1048659" name="矩形"/>
              <p:cNvSpPr/>
              <p:nvPr/>
            </p:nvSpPr>
            <p:spPr>
              <a:xfrm>
                <a:off x="0" y="0"/>
                <a:ext cx="457200" cy="26670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60" name="工…"/>
              <p:cNvSpPr/>
              <p:nvPr/>
            </p:nvSpPr>
            <p:spPr>
              <a:xfrm>
                <a:off x="17780" y="220980"/>
                <a:ext cx="345439" cy="22250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工</a:t>
                </a:r>
              </a:p>
              <a:p>
                <a:pPr algn="ctr">
                  <a:defRPr sz="2000">
                    <a:solidFill>
                      <a:srgbClr val="1F497D"/>
                    </a:solidFill>
                    <a:latin typeface="宋体"/>
                    <a:ea typeface="宋体"/>
                    <a:cs typeface="宋体"/>
                    <a:sym typeface="宋体"/>
                  </a:defRPr>
                </a:pPr>
                <a:r>
                  <a:t>作</a:t>
                </a:r>
              </a:p>
              <a:p>
                <a:pPr algn="ctr">
                  <a:defRPr sz="2000">
                    <a:solidFill>
                      <a:srgbClr val="1F497D"/>
                    </a:solidFill>
                    <a:latin typeface="宋体"/>
                    <a:ea typeface="宋体"/>
                    <a:cs typeface="宋体"/>
                    <a:sym typeface="宋体"/>
                  </a:defRPr>
                </a:pPr>
                <a:r>
                  <a:t>团</a:t>
                </a:r>
              </a:p>
              <a:p>
                <a:pPr algn="ctr">
                  <a:defRPr sz="2000">
                    <a:solidFill>
                      <a:srgbClr val="1F497D"/>
                    </a:solidFill>
                    <a:latin typeface="宋体"/>
                    <a:ea typeface="宋体"/>
                    <a:cs typeface="宋体"/>
                    <a:sym typeface="宋体"/>
                  </a:defRPr>
                </a:pPr>
                <a:r>
                  <a:t>队</a:t>
                </a:r>
              </a:p>
              <a:p>
                <a:pPr algn="ctr">
                  <a:defRPr sz="2000">
                    <a:solidFill>
                      <a:srgbClr val="1F497D"/>
                    </a:solidFill>
                    <a:latin typeface="宋体"/>
                    <a:ea typeface="宋体"/>
                    <a:cs typeface="宋体"/>
                    <a:sym typeface="宋体"/>
                  </a:defRPr>
                </a:pPr>
                <a:r>
                  <a:t>的</a:t>
                </a:r>
              </a:p>
              <a:p>
                <a:pPr algn="ctr">
                  <a:defRPr sz="2000">
                    <a:solidFill>
                      <a:srgbClr val="1F497D"/>
                    </a:solidFill>
                    <a:latin typeface="宋体"/>
                    <a:ea typeface="宋体"/>
                    <a:cs typeface="宋体"/>
                    <a:sym typeface="宋体"/>
                  </a:defRPr>
                </a:pPr>
                <a:r>
                  <a:t>组</a:t>
                </a:r>
              </a:p>
              <a:p>
                <a:pPr algn="ctr">
                  <a:defRPr sz="2000">
                    <a:solidFill>
                      <a:srgbClr val="1F497D"/>
                    </a:solidFill>
                    <a:latin typeface="宋体"/>
                    <a:ea typeface="宋体"/>
                    <a:cs typeface="宋体"/>
                    <a:sym typeface="宋体"/>
                  </a:defRPr>
                </a:pPr>
                <a:r>
                  <a:t>建</a:t>
                </a:r>
              </a:p>
            </p:txBody>
          </p:sp>
        </p:grpSp>
        <p:grpSp>
          <p:nvGrpSpPr>
            <p:cNvPr id="199" name="Rectangle 5"/>
            <p:cNvGrpSpPr/>
            <p:nvPr/>
          </p:nvGrpSpPr>
          <p:grpSpPr>
            <a:xfrm>
              <a:off x="1828800" y="1600199"/>
              <a:ext cx="457200" cy="2895603"/>
              <a:chOff x="0" y="20320"/>
              <a:chExt cx="457200" cy="2895601"/>
            </a:xfrm>
          </p:grpSpPr>
          <p:sp>
            <p:nvSpPr>
              <p:cNvPr id="1048661" name="矩形"/>
              <p:cNvSpPr/>
              <p:nvPr/>
            </p:nvSpPr>
            <p:spPr>
              <a:xfrm>
                <a:off x="0" y="20320"/>
                <a:ext cx="457200" cy="2895601"/>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62" name="关…"/>
              <p:cNvSpPr/>
              <p:nvPr/>
            </p:nvSpPr>
            <p:spPr>
              <a:xfrm>
                <a:off x="17780" y="203202"/>
                <a:ext cx="345439" cy="2529837"/>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关</a:t>
                </a:r>
              </a:p>
              <a:p>
                <a:pPr algn="ctr">
                  <a:defRPr sz="2000">
                    <a:solidFill>
                      <a:srgbClr val="1F497D"/>
                    </a:solidFill>
                    <a:latin typeface="宋体"/>
                    <a:ea typeface="宋体"/>
                    <a:cs typeface="宋体"/>
                    <a:sym typeface="宋体"/>
                  </a:defRPr>
                </a:pPr>
                <a:r>
                  <a:t>键</a:t>
                </a:r>
              </a:p>
              <a:p>
                <a:pPr algn="ctr">
                  <a:defRPr sz="2000">
                    <a:solidFill>
                      <a:srgbClr val="1F497D"/>
                    </a:solidFill>
                    <a:latin typeface="宋体"/>
                    <a:ea typeface="宋体"/>
                    <a:cs typeface="宋体"/>
                    <a:sym typeface="宋体"/>
                  </a:defRPr>
                </a:pPr>
                <a:r>
                  <a:t>字</a:t>
                </a:r>
              </a:p>
              <a:p>
                <a:pPr algn="ctr">
                  <a:defRPr sz="2000">
                    <a:solidFill>
                      <a:srgbClr val="1F497D"/>
                    </a:solidFill>
                    <a:latin typeface="宋体"/>
                    <a:ea typeface="宋体"/>
                    <a:cs typeface="宋体"/>
                    <a:sym typeface="宋体"/>
                  </a:defRPr>
                </a:pPr>
                <a:r>
                  <a:t>方</a:t>
                </a:r>
              </a:p>
              <a:p>
                <a:pPr algn="ctr">
                  <a:defRPr sz="2000">
                    <a:solidFill>
                      <a:srgbClr val="1F497D"/>
                    </a:solidFill>
                    <a:latin typeface="宋体"/>
                    <a:ea typeface="宋体"/>
                    <a:cs typeface="宋体"/>
                    <a:sym typeface="宋体"/>
                  </a:defRPr>
                </a:pPr>
                <a:r>
                  <a:t>向</a:t>
                </a:r>
              </a:p>
              <a:p>
                <a:pPr algn="ctr">
                  <a:defRPr sz="2000">
                    <a:solidFill>
                      <a:srgbClr val="1F497D"/>
                    </a:solidFill>
                    <a:latin typeface="宋体"/>
                    <a:ea typeface="宋体"/>
                    <a:cs typeface="宋体"/>
                    <a:sym typeface="宋体"/>
                  </a:defRPr>
                </a:pPr>
                <a:r>
                  <a:t>的</a:t>
                </a:r>
              </a:p>
              <a:p>
                <a:pPr algn="ctr">
                  <a:defRPr sz="2000">
                    <a:solidFill>
                      <a:srgbClr val="1F497D"/>
                    </a:solidFill>
                    <a:latin typeface="宋体"/>
                    <a:ea typeface="宋体"/>
                    <a:cs typeface="宋体"/>
                    <a:sym typeface="宋体"/>
                  </a:defRPr>
                </a:pPr>
                <a:r>
                  <a:t>制</a:t>
                </a:r>
              </a:p>
              <a:p>
                <a:pPr algn="ctr">
                  <a:defRPr sz="2000">
                    <a:solidFill>
                      <a:srgbClr val="1F497D"/>
                    </a:solidFill>
                    <a:latin typeface="宋体"/>
                    <a:ea typeface="宋体"/>
                    <a:cs typeface="宋体"/>
                    <a:sym typeface="宋体"/>
                  </a:defRPr>
                </a:pPr>
                <a:r>
                  <a:t>定</a:t>
                </a:r>
              </a:p>
            </p:txBody>
          </p:sp>
        </p:grpSp>
        <p:grpSp>
          <p:nvGrpSpPr>
            <p:cNvPr id="200" name="Rectangle 6"/>
            <p:cNvGrpSpPr/>
            <p:nvPr/>
          </p:nvGrpSpPr>
          <p:grpSpPr>
            <a:xfrm>
              <a:off x="2438400" y="1524000"/>
              <a:ext cx="457200" cy="3048000"/>
              <a:chOff x="0" y="0"/>
              <a:chExt cx="457200" cy="3048000"/>
            </a:xfrm>
          </p:grpSpPr>
          <p:sp>
            <p:nvSpPr>
              <p:cNvPr id="1048663" name="矩形"/>
              <p:cNvSpPr/>
              <p:nvPr/>
            </p:nvSpPr>
            <p:spPr>
              <a:xfrm>
                <a:off x="0" y="0"/>
                <a:ext cx="457200" cy="30480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64" name="名…"/>
              <p:cNvSpPr/>
              <p:nvPr/>
            </p:nvSpPr>
            <p:spPr>
              <a:xfrm>
                <a:off x="17780" y="259081"/>
                <a:ext cx="345439" cy="25298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名</a:t>
                </a:r>
              </a:p>
              <a:p>
                <a:pPr algn="ctr">
                  <a:defRPr sz="2000">
                    <a:solidFill>
                      <a:srgbClr val="1F497D"/>
                    </a:solidFill>
                    <a:latin typeface="宋体"/>
                    <a:ea typeface="宋体"/>
                    <a:cs typeface="宋体"/>
                    <a:sym typeface="宋体"/>
                  </a:defRPr>
                </a:pPr>
                <a:r>
                  <a:t>称</a:t>
                </a:r>
              </a:p>
              <a:p>
                <a:pPr algn="ctr">
                  <a:defRPr sz="2000">
                    <a:solidFill>
                      <a:srgbClr val="1F497D"/>
                    </a:solidFill>
                    <a:latin typeface="宋体"/>
                    <a:ea typeface="宋体"/>
                    <a:cs typeface="宋体"/>
                    <a:sym typeface="宋体"/>
                  </a:defRPr>
                </a:pPr>
                <a:r>
                  <a:t>/</a:t>
                </a:r>
              </a:p>
              <a:p>
                <a:pPr algn="ctr">
                  <a:defRPr sz="2000">
                    <a:solidFill>
                      <a:srgbClr val="1F497D"/>
                    </a:solidFill>
                    <a:latin typeface="宋体"/>
                    <a:ea typeface="宋体"/>
                    <a:cs typeface="宋体"/>
                    <a:sym typeface="宋体"/>
                  </a:defRPr>
                </a:pPr>
                <a:r>
                  <a:t>概</a:t>
                </a:r>
              </a:p>
              <a:p>
                <a:pPr algn="ctr">
                  <a:defRPr sz="2000">
                    <a:solidFill>
                      <a:srgbClr val="1F497D"/>
                    </a:solidFill>
                    <a:latin typeface="宋体"/>
                    <a:ea typeface="宋体"/>
                    <a:cs typeface="宋体"/>
                    <a:sym typeface="宋体"/>
                  </a:defRPr>
                </a:pPr>
                <a:r>
                  <a:t>念</a:t>
                </a:r>
              </a:p>
              <a:p>
                <a:pPr algn="ctr">
                  <a:defRPr sz="2000">
                    <a:solidFill>
                      <a:srgbClr val="1F497D"/>
                    </a:solidFill>
                    <a:latin typeface="宋体"/>
                    <a:ea typeface="宋体"/>
                    <a:cs typeface="宋体"/>
                    <a:sym typeface="宋体"/>
                  </a:defRPr>
                </a:pPr>
                <a:r>
                  <a:t>的</a:t>
                </a:r>
              </a:p>
              <a:p>
                <a:pPr algn="ctr">
                  <a:defRPr sz="2000">
                    <a:solidFill>
                      <a:srgbClr val="1F497D"/>
                    </a:solidFill>
                    <a:latin typeface="宋体"/>
                    <a:ea typeface="宋体"/>
                    <a:cs typeface="宋体"/>
                    <a:sym typeface="宋体"/>
                  </a:defRPr>
                </a:pPr>
                <a:r>
                  <a:t>形</a:t>
                </a:r>
              </a:p>
              <a:p>
                <a:pPr algn="ctr">
                  <a:defRPr sz="2000">
                    <a:solidFill>
                      <a:srgbClr val="1F497D"/>
                    </a:solidFill>
                    <a:latin typeface="宋体"/>
                    <a:ea typeface="宋体"/>
                    <a:cs typeface="宋体"/>
                    <a:sym typeface="宋体"/>
                  </a:defRPr>
                </a:pPr>
                <a:r>
                  <a:t>成</a:t>
                </a:r>
              </a:p>
            </p:txBody>
          </p:sp>
        </p:grpSp>
        <p:grpSp>
          <p:nvGrpSpPr>
            <p:cNvPr id="201" name="Rectangle 7"/>
            <p:cNvGrpSpPr/>
            <p:nvPr/>
          </p:nvGrpSpPr>
          <p:grpSpPr>
            <a:xfrm>
              <a:off x="7467600" y="2209800"/>
              <a:ext cx="457200" cy="1752600"/>
              <a:chOff x="0" y="0"/>
              <a:chExt cx="457200" cy="1752600"/>
            </a:xfrm>
          </p:grpSpPr>
          <p:sp>
            <p:nvSpPr>
              <p:cNvPr id="1048665" name="矩形"/>
              <p:cNvSpPr/>
              <p:nvPr/>
            </p:nvSpPr>
            <p:spPr>
              <a:xfrm>
                <a:off x="0" y="0"/>
                <a:ext cx="457200" cy="17526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66" name="选…"/>
              <p:cNvSpPr/>
              <p:nvPr/>
            </p:nvSpPr>
            <p:spPr>
              <a:xfrm>
                <a:off x="17780" y="220981"/>
                <a:ext cx="345439" cy="13106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选</a:t>
                </a:r>
              </a:p>
              <a:p>
                <a:pPr algn="ctr">
                  <a:defRPr sz="2000">
                    <a:solidFill>
                      <a:srgbClr val="1F497D"/>
                    </a:solidFill>
                    <a:latin typeface="宋体"/>
                    <a:ea typeface="宋体"/>
                    <a:cs typeface="宋体"/>
                    <a:sym typeface="宋体"/>
                  </a:defRPr>
                </a:pPr>
                <a:r>
                  <a:t>定</a:t>
                </a:r>
              </a:p>
              <a:p>
                <a:pPr algn="ctr">
                  <a:defRPr sz="2000">
                    <a:solidFill>
                      <a:srgbClr val="1F497D"/>
                    </a:solidFill>
                    <a:latin typeface="宋体"/>
                    <a:ea typeface="宋体"/>
                    <a:cs typeface="宋体"/>
                    <a:sym typeface="宋体"/>
                  </a:defRPr>
                </a:pPr>
                <a:r>
                  <a:t>名</a:t>
                </a:r>
              </a:p>
              <a:p>
                <a:pPr algn="ctr">
                  <a:defRPr sz="2000">
                    <a:solidFill>
                      <a:srgbClr val="1F497D"/>
                    </a:solidFill>
                    <a:latin typeface="宋体"/>
                    <a:ea typeface="宋体"/>
                    <a:cs typeface="宋体"/>
                    <a:sym typeface="宋体"/>
                  </a:defRPr>
                </a:pPr>
                <a:r>
                  <a:t>称</a:t>
                </a:r>
              </a:p>
            </p:txBody>
          </p:sp>
        </p:grpSp>
        <p:grpSp>
          <p:nvGrpSpPr>
            <p:cNvPr id="202" name="Rectangle 8"/>
            <p:cNvGrpSpPr/>
            <p:nvPr/>
          </p:nvGrpSpPr>
          <p:grpSpPr>
            <a:xfrm>
              <a:off x="6858000" y="2209800"/>
              <a:ext cx="457200" cy="1752600"/>
              <a:chOff x="0" y="0"/>
              <a:chExt cx="457200" cy="1752600"/>
            </a:xfrm>
          </p:grpSpPr>
          <p:sp>
            <p:nvSpPr>
              <p:cNvPr id="1048667" name="矩形"/>
              <p:cNvSpPr/>
              <p:nvPr/>
            </p:nvSpPr>
            <p:spPr>
              <a:xfrm>
                <a:off x="0" y="0"/>
                <a:ext cx="457200" cy="17526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68" name="顾…"/>
              <p:cNvSpPr/>
              <p:nvPr/>
            </p:nvSpPr>
            <p:spPr>
              <a:xfrm>
                <a:off x="17780" y="220981"/>
                <a:ext cx="345439" cy="13106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顾</a:t>
                </a:r>
              </a:p>
              <a:p>
                <a:pPr algn="ctr">
                  <a:defRPr sz="2000">
                    <a:solidFill>
                      <a:srgbClr val="1F497D"/>
                    </a:solidFill>
                    <a:latin typeface="宋体"/>
                    <a:ea typeface="宋体"/>
                    <a:cs typeface="宋体"/>
                    <a:sym typeface="宋体"/>
                  </a:defRPr>
                </a:pPr>
                <a:r>
                  <a:t>客</a:t>
                </a:r>
              </a:p>
              <a:p>
                <a:pPr algn="ctr">
                  <a:defRPr sz="2000">
                    <a:solidFill>
                      <a:srgbClr val="1F497D"/>
                    </a:solidFill>
                    <a:latin typeface="宋体"/>
                    <a:ea typeface="宋体"/>
                    <a:cs typeface="宋体"/>
                    <a:sym typeface="宋体"/>
                  </a:defRPr>
                </a:pPr>
                <a:r>
                  <a:t>测</a:t>
                </a:r>
              </a:p>
              <a:p>
                <a:pPr algn="ctr">
                  <a:defRPr sz="2000">
                    <a:solidFill>
                      <a:srgbClr val="1F497D"/>
                    </a:solidFill>
                    <a:latin typeface="宋体"/>
                    <a:ea typeface="宋体"/>
                    <a:cs typeface="宋体"/>
                    <a:sym typeface="宋体"/>
                  </a:defRPr>
                </a:pPr>
                <a:r>
                  <a:t>试</a:t>
                </a:r>
              </a:p>
            </p:txBody>
          </p:sp>
        </p:grpSp>
        <p:grpSp>
          <p:nvGrpSpPr>
            <p:cNvPr id="203" name="Rectangle 9"/>
            <p:cNvGrpSpPr/>
            <p:nvPr/>
          </p:nvGrpSpPr>
          <p:grpSpPr>
            <a:xfrm>
              <a:off x="6248400" y="2209799"/>
              <a:ext cx="457200" cy="1752602"/>
              <a:chOff x="0" y="185420"/>
              <a:chExt cx="457200" cy="1752601"/>
            </a:xfrm>
          </p:grpSpPr>
          <p:sp>
            <p:nvSpPr>
              <p:cNvPr id="1048669" name="矩形"/>
              <p:cNvSpPr/>
              <p:nvPr/>
            </p:nvSpPr>
            <p:spPr>
              <a:xfrm>
                <a:off x="0" y="185420"/>
                <a:ext cx="457200" cy="1752601"/>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70" name="法…"/>
              <p:cNvSpPr/>
              <p:nvPr/>
            </p:nvSpPr>
            <p:spPr>
              <a:xfrm>
                <a:off x="17780" y="254002"/>
                <a:ext cx="345439" cy="1615437"/>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p>
              <a:p>
                <a:pPr algn="ctr">
                  <a:defRPr sz="2000">
                    <a:solidFill>
                      <a:srgbClr val="1F497D"/>
                    </a:solidFill>
                    <a:latin typeface="宋体"/>
                    <a:ea typeface="宋体"/>
                    <a:cs typeface="宋体"/>
                    <a:sym typeface="宋体"/>
                  </a:defRPr>
                </a:pPr>
                <a:r>
                  <a:t>法</a:t>
                </a:r>
              </a:p>
              <a:p>
                <a:pPr algn="ctr">
                  <a:defRPr sz="2000">
                    <a:solidFill>
                      <a:srgbClr val="1F497D"/>
                    </a:solidFill>
                    <a:latin typeface="宋体"/>
                    <a:ea typeface="宋体"/>
                    <a:cs typeface="宋体"/>
                    <a:sym typeface="宋体"/>
                  </a:defRPr>
                </a:pPr>
                <a:r>
                  <a:t>律</a:t>
                </a:r>
              </a:p>
              <a:p>
                <a:pPr algn="ctr">
                  <a:defRPr sz="2000">
                    <a:solidFill>
                      <a:srgbClr val="1F497D"/>
                    </a:solidFill>
                    <a:latin typeface="宋体"/>
                    <a:ea typeface="宋体"/>
                    <a:cs typeface="宋体"/>
                    <a:sym typeface="宋体"/>
                  </a:defRPr>
                </a:pPr>
                <a:r>
                  <a:t>检</a:t>
                </a:r>
              </a:p>
              <a:p>
                <a:pPr algn="ctr">
                  <a:defRPr sz="2000">
                    <a:solidFill>
                      <a:srgbClr val="1F497D"/>
                    </a:solidFill>
                    <a:latin typeface="宋体"/>
                    <a:ea typeface="宋体"/>
                    <a:cs typeface="宋体"/>
                    <a:sym typeface="宋体"/>
                  </a:defRPr>
                </a:pPr>
                <a:r>
                  <a:t>索</a:t>
                </a:r>
              </a:p>
            </p:txBody>
          </p:sp>
        </p:grpSp>
        <p:grpSp>
          <p:nvGrpSpPr>
            <p:cNvPr id="204" name="Rectangle 10"/>
            <p:cNvGrpSpPr/>
            <p:nvPr/>
          </p:nvGrpSpPr>
          <p:grpSpPr>
            <a:xfrm>
              <a:off x="5638800" y="2209800"/>
              <a:ext cx="457200" cy="1752600"/>
              <a:chOff x="0" y="0"/>
              <a:chExt cx="457200" cy="1752600"/>
            </a:xfrm>
          </p:grpSpPr>
          <p:sp>
            <p:nvSpPr>
              <p:cNvPr id="1048671" name="矩形"/>
              <p:cNvSpPr/>
              <p:nvPr/>
            </p:nvSpPr>
            <p:spPr>
              <a:xfrm>
                <a:off x="0" y="0"/>
                <a:ext cx="457200" cy="17526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72" name="决…"/>
              <p:cNvSpPr/>
              <p:nvPr/>
            </p:nvSpPr>
            <p:spPr>
              <a:xfrm>
                <a:off x="17780" y="220981"/>
                <a:ext cx="345439" cy="13106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决</a:t>
                </a:r>
              </a:p>
              <a:p>
                <a:pPr algn="ctr">
                  <a:defRPr sz="2000">
                    <a:solidFill>
                      <a:srgbClr val="1F497D"/>
                    </a:solidFill>
                    <a:latin typeface="宋体"/>
                    <a:ea typeface="宋体"/>
                    <a:cs typeface="宋体"/>
                    <a:sym typeface="宋体"/>
                  </a:defRPr>
                </a:pPr>
                <a:r>
                  <a:t>选</a:t>
                </a:r>
              </a:p>
              <a:p>
                <a:pPr algn="ctr">
                  <a:defRPr sz="2000">
                    <a:solidFill>
                      <a:srgbClr val="1F497D"/>
                    </a:solidFill>
                    <a:latin typeface="宋体"/>
                    <a:ea typeface="宋体"/>
                    <a:cs typeface="宋体"/>
                    <a:sym typeface="宋体"/>
                  </a:defRPr>
                </a:pPr>
                <a:r>
                  <a:t>名</a:t>
                </a:r>
              </a:p>
              <a:p>
                <a:pPr algn="ctr">
                  <a:defRPr sz="2000">
                    <a:solidFill>
                      <a:srgbClr val="1F497D"/>
                    </a:solidFill>
                    <a:latin typeface="宋体"/>
                    <a:ea typeface="宋体"/>
                    <a:cs typeface="宋体"/>
                    <a:sym typeface="宋体"/>
                  </a:defRPr>
                </a:pPr>
                <a:r>
                  <a:t>单</a:t>
                </a:r>
              </a:p>
            </p:txBody>
          </p:sp>
        </p:grpSp>
        <p:grpSp>
          <p:nvGrpSpPr>
            <p:cNvPr id="205" name="Rectangle 11"/>
            <p:cNvGrpSpPr/>
            <p:nvPr/>
          </p:nvGrpSpPr>
          <p:grpSpPr>
            <a:xfrm>
              <a:off x="5029200" y="2209800"/>
              <a:ext cx="457200" cy="1752600"/>
              <a:chOff x="0" y="0"/>
              <a:chExt cx="457200" cy="1752600"/>
            </a:xfrm>
          </p:grpSpPr>
          <p:sp>
            <p:nvSpPr>
              <p:cNvPr id="1048673" name="矩形"/>
              <p:cNvSpPr/>
              <p:nvPr/>
            </p:nvSpPr>
            <p:spPr>
              <a:xfrm>
                <a:off x="0" y="0"/>
                <a:ext cx="457200" cy="17526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74" name="初…"/>
              <p:cNvSpPr/>
              <p:nvPr/>
            </p:nvSpPr>
            <p:spPr>
              <a:xfrm>
                <a:off x="17780" y="220981"/>
                <a:ext cx="345439" cy="13106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初</a:t>
                </a:r>
              </a:p>
              <a:p>
                <a:pPr algn="ctr">
                  <a:defRPr sz="2000">
                    <a:solidFill>
                      <a:srgbClr val="1F497D"/>
                    </a:solidFill>
                    <a:latin typeface="宋体"/>
                    <a:ea typeface="宋体"/>
                    <a:cs typeface="宋体"/>
                    <a:sym typeface="宋体"/>
                  </a:defRPr>
                </a:pPr>
                <a:r>
                  <a:t>步</a:t>
                </a:r>
              </a:p>
              <a:p>
                <a:pPr algn="ctr">
                  <a:defRPr sz="2000">
                    <a:solidFill>
                      <a:srgbClr val="1F497D"/>
                    </a:solidFill>
                    <a:latin typeface="宋体"/>
                    <a:ea typeface="宋体"/>
                    <a:cs typeface="宋体"/>
                    <a:sym typeface="宋体"/>
                  </a:defRPr>
                </a:pPr>
                <a:r>
                  <a:t>选</a:t>
                </a:r>
              </a:p>
              <a:p>
                <a:pPr algn="ctr">
                  <a:defRPr sz="2000">
                    <a:solidFill>
                      <a:srgbClr val="1F497D"/>
                    </a:solidFill>
                    <a:latin typeface="宋体"/>
                    <a:ea typeface="宋体"/>
                    <a:cs typeface="宋体"/>
                    <a:sym typeface="宋体"/>
                  </a:defRPr>
                </a:pPr>
                <a:r>
                  <a:t>择</a:t>
                </a:r>
              </a:p>
            </p:txBody>
          </p:sp>
        </p:grpSp>
        <p:grpSp>
          <p:nvGrpSpPr>
            <p:cNvPr id="206" name="Rectangle 12"/>
            <p:cNvGrpSpPr/>
            <p:nvPr/>
          </p:nvGrpSpPr>
          <p:grpSpPr>
            <a:xfrm>
              <a:off x="3276600" y="1143000"/>
              <a:ext cx="1371600" cy="838200"/>
              <a:chOff x="0" y="0"/>
              <a:chExt cx="1371600" cy="838200"/>
            </a:xfrm>
          </p:grpSpPr>
          <p:sp>
            <p:nvSpPr>
              <p:cNvPr id="1048675" name="矩形"/>
              <p:cNvSpPr/>
              <p:nvPr/>
            </p:nvSpPr>
            <p:spPr>
              <a:xfrm>
                <a:off x="0" y="0"/>
                <a:ext cx="1371600" cy="8382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76" name="目标市场…"/>
              <p:cNvSpPr/>
              <p:nvPr/>
            </p:nvSpPr>
            <p:spPr>
              <a:xfrm>
                <a:off x="93980" y="68581"/>
                <a:ext cx="1107438" cy="7010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目标市场</a:t>
                </a:r>
              </a:p>
              <a:p>
                <a:pPr algn="ctr">
                  <a:defRPr sz="2000">
                    <a:solidFill>
                      <a:srgbClr val="1F497D"/>
                    </a:solidFill>
                    <a:latin typeface="宋体"/>
                    <a:ea typeface="宋体"/>
                    <a:cs typeface="宋体"/>
                    <a:sym typeface="宋体"/>
                  </a:defRPr>
                </a:pPr>
                <a:r>
                  <a:t>群体</a:t>
                </a:r>
              </a:p>
            </p:txBody>
          </p:sp>
        </p:grpSp>
        <p:grpSp>
          <p:nvGrpSpPr>
            <p:cNvPr id="207" name="Rectangle 13"/>
            <p:cNvGrpSpPr/>
            <p:nvPr/>
          </p:nvGrpSpPr>
          <p:grpSpPr>
            <a:xfrm>
              <a:off x="3276600" y="2133600"/>
              <a:ext cx="1371600" cy="838200"/>
              <a:chOff x="0" y="0"/>
              <a:chExt cx="1371600" cy="838200"/>
            </a:xfrm>
          </p:grpSpPr>
          <p:sp>
            <p:nvSpPr>
              <p:cNvPr id="1048677" name="矩形"/>
              <p:cNvSpPr/>
              <p:nvPr/>
            </p:nvSpPr>
            <p:spPr>
              <a:xfrm>
                <a:off x="0" y="0"/>
                <a:ext cx="1371600" cy="8382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78" name="技术专家"/>
              <p:cNvSpPr/>
              <p:nvPr/>
            </p:nvSpPr>
            <p:spPr>
              <a:xfrm>
                <a:off x="125730" y="220981"/>
                <a:ext cx="1107438" cy="396239"/>
              </a:xfrm>
              <a:prstGeom prst="rect"/>
              <a:noFill/>
              <a:ln w="12700" cap="flat">
                <a:noFill/>
                <a:miter lim="400000"/>
              </a:ln>
              <a:effectLst/>
            </p:spPr>
            <p:txBody>
              <a:bodyPr anchor="ctr" bIns="45719" lIns="45719" numCol="1" rIns="45719" tIns="45719" wrap="none">
                <a:spAutoFit/>
              </a:bodyPr>
              <a:lstStyle>
                <a:lvl1pPr algn="ctr">
                  <a:defRPr sz="2000">
                    <a:solidFill>
                      <a:srgbClr val="1F497D"/>
                    </a:solidFill>
                    <a:latin typeface="宋体"/>
                    <a:ea typeface="宋体"/>
                    <a:cs typeface="宋体"/>
                    <a:sym typeface="宋体"/>
                  </a:defRPr>
                </a:lvl1pPr>
              </a:lstStyle>
              <a:p>
                <a:r>
                  <a:t>技术专家</a:t>
                </a:r>
              </a:p>
            </p:txBody>
          </p:sp>
        </p:grpSp>
        <p:grpSp>
          <p:nvGrpSpPr>
            <p:cNvPr id="208" name="Rectangle 14"/>
            <p:cNvGrpSpPr/>
            <p:nvPr/>
          </p:nvGrpSpPr>
          <p:grpSpPr>
            <a:xfrm>
              <a:off x="3276600" y="3124200"/>
              <a:ext cx="1371600" cy="838200"/>
              <a:chOff x="0" y="0"/>
              <a:chExt cx="1371600" cy="838200"/>
            </a:xfrm>
          </p:grpSpPr>
          <p:sp>
            <p:nvSpPr>
              <p:cNvPr id="1048679" name="矩形"/>
              <p:cNvSpPr/>
              <p:nvPr/>
            </p:nvSpPr>
            <p:spPr>
              <a:xfrm>
                <a:off x="0" y="0"/>
                <a:ext cx="1371600" cy="8382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80" name="用电脑…"/>
              <p:cNvSpPr/>
              <p:nvPr/>
            </p:nvSpPr>
            <p:spPr>
              <a:xfrm>
                <a:off x="220980" y="68581"/>
                <a:ext cx="853438" cy="7010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用电脑</a:t>
                </a:r>
              </a:p>
              <a:p>
                <a:pPr algn="ctr">
                  <a:defRPr sz="2000">
                    <a:solidFill>
                      <a:srgbClr val="1F497D"/>
                    </a:solidFill>
                    <a:latin typeface="宋体"/>
                    <a:ea typeface="宋体"/>
                    <a:cs typeface="宋体"/>
                    <a:sym typeface="宋体"/>
                  </a:defRPr>
                </a:pPr>
                <a:r>
                  <a:t>取名字</a:t>
                </a:r>
              </a:p>
            </p:txBody>
          </p:sp>
        </p:grpSp>
        <p:grpSp>
          <p:nvGrpSpPr>
            <p:cNvPr id="209" name="Rectangle 15"/>
            <p:cNvGrpSpPr/>
            <p:nvPr/>
          </p:nvGrpSpPr>
          <p:grpSpPr>
            <a:xfrm>
              <a:off x="3276600" y="4114800"/>
              <a:ext cx="1371600" cy="838200"/>
              <a:chOff x="0" y="0"/>
              <a:chExt cx="1371600" cy="838200"/>
            </a:xfrm>
          </p:grpSpPr>
          <p:sp>
            <p:nvSpPr>
              <p:cNvPr id="1048681" name="矩形"/>
              <p:cNvSpPr/>
              <p:nvPr/>
            </p:nvSpPr>
            <p:spPr>
              <a:xfrm>
                <a:off x="0" y="0"/>
                <a:ext cx="1371600" cy="8382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82" name="电脑…"/>
              <p:cNvSpPr/>
              <p:nvPr/>
            </p:nvSpPr>
            <p:spPr>
              <a:xfrm>
                <a:off x="252730" y="68581"/>
                <a:ext cx="853438" cy="7010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电脑</a:t>
                </a:r>
              </a:p>
              <a:p>
                <a:pPr algn="ctr">
                  <a:defRPr sz="2000">
                    <a:solidFill>
                      <a:srgbClr val="1F497D"/>
                    </a:solidFill>
                    <a:latin typeface="宋体"/>
                    <a:ea typeface="宋体"/>
                    <a:cs typeface="宋体"/>
                    <a:sym typeface="宋体"/>
                  </a:defRPr>
                </a:pPr>
                <a:r>
                  <a:t>名字库</a:t>
                </a:r>
              </a:p>
            </p:txBody>
          </p:sp>
        </p:grpSp>
        <p:grpSp>
          <p:nvGrpSpPr>
            <p:cNvPr id="210" name="Rectangle 16"/>
            <p:cNvGrpSpPr/>
            <p:nvPr/>
          </p:nvGrpSpPr>
          <p:grpSpPr>
            <a:xfrm>
              <a:off x="914400" y="228599"/>
              <a:ext cx="1676400" cy="762001"/>
              <a:chOff x="0" y="20319"/>
              <a:chExt cx="1676400" cy="762001"/>
            </a:xfrm>
          </p:grpSpPr>
          <p:sp>
            <p:nvSpPr>
              <p:cNvPr id="1048683" name="矩形"/>
              <p:cNvSpPr/>
              <p:nvPr/>
            </p:nvSpPr>
            <p:spPr>
              <a:xfrm>
                <a:off x="0" y="20319"/>
                <a:ext cx="1676400" cy="762001"/>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84" name="客户介入:…"/>
              <p:cNvSpPr/>
              <p:nvPr/>
            </p:nvSpPr>
            <p:spPr>
              <a:xfrm>
                <a:off x="151130" y="50801"/>
                <a:ext cx="1361438" cy="7010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客户介入</a:t>
                </a:r>
                <a:r>
                  <a:t>:</a:t>
                </a:r>
              </a:p>
              <a:p>
                <a:pPr algn="ctr">
                  <a:defRPr sz="2000">
                    <a:solidFill>
                      <a:srgbClr val="1F497D"/>
                    </a:solidFill>
                    <a:latin typeface="宋体"/>
                    <a:ea typeface="宋体"/>
                    <a:cs typeface="宋体"/>
                    <a:sym typeface="宋体"/>
                  </a:defRPr>
                </a:pPr>
                <a:r>
                  <a:t>策略的批准</a:t>
                </a:r>
              </a:p>
            </p:txBody>
          </p:sp>
        </p:grpSp>
        <p:grpSp>
          <p:nvGrpSpPr>
            <p:cNvPr id="211" name="Rectangle 17"/>
            <p:cNvGrpSpPr/>
            <p:nvPr/>
          </p:nvGrpSpPr>
          <p:grpSpPr>
            <a:xfrm>
              <a:off x="4191000" y="152400"/>
              <a:ext cx="2133600" cy="838200"/>
              <a:chOff x="0" y="0"/>
              <a:chExt cx="2133600" cy="838200"/>
            </a:xfrm>
          </p:grpSpPr>
          <p:sp>
            <p:nvSpPr>
              <p:cNvPr id="1048685" name="矩形"/>
              <p:cNvSpPr/>
              <p:nvPr/>
            </p:nvSpPr>
            <p:spPr>
              <a:xfrm>
                <a:off x="0" y="0"/>
                <a:ext cx="2133600" cy="8382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86" name="标准:战略上/…"/>
              <p:cNvSpPr/>
              <p:nvPr/>
            </p:nvSpPr>
            <p:spPr>
              <a:xfrm>
                <a:off x="217445" y="68581"/>
                <a:ext cx="1717038" cy="7010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标准</a:t>
                </a:r>
                <a:r>
                  <a:t>:</a:t>
                </a:r>
                <a:r>
                  <a:t>战略上</a:t>
                </a:r>
                <a:r>
                  <a:t>/</a:t>
                </a:r>
              </a:p>
              <a:p>
                <a:pPr algn="ctr">
                  <a:defRPr sz="2000">
                    <a:solidFill>
                      <a:srgbClr val="1F497D"/>
                    </a:solidFill>
                    <a:latin typeface="宋体"/>
                    <a:ea typeface="宋体"/>
                    <a:cs typeface="宋体"/>
                    <a:sym typeface="宋体"/>
                  </a:defRPr>
                </a:pPr>
                <a:r>
                  <a:t>法律上</a:t>
                </a:r>
                <a:r>
                  <a:t>/</a:t>
                </a:r>
                <a:r>
                  <a:t>语言上</a:t>
                </a:r>
              </a:p>
            </p:txBody>
          </p:sp>
        </p:grpSp>
        <p:grpSp>
          <p:nvGrpSpPr>
            <p:cNvPr id="212" name="Rectangle 18"/>
            <p:cNvGrpSpPr/>
            <p:nvPr/>
          </p:nvGrpSpPr>
          <p:grpSpPr>
            <a:xfrm>
              <a:off x="5029200" y="4343400"/>
              <a:ext cx="1828800" cy="838200"/>
              <a:chOff x="0" y="0"/>
              <a:chExt cx="1828800" cy="838200"/>
            </a:xfrm>
          </p:grpSpPr>
          <p:sp>
            <p:nvSpPr>
              <p:cNvPr id="1048687" name="矩形"/>
              <p:cNvSpPr/>
              <p:nvPr/>
            </p:nvSpPr>
            <p:spPr>
              <a:xfrm>
                <a:off x="0" y="0"/>
                <a:ext cx="1828800" cy="8382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88" name="客户介入:…"/>
              <p:cNvSpPr/>
              <p:nvPr/>
            </p:nvSpPr>
            <p:spPr>
              <a:xfrm>
                <a:off x="100329" y="68581"/>
                <a:ext cx="1615438" cy="7010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客户介入</a:t>
                </a:r>
                <a:r>
                  <a:t>:</a:t>
                </a:r>
              </a:p>
              <a:p>
                <a:pPr algn="ctr">
                  <a:defRPr sz="2000">
                    <a:solidFill>
                      <a:srgbClr val="1F497D"/>
                    </a:solidFill>
                    <a:latin typeface="宋体"/>
                    <a:ea typeface="宋体"/>
                    <a:cs typeface="宋体"/>
                    <a:sym typeface="宋体"/>
                  </a:defRPr>
                </a:pPr>
                <a:r>
                  <a:t>选择决选名单</a:t>
                </a:r>
              </a:p>
            </p:txBody>
          </p:sp>
        </p:grpSp>
        <p:sp>
          <p:nvSpPr>
            <p:cNvPr id="1048689" name="Line 19"/>
            <p:cNvSpPr/>
            <p:nvPr/>
          </p:nvSpPr>
          <p:spPr>
            <a:xfrm>
              <a:off x="4572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690" name="Line 20"/>
            <p:cNvSpPr/>
            <p:nvPr/>
          </p:nvSpPr>
          <p:spPr>
            <a:xfrm>
              <a:off x="10668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grpSp>
          <p:nvGrpSpPr>
            <p:cNvPr id="213" name="Rectangle 21"/>
            <p:cNvGrpSpPr/>
            <p:nvPr/>
          </p:nvGrpSpPr>
          <p:grpSpPr>
            <a:xfrm>
              <a:off x="1219200" y="1752600"/>
              <a:ext cx="457200" cy="2667000"/>
              <a:chOff x="0" y="0"/>
              <a:chExt cx="457200" cy="2667000"/>
            </a:xfrm>
          </p:grpSpPr>
          <p:sp>
            <p:nvSpPr>
              <p:cNvPr id="1048691" name="矩形"/>
              <p:cNvSpPr/>
              <p:nvPr/>
            </p:nvSpPr>
            <p:spPr>
              <a:xfrm>
                <a:off x="0" y="0"/>
                <a:ext cx="457200" cy="2667000"/>
              </a:xfrm>
              <a:prstGeom prst="rect"/>
              <a:solidFill>
                <a:srgbClr val="CDFFF2"/>
              </a:solidFill>
              <a:ln w="9525" cap="flat">
                <a:solidFill>
                  <a:srgbClr val="000000"/>
                </a:solidFill>
                <a:prstDash val="solid"/>
                <a:miter lim="800000"/>
              </a:ln>
              <a:effectLst/>
            </p:spPr>
            <p:txBody>
              <a:bodyPr anchor="ctr" bIns="45719" lIns="45719" numCol="1" rIns="45719" tIns="45719" wrap="square">
                <a:noAutofit/>
              </a:bodyPr>
              <a:p>
                <a:pPr algn="ctr">
                  <a:defRPr sz="2000">
                    <a:solidFill>
                      <a:srgbClr val="1F497D"/>
                    </a:solidFill>
                    <a:latin typeface="宋体"/>
                    <a:ea typeface="宋体"/>
                    <a:cs typeface="宋体"/>
                    <a:sym typeface="宋体"/>
                  </a:defRPr>
                </a:pPr>
              </a:p>
            </p:txBody>
          </p:sp>
          <p:sp>
            <p:nvSpPr>
              <p:cNvPr id="1048692" name="工…"/>
              <p:cNvSpPr/>
              <p:nvPr/>
            </p:nvSpPr>
            <p:spPr>
              <a:xfrm>
                <a:off x="17780" y="220980"/>
                <a:ext cx="345439" cy="2225039"/>
              </a:xfrm>
              <a:prstGeom prst="rect"/>
              <a:noFill/>
              <a:ln w="12700" cap="flat">
                <a:noFill/>
                <a:miter lim="400000"/>
              </a:ln>
              <a:effectLst/>
            </p:spPr>
            <p:txBody>
              <a:bodyPr anchor="ctr" bIns="45719" lIns="45719" numCol="1" rIns="45719" tIns="45719" wrap="none">
                <a:spAutoFit/>
              </a:bodyPr>
              <a:p>
                <a:pPr algn="ctr">
                  <a:defRPr sz="2000">
                    <a:solidFill>
                      <a:srgbClr val="1F497D"/>
                    </a:solidFill>
                    <a:latin typeface="宋体"/>
                    <a:ea typeface="宋体"/>
                    <a:cs typeface="宋体"/>
                    <a:sym typeface="宋体"/>
                  </a:defRPr>
                </a:pPr>
                <a:r>
                  <a:t>工</a:t>
                </a:r>
              </a:p>
              <a:p>
                <a:pPr algn="ctr">
                  <a:defRPr sz="2000">
                    <a:solidFill>
                      <a:srgbClr val="1F497D"/>
                    </a:solidFill>
                    <a:latin typeface="宋体"/>
                    <a:ea typeface="宋体"/>
                    <a:cs typeface="宋体"/>
                    <a:sym typeface="宋体"/>
                  </a:defRPr>
                </a:pPr>
                <a:r>
                  <a:t>作</a:t>
                </a:r>
              </a:p>
              <a:p>
                <a:pPr algn="ctr">
                  <a:defRPr sz="2000">
                    <a:solidFill>
                      <a:srgbClr val="1F497D"/>
                    </a:solidFill>
                    <a:latin typeface="宋体"/>
                    <a:ea typeface="宋体"/>
                    <a:cs typeface="宋体"/>
                    <a:sym typeface="宋体"/>
                  </a:defRPr>
                </a:pPr>
                <a:r>
                  <a:t>团</a:t>
                </a:r>
              </a:p>
              <a:p>
                <a:pPr algn="ctr">
                  <a:defRPr sz="2000">
                    <a:solidFill>
                      <a:srgbClr val="1F497D"/>
                    </a:solidFill>
                    <a:latin typeface="宋体"/>
                    <a:ea typeface="宋体"/>
                    <a:cs typeface="宋体"/>
                    <a:sym typeface="宋体"/>
                  </a:defRPr>
                </a:pPr>
                <a:r>
                  <a:t>队</a:t>
                </a:r>
              </a:p>
              <a:p>
                <a:pPr algn="ctr">
                  <a:defRPr sz="2000">
                    <a:solidFill>
                      <a:srgbClr val="1F497D"/>
                    </a:solidFill>
                    <a:latin typeface="宋体"/>
                    <a:ea typeface="宋体"/>
                    <a:cs typeface="宋体"/>
                    <a:sym typeface="宋体"/>
                  </a:defRPr>
                </a:pPr>
                <a:r>
                  <a:t>的</a:t>
                </a:r>
              </a:p>
              <a:p>
                <a:pPr algn="ctr">
                  <a:defRPr sz="2000">
                    <a:solidFill>
                      <a:srgbClr val="1F497D"/>
                    </a:solidFill>
                    <a:latin typeface="宋体"/>
                    <a:ea typeface="宋体"/>
                    <a:cs typeface="宋体"/>
                    <a:sym typeface="宋体"/>
                  </a:defRPr>
                </a:pPr>
                <a:r>
                  <a:t>组</a:t>
                </a:r>
              </a:p>
              <a:p>
                <a:pPr algn="ctr">
                  <a:defRPr sz="2000">
                    <a:solidFill>
                      <a:srgbClr val="1F497D"/>
                    </a:solidFill>
                    <a:latin typeface="宋体"/>
                    <a:ea typeface="宋体"/>
                    <a:cs typeface="宋体"/>
                    <a:sym typeface="宋体"/>
                  </a:defRPr>
                </a:pPr>
                <a:r>
                  <a:t>建</a:t>
                </a:r>
              </a:p>
            </p:txBody>
          </p:sp>
        </p:grpSp>
        <p:sp>
          <p:nvSpPr>
            <p:cNvPr id="1048693" name="Line 22"/>
            <p:cNvSpPr/>
            <p:nvPr/>
          </p:nvSpPr>
          <p:spPr>
            <a:xfrm>
              <a:off x="16764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694" name="Line 23"/>
            <p:cNvSpPr/>
            <p:nvPr/>
          </p:nvSpPr>
          <p:spPr>
            <a:xfrm>
              <a:off x="22860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695" name="Line 24"/>
            <p:cNvSpPr/>
            <p:nvPr/>
          </p:nvSpPr>
          <p:spPr>
            <a:xfrm>
              <a:off x="54864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696" name="Line 25"/>
            <p:cNvSpPr/>
            <p:nvPr/>
          </p:nvSpPr>
          <p:spPr>
            <a:xfrm>
              <a:off x="60960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697" name="Line 26"/>
            <p:cNvSpPr/>
            <p:nvPr/>
          </p:nvSpPr>
          <p:spPr>
            <a:xfrm>
              <a:off x="67056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698" name="Line 27"/>
            <p:cNvSpPr/>
            <p:nvPr/>
          </p:nvSpPr>
          <p:spPr>
            <a:xfrm>
              <a:off x="73152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699" name="Line 28"/>
            <p:cNvSpPr/>
            <p:nvPr/>
          </p:nvSpPr>
          <p:spPr>
            <a:xfrm flipH="1">
              <a:off x="1372870" y="990600"/>
              <a:ext cx="1" cy="762001"/>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00" name="Line 29"/>
            <p:cNvSpPr/>
            <p:nvPr/>
          </p:nvSpPr>
          <p:spPr>
            <a:xfrm flipH="1">
              <a:off x="3049270" y="1600200"/>
              <a:ext cx="1" cy="2819401"/>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01" name="Line 30"/>
            <p:cNvSpPr/>
            <p:nvPr/>
          </p:nvSpPr>
          <p:spPr>
            <a:xfrm flipH="1">
              <a:off x="4878070" y="1600200"/>
              <a:ext cx="1" cy="2819401"/>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02" name="Line 31"/>
            <p:cNvSpPr/>
            <p:nvPr/>
          </p:nvSpPr>
          <p:spPr>
            <a:xfrm>
              <a:off x="2895600" y="3124200"/>
              <a:ext cx="1524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03" name="Line 32"/>
            <p:cNvSpPr/>
            <p:nvPr/>
          </p:nvSpPr>
          <p:spPr>
            <a:xfrm>
              <a:off x="3048000" y="1600200"/>
              <a:ext cx="2286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04" name="Line 33"/>
            <p:cNvSpPr/>
            <p:nvPr/>
          </p:nvSpPr>
          <p:spPr>
            <a:xfrm>
              <a:off x="3048000" y="2514600"/>
              <a:ext cx="2286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05" name="Line 34"/>
            <p:cNvSpPr/>
            <p:nvPr/>
          </p:nvSpPr>
          <p:spPr>
            <a:xfrm>
              <a:off x="3048000" y="3505200"/>
              <a:ext cx="2286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06" name="Line 35"/>
            <p:cNvSpPr/>
            <p:nvPr/>
          </p:nvSpPr>
          <p:spPr>
            <a:xfrm>
              <a:off x="3048000" y="4419600"/>
              <a:ext cx="2286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07" name="Line 36"/>
            <p:cNvSpPr/>
            <p:nvPr/>
          </p:nvSpPr>
          <p:spPr>
            <a:xfrm>
              <a:off x="4648200" y="1600200"/>
              <a:ext cx="2286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08" name="Line 37"/>
            <p:cNvSpPr/>
            <p:nvPr/>
          </p:nvSpPr>
          <p:spPr>
            <a:xfrm>
              <a:off x="4648200" y="2514600"/>
              <a:ext cx="2286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09" name="Line 38"/>
            <p:cNvSpPr/>
            <p:nvPr/>
          </p:nvSpPr>
          <p:spPr>
            <a:xfrm>
              <a:off x="4648200" y="3505200"/>
              <a:ext cx="2286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10" name="Line 39"/>
            <p:cNvSpPr/>
            <p:nvPr/>
          </p:nvSpPr>
          <p:spPr>
            <a:xfrm>
              <a:off x="4648200" y="4419600"/>
              <a:ext cx="2286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11" name="Line 40"/>
            <p:cNvSpPr/>
            <p:nvPr/>
          </p:nvSpPr>
          <p:spPr>
            <a:xfrm>
              <a:off x="4876800" y="3124200"/>
              <a:ext cx="152401" cy="0"/>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12" name="Line 41"/>
            <p:cNvSpPr/>
            <p:nvPr/>
          </p:nvSpPr>
          <p:spPr>
            <a:xfrm>
              <a:off x="5259070" y="990600"/>
              <a:ext cx="0" cy="1219201"/>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13" name="Line 42"/>
            <p:cNvSpPr/>
            <p:nvPr/>
          </p:nvSpPr>
          <p:spPr>
            <a:xfrm flipV="1">
              <a:off x="5868670" y="3962399"/>
              <a:ext cx="0" cy="381001"/>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14" name="Line 43"/>
            <p:cNvSpPr/>
            <p:nvPr/>
          </p:nvSpPr>
          <p:spPr>
            <a:xfrm>
              <a:off x="762000" y="0"/>
              <a:ext cx="44958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15" name="Line 44"/>
            <p:cNvSpPr/>
            <p:nvPr/>
          </p:nvSpPr>
          <p:spPr>
            <a:xfrm flipH="1">
              <a:off x="763269" y="0"/>
              <a:ext cx="2" cy="1905001"/>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716" name="Line 45"/>
            <p:cNvSpPr/>
            <p:nvPr/>
          </p:nvSpPr>
          <p:spPr>
            <a:xfrm>
              <a:off x="5259070" y="0"/>
              <a:ext cx="0" cy="152401"/>
            </a:xfrm>
            <a:prstGeom prst="line"/>
            <a:noFill/>
            <a:ln w="9525" cap="flat">
              <a:solidFill>
                <a:srgbClr val="000000"/>
              </a:solidFill>
              <a:prstDash val="solid"/>
              <a:miter lim="800000"/>
              <a:tailEnd type="triangle" w="med" len="med"/>
            </a:ln>
            <a:effectLst/>
          </p:spPr>
          <p:txBody>
            <a:bodyPr anchor="t" bIns="45719" lIns="45719" numCol="1" rIns="45719" tIns="45719" wrap="square">
              <a:noAutofit/>
            </a:bodyPr>
            <a:p/>
          </p:txBody>
        </p:sp>
      </p:grpSp>
      <p:sp>
        <p:nvSpPr>
          <p:cNvPr id="1048717" name="Rectangle 46"/>
          <p:cNvSpPr/>
          <p:nvPr>
            <p:ph type="title" idx="4294967295"/>
          </p:nvPr>
        </p:nvSpPr>
        <p:spPr>
          <a:xfrm>
            <a:off x="1143000" y="381000"/>
            <a:ext cx="7239000" cy="609600"/>
          </a:xfrm>
          <a:prstGeom prst="rect"/>
        </p:spPr>
        <p:txBody>
          <a:bodyPr/>
          <a:p>
            <a:pPr defTabSz="795527">
              <a:defRPr sz="2958"/>
            </a:pPr>
            <a:r>
              <a:rPr>
                <a:latin typeface="宋体"/>
                <a:ea typeface="宋体"/>
                <a:cs typeface="宋体"/>
                <a:sym typeface="宋体"/>
              </a:rPr>
              <a:t>品牌命名的流程图</a:t>
            </a:r>
            <a:r>
              <a:rPr sz="2175">
                <a:latin typeface="宋体"/>
                <a:ea typeface="宋体"/>
                <a:cs typeface="宋体"/>
                <a:sym typeface="宋体"/>
              </a:rPr>
              <a:t>（</a:t>
            </a:r>
            <a:r>
              <a:rPr sz="2175"/>
              <a:t>Interbrand</a:t>
            </a:r>
            <a:r>
              <a:rPr sz="2175">
                <a:latin typeface="宋体"/>
                <a:ea typeface="宋体"/>
                <a:cs typeface="宋体"/>
                <a:sym typeface="宋体"/>
              </a:rPr>
              <a:t>）</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214" name=""/>
        <p:cNvGrpSpPr/>
        <p:nvPr/>
      </p:nvGrpSpPr>
      <p:grpSpPr>
        <a:xfrm>
          <a:off x="0" y="0"/>
          <a:ext cx="0" cy="0"/>
          <a:chOff x="0" y="0"/>
          <a:chExt cx="0" cy="0"/>
        </a:xfrm>
      </p:grpSpPr>
      <p:sp>
        <p:nvSpPr>
          <p:cNvPr id="1048718"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品牌名称的类型</a:t>
            </a:r>
          </a:p>
        </p:txBody>
      </p:sp>
      <p:sp>
        <p:nvSpPr>
          <p:cNvPr id="1048719" name="Rectangle 3"/>
          <p:cNvSpPr/>
          <p:nvPr>
            <p:ph type="body" idx="1"/>
          </p:nvPr>
        </p:nvSpPr>
        <p:spPr>
          <a:xfrm>
            <a:off x="457200" y="1600200"/>
            <a:ext cx="8229600" cy="4525963"/>
          </a:xfrm>
          <a:prstGeom prst="rect"/>
        </p:spPr>
        <p:txBody>
          <a:bodyPr/>
          <a:p>
            <a:pPr indent="-281177" marL="281177">
              <a:lnSpc>
                <a:spcPct val="90000"/>
              </a:lnSpc>
              <a:spcBef>
                <a:spcPts val="400"/>
              </a:spcBef>
              <a:defRPr sz="1968"/>
            </a:pPr>
            <a:r>
              <a:rPr>
                <a:latin typeface="宋体"/>
                <a:ea typeface="宋体"/>
                <a:cs typeface="宋体"/>
                <a:sym typeface="宋体"/>
              </a:rPr>
              <a:t>描述型</a:t>
            </a:r>
          </a:p>
          <a:p>
            <a:pPr indent="-234315" lvl="1" marL="609219">
              <a:lnSpc>
                <a:spcPct val="90000"/>
              </a:lnSpc>
              <a:spcBef>
                <a:spcPts val="300"/>
              </a:spcBef>
              <a:defRPr sz="1640"/>
            </a:pPr>
            <a:r>
              <a:rPr>
                <a:latin typeface="宋体"/>
                <a:ea typeface="宋体"/>
                <a:cs typeface="宋体"/>
                <a:sym typeface="宋体"/>
              </a:rPr>
              <a:t>用文字描述产品或公司事实，如公司所在地、公司创始人、产品成分或工艺、产品类别</a:t>
            </a:r>
          </a:p>
          <a:p>
            <a:pPr indent="-281177" marL="281177">
              <a:lnSpc>
                <a:spcPct val="90000"/>
              </a:lnSpc>
              <a:spcBef>
                <a:spcPts val="400"/>
              </a:spcBef>
              <a:defRPr sz="1968"/>
            </a:pPr>
            <a:r>
              <a:rPr>
                <a:latin typeface="宋体"/>
                <a:ea typeface="宋体"/>
                <a:cs typeface="宋体"/>
                <a:sym typeface="宋体"/>
              </a:rPr>
              <a:t>启发型</a:t>
            </a:r>
          </a:p>
          <a:p>
            <a:pPr indent="-234315" lvl="1" marL="609219">
              <a:lnSpc>
                <a:spcPct val="90000"/>
              </a:lnSpc>
              <a:spcBef>
                <a:spcPts val="300"/>
              </a:spcBef>
              <a:defRPr sz="1640"/>
            </a:pPr>
            <a:r>
              <a:rPr>
                <a:latin typeface="宋体"/>
                <a:ea typeface="宋体"/>
                <a:cs typeface="宋体"/>
                <a:sym typeface="宋体"/>
              </a:rPr>
              <a:t>启发某种价值或者功能</a:t>
            </a:r>
          </a:p>
          <a:p>
            <a:pPr indent="-281177" marL="281177">
              <a:lnSpc>
                <a:spcPct val="90000"/>
              </a:lnSpc>
              <a:spcBef>
                <a:spcPts val="400"/>
              </a:spcBef>
              <a:defRPr sz="1968"/>
            </a:pPr>
            <a:r>
              <a:rPr>
                <a:latin typeface="宋体"/>
                <a:ea typeface="宋体"/>
                <a:cs typeface="宋体"/>
                <a:sym typeface="宋体"/>
              </a:rPr>
              <a:t>组合型</a:t>
            </a:r>
          </a:p>
          <a:p>
            <a:pPr indent="-234315" lvl="1" marL="609219">
              <a:lnSpc>
                <a:spcPct val="90000"/>
              </a:lnSpc>
              <a:spcBef>
                <a:spcPts val="300"/>
              </a:spcBef>
              <a:defRPr sz="1640"/>
            </a:pPr>
            <a:r>
              <a:rPr>
                <a:latin typeface="宋体"/>
                <a:ea typeface="宋体"/>
                <a:cs typeface="宋体"/>
                <a:sym typeface="宋体"/>
              </a:rPr>
              <a:t>两个或多个词语的组合</a:t>
            </a:r>
          </a:p>
          <a:p>
            <a:pPr indent="-281177" marL="281177">
              <a:lnSpc>
                <a:spcPct val="90000"/>
              </a:lnSpc>
              <a:spcBef>
                <a:spcPts val="400"/>
              </a:spcBef>
              <a:defRPr sz="1968"/>
            </a:pPr>
            <a:r>
              <a:rPr>
                <a:latin typeface="宋体"/>
                <a:ea typeface="宋体"/>
                <a:cs typeface="宋体"/>
                <a:sym typeface="宋体"/>
              </a:rPr>
              <a:t>古典型</a:t>
            </a:r>
          </a:p>
          <a:p>
            <a:pPr indent="-234315" lvl="1" marL="609219">
              <a:lnSpc>
                <a:spcPct val="90000"/>
              </a:lnSpc>
              <a:spcBef>
                <a:spcPts val="300"/>
              </a:spcBef>
              <a:defRPr sz="1640"/>
            </a:pPr>
            <a:r>
              <a:rPr>
                <a:latin typeface="宋体"/>
                <a:ea typeface="宋体"/>
                <a:cs typeface="宋体"/>
                <a:sym typeface="宋体"/>
              </a:rPr>
              <a:t>出自古代文字或文学</a:t>
            </a:r>
          </a:p>
          <a:p>
            <a:pPr indent="-281177" marL="281177">
              <a:lnSpc>
                <a:spcPct val="90000"/>
              </a:lnSpc>
              <a:spcBef>
                <a:spcPts val="400"/>
              </a:spcBef>
              <a:defRPr sz="1968"/>
            </a:pPr>
            <a:r>
              <a:rPr>
                <a:latin typeface="宋体"/>
                <a:ea typeface="宋体"/>
                <a:cs typeface="宋体"/>
                <a:sym typeface="宋体"/>
              </a:rPr>
              <a:t>随意型</a:t>
            </a:r>
          </a:p>
          <a:p>
            <a:pPr indent="-234315" lvl="1" marL="609219">
              <a:lnSpc>
                <a:spcPct val="90000"/>
              </a:lnSpc>
              <a:spcBef>
                <a:spcPts val="300"/>
              </a:spcBef>
              <a:defRPr sz="1640"/>
            </a:pPr>
            <a:r>
              <a:rPr>
                <a:latin typeface="宋体"/>
                <a:ea typeface="宋体"/>
                <a:cs typeface="宋体"/>
                <a:sym typeface="宋体"/>
              </a:rPr>
              <a:t>与公司没有明显联系，真实的单词</a:t>
            </a:r>
          </a:p>
          <a:p>
            <a:pPr indent="-281177" marL="281177">
              <a:lnSpc>
                <a:spcPct val="90000"/>
              </a:lnSpc>
              <a:spcBef>
                <a:spcPts val="400"/>
              </a:spcBef>
              <a:defRPr sz="1968"/>
            </a:pPr>
            <a:r>
              <a:rPr>
                <a:latin typeface="宋体"/>
                <a:ea typeface="宋体"/>
                <a:cs typeface="宋体"/>
                <a:sym typeface="宋体"/>
              </a:rPr>
              <a:t>新颖型</a:t>
            </a:r>
          </a:p>
          <a:p>
            <a:pPr indent="-234315" lvl="1" marL="609219">
              <a:lnSpc>
                <a:spcPct val="90000"/>
              </a:lnSpc>
              <a:spcBef>
                <a:spcPts val="300"/>
              </a:spcBef>
              <a:defRPr sz="1640"/>
            </a:pPr>
            <a:r>
              <a:rPr>
                <a:latin typeface="宋体"/>
                <a:ea typeface="宋体"/>
                <a:cs typeface="宋体"/>
                <a:sym typeface="宋体"/>
              </a:rPr>
              <a:t>新造的词语，没有明显的含义</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215" name=""/>
        <p:cNvGrpSpPr/>
        <p:nvPr/>
      </p:nvGrpSpPr>
      <p:grpSpPr>
        <a:xfrm>
          <a:off x="0" y="0"/>
          <a:ext cx="0" cy="0"/>
          <a:chOff x="0" y="0"/>
          <a:chExt cx="0" cy="0"/>
        </a:xfrm>
      </p:grpSpPr>
      <p:sp>
        <p:nvSpPr>
          <p:cNvPr id="104872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互联网品牌命名的原则</a:t>
            </a:r>
          </a:p>
        </p:txBody>
      </p:sp>
      <p:sp>
        <p:nvSpPr>
          <p:cNvPr id="1048721" name="Rectangle 3"/>
          <p:cNvSpPr/>
          <p:nvPr>
            <p:ph type="body" idx="1"/>
          </p:nvPr>
        </p:nvSpPr>
        <p:spPr>
          <a:xfrm>
            <a:off x="457200" y="1600200"/>
            <a:ext cx="8229600" cy="4525963"/>
          </a:xfrm>
          <a:prstGeom prst="rect"/>
        </p:spPr>
        <p:txBody>
          <a:bodyPr/>
          <a:p>
            <a:pPr indent="-305180" marL="305180">
              <a:spcBef>
                <a:spcPts val="500"/>
              </a:spcBef>
              <a:defRPr sz="2492"/>
            </a:pPr>
            <a:r>
              <a:rPr>
                <a:latin typeface="宋体"/>
                <a:ea typeface="宋体"/>
                <a:cs typeface="宋体"/>
                <a:sym typeface="宋体"/>
              </a:rPr>
              <a:t>互联网品牌命名的原则</a:t>
            </a:r>
          </a:p>
          <a:p>
            <a:pPr indent="-254317" lvl="1" marL="661225">
              <a:spcBef>
                <a:spcPts val="400"/>
              </a:spcBef>
              <a:defRPr sz="2046"/>
            </a:pPr>
            <a:r>
              <a:rPr>
                <a:latin typeface="宋体"/>
                <a:ea typeface="宋体"/>
                <a:cs typeface="宋体"/>
                <a:sym typeface="宋体"/>
              </a:rPr>
              <a:t>易记性</a:t>
            </a:r>
          </a:p>
          <a:p>
            <a:pPr indent="-254317" lvl="1" marL="661225">
              <a:spcBef>
                <a:spcPts val="400"/>
              </a:spcBef>
              <a:defRPr sz="2046"/>
            </a:pPr>
            <a:r>
              <a:rPr>
                <a:latin typeface="宋体"/>
                <a:ea typeface="宋体"/>
                <a:cs typeface="宋体"/>
                <a:sym typeface="宋体"/>
              </a:rPr>
              <a:t>具象性</a:t>
            </a:r>
          </a:p>
          <a:p>
            <a:pPr indent="-254317" lvl="1" marL="661225">
              <a:spcBef>
                <a:spcPts val="400"/>
              </a:spcBef>
              <a:defRPr sz="2046"/>
            </a:pPr>
            <a:r>
              <a:rPr>
                <a:latin typeface="宋体"/>
                <a:ea typeface="宋体"/>
                <a:cs typeface="宋体"/>
                <a:sym typeface="宋体"/>
              </a:rPr>
              <a:t>创新性</a:t>
            </a:r>
          </a:p>
          <a:p>
            <a:pPr indent="-254317" lvl="1" marL="661225">
              <a:spcBef>
                <a:spcPts val="400"/>
              </a:spcBef>
              <a:defRPr sz="2046"/>
            </a:pPr>
            <a:r>
              <a:rPr>
                <a:latin typeface="宋体"/>
                <a:ea typeface="宋体"/>
                <a:cs typeface="宋体"/>
                <a:sym typeface="宋体"/>
              </a:rPr>
              <a:t>行业性</a:t>
            </a:r>
          </a:p>
          <a:p>
            <a:pPr indent="-305180" marL="305180">
              <a:spcBef>
                <a:spcPts val="500"/>
              </a:spcBef>
              <a:defRPr sz="2492"/>
            </a:pPr>
            <a:r>
              <a:rPr>
                <a:latin typeface="宋体"/>
                <a:ea typeface="宋体"/>
                <a:cs typeface="宋体"/>
                <a:sym typeface="宋体"/>
              </a:rPr>
              <a:t>互联网品牌名称的类型</a:t>
            </a:r>
          </a:p>
          <a:p>
            <a:pPr indent="-254317" lvl="1" marL="661225">
              <a:spcBef>
                <a:spcPts val="400"/>
              </a:spcBef>
              <a:defRPr sz="2046"/>
            </a:pPr>
            <a:r>
              <a:rPr>
                <a:latin typeface="宋体"/>
                <a:ea typeface="宋体"/>
                <a:cs typeface="宋体"/>
                <a:sym typeface="宋体"/>
              </a:rPr>
              <a:t>数字字母</a:t>
            </a:r>
          </a:p>
          <a:p>
            <a:pPr indent="-254317" lvl="1" marL="661225">
              <a:spcBef>
                <a:spcPts val="400"/>
              </a:spcBef>
              <a:defRPr sz="2046"/>
            </a:pPr>
            <a:r>
              <a:rPr>
                <a:latin typeface="宋体"/>
                <a:ea typeface="宋体"/>
                <a:cs typeface="宋体"/>
                <a:sym typeface="宋体"/>
              </a:rPr>
              <a:t>事物</a:t>
            </a:r>
            <a:endParaRPr sz="2136"/>
          </a:p>
          <a:p>
            <a:pPr indent="-254317" lvl="1" marL="661225">
              <a:spcBef>
                <a:spcPts val="400"/>
              </a:spcBef>
              <a:defRPr sz="2046"/>
            </a:pPr>
            <a:r>
              <a:rPr>
                <a:latin typeface="宋体"/>
                <a:ea typeface="宋体"/>
                <a:cs typeface="宋体"/>
                <a:sym typeface="宋体"/>
              </a:rPr>
              <a:t>行为</a:t>
            </a:r>
          </a:p>
          <a:p>
            <a:pPr indent="-254317" lvl="1" marL="661225">
              <a:spcBef>
                <a:spcPts val="400"/>
              </a:spcBef>
              <a:defRPr sz="2046"/>
            </a:pPr>
            <a:r>
              <a:rPr>
                <a:latin typeface="宋体"/>
                <a:ea typeface="宋体"/>
                <a:cs typeface="宋体"/>
                <a:sym typeface="宋体"/>
              </a:rPr>
              <a:t>新词</a:t>
            </a: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216" name=""/>
        <p:cNvGrpSpPr/>
        <p:nvPr/>
      </p:nvGrpSpPr>
      <p:grpSpPr>
        <a:xfrm>
          <a:off x="0" y="0"/>
          <a:ext cx="0" cy="0"/>
          <a:chOff x="0" y="0"/>
          <a:chExt cx="0" cy="0"/>
        </a:xfrm>
      </p:grpSpPr>
      <p:sp>
        <p:nvSpPr>
          <p:cNvPr id="104872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品牌标志的种类</a:t>
            </a:r>
          </a:p>
        </p:txBody>
      </p:sp>
      <p:sp>
        <p:nvSpPr>
          <p:cNvPr id="1048723" name="Rectangle 3"/>
          <p:cNvSpPr/>
          <p:nvPr>
            <p:ph type="body" idx="1"/>
          </p:nvPr>
        </p:nvSpPr>
        <p:spPr>
          <a:xfrm>
            <a:off x="457200" y="1600200"/>
            <a:ext cx="8229600" cy="4525963"/>
          </a:xfrm>
          <a:prstGeom prst="rect"/>
        </p:spPr>
        <p:txBody>
          <a:bodyPr/>
          <a:p>
            <a:r>
              <a:rPr>
                <a:latin typeface="宋体"/>
                <a:ea typeface="宋体"/>
                <a:cs typeface="宋体"/>
                <a:sym typeface="宋体"/>
              </a:rPr>
              <a:t>文字标志</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独特形式书写的品牌名称全称或首个字母</a:t>
            </a:r>
          </a:p>
          <a:p>
            <a:r>
              <a:rPr>
                <a:latin typeface="宋体"/>
                <a:ea typeface="宋体"/>
                <a:cs typeface="宋体"/>
                <a:sym typeface="宋体"/>
              </a:rPr>
              <a:t>图案标志</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具体图案</a:t>
            </a:r>
          </a:p>
          <a:p>
            <a:pPr indent="-285750" lvl="1" marL="742950">
              <a:spcBef>
                <a:spcPts val="600"/>
              </a:spcBef>
              <a:defRPr sz="2800"/>
            </a:pPr>
            <a:r>
              <a:rPr>
                <a:latin typeface="宋体"/>
                <a:ea typeface="宋体"/>
                <a:cs typeface="宋体"/>
                <a:sym typeface="宋体"/>
              </a:rPr>
              <a:t>抽象图案</a:t>
            </a:r>
          </a:p>
          <a:p>
            <a:r>
              <a:rPr>
                <a:latin typeface="宋体"/>
                <a:ea typeface="宋体"/>
                <a:cs typeface="宋体"/>
                <a:sym typeface="宋体"/>
              </a:rPr>
              <a:t>图文标志</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品牌名称中的某个字母转化为图案的形式</a:t>
            </a:r>
          </a:p>
        </p:txBody>
      </p:sp>
      <p:pic>
        <p:nvPicPr>
          <p:cNvPr id="2097156" name="Picture 5" descr="Picture 5"/>
          <p:cNvPicPr>
            <a:picLocks noChangeAspect="1"/>
          </p:cNvPicPr>
          <p:nvPr/>
        </p:nvPicPr>
        <p:blipFill>
          <a:blip xmlns:r="http://schemas.openxmlformats.org/officeDocument/2006/relationships" r:embed="rId1"/>
          <a:stretch>
            <a:fillRect/>
          </a:stretch>
        </p:blipFill>
        <p:spPr>
          <a:xfrm>
            <a:off x="5148262" y="908050"/>
            <a:ext cx="1524001" cy="312739"/>
          </a:xfrm>
          <a:prstGeom prst="rect"/>
          <a:ln w="12700">
            <a:miter lim="400000"/>
          </a:ln>
        </p:spPr>
      </p:pic>
      <p:grpSp>
        <p:nvGrpSpPr>
          <p:cNvPr id="217" name="Picture 7"/>
          <p:cNvGrpSpPr/>
          <p:nvPr/>
        </p:nvGrpSpPr>
        <p:grpSpPr>
          <a:xfrm>
            <a:off x="7235825" y="1125537"/>
            <a:ext cx="1439863" cy="654051"/>
            <a:chOff x="0" y="0"/>
            <a:chExt cx="1439862" cy="654050"/>
          </a:xfrm>
        </p:grpSpPr>
        <p:sp>
          <p:nvSpPr>
            <p:cNvPr id="1048724" name="矩形"/>
            <p:cNvSpPr/>
            <p:nvPr/>
          </p:nvSpPr>
          <p:spPr>
            <a:xfrm>
              <a:off x="0" y="0"/>
              <a:ext cx="1439863" cy="654050"/>
            </a:xfrm>
            <a:prstGeom prst="rect"/>
            <a:solidFill>
              <a:srgbClr val="000000"/>
            </a:solidFill>
            <a:ln w="12700" cap="flat">
              <a:noFill/>
              <a:miter lim="400000"/>
            </a:ln>
            <a:effectLst/>
          </p:spPr>
          <p:txBody>
            <a:bodyPr anchor="t" bIns="45719" lIns="45719" numCol="1" rIns="45719" tIns="45719" wrap="square">
              <a:noAutofit/>
            </a:bodyPr>
            <a:p/>
          </p:txBody>
        </p:sp>
        <p:pic>
          <p:nvPicPr>
            <p:cNvPr id="2097157" name="image5.png" descr="image5.png"/>
            <p:cNvPicPr>
              <a:picLocks noChangeAspect="1"/>
            </p:cNvPicPr>
            <p:nvPr/>
          </p:nvPicPr>
          <p:blipFill>
            <a:blip xmlns:r="http://schemas.openxmlformats.org/officeDocument/2006/relationships" r:embed="rId2"/>
            <a:stretch>
              <a:fillRect/>
            </a:stretch>
          </p:blipFill>
          <p:spPr>
            <a:xfrm>
              <a:off x="0" y="0"/>
              <a:ext cx="1439863" cy="654050"/>
            </a:xfrm>
            <a:prstGeom prst="rect"/>
            <a:ln w="12700" cap="flat">
              <a:noFill/>
              <a:miter lim="400000"/>
            </a:ln>
            <a:effectLst/>
          </p:spPr>
        </p:pic>
      </p:grpSp>
      <p:pic>
        <p:nvPicPr>
          <p:cNvPr id="2097158" name="Picture 9" descr="Picture 9">
            <a:hlinkClick r:id="rId3" invalidUrl="" action="" tgtFrame="" tooltip="" history="1" endSnd="0"/>
          </p:cNvPr>
          <p:cNvPicPr>
            <a:picLocks noChangeAspect="1"/>
          </p:cNvPicPr>
          <p:nvPr/>
        </p:nvPicPr>
        <p:blipFill>
          <a:blip xmlns:r="http://schemas.openxmlformats.org/officeDocument/2006/relationships" r:embed="rId4"/>
          <a:stretch>
            <a:fillRect/>
          </a:stretch>
        </p:blipFill>
        <p:spPr>
          <a:xfrm>
            <a:off x="7812088" y="3573462"/>
            <a:ext cx="781051" cy="952501"/>
          </a:xfrm>
          <a:prstGeom prst="rect"/>
          <a:ln w="12700">
            <a:miter lim="400000"/>
          </a:ln>
        </p:spPr>
      </p:pic>
      <p:pic>
        <p:nvPicPr>
          <p:cNvPr id="2097159" name="Picture 11" descr="Picture 11"/>
          <p:cNvPicPr>
            <a:picLocks noChangeAspect="1"/>
          </p:cNvPicPr>
          <p:nvPr/>
        </p:nvPicPr>
        <p:blipFill>
          <a:blip xmlns:r="http://schemas.openxmlformats.org/officeDocument/2006/relationships" r:embed="rId5"/>
          <a:stretch>
            <a:fillRect/>
          </a:stretch>
        </p:blipFill>
        <p:spPr>
          <a:xfrm>
            <a:off x="6156325" y="3644900"/>
            <a:ext cx="1222375" cy="885825"/>
          </a:xfrm>
          <a:prstGeom prst="rect"/>
          <a:ln w="12700">
            <a:miter lim="400000"/>
          </a:ln>
        </p:spPr>
      </p:pic>
      <p:pic>
        <p:nvPicPr>
          <p:cNvPr id="2097160" name="Picture 13" descr="Picture 13"/>
          <p:cNvPicPr>
            <a:picLocks noChangeAspect="1"/>
          </p:cNvPicPr>
          <p:nvPr/>
        </p:nvPicPr>
        <p:blipFill>
          <a:blip xmlns:r="http://schemas.openxmlformats.org/officeDocument/2006/relationships" r:embed="rId6"/>
          <a:stretch>
            <a:fillRect/>
          </a:stretch>
        </p:blipFill>
        <p:spPr>
          <a:xfrm>
            <a:off x="3635375" y="3357562"/>
            <a:ext cx="2047875" cy="704851"/>
          </a:xfrm>
          <a:prstGeom prst="rect"/>
          <a:ln w="12700">
            <a:miter lim="400000"/>
          </a:ln>
        </p:spPr>
      </p:pic>
      <p:pic>
        <p:nvPicPr>
          <p:cNvPr id="2097161" name="Picture 17" descr="Picture 17"/>
          <p:cNvPicPr>
            <a:picLocks noChangeAspect="1"/>
          </p:cNvPicPr>
          <p:nvPr/>
        </p:nvPicPr>
        <p:blipFill>
          <a:blip xmlns:r="http://schemas.openxmlformats.org/officeDocument/2006/relationships" r:embed="rId7"/>
          <a:stretch>
            <a:fillRect/>
          </a:stretch>
        </p:blipFill>
        <p:spPr>
          <a:xfrm>
            <a:off x="5651500" y="5589587"/>
            <a:ext cx="1512888" cy="542926"/>
          </a:xfrm>
          <a:prstGeom prst="rect"/>
          <a:ln w="12700">
            <a:miter lim="400000"/>
          </a:ln>
        </p:spPr>
      </p:pic>
      <p:pic>
        <p:nvPicPr>
          <p:cNvPr id="2097162" name="Picture 28" descr="Picture 28"/>
          <p:cNvPicPr>
            <a:picLocks noChangeAspect="1"/>
          </p:cNvPicPr>
          <p:nvPr/>
        </p:nvPicPr>
        <p:blipFill>
          <a:blip xmlns:r="http://schemas.openxmlformats.org/officeDocument/2006/relationships" r:embed="rId8"/>
          <a:srcRect l="0" t="5211" r="0" b="12758"/>
          <a:stretch>
            <a:fillRect/>
          </a:stretch>
        </p:blipFill>
        <p:spPr>
          <a:xfrm>
            <a:off x="2555875" y="5661024"/>
            <a:ext cx="2228850" cy="368302"/>
          </a:xfrm>
          <a:prstGeom prst="rect"/>
          <a:ln w="12700">
            <a:miter lim="400000"/>
          </a:ln>
        </p:spPr>
      </p:pic>
      <p:pic>
        <p:nvPicPr>
          <p:cNvPr id="2097163" name="Picture 29" descr="Picture 29"/>
          <p:cNvPicPr>
            <a:picLocks noChangeAspect="1"/>
          </p:cNvPicPr>
          <p:nvPr/>
        </p:nvPicPr>
        <p:blipFill>
          <a:blip xmlns:r="http://schemas.openxmlformats.org/officeDocument/2006/relationships" r:embed="rId9"/>
          <a:srcRect l="0" t="0" r="0" b="827"/>
          <a:stretch>
            <a:fillRect/>
          </a:stretch>
        </p:blipFill>
        <p:spPr>
          <a:xfrm>
            <a:off x="5219700" y="1341437"/>
            <a:ext cx="954088" cy="760414"/>
          </a:xfrm>
          <a:prstGeom prst="rect"/>
          <a:ln w="12700">
            <a:miter lim="400000"/>
          </a:ln>
        </p:spPr>
      </p:pic>
      <p:pic>
        <p:nvPicPr>
          <p:cNvPr id="2097164" name="Picture 30" descr="Picture 30"/>
          <p:cNvPicPr>
            <a:picLocks noChangeAspect="1"/>
          </p:cNvPicPr>
          <p:nvPr/>
        </p:nvPicPr>
        <p:blipFill>
          <a:blip xmlns:r="http://schemas.openxmlformats.org/officeDocument/2006/relationships" r:embed="rId10"/>
          <a:stretch>
            <a:fillRect/>
          </a:stretch>
        </p:blipFill>
        <p:spPr>
          <a:xfrm>
            <a:off x="6372225" y="2708275"/>
            <a:ext cx="2303464" cy="709613"/>
          </a:xfrm>
          <a:prstGeom prst="rect"/>
          <a:ln w="12700">
            <a:miter lim="400000"/>
          </a:ln>
        </p:spPr>
      </p:pic>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218" name=""/>
        <p:cNvGrpSpPr/>
        <p:nvPr/>
      </p:nvGrpSpPr>
      <p:grpSpPr>
        <a:xfrm>
          <a:off x="0" y="0"/>
          <a:ext cx="0" cy="0"/>
          <a:chOff x="0" y="0"/>
          <a:chExt cx="0" cy="0"/>
        </a:xfrm>
      </p:grpSpPr>
      <p:graphicFrame>
        <p:nvGraphicFramePr>
          <p:cNvPr id="4194305" name="Group 2"/>
          <p:cNvGraphicFramePr>
            <a:graphicFrameLocks/>
          </p:cNvGraphicFramePr>
          <p:nvPr/>
        </p:nvGraphicFramePr>
        <p:xfrm>
          <a:off x="395288" y="1773238"/>
          <a:ext cx="8382001" cy="3529013"/>
        </p:xfrm>
        <a:graphic>
          <a:graphicData uri="http://schemas.openxmlformats.org/drawingml/2006/table">
            <a:tbl>
              <a:tblPr rtl="0" firstRow="0" firstCol="0" lastRow="0" lastCol="0" bandRow="0" bandCol="0">
                <a:tableStyleId>{4C3C2611-4C71-4FC5-86AE-919BDF0F9419}</a:tableStyleId>
              </a:tblPr>
              <a:tblGrid>
                <a:gridCol w="1752600"/>
                <a:gridCol w="1676400"/>
                <a:gridCol w="1676400"/>
                <a:gridCol w="1981200"/>
                <a:gridCol w="1295400"/>
              </a:tblGrid>
              <a:tr h="401638">
                <a:tc>
                  <a:txBody>
                    <a:bodyPr/>
                    <a:p>
                      <a:pPr algn="ctr">
                        <a:spcBef>
                          <a:spcPts val="400"/>
                        </a:spcBef>
                        <a:defRPr b="1" sz="2000">
                          <a:latin typeface="Arial"/>
                          <a:ea typeface="Arial"/>
                          <a:cs typeface="Arial"/>
                          <a:sym typeface="Arial"/>
                        </a:defRPr>
                      </a:pPr>
                      <a:r>
                        <a:rPr b="0">
                          <a:latin typeface="宋体"/>
                          <a:ea typeface="宋体"/>
                          <a:cs typeface="宋体"/>
                          <a:sym typeface="宋体"/>
                        </a:rPr>
                        <a:t>营销原则</a:t>
                      </a:r>
                    </a:p>
                  </a:txBody>
                  <a:tcPr marL="46323" marR="46323" marT="46323" marB="46323" anchor="t" anchorCtr="0" horzOverflow="overflow">
                    <a:lnL w="28575">
                      <a:solidFill>
                        <a:srgbClr val="000000"/>
                      </a:solidFill>
                      <a:miter/>
                    </a:lnL>
                    <a:lnR w="12700">
                      <a:solidFill>
                        <a:srgbClr val="000000"/>
                      </a:solidFill>
                      <a:miter/>
                    </a:lnR>
                    <a:lnT w="28575">
                      <a:solidFill>
                        <a:srgbClr val="000000"/>
                      </a:solidFill>
                      <a:miter/>
                    </a:lnT>
                    <a:lnB w="12700">
                      <a:solidFill>
                        <a:srgbClr val="000000"/>
                      </a:solidFill>
                      <a:miter/>
                    </a:lnB>
                    <a:solidFill>
                      <a:schemeClr val="accent1"/>
                    </a:solidFill>
                  </a:tcPr>
                </a:tc>
                <a:tc>
                  <a:txBody>
                    <a:bodyPr/>
                    <a:p>
                      <a:pPr algn="ctr">
                        <a:spcBef>
                          <a:spcPts val="400"/>
                        </a:spcBef>
                        <a:defRPr b="1" sz="2000">
                          <a:latin typeface="Arial"/>
                          <a:ea typeface="Arial"/>
                          <a:cs typeface="Arial"/>
                          <a:sym typeface="Arial"/>
                        </a:defRPr>
                      </a:pPr>
                      <a:r>
                        <a:rPr b="0">
                          <a:latin typeface="宋体"/>
                          <a:ea typeface="宋体"/>
                          <a:cs typeface="宋体"/>
                          <a:sym typeface="宋体"/>
                        </a:rPr>
                        <a:t>创意原则</a:t>
                      </a:r>
                    </a:p>
                  </a:txBody>
                  <a:tcPr marL="46323" marR="46323" marT="46323" marB="46323" anchor="t" anchorCtr="0" horzOverflow="overflow">
                    <a:lnL w="12700">
                      <a:solidFill>
                        <a:srgbClr val="000000"/>
                      </a:solidFill>
                      <a:miter/>
                    </a:lnL>
                    <a:lnR w="12700">
                      <a:solidFill>
                        <a:srgbClr val="000000"/>
                      </a:solidFill>
                      <a:miter/>
                    </a:lnR>
                    <a:lnT w="28575">
                      <a:solidFill>
                        <a:srgbClr val="000000"/>
                      </a:solidFill>
                      <a:miter/>
                    </a:lnT>
                    <a:lnB w="12700">
                      <a:solidFill>
                        <a:srgbClr val="000000"/>
                      </a:solidFill>
                      <a:miter/>
                    </a:lnB>
                    <a:solidFill>
                      <a:schemeClr val="accent1"/>
                    </a:solidFill>
                  </a:tcPr>
                </a:tc>
                <a:tc>
                  <a:txBody>
                    <a:bodyPr/>
                    <a:p>
                      <a:pPr algn="ctr">
                        <a:spcBef>
                          <a:spcPts val="400"/>
                        </a:spcBef>
                        <a:defRPr b="1" sz="2000">
                          <a:latin typeface="Arial"/>
                          <a:ea typeface="Arial"/>
                          <a:cs typeface="Arial"/>
                          <a:sym typeface="Arial"/>
                        </a:defRPr>
                      </a:pPr>
                      <a:r>
                        <a:rPr b="0">
                          <a:latin typeface="宋体"/>
                          <a:ea typeface="宋体"/>
                          <a:cs typeface="宋体"/>
                          <a:sym typeface="宋体"/>
                        </a:rPr>
                        <a:t>设计原则</a:t>
                      </a:r>
                    </a:p>
                  </a:txBody>
                  <a:tcPr marL="46323" marR="46323" marT="46323" marB="46323" anchor="t" anchorCtr="0" horzOverflow="overflow">
                    <a:lnL w="12700">
                      <a:solidFill>
                        <a:srgbClr val="000000"/>
                      </a:solidFill>
                      <a:miter/>
                    </a:lnL>
                    <a:lnR w="12700">
                      <a:solidFill>
                        <a:srgbClr val="000000"/>
                      </a:solidFill>
                      <a:miter/>
                    </a:lnR>
                    <a:lnT w="28575">
                      <a:solidFill>
                        <a:srgbClr val="000000"/>
                      </a:solidFill>
                      <a:miter/>
                    </a:lnT>
                    <a:lnB w="12700">
                      <a:solidFill>
                        <a:srgbClr val="000000"/>
                      </a:solidFill>
                      <a:miter/>
                    </a:lnB>
                    <a:solidFill>
                      <a:schemeClr val="accent1"/>
                    </a:solidFill>
                  </a:tcPr>
                </a:tc>
                <a:tc>
                  <a:txBody>
                    <a:bodyPr/>
                    <a:p>
                      <a:pPr algn="ctr">
                        <a:spcBef>
                          <a:spcPts val="400"/>
                        </a:spcBef>
                        <a:defRPr b="1" sz="2000">
                          <a:latin typeface="Arial"/>
                          <a:ea typeface="Arial"/>
                          <a:cs typeface="Arial"/>
                          <a:sym typeface="Arial"/>
                        </a:defRPr>
                      </a:pPr>
                      <a:r>
                        <a:rPr b="0">
                          <a:latin typeface="宋体"/>
                          <a:ea typeface="宋体"/>
                          <a:cs typeface="宋体"/>
                          <a:sym typeface="宋体"/>
                        </a:rPr>
                        <a:t>认知原则</a:t>
                      </a:r>
                    </a:p>
                  </a:txBody>
                  <a:tcPr marL="46323" marR="46323" marT="46323" marB="46323" anchor="t" anchorCtr="0" horzOverflow="overflow">
                    <a:lnL w="12700">
                      <a:solidFill>
                        <a:srgbClr val="000000"/>
                      </a:solidFill>
                      <a:miter/>
                    </a:lnL>
                    <a:lnR w="12700">
                      <a:solidFill>
                        <a:srgbClr val="000000"/>
                      </a:solidFill>
                      <a:miter/>
                    </a:lnR>
                    <a:lnT w="28575">
                      <a:solidFill>
                        <a:srgbClr val="000000"/>
                      </a:solidFill>
                      <a:miter/>
                    </a:lnT>
                    <a:lnB w="12700">
                      <a:solidFill>
                        <a:srgbClr val="000000"/>
                      </a:solidFill>
                      <a:miter/>
                    </a:lnB>
                    <a:solidFill>
                      <a:schemeClr val="accent1"/>
                    </a:solidFill>
                  </a:tcPr>
                </a:tc>
                <a:tc>
                  <a:txBody>
                    <a:bodyPr/>
                    <a:p>
                      <a:pPr algn="ctr">
                        <a:spcBef>
                          <a:spcPts val="400"/>
                        </a:spcBef>
                        <a:defRPr b="1" sz="2000">
                          <a:latin typeface="Arial"/>
                          <a:ea typeface="Arial"/>
                          <a:cs typeface="Arial"/>
                          <a:sym typeface="Arial"/>
                        </a:defRPr>
                      </a:pPr>
                      <a:r>
                        <a:rPr b="0">
                          <a:latin typeface="宋体"/>
                          <a:ea typeface="宋体"/>
                          <a:cs typeface="宋体"/>
                          <a:sym typeface="宋体"/>
                        </a:rPr>
                        <a:t>情感原则</a:t>
                      </a:r>
                    </a:p>
                  </a:txBody>
                  <a:tcPr marL="46323" marR="46323" marT="46323" marB="46323" anchor="t" anchorCtr="0" horzOverflow="overflow">
                    <a:lnL w="12700">
                      <a:solidFill>
                        <a:srgbClr val="000000"/>
                      </a:solidFill>
                      <a:miter/>
                    </a:lnL>
                    <a:lnR w="28575">
                      <a:solidFill>
                        <a:srgbClr val="000000"/>
                      </a:solidFill>
                      <a:miter/>
                    </a:lnR>
                    <a:lnT w="28575">
                      <a:solidFill>
                        <a:srgbClr val="000000"/>
                      </a:solidFill>
                      <a:miter/>
                    </a:lnT>
                    <a:lnB w="12700">
                      <a:solidFill>
                        <a:srgbClr val="000000"/>
                      </a:solidFill>
                      <a:miter/>
                    </a:lnB>
                    <a:solidFill>
                      <a:schemeClr val="accent1"/>
                    </a:solidFill>
                  </a:tcPr>
                </a:tc>
              </a:tr>
              <a:tr h="3127375">
                <a:tc>
                  <a:txBody>
                    <a:bodyPr/>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体现产品特征</a:t>
                      </a:r>
                    </a:p>
                    <a:p>
                      <a:pPr algn="l">
                        <a:lnSpc>
                          <a:spcPct val="130000"/>
                        </a:lnSpc>
                        <a:defRPr sz="1800">
                          <a:latin typeface="Arial"/>
                          <a:ea typeface="Arial"/>
                          <a:cs typeface="Arial"/>
                          <a:sym typeface="Arial"/>
                        </a:defRPr>
                      </a:pPr>
                      <a:r>
                        <a:rPr>
                          <a:latin typeface="宋体"/>
                          <a:ea typeface="宋体"/>
                          <a:cs typeface="宋体"/>
                          <a:sym typeface="宋体"/>
                        </a:rPr>
                        <a:t> 品质</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准确传递产品</a:t>
                      </a:r>
                    </a:p>
                    <a:p>
                      <a:pPr algn="l">
                        <a:lnSpc>
                          <a:spcPct val="130000"/>
                        </a:lnSpc>
                        <a:defRPr sz="1800">
                          <a:latin typeface="Arial"/>
                          <a:ea typeface="Arial"/>
                          <a:cs typeface="Arial"/>
                          <a:sym typeface="Arial"/>
                        </a:defRPr>
                      </a:pPr>
                      <a:r>
                        <a:rPr>
                          <a:latin typeface="宋体"/>
                          <a:ea typeface="宋体"/>
                          <a:cs typeface="宋体"/>
                          <a:sym typeface="宋体"/>
                        </a:rPr>
                        <a:t> 信息</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体现品牌价值</a:t>
                      </a:r>
                    </a:p>
                    <a:p>
                      <a:pPr algn="l">
                        <a:lnSpc>
                          <a:spcPct val="130000"/>
                        </a:lnSpc>
                        <a:defRPr sz="1800">
                          <a:latin typeface="Arial"/>
                          <a:ea typeface="Arial"/>
                          <a:cs typeface="Arial"/>
                          <a:sym typeface="Arial"/>
                        </a:defRPr>
                      </a:pPr>
                      <a:r>
                        <a:rPr>
                          <a:latin typeface="宋体"/>
                          <a:ea typeface="宋体"/>
                          <a:cs typeface="宋体"/>
                          <a:sym typeface="宋体"/>
                        </a:rPr>
                        <a:t> 和理念</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成为企业象征</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体现企业实力</a:t>
                      </a:r>
                    </a:p>
                  </a:txBody>
                  <a:tcPr marL="46323" marR="46323" marT="46323" marB="46323" anchor="t" anchorCtr="0" horzOverflow="overflow">
                    <a:lnL w="28575">
                      <a:solidFill>
                        <a:srgbClr val="000000"/>
                      </a:solidFill>
                      <a:miter/>
                    </a:lnL>
                    <a:lnR w="12700">
                      <a:solidFill>
                        <a:srgbClr val="000000"/>
                      </a:solidFill>
                      <a:miter/>
                    </a:lnR>
                    <a:lnT w="12700">
                      <a:solidFill>
                        <a:srgbClr val="000000"/>
                      </a:solidFill>
                      <a:miter/>
                    </a:lnT>
                    <a:lnB w="28575">
                      <a:solidFill>
                        <a:srgbClr val="000000"/>
                      </a:solidFill>
                      <a:miter/>
                    </a:lnB>
                    <a:solidFill>
                      <a:srgbClr val="F6FECE"/>
                    </a:solidFill>
                  </a:tcPr>
                </a:tc>
                <a:tc>
                  <a:txBody>
                    <a:bodyPr/>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醒目直观</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新颖独特</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视觉冲击力强</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具备法律上的</a:t>
                      </a:r>
                    </a:p>
                    <a:p>
                      <a:pPr algn="l">
                        <a:lnSpc>
                          <a:spcPct val="130000"/>
                        </a:lnSpc>
                        <a:defRPr sz="1800">
                          <a:latin typeface="Arial"/>
                          <a:ea typeface="Arial"/>
                          <a:cs typeface="Arial"/>
                          <a:sym typeface="Arial"/>
                        </a:defRPr>
                      </a:pPr>
                      <a:r>
                        <a:rPr>
                          <a:latin typeface="宋体"/>
                          <a:ea typeface="宋体"/>
                          <a:cs typeface="宋体"/>
                          <a:sym typeface="宋体"/>
                        </a:rPr>
                        <a:t> 显著性</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适合各种媒体</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趋向国际化</a:t>
                      </a:r>
                    </a:p>
                  </a:txBody>
                  <a:tcPr marL="46323" marR="46323" marT="46323" marB="46323" anchor="t" anchorCtr="0" horzOverflow="overflow">
                    <a:lnL w="12700">
                      <a:solidFill>
                        <a:srgbClr val="000000"/>
                      </a:solidFill>
                      <a:miter/>
                    </a:lnL>
                    <a:lnR w="12700">
                      <a:solidFill>
                        <a:srgbClr val="000000"/>
                      </a:solidFill>
                      <a:miter/>
                    </a:lnR>
                    <a:lnT w="12700">
                      <a:solidFill>
                        <a:srgbClr val="000000"/>
                      </a:solidFill>
                      <a:miter/>
                    </a:lnT>
                    <a:lnB w="28575">
                      <a:solidFill>
                        <a:srgbClr val="000000"/>
                      </a:solidFill>
                      <a:miter/>
                    </a:lnB>
                    <a:solidFill>
                      <a:srgbClr val="F6FECE"/>
                    </a:solidFill>
                  </a:tcPr>
                </a:tc>
                <a:tc>
                  <a:txBody>
                    <a:bodyPr/>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色彩搭配协调</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线条搭配协调</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布局合理</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对比鲜明</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平衡对称</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清晰与简化</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隐喻象征恰当</a:t>
                      </a:r>
                    </a:p>
                  </a:txBody>
                  <a:tcPr marL="46323" marR="46323" marT="46323" marB="46323" anchor="t" anchorCtr="0" horzOverflow="overflow">
                    <a:lnL w="12700">
                      <a:solidFill>
                        <a:srgbClr val="000000"/>
                      </a:solidFill>
                      <a:miter/>
                    </a:lnL>
                    <a:lnR w="12700">
                      <a:solidFill>
                        <a:srgbClr val="000000"/>
                      </a:solidFill>
                      <a:miter/>
                    </a:lnR>
                    <a:lnT w="12700">
                      <a:solidFill>
                        <a:srgbClr val="000000"/>
                      </a:solidFill>
                      <a:miter/>
                    </a:lnT>
                    <a:lnB w="28575">
                      <a:solidFill>
                        <a:srgbClr val="000000"/>
                      </a:solidFill>
                      <a:miter/>
                    </a:lnB>
                    <a:solidFill>
                      <a:srgbClr val="F6FECE"/>
                    </a:solidFill>
                  </a:tcPr>
                </a:tc>
                <a:tc>
                  <a:txBody>
                    <a:bodyPr/>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通俗易懂</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吸引公众注意</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印象深刻</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容易记忆</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符合文化背景和</a:t>
                      </a:r>
                    </a:p>
                    <a:p>
                      <a:pPr algn="l">
                        <a:lnSpc>
                          <a:spcPct val="130000"/>
                        </a:lnSpc>
                        <a:defRPr sz="1800">
                          <a:latin typeface="Arial"/>
                          <a:ea typeface="Arial"/>
                          <a:cs typeface="Arial"/>
                          <a:sym typeface="Arial"/>
                        </a:defRPr>
                      </a:pPr>
                      <a:r>
                        <a:rPr>
                          <a:latin typeface="宋体"/>
                          <a:ea typeface="宋体"/>
                          <a:cs typeface="宋体"/>
                          <a:sym typeface="宋体"/>
                        </a:rPr>
                        <a:t> 接受心理</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与时代要求一致</a:t>
                      </a:r>
                    </a:p>
                  </a:txBody>
                  <a:tcPr marL="46323" marR="46323" marT="46323" marB="46323" anchor="t" anchorCtr="0" horzOverflow="overflow">
                    <a:lnL w="12700">
                      <a:solidFill>
                        <a:srgbClr val="000000"/>
                      </a:solidFill>
                      <a:miter/>
                    </a:lnL>
                    <a:lnR w="12700">
                      <a:solidFill>
                        <a:srgbClr val="000000"/>
                      </a:solidFill>
                      <a:miter/>
                    </a:lnR>
                    <a:lnT w="12700">
                      <a:solidFill>
                        <a:srgbClr val="000000"/>
                      </a:solidFill>
                      <a:miter/>
                    </a:lnT>
                    <a:lnB w="28575">
                      <a:solidFill>
                        <a:srgbClr val="000000"/>
                      </a:solidFill>
                      <a:miter/>
                    </a:lnB>
                    <a:solidFill>
                      <a:srgbClr val="F6FECE"/>
                    </a:solidFill>
                  </a:tcPr>
                </a:tc>
                <a:tc>
                  <a:txBody>
                    <a:bodyPr/>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现代气息</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容易接受</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感染力强</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美的享受</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丰富联想</a:t>
                      </a:r>
                    </a:p>
                    <a:p>
                      <a:pPr algn="l">
                        <a:lnSpc>
                          <a:spcPct val="130000"/>
                        </a:lnSpc>
                        <a:buClr>
                          <a:schemeClr val="accent3">
                            <a:lumOff val="44000"/>
                          </a:schemeClr>
                        </a:buClr>
                        <a:buSzPct val="100000"/>
                        <a:buChar char="•"/>
                        <a:defRPr sz="1800">
                          <a:latin typeface="Arial"/>
                          <a:ea typeface="Arial"/>
                          <a:cs typeface="Arial"/>
                          <a:sym typeface="Arial"/>
                        </a:defRPr>
                      </a:pPr>
                      <a:r>
                        <a:rPr>
                          <a:latin typeface="宋体"/>
                          <a:ea typeface="宋体"/>
                          <a:cs typeface="宋体"/>
                          <a:sym typeface="宋体"/>
                        </a:rPr>
                        <a:t>令人喜爱</a:t>
                      </a:r>
                    </a:p>
                  </a:txBody>
                  <a:tcPr marL="46323" marR="46323" marT="46323" marB="46323" anchor="t" anchorCtr="0" horzOverflow="overflow">
                    <a:lnL w="12700">
                      <a:solidFill>
                        <a:srgbClr val="000000"/>
                      </a:solidFill>
                      <a:miter/>
                    </a:lnL>
                    <a:lnR w="28575">
                      <a:solidFill>
                        <a:srgbClr val="000000"/>
                      </a:solidFill>
                      <a:miter/>
                    </a:lnR>
                    <a:lnT w="12700">
                      <a:solidFill>
                        <a:srgbClr val="000000"/>
                      </a:solidFill>
                      <a:miter/>
                    </a:lnT>
                    <a:lnB w="28575">
                      <a:solidFill>
                        <a:srgbClr val="000000"/>
                      </a:solidFill>
                      <a:miter/>
                    </a:lnB>
                    <a:solidFill>
                      <a:srgbClr val="F6FECE"/>
                    </a:solidFill>
                  </a:tcPr>
                </a:tc>
              </a:tr>
            </a:tbl>
          </a:graphicData>
        </a:graphic>
      </p:graphicFrame>
      <p:sp>
        <p:nvSpPr>
          <p:cNvPr id="1048725" name="Rectangle 22"/>
          <p:cNvSpPr/>
          <p:nvPr>
            <p:ph type="title" idx="4294967295"/>
          </p:nvPr>
        </p:nvSpPr>
        <p:spPr>
          <a:xfrm>
            <a:off x="682625" y="258763"/>
            <a:ext cx="6115050" cy="614363"/>
          </a:xfrm>
          <a:prstGeom prst="rect"/>
        </p:spPr>
        <p:txBody>
          <a:bodyPr/>
          <a:lstStyle>
            <a:lvl1pPr defTabSz="612648">
              <a:defRPr sz="2948">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品牌标志的设计原则</a:t>
            </a:r>
          </a:p>
        </p:txBody>
      </p:sp>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219" name=""/>
        <p:cNvGrpSpPr/>
        <p:nvPr/>
      </p:nvGrpSpPr>
      <p:grpSpPr>
        <a:xfrm>
          <a:off x="0" y="0"/>
          <a:ext cx="0" cy="0"/>
          <a:chOff x="0" y="0"/>
          <a:chExt cx="0" cy="0"/>
        </a:xfrm>
      </p:grpSpPr>
      <p:sp>
        <p:nvSpPr>
          <p:cNvPr id="104872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品牌标志设计的内容</a:t>
            </a:r>
          </a:p>
        </p:txBody>
      </p:sp>
      <p:sp>
        <p:nvSpPr>
          <p:cNvPr id="1048727" name="Rectangle 3"/>
          <p:cNvSpPr/>
          <p:nvPr>
            <p:ph type="body" idx="1"/>
          </p:nvPr>
        </p:nvSpPr>
        <p:spPr>
          <a:xfrm>
            <a:off x="457200" y="1600200"/>
            <a:ext cx="8229600" cy="4525963"/>
          </a:xfrm>
          <a:prstGeom prst="rect"/>
        </p:spPr>
        <p:txBody>
          <a:bodyPr/>
          <a:p>
            <a:pPr>
              <a:spcBef>
                <a:spcPts val="600"/>
              </a:spcBef>
              <a:defRPr sz="2800"/>
            </a:pPr>
            <a:r>
              <a:rPr>
                <a:latin typeface="宋体"/>
                <a:ea typeface="宋体"/>
                <a:cs typeface="宋体"/>
                <a:sym typeface="宋体"/>
              </a:rPr>
              <a:t>标准字</a:t>
            </a:r>
          </a:p>
          <a:p>
            <a:pPr indent="-285750" lvl="1" marL="742950">
              <a:spcBef>
                <a:spcPts val="500"/>
              </a:spcBef>
              <a:defRPr sz="2300"/>
            </a:pPr>
            <a:r>
              <a:rPr>
                <a:latin typeface="宋体"/>
                <a:ea typeface="宋体"/>
                <a:cs typeface="宋体"/>
                <a:sym typeface="宋体"/>
              </a:rPr>
              <a:t>书法标准字</a:t>
            </a:r>
          </a:p>
          <a:p>
            <a:pPr indent="-285750" lvl="1" marL="742950">
              <a:spcBef>
                <a:spcPts val="500"/>
              </a:spcBef>
              <a:defRPr sz="2300"/>
            </a:pPr>
            <a:r>
              <a:rPr>
                <a:latin typeface="宋体"/>
                <a:ea typeface="宋体"/>
                <a:cs typeface="宋体"/>
                <a:sym typeface="宋体"/>
              </a:rPr>
              <a:t>装饰标准字</a:t>
            </a:r>
          </a:p>
          <a:p>
            <a:pPr indent="-285750" lvl="1" marL="742950">
              <a:spcBef>
                <a:spcPts val="500"/>
              </a:spcBef>
              <a:defRPr sz="2300"/>
            </a:pPr>
            <a:r>
              <a:rPr>
                <a:latin typeface="宋体"/>
                <a:ea typeface="宋体"/>
                <a:cs typeface="宋体"/>
                <a:sym typeface="宋体"/>
              </a:rPr>
              <a:t>书法装饰混合标准字</a:t>
            </a:r>
          </a:p>
          <a:p>
            <a:pPr>
              <a:spcBef>
                <a:spcPts val="600"/>
              </a:spcBef>
              <a:defRPr sz="2800"/>
            </a:pPr>
            <a:r>
              <a:rPr>
                <a:latin typeface="宋体"/>
                <a:ea typeface="宋体"/>
                <a:cs typeface="宋体"/>
                <a:sym typeface="宋体"/>
              </a:rPr>
              <a:t>标准色</a:t>
            </a:r>
          </a:p>
          <a:p>
            <a:pPr indent="-285750" lvl="1" marL="742950">
              <a:spcBef>
                <a:spcPts val="600"/>
              </a:spcBef>
              <a:defRPr sz="2300"/>
            </a:pPr>
            <a:r>
              <a:rPr>
                <a:latin typeface="宋体"/>
                <a:ea typeface="宋体"/>
                <a:cs typeface="宋体"/>
                <a:sym typeface="宋体"/>
              </a:rPr>
              <a:t>科学性、差别性、系统性</a:t>
            </a:r>
            <a:r>
              <a:rPr sz="2800"/>
              <a:t> </a:t>
            </a:r>
          </a:p>
          <a:p>
            <a:pPr indent="-285750" lvl="1" marL="742950">
              <a:spcBef>
                <a:spcPts val="500"/>
              </a:spcBef>
              <a:defRPr sz="2300"/>
            </a:pPr>
            <a:r>
              <a:rPr>
                <a:latin typeface="宋体"/>
                <a:ea typeface="宋体"/>
                <a:cs typeface="宋体"/>
                <a:sym typeface="宋体"/>
              </a:rPr>
              <a:t>开发流程：</a:t>
            </a:r>
          </a:p>
          <a:p>
            <a:pPr indent="-228600" lvl="2" marL="1143000">
              <a:spcBef>
                <a:spcPts val="500"/>
              </a:spcBef>
              <a:defRPr sz="2100"/>
            </a:pPr>
            <a:r>
              <a:rPr>
                <a:latin typeface="宋体"/>
                <a:ea typeface="宋体"/>
                <a:cs typeface="宋体"/>
                <a:sym typeface="宋体"/>
              </a:rPr>
              <a:t>理念设计阶段、色彩设计阶段 、色彩管理阶段 、效果测试阶段</a:t>
            </a:r>
          </a:p>
        </p:txBody>
      </p:sp>
      <p:pic>
        <p:nvPicPr>
          <p:cNvPr id="2097165" name="Picture 5" descr="Picture 5"/>
          <p:cNvPicPr>
            <a:picLocks noChangeAspect="1"/>
          </p:cNvPicPr>
          <p:nvPr/>
        </p:nvPicPr>
        <p:blipFill>
          <a:blip xmlns:r="http://schemas.openxmlformats.org/officeDocument/2006/relationships" r:embed="rId1"/>
          <a:stretch>
            <a:fillRect/>
          </a:stretch>
        </p:blipFill>
        <p:spPr>
          <a:xfrm>
            <a:off x="4140200" y="1412875"/>
            <a:ext cx="2035175" cy="1352550"/>
          </a:xfrm>
          <a:prstGeom prst="rect"/>
          <a:ln w="12700">
            <a:miter lim="400000"/>
          </a:ln>
        </p:spPr>
      </p:pic>
      <p:pic>
        <p:nvPicPr>
          <p:cNvPr id="2097166" name="Picture 7" descr="Picture 7"/>
          <p:cNvPicPr>
            <a:picLocks noChangeAspect="1"/>
          </p:cNvPicPr>
          <p:nvPr/>
        </p:nvPicPr>
        <p:blipFill>
          <a:blip xmlns:r="http://schemas.openxmlformats.org/officeDocument/2006/relationships" r:embed="rId2"/>
          <a:stretch>
            <a:fillRect/>
          </a:stretch>
        </p:blipFill>
        <p:spPr>
          <a:xfrm>
            <a:off x="6732588" y="1052512"/>
            <a:ext cx="1736726" cy="1006476"/>
          </a:xfrm>
          <a:prstGeom prst="rect"/>
          <a:ln w="12700">
            <a:miter lim="400000"/>
          </a:ln>
        </p:spPr>
      </p:pic>
      <p:pic>
        <p:nvPicPr>
          <p:cNvPr id="2097167" name="Picture 9" descr="Picture 9"/>
          <p:cNvPicPr>
            <a:picLocks noChangeAspect="1"/>
          </p:cNvPicPr>
          <p:nvPr/>
        </p:nvPicPr>
        <p:blipFill>
          <a:blip xmlns:r="http://schemas.openxmlformats.org/officeDocument/2006/relationships" r:embed="rId3"/>
          <a:stretch>
            <a:fillRect/>
          </a:stretch>
        </p:blipFill>
        <p:spPr>
          <a:xfrm>
            <a:off x="4498975" y="3141663"/>
            <a:ext cx="1333500" cy="504826"/>
          </a:xfrm>
          <a:prstGeom prst="rect"/>
          <a:ln w="12700">
            <a:miter lim="400000"/>
          </a:ln>
        </p:spPr>
      </p:pic>
      <p:pic>
        <p:nvPicPr>
          <p:cNvPr id="2097168" name="Picture 11" descr="Picture 11"/>
          <p:cNvPicPr>
            <a:picLocks noChangeAspect="1"/>
          </p:cNvPicPr>
          <p:nvPr/>
        </p:nvPicPr>
        <p:blipFill>
          <a:blip xmlns:r="http://schemas.openxmlformats.org/officeDocument/2006/relationships" r:embed="rId4"/>
          <a:stretch>
            <a:fillRect/>
          </a:stretch>
        </p:blipFill>
        <p:spPr>
          <a:xfrm>
            <a:off x="6804025" y="2205038"/>
            <a:ext cx="1584325" cy="1052513"/>
          </a:xfrm>
          <a:prstGeom prst="rect"/>
          <a:ln w="12700">
            <a:miter lim="400000"/>
          </a:ln>
        </p:spPr>
      </p:pic>
      <p:pic>
        <p:nvPicPr>
          <p:cNvPr id="2097169" name="Picture 18" descr="Picture 18"/>
          <p:cNvPicPr>
            <a:picLocks noChangeAspect="1"/>
          </p:cNvPicPr>
          <p:nvPr/>
        </p:nvPicPr>
        <p:blipFill>
          <a:blip xmlns:r="http://schemas.openxmlformats.org/officeDocument/2006/relationships" r:embed="rId5"/>
          <a:stretch>
            <a:fillRect/>
          </a:stretch>
        </p:blipFill>
        <p:spPr>
          <a:xfrm>
            <a:off x="6156325" y="3573462"/>
            <a:ext cx="2478089" cy="796926"/>
          </a:xfrm>
          <a:prstGeom prst="rect"/>
          <a:ln w="12700">
            <a:miter lim="400000"/>
          </a:ln>
        </p:spPr>
      </p:pic>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220" name=""/>
        <p:cNvGrpSpPr/>
        <p:nvPr/>
      </p:nvGrpSpPr>
      <p:grpSpPr>
        <a:xfrm>
          <a:off x="0" y="0"/>
          <a:ext cx="0" cy="0"/>
          <a:chOff x="0" y="0"/>
          <a:chExt cx="0" cy="0"/>
        </a:xfrm>
      </p:grpSpPr>
      <p:sp>
        <p:nvSpPr>
          <p:cNvPr id="1048728"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品牌口号的界定</a:t>
            </a:r>
          </a:p>
        </p:txBody>
      </p:sp>
      <p:sp>
        <p:nvSpPr>
          <p:cNvPr id="1048729" name="Rectangle 3"/>
          <p:cNvSpPr/>
          <p:nvPr>
            <p:ph type="body" idx="1"/>
          </p:nvPr>
        </p:nvSpPr>
        <p:spPr>
          <a:xfrm>
            <a:off x="457200" y="1600200"/>
            <a:ext cx="8229600" cy="4525963"/>
          </a:xfrm>
          <a:prstGeom prst="rect"/>
        </p:spPr>
        <p:txBody>
          <a:bodyPr/>
          <a:p>
            <a:pPr>
              <a:lnSpc>
                <a:spcPct val="80000"/>
              </a:lnSpc>
              <a:spcBef>
                <a:spcPts val="500"/>
              </a:spcBef>
              <a:defRPr sz="2400"/>
            </a:pPr>
            <a:r>
              <a:rPr>
                <a:latin typeface="宋体"/>
                <a:ea typeface="宋体"/>
                <a:cs typeface="宋体"/>
                <a:sym typeface="宋体"/>
              </a:rPr>
              <a:t>品牌口号才是品牌内涵最直观的表达。</a:t>
            </a:r>
          </a:p>
          <a:p>
            <a:pPr>
              <a:lnSpc>
                <a:spcPct val="80000"/>
              </a:lnSpc>
              <a:spcBef>
                <a:spcPts val="500"/>
              </a:spcBef>
              <a:defRPr sz="2400"/>
            </a:pPr>
            <a:r>
              <a:rPr>
                <a:latin typeface="宋体"/>
                <a:ea typeface="宋体"/>
                <a:cs typeface="宋体"/>
                <a:sym typeface="宋体"/>
              </a:rPr>
              <a:t>品牌口号通常表现为一个短句或词组，其诉求点可以有三种：</a:t>
            </a:r>
          </a:p>
          <a:p>
            <a:pPr indent="-285750" lvl="1" marL="742950">
              <a:lnSpc>
                <a:spcPct val="80000"/>
              </a:lnSpc>
              <a:spcBef>
                <a:spcPts val="400"/>
              </a:spcBef>
              <a:defRPr sz="2000"/>
            </a:pPr>
            <a:r>
              <a:rPr>
                <a:latin typeface="宋体"/>
                <a:ea typeface="宋体"/>
                <a:cs typeface="宋体"/>
                <a:sym typeface="宋体"/>
              </a:rPr>
              <a:t>（</a:t>
            </a:r>
            <a:r>
              <a:t>1</a:t>
            </a:r>
            <a:r>
              <a:rPr>
                <a:latin typeface="宋体"/>
                <a:ea typeface="宋体"/>
                <a:cs typeface="宋体"/>
                <a:sym typeface="宋体"/>
              </a:rPr>
              <a:t>）我是谁？说的是品牌的身份</a:t>
            </a:r>
          </a:p>
          <a:p>
            <a:pPr indent="-285750" lvl="1" marL="742950">
              <a:lnSpc>
                <a:spcPct val="80000"/>
              </a:lnSpc>
              <a:spcBef>
                <a:spcPts val="400"/>
              </a:spcBef>
              <a:defRPr sz="2000"/>
            </a:pPr>
            <a:r>
              <a:rPr>
                <a:latin typeface="宋体"/>
                <a:ea typeface="宋体"/>
                <a:cs typeface="宋体"/>
                <a:sym typeface="宋体"/>
              </a:rPr>
              <a:t>（</a:t>
            </a:r>
            <a:r>
              <a:t>2</a:t>
            </a:r>
            <a:r>
              <a:rPr>
                <a:latin typeface="宋体"/>
                <a:ea typeface="宋体"/>
                <a:cs typeface="宋体"/>
                <a:sym typeface="宋体"/>
              </a:rPr>
              <a:t>）我能给你什么？说的是品牌给消费者带来的价值和利益</a:t>
            </a:r>
          </a:p>
          <a:p>
            <a:pPr indent="-285750" lvl="1" marL="742950">
              <a:lnSpc>
                <a:spcPct val="80000"/>
              </a:lnSpc>
              <a:spcBef>
                <a:spcPts val="400"/>
              </a:spcBef>
              <a:defRPr sz="2000"/>
            </a:pPr>
            <a:r>
              <a:rPr>
                <a:latin typeface="宋体"/>
                <a:ea typeface="宋体"/>
                <a:cs typeface="宋体"/>
                <a:sym typeface="宋体"/>
              </a:rPr>
              <a:t>（</a:t>
            </a:r>
            <a:r>
              <a:t>3</a:t>
            </a:r>
            <a:r>
              <a:rPr>
                <a:latin typeface="宋体"/>
                <a:ea typeface="宋体"/>
                <a:cs typeface="宋体"/>
                <a:sym typeface="宋体"/>
              </a:rPr>
              <a:t>）我主张什么？说的是品牌所主张的价值观和人生信念 </a:t>
            </a:r>
          </a:p>
          <a:p>
            <a:pPr>
              <a:lnSpc>
                <a:spcPct val="80000"/>
              </a:lnSpc>
              <a:spcBef>
                <a:spcPts val="500"/>
              </a:spcBef>
              <a:defRPr sz="2400"/>
            </a:pPr>
            <a:r>
              <a:rPr>
                <a:latin typeface="宋体"/>
                <a:ea typeface="宋体"/>
                <a:cs typeface="宋体"/>
                <a:sym typeface="宋体"/>
              </a:rPr>
              <a:t>误区：将广告口号等同于品牌口号</a:t>
            </a:r>
          </a:p>
          <a:p>
            <a:pPr indent="-285750" lvl="1" marL="742950">
              <a:lnSpc>
                <a:spcPct val="80000"/>
              </a:lnSpc>
              <a:spcBef>
                <a:spcPts val="400"/>
              </a:spcBef>
              <a:defRPr sz="2000"/>
            </a:pPr>
            <a:r>
              <a:rPr>
                <a:latin typeface="宋体"/>
                <a:ea typeface="宋体"/>
                <a:cs typeface="宋体"/>
                <a:sym typeface="宋体"/>
              </a:rPr>
              <a:t>广告口号定位于产品本身，强调功能与促销所达到的效果，是短期行为</a:t>
            </a:r>
          </a:p>
          <a:p>
            <a:pPr indent="-285750" lvl="1" marL="742950">
              <a:lnSpc>
                <a:spcPct val="80000"/>
              </a:lnSpc>
              <a:spcBef>
                <a:spcPts val="400"/>
              </a:spcBef>
              <a:defRPr sz="2000"/>
            </a:pPr>
            <a:r>
              <a:rPr>
                <a:latin typeface="宋体"/>
                <a:ea typeface="宋体"/>
                <a:cs typeface="宋体"/>
                <a:sym typeface="宋体"/>
              </a:rPr>
              <a:t>品牌口号定位于企业本身，强调企业的核心竞争力与品牌文化内涵，是长期的，甚至是企业的传家宝。</a:t>
            </a:r>
          </a:p>
          <a:p>
            <a:pPr>
              <a:lnSpc>
                <a:spcPct val="80000"/>
              </a:lnSpc>
              <a:spcBef>
                <a:spcPts val="500"/>
              </a:spcBef>
              <a:defRPr sz="2400"/>
            </a:pPr>
            <a:r>
              <a:rPr>
                <a:latin typeface="宋体"/>
                <a:ea typeface="宋体"/>
                <a:cs typeface="宋体"/>
                <a:sym typeface="宋体"/>
              </a:rPr>
              <a:t>真正的品牌口号一般都放在品牌标志附近</a:t>
            </a:r>
          </a:p>
        </p:txBody>
      </p:sp>
      <p:pic>
        <p:nvPicPr>
          <p:cNvPr id="2097170" name="Picture 4" descr="Picture 4"/>
          <p:cNvPicPr>
            <a:picLocks noChangeAspect="1"/>
          </p:cNvPicPr>
          <p:nvPr/>
        </p:nvPicPr>
        <p:blipFill>
          <a:blip xmlns:r="http://schemas.openxmlformats.org/officeDocument/2006/relationships" r:embed="rId1"/>
          <a:stretch>
            <a:fillRect/>
          </a:stretch>
        </p:blipFill>
        <p:spPr>
          <a:xfrm>
            <a:off x="6011862" y="5516562"/>
            <a:ext cx="1574801" cy="741363"/>
          </a:xfrm>
          <a:prstGeom prst="rect"/>
          <a:ln w="12700">
            <a:miter lim="400000"/>
          </a:ln>
        </p:spPr>
      </p:pic>
      <p:pic>
        <p:nvPicPr>
          <p:cNvPr id="2097171" name="Picture 10" descr="Picture 10"/>
          <p:cNvPicPr>
            <a:picLocks noChangeAspect="1"/>
          </p:cNvPicPr>
          <p:nvPr/>
        </p:nvPicPr>
        <p:blipFill>
          <a:blip xmlns:r="http://schemas.openxmlformats.org/officeDocument/2006/relationships" r:embed="rId2"/>
          <a:srcRect l="4964" t="19489" r="73617" b="74611"/>
          <a:stretch>
            <a:fillRect/>
          </a:stretch>
        </p:blipFill>
        <p:spPr>
          <a:xfrm>
            <a:off x="2411413" y="5661025"/>
            <a:ext cx="2089151" cy="431800"/>
          </a:xfrm>
          <a:prstGeom prst="rect"/>
          <a:ln w="12700">
            <a:miter lim="400000"/>
          </a:ln>
        </p:spPr>
      </p:pic>
    </p:spTree>
  </p:cSld>
  <p:clrMapOvr>
    <a:masterClrMapping/>
  </p:clrMapOvr>
  <p:transitio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221" name=""/>
        <p:cNvGrpSpPr/>
        <p:nvPr/>
      </p:nvGrpSpPr>
      <p:grpSpPr>
        <a:xfrm>
          <a:off x="0" y="0"/>
          <a:ext cx="0" cy="0"/>
          <a:chOff x="0" y="0"/>
          <a:chExt cx="0" cy="0"/>
        </a:xfrm>
      </p:grpSpPr>
      <p:sp>
        <p:nvSpPr>
          <p:cNvPr id="104873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品牌口号的特性</a:t>
            </a:r>
          </a:p>
        </p:txBody>
      </p:sp>
      <p:sp>
        <p:nvSpPr>
          <p:cNvPr id="1048731" name="Rectangle 3"/>
          <p:cNvSpPr/>
          <p:nvPr>
            <p:ph type="body" idx="1"/>
          </p:nvPr>
        </p:nvSpPr>
        <p:spPr>
          <a:xfrm>
            <a:off x="457200" y="1600200"/>
            <a:ext cx="8229600" cy="4525963"/>
          </a:xfrm>
          <a:prstGeom prst="rect"/>
        </p:spPr>
        <p:txBody>
          <a:bodyPr/>
          <a:p>
            <a:pPr>
              <a:lnSpc>
                <a:spcPct val="80000"/>
              </a:lnSpc>
            </a:pPr>
            <a:r>
              <a:rPr>
                <a:latin typeface="宋体"/>
                <a:ea typeface="宋体"/>
                <a:cs typeface="宋体"/>
                <a:sym typeface="宋体"/>
              </a:rPr>
              <a:t>价值性</a:t>
            </a:r>
            <a:endParaRPr>
              <a:latin typeface="宋体"/>
              <a:ea typeface="宋体"/>
              <a:cs typeface="宋体"/>
              <a:sym typeface="宋体"/>
            </a:endParaRPr>
          </a:p>
          <a:p>
            <a:pPr>
              <a:lnSpc>
                <a:spcPct val="80000"/>
              </a:lnSpc>
            </a:pPr>
            <a:r>
              <a:rPr>
                <a:latin typeface="宋体"/>
                <a:ea typeface="宋体"/>
                <a:cs typeface="宋体"/>
                <a:sym typeface="宋体"/>
              </a:rPr>
              <a:t>兼容性</a:t>
            </a:r>
            <a:endParaRPr sz="3300"/>
          </a:p>
          <a:p>
            <a:pPr>
              <a:lnSpc>
                <a:spcPct val="80000"/>
              </a:lnSpc>
            </a:pPr>
            <a:r>
              <a:rPr>
                <a:latin typeface="宋体"/>
                <a:ea typeface="宋体"/>
                <a:cs typeface="宋体"/>
                <a:sym typeface="宋体"/>
              </a:rPr>
              <a:t>独特性</a:t>
            </a:r>
            <a:endParaRPr sz="3300"/>
          </a:p>
          <a:p>
            <a:pPr>
              <a:lnSpc>
                <a:spcPct val="80000"/>
              </a:lnSpc>
            </a:pPr>
            <a:r>
              <a:rPr>
                <a:latin typeface="宋体"/>
                <a:ea typeface="宋体"/>
                <a:cs typeface="宋体"/>
                <a:sym typeface="宋体"/>
              </a:rPr>
              <a:t>易记性</a:t>
            </a:r>
            <a:endParaRPr>
              <a:latin typeface="宋体"/>
              <a:ea typeface="宋体"/>
              <a:cs typeface="宋体"/>
              <a:sym typeface="宋体"/>
            </a:endParaRPr>
          </a:p>
          <a:p>
            <a:pPr>
              <a:lnSpc>
                <a:spcPct val="80000"/>
              </a:lnSpc>
            </a:pPr>
            <a:r>
              <a:rPr>
                <a:latin typeface="宋体"/>
                <a:ea typeface="宋体"/>
                <a:cs typeface="宋体"/>
                <a:sym typeface="宋体"/>
              </a:rPr>
              <a:t>相对稳定性</a:t>
            </a:r>
          </a:p>
        </p:txBody>
      </p:sp>
    </p:spTree>
  </p:cSld>
  <p:clrMapOvr>
    <a:masterClrMapping/>
  </p:clrMapOvr>
  <p:transitio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222" name=""/>
        <p:cNvGrpSpPr/>
        <p:nvPr/>
      </p:nvGrpSpPr>
      <p:grpSpPr>
        <a:xfrm>
          <a:off x="0" y="0"/>
          <a:ext cx="0" cy="0"/>
          <a:chOff x="0" y="0"/>
          <a:chExt cx="0" cy="0"/>
        </a:xfrm>
      </p:grpSpPr>
      <p:sp>
        <p:nvSpPr>
          <p:cNvPr id="104873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品牌口号范例</a:t>
            </a:r>
          </a:p>
        </p:txBody>
      </p:sp>
      <p:sp>
        <p:nvSpPr>
          <p:cNvPr id="1048733" name="Rectangle 3"/>
          <p:cNvSpPr/>
          <p:nvPr>
            <p:ph type="body" sz="half" idx="1"/>
          </p:nvPr>
        </p:nvSpPr>
        <p:spPr>
          <a:xfrm>
            <a:off x="457200" y="1600200"/>
            <a:ext cx="4402138" cy="4530725"/>
          </a:xfrm>
          <a:prstGeom prst="rect"/>
        </p:spPr>
        <p:txBody>
          <a:bodyPr/>
          <a:p>
            <a:pPr indent="-325754" marL="325754">
              <a:lnSpc>
                <a:spcPct val="90000"/>
              </a:lnSpc>
              <a:spcBef>
                <a:spcPts val="400"/>
              </a:spcBef>
              <a:defRPr sz="1900"/>
            </a:pPr>
            <a:r>
              <a:rPr>
                <a:latin typeface="宋体"/>
                <a:ea typeface="宋体"/>
                <a:cs typeface="宋体"/>
                <a:sym typeface="宋体"/>
              </a:rPr>
              <a:t>国际品牌的品牌口号 </a:t>
            </a:r>
          </a:p>
          <a:p>
            <a:pPr indent="-271462" lvl="1" marL="705802">
              <a:lnSpc>
                <a:spcPct val="90000"/>
              </a:lnSpc>
              <a:spcBef>
                <a:spcPts val="400"/>
              </a:spcBef>
              <a:defRPr sz="1804"/>
            </a:pPr>
            <a:r>
              <a:t>Walt-Disney</a:t>
            </a:r>
            <a:r>
              <a:rPr>
                <a:latin typeface="宋体"/>
                <a:ea typeface="宋体"/>
                <a:cs typeface="宋体"/>
                <a:sym typeface="宋体"/>
              </a:rPr>
              <a:t>（迪斯尼） 人人都开心</a:t>
            </a:r>
          </a:p>
          <a:p>
            <a:pPr indent="-271462" lvl="1" marL="705802">
              <a:lnSpc>
                <a:spcPct val="90000"/>
              </a:lnSpc>
              <a:spcBef>
                <a:spcPts val="400"/>
              </a:spcBef>
              <a:defRPr sz="1804"/>
            </a:pPr>
            <a:r>
              <a:t>Panasonic</a:t>
            </a:r>
            <a:r>
              <a:rPr>
                <a:latin typeface="宋体"/>
                <a:ea typeface="宋体"/>
                <a:cs typeface="宋体"/>
                <a:sym typeface="宋体"/>
              </a:rPr>
              <a:t>（松下） </a:t>
            </a:r>
            <a:r>
              <a:t>ideas for life </a:t>
            </a:r>
          </a:p>
          <a:p>
            <a:pPr indent="-271462" lvl="1" marL="705802">
              <a:lnSpc>
                <a:spcPct val="90000"/>
              </a:lnSpc>
              <a:spcBef>
                <a:spcPts val="400"/>
              </a:spcBef>
              <a:defRPr sz="1804"/>
            </a:pPr>
            <a:r>
              <a:t>Wal-Mart</a:t>
            </a:r>
            <a:r>
              <a:rPr>
                <a:latin typeface="宋体"/>
                <a:ea typeface="宋体"/>
                <a:cs typeface="宋体"/>
                <a:sym typeface="宋体"/>
              </a:rPr>
              <a:t>（沃尔玛） 天天平价、始终如一 </a:t>
            </a:r>
          </a:p>
          <a:p>
            <a:pPr indent="-271462" lvl="1" marL="705802">
              <a:lnSpc>
                <a:spcPct val="90000"/>
              </a:lnSpc>
              <a:spcBef>
                <a:spcPts val="400"/>
              </a:spcBef>
              <a:defRPr sz="1804"/>
            </a:pPr>
            <a:r>
              <a:t>Nokia</a:t>
            </a:r>
            <a:r>
              <a:rPr>
                <a:latin typeface="宋体"/>
                <a:ea typeface="宋体"/>
                <a:cs typeface="宋体"/>
                <a:sym typeface="宋体"/>
              </a:rPr>
              <a:t>（诺基亚） 科技以人为本 </a:t>
            </a:r>
          </a:p>
          <a:p>
            <a:pPr indent="-271462" lvl="1" marL="705802">
              <a:lnSpc>
                <a:spcPct val="90000"/>
              </a:lnSpc>
              <a:spcBef>
                <a:spcPts val="400"/>
              </a:spcBef>
              <a:defRPr sz="1804"/>
            </a:pPr>
            <a:r>
              <a:t>Epson</a:t>
            </a:r>
            <a:r>
              <a:rPr>
                <a:latin typeface="宋体"/>
                <a:ea typeface="宋体"/>
                <a:cs typeface="宋体"/>
                <a:sym typeface="宋体"/>
              </a:rPr>
              <a:t>（爱普生） </a:t>
            </a:r>
            <a:r>
              <a:t>Exceed Your Vision</a:t>
            </a:r>
            <a:r>
              <a:rPr>
                <a:latin typeface="宋体"/>
                <a:ea typeface="宋体"/>
                <a:cs typeface="宋体"/>
                <a:sym typeface="宋体"/>
              </a:rPr>
              <a:t>（梦想让视野无限）</a:t>
            </a:r>
          </a:p>
          <a:p>
            <a:pPr indent="-271462" lvl="1" marL="705802">
              <a:lnSpc>
                <a:spcPct val="90000"/>
              </a:lnSpc>
              <a:spcBef>
                <a:spcPts val="400"/>
              </a:spcBef>
              <a:defRPr sz="1804"/>
            </a:pPr>
            <a:r>
              <a:t>Avis</a:t>
            </a:r>
            <a:r>
              <a:rPr>
                <a:latin typeface="宋体"/>
                <a:ea typeface="宋体"/>
                <a:cs typeface="宋体"/>
                <a:sym typeface="宋体"/>
              </a:rPr>
              <a:t>（艾渥斯） </a:t>
            </a:r>
            <a:r>
              <a:t>We try harder</a:t>
            </a:r>
            <a:r>
              <a:rPr>
                <a:latin typeface="宋体"/>
                <a:ea typeface="宋体"/>
                <a:cs typeface="宋体"/>
                <a:sym typeface="宋体"/>
              </a:rPr>
              <a:t>（我们更努力）</a:t>
            </a:r>
          </a:p>
          <a:p>
            <a:pPr indent="-271462" lvl="1" marL="705802">
              <a:lnSpc>
                <a:spcPct val="90000"/>
              </a:lnSpc>
              <a:spcBef>
                <a:spcPts val="400"/>
              </a:spcBef>
              <a:defRPr sz="1804"/>
            </a:pPr>
            <a:r>
              <a:t>Google  Don‘t be Evil</a:t>
            </a:r>
            <a:r>
              <a:rPr>
                <a:latin typeface="宋体"/>
                <a:ea typeface="宋体"/>
                <a:cs typeface="宋体"/>
                <a:sym typeface="宋体"/>
              </a:rPr>
              <a:t>（决不邪恶）</a:t>
            </a:r>
          </a:p>
          <a:p>
            <a:pPr indent="-271462" lvl="1" marL="705802">
              <a:lnSpc>
                <a:spcPct val="90000"/>
              </a:lnSpc>
              <a:spcBef>
                <a:spcPts val="400"/>
              </a:spcBef>
              <a:defRPr sz="1804"/>
            </a:pPr>
            <a:r>
              <a:t>Mcdonalds</a:t>
            </a:r>
            <a:r>
              <a:rPr>
                <a:latin typeface="宋体"/>
                <a:ea typeface="宋体"/>
                <a:cs typeface="宋体"/>
                <a:sym typeface="宋体"/>
              </a:rPr>
              <a:t>（麦当劳） </a:t>
            </a:r>
            <a:r>
              <a:t>I'm lovin' it</a:t>
            </a:r>
            <a:r>
              <a:rPr>
                <a:latin typeface="宋体"/>
                <a:ea typeface="宋体"/>
                <a:cs typeface="宋体"/>
                <a:sym typeface="宋体"/>
              </a:rPr>
              <a:t>（我就喜欢） </a:t>
            </a:r>
          </a:p>
        </p:txBody>
      </p:sp>
      <p:sp>
        <p:nvSpPr>
          <p:cNvPr id="1048734"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lnSpc>
                <a:spcPct val="80000"/>
              </a:lnSpc>
              <a:spcBef>
                <a:spcPts val="400"/>
              </a:spcBef>
              <a:buSzPct val="100000"/>
              <a:buFont typeface="Arial"/>
              <a:buChar char="•"/>
              <a:defRPr sz="2000"/>
            </a:pPr>
            <a:r>
              <a:rPr>
                <a:latin typeface="宋体"/>
                <a:ea typeface="宋体"/>
                <a:cs typeface="宋体"/>
                <a:sym typeface="宋体"/>
              </a:rPr>
              <a:t>国内品牌的品牌口号</a:t>
            </a:r>
          </a:p>
          <a:p>
            <a:pPr indent="-285750" lvl="1" marL="742950">
              <a:lnSpc>
                <a:spcPct val="80000"/>
              </a:lnSpc>
              <a:spcBef>
                <a:spcPts val="400"/>
              </a:spcBef>
              <a:buSzPct val="100000"/>
              <a:buFont typeface="Arial"/>
              <a:buChar char="–"/>
              <a:defRPr sz="1900"/>
            </a:pPr>
            <a:r>
              <a:rPr>
                <a:latin typeface="宋体"/>
                <a:ea typeface="宋体"/>
                <a:cs typeface="宋体"/>
                <a:sym typeface="宋体"/>
              </a:rPr>
              <a:t>海王 健康成就未来</a:t>
            </a:r>
          </a:p>
          <a:p>
            <a:pPr indent="-285750" lvl="1" marL="742950">
              <a:lnSpc>
                <a:spcPct val="80000"/>
              </a:lnSpc>
              <a:spcBef>
                <a:spcPts val="400"/>
              </a:spcBef>
              <a:buSzPct val="100000"/>
              <a:buFont typeface="Arial"/>
              <a:buChar char="–"/>
              <a:defRPr sz="1900"/>
            </a:pPr>
            <a:r>
              <a:rPr>
                <a:latin typeface="宋体"/>
                <a:ea typeface="宋体"/>
                <a:cs typeface="宋体"/>
                <a:sym typeface="宋体"/>
              </a:rPr>
              <a:t>海尔 真诚到永远</a:t>
            </a:r>
          </a:p>
          <a:p>
            <a:pPr indent="-285750" lvl="1" marL="742950">
              <a:lnSpc>
                <a:spcPct val="80000"/>
              </a:lnSpc>
              <a:spcBef>
                <a:spcPts val="400"/>
              </a:spcBef>
              <a:buSzPct val="100000"/>
              <a:buFont typeface="Arial"/>
              <a:buChar char="–"/>
              <a:defRPr sz="1900"/>
            </a:pPr>
            <a:r>
              <a:rPr>
                <a:latin typeface="宋体"/>
                <a:ea typeface="宋体"/>
                <a:cs typeface="宋体"/>
                <a:sym typeface="宋体"/>
              </a:rPr>
              <a:t>联想 让世界一起联想</a:t>
            </a:r>
          </a:p>
          <a:p>
            <a:pPr indent="-285750" lvl="1" marL="742950">
              <a:lnSpc>
                <a:spcPct val="80000"/>
              </a:lnSpc>
              <a:spcBef>
                <a:spcPts val="400"/>
              </a:spcBef>
              <a:buSzPct val="100000"/>
              <a:buFont typeface="Arial"/>
              <a:buChar char="–"/>
              <a:defRPr sz="1900"/>
            </a:pPr>
            <a:r>
              <a:t>TCL </a:t>
            </a:r>
            <a:r>
              <a:rPr>
                <a:latin typeface="宋体"/>
                <a:ea typeface="宋体"/>
                <a:cs typeface="宋体"/>
                <a:sym typeface="宋体"/>
              </a:rPr>
              <a:t>今天进入未来</a:t>
            </a:r>
          </a:p>
          <a:p>
            <a:pPr indent="-285750" lvl="1" marL="742950">
              <a:lnSpc>
                <a:spcPct val="80000"/>
              </a:lnSpc>
              <a:spcBef>
                <a:spcPts val="400"/>
              </a:spcBef>
              <a:buSzPct val="100000"/>
              <a:buFont typeface="Arial"/>
              <a:buChar char="–"/>
              <a:defRPr sz="1900"/>
            </a:pPr>
            <a:r>
              <a:rPr>
                <a:latin typeface="宋体"/>
                <a:ea typeface="宋体"/>
                <a:cs typeface="宋体"/>
                <a:sym typeface="宋体"/>
              </a:rPr>
              <a:t>中国移动 沟通从心开始</a:t>
            </a:r>
          </a:p>
          <a:p>
            <a:pPr indent="-285750" lvl="1" marL="742950">
              <a:lnSpc>
                <a:spcPct val="80000"/>
              </a:lnSpc>
              <a:spcBef>
                <a:spcPts val="400"/>
              </a:spcBef>
              <a:buSzPct val="100000"/>
              <a:buFont typeface="Arial"/>
              <a:buChar char="–"/>
              <a:defRPr sz="1900"/>
            </a:pPr>
            <a:r>
              <a:rPr>
                <a:latin typeface="宋体"/>
                <a:ea typeface="宋体"/>
                <a:cs typeface="宋体"/>
                <a:sym typeface="宋体"/>
              </a:rPr>
              <a:t>白沙 我心飞翔</a:t>
            </a:r>
          </a:p>
          <a:p>
            <a:pPr indent="-285750" lvl="1" marL="742950">
              <a:lnSpc>
                <a:spcPct val="80000"/>
              </a:lnSpc>
              <a:spcBef>
                <a:spcPts val="400"/>
              </a:spcBef>
              <a:buSzPct val="100000"/>
              <a:buFont typeface="Arial"/>
              <a:buChar char="–"/>
              <a:defRPr sz="1900"/>
            </a:pPr>
            <a:r>
              <a:rPr>
                <a:latin typeface="宋体"/>
                <a:ea typeface="宋体"/>
                <a:cs typeface="宋体"/>
                <a:sym typeface="宋体"/>
              </a:rPr>
              <a:t>南方周末 深入成就深度</a:t>
            </a:r>
          </a:p>
          <a:p>
            <a:pPr indent="-285750" lvl="1" marL="742950">
              <a:lnSpc>
                <a:spcPct val="80000"/>
              </a:lnSpc>
              <a:spcBef>
                <a:spcPts val="400"/>
              </a:spcBef>
              <a:buSzPct val="100000"/>
              <a:buFont typeface="Arial"/>
              <a:buChar char="–"/>
              <a:defRPr sz="1900"/>
            </a:pPr>
            <a:r>
              <a:rPr>
                <a:latin typeface="宋体"/>
                <a:ea typeface="宋体"/>
                <a:cs typeface="宋体"/>
                <a:sym typeface="宋体"/>
              </a:rPr>
              <a:t>东方早报 影响力至上</a:t>
            </a:r>
          </a:p>
        </p:txBody>
      </p:sp>
    </p:spTree>
  </p:cSld>
  <p:clrMapOvr>
    <a:masterClrMapping/>
  </p:clrMapOvr>
  <p:transitio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223" name=""/>
        <p:cNvGrpSpPr/>
        <p:nvPr/>
      </p:nvGrpSpPr>
      <p:grpSpPr>
        <a:xfrm>
          <a:off x="0" y="0"/>
          <a:ext cx="0" cy="0"/>
          <a:chOff x="0" y="0"/>
          <a:chExt cx="0" cy="0"/>
        </a:xfrm>
      </p:grpSpPr>
      <p:sp>
        <p:nvSpPr>
          <p:cNvPr id="104873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品牌角色的概念</a:t>
            </a:r>
          </a:p>
        </p:txBody>
      </p:sp>
      <p:sp>
        <p:nvSpPr>
          <p:cNvPr id="1048736" name="Rectangle 3"/>
          <p:cNvSpPr/>
          <p:nvPr>
            <p:ph type="body" idx="1"/>
          </p:nvPr>
        </p:nvSpPr>
        <p:spPr>
          <a:xfrm>
            <a:off x="457200" y="1600200"/>
            <a:ext cx="8229600" cy="4525963"/>
          </a:xfrm>
          <a:prstGeom prst="rect"/>
        </p:spPr>
        <p:txBody>
          <a:bodyPr/>
          <a:p>
            <a:r>
              <a:rPr>
                <a:latin typeface="宋体"/>
                <a:ea typeface="宋体"/>
                <a:cs typeface="宋体"/>
                <a:sym typeface="宋体"/>
              </a:rPr>
              <a:t>品牌角色（</a:t>
            </a:r>
            <a:r>
              <a:t>Brand Characters</a:t>
            </a:r>
            <a:r>
              <a:rPr>
                <a:latin typeface="宋体"/>
                <a:ea typeface="宋体"/>
                <a:cs typeface="宋体"/>
                <a:sym typeface="宋体"/>
              </a:rPr>
              <a:t>）又称品牌虚拟代言人、品牌卡通形象、品牌吉祥物或品牌象征物，是指采用人或其它生物的形象来作为一种特殊的品牌象征符号。</a:t>
            </a:r>
          </a:p>
        </p:txBody>
      </p:sp>
    </p:spTree>
  </p:cSld>
  <p:clrMapOvr>
    <a:masterClrMapping/>
  </p:clrMapOvr>
  <p:transitio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224" name=""/>
        <p:cNvGrpSpPr/>
        <p:nvPr/>
      </p:nvGrpSpPr>
      <p:grpSpPr>
        <a:xfrm>
          <a:off x="0" y="0"/>
          <a:ext cx="0" cy="0"/>
          <a:chOff x="0" y="0"/>
          <a:chExt cx="0" cy="0"/>
        </a:xfrm>
      </p:grpSpPr>
      <p:sp>
        <p:nvSpPr>
          <p:cNvPr id="1048737"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品牌角色的种类</a:t>
            </a:r>
          </a:p>
        </p:txBody>
      </p:sp>
      <p:sp>
        <p:nvSpPr>
          <p:cNvPr id="1048738" name="Rectangle 3"/>
          <p:cNvSpPr/>
          <p:nvPr>
            <p:ph type="body" idx="1"/>
          </p:nvPr>
        </p:nvSpPr>
        <p:spPr>
          <a:xfrm>
            <a:off x="457200" y="1600200"/>
            <a:ext cx="8229600" cy="4525963"/>
          </a:xfrm>
          <a:prstGeom prst="rect"/>
        </p:spPr>
        <p:txBody>
          <a:bodyPr/>
          <a:p>
            <a:pPr>
              <a:lnSpc>
                <a:spcPct val="90000"/>
              </a:lnSpc>
              <a:spcBef>
                <a:spcPts val="500"/>
              </a:spcBef>
              <a:defRPr sz="2400"/>
            </a:pPr>
            <a:r>
              <a:rPr>
                <a:latin typeface="宋体"/>
                <a:ea typeface="宋体"/>
                <a:cs typeface="宋体"/>
                <a:sym typeface="宋体"/>
              </a:rPr>
              <a:t>根据角色划分 ：</a:t>
            </a:r>
          </a:p>
          <a:p>
            <a:pPr indent="-285750" lvl="1" marL="742950">
              <a:lnSpc>
                <a:spcPct val="90000"/>
              </a:lnSpc>
              <a:spcBef>
                <a:spcPts val="500"/>
              </a:spcBef>
              <a:defRPr sz="2100"/>
            </a:pPr>
            <a:r>
              <a:rPr>
                <a:latin typeface="宋体"/>
                <a:ea typeface="宋体"/>
                <a:cs typeface="宋体"/>
                <a:sym typeface="宋体"/>
              </a:rPr>
              <a:t>卡通形象</a:t>
            </a:r>
          </a:p>
          <a:p>
            <a:pPr indent="-228600" lvl="2" marL="1143000">
              <a:lnSpc>
                <a:spcPct val="90000"/>
              </a:lnSpc>
              <a:spcBef>
                <a:spcPts val="400"/>
              </a:spcBef>
              <a:defRPr sz="1900"/>
            </a:pPr>
            <a:r>
              <a:rPr>
                <a:latin typeface="宋体"/>
                <a:ea typeface="宋体"/>
                <a:cs typeface="宋体"/>
                <a:sym typeface="宋体"/>
              </a:rPr>
              <a:t>卡通人物</a:t>
            </a:r>
          </a:p>
          <a:p>
            <a:pPr indent="-228600" lvl="2" marL="1143000">
              <a:lnSpc>
                <a:spcPct val="90000"/>
              </a:lnSpc>
              <a:spcBef>
                <a:spcPts val="400"/>
              </a:spcBef>
              <a:defRPr sz="1900"/>
            </a:pPr>
            <a:r>
              <a:rPr>
                <a:latin typeface="宋体"/>
                <a:ea typeface="宋体"/>
                <a:cs typeface="宋体"/>
                <a:sym typeface="宋体"/>
              </a:rPr>
              <a:t>卡通动物</a:t>
            </a:r>
          </a:p>
          <a:p>
            <a:pPr indent="-285750" lvl="1" marL="742950">
              <a:lnSpc>
                <a:spcPct val="90000"/>
              </a:lnSpc>
              <a:spcBef>
                <a:spcPts val="500"/>
              </a:spcBef>
              <a:defRPr sz="2100"/>
            </a:pPr>
            <a:r>
              <a:rPr>
                <a:latin typeface="宋体"/>
                <a:ea typeface="宋体"/>
                <a:cs typeface="宋体"/>
                <a:sym typeface="宋体"/>
              </a:rPr>
              <a:t>真实人物</a:t>
            </a:r>
          </a:p>
          <a:p>
            <a:pPr>
              <a:lnSpc>
                <a:spcPct val="90000"/>
              </a:lnSpc>
              <a:spcBef>
                <a:spcPts val="500"/>
              </a:spcBef>
              <a:defRPr sz="2400"/>
            </a:pPr>
            <a:r>
              <a:rPr>
                <a:latin typeface="宋体"/>
                <a:ea typeface="宋体"/>
                <a:cs typeface="宋体"/>
                <a:sym typeface="宋体"/>
              </a:rPr>
              <a:t>根据数量划分：</a:t>
            </a:r>
          </a:p>
          <a:p>
            <a:pPr indent="-285750" lvl="1" marL="742950">
              <a:lnSpc>
                <a:spcPct val="90000"/>
              </a:lnSpc>
              <a:spcBef>
                <a:spcPts val="500"/>
              </a:spcBef>
              <a:defRPr sz="2100"/>
            </a:pPr>
            <a:r>
              <a:rPr>
                <a:latin typeface="宋体"/>
                <a:ea typeface="宋体"/>
                <a:cs typeface="宋体"/>
                <a:sym typeface="宋体"/>
              </a:rPr>
              <a:t>单一角色</a:t>
            </a:r>
          </a:p>
          <a:p>
            <a:pPr indent="-285750" lvl="1" marL="742950">
              <a:lnSpc>
                <a:spcPct val="90000"/>
              </a:lnSpc>
              <a:spcBef>
                <a:spcPts val="500"/>
              </a:spcBef>
              <a:defRPr sz="2100"/>
            </a:pPr>
            <a:r>
              <a:rPr>
                <a:latin typeface="宋体"/>
                <a:ea typeface="宋体"/>
                <a:cs typeface="宋体"/>
                <a:sym typeface="宋体"/>
              </a:rPr>
              <a:t>多个角色</a:t>
            </a:r>
          </a:p>
          <a:p>
            <a:pPr indent="-228600" lvl="2" marL="1143000">
              <a:lnSpc>
                <a:spcPct val="90000"/>
              </a:lnSpc>
              <a:spcBef>
                <a:spcPts val="400"/>
              </a:spcBef>
              <a:defRPr sz="1900"/>
            </a:pPr>
            <a:r>
              <a:rPr>
                <a:latin typeface="宋体"/>
                <a:ea typeface="宋体"/>
                <a:cs typeface="宋体"/>
                <a:sym typeface="宋体"/>
              </a:rPr>
              <a:t>完全虚拟代言人和明星代言人与虚拟代言人组合</a:t>
            </a:r>
          </a:p>
          <a:p>
            <a:pPr indent="-228600" lvl="2" marL="1143000">
              <a:lnSpc>
                <a:spcPct val="90000"/>
              </a:lnSpc>
              <a:spcBef>
                <a:spcPts val="400"/>
              </a:spcBef>
              <a:defRPr sz="1900"/>
            </a:pPr>
            <a:r>
              <a:rPr>
                <a:latin typeface="宋体"/>
                <a:ea typeface="宋体"/>
                <a:cs typeface="宋体"/>
                <a:sym typeface="宋体"/>
              </a:rPr>
              <a:t>多个角色能更好诠释品牌特点和个性；多个角色能覆盖更广泛的目标消费者群体；多个角色能更全面地表达产品特点</a:t>
            </a:r>
          </a:p>
        </p:txBody>
      </p:sp>
      <p:pic>
        <p:nvPicPr>
          <p:cNvPr id="2097172" name="Picture 5" descr="Picture 5"/>
          <p:cNvPicPr>
            <a:picLocks noChangeAspect="1"/>
          </p:cNvPicPr>
          <p:nvPr/>
        </p:nvPicPr>
        <p:blipFill>
          <a:blip xmlns:r="http://schemas.openxmlformats.org/officeDocument/2006/relationships" r:embed="rId1"/>
          <a:stretch>
            <a:fillRect/>
          </a:stretch>
        </p:blipFill>
        <p:spPr>
          <a:xfrm>
            <a:off x="4067175" y="1628775"/>
            <a:ext cx="1822450" cy="2173289"/>
          </a:xfrm>
          <a:prstGeom prst="rect"/>
          <a:ln w="12700">
            <a:miter lim="400000"/>
          </a:ln>
        </p:spPr>
      </p:pic>
      <p:pic>
        <p:nvPicPr>
          <p:cNvPr id="2097173" name="Picture 7" descr="Picture 7">
            <a:hlinkClick r:id="rId2" invalidUrl="" action="" tgtFrame="" tooltip="" history="1" endSnd="0"/>
          </p:cNvPr>
          <p:cNvPicPr>
            <a:picLocks noChangeAspect="1"/>
          </p:cNvPicPr>
          <p:nvPr/>
        </p:nvPicPr>
        <p:blipFill>
          <a:blip xmlns:r="http://schemas.openxmlformats.org/officeDocument/2006/relationships" r:embed="rId3"/>
          <a:srcRect l="24300" t="0" r="9165" b="0"/>
          <a:stretch>
            <a:fillRect/>
          </a:stretch>
        </p:blipFill>
        <p:spPr>
          <a:xfrm>
            <a:off x="6588124" y="1700213"/>
            <a:ext cx="1647827" cy="1857376"/>
          </a:xfrm>
          <a:prstGeom prst="rect"/>
          <a:ln w="12700">
            <a:miter lim="400000"/>
          </a:ln>
        </p:spPr>
      </p:pic>
    </p:spTree>
  </p:cSld>
  <p:clrMapOvr>
    <a:masterClrMapping/>
  </p:clrMapOvr>
  <p:transitio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225" name=""/>
        <p:cNvGrpSpPr/>
        <p:nvPr/>
      </p:nvGrpSpPr>
      <p:grpSpPr>
        <a:xfrm>
          <a:off x="0" y="0"/>
          <a:ext cx="0" cy="0"/>
          <a:chOff x="0" y="0"/>
          <a:chExt cx="0" cy="0"/>
        </a:xfrm>
      </p:grpSpPr>
      <p:sp>
        <p:nvSpPr>
          <p:cNvPr id="104873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奥运福娃</a:t>
            </a:r>
          </a:p>
        </p:txBody>
      </p:sp>
      <p:pic>
        <p:nvPicPr>
          <p:cNvPr id="2097174" name="Picture 3" descr="Picture 3"/>
          <p:cNvPicPr>
            <a:picLocks noChangeAspect="1"/>
          </p:cNvPicPr>
          <p:nvPr/>
        </p:nvPicPr>
        <p:blipFill>
          <a:blip xmlns:r="http://schemas.openxmlformats.org/officeDocument/2006/relationships" r:embed="rId1"/>
          <a:stretch>
            <a:fillRect/>
          </a:stretch>
        </p:blipFill>
        <p:spPr>
          <a:xfrm>
            <a:off x="684212" y="1916113"/>
            <a:ext cx="7839076" cy="3321051"/>
          </a:xfrm>
          <a:prstGeom prst="rect"/>
          <a:ln w="12700">
            <a:miter lim="400000"/>
          </a:ln>
        </p:spPr>
      </p:pic>
    </p:spTree>
  </p:cSld>
  <p:clrMapOvr>
    <a:masterClrMapping/>
  </p:clrMapOvr>
  <p:transitio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227" name=""/>
        <p:cNvGrpSpPr/>
        <p:nvPr/>
      </p:nvGrpSpPr>
      <p:grpSpPr>
        <a:xfrm>
          <a:off x="0" y="0"/>
          <a:ext cx="0" cy="0"/>
          <a:chOff x="0" y="0"/>
          <a:chExt cx="0" cy="0"/>
        </a:xfrm>
      </p:grpSpPr>
      <p:sp>
        <p:nvSpPr>
          <p:cNvPr id="1048742" name="Rectangle 2"/>
          <p:cNvSpPr/>
          <p:nvPr>
            <p:ph type="title"/>
          </p:nvPr>
        </p:nvSpPr>
        <p:spPr>
          <a:xfrm>
            <a:off x="468312" y="188912"/>
            <a:ext cx="8229601" cy="765176"/>
          </a:xfrm>
          <a:prstGeom prst="rect"/>
        </p:spPr>
        <p:txBody>
          <a:bodyPr/>
          <a:lstStyle>
            <a:lvl1pPr>
              <a:defRPr sz="3000">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美国二十世纪十大品牌的代言人</a:t>
            </a:r>
          </a:p>
        </p:txBody>
      </p:sp>
      <p:graphicFrame>
        <p:nvGraphicFramePr>
          <p:cNvPr id="4194306" name="表格占位符 53250"/>
          <p:cNvGraphicFramePr>
            <a:graphicFrameLocks/>
          </p:cNvGraphicFramePr>
          <p:nvPr/>
        </p:nvGraphicFramePr>
        <p:xfrm>
          <a:off x="468312" y="1052512"/>
          <a:ext cx="8229601" cy="5170488"/>
        </p:xfrm>
        <a:graphic>
          <a:graphicData uri="http://schemas.openxmlformats.org/drawingml/2006/table">
            <a:tbl>
              <a:tblPr rtl="0" firstRow="0" firstCol="0" lastRow="0" lastCol="0" bandRow="0" bandCol="0">
                <a:tableStyleId>{4C3C2611-4C71-4FC5-86AE-919BDF0F9419}</a:tableStyleId>
              </a:tblPr>
              <a:tblGrid>
                <a:gridCol w="585788"/>
                <a:gridCol w="1141412"/>
                <a:gridCol w="2808288"/>
                <a:gridCol w="1092200"/>
                <a:gridCol w="2601912"/>
              </a:tblGrid>
              <a:tr h="369888">
                <a:tc>
                  <a:txBody>
                    <a:bodyPr/>
                    <a:p>
                      <a:pPr algn="l">
                        <a:spcBef>
                          <a:spcPts val="300"/>
                        </a:spcBef>
                        <a:defRPr sz="1400">
                          <a:latin typeface="Arial"/>
                          <a:ea typeface="Arial"/>
                          <a:cs typeface="Arial"/>
                          <a:sym typeface="Arial"/>
                        </a:defRPr>
                      </a:pPr>
                      <a:r>
                        <a:rPr>
                          <a:latin typeface="宋体"/>
                          <a:ea typeface="宋体"/>
                          <a:cs typeface="宋体"/>
                          <a:sym typeface="宋体"/>
                        </a:rPr>
                        <a:t>排名</a:t>
                      </a:r>
                    </a:p>
                  </a:txBody>
                  <a:tcPr marL="45726" marR="45726" marT="45726" marB="45726" anchor="t" anchorCtr="0" horzOverflow="overflow">
                    <a:lnL w="28575">
                      <a:solidFill>
                        <a:srgbClr val="000000"/>
                      </a:solidFill>
                      <a:miter/>
                    </a:lnL>
                    <a:lnR w="12700">
                      <a:solidFill>
                        <a:srgbClr val="000000"/>
                      </a:solidFill>
                      <a:miter/>
                    </a:lnR>
                    <a:lnT w="28575">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代言人</a:t>
                      </a:r>
                    </a:p>
                  </a:txBody>
                  <a:tcPr marL="45726" marR="45726" marT="45726" marB="45726" anchor="t" anchorCtr="0" horzOverflow="overflow">
                    <a:lnL w="12700">
                      <a:solidFill>
                        <a:srgbClr val="000000"/>
                      </a:solidFill>
                      <a:miter/>
                    </a:lnL>
                    <a:lnR w="12700">
                      <a:solidFill>
                        <a:srgbClr val="000000"/>
                      </a:solidFill>
                      <a:miter/>
                    </a:lnR>
                    <a:lnT w="28575">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产品</a:t>
                      </a:r>
                    </a:p>
                  </a:txBody>
                  <a:tcPr marL="45726" marR="45726" marT="45726" marB="45726" anchor="t" anchorCtr="0" horzOverflow="overflow">
                    <a:lnL w="12700">
                      <a:solidFill>
                        <a:srgbClr val="000000"/>
                      </a:solidFill>
                      <a:miter/>
                    </a:lnL>
                    <a:lnR w="12700">
                      <a:solidFill>
                        <a:srgbClr val="000000"/>
                      </a:solidFill>
                      <a:miter/>
                    </a:lnR>
                    <a:lnT w="28575">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年份</a:t>
                      </a:r>
                    </a:p>
                  </a:txBody>
                  <a:tcPr marL="45726" marR="45726" marT="45726" marB="45726" anchor="t" anchorCtr="0" horzOverflow="overflow">
                    <a:lnL w="12700">
                      <a:solidFill>
                        <a:srgbClr val="000000"/>
                      </a:solidFill>
                      <a:miter/>
                    </a:lnL>
                    <a:lnR w="12700">
                      <a:solidFill>
                        <a:srgbClr val="000000"/>
                      </a:solidFill>
                      <a:miter/>
                    </a:lnR>
                    <a:lnT w="28575">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创造者</a:t>
                      </a:r>
                    </a:p>
                  </a:txBody>
                  <a:tcPr marL="45726" marR="45726" marT="45726" marB="45726" anchor="t" anchorCtr="0" horzOverflow="overflow">
                    <a:lnL w="12700">
                      <a:solidFill>
                        <a:srgbClr val="000000"/>
                      </a:solidFill>
                      <a:miter/>
                    </a:lnL>
                    <a:lnR w="28575">
                      <a:solidFill>
                        <a:srgbClr val="000000"/>
                      </a:solidFill>
                      <a:miter/>
                    </a:lnR>
                    <a:lnT w="28575">
                      <a:solidFill>
                        <a:srgbClr val="000000"/>
                      </a:solidFill>
                      <a:miter/>
                    </a:lnT>
                    <a:lnB w="12700">
                      <a:solidFill>
                        <a:srgbClr val="000000"/>
                      </a:solidFill>
                      <a:miter/>
                    </a:lnB>
                    <a:noFill/>
                  </a:tcPr>
                </a:tc>
              </a:tr>
              <a:tr h="368300">
                <a:tc>
                  <a:txBody>
                    <a:bodyPr/>
                    <a:p>
                      <a:pPr algn="l">
                        <a:spcBef>
                          <a:spcPts val="300"/>
                        </a:spcBef>
                        <a:defRPr sz="1800"/>
                      </a:pPr>
                      <a:r>
                        <a:rPr sz="1400">
                          <a:latin typeface="Arial"/>
                          <a:ea typeface="Arial"/>
                          <a:cs typeface="Arial"/>
                          <a:sym typeface="Arial"/>
                        </a:rPr>
                        <a:t>1</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万宝路硬汉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万宝路香烟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１９５５年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李奥</a:t>
                      </a:r>
                      <a:r>
                        <a:t>·</a:t>
                      </a:r>
                      <a:r>
                        <a:rPr>
                          <a:latin typeface="宋体"/>
                          <a:ea typeface="宋体"/>
                          <a:cs typeface="宋体"/>
                          <a:sym typeface="宋体"/>
                        </a:rPr>
                        <a:t>贝纳广告公司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517525">
                <a:tc>
                  <a:txBody>
                    <a:bodyPr/>
                    <a:p>
                      <a:pPr algn="l">
                        <a:spcBef>
                          <a:spcPts val="300"/>
                        </a:spcBef>
                        <a:defRPr sz="1800"/>
                      </a:pPr>
                      <a:r>
                        <a:rPr sz="1400">
                          <a:latin typeface="Arial"/>
                          <a:ea typeface="Arial"/>
                          <a:cs typeface="Arial"/>
                          <a:sym typeface="Arial"/>
                        </a:rPr>
                        <a:t>2</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罗纳德</a:t>
                      </a:r>
                      <a:r>
                        <a:t>·</a:t>
                      </a:r>
                      <a:r>
                        <a:rPr>
                          <a:latin typeface="宋体"/>
                          <a:ea typeface="宋体"/>
                          <a:cs typeface="宋体"/>
                          <a:sym typeface="宋体"/>
                        </a:rPr>
                        <a:t>麦克唐纳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麦当劳快餐店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１９６３年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华盛顿特许经营商奥斯卡</a:t>
                      </a:r>
                      <a:r>
                        <a:t>·</a:t>
                      </a:r>
                      <a:r>
                        <a:rPr>
                          <a:latin typeface="宋体"/>
                          <a:ea typeface="宋体"/>
                          <a:cs typeface="宋体"/>
                          <a:sym typeface="宋体"/>
                        </a:rPr>
                        <a:t>戈尔茨坦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519112">
                <a:tc>
                  <a:txBody>
                    <a:bodyPr/>
                    <a:p>
                      <a:pPr algn="l">
                        <a:spcBef>
                          <a:spcPts val="300"/>
                        </a:spcBef>
                        <a:defRPr sz="1800"/>
                      </a:pPr>
                      <a:r>
                        <a:rPr sz="1400">
                          <a:latin typeface="Arial"/>
                          <a:ea typeface="Arial"/>
                          <a:cs typeface="Arial"/>
                          <a:sym typeface="Arial"/>
                        </a:rPr>
                        <a:t>3</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绿色巨人乔利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绿色巨人蔬菜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１９２８年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明尼苏达州坎宁山谷公司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517525">
                <a:tc>
                  <a:txBody>
                    <a:bodyPr/>
                    <a:p>
                      <a:pPr algn="l">
                        <a:spcBef>
                          <a:spcPts val="300"/>
                        </a:spcBef>
                        <a:defRPr sz="1800"/>
                      </a:pPr>
                      <a:r>
                        <a:rPr sz="1400">
                          <a:latin typeface="Arial"/>
                          <a:ea typeface="Arial"/>
                          <a:cs typeface="Arial"/>
                          <a:sym typeface="Arial"/>
                        </a:rPr>
                        <a:t>4</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贝蒂</a:t>
                      </a:r>
                      <a:r>
                        <a:t>·</a:t>
                      </a:r>
                      <a:r>
                        <a:rPr>
                          <a:latin typeface="宋体"/>
                          <a:ea typeface="宋体"/>
                          <a:cs typeface="宋体"/>
                          <a:sym typeface="宋体"/>
                        </a:rPr>
                        <a:t>克罗克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食品，包括蛋糕、糖霜、微波炉爆米花和饼干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１９２１年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沃什伯恩</a:t>
                      </a:r>
                      <a:r>
                        <a:t>·</a:t>
                      </a:r>
                      <a:r>
                        <a:rPr>
                          <a:latin typeface="宋体"/>
                          <a:ea typeface="宋体"/>
                          <a:cs typeface="宋体"/>
                          <a:sym typeface="宋体"/>
                        </a:rPr>
                        <a:t>克罗斯比公司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368300">
                <a:tc>
                  <a:txBody>
                    <a:bodyPr/>
                    <a:p>
                      <a:pPr algn="l">
                        <a:spcBef>
                          <a:spcPts val="300"/>
                        </a:spcBef>
                        <a:defRPr sz="1800"/>
                      </a:pPr>
                      <a:r>
                        <a:rPr sz="1400">
                          <a:latin typeface="Arial"/>
                          <a:ea typeface="Arial"/>
                          <a:cs typeface="Arial"/>
                          <a:sym typeface="Arial"/>
                        </a:rPr>
                        <a:t>5</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劲量兔子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永备电池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１９８９年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Ｃｈａｉｔ／Ｄａｙ广告公司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519112">
                <a:tc>
                  <a:txBody>
                    <a:bodyPr/>
                    <a:p>
                      <a:pPr algn="l">
                        <a:spcBef>
                          <a:spcPts val="300"/>
                        </a:spcBef>
                        <a:defRPr sz="1800"/>
                      </a:pPr>
                      <a:r>
                        <a:rPr sz="1400">
                          <a:latin typeface="Arial"/>
                          <a:ea typeface="Arial"/>
                          <a:cs typeface="Arial"/>
                          <a:sym typeface="Arial"/>
                        </a:rPr>
                        <a:t>6</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皮尔斯伯里面团娃娃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各类皮尔斯伯里食品，包括冷冻炸面团、面包半成品、面包卷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１９６５年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李奥</a:t>
                      </a:r>
                      <a:r>
                        <a:t>·</a:t>
                      </a:r>
                      <a:r>
                        <a:rPr>
                          <a:latin typeface="宋体"/>
                          <a:ea typeface="宋体"/>
                          <a:cs typeface="宋体"/>
                          <a:sym typeface="宋体"/>
                        </a:rPr>
                        <a:t>贝纳广告公司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369888">
                <a:tc>
                  <a:txBody>
                    <a:bodyPr/>
                    <a:p>
                      <a:pPr algn="l">
                        <a:spcBef>
                          <a:spcPts val="300"/>
                        </a:spcBef>
                        <a:defRPr sz="1800"/>
                      </a:pPr>
                      <a:r>
                        <a:rPr sz="1400">
                          <a:latin typeface="Arial"/>
                          <a:ea typeface="Arial"/>
                          <a:cs typeface="Arial"/>
                          <a:sym typeface="Arial"/>
                        </a:rPr>
                        <a:t>7</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杰迈玛姑妈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杰迈玛姑妈薄煎饼半成品和糖浆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１８９３年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里斯</a:t>
                      </a:r>
                      <a:r>
                        <a:t>·</a:t>
                      </a:r>
                      <a:r>
                        <a:rPr>
                          <a:latin typeface="宋体"/>
                          <a:ea typeface="宋体"/>
                          <a:cs typeface="宋体"/>
                          <a:sym typeface="宋体"/>
                        </a:rPr>
                        <a:t>拉特／戴维斯</a:t>
                      </a:r>
                      <a:r>
                        <a:t>·</a:t>
                      </a:r>
                      <a:r>
                        <a:rPr>
                          <a:latin typeface="宋体"/>
                          <a:ea typeface="宋体"/>
                          <a:cs typeface="宋体"/>
                          <a:sym typeface="宋体"/>
                        </a:rPr>
                        <a:t>米宁公司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731838">
                <a:tc>
                  <a:txBody>
                    <a:bodyPr/>
                    <a:p>
                      <a:pPr algn="l">
                        <a:spcBef>
                          <a:spcPts val="300"/>
                        </a:spcBef>
                        <a:defRPr sz="1800"/>
                      </a:pPr>
                      <a:r>
                        <a:rPr sz="1400">
                          <a:latin typeface="Arial"/>
                          <a:ea typeface="Arial"/>
                          <a:cs typeface="Arial"/>
                          <a:sym typeface="Arial"/>
                        </a:rPr>
                        <a:t>8</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米其林男子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米其林轮胎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１８９８年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埃杜阿德</a:t>
                      </a:r>
                      <a:r>
                        <a:t>·</a:t>
                      </a:r>
                      <a:r>
                        <a:rPr>
                          <a:latin typeface="宋体"/>
                          <a:ea typeface="宋体"/>
                          <a:cs typeface="宋体"/>
                          <a:sym typeface="宋体"/>
                        </a:rPr>
                        <a:t>米其林构思；奥加洛普艺术加工；恒美环球广告公司后来执行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519112">
                <a:tc>
                  <a:txBody>
                    <a:bodyPr/>
                    <a:p>
                      <a:pPr algn="l">
                        <a:spcBef>
                          <a:spcPts val="300"/>
                        </a:spcBef>
                        <a:defRPr sz="1800"/>
                      </a:pPr>
                      <a:r>
                        <a:rPr sz="1400">
                          <a:latin typeface="Arial"/>
                          <a:ea typeface="Arial"/>
                          <a:cs typeface="Arial"/>
                          <a:sym typeface="Arial"/>
                        </a:rPr>
                        <a:t>9</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老虎托尼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凯洛格食品公司的霜雪花（糖霜谷物薄片）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800"/>
                      </a:pPr>
                      <a:r>
                        <a:rPr sz="1400">
                          <a:latin typeface="宋体"/>
                          <a:ea typeface="宋体"/>
                          <a:cs typeface="宋体"/>
                          <a:sym typeface="宋体"/>
                        </a:rPr>
                        <a:t>１９５１年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李奥</a:t>
                      </a:r>
                      <a:r>
                        <a:t>·</a:t>
                      </a:r>
                      <a:r>
                        <a:rPr>
                          <a:latin typeface="宋体"/>
                          <a:ea typeface="宋体"/>
                          <a:cs typeface="宋体"/>
                          <a:sym typeface="宋体"/>
                        </a:rPr>
                        <a:t>贝纳广告公司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12700">
                      <a:solidFill>
                        <a:srgbClr val="000000"/>
                      </a:solidFill>
                      <a:miter/>
                    </a:lnB>
                    <a:noFill/>
                  </a:tcPr>
                </a:tc>
              </a:tr>
              <a:tr h="369888">
                <a:tc>
                  <a:txBody>
                    <a:bodyPr/>
                    <a:p>
                      <a:pPr algn="l">
                        <a:spcBef>
                          <a:spcPts val="300"/>
                        </a:spcBef>
                        <a:defRPr sz="1800"/>
                      </a:pPr>
                      <a:r>
                        <a:rPr sz="1400">
                          <a:latin typeface="Arial"/>
                          <a:ea typeface="Arial"/>
                          <a:cs typeface="Arial"/>
                          <a:sym typeface="Arial"/>
                        </a:rPr>
                        <a:t>10</a:t>
                      </a:r>
                    </a:p>
                  </a:txBody>
                  <a:tcPr marL="45726" marR="45726" marT="45726" marB="45726" anchor="t" anchorCtr="0" horzOverflow="overflow">
                    <a:lnL w="28575">
                      <a:solidFill>
                        <a:srgbClr val="000000"/>
                      </a:solidFill>
                      <a:miter/>
                    </a:lnL>
                    <a:lnR w="12700">
                      <a:solidFill>
                        <a:srgbClr val="000000"/>
                      </a:solidFill>
                      <a:miter/>
                    </a:lnR>
                    <a:lnT w="12700">
                      <a:solidFill>
                        <a:srgbClr val="000000"/>
                      </a:solidFill>
                      <a:miter/>
                    </a:lnT>
                    <a:lnB w="28575">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奶牛埃尔西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28575">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博登日用产品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28575">
                      <a:solidFill>
                        <a:srgbClr val="000000"/>
                      </a:solidFill>
                      <a:miter/>
                    </a:lnB>
                    <a:noFill/>
                  </a:tcPr>
                </a:tc>
                <a:tc>
                  <a:txBody>
                    <a:bodyPr/>
                    <a:p>
                      <a:pPr algn="l">
                        <a:spcBef>
                          <a:spcPts val="300"/>
                        </a:spcBef>
                        <a:defRPr sz="1800"/>
                      </a:pPr>
                      <a:r>
                        <a:rPr sz="1400">
                          <a:latin typeface="宋体"/>
                          <a:ea typeface="宋体"/>
                          <a:cs typeface="宋体"/>
                          <a:sym typeface="宋体"/>
                        </a:rPr>
                        <a:t>１９３９年 </a:t>
                      </a:r>
                    </a:p>
                  </a:txBody>
                  <a:tcPr marL="45726" marR="45726" marT="45726" marB="45726" anchor="t" anchorCtr="0" horzOverflow="overflow">
                    <a:lnL w="12700">
                      <a:solidFill>
                        <a:srgbClr val="000000"/>
                      </a:solidFill>
                      <a:miter/>
                    </a:lnL>
                    <a:lnR w="12700">
                      <a:solidFill>
                        <a:srgbClr val="000000"/>
                      </a:solidFill>
                      <a:miter/>
                    </a:lnR>
                    <a:lnT w="12700">
                      <a:solidFill>
                        <a:srgbClr val="000000"/>
                      </a:solidFill>
                      <a:miter/>
                    </a:lnT>
                    <a:lnB w="28575">
                      <a:solidFill>
                        <a:srgbClr val="000000"/>
                      </a:solidFill>
                      <a:miter/>
                    </a:lnB>
                    <a:noFill/>
                  </a:tcPr>
                </a:tc>
                <a:tc>
                  <a:txBody>
                    <a:bodyPr/>
                    <a:p>
                      <a:pPr algn="l">
                        <a:spcBef>
                          <a:spcPts val="300"/>
                        </a:spcBef>
                        <a:defRPr sz="1400">
                          <a:latin typeface="Arial"/>
                          <a:ea typeface="Arial"/>
                          <a:cs typeface="Arial"/>
                          <a:sym typeface="Arial"/>
                        </a:defRPr>
                      </a:pPr>
                      <a:r>
                        <a:rPr>
                          <a:latin typeface="宋体"/>
                          <a:ea typeface="宋体"/>
                          <a:cs typeface="宋体"/>
                          <a:sym typeface="宋体"/>
                        </a:rPr>
                        <a:t>博登广告经理斯图尔特</a:t>
                      </a:r>
                      <a:r>
                        <a:t>·</a:t>
                      </a:r>
                      <a:r>
                        <a:rPr>
                          <a:latin typeface="宋体"/>
                          <a:ea typeface="宋体"/>
                          <a:cs typeface="宋体"/>
                          <a:sym typeface="宋体"/>
                        </a:rPr>
                        <a:t>皮博迪 </a:t>
                      </a:r>
                    </a:p>
                  </a:txBody>
                  <a:tcPr marL="45726" marR="45726" marT="45726" marB="45726" anchor="t" anchorCtr="0" horzOverflow="overflow">
                    <a:lnL w="12700">
                      <a:solidFill>
                        <a:srgbClr val="000000"/>
                      </a:solidFill>
                      <a:miter/>
                    </a:lnL>
                    <a:lnR w="28575">
                      <a:solidFill>
                        <a:srgbClr val="000000"/>
                      </a:solidFill>
                      <a:miter/>
                    </a:lnR>
                    <a:lnT w="12700">
                      <a:solidFill>
                        <a:srgbClr val="000000"/>
                      </a:solidFill>
                      <a:miter/>
                    </a:lnT>
                    <a:lnB w="28575">
                      <a:solidFill>
                        <a:srgbClr val="000000"/>
                      </a:solidFill>
                      <a:miter/>
                    </a:lnB>
                    <a:noFill/>
                  </a:tcPr>
                </a:tc>
              </a:tr>
            </a:tbl>
          </a:graphicData>
        </a:graphic>
      </p:graphicFrame>
    </p:spTree>
  </p:cSld>
  <p:clrMapOvr>
    <a:masterClrMapping/>
  </p:clrMapOvr>
  <p:transitio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228" name=""/>
        <p:cNvGrpSpPr/>
        <p:nvPr/>
      </p:nvGrpSpPr>
      <p:grpSpPr>
        <a:xfrm>
          <a:off x="0" y="0"/>
          <a:ext cx="0" cy="0"/>
          <a:chOff x="0" y="0"/>
          <a:chExt cx="0" cy="0"/>
        </a:xfrm>
      </p:grpSpPr>
      <p:sp>
        <p:nvSpPr>
          <p:cNvPr id="104874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品牌角色的创建</a:t>
            </a:r>
          </a:p>
        </p:txBody>
      </p:sp>
      <p:pic>
        <p:nvPicPr>
          <p:cNvPr id="2097175" name="Picture 5" descr="Picture 5"/>
          <p:cNvPicPr>
            <a:picLocks noChangeAspect="1"/>
          </p:cNvPicPr>
          <p:nvPr/>
        </p:nvPicPr>
        <p:blipFill>
          <a:blip xmlns:r="http://schemas.openxmlformats.org/officeDocument/2006/relationships" r:embed="rId1"/>
          <a:srcRect l="36616" t="23626" r="36211" b="30083"/>
          <a:stretch>
            <a:fillRect/>
          </a:stretch>
        </p:blipFill>
        <p:spPr>
          <a:xfrm>
            <a:off x="2268538" y="1557338"/>
            <a:ext cx="4464051" cy="4752975"/>
          </a:xfrm>
          <a:prstGeom prst="rect"/>
          <a:ln w="12700">
            <a:miter lim="400000"/>
          </a:ln>
        </p:spPr>
      </p:pic>
    </p:spTree>
  </p:cSld>
  <p:clrMapOvr>
    <a:masterClrMapping/>
  </p:clrMapOvr>
  <p:transitio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229" name=""/>
        <p:cNvGrpSpPr/>
        <p:nvPr/>
      </p:nvGrpSpPr>
      <p:grpSpPr>
        <a:xfrm>
          <a:off x="0" y="0"/>
          <a:ext cx="0" cy="0"/>
          <a:chOff x="0" y="0"/>
          <a:chExt cx="0" cy="0"/>
        </a:xfrm>
      </p:grpSpPr>
      <p:sp>
        <p:nvSpPr>
          <p:cNvPr id="104874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品牌传奇的定义</a:t>
            </a:r>
          </a:p>
        </p:txBody>
      </p:sp>
      <p:sp>
        <p:nvSpPr>
          <p:cNvPr id="1048745" name="Rectangle 3"/>
          <p:cNvSpPr/>
          <p:nvPr>
            <p:ph type="body" idx="1"/>
          </p:nvPr>
        </p:nvSpPr>
        <p:spPr>
          <a:xfrm>
            <a:off x="457200" y="1600200"/>
            <a:ext cx="8229600" cy="4525963"/>
          </a:xfrm>
          <a:prstGeom prst="rect"/>
        </p:spPr>
        <p:txBody>
          <a:bodyPr/>
          <a:p>
            <a:pPr>
              <a:lnSpc>
                <a:spcPct val="90000"/>
              </a:lnSpc>
            </a:pPr>
            <a:r>
              <a:rPr>
                <a:latin typeface="宋体"/>
                <a:ea typeface="宋体"/>
                <a:cs typeface="宋体"/>
                <a:sym typeface="宋体"/>
              </a:rPr>
              <a:t>品牌传奇是品牌在发展的过程中将其优秀的方面梳理、总结出来，并且形成一种清晰、容易记忆又令人浮想联翩的传导思想。方案库 </a:t>
            </a:r>
            <a:r>
              <a:t>fanganku.cn </a:t>
            </a:r>
            <a:r>
              <a:rPr>
                <a:latin typeface="宋体"/>
                <a:ea typeface="宋体"/>
                <a:cs typeface="宋体"/>
                <a:sym typeface="宋体"/>
              </a:rPr>
              <a:t>，每天收录全网方案，让天下没有难写的方案！</a:t>
            </a:r>
          </a:p>
        </p:txBody>
      </p:sp>
    </p:spTree>
  </p:cSld>
  <p:clrMapOvr>
    <a:masterClrMapping/>
  </p:clrMapOvr>
  <p:transitio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230" name=""/>
        <p:cNvGrpSpPr/>
        <p:nvPr/>
      </p:nvGrpSpPr>
      <p:grpSpPr>
        <a:xfrm>
          <a:off x="0" y="0"/>
          <a:ext cx="0" cy="0"/>
          <a:chOff x="0" y="0"/>
          <a:chExt cx="0" cy="0"/>
        </a:xfrm>
      </p:grpSpPr>
      <p:sp>
        <p:nvSpPr>
          <p:cNvPr id="104874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品牌传奇的种类</a:t>
            </a:r>
          </a:p>
        </p:txBody>
      </p:sp>
      <p:sp>
        <p:nvSpPr>
          <p:cNvPr id="1048747" name="Rectangle 3"/>
          <p:cNvSpPr/>
          <p:nvPr>
            <p:ph type="body" sz="half" idx="1"/>
          </p:nvPr>
        </p:nvSpPr>
        <p:spPr>
          <a:xfrm>
            <a:off x="457200" y="1600200"/>
            <a:ext cx="4038600" cy="4525963"/>
          </a:xfrm>
          <a:prstGeom prst="rect"/>
        </p:spPr>
        <p:txBody>
          <a:bodyPr/>
          <a:p>
            <a:pPr>
              <a:spcBef>
                <a:spcPts val="700"/>
              </a:spcBef>
              <a:defRPr sz="3200"/>
            </a:pPr>
            <a:r>
              <a:rPr>
                <a:latin typeface="宋体"/>
                <a:ea typeface="宋体"/>
                <a:cs typeface="宋体"/>
                <a:sym typeface="宋体"/>
              </a:rPr>
              <a:t>创业故事型</a:t>
            </a:r>
          </a:p>
          <a:p>
            <a:pPr>
              <a:spcBef>
                <a:spcPts val="700"/>
              </a:spcBef>
              <a:defRPr sz="3200"/>
            </a:pPr>
            <a:r>
              <a:rPr>
                <a:latin typeface="宋体"/>
                <a:ea typeface="宋体"/>
                <a:cs typeface="宋体"/>
                <a:sym typeface="宋体"/>
              </a:rPr>
              <a:t>产品发明型</a:t>
            </a:r>
          </a:p>
          <a:p>
            <a:pPr>
              <a:spcBef>
                <a:spcPts val="700"/>
              </a:spcBef>
              <a:defRPr sz="3200"/>
            </a:pPr>
            <a:r>
              <a:rPr>
                <a:latin typeface="宋体"/>
                <a:ea typeface="宋体"/>
                <a:cs typeface="宋体"/>
                <a:sym typeface="宋体"/>
              </a:rPr>
              <a:t>品牌由来型</a:t>
            </a:r>
          </a:p>
          <a:p>
            <a:pPr>
              <a:spcBef>
                <a:spcPts val="700"/>
              </a:spcBef>
              <a:defRPr sz="3200"/>
            </a:pPr>
            <a:r>
              <a:rPr>
                <a:latin typeface="宋体"/>
                <a:ea typeface="宋体"/>
                <a:cs typeface="宋体"/>
                <a:sym typeface="宋体"/>
              </a:rPr>
              <a:t>质量管理型</a:t>
            </a:r>
          </a:p>
        </p:txBody>
      </p:sp>
      <p:sp>
        <p:nvSpPr>
          <p:cNvPr id="1048748"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spcBef>
                <a:spcPts val="700"/>
              </a:spcBef>
              <a:buSzPct val="100000"/>
              <a:buFont typeface="Arial"/>
              <a:buChar char="•"/>
              <a:defRPr sz="3200"/>
            </a:pPr>
            <a:r>
              <a:rPr>
                <a:latin typeface="宋体"/>
                <a:ea typeface="宋体"/>
                <a:cs typeface="宋体"/>
                <a:sym typeface="宋体"/>
              </a:rPr>
              <a:t>产品特色型</a:t>
            </a:r>
          </a:p>
          <a:p>
            <a:pPr indent="-342900" marL="342900">
              <a:spcBef>
                <a:spcPts val="700"/>
              </a:spcBef>
              <a:buSzPct val="100000"/>
              <a:buFont typeface="Arial"/>
              <a:buChar char="•"/>
              <a:defRPr sz="3200"/>
            </a:pPr>
            <a:r>
              <a:rPr>
                <a:latin typeface="宋体"/>
                <a:ea typeface="宋体"/>
                <a:cs typeface="宋体"/>
                <a:sym typeface="宋体"/>
              </a:rPr>
              <a:t>客户服务型</a:t>
            </a:r>
          </a:p>
          <a:p>
            <a:pPr indent="-342900" marL="342900">
              <a:spcBef>
                <a:spcPts val="700"/>
              </a:spcBef>
              <a:buSzPct val="100000"/>
              <a:buFont typeface="Arial"/>
              <a:buChar char="•"/>
              <a:defRPr sz="3200"/>
            </a:pPr>
            <a:r>
              <a:rPr>
                <a:latin typeface="宋体"/>
                <a:ea typeface="宋体"/>
                <a:cs typeface="宋体"/>
                <a:sym typeface="宋体"/>
              </a:rPr>
              <a:t>领导风采型</a:t>
            </a:r>
          </a:p>
          <a:p>
            <a:pPr indent="-342900" marL="342900">
              <a:spcBef>
                <a:spcPts val="700"/>
              </a:spcBef>
              <a:buSzPct val="100000"/>
              <a:buFont typeface="Arial"/>
              <a:buChar char="•"/>
              <a:defRPr sz="3200"/>
            </a:pPr>
            <a:r>
              <a:rPr>
                <a:latin typeface="宋体"/>
                <a:ea typeface="宋体"/>
                <a:cs typeface="宋体"/>
                <a:sym typeface="宋体"/>
              </a:rPr>
              <a:t>业绩成就型</a:t>
            </a:r>
            <a:r>
              <a:rPr sz="2800"/>
              <a:t> </a:t>
            </a:r>
          </a:p>
        </p:txBody>
      </p:sp>
    </p:spTree>
  </p:cSld>
  <p:clrMapOvr>
    <a:masterClrMapping/>
  </p:clrMapOvr>
  <p:transition spd="med" advClick="1"/>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231" name=""/>
        <p:cNvGrpSpPr/>
        <p:nvPr/>
      </p:nvGrpSpPr>
      <p:grpSpPr>
        <a:xfrm>
          <a:off x="0" y="0"/>
          <a:ext cx="0" cy="0"/>
          <a:chOff x="0" y="0"/>
          <a:chExt cx="0" cy="0"/>
        </a:xfrm>
      </p:grpSpPr>
      <p:sp>
        <p:nvSpPr>
          <p:cNvPr id="104874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品牌传奇的开发</a:t>
            </a:r>
          </a:p>
        </p:txBody>
      </p:sp>
      <p:sp>
        <p:nvSpPr>
          <p:cNvPr id="1048750" name="Rectangle 3"/>
          <p:cNvSpPr/>
          <p:nvPr>
            <p:ph type="body" idx="1"/>
          </p:nvPr>
        </p:nvSpPr>
        <p:spPr>
          <a:xfrm>
            <a:off x="457200" y="1600200"/>
            <a:ext cx="8229600" cy="4525963"/>
          </a:xfrm>
          <a:prstGeom prst="rect"/>
        </p:spPr>
        <p:txBody>
          <a:bodyPr/>
          <a:p>
            <a:pPr>
              <a:spcBef>
                <a:spcPts val="600"/>
              </a:spcBef>
              <a:defRPr sz="2800"/>
            </a:pPr>
            <a:r>
              <a:rPr>
                <a:latin typeface="宋体"/>
                <a:ea typeface="宋体"/>
                <a:cs typeface="宋体"/>
                <a:sym typeface="宋体"/>
              </a:rPr>
              <a:t>主题：根据品牌识别确定品牌传奇的主题</a:t>
            </a:r>
          </a:p>
          <a:p>
            <a:pPr>
              <a:spcBef>
                <a:spcPts val="600"/>
              </a:spcBef>
              <a:defRPr sz="2800"/>
            </a:pPr>
            <a:r>
              <a:rPr>
                <a:latin typeface="宋体"/>
                <a:ea typeface="宋体"/>
                <a:cs typeface="宋体"/>
                <a:sym typeface="宋体"/>
              </a:rPr>
              <a:t>人物：选定品牌传奇当中的人物</a:t>
            </a:r>
          </a:p>
          <a:p>
            <a:pPr>
              <a:spcBef>
                <a:spcPts val="600"/>
              </a:spcBef>
              <a:defRPr sz="2800"/>
            </a:pPr>
            <a:r>
              <a:rPr>
                <a:latin typeface="宋体"/>
                <a:ea typeface="宋体"/>
                <a:cs typeface="宋体"/>
                <a:sym typeface="宋体"/>
              </a:rPr>
              <a:t>情节：设计品牌传奇的具体情节</a:t>
            </a:r>
          </a:p>
          <a:p>
            <a:pPr>
              <a:spcBef>
                <a:spcPts val="600"/>
              </a:spcBef>
              <a:defRPr sz="2800"/>
            </a:pPr>
            <a:r>
              <a:rPr>
                <a:latin typeface="宋体"/>
                <a:ea typeface="宋体"/>
                <a:cs typeface="宋体"/>
                <a:sym typeface="宋体"/>
              </a:rPr>
              <a:t>美学：对品牌传奇进行美学修饰</a:t>
            </a:r>
          </a:p>
        </p:txBody>
      </p:sp>
      <p:pic>
        <p:nvPicPr>
          <p:cNvPr id="2097176" name="Picture 5" descr="Picture 5"/>
          <p:cNvPicPr>
            <a:picLocks noChangeAspect="1"/>
          </p:cNvPicPr>
          <p:nvPr/>
        </p:nvPicPr>
        <p:blipFill>
          <a:blip xmlns:r="http://schemas.openxmlformats.org/officeDocument/2006/relationships" r:embed="rId1"/>
          <a:stretch>
            <a:fillRect/>
          </a:stretch>
        </p:blipFill>
        <p:spPr>
          <a:xfrm>
            <a:off x="6588125" y="2852738"/>
            <a:ext cx="1863725" cy="2808287"/>
          </a:xfrm>
          <a:prstGeom prst="rect"/>
          <a:ln w="12700">
            <a:miter lim="400000"/>
          </a:ln>
        </p:spPr>
      </p:pic>
      <p:sp>
        <p:nvSpPr>
          <p:cNvPr id="1048751" name="Rectangle 6"/>
          <p:cNvSpPr/>
          <p:nvPr/>
        </p:nvSpPr>
        <p:spPr>
          <a:xfrm>
            <a:off x="6659563" y="5808186"/>
            <a:ext cx="1640838" cy="358141"/>
          </a:xfrm>
          <a:prstGeom prst="rect"/>
          <a:ln w="12700">
            <a:miter lim="400000"/>
          </a:ln>
        </p:spPr>
        <p:txBody>
          <a:bodyPr anchor="ctr" lIns="45719" rIns="45719" wrap="none">
            <a:spAutoFit/>
          </a:bodyPr>
          <a:p>
            <a:pPr>
              <a:defRPr>
                <a:latin typeface="Arial"/>
                <a:ea typeface="Arial"/>
                <a:cs typeface="Arial"/>
                <a:sym typeface="Arial"/>
              </a:defRPr>
            </a:pPr>
            <a:r>
              <a:rPr>
                <a:latin typeface="宋体"/>
                <a:ea typeface="宋体"/>
                <a:cs typeface="宋体"/>
                <a:sym typeface="宋体"/>
              </a:rPr>
              <a:t>劳伦斯</a:t>
            </a:r>
            <a:r>
              <a:t>·</a:t>
            </a:r>
            <a:r>
              <a:rPr>
                <a:latin typeface="宋体"/>
                <a:ea typeface="宋体"/>
                <a:cs typeface="宋体"/>
                <a:sym typeface="宋体"/>
              </a:rPr>
              <a:t>维森特 </a:t>
            </a:r>
          </a:p>
        </p:txBody>
      </p:sp>
    </p:spTree>
  </p:cSld>
  <p:clrMapOvr>
    <a:masterClrMapping/>
  </p:clrMapOvr>
  <p:transitio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232" name=""/>
        <p:cNvGrpSpPr/>
        <p:nvPr/>
      </p:nvGrpSpPr>
      <p:grpSpPr>
        <a:xfrm>
          <a:off x="0" y="0"/>
          <a:ext cx="0" cy="0"/>
          <a:chOff x="0" y="0"/>
          <a:chExt cx="0" cy="0"/>
        </a:xfrm>
      </p:grpSpPr>
      <p:sp>
        <p:nvSpPr>
          <p:cNvPr id="104875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品牌音乐的类型</a:t>
            </a:r>
          </a:p>
        </p:txBody>
      </p:sp>
      <p:sp>
        <p:nvSpPr>
          <p:cNvPr id="1048753" name="Rectangle 3"/>
          <p:cNvSpPr/>
          <p:nvPr>
            <p:ph type="body" idx="1"/>
          </p:nvPr>
        </p:nvSpPr>
        <p:spPr>
          <a:xfrm>
            <a:off x="457200" y="1600200"/>
            <a:ext cx="8229600" cy="4525963"/>
          </a:xfrm>
          <a:prstGeom prst="rect"/>
        </p:spPr>
        <p:txBody>
          <a:bodyPr/>
          <a:p>
            <a:pPr indent="-305180" marL="305180">
              <a:lnSpc>
                <a:spcPct val="90000"/>
              </a:lnSpc>
              <a:spcBef>
                <a:spcPts val="500"/>
              </a:spcBef>
              <a:defRPr sz="2492"/>
            </a:pPr>
            <a:r>
              <a:rPr>
                <a:latin typeface="宋体"/>
                <a:ea typeface="宋体"/>
                <a:cs typeface="宋体"/>
                <a:sym typeface="宋体"/>
              </a:rPr>
              <a:t>根据作用进行划分 </a:t>
            </a:r>
          </a:p>
          <a:p>
            <a:pPr indent="-254317" lvl="1" marL="661225">
              <a:lnSpc>
                <a:spcPct val="90000"/>
              </a:lnSpc>
              <a:spcBef>
                <a:spcPts val="500"/>
              </a:spcBef>
              <a:defRPr sz="2225"/>
            </a:pPr>
            <a:r>
              <a:rPr>
                <a:latin typeface="宋体"/>
                <a:ea typeface="宋体"/>
                <a:cs typeface="宋体"/>
                <a:sym typeface="宋体"/>
              </a:rPr>
              <a:t>企业主题歌曲</a:t>
            </a:r>
          </a:p>
          <a:p>
            <a:pPr indent="-254317" lvl="1" marL="661225">
              <a:lnSpc>
                <a:spcPct val="90000"/>
              </a:lnSpc>
              <a:spcBef>
                <a:spcPts val="500"/>
              </a:spcBef>
              <a:defRPr sz="2225"/>
            </a:pPr>
            <a:r>
              <a:rPr>
                <a:latin typeface="宋体"/>
                <a:ea typeface="宋体"/>
                <a:cs typeface="宋体"/>
                <a:sym typeface="宋体"/>
              </a:rPr>
              <a:t>广告背景音乐</a:t>
            </a:r>
          </a:p>
          <a:p>
            <a:pPr indent="-254317" lvl="1" marL="661225">
              <a:lnSpc>
                <a:spcPct val="90000"/>
              </a:lnSpc>
              <a:spcBef>
                <a:spcPts val="500"/>
              </a:spcBef>
              <a:defRPr sz="2225"/>
            </a:pPr>
            <a:r>
              <a:rPr>
                <a:latin typeface="宋体"/>
                <a:ea typeface="宋体"/>
                <a:cs typeface="宋体"/>
                <a:sym typeface="宋体"/>
              </a:rPr>
              <a:t>品牌标识音乐</a:t>
            </a:r>
          </a:p>
          <a:p>
            <a:pPr indent="-305180" marL="305180">
              <a:lnSpc>
                <a:spcPct val="90000"/>
              </a:lnSpc>
              <a:spcBef>
                <a:spcPts val="500"/>
              </a:spcBef>
              <a:defRPr sz="2492"/>
            </a:pPr>
            <a:r>
              <a:rPr>
                <a:latin typeface="宋体"/>
                <a:ea typeface="宋体"/>
                <a:cs typeface="宋体"/>
                <a:sym typeface="宋体"/>
              </a:rPr>
              <a:t>根据来源进行划分 </a:t>
            </a:r>
          </a:p>
          <a:p>
            <a:pPr indent="-254317" lvl="1" marL="661225">
              <a:lnSpc>
                <a:spcPct val="90000"/>
              </a:lnSpc>
              <a:spcBef>
                <a:spcPts val="500"/>
              </a:spcBef>
              <a:defRPr sz="2225"/>
            </a:pPr>
            <a:r>
              <a:rPr>
                <a:latin typeface="宋体"/>
                <a:ea typeface="宋体"/>
                <a:cs typeface="宋体"/>
                <a:sym typeface="宋体"/>
              </a:rPr>
              <a:t>定制音乐 </a:t>
            </a:r>
          </a:p>
          <a:p>
            <a:pPr indent="-254317" lvl="1" marL="661225">
              <a:lnSpc>
                <a:spcPct val="90000"/>
              </a:lnSpc>
              <a:spcBef>
                <a:spcPts val="500"/>
              </a:spcBef>
              <a:defRPr sz="2225"/>
            </a:pPr>
            <a:r>
              <a:rPr>
                <a:latin typeface="宋体"/>
                <a:ea typeface="宋体"/>
                <a:cs typeface="宋体"/>
                <a:sym typeface="宋体"/>
              </a:rPr>
              <a:t>现有音乐</a:t>
            </a:r>
          </a:p>
          <a:p>
            <a:pPr indent="-305180" marL="305180">
              <a:lnSpc>
                <a:spcPct val="90000"/>
              </a:lnSpc>
              <a:spcBef>
                <a:spcPts val="500"/>
              </a:spcBef>
              <a:defRPr sz="2492"/>
            </a:pPr>
            <a:r>
              <a:rPr>
                <a:latin typeface="宋体"/>
                <a:ea typeface="宋体"/>
                <a:cs typeface="宋体"/>
                <a:sym typeface="宋体"/>
              </a:rPr>
              <a:t>根据内容进行划分</a:t>
            </a:r>
          </a:p>
          <a:p>
            <a:pPr indent="-254317" lvl="1" marL="661225">
              <a:lnSpc>
                <a:spcPct val="90000"/>
              </a:lnSpc>
              <a:spcBef>
                <a:spcPts val="500"/>
              </a:spcBef>
              <a:defRPr sz="2225"/>
            </a:pPr>
            <a:r>
              <a:rPr>
                <a:latin typeface="宋体"/>
                <a:ea typeface="宋体"/>
                <a:cs typeface="宋体"/>
                <a:sym typeface="宋体"/>
              </a:rPr>
              <a:t>有歌词</a:t>
            </a:r>
          </a:p>
          <a:p>
            <a:pPr indent="-254317" lvl="1" marL="661225">
              <a:lnSpc>
                <a:spcPct val="90000"/>
              </a:lnSpc>
              <a:spcBef>
                <a:spcPts val="500"/>
              </a:spcBef>
              <a:defRPr sz="2225"/>
            </a:pPr>
            <a:r>
              <a:rPr>
                <a:latin typeface="宋体"/>
                <a:ea typeface="宋体"/>
                <a:cs typeface="宋体"/>
                <a:sym typeface="宋体"/>
              </a:rPr>
              <a:t>无歌词</a:t>
            </a:r>
          </a:p>
        </p:txBody>
      </p:sp>
    </p:spTree>
  </p:cSld>
  <p:clrMapOvr>
    <a:masterClrMapping/>
  </p:clrMapOvr>
  <p:transition spd="med" advClick="1"/>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233" name=""/>
        <p:cNvGrpSpPr/>
        <p:nvPr/>
      </p:nvGrpSpPr>
      <p:grpSpPr>
        <a:xfrm>
          <a:off x="0" y="0"/>
          <a:ext cx="0" cy="0"/>
          <a:chOff x="0" y="0"/>
          <a:chExt cx="0" cy="0"/>
        </a:xfrm>
      </p:grpSpPr>
      <p:sp>
        <p:nvSpPr>
          <p:cNvPr id="104875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产品外观的种类</a:t>
            </a:r>
          </a:p>
        </p:txBody>
      </p:sp>
      <p:sp>
        <p:nvSpPr>
          <p:cNvPr id="1048755" name="Rectangle 3"/>
          <p:cNvSpPr/>
          <p:nvPr>
            <p:ph type="body" sz="half" idx="1"/>
          </p:nvPr>
        </p:nvSpPr>
        <p:spPr>
          <a:xfrm>
            <a:off x="457200" y="1600200"/>
            <a:ext cx="4906963" cy="4530725"/>
          </a:xfrm>
          <a:prstGeom prst="rect"/>
        </p:spPr>
        <p:txBody>
          <a:bodyPr/>
          <a:p>
            <a:pPr>
              <a:spcBef>
                <a:spcPts val="600"/>
              </a:spcBef>
              <a:defRPr sz="2800"/>
            </a:pPr>
            <a:r>
              <a:rPr>
                <a:latin typeface="宋体"/>
                <a:ea typeface="宋体"/>
                <a:cs typeface="宋体"/>
                <a:sym typeface="宋体"/>
              </a:rPr>
              <a:t>产品包装</a:t>
            </a:r>
          </a:p>
          <a:p>
            <a:pPr indent="-285750" lvl="1" marL="742950">
              <a:spcBef>
                <a:spcPts val="500"/>
              </a:spcBef>
              <a:defRPr sz="2300"/>
            </a:pPr>
            <a:r>
              <a:rPr>
                <a:latin typeface="宋体"/>
                <a:ea typeface="宋体"/>
                <a:cs typeface="宋体"/>
                <a:sym typeface="宋体"/>
              </a:rPr>
              <a:t>有造型特色的产品包装</a:t>
            </a:r>
          </a:p>
          <a:p>
            <a:pPr indent="-285750" lvl="1" marL="742950">
              <a:spcBef>
                <a:spcPts val="500"/>
              </a:spcBef>
              <a:defRPr sz="2300"/>
            </a:pPr>
            <a:r>
              <a:rPr>
                <a:latin typeface="宋体"/>
                <a:ea typeface="宋体"/>
                <a:cs typeface="宋体"/>
                <a:sym typeface="宋体"/>
              </a:rPr>
              <a:t>有颜色特色的产品包装</a:t>
            </a:r>
          </a:p>
          <a:p>
            <a:pPr>
              <a:spcBef>
                <a:spcPts val="600"/>
              </a:spcBef>
              <a:defRPr sz="2800"/>
            </a:pPr>
            <a:r>
              <a:rPr>
                <a:latin typeface="宋体"/>
                <a:ea typeface="宋体"/>
                <a:cs typeface="宋体"/>
                <a:sym typeface="宋体"/>
              </a:rPr>
              <a:t>产品外形</a:t>
            </a:r>
          </a:p>
          <a:p>
            <a:pPr>
              <a:spcBef>
                <a:spcPts val="600"/>
              </a:spcBef>
              <a:defRPr sz="2800"/>
            </a:pPr>
            <a:r>
              <a:rPr>
                <a:latin typeface="宋体"/>
                <a:ea typeface="宋体"/>
                <a:cs typeface="宋体"/>
                <a:sym typeface="宋体"/>
              </a:rPr>
              <a:t>产品颜色</a:t>
            </a:r>
            <a:endParaRPr sz="2900"/>
          </a:p>
          <a:p>
            <a:pPr>
              <a:spcBef>
                <a:spcPts val="600"/>
              </a:spcBef>
              <a:defRPr sz="2800"/>
            </a:pPr>
            <a:r>
              <a:rPr>
                <a:latin typeface="宋体"/>
                <a:ea typeface="宋体"/>
                <a:cs typeface="宋体"/>
                <a:sym typeface="宋体"/>
              </a:rPr>
              <a:t>产品味道</a:t>
            </a:r>
          </a:p>
        </p:txBody>
      </p:sp>
    </p:spTree>
  </p:cSld>
  <p:clrMapOvr>
    <a:masterClrMapping/>
  </p:clrMapOvr>
  <p:transitio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234" name=""/>
        <p:cNvGrpSpPr/>
        <p:nvPr/>
      </p:nvGrpSpPr>
      <p:grpSpPr>
        <a:xfrm>
          <a:off x="0" y="0"/>
          <a:ext cx="0" cy="0"/>
          <a:chOff x="0" y="0"/>
          <a:chExt cx="0" cy="0"/>
        </a:xfrm>
      </p:grpSpPr>
      <p:sp>
        <p:nvSpPr>
          <p:cNvPr id="104875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产品外观的要求</a:t>
            </a:r>
          </a:p>
        </p:txBody>
      </p:sp>
      <p:sp>
        <p:nvSpPr>
          <p:cNvPr id="1048757" name="Rectangle 3"/>
          <p:cNvSpPr/>
          <p:nvPr>
            <p:ph type="body" idx="1"/>
          </p:nvPr>
        </p:nvSpPr>
        <p:spPr>
          <a:xfrm>
            <a:off x="457200" y="1600200"/>
            <a:ext cx="8229600" cy="4525963"/>
          </a:xfrm>
          <a:prstGeom prst="rect"/>
        </p:spPr>
        <p:txBody>
          <a:bodyPr/>
          <a:p>
            <a:r>
              <a:rPr>
                <a:latin typeface="宋体"/>
                <a:ea typeface="宋体"/>
                <a:cs typeface="宋体"/>
                <a:sym typeface="宋体"/>
              </a:rPr>
              <a:t>独特</a:t>
            </a:r>
            <a:endParaRPr>
              <a:latin typeface="宋体"/>
              <a:ea typeface="宋体"/>
              <a:cs typeface="宋体"/>
              <a:sym typeface="宋体"/>
            </a:endParaRPr>
          </a:p>
          <a:p>
            <a:r>
              <a:rPr>
                <a:latin typeface="宋体"/>
                <a:ea typeface="宋体"/>
                <a:cs typeface="宋体"/>
                <a:sym typeface="宋体"/>
              </a:rPr>
              <a:t>相关 </a:t>
            </a:r>
            <a:endParaRPr>
              <a:latin typeface="宋体"/>
              <a:ea typeface="宋体"/>
              <a:cs typeface="宋体"/>
              <a:sym typeface="宋体"/>
            </a:endParaRPr>
          </a:p>
          <a:p>
            <a:r>
              <a:rPr>
                <a:latin typeface="宋体"/>
                <a:ea typeface="宋体"/>
                <a:cs typeface="宋体"/>
                <a:sym typeface="宋体"/>
              </a:rPr>
              <a:t>美感</a:t>
            </a:r>
            <a:endParaRPr>
              <a:latin typeface="宋体"/>
              <a:ea typeface="宋体"/>
              <a:cs typeface="宋体"/>
              <a:sym typeface="宋体"/>
            </a:endParaRPr>
          </a:p>
          <a:p>
            <a:r>
              <a:rPr>
                <a:latin typeface="宋体"/>
                <a:ea typeface="宋体"/>
                <a:cs typeface="宋体"/>
                <a:sym typeface="宋体"/>
              </a:rPr>
              <a:t>持久  </a:t>
            </a:r>
          </a:p>
        </p:txBody>
      </p:sp>
    </p:spTree>
  </p:cSld>
  <p:clrMapOvr>
    <a:masterClrMapping/>
  </p:clrMapOvr>
  <p:transition spd="med" advClick="1"/>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235" name=""/>
        <p:cNvGrpSpPr/>
        <p:nvPr/>
      </p:nvGrpSpPr>
      <p:grpSpPr>
        <a:xfrm>
          <a:off x="0" y="0"/>
          <a:ext cx="0" cy="0"/>
          <a:chOff x="0" y="0"/>
          <a:chExt cx="0" cy="0"/>
        </a:xfrm>
      </p:grpSpPr>
      <p:sp>
        <p:nvSpPr>
          <p:cNvPr id="1048758" name="标题 1"/>
          <p:cNvSpPr/>
          <p:nvPr>
            <p:ph type="title"/>
          </p:nvPr>
        </p:nvSpPr>
        <p:spPr>
          <a:xfrm>
            <a:off x="466725" y="2852738"/>
            <a:ext cx="8229600" cy="1143001"/>
          </a:xfrm>
          <a:prstGeom prst="rect"/>
        </p:spPr>
        <p:txBody>
          <a:bodyPr/>
          <a:lstStyle>
            <a:lvl1pPr>
              <a:defRPr sz="6000">
                <a:latin typeface="华文细黑"/>
                <a:ea typeface="华文细黑"/>
                <a:cs typeface="华文细黑"/>
                <a:sym typeface="华文细黑"/>
              </a:defRPr>
            </a:lvl1pPr>
          </a:lstStyle>
          <a:p>
            <a:r>
              <a:t>二、品牌传播</a:t>
            </a:r>
          </a:p>
        </p:txBody>
      </p:sp>
      <p:sp>
        <p:nvSpPr>
          <p:cNvPr id="1048759" name="日期占位符 3"/>
          <p:cNvSpPr/>
          <p:nvPr/>
        </p:nvSpPr>
        <p:spPr>
          <a:xfrm>
            <a:off x="457200" y="6404292"/>
            <a:ext cx="2133600" cy="269241"/>
          </a:xfrm>
          <a:prstGeom prst="rect"/>
          <a:ln w="12700">
            <a:miter lim="400000"/>
          </a:ln>
        </p:spPr>
        <p:txBody>
          <a:bodyPr anchor="ctr" lIns="45719" rIns="45719">
            <a:spAutoFit/>
          </a:bodyPr>
          <a:lstStyle>
            <a:lvl1pPr>
              <a:defRPr sz="1200">
                <a:solidFill>
                  <a:srgbClr val="898989"/>
                </a:solidFill>
              </a:defRPr>
            </a:lvl1pPr>
          </a:lstStyle>
          <a:p>
            <a:r>
              <a:t>2023/1/21</a:t>
            </a:r>
          </a:p>
        </p:txBody>
      </p:sp>
    </p:spTree>
  </p:cSld>
  <p:clrMapOvr>
    <a:masterClrMapping/>
  </p:clrMapOvr>
  <p:transitio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236" name=""/>
        <p:cNvGrpSpPr/>
        <p:nvPr/>
      </p:nvGrpSpPr>
      <p:grpSpPr>
        <a:xfrm>
          <a:off x="0" y="0"/>
          <a:ext cx="0" cy="0"/>
          <a:chOff x="0" y="0"/>
          <a:chExt cx="0" cy="0"/>
        </a:xfrm>
      </p:grpSpPr>
      <p:sp>
        <p:nvSpPr>
          <p:cNvPr id="1048760" name="Rectangle 2"/>
          <p:cNvSpPr/>
          <p:nvPr>
            <p:ph type="title"/>
          </p:nvPr>
        </p:nvSpPr>
        <p:spPr>
          <a:prstGeom prst="rect"/>
        </p:spPr>
        <p:txBody>
          <a:bodyPr/>
          <a:p>
            <a:r>
              <a:t>1</a:t>
            </a:r>
            <a:r>
              <a:rPr>
                <a:latin typeface="宋体"/>
                <a:ea typeface="宋体"/>
                <a:cs typeface="宋体"/>
                <a:sym typeface="宋体"/>
              </a:rPr>
              <a:t>、品牌定位理论的提出</a:t>
            </a:r>
          </a:p>
        </p:txBody>
      </p:sp>
      <p:grpSp>
        <p:nvGrpSpPr>
          <p:cNvPr id="237" name="Rectangle 4"/>
          <p:cNvGrpSpPr/>
          <p:nvPr/>
        </p:nvGrpSpPr>
        <p:grpSpPr>
          <a:xfrm>
            <a:off x="4140198" y="1844675"/>
            <a:ext cx="2592391" cy="863600"/>
            <a:chOff x="-1" y="0"/>
            <a:chExt cx="2592390" cy="863600"/>
          </a:xfrm>
        </p:grpSpPr>
        <p:sp>
          <p:nvSpPr>
            <p:cNvPr id="1048761" name="矩形"/>
            <p:cNvSpPr/>
            <p:nvPr/>
          </p:nvSpPr>
          <p:spPr>
            <a:xfrm>
              <a:off x="-1" y="0"/>
              <a:ext cx="2592390" cy="863600"/>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3200">
                  <a:latin typeface="Arial"/>
                  <a:ea typeface="Arial"/>
                  <a:cs typeface="Arial"/>
                  <a:sym typeface="Arial"/>
                </a:defRPr>
              </a:pPr>
            </a:p>
          </p:txBody>
        </p:sp>
        <p:sp>
          <p:nvSpPr>
            <p:cNvPr id="1048762" name="USP理论"/>
            <p:cNvSpPr/>
            <p:nvPr/>
          </p:nvSpPr>
          <p:spPr>
            <a:xfrm>
              <a:off x="419913" y="144781"/>
              <a:ext cx="1666238" cy="574039"/>
            </a:xfrm>
            <a:prstGeom prst="rect"/>
            <a:noFill/>
            <a:ln w="12700" cap="flat">
              <a:noFill/>
              <a:miter lim="400000"/>
            </a:ln>
            <a:effectLst/>
          </p:spPr>
          <p:txBody>
            <a:bodyPr anchor="ctr" bIns="45719" lIns="45719" numCol="1" rIns="45719" tIns="45719" wrap="none">
              <a:spAutoFit/>
            </a:bodyPr>
            <a:p>
              <a:pPr algn="ctr">
                <a:defRPr sz="3200">
                  <a:latin typeface="Arial"/>
                  <a:ea typeface="Arial"/>
                  <a:cs typeface="Arial"/>
                  <a:sym typeface="Arial"/>
                </a:defRPr>
              </a:pPr>
              <a:r>
                <a:t>USP</a:t>
              </a:r>
              <a:r>
                <a:rPr>
                  <a:latin typeface="宋体"/>
                  <a:ea typeface="宋体"/>
                  <a:cs typeface="宋体"/>
                  <a:sym typeface="宋体"/>
                </a:rPr>
                <a:t>理论</a:t>
              </a:r>
            </a:p>
          </p:txBody>
        </p:sp>
      </p:grpSp>
      <p:grpSp>
        <p:nvGrpSpPr>
          <p:cNvPr id="238" name="Rectangle 5"/>
          <p:cNvGrpSpPr/>
          <p:nvPr/>
        </p:nvGrpSpPr>
        <p:grpSpPr>
          <a:xfrm>
            <a:off x="4140198" y="3213100"/>
            <a:ext cx="2592391" cy="863600"/>
            <a:chOff x="-1" y="0"/>
            <a:chExt cx="2592390" cy="863600"/>
          </a:xfrm>
        </p:grpSpPr>
        <p:sp>
          <p:nvSpPr>
            <p:cNvPr id="1048763" name="矩形"/>
            <p:cNvSpPr/>
            <p:nvPr/>
          </p:nvSpPr>
          <p:spPr>
            <a:xfrm>
              <a:off x="-1" y="0"/>
              <a:ext cx="2592390" cy="863600"/>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3200">
                  <a:latin typeface="Arial"/>
                  <a:ea typeface="Arial"/>
                  <a:cs typeface="Arial"/>
                  <a:sym typeface="Arial"/>
                </a:defRPr>
              </a:pPr>
            </a:p>
          </p:txBody>
        </p:sp>
        <p:sp>
          <p:nvSpPr>
            <p:cNvPr id="1048764" name="品牌形象理论"/>
            <p:cNvSpPr/>
            <p:nvPr/>
          </p:nvSpPr>
          <p:spPr>
            <a:xfrm>
              <a:off x="24924" y="144781"/>
              <a:ext cx="2529838" cy="574039"/>
            </a:xfrm>
            <a:prstGeom prst="rect"/>
            <a:noFill/>
            <a:ln w="12700" cap="flat">
              <a:noFill/>
              <a:miter lim="400000"/>
            </a:ln>
            <a:effectLst/>
          </p:spPr>
          <p:txBody>
            <a:bodyPr anchor="ctr" bIns="45719" lIns="45719" numCol="1" rIns="45719" tIns="45719" wrap="none">
              <a:spAutoFit/>
            </a:bodyPr>
            <a:lstStyle>
              <a:lvl1pPr algn="ctr">
                <a:defRPr sz="3200">
                  <a:latin typeface="宋体"/>
                  <a:ea typeface="宋体"/>
                  <a:cs typeface="宋体"/>
                  <a:sym typeface="宋体"/>
                </a:defRPr>
              </a:lvl1pPr>
            </a:lstStyle>
            <a:p>
              <a:pPr>
                <a:defRPr>
                  <a:latin typeface="Arial"/>
                  <a:ea typeface="Arial"/>
                  <a:cs typeface="Arial"/>
                  <a:sym typeface="Arial"/>
                </a:defRPr>
              </a:pPr>
              <a:r>
                <a:rPr>
                  <a:latin typeface="宋体"/>
                  <a:ea typeface="宋体"/>
                  <a:cs typeface="宋体"/>
                  <a:sym typeface="宋体"/>
                </a:rPr>
                <a:t>品牌形象理论</a:t>
              </a:r>
            </a:p>
          </p:txBody>
        </p:sp>
      </p:grpSp>
      <p:grpSp>
        <p:nvGrpSpPr>
          <p:cNvPr id="239" name="Rectangle 6"/>
          <p:cNvGrpSpPr/>
          <p:nvPr/>
        </p:nvGrpSpPr>
        <p:grpSpPr>
          <a:xfrm>
            <a:off x="4140198" y="4581525"/>
            <a:ext cx="2592391" cy="863600"/>
            <a:chOff x="-1" y="0"/>
            <a:chExt cx="2592390" cy="863600"/>
          </a:xfrm>
        </p:grpSpPr>
        <p:sp>
          <p:nvSpPr>
            <p:cNvPr id="1048765" name="矩形"/>
            <p:cNvSpPr/>
            <p:nvPr/>
          </p:nvSpPr>
          <p:spPr>
            <a:xfrm>
              <a:off x="-1" y="0"/>
              <a:ext cx="2592390" cy="863600"/>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3200">
                  <a:latin typeface="Arial"/>
                  <a:ea typeface="Arial"/>
                  <a:cs typeface="Arial"/>
                  <a:sym typeface="Arial"/>
                </a:defRPr>
              </a:pPr>
            </a:p>
          </p:txBody>
        </p:sp>
        <p:sp>
          <p:nvSpPr>
            <p:cNvPr id="1048766" name="定位理论"/>
            <p:cNvSpPr/>
            <p:nvPr/>
          </p:nvSpPr>
          <p:spPr>
            <a:xfrm>
              <a:off x="431324" y="144781"/>
              <a:ext cx="1717038" cy="574039"/>
            </a:xfrm>
            <a:prstGeom prst="rect"/>
            <a:noFill/>
            <a:ln w="12700" cap="flat">
              <a:noFill/>
              <a:miter lim="400000"/>
            </a:ln>
            <a:effectLst/>
          </p:spPr>
          <p:txBody>
            <a:bodyPr anchor="ctr" bIns="45719" lIns="45719" numCol="1" rIns="45719" tIns="45719" wrap="none">
              <a:spAutoFit/>
            </a:bodyPr>
            <a:lstStyle>
              <a:lvl1pPr algn="ctr">
                <a:defRPr sz="3200">
                  <a:latin typeface="宋体"/>
                  <a:ea typeface="宋体"/>
                  <a:cs typeface="宋体"/>
                  <a:sym typeface="宋体"/>
                </a:defRPr>
              </a:lvl1pPr>
            </a:lstStyle>
            <a:p>
              <a:pPr>
                <a:defRPr>
                  <a:latin typeface="Arial"/>
                  <a:ea typeface="Arial"/>
                  <a:cs typeface="Arial"/>
                  <a:sym typeface="Arial"/>
                </a:defRPr>
              </a:pPr>
              <a:r>
                <a:rPr>
                  <a:latin typeface="宋体"/>
                  <a:ea typeface="宋体"/>
                  <a:cs typeface="宋体"/>
                  <a:sym typeface="宋体"/>
                </a:rPr>
                <a:t>定位理论</a:t>
              </a:r>
            </a:p>
          </p:txBody>
        </p:sp>
      </p:grpSp>
      <p:sp>
        <p:nvSpPr>
          <p:cNvPr id="1048767" name="AutoShape 8"/>
          <p:cNvSpPr/>
          <p:nvPr/>
        </p:nvSpPr>
        <p:spPr>
          <a:xfrm>
            <a:off x="5221287" y="2709863"/>
            <a:ext cx="431801" cy="503238"/>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16201"/>
                </a:moveTo>
                <a:lnTo>
                  <a:pt x="5400" y="16201"/>
                </a:lnTo>
                <a:lnTo>
                  <a:pt x="5400" y="0"/>
                </a:lnTo>
                <a:lnTo>
                  <a:pt x="16200" y="0"/>
                </a:lnTo>
                <a:lnTo>
                  <a:pt x="16200" y="16201"/>
                </a:lnTo>
                <a:lnTo>
                  <a:pt x="21600" y="16201"/>
                </a:lnTo>
                <a:lnTo>
                  <a:pt x="10800" y="21600"/>
                </a:lnTo>
                <a:close/>
              </a:path>
            </a:pathLst>
          </a:custGeom>
          <a:solidFill>
            <a:srgbClr val="000000"/>
          </a:solidFill>
          <a:ln>
            <a:solidFill>
              <a:srgbClr val="000000"/>
            </a:solidFill>
            <a:miter/>
          </a:ln>
        </p:spPr>
        <p:txBody>
          <a:bodyPr anchor="ctr" lIns="45719" rIns="45719"/>
          <a:p>
            <a:pPr>
              <a:defRPr>
                <a:latin typeface="Arial"/>
                <a:ea typeface="Arial"/>
                <a:cs typeface="Arial"/>
                <a:sym typeface="Arial"/>
              </a:defRPr>
            </a:pPr>
          </a:p>
        </p:txBody>
      </p:sp>
      <p:sp>
        <p:nvSpPr>
          <p:cNvPr id="1048768" name="AutoShape 9"/>
          <p:cNvSpPr/>
          <p:nvPr/>
        </p:nvSpPr>
        <p:spPr>
          <a:xfrm>
            <a:off x="5221287" y="4078287"/>
            <a:ext cx="431801" cy="503238"/>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16201"/>
                </a:moveTo>
                <a:lnTo>
                  <a:pt x="5400" y="16201"/>
                </a:lnTo>
                <a:lnTo>
                  <a:pt x="5400" y="0"/>
                </a:lnTo>
                <a:lnTo>
                  <a:pt x="16200" y="0"/>
                </a:lnTo>
                <a:lnTo>
                  <a:pt x="16200" y="16201"/>
                </a:lnTo>
                <a:lnTo>
                  <a:pt x="21600" y="16201"/>
                </a:lnTo>
                <a:lnTo>
                  <a:pt x="10800" y="21600"/>
                </a:lnTo>
                <a:close/>
              </a:path>
            </a:pathLst>
          </a:custGeom>
          <a:solidFill>
            <a:srgbClr val="000000"/>
          </a:solidFill>
          <a:ln>
            <a:solidFill>
              <a:srgbClr val="000000"/>
            </a:solidFill>
            <a:miter/>
          </a:ln>
        </p:spPr>
        <p:txBody>
          <a:bodyPr anchor="ctr" lIns="45719" rIns="45719"/>
          <a:p>
            <a:pPr>
              <a:defRPr>
                <a:latin typeface="Arial"/>
                <a:ea typeface="Arial"/>
                <a:cs typeface="Arial"/>
                <a:sym typeface="Arial"/>
              </a:defRPr>
            </a:pPr>
          </a:p>
        </p:txBody>
      </p:sp>
      <p:sp>
        <p:nvSpPr>
          <p:cNvPr id="1048769" name="Text Box 10"/>
          <p:cNvSpPr/>
          <p:nvPr/>
        </p:nvSpPr>
        <p:spPr>
          <a:xfrm>
            <a:off x="2124075" y="2060575"/>
            <a:ext cx="1439863" cy="447040"/>
          </a:xfrm>
          <a:prstGeom prst="rect"/>
          <a:ln w="12700">
            <a:miter lim="400000"/>
          </a:ln>
        </p:spPr>
        <p:txBody>
          <a:bodyPr lIns="45719" rIns="45719">
            <a:spAutoFit/>
          </a:bodyPr>
          <a:p>
            <a:pPr algn="ctr">
              <a:spcBef>
                <a:spcPts val="1400"/>
              </a:spcBef>
              <a:defRPr sz="2400">
                <a:latin typeface="Arial"/>
                <a:ea typeface="Arial"/>
                <a:cs typeface="Arial"/>
                <a:sym typeface="Arial"/>
              </a:defRPr>
            </a:pPr>
            <a:r>
              <a:t>50</a:t>
            </a:r>
            <a:r>
              <a:rPr>
                <a:latin typeface="宋体"/>
                <a:ea typeface="宋体"/>
                <a:cs typeface="宋体"/>
                <a:sym typeface="宋体"/>
              </a:rPr>
              <a:t>年代</a:t>
            </a:r>
          </a:p>
        </p:txBody>
      </p:sp>
      <p:sp>
        <p:nvSpPr>
          <p:cNvPr id="1048770" name="Text Box 11"/>
          <p:cNvSpPr/>
          <p:nvPr/>
        </p:nvSpPr>
        <p:spPr>
          <a:xfrm>
            <a:off x="2124075" y="3429000"/>
            <a:ext cx="1439863" cy="447040"/>
          </a:xfrm>
          <a:prstGeom prst="rect"/>
          <a:ln w="12700">
            <a:miter lim="400000"/>
          </a:ln>
        </p:spPr>
        <p:txBody>
          <a:bodyPr lIns="45719" rIns="45719">
            <a:spAutoFit/>
          </a:bodyPr>
          <a:p>
            <a:pPr algn="ctr">
              <a:spcBef>
                <a:spcPts val="1400"/>
              </a:spcBef>
              <a:defRPr sz="2400">
                <a:latin typeface="Arial"/>
                <a:ea typeface="Arial"/>
                <a:cs typeface="Arial"/>
                <a:sym typeface="Arial"/>
              </a:defRPr>
            </a:pPr>
            <a:r>
              <a:t>60</a:t>
            </a:r>
            <a:r>
              <a:rPr>
                <a:latin typeface="宋体"/>
                <a:ea typeface="宋体"/>
                <a:cs typeface="宋体"/>
                <a:sym typeface="宋体"/>
              </a:rPr>
              <a:t>年代</a:t>
            </a:r>
          </a:p>
        </p:txBody>
      </p:sp>
      <p:sp>
        <p:nvSpPr>
          <p:cNvPr id="1048771" name="Text Box 12"/>
          <p:cNvSpPr/>
          <p:nvPr/>
        </p:nvSpPr>
        <p:spPr>
          <a:xfrm>
            <a:off x="2124075" y="4797425"/>
            <a:ext cx="1439863" cy="447040"/>
          </a:xfrm>
          <a:prstGeom prst="rect"/>
          <a:ln w="12700">
            <a:miter lim="400000"/>
          </a:ln>
        </p:spPr>
        <p:txBody>
          <a:bodyPr lIns="45719" rIns="45719">
            <a:spAutoFit/>
          </a:bodyPr>
          <a:p>
            <a:pPr algn="ctr">
              <a:spcBef>
                <a:spcPts val="1400"/>
              </a:spcBef>
              <a:defRPr sz="2400">
                <a:latin typeface="Arial"/>
                <a:ea typeface="Arial"/>
                <a:cs typeface="Arial"/>
                <a:sym typeface="Arial"/>
              </a:defRPr>
            </a:pPr>
            <a:r>
              <a:t>70</a:t>
            </a:r>
            <a:r>
              <a:rPr>
                <a:latin typeface="宋体"/>
                <a:ea typeface="宋体"/>
                <a:cs typeface="宋体"/>
                <a:sym typeface="宋体"/>
              </a:rPr>
              <a:t>年代</a:t>
            </a:r>
          </a:p>
        </p:txBody>
      </p:sp>
    </p:spTree>
  </p:cSld>
  <p:clrMapOvr>
    <a:masterClrMapping/>
  </p:clrMapOvr>
  <p:transition spd="med" advClick="1"/>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240" name=""/>
        <p:cNvGrpSpPr/>
        <p:nvPr/>
      </p:nvGrpSpPr>
      <p:grpSpPr>
        <a:xfrm>
          <a:off x="0" y="0"/>
          <a:ext cx="0" cy="0"/>
          <a:chOff x="0" y="0"/>
          <a:chExt cx="0" cy="0"/>
        </a:xfrm>
      </p:grpSpPr>
      <p:sp>
        <p:nvSpPr>
          <p:cNvPr id="1048772" name="Rectangle 2"/>
          <p:cNvSpPr/>
          <p:nvPr>
            <p:ph type="title"/>
          </p:nvPr>
        </p:nvSpPr>
        <p:spPr>
          <a:prstGeom prst="rect"/>
        </p:spPr>
        <p:txBody>
          <a:bodyPr/>
          <a:p>
            <a:r>
              <a:t>USP</a:t>
            </a:r>
            <a:r>
              <a:rPr>
                <a:latin typeface="宋体"/>
                <a:ea typeface="宋体"/>
                <a:cs typeface="宋体"/>
                <a:sym typeface="宋体"/>
              </a:rPr>
              <a:t>理论</a:t>
            </a:r>
          </a:p>
        </p:txBody>
      </p:sp>
      <p:sp>
        <p:nvSpPr>
          <p:cNvPr id="1048773" name="Rectangle 3"/>
          <p:cNvSpPr/>
          <p:nvPr>
            <p:ph type="body" idx="1"/>
          </p:nvPr>
        </p:nvSpPr>
        <p:spPr>
          <a:xfrm>
            <a:off x="457200" y="1600200"/>
            <a:ext cx="8229600" cy="4525963"/>
          </a:xfrm>
          <a:prstGeom prst="rect"/>
        </p:spPr>
        <p:txBody>
          <a:bodyPr/>
          <a:p>
            <a:pPr indent="-528066" marL="528066">
              <a:lnSpc>
                <a:spcPct val="80000"/>
              </a:lnSpc>
              <a:defRPr sz="3168"/>
            </a:pPr>
            <a:r>
              <a:t>20</a:t>
            </a:r>
            <a:r>
              <a:rPr>
                <a:latin typeface="宋体"/>
                <a:ea typeface="宋体"/>
                <a:cs typeface="宋体"/>
                <a:sym typeface="宋体"/>
              </a:rPr>
              <a:t>世纪</a:t>
            </a:r>
            <a:r>
              <a:t>40</a:t>
            </a:r>
            <a:r>
              <a:rPr>
                <a:latin typeface="宋体"/>
                <a:ea typeface="宋体"/>
                <a:cs typeface="宋体"/>
                <a:sym typeface="宋体"/>
              </a:rPr>
              <a:t>年代，罗瑟</a:t>
            </a:r>
            <a:r>
              <a:t>·</a:t>
            </a:r>
            <a:r>
              <a:rPr>
                <a:latin typeface="宋体"/>
                <a:ea typeface="宋体"/>
                <a:cs typeface="宋体"/>
                <a:sym typeface="宋体"/>
              </a:rPr>
              <a:t>瑞夫斯</a:t>
            </a:r>
            <a:r>
              <a:t>(Rosser Reeves)</a:t>
            </a:r>
            <a:r>
              <a:rPr>
                <a:latin typeface="宋体"/>
                <a:ea typeface="宋体"/>
                <a:cs typeface="宋体"/>
                <a:sym typeface="宋体"/>
              </a:rPr>
              <a:t>对达比斯广告运作规律进行了科学的总结，提出理论：独特的销售主张。</a:t>
            </a:r>
            <a:endParaRPr>
              <a:latin typeface="宋体"/>
              <a:ea typeface="宋体"/>
              <a:cs typeface="宋体"/>
              <a:sym typeface="宋体"/>
            </a:endParaRPr>
          </a:p>
          <a:p>
            <a:pPr indent="-528066" marL="528066">
              <a:lnSpc>
                <a:spcPct val="80000"/>
              </a:lnSpc>
              <a:defRPr sz="3168"/>
            </a:pPr>
            <a:r>
              <a:t>1961</a:t>
            </a:r>
            <a:r>
              <a:rPr>
                <a:latin typeface="宋体"/>
                <a:ea typeface="宋体"/>
                <a:cs typeface="宋体"/>
                <a:sym typeface="宋体"/>
              </a:rPr>
              <a:t>年，罗瑟</a:t>
            </a:r>
            <a:r>
              <a:t>·</a:t>
            </a:r>
            <a:r>
              <a:rPr>
                <a:latin typeface="宋体"/>
                <a:ea typeface="宋体"/>
                <a:cs typeface="宋体"/>
                <a:sym typeface="宋体"/>
              </a:rPr>
              <a:t>瑞夫斯正式提出</a:t>
            </a:r>
            <a:r>
              <a:t>USP</a:t>
            </a:r>
            <a:r>
              <a:rPr>
                <a:latin typeface="宋体"/>
                <a:ea typeface="宋体"/>
                <a:cs typeface="宋体"/>
                <a:sym typeface="宋体"/>
              </a:rPr>
              <a:t>（</a:t>
            </a:r>
            <a:r>
              <a:t>unique selling proposition</a:t>
            </a:r>
            <a:r>
              <a:rPr>
                <a:latin typeface="宋体"/>
                <a:ea typeface="宋体"/>
                <a:cs typeface="宋体"/>
                <a:sym typeface="宋体"/>
              </a:rPr>
              <a:t>）理论要点有三：</a:t>
            </a:r>
            <a:endParaRPr>
              <a:latin typeface="宋体"/>
              <a:ea typeface="宋体"/>
              <a:cs typeface="宋体"/>
              <a:sym typeface="宋体"/>
            </a:endParaRPr>
          </a:p>
          <a:p>
            <a:pPr indent="-452627" lvl="1" marL="905255">
              <a:lnSpc>
                <a:spcPct val="80000"/>
              </a:lnSpc>
              <a:spcBef>
                <a:spcPts val="600"/>
              </a:spcBef>
              <a:defRPr sz="2871"/>
            </a:pPr>
            <a:r>
              <a:rPr>
                <a:latin typeface="宋体"/>
                <a:ea typeface="宋体"/>
                <a:cs typeface="宋体"/>
                <a:sym typeface="宋体"/>
              </a:rPr>
              <a:t>功效性</a:t>
            </a:r>
          </a:p>
          <a:p>
            <a:pPr indent="-452627" lvl="1" marL="905255">
              <a:lnSpc>
                <a:spcPct val="80000"/>
              </a:lnSpc>
              <a:spcBef>
                <a:spcPts val="600"/>
              </a:spcBef>
              <a:defRPr sz="2871"/>
            </a:pPr>
            <a:r>
              <a:rPr>
                <a:latin typeface="宋体"/>
                <a:ea typeface="宋体"/>
                <a:cs typeface="宋体"/>
                <a:sym typeface="宋体"/>
              </a:rPr>
              <a:t>独特性</a:t>
            </a:r>
          </a:p>
          <a:p>
            <a:pPr indent="-452627" lvl="1" marL="905255">
              <a:lnSpc>
                <a:spcPct val="80000"/>
              </a:lnSpc>
              <a:spcBef>
                <a:spcPts val="600"/>
              </a:spcBef>
              <a:defRPr sz="2871"/>
            </a:pPr>
            <a:r>
              <a:rPr>
                <a:latin typeface="宋体"/>
                <a:ea typeface="宋体"/>
                <a:cs typeface="宋体"/>
                <a:sym typeface="宋体"/>
              </a:rPr>
              <a:t>相关性</a:t>
            </a:r>
          </a:p>
        </p:txBody>
      </p:sp>
    </p:spTree>
  </p:cSld>
  <p:clrMapOvr>
    <a:masterClrMapping/>
  </p:clrMapOvr>
  <p:transitio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241" name=""/>
        <p:cNvGrpSpPr/>
        <p:nvPr/>
      </p:nvGrpSpPr>
      <p:grpSpPr>
        <a:xfrm>
          <a:off x="0" y="0"/>
          <a:ext cx="0" cy="0"/>
          <a:chOff x="0" y="0"/>
          <a:chExt cx="0" cy="0"/>
        </a:xfrm>
      </p:grpSpPr>
      <p:sp>
        <p:nvSpPr>
          <p:cNvPr id="104877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品牌形象理论</a:t>
            </a:r>
          </a:p>
        </p:txBody>
      </p:sp>
      <p:sp>
        <p:nvSpPr>
          <p:cNvPr id="1048775" name="Rectangle 3"/>
          <p:cNvSpPr/>
          <p:nvPr>
            <p:ph type="body" idx="1"/>
          </p:nvPr>
        </p:nvSpPr>
        <p:spPr>
          <a:xfrm>
            <a:off x="457200" y="1600200"/>
            <a:ext cx="8229600" cy="4525963"/>
          </a:xfrm>
          <a:prstGeom prst="rect"/>
        </p:spPr>
        <p:txBody>
          <a:bodyPr/>
          <a:p>
            <a:pPr indent="-533400" marL="533400">
              <a:lnSpc>
                <a:spcPct val="80000"/>
              </a:lnSpc>
              <a:defRPr>
                <a:latin typeface="宋体"/>
                <a:ea typeface="宋体"/>
                <a:cs typeface="宋体"/>
                <a:sym typeface="宋体"/>
              </a:defRPr>
            </a:pPr>
            <a:r>
              <a:t>品牌形象论（</a:t>
            </a:r>
            <a:r>
              <a:t>Brand Image</a:t>
            </a:r>
            <a:r>
              <a:t>）是大卫</a:t>
            </a:r>
            <a:r>
              <a:t>·</a:t>
            </a:r>
            <a:r>
              <a:t>奥格威（</a:t>
            </a:r>
            <a:r>
              <a:t>David Ogilvy</a:t>
            </a:r>
            <a:r>
              <a:t>）在</a:t>
            </a:r>
            <a:r>
              <a:t>20</a:t>
            </a:r>
            <a:r>
              <a:t>世纪</a:t>
            </a:r>
            <a:r>
              <a:t>60</a:t>
            </a:r>
            <a:r>
              <a:t>年代中期提出的创意观念。</a:t>
            </a:r>
          </a:p>
          <a:p>
            <a:pPr indent="-533400" marL="533400">
              <a:lnSpc>
                <a:spcPct val="80000"/>
              </a:lnSpc>
              <a:defRPr>
                <a:latin typeface="宋体"/>
                <a:ea typeface="宋体"/>
                <a:cs typeface="宋体"/>
                <a:sym typeface="宋体"/>
              </a:defRPr>
            </a:pPr>
            <a:r>
              <a:t>品牌形象论的基本要点是： </a:t>
            </a:r>
          </a:p>
          <a:p>
            <a:pPr indent="-457200" lvl="1" marL="914400">
              <a:lnSpc>
                <a:spcPct val="80000"/>
              </a:lnSpc>
            </a:pPr>
            <a:r>
              <a:rPr>
                <a:latin typeface="宋体"/>
                <a:ea typeface="宋体"/>
                <a:cs typeface="宋体"/>
                <a:sym typeface="宋体"/>
              </a:rPr>
              <a:t>广告的品牌导向</a:t>
            </a:r>
            <a:endParaRPr>
              <a:latin typeface="宋体"/>
              <a:ea typeface="宋体"/>
              <a:cs typeface="宋体"/>
              <a:sym typeface="宋体"/>
            </a:endParaRPr>
          </a:p>
          <a:p>
            <a:pPr indent="-457200" lvl="1" marL="914400">
              <a:lnSpc>
                <a:spcPct val="80000"/>
              </a:lnSpc>
            </a:pPr>
            <a:r>
              <a:rPr>
                <a:latin typeface="宋体"/>
                <a:ea typeface="宋体"/>
                <a:cs typeface="宋体"/>
                <a:sym typeface="宋体"/>
              </a:rPr>
              <a:t>产品差异难以挖掘 </a:t>
            </a:r>
            <a:endParaRPr>
              <a:latin typeface="宋体"/>
              <a:ea typeface="宋体"/>
              <a:cs typeface="宋体"/>
              <a:sym typeface="宋体"/>
            </a:endParaRPr>
          </a:p>
          <a:p>
            <a:pPr indent="-457200" lvl="1" marL="914400">
              <a:lnSpc>
                <a:spcPct val="80000"/>
              </a:lnSpc>
            </a:pPr>
            <a:r>
              <a:rPr>
                <a:latin typeface="宋体"/>
                <a:ea typeface="宋体"/>
                <a:cs typeface="宋体"/>
                <a:sym typeface="宋体"/>
              </a:rPr>
              <a:t>心理利益的需求 </a:t>
            </a:r>
          </a:p>
        </p:txBody>
      </p:sp>
    </p:spTree>
  </p:cSld>
  <p:clrMapOvr>
    <a:masterClrMapping/>
  </p:clrMapOvr>
  <p:transition spd="med" advClick="1"/>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242" name=""/>
        <p:cNvGrpSpPr/>
        <p:nvPr/>
      </p:nvGrpSpPr>
      <p:grpSpPr>
        <a:xfrm>
          <a:off x="0" y="0"/>
          <a:ext cx="0" cy="0"/>
          <a:chOff x="0" y="0"/>
          <a:chExt cx="0" cy="0"/>
        </a:xfrm>
      </p:grpSpPr>
      <p:sp>
        <p:nvSpPr>
          <p:cNvPr id="104877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定位理论</a:t>
            </a:r>
          </a:p>
        </p:txBody>
      </p:sp>
      <p:sp>
        <p:nvSpPr>
          <p:cNvPr id="1048777" name="Rectangle 3"/>
          <p:cNvSpPr/>
          <p:nvPr>
            <p:ph type="body" idx="1"/>
          </p:nvPr>
        </p:nvSpPr>
        <p:spPr>
          <a:xfrm>
            <a:off x="457200" y="1600200"/>
            <a:ext cx="8229600" cy="4525963"/>
          </a:xfrm>
          <a:prstGeom prst="rect"/>
        </p:spPr>
        <p:txBody>
          <a:bodyPr/>
          <a:p>
            <a:pPr indent="-298322" marL="298322">
              <a:lnSpc>
                <a:spcPct val="90000"/>
              </a:lnSpc>
              <a:spcBef>
                <a:spcPts val="500"/>
              </a:spcBef>
              <a:defRPr sz="2088"/>
            </a:pPr>
            <a:r>
              <a:t>“</a:t>
            </a:r>
            <a:r>
              <a:rPr>
                <a:latin typeface="宋体"/>
                <a:ea typeface="宋体"/>
                <a:cs typeface="宋体"/>
                <a:sym typeface="宋体"/>
              </a:rPr>
              <a:t>定位</a:t>
            </a:r>
            <a:r>
              <a:t>”</a:t>
            </a:r>
            <a:r>
              <a:rPr>
                <a:latin typeface="宋体"/>
                <a:ea typeface="宋体"/>
                <a:cs typeface="宋体"/>
                <a:sym typeface="宋体"/>
              </a:rPr>
              <a:t>一词，最早萌芽于</a:t>
            </a:r>
            <a:r>
              <a:t>1969</a:t>
            </a:r>
            <a:r>
              <a:rPr>
                <a:latin typeface="宋体"/>
                <a:ea typeface="宋体"/>
                <a:cs typeface="宋体"/>
                <a:sym typeface="宋体"/>
              </a:rPr>
              <a:t>年的美国</a:t>
            </a:r>
            <a:r>
              <a:rPr>
                <a:latin typeface="宋体"/>
                <a:ea typeface="宋体"/>
                <a:cs typeface="宋体"/>
                <a:sym typeface="宋体"/>
              </a:rPr>
              <a:t>《</a:t>
            </a:r>
            <a:r>
              <a:rPr>
                <a:latin typeface="宋体"/>
                <a:ea typeface="宋体"/>
                <a:cs typeface="宋体"/>
                <a:sym typeface="宋体"/>
              </a:rPr>
              <a:t>产业营销</a:t>
            </a:r>
            <a:r>
              <a:rPr>
                <a:latin typeface="宋体"/>
                <a:ea typeface="宋体"/>
                <a:cs typeface="宋体"/>
                <a:sym typeface="宋体"/>
              </a:rPr>
              <a:t>》</a:t>
            </a:r>
            <a:r>
              <a:rPr>
                <a:latin typeface="宋体"/>
                <a:ea typeface="宋体"/>
                <a:cs typeface="宋体"/>
                <a:sym typeface="宋体"/>
              </a:rPr>
              <a:t>（</a:t>
            </a:r>
            <a:r>
              <a:t>Industrial Marketing</a:t>
            </a:r>
            <a:r>
              <a:rPr>
                <a:latin typeface="宋体"/>
                <a:ea typeface="宋体"/>
                <a:cs typeface="宋体"/>
                <a:sym typeface="宋体"/>
              </a:rPr>
              <a:t>）杂志，特劳特在上面发表了一篇</a:t>
            </a:r>
            <a:r>
              <a:rPr>
                <a:latin typeface="宋体"/>
                <a:ea typeface="宋体"/>
                <a:cs typeface="宋体"/>
                <a:sym typeface="宋体"/>
              </a:rPr>
              <a:t>《</a:t>
            </a:r>
            <a:r>
              <a:rPr>
                <a:latin typeface="宋体"/>
                <a:ea typeface="宋体"/>
                <a:cs typeface="宋体"/>
                <a:sym typeface="宋体"/>
              </a:rPr>
              <a:t>定位：同质化市场突围之道</a:t>
            </a:r>
            <a:r>
              <a:rPr>
                <a:latin typeface="宋体"/>
                <a:ea typeface="宋体"/>
                <a:cs typeface="宋体"/>
                <a:sym typeface="宋体"/>
              </a:rPr>
              <a:t>》</a:t>
            </a:r>
            <a:r>
              <a:rPr>
                <a:latin typeface="宋体"/>
                <a:ea typeface="宋体"/>
                <a:cs typeface="宋体"/>
                <a:sym typeface="宋体"/>
              </a:rPr>
              <a:t>的文章，在当时波澜不兴。</a:t>
            </a:r>
          </a:p>
          <a:p>
            <a:pPr indent="-298322" marL="298322">
              <a:lnSpc>
                <a:spcPct val="90000"/>
              </a:lnSpc>
              <a:spcBef>
                <a:spcPts val="500"/>
              </a:spcBef>
              <a:defRPr sz="2088"/>
            </a:pPr>
            <a:r>
              <a:t>1972</a:t>
            </a:r>
            <a:r>
              <a:rPr>
                <a:latin typeface="宋体"/>
                <a:ea typeface="宋体"/>
                <a:cs typeface="宋体"/>
                <a:sym typeface="宋体"/>
              </a:rPr>
              <a:t>年，特劳特与里斯为</a:t>
            </a:r>
            <a:r>
              <a:rPr>
                <a:latin typeface="宋体"/>
                <a:ea typeface="宋体"/>
                <a:cs typeface="宋体"/>
                <a:sym typeface="宋体"/>
              </a:rPr>
              <a:t>《</a:t>
            </a:r>
            <a:r>
              <a:rPr>
                <a:latin typeface="宋体"/>
                <a:ea typeface="宋体"/>
                <a:cs typeface="宋体"/>
                <a:sym typeface="宋体"/>
              </a:rPr>
              <a:t>广告时代</a:t>
            </a:r>
            <a:r>
              <a:rPr>
                <a:latin typeface="宋体"/>
                <a:ea typeface="宋体"/>
                <a:cs typeface="宋体"/>
                <a:sym typeface="宋体"/>
              </a:rPr>
              <a:t>》</a:t>
            </a:r>
            <a:r>
              <a:rPr>
                <a:latin typeface="宋体"/>
                <a:ea typeface="宋体"/>
                <a:cs typeface="宋体"/>
                <a:sym typeface="宋体"/>
              </a:rPr>
              <a:t>撰写了题为</a:t>
            </a:r>
            <a:r>
              <a:t>“</a:t>
            </a:r>
            <a:r>
              <a:rPr>
                <a:latin typeface="宋体"/>
                <a:ea typeface="宋体"/>
                <a:cs typeface="宋体"/>
                <a:sym typeface="宋体"/>
              </a:rPr>
              <a:t>定位时代</a:t>
            </a:r>
            <a:r>
              <a:t>”</a:t>
            </a:r>
            <a:r>
              <a:rPr>
                <a:latin typeface="宋体"/>
                <a:ea typeface="宋体"/>
                <a:cs typeface="宋体"/>
                <a:sym typeface="宋体"/>
              </a:rPr>
              <a:t>的系列文章，开始引起人们广泛注意。</a:t>
            </a:r>
          </a:p>
          <a:p>
            <a:pPr indent="-298322" marL="298322">
              <a:lnSpc>
                <a:spcPct val="90000"/>
              </a:lnSpc>
              <a:spcBef>
                <a:spcPts val="500"/>
              </a:spcBef>
              <a:defRPr sz="2088"/>
            </a:pPr>
            <a:r>
              <a:t>1981</a:t>
            </a:r>
            <a:r>
              <a:rPr>
                <a:latin typeface="宋体"/>
                <a:ea typeface="宋体"/>
                <a:cs typeface="宋体"/>
                <a:sym typeface="宋体"/>
              </a:rPr>
              <a:t>年，特劳特与里斯推出</a:t>
            </a:r>
            <a:r>
              <a:rPr>
                <a:latin typeface="宋体"/>
                <a:ea typeface="宋体"/>
                <a:cs typeface="宋体"/>
                <a:sym typeface="宋体"/>
              </a:rPr>
              <a:t>《</a:t>
            </a:r>
            <a:r>
              <a:rPr>
                <a:latin typeface="宋体"/>
                <a:ea typeface="宋体"/>
                <a:cs typeface="宋体"/>
                <a:sym typeface="宋体"/>
              </a:rPr>
              <a:t>定位：攻占心智 </a:t>
            </a:r>
            <a:r>
              <a:rPr>
                <a:latin typeface="宋体"/>
                <a:ea typeface="宋体"/>
                <a:cs typeface="宋体"/>
                <a:sym typeface="宋体"/>
              </a:rPr>
              <a:t>》</a:t>
            </a:r>
            <a:r>
              <a:rPr>
                <a:latin typeface="宋体"/>
                <a:ea typeface="宋体"/>
                <a:cs typeface="宋体"/>
                <a:sym typeface="宋体"/>
              </a:rPr>
              <a:t>一书，在美国企业界引起巨大轰动，从此也带来了全世界营销理念翻天覆地的变化。</a:t>
            </a:r>
          </a:p>
          <a:p>
            <a:pPr indent="-298322" marL="298322">
              <a:lnSpc>
                <a:spcPct val="90000"/>
              </a:lnSpc>
              <a:spcBef>
                <a:spcPts val="500"/>
              </a:spcBef>
              <a:defRPr sz="2088"/>
            </a:pPr>
            <a:r>
              <a:t>1996</a:t>
            </a:r>
            <a:r>
              <a:rPr>
                <a:latin typeface="宋体"/>
                <a:ea typeface="宋体"/>
                <a:cs typeface="宋体"/>
                <a:sym typeface="宋体"/>
              </a:rPr>
              <a:t>年，特劳特与瑞维金联手推出</a:t>
            </a:r>
            <a:r>
              <a:rPr>
                <a:latin typeface="宋体"/>
                <a:ea typeface="宋体"/>
                <a:cs typeface="宋体"/>
                <a:sym typeface="宋体"/>
              </a:rPr>
              <a:t>《</a:t>
            </a:r>
            <a:r>
              <a:rPr>
                <a:latin typeface="宋体"/>
                <a:ea typeface="宋体"/>
                <a:cs typeface="宋体"/>
                <a:sym typeface="宋体"/>
              </a:rPr>
              <a:t>新定位</a:t>
            </a:r>
            <a:r>
              <a:rPr>
                <a:latin typeface="宋体"/>
                <a:ea typeface="宋体"/>
                <a:cs typeface="宋体"/>
                <a:sym typeface="宋体"/>
              </a:rPr>
              <a:t>》</a:t>
            </a:r>
            <a:r>
              <a:rPr>
                <a:latin typeface="宋体"/>
                <a:ea typeface="宋体"/>
                <a:cs typeface="宋体"/>
                <a:sym typeface="宋体"/>
              </a:rPr>
              <a:t>，被称为定位理论的刷新之作。</a:t>
            </a:r>
          </a:p>
          <a:p>
            <a:pPr indent="-298322" marL="298322">
              <a:lnSpc>
                <a:spcPct val="90000"/>
              </a:lnSpc>
              <a:spcBef>
                <a:spcPts val="500"/>
              </a:spcBef>
              <a:defRPr sz="2088"/>
            </a:pPr>
            <a:r>
              <a:rPr>
                <a:latin typeface="宋体"/>
                <a:ea typeface="宋体"/>
                <a:cs typeface="宋体"/>
                <a:sym typeface="宋体"/>
              </a:rPr>
              <a:t>有史以来对美国营销影响最大的观念（</a:t>
            </a:r>
            <a:r>
              <a:t>AMA</a:t>
            </a:r>
            <a:r>
              <a:rPr>
                <a:latin typeface="宋体"/>
                <a:ea typeface="宋体"/>
                <a:cs typeface="宋体"/>
                <a:sym typeface="宋体"/>
              </a:rPr>
              <a:t>，</a:t>
            </a:r>
            <a:r>
              <a:t>2001</a:t>
            </a:r>
            <a:r>
              <a:rPr>
                <a:latin typeface="宋体"/>
                <a:ea typeface="宋体"/>
                <a:cs typeface="宋体"/>
                <a:sym typeface="宋体"/>
              </a:rPr>
              <a:t>）</a:t>
            </a:r>
          </a:p>
          <a:p>
            <a:pPr indent="-298322" marL="298322">
              <a:lnSpc>
                <a:spcPct val="90000"/>
              </a:lnSpc>
              <a:spcBef>
                <a:spcPts val="500"/>
              </a:spcBef>
              <a:defRPr sz="2088"/>
            </a:pPr>
            <a:r>
              <a:rPr>
                <a:latin typeface="宋体"/>
                <a:ea typeface="宋体"/>
                <a:cs typeface="宋体"/>
                <a:sym typeface="宋体"/>
              </a:rPr>
              <a:t>方案库 </a:t>
            </a:r>
            <a:r>
              <a:t>fanganku.cn </a:t>
            </a:r>
            <a:r>
              <a:rPr>
                <a:latin typeface="宋体"/>
                <a:ea typeface="宋体"/>
                <a:cs typeface="宋体"/>
                <a:sym typeface="宋体"/>
              </a:rPr>
              <a:t>，每天收录全网方案，让天下没有难写的方案！</a:t>
            </a:r>
          </a:p>
        </p:txBody>
      </p:sp>
    </p:spTree>
  </p:cSld>
  <p:clrMapOvr>
    <a:masterClrMapping/>
  </p:clrMapOvr>
  <p:transitio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243" name=""/>
        <p:cNvGrpSpPr/>
        <p:nvPr/>
      </p:nvGrpSpPr>
      <p:grpSpPr>
        <a:xfrm>
          <a:off x="0" y="0"/>
          <a:ext cx="0" cy="0"/>
          <a:chOff x="0" y="0"/>
          <a:chExt cx="0" cy="0"/>
        </a:xfrm>
      </p:grpSpPr>
      <p:sp>
        <p:nvSpPr>
          <p:cNvPr id="1048778"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消费者心智模式</a:t>
            </a:r>
          </a:p>
        </p:txBody>
      </p:sp>
      <p:sp>
        <p:nvSpPr>
          <p:cNvPr id="1048779" name="Rectangle 3"/>
          <p:cNvSpPr/>
          <p:nvPr>
            <p:ph type="body" idx="1"/>
          </p:nvPr>
        </p:nvSpPr>
        <p:spPr>
          <a:xfrm>
            <a:off x="457200" y="1600200"/>
            <a:ext cx="8229600" cy="4525963"/>
          </a:xfrm>
          <a:prstGeom prst="rect"/>
        </p:spPr>
        <p:txBody>
          <a:bodyPr/>
          <a:p>
            <a:r>
              <a:rPr>
                <a:latin typeface="宋体"/>
                <a:ea typeface="宋体"/>
                <a:cs typeface="宋体"/>
                <a:sym typeface="宋体"/>
              </a:rPr>
              <a:t>消费者只能接收有限的信息</a:t>
            </a:r>
            <a:endParaRPr>
              <a:latin typeface="宋体"/>
              <a:ea typeface="宋体"/>
              <a:cs typeface="宋体"/>
              <a:sym typeface="宋体"/>
            </a:endParaRPr>
          </a:p>
          <a:p>
            <a:r>
              <a:rPr>
                <a:latin typeface="宋体"/>
                <a:ea typeface="宋体"/>
                <a:cs typeface="宋体"/>
                <a:sym typeface="宋体"/>
              </a:rPr>
              <a:t>消费者喜欢简单，讨厌复杂</a:t>
            </a:r>
            <a:endParaRPr>
              <a:latin typeface="宋体"/>
              <a:ea typeface="宋体"/>
              <a:cs typeface="宋体"/>
              <a:sym typeface="宋体"/>
            </a:endParaRPr>
          </a:p>
          <a:p>
            <a:r>
              <a:rPr>
                <a:latin typeface="宋体"/>
                <a:ea typeface="宋体"/>
                <a:cs typeface="宋体"/>
                <a:sym typeface="宋体"/>
              </a:rPr>
              <a:t>消费者缺乏安全感</a:t>
            </a:r>
            <a:endParaRPr>
              <a:latin typeface="宋体"/>
              <a:ea typeface="宋体"/>
              <a:cs typeface="宋体"/>
              <a:sym typeface="宋体"/>
            </a:endParaRPr>
          </a:p>
          <a:p>
            <a:r>
              <a:rPr>
                <a:latin typeface="宋体"/>
                <a:ea typeface="宋体"/>
                <a:cs typeface="宋体"/>
                <a:sym typeface="宋体"/>
              </a:rPr>
              <a:t>消费者对品牌的印象不会轻易改变</a:t>
            </a:r>
            <a:endParaRPr>
              <a:latin typeface="宋体"/>
              <a:ea typeface="宋体"/>
              <a:cs typeface="宋体"/>
              <a:sym typeface="宋体"/>
            </a:endParaRPr>
          </a:p>
          <a:p>
            <a:r>
              <a:rPr>
                <a:latin typeface="宋体"/>
                <a:ea typeface="宋体"/>
                <a:cs typeface="宋体"/>
                <a:sym typeface="宋体"/>
              </a:rPr>
              <a:t>消费者的想法容易失去焦点</a:t>
            </a:r>
          </a:p>
        </p:txBody>
      </p:sp>
    </p:spTree>
  </p:cSld>
  <p:clrMapOvr>
    <a:masterClrMapping/>
  </p:clrMapOvr>
  <p:transition spd="med" advClick="1"/>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244" name=""/>
        <p:cNvGrpSpPr/>
        <p:nvPr/>
      </p:nvGrpSpPr>
      <p:grpSpPr>
        <a:xfrm>
          <a:off x="0" y="0"/>
          <a:ext cx="0" cy="0"/>
          <a:chOff x="0" y="0"/>
          <a:chExt cx="0" cy="0"/>
        </a:xfrm>
      </p:grpSpPr>
      <p:sp>
        <p:nvSpPr>
          <p:cNvPr id="104878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定位的综合定义</a:t>
            </a:r>
          </a:p>
        </p:txBody>
      </p:sp>
      <p:sp>
        <p:nvSpPr>
          <p:cNvPr id="1048781" name="Rectangle 3"/>
          <p:cNvSpPr/>
          <p:nvPr>
            <p:ph type="body" idx="1"/>
          </p:nvPr>
        </p:nvSpPr>
        <p:spPr>
          <a:xfrm>
            <a:off x="457200" y="1600200"/>
            <a:ext cx="8229600" cy="4525963"/>
          </a:xfrm>
          <a:prstGeom prst="rect"/>
        </p:spPr>
        <p:txBody>
          <a:bodyPr/>
          <a:p>
            <a:pPr>
              <a:lnSpc>
                <a:spcPct val="80000"/>
              </a:lnSpc>
            </a:pPr>
            <a:r>
              <a:rPr>
                <a:latin typeface="宋体"/>
                <a:ea typeface="宋体"/>
                <a:cs typeface="宋体"/>
                <a:sym typeface="宋体"/>
              </a:rPr>
              <a:t>综合定义：</a:t>
            </a:r>
            <a:endParaRPr>
              <a:latin typeface="宋体"/>
              <a:ea typeface="宋体"/>
              <a:cs typeface="宋体"/>
              <a:sym typeface="宋体"/>
            </a:endParaRPr>
          </a:p>
          <a:p>
            <a:pPr indent="-285750" lvl="1" marL="742950">
              <a:lnSpc>
                <a:spcPct val="80000"/>
              </a:lnSpc>
              <a:spcBef>
                <a:spcPts val="600"/>
              </a:spcBef>
              <a:defRPr sz="2800"/>
            </a:pPr>
            <a:r>
              <a:rPr>
                <a:latin typeface="宋体"/>
                <a:ea typeface="宋体"/>
                <a:cs typeface="宋体"/>
                <a:sym typeface="宋体"/>
              </a:rPr>
              <a:t>让</a:t>
            </a:r>
            <a:r>
              <a:rPr sz="2500">
                <a:latin typeface="宋体"/>
                <a:ea typeface="宋体"/>
                <a:cs typeface="宋体"/>
                <a:sym typeface="宋体"/>
              </a:rPr>
              <a:t>品牌在消费者心智中占据一个与消费者相关、与竞争者不同的有利位置，使品牌成为某个品类或某种特性的代表品牌。</a:t>
            </a:r>
            <a:endParaRPr sz="2500"/>
          </a:p>
          <a:p>
            <a:pPr>
              <a:lnSpc>
                <a:spcPct val="80000"/>
              </a:lnSpc>
            </a:pPr>
            <a:r>
              <a:rPr>
                <a:latin typeface="宋体"/>
                <a:ea typeface="宋体"/>
                <a:cs typeface="宋体"/>
                <a:sym typeface="宋体"/>
              </a:rPr>
              <a:t>这一定义有三个要点：</a:t>
            </a:r>
            <a:endParaRPr>
              <a:latin typeface="宋体"/>
              <a:ea typeface="宋体"/>
              <a:cs typeface="宋体"/>
              <a:sym typeface="宋体"/>
            </a:endParaRPr>
          </a:p>
          <a:p>
            <a:pPr indent="-285750" lvl="1" marL="742950">
              <a:lnSpc>
                <a:spcPct val="80000"/>
              </a:lnSpc>
              <a:spcBef>
                <a:spcPts val="600"/>
              </a:spcBef>
              <a:defRPr sz="2500"/>
            </a:pPr>
            <a:r>
              <a:t>1</a:t>
            </a:r>
            <a:r>
              <a:rPr>
                <a:latin typeface="宋体"/>
                <a:ea typeface="宋体"/>
                <a:cs typeface="宋体"/>
                <a:sym typeface="宋体"/>
              </a:rPr>
              <a:t>．定位的焦点是消费者的心智；</a:t>
            </a:r>
          </a:p>
          <a:p>
            <a:pPr indent="-285750" lvl="1" marL="742950">
              <a:lnSpc>
                <a:spcPct val="80000"/>
              </a:lnSpc>
              <a:spcBef>
                <a:spcPts val="600"/>
              </a:spcBef>
              <a:defRPr sz="2500"/>
            </a:pPr>
            <a:r>
              <a:t>2</a:t>
            </a:r>
            <a:r>
              <a:rPr>
                <a:latin typeface="宋体"/>
                <a:ea typeface="宋体"/>
                <a:cs typeface="宋体"/>
                <a:sym typeface="宋体"/>
              </a:rPr>
              <a:t>．定位的诉求点必须是与消费者需求相关，同时与竞争者之间存在差异；</a:t>
            </a:r>
          </a:p>
          <a:p>
            <a:pPr indent="-285750" lvl="1" marL="742950">
              <a:lnSpc>
                <a:spcPct val="80000"/>
              </a:lnSpc>
              <a:spcBef>
                <a:spcPts val="600"/>
              </a:spcBef>
              <a:defRPr sz="2500"/>
            </a:pPr>
            <a:r>
              <a:t>3</a:t>
            </a:r>
            <a:r>
              <a:rPr>
                <a:latin typeface="宋体"/>
                <a:ea typeface="宋体"/>
                <a:cs typeface="宋体"/>
                <a:sym typeface="宋体"/>
              </a:rPr>
              <a:t>．定位的结果将产生一个品类的代表或者是特性的代表。 </a:t>
            </a:r>
          </a:p>
        </p:txBody>
      </p:sp>
    </p:spTree>
  </p:cSld>
  <p:clrMapOvr>
    <a:masterClrMapping/>
  </p:clrMapOvr>
  <p:transitio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245" name=""/>
        <p:cNvGrpSpPr/>
        <p:nvPr/>
      </p:nvGrpSpPr>
      <p:grpSpPr>
        <a:xfrm>
          <a:off x="0" y="0"/>
          <a:ext cx="0" cy="0"/>
          <a:chOff x="0" y="0"/>
          <a:chExt cx="0" cy="0"/>
        </a:xfrm>
      </p:grpSpPr>
      <p:sp>
        <p:nvSpPr>
          <p:cNvPr id="104878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品牌定位的原则</a:t>
            </a:r>
          </a:p>
        </p:txBody>
      </p:sp>
      <p:sp>
        <p:nvSpPr>
          <p:cNvPr id="1048783" name="Rectangle 3"/>
          <p:cNvSpPr/>
          <p:nvPr>
            <p:ph type="body" idx="1"/>
          </p:nvPr>
        </p:nvSpPr>
        <p:spPr>
          <a:xfrm>
            <a:off x="457200" y="1600200"/>
            <a:ext cx="8229600" cy="4525963"/>
          </a:xfrm>
          <a:prstGeom prst="rect"/>
        </p:spPr>
        <p:txBody>
          <a:bodyPr/>
          <a:p>
            <a:pPr>
              <a:lnSpc>
                <a:spcPct val="80000"/>
              </a:lnSpc>
            </a:pPr>
            <a:r>
              <a:rPr>
                <a:latin typeface="宋体"/>
                <a:ea typeface="宋体"/>
                <a:cs typeface="宋体"/>
                <a:sym typeface="宋体"/>
              </a:rPr>
              <a:t>心智主导原则</a:t>
            </a:r>
            <a:endParaRPr>
              <a:latin typeface="宋体"/>
              <a:ea typeface="宋体"/>
              <a:cs typeface="宋体"/>
              <a:sym typeface="宋体"/>
            </a:endParaRPr>
          </a:p>
          <a:p>
            <a:pPr indent="-285750" lvl="1" marL="742950">
              <a:lnSpc>
                <a:spcPct val="80000"/>
              </a:lnSpc>
              <a:spcBef>
                <a:spcPts val="600"/>
              </a:spcBef>
              <a:defRPr sz="2500"/>
            </a:pPr>
            <a:r>
              <a:rPr>
                <a:latin typeface="宋体"/>
                <a:ea typeface="宋体"/>
                <a:cs typeface="宋体"/>
                <a:sym typeface="宋体"/>
              </a:rPr>
              <a:t>品牌定位不在产品本身，而在消费者心智</a:t>
            </a:r>
          </a:p>
          <a:p>
            <a:pPr>
              <a:lnSpc>
                <a:spcPct val="80000"/>
              </a:lnSpc>
            </a:pPr>
            <a:r>
              <a:rPr>
                <a:latin typeface="宋体"/>
                <a:ea typeface="宋体"/>
                <a:cs typeface="宋体"/>
                <a:sym typeface="宋体"/>
              </a:rPr>
              <a:t>差异化原则</a:t>
            </a:r>
            <a:endParaRPr>
              <a:latin typeface="宋体"/>
              <a:ea typeface="宋体"/>
              <a:cs typeface="宋体"/>
              <a:sym typeface="宋体"/>
            </a:endParaRPr>
          </a:p>
          <a:p>
            <a:pPr indent="-285750" lvl="1" marL="742950">
              <a:lnSpc>
                <a:spcPct val="80000"/>
              </a:lnSpc>
              <a:spcBef>
                <a:spcPts val="600"/>
              </a:spcBef>
              <a:defRPr sz="2500"/>
            </a:pPr>
            <a:r>
              <a:rPr>
                <a:latin typeface="宋体"/>
                <a:ea typeface="宋体"/>
                <a:cs typeface="宋体"/>
                <a:sym typeface="宋体"/>
              </a:rPr>
              <a:t>品牌定位的本质是差异性</a:t>
            </a:r>
          </a:p>
          <a:p>
            <a:pPr>
              <a:lnSpc>
                <a:spcPct val="80000"/>
              </a:lnSpc>
            </a:pPr>
            <a:r>
              <a:rPr>
                <a:latin typeface="宋体"/>
                <a:ea typeface="宋体"/>
                <a:cs typeface="宋体"/>
                <a:sym typeface="宋体"/>
              </a:rPr>
              <a:t>稳定性原则</a:t>
            </a:r>
            <a:endParaRPr>
              <a:latin typeface="宋体"/>
              <a:ea typeface="宋体"/>
              <a:cs typeface="宋体"/>
              <a:sym typeface="宋体"/>
            </a:endParaRPr>
          </a:p>
          <a:p>
            <a:pPr indent="-285750" lvl="1" marL="742950">
              <a:lnSpc>
                <a:spcPct val="80000"/>
              </a:lnSpc>
              <a:spcBef>
                <a:spcPts val="600"/>
              </a:spcBef>
              <a:defRPr sz="2500"/>
            </a:pPr>
            <a:r>
              <a:rPr>
                <a:latin typeface="宋体"/>
                <a:ea typeface="宋体"/>
                <a:cs typeface="宋体"/>
                <a:sym typeface="宋体"/>
              </a:rPr>
              <a:t>品牌定位不要随意更改</a:t>
            </a:r>
          </a:p>
          <a:p>
            <a:pPr>
              <a:lnSpc>
                <a:spcPct val="80000"/>
              </a:lnSpc>
            </a:pPr>
            <a:r>
              <a:rPr>
                <a:latin typeface="宋体"/>
                <a:ea typeface="宋体"/>
                <a:cs typeface="宋体"/>
                <a:sym typeface="宋体"/>
              </a:rPr>
              <a:t>简明性原则</a:t>
            </a:r>
            <a:endParaRPr>
              <a:latin typeface="宋体"/>
              <a:ea typeface="宋体"/>
              <a:cs typeface="宋体"/>
              <a:sym typeface="宋体"/>
            </a:endParaRPr>
          </a:p>
          <a:p>
            <a:pPr indent="-285750" lvl="1" marL="742950">
              <a:lnSpc>
                <a:spcPct val="80000"/>
              </a:lnSpc>
              <a:spcBef>
                <a:spcPts val="600"/>
              </a:spcBef>
              <a:defRPr sz="2500"/>
            </a:pPr>
            <a:r>
              <a:rPr>
                <a:latin typeface="宋体"/>
                <a:ea typeface="宋体"/>
                <a:cs typeface="宋体"/>
                <a:sym typeface="宋体"/>
              </a:rPr>
              <a:t>品牌定位要简单明了</a:t>
            </a:r>
          </a:p>
        </p:txBody>
      </p:sp>
      <p:pic>
        <p:nvPicPr>
          <p:cNvPr id="2097177" name="Picture 4" descr="Picture 4"/>
          <p:cNvPicPr>
            <a:picLocks noChangeAspect="1"/>
          </p:cNvPicPr>
          <p:nvPr/>
        </p:nvPicPr>
        <p:blipFill>
          <a:blip xmlns:r="http://schemas.openxmlformats.org/officeDocument/2006/relationships" r:embed="rId1"/>
          <a:srcRect l="8922" t="11684" r="6667" b="14260"/>
          <a:stretch>
            <a:fillRect/>
          </a:stretch>
        </p:blipFill>
        <p:spPr>
          <a:xfrm>
            <a:off x="5940425" y="3213100"/>
            <a:ext cx="1798639" cy="1800225"/>
          </a:xfrm>
          <a:prstGeom prst="rect"/>
          <a:ln w="12700">
            <a:miter lim="400000"/>
          </a:ln>
        </p:spPr>
      </p:pic>
    </p:spTree>
  </p:cSld>
  <p:clrMapOvr>
    <a:masterClrMapping/>
  </p:clrMapOvr>
  <p:transition spd="med" advClick="1"/>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246" name=""/>
        <p:cNvGrpSpPr/>
        <p:nvPr/>
      </p:nvGrpSpPr>
      <p:grpSpPr>
        <a:xfrm>
          <a:off x="0" y="0"/>
          <a:ext cx="0" cy="0"/>
          <a:chOff x="0" y="0"/>
          <a:chExt cx="0" cy="0"/>
        </a:xfrm>
      </p:grpSpPr>
      <p:sp>
        <p:nvSpPr>
          <p:cNvPr id="104878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品牌定位的过程图</a:t>
            </a:r>
          </a:p>
        </p:txBody>
      </p:sp>
      <p:grpSp>
        <p:nvGrpSpPr>
          <p:cNvPr id="247" name="Group 4"/>
          <p:cNvGrpSpPr/>
          <p:nvPr/>
        </p:nvGrpSpPr>
        <p:grpSpPr>
          <a:xfrm>
            <a:off x="755649" y="2276475"/>
            <a:ext cx="7632703" cy="2232025"/>
            <a:chOff x="-1" y="0"/>
            <a:chExt cx="7632702" cy="2232025"/>
          </a:xfrm>
        </p:grpSpPr>
        <p:grpSp>
          <p:nvGrpSpPr>
            <p:cNvPr id="248" name="Text Box 5"/>
            <p:cNvGrpSpPr/>
            <p:nvPr/>
          </p:nvGrpSpPr>
          <p:grpSpPr>
            <a:xfrm>
              <a:off x="-1" y="0"/>
              <a:ext cx="1229715" cy="2232025"/>
              <a:chOff x="-1" y="0"/>
              <a:chExt cx="1229714" cy="2232025"/>
            </a:xfrm>
          </p:grpSpPr>
          <p:sp>
            <p:nvSpPr>
              <p:cNvPr id="1048785" name="矩形"/>
              <p:cNvSpPr/>
              <p:nvPr/>
            </p:nvSpPr>
            <p:spPr>
              <a:xfrm>
                <a:off x="-1" y="0"/>
                <a:ext cx="1229714" cy="2232025"/>
              </a:xfrm>
              <a:prstGeom prst="rect"/>
              <a:solidFill>
                <a:schemeClr val="accent3">
                  <a:lumOff val="44000"/>
                </a:schemeClr>
              </a:solidFill>
              <a:ln w="38100" cap="flat">
                <a:solidFill>
                  <a:srgbClr val="000000"/>
                </a:solidFill>
                <a:prstDash val="solid"/>
                <a:miter lim="800000"/>
              </a:ln>
              <a:effectLst/>
            </p:spPr>
            <p:txBody>
              <a:bodyPr anchor="t" bIns="45719" lIns="45719" numCol="1" rIns="45719" tIns="45719" wrap="square">
                <a:noAutofit/>
              </a:bodyPr>
              <a:p>
                <a:pPr algn="just">
                  <a:defRPr sz="4000">
                    <a:latin typeface="Arial"/>
                    <a:ea typeface="Arial"/>
                    <a:cs typeface="Arial"/>
                    <a:sym typeface="Arial"/>
                  </a:defRPr>
                </a:pPr>
              </a:p>
            </p:txBody>
          </p:sp>
          <p:sp>
            <p:nvSpPr>
              <p:cNvPr id="1048786" name="确定和分析目标消费者"/>
              <p:cNvSpPr/>
              <p:nvPr/>
            </p:nvSpPr>
            <p:spPr>
              <a:xfrm>
                <a:off x="-1" y="0"/>
                <a:ext cx="1229714" cy="1513838"/>
              </a:xfrm>
              <a:prstGeom prst="rect"/>
              <a:noFill/>
              <a:ln w="12700" cap="flat">
                <a:noFill/>
                <a:miter lim="400000"/>
              </a:ln>
              <a:effectLst/>
            </p:spPr>
            <p:txBody>
              <a:bodyPr anchor="t" bIns="45719" lIns="45719" numCol="1" rIns="45719" tIns="45719" wrap="square">
                <a:spAutoFit/>
              </a:bodyPr>
              <a:lstStyle>
                <a:lvl1pPr algn="just">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确定和分析目标消费者</a:t>
                </a:r>
              </a:p>
            </p:txBody>
          </p:sp>
        </p:grpSp>
        <p:sp>
          <p:nvSpPr>
            <p:cNvPr id="1048787" name="Line 6"/>
            <p:cNvSpPr/>
            <p:nvPr/>
          </p:nvSpPr>
          <p:spPr>
            <a:xfrm>
              <a:off x="1187308" y="956582"/>
              <a:ext cx="339232" cy="1"/>
            </a:xfrm>
            <a:prstGeom prst="line"/>
            <a:noFill/>
            <a:ln w="38100" cap="flat">
              <a:solidFill>
                <a:srgbClr val="000000"/>
              </a:solidFill>
              <a:prstDash val="solid"/>
              <a:miter lim="800000"/>
              <a:tailEnd type="triangle" w="med" len="med"/>
            </a:ln>
            <a:effectLst/>
          </p:spPr>
          <p:txBody>
            <a:bodyPr anchor="t" bIns="45719" lIns="45719" numCol="1" rIns="45719" tIns="45719" wrap="square">
              <a:noAutofit/>
            </a:bodyPr>
            <a:p/>
          </p:txBody>
        </p:sp>
        <p:grpSp>
          <p:nvGrpSpPr>
            <p:cNvPr id="249" name="Text Box 7"/>
            <p:cNvGrpSpPr/>
            <p:nvPr/>
          </p:nvGrpSpPr>
          <p:grpSpPr>
            <a:xfrm>
              <a:off x="1526539" y="0"/>
              <a:ext cx="1017696" cy="2232025"/>
              <a:chOff x="-1" y="0"/>
              <a:chExt cx="1017695" cy="2232025"/>
            </a:xfrm>
          </p:grpSpPr>
          <p:sp>
            <p:nvSpPr>
              <p:cNvPr id="1048788" name="矩形"/>
              <p:cNvSpPr/>
              <p:nvPr/>
            </p:nvSpPr>
            <p:spPr>
              <a:xfrm>
                <a:off x="-1" y="0"/>
                <a:ext cx="1017695" cy="2232025"/>
              </a:xfrm>
              <a:prstGeom prst="rect"/>
              <a:solidFill>
                <a:schemeClr val="accent3">
                  <a:lumOff val="44000"/>
                </a:schemeClr>
              </a:solidFill>
              <a:ln w="38100" cap="flat">
                <a:solidFill>
                  <a:srgbClr val="000000"/>
                </a:solidFill>
                <a:prstDash val="solid"/>
                <a:miter lim="800000"/>
              </a:ln>
              <a:effectLst/>
            </p:spPr>
            <p:txBody>
              <a:bodyPr anchor="t" bIns="45719" lIns="45719" numCol="1" rIns="45719" tIns="45719" wrap="square">
                <a:noAutofit/>
              </a:bodyPr>
              <a:p>
                <a:pPr algn="just">
                  <a:defRPr sz="4000">
                    <a:latin typeface="Arial"/>
                    <a:ea typeface="Arial"/>
                    <a:cs typeface="Arial"/>
                    <a:sym typeface="Arial"/>
                  </a:defRPr>
                </a:pPr>
              </a:p>
            </p:txBody>
          </p:sp>
          <p:sp>
            <p:nvSpPr>
              <p:cNvPr id="1048789" name="确定竞争参照系"/>
              <p:cNvSpPr/>
              <p:nvPr/>
            </p:nvSpPr>
            <p:spPr>
              <a:xfrm>
                <a:off x="-1" y="0"/>
                <a:ext cx="1017695" cy="1158238"/>
              </a:xfrm>
              <a:prstGeom prst="rect"/>
              <a:noFill/>
              <a:ln w="12700" cap="flat">
                <a:noFill/>
                <a:miter lim="400000"/>
              </a:ln>
              <a:effectLst/>
            </p:spPr>
            <p:txBody>
              <a:bodyPr anchor="t" bIns="45719" lIns="45719" numCol="1" rIns="45719" tIns="45719" wrap="square">
                <a:spAutoFit/>
              </a:bodyPr>
              <a:lstStyle>
                <a:lvl1pPr algn="just">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确定竞争参照系</a:t>
                </a:r>
              </a:p>
            </p:txBody>
          </p:sp>
        </p:grpSp>
        <p:grpSp>
          <p:nvGrpSpPr>
            <p:cNvPr id="250" name="Text Box 8"/>
            <p:cNvGrpSpPr/>
            <p:nvPr/>
          </p:nvGrpSpPr>
          <p:grpSpPr>
            <a:xfrm>
              <a:off x="2883464" y="0"/>
              <a:ext cx="1356926" cy="2232025"/>
              <a:chOff x="0" y="0"/>
              <a:chExt cx="1356924" cy="2232025"/>
            </a:xfrm>
          </p:grpSpPr>
          <p:sp>
            <p:nvSpPr>
              <p:cNvPr id="1048790" name="矩形"/>
              <p:cNvSpPr/>
              <p:nvPr/>
            </p:nvSpPr>
            <p:spPr>
              <a:xfrm>
                <a:off x="0" y="0"/>
                <a:ext cx="1356924" cy="2232025"/>
              </a:xfrm>
              <a:prstGeom prst="rect"/>
              <a:solidFill>
                <a:schemeClr val="accent3">
                  <a:lumOff val="44000"/>
                </a:schemeClr>
              </a:solidFill>
              <a:ln w="38100" cap="flat">
                <a:solidFill>
                  <a:srgbClr val="000000"/>
                </a:solidFill>
                <a:prstDash val="solid"/>
                <a:miter lim="800000"/>
              </a:ln>
              <a:effectLst/>
            </p:spPr>
            <p:txBody>
              <a:bodyPr anchor="t" bIns="45719" lIns="45719" numCol="1" rIns="45719" tIns="45719" wrap="square">
                <a:noAutofit/>
              </a:bodyPr>
              <a:p>
                <a:pPr algn="just">
                  <a:defRPr sz="4000">
                    <a:latin typeface="Arial"/>
                    <a:ea typeface="Arial"/>
                    <a:cs typeface="Arial"/>
                    <a:sym typeface="Arial"/>
                  </a:defRPr>
                </a:pPr>
              </a:p>
            </p:txBody>
          </p:sp>
          <p:sp>
            <p:nvSpPr>
              <p:cNvPr id="1048791" name="建立与竞争者的共同点或差异点"/>
              <p:cNvSpPr/>
              <p:nvPr/>
            </p:nvSpPr>
            <p:spPr>
              <a:xfrm>
                <a:off x="0" y="0"/>
                <a:ext cx="1356924" cy="1513838"/>
              </a:xfrm>
              <a:prstGeom prst="rect"/>
              <a:noFill/>
              <a:ln w="12700" cap="flat">
                <a:noFill/>
                <a:miter lim="400000"/>
              </a:ln>
              <a:effectLst/>
            </p:spPr>
            <p:txBody>
              <a:bodyPr anchor="t" bIns="45719" lIns="45719" numCol="1" rIns="45719" tIns="45719" wrap="square">
                <a:spAutoFit/>
              </a:bodyPr>
              <a:lstStyle>
                <a:lvl1pPr algn="just">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建立与竞争者的共同点或差异点</a:t>
                </a:r>
              </a:p>
            </p:txBody>
          </p:sp>
        </p:grpSp>
        <p:grpSp>
          <p:nvGrpSpPr>
            <p:cNvPr id="251" name="Text Box 9"/>
            <p:cNvGrpSpPr/>
            <p:nvPr/>
          </p:nvGrpSpPr>
          <p:grpSpPr>
            <a:xfrm>
              <a:off x="4579619" y="0"/>
              <a:ext cx="1696157" cy="2232025"/>
              <a:chOff x="0" y="0"/>
              <a:chExt cx="1696155" cy="2232025"/>
            </a:xfrm>
          </p:grpSpPr>
          <p:sp>
            <p:nvSpPr>
              <p:cNvPr id="1048792" name="矩形"/>
              <p:cNvSpPr/>
              <p:nvPr/>
            </p:nvSpPr>
            <p:spPr>
              <a:xfrm>
                <a:off x="0" y="0"/>
                <a:ext cx="1696155" cy="2232025"/>
              </a:xfrm>
              <a:prstGeom prst="rect"/>
              <a:solidFill>
                <a:schemeClr val="accent3">
                  <a:lumOff val="44000"/>
                </a:schemeClr>
              </a:solidFill>
              <a:ln w="38100" cap="flat">
                <a:solidFill>
                  <a:srgbClr val="000000"/>
                </a:solidFill>
                <a:prstDash val="solid"/>
                <a:miter lim="800000"/>
              </a:ln>
              <a:effectLst/>
            </p:spPr>
            <p:txBody>
              <a:bodyPr anchor="t" bIns="45719" lIns="45719" numCol="1" rIns="45719" tIns="45719" wrap="square">
                <a:noAutofit/>
              </a:bodyPr>
              <a:p>
                <a:pPr algn="just">
                  <a:defRPr sz="4000">
                    <a:latin typeface="Arial"/>
                    <a:ea typeface="Arial"/>
                    <a:cs typeface="Arial"/>
                    <a:sym typeface="Arial"/>
                  </a:defRPr>
                </a:pPr>
              </a:p>
            </p:txBody>
          </p:sp>
          <p:sp>
            <p:nvSpPr>
              <p:cNvPr id="1048793" name="提出令消费者相信共同点或差异点的理由"/>
              <p:cNvSpPr/>
              <p:nvPr/>
            </p:nvSpPr>
            <p:spPr>
              <a:xfrm>
                <a:off x="0" y="0"/>
                <a:ext cx="1696155" cy="1513838"/>
              </a:xfrm>
              <a:prstGeom prst="rect"/>
              <a:noFill/>
              <a:ln w="12700" cap="flat">
                <a:noFill/>
                <a:miter lim="400000"/>
              </a:ln>
              <a:effectLst/>
            </p:spPr>
            <p:txBody>
              <a:bodyPr anchor="t" bIns="45719" lIns="45719" numCol="1" rIns="45719" tIns="45719" wrap="square">
                <a:spAutoFit/>
              </a:bodyPr>
              <a:lstStyle>
                <a:lvl1pPr algn="just">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提出令消费者相信共同点或差异点的理由</a:t>
                </a:r>
              </a:p>
            </p:txBody>
          </p:sp>
        </p:grpSp>
        <p:sp>
          <p:nvSpPr>
            <p:cNvPr id="1048794" name="Line 10"/>
            <p:cNvSpPr/>
            <p:nvPr/>
          </p:nvSpPr>
          <p:spPr>
            <a:xfrm>
              <a:off x="2544233" y="956582"/>
              <a:ext cx="339232" cy="1"/>
            </a:xfrm>
            <a:prstGeom prst="line"/>
            <a:noFill/>
            <a:ln w="38100" cap="flat">
              <a:solidFill>
                <a:srgbClr val="000000"/>
              </a:solidFill>
              <a:prstDash val="solid"/>
              <a:miter lim="800000"/>
              <a:tailEnd type="triangle" w="med" len="med"/>
            </a:ln>
            <a:effectLst/>
          </p:spPr>
          <p:txBody>
            <a:bodyPr anchor="t" bIns="45719" lIns="45719" numCol="1" rIns="45719" tIns="45719" wrap="square">
              <a:noAutofit/>
            </a:bodyPr>
            <a:p/>
          </p:txBody>
        </p:sp>
        <p:sp>
          <p:nvSpPr>
            <p:cNvPr id="1048795" name="Line 11"/>
            <p:cNvSpPr/>
            <p:nvPr/>
          </p:nvSpPr>
          <p:spPr>
            <a:xfrm>
              <a:off x="4240388" y="956582"/>
              <a:ext cx="339232" cy="1"/>
            </a:xfrm>
            <a:prstGeom prst="line"/>
            <a:noFill/>
            <a:ln w="38100" cap="flat">
              <a:solidFill>
                <a:srgbClr val="000000"/>
              </a:solidFill>
              <a:prstDash val="solid"/>
              <a:miter lim="800000"/>
              <a:tailEnd type="triangle" w="med" len="med"/>
            </a:ln>
            <a:effectLst/>
          </p:spPr>
          <p:txBody>
            <a:bodyPr anchor="t" bIns="45719" lIns="45719" numCol="1" rIns="45719" tIns="45719" wrap="square">
              <a:noAutofit/>
            </a:bodyPr>
            <a:p/>
          </p:txBody>
        </p:sp>
        <p:grpSp>
          <p:nvGrpSpPr>
            <p:cNvPr id="252" name="Text Box 12"/>
            <p:cNvGrpSpPr/>
            <p:nvPr/>
          </p:nvGrpSpPr>
          <p:grpSpPr>
            <a:xfrm>
              <a:off x="6615005" y="0"/>
              <a:ext cx="1017696" cy="2232025"/>
              <a:chOff x="-1" y="0"/>
              <a:chExt cx="1017695" cy="2232025"/>
            </a:xfrm>
          </p:grpSpPr>
          <p:sp>
            <p:nvSpPr>
              <p:cNvPr id="1048796" name="矩形"/>
              <p:cNvSpPr/>
              <p:nvPr/>
            </p:nvSpPr>
            <p:spPr>
              <a:xfrm>
                <a:off x="-1" y="0"/>
                <a:ext cx="1017695" cy="2232025"/>
              </a:xfrm>
              <a:prstGeom prst="rect"/>
              <a:solidFill>
                <a:schemeClr val="accent3">
                  <a:lumOff val="44000"/>
                </a:schemeClr>
              </a:solidFill>
              <a:ln w="38100" cap="flat">
                <a:solidFill>
                  <a:srgbClr val="000000"/>
                </a:solidFill>
                <a:prstDash val="solid"/>
                <a:miter lim="800000"/>
              </a:ln>
              <a:effectLst/>
            </p:spPr>
            <p:txBody>
              <a:bodyPr anchor="t" bIns="45719" lIns="45719" numCol="1" rIns="45719" tIns="45719" wrap="square">
                <a:noAutofit/>
              </a:bodyPr>
              <a:p>
                <a:pPr algn="just">
                  <a:defRPr sz="4000">
                    <a:latin typeface="Arial"/>
                    <a:ea typeface="Arial"/>
                    <a:cs typeface="Arial"/>
                    <a:sym typeface="Arial"/>
                  </a:defRPr>
                </a:pPr>
              </a:p>
            </p:txBody>
          </p:sp>
          <p:sp>
            <p:nvSpPr>
              <p:cNvPr id="1048797" name="陈述品牌定位"/>
              <p:cNvSpPr/>
              <p:nvPr/>
            </p:nvSpPr>
            <p:spPr>
              <a:xfrm>
                <a:off x="-1" y="0"/>
                <a:ext cx="1017695" cy="802639"/>
              </a:xfrm>
              <a:prstGeom prst="rect"/>
              <a:noFill/>
              <a:ln w="12700" cap="flat">
                <a:noFill/>
                <a:miter lim="400000"/>
              </a:ln>
              <a:effectLst/>
            </p:spPr>
            <p:txBody>
              <a:bodyPr anchor="t" bIns="45719" lIns="45719" numCol="1" rIns="45719" tIns="45719" wrap="square">
                <a:spAutoFit/>
              </a:bodyPr>
              <a:lstStyle>
                <a:lvl1pPr algn="just">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陈述品牌定位</a:t>
                </a:r>
              </a:p>
            </p:txBody>
          </p:sp>
        </p:grpSp>
        <p:sp>
          <p:nvSpPr>
            <p:cNvPr id="1048798" name="Line 13"/>
            <p:cNvSpPr/>
            <p:nvPr/>
          </p:nvSpPr>
          <p:spPr>
            <a:xfrm>
              <a:off x="6275775" y="956582"/>
              <a:ext cx="339232" cy="1"/>
            </a:xfrm>
            <a:prstGeom prst="line"/>
            <a:noFill/>
            <a:ln w="38100" cap="flat">
              <a:solidFill>
                <a:srgbClr val="000000"/>
              </a:solidFill>
              <a:prstDash val="solid"/>
              <a:miter lim="800000"/>
              <a:tailEnd type="triangle" w="med" len="med"/>
            </a:ln>
            <a:effectLst/>
          </p:spPr>
          <p:txBody>
            <a:bodyPr anchor="t" bIns="45719" lIns="45719" numCol="1" rIns="45719" tIns="45719" wrap="square">
              <a:noAutofit/>
            </a:bodyPr>
            <a:p/>
          </p:txBody>
        </p:sp>
      </p:grpSp>
    </p:spTree>
  </p:cSld>
  <p:clrMapOvr>
    <a:masterClrMapping/>
  </p:clrMapOvr>
  <p:transitio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253" name=""/>
        <p:cNvGrpSpPr/>
        <p:nvPr/>
      </p:nvGrpSpPr>
      <p:grpSpPr>
        <a:xfrm>
          <a:off x="0" y="0"/>
          <a:ext cx="0" cy="0"/>
          <a:chOff x="0" y="0"/>
          <a:chExt cx="0" cy="0"/>
        </a:xfrm>
      </p:grpSpPr>
      <p:sp>
        <p:nvSpPr>
          <p:cNvPr id="104879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品牌定位的过程 </a:t>
            </a:r>
          </a:p>
        </p:txBody>
      </p:sp>
      <p:sp>
        <p:nvSpPr>
          <p:cNvPr id="1048800" name="Rectangle 3"/>
          <p:cNvSpPr/>
          <p:nvPr>
            <p:ph type="body" idx="1"/>
          </p:nvPr>
        </p:nvSpPr>
        <p:spPr>
          <a:xfrm>
            <a:off x="468312" y="1412875"/>
            <a:ext cx="8229601" cy="4568825"/>
          </a:xfrm>
          <a:prstGeom prst="rect"/>
        </p:spPr>
        <p:txBody>
          <a:bodyPr/>
          <a:p>
            <a:pPr indent="-298322" marL="298322">
              <a:lnSpc>
                <a:spcPct val="70000"/>
              </a:lnSpc>
              <a:spcBef>
                <a:spcPts val="500"/>
              </a:spcBef>
              <a:buFontTx/>
              <a:buAutoNum type="arabicPeriod" startAt="1"/>
              <a:defRPr sz="1740">
                <a:solidFill>
                  <a:srgbClr val="FF0000"/>
                </a:solidFill>
              </a:defRPr>
            </a:pPr>
            <a:r>
              <a:rPr>
                <a:latin typeface="宋体"/>
                <a:ea typeface="宋体"/>
                <a:cs typeface="宋体"/>
                <a:sym typeface="宋体"/>
              </a:rPr>
              <a:t>明确和分析目标消费者</a:t>
            </a:r>
            <a:r>
              <a:rPr sz="2088"/>
              <a:t> </a:t>
            </a:r>
          </a:p>
          <a:p>
            <a:pPr indent="-265176" lvl="1" marL="662940">
              <a:lnSpc>
                <a:spcPct val="70000"/>
              </a:lnSpc>
              <a:spcBef>
                <a:spcPts val="300"/>
              </a:spcBef>
              <a:defRPr sz="1566"/>
            </a:pPr>
            <a:r>
              <a:rPr>
                <a:latin typeface="宋体"/>
                <a:ea typeface="宋体"/>
                <a:cs typeface="宋体"/>
                <a:sym typeface="宋体"/>
              </a:rPr>
              <a:t>市场细分、目标消费者选择</a:t>
            </a:r>
          </a:p>
          <a:p>
            <a:pPr indent="-298322" marL="298322">
              <a:lnSpc>
                <a:spcPct val="70000"/>
              </a:lnSpc>
              <a:spcBef>
                <a:spcPts val="400"/>
              </a:spcBef>
              <a:buFontTx/>
              <a:buAutoNum type="arabicPeriod" startAt="1"/>
              <a:defRPr sz="1740">
                <a:solidFill>
                  <a:srgbClr val="FF0000"/>
                </a:solidFill>
              </a:defRPr>
            </a:pPr>
            <a:r>
              <a:rPr>
                <a:latin typeface="宋体"/>
                <a:ea typeface="宋体"/>
                <a:cs typeface="宋体"/>
                <a:sym typeface="宋体"/>
              </a:rPr>
              <a:t>确定竞争参照系</a:t>
            </a:r>
          </a:p>
          <a:p>
            <a:pPr indent="-265176" lvl="1" marL="662940">
              <a:lnSpc>
                <a:spcPct val="70000"/>
              </a:lnSpc>
              <a:spcBef>
                <a:spcPts val="300"/>
              </a:spcBef>
              <a:defRPr sz="1566"/>
            </a:pPr>
            <a:r>
              <a:rPr>
                <a:latin typeface="宋体"/>
                <a:ea typeface="宋体"/>
                <a:cs typeface="宋体"/>
                <a:sym typeface="宋体"/>
              </a:rPr>
              <a:t>产品类别作为参照系</a:t>
            </a:r>
            <a:r>
              <a:t>——</a:t>
            </a:r>
            <a:r>
              <a:rPr>
                <a:latin typeface="宋体"/>
                <a:ea typeface="宋体"/>
                <a:cs typeface="宋体"/>
                <a:sym typeface="宋体"/>
              </a:rPr>
              <a:t>成为品类的代表</a:t>
            </a:r>
          </a:p>
          <a:p>
            <a:pPr indent="-265176" lvl="1" marL="662940">
              <a:lnSpc>
                <a:spcPct val="70000"/>
              </a:lnSpc>
              <a:spcBef>
                <a:spcPts val="300"/>
              </a:spcBef>
              <a:defRPr sz="1566"/>
            </a:pPr>
            <a:r>
              <a:rPr>
                <a:latin typeface="宋体"/>
                <a:ea typeface="宋体"/>
                <a:cs typeface="宋体"/>
                <a:sym typeface="宋体"/>
              </a:rPr>
              <a:t>竞争品牌作为参照系</a:t>
            </a:r>
            <a:r>
              <a:t>——</a:t>
            </a:r>
            <a:r>
              <a:rPr>
                <a:latin typeface="宋体"/>
                <a:ea typeface="宋体"/>
                <a:cs typeface="宋体"/>
                <a:sym typeface="宋体"/>
              </a:rPr>
              <a:t>成为特性的代表</a:t>
            </a:r>
          </a:p>
          <a:p>
            <a:pPr indent="-298322" marL="298322">
              <a:lnSpc>
                <a:spcPct val="70000"/>
              </a:lnSpc>
              <a:spcBef>
                <a:spcPts val="500"/>
              </a:spcBef>
              <a:buFontTx/>
              <a:buAutoNum type="arabicPeriod" startAt="1"/>
              <a:defRPr sz="1740">
                <a:solidFill>
                  <a:srgbClr val="FF0000"/>
                </a:solidFill>
              </a:defRPr>
            </a:pPr>
            <a:r>
              <a:rPr>
                <a:latin typeface="宋体"/>
                <a:ea typeface="宋体"/>
                <a:cs typeface="宋体"/>
                <a:sym typeface="宋体"/>
              </a:rPr>
              <a:t>建立与竞争者的共同点或差异点</a:t>
            </a:r>
            <a:r>
              <a:rPr sz="2088"/>
              <a:t> </a:t>
            </a:r>
          </a:p>
          <a:p>
            <a:pPr indent="-265176" lvl="1" marL="662940">
              <a:lnSpc>
                <a:spcPct val="70000"/>
              </a:lnSpc>
              <a:spcBef>
                <a:spcPts val="300"/>
              </a:spcBef>
              <a:defRPr sz="1566"/>
            </a:pPr>
            <a:r>
              <a:rPr>
                <a:latin typeface="宋体"/>
                <a:ea typeface="宋体"/>
                <a:cs typeface="宋体"/>
                <a:sym typeface="宋体"/>
              </a:rPr>
              <a:t>建立与竞争者的共同点有两个目的：（</a:t>
            </a:r>
            <a:r>
              <a:t>1</a:t>
            </a:r>
            <a:r>
              <a:rPr>
                <a:latin typeface="宋体"/>
                <a:ea typeface="宋体"/>
                <a:cs typeface="宋体"/>
                <a:sym typeface="宋体"/>
              </a:rPr>
              <a:t>）帮助本品牌跻身于与各大竞争品牌同层次的产品类别之中；（</a:t>
            </a:r>
            <a:r>
              <a:t>2</a:t>
            </a:r>
            <a:r>
              <a:rPr>
                <a:latin typeface="宋体"/>
                <a:ea typeface="宋体"/>
                <a:cs typeface="宋体"/>
                <a:sym typeface="宋体"/>
              </a:rPr>
              <a:t>）帮助本品牌也具有竞争品牌的卖点，而且要更胜一筹（定位排比图）</a:t>
            </a:r>
          </a:p>
          <a:p>
            <a:pPr indent="-265176" lvl="1" marL="662940">
              <a:lnSpc>
                <a:spcPct val="70000"/>
              </a:lnSpc>
              <a:spcBef>
                <a:spcPts val="300"/>
              </a:spcBef>
              <a:defRPr sz="1566"/>
            </a:pPr>
            <a:r>
              <a:rPr>
                <a:latin typeface="宋体"/>
                <a:ea typeface="宋体"/>
                <a:cs typeface="宋体"/>
                <a:sym typeface="宋体"/>
              </a:rPr>
              <a:t>差异点：功能性利益、情感性利益、社交性利益、财务性利益；定位知觉图</a:t>
            </a:r>
          </a:p>
          <a:p>
            <a:pPr indent="-298322" marL="298322">
              <a:lnSpc>
                <a:spcPct val="70000"/>
              </a:lnSpc>
              <a:spcBef>
                <a:spcPts val="400"/>
              </a:spcBef>
              <a:buFontTx/>
              <a:buAutoNum type="arabicPeriod" startAt="1"/>
              <a:defRPr sz="1740">
                <a:solidFill>
                  <a:srgbClr val="FF0000"/>
                </a:solidFill>
              </a:defRPr>
            </a:pPr>
            <a:r>
              <a:rPr>
                <a:latin typeface="宋体"/>
                <a:ea typeface="宋体"/>
                <a:cs typeface="宋体"/>
                <a:sym typeface="宋体"/>
              </a:rPr>
              <a:t>提出令消费者相信共同点或差异点的理由 </a:t>
            </a:r>
          </a:p>
          <a:p>
            <a:pPr indent="-265176" lvl="1" marL="662940">
              <a:lnSpc>
                <a:spcPct val="70000"/>
              </a:lnSpc>
              <a:spcBef>
                <a:spcPts val="300"/>
              </a:spcBef>
              <a:defRPr sz="1566"/>
            </a:pPr>
            <a:r>
              <a:rPr>
                <a:latin typeface="宋体"/>
                <a:ea typeface="宋体"/>
                <a:cs typeface="宋体"/>
                <a:sym typeface="宋体"/>
              </a:rPr>
              <a:t>对于功能性定位点，常见的支撑理由包括技术、成分、外观</a:t>
            </a:r>
          </a:p>
          <a:p>
            <a:pPr indent="-265176" lvl="1" marL="662940">
              <a:lnSpc>
                <a:spcPct val="70000"/>
              </a:lnSpc>
              <a:spcBef>
                <a:spcPts val="300"/>
              </a:spcBef>
              <a:defRPr sz="1566"/>
            </a:pPr>
            <a:r>
              <a:rPr>
                <a:latin typeface="宋体"/>
                <a:ea typeface="宋体"/>
                <a:cs typeface="宋体"/>
                <a:sym typeface="宋体"/>
              </a:rPr>
              <a:t>对于财务性定位点，支撑理由主要是低成本、高效率，如奥克斯、沃尔玛</a:t>
            </a:r>
          </a:p>
          <a:p>
            <a:pPr indent="-265176" lvl="1" marL="662940">
              <a:lnSpc>
                <a:spcPct val="70000"/>
              </a:lnSpc>
              <a:spcBef>
                <a:spcPts val="300"/>
              </a:spcBef>
              <a:defRPr sz="1566"/>
            </a:pPr>
            <a:r>
              <a:rPr>
                <a:latin typeface="宋体"/>
                <a:ea typeface="宋体"/>
                <a:cs typeface="宋体"/>
                <a:sym typeface="宋体"/>
              </a:rPr>
              <a:t>对于情感性定位点和社交性定位点，支撑理由是嵌入情境</a:t>
            </a:r>
          </a:p>
          <a:p>
            <a:pPr indent="-298322" marL="298322">
              <a:lnSpc>
                <a:spcPct val="70000"/>
              </a:lnSpc>
              <a:spcBef>
                <a:spcPts val="400"/>
              </a:spcBef>
              <a:buFontTx/>
              <a:buAutoNum type="arabicPeriod" startAt="1"/>
              <a:defRPr sz="1740">
                <a:solidFill>
                  <a:srgbClr val="FF0000"/>
                </a:solidFill>
              </a:defRPr>
            </a:pPr>
            <a:r>
              <a:rPr>
                <a:latin typeface="宋体"/>
                <a:ea typeface="宋体"/>
                <a:cs typeface="宋体"/>
                <a:sym typeface="宋体"/>
              </a:rPr>
              <a:t>陈述品牌定位</a:t>
            </a:r>
          </a:p>
          <a:p>
            <a:pPr indent="0" marL="0">
              <a:lnSpc>
                <a:spcPct val="70000"/>
              </a:lnSpc>
              <a:spcBef>
                <a:spcPts val="300"/>
              </a:spcBef>
              <a:buSzTx/>
              <a:buNone/>
              <a:defRPr sz="1566"/>
            </a:pPr>
            <a:r>
              <a:t>        —</a:t>
            </a:r>
            <a:r>
              <a:rPr>
                <a:latin typeface="宋体"/>
                <a:ea typeface="宋体"/>
                <a:cs typeface="宋体"/>
                <a:sym typeface="宋体"/>
              </a:rPr>
              <a:t>方案库 </a:t>
            </a:r>
            <a:r>
              <a:t>fanganku.cn </a:t>
            </a:r>
            <a:r>
              <a:rPr>
                <a:latin typeface="宋体"/>
                <a:ea typeface="宋体"/>
                <a:cs typeface="宋体"/>
                <a:sym typeface="宋体"/>
              </a:rPr>
              <a:t>，每天收录全网方案，让天下没有难写的方案！</a:t>
            </a:r>
          </a:p>
          <a:p>
            <a:pPr indent="-298322" marL="298322">
              <a:lnSpc>
                <a:spcPct val="70000"/>
              </a:lnSpc>
              <a:spcBef>
                <a:spcPts val="600"/>
              </a:spcBef>
              <a:buFontTx/>
              <a:buAutoNum type="arabicPeriod" startAt="1"/>
              <a:defRPr sz="1740">
                <a:solidFill>
                  <a:srgbClr val="FF0000"/>
                </a:solidFill>
              </a:defRPr>
            </a:pPr>
          </a:p>
          <a:p>
            <a:pPr indent="0" marL="0">
              <a:lnSpc>
                <a:spcPct val="70000"/>
              </a:lnSpc>
              <a:spcBef>
                <a:spcPts val="400"/>
              </a:spcBef>
              <a:buSzTx/>
              <a:buNone/>
              <a:defRPr sz="1740"/>
            </a:pPr>
            <a:r>
              <a:t> </a:t>
            </a:r>
          </a:p>
        </p:txBody>
      </p:sp>
    </p:spTree>
  </p:cSld>
  <p:clrMapOvr>
    <a:masterClrMapping/>
  </p:clrMapOvr>
  <p:transition spd="med" advClick="1"/>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254" name=""/>
        <p:cNvGrpSpPr/>
        <p:nvPr/>
      </p:nvGrpSpPr>
      <p:grpSpPr>
        <a:xfrm>
          <a:off x="0" y="0"/>
          <a:ext cx="0" cy="0"/>
          <a:chOff x="0" y="0"/>
          <a:chExt cx="0" cy="0"/>
        </a:xfrm>
      </p:grpSpPr>
      <p:sp>
        <p:nvSpPr>
          <p:cNvPr id="1048801" name="Rectangle 2"/>
          <p:cNvSpPr/>
          <p:nvPr>
            <p:ph type="title"/>
          </p:nvPr>
        </p:nvSpPr>
        <p:spPr>
          <a:xfrm>
            <a:off x="466725" y="0"/>
            <a:ext cx="8229600" cy="1143000"/>
          </a:xfrm>
          <a:prstGeom prst="rect"/>
        </p:spPr>
        <p:txBody>
          <a:bodyPr/>
          <a:p>
            <a:r>
              <a:rPr>
                <a:latin typeface="宋体"/>
                <a:ea typeface="宋体"/>
                <a:cs typeface="宋体"/>
                <a:sym typeface="宋体"/>
              </a:rPr>
              <a:t>品牌定位表述</a:t>
            </a:r>
            <a:r>
              <a:rPr sz="2500">
                <a:latin typeface="宋体"/>
                <a:ea typeface="宋体"/>
                <a:cs typeface="宋体"/>
                <a:sym typeface="宋体"/>
              </a:rPr>
              <a:t>（</a:t>
            </a:r>
            <a:r>
              <a:rPr sz="2500"/>
              <a:t>positioning statement</a:t>
            </a:r>
            <a:r>
              <a:rPr sz="2500">
                <a:latin typeface="宋体"/>
                <a:ea typeface="宋体"/>
                <a:cs typeface="宋体"/>
                <a:sym typeface="宋体"/>
              </a:rPr>
              <a:t>）</a:t>
            </a:r>
          </a:p>
        </p:txBody>
      </p:sp>
      <p:sp>
        <p:nvSpPr>
          <p:cNvPr id="1048802" name="Rectangle 3"/>
          <p:cNvSpPr/>
          <p:nvPr>
            <p:ph type="body" idx="1"/>
          </p:nvPr>
        </p:nvSpPr>
        <p:spPr>
          <a:xfrm>
            <a:off x="323849" y="1557337"/>
            <a:ext cx="8278815" cy="3240089"/>
          </a:xfrm>
          <a:prstGeom prst="rect"/>
          <a:ln w="9525">
            <a:solidFill>
              <a:srgbClr val="1F497D"/>
            </a:solidFill>
            <a:miter lim="800000"/>
          </a:ln>
        </p:spPr>
        <p:txBody>
          <a:bodyPr/>
          <a:p>
            <a:pPr indent="-336042" marL="336042">
              <a:lnSpc>
                <a:spcPct val="150000"/>
              </a:lnSpc>
              <a:buSzTx/>
              <a:buNone/>
              <a:defRPr sz="3136"/>
            </a:pPr>
            <a:r>
              <a:t>           </a:t>
            </a:r>
            <a:r>
              <a:rPr u="sng"/>
              <a:t>××</a:t>
            </a:r>
            <a:r>
              <a:rPr>
                <a:latin typeface="楷体_GB2312"/>
                <a:ea typeface="楷体_GB2312"/>
                <a:cs typeface="楷体_GB2312"/>
                <a:sym typeface="楷体_GB2312"/>
              </a:rPr>
              <a:t>（品牌）的产品能够为</a:t>
            </a:r>
            <a:r>
              <a:rPr u="sng"/>
              <a:t>××</a:t>
            </a:r>
            <a:r>
              <a:rPr>
                <a:latin typeface="楷体_GB2312"/>
                <a:ea typeface="楷体_GB2312"/>
                <a:cs typeface="楷体_GB2312"/>
                <a:sym typeface="楷体_GB2312"/>
              </a:rPr>
              <a:t>（</a:t>
            </a:r>
            <a:r>
              <a:rPr>
                <a:solidFill>
                  <a:srgbClr val="FF0000"/>
                </a:solidFill>
                <a:latin typeface="楷体_GB2312"/>
                <a:ea typeface="楷体_GB2312"/>
                <a:cs typeface="楷体_GB2312"/>
                <a:sym typeface="楷体_GB2312"/>
              </a:rPr>
              <a:t>目标顾客</a:t>
            </a:r>
            <a:r>
              <a:rPr>
                <a:latin typeface="楷体_GB2312"/>
                <a:ea typeface="楷体_GB2312"/>
                <a:cs typeface="楷体_GB2312"/>
                <a:sym typeface="楷体_GB2312"/>
              </a:rPr>
              <a:t>）带来</a:t>
            </a:r>
            <a:r>
              <a:rPr u="sng"/>
              <a:t>××</a:t>
            </a:r>
            <a:r>
              <a:rPr>
                <a:latin typeface="楷体_GB2312"/>
                <a:ea typeface="楷体_GB2312"/>
                <a:cs typeface="楷体_GB2312"/>
                <a:sym typeface="楷体_GB2312"/>
              </a:rPr>
              <a:t>（</a:t>
            </a:r>
            <a:r>
              <a:rPr>
                <a:solidFill>
                  <a:srgbClr val="FF0000"/>
                </a:solidFill>
                <a:latin typeface="楷体_GB2312"/>
                <a:ea typeface="楷体_GB2312"/>
                <a:cs typeface="楷体_GB2312"/>
                <a:sym typeface="楷体_GB2312"/>
              </a:rPr>
              <a:t>独特价值</a:t>
            </a:r>
            <a:r>
              <a:rPr>
                <a:latin typeface="楷体_GB2312"/>
                <a:ea typeface="楷体_GB2312"/>
                <a:cs typeface="楷体_GB2312"/>
                <a:sym typeface="楷体_GB2312"/>
              </a:rPr>
              <a:t>），这种价值是</a:t>
            </a:r>
            <a:r>
              <a:rPr u="sng"/>
              <a:t>××</a:t>
            </a:r>
            <a:r>
              <a:rPr>
                <a:latin typeface="楷体_GB2312"/>
                <a:ea typeface="楷体_GB2312"/>
                <a:cs typeface="楷体_GB2312"/>
                <a:sym typeface="楷体_GB2312"/>
              </a:rPr>
              <a:t>（</a:t>
            </a:r>
            <a:r>
              <a:rPr>
                <a:solidFill>
                  <a:srgbClr val="FF0000"/>
                </a:solidFill>
                <a:latin typeface="楷体_GB2312"/>
                <a:ea typeface="楷体_GB2312"/>
                <a:cs typeface="楷体_GB2312"/>
                <a:sym typeface="楷体_GB2312"/>
              </a:rPr>
              <a:t>竞争品牌</a:t>
            </a:r>
            <a:r>
              <a:rPr>
                <a:latin typeface="楷体_GB2312"/>
                <a:ea typeface="楷体_GB2312"/>
                <a:cs typeface="楷体_GB2312"/>
                <a:sym typeface="楷体_GB2312"/>
              </a:rPr>
              <a:t>）所不具备的，因为它含有</a:t>
            </a:r>
            <a:r>
              <a:rPr u="sng"/>
              <a:t>××</a:t>
            </a:r>
            <a:r>
              <a:rPr>
                <a:latin typeface="楷体_GB2312"/>
                <a:ea typeface="楷体_GB2312"/>
                <a:cs typeface="楷体_GB2312"/>
                <a:sym typeface="楷体_GB2312"/>
              </a:rPr>
              <a:t>（</a:t>
            </a:r>
            <a:r>
              <a:rPr>
                <a:solidFill>
                  <a:srgbClr val="FF0000"/>
                </a:solidFill>
                <a:latin typeface="楷体_GB2312"/>
                <a:ea typeface="楷体_GB2312"/>
                <a:cs typeface="楷体_GB2312"/>
                <a:sym typeface="楷体_GB2312"/>
              </a:rPr>
              <a:t>支持点</a:t>
            </a:r>
            <a:r>
              <a:rPr>
                <a:latin typeface="楷体_GB2312"/>
                <a:ea typeface="楷体_GB2312"/>
                <a:cs typeface="楷体_GB2312"/>
                <a:sym typeface="楷体_GB2312"/>
              </a:rPr>
              <a:t>）。</a:t>
            </a:r>
          </a:p>
        </p:txBody>
      </p:sp>
    </p:spTree>
  </p:cSld>
  <p:clrMapOvr>
    <a:masterClrMapping/>
  </p:clrMapOvr>
  <p:transitio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255" name=""/>
        <p:cNvGrpSpPr/>
        <p:nvPr/>
      </p:nvGrpSpPr>
      <p:grpSpPr>
        <a:xfrm>
          <a:off x="0" y="0"/>
          <a:ext cx="0" cy="0"/>
          <a:chOff x="0" y="0"/>
          <a:chExt cx="0" cy="0"/>
        </a:xfrm>
      </p:grpSpPr>
      <p:sp>
        <p:nvSpPr>
          <p:cNvPr id="1048803" name="AutoShape 2"/>
          <p:cNvSpPr/>
          <p:nvPr/>
        </p:nvSpPr>
        <p:spPr>
          <a:xfrm>
            <a:off x="3124200" y="1828800"/>
            <a:ext cx="2590801" cy="4114801"/>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10800"/>
                </a:lnTo>
                <a:lnTo>
                  <a:pt x="10800" y="21600"/>
                </a:lnTo>
                <a:close/>
              </a:path>
            </a:pathLst>
          </a:custGeom>
          <a:solidFill>
            <a:schemeClr val="accent1"/>
          </a:solidFill>
          <a:ln>
            <a:solidFill>
              <a:srgbClr val="000000"/>
            </a:solidFill>
            <a:miter/>
          </a:ln>
        </p:spPr>
        <p:txBody>
          <a:bodyPr anchor="ctr" lIns="45719" rIns="45719"/>
          <a:p>
            <a:pPr>
              <a:defRPr>
                <a:latin typeface="Arial"/>
                <a:ea typeface="Arial"/>
                <a:cs typeface="Arial"/>
                <a:sym typeface="Arial"/>
              </a:defRPr>
            </a:pPr>
          </a:p>
        </p:txBody>
      </p:sp>
      <p:sp>
        <p:nvSpPr>
          <p:cNvPr id="1048804" name="Text Box 3"/>
          <p:cNvSpPr/>
          <p:nvPr/>
        </p:nvSpPr>
        <p:spPr>
          <a:xfrm>
            <a:off x="990600" y="2514600"/>
            <a:ext cx="2212975" cy="447040"/>
          </a:xfrm>
          <a:prstGeom prst="rect"/>
          <a:ln w="12700">
            <a:miter lim="400000"/>
          </a:ln>
        </p:spPr>
        <p:txBody>
          <a:bodyPr lIns="45719" rIns="45719">
            <a:spAutoFit/>
          </a:bodyPr>
          <a:lstStyle>
            <a:lvl1pPr algn="r">
              <a:spcBef>
                <a:spcPts val="1400"/>
              </a:spcBef>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产品角度</a:t>
            </a:r>
          </a:p>
        </p:txBody>
      </p:sp>
      <p:sp>
        <p:nvSpPr>
          <p:cNvPr id="1048805" name="Text Box 4"/>
          <p:cNvSpPr/>
          <p:nvPr/>
        </p:nvSpPr>
        <p:spPr>
          <a:xfrm>
            <a:off x="990600" y="4648200"/>
            <a:ext cx="2286000" cy="447040"/>
          </a:xfrm>
          <a:prstGeom prst="rect"/>
          <a:ln w="12700">
            <a:miter lim="400000"/>
          </a:ln>
        </p:spPr>
        <p:txBody>
          <a:bodyPr lIns="45719" rIns="45719">
            <a:spAutoFit/>
          </a:bodyPr>
          <a:lstStyle>
            <a:lvl1pPr algn="r">
              <a:spcBef>
                <a:spcPts val="1400"/>
              </a:spcBef>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竞争者角度</a:t>
            </a:r>
          </a:p>
        </p:txBody>
      </p:sp>
      <p:sp>
        <p:nvSpPr>
          <p:cNvPr id="1048806" name="Text Box 5"/>
          <p:cNvSpPr/>
          <p:nvPr/>
        </p:nvSpPr>
        <p:spPr>
          <a:xfrm>
            <a:off x="5562600" y="2514600"/>
            <a:ext cx="2667000" cy="447040"/>
          </a:xfrm>
          <a:prstGeom prst="rect"/>
          <a:ln w="12700">
            <a:miter lim="400000"/>
          </a:ln>
        </p:spPr>
        <p:txBody>
          <a:bodyPr lIns="45719" rIns="45719">
            <a:spAutoFit/>
          </a:bodyPr>
          <a:lstStyle>
            <a:lvl1pPr>
              <a:spcBef>
                <a:spcPts val="1400"/>
              </a:spcBef>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目标消费者角度</a:t>
            </a:r>
          </a:p>
        </p:txBody>
      </p:sp>
      <p:sp>
        <p:nvSpPr>
          <p:cNvPr id="1048807" name="Text Box 6"/>
          <p:cNvSpPr/>
          <p:nvPr/>
        </p:nvSpPr>
        <p:spPr>
          <a:xfrm>
            <a:off x="5486400" y="4648200"/>
            <a:ext cx="2514600" cy="447040"/>
          </a:xfrm>
          <a:prstGeom prst="rect"/>
          <a:ln w="12700">
            <a:miter lim="400000"/>
          </a:ln>
        </p:spPr>
        <p:txBody>
          <a:bodyPr lIns="45719" rIns="45719">
            <a:spAutoFit/>
          </a:bodyPr>
          <a:p>
            <a:pPr>
              <a:spcBef>
                <a:spcPts val="1400"/>
              </a:spcBef>
              <a:defRPr sz="2400">
                <a:latin typeface="Times New Roman"/>
                <a:ea typeface="Times New Roman"/>
                <a:cs typeface="Times New Roman"/>
                <a:sym typeface="Times New Roman"/>
              </a:defRPr>
            </a:pPr>
            <a:r>
              <a:t> </a:t>
            </a:r>
            <a:r>
              <a:rPr>
                <a:latin typeface="宋体"/>
                <a:ea typeface="宋体"/>
                <a:cs typeface="宋体"/>
                <a:sym typeface="宋体"/>
              </a:rPr>
              <a:t>品牌识别角度</a:t>
            </a:r>
          </a:p>
        </p:txBody>
      </p:sp>
      <p:sp>
        <p:nvSpPr>
          <p:cNvPr id="1048808" name="Rectangle 7"/>
          <p:cNvSpPr/>
          <p:nvPr>
            <p:ph type="title" idx="4294967295"/>
          </p:nvPr>
        </p:nvSpPr>
        <p:spPr>
          <a:xfrm>
            <a:off x="673100" y="538162"/>
            <a:ext cx="7391400" cy="755651"/>
          </a:xfrm>
          <a:prstGeom prst="rect"/>
        </p:spPr>
        <p:txBody>
          <a:bodyPr/>
          <a:lstStyle>
            <a:lvl1pPr>
              <a:defRPr sz="3400">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品牌定位的四个角度</a:t>
            </a:r>
          </a:p>
        </p:txBody>
      </p:sp>
    </p:spTree>
  </p:cSld>
  <p:clrMapOvr>
    <a:masterClrMapping/>
  </p:clrMapOvr>
  <p:transitio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256" name=""/>
        <p:cNvGrpSpPr/>
        <p:nvPr/>
      </p:nvGrpSpPr>
      <p:grpSpPr>
        <a:xfrm>
          <a:off x="0" y="0"/>
          <a:ext cx="0" cy="0"/>
          <a:chOff x="0" y="0"/>
          <a:chExt cx="0" cy="0"/>
        </a:xfrm>
      </p:grpSpPr>
      <p:sp>
        <p:nvSpPr>
          <p:cNvPr id="104880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产品角度的定位</a:t>
            </a:r>
          </a:p>
        </p:txBody>
      </p:sp>
      <p:sp>
        <p:nvSpPr>
          <p:cNvPr id="1048810" name="Rectangle 3"/>
          <p:cNvSpPr/>
          <p:nvPr>
            <p:ph type="body" idx="1"/>
          </p:nvPr>
        </p:nvSpPr>
        <p:spPr>
          <a:xfrm>
            <a:off x="468312" y="1557337"/>
            <a:ext cx="8229601" cy="4568826"/>
          </a:xfrm>
          <a:prstGeom prst="rect"/>
        </p:spPr>
        <p:txBody>
          <a:bodyPr/>
          <a:p>
            <a:pPr indent="-533400" marL="533400">
              <a:lnSpc>
                <a:spcPct val="90000"/>
              </a:lnSpc>
            </a:pPr>
            <a:r>
              <a:rPr>
                <a:latin typeface="宋体"/>
                <a:ea typeface="宋体"/>
                <a:cs typeface="宋体"/>
                <a:sym typeface="宋体"/>
              </a:rPr>
              <a:t>产品属性定位</a:t>
            </a:r>
            <a:endParaRPr>
              <a:latin typeface="宋体"/>
              <a:ea typeface="宋体"/>
              <a:cs typeface="宋体"/>
              <a:sym typeface="宋体"/>
            </a:endParaRPr>
          </a:p>
          <a:p>
            <a:pPr indent="-533400" marL="533400">
              <a:lnSpc>
                <a:spcPct val="90000"/>
              </a:lnSpc>
            </a:pPr>
            <a:r>
              <a:rPr>
                <a:latin typeface="宋体"/>
                <a:ea typeface="宋体"/>
                <a:cs typeface="宋体"/>
                <a:sym typeface="宋体"/>
              </a:rPr>
              <a:t>产品利益定位</a:t>
            </a:r>
            <a:endParaRPr>
              <a:latin typeface="宋体"/>
              <a:ea typeface="宋体"/>
              <a:cs typeface="宋体"/>
              <a:sym typeface="宋体"/>
            </a:endParaRPr>
          </a:p>
          <a:p>
            <a:pPr indent="-533400" marL="533400">
              <a:lnSpc>
                <a:spcPct val="90000"/>
              </a:lnSpc>
            </a:pPr>
            <a:r>
              <a:rPr>
                <a:latin typeface="宋体"/>
                <a:ea typeface="宋体"/>
                <a:cs typeface="宋体"/>
                <a:sym typeface="宋体"/>
              </a:rPr>
              <a:t>产品类别定位</a:t>
            </a:r>
            <a:endParaRPr>
              <a:latin typeface="宋体"/>
              <a:ea typeface="宋体"/>
              <a:cs typeface="宋体"/>
              <a:sym typeface="宋体"/>
            </a:endParaRPr>
          </a:p>
          <a:p>
            <a:pPr indent="-533400" marL="533400">
              <a:lnSpc>
                <a:spcPct val="90000"/>
              </a:lnSpc>
            </a:pPr>
            <a:r>
              <a:rPr>
                <a:latin typeface="宋体"/>
                <a:ea typeface="宋体"/>
                <a:cs typeface="宋体"/>
                <a:sym typeface="宋体"/>
              </a:rPr>
              <a:t>产品价格定位</a:t>
            </a:r>
          </a:p>
        </p:txBody>
      </p:sp>
      <p:pic>
        <p:nvPicPr>
          <p:cNvPr id="2097178" name="Picture 4" descr="Picture 4"/>
          <p:cNvPicPr>
            <a:picLocks noChangeAspect="1"/>
          </p:cNvPicPr>
          <p:nvPr/>
        </p:nvPicPr>
        <p:blipFill>
          <a:blip xmlns:r="http://schemas.openxmlformats.org/officeDocument/2006/relationships" r:embed="rId1"/>
          <a:stretch>
            <a:fillRect/>
          </a:stretch>
        </p:blipFill>
        <p:spPr>
          <a:xfrm>
            <a:off x="4859337" y="1989138"/>
            <a:ext cx="3070226" cy="4248151"/>
          </a:xfrm>
          <a:prstGeom prst="rect"/>
          <a:ln w="12700">
            <a:miter lim="400000"/>
          </a:ln>
        </p:spPr>
      </p:pic>
    </p:spTree>
  </p:cSld>
  <p:clrMapOvr>
    <a:masterClrMapping/>
  </p:clrMapOvr>
  <p:transition spd="med" advClick="1"/>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257" name=""/>
        <p:cNvGrpSpPr/>
        <p:nvPr/>
      </p:nvGrpSpPr>
      <p:grpSpPr>
        <a:xfrm>
          <a:off x="0" y="0"/>
          <a:ext cx="0" cy="0"/>
          <a:chOff x="0" y="0"/>
          <a:chExt cx="0" cy="0"/>
        </a:xfrm>
      </p:grpSpPr>
      <p:sp>
        <p:nvSpPr>
          <p:cNvPr id="1048811" name="Rectangle 2"/>
          <p:cNvSpPr/>
          <p:nvPr>
            <p:ph type="title"/>
          </p:nvPr>
        </p:nvSpPr>
        <p:spPr>
          <a:prstGeom prst="rect"/>
        </p:spPr>
        <p:txBody>
          <a:bodyPr/>
          <a:lstStyle>
            <a:lvl1pPr indent="-762000" marL="762000">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目标消费者角度的定位</a:t>
            </a:r>
          </a:p>
        </p:txBody>
      </p:sp>
      <p:sp>
        <p:nvSpPr>
          <p:cNvPr id="1048812" name="Rectangle 3"/>
          <p:cNvSpPr/>
          <p:nvPr>
            <p:ph type="body" idx="1"/>
          </p:nvPr>
        </p:nvSpPr>
        <p:spPr>
          <a:xfrm>
            <a:off x="457200" y="1600200"/>
            <a:ext cx="8229600" cy="4525963"/>
          </a:xfrm>
          <a:prstGeom prst="rect"/>
        </p:spPr>
        <p:txBody>
          <a:bodyPr/>
          <a:p>
            <a:pPr indent="-533400" marL="533400">
              <a:lnSpc>
                <a:spcPct val="80000"/>
              </a:lnSpc>
            </a:pPr>
            <a:r>
              <a:rPr>
                <a:latin typeface="宋体"/>
                <a:ea typeface="宋体"/>
                <a:cs typeface="宋体"/>
                <a:sym typeface="宋体"/>
              </a:rPr>
              <a:t>消费群体定位</a:t>
            </a:r>
            <a:endParaRPr>
              <a:latin typeface="宋体"/>
              <a:ea typeface="宋体"/>
              <a:cs typeface="宋体"/>
              <a:sym typeface="宋体"/>
            </a:endParaRPr>
          </a:p>
          <a:p>
            <a:pPr indent="-533400" marL="533400">
              <a:lnSpc>
                <a:spcPct val="80000"/>
              </a:lnSpc>
            </a:pPr>
            <a:r>
              <a:rPr>
                <a:latin typeface="宋体"/>
                <a:ea typeface="宋体"/>
                <a:cs typeface="宋体"/>
                <a:sym typeface="宋体"/>
              </a:rPr>
              <a:t>生活方式定位</a:t>
            </a:r>
            <a:endParaRPr sz="3300"/>
          </a:p>
          <a:p>
            <a:pPr indent="-533400" marL="533400">
              <a:lnSpc>
                <a:spcPct val="80000"/>
              </a:lnSpc>
            </a:pPr>
            <a:r>
              <a:rPr>
                <a:latin typeface="宋体"/>
                <a:ea typeface="宋体"/>
                <a:cs typeface="宋体"/>
                <a:sym typeface="宋体"/>
              </a:rPr>
              <a:t>使用场合或时间定位</a:t>
            </a:r>
            <a:endParaRPr>
              <a:latin typeface="宋体"/>
              <a:ea typeface="宋体"/>
              <a:cs typeface="宋体"/>
              <a:sym typeface="宋体"/>
            </a:endParaRPr>
          </a:p>
          <a:p>
            <a:pPr indent="-533400" marL="533400">
              <a:lnSpc>
                <a:spcPct val="80000"/>
              </a:lnSpc>
            </a:pPr>
            <a:r>
              <a:rPr>
                <a:latin typeface="宋体"/>
                <a:ea typeface="宋体"/>
                <a:cs typeface="宋体"/>
                <a:sym typeface="宋体"/>
              </a:rPr>
              <a:t>购买目的定位</a:t>
            </a:r>
          </a:p>
        </p:txBody>
      </p:sp>
      <p:pic>
        <p:nvPicPr>
          <p:cNvPr id="2097179" name="Picture 4" descr="Picture 4"/>
          <p:cNvPicPr>
            <a:picLocks noChangeAspect="1"/>
          </p:cNvPicPr>
          <p:nvPr/>
        </p:nvPicPr>
        <p:blipFill>
          <a:blip xmlns:r="http://schemas.openxmlformats.org/officeDocument/2006/relationships" r:embed="rId1"/>
          <a:stretch>
            <a:fillRect/>
          </a:stretch>
        </p:blipFill>
        <p:spPr>
          <a:xfrm>
            <a:off x="4572000" y="3357562"/>
            <a:ext cx="3887788" cy="2917826"/>
          </a:xfrm>
          <a:prstGeom prst="rect"/>
          <a:ln w="12700">
            <a:miter lim="400000"/>
          </a:ln>
        </p:spPr>
      </p:pic>
    </p:spTree>
  </p:cSld>
  <p:clrMapOvr>
    <a:masterClrMapping/>
  </p:clrMapOvr>
  <p:transition spd="med" advClick="1"/>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258" name=""/>
        <p:cNvGrpSpPr/>
        <p:nvPr/>
      </p:nvGrpSpPr>
      <p:grpSpPr>
        <a:xfrm>
          <a:off x="0" y="0"/>
          <a:ext cx="0" cy="0"/>
          <a:chOff x="0" y="0"/>
          <a:chExt cx="0" cy="0"/>
        </a:xfrm>
      </p:grpSpPr>
      <p:sp>
        <p:nvSpPr>
          <p:cNvPr id="104881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竞争者角度的定位</a:t>
            </a:r>
          </a:p>
        </p:txBody>
      </p:sp>
      <p:sp>
        <p:nvSpPr>
          <p:cNvPr id="1048814" name="Rectangle 3"/>
          <p:cNvSpPr/>
          <p:nvPr>
            <p:ph type="body" idx="1"/>
          </p:nvPr>
        </p:nvSpPr>
        <p:spPr>
          <a:xfrm>
            <a:off x="457200" y="1484312"/>
            <a:ext cx="8229600" cy="4641851"/>
          </a:xfrm>
          <a:prstGeom prst="rect"/>
        </p:spPr>
        <p:txBody>
          <a:bodyPr/>
          <a:p>
            <a:pPr indent="-533400" marL="533400">
              <a:lnSpc>
                <a:spcPct val="80000"/>
              </a:lnSpc>
            </a:pPr>
            <a:r>
              <a:rPr>
                <a:latin typeface="宋体"/>
                <a:ea typeface="宋体"/>
                <a:cs typeface="宋体"/>
                <a:sym typeface="宋体"/>
              </a:rPr>
              <a:t>首席定位</a:t>
            </a:r>
            <a:endParaRPr>
              <a:latin typeface="宋体"/>
              <a:ea typeface="宋体"/>
              <a:cs typeface="宋体"/>
              <a:sym typeface="宋体"/>
            </a:endParaRPr>
          </a:p>
          <a:p>
            <a:pPr indent="-533400" marL="533400">
              <a:lnSpc>
                <a:spcPct val="80000"/>
              </a:lnSpc>
            </a:pPr>
            <a:r>
              <a:rPr>
                <a:latin typeface="宋体"/>
                <a:ea typeface="宋体"/>
                <a:cs typeface="宋体"/>
                <a:sym typeface="宋体"/>
              </a:rPr>
              <a:t>关联比附定位</a:t>
            </a:r>
            <a:endParaRPr>
              <a:latin typeface="宋体"/>
              <a:ea typeface="宋体"/>
              <a:cs typeface="宋体"/>
              <a:sym typeface="宋体"/>
            </a:endParaRPr>
          </a:p>
          <a:p>
            <a:pPr indent="-457200" lvl="1" marL="914400">
              <a:lnSpc>
                <a:spcPct val="80000"/>
              </a:lnSpc>
              <a:spcBef>
                <a:spcPts val="600"/>
              </a:spcBef>
              <a:defRPr sz="2800"/>
            </a:pPr>
            <a:r>
              <a:rPr>
                <a:latin typeface="宋体"/>
                <a:ea typeface="宋体"/>
                <a:cs typeface="宋体"/>
                <a:sym typeface="宋体"/>
              </a:rPr>
              <a:t>同业</a:t>
            </a:r>
          </a:p>
          <a:p>
            <a:pPr indent="-457200" lvl="1" marL="914400">
              <a:lnSpc>
                <a:spcPct val="80000"/>
              </a:lnSpc>
              <a:spcBef>
                <a:spcPts val="600"/>
              </a:spcBef>
              <a:defRPr sz="2800"/>
            </a:pPr>
            <a:r>
              <a:rPr>
                <a:latin typeface="宋体"/>
                <a:ea typeface="宋体"/>
                <a:cs typeface="宋体"/>
                <a:sym typeface="宋体"/>
              </a:rPr>
              <a:t>跨业</a:t>
            </a:r>
          </a:p>
          <a:p>
            <a:pPr indent="-533400" marL="533400">
              <a:lnSpc>
                <a:spcPct val="80000"/>
              </a:lnSpc>
            </a:pPr>
            <a:r>
              <a:rPr>
                <a:latin typeface="宋体"/>
                <a:ea typeface="宋体"/>
                <a:cs typeface="宋体"/>
                <a:sym typeface="宋体"/>
              </a:rPr>
              <a:t>俱乐部定位</a:t>
            </a:r>
            <a:endParaRPr sz="3300"/>
          </a:p>
          <a:p>
            <a:pPr indent="-533400" marL="533400">
              <a:lnSpc>
                <a:spcPct val="80000"/>
              </a:lnSpc>
            </a:pPr>
            <a:r>
              <a:rPr>
                <a:latin typeface="宋体"/>
                <a:ea typeface="宋体"/>
                <a:cs typeface="宋体"/>
                <a:sym typeface="宋体"/>
              </a:rPr>
              <a:t>进攻或防御式定位</a:t>
            </a:r>
            <a:endParaRPr>
              <a:latin typeface="宋体"/>
              <a:ea typeface="宋体"/>
              <a:cs typeface="宋体"/>
              <a:sym typeface="宋体"/>
            </a:endParaRPr>
          </a:p>
          <a:p>
            <a:pPr indent="-457200" lvl="1" marL="914400">
              <a:lnSpc>
                <a:spcPct val="80000"/>
              </a:lnSpc>
              <a:spcBef>
                <a:spcPts val="600"/>
              </a:spcBef>
              <a:defRPr sz="2800"/>
            </a:pPr>
            <a:r>
              <a:rPr>
                <a:latin typeface="宋体"/>
                <a:ea typeface="宋体"/>
                <a:cs typeface="宋体"/>
                <a:sym typeface="宋体"/>
              </a:rPr>
              <a:t>进攻式 </a:t>
            </a:r>
          </a:p>
          <a:p>
            <a:pPr indent="-457200" lvl="1" marL="914400">
              <a:lnSpc>
                <a:spcPct val="80000"/>
              </a:lnSpc>
              <a:spcBef>
                <a:spcPts val="600"/>
              </a:spcBef>
              <a:defRPr sz="2800"/>
            </a:pPr>
            <a:r>
              <a:rPr>
                <a:latin typeface="宋体"/>
                <a:ea typeface="宋体"/>
                <a:cs typeface="宋体"/>
                <a:sym typeface="宋体"/>
              </a:rPr>
              <a:t>防御式</a:t>
            </a:r>
          </a:p>
        </p:txBody>
      </p:sp>
      <p:pic>
        <p:nvPicPr>
          <p:cNvPr id="2097180" name="Picture 4" descr="Picture 4"/>
          <p:cNvPicPr>
            <a:picLocks noChangeAspect="1"/>
          </p:cNvPicPr>
          <p:nvPr/>
        </p:nvPicPr>
        <p:blipFill>
          <a:blip xmlns:r="http://schemas.openxmlformats.org/officeDocument/2006/relationships" r:embed="rId1"/>
          <a:stretch>
            <a:fillRect/>
          </a:stretch>
        </p:blipFill>
        <p:spPr>
          <a:xfrm>
            <a:off x="4932362" y="4005262"/>
            <a:ext cx="3313113" cy="1011238"/>
          </a:xfrm>
          <a:prstGeom prst="rect"/>
          <a:ln w="12700">
            <a:miter lim="400000"/>
          </a:ln>
        </p:spPr>
      </p:pic>
    </p:spTree>
  </p:cSld>
  <p:clrMapOvr>
    <a:masterClrMapping/>
  </p:clrMapOvr>
  <p:transition spd="med" advClick="1"/>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259" name=""/>
        <p:cNvGrpSpPr/>
        <p:nvPr/>
      </p:nvGrpSpPr>
      <p:grpSpPr>
        <a:xfrm>
          <a:off x="0" y="0"/>
          <a:ext cx="0" cy="0"/>
          <a:chOff x="0" y="0"/>
          <a:chExt cx="0" cy="0"/>
        </a:xfrm>
      </p:grpSpPr>
      <p:sp>
        <p:nvSpPr>
          <p:cNvPr id="104881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品牌识别角度的定位</a:t>
            </a:r>
          </a:p>
        </p:txBody>
      </p:sp>
      <p:sp>
        <p:nvSpPr>
          <p:cNvPr id="1048816" name="Rectangle 3"/>
          <p:cNvSpPr/>
          <p:nvPr>
            <p:ph type="body" idx="1"/>
          </p:nvPr>
        </p:nvSpPr>
        <p:spPr>
          <a:xfrm>
            <a:off x="457200" y="1600200"/>
            <a:ext cx="8229600" cy="4525963"/>
          </a:xfrm>
          <a:prstGeom prst="rect"/>
        </p:spPr>
        <p:txBody>
          <a:bodyPr/>
          <a:p>
            <a:pPr>
              <a:lnSpc>
                <a:spcPct val="90000"/>
              </a:lnSpc>
            </a:pPr>
            <a:r>
              <a:rPr>
                <a:latin typeface="宋体"/>
                <a:ea typeface="宋体"/>
                <a:cs typeface="宋体"/>
                <a:sym typeface="宋体"/>
              </a:rPr>
              <a:t>品牌个性定位 </a:t>
            </a:r>
            <a:endParaRPr sz="2900"/>
          </a:p>
          <a:p>
            <a:pPr>
              <a:lnSpc>
                <a:spcPct val="90000"/>
              </a:lnSpc>
            </a:pPr>
            <a:r>
              <a:rPr>
                <a:latin typeface="宋体"/>
                <a:ea typeface="宋体"/>
                <a:cs typeface="宋体"/>
                <a:sym typeface="宋体"/>
              </a:rPr>
              <a:t>品牌文化定位 </a:t>
            </a:r>
            <a:endParaRPr>
              <a:latin typeface="宋体"/>
              <a:ea typeface="宋体"/>
              <a:cs typeface="宋体"/>
              <a:sym typeface="宋体"/>
            </a:endParaRPr>
          </a:p>
          <a:p>
            <a:pPr indent="-285750" lvl="1" marL="742950">
              <a:lnSpc>
                <a:spcPct val="90000"/>
              </a:lnSpc>
              <a:spcBef>
                <a:spcPts val="500"/>
              </a:spcBef>
              <a:defRPr sz="2400"/>
            </a:pPr>
            <a:r>
              <a:rPr>
                <a:latin typeface="宋体"/>
                <a:ea typeface="宋体"/>
                <a:cs typeface="宋体"/>
                <a:sym typeface="宋体"/>
              </a:rPr>
              <a:t>地域文化</a:t>
            </a:r>
          </a:p>
          <a:p>
            <a:pPr indent="-285750" lvl="1" marL="742950">
              <a:lnSpc>
                <a:spcPct val="90000"/>
              </a:lnSpc>
              <a:spcBef>
                <a:spcPts val="500"/>
              </a:spcBef>
              <a:defRPr sz="2400"/>
            </a:pPr>
            <a:r>
              <a:rPr>
                <a:latin typeface="宋体"/>
                <a:ea typeface="宋体"/>
                <a:cs typeface="宋体"/>
                <a:sym typeface="宋体"/>
              </a:rPr>
              <a:t>人生哲理</a:t>
            </a:r>
          </a:p>
          <a:p>
            <a:pPr indent="-285750" lvl="1" marL="742950">
              <a:lnSpc>
                <a:spcPct val="90000"/>
              </a:lnSpc>
              <a:spcBef>
                <a:spcPts val="500"/>
              </a:spcBef>
              <a:defRPr sz="2400"/>
            </a:pPr>
            <a:r>
              <a:rPr>
                <a:latin typeface="宋体"/>
                <a:ea typeface="宋体"/>
                <a:cs typeface="宋体"/>
                <a:sym typeface="宋体"/>
              </a:rPr>
              <a:t>民俗文化</a:t>
            </a:r>
          </a:p>
          <a:p>
            <a:pPr indent="-285750" lvl="1" marL="742950">
              <a:lnSpc>
                <a:spcPct val="90000"/>
              </a:lnSpc>
              <a:spcBef>
                <a:spcPts val="500"/>
              </a:spcBef>
              <a:defRPr sz="2400"/>
            </a:pPr>
            <a:r>
              <a:rPr>
                <a:latin typeface="宋体"/>
                <a:ea typeface="宋体"/>
                <a:cs typeface="宋体"/>
                <a:sym typeface="宋体"/>
              </a:rPr>
              <a:t>深厚历史</a:t>
            </a:r>
          </a:p>
          <a:p>
            <a:pPr>
              <a:lnSpc>
                <a:spcPct val="90000"/>
              </a:lnSpc>
            </a:pPr>
            <a:r>
              <a:rPr>
                <a:latin typeface="宋体"/>
                <a:ea typeface="宋体"/>
                <a:cs typeface="宋体"/>
                <a:sym typeface="宋体"/>
              </a:rPr>
              <a:t>品牌关系定位 </a:t>
            </a:r>
          </a:p>
        </p:txBody>
      </p:sp>
      <p:pic>
        <p:nvPicPr>
          <p:cNvPr id="2097181" name="Picture 4" descr="Picture 4"/>
          <p:cNvPicPr>
            <a:picLocks noChangeAspect="1"/>
          </p:cNvPicPr>
          <p:nvPr/>
        </p:nvPicPr>
        <p:blipFill>
          <a:blip xmlns:r="http://schemas.openxmlformats.org/officeDocument/2006/relationships" r:embed="rId1"/>
          <a:stretch>
            <a:fillRect/>
          </a:stretch>
        </p:blipFill>
        <p:spPr>
          <a:xfrm>
            <a:off x="4572000" y="2133600"/>
            <a:ext cx="3071814" cy="4175125"/>
          </a:xfrm>
          <a:prstGeom prst="rect"/>
          <a:ln w="12700">
            <a:miter lim="400000"/>
          </a:ln>
        </p:spPr>
      </p:pic>
    </p:spTree>
  </p:cSld>
  <p:clrMapOvr>
    <a:masterClrMapping/>
  </p:clrMapOvr>
  <p:transition spd="med" advClick="1"/>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260" name=""/>
        <p:cNvGrpSpPr/>
        <p:nvPr/>
      </p:nvGrpSpPr>
      <p:grpSpPr>
        <a:xfrm>
          <a:off x="0" y="0"/>
          <a:ext cx="0" cy="0"/>
          <a:chOff x="0" y="0"/>
          <a:chExt cx="0" cy="0"/>
        </a:xfrm>
      </p:grpSpPr>
      <p:sp>
        <p:nvSpPr>
          <p:cNvPr id="1048817"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品牌重定位的内涵 </a:t>
            </a:r>
          </a:p>
        </p:txBody>
      </p:sp>
      <p:sp>
        <p:nvSpPr>
          <p:cNvPr id="1048818" name="Rectangle 3"/>
          <p:cNvSpPr/>
          <p:nvPr>
            <p:ph type="body" idx="1"/>
          </p:nvPr>
        </p:nvSpPr>
        <p:spPr>
          <a:xfrm>
            <a:off x="457200" y="1600200"/>
            <a:ext cx="8229600" cy="4525963"/>
          </a:xfrm>
          <a:prstGeom prst="rect"/>
        </p:spPr>
        <p:txBody>
          <a:bodyPr/>
          <a:p>
            <a:pPr>
              <a:lnSpc>
                <a:spcPct val="90000"/>
              </a:lnSpc>
            </a:pPr>
            <a:r>
              <a:rPr>
                <a:latin typeface="宋体"/>
                <a:ea typeface="宋体"/>
                <a:cs typeface="宋体"/>
                <a:sym typeface="宋体"/>
              </a:rPr>
              <a:t>一种是竞争品牌重定位，即改变竞争品牌在消费者心智中原有的定位</a:t>
            </a:r>
            <a:endParaRPr>
              <a:latin typeface="宋体"/>
              <a:ea typeface="宋体"/>
              <a:cs typeface="宋体"/>
              <a:sym typeface="宋体"/>
            </a:endParaRPr>
          </a:p>
          <a:p>
            <a:pPr>
              <a:lnSpc>
                <a:spcPct val="90000"/>
              </a:lnSpc>
            </a:pPr>
            <a:r>
              <a:rPr>
                <a:latin typeface="宋体"/>
                <a:ea typeface="宋体"/>
                <a:cs typeface="宋体"/>
                <a:sym typeface="宋体"/>
              </a:rPr>
              <a:t>一种是本品牌重定位，即改变本品牌在消费者心智中原有的定位。 </a:t>
            </a:r>
          </a:p>
        </p:txBody>
      </p:sp>
    </p:spTree>
  </p:cSld>
  <p:clrMapOvr>
    <a:masterClrMapping/>
  </p:clrMapOvr>
  <p:transition spd="med" advClick="1"/>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261" name=""/>
        <p:cNvGrpSpPr/>
        <p:nvPr/>
      </p:nvGrpSpPr>
      <p:grpSpPr>
        <a:xfrm>
          <a:off x="0" y="0"/>
          <a:ext cx="0" cy="0"/>
          <a:chOff x="0" y="0"/>
          <a:chExt cx="0" cy="0"/>
        </a:xfrm>
      </p:grpSpPr>
      <p:sp>
        <p:nvSpPr>
          <p:cNvPr id="104881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品牌重定位时机 </a:t>
            </a:r>
          </a:p>
        </p:txBody>
      </p:sp>
      <p:sp>
        <p:nvSpPr>
          <p:cNvPr id="1048820" name="Rectangle 3"/>
          <p:cNvSpPr/>
          <p:nvPr>
            <p:ph type="body" idx="1"/>
          </p:nvPr>
        </p:nvSpPr>
        <p:spPr>
          <a:xfrm>
            <a:off x="457200" y="1600200"/>
            <a:ext cx="8229600" cy="4525963"/>
          </a:xfrm>
          <a:prstGeom prst="rect"/>
        </p:spPr>
        <p:txBody>
          <a:bodyPr/>
          <a:p>
            <a:pPr indent="-448055" marL="448055">
              <a:spcBef>
                <a:spcPts val="600"/>
              </a:spcBef>
              <a:buFontTx/>
              <a:buAutoNum type="arabicPeriod" startAt="1"/>
              <a:defRPr sz="2688"/>
            </a:pPr>
            <a:r>
              <a:rPr>
                <a:latin typeface="宋体"/>
                <a:ea typeface="宋体"/>
                <a:cs typeface="宋体"/>
                <a:sym typeface="宋体"/>
              </a:rPr>
              <a:t>原有定位老化</a:t>
            </a:r>
            <a:endParaRPr>
              <a:latin typeface="宋体"/>
              <a:ea typeface="宋体"/>
              <a:cs typeface="宋体"/>
              <a:sym typeface="宋体"/>
            </a:endParaRPr>
          </a:p>
          <a:p>
            <a:pPr indent="-448055" marL="448055">
              <a:spcBef>
                <a:spcPts val="600"/>
              </a:spcBef>
              <a:buFontTx/>
              <a:buAutoNum type="arabicPeriod" startAt="1"/>
              <a:defRPr sz="2688"/>
            </a:pPr>
            <a:r>
              <a:rPr>
                <a:latin typeface="宋体"/>
                <a:ea typeface="宋体"/>
                <a:cs typeface="宋体"/>
                <a:sym typeface="宋体"/>
              </a:rPr>
              <a:t>原有定位错误</a:t>
            </a:r>
            <a:endParaRPr>
              <a:latin typeface="宋体"/>
              <a:ea typeface="宋体"/>
              <a:cs typeface="宋体"/>
              <a:sym typeface="宋体"/>
            </a:endParaRPr>
          </a:p>
          <a:p>
            <a:pPr indent="-448055" marL="448055">
              <a:spcBef>
                <a:spcPts val="600"/>
              </a:spcBef>
              <a:buFontTx/>
              <a:buAutoNum type="arabicPeriod" startAt="1"/>
              <a:defRPr sz="2688"/>
            </a:pPr>
            <a:r>
              <a:rPr>
                <a:latin typeface="宋体"/>
                <a:ea typeface="宋体"/>
                <a:cs typeface="宋体"/>
                <a:sym typeface="宋体"/>
              </a:rPr>
              <a:t>原有定位模糊  </a:t>
            </a:r>
            <a:endParaRPr>
              <a:latin typeface="宋体"/>
              <a:ea typeface="宋体"/>
              <a:cs typeface="宋体"/>
              <a:sym typeface="宋体"/>
            </a:endParaRPr>
          </a:p>
          <a:p>
            <a:pPr indent="-448055" marL="448055">
              <a:spcBef>
                <a:spcPts val="600"/>
              </a:spcBef>
              <a:buFontTx/>
              <a:buAutoNum type="arabicPeriod" startAt="1"/>
              <a:defRPr sz="2688"/>
            </a:pPr>
            <a:r>
              <a:rPr>
                <a:latin typeface="宋体"/>
                <a:ea typeface="宋体"/>
                <a:cs typeface="宋体"/>
                <a:sym typeface="宋体"/>
              </a:rPr>
              <a:t>原有定位过窄 </a:t>
            </a:r>
            <a:endParaRPr>
              <a:latin typeface="宋体"/>
              <a:ea typeface="宋体"/>
              <a:cs typeface="宋体"/>
              <a:sym typeface="宋体"/>
            </a:endParaRPr>
          </a:p>
          <a:p>
            <a:pPr indent="-448055" marL="448055">
              <a:spcBef>
                <a:spcPts val="600"/>
              </a:spcBef>
              <a:buFontTx/>
              <a:buAutoNum type="arabicPeriod" startAt="1"/>
              <a:defRPr sz="2688"/>
            </a:pPr>
            <a:r>
              <a:rPr>
                <a:latin typeface="宋体"/>
                <a:ea typeface="宋体"/>
                <a:cs typeface="宋体"/>
                <a:sym typeface="宋体"/>
              </a:rPr>
              <a:t>竞争品牌模仿</a:t>
            </a:r>
            <a:endParaRPr>
              <a:latin typeface="宋体"/>
              <a:ea typeface="宋体"/>
              <a:cs typeface="宋体"/>
              <a:sym typeface="宋体"/>
            </a:endParaRPr>
          </a:p>
          <a:p>
            <a:pPr indent="-448055" marL="448055">
              <a:spcBef>
                <a:spcPts val="600"/>
              </a:spcBef>
              <a:buFontTx/>
              <a:buAutoNum type="arabicPeriod" startAt="1"/>
              <a:defRPr sz="2688"/>
            </a:pPr>
            <a:r>
              <a:rPr>
                <a:latin typeface="宋体"/>
                <a:ea typeface="宋体"/>
                <a:cs typeface="宋体"/>
                <a:sym typeface="宋体"/>
              </a:rPr>
              <a:t>原有定位遭遇变故</a:t>
            </a:r>
            <a:endParaRPr>
              <a:latin typeface="宋体"/>
              <a:ea typeface="宋体"/>
              <a:cs typeface="宋体"/>
              <a:sym typeface="宋体"/>
            </a:endParaRPr>
          </a:p>
          <a:p>
            <a:pPr indent="-448055" marL="448055">
              <a:spcBef>
                <a:spcPts val="600"/>
              </a:spcBef>
              <a:buFontTx/>
              <a:buAutoNum type="arabicPeriod" startAt="1"/>
              <a:defRPr sz="2688"/>
            </a:pPr>
            <a:r>
              <a:rPr>
                <a:latin typeface="宋体"/>
                <a:ea typeface="宋体"/>
                <a:cs typeface="宋体"/>
                <a:sym typeface="宋体"/>
              </a:rPr>
              <a:t>品牌战略转移</a:t>
            </a:r>
            <a:endParaRPr>
              <a:latin typeface="宋体"/>
              <a:ea typeface="宋体"/>
              <a:cs typeface="宋体"/>
              <a:sym typeface="宋体"/>
            </a:endParaRPr>
          </a:p>
          <a:p>
            <a:pPr indent="-448055" marL="448055">
              <a:spcBef>
                <a:spcPts val="600"/>
              </a:spcBef>
              <a:buFontTx/>
              <a:buAutoNum type="arabicPeriod" startAt="1"/>
              <a:defRPr sz="2688"/>
            </a:pPr>
            <a:r>
              <a:rPr>
                <a:latin typeface="宋体"/>
                <a:ea typeface="宋体"/>
                <a:cs typeface="宋体"/>
                <a:sym typeface="宋体"/>
              </a:rPr>
              <a:t>发现了一个更有价值的定位</a:t>
            </a:r>
          </a:p>
        </p:txBody>
      </p:sp>
    </p:spTree>
  </p:cSld>
  <p:clrMapOvr>
    <a:masterClrMapping/>
  </p:clrMapOvr>
  <p:transition spd="med" advClick="1"/>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262" name=""/>
        <p:cNvGrpSpPr/>
        <p:nvPr/>
      </p:nvGrpSpPr>
      <p:grpSpPr>
        <a:xfrm>
          <a:off x="0" y="0"/>
          <a:ext cx="0" cy="0"/>
          <a:chOff x="0" y="0"/>
          <a:chExt cx="0" cy="0"/>
        </a:xfrm>
      </p:grpSpPr>
      <p:sp>
        <p:nvSpPr>
          <p:cNvPr id="1048821" name="Rectangle 2"/>
          <p:cNvSpPr/>
          <p:nvPr>
            <p:ph type="title"/>
          </p:nvPr>
        </p:nvSpPr>
        <p:spPr>
          <a:prstGeom prst="rect"/>
        </p:spPr>
        <p:txBody>
          <a:bodyPr/>
          <a:p>
            <a:r>
              <a:t>2</a:t>
            </a:r>
            <a:r>
              <a:rPr>
                <a:latin typeface="宋体"/>
                <a:ea typeface="宋体"/>
                <a:cs typeface="宋体"/>
                <a:sym typeface="宋体"/>
              </a:rPr>
              <a:t>、品牌体验的定义</a:t>
            </a:r>
          </a:p>
        </p:txBody>
      </p:sp>
      <p:sp>
        <p:nvSpPr>
          <p:cNvPr id="1048822" name="Rectangle 3"/>
          <p:cNvSpPr/>
          <p:nvPr>
            <p:ph type="body" idx="1"/>
          </p:nvPr>
        </p:nvSpPr>
        <p:spPr>
          <a:xfrm>
            <a:off x="457200" y="1600200"/>
            <a:ext cx="8229600" cy="4525963"/>
          </a:xfrm>
          <a:prstGeom prst="rect"/>
        </p:spPr>
        <p:txBody>
          <a:bodyPr/>
          <a:p>
            <a:r>
              <a:rPr>
                <a:latin typeface="宋体"/>
                <a:ea typeface="宋体"/>
                <a:cs typeface="宋体"/>
                <a:sym typeface="宋体"/>
              </a:rPr>
              <a:t>所谓体验，是指企业以服务为舞台，以商品为道具，以消费者为中心，创造能够使消费者参与、值得消费者回味的活动。</a:t>
            </a:r>
            <a:endParaRPr>
              <a:latin typeface="宋体"/>
              <a:ea typeface="宋体"/>
              <a:cs typeface="宋体"/>
              <a:sym typeface="宋体"/>
            </a:endParaRPr>
          </a:p>
          <a:p>
            <a:r>
              <a:rPr>
                <a:latin typeface="宋体"/>
                <a:ea typeface="宋体"/>
                <a:cs typeface="宋体"/>
                <a:sym typeface="宋体"/>
              </a:rPr>
              <a:t>它的实现方式是设计一个事件，让每个人以个性化的方式参与其中。 </a:t>
            </a:r>
          </a:p>
        </p:txBody>
      </p:sp>
    </p:spTree>
  </p:cSld>
  <p:clrMapOvr>
    <a:masterClrMapping/>
  </p:clrMapOvr>
  <p:transition spd="med" advClick="1"/>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263" name=""/>
        <p:cNvGrpSpPr/>
        <p:nvPr/>
      </p:nvGrpSpPr>
      <p:grpSpPr>
        <a:xfrm>
          <a:off x="0" y="0"/>
          <a:ext cx="0" cy="0"/>
          <a:chOff x="0" y="0"/>
          <a:chExt cx="0" cy="0"/>
        </a:xfrm>
      </p:grpSpPr>
      <p:sp>
        <p:nvSpPr>
          <p:cNvPr id="1048823" name="Rectangle 2"/>
          <p:cNvSpPr/>
          <p:nvPr>
            <p:ph type="title"/>
          </p:nvPr>
        </p:nvSpPr>
        <p:spPr>
          <a:xfrm>
            <a:off x="466725" y="0"/>
            <a:ext cx="8229600" cy="1143000"/>
          </a:xfrm>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体验营销与品牌体验的定义</a:t>
            </a:r>
          </a:p>
        </p:txBody>
      </p:sp>
      <p:sp>
        <p:nvSpPr>
          <p:cNvPr id="1048824" name="Rectangle 3"/>
          <p:cNvSpPr/>
          <p:nvPr>
            <p:ph type="body" idx="1"/>
          </p:nvPr>
        </p:nvSpPr>
        <p:spPr>
          <a:xfrm>
            <a:off x="322262" y="1268412"/>
            <a:ext cx="8821739" cy="4525964"/>
          </a:xfrm>
          <a:prstGeom prst="rect"/>
        </p:spPr>
        <p:txBody>
          <a:bodyPr/>
          <a:p>
            <a:pPr indent="-270890" marL="270890">
              <a:lnSpc>
                <a:spcPct val="90000"/>
              </a:lnSpc>
              <a:spcBef>
                <a:spcPts val="600"/>
              </a:spcBef>
              <a:defRPr sz="2528"/>
            </a:pPr>
            <a:r>
              <a:rPr>
                <a:latin typeface="宋体"/>
                <a:ea typeface="宋体"/>
                <a:cs typeface="宋体"/>
                <a:sym typeface="宋体"/>
              </a:rPr>
              <a:t>体验营销</a:t>
            </a:r>
            <a:endParaRPr>
              <a:latin typeface="宋体"/>
              <a:ea typeface="宋体"/>
              <a:cs typeface="宋体"/>
              <a:sym typeface="宋体"/>
            </a:endParaRPr>
          </a:p>
          <a:p>
            <a:pPr indent="-225742" lvl="1" marL="586930">
              <a:lnSpc>
                <a:spcPct val="90000"/>
              </a:lnSpc>
              <a:spcBef>
                <a:spcPts val="500"/>
              </a:spcBef>
              <a:defRPr sz="2212"/>
            </a:pPr>
            <a:r>
              <a:rPr>
                <a:latin typeface="宋体"/>
                <a:ea typeface="宋体"/>
                <a:cs typeface="宋体"/>
                <a:sym typeface="宋体"/>
              </a:rPr>
              <a:t>体验营销是站在消费者的感官（</a:t>
            </a:r>
            <a:r>
              <a:t>Sense</a:t>
            </a:r>
            <a:r>
              <a:rPr>
                <a:latin typeface="宋体"/>
                <a:ea typeface="宋体"/>
                <a:cs typeface="宋体"/>
                <a:sym typeface="宋体"/>
              </a:rPr>
              <a:t>）、情感（</a:t>
            </a:r>
            <a:r>
              <a:t>Feel</a:t>
            </a:r>
            <a:r>
              <a:rPr>
                <a:latin typeface="宋体"/>
                <a:ea typeface="宋体"/>
                <a:cs typeface="宋体"/>
                <a:sym typeface="宋体"/>
              </a:rPr>
              <a:t>）、思考（</a:t>
            </a:r>
            <a:r>
              <a:t>Think</a:t>
            </a:r>
            <a:r>
              <a:rPr>
                <a:latin typeface="宋体"/>
                <a:ea typeface="宋体"/>
                <a:cs typeface="宋体"/>
                <a:sym typeface="宋体"/>
              </a:rPr>
              <a:t>）、行动（</a:t>
            </a:r>
            <a:r>
              <a:t>Act</a:t>
            </a:r>
            <a:r>
              <a:rPr>
                <a:latin typeface="宋体"/>
                <a:ea typeface="宋体"/>
                <a:cs typeface="宋体"/>
                <a:sym typeface="宋体"/>
              </a:rPr>
              <a:t>）、关联（</a:t>
            </a:r>
            <a:r>
              <a:t>Relate</a:t>
            </a:r>
            <a:r>
              <a:rPr>
                <a:latin typeface="宋体"/>
                <a:ea typeface="宋体"/>
                <a:cs typeface="宋体"/>
                <a:sym typeface="宋体"/>
              </a:rPr>
              <a:t>）五个方面，重新定义、设计营销的思考方式。 </a:t>
            </a:r>
          </a:p>
          <a:p>
            <a:pPr indent="-270890" marL="270890">
              <a:lnSpc>
                <a:spcPct val="90000"/>
              </a:lnSpc>
              <a:spcBef>
                <a:spcPts val="600"/>
              </a:spcBef>
              <a:defRPr sz="2528"/>
            </a:pPr>
            <a:r>
              <a:rPr>
                <a:latin typeface="宋体"/>
                <a:ea typeface="宋体"/>
                <a:cs typeface="宋体"/>
                <a:sym typeface="宋体"/>
              </a:rPr>
              <a:t>品牌体验</a:t>
            </a:r>
            <a:endParaRPr>
              <a:latin typeface="宋体"/>
              <a:ea typeface="宋体"/>
              <a:cs typeface="宋体"/>
              <a:sym typeface="宋体"/>
            </a:endParaRPr>
          </a:p>
          <a:p>
            <a:pPr indent="-225742" lvl="1" marL="586930">
              <a:lnSpc>
                <a:spcPct val="90000"/>
              </a:lnSpc>
              <a:spcBef>
                <a:spcPts val="500"/>
              </a:spcBef>
              <a:defRPr sz="2212"/>
            </a:pPr>
            <a:r>
              <a:rPr>
                <a:latin typeface="宋体"/>
                <a:ea typeface="宋体"/>
                <a:cs typeface="宋体"/>
                <a:sym typeface="宋体"/>
              </a:rPr>
              <a:t>所谓品牌体验，是指消费者在与品牌接触的全过程中，品牌带给消费者感官刺激和精神享受，最后在消费者心灵留下难以磨灭的印记。</a:t>
            </a:r>
          </a:p>
          <a:p>
            <a:pPr indent="-225742" lvl="1" marL="586930">
              <a:lnSpc>
                <a:spcPct val="90000"/>
              </a:lnSpc>
              <a:spcBef>
                <a:spcPts val="500"/>
              </a:spcBef>
              <a:defRPr sz="2212"/>
            </a:pPr>
            <a:r>
              <a:rPr>
                <a:latin typeface="宋体"/>
                <a:ea typeface="宋体"/>
                <a:cs typeface="宋体"/>
                <a:sym typeface="宋体"/>
              </a:rPr>
              <a:t>这个定义有三个要点：（</a:t>
            </a:r>
            <a:r>
              <a:t>1</a:t>
            </a:r>
            <a:r>
              <a:rPr>
                <a:latin typeface="宋体"/>
                <a:ea typeface="宋体"/>
                <a:cs typeface="宋体"/>
                <a:sym typeface="宋体"/>
              </a:rPr>
              <a:t>）品牌体验的平台是消费者与品牌的接触过程；（</a:t>
            </a:r>
            <a:r>
              <a:t>2</a:t>
            </a:r>
            <a:r>
              <a:rPr>
                <a:latin typeface="宋体"/>
                <a:ea typeface="宋体"/>
                <a:cs typeface="宋体"/>
                <a:sym typeface="宋体"/>
              </a:rPr>
              <a:t>）品牌体验的基础是品牌带给消费者的感官刺激和精神享受；（</a:t>
            </a:r>
            <a:r>
              <a:t>3</a:t>
            </a:r>
            <a:r>
              <a:rPr>
                <a:latin typeface="宋体"/>
                <a:ea typeface="宋体"/>
                <a:cs typeface="宋体"/>
                <a:sym typeface="宋体"/>
              </a:rPr>
              <a:t>）品牌体验的结果是消费者心灵的印记。</a:t>
            </a:r>
          </a:p>
        </p:txBody>
      </p:sp>
    </p:spTree>
  </p:cSld>
  <p:clrMapOvr>
    <a:masterClrMapping/>
  </p:clrMapOvr>
  <p:transition spd="med" advClick="1"/>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264" name=""/>
        <p:cNvGrpSpPr/>
        <p:nvPr/>
      </p:nvGrpSpPr>
      <p:grpSpPr>
        <a:xfrm>
          <a:off x="0" y="0"/>
          <a:ext cx="0" cy="0"/>
          <a:chOff x="0" y="0"/>
          <a:chExt cx="0" cy="0"/>
        </a:xfrm>
      </p:grpSpPr>
      <p:sp>
        <p:nvSpPr>
          <p:cNvPr id="1048825" name="Rectangle 2"/>
          <p:cNvSpPr/>
          <p:nvPr>
            <p:ph type="title"/>
          </p:nvPr>
        </p:nvSpPr>
        <p:spPr>
          <a:xfrm>
            <a:off x="393700" y="187325"/>
            <a:ext cx="8229600" cy="1143000"/>
          </a:xfrm>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体验与品牌体验的分类</a:t>
            </a:r>
          </a:p>
        </p:txBody>
      </p:sp>
      <p:sp>
        <p:nvSpPr>
          <p:cNvPr id="1048826" name="Rectangle 3"/>
          <p:cNvSpPr/>
          <p:nvPr>
            <p:ph type="body" idx="1"/>
          </p:nvPr>
        </p:nvSpPr>
        <p:spPr>
          <a:xfrm>
            <a:off x="457200" y="1600200"/>
            <a:ext cx="8229600" cy="4525963"/>
          </a:xfrm>
          <a:prstGeom prst="rect"/>
        </p:spPr>
        <p:txBody>
          <a:bodyPr/>
          <a:p>
            <a:pPr>
              <a:spcBef>
                <a:spcPts val="500"/>
              </a:spcBef>
              <a:defRPr sz="2200"/>
            </a:pPr>
            <a:r>
              <a:t>Pine Ⅱ &amp; Gilmore</a:t>
            </a:r>
            <a:r>
              <a:rPr>
                <a:latin typeface="宋体"/>
                <a:ea typeface="宋体"/>
                <a:cs typeface="宋体"/>
                <a:sym typeface="宋体"/>
              </a:rPr>
              <a:t>（</a:t>
            </a:r>
            <a:r>
              <a:t>1999</a:t>
            </a:r>
            <a:r>
              <a:rPr>
                <a:latin typeface="宋体"/>
                <a:ea typeface="宋体"/>
                <a:cs typeface="宋体"/>
                <a:sym typeface="宋体"/>
              </a:rPr>
              <a:t>）依据</a:t>
            </a:r>
            <a:r>
              <a:t>“</a:t>
            </a:r>
            <a:r>
              <a:rPr>
                <a:latin typeface="宋体"/>
                <a:ea typeface="宋体"/>
                <a:cs typeface="宋体"/>
                <a:sym typeface="宋体"/>
              </a:rPr>
              <a:t>顾客参与程度</a:t>
            </a:r>
            <a:r>
              <a:t>”</a:t>
            </a:r>
            <a:r>
              <a:rPr>
                <a:latin typeface="宋体"/>
                <a:ea typeface="宋体"/>
                <a:cs typeface="宋体"/>
                <a:sym typeface="宋体"/>
              </a:rPr>
              <a:t>与</a:t>
            </a:r>
            <a:r>
              <a:t>“</a:t>
            </a:r>
            <a:r>
              <a:rPr>
                <a:latin typeface="宋体"/>
                <a:ea typeface="宋体"/>
                <a:cs typeface="宋体"/>
                <a:sym typeface="宋体"/>
              </a:rPr>
              <a:t>环境的影响程度</a:t>
            </a:r>
            <a:r>
              <a:t>”</a:t>
            </a:r>
            <a:r>
              <a:rPr>
                <a:latin typeface="宋体"/>
                <a:ea typeface="宋体"/>
                <a:cs typeface="宋体"/>
                <a:sym typeface="宋体"/>
              </a:rPr>
              <a:t>将体验划分为娱乐、教育、审美、逃避现实四种类型</a:t>
            </a:r>
          </a:p>
          <a:p>
            <a:pPr>
              <a:spcBef>
                <a:spcPts val="500"/>
              </a:spcBef>
              <a:defRPr sz="2200"/>
            </a:pPr>
            <a:r>
              <a:t>Schmitt</a:t>
            </a:r>
            <a:r>
              <a:rPr>
                <a:latin typeface="宋体"/>
                <a:ea typeface="宋体"/>
                <a:cs typeface="宋体"/>
                <a:sym typeface="宋体"/>
              </a:rPr>
              <a:t>（</a:t>
            </a:r>
            <a:r>
              <a:t>1999</a:t>
            </a:r>
            <a:r>
              <a:rPr>
                <a:latin typeface="宋体"/>
                <a:ea typeface="宋体"/>
                <a:cs typeface="宋体"/>
                <a:sym typeface="宋体"/>
              </a:rPr>
              <a:t>）将消费者体验形式视为战略体验模组（</a:t>
            </a:r>
            <a:r>
              <a:t>strategic experiential modules</a:t>
            </a:r>
            <a:r>
              <a:rPr>
                <a:latin typeface="宋体"/>
                <a:ea typeface="宋体"/>
                <a:cs typeface="宋体"/>
                <a:sym typeface="宋体"/>
              </a:rPr>
              <a:t>，</a:t>
            </a:r>
            <a:r>
              <a:t>SEMs</a:t>
            </a:r>
            <a:r>
              <a:rPr>
                <a:latin typeface="宋体"/>
                <a:ea typeface="宋体"/>
                <a:cs typeface="宋体"/>
                <a:sym typeface="宋体"/>
              </a:rPr>
              <a:t>）包含感官（</a:t>
            </a:r>
            <a:r>
              <a:t>sense</a:t>
            </a:r>
            <a:r>
              <a:rPr>
                <a:latin typeface="宋体"/>
                <a:ea typeface="宋体"/>
                <a:cs typeface="宋体"/>
                <a:sym typeface="宋体"/>
              </a:rPr>
              <a:t>）、情感（</a:t>
            </a:r>
            <a:r>
              <a:t>feel</a:t>
            </a:r>
            <a:r>
              <a:rPr>
                <a:latin typeface="宋体"/>
                <a:ea typeface="宋体"/>
                <a:cs typeface="宋体"/>
                <a:sym typeface="宋体"/>
              </a:rPr>
              <a:t>）、思考（</a:t>
            </a:r>
            <a:r>
              <a:t>think</a:t>
            </a:r>
            <a:r>
              <a:rPr>
                <a:latin typeface="宋体"/>
                <a:ea typeface="宋体"/>
                <a:cs typeface="宋体"/>
                <a:sym typeface="宋体"/>
              </a:rPr>
              <a:t>）、行动（</a:t>
            </a:r>
            <a:r>
              <a:t>action</a:t>
            </a:r>
            <a:r>
              <a:rPr>
                <a:latin typeface="宋体"/>
                <a:ea typeface="宋体"/>
                <a:cs typeface="宋体"/>
                <a:sym typeface="宋体"/>
              </a:rPr>
              <a:t>）与关联（</a:t>
            </a:r>
            <a:r>
              <a:t>related</a:t>
            </a:r>
            <a:r>
              <a:rPr>
                <a:latin typeface="宋体"/>
                <a:ea typeface="宋体"/>
                <a:cs typeface="宋体"/>
                <a:sym typeface="宋体"/>
              </a:rPr>
              <a:t>）五个方面。</a:t>
            </a:r>
          </a:p>
          <a:p>
            <a:pPr>
              <a:spcBef>
                <a:spcPts val="500"/>
              </a:spcBef>
              <a:defRPr sz="2200"/>
            </a:pPr>
            <a:r>
              <a:t>Schmitt</a:t>
            </a:r>
            <a:r>
              <a:rPr>
                <a:latin typeface="宋体"/>
                <a:ea typeface="宋体"/>
                <a:cs typeface="宋体"/>
                <a:sym typeface="宋体"/>
              </a:rPr>
              <a:t>（</a:t>
            </a:r>
            <a:r>
              <a:t>1999</a:t>
            </a:r>
            <a:r>
              <a:rPr>
                <a:latin typeface="宋体"/>
                <a:ea typeface="宋体"/>
                <a:cs typeface="宋体"/>
                <a:sym typeface="宋体"/>
              </a:rPr>
              <a:t>）：一种是消费者在其心理和生理上独自的体验，即个人体验，例如：感官（</a:t>
            </a:r>
            <a:r>
              <a:t>Sense</a:t>
            </a:r>
            <a:r>
              <a:rPr>
                <a:latin typeface="宋体"/>
                <a:ea typeface="宋体"/>
                <a:cs typeface="宋体"/>
                <a:sym typeface="宋体"/>
              </a:rPr>
              <a:t>）、情感（</a:t>
            </a:r>
            <a:r>
              <a:t>Feel</a:t>
            </a:r>
            <a:r>
              <a:rPr>
                <a:latin typeface="宋体"/>
                <a:ea typeface="宋体"/>
                <a:cs typeface="宋体"/>
                <a:sym typeface="宋体"/>
              </a:rPr>
              <a:t>）、思考（</a:t>
            </a:r>
            <a:r>
              <a:t>Think</a:t>
            </a:r>
            <a:r>
              <a:rPr>
                <a:latin typeface="宋体"/>
                <a:ea typeface="宋体"/>
                <a:cs typeface="宋体"/>
                <a:sym typeface="宋体"/>
              </a:rPr>
              <a:t>）；另一种是必须有相关群体的互动才会产生的体验，即共享体验，例如：行动（</a:t>
            </a:r>
            <a:r>
              <a:t>Act</a:t>
            </a:r>
            <a:r>
              <a:rPr>
                <a:latin typeface="宋体"/>
                <a:ea typeface="宋体"/>
                <a:cs typeface="宋体"/>
                <a:sym typeface="宋体"/>
              </a:rPr>
              <a:t>）、关联（</a:t>
            </a:r>
            <a:r>
              <a:t>Relate</a:t>
            </a:r>
            <a:r>
              <a:rPr>
                <a:latin typeface="宋体"/>
                <a:ea typeface="宋体"/>
                <a:cs typeface="宋体"/>
                <a:sym typeface="宋体"/>
              </a:rPr>
              <a:t>）。</a:t>
            </a:r>
          </a:p>
        </p:txBody>
      </p:sp>
    </p:spTree>
  </p:cSld>
  <p:clrMapOvr>
    <a:masterClrMapping/>
  </p:clrMapOvr>
  <p:transition spd="med" advClick="1"/>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265" name=""/>
        <p:cNvGrpSpPr/>
        <p:nvPr/>
      </p:nvGrpSpPr>
      <p:grpSpPr>
        <a:xfrm>
          <a:off x="0" y="0"/>
          <a:ext cx="0" cy="0"/>
          <a:chOff x="0" y="0"/>
          <a:chExt cx="0" cy="0"/>
        </a:xfrm>
      </p:grpSpPr>
      <p:sp>
        <p:nvSpPr>
          <p:cNvPr id="1048827"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娱乐、教育、审美、逃避</a:t>
            </a:r>
          </a:p>
        </p:txBody>
      </p:sp>
      <p:pic>
        <p:nvPicPr>
          <p:cNvPr id="2097182" name="Picture 6" descr="Picture 6"/>
          <p:cNvPicPr>
            <a:picLocks noChangeAspect="1"/>
          </p:cNvPicPr>
          <p:nvPr/>
        </p:nvPicPr>
        <p:blipFill>
          <a:blip xmlns:r="http://schemas.openxmlformats.org/officeDocument/2006/relationships" r:embed="rId1"/>
          <a:srcRect l="25690" t="27417" r="22332" b="29104"/>
          <a:stretch>
            <a:fillRect/>
          </a:stretch>
        </p:blipFill>
        <p:spPr>
          <a:xfrm>
            <a:off x="827088" y="1700213"/>
            <a:ext cx="7488237" cy="3914776"/>
          </a:xfrm>
          <a:prstGeom prst="rect"/>
          <a:ln w="12700">
            <a:miter lim="400000"/>
          </a:ln>
        </p:spPr>
      </p:pic>
    </p:spTree>
  </p:cSld>
  <p:clrMapOvr>
    <a:masterClrMapping/>
  </p:clrMapOvr>
  <p:transition spd="med" advClick="1"/>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268" name=""/>
        <p:cNvGrpSpPr/>
        <p:nvPr/>
      </p:nvGrpSpPr>
      <p:grpSpPr>
        <a:xfrm>
          <a:off x="0" y="0"/>
          <a:ext cx="0" cy="0"/>
          <a:chOff x="0" y="0"/>
          <a:chExt cx="0" cy="0"/>
        </a:xfrm>
      </p:grpSpPr>
      <p:sp>
        <p:nvSpPr>
          <p:cNvPr id="104883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品牌体验模块</a:t>
            </a:r>
          </a:p>
        </p:txBody>
      </p:sp>
      <p:graphicFrame>
        <p:nvGraphicFramePr>
          <p:cNvPr id="4194307" name="Group 161"/>
          <p:cNvGraphicFramePr>
            <a:graphicFrameLocks/>
          </p:cNvGraphicFramePr>
          <p:nvPr/>
        </p:nvGraphicFramePr>
        <p:xfrm>
          <a:off x="250825" y="1341437"/>
          <a:ext cx="8642350" cy="4935539"/>
        </p:xfrm>
        <a:graphic>
          <a:graphicData uri="http://schemas.openxmlformats.org/drawingml/2006/table">
            <a:tbl>
              <a:tblPr rtl="0" firstRow="0" firstCol="0" lastRow="0" lastCol="0" bandRow="0" bandCol="0">
                <a:tableStyleId>{4C3C2611-4C71-4FC5-86AE-919BDF0F9419}</a:tableStyleId>
              </a:tblPr>
              <a:tblGrid>
                <a:gridCol w="1044575"/>
                <a:gridCol w="6877050"/>
                <a:gridCol w="720725"/>
              </a:tblGrid>
              <a:tr h="334962">
                <a:tc>
                  <a:txBody>
                    <a:bodyPr/>
                    <a:p>
                      <a:pPr algn="l" indent="-342900" marL="342900">
                        <a:defRPr sz="1800"/>
                      </a:pPr>
                      <a:r>
                        <a:rPr sz="1600">
                          <a:latin typeface="Times New Roman"/>
                          <a:ea typeface="Times New Roman"/>
                          <a:cs typeface="Times New Roman"/>
                          <a:sym typeface="Times New Roman"/>
                        </a:rPr>
                        <a:t>体验类型</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800"/>
                      </a:pPr>
                      <a:r>
                        <a:rPr sz="1600">
                          <a:latin typeface="Times New Roman"/>
                          <a:ea typeface="Times New Roman"/>
                          <a:cs typeface="Times New Roman"/>
                          <a:sym typeface="Times New Roman"/>
                        </a:rPr>
                        <a:t>诉求目标与方式</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800"/>
                      </a:pPr>
                      <a:r>
                        <a:rPr sz="1600">
                          <a:latin typeface="Times New Roman"/>
                          <a:ea typeface="Times New Roman"/>
                          <a:cs typeface="Times New Roman"/>
                          <a:sym typeface="Times New Roman"/>
                        </a:rPr>
                        <a:t>案例</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822325">
                <a:tc>
                  <a:txBody>
                    <a:bodyPr/>
                    <a:p>
                      <a:pPr algn="l" indent="-342900" marL="342900">
                        <a:defRPr sz="1600">
                          <a:latin typeface="Times New Roman"/>
                          <a:ea typeface="Times New Roman"/>
                          <a:cs typeface="Times New Roman"/>
                          <a:sym typeface="Times New Roman"/>
                        </a:defRPr>
                      </a:pPr>
                      <a:r>
                        <a:t>感官</a:t>
                      </a:r>
                    </a:p>
                    <a:p>
                      <a:pPr algn="l" indent="-342900" marL="342900">
                        <a:defRPr sz="1600">
                          <a:latin typeface="Times New Roman"/>
                          <a:ea typeface="Times New Roman"/>
                          <a:cs typeface="Times New Roman"/>
                          <a:sym typeface="Times New Roman"/>
                        </a:defRPr>
                      </a:pPr>
                      <a:r>
                        <a:t>（</a:t>
                      </a:r>
                      <a:r>
                        <a:t>sense</a:t>
                      </a:r>
                      <a:r>
                        <a:t>）</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感官体验的诉求目标是运用视觉、听觉、嗅觉、味觉与触觉达成刺激的过</a:t>
                      </a:r>
                    </a:p>
                    <a:p>
                      <a:pPr algn="l" indent="-342900" marL="342900">
                        <a:defRPr sz="1600">
                          <a:latin typeface="Times New Roman"/>
                          <a:ea typeface="Times New Roman"/>
                          <a:cs typeface="Times New Roman"/>
                          <a:sym typeface="Times New Roman"/>
                        </a:defRPr>
                      </a:pPr>
                      <a:r>
                        <a:t>程，为顾客提供美学的怡悦、兴奋与满足。如果管理得当，感官体验能够</a:t>
                      </a:r>
                    </a:p>
                    <a:p>
                      <a:pPr algn="l" indent="-342900" marL="342900">
                        <a:defRPr sz="1600">
                          <a:latin typeface="Times New Roman"/>
                          <a:ea typeface="Times New Roman"/>
                          <a:cs typeface="Times New Roman"/>
                          <a:sym typeface="Times New Roman"/>
                        </a:defRPr>
                      </a:pPr>
                      <a:r>
                        <a:t>实现公司与产品的差异化、激励消费者以及为消费者带来价值。</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大众</a:t>
                      </a:r>
                    </a:p>
                    <a:p>
                      <a:pPr algn="l" indent="-342900" marL="342900">
                        <a:defRPr sz="1600">
                          <a:latin typeface="Times New Roman"/>
                          <a:ea typeface="Times New Roman"/>
                          <a:cs typeface="Times New Roman"/>
                          <a:sym typeface="Times New Roman"/>
                        </a:defRPr>
                      </a:pPr>
                      <a:r>
                        <a:t>甲壳</a:t>
                      </a:r>
                    </a:p>
                    <a:p>
                      <a:pPr algn="l" indent="-342900" marL="342900">
                        <a:defRPr sz="1600">
                          <a:latin typeface="Times New Roman"/>
                          <a:ea typeface="Times New Roman"/>
                          <a:cs typeface="Times New Roman"/>
                          <a:sym typeface="Times New Roman"/>
                        </a:defRPr>
                      </a:pPr>
                      <a:r>
                        <a:t>虫</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822325">
                <a:tc>
                  <a:txBody>
                    <a:bodyPr/>
                    <a:p>
                      <a:pPr algn="l" indent="-342900" marL="342900">
                        <a:defRPr sz="1600">
                          <a:latin typeface="Times New Roman"/>
                          <a:ea typeface="Times New Roman"/>
                          <a:cs typeface="Times New Roman"/>
                          <a:sym typeface="Times New Roman"/>
                        </a:defRPr>
                      </a:pPr>
                      <a:r>
                        <a:t>情感</a:t>
                      </a:r>
                    </a:p>
                    <a:p>
                      <a:pPr algn="l" indent="-342900" marL="342900">
                        <a:defRPr sz="1600">
                          <a:latin typeface="Times New Roman"/>
                          <a:ea typeface="Times New Roman"/>
                          <a:cs typeface="Times New Roman"/>
                          <a:sym typeface="Times New Roman"/>
                        </a:defRPr>
                      </a:pPr>
                      <a:r>
                        <a:t>（</a:t>
                      </a:r>
                      <a:r>
                        <a:t>feel</a:t>
                      </a:r>
                      <a:r>
                        <a:t>）</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情感体验诉求顾客内在的情感及情绪，目标是唤起消费者的情感，情感体</a:t>
                      </a:r>
                    </a:p>
                    <a:p>
                      <a:pPr algn="l" indent="-342900" marL="342900">
                        <a:defRPr sz="1600">
                          <a:latin typeface="Times New Roman"/>
                          <a:ea typeface="Times New Roman"/>
                          <a:cs typeface="Times New Roman"/>
                          <a:sym typeface="Times New Roman"/>
                        </a:defRPr>
                      </a:pPr>
                      <a:r>
                        <a:t>验有不同的程度</a:t>
                      </a:r>
                      <a:r>
                        <a:t>――</a:t>
                      </a:r>
                      <a:r>
                        <a:t>由品牌与温和正面的心情连结，到欢乐与骄傲的强烈</a:t>
                      </a:r>
                    </a:p>
                    <a:p>
                      <a:pPr algn="l" indent="-342900" marL="342900">
                        <a:defRPr sz="1600">
                          <a:latin typeface="Times New Roman"/>
                          <a:ea typeface="Times New Roman"/>
                          <a:cs typeface="Times New Roman"/>
                          <a:sym typeface="Times New Roman"/>
                        </a:defRPr>
                      </a:pPr>
                      <a:r>
                        <a:t>情绪，而大部分情感是在消费过程中发生的。</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南方</a:t>
                      </a:r>
                    </a:p>
                    <a:p>
                      <a:pPr algn="l" indent="-342900" marL="342900">
                        <a:defRPr sz="1600">
                          <a:latin typeface="Times New Roman"/>
                          <a:ea typeface="Times New Roman"/>
                          <a:cs typeface="Times New Roman"/>
                          <a:sym typeface="Times New Roman"/>
                        </a:defRPr>
                      </a:pPr>
                      <a:r>
                        <a:t>黑芝</a:t>
                      </a:r>
                    </a:p>
                    <a:p>
                      <a:pPr algn="l" indent="-342900" marL="342900">
                        <a:defRPr sz="1600">
                          <a:latin typeface="Times New Roman"/>
                          <a:ea typeface="Times New Roman"/>
                          <a:cs typeface="Times New Roman"/>
                          <a:sym typeface="Times New Roman"/>
                        </a:defRPr>
                      </a:pPr>
                      <a:r>
                        <a:t>麻糊</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822325">
                <a:tc>
                  <a:txBody>
                    <a:bodyPr/>
                    <a:p>
                      <a:pPr algn="l" indent="-342900" marL="342900">
                        <a:defRPr sz="1600">
                          <a:latin typeface="Times New Roman"/>
                          <a:ea typeface="Times New Roman"/>
                          <a:cs typeface="Times New Roman"/>
                          <a:sym typeface="Times New Roman"/>
                        </a:defRPr>
                      </a:pPr>
                      <a:r>
                        <a:t>思考</a:t>
                      </a:r>
                    </a:p>
                    <a:p>
                      <a:pPr algn="l" indent="-342900" marL="342900">
                        <a:defRPr sz="1600">
                          <a:latin typeface="Times New Roman"/>
                          <a:ea typeface="Times New Roman"/>
                          <a:cs typeface="Times New Roman"/>
                          <a:sym typeface="Times New Roman"/>
                        </a:defRPr>
                      </a:pPr>
                      <a:r>
                        <a:t>（</a:t>
                      </a:r>
                      <a:r>
                        <a:t>think</a:t>
                      </a:r>
                      <a:r>
                        <a:t>）</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思考体验诉求的是智力，目标是用创意的方式使顾客创造认知、与解决问</a:t>
                      </a:r>
                    </a:p>
                    <a:p>
                      <a:pPr algn="l" indent="-342900" marL="342900">
                        <a:defRPr sz="1600">
                          <a:latin typeface="Times New Roman"/>
                          <a:ea typeface="Times New Roman"/>
                          <a:cs typeface="Times New Roman"/>
                          <a:sym typeface="Times New Roman"/>
                        </a:defRPr>
                      </a:pPr>
                      <a:r>
                        <a:t>题的体验。思考诉求经由惊奇、引起兴趣、引起顾客作聚合或发散的思</a:t>
                      </a:r>
                    </a:p>
                    <a:p>
                      <a:pPr algn="l" indent="-342900" marL="342900">
                        <a:defRPr sz="1600">
                          <a:latin typeface="Times New Roman"/>
                          <a:ea typeface="Times New Roman"/>
                          <a:cs typeface="Times New Roman"/>
                          <a:sym typeface="Times New Roman"/>
                        </a:defRPr>
                      </a:pPr>
                      <a:r>
                        <a:t>考。</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绝对</a:t>
                      </a:r>
                    </a:p>
                    <a:p>
                      <a:pPr algn="l" indent="-342900" marL="342900">
                        <a:defRPr sz="1600">
                          <a:latin typeface="Times New Roman"/>
                          <a:ea typeface="Times New Roman"/>
                          <a:cs typeface="Times New Roman"/>
                          <a:sym typeface="Times New Roman"/>
                        </a:defRPr>
                      </a:pPr>
                      <a:r>
                        <a:t>伏特</a:t>
                      </a:r>
                    </a:p>
                    <a:p>
                      <a:pPr algn="l" indent="-342900" marL="342900">
                        <a:defRPr sz="1600">
                          <a:latin typeface="Times New Roman"/>
                          <a:ea typeface="Times New Roman"/>
                          <a:cs typeface="Times New Roman"/>
                          <a:sym typeface="Times New Roman"/>
                        </a:defRPr>
                      </a:pPr>
                      <a:r>
                        <a:t>加</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822325">
                <a:tc>
                  <a:txBody>
                    <a:bodyPr/>
                    <a:p>
                      <a:pPr algn="l" indent="-342900" marL="342900">
                        <a:defRPr sz="1600">
                          <a:latin typeface="Times New Roman"/>
                          <a:ea typeface="Times New Roman"/>
                          <a:cs typeface="Times New Roman"/>
                          <a:sym typeface="Times New Roman"/>
                        </a:defRPr>
                      </a:pPr>
                      <a:r>
                        <a:t>行动</a:t>
                      </a:r>
                    </a:p>
                    <a:p>
                      <a:pPr algn="l" indent="-342900" marL="342900">
                        <a:defRPr sz="1600">
                          <a:latin typeface="Times New Roman"/>
                          <a:ea typeface="Times New Roman"/>
                          <a:cs typeface="Times New Roman"/>
                          <a:sym typeface="Times New Roman"/>
                        </a:defRPr>
                      </a:pPr>
                      <a:r>
                        <a:t>（</a:t>
                      </a:r>
                      <a:r>
                        <a:t>act</a:t>
                      </a:r>
                      <a:r>
                        <a:t>）</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行动体验的目标是影响身体的具体感受、生活形态与互动。互动营销藉由</a:t>
                      </a:r>
                    </a:p>
                    <a:p>
                      <a:pPr algn="l" indent="-342900" marL="342900">
                        <a:defRPr sz="1600">
                          <a:latin typeface="Times New Roman"/>
                          <a:ea typeface="Times New Roman"/>
                          <a:cs typeface="Times New Roman"/>
                          <a:sym typeface="Times New Roman"/>
                        </a:defRPr>
                      </a:pPr>
                      <a:r>
                        <a:t>增加身体体验，指出做事的替代方法、替代的生活形态与互动，并丰富顾</a:t>
                      </a:r>
                    </a:p>
                    <a:p>
                      <a:pPr algn="l" indent="-342900" marL="342900">
                        <a:defRPr sz="1600">
                          <a:latin typeface="Times New Roman"/>
                          <a:ea typeface="Times New Roman"/>
                          <a:cs typeface="Times New Roman"/>
                          <a:sym typeface="Times New Roman"/>
                        </a:defRPr>
                      </a:pPr>
                      <a:r>
                        <a:t>客的方式。</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800"/>
                      </a:pPr>
                      <a:r>
                        <a:rPr sz="1600">
                          <a:latin typeface="Times New Roman"/>
                          <a:ea typeface="Times New Roman"/>
                          <a:cs typeface="Times New Roman"/>
                          <a:sym typeface="Times New Roman"/>
                        </a:rPr>
                        <a:t>李宁</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1311275">
                <a:tc>
                  <a:txBody>
                    <a:bodyPr/>
                    <a:p>
                      <a:pPr algn="l" indent="-342900" marL="342900">
                        <a:defRPr sz="1600">
                          <a:latin typeface="Times New Roman"/>
                          <a:ea typeface="Times New Roman"/>
                          <a:cs typeface="Times New Roman"/>
                          <a:sym typeface="Times New Roman"/>
                        </a:defRPr>
                      </a:pPr>
                      <a:r>
                        <a:t>关联</a:t>
                      </a:r>
                    </a:p>
                    <a:p>
                      <a:pPr algn="l" indent="-342900" marL="342900">
                        <a:defRPr sz="1600">
                          <a:latin typeface="Times New Roman"/>
                          <a:ea typeface="Times New Roman"/>
                          <a:cs typeface="Times New Roman"/>
                          <a:sym typeface="Times New Roman"/>
                        </a:defRPr>
                      </a:pPr>
                      <a:r>
                        <a:t>（</a:t>
                      </a:r>
                      <a:r>
                        <a:t>relate</a:t>
                      </a:r>
                      <a:r>
                        <a:t>）</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关联体验的诉求目标是使得个人与一个品牌中较广的社会与文化环境产生</a:t>
                      </a:r>
                    </a:p>
                    <a:p>
                      <a:pPr algn="l" indent="-342900" marL="342900">
                        <a:defRPr sz="1600">
                          <a:latin typeface="Times New Roman"/>
                          <a:ea typeface="Times New Roman"/>
                          <a:cs typeface="Times New Roman"/>
                          <a:sym typeface="Times New Roman"/>
                        </a:defRPr>
                      </a:pPr>
                      <a:r>
                        <a:t>关联，藉由社会文化意义与消费者互动，产生有利的体验。其范围可从直</a:t>
                      </a:r>
                    </a:p>
                    <a:p>
                      <a:pPr algn="l" indent="-342900" marL="342900">
                        <a:defRPr sz="1600">
                          <a:latin typeface="Times New Roman"/>
                          <a:ea typeface="Times New Roman"/>
                          <a:cs typeface="Times New Roman"/>
                          <a:sym typeface="Times New Roman"/>
                        </a:defRPr>
                      </a:pPr>
                      <a:r>
                        <a:t>截了当的特定团体识别（消费者感觉与其他的使用者相连）到高度复杂的</a:t>
                      </a:r>
                    </a:p>
                    <a:p>
                      <a:pPr algn="l" indent="-342900" marL="342900">
                        <a:defRPr sz="1600">
                          <a:latin typeface="Times New Roman"/>
                          <a:ea typeface="Times New Roman"/>
                          <a:cs typeface="Times New Roman"/>
                          <a:sym typeface="Times New Roman"/>
                        </a:defRPr>
                      </a:pPr>
                      <a:r>
                        <a:t>品牌社群形成（消费者视品牌为社会组织中心，甚至成为营销者的角</a:t>
                      </a:r>
                    </a:p>
                    <a:p>
                      <a:pPr algn="l" indent="-342900" marL="342900">
                        <a:defRPr sz="1600">
                          <a:latin typeface="Times New Roman"/>
                          <a:ea typeface="Times New Roman"/>
                          <a:cs typeface="Times New Roman"/>
                          <a:sym typeface="Times New Roman"/>
                        </a:defRPr>
                      </a:pPr>
                      <a:r>
                        <a:t>色）。</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600">
                          <a:latin typeface="Times New Roman"/>
                          <a:ea typeface="Times New Roman"/>
                          <a:cs typeface="Times New Roman"/>
                          <a:sym typeface="Times New Roman"/>
                        </a:defRPr>
                      </a:pPr>
                      <a:r>
                        <a:t>美体</a:t>
                      </a:r>
                    </a:p>
                    <a:p>
                      <a:pPr algn="l" indent="-342900" marL="342900">
                        <a:defRPr sz="1600">
                          <a:latin typeface="Times New Roman"/>
                          <a:ea typeface="Times New Roman"/>
                          <a:cs typeface="Times New Roman"/>
                          <a:sym typeface="Times New Roman"/>
                        </a:defRPr>
                      </a:pPr>
                      <a:r>
                        <a:t>小铺</a:t>
                      </a:r>
                    </a:p>
                  </a:txBody>
                  <a:tcPr marL="45700" marR="45700" marT="45700" marB="4570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bl>
          </a:graphicData>
        </a:graphic>
      </p:graphicFrame>
    </p:spTree>
  </p:cSld>
  <p:clrMapOvr>
    <a:masterClrMapping/>
  </p:clrMapOvr>
  <p:transition spd="med" advClick="1"/>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269" name=""/>
        <p:cNvGrpSpPr/>
        <p:nvPr/>
      </p:nvGrpSpPr>
      <p:grpSpPr>
        <a:xfrm>
          <a:off x="0" y="0"/>
          <a:ext cx="0" cy="0"/>
          <a:chOff x="0" y="0"/>
          <a:chExt cx="0" cy="0"/>
        </a:xfrm>
      </p:grpSpPr>
      <p:sp>
        <p:nvSpPr>
          <p:cNvPr id="1048831" name="Rectangle 2"/>
          <p:cNvSpPr/>
          <p:nvPr>
            <p:ph type="title"/>
          </p:nvPr>
        </p:nvSpPr>
        <p:spPr>
          <a:prstGeom prst="rect"/>
        </p:spPr>
        <p:txBody>
          <a:bodyPr/>
          <a:p>
            <a:r>
              <a:rPr>
                <a:latin typeface="宋体"/>
                <a:ea typeface="宋体"/>
                <a:cs typeface="宋体"/>
                <a:sym typeface="宋体"/>
              </a:rPr>
              <a:t>主要的体验媒介（</a:t>
            </a:r>
            <a:r>
              <a:t>ExPros</a:t>
            </a:r>
            <a:r>
              <a:rPr>
                <a:latin typeface="宋体"/>
                <a:ea typeface="宋体"/>
                <a:cs typeface="宋体"/>
                <a:sym typeface="宋体"/>
              </a:rPr>
              <a:t>） </a:t>
            </a:r>
          </a:p>
        </p:txBody>
      </p:sp>
      <p:pic>
        <p:nvPicPr>
          <p:cNvPr id="2097183" name="Picture 14" descr="Picture 14"/>
          <p:cNvPicPr>
            <a:picLocks noChangeAspect="1"/>
          </p:cNvPicPr>
          <p:nvPr/>
        </p:nvPicPr>
        <p:blipFill>
          <a:blip xmlns:r="http://schemas.openxmlformats.org/officeDocument/2006/relationships" r:embed="rId1"/>
          <a:srcRect l="22448" t="24562" r="22630" b="28187"/>
          <a:stretch>
            <a:fillRect/>
          </a:stretch>
        </p:blipFill>
        <p:spPr>
          <a:xfrm>
            <a:off x="611188" y="1628775"/>
            <a:ext cx="7848600" cy="4219575"/>
          </a:xfrm>
          <a:prstGeom prst="rect"/>
          <a:ln w="12700">
            <a:miter lim="400000"/>
          </a:ln>
        </p:spPr>
      </p:pic>
    </p:spTree>
  </p:cSld>
  <p:clrMapOvr>
    <a:masterClrMapping/>
  </p:clrMapOvr>
  <p:transition spd="med" advClick="1"/>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270" name=""/>
        <p:cNvGrpSpPr/>
        <p:nvPr/>
      </p:nvGrpSpPr>
      <p:grpSpPr>
        <a:xfrm>
          <a:off x="0" y="0"/>
          <a:ext cx="0" cy="0"/>
          <a:chOff x="0" y="0"/>
          <a:chExt cx="0" cy="0"/>
        </a:xfrm>
      </p:grpSpPr>
      <p:sp>
        <p:nvSpPr>
          <p:cNvPr id="1048832" name="Rectangle 2"/>
          <p:cNvSpPr/>
          <p:nvPr>
            <p:ph type="title"/>
          </p:nvPr>
        </p:nvSpPr>
        <p:spPr>
          <a:prstGeom prst="rect"/>
        </p:spPr>
        <p:txBody>
          <a:bodyPr/>
          <a:p>
            <a:r>
              <a:rPr>
                <a:latin typeface="宋体"/>
                <a:ea typeface="宋体"/>
                <a:cs typeface="宋体"/>
                <a:sym typeface="宋体"/>
              </a:rPr>
              <a:t>体验矩阵（</a:t>
            </a:r>
            <a:r>
              <a:t>Experiential Grid</a:t>
            </a:r>
            <a:r>
              <a:rPr>
                <a:latin typeface="宋体"/>
                <a:ea typeface="宋体"/>
                <a:cs typeface="宋体"/>
                <a:sym typeface="宋体"/>
              </a:rPr>
              <a:t>） </a:t>
            </a:r>
          </a:p>
        </p:txBody>
      </p:sp>
      <p:pic>
        <p:nvPicPr>
          <p:cNvPr id="2097184" name="Picture 369" descr="Picture 369"/>
          <p:cNvPicPr>
            <a:picLocks noChangeAspect="1"/>
          </p:cNvPicPr>
          <p:nvPr/>
        </p:nvPicPr>
        <p:blipFill>
          <a:blip xmlns:r="http://schemas.openxmlformats.org/officeDocument/2006/relationships" r:embed="rId1"/>
          <a:srcRect l="16536" t="33271" r="16133" b="27041"/>
          <a:stretch>
            <a:fillRect/>
          </a:stretch>
        </p:blipFill>
        <p:spPr>
          <a:xfrm>
            <a:off x="468312" y="1916113"/>
            <a:ext cx="8208963" cy="3024188"/>
          </a:xfrm>
          <a:prstGeom prst="rect"/>
          <a:ln w="12700">
            <a:miter lim="400000"/>
          </a:ln>
        </p:spPr>
      </p:pic>
    </p:spTree>
  </p:cSld>
  <p:clrMapOvr>
    <a:masterClrMapping/>
  </p:clrMapOvr>
  <p:transition spd="med" advClick="1"/>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271" name=""/>
        <p:cNvGrpSpPr/>
        <p:nvPr/>
      </p:nvGrpSpPr>
      <p:grpSpPr>
        <a:xfrm>
          <a:off x="0" y="0"/>
          <a:ext cx="0" cy="0"/>
          <a:chOff x="0" y="0"/>
          <a:chExt cx="0" cy="0"/>
        </a:xfrm>
      </p:grpSpPr>
      <p:sp>
        <p:nvSpPr>
          <p:cNvPr id="104883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体验矩阵设计中的四个问题 </a:t>
            </a:r>
          </a:p>
        </p:txBody>
      </p:sp>
      <p:sp>
        <p:nvSpPr>
          <p:cNvPr id="1048834" name="Rectangle 3"/>
          <p:cNvSpPr/>
          <p:nvPr>
            <p:ph type="body" idx="1"/>
          </p:nvPr>
        </p:nvSpPr>
        <p:spPr>
          <a:xfrm>
            <a:off x="457200" y="1600200"/>
            <a:ext cx="8229600" cy="4525963"/>
          </a:xfrm>
          <a:prstGeom prst="rect"/>
        </p:spPr>
        <p:txBody>
          <a:bodyPr/>
          <a:p>
            <a:r>
              <a:rPr>
                <a:latin typeface="宋体"/>
                <a:ea typeface="宋体"/>
                <a:cs typeface="宋体"/>
                <a:sym typeface="宋体"/>
              </a:rPr>
              <a:t>强度问题：强化还是弱化？ </a:t>
            </a:r>
            <a:endParaRPr>
              <a:latin typeface="宋体"/>
              <a:ea typeface="宋体"/>
              <a:cs typeface="宋体"/>
              <a:sym typeface="宋体"/>
            </a:endParaRPr>
          </a:p>
          <a:p>
            <a:r>
              <a:rPr>
                <a:latin typeface="宋体"/>
                <a:ea typeface="宋体"/>
                <a:cs typeface="宋体"/>
                <a:sym typeface="宋体"/>
              </a:rPr>
              <a:t>幅度问题：丰富还是简化？</a:t>
            </a:r>
            <a:endParaRPr>
              <a:latin typeface="宋体"/>
              <a:ea typeface="宋体"/>
              <a:cs typeface="宋体"/>
              <a:sym typeface="宋体"/>
            </a:endParaRPr>
          </a:p>
          <a:p>
            <a:r>
              <a:rPr>
                <a:latin typeface="宋体"/>
                <a:ea typeface="宋体"/>
                <a:cs typeface="宋体"/>
                <a:sym typeface="宋体"/>
              </a:rPr>
              <a:t>深度问题：扩展还是收缩？ </a:t>
            </a:r>
            <a:endParaRPr>
              <a:latin typeface="宋体"/>
              <a:ea typeface="宋体"/>
              <a:cs typeface="宋体"/>
              <a:sym typeface="宋体"/>
            </a:endParaRPr>
          </a:p>
          <a:p>
            <a:r>
              <a:rPr>
                <a:latin typeface="宋体"/>
                <a:ea typeface="宋体"/>
                <a:cs typeface="宋体"/>
                <a:sym typeface="宋体"/>
              </a:rPr>
              <a:t>联接问题：结合还是分散？</a:t>
            </a:r>
          </a:p>
        </p:txBody>
      </p:sp>
    </p:spTree>
  </p:cSld>
  <p:clrMapOvr>
    <a:masterClrMapping/>
  </p:clrMapOvr>
  <p:transition spd="med" advClick="1"/>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272" name=""/>
        <p:cNvGrpSpPr/>
        <p:nvPr/>
      </p:nvGrpSpPr>
      <p:grpSpPr>
        <a:xfrm>
          <a:off x="0" y="0"/>
          <a:ext cx="0" cy="0"/>
          <a:chOff x="0" y="0"/>
          <a:chExt cx="0" cy="0"/>
        </a:xfrm>
      </p:grpSpPr>
      <p:sp>
        <p:nvSpPr>
          <p:cNvPr id="104883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创建品牌体验的步骤</a:t>
            </a:r>
          </a:p>
        </p:txBody>
      </p:sp>
      <p:sp>
        <p:nvSpPr>
          <p:cNvPr id="1048836" name="Rectangle 3"/>
          <p:cNvSpPr/>
          <p:nvPr>
            <p:ph type="body" idx="1"/>
          </p:nvPr>
        </p:nvSpPr>
        <p:spPr>
          <a:xfrm>
            <a:off x="457200" y="1600200"/>
            <a:ext cx="8229600" cy="4525963"/>
          </a:xfrm>
          <a:prstGeom prst="rect"/>
        </p:spPr>
        <p:txBody>
          <a:bodyPr/>
          <a:p>
            <a:r>
              <a:rPr>
                <a:latin typeface="宋体"/>
                <a:ea typeface="宋体"/>
                <a:cs typeface="宋体"/>
                <a:sym typeface="宋体"/>
              </a:rPr>
              <a:t>分析目标市场和竞争者 </a:t>
            </a:r>
            <a:endParaRPr>
              <a:latin typeface="宋体"/>
              <a:ea typeface="宋体"/>
              <a:cs typeface="宋体"/>
              <a:sym typeface="宋体"/>
            </a:endParaRPr>
          </a:p>
          <a:p>
            <a:r>
              <a:rPr>
                <a:latin typeface="宋体"/>
                <a:ea typeface="宋体"/>
                <a:cs typeface="宋体"/>
                <a:sym typeface="宋体"/>
              </a:rPr>
              <a:t>明确品牌体验的主题 </a:t>
            </a:r>
            <a:endParaRPr>
              <a:latin typeface="宋体"/>
              <a:ea typeface="宋体"/>
              <a:cs typeface="宋体"/>
              <a:sym typeface="宋体"/>
            </a:endParaRPr>
          </a:p>
          <a:p>
            <a:r>
              <a:rPr>
                <a:latin typeface="宋体"/>
                <a:ea typeface="宋体"/>
                <a:cs typeface="宋体"/>
                <a:sym typeface="宋体"/>
              </a:rPr>
              <a:t>选择品牌体验的类型</a:t>
            </a:r>
            <a:endParaRPr>
              <a:latin typeface="宋体"/>
              <a:ea typeface="宋体"/>
              <a:cs typeface="宋体"/>
              <a:sym typeface="宋体"/>
            </a:endParaRPr>
          </a:p>
          <a:p>
            <a:r>
              <a:rPr>
                <a:latin typeface="宋体"/>
                <a:ea typeface="宋体"/>
                <a:cs typeface="宋体"/>
                <a:sym typeface="宋体"/>
              </a:rPr>
              <a:t>设计品牌体验的剧本和道具 </a:t>
            </a:r>
            <a:endParaRPr>
              <a:latin typeface="宋体"/>
              <a:ea typeface="宋体"/>
              <a:cs typeface="宋体"/>
              <a:sym typeface="宋体"/>
            </a:endParaRPr>
          </a:p>
          <a:p>
            <a:r>
              <a:rPr>
                <a:latin typeface="宋体"/>
                <a:ea typeface="宋体"/>
                <a:cs typeface="宋体"/>
                <a:sym typeface="宋体"/>
              </a:rPr>
              <a:t>吸引消费者的参与</a:t>
            </a:r>
            <a:endParaRPr>
              <a:latin typeface="宋体"/>
              <a:ea typeface="宋体"/>
              <a:cs typeface="宋体"/>
              <a:sym typeface="宋体"/>
            </a:endParaRPr>
          </a:p>
          <a:p>
            <a:r>
              <a:rPr>
                <a:latin typeface="宋体"/>
                <a:ea typeface="宋体"/>
                <a:cs typeface="宋体"/>
                <a:sym typeface="宋体"/>
              </a:rPr>
              <a:t>评估体验的效果</a:t>
            </a:r>
          </a:p>
        </p:txBody>
      </p:sp>
    </p:spTree>
  </p:cSld>
  <p:clrMapOvr>
    <a:masterClrMapping/>
  </p:clrMapOvr>
  <p:transition spd="med" advClick="1"/>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273" name=""/>
        <p:cNvGrpSpPr/>
        <p:nvPr/>
      </p:nvGrpSpPr>
      <p:grpSpPr>
        <a:xfrm>
          <a:off x="0" y="0"/>
          <a:ext cx="0" cy="0"/>
          <a:chOff x="0" y="0"/>
          <a:chExt cx="0" cy="0"/>
        </a:xfrm>
      </p:grpSpPr>
      <p:sp>
        <p:nvSpPr>
          <p:cNvPr id="1048837" name="Rectangle 2"/>
          <p:cNvSpPr/>
          <p:nvPr>
            <p:ph type="title"/>
          </p:nvPr>
        </p:nvSpPr>
        <p:spPr>
          <a:prstGeom prst="rect"/>
        </p:spPr>
        <p:txBody>
          <a:bodyPr/>
          <a:p>
            <a:r>
              <a:t>3</a:t>
            </a:r>
            <a:r>
              <a:rPr>
                <a:latin typeface="宋体"/>
                <a:ea typeface="宋体"/>
                <a:cs typeface="宋体"/>
                <a:sym typeface="宋体"/>
              </a:rPr>
              <a:t>、整合品牌传播的定义</a:t>
            </a:r>
          </a:p>
        </p:txBody>
      </p:sp>
      <p:sp>
        <p:nvSpPr>
          <p:cNvPr id="1048838" name="Rectangle 3"/>
          <p:cNvSpPr/>
          <p:nvPr>
            <p:ph type="body" idx="1"/>
          </p:nvPr>
        </p:nvSpPr>
        <p:spPr>
          <a:xfrm>
            <a:off x="457200" y="1600200"/>
            <a:ext cx="8229600" cy="4525963"/>
          </a:xfrm>
          <a:prstGeom prst="rect"/>
        </p:spPr>
        <p:txBody>
          <a:bodyPr/>
          <a:p>
            <a:pPr indent="-298322" marL="298322">
              <a:lnSpc>
                <a:spcPct val="90000"/>
              </a:lnSpc>
              <a:spcBef>
                <a:spcPts val="600"/>
              </a:spcBef>
              <a:defRPr sz="2784"/>
            </a:pPr>
            <a:r>
              <a:rPr>
                <a:latin typeface="宋体"/>
                <a:ea typeface="宋体"/>
                <a:cs typeface="宋体"/>
                <a:sym typeface="宋体"/>
              </a:rPr>
              <a:t>整合品牌传播（</a:t>
            </a:r>
            <a:r>
              <a:t>Integrated Brand Communications</a:t>
            </a:r>
            <a:r>
              <a:rPr>
                <a:latin typeface="宋体"/>
                <a:ea typeface="宋体"/>
                <a:cs typeface="宋体"/>
                <a:sym typeface="宋体"/>
              </a:rPr>
              <a:t>，</a:t>
            </a:r>
            <a:r>
              <a:t>IBC</a:t>
            </a:r>
            <a:r>
              <a:rPr>
                <a:latin typeface="宋体"/>
                <a:ea typeface="宋体"/>
                <a:cs typeface="宋体"/>
                <a:sym typeface="宋体"/>
              </a:rPr>
              <a:t>）：一个整体性的传播策略，整合了所有传播活动</a:t>
            </a:r>
            <a:r>
              <a:t>——</a:t>
            </a:r>
            <a:r>
              <a:rPr>
                <a:latin typeface="宋体"/>
                <a:ea typeface="宋体"/>
                <a:cs typeface="宋体"/>
                <a:sym typeface="宋体"/>
              </a:rPr>
              <a:t>如公共关系、广告、投资者关系、互动或内部传播，用这样的策略来经营企业最宝贵的财产</a:t>
            </a:r>
            <a:r>
              <a:t>——</a:t>
            </a:r>
            <a:r>
              <a:rPr>
                <a:latin typeface="宋体"/>
                <a:ea typeface="宋体"/>
                <a:cs typeface="宋体"/>
                <a:sym typeface="宋体"/>
              </a:rPr>
              <a:t>品牌。</a:t>
            </a:r>
            <a:endParaRPr>
              <a:latin typeface="宋体"/>
              <a:ea typeface="宋体"/>
              <a:cs typeface="宋体"/>
              <a:sym typeface="宋体"/>
            </a:endParaRPr>
          </a:p>
          <a:p>
            <a:pPr indent="-298322" marL="298322">
              <a:lnSpc>
                <a:spcPct val="90000"/>
              </a:lnSpc>
              <a:spcBef>
                <a:spcPts val="600"/>
              </a:spcBef>
              <a:buSzTx/>
              <a:buNone/>
              <a:defRPr sz="2784"/>
            </a:pPr>
            <a:r>
              <a:t>                     </a:t>
            </a:r>
            <a:r>
              <a:rPr sz="1566"/>
              <a:t>——Interbrand</a:t>
            </a:r>
            <a:r>
              <a:rPr sz="1566">
                <a:latin typeface="宋体"/>
                <a:ea typeface="宋体"/>
                <a:cs typeface="宋体"/>
                <a:sym typeface="宋体"/>
              </a:rPr>
              <a:t>公司整合传播和策划部主任卡罗琳</a:t>
            </a:r>
            <a:r>
              <a:rPr sz="1566"/>
              <a:t>·</a:t>
            </a:r>
            <a:r>
              <a:rPr sz="1566">
                <a:latin typeface="宋体"/>
                <a:ea typeface="宋体"/>
                <a:cs typeface="宋体"/>
                <a:sym typeface="宋体"/>
              </a:rPr>
              <a:t>雷</a:t>
            </a:r>
            <a:endParaRPr sz="1392"/>
          </a:p>
          <a:p>
            <a:pPr indent="-298322" marL="298322">
              <a:lnSpc>
                <a:spcPct val="90000"/>
              </a:lnSpc>
              <a:spcBef>
                <a:spcPts val="600"/>
              </a:spcBef>
              <a:defRPr sz="2784"/>
            </a:pPr>
            <a:r>
              <a:rPr>
                <a:latin typeface="宋体"/>
                <a:ea typeface="宋体"/>
                <a:cs typeface="宋体"/>
                <a:sym typeface="宋体"/>
              </a:rPr>
              <a:t>本书认为：整合品牌传播是指企业从内容和时间上整合所有可能影响消费者的接触点，持续传递统一的品牌识别，最终建立品牌资产的一切营销活动。 </a:t>
            </a:r>
          </a:p>
        </p:txBody>
      </p:sp>
    </p:spTree>
  </p:cSld>
  <p:clrMapOvr>
    <a:masterClrMapping/>
  </p:clrMapOvr>
  <p:transition spd="med" advClick="1"/>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274" name=""/>
        <p:cNvGrpSpPr/>
        <p:nvPr/>
      </p:nvGrpSpPr>
      <p:grpSpPr>
        <a:xfrm>
          <a:off x="0" y="0"/>
          <a:ext cx="0" cy="0"/>
          <a:chOff x="0" y="0"/>
          <a:chExt cx="0" cy="0"/>
        </a:xfrm>
      </p:grpSpPr>
      <p:sp>
        <p:nvSpPr>
          <p:cNvPr id="104883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整合品牌传播的原则</a:t>
            </a:r>
          </a:p>
        </p:txBody>
      </p:sp>
      <p:sp>
        <p:nvSpPr>
          <p:cNvPr id="1048840" name="Rectangle 3"/>
          <p:cNvSpPr/>
          <p:nvPr>
            <p:ph type="body" idx="1"/>
          </p:nvPr>
        </p:nvSpPr>
        <p:spPr>
          <a:xfrm>
            <a:off x="457200" y="1600200"/>
            <a:ext cx="8229600" cy="4525963"/>
          </a:xfrm>
          <a:prstGeom prst="rect"/>
        </p:spPr>
        <p:txBody>
          <a:bodyPr/>
          <a:p>
            <a:pPr indent="-329184" marL="329184">
              <a:defRPr sz="3072"/>
            </a:pPr>
            <a:r>
              <a:rPr>
                <a:latin typeface="宋体"/>
                <a:ea typeface="宋体"/>
                <a:cs typeface="宋体"/>
                <a:sym typeface="宋体"/>
              </a:rPr>
              <a:t>整合品牌传播强调品牌接触点传播 </a:t>
            </a:r>
            <a:endParaRPr>
              <a:latin typeface="宋体"/>
              <a:ea typeface="宋体"/>
              <a:cs typeface="宋体"/>
              <a:sym typeface="宋体"/>
            </a:endParaRPr>
          </a:p>
          <a:p>
            <a:pPr indent="-329184" marL="329184">
              <a:defRPr sz="3072"/>
            </a:pPr>
            <a:r>
              <a:rPr>
                <a:latin typeface="宋体"/>
                <a:ea typeface="宋体"/>
                <a:cs typeface="宋体"/>
                <a:sym typeface="宋体"/>
              </a:rPr>
              <a:t>整合品牌传播强调与受众的互动交流性</a:t>
            </a:r>
            <a:endParaRPr>
              <a:latin typeface="宋体"/>
              <a:ea typeface="宋体"/>
              <a:cs typeface="宋体"/>
              <a:sym typeface="宋体"/>
            </a:endParaRPr>
          </a:p>
          <a:p>
            <a:pPr indent="-329184" marL="329184">
              <a:defRPr sz="3072"/>
            </a:pPr>
            <a:r>
              <a:rPr>
                <a:latin typeface="宋体"/>
                <a:ea typeface="宋体"/>
                <a:cs typeface="宋体"/>
                <a:sym typeface="宋体"/>
              </a:rPr>
              <a:t>整合品牌传播强调所有传播内容的统一性 </a:t>
            </a:r>
            <a:endParaRPr>
              <a:latin typeface="宋体"/>
              <a:ea typeface="宋体"/>
              <a:cs typeface="宋体"/>
              <a:sym typeface="宋体"/>
            </a:endParaRPr>
          </a:p>
          <a:p>
            <a:pPr indent="-329184" marL="329184">
              <a:defRPr sz="3072"/>
            </a:pPr>
            <a:r>
              <a:rPr>
                <a:latin typeface="宋体"/>
                <a:ea typeface="宋体"/>
                <a:cs typeface="宋体"/>
                <a:sym typeface="宋体"/>
              </a:rPr>
              <a:t>整合品牌传播强调时间序列上的连续性</a:t>
            </a:r>
            <a:endParaRPr>
              <a:latin typeface="宋体"/>
              <a:ea typeface="宋体"/>
              <a:cs typeface="宋体"/>
              <a:sym typeface="宋体"/>
            </a:endParaRPr>
          </a:p>
          <a:p>
            <a:pPr indent="-329184" marL="329184">
              <a:defRPr sz="3072"/>
            </a:pPr>
            <a:r>
              <a:rPr>
                <a:latin typeface="宋体"/>
                <a:ea typeface="宋体"/>
                <a:cs typeface="宋体"/>
                <a:sym typeface="宋体"/>
              </a:rPr>
              <a:t>整合品牌传播从内部传播开始，再到外部传播</a:t>
            </a:r>
            <a:endParaRPr>
              <a:latin typeface="宋体"/>
              <a:ea typeface="宋体"/>
              <a:cs typeface="宋体"/>
              <a:sym typeface="宋体"/>
            </a:endParaRPr>
          </a:p>
          <a:p>
            <a:pPr indent="-329184" marL="329184">
              <a:defRPr sz="3072"/>
            </a:pPr>
            <a:r>
              <a:rPr>
                <a:latin typeface="宋体"/>
                <a:ea typeface="宋体"/>
                <a:cs typeface="宋体"/>
                <a:sym typeface="宋体"/>
              </a:rPr>
              <a:t>方案库 </a:t>
            </a:r>
            <a:r>
              <a:t>fanganku.cn </a:t>
            </a:r>
            <a:r>
              <a:rPr>
                <a:latin typeface="宋体"/>
                <a:ea typeface="宋体"/>
                <a:cs typeface="宋体"/>
                <a:sym typeface="宋体"/>
              </a:rPr>
              <a:t>，每天收录全网方案，让天下没有难写的方案！</a:t>
            </a:r>
          </a:p>
        </p:txBody>
      </p:sp>
    </p:spTree>
  </p:cSld>
  <p:clrMapOvr>
    <a:masterClrMapping/>
  </p:clrMapOvr>
  <p:transition spd="med" advClick="1"/>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275" name=""/>
        <p:cNvGrpSpPr/>
        <p:nvPr/>
      </p:nvGrpSpPr>
      <p:grpSpPr>
        <a:xfrm>
          <a:off x="0" y="0"/>
          <a:ext cx="0" cy="0"/>
          <a:chOff x="0" y="0"/>
          <a:chExt cx="0" cy="0"/>
        </a:xfrm>
      </p:grpSpPr>
      <p:sp>
        <p:nvSpPr>
          <p:cNvPr id="1048841"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整合品牌传播的流程</a:t>
            </a:r>
          </a:p>
        </p:txBody>
      </p:sp>
      <p:sp>
        <p:nvSpPr>
          <p:cNvPr id="1048842" name="Rectangle 3"/>
          <p:cNvSpPr/>
          <p:nvPr>
            <p:ph type="body" idx="1"/>
          </p:nvPr>
        </p:nvSpPr>
        <p:spPr>
          <a:xfrm>
            <a:off x="457200" y="1600200"/>
            <a:ext cx="8229600" cy="4525963"/>
          </a:xfrm>
          <a:prstGeom prst="rect"/>
        </p:spPr>
        <p:txBody>
          <a:bodyPr/>
          <a:p>
            <a:pPr indent="-485394" marL="485394">
              <a:spcBef>
                <a:spcPts val="500"/>
              </a:spcBef>
              <a:buFontTx/>
              <a:buAutoNum type="arabicPeriod" startAt="1"/>
              <a:defRPr sz="2184"/>
            </a:pPr>
            <a:r>
              <a:rPr>
                <a:latin typeface="宋体"/>
                <a:ea typeface="宋体"/>
                <a:cs typeface="宋体"/>
                <a:sym typeface="宋体"/>
              </a:rPr>
              <a:t>明确品牌在企业中充当的角色</a:t>
            </a:r>
          </a:p>
          <a:p>
            <a:pPr indent="-485394" marL="485394">
              <a:spcBef>
                <a:spcPts val="500"/>
              </a:spcBef>
              <a:buFontTx/>
              <a:buAutoNum type="arabicPeriod" startAt="1"/>
              <a:defRPr sz="2184"/>
            </a:pPr>
            <a:r>
              <a:rPr>
                <a:latin typeface="宋体"/>
                <a:ea typeface="宋体"/>
                <a:cs typeface="宋体"/>
                <a:sym typeface="宋体"/>
              </a:rPr>
              <a:t>理解品牌价值的构成要素</a:t>
            </a:r>
          </a:p>
          <a:p>
            <a:pPr indent="-485394" marL="485394">
              <a:spcBef>
                <a:spcPts val="500"/>
              </a:spcBef>
              <a:buFontTx/>
              <a:buAutoNum type="arabicPeriod" startAt="1"/>
              <a:defRPr sz="2184"/>
            </a:pPr>
            <a:r>
              <a:rPr>
                <a:latin typeface="宋体"/>
                <a:ea typeface="宋体"/>
                <a:cs typeface="宋体"/>
                <a:sym typeface="宋体"/>
              </a:rPr>
              <a:t>明确谁是品牌信息期望到达的人群 </a:t>
            </a:r>
          </a:p>
          <a:p>
            <a:pPr indent="-485394" marL="485394">
              <a:spcBef>
                <a:spcPts val="500"/>
              </a:spcBef>
              <a:buFontTx/>
              <a:buAutoNum type="arabicPeriod" startAt="1"/>
              <a:defRPr sz="2184"/>
            </a:pPr>
            <a:r>
              <a:rPr>
                <a:latin typeface="宋体"/>
                <a:ea typeface="宋体"/>
                <a:cs typeface="宋体"/>
                <a:sym typeface="宋体"/>
              </a:rPr>
              <a:t>形成</a:t>
            </a:r>
            <a:r>
              <a:t>“</a:t>
            </a:r>
            <a:r>
              <a:rPr>
                <a:latin typeface="宋体"/>
                <a:ea typeface="宋体"/>
                <a:cs typeface="宋体"/>
                <a:sym typeface="宋体"/>
              </a:rPr>
              <a:t>大创意</a:t>
            </a:r>
            <a:r>
              <a:t>”</a:t>
            </a:r>
            <a:r>
              <a:rPr>
                <a:latin typeface="宋体"/>
                <a:ea typeface="宋体"/>
                <a:cs typeface="宋体"/>
                <a:sym typeface="宋体"/>
              </a:rPr>
              <a:t>（</a:t>
            </a:r>
            <a:r>
              <a:t>Big Idea</a:t>
            </a:r>
            <a:r>
              <a:rPr>
                <a:latin typeface="宋体"/>
                <a:ea typeface="宋体"/>
                <a:cs typeface="宋体"/>
                <a:sym typeface="宋体"/>
              </a:rPr>
              <a:t>） </a:t>
            </a:r>
          </a:p>
          <a:p>
            <a:pPr indent="-485394" marL="485394">
              <a:spcBef>
                <a:spcPts val="500"/>
              </a:spcBef>
              <a:buFontTx/>
              <a:buAutoNum type="arabicPeriod" startAt="1"/>
              <a:defRPr sz="2184"/>
            </a:pPr>
            <a:r>
              <a:rPr>
                <a:latin typeface="宋体"/>
                <a:ea typeface="宋体"/>
                <a:cs typeface="宋体"/>
                <a:sym typeface="宋体"/>
              </a:rPr>
              <a:t>明确怎样才能通过改变认知来获得大创意 </a:t>
            </a:r>
          </a:p>
          <a:p>
            <a:pPr indent="-485394" marL="485394">
              <a:spcBef>
                <a:spcPts val="500"/>
              </a:spcBef>
              <a:buFontTx/>
              <a:buAutoNum type="arabicPeriod" startAt="1"/>
              <a:defRPr sz="2184"/>
            </a:pPr>
            <a:r>
              <a:rPr>
                <a:latin typeface="宋体"/>
                <a:ea typeface="宋体"/>
                <a:cs typeface="宋体"/>
                <a:sym typeface="宋体"/>
              </a:rPr>
              <a:t>通过信息传播改变消费者认知 </a:t>
            </a:r>
          </a:p>
          <a:p>
            <a:pPr indent="-485394" marL="485394">
              <a:spcBef>
                <a:spcPts val="500"/>
              </a:spcBef>
              <a:buFontTx/>
              <a:buAutoNum type="arabicPeriod" startAt="1"/>
              <a:defRPr sz="2184"/>
            </a:pPr>
            <a:r>
              <a:rPr>
                <a:latin typeface="宋体"/>
                <a:ea typeface="宋体"/>
                <a:cs typeface="宋体"/>
                <a:sym typeface="宋体"/>
              </a:rPr>
              <a:t>理解单个媒介在改变认知态度和维持发展势头中的作用 </a:t>
            </a:r>
          </a:p>
          <a:p>
            <a:pPr indent="-485394" marL="485394">
              <a:spcBef>
                <a:spcPts val="500"/>
              </a:spcBef>
              <a:buFontTx/>
              <a:buAutoNum type="arabicPeriod" startAt="1"/>
              <a:defRPr sz="2184"/>
            </a:pPr>
            <a:r>
              <a:rPr>
                <a:latin typeface="宋体"/>
                <a:ea typeface="宋体"/>
                <a:cs typeface="宋体"/>
                <a:sym typeface="宋体"/>
              </a:rPr>
              <a:t>确定最佳媒介组合 </a:t>
            </a:r>
          </a:p>
          <a:p>
            <a:pPr indent="-485394" marL="485394">
              <a:spcBef>
                <a:spcPts val="500"/>
              </a:spcBef>
              <a:buFontTx/>
              <a:buAutoNum type="arabicPeriod" startAt="1"/>
              <a:defRPr sz="2184"/>
            </a:pPr>
            <a:r>
              <a:rPr>
                <a:latin typeface="宋体"/>
                <a:ea typeface="宋体"/>
                <a:cs typeface="宋体"/>
                <a:sym typeface="宋体"/>
              </a:rPr>
              <a:t>效果测量 </a:t>
            </a:r>
          </a:p>
          <a:p>
            <a:pPr indent="-485394" marL="485394">
              <a:spcBef>
                <a:spcPts val="500"/>
              </a:spcBef>
              <a:buFontTx/>
              <a:buAutoNum type="arabicPeriod" startAt="1"/>
              <a:defRPr sz="2184"/>
            </a:pPr>
            <a:r>
              <a:rPr>
                <a:latin typeface="宋体"/>
                <a:ea typeface="宋体"/>
                <a:cs typeface="宋体"/>
                <a:sym typeface="宋体"/>
              </a:rPr>
              <a:t>从第五步开始，重复整个过程 　 　 </a:t>
            </a:r>
          </a:p>
        </p:txBody>
      </p:sp>
    </p:spTree>
  </p:cSld>
  <p:clrMapOvr>
    <a:masterClrMapping/>
  </p:clrMapOvr>
  <p:transition spd="med" advClick="1"/>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276" name=""/>
        <p:cNvGrpSpPr/>
        <p:nvPr/>
      </p:nvGrpSpPr>
      <p:grpSpPr>
        <a:xfrm>
          <a:off x="0" y="0"/>
          <a:ext cx="0" cy="0"/>
          <a:chOff x="0" y="0"/>
          <a:chExt cx="0" cy="0"/>
        </a:xfrm>
      </p:grpSpPr>
      <p:sp>
        <p:nvSpPr>
          <p:cNvPr id="104884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整合品牌传播策略的框架</a:t>
            </a:r>
          </a:p>
        </p:txBody>
      </p:sp>
      <p:pic>
        <p:nvPicPr>
          <p:cNvPr id="2097185" name="Picture 17" descr="Picture 17"/>
          <p:cNvPicPr>
            <a:picLocks noChangeAspect="1"/>
          </p:cNvPicPr>
          <p:nvPr/>
        </p:nvPicPr>
        <p:blipFill>
          <a:blip xmlns:r="http://schemas.openxmlformats.org/officeDocument/2006/relationships" r:embed="rId1"/>
          <a:srcRect l="19492" t="18897" r="21447" b="20626"/>
          <a:stretch>
            <a:fillRect/>
          </a:stretch>
        </p:blipFill>
        <p:spPr>
          <a:xfrm>
            <a:off x="900113" y="1557338"/>
            <a:ext cx="7200900" cy="4608513"/>
          </a:xfrm>
          <a:prstGeom prst="rect"/>
          <a:ln w="12700">
            <a:miter lim="400000"/>
          </a:ln>
        </p:spPr>
      </p:pic>
    </p:spTree>
  </p:cSld>
  <p:clrMapOvr>
    <a:masterClrMapping/>
  </p:clrMapOvr>
  <p:transition spd="med" advClick="1"/>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279" name=""/>
        <p:cNvGrpSpPr/>
        <p:nvPr/>
      </p:nvGrpSpPr>
      <p:grpSpPr>
        <a:xfrm>
          <a:off x="0" y="0"/>
          <a:ext cx="0" cy="0"/>
          <a:chOff x="0" y="0"/>
          <a:chExt cx="0" cy="0"/>
        </a:xfrm>
      </p:grpSpPr>
      <p:sp>
        <p:nvSpPr>
          <p:cNvPr id="104884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品牌内部传播策略</a:t>
            </a:r>
          </a:p>
        </p:txBody>
      </p:sp>
      <p:sp>
        <p:nvSpPr>
          <p:cNvPr id="1048847" name="Rectangle 3"/>
          <p:cNvSpPr/>
          <p:nvPr>
            <p:ph type="body" idx="1"/>
          </p:nvPr>
        </p:nvSpPr>
        <p:spPr>
          <a:xfrm>
            <a:off x="457200" y="1600200"/>
            <a:ext cx="8229600" cy="4525963"/>
          </a:xfrm>
          <a:prstGeom prst="rect"/>
        </p:spPr>
        <p:txBody>
          <a:bodyPr/>
          <a:p>
            <a:pPr indent="-329184" marL="329184">
              <a:spcBef>
                <a:spcPts val="500"/>
              </a:spcBef>
              <a:defRPr sz="2304"/>
            </a:pPr>
            <a:r>
              <a:rPr>
                <a:latin typeface="宋体"/>
                <a:ea typeface="宋体"/>
                <a:cs typeface="宋体"/>
                <a:sym typeface="宋体"/>
              </a:rPr>
              <a:t>企业内部媒体的品牌传播</a:t>
            </a:r>
          </a:p>
          <a:p>
            <a:pPr indent="-274320" lvl="1" marL="713231">
              <a:spcBef>
                <a:spcPts val="400"/>
              </a:spcBef>
              <a:defRPr sz="2016"/>
            </a:pPr>
            <a:r>
              <a:rPr>
                <a:latin typeface="宋体"/>
                <a:ea typeface="宋体"/>
                <a:cs typeface="宋体"/>
                <a:sym typeface="宋体"/>
              </a:rPr>
              <a:t>宣传媒体</a:t>
            </a:r>
          </a:p>
          <a:p>
            <a:pPr indent="-274320" lvl="1" marL="713231">
              <a:spcBef>
                <a:spcPts val="400"/>
              </a:spcBef>
              <a:defRPr sz="2016"/>
            </a:pPr>
            <a:r>
              <a:rPr>
                <a:latin typeface="宋体"/>
                <a:ea typeface="宋体"/>
                <a:cs typeface="宋体"/>
                <a:sym typeface="宋体"/>
              </a:rPr>
              <a:t>固定场所</a:t>
            </a:r>
          </a:p>
          <a:p>
            <a:pPr indent="-329184" marL="329184">
              <a:spcBef>
                <a:spcPts val="500"/>
              </a:spcBef>
              <a:defRPr sz="2304"/>
            </a:pPr>
            <a:r>
              <a:rPr>
                <a:latin typeface="宋体"/>
                <a:ea typeface="宋体"/>
                <a:cs typeface="宋体"/>
                <a:sym typeface="宋体"/>
              </a:rPr>
              <a:t>企业内部活动中的品牌传播</a:t>
            </a:r>
          </a:p>
          <a:p>
            <a:pPr indent="-274320" lvl="1" marL="713231">
              <a:spcBef>
                <a:spcPts val="400"/>
              </a:spcBef>
              <a:defRPr sz="2016"/>
            </a:pPr>
            <a:r>
              <a:rPr>
                <a:latin typeface="宋体"/>
                <a:ea typeface="宋体"/>
                <a:cs typeface="宋体"/>
                <a:sym typeface="宋体"/>
              </a:rPr>
              <a:t>各种会议和活动</a:t>
            </a:r>
          </a:p>
          <a:p>
            <a:pPr indent="-329184" marL="329184">
              <a:spcBef>
                <a:spcPts val="500"/>
              </a:spcBef>
              <a:defRPr sz="2304"/>
            </a:pPr>
            <a:r>
              <a:rPr>
                <a:latin typeface="宋体"/>
                <a:ea typeface="宋体"/>
                <a:cs typeface="宋体"/>
                <a:sym typeface="宋体"/>
              </a:rPr>
              <a:t>企业领导层面的品牌传播</a:t>
            </a:r>
          </a:p>
          <a:p>
            <a:pPr indent="-274320" lvl="1" marL="713231">
              <a:spcBef>
                <a:spcPts val="400"/>
              </a:spcBef>
              <a:defRPr sz="2016"/>
            </a:pPr>
            <a:r>
              <a:rPr>
                <a:latin typeface="宋体"/>
                <a:ea typeface="宋体"/>
                <a:cs typeface="宋体"/>
                <a:sym typeface="宋体"/>
              </a:rPr>
              <a:t>演讲、行为</a:t>
            </a:r>
          </a:p>
          <a:p>
            <a:pPr indent="-274320" lvl="1" marL="713231">
              <a:spcBef>
                <a:spcPts val="400"/>
              </a:spcBef>
              <a:defRPr sz="2016"/>
            </a:pPr>
            <a:r>
              <a:rPr>
                <a:latin typeface="宋体"/>
                <a:ea typeface="宋体"/>
                <a:cs typeface="宋体"/>
                <a:sym typeface="宋体"/>
              </a:rPr>
              <a:t>企业内部沟通</a:t>
            </a:r>
          </a:p>
          <a:p>
            <a:pPr indent="-329184" marL="329184">
              <a:spcBef>
                <a:spcPts val="500"/>
              </a:spcBef>
              <a:defRPr sz="2304"/>
            </a:pPr>
            <a:r>
              <a:rPr>
                <a:latin typeface="宋体"/>
                <a:ea typeface="宋体"/>
                <a:cs typeface="宋体"/>
                <a:sym typeface="宋体"/>
              </a:rPr>
              <a:t>企业员工层面的品牌传播 </a:t>
            </a:r>
          </a:p>
          <a:p>
            <a:pPr indent="-274320" lvl="1" marL="713231">
              <a:spcBef>
                <a:spcPts val="600"/>
              </a:spcBef>
              <a:defRPr sz="2016"/>
            </a:pPr>
            <a:r>
              <a:rPr>
                <a:latin typeface="宋体"/>
                <a:ea typeface="宋体"/>
                <a:cs typeface="宋体"/>
                <a:sym typeface="宋体"/>
              </a:rPr>
              <a:t>企业员工的衣着打扮、言谈举止等等</a:t>
            </a:r>
            <a:r>
              <a:rPr sz="2688"/>
              <a:t> </a:t>
            </a:r>
          </a:p>
        </p:txBody>
      </p:sp>
    </p:spTree>
  </p:cSld>
  <p:clrMapOvr>
    <a:masterClrMapping/>
  </p:clrMapOvr>
  <p:transition spd="med" advClick="1"/>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spTree>
      <p:nvGrpSpPr>
        <p:cNvPr id="280" name=""/>
        <p:cNvGrpSpPr/>
        <p:nvPr/>
      </p:nvGrpSpPr>
      <p:grpSpPr>
        <a:xfrm>
          <a:off x="0" y="0"/>
          <a:ext cx="0" cy="0"/>
          <a:chOff x="0" y="0"/>
          <a:chExt cx="0" cy="0"/>
        </a:xfrm>
      </p:grpSpPr>
      <p:sp>
        <p:nvSpPr>
          <p:cNvPr id="1048848"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品牌内部传播的内容</a:t>
            </a:r>
          </a:p>
        </p:txBody>
      </p:sp>
      <p:sp>
        <p:nvSpPr>
          <p:cNvPr id="1048849" name="Rectangle 3"/>
          <p:cNvSpPr/>
          <p:nvPr>
            <p:ph type="body" idx="1"/>
          </p:nvPr>
        </p:nvSpPr>
        <p:spPr>
          <a:xfrm>
            <a:off x="457200" y="1600200"/>
            <a:ext cx="8229600" cy="4525963"/>
          </a:xfrm>
          <a:prstGeom prst="rect"/>
        </p:spPr>
        <p:txBody>
          <a:bodyPr/>
          <a:p>
            <a:pPr indent="-298322" marL="298322">
              <a:spcBef>
                <a:spcPts val="600"/>
              </a:spcBef>
              <a:defRPr sz="2784"/>
            </a:pPr>
            <a:r>
              <a:rPr>
                <a:latin typeface="宋体"/>
                <a:ea typeface="宋体"/>
                <a:cs typeface="宋体"/>
                <a:sym typeface="宋体"/>
              </a:rPr>
              <a:t>理念</a:t>
            </a:r>
            <a:endParaRPr>
              <a:latin typeface="宋体"/>
              <a:ea typeface="宋体"/>
              <a:cs typeface="宋体"/>
              <a:sym typeface="宋体"/>
            </a:endParaRPr>
          </a:p>
          <a:p>
            <a:pPr indent="-248602" lvl="1" marL="646366">
              <a:spcBef>
                <a:spcPts val="500"/>
              </a:spcBef>
              <a:defRPr sz="2436"/>
            </a:pPr>
            <a:r>
              <a:rPr>
                <a:latin typeface="宋体"/>
                <a:ea typeface="宋体"/>
                <a:cs typeface="宋体"/>
                <a:sym typeface="宋体"/>
              </a:rPr>
              <a:t>顾客导向理念</a:t>
            </a:r>
          </a:p>
          <a:p>
            <a:pPr indent="-248602" lvl="1" marL="646366">
              <a:spcBef>
                <a:spcPts val="500"/>
              </a:spcBef>
              <a:defRPr sz="2436"/>
            </a:pPr>
            <a:r>
              <a:rPr>
                <a:latin typeface="宋体"/>
                <a:ea typeface="宋体"/>
                <a:cs typeface="宋体"/>
                <a:sym typeface="宋体"/>
              </a:rPr>
              <a:t>品牌价值观 </a:t>
            </a:r>
          </a:p>
          <a:p>
            <a:pPr indent="-298322" marL="298322">
              <a:spcBef>
                <a:spcPts val="600"/>
              </a:spcBef>
              <a:defRPr sz="2784"/>
            </a:pPr>
            <a:r>
              <a:rPr>
                <a:latin typeface="宋体"/>
                <a:ea typeface="宋体"/>
                <a:cs typeface="宋体"/>
                <a:sym typeface="宋体"/>
              </a:rPr>
              <a:t>知识</a:t>
            </a:r>
            <a:endParaRPr>
              <a:latin typeface="宋体"/>
              <a:ea typeface="宋体"/>
              <a:cs typeface="宋体"/>
              <a:sym typeface="宋体"/>
            </a:endParaRPr>
          </a:p>
          <a:p>
            <a:pPr indent="-248602" lvl="1" marL="646366">
              <a:spcBef>
                <a:spcPts val="500"/>
              </a:spcBef>
              <a:defRPr sz="2436"/>
            </a:pPr>
            <a:r>
              <a:rPr>
                <a:latin typeface="宋体"/>
                <a:ea typeface="宋体"/>
                <a:cs typeface="宋体"/>
                <a:sym typeface="宋体"/>
              </a:rPr>
              <a:t>品牌管理学的基本知识</a:t>
            </a:r>
          </a:p>
          <a:p>
            <a:pPr indent="-248602" lvl="1" marL="646366">
              <a:spcBef>
                <a:spcPts val="500"/>
              </a:spcBef>
              <a:defRPr sz="2436"/>
            </a:pPr>
            <a:r>
              <a:rPr>
                <a:latin typeface="宋体"/>
                <a:ea typeface="宋体"/>
                <a:cs typeface="宋体"/>
                <a:sym typeface="宋体"/>
              </a:rPr>
              <a:t>本企业品牌区别于其它企业品牌的知识 </a:t>
            </a:r>
          </a:p>
          <a:p>
            <a:pPr indent="-298322" marL="298322">
              <a:spcBef>
                <a:spcPts val="600"/>
              </a:spcBef>
              <a:defRPr sz="2784"/>
            </a:pPr>
            <a:r>
              <a:rPr>
                <a:latin typeface="宋体"/>
                <a:ea typeface="宋体"/>
                <a:cs typeface="宋体"/>
                <a:sym typeface="宋体"/>
              </a:rPr>
              <a:t>技能</a:t>
            </a:r>
            <a:endParaRPr>
              <a:latin typeface="宋体"/>
              <a:ea typeface="宋体"/>
              <a:cs typeface="宋体"/>
              <a:sym typeface="宋体"/>
            </a:endParaRPr>
          </a:p>
          <a:p>
            <a:pPr indent="-248602" lvl="1" marL="646366">
              <a:spcBef>
                <a:spcPts val="500"/>
              </a:spcBef>
              <a:defRPr sz="2436"/>
            </a:pPr>
            <a:r>
              <a:rPr>
                <a:latin typeface="宋体"/>
                <a:ea typeface="宋体"/>
                <a:cs typeface="宋体"/>
                <a:sym typeface="宋体"/>
              </a:rPr>
              <a:t>售前的推介、售中的订单处理、售后的服务与技术支持 </a:t>
            </a:r>
          </a:p>
        </p:txBody>
      </p:sp>
    </p:spTree>
  </p:cSld>
  <p:clrMapOvr>
    <a:masterClrMapping/>
  </p:clrMapOvr>
  <p:transition spd="med" advClick="1"/>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spTree>
      <p:nvGrpSpPr>
        <p:cNvPr id="281" name=""/>
        <p:cNvGrpSpPr/>
        <p:nvPr/>
      </p:nvGrpSpPr>
      <p:grpSpPr>
        <a:xfrm>
          <a:off x="0" y="0"/>
          <a:ext cx="0" cy="0"/>
          <a:chOff x="0" y="0"/>
          <a:chExt cx="0" cy="0"/>
        </a:xfrm>
      </p:grpSpPr>
      <p:sp>
        <p:nvSpPr>
          <p:cNvPr id="104885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产品与品牌传播</a:t>
            </a:r>
          </a:p>
        </p:txBody>
      </p:sp>
      <p:sp>
        <p:nvSpPr>
          <p:cNvPr id="1048851" name="Rectangle 3"/>
          <p:cNvSpPr/>
          <p:nvPr>
            <p:ph type="body" idx="1"/>
          </p:nvPr>
        </p:nvSpPr>
        <p:spPr>
          <a:xfrm>
            <a:off x="457200" y="1600200"/>
            <a:ext cx="8229600" cy="4525963"/>
          </a:xfrm>
          <a:prstGeom prst="rect"/>
        </p:spPr>
        <p:txBody>
          <a:bodyPr/>
          <a:p>
            <a:r>
              <a:rPr>
                <a:latin typeface="宋体"/>
                <a:ea typeface="宋体"/>
                <a:cs typeface="宋体"/>
                <a:sym typeface="宋体"/>
              </a:rPr>
              <a:t>品类与品牌传播</a:t>
            </a:r>
            <a:endParaRPr>
              <a:latin typeface="宋体"/>
              <a:ea typeface="宋体"/>
              <a:cs typeface="宋体"/>
              <a:sym typeface="宋体"/>
            </a:endParaRPr>
          </a:p>
          <a:p>
            <a:r>
              <a:rPr>
                <a:latin typeface="宋体"/>
                <a:ea typeface="宋体"/>
                <a:cs typeface="宋体"/>
                <a:sym typeface="宋体"/>
              </a:rPr>
              <a:t>感知质量与品牌传播</a:t>
            </a:r>
            <a:endParaRPr>
              <a:latin typeface="宋体"/>
              <a:ea typeface="宋体"/>
              <a:cs typeface="宋体"/>
              <a:sym typeface="宋体"/>
            </a:endParaRPr>
          </a:p>
          <a:p>
            <a:r>
              <a:rPr>
                <a:latin typeface="宋体"/>
                <a:ea typeface="宋体"/>
                <a:cs typeface="宋体"/>
                <a:sym typeface="宋体"/>
              </a:rPr>
              <a:t>大规模定制化与品牌传播</a:t>
            </a:r>
          </a:p>
        </p:txBody>
      </p:sp>
    </p:spTree>
  </p:cSld>
  <p:clrMapOvr>
    <a:masterClrMapping/>
  </p:clrMapOvr>
  <p:transition spd="med" advClick="1"/>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spTree>
      <p:nvGrpSpPr>
        <p:cNvPr id="282" name=""/>
        <p:cNvGrpSpPr/>
        <p:nvPr/>
      </p:nvGrpSpPr>
      <p:grpSpPr>
        <a:xfrm>
          <a:off x="0" y="0"/>
          <a:ext cx="0" cy="0"/>
          <a:chOff x="0" y="0"/>
          <a:chExt cx="0" cy="0"/>
        </a:xfrm>
      </p:grpSpPr>
      <p:sp>
        <p:nvSpPr>
          <p:cNvPr id="104885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品类与品牌传播</a:t>
            </a:r>
          </a:p>
        </p:txBody>
      </p:sp>
      <p:sp>
        <p:nvSpPr>
          <p:cNvPr id="1048853" name="Rectangle 3"/>
          <p:cNvSpPr/>
          <p:nvPr>
            <p:ph type="body" idx="1"/>
          </p:nvPr>
        </p:nvSpPr>
        <p:spPr>
          <a:xfrm>
            <a:off x="457200" y="1600200"/>
            <a:ext cx="8229600" cy="4525963"/>
          </a:xfrm>
          <a:prstGeom prst="rect"/>
        </p:spPr>
        <p:txBody>
          <a:bodyPr/>
          <a:p>
            <a:pPr indent="-277749" marL="277749">
              <a:lnSpc>
                <a:spcPct val="80000"/>
              </a:lnSpc>
              <a:spcBef>
                <a:spcPts val="600"/>
              </a:spcBef>
              <a:defRPr sz="2592"/>
            </a:pPr>
            <a:r>
              <a:rPr>
                <a:latin typeface="宋体"/>
                <a:ea typeface="宋体"/>
                <a:cs typeface="宋体"/>
                <a:sym typeface="宋体"/>
              </a:rPr>
              <a:t>品类概念提出的必要性</a:t>
            </a:r>
            <a:endParaRPr>
              <a:latin typeface="宋体"/>
              <a:ea typeface="宋体"/>
              <a:cs typeface="宋体"/>
              <a:sym typeface="宋体"/>
            </a:endParaRPr>
          </a:p>
          <a:p>
            <a:pPr indent="-231457" lvl="1" marL="601789">
              <a:lnSpc>
                <a:spcPct val="80000"/>
              </a:lnSpc>
              <a:spcBef>
                <a:spcPts val="400"/>
              </a:spcBef>
              <a:defRPr sz="1701"/>
            </a:pPr>
            <a:r>
              <a:rPr>
                <a:latin typeface="宋体"/>
                <a:ea typeface="宋体"/>
                <a:cs typeface="宋体"/>
                <a:sym typeface="宋体"/>
              </a:rPr>
              <a:t>购买的思维过程：先品类，后品牌</a:t>
            </a:r>
          </a:p>
          <a:p>
            <a:pPr indent="-277749" marL="277749">
              <a:lnSpc>
                <a:spcPct val="80000"/>
              </a:lnSpc>
              <a:spcBef>
                <a:spcPts val="600"/>
              </a:spcBef>
              <a:defRPr sz="2592"/>
            </a:pPr>
            <a:r>
              <a:rPr>
                <a:latin typeface="宋体"/>
                <a:ea typeface="宋体"/>
                <a:cs typeface="宋体"/>
                <a:sym typeface="宋体"/>
              </a:rPr>
              <a:t>品类、品类特征及品类个性的概念</a:t>
            </a:r>
            <a:endParaRPr>
              <a:latin typeface="宋体"/>
              <a:ea typeface="宋体"/>
              <a:cs typeface="宋体"/>
              <a:sym typeface="宋体"/>
            </a:endParaRPr>
          </a:p>
          <a:p>
            <a:pPr indent="-231457" lvl="1" marL="601789">
              <a:lnSpc>
                <a:spcPct val="80000"/>
              </a:lnSpc>
              <a:spcBef>
                <a:spcPts val="400"/>
              </a:spcBef>
              <a:defRPr sz="1701"/>
            </a:pPr>
            <a:r>
              <a:rPr>
                <a:latin typeface="宋体"/>
                <a:ea typeface="宋体"/>
                <a:cs typeface="宋体"/>
                <a:sym typeface="宋体"/>
              </a:rPr>
              <a:t>品类是指满足消费者特定需求的某类产品总和 ；</a:t>
            </a:r>
          </a:p>
          <a:p>
            <a:pPr indent="-231457" lvl="1" marL="601789">
              <a:lnSpc>
                <a:spcPct val="80000"/>
              </a:lnSpc>
              <a:spcBef>
                <a:spcPts val="400"/>
              </a:spcBef>
              <a:defRPr sz="1701"/>
            </a:pPr>
            <a:r>
              <a:rPr>
                <a:latin typeface="宋体"/>
                <a:ea typeface="宋体"/>
                <a:cs typeface="宋体"/>
                <a:sym typeface="宋体"/>
              </a:rPr>
              <a:t>品类特征是各种品类之间的本质差异；</a:t>
            </a:r>
          </a:p>
          <a:p>
            <a:pPr indent="-231457" lvl="1" marL="601789">
              <a:lnSpc>
                <a:spcPct val="80000"/>
              </a:lnSpc>
              <a:spcBef>
                <a:spcPts val="400"/>
              </a:spcBef>
              <a:defRPr sz="1701"/>
            </a:pPr>
            <a:r>
              <a:rPr>
                <a:latin typeface="宋体"/>
                <a:ea typeface="宋体"/>
                <a:cs typeface="宋体"/>
                <a:sym typeface="宋体"/>
              </a:rPr>
              <a:t>品类个性是用描述人个性的词语来描述品类的特征。 </a:t>
            </a:r>
          </a:p>
          <a:p>
            <a:pPr indent="-277749" marL="277749">
              <a:lnSpc>
                <a:spcPct val="80000"/>
              </a:lnSpc>
              <a:spcBef>
                <a:spcPts val="600"/>
              </a:spcBef>
              <a:defRPr sz="2592"/>
            </a:pPr>
            <a:r>
              <a:rPr>
                <a:latin typeface="宋体"/>
                <a:ea typeface="宋体"/>
                <a:cs typeface="宋体"/>
                <a:sym typeface="宋体"/>
              </a:rPr>
              <a:t>品类对品牌的影响</a:t>
            </a:r>
            <a:endParaRPr>
              <a:latin typeface="宋体"/>
              <a:ea typeface="宋体"/>
              <a:cs typeface="宋体"/>
              <a:sym typeface="宋体"/>
            </a:endParaRPr>
          </a:p>
          <a:p>
            <a:pPr indent="-231457" lvl="1" marL="601789">
              <a:lnSpc>
                <a:spcPct val="80000"/>
              </a:lnSpc>
              <a:spcBef>
                <a:spcPts val="400"/>
              </a:spcBef>
              <a:defRPr sz="1701"/>
            </a:pPr>
            <a:r>
              <a:rPr>
                <a:latin typeface="宋体"/>
                <a:ea typeface="宋体"/>
                <a:cs typeface="宋体"/>
                <a:sym typeface="宋体"/>
              </a:rPr>
              <a:t>品类的创新为品牌的占位提供了空间</a:t>
            </a:r>
            <a:endParaRPr sz="1944"/>
          </a:p>
          <a:p>
            <a:pPr indent="-231457" lvl="1" marL="601789">
              <a:lnSpc>
                <a:spcPct val="80000"/>
              </a:lnSpc>
              <a:spcBef>
                <a:spcPts val="400"/>
              </a:spcBef>
              <a:defRPr sz="1701"/>
            </a:pPr>
            <a:r>
              <a:rPr>
                <a:latin typeface="宋体"/>
                <a:ea typeface="宋体"/>
                <a:cs typeface="宋体"/>
                <a:sym typeface="宋体"/>
              </a:rPr>
              <a:t>品类个性影响了品牌个性</a:t>
            </a:r>
          </a:p>
          <a:p>
            <a:pPr indent="-231457" lvl="1" marL="601789">
              <a:lnSpc>
                <a:spcPct val="80000"/>
              </a:lnSpc>
              <a:spcBef>
                <a:spcPts val="400"/>
              </a:spcBef>
              <a:defRPr sz="1701"/>
            </a:pPr>
            <a:r>
              <a:rPr>
                <a:latin typeface="宋体"/>
                <a:ea typeface="宋体"/>
                <a:cs typeface="宋体"/>
                <a:sym typeface="宋体"/>
              </a:rPr>
              <a:t>品类个性影响了品牌传播</a:t>
            </a:r>
          </a:p>
          <a:p>
            <a:pPr indent="-185165" lvl="2" marL="925830">
              <a:lnSpc>
                <a:spcPct val="80000"/>
              </a:lnSpc>
              <a:spcBef>
                <a:spcPts val="400"/>
              </a:spcBef>
              <a:defRPr sz="1944"/>
            </a:pPr>
            <a:r>
              <a:rPr>
                <a:latin typeface="宋体"/>
                <a:ea typeface="宋体"/>
                <a:cs typeface="宋体"/>
                <a:sym typeface="宋体"/>
              </a:rPr>
              <a:t>传播源</a:t>
            </a:r>
          </a:p>
          <a:p>
            <a:pPr indent="-185165" lvl="2" marL="925830">
              <a:lnSpc>
                <a:spcPct val="80000"/>
              </a:lnSpc>
              <a:spcBef>
                <a:spcPts val="400"/>
              </a:spcBef>
              <a:defRPr sz="1944"/>
            </a:pPr>
            <a:r>
              <a:rPr>
                <a:latin typeface="宋体"/>
                <a:ea typeface="宋体"/>
                <a:cs typeface="宋体"/>
                <a:sym typeface="宋体"/>
              </a:rPr>
              <a:t>传播媒体</a:t>
            </a:r>
          </a:p>
          <a:p>
            <a:pPr indent="-185165" lvl="2" marL="925830">
              <a:lnSpc>
                <a:spcPct val="80000"/>
              </a:lnSpc>
              <a:spcBef>
                <a:spcPts val="400"/>
              </a:spcBef>
              <a:defRPr sz="1944"/>
            </a:pPr>
            <a:r>
              <a:rPr>
                <a:latin typeface="宋体"/>
                <a:ea typeface="宋体"/>
                <a:cs typeface="宋体"/>
                <a:sym typeface="宋体"/>
              </a:rPr>
              <a:t>传播内容</a:t>
            </a:r>
          </a:p>
        </p:txBody>
      </p:sp>
    </p:spTree>
  </p:cSld>
  <p:clrMapOvr>
    <a:masterClrMapping/>
  </p:clrMapOvr>
  <p:transition spd="med" advClick="1"/>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spTree>
      <p:nvGrpSpPr>
        <p:cNvPr id="283" name=""/>
        <p:cNvGrpSpPr/>
        <p:nvPr/>
      </p:nvGrpSpPr>
      <p:grpSpPr>
        <a:xfrm>
          <a:off x="0" y="0"/>
          <a:ext cx="0" cy="0"/>
          <a:chOff x="0" y="0"/>
          <a:chExt cx="0" cy="0"/>
        </a:xfrm>
      </p:grpSpPr>
      <p:sp>
        <p:nvSpPr>
          <p:cNvPr id="104885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感知质量与品牌传播</a:t>
            </a:r>
          </a:p>
        </p:txBody>
      </p:sp>
      <p:sp>
        <p:nvSpPr>
          <p:cNvPr id="1048855" name="Rectangle 3"/>
          <p:cNvSpPr/>
          <p:nvPr>
            <p:ph type="body" idx="1"/>
          </p:nvPr>
        </p:nvSpPr>
        <p:spPr>
          <a:xfrm>
            <a:off x="457200" y="1600200"/>
            <a:ext cx="8229600" cy="4525963"/>
          </a:xfrm>
          <a:prstGeom prst="rect"/>
        </p:spPr>
        <p:txBody>
          <a:bodyPr/>
          <a:p>
            <a:pPr indent="-325754" marL="325754">
              <a:lnSpc>
                <a:spcPct val="80000"/>
              </a:lnSpc>
              <a:spcBef>
                <a:spcPts val="400"/>
              </a:spcBef>
              <a:defRPr sz="1900"/>
            </a:pPr>
            <a:r>
              <a:rPr>
                <a:latin typeface="宋体"/>
                <a:ea typeface="宋体"/>
                <a:cs typeface="宋体"/>
                <a:sym typeface="宋体"/>
              </a:rPr>
              <a:t>感知质量的界定</a:t>
            </a:r>
          </a:p>
          <a:p>
            <a:pPr indent="-271462" lvl="1" marL="705802">
              <a:lnSpc>
                <a:spcPct val="80000"/>
              </a:lnSpc>
              <a:spcBef>
                <a:spcPts val="400"/>
              </a:spcBef>
              <a:defRPr sz="1710"/>
            </a:pPr>
            <a:r>
              <a:rPr>
                <a:latin typeface="宋体"/>
                <a:ea typeface="宋体"/>
                <a:cs typeface="宋体"/>
                <a:sym typeface="宋体"/>
              </a:rPr>
              <a:t>感知质量</a:t>
            </a:r>
            <a:r>
              <a:t>≠</a:t>
            </a:r>
            <a:r>
              <a:rPr>
                <a:latin typeface="宋体"/>
                <a:ea typeface="宋体"/>
                <a:cs typeface="宋体"/>
                <a:sym typeface="宋体"/>
              </a:rPr>
              <a:t>实际质量</a:t>
            </a:r>
          </a:p>
          <a:p>
            <a:pPr indent="-271462" lvl="1" marL="705802">
              <a:lnSpc>
                <a:spcPct val="80000"/>
              </a:lnSpc>
              <a:spcBef>
                <a:spcPts val="400"/>
              </a:spcBef>
              <a:defRPr sz="1710"/>
            </a:pPr>
            <a:r>
              <a:rPr>
                <a:latin typeface="宋体"/>
                <a:ea typeface="宋体"/>
                <a:cs typeface="宋体"/>
                <a:sym typeface="宋体"/>
              </a:rPr>
              <a:t>余明阳等（</a:t>
            </a:r>
            <a:r>
              <a:t>2005</a:t>
            </a:r>
            <a:r>
              <a:rPr>
                <a:latin typeface="宋体"/>
                <a:ea typeface="宋体"/>
                <a:cs typeface="宋体"/>
                <a:sym typeface="宋体"/>
              </a:rPr>
              <a:t>）认为，品牌感知质量是消费者对某一品牌在品质上的整体印象，强调的是</a:t>
            </a:r>
            <a:r>
              <a:rPr>
                <a:solidFill>
                  <a:srgbClr val="FF0000"/>
                </a:solidFill>
                <a:latin typeface="宋体"/>
                <a:ea typeface="宋体"/>
                <a:cs typeface="宋体"/>
                <a:sym typeface="宋体"/>
              </a:rPr>
              <a:t>消费者的主观评价</a:t>
            </a:r>
            <a:r>
              <a:rPr>
                <a:latin typeface="宋体"/>
                <a:ea typeface="宋体"/>
                <a:cs typeface="宋体"/>
                <a:sym typeface="宋体"/>
              </a:rPr>
              <a:t>，而非产品和服务的现实品质状况。 </a:t>
            </a:r>
          </a:p>
          <a:p>
            <a:pPr indent="-325754" marL="325754">
              <a:lnSpc>
                <a:spcPct val="80000"/>
              </a:lnSpc>
              <a:defRPr sz="1900"/>
            </a:pPr>
            <a:r>
              <a:rPr>
                <a:latin typeface="宋体"/>
                <a:ea typeface="宋体"/>
                <a:cs typeface="宋体"/>
                <a:sym typeface="宋体"/>
              </a:rPr>
              <a:t>消费者评价产品质量的七个指标</a:t>
            </a:r>
            <a:r>
              <a:rPr sz="3040"/>
              <a:t> </a:t>
            </a:r>
            <a:r>
              <a:rPr>
                <a:latin typeface="宋体"/>
                <a:ea typeface="宋体"/>
                <a:cs typeface="宋体"/>
                <a:sym typeface="宋体"/>
              </a:rPr>
              <a:t>（</a:t>
            </a:r>
            <a:r>
              <a:t>David Garvin</a:t>
            </a:r>
            <a:r>
              <a:rPr>
                <a:latin typeface="宋体"/>
                <a:ea typeface="宋体"/>
                <a:cs typeface="宋体"/>
                <a:sym typeface="宋体"/>
              </a:rPr>
              <a:t>） </a:t>
            </a:r>
          </a:p>
          <a:p>
            <a:pPr indent="-325754" marL="325754">
              <a:lnSpc>
                <a:spcPct val="80000"/>
              </a:lnSpc>
              <a:spcBef>
                <a:spcPts val="400"/>
              </a:spcBef>
              <a:defRPr sz="1900"/>
            </a:pPr>
            <a:r>
              <a:rPr>
                <a:latin typeface="宋体"/>
                <a:ea typeface="宋体"/>
                <a:cs typeface="宋体"/>
                <a:sym typeface="宋体"/>
              </a:rPr>
              <a:t>感知质量对品牌的作用</a:t>
            </a:r>
          </a:p>
          <a:p>
            <a:pPr indent="-271462" lvl="1" marL="705802">
              <a:lnSpc>
                <a:spcPct val="80000"/>
              </a:lnSpc>
              <a:spcBef>
                <a:spcPts val="400"/>
              </a:spcBef>
              <a:defRPr sz="1710"/>
            </a:pPr>
            <a:r>
              <a:rPr>
                <a:latin typeface="宋体"/>
                <a:ea typeface="宋体"/>
                <a:cs typeface="宋体"/>
                <a:sym typeface="宋体"/>
              </a:rPr>
              <a:t>感知质量是品牌美誉度的基础</a:t>
            </a:r>
          </a:p>
          <a:p>
            <a:pPr indent="-271462" lvl="1" marL="705802">
              <a:lnSpc>
                <a:spcPct val="80000"/>
              </a:lnSpc>
              <a:spcBef>
                <a:spcPts val="400"/>
              </a:spcBef>
              <a:defRPr sz="1710"/>
            </a:pPr>
            <a:r>
              <a:rPr>
                <a:latin typeface="宋体"/>
                <a:ea typeface="宋体"/>
                <a:cs typeface="宋体"/>
                <a:sym typeface="宋体"/>
              </a:rPr>
              <a:t>感知质量为品牌占位提供了机会</a:t>
            </a:r>
          </a:p>
          <a:p>
            <a:pPr indent="-325754" marL="325754">
              <a:lnSpc>
                <a:spcPct val="80000"/>
              </a:lnSpc>
              <a:spcBef>
                <a:spcPts val="400"/>
              </a:spcBef>
              <a:defRPr sz="1900"/>
            </a:pPr>
            <a:r>
              <a:rPr>
                <a:latin typeface="宋体"/>
                <a:ea typeface="宋体"/>
                <a:cs typeface="宋体"/>
                <a:sym typeface="宋体"/>
              </a:rPr>
              <a:t>提高品牌感知质量的步骤</a:t>
            </a:r>
          </a:p>
          <a:p>
            <a:pPr indent="-271462" lvl="1" marL="705802">
              <a:lnSpc>
                <a:spcPct val="80000"/>
              </a:lnSpc>
              <a:spcBef>
                <a:spcPts val="600"/>
              </a:spcBef>
              <a:defRPr sz="1710"/>
            </a:pPr>
            <a:r>
              <a:rPr>
                <a:latin typeface="宋体"/>
                <a:ea typeface="宋体"/>
                <a:cs typeface="宋体"/>
                <a:sym typeface="宋体"/>
              </a:rPr>
              <a:t>调查消费者对产品质量评价的标准</a:t>
            </a:r>
            <a:r>
              <a:rPr sz="2660"/>
              <a:t> </a:t>
            </a:r>
          </a:p>
          <a:p>
            <a:pPr indent="-271462" lvl="1" marL="705802">
              <a:lnSpc>
                <a:spcPct val="80000"/>
              </a:lnSpc>
              <a:spcBef>
                <a:spcPts val="400"/>
              </a:spcBef>
              <a:defRPr sz="1710"/>
            </a:pPr>
            <a:r>
              <a:rPr>
                <a:latin typeface="宋体"/>
                <a:ea typeface="宋体"/>
                <a:cs typeface="宋体"/>
                <a:sym typeface="宋体"/>
              </a:rPr>
              <a:t>对各依据进行重要性排序</a:t>
            </a:r>
          </a:p>
          <a:p>
            <a:pPr indent="-271462" lvl="1" marL="705802">
              <a:lnSpc>
                <a:spcPct val="80000"/>
              </a:lnSpc>
              <a:spcBef>
                <a:spcPts val="400"/>
              </a:spcBef>
              <a:defRPr sz="1710"/>
            </a:pPr>
            <a:r>
              <a:rPr>
                <a:latin typeface="宋体"/>
                <a:ea typeface="宋体"/>
                <a:cs typeface="宋体"/>
                <a:sym typeface="宋体"/>
              </a:rPr>
              <a:t>分析竞争者在各依据上面的表现</a:t>
            </a:r>
          </a:p>
          <a:p>
            <a:pPr indent="-271462" lvl="1" marL="705802">
              <a:lnSpc>
                <a:spcPct val="80000"/>
              </a:lnSpc>
              <a:spcBef>
                <a:spcPts val="400"/>
              </a:spcBef>
              <a:defRPr sz="1710"/>
            </a:pPr>
            <a:r>
              <a:rPr>
                <a:latin typeface="宋体"/>
                <a:ea typeface="宋体"/>
                <a:cs typeface="宋体"/>
                <a:sym typeface="宋体"/>
              </a:rPr>
              <a:t>提炼一个有别于竞争者的品牌宣传主题</a:t>
            </a:r>
          </a:p>
          <a:p>
            <a:pPr indent="-271462" lvl="1" marL="705802">
              <a:lnSpc>
                <a:spcPct val="80000"/>
              </a:lnSpc>
              <a:spcBef>
                <a:spcPts val="400"/>
              </a:spcBef>
              <a:defRPr sz="1710"/>
            </a:pPr>
            <a:r>
              <a:rPr>
                <a:latin typeface="宋体"/>
                <a:ea typeface="宋体"/>
                <a:cs typeface="宋体"/>
                <a:sym typeface="宋体"/>
              </a:rPr>
              <a:t>设计传播活动推广该主题</a:t>
            </a:r>
          </a:p>
        </p:txBody>
      </p:sp>
    </p:spTree>
  </p:cSld>
  <p:clrMapOvr>
    <a:masterClrMapping/>
  </p:clrMapOvr>
  <p:transition spd="med" advClick="1"/>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spTree>
      <p:nvGrpSpPr>
        <p:cNvPr id="182" name=""/>
        <p:cNvGrpSpPr/>
        <p:nvPr/>
      </p:nvGrpSpPr>
      <p:grpSpPr>
        <a:xfrm>
          <a:off x="0" y="0"/>
          <a:ext cx="0" cy="0"/>
          <a:chOff x="0" y="0"/>
          <a:chExt cx="0" cy="0"/>
        </a:xfrm>
      </p:grpSpPr>
      <p:sp>
        <p:nvSpPr>
          <p:cNvPr id="104861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大规模定制化与品牌传播</a:t>
            </a:r>
          </a:p>
        </p:txBody>
      </p:sp>
      <p:sp>
        <p:nvSpPr>
          <p:cNvPr id="1048615" name="Rectangle 3"/>
          <p:cNvSpPr/>
          <p:nvPr>
            <p:ph type="body" idx="1"/>
          </p:nvPr>
        </p:nvSpPr>
        <p:spPr>
          <a:xfrm>
            <a:off x="457200" y="1600200"/>
            <a:ext cx="8229600" cy="4525963"/>
          </a:xfrm>
          <a:prstGeom prst="rect"/>
        </p:spPr>
        <p:txBody>
          <a:bodyPr/>
          <a:p>
            <a:pPr indent="-246888" marL="246888">
              <a:lnSpc>
                <a:spcPct val="90000"/>
              </a:lnSpc>
              <a:spcBef>
                <a:spcPts val="500"/>
              </a:spcBef>
              <a:defRPr sz="2304"/>
            </a:pPr>
            <a:r>
              <a:rPr>
                <a:latin typeface="宋体"/>
                <a:ea typeface="宋体"/>
                <a:cs typeface="宋体"/>
                <a:sym typeface="宋体"/>
              </a:rPr>
              <a:t>大规模定制是一种集先进生产技术和彻底的顾客需求导向于一体的全新生产模式 </a:t>
            </a:r>
            <a:endParaRPr>
              <a:latin typeface="宋体"/>
              <a:ea typeface="宋体"/>
              <a:cs typeface="宋体"/>
              <a:sym typeface="宋体"/>
            </a:endParaRPr>
          </a:p>
          <a:p>
            <a:pPr indent="-246888" marL="246888">
              <a:lnSpc>
                <a:spcPct val="90000"/>
              </a:lnSpc>
              <a:spcBef>
                <a:spcPts val="500"/>
              </a:spcBef>
              <a:defRPr sz="2304"/>
            </a:pPr>
            <a:r>
              <a:rPr>
                <a:latin typeface="宋体"/>
                <a:ea typeface="宋体"/>
                <a:cs typeface="宋体"/>
                <a:sym typeface="宋体"/>
              </a:rPr>
              <a:t>大规模定制化对品牌的作用</a:t>
            </a:r>
            <a:endParaRPr>
              <a:latin typeface="宋体"/>
              <a:ea typeface="宋体"/>
              <a:cs typeface="宋体"/>
              <a:sym typeface="宋体"/>
            </a:endParaRPr>
          </a:p>
          <a:p>
            <a:pPr indent="-205740" lvl="1" marL="534924">
              <a:lnSpc>
                <a:spcPct val="90000"/>
              </a:lnSpc>
              <a:spcBef>
                <a:spcPts val="400"/>
              </a:spcBef>
              <a:defRPr sz="2016"/>
            </a:pPr>
            <a:r>
              <a:rPr>
                <a:latin typeface="宋体"/>
                <a:ea typeface="宋体"/>
                <a:cs typeface="宋体"/>
                <a:sym typeface="宋体"/>
              </a:rPr>
              <a:t>大规模定制表现出品牌顾客导向的理念和形象</a:t>
            </a:r>
          </a:p>
          <a:p>
            <a:pPr indent="-205740" lvl="1" marL="534924">
              <a:lnSpc>
                <a:spcPct val="90000"/>
              </a:lnSpc>
              <a:spcBef>
                <a:spcPts val="400"/>
              </a:spcBef>
              <a:defRPr sz="2016"/>
            </a:pPr>
            <a:r>
              <a:rPr>
                <a:latin typeface="宋体"/>
                <a:ea typeface="宋体"/>
                <a:cs typeface="宋体"/>
                <a:sym typeface="宋体"/>
              </a:rPr>
              <a:t>大规模定制增强了品牌的竞争力 </a:t>
            </a:r>
          </a:p>
          <a:p>
            <a:pPr indent="-205740" lvl="1" marL="534924">
              <a:lnSpc>
                <a:spcPct val="90000"/>
              </a:lnSpc>
              <a:spcBef>
                <a:spcPts val="400"/>
              </a:spcBef>
              <a:defRPr sz="2016"/>
            </a:pPr>
            <a:r>
              <a:rPr>
                <a:latin typeface="宋体"/>
                <a:ea typeface="宋体"/>
                <a:cs typeface="宋体"/>
                <a:sym typeface="宋体"/>
              </a:rPr>
              <a:t>大规模定制提高了品牌的收益 </a:t>
            </a:r>
          </a:p>
          <a:p>
            <a:pPr indent="-246888" marL="246888">
              <a:lnSpc>
                <a:spcPct val="90000"/>
              </a:lnSpc>
              <a:spcBef>
                <a:spcPts val="500"/>
              </a:spcBef>
              <a:defRPr sz="2304"/>
            </a:pPr>
            <a:r>
              <a:rPr>
                <a:latin typeface="宋体"/>
                <a:ea typeface="宋体"/>
                <a:cs typeface="宋体"/>
                <a:sym typeface="宋体"/>
              </a:rPr>
              <a:t>大规模定制化对企业的要求</a:t>
            </a:r>
            <a:endParaRPr>
              <a:latin typeface="宋体"/>
              <a:ea typeface="宋体"/>
              <a:cs typeface="宋体"/>
              <a:sym typeface="宋体"/>
            </a:endParaRPr>
          </a:p>
          <a:p>
            <a:pPr indent="-205740" lvl="1" marL="534924">
              <a:lnSpc>
                <a:spcPct val="90000"/>
              </a:lnSpc>
              <a:spcBef>
                <a:spcPts val="400"/>
              </a:spcBef>
              <a:defRPr sz="2016"/>
            </a:pPr>
            <a:r>
              <a:rPr>
                <a:latin typeface="宋体"/>
                <a:ea typeface="宋体"/>
                <a:cs typeface="宋体"/>
                <a:sym typeface="宋体"/>
              </a:rPr>
              <a:t>营销方面</a:t>
            </a:r>
            <a:r>
              <a:t>——</a:t>
            </a:r>
            <a:r>
              <a:rPr>
                <a:latin typeface="宋体"/>
                <a:ea typeface="宋体"/>
                <a:cs typeface="宋体"/>
                <a:sym typeface="宋体"/>
              </a:rPr>
              <a:t>准确地获取顾客需求</a:t>
            </a:r>
          </a:p>
          <a:p>
            <a:pPr indent="-205740" lvl="1" marL="534924">
              <a:lnSpc>
                <a:spcPct val="90000"/>
              </a:lnSpc>
              <a:spcBef>
                <a:spcPts val="400"/>
              </a:spcBef>
              <a:defRPr sz="2016"/>
            </a:pPr>
            <a:r>
              <a:rPr>
                <a:latin typeface="宋体"/>
                <a:ea typeface="宋体"/>
                <a:cs typeface="宋体"/>
                <a:sym typeface="宋体"/>
              </a:rPr>
              <a:t>技术方面</a:t>
            </a:r>
            <a:r>
              <a:t>——</a:t>
            </a:r>
            <a:r>
              <a:rPr>
                <a:latin typeface="宋体"/>
                <a:ea typeface="宋体"/>
                <a:cs typeface="宋体"/>
                <a:sym typeface="宋体"/>
              </a:rPr>
              <a:t>敏捷地开发设计产品</a:t>
            </a:r>
          </a:p>
          <a:p>
            <a:pPr indent="-205740" lvl="1" marL="534924">
              <a:lnSpc>
                <a:spcPct val="90000"/>
              </a:lnSpc>
              <a:spcBef>
                <a:spcPts val="400"/>
              </a:spcBef>
              <a:defRPr sz="2016"/>
            </a:pPr>
            <a:r>
              <a:rPr>
                <a:latin typeface="宋体"/>
                <a:ea typeface="宋体"/>
                <a:cs typeface="宋体"/>
                <a:sym typeface="宋体"/>
              </a:rPr>
              <a:t>生产方面</a:t>
            </a:r>
            <a:r>
              <a:t>——</a:t>
            </a:r>
            <a:r>
              <a:rPr>
                <a:latin typeface="宋体"/>
                <a:ea typeface="宋体"/>
                <a:cs typeface="宋体"/>
                <a:sym typeface="宋体"/>
              </a:rPr>
              <a:t>柔性地生产制造</a:t>
            </a:r>
          </a:p>
          <a:p>
            <a:pPr indent="-205740" lvl="1" marL="534924">
              <a:lnSpc>
                <a:spcPct val="90000"/>
              </a:lnSpc>
              <a:spcBef>
                <a:spcPts val="400"/>
              </a:spcBef>
              <a:defRPr sz="2016"/>
            </a:pPr>
            <a:r>
              <a:rPr>
                <a:latin typeface="宋体"/>
                <a:ea typeface="宋体"/>
                <a:cs typeface="宋体"/>
                <a:sym typeface="宋体"/>
              </a:rPr>
              <a:t>流程方面</a:t>
            </a:r>
            <a:r>
              <a:t>——</a:t>
            </a:r>
            <a:r>
              <a:rPr>
                <a:latin typeface="宋体"/>
                <a:ea typeface="宋体"/>
                <a:cs typeface="宋体"/>
                <a:sym typeface="宋体"/>
              </a:rPr>
              <a:t>构建高效的供应网络 </a:t>
            </a:r>
          </a:p>
        </p:txBody>
      </p:sp>
    </p:spTree>
  </p:cSld>
  <p:clrMapOvr>
    <a:masterClrMapping/>
  </p:clrMapOvr>
  <p:transition spd="med" advClick="1"/>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spTree>
      <p:nvGrpSpPr>
        <p:cNvPr id="180" name=""/>
        <p:cNvGrpSpPr/>
        <p:nvPr/>
      </p:nvGrpSpPr>
      <p:grpSpPr>
        <a:xfrm>
          <a:off x="0" y="0"/>
          <a:ext cx="0" cy="0"/>
          <a:chOff x="0" y="0"/>
          <a:chExt cx="0" cy="0"/>
        </a:xfrm>
      </p:grpSpPr>
      <p:sp>
        <p:nvSpPr>
          <p:cNvPr id="104861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价格与品牌传播</a:t>
            </a:r>
          </a:p>
        </p:txBody>
      </p:sp>
      <p:sp>
        <p:nvSpPr>
          <p:cNvPr id="1048611" name="Rectangle 3"/>
          <p:cNvSpPr/>
          <p:nvPr>
            <p:ph type="body" idx="1"/>
          </p:nvPr>
        </p:nvSpPr>
        <p:spPr>
          <a:xfrm>
            <a:off x="457200" y="1600200"/>
            <a:ext cx="8229600" cy="4525963"/>
          </a:xfrm>
          <a:prstGeom prst="rect"/>
        </p:spPr>
        <p:txBody>
          <a:bodyPr/>
          <a:p>
            <a:pPr indent="-281177" marL="281177">
              <a:spcBef>
                <a:spcPts val="600"/>
              </a:spcBef>
              <a:defRPr sz="2624"/>
            </a:pPr>
            <a:r>
              <a:rPr>
                <a:latin typeface="宋体"/>
                <a:ea typeface="宋体"/>
                <a:cs typeface="宋体"/>
                <a:sym typeface="宋体"/>
              </a:rPr>
              <a:t>价格对品牌的影响</a:t>
            </a:r>
            <a:endParaRPr>
              <a:latin typeface="宋体"/>
              <a:ea typeface="宋体"/>
              <a:cs typeface="宋体"/>
              <a:sym typeface="宋体"/>
            </a:endParaRPr>
          </a:p>
          <a:p>
            <a:pPr indent="-234315" lvl="1" marL="609219">
              <a:spcBef>
                <a:spcPts val="500"/>
              </a:spcBef>
              <a:defRPr sz="2296"/>
            </a:pPr>
            <a:r>
              <a:rPr>
                <a:latin typeface="宋体"/>
                <a:ea typeface="宋体"/>
                <a:cs typeface="宋体"/>
                <a:sym typeface="宋体"/>
              </a:rPr>
              <a:t>价格是判断品牌质量和档次的线索和信号</a:t>
            </a:r>
          </a:p>
          <a:p>
            <a:pPr indent="-234315" lvl="1" marL="609219">
              <a:spcBef>
                <a:spcPts val="500"/>
              </a:spcBef>
              <a:defRPr sz="2296"/>
            </a:pPr>
            <a:r>
              <a:rPr>
                <a:latin typeface="宋体"/>
                <a:ea typeface="宋体"/>
                <a:cs typeface="宋体"/>
                <a:sym typeface="宋体"/>
              </a:rPr>
              <a:t>高价格体现品牌的稀有性和个性 </a:t>
            </a:r>
          </a:p>
          <a:p>
            <a:pPr indent="-234315" lvl="1" marL="609219">
              <a:spcBef>
                <a:spcPts val="500"/>
              </a:spcBef>
              <a:defRPr sz="2296"/>
            </a:pPr>
            <a:r>
              <a:rPr>
                <a:latin typeface="宋体"/>
                <a:ea typeface="宋体"/>
                <a:cs typeface="宋体"/>
                <a:sym typeface="宋体"/>
              </a:rPr>
              <a:t>价格是灵活达成品牌目标的工具（上市；库存）</a:t>
            </a:r>
          </a:p>
          <a:p>
            <a:pPr indent="-281177" marL="281177">
              <a:spcBef>
                <a:spcPts val="600"/>
              </a:spcBef>
              <a:defRPr sz="2624"/>
            </a:pPr>
            <a:r>
              <a:rPr>
                <a:latin typeface="宋体"/>
                <a:ea typeface="宋体"/>
                <a:cs typeface="宋体"/>
                <a:sym typeface="宋体"/>
              </a:rPr>
              <a:t>基于品牌的价格设定</a:t>
            </a:r>
            <a:endParaRPr>
              <a:latin typeface="宋体"/>
              <a:ea typeface="宋体"/>
              <a:cs typeface="宋体"/>
              <a:sym typeface="宋体"/>
            </a:endParaRPr>
          </a:p>
          <a:p>
            <a:pPr indent="-234315" lvl="1" marL="609219">
              <a:spcBef>
                <a:spcPts val="500"/>
              </a:spcBef>
              <a:defRPr sz="2296"/>
            </a:pPr>
            <a:r>
              <a:rPr>
                <a:latin typeface="宋体"/>
                <a:ea typeface="宋体"/>
                <a:cs typeface="宋体"/>
                <a:sym typeface="宋体"/>
              </a:rPr>
              <a:t>价格由品牌的定位决定（万宝龙、宾利）</a:t>
            </a:r>
          </a:p>
          <a:p>
            <a:pPr indent="-234315" lvl="1" marL="609219">
              <a:spcBef>
                <a:spcPts val="500"/>
              </a:spcBef>
              <a:defRPr sz="2296"/>
            </a:pPr>
            <a:r>
              <a:rPr>
                <a:latin typeface="宋体"/>
                <a:ea typeface="宋体"/>
                <a:cs typeface="宋体"/>
                <a:sym typeface="宋体"/>
              </a:rPr>
              <a:t>基于品牌的定价方法：成本导向定价法、竞争导向定价法、需求导向定价法 </a:t>
            </a:r>
          </a:p>
          <a:p>
            <a:pPr indent="-281177" marL="281177">
              <a:spcBef>
                <a:spcPts val="600"/>
              </a:spcBef>
              <a:defRPr sz="2624"/>
            </a:pPr>
            <a:r>
              <a:rPr>
                <a:latin typeface="宋体"/>
                <a:ea typeface="宋体"/>
                <a:cs typeface="宋体"/>
                <a:sym typeface="宋体"/>
              </a:rPr>
              <a:t>价格战的应对策略 </a:t>
            </a:r>
          </a:p>
        </p:txBody>
      </p:sp>
    </p:spTree>
  </p:cSld>
  <p:clrMapOvr>
    <a:masterClrMapping/>
  </p:clrMapOvr>
  <p:transition spd="med" advClick="1"/>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spTree>
      <p:nvGrpSpPr>
        <p:cNvPr id="174" name=""/>
        <p:cNvGrpSpPr/>
        <p:nvPr/>
      </p:nvGrpSpPr>
      <p:grpSpPr>
        <a:xfrm>
          <a:off x="0" y="0"/>
          <a:ext cx="0" cy="0"/>
          <a:chOff x="0" y="0"/>
          <a:chExt cx="0" cy="0"/>
        </a:xfrm>
      </p:grpSpPr>
      <p:sp>
        <p:nvSpPr>
          <p:cNvPr id="104859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价格战的应对策略</a:t>
            </a:r>
          </a:p>
        </p:txBody>
      </p:sp>
      <p:sp>
        <p:nvSpPr>
          <p:cNvPr id="1048591" name="Rectangle 3"/>
          <p:cNvSpPr/>
          <p:nvPr>
            <p:ph type="body" sz="half" idx="1"/>
          </p:nvPr>
        </p:nvSpPr>
        <p:spPr>
          <a:xfrm>
            <a:off x="457200" y="1600200"/>
            <a:ext cx="4038600" cy="4525963"/>
          </a:xfrm>
          <a:prstGeom prst="rect"/>
        </p:spPr>
        <p:txBody>
          <a:bodyPr/>
          <a:p>
            <a:r>
              <a:rPr>
                <a:latin typeface="宋体"/>
                <a:ea typeface="宋体"/>
                <a:cs typeface="宋体"/>
                <a:sym typeface="宋体"/>
              </a:rPr>
              <a:t>静观战略 </a:t>
            </a:r>
            <a:endParaRPr>
              <a:latin typeface="宋体"/>
              <a:ea typeface="宋体"/>
              <a:cs typeface="宋体"/>
              <a:sym typeface="宋体"/>
            </a:endParaRPr>
          </a:p>
          <a:p>
            <a:r>
              <a:rPr>
                <a:latin typeface="宋体"/>
                <a:ea typeface="宋体"/>
                <a:cs typeface="宋体"/>
                <a:sym typeface="宋体"/>
              </a:rPr>
              <a:t>非价格应对战略 </a:t>
            </a:r>
            <a:endParaRPr>
              <a:latin typeface="宋体"/>
              <a:ea typeface="宋体"/>
              <a:cs typeface="宋体"/>
              <a:sym typeface="宋体"/>
            </a:endParaRPr>
          </a:p>
          <a:p>
            <a:pPr indent="-285750" lvl="1" marL="742950">
              <a:defRPr sz="2500"/>
            </a:pPr>
            <a:r>
              <a:rPr>
                <a:latin typeface="宋体"/>
                <a:ea typeface="宋体"/>
                <a:cs typeface="宋体"/>
                <a:sym typeface="宋体"/>
              </a:rPr>
              <a:t>公开成本优势</a:t>
            </a:r>
          </a:p>
          <a:p>
            <a:pPr indent="-285750" lvl="1" marL="742950">
              <a:defRPr sz="2500"/>
            </a:pPr>
            <a:r>
              <a:rPr>
                <a:latin typeface="宋体"/>
                <a:ea typeface="宋体"/>
                <a:cs typeface="宋体"/>
                <a:sym typeface="宋体"/>
              </a:rPr>
              <a:t>展开质量竞争 </a:t>
            </a:r>
          </a:p>
          <a:p>
            <a:pPr indent="-285750" lvl="1" marL="742950">
              <a:defRPr sz="2500"/>
            </a:pPr>
            <a:r>
              <a:rPr>
                <a:latin typeface="宋体"/>
                <a:ea typeface="宋体"/>
                <a:cs typeface="宋体"/>
                <a:sym typeface="宋体"/>
              </a:rPr>
              <a:t>影响利益相关者 </a:t>
            </a:r>
          </a:p>
        </p:txBody>
      </p:sp>
      <p:sp>
        <p:nvSpPr>
          <p:cNvPr id="1048592"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spcBef>
                <a:spcPts val="600"/>
              </a:spcBef>
              <a:buSzPct val="100000"/>
              <a:buFont typeface="Arial"/>
              <a:buChar char="•"/>
              <a:defRPr sz="2800"/>
            </a:pPr>
            <a:r>
              <a:rPr>
                <a:latin typeface="宋体"/>
                <a:ea typeface="宋体"/>
                <a:cs typeface="宋体"/>
                <a:sym typeface="宋体"/>
              </a:rPr>
              <a:t>价格应对战略 </a:t>
            </a:r>
          </a:p>
          <a:p>
            <a:pPr indent="-285750" lvl="1" marL="742950">
              <a:spcBef>
                <a:spcPts val="600"/>
              </a:spcBef>
              <a:buSzPct val="100000"/>
              <a:buFont typeface="Arial"/>
              <a:buChar char="–"/>
              <a:defRPr sz="2500"/>
            </a:pPr>
            <a:r>
              <a:rPr>
                <a:latin typeface="宋体"/>
                <a:ea typeface="宋体"/>
                <a:cs typeface="宋体"/>
                <a:sym typeface="宋体"/>
              </a:rPr>
              <a:t>现有产品降价策略 </a:t>
            </a:r>
          </a:p>
          <a:p>
            <a:pPr indent="-285750" lvl="1" marL="742950">
              <a:spcBef>
                <a:spcPts val="600"/>
              </a:spcBef>
              <a:buSzPct val="100000"/>
              <a:buFont typeface="Arial"/>
              <a:buChar char="–"/>
              <a:defRPr sz="2500"/>
            </a:pPr>
            <a:r>
              <a:rPr>
                <a:latin typeface="宋体"/>
                <a:ea typeface="宋体"/>
                <a:cs typeface="宋体"/>
                <a:sym typeface="宋体"/>
              </a:rPr>
              <a:t>低价新品牌策略 </a:t>
            </a:r>
          </a:p>
          <a:p>
            <a:pPr indent="-342900" marL="342900">
              <a:spcBef>
                <a:spcPts val="600"/>
              </a:spcBef>
              <a:buSzPct val="100000"/>
              <a:buFont typeface="Arial"/>
              <a:buChar char="•"/>
              <a:defRPr sz="2800"/>
            </a:pPr>
            <a:r>
              <a:rPr>
                <a:latin typeface="宋体"/>
                <a:ea typeface="宋体"/>
                <a:cs typeface="宋体"/>
                <a:sym typeface="宋体"/>
              </a:rPr>
              <a:t>撤退战略 </a:t>
            </a:r>
          </a:p>
        </p:txBody>
      </p:sp>
    </p:spTree>
  </p:cSld>
  <p:clrMapOvr>
    <a:masterClrMapping/>
  </p:clrMapOvr>
  <p:transition spd="med" advClick="1"/>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spTree>
      <p:nvGrpSpPr>
        <p:cNvPr id="108" name=""/>
        <p:cNvGrpSpPr/>
        <p:nvPr/>
      </p:nvGrpSpPr>
      <p:grpSpPr>
        <a:xfrm>
          <a:off x="0" y="0"/>
          <a:ext cx="0" cy="0"/>
          <a:chOff x="0" y="0"/>
          <a:chExt cx="0" cy="0"/>
        </a:xfrm>
      </p:grpSpPr>
      <p:sp>
        <p:nvSpPr>
          <p:cNvPr id="104858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渠道与品牌传播</a:t>
            </a:r>
          </a:p>
        </p:txBody>
      </p:sp>
      <p:sp>
        <p:nvSpPr>
          <p:cNvPr id="1048584" name="Rectangle 3"/>
          <p:cNvSpPr/>
          <p:nvPr>
            <p:ph type="body" idx="1"/>
          </p:nvPr>
        </p:nvSpPr>
        <p:spPr>
          <a:xfrm>
            <a:off x="457200" y="1600200"/>
            <a:ext cx="8229600" cy="4525963"/>
          </a:xfrm>
          <a:prstGeom prst="rect"/>
        </p:spPr>
        <p:txBody>
          <a:bodyPr/>
          <a:p>
            <a:pPr indent="-325754" marL="325754">
              <a:lnSpc>
                <a:spcPct val="80000"/>
              </a:lnSpc>
              <a:defRPr sz="3040"/>
            </a:pPr>
            <a:r>
              <a:rPr>
                <a:latin typeface="宋体"/>
                <a:ea typeface="宋体"/>
                <a:cs typeface="宋体"/>
                <a:sym typeface="宋体"/>
              </a:rPr>
              <a:t>渠道合作对品牌的影响 </a:t>
            </a:r>
            <a:endParaRPr>
              <a:latin typeface="宋体"/>
              <a:ea typeface="宋体"/>
              <a:cs typeface="宋体"/>
              <a:sym typeface="宋体"/>
            </a:endParaRPr>
          </a:p>
          <a:p>
            <a:pPr indent="-271462" lvl="1" marL="705802">
              <a:lnSpc>
                <a:spcPct val="80000"/>
              </a:lnSpc>
              <a:spcBef>
                <a:spcPts val="500"/>
              </a:spcBef>
              <a:defRPr sz="2375"/>
            </a:pPr>
            <a:r>
              <a:rPr>
                <a:latin typeface="宋体"/>
                <a:ea typeface="宋体"/>
                <a:cs typeface="宋体"/>
                <a:sym typeface="宋体"/>
              </a:rPr>
              <a:t>渠道成员形象影响了品牌形象</a:t>
            </a:r>
          </a:p>
          <a:p>
            <a:pPr indent="-271462" lvl="1" marL="705802">
              <a:lnSpc>
                <a:spcPct val="80000"/>
              </a:lnSpc>
              <a:spcBef>
                <a:spcPts val="500"/>
              </a:spcBef>
              <a:defRPr sz="2375"/>
            </a:pPr>
            <a:r>
              <a:rPr>
                <a:latin typeface="宋体"/>
                <a:ea typeface="宋体"/>
                <a:cs typeface="宋体"/>
                <a:sym typeface="宋体"/>
              </a:rPr>
              <a:t>渠道成员的合作程度影响了品牌的销售</a:t>
            </a:r>
          </a:p>
          <a:p>
            <a:pPr indent="-271462" lvl="1" marL="705802">
              <a:lnSpc>
                <a:spcPct val="80000"/>
              </a:lnSpc>
              <a:spcBef>
                <a:spcPts val="600"/>
              </a:spcBef>
              <a:defRPr sz="2375"/>
            </a:pPr>
            <a:r>
              <a:rPr>
                <a:latin typeface="宋体"/>
                <a:ea typeface="宋体"/>
                <a:cs typeface="宋体"/>
                <a:sym typeface="宋体"/>
              </a:rPr>
              <a:t>渠道模式的选择体现了品牌的独特性</a:t>
            </a:r>
            <a:r>
              <a:rPr sz="2660"/>
              <a:t> </a:t>
            </a:r>
          </a:p>
          <a:p>
            <a:pPr indent="-325754" marL="325754">
              <a:lnSpc>
                <a:spcPct val="80000"/>
              </a:lnSpc>
              <a:defRPr sz="3040"/>
            </a:pPr>
            <a:r>
              <a:rPr>
                <a:latin typeface="宋体"/>
                <a:ea typeface="宋体"/>
                <a:cs typeface="宋体"/>
                <a:sym typeface="宋体"/>
              </a:rPr>
              <a:t>销售终端对品牌的影响</a:t>
            </a:r>
            <a:endParaRPr>
              <a:latin typeface="宋体"/>
              <a:ea typeface="宋体"/>
              <a:cs typeface="宋体"/>
              <a:sym typeface="宋体"/>
            </a:endParaRPr>
          </a:p>
          <a:p>
            <a:pPr indent="-271462" lvl="1" marL="705802">
              <a:lnSpc>
                <a:spcPct val="80000"/>
              </a:lnSpc>
              <a:spcBef>
                <a:spcPts val="600"/>
              </a:spcBef>
              <a:defRPr sz="2375"/>
            </a:pPr>
            <a:r>
              <a:rPr>
                <a:latin typeface="宋体"/>
                <a:ea typeface="宋体"/>
                <a:cs typeface="宋体"/>
                <a:sym typeface="宋体"/>
              </a:rPr>
              <a:t>终端生动化能增强消费者对品牌的体验</a:t>
            </a:r>
            <a:r>
              <a:rPr sz="2660"/>
              <a:t> </a:t>
            </a:r>
          </a:p>
          <a:p>
            <a:pPr indent="-271462" lvl="1" marL="705802">
              <a:lnSpc>
                <a:spcPct val="80000"/>
              </a:lnSpc>
              <a:spcBef>
                <a:spcPts val="500"/>
              </a:spcBef>
              <a:defRPr sz="2375"/>
            </a:pPr>
            <a:r>
              <a:rPr>
                <a:latin typeface="宋体"/>
                <a:ea typeface="宋体"/>
                <a:cs typeface="宋体"/>
                <a:sym typeface="宋体"/>
              </a:rPr>
              <a:t>终端拦截能提高品牌的销售量</a:t>
            </a:r>
          </a:p>
          <a:p>
            <a:pPr indent="-325754" marL="325754">
              <a:lnSpc>
                <a:spcPct val="80000"/>
              </a:lnSpc>
              <a:defRPr sz="3040"/>
            </a:pPr>
            <a:r>
              <a:rPr>
                <a:latin typeface="宋体"/>
                <a:ea typeface="宋体"/>
                <a:cs typeface="宋体"/>
                <a:sym typeface="宋体"/>
              </a:rPr>
              <a:t>直接渠道对品牌的影响 </a:t>
            </a:r>
            <a:endParaRPr>
              <a:latin typeface="宋体"/>
              <a:ea typeface="宋体"/>
              <a:cs typeface="宋体"/>
              <a:sym typeface="宋体"/>
            </a:endParaRPr>
          </a:p>
          <a:p>
            <a:pPr indent="-271462" lvl="1" marL="705802">
              <a:lnSpc>
                <a:spcPct val="80000"/>
              </a:lnSpc>
              <a:spcBef>
                <a:spcPts val="500"/>
              </a:spcBef>
              <a:defRPr sz="2375"/>
            </a:pPr>
            <a:r>
              <a:rPr>
                <a:latin typeface="宋体"/>
                <a:ea typeface="宋体"/>
                <a:cs typeface="宋体"/>
                <a:sym typeface="宋体"/>
              </a:rPr>
              <a:t>直接渠道能够增加消费者与制造商的双向沟通 </a:t>
            </a:r>
          </a:p>
          <a:p>
            <a:pPr indent="-271462" lvl="1" marL="705802">
              <a:lnSpc>
                <a:spcPct val="80000"/>
              </a:lnSpc>
              <a:spcBef>
                <a:spcPts val="600"/>
              </a:spcBef>
              <a:defRPr sz="2375"/>
            </a:pPr>
            <a:r>
              <a:rPr>
                <a:latin typeface="宋体"/>
                <a:ea typeface="宋体"/>
                <a:cs typeface="宋体"/>
                <a:sym typeface="宋体"/>
              </a:rPr>
              <a:t>直接渠道更好地展示了品牌形象</a:t>
            </a:r>
            <a:r>
              <a:rPr sz="2660"/>
              <a:t> </a:t>
            </a:r>
          </a:p>
        </p:txBody>
      </p:sp>
    </p:spTree>
  </p:cSld>
  <p:clrMapOvr>
    <a:masterClrMapping/>
  </p:clrMapOvr>
  <p:transition spd="med" advClick="1"/>
</p:sld>
</file>

<file path=ppt/slides/slide71.xml><?xml version="1.0" encoding="utf-8"?>
<p:sld xmlns:a="http://schemas.openxmlformats.org/drawingml/2006/main" xmlns:r="http://schemas.openxmlformats.org/officeDocument/2006/relationships" xmlns:p="http://schemas.openxmlformats.org/presentationml/2006/main" showMasterSp="1" showMasterPhAnim="1">
  <p:cSld>
    <p:spTree>
      <p:nvGrpSpPr>
        <p:cNvPr id="172" name=""/>
        <p:cNvGrpSpPr/>
        <p:nvPr/>
      </p:nvGrpSpPr>
      <p:grpSpPr>
        <a:xfrm>
          <a:off x="0" y="0"/>
          <a:ext cx="0" cy="0"/>
          <a:chOff x="0" y="0"/>
          <a:chExt cx="0" cy="0"/>
        </a:xfrm>
      </p:grpSpPr>
      <p:sp>
        <p:nvSpPr>
          <p:cNvPr id="104858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广告与品牌传播</a:t>
            </a:r>
          </a:p>
        </p:txBody>
      </p:sp>
      <p:sp>
        <p:nvSpPr>
          <p:cNvPr id="1048586" name="Rectangle 3"/>
          <p:cNvSpPr/>
          <p:nvPr>
            <p:ph type="body" idx="1"/>
          </p:nvPr>
        </p:nvSpPr>
        <p:spPr>
          <a:xfrm>
            <a:off x="457200" y="1600200"/>
            <a:ext cx="8229600" cy="4525963"/>
          </a:xfrm>
          <a:prstGeom prst="rect"/>
        </p:spPr>
        <p:txBody>
          <a:bodyPr/>
          <a:p>
            <a:r>
              <a:rPr>
                <a:latin typeface="宋体"/>
                <a:ea typeface="宋体"/>
                <a:cs typeface="宋体"/>
                <a:sym typeface="宋体"/>
              </a:rPr>
              <a:t>广告传播系统模型</a:t>
            </a:r>
            <a:endParaRPr>
              <a:latin typeface="宋体"/>
              <a:ea typeface="宋体"/>
              <a:cs typeface="宋体"/>
              <a:sym typeface="宋体"/>
            </a:endParaRPr>
          </a:p>
          <a:p>
            <a:r>
              <a:rPr>
                <a:latin typeface="宋体"/>
                <a:ea typeface="宋体"/>
                <a:cs typeface="宋体"/>
                <a:sym typeface="宋体"/>
              </a:rPr>
              <a:t>广告的作用机理模型</a:t>
            </a:r>
            <a:endParaRPr>
              <a:latin typeface="宋体"/>
              <a:ea typeface="宋体"/>
              <a:cs typeface="宋体"/>
              <a:sym typeface="宋体"/>
            </a:endParaRPr>
          </a:p>
          <a:p>
            <a:r>
              <a:rPr>
                <a:latin typeface="宋体"/>
                <a:ea typeface="宋体"/>
                <a:cs typeface="宋体"/>
                <a:sym typeface="宋体"/>
              </a:rPr>
              <a:t>广告创意理论的演进</a:t>
            </a:r>
            <a:endParaRPr>
              <a:latin typeface="宋体"/>
              <a:ea typeface="宋体"/>
              <a:cs typeface="宋体"/>
              <a:sym typeface="宋体"/>
            </a:endParaRPr>
          </a:p>
          <a:p>
            <a:r>
              <a:rPr>
                <a:latin typeface="宋体"/>
                <a:ea typeface="宋体"/>
                <a:cs typeface="宋体"/>
                <a:sym typeface="宋体"/>
              </a:rPr>
              <a:t>品牌传播中的广告媒体</a:t>
            </a:r>
          </a:p>
        </p:txBody>
      </p:sp>
    </p:spTree>
  </p:cSld>
  <p:clrMapOvr>
    <a:masterClrMapping/>
  </p:clrMapOvr>
  <p:transition spd="med" advClick="1"/>
</p:sld>
</file>

<file path=ppt/slides/slide72.xml><?xml version="1.0" encoding="utf-8"?>
<p:sld xmlns:a="http://schemas.openxmlformats.org/drawingml/2006/main" xmlns:r="http://schemas.openxmlformats.org/officeDocument/2006/relationships" xmlns:p="http://schemas.openxmlformats.org/presentationml/2006/main" showMasterSp="1" showMasterPhAnim="1">
  <p:cSld>
    <p:spTree>
      <p:nvGrpSpPr>
        <p:cNvPr id="175" name=""/>
        <p:cNvGrpSpPr/>
        <p:nvPr/>
      </p:nvGrpSpPr>
      <p:grpSpPr>
        <a:xfrm>
          <a:off x="0" y="0"/>
          <a:ext cx="0" cy="0"/>
          <a:chOff x="0" y="0"/>
          <a:chExt cx="0" cy="0"/>
        </a:xfrm>
      </p:grpSpPr>
      <p:sp>
        <p:nvSpPr>
          <p:cNvPr id="104859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广告传播系统模型</a:t>
            </a:r>
          </a:p>
        </p:txBody>
      </p:sp>
      <p:grpSp>
        <p:nvGrpSpPr>
          <p:cNvPr id="176" name="Rectangle 3"/>
          <p:cNvGrpSpPr/>
          <p:nvPr/>
        </p:nvGrpSpPr>
        <p:grpSpPr>
          <a:xfrm>
            <a:off x="381000" y="2971800"/>
            <a:ext cx="1219200" cy="1371600"/>
            <a:chOff x="0" y="0"/>
            <a:chExt cx="1219200" cy="1371600"/>
          </a:xfrm>
        </p:grpSpPr>
        <p:sp>
          <p:nvSpPr>
            <p:cNvPr id="1048594" name="矩形"/>
            <p:cNvSpPr/>
            <p:nvPr/>
          </p:nvSpPr>
          <p:spPr>
            <a:xfrm>
              <a:off x="0" y="0"/>
              <a:ext cx="1219200" cy="13716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sz="2400">
                  <a:latin typeface="Times New Roman"/>
                  <a:ea typeface="Times New Roman"/>
                  <a:cs typeface="Times New Roman"/>
                  <a:sym typeface="Times New Roman"/>
                </a:defRPr>
              </a:pPr>
            </a:p>
          </p:txBody>
        </p:sp>
        <p:sp>
          <p:nvSpPr>
            <p:cNvPr id="1048595" name="信源"/>
            <p:cNvSpPr/>
            <p:nvPr/>
          </p:nvSpPr>
          <p:spPr>
            <a:xfrm>
              <a:off x="252729" y="462281"/>
              <a:ext cx="701039" cy="447039"/>
            </a:xfrm>
            <a:prstGeom prst="rect"/>
            <a:noFill/>
            <a:ln w="12700" cap="flat">
              <a:noFill/>
              <a:miter lim="400000"/>
            </a:ln>
            <a:effectLst/>
          </p:spPr>
          <p:txBody>
            <a:bodyPr anchor="ctr" bIns="45719" lIns="45719" numCol="1" rIns="45719" tIns="45719" wrap="none">
              <a:spAutoFit/>
            </a:bodyPr>
            <a:lstStyle>
              <a:lvl1pPr algn="ctr">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信源</a:t>
              </a:r>
            </a:p>
          </p:txBody>
        </p:sp>
      </p:grpSp>
      <p:grpSp>
        <p:nvGrpSpPr>
          <p:cNvPr id="177" name="Rectangle 4"/>
          <p:cNvGrpSpPr/>
          <p:nvPr/>
        </p:nvGrpSpPr>
        <p:grpSpPr>
          <a:xfrm>
            <a:off x="7391400" y="2971800"/>
            <a:ext cx="1219200" cy="1371600"/>
            <a:chOff x="0" y="0"/>
            <a:chExt cx="1219200" cy="1371600"/>
          </a:xfrm>
        </p:grpSpPr>
        <p:sp>
          <p:nvSpPr>
            <p:cNvPr id="1048596" name="矩形"/>
            <p:cNvSpPr/>
            <p:nvPr/>
          </p:nvSpPr>
          <p:spPr>
            <a:xfrm>
              <a:off x="0" y="0"/>
              <a:ext cx="1219200" cy="13716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sz="2400">
                  <a:latin typeface="Times New Roman"/>
                  <a:ea typeface="Times New Roman"/>
                  <a:cs typeface="Times New Roman"/>
                  <a:sym typeface="Times New Roman"/>
                </a:defRPr>
              </a:pPr>
            </a:p>
          </p:txBody>
        </p:sp>
        <p:sp>
          <p:nvSpPr>
            <p:cNvPr id="1048597" name="大众"/>
            <p:cNvSpPr/>
            <p:nvPr/>
          </p:nvSpPr>
          <p:spPr>
            <a:xfrm>
              <a:off x="252729" y="462281"/>
              <a:ext cx="701039" cy="447039"/>
            </a:xfrm>
            <a:prstGeom prst="rect"/>
            <a:noFill/>
            <a:ln w="12700" cap="flat">
              <a:noFill/>
              <a:miter lim="400000"/>
            </a:ln>
            <a:effectLst/>
          </p:spPr>
          <p:txBody>
            <a:bodyPr anchor="ctr" bIns="45719" lIns="45719" numCol="1" rIns="45719" tIns="45719" wrap="none">
              <a:spAutoFit/>
            </a:bodyPr>
            <a:lstStyle>
              <a:lvl1pPr algn="ctr">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大众</a:t>
              </a:r>
            </a:p>
          </p:txBody>
        </p:sp>
      </p:grpSp>
      <p:grpSp>
        <p:nvGrpSpPr>
          <p:cNvPr id="178" name="Rectangle 5"/>
          <p:cNvGrpSpPr/>
          <p:nvPr/>
        </p:nvGrpSpPr>
        <p:grpSpPr>
          <a:xfrm>
            <a:off x="3886200" y="2971800"/>
            <a:ext cx="1219200" cy="1371600"/>
            <a:chOff x="0" y="0"/>
            <a:chExt cx="1219200" cy="1371600"/>
          </a:xfrm>
        </p:grpSpPr>
        <p:sp>
          <p:nvSpPr>
            <p:cNvPr id="1048598" name="矩形"/>
            <p:cNvSpPr/>
            <p:nvPr/>
          </p:nvSpPr>
          <p:spPr>
            <a:xfrm>
              <a:off x="0" y="0"/>
              <a:ext cx="1219200" cy="13716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sz="2400">
                  <a:latin typeface="Times New Roman"/>
                  <a:ea typeface="Times New Roman"/>
                  <a:cs typeface="Times New Roman"/>
                  <a:sym typeface="Times New Roman"/>
                </a:defRPr>
              </a:pPr>
            </a:p>
          </p:txBody>
        </p:sp>
        <p:sp>
          <p:nvSpPr>
            <p:cNvPr id="1048599" name="接收者"/>
            <p:cNvSpPr/>
            <p:nvPr/>
          </p:nvSpPr>
          <p:spPr>
            <a:xfrm>
              <a:off x="100329" y="462281"/>
              <a:ext cx="1005839" cy="447039"/>
            </a:xfrm>
            <a:prstGeom prst="rect"/>
            <a:noFill/>
            <a:ln w="12700" cap="flat">
              <a:noFill/>
              <a:miter lim="400000"/>
            </a:ln>
            <a:effectLst/>
          </p:spPr>
          <p:txBody>
            <a:bodyPr anchor="ctr" bIns="45719" lIns="45719" numCol="1" rIns="45719" tIns="45719" wrap="none">
              <a:spAutoFit/>
            </a:bodyPr>
            <a:lstStyle>
              <a:lvl1pPr algn="ctr">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接收者</a:t>
              </a:r>
            </a:p>
          </p:txBody>
        </p:sp>
      </p:grpSp>
      <p:grpSp>
        <p:nvGrpSpPr>
          <p:cNvPr id="179" name="AutoShape 6"/>
          <p:cNvGrpSpPr/>
          <p:nvPr/>
        </p:nvGrpSpPr>
        <p:grpSpPr>
          <a:xfrm>
            <a:off x="1600199" y="3276600"/>
            <a:ext cx="2286001" cy="762000"/>
            <a:chOff x="-1" y="0"/>
            <a:chExt cx="2286001" cy="762000"/>
          </a:xfrm>
        </p:grpSpPr>
        <p:sp>
          <p:nvSpPr>
            <p:cNvPr id="1048600" name="箭头"/>
            <p:cNvSpPr/>
            <p:nvPr/>
          </p:nvSpPr>
          <p:spPr>
            <a:xfrm>
              <a:off x="0" y="0"/>
              <a:ext cx="2286000" cy="762000"/>
            </a:xfrm>
            <a:prstGeom prst="rightArrow">
              <a:avLst>
                <a:gd name="adj1" fmla="val 50000"/>
                <a:gd name="adj2" fmla="val 75000"/>
              </a:avLst>
            </a:prstGeom>
            <a:solidFill>
              <a:schemeClr val="accent1"/>
            </a:solidFill>
            <a:ln w="9525" cap="flat">
              <a:solidFill>
                <a:srgbClr val="000000"/>
              </a:solidFill>
              <a:prstDash val="solid"/>
              <a:miter lim="800000"/>
            </a:ln>
            <a:effectLst/>
          </p:spPr>
          <p:txBody>
            <a:bodyPr anchor="ctr" bIns="45719" lIns="45719" numCol="1" rIns="45719" tIns="45719" wrap="square">
              <a:noAutofit/>
            </a:bodyPr>
            <a:p>
              <a:pPr>
                <a:defRPr sz="2400">
                  <a:latin typeface="Times New Roman"/>
                  <a:ea typeface="Times New Roman"/>
                  <a:cs typeface="Times New Roman"/>
                  <a:sym typeface="Times New Roman"/>
                </a:defRPr>
              </a:pPr>
            </a:p>
          </p:txBody>
        </p:sp>
        <p:sp>
          <p:nvSpPr>
            <p:cNvPr id="1048601" name="信息"/>
            <p:cNvSpPr/>
            <p:nvPr/>
          </p:nvSpPr>
          <p:spPr>
            <a:xfrm>
              <a:off x="-1" y="157480"/>
              <a:ext cx="929639" cy="447039"/>
            </a:xfrm>
            <a:prstGeom prst="rect"/>
            <a:noFill/>
            <a:ln w="12700" cap="flat">
              <a:noFill/>
              <a:miter lim="400000"/>
            </a:ln>
            <a:effectLst/>
          </p:spPr>
          <p:txBody>
            <a:bodyPr anchor="ctr" bIns="45719" lIns="45719" numCol="1" rIns="45719" tIns="45719" wrap="none">
              <a:spAutoFit/>
            </a:bodyPr>
            <a:p>
              <a:pPr>
                <a:defRPr sz="2400">
                  <a:latin typeface="Times New Roman"/>
                  <a:ea typeface="Times New Roman"/>
                  <a:cs typeface="Times New Roman"/>
                  <a:sym typeface="Times New Roman"/>
                </a:defRPr>
              </a:pPr>
              <a:r>
                <a:t>   </a:t>
              </a:r>
              <a:r>
                <a:rPr>
                  <a:latin typeface="宋体"/>
                  <a:ea typeface="宋体"/>
                  <a:cs typeface="宋体"/>
                  <a:sym typeface="宋体"/>
                </a:rPr>
                <a:t>信息</a:t>
              </a:r>
            </a:p>
          </p:txBody>
        </p:sp>
      </p:grpSp>
      <p:sp>
        <p:nvSpPr>
          <p:cNvPr id="1048602" name="Rectangle 7"/>
          <p:cNvSpPr/>
          <p:nvPr/>
        </p:nvSpPr>
        <p:spPr>
          <a:xfrm>
            <a:off x="2743200" y="2971800"/>
            <a:ext cx="228600" cy="1371600"/>
          </a:xfrm>
          <a:prstGeom prst="rect"/>
          <a:gradFill>
            <a:gsLst>
              <a:gs pos="0">
                <a:schemeClr val="accent2"/>
              </a:gs>
              <a:gs pos="50000">
                <a:srgbClr val="592524"/>
              </a:gs>
              <a:gs pos="100000">
                <a:schemeClr val="accent2"/>
              </a:gs>
            </a:gsLst>
            <a:lin ang="2700000"/>
          </a:gradFill>
          <a:ln>
            <a:solidFill>
              <a:srgbClr val="000000"/>
            </a:solidFill>
            <a:miter/>
          </a:ln>
        </p:spPr>
        <p:txBody>
          <a:bodyPr anchor="ctr" lIns="45719" rIns="45719"/>
          <a:p>
            <a:pPr>
              <a:defRPr>
                <a:latin typeface="Arial"/>
                <a:ea typeface="Arial"/>
                <a:cs typeface="Arial"/>
                <a:sym typeface="Arial"/>
              </a:defRPr>
            </a:pPr>
          </a:p>
        </p:txBody>
      </p:sp>
      <p:sp>
        <p:nvSpPr>
          <p:cNvPr id="1048603" name="AutoShape 8"/>
          <p:cNvSpPr/>
          <p:nvPr/>
        </p:nvSpPr>
        <p:spPr>
          <a:xfrm>
            <a:off x="5105400" y="3276600"/>
            <a:ext cx="2286000" cy="762000"/>
          </a:xfrm>
          <a:prstGeom prst="rightArrow">
            <a:avLst>
              <a:gd name="adj1" fmla="val 50000"/>
              <a:gd name="adj2" fmla="val 75000"/>
            </a:avLst>
          </a:prstGeom>
          <a:solidFill>
            <a:schemeClr val="accent1"/>
          </a:solidFill>
          <a:ln>
            <a:solidFill>
              <a:srgbClr val="000000"/>
            </a:solidFill>
            <a:miter/>
          </a:ln>
        </p:spPr>
        <p:txBody>
          <a:bodyPr anchor="ctr" lIns="45719" rIns="45719"/>
          <a:p>
            <a:pPr>
              <a:defRPr sz="2400">
                <a:latin typeface="Times New Roman"/>
                <a:ea typeface="Times New Roman"/>
                <a:cs typeface="Times New Roman"/>
                <a:sym typeface="Times New Roman"/>
              </a:defRPr>
            </a:pPr>
          </a:p>
        </p:txBody>
      </p:sp>
      <p:sp>
        <p:nvSpPr>
          <p:cNvPr id="1048604" name="Rectangle 9"/>
          <p:cNvSpPr/>
          <p:nvPr/>
        </p:nvSpPr>
        <p:spPr>
          <a:xfrm>
            <a:off x="6248400" y="2971800"/>
            <a:ext cx="228600" cy="1371600"/>
          </a:xfrm>
          <a:prstGeom prst="rect"/>
          <a:gradFill>
            <a:gsLst>
              <a:gs pos="0">
                <a:schemeClr val="accent2"/>
              </a:gs>
              <a:gs pos="50000">
                <a:srgbClr val="592524"/>
              </a:gs>
              <a:gs pos="100000">
                <a:schemeClr val="accent2"/>
              </a:gs>
            </a:gsLst>
            <a:lin ang="2700000"/>
          </a:gradFill>
          <a:ln>
            <a:solidFill>
              <a:srgbClr val="000000"/>
            </a:solidFill>
            <a:miter/>
          </a:ln>
        </p:spPr>
        <p:txBody>
          <a:bodyPr anchor="ctr" lIns="45719" rIns="45719"/>
          <a:p>
            <a:pPr>
              <a:defRPr>
                <a:latin typeface="Arial"/>
                <a:ea typeface="Arial"/>
                <a:cs typeface="Arial"/>
                <a:sym typeface="Arial"/>
              </a:defRPr>
            </a:pPr>
          </a:p>
        </p:txBody>
      </p:sp>
      <p:sp>
        <p:nvSpPr>
          <p:cNvPr id="1048605" name="Text Box 10"/>
          <p:cNvSpPr/>
          <p:nvPr/>
        </p:nvSpPr>
        <p:spPr>
          <a:xfrm>
            <a:off x="1403350" y="4508500"/>
            <a:ext cx="1463675" cy="838200"/>
          </a:xfrm>
          <a:prstGeom prst="rect"/>
          <a:ln w="12700">
            <a:miter lim="400000"/>
          </a:ln>
        </p:spPr>
        <p:txBody>
          <a:bodyPr lIns="45719" rIns="45719">
            <a:spAutoFit/>
          </a:bodyPr>
          <a:p>
            <a:pPr algn="ctr">
              <a:lnSpc>
                <a:spcPct val="80000"/>
              </a:lnSpc>
              <a:spcBef>
                <a:spcPts val="1400"/>
              </a:spcBef>
              <a:defRPr sz="2400">
                <a:latin typeface="Times New Roman"/>
                <a:ea typeface="Times New Roman"/>
                <a:cs typeface="Times New Roman"/>
                <a:sym typeface="Times New Roman"/>
              </a:defRPr>
            </a:pPr>
            <a:r>
              <a:rPr>
                <a:latin typeface="宋体"/>
                <a:ea typeface="宋体"/>
                <a:cs typeface="宋体"/>
                <a:sym typeface="宋体"/>
              </a:rPr>
              <a:t>渠道</a:t>
            </a:r>
          </a:p>
          <a:p>
            <a:pPr algn="ctr">
              <a:lnSpc>
                <a:spcPct val="80000"/>
              </a:lnSpc>
              <a:spcBef>
                <a:spcPts val="1400"/>
              </a:spcBef>
              <a:defRPr sz="2400">
                <a:latin typeface="Times New Roman"/>
                <a:ea typeface="Times New Roman"/>
                <a:cs typeface="Times New Roman"/>
                <a:sym typeface="Times New Roman"/>
              </a:defRPr>
            </a:pPr>
            <a:r>
              <a:rPr>
                <a:latin typeface="宋体"/>
                <a:ea typeface="宋体"/>
                <a:cs typeface="宋体"/>
                <a:sym typeface="宋体"/>
              </a:rPr>
              <a:t>（媒体）</a:t>
            </a:r>
          </a:p>
        </p:txBody>
      </p:sp>
      <p:sp>
        <p:nvSpPr>
          <p:cNvPr id="1048606" name="Text Box 11"/>
          <p:cNvSpPr/>
          <p:nvPr/>
        </p:nvSpPr>
        <p:spPr>
          <a:xfrm>
            <a:off x="4932362" y="4508500"/>
            <a:ext cx="1482726" cy="838200"/>
          </a:xfrm>
          <a:prstGeom prst="rect"/>
          <a:ln w="12700">
            <a:miter lim="400000"/>
          </a:ln>
        </p:spPr>
        <p:txBody>
          <a:bodyPr lIns="45719" rIns="45719">
            <a:spAutoFit/>
          </a:bodyPr>
          <a:p>
            <a:pPr algn="ctr">
              <a:lnSpc>
                <a:spcPct val="80000"/>
              </a:lnSpc>
              <a:spcBef>
                <a:spcPts val="1400"/>
              </a:spcBef>
              <a:defRPr sz="2400">
                <a:latin typeface="Times New Roman"/>
                <a:ea typeface="Times New Roman"/>
                <a:cs typeface="Times New Roman"/>
                <a:sym typeface="Times New Roman"/>
              </a:defRPr>
            </a:pPr>
            <a:r>
              <a:rPr>
                <a:latin typeface="宋体"/>
                <a:ea typeface="宋体"/>
                <a:cs typeface="宋体"/>
                <a:sym typeface="宋体"/>
              </a:rPr>
              <a:t>渠道</a:t>
            </a:r>
          </a:p>
          <a:p>
            <a:pPr algn="ctr">
              <a:lnSpc>
                <a:spcPct val="80000"/>
              </a:lnSpc>
              <a:spcBef>
                <a:spcPts val="1400"/>
              </a:spcBef>
              <a:defRPr sz="2400">
                <a:latin typeface="Times New Roman"/>
                <a:ea typeface="Times New Roman"/>
                <a:cs typeface="Times New Roman"/>
                <a:sym typeface="Times New Roman"/>
              </a:defRPr>
            </a:pPr>
            <a:r>
              <a:rPr>
                <a:latin typeface="宋体"/>
                <a:ea typeface="宋体"/>
                <a:cs typeface="宋体"/>
                <a:sym typeface="宋体"/>
              </a:rPr>
              <a:t>（口头）</a:t>
            </a:r>
          </a:p>
        </p:txBody>
      </p:sp>
      <p:sp>
        <p:nvSpPr>
          <p:cNvPr id="1048607" name="Text Box 12"/>
          <p:cNvSpPr/>
          <p:nvPr/>
        </p:nvSpPr>
        <p:spPr>
          <a:xfrm>
            <a:off x="3810000" y="1752600"/>
            <a:ext cx="1524000" cy="447040"/>
          </a:xfrm>
          <a:prstGeom prst="rect"/>
          <a:ln w="12700">
            <a:miter lim="400000"/>
          </a:ln>
        </p:spPr>
        <p:txBody>
          <a:bodyPr lIns="45719" rIns="45719">
            <a:spAutoFit/>
          </a:bodyPr>
          <a:lstStyle>
            <a:lvl1pPr>
              <a:spcBef>
                <a:spcPts val="1400"/>
              </a:spcBef>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觉察过程</a:t>
            </a:r>
          </a:p>
        </p:txBody>
      </p:sp>
      <p:sp>
        <p:nvSpPr>
          <p:cNvPr id="1048608" name="Line 13"/>
          <p:cNvSpPr/>
          <p:nvPr/>
        </p:nvSpPr>
        <p:spPr>
          <a:xfrm flipH="1">
            <a:off x="2819399" y="2133600"/>
            <a:ext cx="914401" cy="838201"/>
          </a:xfrm>
          <a:prstGeom prst="line"/>
          <a:ln>
            <a:solidFill>
              <a:srgbClr val="000000"/>
            </a:solidFill>
            <a:miter/>
            <a:tailEnd type="triangle"/>
          </a:ln>
        </p:spPr>
        <p:txBody>
          <a:bodyPr lIns="45719" rIns="45719"/>
          <a:p/>
        </p:txBody>
      </p:sp>
      <p:sp>
        <p:nvSpPr>
          <p:cNvPr id="1048609" name="Line 14"/>
          <p:cNvSpPr/>
          <p:nvPr/>
        </p:nvSpPr>
        <p:spPr>
          <a:xfrm>
            <a:off x="5257800" y="2133600"/>
            <a:ext cx="990601" cy="838201"/>
          </a:xfrm>
          <a:prstGeom prst="line"/>
          <a:ln>
            <a:solidFill>
              <a:srgbClr val="000000"/>
            </a:solidFill>
            <a:miter/>
            <a:tailEnd type="triangle"/>
          </a:ln>
        </p:spPr>
        <p:txBody>
          <a:bodyPr lIns="45719" rIns="45719"/>
          <a:p/>
        </p:txBody>
      </p:sp>
    </p:spTree>
  </p:cSld>
  <p:clrMapOvr>
    <a:masterClrMapping/>
  </p:clrMapOvr>
  <p:transition spd="med" advClick="1"/>
</p:sld>
</file>

<file path=ppt/slides/slide73.xml><?xml version="1.0" encoding="utf-8"?>
<p:sld xmlns:a="http://schemas.openxmlformats.org/drawingml/2006/main" xmlns:r="http://schemas.openxmlformats.org/officeDocument/2006/relationships" xmlns:p="http://schemas.openxmlformats.org/presentationml/2006/main" showMasterSp="1" showMasterPhAnim="1">
  <p:cSld>
    <p:spTree>
      <p:nvGrpSpPr>
        <p:cNvPr id="181" name=""/>
        <p:cNvGrpSpPr/>
        <p:nvPr/>
      </p:nvGrpSpPr>
      <p:grpSpPr>
        <a:xfrm>
          <a:off x="0" y="0"/>
          <a:ext cx="0" cy="0"/>
          <a:chOff x="0" y="0"/>
          <a:chExt cx="0" cy="0"/>
        </a:xfrm>
      </p:grpSpPr>
      <p:sp>
        <p:nvSpPr>
          <p:cNvPr id="104861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代言人的类型</a:t>
            </a:r>
          </a:p>
        </p:txBody>
      </p:sp>
      <p:sp>
        <p:nvSpPr>
          <p:cNvPr id="1048613" name="Rectangle 3"/>
          <p:cNvSpPr/>
          <p:nvPr>
            <p:ph type="body" idx="1"/>
          </p:nvPr>
        </p:nvSpPr>
        <p:spPr>
          <a:xfrm>
            <a:off x="457200" y="1600200"/>
            <a:ext cx="8229600" cy="4525963"/>
          </a:xfrm>
          <a:prstGeom prst="rect"/>
        </p:spPr>
        <p:txBody>
          <a:bodyPr/>
          <a:p>
            <a:r>
              <a:rPr>
                <a:latin typeface="宋体"/>
                <a:ea typeface="宋体"/>
                <a:cs typeface="宋体"/>
                <a:sym typeface="宋体"/>
              </a:rPr>
              <a:t>名人</a:t>
            </a:r>
            <a:endParaRPr>
              <a:latin typeface="宋体"/>
              <a:ea typeface="宋体"/>
              <a:cs typeface="宋体"/>
              <a:sym typeface="宋体"/>
            </a:endParaRPr>
          </a:p>
          <a:p>
            <a:r>
              <a:rPr>
                <a:latin typeface="宋体"/>
                <a:ea typeface="宋体"/>
                <a:cs typeface="宋体"/>
                <a:sym typeface="宋体"/>
              </a:rPr>
              <a:t>典型顾客</a:t>
            </a:r>
            <a:endParaRPr>
              <a:latin typeface="宋体"/>
              <a:ea typeface="宋体"/>
              <a:cs typeface="宋体"/>
              <a:sym typeface="宋体"/>
            </a:endParaRPr>
          </a:p>
          <a:p>
            <a:r>
              <a:rPr>
                <a:latin typeface="宋体"/>
                <a:ea typeface="宋体"/>
                <a:cs typeface="宋体"/>
                <a:sym typeface="宋体"/>
              </a:rPr>
              <a:t>专家</a:t>
            </a:r>
            <a:endParaRPr>
              <a:latin typeface="宋体"/>
              <a:ea typeface="宋体"/>
              <a:cs typeface="宋体"/>
              <a:sym typeface="宋体"/>
            </a:endParaRPr>
          </a:p>
          <a:p>
            <a:r>
              <a:rPr>
                <a:latin typeface="宋体"/>
                <a:ea typeface="宋体"/>
                <a:cs typeface="宋体"/>
                <a:sym typeface="宋体"/>
              </a:rPr>
              <a:t>虚拟代言人</a:t>
            </a:r>
          </a:p>
        </p:txBody>
      </p:sp>
    </p:spTree>
  </p:cSld>
  <p:clrMapOvr>
    <a:masterClrMapping/>
  </p:clrMapOvr>
  <p:transition spd="med" advClick="1"/>
</p:sld>
</file>

<file path=ppt/slides/slide74.xml><?xml version="1.0" encoding="utf-8"?>
<p:sld xmlns:a="http://schemas.openxmlformats.org/drawingml/2006/main" xmlns:r="http://schemas.openxmlformats.org/officeDocument/2006/relationships" xmlns:p="http://schemas.openxmlformats.org/presentationml/2006/main" showMasterSp="1" showMasterPhAnim="1">
  <p:cSld>
    <p:spTree>
      <p:nvGrpSpPr>
        <p:cNvPr id="284" name=""/>
        <p:cNvGrpSpPr/>
        <p:nvPr/>
      </p:nvGrpSpPr>
      <p:grpSpPr>
        <a:xfrm>
          <a:off x="0" y="0"/>
          <a:ext cx="0" cy="0"/>
          <a:chOff x="0" y="0"/>
          <a:chExt cx="0" cy="0"/>
        </a:xfrm>
      </p:grpSpPr>
      <p:sp>
        <p:nvSpPr>
          <p:cNvPr id="104885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明星代言广告的六大风险 </a:t>
            </a:r>
          </a:p>
        </p:txBody>
      </p:sp>
      <p:sp>
        <p:nvSpPr>
          <p:cNvPr id="1048857" name="Rectangle 3"/>
          <p:cNvSpPr/>
          <p:nvPr>
            <p:ph type="body" idx="1"/>
          </p:nvPr>
        </p:nvSpPr>
        <p:spPr>
          <a:xfrm>
            <a:off x="457200" y="1600200"/>
            <a:ext cx="8229600" cy="4525963"/>
          </a:xfrm>
          <a:prstGeom prst="rect"/>
        </p:spPr>
        <p:txBody>
          <a:bodyPr/>
          <a:p>
            <a:r>
              <a:rPr>
                <a:latin typeface="宋体"/>
                <a:ea typeface="宋体"/>
                <a:cs typeface="宋体"/>
                <a:sym typeface="宋体"/>
              </a:rPr>
              <a:t>对明星代言人的选择判断风险 </a:t>
            </a:r>
            <a:endParaRPr>
              <a:latin typeface="宋体"/>
              <a:ea typeface="宋体"/>
              <a:cs typeface="宋体"/>
              <a:sym typeface="宋体"/>
            </a:endParaRPr>
          </a:p>
          <a:p>
            <a:r>
              <a:rPr>
                <a:latin typeface="宋体"/>
                <a:ea typeface="宋体"/>
                <a:cs typeface="宋体"/>
                <a:sym typeface="宋体"/>
              </a:rPr>
              <a:t>明星广告的创意制作风险 </a:t>
            </a:r>
            <a:endParaRPr>
              <a:latin typeface="宋体"/>
              <a:ea typeface="宋体"/>
              <a:cs typeface="宋体"/>
              <a:sym typeface="宋体"/>
            </a:endParaRPr>
          </a:p>
          <a:p>
            <a:r>
              <a:rPr>
                <a:latin typeface="宋体"/>
                <a:ea typeface="宋体"/>
                <a:cs typeface="宋体"/>
                <a:sym typeface="宋体"/>
              </a:rPr>
              <a:t>明星的知名度（人气）风险 </a:t>
            </a:r>
            <a:endParaRPr>
              <a:latin typeface="宋体"/>
              <a:ea typeface="宋体"/>
              <a:cs typeface="宋体"/>
              <a:sym typeface="宋体"/>
            </a:endParaRPr>
          </a:p>
          <a:p>
            <a:r>
              <a:rPr>
                <a:latin typeface="宋体"/>
                <a:ea typeface="宋体"/>
                <a:cs typeface="宋体"/>
                <a:sym typeface="宋体"/>
              </a:rPr>
              <a:t>明星的道德风险 </a:t>
            </a:r>
            <a:endParaRPr>
              <a:latin typeface="宋体"/>
              <a:ea typeface="宋体"/>
              <a:cs typeface="宋体"/>
              <a:sym typeface="宋体"/>
            </a:endParaRPr>
          </a:p>
          <a:p>
            <a:r>
              <a:rPr>
                <a:latin typeface="宋体"/>
                <a:ea typeface="宋体"/>
                <a:cs typeface="宋体"/>
                <a:sym typeface="宋体"/>
              </a:rPr>
              <a:t>明星的事件风险 </a:t>
            </a:r>
            <a:endParaRPr>
              <a:latin typeface="宋体"/>
              <a:ea typeface="宋体"/>
              <a:cs typeface="宋体"/>
              <a:sym typeface="宋体"/>
            </a:endParaRPr>
          </a:p>
          <a:p>
            <a:r>
              <a:rPr>
                <a:latin typeface="宋体"/>
                <a:ea typeface="宋体"/>
                <a:cs typeface="宋体"/>
                <a:sym typeface="宋体"/>
              </a:rPr>
              <a:t>明星的健康风险 </a:t>
            </a:r>
          </a:p>
        </p:txBody>
      </p:sp>
    </p:spTree>
  </p:cSld>
  <p:clrMapOvr>
    <a:masterClrMapping/>
  </p:clrMapOvr>
  <p:transition spd="med" advClick="1"/>
</p:sld>
</file>

<file path=ppt/slides/slide75.xml><?xml version="1.0" encoding="utf-8"?>
<p:sld xmlns:a="http://schemas.openxmlformats.org/drawingml/2006/main" xmlns:r="http://schemas.openxmlformats.org/officeDocument/2006/relationships" xmlns:p="http://schemas.openxmlformats.org/presentationml/2006/main" showMasterSp="1" showMasterPhAnim="1">
  <p:cSld>
    <p:spTree>
      <p:nvGrpSpPr>
        <p:cNvPr id="285" name=""/>
        <p:cNvGrpSpPr/>
        <p:nvPr/>
      </p:nvGrpSpPr>
      <p:grpSpPr>
        <a:xfrm>
          <a:off x="0" y="0"/>
          <a:ext cx="0" cy="0"/>
          <a:chOff x="0" y="0"/>
          <a:chExt cx="0" cy="0"/>
        </a:xfrm>
      </p:grpSpPr>
      <p:sp>
        <p:nvSpPr>
          <p:cNvPr id="1048858"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广告的作用机理模型</a:t>
            </a:r>
          </a:p>
        </p:txBody>
      </p:sp>
      <p:grpSp>
        <p:nvGrpSpPr>
          <p:cNvPr id="286" name="Rectangle 3"/>
          <p:cNvGrpSpPr/>
          <p:nvPr/>
        </p:nvGrpSpPr>
        <p:grpSpPr>
          <a:xfrm>
            <a:off x="2764148" y="1465262"/>
            <a:ext cx="2009137" cy="533401"/>
            <a:chOff x="0" y="0"/>
            <a:chExt cx="2009136" cy="533400"/>
          </a:xfrm>
        </p:grpSpPr>
        <p:sp>
          <p:nvSpPr>
            <p:cNvPr id="1048859" name="矩形"/>
            <p:cNvSpPr/>
            <p:nvPr/>
          </p:nvSpPr>
          <p:spPr>
            <a:xfrm>
              <a:off x="7626" y="0"/>
              <a:ext cx="1981201" cy="5334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60" name="对品牌的认知/熟悉"/>
            <p:cNvSpPr/>
            <p:nvPr/>
          </p:nvSpPr>
          <p:spPr>
            <a:xfrm>
              <a:off x="0" y="87631"/>
              <a:ext cx="2009136" cy="358140"/>
            </a:xfrm>
            <a:prstGeom prst="rect"/>
            <a:noFill/>
            <a:ln w="12700" cap="flat">
              <a:noFill/>
              <a:miter lim="400000"/>
            </a:ln>
            <a:effectLst/>
          </p:spPr>
          <p:txBody>
            <a:bodyPr anchor="ctr" bIns="45719" lIns="45719" numCol="1" rIns="45719" tIns="45719" wrap="none">
              <a:spAutoFit/>
            </a:bodyPr>
            <a:p>
              <a:pPr algn="ctr">
                <a:defRPr>
                  <a:latin typeface="Times New Roman"/>
                  <a:ea typeface="Times New Roman"/>
                  <a:cs typeface="Times New Roman"/>
                  <a:sym typeface="Times New Roman"/>
                </a:defRPr>
              </a:pPr>
              <a:r>
                <a:rPr>
                  <a:latin typeface="宋体"/>
                  <a:ea typeface="宋体"/>
                  <a:cs typeface="宋体"/>
                  <a:sym typeface="宋体"/>
                </a:rPr>
                <a:t>对品牌的认知</a:t>
              </a:r>
              <a:r>
                <a:t>/</a:t>
              </a:r>
              <a:r>
                <a:rPr>
                  <a:latin typeface="宋体"/>
                  <a:ea typeface="宋体"/>
                  <a:cs typeface="宋体"/>
                  <a:sym typeface="宋体"/>
                </a:rPr>
                <a:t>熟悉</a:t>
              </a:r>
            </a:p>
          </p:txBody>
        </p:sp>
      </p:grpSp>
      <p:grpSp>
        <p:nvGrpSpPr>
          <p:cNvPr id="287" name="Rectangle 4"/>
          <p:cNvGrpSpPr/>
          <p:nvPr/>
        </p:nvGrpSpPr>
        <p:grpSpPr>
          <a:xfrm>
            <a:off x="7572375" y="3598862"/>
            <a:ext cx="1143000" cy="533401"/>
            <a:chOff x="0" y="0"/>
            <a:chExt cx="1143000" cy="533400"/>
          </a:xfrm>
        </p:grpSpPr>
        <p:sp>
          <p:nvSpPr>
            <p:cNvPr id="1048861" name="矩形"/>
            <p:cNvSpPr/>
            <p:nvPr/>
          </p:nvSpPr>
          <p:spPr>
            <a:xfrm>
              <a:off x="0" y="0"/>
              <a:ext cx="1143000" cy="5334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62" name="购买行为"/>
            <p:cNvSpPr/>
            <p:nvPr/>
          </p:nvSpPr>
          <p:spPr>
            <a:xfrm>
              <a:off x="62229" y="87631"/>
              <a:ext cx="1005839" cy="358140"/>
            </a:xfrm>
            <a:prstGeom prst="rect"/>
            <a:noFill/>
            <a:ln w="12700" cap="flat">
              <a:noFill/>
              <a:miter lim="400000"/>
            </a:ln>
            <a:effectLst/>
          </p:spPr>
          <p:txBody>
            <a:bodyPr anchor="ctr" bIns="45719" lIns="45719" numCol="1" rIns="45719" tIns="45719" wrap="none">
              <a:spAutoFit/>
            </a:bodyPr>
            <a:lstStyle>
              <a:lvl1pPr algn="ctr">
                <a:defRPr>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购买行为</a:t>
              </a:r>
            </a:p>
          </p:txBody>
        </p:sp>
      </p:grpSp>
      <p:grpSp>
        <p:nvGrpSpPr>
          <p:cNvPr id="288" name="Rectangle 5"/>
          <p:cNvGrpSpPr/>
          <p:nvPr/>
        </p:nvGrpSpPr>
        <p:grpSpPr>
          <a:xfrm>
            <a:off x="5743575" y="3598862"/>
            <a:ext cx="1143000" cy="533401"/>
            <a:chOff x="0" y="0"/>
            <a:chExt cx="1143000" cy="533400"/>
          </a:xfrm>
        </p:grpSpPr>
        <p:sp>
          <p:nvSpPr>
            <p:cNvPr id="1048863" name="矩形"/>
            <p:cNvSpPr/>
            <p:nvPr/>
          </p:nvSpPr>
          <p:spPr>
            <a:xfrm>
              <a:off x="0" y="0"/>
              <a:ext cx="1143000" cy="5334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64" name="品牌态度"/>
            <p:cNvSpPr/>
            <p:nvPr/>
          </p:nvSpPr>
          <p:spPr>
            <a:xfrm>
              <a:off x="62229" y="87631"/>
              <a:ext cx="1005839" cy="358140"/>
            </a:xfrm>
            <a:prstGeom prst="rect"/>
            <a:noFill/>
            <a:ln w="12700" cap="flat">
              <a:noFill/>
              <a:miter lim="400000"/>
            </a:ln>
            <a:effectLst/>
          </p:spPr>
          <p:txBody>
            <a:bodyPr anchor="ctr" bIns="45719" lIns="45719" numCol="1" rIns="45719" tIns="45719" wrap="none">
              <a:spAutoFit/>
            </a:bodyPr>
            <a:lstStyle>
              <a:lvl1pPr algn="ctr">
                <a:defRPr>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品牌态度</a:t>
              </a:r>
            </a:p>
          </p:txBody>
        </p:sp>
      </p:grpSp>
      <p:grpSp>
        <p:nvGrpSpPr>
          <p:cNvPr id="289" name="Rectangle 6"/>
          <p:cNvGrpSpPr/>
          <p:nvPr/>
        </p:nvGrpSpPr>
        <p:grpSpPr>
          <a:xfrm>
            <a:off x="2771775" y="2257744"/>
            <a:ext cx="1981200" cy="624839"/>
            <a:chOff x="0" y="50801"/>
            <a:chExt cx="1981200" cy="624839"/>
          </a:xfrm>
        </p:grpSpPr>
        <p:sp>
          <p:nvSpPr>
            <p:cNvPr id="1048865" name="矩形"/>
            <p:cNvSpPr/>
            <p:nvPr/>
          </p:nvSpPr>
          <p:spPr>
            <a:xfrm>
              <a:off x="0" y="96519"/>
              <a:ext cx="1981200" cy="533401"/>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66" name="关于品牌利益…"/>
            <p:cNvSpPr/>
            <p:nvPr/>
          </p:nvSpPr>
          <p:spPr>
            <a:xfrm>
              <a:off x="224155" y="50801"/>
              <a:ext cx="1463038" cy="624839"/>
            </a:xfrm>
            <a:prstGeom prst="rect"/>
            <a:noFill/>
            <a:ln w="12700" cap="flat">
              <a:noFill/>
              <a:miter lim="400000"/>
            </a:ln>
            <a:effectLst/>
          </p:spPr>
          <p:txBody>
            <a:bodyPr anchor="ctr" bIns="45719" lIns="45719" numCol="1" rIns="45719" tIns="45719" wrap="none">
              <a:spAutoFit/>
            </a:bodyPr>
            <a:p>
              <a:pPr algn="ctr">
                <a:defRPr>
                  <a:latin typeface="Times New Roman"/>
                  <a:ea typeface="Times New Roman"/>
                  <a:cs typeface="Times New Roman"/>
                  <a:sym typeface="Times New Roman"/>
                </a:defRPr>
              </a:pPr>
              <a:r>
                <a:rPr>
                  <a:latin typeface="宋体"/>
                  <a:ea typeface="宋体"/>
                  <a:cs typeface="宋体"/>
                  <a:sym typeface="宋体"/>
                </a:rPr>
                <a:t>关于品牌利益</a:t>
              </a:r>
            </a:p>
            <a:p>
              <a:pPr algn="ctr">
                <a:defRPr>
                  <a:latin typeface="Times New Roman"/>
                  <a:ea typeface="Times New Roman"/>
                  <a:cs typeface="Times New Roman"/>
                  <a:sym typeface="Times New Roman"/>
                </a:defRPr>
              </a:pPr>
              <a:r>
                <a:rPr>
                  <a:latin typeface="宋体"/>
                  <a:ea typeface="宋体"/>
                  <a:cs typeface="宋体"/>
                  <a:sym typeface="宋体"/>
                </a:rPr>
                <a:t>和属性的信息</a:t>
              </a:r>
            </a:p>
          </p:txBody>
        </p:sp>
      </p:grpSp>
      <p:grpSp>
        <p:nvGrpSpPr>
          <p:cNvPr id="290" name="Rectangle 7"/>
          <p:cNvGrpSpPr/>
          <p:nvPr/>
        </p:nvGrpSpPr>
        <p:grpSpPr>
          <a:xfrm>
            <a:off x="2764148" y="3141663"/>
            <a:ext cx="2009137" cy="533401"/>
            <a:chOff x="0" y="0"/>
            <a:chExt cx="2009136" cy="533400"/>
          </a:xfrm>
        </p:grpSpPr>
        <p:sp>
          <p:nvSpPr>
            <p:cNvPr id="1048867" name="矩形"/>
            <p:cNvSpPr/>
            <p:nvPr/>
          </p:nvSpPr>
          <p:spPr>
            <a:xfrm>
              <a:off x="7626" y="0"/>
              <a:ext cx="1981201" cy="5334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68" name="形成品牌形象/个性"/>
            <p:cNvSpPr/>
            <p:nvPr/>
          </p:nvSpPr>
          <p:spPr>
            <a:xfrm>
              <a:off x="0" y="87631"/>
              <a:ext cx="2009136" cy="358140"/>
            </a:xfrm>
            <a:prstGeom prst="rect"/>
            <a:noFill/>
            <a:ln w="12700" cap="flat">
              <a:noFill/>
              <a:miter lim="400000"/>
            </a:ln>
            <a:effectLst/>
          </p:spPr>
          <p:txBody>
            <a:bodyPr anchor="ctr" bIns="45719" lIns="45719" numCol="1" rIns="45719" tIns="45719" wrap="none">
              <a:spAutoFit/>
            </a:bodyPr>
            <a:p>
              <a:pPr algn="ctr">
                <a:defRPr>
                  <a:latin typeface="Times New Roman"/>
                  <a:ea typeface="Times New Roman"/>
                  <a:cs typeface="Times New Roman"/>
                  <a:sym typeface="Times New Roman"/>
                </a:defRPr>
              </a:pPr>
              <a:r>
                <a:rPr>
                  <a:latin typeface="宋体"/>
                  <a:ea typeface="宋体"/>
                  <a:cs typeface="宋体"/>
                  <a:sym typeface="宋体"/>
                </a:rPr>
                <a:t>形成品牌形象</a:t>
              </a:r>
              <a:r>
                <a:t>/</a:t>
              </a:r>
              <a:r>
                <a:rPr>
                  <a:latin typeface="宋体"/>
                  <a:ea typeface="宋体"/>
                  <a:cs typeface="宋体"/>
                  <a:sym typeface="宋体"/>
                </a:rPr>
                <a:t>个性</a:t>
              </a:r>
            </a:p>
          </p:txBody>
        </p:sp>
      </p:grpSp>
      <p:grpSp>
        <p:nvGrpSpPr>
          <p:cNvPr id="291" name="Rectangle 8"/>
          <p:cNvGrpSpPr/>
          <p:nvPr/>
        </p:nvGrpSpPr>
        <p:grpSpPr>
          <a:xfrm>
            <a:off x="2771775" y="3979862"/>
            <a:ext cx="1981200" cy="533401"/>
            <a:chOff x="0" y="0"/>
            <a:chExt cx="1981200" cy="533400"/>
          </a:xfrm>
        </p:grpSpPr>
        <p:sp>
          <p:nvSpPr>
            <p:cNvPr id="1048869" name="矩形"/>
            <p:cNvSpPr/>
            <p:nvPr/>
          </p:nvSpPr>
          <p:spPr>
            <a:xfrm>
              <a:off x="0" y="0"/>
              <a:ext cx="1981200" cy="5334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70" name="对品牌意念的联想"/>
            <p:cNvSpPr/>
            <p:nvPr/>
          </p:nvSpPr>
          <p:spPr>
            <a:xfrm>
              <a:off x="24130" y="87631"/>
              <a:ext cx="1920238" cy="358140"/>
            </a:xfrm>
            <a:prstGeom prst="rect"/>
            <a:noFill/>
            <a:ln w="12700" cap="flat">
              <a:noFill/>
              <a:miter lim="400000"/>
            </a:ln>
            <a:effectLst/>
          </p:spPr>
          <p:txBody>
            <a:bodyPr anchor="ctr" bIns="45719" lIns="45719" numCol="1" rIns="45719" tIns="45719" wrap="none">
              <a:spAutoFit/>
            </a:bodyPr>
            <a:lstStyle>
              <a:lvl1pPr algn="ctr">
                <a:defRPr>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对品牌意念的联想</a:t>
              </a:r>
            </a:p>
          </p:txBody>
        </p:sp>
      </p:grpSp>
      <p:grpSp>
        <p:nvGrpSpPr>
          <p:cNvPr id="292" name="Rectangle 9"/>
          <p:cNvGrpSpPr/>
          <p:nvPr/>
        </p:nvGrpSpPr>
        <p:grpSpPr>
          <a:xfrm>
            <a:off x="2771775" y="4772343"/>
            <a:ext cx="1981200" cy="624839"/>
            <a:chOff x="0" y="50801"/>
            <a:chExt cx="1981200" cy="624839"/>
          </a:xfrm>
        </p:grpSpPr>
        <p:sp>
          <p:nvSpPr>
            <p:cNvPr id="1048871" name="矩形"/>
            <p:cNvSpPr/>
            <p:nvPr/>
          </p:nvSpPr>
          <p:spPr>
            <a:xfrm>
              <a:off x="0" y="96519"/>
              <a:ext cx="1981200" cy="533401"/>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72" name="效仿同事、专家…"/>
            <p:cNvSpPr/>
            <p:nvPr/>
          </p:nvSpPr>
          <p:spPr>
            <a:xfrm>
              <a:off x="109854" y="50801"/>
              <a:ext cx="1691638" cy="624839"/>
            </a:xfrm>
            <a:prstGeom prst="rect"/>
            <a:noFill/>
            <a:ln w="12700" cap="flat">
              <a:noFill/>
              <a:miter lim="400000"/>
            </a:ln>
            <a:effectLst/>
          </p:spPr>
          <p:txBody>
            <a:bodyPr anchor="ctr" bIns="45719" lIns="45719" numCol="1" rIns="45719" tIns="45719" wrap="none">
              <a:spAutoFit/>
            </a:bodyPr>
            <a:p>
              <a:pPr algn="ctr">
                <a:defRPr>
                  <a:latin typeface="Times New Roman"/>
                  <a:ea typeface="Times New Roman"/>
                  <a:cs typeface="Times New Roman"/>
                  <a:sym typeface="Times New Roman"/>
                </a:defRPr>
              </a:pPr>
              <a:r>
                <a:rPr>
                  <a:latin typeface="宋体"/>
                  <a:ea typeface="宋体"/>
                  <a:cs typeface="宋体"/>
                  <a:sym typeface="宋体"/>
                </a:rPr>
                <a:t>效仿同事、专家</a:t>
              </a:r>
            </a:p>
            <a:p>
              <a:pPr algn="ctr">
                <a:defRPr>
                  <a:latin typeface="Times New Roman"/>
                  <a:ea typeface="Times New Roman"/>
                  <a:cs typeface="Times New Roman"/>
                  <a:sym typeface="Times New Roman"/>
                </a:defRPr>
              </a:pPr>
              <a:r>
                <a:rPr>
                  <a:latin typeface="宋体"/>
                  <a:ea typeface="宋体"/>
                  <a:cs typeface="宋体"/>
                  <a:sym typeface="宋体"/>
                </a:rPr>
                <a:t>或群体模式</a:t>
              </a:r>
            </a:p>
          </p:txBody>
        </p:sp>
      </p:grpSp>
      <p:grpSp>
        <p:nvGrpSpPr>
          <p:cNvPr id="293" name="Rectangle 10"/>
          <p:cNvGrpSpPr/>
          <p:nvPr/>
        </p:nvGrpSpPr>
        <p:grpSpPr>
          <a:xfrm>
            <a:off x="2771775" y="5656262"/>
            <a:ext cx="1981200" cy="533401"/>
            <a:chOff x="0" y="0"/>
            <a:chExt cx="1981200" cy="533400"/>
          </a:xfrm>
        </p:grpSpPr>
        <p:sp>
          <p:nvSpPr>
            <p:cNvPr id="1048873" name="矩形"/>
            <p:cNvSpPr/>
            <p:nvPr/>
          </p:nvSpPr>
          <p:spPr>
            <a:xfrm>
              <a:off x="0" y="0"/>
              <a:ext cx="1981200" cy="5334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74" name="促销诱导"/>
            <p:cNvSpPr/>
            <p:nvPr/>
          </p:nvSpPr>
          <p:spPr>
            <a:xfrm>
              <a:off x="481329" y="87631"/>
              <a:ext cx="1005839" cy="358140"/>
            </a:xfrm>
            <a:prstGeom prst="rect"/>
            <a:noFill/>
            <a:ln w="12700" cap="flat">
              <a:noFill/>
              <a:miter lim="400000"/>
            </a:ln>
            <a:effectLst/>
          </p:spPr>
          <p:txBody>
            <a:bodyPr anchor="ctr" bIns="45719" lIns="45719" numCol="1" rIns="45719" tIns="45719" wrap="none">
              <a:spAutoFit/>
            </a:bodyPr>
            <a:lstStyle>
              <a:lvl1pPr algn="ctr">
                <a:defRPr>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促销诱导</a:t>
              </a:r>
            </a:p>
          </p:txBody>
        </p:sp>
      </p:grpSp>
      <p:grpSp>
        <p:nvGrpSpPr>
          <p:cNvPr id="294" name="Rectangle 11"/>
          <p:cNvGrpSpPr/>
          <p:nvPr/>
        </p:nvGrpSpPr>
        <p:grpSpPr>
          <a:xfrm>
            <a:off x="714375" y="3598862"/>
            <a:ext cx="1143000" cy="533401"/>
            <a:chOff x="0" y="0"/>
            <a:chExt cx="1143000" cy="533400"/>
          </a:xfrm>
        </p:grpSpPr>
        <p:sp>
          <p:nvSpPr>
            <p:cNvPr id="1048875" name="矩形"/>
            <p:cNvSpPr/>
            <p:nvPr/>
          </p:nvSpPr>
          <p:spPr>
            <a:xfrm>
              <a:off x="0" y="0"/>
              <a:ext cx="1143000" cy="533400"/>
            </a:xfrm>
            <a:prstGeom prst="rect"/>
            <a:solidFill>
              <a:schemeClr val="accent1"/>
            </a:solidFill>
            <a:ln w="9525" cap="flat">
              <a:solidFill>
                <a:srgbClr val="000000"/>
              </a:solidFill>
              <a:prstDash val="solid"/>
              <a:miter lim="800000"/>
            </a:ln>
            <a:effectLst/>
          </p:spPr>
          <p:txBody>
            <a:bodyPr anchor="ctr" bIns="45719" lIns="45719" numCol="1" rIns="45719" tIns="45719" wrap="square">
              <a:noAutofit/>
            </a:bodyPr>
            <a:p>
              <a:pPr algn="ctr">
                <a:defRPr>
                  <a:latin typeface="Times New Roman"/>
                  <a:ea typeface="Times New Roman"/>
                  <a:cs typeface="Times New Roman"/>
                  <a:sym typeface="Times New Roman"/>
                </a:defRPr>
              </a:pPr>
            </a:p>
          </p:txBody>
        </p:sp>
        <p:sp>
          <p:nvSpPr>
            <p:cNvPr id="1048876" name="广告出现"/>
            <p:cNvSpPr/>
            <p:nvPr/>
          </p:nvSpPr>
          <p:spPr>
            <a:xfrm>
              <a:off x="62229" y="87631"/>
              <a:ext cx="1005839" cy="358140"/>
            </a:xfrm>
            <a:prstGeom prst="rect"/>
            <a:noFill/>
            <a:ln w="12700" cap="flat">
              <a:noFill/>
              <a:miter lim="400000"/>
            </a:ln>
            <a:effectLst/>
          </p:spPr>
          <p:txBody>
            <a:bodyPr anchor="ctr" bIns="45719" lIns="45719" numCol="1" rIns="45719" tIns="45719" wrap="none">
              <a:spAutoFit/>
            </a:bodyPr>
            <a:lstStyle>
              <a:lvl1pPr algn="ctr">
                <a:defRPr>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广告出现</a:t>
              </a:r>
            </a:p>
          </p:txBody>
        </p:sp>
      </p:grpSp>
      <p:sp>
        <p:nvSpPr>
          <p:cNvPr id="1048877" name="Line 12"/>
          <p:cNvSpPr/>
          <p:nvPr/>
        </p:nvSpPr>
        <p:spPr>
          <a:xfrm flipV="1">
            <a:off x="1857374" y="1770063"/>
            <a:ext cx="914402" cy="1905001"/>
          </a:xfrm>
          <a:prstGeom prst="line"/>
          <a:ln>
            <a:solidFill>
              <a:srgbClr val="000000"/>
            </a:solidFill>
            <a:miter/>
            <a:tailEnd type="triangle"/>
          </a:ln>
        </p:spPr>
        <p:txBody>
          <a:bodyPr lIns="45719" rIns="45719"/>
          <a:p/>
        </p:txBody>
      </p:sp>
      <p:sp>
        <p:nvSpPr>
          <p:cNvPr id="1048878" name="Line 13"/>
          <p:cNvSpPr/>
          <p:nvPr/>
        </p:nvSpPr>
        <p:spPr>
          <a:xfrm flipV="1">
            <a:off x="1857375" y="2608263"/>
            <a:ext cx="914401" cy="1143001"/>
          </a:xfrm>
          <a:prstGeom prst="line"/>
          <a:ln>
            <a:solidFill>
              <a:srgbClr val="000000"/>
            </a:solidFill>
            <a:miter/>
            <a:tailEnd type="triangle"/>
          </a:ln>
        </p:spPr>
        <p:txBody>
          <a:bodyPr lIns="45719" rIns="45719"/>
          <a:p/>
        </p:txBody>
      </p:sp>
      <p:sp>
        <p:nvSpPr>
          <p:cNvPr id="1048879" name="Line 14"/>
          <p:cNvSpPr/>
          <p:nvPr/>
        </p:nvSpPr>
        <p:spPr>
          <a:xfrm flipV="1">
            <a:off x="1857375" y="3370262"/>
            <a:ext cx="914401" cy="457201"/>
          </a:xfrm>
          <a:prstGeom prst="line"/>
          <a:ln>
            <a:solidFill>
              <a:srgbClr val="000000"/>
            </a:solidFill>
            <a:miter/>
            <a:tailEnd type="triangle"/>
          </a:ln>
        </p:spPr>
        <p:txBody>
          <a:bodyPr lIns="45719" rIns="45719"/>
          <a:p/>
        </p:txBody>
      </p:sp>
      <p:sp>
        <p:nvSpPr>
          <p:cNvPr id="1048880" name="Line 15"/>
          <p:cNvSpPr/>
          <p:nvPr/>
        </p:nvSpPr>
        <p:spPr>
          <a:xfrm>
            <a:off x="1857375" y="3903662"/>
            <a:ext cx="914401" cy="381001"/>
          </a:xfrm>
          <a:prstGeom prst="line"/>
          <a:ln>
            <a:solidFill>
              <a:srgbClr val="000000"/>
            </a:solidFill>
            <a:miter/>
            <a:tailEnd type="triangle"/>
          </a:ln>
        </p:spPr>
        <p:txBody>
          <a:bodyPr lIns="45719" rIns="45719"/>
          <a:p/>
        </p:txBody>
      </p:sp>
      <p:sp>
        <p:nvSpPr>
          <p:cNvPr id="1048881" name="Line 16"/>
          <p:cNvSpPr/>
          <p:nvPr/>
        </p:nvSpPr>
        <p:spPr>
          <a:xfrm>
            <a:off x="1857375" y="3979862"/>
            <a:ext cx="914401" cy="990601"/>
          </a:xfrm>
          <a:prstGeom prst="line"/>
          <a:ln>
            <a:solidFill>
              <a:srgbClr val="000000"/>
            </a:solidFill>
            <a:miter/>
            <a:tailEnd type="triangle"/>
          </a:ln>
        </p:spPr>
        <p:txBody>
          <a:bodyPr lIns="45719" rIns="45719"/>
          <a:p/>
        </p:txBody>
      </p:sp>
      <p:sp>
        <p:nvSpPr>
          <p:cNvPr id="1048882" name="Line 17"/>
          <p:cNvSpPr/>
          <p:nvPr/>
        </p:nvSpPr>
        <p:spPr>
          <a:xfrm>
            <a:off x="1857375" y="4056062"/>
            <a:ext cx="914401" cy="1905001"/>
          </a:xfrm>
          <a:prstGeom prst="line"/>
          <a:ln>
            <a:solidFill>
              <a:srgbClr val="000000"/>
            </a:solidFill>
            <a:miter/>
            <a:tailEnd type="triangle"/>
          </a:ln>
        </p:spPr>
        <p:txBody>
          <a:bodyPr lIns="45719" rIns="45719"/>
          <a:p/>
        </p:txBody>
      </p:sp>
      <p:sp>
        <p:nvSpPr>
          <p:cNvPr id="1048883" name="Line 18"/>
          <p:cNvSpPr/>
          <p:nvPr/>
        </p:nvSpPr>
        <p:spPr>
          <a:xfrm>
            <a:off x="3535045" y="2836863"/>
            <a:ext cx="1" cy="304801"/>
          </a:xfrm>
          <a:prstGeom prst="line"/>
          <a:ln>
            <a:solidFill>
              <a:srgbClr val="000000"/>
            </a:solidFill>
            <a:miter/>
            <a:tailEnd type="triangle"/>
          </a:ln>
        </p:spPr>
        <p:txBody>
          <a:bodyPr lIns="45719" rIns="45719"/>
          <a:p/>
        </p:txBody>
      </p:sp>
      <p:sp>
        <p:nvSpPr>
          <p:cNvPr id="1048884" name="Line 19"/>
          <p:cNvSpPr/>
          <p:nvPr/>
        </p:nvSpPr>
        <p:spPr>
          <a:xfrm flipV="1">
            <a:off x="3992245" y="2836863"/>
            <a:ext cx="1" cy="304801"/>
          </a:xfrm>
          <a:prstGeom prst="line"/>
          <a:ln>
            <a:solidFill>
              <a:srgbClr val="000000"/>
            </a:solidFill>
            <a:miter/>
            <a:tailEnd type="triangle"/>
          </a:ln>
        </p:spPr>
        <p:txBody>
          <a:bodyPr lIns="45719" rIns="45719"/>
          <a:p/>
        </p:txBody>
      </p:sp>
      <p:sp>
        <p:nvSpPr>
          <p:cNvPr id="1048885" name="Line 20"/>
          <p:cNvSpPr/>
          <p:nvPr/>
        </p:nvSpPr>
        <p:spPr>
          <a:xfrm flipV="1">
            <a:off x="3535045" y="3675062"/>
            <a:ext cx="1" cy="304801"/>
          </a:xfrm>
          <a:prstGeom prst="line"/>
          <a:ln>
            <a:solidFill>
              <a:srgbClr val="000000"/>
            </a:solidFill>
            <a:miter/>
            <a:tailEnd type="triangle"/>
          </a:ln>
        </p:spPr>
        <p:txBody>
          <a:bodyPr lIns="45719" rIns="45719"/>
          <a:p/>
        </p:txBody>
      </p:sp>
      <p:sp>
        <p:nvSpPr>
          <p:cNvPr id="1048886" name="Line 21"/>
          <p:cNvSpPr/>
          <p:nvPr/>
        </p:nvSpPr>
        <p:spPr>
          <a:xfrm>
            <a:off x="3992245" y="3675062"/>
            <a:ext cx="1" cy="304801"/>
          </a:xfrm>
          <a:prstGeom prst="line"/>
          <a:ln>
            <a:solidFill>
              <a:srgbClr val="000000"/>
            </a:solidFill>
            <a:miter/>
            <a:tailEnd type="triangle"/>
          </a:ln>
        </p:spPr>
        <p:txBody>
          <a:bodyPr lIns="45719" rIns="45719"/>
          <a:p/>
        </p:txBody>
      </p:sp>
      <p:sp>
        <p:nvSpPr>
          <p:cNvPr id="1048887" name="Line 22"/>
          <p:cNvSpPr/>
          <p:nvPr/>
        </p:nvSpPr>
        <p:spPr>
          <a:xfrm flipV="1">
            <a:off x="3535045" y="4513262"/>
            <a:ext cx="1" cy="304801"/>
          </a:xfrm>
          <a:prstGeom prst="line"/>
          <a:ln>
            <a:solidFill>
              <a:srgbClr val="000000"/>
            </a:solidFill>
            <a:miter/>
            <a:tailEnd type="triangle"/>
          </a:ln>
        </p:spPr>
        <p:txBody>
          <a:bodyPr lIns="45719" rIns="45719"/>
          <a:p/>
        </p:txBody>
      </p:sp>
      <p:sp>
        <p:nvSpPr>
          <p:cNvPr id="1048888" name="Line 23"/>
          <p:cNvSpPr/>
          <p:nvPr/>
        </p:nvSpPr>
        <p:spPr>
          <a:xfrm>
            <a:off x="3992245" y="4513262"/>
            <a:ext cx="1" cy="304801"/>
          </a:xfrm>
          <a:prstGeom prst="line"/>
          <a:ln>
            <a:solidFill>
              <a:srgbClr val="000000"/>
            </a:solidFill>
            <a:miter/>
            <a:tailEnd type="triangle"/>
          </a:ln>
        </p:spPr>
        <p:txBody>
          <a:bodyPr lIns="45719" rIns="45719"/>
          <a:p/>
        </p:txBody>
      </p:sp>
      <p:sp>
        <p:nvSpPr>
          <p:cNvPr id="1048889" name="Line 24"/>
          <p:cNvSpPr/>
          <p:nvPr/>
        </p:nvSpPr>
        <p:spPr>
          <a:xfrm>
            <a:off x="4752974" y="1770063"/>
            <a:ext cx="1371602" cy="1828801"/>
          </a:xfrm>
          <a:prstGeom prst="line"/>
          <a:ln>
            <a:solidFill>
              <a:srgbClr val="000000"/>
            </a:solidFill>
            <a:miter/>
            <a:tailEnd type="triangle"/>
          </a:ln>
        </p:spPr>
        <p:txBody>
          <a:bodyPr lIns="45719" rIns="45719"/>
          <a:p/>
        </p:txBody>
      </p:sp>
      <p:sp>
        <p:nvSpPr>
          <p:cNvPr id="1048890" name="Line 25"/>
          <p:cNvSpPr/>
          <p:nvPr/>
        </p:nvSpPr>
        <p:spPr>
          <a:xfrm>
            <a:off x="4752974" y="2532063"/>
            <a:ext cx="990602" cy="1066801"/>
          </a:xfrm>
          <a:prstGeom prst="line"/>
          <a:ln>
            <a:solidFill>
              <a:srgbClr val="000000"/>
            </a:solidFill>
            <a:miter/>
            <a:tailEnd type="triangle"/>
          </a:ln>
        </p:spPr>
        <p:txBody>
          <a:bodyPr lIns="45719" rIns="45719"/>
          <a:p/>
        </p:txBody>
      </p:sp>
      <p:sp>
        <p:nvSpPr>
          <p:cNvPr id="1048891" name="Line 26"/>
          <p:cNvSpPr/>
          <p:nvPr/>
        </p:nvSpPr>
        <p:spPr>
          <a:xfrm>
            <a:off x="4752975" y="3370262"/>
            <a:ext cx="990601" cy="457201"/>
          </a:xfrm>
          <a:prstGeom prst="line"/>
          <a:ln>
            <a:solidFill>
              <a:srgbClr val="000000"/>
            </a:solidFill>
            <a:miter/>
            <a:tailEnd type="triangle"/>
          </a:ln>
        </p:spPr>
        <p:txBody>
          <a:bodyPr lIns="45719" rIns="45719"/>
          <a:p/>
        </p:txBody>
      </p:sp>
      <p:sp>
        <p:nvSpPr>
          <p:cNvPr id="1048892" name="Line 27"/>
          <p:cNvSpPr/>
          <p:nvPr/>
        </p:nvSpPr>
        <p:spPr>
          <a:xfrm flipV="1">
            <a:off x="4752975" y="3903662"/>
            <a:ext cx="990601" cy="381001"/>
          </a:xfrm>
          <a:prstGeom prst="line"/>
          <a:ln>
            <a:solidFill>
              <a:srgbClr val="000000"/>
            </a:solidFill>
            <a:miter/>
            <a:tailEnd type="triangle"/>
          </a:ln>
        </p:spPr>
        <p:txBody>
          <a:bodyPr lIns="45719" rIns="45719"/>
          <a:p/>
        </p:txBody>
      </p:sp>
      <p:sp>
        <p:nvSpPr>
          <p:cNvPr id="1048893" name="Line 28"/>
          <p:cNvSpPr/>
          <p:nvPr/>
        </p:nvSpPr>
        <p:spPr>
          <a:xfrm flipV="1">
            <a:off x="4752975" y="4132262"/>
            <a:ext cx="1066801" cy="914401"/>
          </a:xfrm>
          <a:prstGeom prst="line"/>
          <a:ln>
            <a:solidFill>
              <a:srgbClr val="000000"/>
            </a:solidFill>
            <a:miter/>
            <a:tailEnd type="triangle"/>
          </a:ln>
        </p:spPr>
        <p:txBody>
          <a:bodyPr lIns="45719" rIns="45719"/>
          <a:p/>
        </p:txBody>
      </p:sp>
      <p:sp>
        <p:nvSpPr>
          <p:cNvPr id="1048894" name="Line 29"/>
          <p:cNvSpPr/>
          <p:nvPr/>
        </p:nvSpPr>
        <p:spPr>
          <a:xfrm flipV="1">
            <a:off x="4752975" y="4132262"/>
            <a:ext cx="3276601" cy="1752601"/>
          </a:xfrm>
          <a:prstGeom prst="line"/>
          <a:ln>
            <a:solidFill>
              <a:srgbClr val="000000"/>
            </a:solidFill>
            <a:miter/>
            <a:tailEnd type="triangle"/>
          </a:ln>
        </p:spPr>
        <p:txBody>
          <a:bodyPr lIns="45719" rIns="45719"/>
          <a:p/>
        </p:txBody>
      </p:sp>
      <p:sp>
        <p:nvSpPr>
          <p:cNvPr id="1048895" name="Line 30"/>
          <p:cNvSpPr/>
          <p:nvPr/>
        </p:nvSpPr>
        <p:spPr>
          <a:xfrm>
            <a:off x="6886575" y="3903662"/>
            <a:ext cx="685801" cy="1"/>
          </a:xfrm>
          <a:prstGeom prst="line"/>
          <a:ln>
            <a:solidFill>
              <a:srgbClr val="000000"/>
            </a:solidFill>
            <a:miter/>
            <a:tailEnd type="triangle"/>
          </a:ln>
        </p:spPr>
        <p:txBody>
          <a:bodyPr lIns="45719" rIns="45719"/>
          <a:p/>
        </p:txBody>
      </p:sp>
    </p:spTree>
  </p:cSld>
  <p:clrMapOvr>
    <a:masterClrMapping/>
  </p:clrMapOvr>
  <p:transition spd="med" advClick="1"/>
</p:sld>
</file>

<file path=ppt/slides/slide76.xml><?xml version="1.0" encoding="utf-8"?>
<p:sld xmlns:a="http://schemas.openxmlformats.org/drawingml/2006/main" xmlns:r="http://schemas.openxmlformats.org/officeDocument/2006/relationships" xmlns:p="http://schemas.openxmlformats.org/presentationml/2006/main" showMasterSp="1" showMasterPhAnim="1">
  <p:cSld>
    <p:spTree>
      <p:nvGrpSpPr>
        <p:cNvPr id="295" name=""/>
        <p:cNvGrpSpPr/>
        <p:nvPr/>
      </p:nvGrpSpPr>
      <p:grpSpPr>
        <a:xfrm>
          <a:off x="0" y="0"/>
          <a:ext cx="0" cy="0"/>
          <a:chOff x="0" y="0"/>
          <a:chExt cx="0" cy="0"/>
        </a:xfrm>
      </p:grpSpPr>
      <p:sp>
        <p:nvSpPr>
          <p:cNvPr id="104889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广告创意理论的演进</a:t>
            </a:r>
          </a:p>
        </p:txBody>
      </p:sp>
      <p:sp>
        <p:nvSpPr>
          <p:cNvPr id="1048897" name="Rectangle 3"/>
          <p:cNvSpPr/>
          <p:nvPr>
            <p:ph type="body" idx="1"/>
          </p:nvPr>
        </p:nvSpPr>
        <p:spPr>
          <a:xfrm>
            <a:off x="457200" y="1600200"/>
            <a:ext cx="8229600" cy="4525963"/>
          </a:xfrm>
          <a:prstGeom prst="rect"/>
        </p:spPr>
        <p:txBody>
          <a:bodyPr/>
          <a:p>
            <a:pPr indent="-267461" marL="267461">
              <a:spcBef>
                <a:spcPts val="500"/>
              </a:spcBef>
              <a:defRPr sz="2496"/>
            </a:pPr>
            <a:r>
              <a:t>USP</a:t>
            </a:r>
            <a:r>
              <a:rPr>
                <a:latin typeface="宋体"/>
                <a:ea typeface="宋体"/>
                <a:cs typeface="宋体"/>
                <a:sym typeface="宋体"/>
              </a:rPr>
              <a:t>论（瑞夫斯） </a:t>
            </a:r>
            <a:endParaRPr>
              <a:latin typeface="宋体"/>
              <a:ea typeface="宋体"/>
              <a:cs typeface="宋体"/>
              <a:sym typeface="宋体"/>
            </a:endParaRPr>
          </a:p>
          <a:p>
            <a:pPr indent="-267461" marL="267461">
              <a:spcBef>
                <a:spcPts val="500"/>
              </a:spcBef>
              <a:defRPr sz="2496"/>
            </a:pPr>
            <a:r>
              <a:rPr>
                <a:latin typeface="宋体"/>
                <a:ea typeface="宋体"/>
                <a:cs typeface="宋体"/>
                <a:sym typeface="宋体"/>
              </a:rPr>
              <a:t>品牌形象论（奥格威）</a:t>
            </a:r>
            <a:endParaRPr>
              <a:latin typeface="宋体"/>
              <a:ea typeface="宋体"/>
              <a:cs typeface="宋体"/>
              <a:sym typeface="宋体"/>
            </a:endParaRPr>
          </a:p>
          <a:p>
            <a:pPr indent="-267461" marL="267461">
              <a:spcBef>
                <a:spcPts val="500"/>
              </a:spcBef>
              <a:defRPr sz="2496"/>
            </a:pPr>
            <a:r>
              <a:t>RIO</a:t>
            </a:r>
            <a:r>
              <a:rPr>
                <a:latin typeface="宋体"/>
                <a:ea typeface="宋体"/>
                <a:cs typeface="宋体"/>
                <a:sym typeface="宋体"/>
              </a:rPr>
              <a:t>论（伯恩巴克 ） </a:t>
            </a:r>
            <a:endParaRPr>
              <a:latin typeface="宋体"/>
              <a:ea typeface="宋体"/>
              <a:cs typeface="宋体"/>
              <a:sym typeface="宋体"/>
            </a:endParaRPr>
          </a:p>
          <a:p>
            <a:pPr indent="-222884" lvl="1" marL="579500">
              <a:spcBef>
                <a:spcPts val="500"/>
              </a:spcBef>
              <a:defRPr sz="2184"/>
            </a:pPr>
            <a:r>
              <a:rPr>
                <a:latin typeface="宋体"/>
                <a:ea typeface="宋体"/>
                <a:cs typeface="宋体"/>
                <a:sym typeface="宋体"/>
              </a:rPr>
              <a:t>关联性（</a:t>
            </a:r>
            <a:r>
              <a:t>Relevance</a:t>
            </a:r>
            <a:r>
              <a:rPr>
                <a:latin typeface="宋体"/>
                <a:ea typeface="宋体"/>
                <a:cs typeface="宋体"/>
                <a:sym typeface="宋体"/>
              </a:rPr>
              <a:t>）、原创性（</a:t>
            </a:r>
            <a:r>
              <a:t>Originality</a:t>
            </a:r>
            <a:r>
              <a:rPr>
                <a:latin typeface="宋体"/>
                <a:ea typeface="宋体"/>
                <a:cs typeface="宋体"/>
                <a:sym typeface="宋体"/>
              </a:rPr>
              <a:t>）和震撼性（</a:t>
            </a:r>
            <a:r>
              <a:t>Impact</a:t>
            </a:r>
            <a:r>
              <a:rPr>
                <a:latin typeface="宋体"/>
                <a:ea typeface="宋体"/>
                <a:cs typeface="宋体"/>
                <a:sym typeface="宋体"/>
              </a:rPr>
              <a:t>） </a:t>
            </a:r>
          </a:p>
          <a:p>
            <a:pPr indent="-267461" marL="267461">
              <a:spcBef>
                <a:spcPts val="500"/>
              </a:spcBef>
              <a:defRPr sz="2496"/>
            </a:pPr>
            <a:r>
              <a:rPr>
                <a:latin typeface="宋体"/>
                <a:ea typeface="宋体"/>
                <a:cs typeface="宋体"/>
                <a:sym typeface="宋体"/>
              </a:rPr>
              <a:t>共鸣论 </a:t>
            </a:r>
            <a:endParaRPr>
              <a:latin typeface="宋体"/>
              <a:ea typeface="宋体"/>
              <a:cs typeface="宋体"/>
              <a:sym typeface="宋体"/>
            </a:endParaRPr>
          </a:p>
          <a:p>
            <a:pPr indent="-222884" lvl="1" marL="579500">
              <a:spcBef>
                <a:spcPts val="500"/>
              </a:spcBef>
              <a:defRPr sz="2184"/>
            </a:pPr>
            <a:r>
              <a:rPr>
                <a:latin typeface="宋体"/>
                <a:ea typeface="宋体"/>
                <a:cs typeface="宋体"/>
                <a:sym typeface="宋体"/>
              </a:rPr>
              <a:t>爱情、亲情、回忆 </a:t>
            </a:r>
          </a:p>
          <a:p>
            <a:pPr indent="-267461" marL="267461">
              <a:spcBef>
                <a:spcPts val="500"/>
              </a:spcBef>
              <a:defRPr sz="2496"/>
            </a:pPr>
            <a:r>
              <a:rPr>
                <a:latin typeface="宋体"/>
                <a:ea typeface="宋体"/>
                <a:cs typeface="宋体"/>
                <a:sym typeface="宋体"/>
              </a:rPr>
              <a:t>定位论 </a:t>
            </a:r>
            <a:endParaRPr>
              <a:latin typeface="宋体"/>
              <a:ea typeface="宋体"/>
              <a:cs typeface="宋体"/>
              <a:sym typeface="宋体"/>
            </a:endParaRPr>
          </a:p>
          <a:p>
            <a:pPr indent="-267461" marL="267461">
              <a:spcBef>
                <a:spcPts val="500"/>
              </a:spcBef>
              <a:defRPr sz="2496"/>
            </a:pPr>
            <a:r>
              <a:rPr>
                <a:latin typeface="宋体"/>
                <a:ea typeface="宋体"/>
                <a:cs typeface="宋体"/>
                <a:sym typeface="宋体"/>
              </a:rPr>
              <a:t>品牌个性论 </a:t>
            </a:r>
          </a:p>
        </p:txBody>
      </p:sp>
    </p:spTree>
  </p:cSld>
  <p:clrMapOvr>
    <a:masterClrMapping/>
  </p:clrMapOvr>
  <p:transition spd="med" advClick="1"/>
</p:sld>
</file>

<file path=ppt/slides/slide77.xml><?xml version="1.0" encoding="utf-8"?>
<p:sld xmlns:a="http://schemas.openxmlformats.org/drawingml/2006/main" xmlns:r="http://schemas.openxmlformats.org/officeDocument/2006/relationships" xmlns:p="http://schemas.openxmlformats.org/presentationml/2006/main" showMasterSp="1" showMasterPhAnim="1">
  <p:cSld>
    <p:spTree>
      <p:nvGrpSpPr>
        <p:cNvPr id="296" name=""/>
        <p:cNvGrpSpPr/>
        <p:nvPr/>
      </p:nvGrpSpPr>
      <p:grpSpPr>
        <a:xfrm>
          <a:off x="0" y="0"/>
          <a:ext cx="0" cy="0"/>
          <a:chOff x="0" y="0"/>
          <a:chExt cx="0" cy="0"/>
        </a:xfrm>
      </p:grpSpPr>
      <p:sp>
        <p:nvSpPr>
          <p:cNvPr id="1048898" name="Rectangle 2"/>
          <p:cNvSpPr/>
          <p:nvPr>
            <p:ph type="title"/>
          </p:nvPr>
        </p:nvSpPr>
        <p:spPr>
          <a:prstGeom prst="rect"/>
        </p:spPr>
        <p:txBody>
          <a:bodyPr/>
          <a:p>
            <a:r>
              <a:t>B/W</a:t>
            </a:r>
            <a:r>
              <a:rPr>
                <a:latin typeface="宋体"/>
                <a:ea typeface="宋体"/>
                <a:cs typeface="宋体"/>
                <a:sym typeface="宋体"/>
              </a:rPr>
              <a:t>广告模式 </a:t>
            </a:r>
          </a:p>
        </p:txBody>
      </p:sp>
      <p:sp>
        <p:nvSpPr>
          <p:cNvPr id="1048899" name="Rectangle 3"/>
          <p:cNvSpPr/>
          <p:nvPr>
            <p:ph type="body" idx="1"/>
          </p:nvPr>
        </p:nvSpPr>
        <p:spPr>
          <a:xfrm>
            <a:off x="457200" y="1600200"/>
            <a:ext cx="8229600" cy="4525963"/>
          </a:xfrm>
          <a:prstGeom prst="rect"/>
        </p:spPr>
        <p:txBody>
          <a:bodyPr/>
          <a:p>
            <a:pPr indent="-298322" marL="298322">
              <a:lnSpc>
                <a:spcPct val="80000"/>
              </a:lnSpc>
              <a:spcBef>
                <a:spcPts val="500"/>
              </a:spcBef>
              <a:defRPr sz="2088"/>
            </a:pPr>
            <a:r>
              <a:rPr>
                <a:latin typeface="宋体"/>
                <a:ea typeface="宋体"/>
                <a:cs typeface="宋体"/>
                <a:sym typeface="宋体"/>
              </a:rPr>
              <a:t>动机圈之一：价值 </a:t>
            </a:r>
          </a:p>
          <a:p>
            <a:pPr indent="-248602" lvl="1" marL="646366">
              <a:lnSpc>
                <a:spcPct val="80000"/>
              </a:lnSpc>
              <a:spcBef>
                <a:spcPts val="400"/>
              </a:spcBef>
              <a:defRPr sz="1827"/>
            </a:pPr>
            <a:r>
              <a:rPr>
                <a:latin typeface="宋体"/>
                <a:ea typeface="宋体"/>
                <a:cs typeface="宋体"/>
                <a:sym typeface="宋体"/>
              </a:rPr>
              <a:t>诉诸需求的广告战略；诉诸指标的广告战略；诉诸情感的广告战略；诉诸引导的广告战略  </a:t>
            </a:r>
          </a:p>
          <a:p>
            <a:pPr indent="-298322" marL="298322">
              <a:lnSpc>
                <a:spcPct val="80000"/>
              </a:lnSpc>
              <a:spcBef>
                <a:spcPts val="500"/>
              </a:spcBef>
              <a:defRPr sz="2088"/>
            </a:pPr>
            <a:r>
              <a:rPr>
                <a:latin typeface="宋体"/>
                <a:ea typeface="宋体"/>
                <a:cs typeface="宋体"/>
                <a:sym typeface="宋体"/>
              </a:rPr>
              <a:t>动机圈之二：规范</a:t>
            </a:r>
          </a:p>
          <a:p>
            <a:pPr indent="-248602" lvl="1" marL="646366">
              <a:lnSpc>
                <a:spcPct val="80000"/>
              </a:lnSpc>
              <a:spcBef>
                <a:spcPts val="400"/>
              </a:spcBef>
              <a:defRPr sz="1827"/>
            </a:pPr>
            <a:r>
              <a:rPr>
                <a:latin typeface="宋体"/>
                <a:ea typeface="宋体"/>
                <a:cs typeface="宋体"/>
                <a:sym typeface="宋体"/>
              </a:rPr>
              <a:t>合乎规范广告战略；良心广告战略；惩罚广告战略；不和谐广告战略；冲破常规广告战略 </a:t>
            </a:r>
          </a:p>
          <a:p>
            <a:pPr indent="-298322" marL="298322">
              <a:lnSpc>
                <a:spcPct val="80000"/>
              </a:lnSpc>
              <a:spcBef>
                <a:spcPts val="500"/>
              </a:spcBef>
              <a:defRPr sz="2088"/>
            </a:pPr>
            <a:r>
              <a:rPr>
                <a:latin typeface="宋体"/>
                <a:ea typeface="宋体"/>
                <a:cs typeface="宋体"/>
                <a:sym typeface="宋体"/>
              </a:rPr>
              <a:t>动机圈之三：习惯 </a:t>
            </a:r>
          </a:p>
          <a:p>
            <a:pPr indent="-248602" lvl="1" marL="646366">
              <a:lnSpc>
                <a:spcPct val="80000"/>
              </a:lnSpc>
              <a:spcBef>
                <a:spcPts val="400"/>
              </a:spcBef>
              <a:defRPr sz="1827"/>
            </a:pPr>
            <a:r>
              <a:rPr>
                <a:latin typeface="宋体"/>
                <a:ea typeface="宋体"/>
                <a:cs typeface="宋体"/>
                <a:sym typeface="宋体"/>
              </a:rPr>
              <a:t>分类广告战略；分级广告战略；替代广告战略；新目标顾客广告战略；情景化广告战略 </a:t>
            </a:r>
          </a:p>
          <a:p>
            <a:pPr indent="-298322" marL="298322">
              <a:lnSpc>
                <a:spcPct val="80000"/>
              </a:lnSpc>
              <a:spcBef>
                <a:spcPts val="500"/>
              </a:spcBef>
              <a:defRPr sz="2088"/>
            </a:pPr>
            <a:r>
              <a:rPr>
                <a:latin typeface="宋体"/>
                <a:ea typeface="宋体"/>
                <a:cs typeface="宋体"/>
                <a:sym typeface="宋体"/>
              </a:rPr>
              <a:t>动机圈之四：身份 </a:t>
            </a:r>
          </a:p>
          <a:p>
            <a:pPr indent="-248602" lvl="1" marL="646366">
              <a:lnSpc>
                <a:spcPct val="80000"/>
              </a:lnSpc>
              <a:spcBef>
                <a:spcPts val="400"/>
              </a:spcBef>
              <a:defRPr sz="1827"/>
            </a:pPr>
            <a:r>
              <a:rPr>
                <a:latin typeface="宋体"/>
                <a:ea typeface="宋体"/>
                <a:cs typeface="宋体"/>
                <a:sym typeface="宋体"/>
              </a:rPr>
              <a:t>信条广告战略；性格广告战略；明星广告战略 </a:t>
            </a:r>
          </a:p>
          <a:p>
            <a:pPr indent="-298322" marL="298322">
              <a:lnSpc>
                <a:spcPct val="80000"/>
              </a:lnSpc>
              <a:spcBef>
                <a:spcPts val="500"/>
              </a:spcBef>
              <a:defRPr sz="2088"/>
            </a:pPr>
            <a:r>
              <a:rPr>
                <a:latin typeface="宋体"/>
                <a:ea typeface="宋体"/>
                <a:cs typeface="宋体"/>
                <a:sym typeface="宋体"/>
              </a:rPr>
              <a:t>动机圈之五：情感 </a:t>
            </a:r>
          </a:p>
          <a:p>
            <a:pPr indent="-248602" lvl="1" marL="646366">
              <a:lnSpc>
                <a:spcPct val="80000"/>
              </a:lnSpc>
              <a:spcBef>
                <a:spcPts val="400"/>
              </a:spcBef>
              <a:defRPr sz="1827"/>
            </a:pPr>
            <a:r>
              <a:rPr>
                <a:latin typeface="宋体"/>
                <a:ea typeface="宋体"/>
                <a:cs typeface="宋体"/>
                <a:sym typeface="宋体"/>
              </a:rPr>
              <a:t>情感转移广告战略；憧憬广告战略；生活方式广告战略；小说式广告战略 </a:t>
            </a:r>
          </a:p>
        </p:txBody>
      </p:sp>
    </p:spTree>
  </p:cSld>
  <p:clrMapOvr>
    <a:masterClrMapping/>
  </p:clrMapOvr>
  <p:transition spd="med" advClick="1"/>
</p:sld>
</file>

<file path=ppt/slides/slide78.xml><?xml version="1.0" encoding="utf-8"?>
<p:sld xmlns:a="http://schemas.openxmlformats.org/drawingml/2006/main" xmlns:r="http://schemas.openxmlformats.org/officeDocument/2006/relationships" xmlns:p="http://schemas.openxmlformats.org/presentationml/2006/main" showMasterSp="1" showMasterPhAnim="1">
  <p:cSld>
    <p:spTree>
      <p:nvGrpSpPr>
        <p:cNvPr id="297" name=""/>
        <p:cNvGrpSpPr/>
        <p:nvPr/>
      </p:nvGrpSpPr>
      <p:grpSpPr>
        <a:xfrm>
          <a:off x="0" y="0"/>
          <a:ext cx="0" cy="0"/>
          <a:chOff x="0" y="0"/>
          <a:chExt cx="0" cy="0"/>
        </a:xfrm>
      </p:grpSpPr>
      <p:sp>
        <p:nvSpPr>
          <p:cNvPr id="104890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品牌传播中的广告媒体</a:t>
            </a:r>
          </a:p>
        </p:txBody>
      </p:sp>
      <p:sp>
        <p:nvSpPr>
          <p:cNvPr id="1048901" name="Rectangle 3"/>
          <p:cNvSpPr/>
          <p:nvPr>
            <p:ph type="body" sz="half" idx="1"/>
          </p:nvPr>
        </p:nvSpPr>
        <p:spPr>
          <a:xfrm>
            <a:off x="457200" y="1600200"/>
            <a:ext cx="4038600" cy="4525963"/>
          </a:xfrm>
          <a:prstGeom prst="rect"/>
        </p:spPr>
        <p:txBody>
          <a:bodyPr/>
          <a:p>
            <a:pPr indent="-288035" marL="288035">
              <a:spcBef>
                <a:spcPts val="500"/>
              </a:spcBef>
              <a:defRPr sz="2351"/>
            </a:pPr>
            <a:r>
              <a:rPr>
                <a:latin typeface="宋体"/>
                <a:ea typeface="宋体"/>
                <a:cs typeface="宋体"/>
                <a:sym typeface="宋体"/>
              </a:rPr>
              <a:t>印刷媒体 </a:t>
            </a:r>
            <a:endParaRPr sz="2688"/>
          </a:p>
          <a:p>
            <a:pPr indent="-240029" lvl="1" marL="624077">
              <a:spcBef>
                <a:spcPts val="500"/>
              </a:spcBef>
              <a:defRPr sz="2100"/>
            </a:pPr>
            <a:r>
              <a:rPr>
                <a:latin typeface="宋体"/>
                <a:ea typeface="宋体"/>
                <a:cs typeface="宋体"/>
                <a:sym typeface="宋体"/>
              </a:rPr>
              <a:t>报纸媒体 </a:t>
            </a:r>
            <a:endParaRPr sz="2435"/>
          </a:p>
          <a:p>
            <a:pPr indent="-240029" lvl="1" marL="624077">
              <a:spcBef>
                <a:spcPts val="500"/>
              </a:spcBef>
              <a:defRPr sz="2100"/>
            </a:pPr>
            <a:r>
              <a:rPr>
                <a:latin typeface="宋体"/>
                <a:ea typeface="宋体"/>
                <a:cs typeface="宋体"/>
                <a:sym typeface="宋体"/>
              </a:rPr>
              <a:t>杂志媒体 </a:t>
            </a:r>
            <a:endParaRPr sz="2435"/>
          </a:p>
          <a:p>
            <a:pPr indent="-288035" marL="288035">
              <a:spcBef>
                <a:spcPts val="500"/>
              </a:spcBef>
              <a:defRPr sz="2351"/>
            </a:pPr>
            <a:r>
              <a:rPr>
                <a:latin typeface="宋体"/>
                <a:ea typeface="宋体"/>
                <a:cs typeface="宋体"/>
                <a:sym typeface="宋体"/>
              </a:rPr>
              <a:t>电波媒体 </a:t>
            </a:r>
            <a:endParaRPr sz="2688"/>
          </a:p>
          <a:p>
            <a:pPr indent="-240029" lvl="1" marL="624077">
              <a:spcBef>
                <a:spcPts val="500"/>
              </a:spcBef>
              <a:defRPr sz="2100"/>
            </a:pPr>
            <a:r>
              <a:rPr>
                <a:latin typeface="宋体"/>
                <a:ea typeface="宋体"/>
                <a:cs typeface="宋体"/>
                <a:sym typeface="宋体"/>
              </a:rPr>
              <a:t>广播媒体 </a:t>
            </a:r>
          </a:p>
          <a:p>
            <a:pPr indent="-240029" lvl="1" marL="624077">
              <a:spcBef>
                <a:spcPts val="500"/>
              </a:spcBef>
              <a:defRPr sz="2100"/>
            </a:pPr>
            <a:r>
              <a:rPr>
                <a:latin typeface="宋体"/>
                <a:ea typeface="宋体"/>
                <a:cs typeface="宋体"/>
                <a:sym typeface="宋体"/>
              </a:rPr>
              <a:t>电视媒体 </a:t>
            </a:r>
          </a:p>
          <a:p>
            <a:pPr indent="-288035" marL="288035">
              <a:spcBef>
                <a:spcPts val="500"/>
              </a:spcBef>
              <a:defRPr sz="2351"/>
            </a:pPr>
            <a:r>
              <a:rPr>
                <a:latin typeface="宋体"/>
                <a:ea typeface="宋体"/>
                <a:cs typeface="宋体"/>
                <a:sym typeface="宋体"/>
              </a:rPr>
              <a:t>流动媒体 </a:t>
            </a:r>
            <a:endParaRPr>
              <a:latin typeface="宋体"/>
              <a:ea typeface="宋体"/>
              <a:cs typeface="宋体"/>
              <a:sym typeface="宋体"/>
            </a:endParaRPr>
          </a:p>
          <a:p>
            <a:pPr indent="-240029" lvl="1" marL="624077">
              <a:spcBef>
                <a:spcPts val="500"/>
              </a:spcBef>
              <a:defRPr sz="2100"/>
            </a:pPr>
            <a:r>
              <a:rPr>
                <a:latin typeface="宋体"/>
                <a:ea typeface="宋体"/>
                <a:cs typeface="宋体"/>
                <a:sym typeface="宋体"/>
              </a:rPr>
              <a:t>户外媒体 </a:t>
            </a:r>
          </a:p>
          <a:p>
            <a:pPr indent="-240029" lvl="1" marL="624077">
              <a:spcBef>
                <a:spcPts val="500"/>
              </a:spcBef>
              <a:defRPr sz="2100"/>
            </a:pPr>
            <a:r>
              <a:rPr>
                <a:latin typeface="宋体"/>
                <a:ea typeface="宋体"/>
                <a:cs typeface="宋体"/>
                <a:sym typeface="宋体"/>
              </a:rPr>
              <a:t>交通媒体 </a:t>
            </a:r>
          </a:p>
          <a:p>
            <a:pPr indent="-240029" lvl="1" marL="624077">
              <a:spcBef>
                <a:spcPts val="500"/>
              </a:spcBef>
              <a:defRPr sz="2100"/>
            </a:pPr>
            <a:r>
              <a:rPr>
                <a:latin typeface="宋体"/>
                <a:ea typeface="宋体"/>
                <a:cs typeface="宋体"/>
                <a:sym typeface="宋体"/>
              </a:rPr>
              <a:t>显示屏媒体 </a:t>
            </a:r>
          </a:p>
        </p:txBody>
      </p:sp>
      <p:sp>
        <p:nvSpPr>
          <p:cNvPr id="1048902"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spcBef>
                <a:spcPts val="600"/>
              </a:spcBef>
              <a:buSzPct val="100000"/>
              <a:buFont typeface="Arial"/>
              <a:buChar char="•"/>
              <a:defRPr sz="2800"/>
            </a:pPr>
            <a:r>
              <a:rPr>
                <a:latin typeface="宋体"/>
                <a:ea typeface="宋体"/>
                <a:cs typeface="宋体"/>
                <a:sym typeface="宋体"/>
              </a:rPr>
              <a:t>直接媒体 </a:t>
            </a:r>
            <a:endParaRPr sz="3200"/>
          </a:p>
          <a:p>
            <a:pPr indent="-285750" lvl="1" marL="742950">
              <a:spcBef>
                <a:spcPts val="600"/>
              </a:spcBef>
              <a:buSzPct val="100000"/>
              <a:buFont typeface="Arial"/>
              <a:buChar char="–"/>
              <a:defRPr sz="2500"/>
            </a:pPr>
            <a:r>
              <a:rPr>
                <a:latin typeface="宋体"/>
                <a:ea typeface="宋体"/>
                <a:cs typeface="宋体"/>
                <a:sym typeface="宋体"/>
              </a:rPr>
              <a:t>直邮信函、产品目录、宣传小册子等 </a:t>
            </a:r>
            <a:endParaRPr sz="2900"/>
          </a:p>
          <a:p>
            <a:pPr indent="-285750" lvl="1" marL="742950">
              <a:spcBef>
                <a:spcPts val="600"/>
              </a:spcBef>
              <a:buSzPct val="100000"/>
              <a:buFont typeface="Arial"/>
              <a:buChar char="–"/>
              <a:defRPr sz="2500"/>
            </a:pPr>
            <a:r>
              <a:rPr>
                <a:latin typeface="宋体"/>
                <a:ea typeface="宋体"/>
                <a:cs typeface="宋体"/>
                <a:sym typeface="宋体"/>
              </a:rPr>
              <a:t>网站媒体 </a:t>
            </a:r>
            <a:endParaRPr sz="2900"/>
          </a:p>
          <a:p>
            <a:pPr indent="-342900" marL="342900">
              <a:spcBef>
                <a:spcPts val="600"/>
              </a:spcBef>
              <a:buSzPct val="100000"/>
              <a:buFont typeface="Arial"/>
              <a:buChar char="•"/>
              <a:defRPr sz="2800"/>
            </a:pPr>
            <a:r>
              <a:rPr>
                <a:latin typeface="宋体"/>
                <a:ea typeface="宋体"/>
                <a:cs typeface="宋体"/>
                <a:sym typeface="宋体"/>
              </a:rPr>
              <a:t>其它媒体</a:t>
            </a:r>
            <a:endParaRPr sz="3200"/>
          </a:p>
          <a:p>
            <a:pPr indent="-285750" lvl="1" marL="742950">
              <a:spcBef>
                <a:spcPts val="600"/>
              </a:spcBef>
              <a:buSzPct val="100000"/>
              <a:buFont typeface="Arial"/>
              <a:buChar char="–"/>
              <a:defRPr sz="2500"/>
            </a:pPr>
            <a:r>
              <a:rPr>
                <a:latin typeface="宋体"/>
                <a:ea typeface="宋体"/>
                <a:cs typeface="宋体"/>
                <a:sym typeface="宋体"/>
              </a:rPr>
              <a:t>店头媒体、包装媒体、礼品媒体、影视歌媒体等 </a:t>
            </a:r>
          </a:p>
        </p:txBody>
      </p:sp>
    </p:spTree>
  </p:cSld>
  <p:clrMapOvr>
    <a:masterClrMapping/>
  </p:clrMapOvr>
  <p:transition spd="med" advClick="1"/>
</p:sld>
</file>

<file path=ppt/slides/slide79.xml><?xml version="1.0" encoding="utf-8"?>
<p:sld xmlns:a="http://schemas.openxmlformats.org/drawingml/2006/main" xmlns:r="http://schemas.openxmlformats.org/officeDocument/2006/relationships" xmlns:p="http://schemas.openxmlformats.org/presentationml/2006/main" showMasterSp="1" showMasterPhAnim="1">
  <p:cSld>
    <p:spTree>
      <p:nvGrpSpPr>
        <p:cNvPr id="298" name=""/>
        <p:cNvGrpSpPr/>
        <p:nvPr/>
      </p:nvGrpSpPr>
      <p:grpSpPr>
        <a:xfrm>
          <a:off x="0" y="0"/>
          <a:ext cx="0" cy="0"/>
          <a:chOff x="0" y="0"/>
          <a:chExt cx="0" cy="0"/>
        </a:xfrm>
      </p:grpSpPr>
      <p:sp>
        <p:nvSpPr>
          <p:cNvPr id="104890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促销与品牌传播</a:t>
            </a:r>
          </a:p>
        </p:txBody>
      </p:sp>
      <p:sp>
        <p:nvSpPr>
          <p:cNvPr id="1048904" name="Rectangle 3"/>
          <p:cNvSpPr/>
          <p:nvPr>
            <p:ph type="body" idx="1"/>
          </p:nvPr>
        </p:nvSpPr>
        <p:spPr>
          <a:xfrm>
            <a:off x="457200" y="1600200"/>
            <a:ext cx="8229600" cy="4525963"/>
          </a:xfrm>
          <a:prstGeom prst="rect"/>
        </p:spPr>
        <p:txBody>
          <a:bodyPr/>
          <a:p>
            <a:pPr indent="-315468" marL="315468">
              <a:defRPr sz="2944"/>
            </a:pPr>
            <a:r>
              <a:rPr>
                <a:latin typeface="宋体"/>
                <a:ea typeface="宋体"/>
                <a:cs typeface="宋体"/>
                <a:sym typeface="宋体"/>
              </a:rPr>
              <a:t>促销对品牌的影响</a:t>
            </a:r>
            <a:endParaRPr>
              <a:latin typeface="宋体"/>
              <a:ea typeface="宋体"/>
              <a:cs typeface="宋体"/>
              <a:sym typeface="宋体"/>
            </a:endParaRPr>
          </a:p>
          <a:p>
            <a:pPr indent="-262890" lvl="1" marL="683513">
              <a:spcBef>
                <a:spcPts val="600"/>
              </a:spcBef>
              <a:defRPr sz="2576"/>
            </a:pPr>
            <a:r>
              <a:rPr>
                <a:latin typeface="宋体"/>
                <a:ea typeface="宋体"/>
                <a:cs typeface="宋体"/>
                <a:sym typeface="宋体"/>
              </a:rPr>
              <a:t>促销短期内能够加快或增加品牌的销售 </a:t>
            </a:r>
          </a:p>
          <a:p>
            <a:pPr indent="-262890" lvl="1" marL="683513">
              <a:spcBef>
                <a:spcPts val="600"/>
              </a:spcBef>
              <a:defRPr sz="2576"/>
            </a:pPr>
            <a:r>
              <a:rPr>
                <a:latin typeface="宋体"/>
                <a:ea typeface="宋体"/>
                <a:cs typeface="宋体"/>
                <a:sym typeface="宋体"/>
              </a:rPr>
              <a:t>促销长期来看可能会损害品牌的形象 </a:t>
            </a:r>
          </a:p>
          <a:p>
            <a:pPr indent="-315468" marL="315468">
              <a:defRPr sz="2944"/>
            </a:pPr>
            <a:r>
              <a:rPr>
                <a:latin typeface="宋体"/>
                <a:ea typeface="宋体"/>
                <a:cs typeface="宋体"/>
                <a:sym typeface="宋体"/>
              </a:rPr>
              <a:t>常见的促销工具种类</a:t>
            </a:r>
            <a:endParaRPr>
              <a:latin typeface="宋体"/>
              <a:ea typeface="宋体"/>
              <a:cs typeface="宋体"/>
              <a:sym typeface="宋体"/>
            </a:endParaRPr>
          </a:p>
          <a:p>
            <a:pPr indent="-262890" lvl="1" marL="683513">
              <a:spcBef>
                <a:spcPts val="600"/>
              </a:spcBef>
              <a:defRPr sz="2576"/>
            </a:pPr>
            <a:r>
              <a:rPr>
                <a:latin typeface="宋体"/>
                <a:ea typeface="宋体"/>
                <a:cs typeface="宋体"/>
                <a:sym typeface="宋体"/>
              </a:rPr>
              <a:t>消费品促销：产品本身有关的消费者促销和与产品本身无关的消费者促销</a:t>
            </a:r>
          </a:p>
          <a:p>
            <a:pPr indent="-262890" lvl="1" marL="683513">
              <a:spcBef>
                <a:spcPts val="600"/>
              </a:spcBef>
              <a:defRPr sz="2576"/>
            </a:pPr>
            <a:r>
              <a:rPr>
                <a:latin typeface="宋体"/>
                <a:ea typeface="宋体"/>
                <a:cs typeface="宋体"/>
                <a:sym typeface="宋体"/>
              </a:rPr>
              <a:t>交易促销</a:t>
            </a:r>
          </a:p>
          <a:p>
            <a:pPr indent="-315468" marL="315468">
              <a:defRPr sz="2944"/>
            </a:pPr>
            <a:r>
              <a:rPr>
                <a:latin typeface="宋体"/>
                <a:ea typeface="宋体"/>
                <a:cs typeface="宋体"/>
                <a:sym typeface="宋体"/>
              </a:rPr>
              <a:t>促销的设计</a:t>
            </a:r>
          </a:p>
        </p:txBody>
      </p:sp>
    </p:spTree>
  </p:cSld>
  <p:clrMapOvr>
    <a:masterClrMapping/>
  </p:clrMapOvr>
  <p:transition spd="med" advClick="1"/>
</p:sld>
</file>

<file path=ppt/slides/slide80.xml><?xml version="1.0" encoding="utf-8"?>
<p:sld xmlns:a="http://schemas.openxmlformats.org/drawingml/2006/main" xmlns:r="http://schemas.openxmlformats.org/officeDocument/2006/relationships" xmlns:p="http://schemas.openxmlformats.org/presentationml/2006/main" showMasterSp="1" showMasterPhAnim="1">
  <p:cSld>
    <p:spTree>
      <p:nvGrpSpPr>
        <p:cNvPr id="299" name=""/>
        <p:cNvGrpSpPr/>
        <p:nvPr/>
      </p:nvGrpSpPr>
      <p:grpSpPr>
        <a:xfrm>
          <a:off x="0" y="0"/>
          <a:ext cx="0" cy="0"/>
          <a:chOff x="0" y="0"/>
          <a:chExt cx="0" cy="0"/>
        </a:xfrm>
      </p:grpSpPr>
      <p:sp>
        <p:nvSpPr>
          <p:cNvPr id="104890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促销的设计</a:t>
            </a:r>
          </a:p>
        </p:txBody>
      </p:sp>
      <p:sp>
        <p:nvSpPr>
          <p:cNvPr id="1048906" name="Rectangle 3"/>
          <p:cNvSpPr/>
          <p:nvPr>
            <p:ph type="body" idx="1"/>
          </p:nvPr>
        </p:nvSpPr>
        <p:spPr>
          <a:xfrm>
            <a:off x="457200" y="1600200"/>
            <a:ext cx="8229600" cy="4525963"/>
          </a:xfrm>
          <a:prstGeom prst="rect"/>
        </p:spPr>
        <p:txBody>
          <a:bodyPr/>
          <a:p>
            <a:r>
              <a:rPr>
                <a:latin typeface="宋体"/>
                <a:ea typeface="宋体"/>
                <a:cs typeface="宋体"/>
                <a:sym typeface="宋体"/>
              </a:rPr>
              <a:t>类型：应当使用何种促销方式？ </a:t>
            </a:r>
            <a:endParaRPr>
              <a:latin typeface="宋体"/>
              <a:ea typeface="宋体"/>
              <a:cs typeface="宋体"/>
              <a:sym typeface="宋体"/>
            </a:endParaRPr>
          </a:p>
          <a:p>
            <a:r>
              <a:rPr>
                <a:latin typeface="宋体"/>
                <a:ea typeface="宋体"/>
                <a:cs typeface="宋体"/>
                <a:sym typeface="宋体"/>
              </a:rPr>
              <a:t>产品范围：促销哪些型号的产品？</a:t>
            </a:r>
            <a:endParaRPr>
              <a:latin typeface="宋体"/>
              <a:ea typeface="宋体"/>
              <a:cs typeface="宋体"/>
              <a:sym typeface="宋体"/>
            </a:endParaRPr>
          </a:p>
          <a:p>
            <a:r>
              <a:rPr>
                <a:latin typeface="宋体"/>
                <a:ea typeface="宋体"/>
                <a:cs typeface="宋体"/>
                <a:sym typeface="宋体"/>
              </a:rPr>
              <a:t>市场范围：在哪个地域的市场开展促销？ </a:t>
            </a:r>
            <a:endParaRPr>
              <a:latin typeface="宋体"/>
              <a:ea typeface="宋体"/>
              <a:cs typeface="宋体"/>
              <a:sym typeface="宋体"/>
            </a:endParaRPr>
          </a:p>
          <a:p>
            <a:r>
              <a:rPr>
                <a:latin typeface="宋体"/>
                <a:ea typeface="宋体"/>
                <a:cs typeface="宋体"/>
                <a:sym typeface="宋体"/>
              </a:rPr>
              <a:t>时间：促销何时开始？持续多久？ </a:t>
            </a:r>
            <a:endParaRPr>
              <a:latin typeface="宋体"/>
              <a:ea typeface="宋体"/>
              <a:cs typeface="宋体"/>
              <a:sym typeface="宋体"/>
            </a:endParaRPr>
          </a:p>
          <a:p>
            <a:r>
              <a:rPr>
                <a:latin typeface="宋体"/>
                <a:ea typeface="宋体"/>
                <a:cs typeface="宋体"/>
                <a:sym typeface="宋体"/>
              </a:rPr>
              <a:t>折扣率：促销应当包括哪些折扣？ </a:t>
            </a:r>
            <a:endParaRPr>
              <a:latin typeface="宋体"/>
              <a:ea typeface="宋体"/>
              <a:cs typeface="宋体"/>
              <a:sym typeface="宋体"/>
            </a:endParaRPr>
          </a:p>
          <a:p>
            <a:r>
              <a:rPr>
                <a:latin typeface="宋体"/>
                <a:ea typeface="宋体"/>
                <a:cs typeface="宋体"/>
                <a:sym typeface="宋体"/>
              </a:rPr>
              <a:t>条件：促销中应当附加怎样的销售条件？ </a:t>
            </a:r>
          </a:p>
        </p:txBody>
      </p:sp>
    </p:spTree>
  </p:cSld>
  <p:clrMapOvr>
    <a:masterClrMapping/>
  </p:clrMapOvr>
  <p:transition spd="med" advClick="1"/>
</p:sld>
</file>

<file path=ppt/slides/slide81.xml><?xml version="1.0" encoding="utf-8"?>
<p:sld xmlns:a="http://schemas.openxmlformats.org/drawingml/2006/main" xmlns:r="http://schemas.openxmlformats.org/officeDocument/2006/relationships" xmlns:p="http://schemas.openxmlformats.org/presentationml/2006/main" showMasterSp="1" showMasterPhAnim="1">
  <p:cSld>
    <p:spTree>
      <p:nvGrpSpPr>
        <p:cNvPr id="300" name=""/>
        <p:cNvGrpSpPr/>
        <p:nvPr/>
      </p:nvGrpSpPr>
      <p:grpSpPr>
        <a:xfrm>
          <a:off x="0" y="0"/>
          <a:ext cx="0" cy="0"/>
          <a:chOff x="0" y="0"/>
          <a:chExt cx="0" cy="0"/>
        </a:xfrm>
      </p:grpSpPr>
      <p:sp>
        <p:nvSpPr>
          <p:cNvPr id="1048907"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公关与品牌传播</a:t>
            </a:r>
          </a:p>
        </p:txBody>
      </p:sp>
      <p:sp>
        <p:nvSpPr>
          <p:cNvPr id="1048908" name="Rectangle 3"/>
          <p:cNvSpPr/>
          <p:nvPr>
            <p:ph type="body" idx="1"/>
          </p:nvPr>
        </p:nvSpPr>
        <p:spPr>
          <a:xfrm>
            <a:off x="393700" y="1195387"/>
            <a:ext cx="8229600" cy="4525964"/>
          </a:xfrm>
          <a:prstGeom prst="rect"/>
        </p:spPr>
        <p:txBody>
          <a:bodyPr/>
          <a:p>
            <a:pPr indent="-274320" marL="274320">
              <a:spcBef>
                <a:spcPts val="600"/>
              </a:spcBef>
              <a:defRPr sz="2560"/>
            </a:pPr>
            <a:r>
              <a:rPr>
                <a:latin typeface="宋体"/>
                <a:ea typeface="宋体"/>
                <a:cs typeface="宋体"/>
                <a:sym typeface="宋体"/>
              </a:rPr>
              <a:t>公关的定义</a:t>
            </a:r>
            <a:endParaRPr>
              <a:latin typeface="宋体"/>
              <a:ea typeface="宋体"/>
              <a:cs typeface="宋体"/>
              <a:sym typeface="宋体"/>
            </a:endParaRPr>
          </a:p>
          <a:p>
            <a:pPr indent="-274320" marL="274320">
              <a:spcBef>
                <a:spcPts val="600"/>
              </a:spcBef>
              <a:defRPr sz="2560"/>
            </a:pPr>
            <a:r>
              <a:rPr>
                <a:latin typeface="宋体"/>
                <a:ea typeface="宋体"/>
                <a:cs typeface="宋体"/>
                <a:sym typeface="宋体"/>
              </a:rPr>
              <a:t>公关与广告的关系</a:t>
            </a:r>
            <a:endParaRPr>
              <a:latin typeface="宋体"/>
              <a:ea typeface="宋体"/>
              <a:cs typeface="宋体"/>
              <a:sym typeface="宋体"/>
            </a:endParaRPr>
          </a:p>
          <a:p>
            <a:pPr indent="-228600" lvl="1" marL="594359">
              <a:spcBef>
                <a:spcPts val="500"/>
              </a:spcBef>
              <a:defRPr sz="2240"/>
            </a:pPr>
            <a:r>
              <a:rPr>
                <a:latin typeface="宋体"/>
                <a:ea typeface="宋体"/>
                <a:cs typeface="宋体"/>
                <a:sym typeface="宋体"/>
              </a:rPr>
              <a:t>广告方式是爆炸式的，而公关方式则是潜移默化的</a:t>
            </a:r>
          </a:p>
          <a:p>
            <a:pPr indent="-228600" lvl="1" marL="594359">
              <a:spcBef>
                <a:spcPts val="500"/>
              </a:spcBef>
              <a:defRPr sz="2240"/>
            </a:pPr>
            <a:r>
              <a:t>“</a:t>
            </a:r>
            <a:r>
              <a:rPr>
                <a:latin typeface="宋体"/>
                <a:ea typeface="宋体"/>
                <a:cs typeface="宋体"/>
                <a:sym typeface="宋体"/>
              </a:rPr>
              <a:t>广告做的是面积，公关做的是深度</a:t>
            </a:r>
            <a:r>
              <a:t>”  </a:t>
            </a:r>
          </a:p>
          <a:p>
            <a:pPr indent="-274320" marL="274320">
              <a:spcBef>
                <a:spcPts val="600"/>
              </a:spcBef>
              <a:defRPr sz="2560"/>
            </a:pPr>
            <a:r>
              <a:rPr>
                <a:latin typeface="宋体"/>
                <a:ea typeface="宋体"/>
                <a:cs typeface="宋体"/>
                <a:sym typeface="宋体"/>
              </a:rPr>
              <a:t>公关对品牌的作用</a:t>
            </a:r>
            <a:endParaRPr>
              <a:latin typeface="宋体"/>
              <a:ea typeface="宋体"/>
              <a:cs typeface="宋体"/>
              <a:sym typeface="宋体"/>
            </a:endParaRPr>
          </a:p>
          <a:p>
            <a:pPr indent="-228600" lvl="1" marL="594359">
              <a:spcBef>
                <a:spcPts val="500"/>
              </a:spcBef>
              <a:defRPr sz="2240"/>
            </a:pPr>
            <a:r>
              <a:rPr>
                <a:latin typeface="宋体"/>
                <a:ea typeface="宋体"/>
                <a:cs typeface="宋体"/>
                <a:sym typeface="宋体"/>
              </a:rPr>
              <a:t>公关有利于建立消费者与品牌之间的关系</a:t>
            </a:r>
          </a:p>
          <a:p>
            <a:pPr indent="-228600" lvl="1" marL="594359">
              <a:spcBef>
                <a:spcPts val="500"/>
              </a:spcBef>
              <a:defRPr sz="2240"/>
            </a:pPr>
            <a:r>
              <a:rPr>
                <a:latin typeface="宋体"/>
                <a:ea typeface="宋体"/>
                <a:cs typeface="宋体"/>
                <a:sym typeface="宋体"/>
              </a:rPr>
              <a:t>公关有利于降低品牌传播的成本</a:t>
            </a:r>
          </a:p>
          <a:p>
            <a:pPr indent="-228600" lvl="1" marL="594359">
              <a:spcBef>
                <a:spcPts val="500"/>
              </a:spcBef>
              <a:defRPr sz="2240"/>
            </a:pPr>
            <a:r>
              <a:rPr>
                <a:latin typeface="宋体"/>
                <a:ea typeface="宋体"/>
                <a:cs typeface="宋体"/>
                <a:sym typeface="宋体"/>
              </a:rPr>
              <a:t>公关不能直接导致品牌的销售，而是促进品牌的长期销售 </a:t>
            </a:r>
            <a:endParaRPr sz="2000"/>
          </a:p>
          <a:p>
            <a:pPr indent="-274320" marL="274320">
              <a:spcBef>
                <a:spcPts val="600"/>
              </a:spcBef>
              <a:defRPr sz="2560"/>
            </a:pPr>
            <a:r>
              <a:rPr>
                <a:latin typeface="宋体"/>
                <a:ea typeface="宋体"/>
                <a:cs typeface="宋体"/>
                <a:sym typeface="宋体"/>
              </a:rPr>
              <a:t>各种公关工具</a:t>
            </a:r>
          </a:p>
        </p:txBody>
      </p:sp>
    </p:spTree>
  </p:cSld>
  <p:clrMapOvr>
    <a:masterClrMapping/>
  </p:clrMapOvr>
  <p:transition spd="med" advClick="1"/>
</p:sld>
</file>

<file path=ppt/slides/slide82.xml><?xml version="1.0" encoding="utf-8"?>
<p:sld xmlns:a="http://schemas.openxmlformats.org/drawingml/2006/main" xmlns:r="http://schemas.openxmlformats.org/officeDocument/2006/relationships" xmlns:p="http://schemas.openxmlformats.org/presentationml/2006/main" showMasterSp="1" showMasterPhAnim="1">
  <p:cSld>
    <p:spTree>
      <p:nvGrpSpPr>
        <p:cNvPr id="301" name=""/>
        <p:cNvGrpSpPr/>
        <p:nvPr/>
      </p:nvGrpSpPr>
      <p:grpSpPr>
        <a:xfrm>
          <a:off x="0" y="0"/>
          <a:ext cx="0" cy="0"/>
          <a:chOff x="0" y="0"/>
          <a:chExt cx="0" cy="0"/>
        </a:xfrm>
      </p:grpSpPr>
      <p:sp>
        <p:nvSpPr>
          <p:cNvPr id="1048909" name="Rectangle 2"/>
          <p:cNvSpPr/>
          <p:nvPr>
            <p:ph type="title"/>
          </p:nvPr>
        </p:nvSpPr>
        <p:spPr>
          <a:xfrm>
            <a:off x="457200" y="542925"/>
            <a:ext cx="8229600" cy="606425"/>
          </a:xfrm>
          <a:prstGeom prst="rect"/>
        </p:spPr>
        <p:txBody>
          <a:bodyPr/>
          <a:lstStyle>
            <a:lvl1pPr defTabSz="612648">
              <a:defRPr sz="2948">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营销公关的工具</a:t>
            </a:r>
          </a:p>
        </p:txBody>
      </p:sp>
      <p:sp>
        <p:nvSpPr>
          <p:cNvPr id="1048910" name="Rectangle 3"/>
          <p:cNvSpPr/>
          <p:nvPr>
            <p:ph type="body" idx="1"/>
          </p:nvPr>
        </p:nvSpPr>
        <p:spPr>
          <a:xfrm>
            <a:off x="684212" y="1412875"/>
            <a:ext cx="7772401" cy="4456113"/>
          </a:xfrm>
          <a:prstGeom prst="rect"/>
        </p:spPr>
        <p:txBody>
          <a:bodyPr/>
          <a:p>
            <a:pPr>
              <a:lnSpc>
                <a:spcPct val="80000"/>
              </a:lnSpc>
              <a:buFontTx/>
              <a:buAutoNum type="arabicPeriod" startAt="1"/>
            </a:pPr>
            <a:r>
              <a:rPr>
                <a:latin typeface="宋体"/>
                <a:ea typeface="宋体"/>
                <a:cs typeface="宋体"/>
                <a:sym typeface="宋体"/>
              </a:rPr>
              <a:t>公开出版物</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事件</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赞助</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新闻</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演讲</a:t>
            </a:r>
            <a:endParaRPr>
              <a:latin typeface="宋体"/>
              <a:ea typeface="宋体"/>
              <a:cs typeface="宋体"/>
              <a:sym typeface="宋体"/>
            </a:endParaRPr>
          </a:p>
          <a:p>
            <a:pPr>
              <a:lnSpc>
                <a:spcPct val="80000"/>
              </a:lnSpc>
              <a:buFontTx/>
              <a:buAutoNum type="arabicPeriod" startAt="1"/>
            </a:pPr>
            <a:r>
              <a:rPr>
                <a:latin typeface="宋体"/>
                <a:ea typeface="宋体"/>
                <a:cs typeface="宋体"/>
                <a:sym typeface="宋体"/>
              </a:rPr>
              <a:t>公益服务活动</a:t>
            </a:r>
          </a:p>
        </p:txBody>
      </p:sp>
    </p:spTree>
  </p:cSld>
  <p:clrMapOvr>
    <a:masterClrMapping/>
  </p:clrMapOvr>
  <p:transition spd="med" advClick="1"/>
</p:sld>
</file>

<file path=ppt/slides/slide83.xml><?xml version="1.0" encoding="utf-8"?>
<p:sld xmlns:a="http://schemas.openxmlformats.org/drawingml/2006/main" xmlns:r="http://schemas.openxmlformats.org/officeDocument/2006/relationships" xmlns:p="http://schemas.openxmlformats.org/presentationml/2006/main" showMasterSp="1" showMasterPhAnim="1">
  <p:cSld>
    <p:spTree>
      <p:nvGrpSpPr>
        <p:cNvPr id="302" name=""/>
        <p:cNvGrpSpPr/>
        <p:nvPr/>
      </p:nvGrpSpPr>
      <p:grpSpPr>
        <a:xfrm>
          <a:off x="0" y="0"/>
          <a:ext cx="0" cy="0"/>
          <a:chOff x="0" y="0"/>
          <a:chExt cx="0" cy="0"/>
        </a:xfrm>
      </p:grpSpPr>
      <p:sp>
        <p:nvSpPr>
          <p:cNvPr id="1048911"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人员推销与品牌传播 </a:t>
            </a:r>
          </a:p>
        </p:txBody>
      </p:sp>
      <p:sp>
        <p:nvSpPr>
          <p:cNvPr id="1048912" name="Rectangle 3"/>
          <p:cNvSpPr/>
          <p:nvPr>
            <p:ph type="body" idx="1"/>
          </p:nvPr>
        </p:nvSpPr>
        <p:spPr>
          <a:xfrm>
            <a:off x="457200" y="1600200"/>
            <a:ext cx="8229600" cy="4525963"/>
          </a:xfrm>
          <a:prstGeom prst="rect"/>
        </p:spPr>
        <p:txBody>
          <a:bodyPr/>
          <a:p>
            <a:pPr indent="-291465" marL="291465">
              <a:spcBef>
                <a:spcPts val="600"/>
              </a:spcBef>
              <a:defRPr sz="2720"/>
            </a:pPr>
            <a:r>
              <a:rPr>
                <a:latin typeface="宋体"/>
                <a:ea typeface="宋体"/>
                <a:cs typeface="宋体"/>
                <a:sym typeface="宋体"/>
              </a:rPr>
              <a:t>人员推销在品牌传播中的作用 </a:t>
            </a:r>
            <a:endParaRPr>
              <a:latin typeface="宋体"/>
              <a:ea typeface="宋体"/>
              <a:cs typeface="宋体"/>
              <a:sym typeface="宋体"/>
            </a:endParaRPr>
          </a:p>
          <a:p>
            <a:pPr indent="-242887" lvl="1" marL="631507">
              <a:spcBef>
                <a:spcPts val="500"/>
              </a:spcBef>
              <a:defRPr sz="2380"/>
            </a:pPr>
            <a:r>
              <a:rPr>
                <a:latin typeface="宋体"/>
                <a:ea typeface="宋体"/>
                <a:cs typeface="宋体"/>
                <a:sym typeface="宋体"/>
              </a:rPr>
              <a:t>人员推销是引导顾客选购品牌的关键一步 </a:t>
            </a:r>
          </a:p>
          <a:p>
            <a:pPr indent="-242887" lvl="1" marL="631507">
              <a:spcBef>
                <a:spcPts val="500"/>
              </a:spcBef>
              <a:defRPr sz="2380"/>
            </a:pPr>
            <a:r>
              <a:rPr>
                <a:latin typeface="宋体"/>
                <a:ea typeface="宋体"/>
                <a:cs typeface="宋体"/>
                <a:sym typeface="宋体"/>
              </a:rPr>
              <a:t>人员推销需要其它品牌传播方式的辅助 </a:t>
            </a:r>
          </a:p>
          <a:p>
            <a:pPr indent="-291465" marL="291465">
              <a:spcBef>
                <a:spcPts val="600"/>
              </a:spcBef>
              <a:defRPr sz="2720"/>
            </a:pPr>
            <a:r>
              <a:rPr>
                <a:latin typeface="宋体"/>
                <a:ea typeface="宋体"/>
                <a:cs typeface="宋体"/>
                <a:sym typeface="宋体"/>
              </a:rPr>
              <a:t>利用人员推销进行品牌传播的要点 </a:t>
            </a:r>
            <a:endParaRPr>
              <a:latin typeface="宋体"/>
              <a:ea typeface="宋体"/>
              <a:cs typeface="宋体"/>
              <a:sym typeface="宋体"/>
            </a:endParaRPr>
          </a:p>
          <a:p>
            <a:pPr indent="-242887" lvl="1" marL="631507">
              <a:spcBef>
                <a:spcPts val="500"/>
              </a:spcBef>
              <a:defRPr sz="2380"/>
            </a:pPr>
            <a:r>
              <a:rPr>
                <a:latin typeface="宋体"/>
                <a:ea typeface="宋体"/>
                <a:cs typeface="宋体"/>
                <a:sym typeface="宋体"/>
              </a:rPr>
              <a:t>销售员要把自己与所推广的品牌合二为一 </a:t>
            </a:r>
          </a:p>
          <a:p>
            <a:pPr indent="-242887" lvl="1" marL="631507">
              <a:spcBef>
                <a:spcPts val="500"/>
              </a:spcBef>
              <a:defRPr sz="2380"/>
            </a:pPr>
            <a:r>
              <a:rPr>
                <a:latin typeface="宋体"/>
                <a:ea typeface="宋体"/>
                <a:cs typeface="宋体"/>
                <a:sym typeface="宋体"/>
              </a:rPr>
              <a:t>销售员应当与售后服务人员无缝联结，维护品牌的一致性 </a:t>
            </a:r>
          </a:p>
          <a:p>
            <a:pPr indent="-242887" lvl="1" marL="631507">
              <a:spcBef>
                <a:spcPts val="500"/>
              </a:spcBef>
              <a:defRPr sz="2380"/>
            </a:pPr>
            <a:r>
              <a:rPr>
                <a:latin typeface="宋体"/>
                <a:ea typeface="宋体"/>
                <a:cs typeface="宋体"/>
                <a:sym typeface="宋体"/>
              </a:rPr>
              <a:t>销售员应以建立顾客关系作为品牌传播的目标，而非销售量 </a:t>
            </a:r>
          </a:p>
        </p:txBody>
      </p:sp>
    </p:spTree>
  </p:cSld>
  <p:clrMapOvr>
    <a:masterClrMapping/>
  </p:clrMapOvr>
  <p:transition spd="med" advClick="1"/>
</p:sld>
</file>

<file path=ppt/slides/slide84.xml><?xml version="1.0" encoding="utf-8"?>
<p:sld xmlns:a="http://schemas.openxmlformats.org/drawingml/2006/main" xmlns:r="http://schemas.openxmlformats.org/officeDocument/2006/relationships" xmlns:p="http://schemas.openxmlformats.org/presentationml/2006/main" showMasterSp="1" showMasterPhAnim="1">
  <p:cSld>
    <p:spTree>
      <p:nvGrpSpPr>
        <p:cNvPr id="303" name=""/>
        <p:cNvGrpSpPr/>
        <p:nvPr/>
      </p:nvGrpSpPr>
      <p:grpSpPr>
        <a:xfrm>
          <a:off x="0" y="0"/>
          <a:ext cx="0" cy="0"/>
          <a:chOff x="0" y="0"/>
          <a:chExt cx="0" cy="0"/>
        </a:xfrm>
      </p:grpSpPr>
      <p:sp>
        <p:nvSpPr>
          <p:cNvPr id="104891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口碑与品牌传播</a:t>
            </a:r>
          </a:p>
        </p:txBody>
      </p:sp>
      <p:sp>
        <p:nvSpPr>
          <p:cNvPr id="1048914" name="Rectangle 3"/>
          <p:cNvSpPr/>
          <p:nvPr>
            <p:ph type="body" idx="1"/>
          </p:nvPr>
        </p:nvSpPr>
        <p:spPr>
          <a:xfrm>
            <a:off x="457200" y="1600200"/>
            <a:ext cx="8229600" cy="4525963"/>
          </a:xfrm>
          <a:prstGeom prst="rect"/>
        </p:spPr>
        <p:txBody>
          <a:bodyPr/>
          <a:p>
            <a:pPr indent="-291465" marL="291465">
              <a:lnSpc>
                <a:spcPct val="80000"/>
              </a:lnSpc>
              <a:spcBef>
                <a:spcPts val="400"/>
              </a:spcBef>
              <a:defRPr sz="2040"/>
            </a:pPr>
            <a:r>
              <a:rPr>
                <a:latin typeface="宋体"/>
                <a:ea typeface="宋体"/>
                <a:cs typeface="宋体"/>
                <a:sym typeface="宋体"/>
              </a:rPr>
              <a:t>口碑营销的定义</a:t>
            </a:r>
          </a:p>
          <a:p>
            <a:pPr indent="-242887" lvl="1" marL="631507">
              <a:lnSpc>
                <a:spcPct val="80000"/>
              </a:lnSpc>
              <a:spcBef>
                <a:spcPts val="500"/>
              </a:spcBef>
              <a:defRPr sz="2380"/>
            </a:pPr>
            <a:r>
              <a:rPr>
                <a:latin typeface="宋体"/>
                <a:ea typeface="宋体"/>
                <a:cs typeface="宋体"/>
                <a:sym typeface="宋体"/>
              </a:rPr>
              <a:t>口碑营销就是启动交谈 </a:t>
            </a:r>
            <a:endParaRPr sz="1785"/>
          </a:p>
          <a:p>
            <a:pPr indent="-291465" marL="291465">
              <a:lnSpc>
                <a:spcPct val="80000"/>
              </a:lnSpc>
              <a:spcBef>
                <a:spcPts val="400"/>
              </a:spcBef>
              <a:defRPr sz="2040"/>
            </a:pPr>
            <a:r>
              <a:rPr>
                <a:latin typeface="宋体"/>
                <a:ea typeface="宋体"/>
                <a:cs typeface="宋体"/>
                <a:sym typeface="宋体"/>
              </a:rPr>
              <a:t>口碑对品牌的作用</a:t>
            </a:r>
          </a:p>
          <a:p>
            <a:pPr indent="-242887" lvl="1" marL="631507">
              <a:lnSpc>
                <a:spcPct val="80000"/>
              </a:lnSpc>
              <a:spcBef>
                <a:spcPts val="500"/>
              </a:spcBef>
              <a:defRPr sz="2380"/>
            </a:pPr>
            <a:r>
              <a:rPr>
                <a:latin typeface="宋体"/>
                <a:ea typeface="宋体"/>
                <a:cs typeface="宋体"/>
                <a:sym typeface="宋体"/>
              </a:rPr>
              <a:t>口碑增加了品牌信息的可信度 </a:t>
            </a:r>
            <a:endParaRPr sz="1785"/>
          </a:p>
          <a:p>
            <a:pPr indent="-242887" lvl="1" marL="631507">
              <a:lnSpc>
                <a:spcPct val="80000"/>
              </a:lnSpc>
              <a:spcBef>
                <a:spcPts val="500"/>
              </a:spcBef>
              <a:defRPr sz="2380"/>
            </a:pPr>
            <a:r>
              <a:rPr>
                <a:latin typeface="宋体"/>
                <a:ea typeface="宋体"/>
                <a:cs typeface="宋体"/>
                <a:sym typeface="宋体"/>
              </a:rPr>
              <a:t>口碑大大降低了品牌传播的成本 </a:t>
            </a:r>
            <a:endParaRPr sz="1785"/>
          </a:p>
          <a:p>
            <a:pPr indent="-242887" lvl="1" marL="631507">
              <a:lnSpc>
                <a:spcPct val="80000"/>
              </a:lnSpc>
              <a:spcBef>
                <a:spcPts val="500"/>
              </a:spcBef>
              <a:defRPr sz="2380"/>
            </a:pPr>
            <a:r>
              <a:rPr>
                <a:latin typeface="宋体"/>
                <a:ea typeface="宋体"/>
                <a:cs typeface="宋体"/>
                <a:sym typeface="宋体"/>
              </a:rPr>
              <a:t>口碑传播不受控制，可能与品牌传播相冲突</a:t>
            </a:r>
          </a:p>
          <a:p>
            <a:pPr indent="-291465" marL="291465">
              <a:lnSpc>
                <a:spcPct val="80000"/>
              </a:lnSpc>
              <a:spcBef>
                <a:spcPts val="400"/>
              </a:spcBef>
              <a:defRPr sz="2040"/>
            </a:pPr>
            <a:r>
              <a:rPr>
                <a:latin typeface="宋体"/>
                <a:ea typeface="宋体"/>
                <a:cs typeface="宋体"/>
                <a:sym typeface="宋体"/>
              </a:rPr>
              <a:t>口碑营销的步骤</a:t>
            </a:r>
          </a:p>
          <a:p>
            <a:pPr indent="-242887" lvl="1" marL="631507">
              <a:lnSpc>
                <a:spcPct val="80000"/>
              </a:lnSpc>
              <a:spcBef>
                <a:spcPts val="500"/>
              </a:spcBef>
              <a:defRPr sz="2380"/>
            </a:pPr>
            <a:r>
              <a:rPr>
                <a:latin typeface="宋体"/>
                <a:ea typeface="宋体"/>
                <a:cs typeface="宋体"/>
                <a:sym typeface="宋体"/>
              </a:rPr>
              <a:t>寻找 </a:t>
            </a:r>
          </a:p>
          <a:p>
            <a:pPr indent="-242887" lvl="1" marL="631507">
              <a:lnSpc>
                <a:spcPct val="80000"/>
              </a:lnSpc>
              <a:spcBef>
                <a:spcPts val="500"/>
              </a:spcBef>
              <a:defRPr sz="2380"/>
            </a:pPr>
            <a:r>
              <a:rPr>
                <a:latin typeface="宋体"/>
                <a:ea typeface="宋体"/>
                <a:cs typeface="宋体"/>
                <a:sym typeface="宋体"/>
              </a:rPr>
              <a:t>加深印象 </a:t>
            </a:r>
          </a:p>
          <a:p>
            <a:pPr indent="-242887" lvl="1" marL="631507">
              <a:lnSpc>
                <a:spcPct val="80000"/>
              </a:lnSpc>
              <a:spcBef>
                <a:spcPts val="500"/>
              </a:spcBef>
              <a:defRPr sz="2380"/>
            </a:pPr>
            <a:r>
              <a:rPr>
                <a:latin typeface="宋体"/>
                <a:ea typeface="宋体"/>
                <a:cs typeface="宋体"/>
                <a:sym typeface="宋体"/>
              </a:rPr>
              <a:t>推广 </a:t>
            </a:r>
          </a:p>
          <a:p>
            <a:pPr indent="-242887" lvl="1" marL="631507">
              <a:lnSpc>
                <a:spcPct val="80000"/>
              </a:lnSpc>
              <a:spcBef>
                <a:spcPts val="500"/>
              </a:spcBef>
              <a:defRPr sz="2380"/>
            </a:pPr>
            <a:r>
              <a:rPr>
                <a:latin typeface="宋体"/>
                <a:ea typeface="宋体"/>
                <a:cs typeface="宋体"/>
                <a:sym typeface="宋体"/>
              </a:rPr>
              <a:t>验证 </a:t>
            </a:r>
          </a:p>
        </p:txBody>
      </p:sp>
    </p:spTree>
  </p:cSld>
  <p:clrMapOvr>
    <a:masterClrMapping/>
  </p:clrMapOvr>
  <p:transition spd="med" advClick="1"/>
</p:sld>
</file>

<file path=ppt/slides/slide85.xml><?xml version="1.0" encoding="utf-8"?>
<p:sld xmlns:a="http://schemas.openxmlformats.org/drawingml/2006/main" xmlns:r="http://schemas.openxmlformats.org/officeDocument/2006/relationships" xmlns:p="http://schemas.openxmlformats.org/presentationml/2006/main" showMasterSp="1" showMasterPhAnim="1">
  <p:cSld>
    <p:spTree>
      <p:nvGrpSpPr>
        <p:cNvPr id="304" name=""/>
        <p:cNvGrpSpPr/>
        <p:nvPr/>
      </p:nvGrpSpPr>
      <p:grpSpPr>
        <a:xfrm>
          <a:off x="0" y="0"/>
          <a:ext cx="0" cy="0"/>
          <a:chOff x="0" y="0"/>
          <a:chExt cx="0" cy="0"/>
        </a:xfrm>
      </p:grpSpPr>
      <p:sp>
        <p:nvSpPr>
          <p:cNvPr id="1048915" name="标题 1"/>
          <p:cNvSpPr/>
          <p:nvPr>
            <p:ph type="title"/>
          </p:nvPr>
        </p:nvSpPr>
        <p:spPr>
          <a:xfrm>
            <a:off x="393700" y="2924175"/>
            <a:ext cx="8229600" cy="1143000"/>
          </a:xfrm>
          <a:prstGeom prst="rect"/>
        </p:spPr>
        <p:txBody>
          <a:bodyPr/>
          <a:lstStyle>
            <a:lvl1pPr>
              <a:defRPr sz="6000">
                <a:latin typeface="华文细黑"/>
                <a:ea typeface="华文细黑"/>
                <a:cs typeface="华文细黑"/>
                <a:sym typeface="华文细黑"/>
              </a:defRPr>
            </a:lvl1pPr>
          </a:lstStyle>
          <a:p>
            <a:r>
              <a:t>三、品牌提升</a:t>
            </a:r>
          </a:p>
        </p:txBody>
      </p:sp>
      <p:sp>
        <p:nvSpPr>
          <p:cNvPr id="1048916" name="日期占位符 3"/>
          <p:cNvSpPr/>
          <p:nvPr/>
        </p:nvSpPr>
        <p:spPr>
          <a:xfrm>
            <a:off x="457200" y="6404292"/>
            <a:ext cx="2133600" cy="269241"/>
          </a:xfrm>
          <a:prstGeom prst="rect"/>
          <a:ln w="12700">
            <a:miter lim="400000"/>
          </a:ln>
        </p:spPr>
        <p:txBody>
          <a:bodyPr anchor="ctr" lIns="45719" rIns="45719">
            <a:spAutoFit/>
          </a:bodyPr>
          <a:lstStyle>
            <a:lvl1pPr>
              <a:defRPr sz="1200">
                <a:solidFill>
                  <a:srgbClr val="898989"/>
                </a:solidFill>
              </a:defRPr>
            </a:lvl1pPr>
          </a:lstStyle>
          <a:p>
            <a:r>
              <a:t>2023/1/21</a:t>
            </a:r>
          </a:p>
        </p:txBody>
      </p:sp>
    </p:spTree>
  </p:cSld>
  <p:clrMapOvr>
    <a:masterClrMapping/>
  </p:clrMapOvr>
  <p:transition spd="med" advClick="1"/>
</p:sld>
</file>

<file path=ppt/slides/slide86.xml><?xml version="1.0" encoding="utf-8"?>
<p:sld xmlns:a="http://schemas.openxmlformats.org/drawingml/2006/main" xmlns:r="http://schemas.openxmlformats.org/officeDocument/2006/relationships" xmlns:p="http://schemas.openxmlformats.org/presentationml/2006/main" showMasterSp="1" showMasterPhAnim="1">
  <p:cSld>
    <p:spTree>
      <p:nvGrpSpPr>
        <p:cNvPr id="305" name=""/>
        <p:cNvGrpSpPr/>
        <p:nvPr/>
      </p:nvGrpSpPr>
      <p:grpSpPr>
        <a:xfrm>
          <a:off x="0" y="0"/>
          <a:ext cx="0" cy="0"/>
          <a:chOff x="0" y="0"/>
          <a:chExt cx="0" cy="0"/>
        </a:xfrm>
      </p:grpSpPr>
      <p:sp>
        <p:nvSpPr>
          <p:cNvPr id="1048917" name="Rectangle 2"/>
          <p:cNvSpPr/>
          <p:nvPr>
            <p:ph type="title"/>
          </p:nvPr>
        </p:nvSpPr>
        <p:spPr>
          <a:prstGeom prst="rect"/>
        </p:spPr>
        <p:txBody>
          <a:bodyPr/>
          <a:p>
            <a:r>
              <a:t>1</a:t>
            </a:r>
            <a:r>
              <a:rPr>
                <a:latin typeface="宋体"/>
                <a:ea typeface="宋体"/>
                <a:cs typeface="宋体"/>
                <a:sym typeface="宋体"/>
              </a:rPr>
              <a:t>、品牌延伸的分类</a:t>
            </a:r>
          </a:p>
        </p:txBody>
      </p:sp>
      <p:sp>
        <p:nvSpPr>
          <p:cNvPr id="1048918" name="Rectangle 3"/>
          <p:cNvSpPr/>
          <p:nvPr>
            <p:ph type="body" idx="1"/>
          </p:nvPr>
        </p:nvSpPr>
        <p:spPr>
          <a:xfrm>
            <a:off x="457200" y="1412875"/>
            <a:ext cx="8229600" cy="4895850"/>
          </a:xfrm>
          <a:prstGeom prst="rect"/>
        </p:spPr>
        <p:txBody>
          <a:bodyPr/>
          <a:p>
            <a:pPr indent="-305180" marL="305180">
              <a:lnSpc>
                <a:spcPct val="90000"/>
              </a:lnSpc>
              <a:spcBef>
                <a:spcPts val="600"/>
              </a:spcBef>
              <a:defRPr sz="2848"/>
            </a:pPr>
            <a:r>
              <a:rPr>
                <a:latin typeface="宋体"/>
                <a:ea typeface="宋体"/>
                <a:cs typeface="宋体"/>
                <a:sym typeface="宋体"/>
              </a:rPr>
              <a:t>根据延伸的产品是否属于公司所有，可以把品牌延伸分为公司内品牌延伸和公司外品牌延伸。</a:t>
            </a:r>
            <a:endParaRPr>
              <a:latin typeface="宋体"/>
              <a:ea typeface="宋体"/>
              <a:cs typeface="宋体"/>
              <a:sym typeface="宋体"/>
            </a:endParaRPr>
          </a:p>
          <a:p>
            <a:pPr indent="-305180" marL="305180">
              <a:lnSpc>
                <a:spcPct val="90000"/>
              </a:lnSpc>
              <a:spcBef>
                <a:spcPts val="600"/>
              </a:spcBef>
              <a:defRPr sz="2848"/>
            </a:pPr>
            <a:r>
              <a:rPr>
                <a:latin typeface="宋体"/>
                <a:ea typeface="宋体"/>
                <a:cs typeface="宋体"/>
                <a:sym typeface="宋体"/>
              </a:rPr>
              <a:t>根据延伸产品与原产品之间的关系，可以将品牌延伸分为同类产品延伸和异类产品延伸。</a:t>
            </a:r>
            <a:endParaRPr>
              <a:latin typeface="宋体"/>
              <a:ea typeface="宋体"/>
              <a:cs typeface="宋体"/>
              <a:sym typeface="宋体"/>
            </a:endParaRPr>
          </a:p>
          <a:p>
            <a:pPr indent="-254317" lvl="1" marL="661225">
              <a:lnSpc>
                <a:spcPct val="90000"/>
              </a:lnSpc>
              <a:spcBef>
                <a:spcPts val="500"/>
              </a:spcBef>
              <a:defRPr sz="2492"/>
            </a:pPr>
            <a:r>
              <a:rPr>
                <a:latin typeface="宋体"/>
                <a:ea typeface="宋体"/>
                <a:cs typeface="宋体"/>
                <a:sym typeface="宋体"/>
              </a:rPr>
              <a:t>产品线延伸 </a:t>
            </a:r>
          </a:p>
          <a:p>
            <a:pPr indent="-254317" lvl="1" marL="661225">
              <a:lnSpc>
                <a:spcPct val="90000"/>
              </a:lnSpc>
              <a:spcBef>
                <a:spcPts val="500"/>
              </a:spcBef>
              <a:defRPr sz="2492"/>
            </a:pPr>
            <a:r>
              <a:rPr>
                <a:latin typeface="宋体"/>
                <a:ea typeface="宋体"/>
                <a:cs typeface="宋体"/>
                <a:sym typeface="宋体"/>
              </a:rPr>
              <a:t>产品类别延伸：相关延伸（或称持续延伸）和间断延伸  </a:t>
            </a:r>
          </a:p>
          <a:p>
            <a:pPr indent="-305180" marL="305180">
              <a:lnSpc>
                <a:spcPct val="90000"/>
              </a:lnSpc>
              <a:spcBef>
                <a:spcPts val="600"/>
              </a:spcBef>
              <a:defRPr sz="2848"/>
            </a:pPr>
            <a:r>
              <a:rPr>
                <a:latin typeface="宋体"/>
                <a:ea typeface="宋体"/>
                <a:cs typeface="宋体"/>
                <a:sym typeface="宋体"/>
              </a:rPr>
              <a:t>根据延伸产品的品牌命名策略，可以把品牌延伸分为单一品牌延伸、主副品牌延伸和亲族品牌延伸。 </a:t>
            </a:r>
          </a:p>
        </p:txBody>
      </p:sp>
    </p:spTree>
  </p:cSld>
  <p:clrMapOvr>
    <a:masterClrMapping/>
  </p:clrMapOvr>
  <p:transition spd="med" advClick="1"/>
</p:sld>
</file>

<file path=ppt/slides/slide87.xml><?xml version="1.0" encoding="utf-8"?>
<p:sld xmlns:a="http://schemas.openxmlformats.org/drawingml/2006/main" xmlns:r="http://schemas.openxmlformats.org/officeDocument/2006/relationships" xmlns:p="http://schemas.openxmlformats.org/presentationml/2006/main" showMasterSp="1" showMasterPhAnim="1">
  <p:cSld>
    <p:spTree>
      <p:nvGrpSpPr>
        <p:cNvPr id="306" name=""/>
        <p:cNvGrpSpPr/>
        <p:nvPr/>
      </p:nvGrpSpPr>
      <p:grpSpPr>
        <a:xfrm>
          <a:off x="0" y="0"/>
          <a:ext cx="0" cy="0"/>
          <a:chOff x="0" y="0"/>
          <a:chExt cx="0" cy="0"/>
        </a:xfrm>
      </p:grpSpPr>
      <p:sp>
        <p:nvSpPr>
          <p:cNvPr id="104891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品牌延伸的步骤图 </a:t>
            </a:r>
          </a:p>
        </p:txBody>
      </p:sp>
      <p:pic>
        <p:nvPicPr>
          <p:cNvPr id="2097186" name="Picture 4" descr="Picture 4"/>
          <p:cNvPicPr>
            <a:picLocks noChangeAspect="1"/>
          </p:cNvPicPr>
          <p:nvPr/>
        </p:nvPicPr>
        <p:blipFill>
          <a:blip xmlns:r="http://schemas.openxmlformats.org/officeDocument/2006/relationships" r:embed="rId1"/>
          <a:srcRect l="33672" t="16063" r="35027" b="18729"/>
          <a:stretch>
            <a:fillRect/>
          </a:stretch>
        </p:blipFill>
        <p:spPr>
          <a:xfrm>
            <a:off x="2627313" y="1196974"/>
            <a:ext cx="4092576" cy="5327652"/>
          </a:xfrm>
          <a:prstGeom prst="rect"/>
          <a:ln w="12700">
            <a:miter lim="400000"/>
          </a:ln>
        </p:spPr>
      </p:pic>
    </p:spTree>
  </p:cSld>
  <p:clrMapOvr>
    <a:masterClrMapping/>
  </p:clrMapOvr>
  <p:transition spd="med" advClick="1"/>
</p:sld>
</file>

<file path=ppt/slides/slide88.xml><?xml version="1.0" encoding="utf-8"?>
<p:sld xmlns:a="http://schemas.openxmlformats.org/drawingml/2006/main" xmlns:r="http://schemas.openxmlformats.org/officeDocument/2006/relationships" xmlns:p="http://schemas.openxmlformats.org/presentationml/2006/main" showMasterSp="1" showMasterPhAnim="1">
  <p:cSld>
    <p:spTree>
      <p:nvGrpSpPr>
        <p:cNvPr id="307" name=""/>
        <p:cNvGrpSpPr/>
        <p:nvPr/>
      </p:nvGrpSpPr>
      <p:grpSpPr>
        <a:xfrm>
          <a:off x="0" y="0"/>
          <a:ext cx="0" cy="0"/>
          <a:chOff x="0" y="0"/>
          <a:chExt cx="0" cy="0"/>
        </a:xfrm>
      </p:grpSpPr>
      <p:sp>
        <p:nvSpPr>
          <p:cNvPr id="104892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品牌延伸的步骤</a:t>
            </a:r>
          </a:p>
        </p:txBody>
      </p:sp>
      <p:sp>
        <p:nvSpPr>
          <p:cNvPr id="1048921" name="Rectangle 3"/>
          <p:cNvSpPr/>
          <p:nvPr>
            <p:ph type="body" idx="1"/>
          </p:nvPr>
        </p:nvSpPr>
        <p:spPr>
          <a:xfrm>
            <a:off x="457200" y="1600200"/>
            <a:ext cx="8229600" cy="4525963"/>
          </a:xfrm>
          <a:prstGeom prst="rect"/>
        </p:spPr>
        <p:txBody>
          <a:bodyPr/>
          <a:p>
            <a:pPr indent="-291465" marL="291465">
              <a:lnSpc>
                <a:spcPct val="80000"/>
              </a:lnSpc>
              <a:spcBef>
                <a:spcPts val="300"/>
              </a:spcBef>
              <a:defRPr sz="1530"/>
            </a:pPr>
            <a:r>
              <a:t>1.</a:t>
            </a:r>
            <a:r>
              <a:rPr>
                <a:latin typeface="宋体"/>
                <a:ea typeface="宋体"/>
                <a:cs typeface="宋体"/>
                <a:sym typeface="宋体"/>
              </a:rPr>
              <a:t>根据企业战略规划选择延伸的母品牌 </a:t>
            </a:r>
          </a:p>
          <a:p>
            <a:pPr indent="-242887" lvl="1" marL="631507">
              <a:lnSpc>
                <a:spcPct val="80000"/>
              </a:lnSpc>
              <a:spcBef>
                <a:spcPts val="300"/>
              </a:spcBef>
              <a:defRPr sz="1360"/>
            </a:pPr>
            <a:r>
              <a:rPr>
                <a:latin typeface="宋体"/>
                <a:ea typeface="宋体"/>
                <a:cs typeface="宋体"/>
                <a:sym typeface="宋体"/>
              </a:rPr>
              <a:t>选择公司品牌还是子品牌 </a:t>
            </a:r>
          </a:p>
          <a:p>
            <a:pPr indent="-291465" marL="291465">
              <a:lnSpc>
                <a:spcPct val="80000"/>
              </a:lnSpc>
              <a:spcBef>
                <a:spcPts val="300"/>
              </a:spcBef>
              <a:defRPr sz="1530"/>
            </a:pPr>
            <a:r>
              <a:t>2.</a:t>
            </a:r>
            <a:r>
              <a:rPr>
                <a:latin typeface="宋体"/>
                <a:ea typeface="宋体"/>
                <a:cs typeface="宋体"/>
                <a:sym typeface="宋体"/>
              </a:rPr>
              <a:t>选择品牌延伸的类型 </a:t>
            </a:r>
          </a:p>
          <a:p>
            <a:pPr indent="-242887" lvl="1" marL="631507">
              <a:lnSpc>
                <a:spcPct val="80000"/>
              </a:lnSpc>
              <a:spcBef>
                <a:spcPts val="300"/>
              </a:spcBef>
              <a:defRPr sz="1360"/>
            </a:pPr>
            <a:r>
              <a:rPr>
                <a:latin typeface="宋体"/>
                <a:ea typeface="宋体"/>
                <a:cs typeface="宋体"/>
                <a:sym typeface="宋体"/>
              </a:rPr>
              <a:t>采用公司内延伸还是公司外延伸 </a:t>
            </a:r>
          </a:p>
          <a:p>
            <a:pPr indent="-242887" lvl="1" marL="631507">
              <a:lnSpc>
                <a:spcPct val="80000"/>
              </a:lnSpc>
              <a:spcBef>
                <a:spcPts val="300"/>
              </a:spcBef>
              <a:defRPr sz="1360"/>
            </a:pPr>
            <a:r>
              <a:rPr>
                <a:latin typeface="宋体"/>
                <a:ea typeface="宋体"/>
                <a:cs typeface="宋体"/>
                <a:sym typeface="宋体"/>
              </a:rPr>
              <a:t>采用产品线延伸还是产品类别延伸 </a:t>
            </a:r>
          </a:p>
          <a:p>
            <a:pPr indent="-291465" marL="291465">
              <a:lnSpc>
                <a:spcPct val="80000"/>
              </a:lnSpc>
              <a:spcBef>
                <a:spcPts val="300"/>
              </a:spcBef>
              <a:defRPr sz="1530"/>
            </a:pPr>
            <a:r>
              <a:t>3.</a:t>
            </a:r>
            <a:r>
              <a:rPr>
                <a:latin typeface="宋体"/>
                <a:ea typeface="宋体"/>
                <a:cs typeface="宋体"/>
                <a:sym typeface="宋体"/>
              </a:rPr>
              <a:t>测量消费者对母品牌的认知情况 </a:t>
            </a:r>
          </a:p>
          <a:p>
            <a:pPr indent="-242887" lvl="1" marL="631507">
              <a:lnSpc>
                <a:spcPct val="80000"/>
              </a:lnSpc>
              <a:spcBef>
                <a:spcPts val="300"/>
              </a:spcBef>
              <a:defRPr sz="1360"/>
            </a:pPr>
            <a:r>
              <a:rPr>
                <a:latin typeface="宋体"/>
                <a:ea typeface="宋体"/>
                <a:cs typeface="宋体"/>
                <a:sym typeface="宋体"/>
              </a:rPr>
              <a:t>调研的方法包括定性和定量两类 </a:t>
            </a:r>
          </a:p>
          <a:p>
            <a:pPr indent="-291465" marL="291465">
              <a:lnSpc>
                <a:spcPct val="80000"/>
              </a:lnSpc>
              <a:spcBef>
                <a:spcPts val="300"/>
              </a:spcBef>
              <a:defRPr sz="1530"/>
            </a:pPr>
            <a:r>
              <a:t>4.</a:t>
            </a:r>
            <a:r>
              <a:rPr>
                <a:latin typeface="宋体"/>
                <a:ea typeface="宋体"/>
                <a:cs typeface="宋体"/>
                <a:sym typeface="宋体"/>
              </a:rPr>
              <a:t>识别可能的品牌延伸候选对象</a:t>
            </a:r>
          </a:p>
          <a:p>
            <a:pPr indent="-242887" lvl="1" marL="631507">
              <a:lnSpc>
                <a:spcPct val="80000"/>
              </a:lnSpc>
              <a:spcBef>
                <a:spcPts val="300"/>
              </a:spcBef>
              <a:defRPr sz="1360"/>
            </a:pPr>
            <a:r>
              <a:rPr>
                <a:latin typeface="宋体"/>
                <a:ea typeface="宋体"/>
                <a:cs typeface="宋体"/>
                <a:sym typeface="宋体"/>
              </a:rPr>
              <a:t>品牌延伸范围模型；品牌延伸能力模型；品牌延伸边界模型</a:t>
            </a:r>
          </a:p>
          <a:p>
            <a:pPr indent="-291465" marL="291465">
              <a:lnSpc>
                <a:spcPct val="80000"/>
              </a:lnSpc>
              <a:spcBef>
                <a:spcPts val="300"/>
              </a:spcBef>
              <a:defRPr sz="1530"/>
            </a:pPr>
            <a:r>
              <a:t>5.</a:t>
            </a:r>
            <a:r>
              <a:rPr>
                <a:latin typeface="宋体"/>
                <a:ea typeface="宋体"/>
                <a:cs typeface="宋体"/>
                <a:sym typeface="宋体"/>
              </a:rPr>
              <a:t>评估和选择延伸产品 </a:t>
            </a:r>
          </a:p>
          <a:p>
            <a:pPr indent="-242887" lvl="1" marL="631507">
              <a:lnSpc>
                <a:spcPct val="80000"/>
              </a:lnSpc>
              <a:spcBef>
                <a:spcPts val="300"/>
              </a:spcBef>
              <a:defRPr sz="1360"/>
            </a:pPr>
            <a:r>
              <a:rPr>
                <a:latin typeface="宋体"/>
                <a:ea typeface="宋体"/>
                <a:cs typeface="宋体"/>
                <a:sym typeface="宋体"/>
              </a:rPr>
              <a:t>消费者对延伸产品的接受程度如何？</a:t>
            </a:r>
          </a:p>
          <a:p>
            <a:pPr indent="-242887" lvl="1" marL="631507">
              <a:lnSpc>
                <a:spcPct val="80000"/>
              </a:lnSpc>
              <a:spcBef>
                <a:spcPts val="300"/>
              </a:spcBef>
              <a:defRPr sz="1360"/>
            </a:pPr>
            <a:r>
              <a:rPr>
                <a:latin typeface="宋体"/>
                <a:ea typeface="宋体"/>
                <a:cs typeface="宋体"/>
                <a:sym typeface="宋体"/>
              </a:rPr>
              <a:t>延伸产品对母品牌有何影响？</a:t>
            </a:r>
          </a:p>
          <a:p>
            <a:pPr indent="-291465" marL="291465">
              <a:lnSpc>
                <a:spcPct val="80000"/>
              </a:lnSpc>
              <a:spcBef>
                <a:spcPts val="300"/>
              </a:spcBef>
              <a:defRPr sz="1530"/>
            </a:pPr>
            <a:r>
              <a:t>6.</a:t>
            </a:r>
            <a:r>
              <a:rPr>
                <a:latin typeface="宋体"/>
                <a:ea typeface="宋体"/>
                <a:cs typeface="宋体"/>
                <a:sym typeface="宋体"/>
              </a:rPr>
              <a:t>设计实施延伸的品牌营销计划 </a:t>
            </a:r>
          </a:p>
          <a:p>
            <a:pPr indent="-242887" lvl="1" marL="631507">
              <a:lnSpc>
                <a:spcPct val="80000"/>
              </a:lnSpc>
              <a:spcBef>
                <a:spcPts val="300"/>
              </a:spcBef>
              <a:defRPr sz="1360"/>
            </a:pPr>
            <a:r>
              <a:rPr>
                <a:latin typeface="宋体"/>
                <a:ea typeface="宋体"/>
                <a:cs typeface="宋体"/>
                <a:sym typeface="宋体"/>
              </a:rPr>
              <a:t>延伸产品的品牌命名问题，即究竟采用单一品牌延伸、主副品牌延伸还是亲族品牌延伸 </a:t>
            </a:r>
          </a:p>
          <a:p>
            <a:pPr indent="-242887" lvl="1" marL="631507">
              <a:lnSpc>
                <a:spcPct val="80000"/>
              </a:lnSpc>
              <a:spcBef>
                <a:spcPts val="300"/>
              </a:spcBef>
              <a:defRPr sz="1360"/>
            </a:pPr>
            <a:r>
              <a:rPr>
                <a:latin typeface="宋体"/>
                <a:ea typeface="宋体"/>
                <a:cs typeface="宋体"/>
                <a:sym typeface="宋体"/>
              </a:rPr>
              <a:t>延伸产品营销的计划还有采用相同或类似的品牌标志 </a:t>
            </a:r>
          </a:p>
          <a:p>
            <a:pPr indent="-291465" marL="291465">
              <a:lnSpc>
                <a:spcPct val="80000"/>
              </a:lnSpc>
              <a:spcBef>
                <a:spcPts val="300"/>
              </a:spcBef>
              <a:defRPr sz="1530"/>
            </a:pPr>
            <a:r>
              <a:t>7.</a:t>
            </a:r>
            <a:r>
              <a:rPr>
                <a:latin typeface="宋体"/>
                <a:ea typeface="宋体"/>
                <a:cs typeface="宋体"/>
                <a:sym typeface="宋体"/>
              </a:rPr>
              <a:t>评价品牌延伸的成败 </a:t>
            </a:r>
          </a:p>
          <a:p>
            <a:pPr indent="-242887" lvl="1" marL="631507">
              <a:lnSpc>
                <a:spcPct val="80000"/>
              </a:lnSpc>
              <a:spcBef>
                <a:spcPts val="300"/>
              </a:spcBef>
              <a:defRPr sz="1360"/>
            </a:pPr>
            <a:r>
              <a:rPr>
                <a:latin typeface="宋体"/>
                <a:ea typeface="宋体"/>
                <a:cs typeface="宋体"/>
                <a:sym typeface="宋体"/>
              </a:rPr>
              <a:t>延伸的产品是否获得了良好业绩？</a:t>
            </a:r>
          </a:p>
          <a:p>
            <a:pPr indent="-242887" lvl="1" marL="631507">
              <a:lnSpc>
                <a:spcPct val="80000"/>
              </a:lnSpc>
              <a:spcBef>
                <a:spcPts val="300"/>
              </a:spcBef>
              <a:defRPr sz="1360"/>
            </a:pPr>
            <a:r>
              <a:rPr>
                <a:latin typeface="宋体"/>
                <a:ea typeface="宋体"/>
                <a:cs typeface="宋体"/>
                <a:sym typeface="宋体"/>
              </a:rPr>
              <a:t>延伸产品对母品牌资产产生了什么样的影响？   </a:t>
            </a:r>
          </a:p>
        </p:txBody>
      </p:sp>
    </p:spTree>
  </p:cSld>
  <p:clrMapOvr>
    <a:masterClrMapping/>
  </p:clrMapOvr>
  <p:transition spd="med" advClick="1"/>
</p:sld>
</file>

<file path=ppt/slides/slide89.xml><?xml version="1.0" encoding="utf-8"?>
<p:sld xmlns:a="http://schemas.openxmlformats.org/drawingml/2006/main" xmlns:r="http://schemas.openxmlformats.org/officeDocument/2006/relationships" xmlns:p="http://schemas.openxmlformats.org/presentationml/2006/main" showMasterSp="1" showMasterPhAnim="1">
  <p:cSld>
    <p:spTree>
      <p:nvGrpSpPr>
        <p:cNvPr id="308" name=""/>
        <p:cNvGrpSpPr/>
        <p:nvPr/>
      </p:nvGrpSpPr>
      <p:grpSpPr>
        <a:xfrm>
          <a:off x="0" y="0"/>
          <a:ext cx="0" cy="0"/>
          <a:chOff x="0" y="0"/>
          <a:chExt cx="0" cy="0"/>
        </a:xfrm>
      </p:grpSpPr>
      <p:grpSp>
        <p:nvGrpSpPr>
          <p:cNvPr id="309" name="Group 2"/>
          <p:cNvGrpSpPr/>
          <p:nvPr/>
        </p:nvGrpSpPr>
        <p:grpSpPr>
          <a:xfrm>
            <a:off x="1619250" y="981074"/>
            <a:ext cx="5791200" cy="5638800"/>
            <a:chOff x="0" y="0"/>
            <a:chExt cx="5791200" cy="5638800"/>
          </a:xfrm>
        </p:grpSpPr>
        <p:sp>
          <p:nvSpPr>
            <p:cNvPr id="1048922" name="Oval 3"/>
            <p:cNvSpPr/>
            <p:nvPr/>
          </p:nvSpPr>
          <p:spPr>
            <a:xfrm>
              <a:off x="0" y="0"/>
              <a:ext cx="5791200" cy="5638800"/>
            </a:xfrm>
            <a:prstGeom prst="ellipse"/>
            <a:solidFill>
              <a:srgbClr val="000000"/>
            </a:solidFill>
            <a:ln w="9525" cap="flat">
              <a:solidFill>
                <a:srgbClr val="000000"/>
              </a:solidFill>
              <a:prstDash val="solid"/>
              <a:miter lim="800000"/>
            </a:ln>
            <a:effectLst/>
          </p:spPr>
          <p:txBody>
            <a:bodyPr anchor="ctr" bIns="45719" lIns="45719" numCol="1" rIns="45719" tIns="45719" wrap="square">
              <a:noAutofit/>
            </a:bodyPr>
            <a:p>
              <a:pPr>
                <a:defRPr>
                  <a:latin typeface="Arial"/>
                  <a:ea typeface="Arial"/>
                  <a:cs typeface="Arial"/>
                  <a:sym typeface="Arial"/>
                </a:defRPr>
              </a:pPr>
            </a:p>
          </p:txBody>
        </p:sp>
        <p:sp>
          <p:nvSpPr>
            <p:cNvPr id="1048923" name="Oval 4"/>
            <p:cNvSpPr/>
            <p:nvPr/>
          </p:nvSpPr>
          <p:spPr>
            <a:xfrm>
              <a:off x="685800" y="685800"/>
              <a:ext cx="4495800" cy="4267200"/>
            </a:xfrm>
            <a:prstGeom prst="ellipse"/>
            <a:solidFill>
              <a:schemeClr val="accent1"/>
            </a:solidFill>
            <a:ln w="9525" cap="flat">
              <a:solidFill>
                <a:srgbClr val="000000"/>
              </a:solidFill>
              <a:prstDash val="solid"/>
              <a:miter lim="800000"/>
            </a:ln>
            <a:effectLst/>
          </p:spPr>
          <p:txBody>
            <a:bodyPr anchor="ctr" bIns="45719" lIns="45719" numCol="1" rIns="45719" tIns="45719" wrap="square">
              <a:noAutofit/>
            </a:bodyPr>
            <a:p>
              <a:pPr>
                <a:defRPr>
                  <a:latin typeface="Arial"/>
                  <a:ea typeface="Arial"/>
                  <a:cs typeface="Arial"/>
                  <a:sym typeface="Arial"/>
                </a:defRPr>
              </a:pPr>
            </a:p>
          </p:txBody>
        </p:sp>
        <p:sp>
          <p:nvSpPr>
            <p:cNvPr id="1048924" name="Oval 5"/>
            <p:cNvSpPr/>
            <p:nvPr/>
          </p:nvSpPr>
          <p:spPr>
            <a:xfrm>
              <a:off x="1447800" y="1219199"/>
              <a:ext cx="3048000" cy="3048001"/>
            </a:xfrm>
            <a:prstGeom prst="ellipse"/>
            <a:solidFill>
              <a:srgbClr val="FF66CC"/>
            </a:solidFill>
            <a:ln w="9525" cap="flat">
              <a:solidFill>
                <a:srgbClr val="000000"/>
              </a:solidFill>
              <a:prstDash val="solid"/>
              <a:miter lim="800000"/>
            </a:ln>
            <a:effectLst/>
          </p:spPr>
          <p:txBody>
            <a:bodyPr anchor="ctr" bIns="45719" lIns="45719" numCol="1" rIns="45719" tIns="45719" wrap="square">
              <a:noAutofit/>
            </a:bodyPr>
            <a:p>
              <a:pPr algn="ctr">
                <a:defRPr b="1" sz="2400">
                  <a:latin typeface="Tahoma"/>
                  <a:ea typeface="Tahoma"/>
                  <a:cs typeface="Tahoma"/>
                  <a:sym typeface="Tahoma"/>
                </a:defRPr>
              </a:pPr>
            </a:p>
          </p:txBody>
        </p:sp>
        <p:sp>
          <p:nvSpPr>
            <p:cNvPr id="1048925" name="Oval 6"/>
            <p:cNvSpPr/>
            <p:nvPr/>
          </p:nvSpPr>
          <p:spPr>
            <a:xfrm>
              <a:off x="2133600" y="1905000"/>
              <a:ext cx="1600200" cy="1676400"/>
            </a:xfrm>
            <a:prstGeom prst="ellipse"/>
            <a:solidFill>
              <a:srgbClr val="0000FF"/>
            </a:solidFill>
            <a:ln w="9525" cap="flat">
              <a:solidFill>
                <a:srgbClr val="000000"/>
              </a:solidFill>
              <a:prstDash val="solid"/>
              <a:miter lim="800000"/>
            </a:ln>
            <a:effectLst/>
          </p:spPr>
          <p:txBody>
            <a:bodyPr anchor="ctr" bIns="45719" lIns="45719" numCol="1" rIns="45719" tIns="45719" wrap="square">
              <a:noAutofit/>
            </a:bodyPr>
            <a:p>
              <a:pPr>
                <a:defRPr>
                  <a:latin typeface="Arial"/>
                  <a:ea typeface="Arial"/>
                  <a:cs typeface="Arial"/>
                  <a:sym typeface="Arial"/>
                </a:defRPr>
              </a:pPr>
            </a:p>
          </p:txBody>
        </p:sp>
        <p:sp>
          <p:nvSpPr>
            <p:cNvPr id="1048926" name="Line 7"/>
            <p:cNvSpPr/>
            <p:nvPr/>
          </p:nvSpPr>
          <p:spPr>
            <a:xfrm>
              <a:off x="2209800" y="2438400"/>
              <a:ext cx="14478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927" name="Text Box 8"/>
            <p:cNvSpPr/>
            <p:nvPr/>
          </p:nvSpPr>
          <p:spPr>
            <a:xfrm>
              <a:off x="2438400" y="1889125"/>
              <a:ext cx="1066800" cy="1463039"/>
            </a:xfrm>
            <a:prstGeom prst="rect"/>
            <a:noFill/>
            <a:ln w="12700" cap="flat">
              <a:noFill/>
              <a:miter lim="400000"/>
            </a:ln>
            <a:effectLst/>
          </p:spPr>
          <p:txBody>
            <a:bodyPr anchor="t" bIns="45719" lIns="45719" numCol="1" rIns="45719" tIns="45719" wrap="square">
              <a:spAutoFit/>
            </a:bodyPr>
            <a:p>
              <a:pPr algn="ctr">
                <a:lnSpc>
                  <a:spcPct val="150000"/>
                </a:lnSpc>
                <a:defRPr b="1" sz="2000">
                  <a:solidFill>
                    <a:schemeClr val="accent3">
                      <a:lumOff val="44000"/>
                    </a:schemeClr>
                  </a:solidFill>
                  <a:latin typeface="Tahoma"/>
                  <a:ea typeface="Tahoma"/>
                  <a:cs typeface="Tahoma"/>
                  <a:sym typeface="Tahoma"/>
                </a:defRPr>
              </a:pPr>
              <a:r>
                <a:rPr b="0">
                  <a:latin typeface="宋体"/>
                  <a:ea typeface="宋体"/>
                  <a:cs typeface="宋体"/>
                  <a:sym typeface="宋体"/>
                </a:rPr>
                <a:t>内核</a:t>
              </a:r>
            </a:p>
            <a:p>
              <a:pPr algn="ctr">
                <a:lnSpc>
                  <a:spcPct val="150000"/>
                </a:lnSpc>
                <a:defRPr b="1" sz="2000">
                  <a:solidFill>
                    <a:schemeClr val="accent3">
                      <a:lumOff val="44000"/>
                    </a:schemeClr>
                  </a:solidFill>
                  <a:latin typeface="Tahoma"/>
                  <a:ea typeface="Tahoma"/>
                  <a:cs typeface="Tahoma"/>
                  <a:sym typeface="Tahoma"/>
                </a:defRPr>
              </a:pPr>
              <a:r>
                <a:rPr b="0">
                  <a:latin typeface="宋体"/>
                  <a:ea typeface="宋体"/>
                  <a:cs typeface="宋体"/>
                  <a:sym typeface="宋体"/>
                </a:rPr>
                <a:t>品牌线延伸</a:t>
              </a:r>
            </a:p>
          </p:txBody>
        </p:sp>
        <p:sp>
          <p:nvSpPr>
            <p:cNvPr id="1048928" name="Line 9"/>
            <p:cNvSpPr/>
            <p:nvPr/>
          </p:nvSpPr>
          <p:spPr>
            <a:xfrm>
              <a:off x="1828800" y="1752600"/>
              <a:ext cx="22860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929" name="Text Box 10"/>
            <p:cNvSpPr/>
            <p:nvPr/>
          </p:nvSpPr>
          <p:spPr>
            <a:xfrm>
              <a:off x="2667000" y="1371600"/>
              <a:ext cx="1143000" cy="396239"/>
            </a:xfrm>
            <a:prstGeom prst="rect"/>
            <a:noFill/>
            <a:ln w="12700" cap="flat">
              <a:noFill/>
              <a:miter lim="400000"/>
            </a:ln>
            <a:effectLst/>
          </p:spPr>
          <p:txBody>
            <a:bodyPr anchor="t" bIns="45719" lIns="45719" numCol="1" rIns="45719" tIns="45719" wrap="square">
              <a:spAutoFit/>
            </a:bodyPr>
            <a:lstStyle>
              <a:lvl1pPr>
                <a:spcBef>
                  <a:spcPts val="1200"/>
                </a:spcBef>
                <a:defRPr sz="2000">
                  <a:latin typeface="宋体"/>
                  <a:ea typeface="宋体"/>
                  <a:cs typeface="宋体"/>
                  <a:sym typeface="宋体"/>
                </a:defRPr>
              </a:lvl1pPr>
            </a:lstStyle>
            <a:p>
              <a:pPr>
                <a:defRPr b="1">
                  <a:latin typeface="Tahoma"/>
                  <a:ea typeface="Tahoma"/>
                  <a:cs typeface="Tahoma"/>
                  <a:sym typeface="Tahoma"/>
                </a:defRPr>
              </a:pPr>
              <a:r>
                <a:rPr b="0">
                  <a:latin typeface="宋体"/>
                  <a:ea typeface="宋体"/>
                  <a:cs typeface="宋体"/>
                  <a:sym typeface="宋体"/>
                </a:rPr>
                <a:t>外核</a:t>
              </a:r>
            </a:p>
          </p:txBody>
        </p:sp>
        <p:sp>
          <p:nvSpPr>
            <p:cNvPr id="1048930" name="Text Box 11"/>
            <p:cNvSpPr/>
            <p:nvPr/>
          </p:nvSpPr>
          <p:spPr>
            <a:xfrm>
              <a:off x="1676400" y="1828800"/>
              <a:ext cx="2667000" cy="396239"/>
            </a:xfrm>
            <a:prstGeom prst="rect"/>
            <a:noFill/>
            <a:ln w="12700" cap="flat">
              <a:noFill/>
              <a:miter lim="400000"/>
            </a:ln>
            <a:effectLst/>
          </p:spPr>
          <p:txBody>
            <a:bodyPr anchor="t" bIns="45719" lIns="45719" numCol="1" rIns="45719" tIns="45719" wrap="square">
              <a:spAutoFit/>
            </a:bodyPr>
            <a:lstStyle>
              <a:lvl1pPr>
                <a:spcBef>
                  <a:spcPts val="1200"/>
                </a:spcBef>
                <a:defRPr sz="2000">
                  <a:latin typeface="宋体"/>
                  <a:ea typeface="宋体"/>
                  <a:cs typeface="宋体"/>
                  <a:sym typeface="宋体"/>
                </a:defRPr>
              </a:lvl1pPr>
            </a:lstStyle>
            <a:p>
              <a:pPr>
                <a:defRPr b="1">
                  <a:latin typeface="Tahoma"/>
                  <a:ea typeface="Tahoma"/>
                  <a:cs typeface="Tahoma"/>
                  <a:sym typeface="Tahoma"/>
                </a:defRPr>
              </a:pPr>
              <a:r>
                <a:rPr b="0">
                  <a:latin typeface="宋体"/>
                  <a:ea typeface="宋体"/>
                  <a:cs typeface="宋体"/>
                  <a:sym typeface="宋体"/>
                </a:rPr>
                <a:t>联                       想</a:t>
              </a:r>
            </a:p>
          </p:txBody>
        </p:sp>
        <p:sp>
          <p:nvSpPr>
            <p:cNvPr id="1048931" name="Line 12"/>
            <p:cNvSpPr/>
            <p:nvPr/>
          </p:nvSpPr>
          <p:spPr>
            <a:xfrm>
              <a:off x="1600200" y="1143000"/>
              <a:ext cx="2667001" cy="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8932" name="Text Box 13"/>
            <p:cNvSpPr/>
            <p:nvPr/>
          </p:nvSpPr>
          <p:spPr>
            <a:xfrm>
              <a:off x="2362200" y="762000"/>
              <a:ext cx="1600200" cy="396239"/>
            </a:xfrm>
            <a:prstGeom prst="rect"/>
            <a:noFill/>
            <a:ln w="12700" cap="flat">
              <a:noFill/>
              <a:miter lim="400000"/>
            </a:ln>
            <a:effectLst/>
          </p:spPr>
          <p:txBody>
            <a:bodyPr anchor="t" bIns="45719" lIns="45719" numCol="1" rIns="45719" tIns="45719" wrap="square">
              <a:spAutoFit/>
            </a:bodyPr>
            <a:lstStyle>
              <a:lvl1pPr>
                <a:spcBef>
                  <a:spcPts val="1200"/>
                </a:spcBef>
                <a:defRPr sz="2000">
                  <a:latin typeface="宋体"/>
                  <a:ea typeface="宋体"/>
                  <a:cs typeface="宋体"/>
                  <a:sym typeface="宋体"/>
                </a:defRPr>
              </a:lvl1pPr>
            </a:lstStyle>
            <a:p>
              <a:pPr>
                <a:defRPr b="1">
                  <a:latin typeface="Tahoma"/>
                  <a:ea typeface="Tahoma"/>
                  <a:cs typeface="Tahoma"/>
                  <a:sym typeface="Tahoma"/>
                </a:defRPr>
              </a:pPr>
              <a:r>
                <a:rPr b="0">
                  <a:latin typeface="宋体"/>
                  <a:ea typeface="宋体"/>
                  <a:cs typeface="宋体"/>
                  <a:sym typeface="宋体"/>
                </a:rPr>
                <a:t>延伸区域</a:t>
              </a:r>
            </a:p>
          </p:txBody>
        </p:sp>
        <p:sp>
          <p:nvSpPr>
            <p:cNvPr id="1048933" name="Text Box 14"/>
            <p:cNvSpPr/>
            <p:nvPr/>
          </p:nvSpPr>
          <p:spPr>
            <a:xfrm>
              <a:off x="1295400" y="1295400"/>
              <a:ext cx="3352800" cy="396239"/>
            </a:xfrm>
            <a:prstGeom prst="rect"/>
            <a:noFill/>
            <a:ln w="12700" cap="flat">
              <a:noFill/>
              <a:miter lim="400000"/>
            </a:ln>
            <a:effectLst/>
          </p:spPr>
          <p:txBody>
            <a:bodyPr anchor="t" bIns="45719" lIns="45719" numCol="1" rIns="45719" tIns="45719" wrap="square">
              <a:spAutoFit/>
            </a:bodyPr>
            <a:lstStyle>
              <a:lvl1pPr>
                <a:spcBef>
                  <a:spcPts val="1200"/>
                </a:spcBef>
                <a:defRPr sz="2000">
                  <a:latin typeface="宋体"/>
                  <a:ea typeface="宋体"/>
                  <a:cs typeface="宋体"/>
                  <a:sym typeface="宋体"/>
                </a:defRPr>
              </a:lvl1pPr>
            </a:lstStyle>
            <a:p>
              <a:pPr>
                <a:defRPr b="1">
                  <a:latin typeface="Tahoma"/>
                  <a:ea typeface="Tahoma"/>
                  <a:cs typeface="Tahoma"/>
                  <a:sym typeface="Tahoma"/>
                </a:defRPr>
              </a:pPr>
              <a:r>
                <a:rPr b="0">
                  <a:latin typeface="宋体"/>
                  <a:ea typeface="宋体"/>
                  <a:cs typeface="宋体"/>
                  <a:sym typeface="宋体"/>
                </a:rPr>
                <a:t>潜                                 力</a:t>
              </a:r>
            </a:p>
          </p:txBody>
        </p:sp>
        <p:sp>
          <p:nvSpPr>
            <p:cNvPr id="1048934" name="Line 15"/>
            <p:cNvSpPr/>
            <p:nvPr/>
          </p:nvSpPr>
          <p:spPr>
            <a:xfrm>
              <a:off x="1447800" y="381000"/>
              <a:ext cx="2895601" cy="0"/>
            </a:xfrm>
            <a:prstGeom prst="line"/>
            <a:noFill/>
            <a:ln w="9525" cap="flat">
              <a:solidFill>
                <a:schemeClr val="accent3">
                  <a:lumOff val="44000"/>
                </a:schemeClr>
              </a:solidFill>
              <a:prstDash val="solid"/>
              <a:miter lim="800000"/>
            </a:ln>
            <a:effectLst/>
          </p:spPr>
          <p:txBody>
            <a:bodyPr anchor="t" bIns="45719" lIns="45719" numCol="1" rIns="45719" tIns="45719" wrap="square">
              <a:noAutofit/>
            </a:bodyPr>
            <a:p/>
          </p:txBody>
        </p:sp>
        <p:sp>
          <p:nvSpPr>
            <p:cNvPr id="1048935" name="Text Box 16"/>
            <p:cNvSpPr/>
            <p:nvPr/>
          </p:nvSpPr>
          <p:spPr>
            <a:xfrm>
              <a:off x="2514600" y="0"/>
              <a:ext cx="1447800" cy="396238"/>
            </a:xfrm>
            <a:prstGeom prst="rect"/>
            <a:noFill/>
            <a:ln w="12700" cap="flat">
              <a:noFill/>
              <a:miter lim="400000"/>
            </a:ln>
            <a:effectLst/>
          </p:spPr>
          <p:txBody>
            <a:bodyPr anchor="t" bIns="45719" lIns="45719" numCol="1" rIns="45719" tIns="45719" wrap="square">
              <a:spAutoFit/>
            </a:bodyPr>
            <a:lstStyle>
              <a:lvl1pPr>
                <a:spcBef>
                  <a:spcPts val="1200"/>
                </a:spcBef>
                <a:defRPr sz="2000">
                  <a:solidFill>
                    <a:schemeClr val="accent3">
                      <a:lumOff val="44000"/>
                    </a:schemeClr>
                  </a:solidFill>
                  <a:latin typeface="宋体"/>
                  <a:ea typeface="宋体"/>
                  <a:cs typeface="宋体"/>
                  <a:sym typeface="宋体"/>
                </a:defRPr>
              </a:lvl1pPr>
            </a:lstStyle>
            <a:p>
              <a:pPr>
                <a:defRPr b="1">
                  <a:latin typeface="Tahoma"/>
                  <a:ea typeface="Tahoma"/>
                  <a:cs typeface="Tahoma"/>
                  <a:sym typeface="Tahoma"/>
                </a:defRPr>
              </a:pPr>
              <a:r>
                <a:rPr b="0">
                  <a:latin typeface="宋体"/>
                  <a:ea typeface="宋体"/>
                  <a:cs typeface="宋体"/>
                  <a:sym typeface="宋体"/>
                </a:rPr>
                <a:t>禁   区</a:t>
              </a:r>
            </a:p>
          </p:txBody>
        </p:sp>
        <p:sp>
          <p:nvSpPr>
            <p:cNvPr id="1048936" name="Text Box 17"/>
            <p:cNvSpPr/>
            <p:nvPr/>
          </p:nvSpPr>
          <p:spPr>
            <a:xfrm>
              <a:off x="1219200" y="381000"/>
              <a:ext cx="4114800" cy="396239"/>
            </a:xfrm>
            <a:prstGeom prst="rect"/>
            <a:noFill/>
            <a:ln w="12700" cap="flat">
              <a:noFill/>
              <a:miter lim="400000"/>
            </a:ln>
            <a:effectLst/>
          </p:spPr>
          <p:txBody>
            <a:bodyPr anchor="t" bIns="45719" lIns="45719" numCol="1" rIns="45719" tIns="45719" wrap="square">
              <a:spAutoFit/>
            </a:bodyPr>
            <a:p>
              <a:pPr>
                <a:spcBef>
                  <a:spcPts val="1200"/>
                </a:spcBef>
                <a:defRPr b="1" sz="2000">
                  <a:latin typeface="Tahoma"/>
                  <a:ea typeface="Tahoma"/>
                  <a:cs typeface="Tahoma"/>
                  <a:sym typeface="Tahoma"/>
                </a:defRPr>
              </a:pPr>
              <a:r>
                <a:t>   </a:t>
              </a:r>
              <a:r>
                <a:rPr b="0">
                  <a:solidFill>
                    <a:schemeClr val="accent3">
                      <a:lumOff val="44000"/>
                    </a:schemeClr>
                  </a:solidFill>
                  <a:latin typeface="宋体"/>
                  <a:ea typeface="宋体"/>
                  <a:cs typeface="宋体"/>
                  <a:sym typeface="宋体"/>
                </a:rPr>
                <a:t>对品牌资         产的威胁</a:t>
              </a:r>
            </a:p>
          </p:txBody>
        </p:sp>
      </p:grpSp>
      <p:sp>
        <p:nvSpPr>
          <p:cNvPr id="1048937" name="Rectangle 18"/>
          <p:cNvSpPr/>
          <p:nvPr>
            <p:ph type="title" idx="4294967295"/>
          </p:nvPr>
        </p:nvSpPr>
        <p:spPr>
          <a:xfrm>
            <a:off x="395288" y="0"/>
            <a:ext cx="7986711" cy="846138"/>
          </a:xfrm>
          <a:prstGeom prst="rect"/>
        </p:spPr>
        <p:txBody>
          <a:bodyPr/>
          <a:p>
            <a:pPr>
              <a:defRPr sz="3000"/>
            </a:pPr>
            <a:r>
              <a:rPr>
                <a:latin typeface="宋体"/>
                <a:ea typeface="宋体"/>
                <a:cs typeface="宋体"/>
                <a:sym typeface="宋体"/>
              </a:rPr>
              <a:t>品牌延伸范围</a:t>
            </a:r>
            <a:r>
              <a:rPr sz="2500"/>
              <a:t>(Davidson)</a:t>
            </a:r>
          </a:p>
        </p:txBody>
      </p:sp>
    </p:spTree>
  </p:cSld>
  <p:clrMapOvr>
    <a:masterClrMapping/>
  </p:clrMapOvr>
  <p:transition spd="med" advClick="1"/>
</p:sld>
</file>

<file path=ppt/slides/slide90.xml><?xml version="1.0" encoding="utf-8"?>
<p:sld xmlns:a="http://schemas.openxmlformats.org/drawingml/2006/main" xmlns:r="http://schemas.openxmlformats.org/officeDocument/2006/relationships" xmlns:p="http://schemas.openxmlformats.org/presentationml/2006/main" showMasterSp="1" showMasterPhAnim="1">
  <p:cSld>
    <p:spTree>
      <p:nvGrpSpPr>
        <p:cNvPr id="310" name=""/>
        <p:cNvGrpSpPr/>
        <p:nvPr/>
      </p:nvGrpSpPr>
      <p:grpSpPr>
        <a:xfrm>
          <a:off x="0" y="0"/>
          <a:ext cx="0" cy="0"/>
          <a:chOff x="0" y="0"/>
          <a:chExt cx="0" cy="0"/>
        </a:xfrm>
      </p:grpSpPr>
      <p:sp>
        <p:nvSpPr>
          <p:cNvPr id="1048938" name="Rectangle 2"/>
          <p:cNvSpPr/>
          <p:nvPr>
            <p:ph type="title"/>
          </p:nvPr>
        </p:nvSpPr>
        <p:spPr>
          <a:prstGeom prst="rect"/>
        </p:spPr>
        <p:txBody>
          <a:bodyPr/>
          <a:p>
            <a:r>
              <a:rPr>
                <a:latin typeface="宋体"/>
                <a:ea typeface="宋体"/>
                <a:cs typeface="宋体"/>
                <a:sym typeface="宋体"/>
              </a:rPr>
              <a:t>品牌延伸范围</a:t>
            </a:r>
            <a:r>
              <a:rPr sz="3000"/>
              <a:t>(Kapferer,1997)</a:t>
            </a:r>
          </a:p>
        </p:txBody>
      </p:sp>
      <p:pic>
        <p:nvPicPr>
          <p:cNvPr id="2097187" name="Picture 4" descr="Picture 4"/>
          <p:cNvPicPr>
            <a:picLocks noChangeAspect="1"/>
          </p:cNvPicPr>
          <p:nvPr/>
        </p:nvPicPr>
        <p:blipFill>
          <a:blip xmlns:r="http://schemas.openxmlformats.org/officeDocument/2006/relationships" r:embed="rId1"/>
          <a:srcRect l="23033" t="22667" r="21459" b="28000"/>
          <a:stretch>
            <a:fillRect/>
          </a:stretch>
        </p:blipFill>
        <p:spPr>
          <a:xfrm>
            <a:off x="611187" y="1628774"/>
            <a:ext cx="7921627" cy="4400552"/>
          </a:xfrm>
          <a:prstGeom prst="rect"/>
          <a:ln w="12700">
            <a:miter lim="400000"/>
          </a:ln>
        </p:spPr>
      </p:pic>
    </p:spTree>
  </p:cSld>
  <p:clrMapOvr>
    <a:masterClrMapping/>
  </p:clrMapOvr>
  <p:transition spd="med" advClick="1"/>
</p:sld>
</file>

<file path=ppt/slides/slide91.xml><?xml version="1.0" encoding="utf-8"?>
<p:sld xmlns:a="http://schemas.openxmlformats.org/drawingml/2006/main" xmlns:r="http://schemas.openxmlformats.org/officeDocument/2006/relationships" xmlns:p="http://schemas.openxmlformats.org/presentationml/2006/main" showMasterSp="1" showMasterPhAnim="1">
  <p:cSld>
    <p:spTree>
      <p:nvGrpSpPr>
        <p:cNvPr id="311" name=""/>
        <p:cNvGrpSpPr/>
        <p:nvPr/>
      </p:nvGrpSpPr>
      <p:grpSpPr>
        <a:xfrm>
          <a:off x="0" y="0"/>
          <a:ext cx="0" cy="0"/>
          <a:chOff x="0" y="0"/>
          <a:chExt cx="0" cy="0"/>
        </a:xfrm>
      </p:grpSpPr>
      <p:sp>
        <p:nvSpPr>
          <p:cNvPr id="1048939" name="Rectangle 2"/>
          <p:cNvSpPr/>
          <p:nvPr>
            <p:ph type="title"/>
          </p:nvPr>
        </p:nvSpPr>
        <p:spPr>
          <a:prstGeom prst="rect"/>
        </p:spPr>
        <p:txBody>
          <a:bodyPr/>
          <a:p>
            <a:r>
              <a:rPr>
                <a:latin typeface="宋体"/>
                <a:ea typeface="宋体"/>
                <a:cs typeface="宋体"/>
                <a:sym typeface="宋体"/>
              </a:rPr>
              <a:t>品牌延伸边界模型</a:t>
            </a:r>
            <a:r>
              <a:rPr sz="2500">
                <a:latin typeface="宋体"/>
                <a:ea typeface="宋体"/>
                <a:cs typeface="宋体"/>
                <a:sym typeface="宋体"/>
              </a:rPr>
              <a:t>（周志民，</a:t>
            </a:r>
            <a:r>
              <a:rPr sz="2500"/>
              <a:t>2001</a:t>
            </a:r>
            <a:r>
              <a:rPr sz="2500">
                <a:latin typeface="宋体"/>
                <a:ea typeface="宋体"/>
                <a:cs typeface="宋体"/>
                <a:sym typeface="宋体"/>
              </a:rPr>
              <a:t>）</a:t>
            </a:r>
          </a:p>
        </p:txBody>
      </p:sp>
      <p:pic>
        <p:nvPicPr>
          <p:cNvPr id="2097188" name="Picture 5" descr="Picture 5"/>
          <p:cNvPicPr>
            <a:picLocks noChangeAspect="1"/>
          </p:cNvPicPr>
          <p:nvPr/>
        </p:nvPicPr>
        <p:blipFill>
          <a:blip xmlns:r="http://schemas.openxmlformats.org/officeDocument/2006/relationships" r:embed="rId1"/>
          <a:srcRect l="17122" t="28354" r="15547" b="24396"/>
          <a:stretch>
            <a:fillRect/>
          </a:stretch>
        </p:blipFill>
        <p:spPr>
          <a:xfrm>
            <a:off x="468312" y="1916113"/>
            <a:ext cx="8208963" cy="3600451"/>
          </a:xfrm>
          <a:prstGeom prst="rect"/>
          <a:ln w="12700">
            <a:miter lim="400000"/>
          </a:ln>
        </p:spPr>
      </p:pic>
    </p:spTree>
  </p:cSld>
  <p:clrMapOvr>
    <a:masterClrMapping/>
  </p:clrMapOvr>
  <p:transition spd="med" advClick="1"/>
</p:sld>
</file>

<file path=ppt/slides/slide92.xml><?xml version="1.0" encoding="utf-8"?>
<p:sld xmlns:a="http://schemas.openxmlformats.org/drawingml/2006/main" xmlns:r="http://schemas.openxmlformats.org/officeDocument/2006/relationships" xmlns:p="http://schemas.openxmlformats.org/presentationml/2006/main" showMasterSp="1" showMasterPhAnim="1">
  <p:cSld>
    <p:spTree>
      <p:nvGrpSpPr>
        <p:cNvPr id="314" name=""/>
        <p:cNvGrpSpPr/>
        <p:nvPr/>
      </p:nvGrpSpPr>
      <p:grpSpPr>
        <a:xfrm>
          <a:off x="0" y="0"/>
          <a:ext cx="0" cy="0"/>
          <a:chOff x="0" y="0"/>
          <a:chExt cx="0" cy="0"/>
        </a:xfrm>
      </p:grpSpPr>
      <p:sp>
        <p:nvSpPr>
          <p:cNvPr id="104894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品牌延伸的十大原则 </a:t>
            </a:r>
          </a:p>
        </p:txBody>
      </p:sp>
      <p:sp>
        <p:nvSpPr>
          <p:cNvPr id="1048943" name="Rectangle 3"/>
          <p:cNvSpPr/>
          <p:nvPr>
            <p:ph type="body" idx="1"/>
          </p:nvPr>
        </p:nvSpPr>
        <p:spPr>
          <a:xfrm>
            <a:off x="457200" y="1600200"/>
            <a:ext cx="8229600" cy="4525963"/>
          </a:xfrm>
          <a:prstGeom prst="rect"/>
        </p:spPr>
        <p:txBody>
          <a:bodyPr/>
          <a:p>
            <a:pPr indent="-312039" marL="312039">
              <a:lnSpc>
                <a:spcPct val="80000"/>
              </a:lnSpc>
              <a:spcBef>
                <a:spcPts val="400"/>
              </a:spcBef>
              <a:defRPr sz="1820"/>
            </a:pPr>
            <a:r>
              <a:rPr>
                <a:latin typeface="宋体"/>
                <a:ea typeface="宋体"/>
                <a:cs typeface="宋体"/>
                <a:sym typeface="宋体"/>
              </a:rPr>
              <a:t>原则</a:t>
            </a:r>
            <a:r>
              <a:t>1</a:t>
            </a:r>
            <a:r>
              <a:rPr>
                <a:latin typeface="宋体"/>
                <a:ea typeface="宋体"/>
                <a:cs typeface="宋体"/>
                <a:sym typeface="宋体"/>
              </a:rPr>
              <a:t>：除非品牌对新的目标市场来说是非常知名和有好的声誉的，否则不应该进行品牌延伸。</a:t>
            </a:r>
          </a:p>
          <a:p>
            <a:pPr indent="-312039" marL="312039">
              <a:lnSpc>
                <a:spcPct val="80000"/>
              </a:lnSpc>
              <a:spcBef>
                <a:spcPts val="400"/>
              </a:spcBef>
              <a:defRPr sz="1820"/>
            </a:pPr>
            <a:r>
              <a:rPr>
                <a:latin typeface="宋体"/>
                <a:ea typeface="宋体"/>
                <a:cs typeface="宋体"/>
                <a:sym typeface="宋体"/>
              </a:rPr>
              <a:t>原则</a:t>
            </a:r>
            <a:r>
              <a:t>2</a:t>
            </a:r>
            <a:r>
              <a:rPr>
                <a:latin typeface="宋体"/>
                <a:ea typeface="宋体"/>
                <a:cs typeface="宋体"/>
                <a:sym typeface="宋体"/>
              </a:rPr>
              <a:t>：品牌延伸从逻辑上来说应当符合消费者的期望。</a:t>
            </a:r>
          </a:p>
          <a:p>
            <a:pPr indent="-312039" marL="312039">
              <a:lnSpc>
                <a:spcPct val="80000"/>
              </a:lnSpc>
              <a:spcBef>
                <a:spcPts val="400"/>
              </a:spcBef>
              <a:defRPr sz="1820"/>
            </a:pPr>
            <a:r>
              <a:rPr>
                <a:latin typeface="宋体"/>
                <a:ea typeface="宋体"/>
                <a:cs typeface="宋体"/>
                <a:sym typeface="宋体"/>
              </a:rPr>
              <a:t>原则</a:t>
            </a:r>
            <a:r>
              <a:t>3</a:t>
            </a:r>
            <a:r>
              <a:rPr>
                <a:latin typeface="宋体"/>
                <a:ea typeface="宋体"/>
                <a:cs typeface="宋体"/>
                <a:sym typeface="宋体"/>
              </a:rPr>
              <a:t>：品牌延伸要能够对新产品类别有杠杆作用，即母品牌的独特资产能够转移到新产品上面以给其优势。</a:t>
            </a:r>
          </a:p>
          <a:p>
            <a:pPr indent="-312039" marL="312039">
              <a:lnSpc>
                <a:spcPct val="80000"/>
              </a:lnSpc>
              <a:spcBef>
                <a:spcPts val="400"/>
              </a:spcBef>
              <a:defRPr sz="1820"/>
            </a:pPr>
            <a:r>
              <a:rPr>
                <a:latin typeface="宋体"/>
                <a:ea typeface="宋体"/>
                <a:cs typeface="宋体"/>
                <a:sym typeface="宋体"/>
              </a:rPr>
              <a:t>原则</a:t>
            </a:r>
            <a:r>
              <a:t>4</a:t>
            </a:r>
            <a:r>
              <a:rPr>
                <a:latin typeface="宋体"/>
                <a:ea typeface="宋体"/>
                <a:cs typeface="宋体"/>
                <a:sym typeface="宋体"/>
              </a:rPr>
              <a:t>：如果延伸产品会使母品牌的认知混淆或者对母品牌有负面影响，那么品牌延伸就不应该进行。</a:t>
            </a:r>
          </a:p>
          <a:p>
            <a:pPr indent="-312039" marL="312039">
              <a:lnSpc>
                <a:spcPct val="80000"/>
              </a:lnSpc>
              <a:spcBef>
                <a:spcPts val="400"/>
              </a:spcBef>
              <a:defRPr sz="1820"/>
            </a:pPr>
            <a:r>
              <a:rPr>
                <a:latin typeface="宋体"/>
                <a:ea typeface="宋体"/>
                <a:cs typeface="宋体"/>
                <a:sym typeface="宋体"/>
              </a:rPr>
              <a:t>原则</a:t>
            </a:r>
            <a:r>
              <a:t>5</a:t>
            </a:r>
            <a:r>
              <a:rPr>
                <a:latin typeface="宋体"/>
                <a:ea typeface="宋体"/>
                <a:cs typeface="宋体"/>
                <a:sym typeface="宋体"/>
              </a:rPr>
              <a:t>：如果消费者已把品牌等同于产品类别了，那么就不应该将品牌延伸到其它产品类别上面。</a:t>
            </a:r>
          </a:p>
          <a:p>
            <a:pPr indent="-312039" marL="312039">
              <a:lnSpc>
                <a:spcPct val="80000"/>
              </a:lnSpc>
              <a:spcBef>
                <a:spcPts val="400"/>
              </a:spcBef>
              <a:defRPr sz="1820"/>
            </a:pPr>
            <a:r>
              <a:rPr>
                <a:latin typeface="宋体"/>
                <a:ea typeface="宋体"/>
                <a:cs typeface="宋体"/>
                <a:sym typeface="宋体"/>
              </a:rPr>
              <a:t>原则</a:t>
            </a:r>
            <a:r>
              <a:t>6</a:t>
            </a:r>
            <a:r>
              <a:rPr>
                <a:latin typeface="宋体"/>
                <a:ea typeface="宋体"/>
                <a:cs typeface="宋体"/>
                <a:sym typeface="宋体"/>
              </a:rPr>
              <a:t>：品牌不应该被延伸到过多不相干的产品类别上面，否则长期来看品牌会被稀释。</a:t>
            </a:r>
          </a:p>
          <a:p>
            <a:pPr indent="-312039" marL="312039">
              <a:lnSpc>
                <a:spcPct val="80000"/>
              </a:lnSpc>
              <a:spcBef>
                <a:spcPts val="400"/>
              </a:spcBef>
              <a:defRPr sz="1820"/>
            </a:pPr>
            <a:r>
              <a:rPr>
                <a:latin typeface="宋体"/>
                <a:ea typeface="宋体"/>
                <a:cs typeface="宋体"/>
                <a:sym typeface="宋体"/>
              </a:rPr>
              <a:t>原则</a:t>
            </a:r>
            <a:r>
              <a:t>7</a:t>
            </a:r>
            <a:r>
              <a:rPr>
                <a:latin typeface="宋体"/>
                <a:ea typeface="宋体"/>
                <a:cs typeface="宋体"/>
                <a:sym typeface="宋体"/>
              </a:rPr>
              <a:t>：不能为母品牌创造正面协同效应，品牌延伸就不应该进行。</a:t>
            </a:r>
          </a:p>
          <a:p>
            <a:pPr indent="-312039" marL="312039">
              <a:lnSpc>
                <a:spcPct val="80000"/>
              </a:lnSpc>
              <a:spcBef>
                <a:spcPts val="400"/>
              </a:spcBef>
              <a:defRPr sz="1820"/>
            </a:pPr>
            <a:r>
              <a:rPr>
                <a:latin typeface="宋体"/>
                <a:ea typeface="宋体"/>
                <a:cs typeface="宋体"/>
                <a:sym typeface="宋体"/>
              </a:rPr>
              <a:t>原则</a:t>
            </a:r>
            <a:r>
              <a:t>8</a:t>
            </a:r>
            <a:r>
              <a:rPr>
                <a:latin typeface="宋体"/>
                <a:ea typeface="宋体"/>
                <a:cs typeface="宋体"/>
                <a:sym typeface="宋体"/>
              </a:rPr>
              <a:t>：品牌延伸必须使业务清晰化。</a:t>
            </a:r>
          </a:p>
          <a:p>
            <a:pPr indent="-312039" marL="312039">
              <a:lnSpc>
                <a:spcPct val="80000"/>
              </a:lnSpc>
              <a:spcBef>
                <a:spcPts val="400"/>
              </a:spcBef>
              <a:defRPr sz="1820"/>
            </a:pPr>
            <a:r>
              <a:rPr>
                <a:latin typeface="宋体"/>
                <a:ea typeface="宋体"/>
                <a:cs typeface="宋体"/>
                <a:sym typeface="宋体"/>
              </a:rPr>
              <a:t>原则</a:t>
            </a:r>
            <a:r>
              <a:t>9</a:t>
            </a:r>
            <a:r>
              <a:rPr>
                <a:latin typeface="宋体"/>
                <a:ea typeface="宋体"/>
                <a:cs typeface="宋体"/>
                <a:sym typeface="宋体"/>
              </a:rPr>
              <a:t>：每一次品牌延伸都应该为公司开辟新的产品类别。</a:t>
            </a:r>
          </a:p>
          <a:p>
            <a:pPr indent="-312039" marL="312039">
              <a:lnSpc>
                <a:spcPct val="80000"/>
              </a:lnSpc>
              <a:spcBef>
                <a:spcPts val="400"/>
              </a:spcBef>
              <a:defRPr sz="1820"/>
            </a:pPr>
            <a:r>
              <a:rPr>
                <a:latin typeface="宋体"/>
                <a:ea typeface="宋体"/>
                <a:cs typeface="宋体"/>
                <a:sym typeface="宋体"/>
              </a:rPr>
              <a:t>原则</a:t>
            </a:r>
            <a:r>
              <a:t>10</a:t>
            </a:r>
            <a:r>
              <a:rPr>
                <a:latin typeface="宋体"/>
                <a:ea typeface="宋体"/>
                <a:cs typeface="宋体"/>
                <a:sym typeface="宋体"/>
              </a:rPr>
              <a:t>：每一个品牌延伸研究的关键在于开发一个品牌计划。 </a:t>
            </a:r>
          </a:p>
        </p:txBody>
      </p:sp>
    </p:spTree>
  </p:cSld>
  <p:clrMapOvr>
    <a:masterClrMapping/>
  </p:clrMapOvr>
  <p:transition spd="med" advClick="1"/>
</p:sld>
</file>

<file path=ppt/slides/slide93.xml><?xml version="1.0" encoding="utf-8"?>
<p:sld xmlns:a="http://schemas.openxmlformats.org/drawingml/2006/main" xmlns:r="http://schemas.openxmlformats.org/officeDocument/2006/relationships" xmlns:p="http://schemas.openxmlformats.org/presentationml/2006/main" showMasterSp="1" showMasterPhAnim="1">
  <p:cSld>
    <p:spTree>
      <p:nvGrpSpPr>
        <p:cNvPr id="315" name=""/>
        <p:cNvGrpSpPr/>
        <p:nvPr/>
      </p:nvGrpSpPr>
      <p:grpSpPr>
        <a:xfrm>
          <a:off x="0" y="0"/>
          <a:ext cx="0" cy="0"/>
          <a:chOff x="0" y="0"/>
          <a:chExt cx="0" cy="0"/>
        </a:xfrm>
      </p:grpSpPr>
      <p:sp>
        <p:nvSpPr>
          <p:cNvPr id="1048944" name="Rectangle 2"/>
          <p:cNvSpPr/>
          <p:nvPr>
            <p:ph type="title"/>
          </p:nvPr>
        </p:nvSpPr>
        <p:spPr>
          <a:prstGeom prst="rect"/>
        </p:spPr>
        <p:txBody>
          <a:bodyPr/>
          <a:p>
            <a:r>
              <a:t>2</a:t>
            </a:r>
            <a:r>
              <a:rPr>
                <a:latin typeface="宋体"/>
                <a:ea typeface="宋体"/>
                <a:cs typeface="宋体"/>
                <a:sym typeface="宋体"/>
              </a:rPr>
              <a:t>、品牌授权的定义</a:t>
            </a:r>
          </a:p>
        </p:txBody>
      </p:sp>
      <p:sp>
        <p:nvSpPr>
          <p:cNvPr id="1048945" name="Rectangle 3"/>
          <p:cNvSpPr/>
          <p:nvPr>
            <p:ph type="body" idx="1"/>
          </p:nvPr>
        </p:nvSpPr>
        <p:spPr>
          <a:xfrm>
            <a:off x="457200" y="1600200"/>
            <a:ext cx="8229600" cy="4525963"/>
          </a:xfrm>
          <a:prstGeom prst="rect"/>
        </p:spPr>
        <p:txBody>
          <a:bodyPr/>
          <a:p>
            <a:pPr indent="-325754" marL="325754">
              <a:spcBef>
                <a:spcPts val="600"/>
              </a:spcBef>
              <a:defRPr sz="2660"/>
            </a:pPr>
            <a:r>
              <a:rPr>
                <a:latin typeface="宋体"/>
                <a:ea typeface="宋体"/>
                <a:cs typeface="宋体"/>
                <a:sym typeface="宋体"/>
              </a:rPr>
              <a:t>品牌授权又称品牌许可（</a:t>
            </a:r>
            <a:r>
              <a:t>Brand Licensing</a:t>
            </a:r>
            <a:r>
              <a:rPr>
                <a:latin typeface="宋体"/>
                <a:ea typeface="宋体"/>
                <a:cs typeface="宋体"/>
                <a:sym typeface="宋体"/>
              </a:rPr>
              <a:t>），是指授权者（版权商或代理商）将自己所拥有或代理的商标或品牌等，以合同的形式授予被授权者使用；被授权者按合同规定，从事经营活动（通常是生产、销售某种产品或者提供某种服务），并向授权者支付相应的费用</a:t>
            </a:r>
            <a:r>
              <a:t>——</a:t>
            </a:r>
            <a:r>
              <a:rPr>
                <a:latin typeface="宋体"/>
                <a:ea typeface="宋体"/>
                <a:cs typeface="宋体"/>
                <a:sym typeface="宋体"/>
              </a:rPr>
              <a:t>权利金；同时授权者给予被授权者人员培训、组织设计、经营管理等方面的指导与协助。</a:t>
            </a:r>
          </a:p>
          <a:p>
            <a:pPr indent="-325754" marL="325754">
              <a:spcBef>
                <a:spcPts val="600"/>
              </a:spcBef>
              <a:defRPr sz="2660"/>
            </a:pPr>
            <a:r>
              <a:rPr>
                <a:latin typeface="宋体"/>
                <a:ea typeface="宋体"/>
                <a:cs typeface="宋体"/>
                <a:sym typeface="宋体"/>
              </a:rPr>
              <a:t>那些被授权的品牌名称、标志、卡通形象等被称为授权资产（</a:t>
            </a:r>
            <a:r>
              <a:t>Licensing Property</a:t>
            </a:r>
            <a:r>
              <a:rPr>
                <a:latin typeface="宋体"/>
                <a:ea typeface="宋体"/>
                <a:cs typeface="宋体"/>
                <a:sym typeface="宋体"/>
              </a:rPr>
              <a:t>）。 </a:t>
            </a:r>
          </a:p>
        </p:txBody>
      </p:sp>
    </p:spTree>
  </p:cSld>
  <p:clrMapOvr>
    <a:masterClrMapping/>
  </p:clrMapOvr>
  <p:transition spd="med" advClick="1"/>
</p:sld>
</file>

<file path=ppt/slides/slide94.xml><?xml version="1.0" encoding="utf-8"?>
<p:sld xmlns:a="http://schemas.openxmlformats.org/drawingml/2006/main" xmlns:r="http://schemas.openxmlformats.org/officeDocument/2006/relationships" xmlns:p="http://schemas.openxmlformats.org/presentationml/2006/main" showMasterSp="1" showMasterPhAnim="1">
  <p:cSld>
    <p:spTree>
      <p:nvGrpSpPr>
        <p:cNvPr id="316" name=""/>
        <p:cNvGrpSpPr/>
        <p:nvPr/>
      </p:nvGrpSpPr>
      <p:grpSpPr>
        <a:xfrm>
          <a:off x="0" y="0"/>
          <a:ext cx="0" cy="0"/>
          <a:chOff x="0" y="0"/>
          <a:chExt cx="0" cy="0"/>
        </a:xfrm>
      </p:grpSpPr>
      <p:sp>
        <p:nvSpPr>
          <p:cNvPr id="104894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品牌授权的种类</a:t>
            </a:r>
          </a:p>
        </p:txBody>
      </p:sp>
      <p:sp>
        <p:nvSpPr>
          <p:cNvPr id="1048947" name="Rectangle 3"/>
          <p:cNvSpPr/>
          <p:nvPr>
            <p:ph type="body" idx="1"/>
          </p:nvPr>
        </p:nvSpPr>
        <p:spPr>
          <a:xfrm>
            <a:off x="466725" y="1268412"/>
            <a:ext cx="8229600" cy="4525964"/>
          </a:xfrm>
          <a:prstGeom prst="rect"/>
        </p:spPr>
        <p:txBody>
          <a:bodyPr/>
          <a:p>
            <a:pPr indent="-233172" marL="233172">
              <a:lnSpc>
                <a:spcPct val="80000"/>
              </a:lnSpc>
              <a:spcBef>
                <a:spcPts val="500"/>
              </a:spcBef>
              <a:defRPr sz="2176"/>
            </a:pPr>
            <a:r>
              <a:rPr>
                <a:latin typeface="宋体"/>
                <a:ea typeface="宋体"/>
                <a:cs typeface="宋体"/>
                <a:sym typeface="宋体"/>
              </a:rPr>
              <a:t>按授权行业划分</a:t>
            </a:r>
            <a:endParaRPr>
              <a:latin typeface="宋体"/>
              <a:ea typeface="宋体"/>
              <a:cs typeface="宋体"/>
              <a:sym typeface="宋体"/>
            </a:endParaRPr>
          </a:p>
          <a:p>
            <a:pPr indent="-194310" lvl="1" marL="505205">
              <a:lnSpc>
                <a:spcPct val="80000"/>
              </a:lnSpc>
              <a:spcBef>
                <a:spcPts val="400"/>
              </a:spcBef>
              <a:defRPr sz="1904"/>
            </a:pPr>
            <a:r>
              <a:rPr>
                <a:latin typeface="宋体"/>
                <a:ea typeface="宋体"/>
                <a:cs typeface="宋体"/>
                <a:sym typeface="宋体"/>
              </a:rPr>
              <a:t>同业品牌授权和异业品牌授权</a:t>
            </a:r>
          </a:p>
          <a:p>
            <a:pPr indent="-233172" marL="233172">
              <a:lnSpc>
                <a:spcPct val="80000"/>
              </a:lnSpc>
              <a:spcBef>
                <a:spcPts val="500"/>
              </a:spcBef>
              <a:defRPr sz="2176"/>
            </a:pPr>
            <a:r>
              <a:rPr>
                <a:latin typeface="宋体"/>
                <a:ea typeface="宋体"/>
                <a:cs typeface="宋体"/>
                <a:sym typeface="宋体"/>
              </a:rPr>
              <a:t>按授权资产划分</a:t>
            </a:r>
            <a:endParaRPr>
              <a:latin typeface="宋体"/>
              <a:ea typeface="宋体"/>
              <a:cs typeface="宋体"/>
              <a:sym typeface="宋体"/>
            </a:endParaRPr>
          </a:p>
          <a:p>
            <a:pPr indent="-194310" lvl="1" marL="505205">
              <a:lnSpc>
                <a:spcPct val="80000"/>
              </a:lnSpc>
              <a:spcBef>
                <a:spcPts val="400"/>
              </a:spcBef>
              <a:defRPr sz="1904"/>
            </a:pPr>
            <a:r>
              <a:rPr>
                <a:latin typeface="宋体"/>
                <a:ea typeface="宋体"/>
                <a:cs typeface="宋体"/>
                <a:sym typeface="宋体"/>
              </a:rPr>
              <a:t>企业品牌授权</a:t>
            </a:r>
          </a:p>
          <a:p>
            <a:pPr indent="-194310" lvl="1" marL="505205">
              <a:lnSpc>
                <a:spcPct val="80000"/>
              </a:lnSpc>
              <a:spcBef>
                <a:spcPts val="400"/>
              </a:spcBef>
              <a:defRPr sz="1904"/>
            </a:pPr>
            <a:r>
              <a:rPr>
                <a:latin typeface="宋体"/>
                <a:ea typeface="宋体"/>
                <a:cs typeface="宋体"/>
                <a:sym typeface="宋体"/>
              </a:rPr>
              <a:t>卡通形象与娱乐授权</a:t>
            </a:r>
          </a:p>
          <a:p>
            <a:pPr indent="-194310" lvl="1" marL="505205">
              <a:lnSpc>
                <a:spcPct val="80000"/>
              </a:lnSpc>
              <a:spcBef>
                <a:spcPts val="400"/>
              </a:spcBef>
              <a:defRPr sz="1904"/>
            </a:pPr>
            <a:r>
              <a:rPr>
                <a:latin typeface="宋体"/>
                <a:ea typeface="宋体"/>
                <a:cs typeface="宋体"/>
                <a:sym typeface="宋体"/>
              </a:rPr>
              <a:t>运动品牌授权</a:t>
            </a:r>
          </a:p>
          <a:p>
            <a:pPr indent="-194310" lvl="1" marL="505205">
              <a:lnSpc>
                <a:spcPct val="80000"/>
              </a:lnSpc>
              <a:spcBef>
                <a:spcPts val="400"/>
              </a:spcBef>
              <a:defRPr sz="1904"/>
            </a:pPr>
            <a:r>
              <a:rPr>
                <a:latin typeface="宋体"/>
                <a:ea typeface="宋体"/>
                <a:cs typeface="宋体"/>
                <a:sym typeface="宋体"/>
              </a:rPr>
              <a:t>艺术授权 </a:t>
            </a:r>
          </a:p>
          <a:p>
            <a:pPr indent="-233172" marL="233172">
              <a:lnSpc>
                <a:spcPct val="80000"/>
              </a:lnSpc>
              <a:spcBef>
                <a:spcPts val="500"/>
              </a:spcBef>
              <a:defRPr sz="2176"/>
            </a:pPr>
            <a:r>
              <a:rPr>
                <a:latin typeface="宋体"/>
                <a:ea typeface="宋体"/>
                <a:cs typeface="宋体"/>
                <a:sym typeface="宋体"/>
              </a:rPr>
              <a:t>按授权目的划分</a:t>
            </a:r>
            <a:endParaRPr>
              <a:latin typeface="宋体"/>
              <a:ea typeface="宋体"/>
              <a:cs typeface="宋体"/>
              <a:sym typeface="宋体"/>
            </a:endParaRPr>
          </a:p>
          <a:p>
            <a:pPr indent="-194310" lvl="1" marL="505205">
              <a:lnSpc>
                <a:spcPct val="80000"/>
              </a:lnSpc>
              <a:spcBef>
                <a:spcPts val="400"/>
              </a:spcBef>
              <a:defRPr sz="1904"/>
            </a:pPr>
            <a:r>
              <a:rPr>
                <a:latin typeface="宋体"/>
                <a:ea typeface="宋体"/>
                <a:cs typeface="宋体"/>
                <a:sym typeface="宋体"/>
              </a:rPr>
              <a:t>商品授权</a:t>
            </a:r>
          </a:p>
          <a:p>
            <a:pPr indent="-194310" lvl="1" marL="505205">
              <a:lnSpc>
                <a:spcPct val="80000"/>
              </a:lnSpc>
              <a:spcBef>
                <a:spcPts val="400"/>
              </a:spcBef>
              <a:defRPr sz="1904"/>
            </a:pPr>
            <a:r>
              <a:rPr>
                <a:latin typeface="宋体"/>
                <a:ea typeface="宋体"/>
                <a:cs typeface="宋体"/>
                <a:sym typeface="宋体"/>
              </a:rPr>
              <a:t>促销授权</a:t>
            </a:r>
          </a:p>
          <a:p>
            <a:pPr indent="-194310" lvl="1" marL="505205">
              <a:lnSpc>
                <a:spcPct val="80000"/>
              </a:lnSpc>
              <a:spcBef>
                <a:spcPts val="400"/>
              </a:spcBef>
              <a:defRPr sz="1904"/>
            </a:pPr>
            <a:r>
              <a:rPr>
                <a:latin typeface="宋体"/>
                <a:ea typeface="宋体"/>
                <a:cs typeface="宋体"/>
                <a:sym typeface="宋体"/>
              </a:rPr>
              <a:t>主题授权</a:t>
            </a:r>
          </a:p>
          <a:p>
            <a:pPr indent="-194310" lvl="1" marL="505205">
              <a:lnSpc>
                <a:spcPct val="80000"/>
              </a:lnSpc>
              <a:spcBef>
                <a:spcPts val="400"/>
              </a:spcBef>
              <a:defRPr sz="1904"/>
            </a:pPr>
            <a:r>
              <a:rPr>
                <a:latin typeface="宋体"/>
                <a:ea typeface="宋体"/>
                <a:cs typeface="宋体"/>
                <a:sym typeface="宋体"/>
              </a:rPr>
              <a:t>连锁授权</a:t>
            </a:r>
          </a:p>
          <a:p>
            <a:pPr indent="-194310" lvl="1" marL="505205">
              <a:lnSpc>
                <a:spcPct val="80000"/>
              </a:lnSpc>
              <a:spcBef>
                <a:spcPts val="400"/>
              </a:spcBef>
              <a:defRPr sz="1904"/>
            </a:pPr>
            <a:r>
              <a:rPr>
                <a:latin typeface="宋体"/>
                <a:ea typeface="宋体"/>
                <a:cs typeface="宋体"/>
                <a:sym typeface="宋体"/>
              </a:rPr>
              <a:t>专利授权</a:t>
            </a:r>
          </a:p>
        </p:txBody>
      </p:sp>
    </p:spTree>
  </p:cSld>
  <p:clrMapOvr>
    <a:masterClrMapping/>
  </p:clrMapOvr>
  <p:transition spd="med" advClick="1"/>
</p:sld>
</file>

<file path=ppt/slides/slide95.xml><?xml version="1.0" encoding="utf-8"?>
<p:sld xmlns:a="http://schemas.openxmlformats.org/drawingml/2006/main" xmlns:r="http://schemas.openxmlformats.org/officeDocument/2006/relationships" xmlns:p="http://schemas.openxmlformats.org/presentationml/2006/main" showMasterSp="1" showMasterPhAnim="1">
  <p:cSld>
    <p:spTree>
      <p:nvGrpSpPr>
        <p:cNvPr id="317" name=""/>
        <p:cNvGrpSpPr/>
        <p:nvPr/>
      </p:nvGrpSpPr>
      <p:grpSpPr>
        <a:xfrm>
          <a:off x="0" y="0"/>
          <a:ext cx="0" cy="0"/>
          <a:chOff x="0" y="0"/>
          <a:chExt cx="0" cy="0"/>
        </a:xfrm>
      </p:grpSpPr>
      <p:sp>
        <p:nvSpPr>
          <p:cNvPr id="1048948"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品牌授权的步骤</a:t>
            </a:r>
          </a:p>
        </p:txBody>
      </p:sp>
      <p:sp>
        <p:nvSpPr>
          <p:cNvPr id="1048949" name="Rectangle 3"/>
          <p:cNvSpPr/>
          <p:nvPr>
            <p:ph type="body" idx="1"/>
          </p:nvPr>
        </p:nvSpPr>
        <p:spPr>
          <a:xfrm>
            <a:off x="457200" y="1600200"/>
            <a:ext cx="8229600" cy="4525963"/>
          </a:xfrm>
          <a:prstGeom prst="rect"/>
        </p:spPr>
        <p:txBody>
          <a:bodyPr/>
          <a:p>
            <a:pPr indent="-329184" marL="329184">
              <a:lnSpc>
                <a:spcPct val="90000"/>
              </a:lnSpc>
              <a:spcBef>
                <a:spcPts val="400"/>
              </a:spcBef>
              <a:defRPr sz="1919"/>
            </a:pPr>
            <a:r>
              <a:rPr>
                <a:latin typeface="宋体"/>
                <a:ea typeface="宋体"/>
                <a:cs typeface="宋体"/>
                <a:sym typeface="宋体"/>
              </a:rPr>
              <a:t>第一步：创造品牌形象</a:t>
            </a:r>
          </a:p>
          <a:p>
            <a:pPr indent="-274320" lvl="1" marL="713231">
              <a:lnSpc>
                <a:spcPct val="90000"/>
              </a:lnSpc>
              <a:spcBef>
                <a:spcPts val="400"/>
              </a:spcBef>
              <a:defRPr sz="1727"/>
            </a:pPr>
            <a:r>
              <a:rPr>
                <a:latin typeface="宋体"/>
                <a:ea typeface="宋体"/>
                <a:cs typeface="宋体"/>
                <a:sym typeface="宋体"/>
              </a:rPr>
              <a:t>根据广为流传的传统故事结合现代流行元素开发 </a:t>
            </a:r>
          </a:p>
          <a:p>
            <a:pPr indent="-274320" lvl="1" marL="713231">
              <a:lnSpc>
                <a:spcPct val="90000"/>
              </a:lnSpc>
              <a:spcBef>
                <a:spcPts val="400"/>
              </a:spcBef>
              <a:defRPr sz="1727"/>
            </a:pPr>
            <a:r>
              <a:rPr>
                <a:latin typeface="宋体"/>
                <a:ea typeface="宋体"/>
                <a:cs typeface="宋体"/>
                <a:sym typeface="宋体"/>
              </a:rPr>
              <a:t>新创品牌形象 </a:t>
            </a:r>
          </a:p>
          <a:p>
            <a:pPr indent="-329184" marL="329184">
              <a:lnSpc>
                <a:spcPct val="90000"/>
              </a:lnSpc>
              <a:spcBef>
                <a:spcPts val="400"/>
              </a:spcBef>
              <a:defRPr sz="1919"/>
            </a:pPr>
            <a:r>
              <a:rPr>
                <a:latin typeface="宋体"/>
                <a:ea typeface="宋体"/>
                <a:cs typeface="宋体"/>
                <a:sym typeface="宋体"/>
              </a:rPr>
              <a:t>第二步：品牌形象推广</a:t>
            </a:r>
          </a:p>
          <a:p>
            <a:pPr indent="-329184" marL="329184">
              <a:lnSpc>
                <a:spcPct val="90000"/>
              </a:lnSpc>
              <a:spcBef>
                <a:spcPts val="400"/>
              </a:spcBef>
              <a:defRPr sz="1919"/>
            </a:pPr>
            <a:r>
              <a:rPr>
                <a:latin typeface="宋体"/>
                <a:ea typeface="宋体"/>
                <a:cs typeface="宋体"/>
                <a:sym typeface="宋体"/>
              </a:rPr>
              <a:t>第三步：通过品牌授权进行周边商品的延伸开发</a:t>
            </a:r>
          </a:p>
          <a:p>
            <a:pPr indent="-274320" lvl="1" marL="713231">
              <a:lnSpc>
                <a:spcPct val="90000"/>
              </a:lnSpc>
              <a:spcBef>
                <a:spcPts val="400"/>
              </a:spcBef>
              <a:defRPr sz="1727"/>
            </a:pPr>
            <a:r>
              <a:rPr>
                <a:latin typeface="宋体"/>
                <a:ea typeface="宋体"/>
                <a:cs typeface="宋体"/>
                <a:sym typeface="宋体"/>
              </a:rPr>
              <a:t>授权产品在产品类别上应与原品牌产品之间有较高特征相似性 </a:t>
            </a:r>
          </a:p>
          <a:p>
            <a:pPr indent="-274320" lvl="1" marL="713231">
              <a:lnSpc>
                <a:spcPct val="90000"/>
              </a:lnSpc>
              <a:spcBef>
                <a:spcPts val="400"/>
              </a:spcBef>
              <a:defRPr sz="1727"/>
            </a:pPr>
            <a:r>
              <a:rPr>
                <a:latin typeface="宋体"/>
                <a:ea typeface="宋体"/>
                <a:cs typeface="宋体"/>
                <a:sym typeface="宋体"/>
              </a:rPr>
              <a:t>授权产品的品类特征必须与原品牌在品牌核心价值上保持一致性 </a:t>
            </a:r>
          </a:p>
          <a:p>
            <a:pPr indent="-274320" lvl="1" marL="713231">
              <a:lnSpc>
                <a:spcPct val="90000"/>
              </a:lnSpc>
              <a:spcBef>
                <a:spcPts val="400"/>
              </a:spcBef>
              <a:defRPr sz="1727"/>
            </a:pPr>
            <a:r>
              <a:rPr>
                <a:latin typeface="宋体"/>
                <a:ea typeface="宋体"/>
                <a:cs typeface="宋体"/>
                <a:sym typeface="宋体"/>
              </a:rPr>
              <a:t>授权产品的品类不可交叉重复，每一品类只授权给一家企业使用 </a:t>
            </a:r>
          </a:p>
          <a:p>
            <a:pPr indent="-329184" marL="329184">
              <a:lnSpc>
                <a:spcPct val="90000"/>
              </a:lnSpc>
              <a:spcBef>
                <a:spcPts val="400"/>
              </a:spcBef>
              <a:defRPr sz="1919"/>
            </a:pPr>
            <a:r>
              <a:rPr>
                <a:latin typeface="宋体"/>
                <a:ea typeface="宋体"/>
                <a:cs typeface="宋体"/>
                <a:sym typeface="宋体"/>
              </a:rPr>
              <a:t>第四步：维护品牌知名度、不断开发授权商品，延伸品牌寿命 </a:t>
            </a:r>
          </a:p>
          <a:p>
            <a:pPr indent="-274320" lvl="1" marL="713231">
              <a:lnSpc>
                <a:spcPct val="90000"/>
              </a:lnSpc>
              <a:spcBef>
                <a:spcPts val="400"/>
              </a:spcBef>
              <a:defRPr sz="1727"/>
            </a:pPr>
            <a:r>
              <a:rPr>
                <a:latin typeface="宋体"/>
                <a:ea typeface="宋体"/>
                <a:cs typeface="宋体"/>
                <a:sym typeface="宋体"/>
              </a:rPr>
              <a:t>不断更新品牌形象 </a:t>
            </a:r>
          </a:p>
          <a:p>
            <a:pPr indent="-274320" lvl="1" marL="713231">
              <a:lnSpc>
                <a:spcPct val="90000"/>
              </a:lnSpc>
              <a:spcBef>
                <a:spcPts val="400"/>
              </a:spcBef>
              <a:defRPr sz="1727"/>
            </a:pPr>
            <a:r>
              <a:rPr>
                <a:latin typeface="宋体"/>
                <a:ea typeface="宋体"/>
                <a:cs typeface="宋体"/>
                <a:sym typeface="宋体"/>
              </a:rPr>
              <a:t>不断出现在媒体上 </a:t>
            </a:r>
          </a:p>
          <a:p>
            <a:pPr indent="-274320" lvl="1" marL="713231">
              <a:lnSpc>
                <a:spcPct val="90000"/>
              </a:lnSpc>
              <a:spcBef>
                <a:spcPts val="400"/>
              </a:spcBef>
              <a:defRPr sz="1727"/>
            </a:pPr>
            <a:r>
              <a:rPr>
                <a:latin typeface="宋体"/>
                <a:ea typeface="宋体"/>
                <a:cs typeface="宋体"/>
                <a:sym typeface="宋体"/>
              </a:rPr>
              <a:t>不断出现在现实当中 </a:t>
            </a:r>
          </a:p>
          <a:p>
            <a:pPr indent="-274320" lvl="1" marL="713231">
              <a:lnSpc>
                <a:spcPct val="90000"/>
              </a:lnSpc>
              <a:spcBef>
                <a:spcPts val="400"/>
              </a:spcBef>
              <a:defRPr sz="1727"/>
            </a:pPr>
            <a:r>
              <a:rPr>
                <a:latin typeface="宋体"/>
                <a:ea typeface="宋体"/>
                <a:cs typeface="宋体"/>
                <a:sym typeface="宋体"/>
              </a:rPr>
              <a:t>不断开发新的授权产品 </a:t>
            </a:r>
          </a:p>
        </p:txBody>
      </p:sp>
    </p:spTree>
  </p:cSld>
  <p:clrMapOvr>
    <a:masterClrMapping/>
  </p:clrMapOvr>
  <p:transition spd="med" advClick="1"/>
</p:sld>
</file>

<file path=ppt/slides/slide96.xml><?xml version="1.0" encoding="utf-8"?>
<p:sld xmlns:a="http://schemas.openxmlformats.org/drawingml/2006/main" xmlns:r="http://schemas.openxmlformats.org/officeDocument/2006/relationships" xmlns:p="http://schemas.openxmlformats.org/presentationml/2006/main" showMasterSp="1" showMasterPhAnim="1">
  <p:cSld>
    <p:spTree>
      <p:nvGrpSpPr>
        <p:cNvPr id="318" name=""/>
        <p:cNvGrpSpPr/>
        <p:nvPr/>
      </p:nvGrpSpPr>
      <p:grpSpPr>
        <a:xfrm>
          <a:off x="0" y="0"/>
          <a:ext cx="0" cy="0"/>
          <a:chOff x="0" y="0"/>
          <a:chExt cx="0" cy="0"/>
        </a:xfrm>
      </p:grpSpPr>
      <p:sp>
        <p:nvSpPr>
          <p:cNvPr id="1048950" name="Rectangle 2"/>
          <p:cNvSpPr/>
          <p:nvPr>
            <p:ph type="title"/>
          </p:nvPr>
        </p:nvSpPr>
        <p:spPr>
          <a:prstGeom prst="rect"/>
        </p:spPr>
        <p:txBody>
          <a:bodyPr/>
          <a:p>
            <a:r>
              <a:t>3</a:t>
            </a:r>
            <a:r>
              <a:rPr>
                <a:latin typeface="宋体"/>
                <a:ea typeface="宋体"/>
                <a:cs typeface="宋体"/>
                <a:sym typeface="宋体"/>
              </a:rPr>
              <a:t>、品牌组合战略的定义</a:t>
            </a:r>
          </a:p>
        </p:txBody>
      </p:sp>
      <p:sp>
        <p:nvSpPr>
          <p:cNvPr id="1048951" name="Rectangle 3"/>
          <p:cNvSpPr/>
          <p:nvPr>
            <p:ph type="body" idx="1"/>
          </p:nvPr>
        </p:nvSpPr>
        <p:spPr>
          <a:xfrm>
            <a:off x="457200" y="1600200"/>
            <a:ext cx="8229600" cy="4525963"/>
          </a:xfrm>
          <a:prstGeom prst="rect"/>
        </p:spPr>
        <p:txBody>
          <a:bodyPr/>
          <a:p>
            <a:pPr indent="-339470" marL="339470">
              <a:defRPr sz="3168"/>
            </a:pPr>
            <a:r>
              <a:rPr>
                <a:latin typeface="宋体"/>
                <a:ea typeface="宋体"/>
                <a:cs typeface="宋体"/>
                <a:sym typeface="宋体"/>
              </a:rPr>
              <a:t>品牌组合</a:t>
            </a:r>
            <a:endParaRPr>
              <a:latin typeface="宋体"/>
              <a:ea typeface="宋体"/>
              <a:cs typeface="宋体"/>
              <a:sym typeface="宋体"/>
            </a:endParaRPr>
          </a:p>
          <a:p>
            <a:pPr indent="-282892" lvl="1" marL="735520">
              <a:spcBef>
                <a:spcPts val="600"/>
              </a:spcBef>
              <a:defRPr sz="2772"/>
            </a:pPr>
            <a:r>
              <a:rPr>
                <a:latin typeface="宋体"/>
                <a:ea typeface="宋体"/>
                <a:cs typeface="宋体"/>
                <a:sym typeface="宋体"/>
              </a:rPr>
              <a:t>按照凯文</a:t>
            </a:r>
            <a:r>
              <a:t>·</a:t>
            </a:r>
            <a:r>
              <a:rPr>
                <a:latin typeface="宋体"/>
                <a:ea typeface="宋体"/>
                <a:cs typeface="宋体"/>
                <a:sym typeface="宋体"/>
              </a:rPr>
              <a:t>凯勒教授的观点，品牌组合（</a:t>
            </a:r>
            <a:r>
              <a:t>Brand Portfolio</a:t>
            </a:r>
            <a:r>
              <a:rPr>
                <a:latin typeface="宋体"/>
                <a:ea typeface="宋体"/>
                <a:cs typeface="宋体"/>
                <a:sym typeface="宋体"/>
              </a:rPr>
              <a:t>）是指公司出售的各个特定产品大类下面所包含的所有品牌的组合。 </a:t>
            </a:r>
          </a:p>
          <a:p>
            <a:pPr indent="-339470" marL="339470">
              <a:defRPr sz="3168"/>
            </a:pPr>
            <a:r>
              <a:rPr>
                <a:latin typeface="宋体"/>
                <a:ea typeface="宋体"/>
                <a:cs typeface="宋体"/>
                <a:sym typeface="宋体"/>
              </a:rPr>
              <a:t>品牌组合战略</a:t>
            </a:r>
            <a:endParaRPr>
              <a:latin typeface="宋体"/>
              <a:ea typeface="宋体"/>
              <a:cs typeface="宋体"/>
              <a:sym typeface="宋体"/>
            </a:endParaRPr>
          </a:p>
          <a:p>
            <a:pPr indent="-282892" lvl="1" marL="735520">
              <a:spcBef>
                <a:spcPts val="600"/>
              </a:spcBef>
              <a:defRPr sz="2772"/>
            </a:pPr>
            <a:r>
              <a:rPr>
                <a:latin typeface="宋体"/>
                <a:ea typeface="宋体"/>
                <a:cs typeface="宋体"/>
                <a:sym typeface="宋体"/>
              </a:rPr>
              <a:t>品牌组合战略详细说明了品牌组合的</a:t>
            </a:r>
            <a:r>
              <a:rPr>
                <a:solidFill>
                  <a:srgbClr val="FF0000"/>
                </a:solidFill>
                <a:latin typeface="宋体"/>
                <a:ea typeface="宋体"/>
                <a:cs typeface="宋体"/>
                <a:sym typeface="宋体"/>
              </a:rPr>
              <a:t>结构</a:t>
            </a:r>
            <a:r>
              <a:rPr>
                <a:latin typeface="宋体"/>
                <a:ea typeface="宋体"/>
                <a:cs typeface="宋体"/>
                <a:sym typeface="宋体"/>
              </a:rPr>
              <a:t>，以及各品牌的</a:t>
            </a:r>
            <a:r>
              <a:rPr>
                <a:solidFill>
                  <a:srgbClr val="FF0000"/>
                </a:solidFill>
                <a:latin typeface="宋体"/>
                <a:ea typeface="宋体"/>
                <a:cs typeface="宋体"/>
                <a:sym typeface="宋体"/>
              </a:rPr>
              <a:t>范围、职能和相互关系</a:t>
            </a:r>
            <a:r>
              <a:rPr>
                <a:latin typeface="宋体"/>
                <a:ea typeface="宋体"/>
                <a:cs typeface="宋体"/>
                <a:sym typeface="宋体"/>
              </a:rPr>
              <a:t>，处理多品牌组合以及某一产品品牌层级的关系。</a:t>
            </a:r>
          </a:p>
        </p:txBody>
      </p:sp>
    </p:spTree>
  </p:cSld>
  <p:clrMapOvr>
    <a:masterClrMapping/>
  </p:clrMapOvr>
  <p:transition spd="med" advClick="1"/>
</p:sld>
</file>

<file path=ppt/slides/slide97.xml><?xml version="1.0" encoding="utf-8"?>
<p:sld xmlns:a="http://schemas.openxmlformats.org/drawingml/2006/main" xmlns:r="http://schemas.openxmlformats.org/officeDocument/2006/relationships" xmlns:p="http://schemas.openxmlformats.org/presentationml/2006/main" showMasterSp="1" showMasterPhAnim="1">
  <p:cSld>
    <p:spTree>
      <p:nvGrpSpPr>
        <p:cNvPr id="319" name=""/>
        <p:cNvGrpSpPr/>
        <p:nvPr/>
      </p:nvGrpSpPr>
      <p:grpSpPr>
        <a:xfrm>
          <a:off x="0" y="0"/>
          <a:ext cx="0" cy="0"/>
          <a:chOff x="0" y="0"/>
          <a:chExt cx="0" cy="0"/>
        </a:xfrm>
      </p:grpSpPr>
      <p:sp>
        <p:nvSpPr>
          <p:cNvPr id="104895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品牌组合的战略框架</a:t>
            </a:r>
          </a:p>
        </p:txBody>
      </p:sp>
      <p:grpSp>
        <p:nvGrpSpPr>
          <p:cNvPr id="320" name="Group 3"/>
          <p:cNvGrpSpPr/>
          <p:nvPr/>
        </p:nvGrpSpPr>
        <p:grpSpPr>
          <a:xfrm>
            <a:off x="1763328" y="1557336"/>
            <a:ext cx="5639360" cy="4535491"/>
            <a:chOff x="-1" y="-2"/>
            <a:chExt cx="5639358" cy="4535490"/>
          </a:xfrm>
        </p:grpSpPr>
        <p:sp>
          <p:nvSpPr>
            <p:cNvPr id="1048953" name="Line 5"/>
            <p:cNvSpPr/>
            <p:nvPr/>
          </p:nvSpPr>
          <p:spPr>
            <a:xfrm flipV="1">
              <a:off x="3448268" y="638457"/>
              <a:ext cx="646551" cy="362839"/>
            </a:xfrm>
            <a:prstGeom prst="line"/>
            <a:noFill/>
            <a:ln w="15875" cap="flat">
              <a:solidFill>
                <a:srgbClr val="000000"/>
              </a:solidFill>
              <a:prstDash val="solid"/>
              <a:miter lim="800000"/>
            </a:ln>
            <a:effectLst/>
          </p:spPr>
          <p:txBody>
            <a:bodyPr anchor="t" bIns="45719" lIns="45719" numCol="1" rIns="45719" tIns="45719" wrap="square">
              <a:noAutofit/>
            </a:bodyPr>
            <a:p/>
          </p:txBody>
        </p:sp>
        <p:sp>
          <p:nvSpPr>
            <p:cNvPr id="1048954" name="Line 6"/>
            <p:cNvSpPr/>
            <p:nvPr/>
          </p:nvSpPr>
          <p:spPr>
            <a:xfrm>
              <a:off x="2945396" y="544258"/>
              <a:ext cx="1198" cy="544259"/>
            </a:xfrm>
            <a:prstGeom prst="line"/>
            <a:noFill/>
            <a:ln w="15875" cap="flat">
              <a:solidFill>
                <a:srgbClr val="000000"/>
              </a:solidFill>
              <a:prstDash val="solid"/>
              <a:miter lim="800000"/>
            </a:ln>
            <a:effectLst/>
          </p:spPr>
          <p:txBody>
            <a:bodyPr anchor="t" bIns="45719" lIns="45719" numCol="1" rIns="45719" tIns="45719" wrap="square">
              <a:noAutofit/>
            </a:bodyPr>
            <a:p/>
          </p:txBody>
        </p:sp>
        <p:sp>
          <p:nvSpPr>
            <p:cNvPr id="1048955" name="Line 7"/>
            <p:cNvSpPr/>
            <p:nvPr/>
          </p:nvSpPr>
          <p:spPr>
            <a:xfrm>
              <a:off x="2963356" y="1849083"/>
              <a:ext cx="1198" cy="362839"/>
            </a:xfrm>
            <a:prstGeom prst="line"/>
            <a:noFill/>
            <a:ln w="15875" cap="flat">
              <a:solidFill>
                <a:srgbClr val="000000"/>
              </a:solidFill>
              <a:prstDash val="solid"/>
              <a:miter lim="800000"/>
            </a:ln>
            <a:effectLst/>
          </p:spPr>
          <p:txBody>
            <a:bodyPr anchor="t" bIns="45719" lIns="45719" numCol="1" rIns="45719" tIns="45719" wrap="square">
              <a:noAutofit/>
            </a:bodyPr>
            <a:p/>
          </p:txBody>
        </p:sp>
        <p:sp>
          <p:nvSpPr>
            <p:cNvPr id="1048956" name="Line 8"/>
            <p:cNvSpPr/>
            <p:nvPr/>
          </p:nvSpPr>
          <p:spPr>
            <a:xfrm flipH="1">
              <a:off x="1634335" y="1814194"/>
              <a:ext cx="736350" cy="216308"/>
            </a:xfrm>
            <a:prstGeom prst="line"/>
            <a:noFill/>
            <a:ln w="15875" cap="flat">
              <a:solidFill>
                <a:srgbClr val="000000"/>
              </a:solidFill>
              <a:prstDash val="solid"/>
              <a:miter lim="800000"/>
            </a:ln>
            <a:effectLst/>
          </p:spPr>
          <p:txBody>
            <a:bodyPr anchor="t" bIns="45719" lIns="45719" numCol="1" rIns="45719" tIns="45719" wrap="square">
              <a:noAutofit/>
            </a:bodyPr>
            <a:p/>
          </p:txBody>
        </p:sp>
        <p:sp>
          <p:nvSpPr>
            <p:cNvPr id="1048957" name="Line 9"/>
            <p:cNvSpPr/>
            <p:nvPr/>
          </p:nvSpPr>
          <p:spPr>
            <a:xfrm>
              <a:off x="3448268" y="1814194"/>
              <a:ext cx="808189" cy="181420"/>
            </a:xfrm>
            <a:prstGeom prst="line"/>
            <a:noFill/>
            <a:ln w="15875" cap="flat">
              <a:solidFill>
                <a:srgbClr val="000000"/>
              </a:solidFill>
              <a:prstDash val="solid"/>
              <a:miter lim="800000"/>
            </a:ln>
            <a:effectLst/>
          </p:spPr>
          <p:txBody>
            <a:bodyPr anchor="t" bIns="45719" lIns="45719" numCol="1" rIns="45719" tIns="45719" wrap="square">
              <a:noAutofit/>
            </a:bodyPr>
            <a:p/>
          </p:txBody>
        </p:sp>
        <p:grpSp>
          <p:nvGrpSpPr>
            <p:cNvPr id="321" name="Rectangle 10"/>
            <p:cNvGrpSpPr/>
            <p:nvPr/>
          </p:nvGrpSpPr>
          <p:grpSpPr>
            <a:xfrm>
              <a:off x="2155167" y="-2"/>
              <a:ext cx="1508620" cy="544262"/>
              <a:chOff x="-1" y="-1"/>
              <a:chExt cx="1508619" cy="544260"/>
            </a:xfrm>
          </p:grpSpPr>
          <p:sp>
            <p:nvSpPr>
              <p:cNvPr id="1048958" name="矩形"/>
              <p:cNvSpPr/>
              <p:nvPr/>
            </p:nvSpPr>
            <p:spPr>
              <a:xfrm>
                <a:off x="-1" y="-1"/>
                <a:ext cx="1508619" cy="544260"/>
              </a:xfrm>
              <a:prstGeom prst="rect"/>
              <a:solidFill>
                <a:srgbClr val="FFFF99"/>
              </a:solidFill>
              <a:ln w="19050" cap="flat">
                <a:solidFill>
                  <a:srgbClr val="000000"/>
                </a:solidFill>
                <a:prstDash val="solid"/>
                <a:miter lim="800000"/>
              </a:ln>
              <a:effectLst/>
            </p:spPr>
            <p:txBody>
              <a:bodyPr anchor="t" bIns="45719" lIns="45719" numCol="1" rIns="45719" tIns="45719" wrap="square">
                <a:noAutofit/>
              </a:bodyPr>
              <a:p>
                <a:pPr algn="ctr">
                  <a:defRPr sz="4400">
                    <a:latin typeface="Arial"/>
                    <a:ea typeface="Arial"/>
                    <a:cs typeface="Arial"/>
                    <a:sym typeface="Arial"/>
                  </a:defRPr>
                </a:pPr>
              </a:p>
            </p:txBody>
          </p:sp>
          <p:sp>
            <p:nvSpPr>
              <p:cNvPr id="1048959" name="品牌组合"/>
              <p:cNvSpPr/>
              <p:nvPr/>
            </p:nvSpPr>
            <p:spPr>
              <a:xfrm>
                <a:off x="-1" y="-1"/>
                <a:ext cx="1508619" cy="447037"/>
              </a:xfrm>
              <a:prstGeom prst="rect"/>
              <a:noFill/>
              <a:ln w="12700" cap="flat">
                <a:noFill/>
                <a:miter lim="400000"/>
              </a:ln>
              <a:effectLst/>
            </p:spPr>
            <p:txBody>
              <a:bodyPr anchor="t" bIns="45719" lIns="45719" numCol="1" rIns="45719" tIns="45719" wrap="square">
                <a:spAutoFit/>
              </a:bodyPr>
              <a:lstStyle>
                <a:lvl1pPr algn="ctr">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品牌组合</a:t>
                </a:r>
              </a:p>
            </p:txBody>
          </p:sp>
        </p:grpSp>
        <p:grpSp>
          <p:nvGrpSpPr>
            <p:cNvPr id="322" name="Rectangle 11"/>
            <p:cNvGrpSpPr/>
            <p:nvPr/>
          </p:nvGrpSpPr>
          <p:grpSpPr>
            <a:xfrm>
              <a:off x="1239221" y="3265549"/>
              <a:ext cx="3448271" cy="1269939"/>
              <a:chOff x="0" y="-1"/>
              <a:chExt cx="3448269" cy="1269938"/>
            </a:xfrm>
          </p:grpSpPr>
          <p:sp>
            <p:nvSpPr>
              <p:cNvPr id="1048960" name="矩形"/>
              <p:cNvSpPr/>
              <p:nvPr/>
            </p:nvSpPr>
            <p:spPr>
              <a:xfrm>
                <a:off x="0" y="-1"/>
                <a:ext cx="3448269" cy="1269938"/>
              </a:xfrm>
              <a:prstGeom prst="rect"/>
              <a:solidFill>
                <a:schemeClr val="accent1"/>
              </a:solidFill>
              <a:ln w="19050" cap="flat">
                <a:solidFill>
                  <a:srgbClr val="000000"/>
                </a:solidFill>
                <a:prstDash val="solid"/>
                <a:miter lim="800000"/>
              </a:ln>
              <a:effectLst/>
            </p:spPr>
            <p:txBody>
              <a:bodyPr anchor="t" bIns="45719" lIns="45719" numCol="1" rIns="45719" tIns="45719" wrap="square">
                <a:noAutofit/>
              </a:bodyPr>
              <a:p>
                <a:pPr algn="ctr">
                  <a:defRPr sz="4000">
                    <a:latin typeface="Arial"/>
                    <a:ea typeface="Arial"/>
                    <a:cs typeface="Arial"/>
                    <a:sym typeface="Arial"/>
                  </a:defRPr>
                </a:pPr>
              </a:p>
            </p:txBody>
          </p:sp>
          <p:sp>
            <p:nvSpPr>
              <p:cNvPr id="1048961" name="组合目标…"/>
              <p:cNvSpPr/>
              <p:nvPr/>
            </p:nvSpPr>
            <p:spPr>
              <a:xfrm>
                <a:off x="0" y="-1"/>
                <a:ext cx="3448269" cy="1005838"/>
              </a:xfrm>
              <a:prstGeom prst="rect"/>
              <a:noFill/>
              <a:ln w="12700" cap="flat">
                <a:noFill/>
                <a:miter lim="400000"/>
              </a:ln>
              <a:effectLst/>
            </p:spPr>
            <p:txBody>
              <a:bodyPr anchor="t" bIns="45719" lIns="45719" numCol="1" rIns="45719" tIns="45719" wrap="square">
                <a:spAutoFit/>
              </a:bodyPr>
              <a:p>
                <a:pPr algn="just">
                  <a:defRPr b="1" sz="2000">
                    <a:latin typeface="Times New Roman"/>
                    <a:ea typeface="Times New Roman"/>
                    <a:cs typeface="Times New Roman"/>
                    <a:sym typeface="Times New Roman"/>
                  </a:defRPr>
                </a:pPr>
                <a:r>
                  <a:rPr b="0">
                    <a:latin typeface="宋体"/>
                    <a:ea typeface="宋体"/>
                    <a:cs typeface="宋体"/>
                    <a:sym typeface="宋体"/>
                  </a:rPr>
                  <a:t>组合目标</a:t>
                </a:r>
              </a:p>
              <a:p>
                <a:pPr algn="ctr">
                  <a:defRPr sz="2000">
                    <a:latin typeface="Times New Roman"/>
                    <a:ea typeface="Times New Roman"/>
                    <a:cs typeface="Times New Roman"/>
                    <a:sym typeface="Times New Roman"/>
                  </a:defRPr>
                </a:pPr>
                <a:r>
                  <a:rPr>
                    <a:latin typeface="宋体"/>
                    <a:ea typeface="宋体"/>
                    <a:cs typeface="宋体"/>
                    <a:sym typeface="宋体"/>
                  </a:rPr>
                  <a:t>协同作用  杠杆作用</a:t>
                </a:r>
              </a:p>
              <a:p>
                <a:pPr algn="ctr">
                  <a:defRPr sz="2000">
                    <a:latin typeface="Times New Roman"/>
                    <a:ea typeface="Times New Roman"/>
                    <a:cs typeface="Times New Roman"/>
                    <a:sym typeface="Times New Roman"/>
                  </a:defRPr>
                </a:pPr>
                <a:r>
                  <a:rPr>
                    <a:latin typeface="宋体"/>
                    <a:ea typeface="宋体"/>
                    <a:cs typeface="宋体"/>
                    <a:sym typeface="宋体"/>
                  </a:rPr>
                  <a:t>相关性  强势品牌  清晰度</a:t>
                </a:r>
              </a:p>
            </p:txBody>
          </p:sp>
        </p:grpSp>
        <p:grpSp>
          <p:nvGrpSpPr>
            <p:cNvPr id="323" name="Rectangle 12"/>
            <p:cNvGrpSpPr/>
            <p:nvPr/>
          </p:nvGrpSpPr>
          <p:grpSpPr>
            <a:xfrm>
              <a:off x="2352725" y="966407"/>
              <a:ext cx="1149425" cy="907099"/>
              <a:chOff x="0" y="0"/>
              <a:chExt cx="1149423" cy="907098"/>
            </a:xfrm>
          </p:grpSpPr>
          <p:sp>
            <p:nvSpPr>
              <p:cNvPr id="1048962" name="矩形"/>
              <p:cNvSpPr/>
              <p:nvPr/>
            </p:nvSpPr>
            <p:spPr>
              <a:xfrm>
                <a:off x="0" y="0"/>
                <a:ext cx="1149423" cy="907098"/>
              </a:xfrm>
              <a:prstGeom prst="rect"/>
              <a:solidFill>
                <a:srgbClr val="FF99FF"/>
              </a:solidFill>
              <a:ln w="19050" cap="flat">
                <a:solidFill>
                  <a:srgbClr val="000000"/>
                </a:solidFill>
                <a:prstDash val="solid"/>
                <a:miter lim="800000"/>
              </a:ln>
              <a:effectLst/>
            </p:spPr>
            <p:txBody>
              <a:bodyPr anchor="t" bIns="45719" lIns="45719" numCol="1" rIns="45719" tIns="45719" wrap="square">
                <a:noAutofit/>
              </a:bodyPr>
              <a:p>
                <a:pPr>
                  <a:defRPr sz="4400">
                    <a:latin typeface="Arial"/>
                    <a:ea typeface="Arial"/>
                    <a:cs typeface="Arial"/>
                    <a:sym typeface="Arial"/>
                  </a:defRPr>
                </a:pPr>
              </a:p>
            </p:txBody>
          </p:sp>
          <p:sp>
            <p:nvSpPr>
              <p:cNvPr id="1048963" name="品牌组…"/>
              <p:cNvSpPr/>
              <p:nvPr/>
            </p:nvSpPr>
            <p:spPr>
              <a:xfrm>
                <a:off x="0" y="0"/>
                <a:ext cx="1149423" cy="802637"/>
              </a:xfrm>
              <a:prstGeom prst="rect"/>
              <a:noFill/>
              <a:ln w="12700" cap="flat">
                <a:noFill/>
                <a:miter lim="400000"/>
              </a:ln>
              <a:effectLst/>
            </p:spPr>
            <p:txBody>
              <a:bodyPr anchor="t" bIns="45719" lIns="45719" numCol="1" rIns="45719" tIns="45719" wrap="square">
                <a:spAutoFit/>
              </a:bodyPr>
              <a:p>
                <a:pPr>
                  <a:defRPr b="1" sz="2400">
                    <a:latin typeface="Times New Roman"/>
                    <a:ea typeface="Times New Roman"/>
                    <a:cs typeface="Times New Roman"/>
                    <a:sym typeface="Times New Roman"/>
                  </a:defRPr>
                </a:pPr>
                <a:r>
                  <a:rPr b="0">
                    <a:latin typeface="宋体"/>
                    <a:ea typeface="宋体"/>
                    <a:cs typeface="宋体"/>
                    <a:sym typeface="宋体"/>
                  </a:rPr>
                  <a:t>品牌组</a:t>
                </a:r>
              </a:p>
              <a:p>
                <a:pPr>
                  <a:defRPr b="1" sz="2400">
                    <a:latin typeface="Times New Roman"/>
                    <a:ea typeface="Times New Roman"/>
                    <a:cs typeface="Times New Roman"/>
                    <a:sym typeface="Times New Roman"/>
                  </a:defRPr>
                </a:pPr>
                <a:r>
                  <a:rPr b="0">
                    <a:latin typeface="宋体"/>
                    <a:ea typeface="宋体"/>
                    <a:cs typeface="宋体"/>
                    <a:sym typeface="宋体"/>
                  </a:rPr>
                  <a:t>合战略</a:t>
                </a:r>
              </a:p>
            </p:txBody>
          </p:sp>
        </p:grpSp>
        <p:grpSp>
          <p:nvGrpSpPr>
            <p:cNvPr id="324" name="Rectangle 13"/>
            <p:cNvGrpSpPr/>
            <p:nvPr/>
          </p:nvGrpSpPr>
          <p:grpSpPr>
            <a:xfrm>
              <a:off x="4112779" y="334928"/>
              <a:ext cx="1508619" cy="907099"/>
              <a:chOff x="0" y="0"/>
              <a:chExt cx="1508618" cy="907098"/>
            </a:xfrm>
          </p:grpSpPr>
          <p:sp>
            <p:nvSpPr>
              <p:cNvPr id="1048964" name="矩形"/>
              <p:cNvSpPr/>
              <p:nvPr/>
            </p:nvSpPr>
            <p:spPr>
              <a:xfrm>
                <a:off x="0" y="0"/>
                <a:ext cx="1508618" cy="907098"/>
              </a:xfrm>
              <a:prstGeom prst="rect"/>
              <a:solidFill>
                <a:srgbClr val="FFFF99"/>
              </a:solidFill>
              <a:ln w="19050" cap="flat">
                <a:solidFill>
                  <a:srgbClr val="000000"/>
                </a:solidFill>
                <a:prstDash val="solid"/>
                <a:miter lim="800000"/>
              </a:ln>
              <a:effectLst/>
            </p:spPr>
            <p:txBody>
              <a:bodyPr anchor="t" bIns="45719" lIns="45719" numCol="1" rIns="45719" tIns="45719" wrap="square">
                <a:noAutofit/>
              </a:bodyPr>
              <a:p>
                <a:pPr algn="ctr">
                  <a:defRPr sz="4400">
                    <a:latin typeface="Arial"/>
                    <a:ea typeface="Arial"/>
                    <a:cs typeface="Arial"/>
                    <a:sym typeface="Arial"/>
                  </a:defRPr>
                </a:pPr>
              </a:p>
            </p:txBody>
          </p:sp>
          <p:sp>
            <p:nvSpPr>
              <p:cNvPr id="1048965" name="组合所扮演的角色"/>
              <p:cNvSpPr/>
              <p:nvPr/>
            </p:nvSpPr>
            <p:spPr>
              <a:xfrm>
                <a:off x="0" y="0"/>
                <a:ext cx="1508618" cy="802637"/>
              </a:xfrm>
              <a:prstGeom prst="rect"/>
              <a:noFill/>
              <a:ln w="12700" cap="flat">
                <a:noFill/>
                <a:miter lim="400000"/>
              </a:ln>
              <a:effectLst/>
            </p:spPr>
            <p:txBody>
              <a:bodyPr anchor="t" bIns="45719" lIns="45719" numCol="1" rIns="45719" tIns="45719" wrap="square">
                <a:spAutoFit/>
              </a:bodyPr>
              <a:lstStyle>
                <a:lvl1pPr algn="ctr">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组合所扮演的角色</a:t>
                </a:r>
              </a:p>
            </p:txBody>
          </p:sp>
        </p:grpSp>
        <p:grpSp>
          <p:nvGrpSpPr>
            <p:cNvPr id="325" name="Rectangle 14"/>
            <p:cNvGrpSpPr/>
            <p:nvPr/>
          </p:nvGrpSpPr>
          <p:grpSpPr>
            <a:xfrm>
              <a:off x="-1" y="369815"/>
              <a:ext cx="1724137" cy="907100"/>
              <a:chOff x="-1" y="-1"/>
              <a:chExt cx="1724136" cy="907099"/>
            </a:xfrm>
          </p:grpSpPr>
          <p:sp>
            <p:nvSpPr>
              <p:cNvPr id="1048966" name="矩形"/>
              <p:cNvSpPr/>
              <p:nvPr/>
            </p:nvSpPr>
            <p:spPr>
              <a:xfrm>
                <a:off x="-1" y="-1"/>
                <a:ext cx="1724136" cy="907099"/>
              </a:xfrm>
              <a:prstGeom prst="rect"/>
              <a:solidFill>
                <a:srgbClr val="FFFF99"/>
              </a:solidFill>
              <a:ln w="19050" cap="flat">
                <a:solidFill>
                  <a:srgbClr val="000000"/>
                </a:solidFill>
                <a:prstDash val="solid"/>
                <a:miter lim="800000"/>
              </a:ln>
              <a:effectLst/>
            </p:spPr>
            <p:txBody>
              <a:bodyPr anchor="t" bIns="45719" lIns="45719" numCol="1" rIns="45719" tIns="45719" wrap="square">
                <a:noAutofit/>
              </a:bodyPr>
              <a:p>
                <a:pPr algn="ctr">
                  <a:defRPr sz="4000">
                    <a:latin typeface="Arial"/>
                    <a:ea typeface="Arial"/>
                    <a:cs typeface="Arial"/>
                    <a:sym typeface="Arial"/>
                  </a:defRPr>
                </a:pPr>
              </a:p>
            </p:txBody>
          </p:sp>
          <p:sp>
            <p:nvSpPr>
              <p:cNvPr id="1048967" name="定义产品时扮演的角色"/>
              <p:cNvSpPr/>
              <p:nvPr/>
            </p:nvSpPr>
            <p:spPr>
              <a:xfrm>
                <a:off x="-1" y="-1"/>
                <a:ext cx="1724136" cy="701039"/>
              </a:xfrm>
              <a:prstGeom prst="rect"/>
              <a:noFill/>
              <a:ln w="12700" cap="flat">
                <a:noFill/>
                <a:miter lim="400000"/>
              </a:ln>
              <a:effectLst/>
            </p:spPr>
            <p:txBody>
              <a:bodyPr anchor="t" bIns="45719" lIns="45719" numCol="1" rIns="45719" tIns="45719" wrap="square">
                <a:spAutoFit/>
              </a:bodyPr>
              <a:lstStyle>
                <a:lvl1pPr algn="ctr">
                  <a:defRPr sz="20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定义产品时扮演的角色</a:t>
                </a:r>
              </a:p>
            </p:txBody>
          </p:sp>
        </p:grpSp>
        <p:grpSp>
          <p:nvGrpSpPr>
            <p:cNvPr id="326" name="Rectangle 15"/>
            <p:cNvGrpSpPr/>
            <p:nvPr/>
          </p:nvGrpSpPr>
          <p:grpSpPr>
            <a:xfrm>
              <a:off x="2191086" y="2246809"/>
              <a:ext cx="1508620" cy="544261"/>
              <a:chOff x="-1" y="-1"/>
              <a:chExt cx="1508619" cy="544260"/>
            </a:xfrm>
          </p:grpSpPr>
          <p:sp>
            <p:nvSpPr>
              <p:cNvPr id="1048968" name="矩形"/>
              <p:cNvSpPr/>
              <p:nvPr/>
            </p:nvSpPr>
            <p:spPr>
              <a:xfrm>
                <a:off x="-1" y="-1"/>
                <a:ext cx="1508619" cy="544260"/>
              </a:xfrm>
              <a:prstGeom prst="rect"/>
              <a:solidFill>
                <a:srgbClr val="FFFF99"/>
              </a:solidFill>
              <a:ln w="19050" cap="flat">
                <a:solidFill>
                  <a:srgbClr val="000000"/>
                </a:solidFill>
                <a:prstDash val="solid"/>
                <a:miter lim="800000"/>
              </a:ln>
              <a:effectLst/>
            </p:spPr>
            <p:txBody>
              <a:bodyPr anchor="t" bIns="45719" lIns="45719" numCol="1" rIns="45719" tIns="45719" wrap="square">
                <a:noAutofit/>
              </a:bodyPr>
              <a:p>
                <a:pPr algn="ctr">
                  <a:defRPr sz="4400">
                    <a:latin typeface="Arial"/>
                    <a:ea typeface="Arial"/>
                    <a:cs typeface="Arial"/>
                    <a:sym typeface="Arial"/>
                  </a:defRPr>
                </a:pPr>
              </a:p>
            </p:txBody>
          </p:sp>
          <p:sp>
            <p:nvSpPr>
              <p:cNvPr id="1048969" name="组合结构"/>
              <p:cNvSpPr/>
              <p:nvPr/>
            </p:nvSpPr>
            <p:spPr>
              <a:xfrm>
                <a:off x="-1" y="-1"/>
                <a:ext cx="1508619" cy="447039"/>
              </a:xfrm>
              <a:prstGeom prst="rect"/>
              <a:noFill/>
              <a:ln w="12700" cap="flat">
                <a:noFill/>
                <a:miter lim="400000"/>
              </a:ln>
              <a:effectLst/>
            </p:spPr>
            <p:txBody>
              <a:bodyPr anchor="t" bIns="45719" lIns="45719" numCol="1" rIns="45719" tIns="45719" wrap="square">
                <a:spAutoFit/>
              </a:bodyPr>
              <a:lstStyle>
                <a:lvl1pPr algn="ctr">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组合结构</a:t>
                </a:r>
              </a:p>
            </p:txBody>
          </p:sp>
        </p:grpSp>
        <p:grpSp>
          <p:nvGrpSpPr>
            <p:cNvPr id="327" name="Rectangle 16"/>
            <p:cNvGrpSpPr/>
            <p:nvPr/>
          </p:nvGrpSpPr>
          <p:grpSpPr>
            <a:xfrm>
              <a:off x="4130737" y="1779305"/>
              <a:ext cx="1508620" cy="544261"/>
              <a:chOff x="-1" y="-1"/>
              <a:chExt cx="1508619" cy="544260"/>
            </a:xfrm>
          </p:grpSpPr>
          <p:sp>
            <p:nvSpPr>
              <p:cNvPr id="1048970" name="矩形"/>
              <p:cNvSpPr/>
              <p:nvPr/>
            </p:nvSpPr>
            <p:spPr>
              <a:xfrm>
                <a:off x="-1" y="-1"/>
                <a:ext cx="1508619" cy="544260"/>
              </a:xfrm>
              <a:prstGeom prst="rect"/>
              <a:solidFill>
                <a:srgbClr val="FFFF99"/>
              </a:solidFill>
              <a:ln w="19050" cap="flat">
                <a:solidFill>
                  <a:srgbClr val="000000"/>
                </a:solidFill>
                <a:prstDash val="solid"/>
                <a:miter lim="800000"/>
              </a:ln>
              <a:effectLst/>
            </p:spPr>
            <p:txBody>
              <a:bodyPr anchor="t" bIns="45719" lIns="45719" numCol="1" rIns="45719" tIns="45719" wrap="square">
                <a:noAutofit/>
              </a:bodyPr>
              <a:p>
                <a:pPr algn="ctr">
                  <a:defRPr sz="4400">
                    <a:latin typeface="Arial"/>
                    <a:ea typeface="Arial"/>
                    <a:cs typeface="Arial"/>
                    <a:sym typeface="Arial"/>
                  </a:defRPr>
                </a:pPr>
              </a:p>
            </p:txBody>
          </p:sp>
          <p:sp>
            <p:nvSpPr>
              <p:cNvPr id="1048971" name="组合图标"/>
              <p:cNvSpPr/>
              <p:nvPr/>
            </p:nvSpPr>
            <p:spPr>
              <a:xfrm>
                <a:off x="-1" y="-1"/>
                <a:ext cx="1508619" cy="447039"/>
              </a:xfrm>
              <a:prstGeom prst="rect"/>
              <a:noFill/>
              <a:ln w="12700" cap="flat">
                <a:noFill/>
                <a:miter lim="400000"/>
              </a:ln>
              <a:effectLst/>
            </p:spPr>
            <p:txBody>
              <a:bodyPr anchor="t" bIns="45719" lIns="45719" numCol="1" rIns="45719" tIns="45719" wrap="square">
                <a:spAutoFit/>
              </a:bodyPr>
              <a:lstStyle>
                <a:lvl1pPr algn="ctr">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组合图标</a:t>
                </a:r>
              </a:p>
            </p:txBody>
          </p:sp>
        </p:grpSp>
        <p:grpSp>
          <p:nvGrpSpPr>
            <p:cNvPr id="328" name="Rectangle 17"/>
            <p:cNvGrpSpPr/>
            <p:nvPr/>
          </p:nvGrpSpPr>
          <p:grpSpPr>
            <a:xfrm>
              <a:off x="197556" y="1779305"/>
              <a:ext cx="1508620" cy="544261"/>
              <a:chOff x="-1" y="-1"/>
              <a:chExt cx="1508619" cy="544260"/>
            </a:xfrm>
          </p:grpSpPr>
          <p:sp>
            <p:nvSpPr>
              <p:cNvPr id="1048972" name="矩形"/>
              <p:cNvSpPr/>
              <p:nvPr/>
            </p:nvSpPr>
            <p:spPr>
              <a:xfrm>
                <a:off x="-1" y="-1"/>
                <a:ext cx="1508619" cy="544260"/>
              </a:xfrm>
              <a:prstGeom prst="rect"/>
              <a:solidFill>
                <a:srgbClr val="FFFF99"/>
              </a:solidFill>
              <a:ln w="19050" cap="flat">
                <a:solidFill>
                  <a:srgbClr val="000000"/>
                </a:solidFill>
                <a:prstDash val="solid"/>
                <a:miter lim="800000"/>
              </a:ln>
              <a:effectLst/>
            </p:spPr>
            <p:txBody>
              <a:bodyPr anchor="t" bIns="45719" lIns="45719" numCol="1" rIns="45719" tIns="45719" wrap="square">
                <a:noAutofit/>
              </a:bodyPr>
              <a:p>
                <a:pPr algn="ctr">
                  <a:defRPr sz="4400">
                    <a:latin typeface="Arial"/>
                    <a:ea typeface="Arial"/>
                    <a:cs typeface="Arial"/>
                    <a:sym typeface="Arial"/>
                  </a:defRPr>
                </a:pPr>
              </a:p>
            </p:txBody>
          </p:sp>
          <p:sp>
            <p:nvSpPr>
              <p:cNvPr id="1048973" name="品牌范围"/>
              <p:cNvSpPr/>
              <p:nvPr/>
            </p:nvSpPr>
            <p:spPr>
              <a:xfrm>
                <a:off x="-1" y="-1"/>
                <a:ext cx="1508619" cy="447039"/>
              </a:xfrm>
              <a:prstGeom prst="rect"/>
              <a:noFill/>
              <a:ln w="12700" cap="flat">
                <a:noFill/>
                <a:miter lim="400000"/>
              </a:ln>
              <a:effectLst/>
            </p:spPr>
            <p:txBody>
              <a:bodyPr anchor="t" bIns="45719" lIns="45719" numCol="1" rIns="45719" tIns="45719" wrap="square">
                <a:spAutoFit/>
              </a:bodyPr>
              <a:lstStyle>
                <a:lvl1pPr algn="ctr">
                  <a:defRPr sz="2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品牌范围</a:t>
                </a:r>
              </a:p>
            </p:txBody>
          </p:sp>
        </p:grpSp>
        <p:sp>
          <p:nvSpPr>
            <p:cNvPr id="1048974" name="Line 18"/>
            <p:cNvSpPr/>
            <p:nvPr/>
          </p:nvSpPr>
          <p:spPr>
            <a:xfrm flipH="1" flipV="1">
              <a:off x="1742094" y="655901"/>
              <a:ext cx="628591" cy="345395"/>
            </a:xfrm>
            <a:prstGeom prst="line"/>
            <a:noFill/>
            <a:ln w="15875" cap="flat">
              <a:solidFill>
                <a:srgbClr val="000000"/>
              </a:solidFill>
              <a:prstDash val="solid"/>
              <a:miter lim="800000"/>
            </a:ln>
            <a:effectLst/>
          </p:spPr>
          <p:txBody>
            <a:bodyPr anchor="t" bIns="45719" lIns="45719" numCol="1" rIns="45719" tIns="45719" wrap="square">
              <a:noAutofit/>
            </a:bodyPr>
            <a:p/>
          </p:txBody>
        </p:sp>
        <p:sp>
          <p:nvSpPr>
            <p:cNvPr id="1048975" name="AutoShape 19"/>
            <p:cNvSpPr/>
            <p:nvPr/>
          </p:nvSpPr>
          <p:spPr>
            <a:xfrm>
              <a:off x="2622121" y="2860845"/>
              <a:ext cx="700430" cy="362839"/>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15163"/>
                  </a:moveTo>
                  <a:lnTo>
                    <a:pt x="5391" y="15163"/>
                  </a:lnTo>
                  <a:lnTo>
                    <a:pt x="5391" y="0"/>
                  </a:lnTo>
                  <a:lnTo>
                    <a:pt x="16209" y="0"/>
                  </a:lnTo>
                  <a:lnTo>
                    <a:pt x="16209" y="15163"/>
                  </a:lnTo>
                  <a:lnTo>
                    <a:pt x="21600" y="15163"/>
                  </a:lnTo>
                  <a:lnTo>
                    <a:pt x="10800" y="21600"/>
                  </a:lnTo>
                  <a:close/>
                </a:path>
              </a:pathLst>
            </a:custGeom>
            <a:solidFill>
              <a:srgbClr val="FF0000"/>
            </a:solidFill>
            <a:ln w="15875" cap="flat">
              <a:solidFill>
                <a:srgbClr val="000000"/>
              </a:solidFill>
              <a:prstDash val="solid"/>
              <a:miter lim="800000"/>
            </a:ln>
            <a:effectLst/>
          </p:spPr>
          <p:txBody>
            <a:bodyPr anchor="t" bIns="45719" lIns="45719" numCol="1" rIns="45719" tIns="45719" wrap="square">
              <a:noAutofit/>
            </a:bodyPr>
            <a:p>
              <a:pPr>
                <a:defRPr>
                  <a:latin typeface="Arial"/>
                  <a:ea typeface="Arial"/>
                  <a:cs typeface="Arial"/>
                  <a:sym typeface="Arial"/>
                </a:defRPr>
              </a:pPr>
            </a:p>
          </p:txBody>
        </p:sp>
      </p:grpSp>
    </p:spTree>
  </p:cSld>
  <p:clrMapOvr>
    <a:masterClrMapping/>
  </p:clrMapOvr>
  <p:transition spd="med" advClick="1"/>
</p:sld>
</file>

<file path=ppt/slides/slide98.xml><?xml version="1.0" encoding="utf-8"?>
<p:sld xmlns:a="http://schemas.openxmlformats.org/drawingml/2006/main" xmlns:r="http://schemas.openxmlformats.org/officeDocument/2006/relationships" xmlns:p="http://schemas.openxmlformats.org/presentationml/2006/main" showMasterSp="1" showMasterPhAnim="1">
  <p:cSld>
    <p:spTree>
      <p:nvGrpSpPr>
        <p:cNvPr id="329" name=""/>
        <p:cNvGrpSpPr/>
        <p:nvPr/>
      </p:nvGrpSpPr>
      <p:grpSpPr>
        <a:xfrm>
          <a:off x="0" y="0"/>
          <a:ext cx="0" cy="0"/>
          <a:chOff x="0" y="0"/>
          <a:chExt cx="0" cy="0"/>
        </a:xfrm>
      </p:grpSpPr>
      <p:sp>
        <p:nvSpPr>
          <p:cNvPr id="104897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在定义产品时所扮演的角色</a:t>
            </a:r>
          </a:p>
        </p:txBody>
      </p:sp>
      <p:sp>
        <p:nvSpPr>
          <p:cNvPr id="1048977" name="Rectangle 3"/>
          <p:cNvSpPr/>
          <p:nvPr>
            <p:ph type="body" idx="1"/>
          </p:nvPr>
        </p:nvSpPr>
        <p:spPr>
          <a:xfrm>
            <a:off x="457200" y="1600200"/>
            <a:ext cx="8229600" cy="4525963"/>
          </a:xfrm>
          <a:prstGeom prst="rect"/>
        </p:spPr>
        <p:txBody>
          <a:bodyPr/>
          <a:p>
            <a:pPr>
              <a:lnSpc>
                <a:spcPct val="90000"/>
              </a:lnSpc>
              <a:spcBef>
                <a:spcPts val="500"/>
              </a:spcBef>
              <a:defRPr sz="2200"/>
            </a:pPr>
            <a:r>
              <a:rPr>
                <a:latin typeface="宋体"/>
                <a:ea typeface="宋体"/>
                <a:cs typeface="宋体"/>
                <a:sym typeface="宋体"/>
              </a:rPr>
              <a:t>主品牌：产品的基本参考点，视觉上处于显要位置</a:t>
            </a:r>
          </a:p>
          <a:p>
            <a:pPr>
              <a:lnSpc>
                <a:spcPct val="90000"/>
              </a:lnSpc>
              <a:spcBef>
                <a:spcPts val="500"/>
              </a:spcBef>
              <a:defRPr sz="2200"/>
            </a:pPr>
            <a:r>
              <a:rPr>
                <a:latin typeface="宋体"/>
                <a:ea typeface="宋体"/>
                <a:cs typeface="宋体"/>
                <a:sym typeface="宋体"/>
              </a:rPr>
              <a:t>担保品牌：为产品提供可信度和实质内容，组织品牌</a:t>
            </a:r>
          </a:p>
          <a:p>
            <a:pPr>
              <a:lnSpc>
                <a:spcPct val="90000"/>
              </a:lnSpc>
              <a:spcBef>
                <a:spcPts val="500"/>
              </a:spcBef>
              <a:defRPr sz="2200"/>
            </a:pPr>
            <a:r>
              <a:rPr>
                <a:latin typeface="宋体"/>
                <a:ea typeface="宋体"/>
                <a:cs typeface="宋体"/>
                <a:sym typeface="宋体"/>
              </a:rPr>
              <a:t>子品牌：适用某个细分市场</a:t>
            </a:r>
          </a:p>
          <a:p>
            <a:pPr>
              <a:lnSpc>
                <a:spcPct val="90000"/>
              </a:lnSpc>
              <a:spcBef>
                <a:spcPts val="500"/>
              </a:spcBef>
              <a:defRPr sz="2200"/>
            </a:pPr>
            <a:r>
              <a:rPr>
                <a:latin typeface="宋体"/>
                <a:ea typeface="宋体"/>
                <a:cs typeface="宋体"/>
                <a:sym typeface="宋体"/>
              </a:rPr>
              <a:t>描述性品牌：产品的零部件名称</a:t>
            </a:r>
          </a:p>
          <a:p>
            <a:pPr>
              <a:lnSpc>
                <a:spcPct val="90000"/>
              </a:lnSpc>
              <a:spcBef>
                <a:spcPts val="500"/>
              </a:spcBef>
              <a:defRPr sz="2200"/>
            </a:pPr>
            <a:r>
              <a:rPr>
                <a:latin typeface="宋体"/>
                <a:ea typeface="宋体"/>
                <a:cs typeface="宋体"/>
                <a:sym typeface="宋体"/>
              </a:rPr>
              <a:t>产品品牌：主品牌</a:t>
            </a:r>
            <a:r>
              <a:t>+</a:t>
            </a:r>
            <a:r>
              <a:rPr>
                <a:latin typeface="宋体"/>
                <a:ea typeface="宋体"/>
                <a:cs typeface="宋体"/>
                <a:sym typeface="宋体"/>
              </a:rPr>
              <a:t>子品牌（或描述性品牌）</a:t>
            </a:r>
          </a:p>
          <a:p>
            <a:pPr>
              <a:lnSpc>
                <a:spcPct val="90000"/>
              </a:lnSpc>
              <a:spcBef>
                <a:spcPts val="500"/>
              </a:spcBef>
              <a:defRPr sz="2200"/>
            </a:pPr>
            <a:r>
              <a:rPr>
                <a:latin typeface="宋体"/>
                <a:ea typeface="宋体"/>
                <a:cs typeface="宋体"/>
                <a:sym typeface="宋体"/>
              </a:rPr>
              <a:t>保护伞品牌：在一个通用品牌之下定义一组产品</a:t>
            </a:r>
          </a:p>
          <a:p>
            <a:pPr>
              <a:lnSpc>
                <a:spcPct val="90000"/>
              </a:lnSpc>
              <a:spcBef>
                <a:spcPts val="500"/>
              </a:spcBef>
              <a:defRPr sz="2200"/>
            </a:pPr>
            <a:r>
              <a:rPr>
                <a:latin typeface="宋体"/>
                <a:ea typeface="宋体"/>
                <a:cs typeface="宋体"/>
                <a:sym typeface="宋体"/>
              </a:rPr>
              <a:t>驱动角色：一个品牌能在多大程度上推动购买决策和说明使用经历</a:t>
            </a:r>
          </a:p>
          <a:p>
            <a:pPr>
              <a:lnSpc>
                <a:spcPct val="90000"/>
              </a:lnSpc>
              <a:spcBef>
                <a:spcPts val="500"/>
              </a:spcBef>
              <a:defRPr sz="2200"/>
            </a:pPr>
            <a:r>
              <a:rPr>
                <a:latin typeface="宋体"/>
                <a:ea typeface="宋体"/>
                <a:cs typeface="宋体"/>
                <a:sym typeface="宋体"/>
              </a:rPr>
              <a:t>品牌化的差异点：对一个产品特性、成分、服务或活动进行定义的品牌或子品牌</a:t>
            </a:r>
          </a:p>
          <a:p>
            <a:pPr>
              <a:lnSpc>
                <a:spcPct val="90000"/>
              </a:lnSpc>
              <a:spcBef>
                <a:spcPts val="500"/>
              </a:spcBef>
              <a:defRPr sz="2200"/>
            </a:pPr>
            <a:r>
              <a:rPr>
                <a:latin typeface="宋体"/>
                <a:ea typeface="宋体"/>
                <a:cs typeface="宋体"/>
                <a:sym typeface="宋体"/>
              </a:rPr>
              <a:t>品牌联合：不同公司品牌合作或成立新的合作品牌</a:t>
            </a:r>
          </a:p>
        </p:txBody>
      </p:sp>
    </p:spTree>
  </p:cSld>
  <p:clrMapOvr>
    <a:masterClrMapping/>
  </p:clrMapOvr>
  <p:transition spd="med" advClick="1"/>
</p:sld>
</file>

<file path=ppt/slides/slide99.xml><?xml version="1.0" encoding="utf-8"?>
<p:sld xmlns:a="http://schemas.openxmlformats.org/drawingml/2006/main" xmlns:r="http://schemas.openxmlformats.org/officeDocument/2006/relationships" xmlns:p="http://schemas.openxmlformats.org/presentationml/2006/main" showMasterSp="1" showMasterPhAnim="1">
  <p:cSld>
    <p:spTree>
      <p:nvGrpSpPr>
        <p:cNvPr id="330" name=""/>
        <p:cNvGrpSpPr/>
        <p:nvPr/>
      </p:nvGrpSpPr>
      <p:grpSpPr>
        <a:xfrm>
          <a:off x="0" y="0"/>
          <a:ext cx="0" cy="0"/>
          <a:chOff x="0" y="0"/>
          <a:chExt cx="0" cy="0"/>
        </a:xfrm>
      </p:grpSpPr>
      <p:sp>
        <p:nvSpPr>
          <p:cNvPr id="1048978"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品牌组合的角色</a:t>
            </a:r>
          </a:p>
        </p:txBody>
      </p:sp>
      <p:sp>
        <p:nvSpPr>
          <p:cNvPr id="1048979" name="Rectangle 3"/>
          <p:cNvSpPr/>
          <p:nvPr>
            <p:ph type="body" idx="1"/>
          </p:nvPr>
        </p:nvSpPr>
        <p:spPr>
          <a:xfrm>
            <a:off x="457200" y="1600200"/>
            <a:ext cx="8229600" cy="4525963"/>
          </a:xfrm>
          <a:prstGeom prst="rect"/>
        </p:spPr>
        <p:txBody>
          <a:bodyPr/>
          <a:p>
            <a:pPr indent="-329184" marL="329184">
              <a:lnSpc>
                <a:spcPct val="80000"/>
              </a:lnSpc>
              <a:spcBef>
                <a:spcPts val="500"/>
              </a:spcBef>
              <a:defRPr sz="2304"/>
            </a:pPr>
            <a:r>
              <a:rPr>
                <a:latin typeface="宋体"/>
                <a:ea typeface="宋体"/>
                <a:cs typeface="宋体"/>
                <a:sym typeface="宋体"/>
              </a:rPr>
              <a:t>战略品牌</a:t>
            </a:r>
          </a:p>
          <a:p>
            <a:pPr indent="-274320" lvl="1" marL="713231">
              <a:lnSpc>
                <a:spcPct val="80000"/>
              </a:lnSpc>
              <a:spcBef>
                <a:spcPts val="400"/>
              </a:spcBef>
              <a:defRPr sz="2016"/>
            </a:pPr>
            <a:r>
              <a:rPr>
                <a:latin typeface="宋体"/>
                <a:ea typeface="宋体"/>
                <a:cs typeface="宋体"/>
                <a:sym typeface="宋体"/>
              </a:rPr>
              <a:t>对组织战略具有重要意义，必须取得成功</a:t>
            </a:r>
          </a:p>
          <a:p>
            <a:pPr indent="-274320" lvl="1" marL="713231">
              <a:lnSpc>
                <a:spcPct val="80000"/>
              </a:lnSpc>
              <a:spcBef>
                <a:spcPts val="400"/>
              </a:spcBef>
              <a:defRPr sz="2016"/>
            </a:pPr>
            <a:r>
              <a:rPr>
                <a:latin typeface="宋体"/>
                <a:ea typeface="宋体"/>
                <a:cs typeface="宋体"/>
                <a:sym typeface="宋体"/>
              </a:rPr>
              <a:t>类型：当前的实力型品牌、未来的实力型品牌、关键品牌</a:t>
            </a:r>
          </a:p>
          <a:p>
            <a:pPr indent="-329184" marL="329184">
              <a:lnSpc>
                <a:spcPct val="80000"/>
              </a:lnSpc>
              <a:spcBef>
                <a:spcPts val="500"/>
              </a:spcBef>
              <a:defRPr sz="2496"/>
            </a:pPr>
            <a:r>
              <a:rPr>
                <a:latin typeface="宋体"/>
                <a:ea typeface="宋体"/>
                <a:cs typeface="宋体"/>
                <a:sym typeface="宋体"/>
              </a:rPr>
              <a:t>品牌化的活力点</a:t>
            </a:r>
          </a:p>
          <a:p>
            <a:pPr indent="-274320" lvl="1" marL="713231">
              <a:lnSpc>
                <a:spcPct val="80000"/>
              </a:lnSpc>
              <a:spcBef>
                <a:spcPts val="400"/>
              </a:spcBef>
              <a:defRPr sz="2016"/>
            </a:pPr>
            <a:r>
              <a:rPr>
                <a:latin typeface="宋体"/>
                <a:ea typeface="宋体"/>
                <a:cs typeface="宋体"/>
                <a:sym typeface="宋体"/>
              </a:rPr>
              <a:t>激活目标品牌的任何产品、促销、赞助、项目或其他独立于产品功能之外的实体</a:t>
            </a:r>
          </a:p>
          <a:p>
            <a:pPr indent="-329184" marL="329184">
              <a:lnSpc>
                <a:spcPct val="80000"/>
              </a:lnSpc>
              <a:spcBef>
                <a:spcPts val="500"/>
              </a:spcBef>
              <a:defRPr sz="2304"/>
            </a:pPr>
            <a:r>
              <a:rPr>
                <a:latin typeface="宋体"/>
                <a:ea typeface="宋体"/>
                <a:cs typeface="宋体"/>
                <a:sym typeface="宋体"/>
              </a:rPr>
              <a:t>银弹品牌</a:t>
            </a:r>
          </a:p>
          <a:p>
            <a:pPr indent="-274320" lvl="1" marL="713231">
              <a:lnSpc>
                <a:spcPct val="80000"/>
              </a:lnSpc>
              <a:spcBef>
                <a:spcPts val="400"/>
              </a:spcBef>
              <a:defRPr sz="2016"/>
            </a:pPr>
            <a:r>
              <a:rPr>
                <a:latin typeface="宋体"/>
                <a:ea typeface="宋体"/>
                <a:cs typeface="宋体"/>
                <a:sym typeface="宋体"/>
              </a:rPr>
              <a:t>能改变或支持另一种品牌形象的战略角色</a:t>
            </a:r>
          </a:p>
          <a:p>
            <a:pPr indent="-329184" marL="329184">
              <a:lnSpc>
                <a:spcPct val="80000"/>
              </a:lnSpc>
              <a:spcBef>
                <a:spcPts val="500"/>
              </a:spcBef>
              <a:defRPr sz="2304"/>
            </a:pPr>
            <a:r>
              <a:rPr>
                <a:latin typeface="宋体"/>
                <a:ea typeface="宋体"/>
                <a:cs typeface="宋体"/>
                <a:sym typeface="宋体"/>
              </a:rPr>
              <a:t>侧翼品牌</a:t>
            </a:r>
          </a:p>
          <a:p>
            <a:pPr indent="-274320" lvl="1" marL="713231">
              <a:lnSpc>
                <a:spcPct val="80000"/>
              </a:lnSpc>
              <a:spcBef>
                <a:spcPts val="400"/>
              </a:spcBef>
              <a:defRPr sz="2016"/>
            </a:pPr>
            <a:r>
              <a:rPr>
                <a:latin typeface="宋体"/>
                <a:ea typeface="宋体"/>
                <a:cs typeface="宋体"/>
                <a:sym typeface="宋体"/>
              </a:rPr>
              <a:t>为保护主品牌，反击竞争品牌低价或特色而设立的品牌</a:t>
            </a:r>
          </a:p>
          <a:p>
            <a:pPr indent="-329184" marL="329184">
              <a:lnSpc>
                <a:spcPct val="80000"/>
              </a:lnSpc>
              <a:spcBef>
                <a:spcPts val="500"/>
              </a:spcBef>
              <a:defRPr sz="2304"/>
            </a:pPr>
            <a:r>
              <a:rPr>
                <a:latin typeface="宋体"/>
                <a:ea typeface="宋体"/>
                <a:cs typeface="宋体"/>
                <a:sym typeface="宋体"/>
              </a:rPr>
              <a:t>现金牛品牌</a:t>
            </a:r>
          </a:p>
          <a:p>
            <a:pPr indent="-274320" lvl="1" marL="713231">
              <a:lnSpc>
                <a:spcPct val="80000"/>
              </a:lnSpc>
              <a:spcBef>
                <a:spcPts val="400"/>
              </a:spcBef>
              <a:defRPr sz="2016"/>
            </a:pPr>
            <a:r>
              <a:rPr>
                <a:latin typeface="宋体"/>
                <a:ea typeface="宋体"/>
                <a:cs typeface="宋体"/>
                <a:sym typeface="宋体"/>
              </a:rPr>
              <a:t>无需加大投资，仍有一定市场地位和收益回报的品牌</a:t>
            </a:r>
          </a:p>
        </p:txBody>
      </p:sp>
    </p:spTree>
  </p:cSld>
  <p:clrMapOvr>
    <a:masterClrMapping/>
  </p:clrMapOvr>
  <p:transition spd="med" advClick="1"/>
</p:sld>
</file>

<file path=ppt/slides/slide100.xml><?xml version="1.0" encoding="utf-8"?>
<p:sld xmlns:a="http://schemas.openxmlformats.org/drawingml/2006/main" xmlns:r="http://schemas.openxmlformats.org/officeDocument/2006/relationships" xmlns:p="http://schemas.openxmlformats.org/presentationml/2006/main" showMasterSp="1" showMasterPhAnim="1">
  <p:cSld>
    <p:spTree>
      <p:nvGrpSpPr>
        <p:cNvPr id="332" name=""/>
        <p:cNvGrpSpPr/>
        <p:nvPr/>
      </p:nvGrpSpPr>
      <p:grpSpPr>
        <a:xfrm>
          <a:off x="0" y="0"/>
          <a:ext cx="0" cy="0"/>
          <a:chOff x="0" y="0"/>
          <a:chExt cx="0" cy="0"/>
        </a:xfrm>
      </p:grpSpPr>
      <p:sp>
        <p:nvSpPr>
          <p:cNvPr id="1048983" name="Rectangle 2"/>
          <p:cNvSpPr/>
          <p:nvPr>
            <p:ph type="title"/>
          </p:nvPr>
        </p:nvSpPr>
        <p:spPr>
          <a:xfrm>
            <a:off x="-614363" y="0"/>
            <a:ext cx="4465639" cy="935038"/>
          </a:xfrm>
          <a:prstGeom prst="rect"/>
        </p:spPr>
        <p:txBody>
          <a:bodyPr/>
          <a:p>
            <a:pPr>
              <a:defRPr sz="3000"/>
            </a:pPr>
            <a:r>
              <a:t>  </a:t>
            </a:r>
            <a:r>
              <a:rPr sz="2600">
                <a:latin typeface="宋体"/>
                <a:ea typeface="宋体"/>
                <a:cs typeface="宋体"/>
                <a:sym typeface="宋体"/>
              </a:rPr>
              <a:t>阿克品牌关系图谱</a:t>
            </a:r>
          </a:p>
        </p:txBody>
      </p:sp>
      <p:grpSp>
        <p:nvGrpSpPr>
          <p:cNvPr id="333" name="Organization Chart 2"/>
          <p:cNvGrpSpPr/>
          <p:nvPr/>
        </p:nvGrpSpPr>
        <p:grpSpPr>
          <a:xfrm>
            <a:off x="323847" y="2636836"/>
            <a:ext cx="8229606" cy="3776666"/>
            <a:chOff x="-2" y="-2"/>
            <a:chExt cx="8229604" cy="3776665"/>
          </a:xfrm>
        </p:grpSpPr>
        <p:sp>
          <p:nvSpPr>
            <p:cNvPr id="1048984" name="_s1028"/>
            <p:cNvSpPr/>
            <p:nvPr/>
          </p:nvSpPr>
          <p:spPr>
            <a:xfrm rot="5400000" flipH="1">
              <a:off x="7363141" y="2362002"/>
              <a:ext cx="473297" cy="464053"/>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51" y="0"/>
                  </a:lnTo>
                  <a:lnTo>
                    <a:pt x="7951"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85" name="_s1029"/>
            <p:cNvSpPr/>
            <p:nvPr/>
          </p:nvSpPr>
          <p:spPr>
            <a:xfrm rot="16200000">
              <a:off x="6898734" y="2363292"/>
              <a:ext cx="473297" cy="465113"/>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51" y="0"/>
                  </a:lnTo>
                  <a:lnTo>
                    <a:pt x="7951"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86" name="_s1030"/>
            <p:cNvSpPr/>
            <p:nvPr/>
          </p:nvSpPr>
          <p:spPr>
            <a:xfrm rot="5400000" flipH="1">
              <a:off x="5504887" y="-445667"/>
              <a:ext cx="472083" cy="3252963"/>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67" y="0"/>
                  </a:lnTo>
                  <a:lnTo>
                    <a:pt x="7967"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87" name="_s1031"/>
            <p:cNvSpPr/>
            <p:nvPr/>
          </p:nvSpPr>
          <p:spPr>
            <a:xfrm rot="5400000" flipH="1">
              <a:off x="5272330" y="2130659"/>
              <a:ext cx="472083" cy="929166"/>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84" y="0"/>
                  </a:lnTo>
                  <a:lnTo>
                    <a:pt x="7984"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88" name="_s1032"/>
            <p:cNvSpPr/>
            <p:nvPr/>
          </p:nvSpPr>
          <p:spPr>
            <a:xfrm rot="5400000" flipH="1">
              <a:off x="4808278" y="2588892"/>
              <a:ext cx="472083" cy="12701"/>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84" y="0"/>
                  </a:lnTo>
                  <a:lnTo>
                    <a:pt x="7984"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89" name="_s1033"/>
            <p:cNvSpPr/>
            <p:nvPr/>
          </p:nvSpPr>
          <p:spPr>
            <a:xfrm rot="16200000">
              <a:off x="4343164" y="2130659"/>
              <a:ext cx="472083" cy="929166"/>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84" y="0"/>
                  </a:lnTo>
                  <a:lnTo>
                    <a:pt x="7984"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90" name="_s1034"/>
            <p:cNvSpPr/>
            <p:nvPr/>
          </p:nvSpPr>
          <p:spPr>
            <a:xfrm rot="5400000" flipH="1">
              <a:off x="858706" y="2363292"/>
              <a:ext cx="472083" cy="465113"/>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84" y="0"/>
                  </a:lnTo>
                  <a:lnTo>
                    <a:pt x="7984"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91" name="_s1035"/>
            <p:cNvSpPr/>
            <p:nvPr/>
          </p:nvSpPr>
          <p:spPr>
            <a:xfrm rot="5400000" flipH="1">
              <a:off x="2717390" y="2363292"/>
              <a:ext cx="472083" cy="465113"/>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84" y="0"/>
                  </a:lnTo>
                  <a:lnTo>
                    <a:pt x="7984"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92" name="_s1036"/>
            <p:cNvSpPr/>
            <p:nvPr/>
          </p:nvSpPr>
          <p:spPr>
            <a:xfrm rot="16200000">
              <a:off x="2252984" y="2363216"/>
              <a:ext cx="472083" cy="464053"/>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84" y="0"/>
                  </a:lnTo>
                  <a:lnTo>
                    <a:pt x="7984"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93" name="_s1037"/>
            <p:cNvSpPr/>
            <p:nvPr/>
          </p:nvSpPr>
          <p:spPr>
            <a:xfrm rot="16200000">
              <a:off x="394299" y="2363216"/>
              <a:ext cx="472083" cy="464053"/>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84" y="0"/>
                  </a:lnTo>
                  <a:lnTo>
                    <a:pt x="7984"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94" name="_s1038"/>
            <p:cNvSpPr/>
            <p:nvPr/>
          </p:nvSpPr>
          <p:spPr>
            <a:xfrm rot="5400000" flipH="1">
              <a:off x="4343165" y="714411"/>
              <a:ext cx="472083" cy="929166"/>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67" y="0"/>
                  </a:lnTo>
                  <a:lnTo>
                    <a:pt x="7967"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95" name="_s1039"/>
            <p:cNvSpPr/>
            <p:nvPr/>
          </p:nvSpPr>
          <p:spPr>
            <a:xfrm rot="16200000">
              <a:off x="3181796" y="482208"/>
              <a:ext cx="472083" cy="1393572"/>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67" y="0"/>
                  </a:lnTo>
                  <a:lnTo>
                    <a:pt x="7967"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sp>
          <p:nvSpPr>
            <p:cNvPr id="1048996" name="_s1040"/>
            <p:cNvSpPr/>
            <p:nvPr/>
          </p:nvSpPr>
          <p:spPr>
            <a:xfrm rot="16200000">
              <a:off x="2252277" y="-445314"/>
              <a:ext cx="472083" cy="3252256"/>
            </a:xfrm>
            <a:custGeom>
              <a:av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7967" y="0"/>
                  </a:lnTo>
                  <a:lnTo>
                    <a:pt x="7967" y="21600"/>
                  </a:lnTo>
                  <a:lnTo>
                    <a:pt x="21600" y="21600"/>
                  </a:lnTo>
                </a:path>
              </a:pathLst>
            </a:custGeom>
            <a:noFill/>
            <a:ln w="28575" cap="flat">
              <a:solidFill>
                <a:srgbClr val="000000"/>
              </a:solidFill>
              <a:prstDash val="solid"/>
              <a:miter lim="800000"/>
            </a:ln>
            <a:effectLst/>
          </p:spPr>
          <p:txBody>
            <a:bodyPr anchor="t" bIns="45719" lIns="45719" numCol="1" rIns="45719" tIns="45719" wrap="square">
              <a:noAutofit/>
            </a:bodyPr>
            <a:p/>
          </p:txBody>
        </p:sp>
        <p:grpSp>
          <p:nvGrpSpPr>
            <p:cNvPr id="334" name="_s1041"/>
            <p:cNvGrpSpPr/>
            <p:nvPr/>
          </p:nvGrpSpPr>
          <p:grpSpPr>
            <a:xfrm>
              <a:off x="3716308" y="-2"/>
              <a:ext cx="796631" cy="944169"/>
              <a:chOff x="0" y="-1"/>
              <a:chExt cx="796629" cy="944167"/>
            </a:xfrm>
          </p:grpSpPr>
          <p:sp>
            <p:nvSpPr>
              <p:cNvPr id="1048997" name="矩形"/>
              <p:cNvSpPr/>
              <p:nvPr/>
            </p:nvSpPr>
            <p:spPr>
              <a:xfrm>
                <a:off x="0" y="-1"/>
                <a:ext cx="796629" cy="944167"/>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8998" name="品牌关系图谱"/>
              <p:cNvSpPr/>
              <p:nvPr/>
            </p:nvSpPr>
            <p:spPr>
              <a:xfrm>
                <a:off x="0" y="268883"/>
                <a:ext cx="796629" cy="406400"/>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品牌关系图谱</a:t>
                </a:r>
              </a:p>
            </p:txBody>
          </p:sp>
        </p:grpSp>
        <p:grpSp>
          <p:nvGrpSpPr>
            <p:cNvPr id="335" name="_s1042"/>
            <p:cNvGrpSpPr/>
            <p:nvPr/>
          </p:nvGrpSpPr>
          <p:grpSpPr>
            <a:xfrm>
              <a:off x="464405" y="1416247"/>
              <a:ext cx="796631" cy="944168"/>
              <a:chOff x="0" y="-1"/>
              <a:chExt cx="796629" cy="944167"/>
            </a:xfrm>
          </p:grpSpPr>
          <p:sp>
            <p:nvSpPr>
              <p:cNvPr id="1048999" name="矩形"/>
              <p:cNvSpPr/>
              <p:nvPr/>
            </p:nvSpPr>
            <p:spPr>
              <a:xfrm>
                <a:off x="0" y="-1"/>
                <a:ext cx="796629" cy="944167"/>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00" name="品牌化集合体"/>
              <p:cNvSpPr/>
              <p:nvPr/>
            </p:nvSpPr>
            <p:spPr>
              <a:xfrm>
                <a:off x="0" y="268882"/>
                <a:ext cx="796629" cy="4064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品牌化集合体</a:t>
                </a:r>
              </a:p>
            </p:txBody>
          </p:sp>
        </p:grpSp>
        <p:grpSp>
          <p:nvGrpSpPr>
            <p:cNvPr id="336" name="_s1043"/>
            <p:cNvGrpSpPr/>
            <p:nvPr/>
          </p:nvGrpSpPr>
          <p:grpSpPr>
            <a:xfrm>
              <a:off x="2322736" y="1416247"/>
              <a:ext cx="796631" cy="944168"/>
              <a:chOff x="0" y="-1"/>
              <a:chExt cx="796629" cy="944167"/>
            </a:xfrm>
          </p:grpSpPr>
          <p:sp>
            <p:nvSpPr>
              <p:cNvPr id="1049001" name="矩形"/>
              <p:cNvSpPr/>
              <p:nvPr/>
            </p:nvSpPr>
            <p:spPr>
              <a:xfrm>
                <a:off x="0" y="-1"/>
                <a:ext cx="796629" cy="944167"/>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02" name="子品牌"/>
              <p:cNvSpPr/>
              <p:nvPr/>
            </p:nvSpPr>
            <p:spPr>
              <a:xfrm>
                <a:off x="0" y="370482"/>
                <a:ext cx="796629" cy="2032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子品牌</a:t>
                </a:r>
              </a:p>
            </p:txBody>
          </p:sp>
        </p:grpSp>
        <p:grpSp>
          <p:nvGrpSpPr>
            <p:cNvPr id="337" name="_s1044"/>
            <p:cNvGrpSpPr/>
            <p:nvPr/>
          </p:nvGrpSpPr>
          <p:grpSpPr>
            <a:xfrm>
              <a:off x="4645474" y="1416247"/>
              <a:ext cx="796631" cy="944168"/>
              <a:chOff x="0" y="-1"/>
              <a:chExt cx="796629" cy="944167"/>
            </a:xfrm>
          </p:grpSpPr>
          <p:sp>
            <p:nvSpPr>
              <p:cNvPr id="1049003" name="矩形"/>
              <p:cNvSpPr/>
              <p:nvPr/>
            </p:nvSpPr>
            <p:spPr>
              <a:xfrm>
                <a:off x="0" y="-1"/>
                <a:ext cx="796629" cy="944167"/>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04" name="被担保品牌"/>
              <p:cNvSpPr/>
              <p:nvPr/>
            </p:nvSpPr>
            <p:spPr>
              <a:xfrm>
                <a:off x="0" y="268882"/>
                <a:ext cx="796629" cy="4064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被担保品牌</a:t>
                </a:r>
              </a:p>
            </p:txBody>
          </p:sp>
        </p:grpSp>
        <p:grpSp>
          <p:nvGrpSpPr>
            <p:cNvPr id="338" name="_s1045"/>
            <p:cNvGrpSpPr/>
            <p:nvPr/>
          </p:nvGrpSpPr>
          <p:grpSpPr>
            <a:xfrm>
              <a:off x="-2" y="2832495"/>
              <a:ext cx="796279" cy="944168"/>
              <a:chOff x="-1" y="-1"/>
              <a:chExt cx="796278" cy="944167"/>
            </a:xfrm>
          </p:grpSpPr>
          <p:sp>
            <p:nvSpPr>
              <p:cNvPr id="1049005" name="矩形"/>
              <p:cNvSpPr/>
              <p:nvPr/>
            </p:nvSpPr>
            <p:spPr>
              <a:xfrm>
                <a:off x="-1" y="-1"/>
                <a:ext cx="796278" cy="944167"/>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06" name="相同的识别"/>
              <p:cNvSpPr/>
              <p:nvPr/>
            </p:nvSpPr>
            <p:spPr>
              <a:xfrm>
                <a:off x="-1" y="268882"/>
                <a:ext cx="796278" cy="4064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相同的识别</a:t>
                </a:r>
              </a:p>
            </p:txBody>
          </p:sp>
        </p:grpSp>
        <p:grpSp>
          <p:nvGrpSpPr>
            <p:cNvPr id="339" name="_s1046"/>
            <p:cNvGrpSpPr/>
            <p:nvPr/>
          </p:nvGrpSpPr>
          <p:grpSpPr>
            <a:xfrm>
              <a:off x="1858329" y="2832496"/>
              <a:ext cx="796279" cy="942953"/>
              <a:chOff x="-1" y="0"/>
              <a:chExt cx="796278" cy="942951"/>
            </a:xfrm>
          </p:grpSpPr>
          <p:sp>
            <p:nvSpPr>
              <p:cNvPr id="1049007" name="矩形"/>
              <p:cNvSpPr/>
              <p:nvPr/>
            </p:nvSpPr>
            <p:spPr>
              <a:xfrm>
                <a:off x="-1" y="0"/>
                <a:ext cx="796278"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08" name="主品牌作为驱动者"/>
              <p:cNvSpPr/>
              <p:nvPr/>
            </p:nvSpPr>
            <p:spPr>
              <a:xfrm>
                <a:off x="-1" y="268276"/>
                <a:ext cx="796278" cy="406400"/>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主品牌作为驱动者</a:t>
                </a:r>
              </a:p>
            </p:txBody>
          </p:sp>
        </p:grpSp>
        <p:grpSp>
          <p:nvGrpSpPr>
            <p:cNvPr id="340" name="_s1047"/>
            <p:cNvGrpSpPr/>
            <p:nvPr/>
          </p:nvGrpSpPr>
          <p:grpSpPr>
            <a:xfrm>
              <a:off x="2787495" y="2832496"/>
              <a:ext cx="796279" cy="942953"/>
              <a:chOff x="-1" y="0"/>
              <a:chExt cx="796278" cy="942951"/>
            </a:xfrm>
          </p:grpSpPr>
          <p:sp>
            <p:nvSpPr>
              <p:cNvPr id="1049009" name="矩形"/>
              <p:cNvSpPr/>
              <p:nvPr/>
            </p:nvSpPr>
            <p:spPr>
              <a:xfrm>
                <a:off x="-1" y="0"/>
                <a:ext cx="796278"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10" name="共同驱动"/>
              <p:cNvSpPr/>
              <p:nvPr/>
            </p:nvSpPr>
            <p:spPr>
              <a:xfrm>
                <a:off x="-1" y="369875"/>
                <a:ext cx="796278" cy="2032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共同驱动</a:t>
                </a:r>
              </a:p>
            </p:txBody>
          </p:sp>
        </p:grpSp>
        <p:grpSp>
          <p:nvGrpSpPr>
            <p:cNvPr id="341" name="_s1048"/>
            <p:cNvGrpSpPr/>
            <p:nvPr/>
          </p:nvGrpSpPr>
          <p:grpSpPr>
            <a:xfrm>
              <a:off x="929164" y="2832496"/>
              <a:ext cx="796279" cy="942953"/>
              <a:chOff x="-1" y="0"/>
              <a:chExt cx="796278" cy="942951"/>
            </a:xfrm>
          </p:grpSpPr>
          <p:sp>
            <p:nvSpPr>
              <p:cNvPr id="1049011" name="矩形"/>
              <p:cNvSpPr/>
              <p:nvPr/>
            </p:nvSpPr>
            <p:spPr>
              <a:xfrm>
                <a:off x="-1" y="0"/>
                <a:ext cx="796278"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12" name="不同的识别"/>
              <p:cNvSpPr/>
              <p:nvPr/>
            </p:nvSpPr>
            <p:spPr>
              <a:xfrm>
                <a:off x="-1" y="268276"/>
                <a:ext cx="796278" cy="406400"/>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不同的识别</a:t>
                </a:r>
              </a:p>
            </p:txBody>
          </p:sp>
        </p:grpSp>
        <p:grpSp>
          <p:nvGrpSpPr>
            <p:cNvPr id="342" name="_s1049"/>
            <p:cNvGrpSpPr/>
            <p:nvPr/>
          </p:nvGrpSpPr>
          <p:grpSpPr>
            <a:xfrm>
              <a:off x="3716661" y="2832496"/>
              <a:ext cx="796631" cy="942953"/>
              <a:chOff x="0" y="0"/>
              <a:chExt cx="796629" cy="942951"/>
            </a:xfrm>
          </p:grpSpPr>
          <p:sp>
            <p:nvSpPr>
              <p:cNvPr id="1049013" name="矩形"/>
              <p:cNvSpPr/>
              <p:nvPr/>
            </p:nvSpPr>
            <p:spPr>
              <a:xfrm>
                <a:off x="0" y="0"/>
                <a:ext cx="796629"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14" name="强势担保"/>
              <p:cNvSpPr/>
              <p:nvPr/>
            </p:nvSpPr>
            <p:spPr>
              <a:xfrm>
                <a:off x="0" y="369875"/>
                <a:ext cx="796629" cy="2032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强势担保</a:t>
                </a:r>
              </a:p>
            </p:txBody>
          </p:sp>
        </p:grpSp>
        <p:grpSp>
          <p:nvGrpSpPr>
            <p:cNvPr id="343" name="_s1050"/>
            <p:cNvGrpSpPr/>
            <p:nvPr/>
          </p:nvGrpSpPr>
          <p:grpSpPr>
            <a:xfrm>
              <a:off x="4646179" y="2832496"/>
              <a:ext cx="796279" cy="942953"/>
              <a:chOff x="-1" y="0"/>
              <a:chExt cx="796278" cy="942951"/>
            </a:xfrm>
          </p:grpSpPr>
          <p:sp>
            <p:nvSpPr>
              <p:cNvPr id="1049015" name="矩形"/>
              <p:cNvSpPr/>
              <p:nvPr/>
            </p:nvSpPr>
            <p:spPr>
              <a:xfrm>
                <a:off x="-1" y="0"/>
                <a:ext cx="796278"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16" name="关联名字"/>
              <p:cNvSpPr/>
              <p:nvPr/>
            </p:nvSpPr>
            <p:spPr>
              <a:xfrm>
                <a:off x="-1" y="369875"/>
                <a:ext cx="796278" cy="2032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关联名字</a:t>
                </a:r>
              </a:p>
            </p:txBody>
          </p:sp>
        </p:grpSp>
        <p:grpSp>
          <p:nvGrpSpPr>
            <p:cNvPr id="344" name="_s1051"/>
            <p:cNvGrpSpPr/>
            <p:nvPr/>
          </p:nvGrpSpPr>
          <p:grpSpPr>
            <a:xfrm>
              <a:off x="5575345" y="2832496"/>
              <a:ext cx="795925" cy="942953"/>
              <a:chOff x="-1" y="0"/>
              <a:chExt cx="795924" cy="942951"/>
            </a:xfrm>
          </p:grpSpPr>
          <p:sp>
            <p:nvSpPr>
              <p:cNvPr id="1049017" name="矩形"/>
              <p:cNvSpPr/>
              <p:nvPr/>
            </p:nvSpPr>
            <p:spPr>
              <a:xfrm>
                <a:off x="-1" y="0"/>
                <a:ext cx="795924"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18" name="象征性担保"/>
              <p:cNvSpPr/>
              <p:nvPr/>
            </p:nvSpPr>
            <p:spPr>
              <a:xfrm>
                <a:off x="-1" y="268276"/>
                <a:ext cx="795924" cy="406400"/>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象征性担保</a:t>
                </a:r>
              </a:p>
            </p:txBody>
          </p:sp>
        </p:grpSp>
        <p:grpSp>
          <p:nvGrpSpPr>
            <p:cNvPr id="345" name="_s1052"/>
            <p:cNvGrpSpPr/>
            <p:nvPr/>
          </p:nvGrpSpPr>
          <p:grpSpPr>
            <a:xfrm>
              <a:off x="6968916" y="1416248"/>
              <a:ext cx="796279" cy="942953"/>
              <a:chOff x="-1" y="0"/>
              <a:chExt cx="796278" cy="942951"/>
            </a:xfrm>
          </p:grpSpPr>
          <p:sp>
            <p:nvSpPr>
              <p:cNvPr id="1049019" name="矩形"/>
              <p:cNvSpPr/>
              <p:nvPr/>
            </p:nvSpPr>
            <p:spPr>
              <a:xfrm>
                <a:off x="-1" y="0"/>
                <a:ext cx="796278"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20" name="多品牌集合"/>
              <p:cNvSpPr/>
              <p:nvPr/>
            </p:nvSpPr>
            <p:spPr>
              <a:xfrm>
                <a:off x="-1" y="268276"/>
                <a:ext cx="796278" cy="406400"/>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多品牌集合</a:t>
                </a:r>
              </a:p>
            </p:txBody>
          </p:sp>
        </p:grpSp>
        <p:grpSp>
          <p:nvGrpSpPr>
            <p:cNvPr id="346" name="_s1053"/>
            <p:cNvGrpSpPr/>
            <p:nvPr/>
          </p:nvGrpSpPr>
          <p:grpSpPr>
            <a:xfrm>
              <a:off x="6504157" y="2832496"/>
              <a:ext cx="796279" cy="942953"/>
              <a:chOff x="-1" y="0"/>
              <a:chExt cx="796278" cy="942951"/>
            </a:xfrm>
          </p:grpSpPr>
          <p:sp>
            <p:nvSpPr>
              <p:cNvPr id="1049021" name="矩形"/>
              <p:cNvSpPr/>
              <p:nvPr/>
            </p:nvSpPr>
            <p:spPr>
              <a:xfrm>
                <a:off x="-1" y="0"/>
                <a:ext cx="796278"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22" name="影子担保"/>
              <p:cNvSpPr/>
              <p:nvPr/>
            </p:nvSpPr>
            <p:spPr>
              <a:xfrm>
                <a:off x="-1" y="369875"/>
                <a:ext cx="796278" cy="2032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影子担保</a:t>
                </a:r>
              </a:p>
            </p:txBody>
          </p:sp>
        </p:grpSp>
        <p:grpSp>
          <p:nvGrpSpPr>
            <p:cNvPr id="347" name="_s1054"/>
            <p:cNvGrpSpPr/>
            <p:nvPr/>
          </p:nvGrpSpPr>
          <p:grpSpPr>
            <a:xfrm>
              <a:off x="7433322" y="2832496"/>
              <a:ext cx="796280" cy="942953"/>
              <a:chOff x="-1" y="0"/>
              <a:chExt cx="796278" cy="942951"/>
            </a:xfrm>
          </p:grpSpPr>
          <p:sp>
            <p:nvSpPr>
              <p:cNvPr id="1049023" name="矩形"/>
              <p:cNvSpPr/>
              <p:nvPr/>
            </p:nvSpPr>
            <p:spPr>
              <a:xfrm>
                <a:off x="-1" y="0"/>
                <a:ext cx="796278" cy="942951"/>
              </a:xfrm>
              <a:prstGeom prst="rect"/>
              <a:noFill/>
              <a:ln w="9525" cap="flat">
                <a:solidFill>
                  <a:srgbClr val="000000"/>
                </a:solidFill>
                <a:prstDash val="solid"/>
                <a:miter lim="800000"/>
              </a:ln>
              <a:effectLst/>
            </p:spPr>
            <p:txBody>
              <a:bodyPr anchor="ctr" bIns="45719" lIns="45719" numCol="1" rIns="45719" tIns="45719" wrap="square">
                <a:noAutofit/>
              </a:bodyPr>
              <a:p>
                <a:pPr algn="ctr">
                  <a:defRPr sz="2700">
                    <a:latin typeface="Arial"/>
                    <a:ea typeface="Arial"/>
                    <a:cs typeface="Arial"/>
                    <a:sym typeface="Arial"/>
                  </a:defRPr>
                </a:pPr>
              </a:p>
            </p:txBody>
          </p:sp>
          <p:sp>
            <p:nvSpPr>
              <p:cNvPr id="1049024" name="互不关联"/>
              <p:cNvSpPr/>
              <p:nvPr/>
            </p:nvSpPr>
            <p:spPr>
              <a:xfrm>
                <a:off x="-1" y="369875"/>
                <a:ext cx="796278" cy="203202"/>
              </a:xfrm>
              <a:prstGeom prst="rect"/>
              <a:noFill/>
              <a:ln w="12700" cap="flat">
                <a:noFill/>
                <a:miter lim="400000"/>
              </a:ln>
              <a:effectLst/>
            </p:spPr>
            <p:txBody>
              <a:bodyPr anchor="ctr" bIns="0" lIns="0" numCol="1" rIns="0" tIns="0"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互不关联</a:t>
                </a:r>
              </a:p>
            </p:txBody>
          </p:sp>
        </p:grpSp>
      </p:grpSp>
      <p:sp>
        <p:nvSpPr>
          <p:cNvPr id="1049025" name="Rectangle 32"/>
          <p:cNvSpPr/>
          <p:nvPr/>
        </p:nvSpPr>
        <p:spPr>
          <a:xfrm>
            <a:off x="3132138" y="57467"/>
            <a:ext cx="6011863" cy="2326641"/>
          </a:xfrm>
          <a:prstGeom prst="rect"/>
          <a:solidFill>
            <a:srgbClr val="FFFF99"/>
          </a:solidFill>
          <a:ln>
            <a:solidFill>
              <a:srgbClr val="000000"/>
            </a:solidFill>
            <a:miter/>
          </a:ln>
        </p:spPr>
        <p:txBody>
          <a:bodyPr anchor="ctr" lIns="45719" rIns="45719">
            <a:spAutoFit/>
          </a:bodyPr>
          <a:p>
            <a:pPr>
              <a:defRPr b="1" sz="1400">
                <a:effectLst>
                  <a:outerShdw algn="b" blurRad="38100" dir="2700000" dist="38100" kx="0" ky="0" rotWithShape="0" sx="100000" sy="100000">
                    <a:schemeClr val="accent3">
                      <a:lumOff val="44000"/>
                    </a:schemeClr>
                  </a:outerShdw>
                </a:effectLst>
                <a:latin typeface="Arial"/>
                <a:ea typeface="Arial"/>
                <a:cs typeface="Arial"/>
                <a:sym typeface="Arial"/>
              </a:defRPr>
            </a:pPr>
            <a:r>
              <a:rPr b="0">
                <a:latin typeface="宋体"/>
                <a:ea typeface="宋体"/>
                <a:cs typeface="宋体"/>
                <a:sym typeface="宋体"/>
              </a:rPr>
              <a:t>品牌化集合体（</a:t>
            </a:r>
            <a:r>
              <a:t>A branded house</a:t>
            </a:r>
            <a:r>
              <a:rPr b="0">
                <a:latin typeface="宋体"/>
                <a:ea typeface="宋体"/>
                <a:cs typeface="宋体"/>
                <a:sym typeface="宋体"/>
              </a:rPr>
              <a:t>）</a:t>
            </a:r>
            <a:r>
              <a:rPr b="0">
                <a:latin typeface="宋体"/>
                <a:ea typeface="宋体"/>
                <a:cs typeface="宋体"/>
                <a:sym typeface="宋体"/>
              </a:rPr>
              <a:t>指同一类别的产品通过统一的品牌维系在一起，并延伸到新产品上（雀巢）。 </a:t>
            </a:r>
          </a:p>
          <a:p>
            <a:pPr>
              <a:defRPr b="1" sz="1400">
                <a:effectLst>
                  <a:outerShdw algn="b" blurRad="38100" dir="2700000" dist="38100" kx="0" ky="0" rotWithShape="0" sx="100000" sy="100000">
                    <a:schemeClr val="accent3">
                      <a:lumOff val="44000"/>
                    </a:schemeClr>
                  </a:outerShdw>
                </a:effectLst>
                <a:latin typeface="Arial"/>
                <a:ea typeface="Arial"/>
                <a:cs typeface="Arial"/>
                <a:sym typeface="Arial"/>
              </a:defRPr>
            </a:pPr>
            <a:r>
              <a:rPr b="0">
                <a:latin typeface="宋体"/>
                <a:ea typeface="宋体"/>
                <a:cs typeface="宋体"/>
                <a:sym typeface="宋体"/>
              </a:rPr>
              <a:t>子品牌</a:t>
            </a:r>
            <a:r>
              <a:t>(Subbrands under a master brand)</a:t>
            </a:r>
            <a:r>
              <a:rPr b="0">
                <a:latin typeface="宋体"/>
                <a:ea typeface="宋体"/>
                <a:cs typeface="宋体"/>
                <a:sym typeface="宋体"/>
              </a:rPr>
              <a:t>指同一类别的产品冠以统一名称，即主品牌的同时，根据产品的不同特征附加一个修饰性品牌，从而使主品牌更独特（海尔帅王子）。</a:t>
            </a:r>
          </a:p>
          <a:p>
            <a:pPr>
              <a:defRPr b="1" sz="1400">
                <a:effectLst>
                  <a:outerShdw algn="b" blurRad="38100" dir="2700000" dist="38100" kx="0" ky="0" rotWithShape="0" sx="100000" sy="100000">
                    <a:schemeClr val="accent3">
                      <a:lumOff val="44000"/>
                    </a:schemeClr>
                  </a:outerShdw>
                </a:effectLst>
                <a:latin typeface="Arial"/>
                <a:ea typeface="Arial"/>
                <a:cs typeface="Arial"/>
                <a:sym typeface="Arial"/>
              </a:defRPr>
            </a:pPr>
            <a:r>
              <a:rPr b="0">
                <a:latin typeface="宋体"/>
                <a:ea typeface="宋体"/>
                <a:cs typeface="宋体"/>
                <a:sym typeface="宋体"/>
              </a:rPr>
              <a:t>被担保品牌</a:t>
            </a:r>
            <a:r>
              <a:t>(Endorsed brand)</a:t>
            </a:r>
            <a:r>
              <a:rPr b="0">
                <a:latin typeface="宋体"/>
                <a:ea typeface="宋体"/>
                <a:cs typeface="宋体"/>
                <a:sym typeface="宋体"/>
              </a:rPr>
              <a:t>通常指一个产品有两个以上品牌，一个是担保品牌，一个是被担保品牌。担保品牌通常是企业品牌，为被担保品牌提供信誉和保障。被担保品牌则相对独立，表明产品的功能、价值和购买对象（索尼</a:t>
            </a:r>
            <a:r>
              <a:rPr b="0"/>
              <a:t>PS2</a:t>
            </a:r>
            <a:r>
              <a:rPr b="0">
                <a:latin typeface="宋体"/>
                <a:ea typeface="宋体"/>
                <a:cs typeface="宋体"/>
                <a:sym typeface="宋体"/>
              </a:rPr>
              <a:t>）。</a:t>
            </a:r>
          </a:p>
          <a:p>
            <a:pPr>
              <a:defRPr b="1" sz="1400">
                <a:effectLst>
                  <a:outerShdw algn="b" blurRad="38100" dir="2700000" dist="38100" kx="0" ky="0" rotWithShape="0" sx="100000" sy="100000">
                    <a:schemeClr val="accent3">
                      <a:lumOff val="44000"/>
                    </a:schemeClr>
                  </a:outerShdw>
                </a:effectLst>
                <a:latin typeface="Arial"/>
                <a:ea typeface="Arial"/>
                <a:cs typeface="Arial"/>
                <a:sym typeface="Arial"/>
              </a:defRPr>
            </a:pPr>
            <a:r>
              <a:rPr b="0">
                <a:latin typeface="宋体"/>
                <a:ea typeface="宋体"/>
                <a:cs typeface="宋体"/>
                <a:sym typeface="宋体"/>
              </a:rPr>
              <a:t>多品牌集合体</a:t>
            </a:r>
            <a:r>
              <a:t>(House of brands)</a:t>
            </a:r>
            <a:r>
              <a:rPr b="0">
                <a:latin typeface="宋体"/>
                <a:ea typeface="宋体"/>
                <a:cs typeface="宋体"/>
                <a:sym typeface="宋体"/>
              </a:rPr>
              <a:t>指同一类别产品下不同品种不同品牌，各个品牌相互独立，在各个细分市场施展自己最大的影响力（宝洁）。 </a:t>
            </a:r>
          </a:p>
        </p:txBody>
      </p:sp>
      <p:sp>
        <p:nvSpPr>
          <p:cNvPr id="1049026" name="AutoShape 33"/>
          <p:cNvSpPr/>
          <p:nvPr/>
        </p:nvSpPr>
        <p:spPr>
          <a:xfrm>
            <a:off x="611187" y="2565400"/>
            <a:ext cx="2016126" cy="360364"/>
          </a:xfrm>
          <a:prstGeom prst="leftRightArrow">
            <a:avLst>
              <a:gd name="adj1" fmla="val 50000"/>
              <a:gd name="adj2" fmla="val 111868"/>
            </a:avLst>
          </a:prstGeom>
          <a:solidFill>
            <a:srgbClr val="FF0000"/>
          </a:solidFill>
          <a:ln w="12700">
            <a:miter lim="400000"/>
          </a:ln>
        </p:spPr>
        <p:txBody>
          <a:bodyPr anchor="ctr" lIns="45719" rIns="45719"/>
          <a:p>
            <a:pPr>
              <a:defRPr>
                <a:latin typeface="Arial"/>
                <a:ea typeface="Arial"/>
                <a:cs typeface="Arial"/>
                <a:sym typeface="Arial"/>
              </a:defRPr>
            </a:pPr>
          </a:p>
        </p:txBody>
      </p:sp>
      <p:sp>
        <p:nvSpPr>
          <p:cNvPr id="1049027" name="Text Box 34"/>
          <p:cNvSpPr/>
          <p:nvPr/>
        </p:nvSpPr>
        <p:spPr>
          <a:xfrm>
            <a:off x="215900" y="2206624"/>
            <a:ext cx="2771775" cy="358141"/>
          </a:xfrm>
          <a:prstGeom prst="rect"/>
          <a:ln w="12700">
            <a:miter lim="400000"/>
          </a:ln>
        </p:spPr>
        <p:txBody>
          <a:bodyPr lIns="45719" rIns="45719">
            <a:spAutoFit/>
          </a:bodyPr>
          <a:p>
            <a:pPr>
              <a:spcBef>
                <a:spcPts val="1000"/>
              </a:spcBef>
              <a:defRPr b="1">
                <a:latin typeface="Arial"/>
                <a:ea typeface="Arial"/>
                <a:cs typeface="Arial"/>
                <a:sym typeface="Arial"/>
              </a:defRPr>
            </a:pPr>
            <a:r>
              <a:t>    </a:t>
            </a:r>
            <a:r>
              <a:rPr b="0">
                <a:latin typeface="宋体"/>
                <a:ea typeface="宋体"/>
                <a:cs typeface="宋体"/>
                <a:sym typeface="宋体"/>
              </a:rPr>
              <a:t>统一                   独立</a:t>
            </a: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med" advClick="1" p14:dur="1000">
        <p:fade thruBlk="1"/>
      </p:transition>
    </mc:Choice>
    <mc:Fallback>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showMasterSp="1" showMasterPhAnim="1">
  <p:cSld>
    <p:spTree>
      <p:nvGrpSpPr>
        <p:cNvPr id="350" name=""/>
        <p:cNvGrpSpPr/>
        <p:nvPr/>
      </p:nvGrpSpPr>
      <p:grpSpPr>
        <a:xfrm>
          <a:off x="0" y="0"/>
          <a:ext cx="0" cy="0"/>
          <a:chOff x="0" y="0"/>
          <a:chExt cx="0" cy="0"/>
        </a:xfrm>
      </p:grpSpPr>
      <p:sp>
        <p:nvSpPr>
          <p:cNvPr id="104903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品牌联合的类型 </a:t>
            </a:r>
          </a:p>
        </p:txBody>
      </p:sp>
      <p:sp>
        <p:nvSpPr>
          <p:cNvPr id="1049031" name="Rectangle 3"/>
          <p:cNvSpPr/>
          <p:nvPr>
            <p:ph type="body" sz="half" idx="1"/>
          </p:nvPr>
        </p:nvSpPr>
        <p:spPr>
          <a:xfrm>
            <a:off x="457200" y="1600200"/>
            <a:ext cx="4038600" cy="4525963"/>
          </a:xfrm>
          <a:prstGeom prst="rect"/>
        </p:spPr>
        <p:txBody>
          <a:bodyPr/>
          <a:p>
            <a:pPr indent="-312039" marL="312039">
              <a:spcBef>
                <a:spcPts val="500"/>
              </a:spcBef>
              <a:defRPr sz="2184"/>
            </a:pPr>
            <a:r>
              <a:rPr>
                <a:latin typeface="宋体"/>
                <a:ea typeface="宋体"/>
                <a:cs typeface="宋体"/>
                <a:sym typeface="宋体"/>
              </a:rPr>
              <a:t>阿克的品牌联合分类法 </a:t>
            </a:r>
          </a:p>
          <a:p>
            <a:pPr indent="-260032" lvl="1" marL="676084">
              <a:spcBef>
                <a:spcPts val="400"/>
              </a:spcBef>
              <a:defRPr sz="1911"/>
            </a:pPr>
            <a:r>
              <a:rPr>
                <a:latin typeface="宋体"/>
                <a:ea typeface="宋体"/>
                <a:cs typeface="宋体"/>
                <a:sym typeface="宋体"/>
              </a:rPr>
              <a:t>合作主品牌 </a:t>
            </a:r>
          </a:p>
          <a:p>
            <a:pPr indent="-260032" lvl="1" marL="676084">
              <a:spcBef>
                <a:spcPts val="400"/>
              </a:spcBef>
              <a:defRPr sz="1911"/>
            </a:pPr>
            <a:r>
              <a:rPr>
                <a:latin typeface="宋体"/>
                <a:ea typeface="宋体"/>
                <a:cs typeface="宋体"/>
                <a:sym typeface="宋体"/>
              </a:rPr>
              <a:t>外部品牌化的差异点 </a:t>
            </a:r>
          </a:p>
          <a:p>
            <a:pPr indent="-260032" lvl="1" marL="676084">
              <a:spcBef>
                <a:spcPts val="400"/>
              </a:spcBef>
              <a:defRPr sz="1911"/>
            </a:pPr>
            <a:r>
              <a:rPr>
                <a:latin typeface="宋体"/>
                <a:ea typeface="宋体"/>
                <a:cs typeface="宋体"/>
                <a:sym typeface="宋体"/>
              </a:rPr>
              <a:t>外部品牌化的活力点 </a:t>
            </a:r>
          </a:p>
          <a:p>
            <a:pPr indent="-260032" lvl="1" marL="676084">
              <a:spcBef>
                <a:spcPts val="400"/>
              </a:spcBef>
              <a:defRPr sz="1911"/>
            </a:pPr>
            <a:r>
              <a:rPr>
                <a:latin typeface="宋体"/>
                <a:ea typeface="宋体"/>
                <a:cs typeface="宋体"/>
                <a:sym typeface="宋体"/>
              </a:rPr>
              <a:t>战术性的品牌联合 </a:t>
            </a:r>
          </a:p>
          <a:p>
            <a:pPr indent="-312039" marL="312039">
              <a:spcBef>
                <a:spcPts val="500"/>
              </a:spcBef>
              <a:defRPr sz="2184"/>
            </a:pPr>
            <a:r>
              <a:rPr>
                <a:latin typeface="宋体"/>
                <a:ea typeface="宋体"/>
                <a:cs typeface="宋体"/>
                <a:sym typeface="宋体"/>
              </a:rPr>
              <a:t>英特品牌公司的品牌联合分类法 </a:t>
            </a:r>
          </a:p>
          <a:p>
            <a:pPr indent="-260032" lvl="1" marL="676084">
              <a:spcBef>
                <a:spcPts val="400"/>
              </a:spcBef>
              <a:defRPr sz="1911"/>
            </a:pPr>
            <a:r>
              <a:rPr>
                <a:latin typeface="宋体"/>
                <a:ea typeface="宋体"/>
                <a:cs typeface="宋体"/>
                <a:sym typeface="宋体"/>
              </a:rPr>
              <a:t>接触</a:t>
            </a:r>
            <a:r>
              <a:t>/</a:t>
            </a:r>
            <a:r>
              <a:rPr>
                <a:latin typeface="宋体"/>
                <a:ea typeface="宋体"/>
                <a:cs typeface="宋体"/>
                <a:sym typeface="宋体"/>
              </a:rPr>
              <a:t>认知型品牌联合 </a:t>
            </a:r>
          </a:p>
          <a:p>
            <a:pPr indent="-260032" lvl="1" marL="676084">
              <a:spcBef>
                <a:spcPts val="400"/>
              </a:spcBef>
              <a:defRPr sz="1911"/>
            </a:pPr>
            <a:r>
              <a:rPr>
                <a:latin typeface="宋体"/>
                <a:ea typeface="宋体"/>
                <a:cs typeface="宋体"/>
                <a:sym typeface="宋体"/>
              </a:rPr>
              <a:t>价值认可型品牌联合 </a:t>
            </a:r>
          </a:p>
          <a:p>
            <a:pPr indent="-260032" lvl="1" marL="676084">
              <a:spcBef>
                <a:spcPts val="400"/>
              </a:spcBef>
              <a:defRPr sz="1911"/>
            </a:pPr>
            <a:r>
              <a:rPr>
                <a:latin typeface="宋体"/>
                <a:ea typeface="宋体"/>
                <a:cs typeface="宋体"/>
                <a:sym typeface="宋体"/>
              </a:rPr>
              <a:t>元素组成型品牌联合 </a:t>
            </a:r>
          </a:p>
          <a:p>
            <a:pPr indent="-260032" lvl="1" marL="676084">
              <a:spcBef>
                <a:spcPts val="400"/>
              </a:spcBef>
              <a:defRPr sz="1911"/>
            </a:pPr>
            <a:r>
              <a:rPr>
                <a:latin typeface="宋体"/>
                <a:ea typeface="宋体"/>
                <a:cs typeface="宋体"/>
                <a:sym typeface="宋体"/>
              </a:rPr>
              <a:t>能力互补型品牌联合 </a:t>
            </a:r>
          </a:p>
        </p:txBody>
      </p:sp>
      <p:sp>
        <p:nvSpPr>
          <p:cNvPr id="1049032"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spcBef>
                <a:spcPts val="500"/>
              </a:spcBef>
              <a:buSzPct val="100000"/>
              <a:buFont typeface="Arial"/>
              <a:buChar char="•"/>
              <a:defRPr sz="2400"/>
            </a:pPr>
            <a:r>
              <a:rPr>
                <a:latin typeface="宋体"/>
                <a:ea typeface="宋体"/>
                <a:cs typeface="宋体"/>
                <a:sym typeface="宋体"/>
              </a:rPr>
              <a:t>客户感知的角度的品牌联合分类</a:t>
            </a:r>
          </a:p>
          <a:p>
            <a:pPr indent="-285750" lvl="1" marL="742950">
              <a:spcBef>
                <a:spcPts val="500"/>
              </a:spcBef>
              <a:buSzPct val="100000"/>
              <a:buFont typeface="Arial"/>
              <a:buChar char="–"/>
              <a:defRPr sz="2100"/>
            </a:pPr>
            <a:r>
              <a:rPr>
                <a:latin typeface="宋体"/>
                <a:ea typeface="宋体"/>
                <a:cs typeface="宋体"/>
                <a:sym typeface="宋体"/>
              </a:rPr>
              <a:t>客户感知相对独立的品牌联合 </a:t>
            </a:r>
          </a:p>
          <a:p>
            <a:pPr indent="-285750" lvl="1" marL="742950">
              <a:spcBef>
                <a:spcPts val="500"/>
              </a:spcBef>
              <a:buSzPct val="100000"/>
              <a:buFont typeface="Arial"/>
              <a:buChar char="–"/>
              <a:defRPr sz="2100"/>
            </a:pPr>
            <a:r>
              <a:rPr>
                <a:latin typeface="宋体"/>
                <a:ea typeface="宋体"/>
                <a:cs typeface="宋体"/>
                <a:sym typeface="宋体"/>
              </a:rPr>
              <a:t>客户感知有所重叠的品牌联合 </a:t>
            </a:r>
          </a:p>
          <a:p>
            <a:pPr indent="-285750" lvl="1" marL="742950">
              <a:spcBef>
                <a:spcPts val="500"/>
              </a:spcBef>
              <a:buSzPct val="100000"/>
              <a:buFont typeface="Arial"/>
              <a:buChar char="–"/>
              <a:defRPr sz="2100"/>
            </a:pPr>
            <a:r>
              <a:rPr>
                <a:latin typeface="宋体"/>
                <a:ea typeface="宋体"/>
                <a:cs typeface="宋体"/>
                <a:sym typeface="宋体"/>
              </a:rPr>
              <a:t>客户感知完全重叠的品牌联合  </a:t>
            </a:r>
          </a:p>
        </p:txBody>
      </p:sp>
    </p:spTree>
  </p:cSld>
  <p:clrMapOvr>
    <a:masterClrMapping/>
  </p:clrMapOvr>
  <p:transition spd="med" advClick="1"/>
</p:sld>
</file>

<file path=ppt/slides/slide102.xml><?xml version="1.0" encoding="utf-8"?>
<p:sld xmlns:a="http://schemas.openxmlformats.org/drawingml/2006/main" xmlns:r="http://schemas.openxmlformats.org/officeDocument/2006/relationships" xmlns:p="http://schemas.openxmlformats.org/presentationml/2006/main" showMasterSp="1" showMasterPhAnim="1">
  <p:cSld>
    <p:spTree>
      <p:nvGrpSpPr>
        <p:cNvPr id="351" name=""/>
        <p:cNvGrpSpPr/>
        <p:nvPr/>
      </p:nvGrpSpPr>
      <p:grpSpPr>
        <a:xfrm>
          <a:off x="0" y="0"/>
          <a:ext cx="0" cy="0"/>
          <a:chOff x="0" y="0"/>
          <a:chExt cx="0" cy="0"/>
        </a:xfrm>
      </p:grpSpPr>
      <p:sp>
        <p:nvSpPr>
          <p:cNvPr id="104903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品牌联合的管理原则 </a:t>
            </a:r>
          </a:p>
        </p:txBody>
      </p:sp>
      <p:sp>
        <p:nvSpPr>
          <p:cNvPr id="1049034" name="Rectangle 3"/>
          <p:cNvSpPr/>
          <p:nvPr>
            <p:ph type="body" idx="1"/>
          </p:nvPr>
        </p:nvSpPr>
        <p:spPr>
          <a:xfrm>
            <a:off x="457200" y="1600200"/>
            <a:ext cx="8229600" cy="4525963"/>
          </a:xfrm>
          <a:prstGeom prst="rect"/>
        </p:spPr>
        <p:txBody>
          <a:bodyPr/>
          <a:p>
            <a:r>
              <a:rPr>
                <a:latin typeface="宋体"/>
                <a:ea typeface="宋体"/>
                <a:cs typeface="宋体"/>
                <a:sym typeface="宋体"/>
              </a:rPr>
              <a:t>根据实际需要选择品牌联合的类型 </a:t>
            </a:r>
            <a:endParaRPr>
              <a:latin typeface="宋体"/>
              <a:ea typeface="宋体"/>
              <a:cs typeface="宋体"/>
              <a:sym typeface="宋体"/>
            </a:endParaRPr>
          </a:p>
          <a:p>
            <a:r>
              <a:rPr>
                <a:latin typeface="宋体"/>
                <a:ea typeface="宋体"/>
                <a:cs typeface="宋体"/>
                <a:sym typeface="宋体"/>
              </a:rPr>
              <a:t>合作者的品牌内涵、目标市场等要相吻合 </a:t>
            </a:r>
            <a:endParaRPr>
              <a:latin typeface="宋体"/>
              <a:ea typeface="宋体"/>
              <a:cs typeface="宋体"/>
              <a:sym typeface="宋体"/>
            </a:endParaRPr>
          </a:p>
          <a:p>
            <a:r>
              <a:rPr>
                <a:latin typeface="宋体"/>
                <a:ea typeface="宋体"/>
                <a:cs typeface="宋体"/>
                <a:sym typeface="宋体"/>
              </a:rPr>
              <a:t>合作品牌的产品类别要有一定的关联性 </a:t>
            </a:r>
            <a:endParaRPr>
              <a:latin typeface="宋体"/>
              <a:ea typeface="宋体"/>
              <a:cs typeface="宋体"/>
              <a:sym typeface="宋体"/>
            </a:endParaRPr>
          </a:p>
          <a:p>
            <a:r>
              <a:rPr>
                <a:latin typeface="宋体"/>
                <a:ea typeface="宋体"/>
                <a:cs typeface="宋体"/>
                <a:sym typeface="宋体"/>
              </a:rPr>
              <a:t>合作者的资源要能互补 </a:t>
            </a:r>
            <a:endParaRPr>
              <a:latin typeface="宋体"/>
              <a:ea typeface="宋体"/>
              <a:cs typeface="宋体"/>
              <a:sym typeface="宋体"/>
            </a:endParaRPr>
          </a:p>
          <a:p>
            <a:r>
              <a:rPr>
                <a:latin typeface="宋体"/>
                <a:ea typeface="宋体"/>
                <a:cs typeface="宋体"/>
                <a:sym typeface="宋体"/>
              </a:rPr>
              <a:t>品牌在各自行业中的地位要均等 </a:t>
            </a:r>
          </a:p>
        </p:txBody>
      </p:sp>
    </p:spTree>
  </p:cSld>
  <p:clrMapOvr>
    <a:masterClrMapping/>
  </p:clrMapOvr>
  <p:transition spd="med" advClick="1"/>
</p:sld>
</file>

<file path=ppt/slides/slide103.xml><?xml version="1.0" encoding="utf-8"?>
<p:sld xmlns:a="http://schemas.openxmlformats.org/drawingml/2006/main" xmlns:r="http://schemas.openxmlformats.org/officeDocument/2006/relationships" xmlns:p="http://schemas.openxmlformats.org/presentationml/2006/main" showMasterSp="1" showMasterPhAnim="1">
  <p:cSld>
    <p:spTree>
      <p:nvGrpSpPr>
        <p:cNvPr id="352" name=""/>
        <p:cNvGrpSpPr/>
        <p:nvPr/>
      </p:nvGrpSpPr>
      <p:grpSpPr>
        <a:xfrm>
          <a:off x="0" y="0"/>
          <a:ext cx="0" cy="0"/>
          <a:chOff x="0" y="0"/>
          <a:chExt cx="0" cy="0"/>
        </a:xfrm>
      </p:grpSpPr>
      <p:sp>
        <p:nvSpPr>
          <p:cNvPr id="104903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贴牌生产的定义和类型</a:t>
            </a:r>
          </a:p>
        </p:txBody>
      </p:sp>
      <p:sp>
        <p:nvSpPr>
          <p:cNvPr id="1049036" name="Rectangle 3"/>
          <p:cNvSpPr/>
          <p:nvPr>
            <p:ph type="body" idx="1"/>
          </p:nvPr>
        </p:nvSpPr>
        <p:spPr>
          <a:xfrm>
            <a:off x="0" y="1268412"/>
            <a:ext cx="9144000" cy="4525964"/>
          </a:xfrm>
          <a:prstGeom prst="rect"/>
        </p:spPr>
        <p:txBody>
          <a:bodyPr/>
          <a:p>
            <a:pPr indent="-270890" marL="270890">
              <a:spcBef>
                <a:spcPts val="600"/>
              </a:spcBef>
              <a:defRPr sz="2528"/>
            </a:pPr>
            <a:r>
              <a:rPr>
                <a:latin typeface="宋体"/>
                <a:ea typeface="宋体"/>
                <a:cs typeface="宋体"/>
                <a:sym typeface="宋体"/>
              </a:rPr>
              <a:t>贴牌生产的定义 </a:t>
            </a:r>
            <a:endParaRPr>
              <a:latin typeface="宋体"/>
              <a:ea typeface="宋体"/>
              <a:cs typeface="宋体"/>
              <a:sym typeface="宋体"/>
            </a:endParaRPr>
          </a:p>
          <a:p>
            <a:pPr indent="-225742" lvl="1" marL="586930">
              <a:spcBef>
                <a:spcPts val="500"/>
              </a:spcBef>
              <a:defRPr sz="2212"/>
            </a:pPr>
            <a:r>
              <a:rPr>
                <a:latin typeface="宋体"/>
                <a:ea typeface="宋体"/>
                <a:cs typeface="宋体"/>
                <a:sym typeface="宋体"/>
              </a:rPr>
              <a:t>贴牌生产</a:t>
            </a:r>
            <a:r>
              <a:t>(</a:t>
            </a:r>
            <a:r>
              <a:rPr>
                <a:latin typeface="宋体"/>
                <a:ea typeface="宋体"/>
                <a:cs typeface="宋体"/>
                <a:sym typeface="宋体"/>
              </a:rPr>
              <a:t>即</a:t>
            </a:r>
            <a:r>
              <a:t>OEM; original equipment manufacture)</a:t>
            </a:r>
            <a:r>
              <a:rPr>
                <a:latin typeface="宋体"/>
                <a:ea typeface="宋体"/>
                <a:cs typeface="宋体"/>
                <a:sym typeface="宋体"/>
              </a:rPr>
              <a:t>，是指一家厂商根据另一家厂商的要求为其生产产品。按照指定要求进行加工生产的厂商没有自己的产品品牌、或具有自己的品牌而在产品上不贴自己的商标，为其他著名品牌厂商生产产品，并贴上对方的商标。在贴牌生产中，委托方拥有自己的品牌或技术，或者拥有自己的市场，而被委托方则具有规模生产和低成本的优势。</a:t>
            </a:r>
          </a:p>
          <a:p>
            <a:pPr indent="-270890" marL="270890">
              <a:spcBef>
                <a:spcPts val="600"/>
              </a:spcBef>
              <a:defRPr sz="2528"/>
            </a:pPr>
            <a:r>
              <a:rPr>
                <a:latin typeface="宋体"/>
                <a:ea typeface="宋体"/>
                <a:cs typeface="宋体"/>
                <a:sym typeface="宋体"/>
              </a:rPr>
              <a:t>贴牌生产的类型</a:t>
            </a:r>
            <a:endParaRPr>
              <a:latin typeface="宋体"/>
              <a:ea typeface="宋体"/>
              <a:cs typeface="宋体"/>
              <a:sym typeface="宋体"/>
            </a:endParaRPr>
          </a:p>
          <a:p>
            <a:pPr indent="-225742" lvl="1" marL="586930">
              <a:spcBef>
                <a:spcPts val="500"/>
              </a:spcBef>
              <a:defRPr sz="2212"/>
            </a:pPr>
            <a:r>
              <a:rPr>
                <a:latin typeface="宋体"/>
                <a:ea typeface="宋体"/>
                <a:cs typeface="宋体"/>
                <a:sym typeface="宋体"/>
              </a:rPr>
              <a:t>制造商品牌的贴牌生产</a:t>
            </a:r>
          </a:p>
          <a:p>
            <a:pPr indent="-225742" lvl="1" marL="586930">
              <a:spcBef>
                <a:spcPts val="500"/>
              </a:spcBef>
              <a:defRPr sz="2212"/>
            </a:pPr>
            <a:r>
              <a:rPr>
                <a:latin typeface="宋体"/>
                <a:ea typeface="宋体"/>
                <a:cs typeface="宋体"/>
                <a:sym typeface="宋体"/>
              </a:rPr>
              <a:t>零售商品牌的贴牌生产（自有品牌，</a:t>
            </a:r>
            <a:r>
              <a:t>private brand</a:t>
            </a:r>
            <a:r>
              <a:rPr>
                <a:latin typeface="宋体"/>
                <a:ea typeface="宋体"/>
                <a:cs typeface="宋体"/>
                <a:sym typeface="宋体"/>
              </a:rPr>
              <a:t>）</a:t>
            </a:r>
          </a:p>
        </p:txBody>
      </p:sp>
    </p:spTree>
  </p:cSld>
  <p:clrMapOvr>
    <a:masterClrMapping/>
  </p:clrMapOvr>
  <p:transition spd="med" advClick="1"/>
</p:sld>
</file>

<file path=ppt/slides/slide104.xml><?xml version="1.0" encoding="utf-8"?>
<p:sld xmlns:a="http://schemas.openxmlformats.org/drawingml/2006/main" xmlns:r="http://schemas.openxmlformats.org/officeDocument/2006/relationships" xmlns:p="http://schemas.openxmlformats.org/presentationml/2006/main" showMasterSp="1" showMasterPhAnim="1">
  <p:cSld>
    <p:spTree>
      <p:nvGrpSpPr>
        <p:cNvPr id="353" name=""/>
        <p:cNvGrpSpPr/>
        <p:nvPr/>
      </p:nvGrpSpPr>
      <p:grpSpPr>
        <a:xfrm>
          <a:off x="0" y="0"/>
          <a:ext cx="0" cy="0"/>
          <a:chOff x="0" y="0"/>
          <a:chExt cx="0" cy="0"/>
        </a:xfrm>
      </p:grpSpPr>
      <p:sp>
        <p:nvSpPr>
          <p:cNvPr id="1049037"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品牌生命周期的阶段</a:t>
            </a:r>
          </a:p>
        </p:txBody>
      </p:sp>
      <p:sp>
        <p:nvSpPr>
          <p:cNvPr id="1049038" name="Rectangle 3"/>
          <p:cNvSpPr/>
          <p:nvPr>
            <p:ph type="body" idx="1"/>
          </p:nvPr>
        </p:nvSpPr>
        <p:spPr>
          <a:xfrm>
            <a:off x="457200" y="1600200"/>
            <a:ext cx="8229600" cy="4525963"/>
          </a:xfrm>
          <a:prstGeom prst="rect"/>
        </p:spPr>
        <p:txBody>
          <a:bodyPr/>
          <a:p>
            <a:pPr indent="-312039" marL="312039">
              <a:spcBef>
                <a:spcPts val="500"/>
              </a:spcBef>
              <a:defRPr sz="2184"/>
            </a:pPr>
            <a:r>
              <a:rPr>
                <a:latin typeface="宋体"/>
                <a:ea typeface="宋体"/>
                <a:cs typeface="宋体"/>
                <a:sym typeface="宋体"/>
              </a:rPr>
              <a:t>国外学者</a:t>
            </a:r>
          </a:p>
          <a:p>
            <a:pPr indent="-260032" lvl="1" marL="676084">
              <a:spcBef>
                <a:spcPts val="400"/>
              </a:spcBef>
              <a:defRPr sz="1820"/>
            </a:pPr>
            <a:r>
              <a:rPr>
                <a:latin typeface="宋体"/>
                <a:ea typeface="宋体"/>
                <a:cs typeface="宋体"/>
                <a:sym typeface="宋体"/>
              </a:rPr>
              <a:t>欧洲经济学院德籍教授曼弗雷</a:t>
            </a:r>
            <a:r>
              <a:t>·</a:t>
            </a:r>
            <a:r>
              <a:rPr>
                <a:latin typeface="宋体"/>
                <a:ea typeface="宋体"/>
                <a:cs typeface="宋体"/>
                <a:sym typeface="宋体"/>
              </a:rPr>
              <a:t>布鲁恩首先提出了品牌生命周期理论，并指出品牌生命周期由</a:t>
            </a:r>
            <a:r>
              <a:t>6</a:t>
            </a:r>
            <a:r>
              <a:rPr>
                <a:latin typeface="宋体"/>
                <a:ea typeface="宋体"/>
                <a:cs typeface="宋体"/>
                <a:sym typeface="宋体"/>
              </a:rPr>
              <a:t>个阶段组成，即品牌的创立阶段、稳固阶段、差异化阶段、模仿阶段、分化阶段以及两极分化阶段。</a:t>
            </a:r>
          </a:p>
          <a:p>
            <a:pPr indent="-260032" lvl="1" marL="676084">
              <a:spcBef>
                <a:spcPts val="400"/>
              </a:spcBef>
              <a:defRPr sz="1820"/>
            </a:pPr>
            <a:r>
              <a:rPr>
                <a:latin typeface="宋体"/>
                <a:ea typeface="宋体"/>
                <a:cs typeface="宋体"/>
                <a:sym typeface="宋体"/>
              </a:rPr>
              <a:t>约翰</a:t>
            </a:r>
            <a:r>
              <a:t>·</a:t>
            </a:r>
            <a:r>
              <a:rPr>
                <a:latin typeface="宋体"/>
                <a:ea typeface="宋体"/>
                <a:cs typeface="宋体"/>
                <a:sym typeface="宋体"/>
              </a:rPr>
              <a:t>菲利普</a:t>
            </a:r>
            <a:r>
              <a:t>·</a:t>
            </a:r>
            <a:r>
              <a:rPr>
                <a:latin typeface="宋体"/>
                <a:ea typeface="宋体"/>
                <a:cs typeface="宋体"/>
                <a:sym typeface="宋体"/>
              </a:rPr>
              <a:t>琼斯认为品牌发展过程应分为孕育形成阶段、初始成长周期阶段（指从品牌进入市场到销售量下降至最高销量的</a:t>
            </a:r>
            <a:r>
              <a:t>80% </a:t>
            </a:r>
            <a:r>
              <a:rPr>
                <a:latin typeface="宋体"/>
                <a:ea typeface="宋体"/>
                <a:cs typeface="宋体"/>
                <a:sym typeface="宋体"/>
              </a:rPr>
              <a:t>这段时间）和再循环阶段。</a:t>
            </a:r>
          </a:p>
          <a:p>
            <a:pPr indent="-312039" marL="312039">
              <a:spcBef>
                <a:spcPts val="500"/>
              </a:spcBef>
              <a:defRPr sz="2184"/>
            </a:pPr>
            <a:r>
              <a:rPr>
                <a:latin typeface="宋体"/>
                <a:ea typeface="宋体"/>
                <a:cs typeface="宋体"/>
                <a:sym typeface="宋体"/>
              </a:rPr>
              <a:t>国内学者</a:t>
            </a:r>
          </a:p>
          <a:p>
            <a:pPr indent="-260032" lvl="1" marL="676084">
              <a:spcBef>
                <a:spcPts val="400"/>
              </a:spcBef>
              <a:defRPr sz="1820"/>
            </a:pPr>
            <a:r>
              <a:rPr>
                <a:latin typeface="宋体"/>
                <a:ea typeface="宋体"/>
                <a:cs typeface="宋体"/>
                <a:sym typeface="宋体"/>
              </a:rPr>
              <a:t>潘成云认为，品牌完整的生命周期应包括导入期、知晓期、知名期（维护与完善期）、退出期等四个阶段</a:t>
            </a:r>
          </a:p>
          <a:p>
            <a:pPr indent="-260032" lvl="1" marL="676084">
              <a:spcBef>
                <a:spcPts val="400"/>
              </a:spcBef>
              <a:defRPr sz="1820"/>
            </a:pPr>
            <a:r>
              <a:rPr>
                <a:latin typeface="宋体"/>
                <a:ea typeface="宋体"/>
                <a:cs typeface="宋体"/>
                <a:sym typeface="宋体"/>
              </a:rPr>
              <a:t>黄嘉涛、胡劲认为，根据消费者品牌态度随时间的变化，可将品牌生命周期划分为品牌认知期、品牌美誉期、品牌忠诚期、品牌转移期四个阶段 </a:t>
            </a:r>
          </a:p>
        </p:txBody>
      </p:sp>
    </p:spTree>
  </p:cSld>
  <p:clrMapOvr>
    <a:masterClrMapping/>
  </p:clrMapOvr>
  <p:transition spd="med" advClick="1"/>
</p:sld>
</file>

<file path=ppt/slides/slide105.xml><?xml version="1.0" encoding="utf-8"?>
<p:sld xmlns:a="http://schemas.openxmlformats.org/drawingml/2006/main" xmlns:r="http://schemas.openxmlformats.org/officeDocument/2006/relationships" xmlns:p="http://schemas.openxmlformats.org/presentationml/2006/main" showMasterSp="1" showMasterPhAnim="1">
  <p:cSld>
    <p:spTree>
      <p:nvGrpSpPr>
        <p:cNvPr id="354" name=""/>
        <p:cNvGrpSpPr/>
        <p:nvPr/>
      </p:nvGrpSpPr>
      <p:grpSpPr>
        <a:xfrm>
          <a:off x="0" y="0"/>
          <a:ext cx="0" cy="0"/>
          <a:chOff x="0" y="0"/>
          <a:chExt cx="0" cy="0"/>
        </a:xfrm>
      </p:grpSpPr>
      <p:sp>
        <p:nvSpPr>
          <p:cNvPr id="104903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品牌生命周期图</a:t>
            </a:r>
          </a:p>
        </p:txBody>
      </p:sp>
      <p:pic>
        <p:nvPicPr>
          <p:cNvPr id="2097190" name="Picture 5" descr="Picture 5"/>
          <p:cNvPicPr>
            <a:picLocks noChangeAspect="1"/>
          </p:cNvPicPr>
          <p:nvPr/>
        </p:nvPicPr>
        <p:blipFill>
          <a:blip xmlns:r="http://schemas.openxmlformats.org/officeDocument/2006/relationships" r:embed="rId1"/>
          <a:srcRect l="28347" t="43459" r="27357" b="24396"/>
          <a:stretch>
            <a:fillRect/>
          </a:stretch>
        </p:blipFill>
        <p:spPr>
          <a:xfrm>
            <a:off x="755649" y="1773238"/>
            <a:ext cx="7632702" cy="3462338"/>
          </a:xfrm>
          <a:prstGeom prst="rect"/>
          <a:ln w="12700">
            <a:miter lim="400000"/>
          </a:ln>
        </p:spPr>
      </p:pic>
    </p:spTree>
  </p:cSld>
  <p:clrMapOvr>
    <a:masterClrMapping/>
  </p:clrMapOvr>
  <p:transition spd="med" advClick="1"/>
</p:sld>
</file>

<file path=ppt/slides/slide106.xml><?xml version="1.0" encoding="utf-8"?>
<p:sld xmlns:a="http://schemas.openxmlformats.org/drawingml/2006/main" xmlns:r="http://schemas.openxmlformats.org/officeDocument/2006/relationships" xmlns:p="http://schemas.openxmlformats.org/presentationml/2006/main" showMasterSp="1" showMasterPhAnim="1">
  <p:cSld>
    <p:spTree>
      <p:nvGrpSpPr>
        <p:cNvPr id="355" name=""/>
        <p:cNvGrpSpPr/>
        <p:nvPr/>
      </p:nvGrpSpPr>
      <p:grpSpPr>
        <a:xfrm>
          <a:off x="0" y="0"/>
          <a:ext cx="0" cy="0"/>
          <a:chOff x="0" y="0"/>
          <a:chExt cx="0" cy="0"/>
        </a:xfrm>
      </p:grpSpPr>
      <p:sp>
        <p:nvSpPr>
          <p:cNvPr id="104904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品牌生命周期中的品牌营销策略</a:t>
            </a:r>
          </a:p>
        </p:txBody>
      </p:sp>
      <p:sp>
        <p:nvSpPr>
          <p:cNvPr id="1049041" name="Rectangle 3"/>
          <p:cNvSpPr/>
          <p:nvPr>
            <p:ph type="body" idx="1"/>
          </p:nvPr>
        </p:nvSpPr>
        <p:spPr>
          <a:xfrm>
            <a:off x="466725" y="1268412"/>
            <a:ext cx="8229600" cy="5589589"/>
          </a:xfrm>
          <a:prstGeom prst="rect"/>
        </p:spPr>
        <p:txBody>
          <a:bodyPr/>
          <a:p>
            <a:pPr indent="-315468" marL="315468">
              <a:defRPr sz="2944"/>
            </a:pPr>
            <a:r>
              <a:rPr>
                <a:latin typeface="宋体"/>
                <a:ea typeface="宋体"/>
                <a:cs typeface="宋体"/>
                <a:sym typeface="宋体"/>
              </a:rPr>
              <a:t>导入期</a:t>
            </a:r>
            <a:endParaRPr>
              <a:latin typeface="宋体"/>
              <a:ea typeface="宋体"/>
              <a:cs typeface="宋体"/>
              <a:sym typeface="宋体"/>
            </a:endParaRPr>
          </a:p>
          <a:p>
            <a:pPr indent="-262890" lvl="1" marL="683513">
              <a:spcBef>
                <a:spcPts val="600"/>
              </a:spcBef>
              <a:defRPr sz="2576"/>
            </a:pPr>
            <a:r>
              <a:rPr>
                <a:latin typeface="宋体"/>
                <a:ea typeface="宋体"/>
                <a:cs typeface="宋体"/>
                <a:sym typeface="宋体"/>
              </a:rPr>
              <a:t>品牌培育战略：品牌定位（产品特色与品牌形象）</a:t>
            </a:r>
          </a:p>
          <a:p>
            <a:pPr indent="-315468" marL="315468">
              <a:defRPr sz="2944"/>
            </a:pPr>
            <a:r>
              <a:rPr>
                <a:latin typeface="宋体"/>
                <a:ea typeface="宋体"/>
                <a:cs typeface="宋体"/>
                <a:sym typeface="宋体"/>
              </a:rPr>
              <a:t>知晓期</a:t>
            </a:r>
            <a:endParaRPr>
              <a:latin typeface="宋体"/>
              <a:ea typeface="宋体"/>
              <a:cs typeface="宋体"/>
              <a:sym typeface="宋体"/>
            </a:endParaRPr>
          </a:p>
          <a:p>
            <a:pPr indent="-262890" lvl="1" marL="683513">
              <a:spcBef>
                <a:spcPts val="600"/>
              </a:spcBef>
              <a:defRPr sz="2576"/>
            </a:pPr>
            <a:r>
              <a:rPr>
                <a:latin typeface="宋体"/>
                <a:ea typeface="宋体"/>
                <a:cs typeface="宋体"/>
                <a:sym typeface="宋体"/>
              </a:rPr>
              <a:t>品牌推广战略：整合品牌传播（广告、公关、促销、直销、口碑）</a:t>
            </a:r>
          </a:p>
          <a:p>
            <a:pPr indent="-315468" marL="315468">
              <a:defRPr sz="2944"/>
            </a:pPr>
            <a:r>
              <a:rPr>
                <a:latin typeface="宋体"/>
                <a:ea typeface="宋体"/>
                <a:cs typeface="宋体"/>
                <a:sym typeface="宋体"/>
              </a:rPr>
              <a:t>知名期</a:t>
            </a:r>
            <a:endParaRPr>
              <a:latin typeface="宋体"/>
              <a:ea typeface="宋体"/>
              <a:cs typeface="宋体"/>
              <a:sym typeface="宋体"/>
            </a:endParaRPr>
          </a:p>
          <a:p>
            <a:pPr indent="-262890" lvl="1" marL="683513">
              <a:spcBef>
                <a:spcPts val="600"/>
              </a:spcBef>
              <a:defRPr sz="2576"/>
            </a:pPr>
            <a:r>
              <a:rPr>
                <a:latin typeface="宋体"/>
                <a:ea typeface="宋体"/>
                <a:cs typeface="宋体"/>
                <a:sym typeface="宋体"/>
              </a:rPr>
              <a:t>品牌维护与完善战略：品质形象、品牌个性</a:t>
            </a:r>
          </a:p>
          <a:p>
            <a:pPr indent="-315468" marL="315468">
              <a:defRPr sz="2944"/>
            </a:pPr>
            <a:r>
              <a:rPr>
                <a:latin typeface="宋体"/>
                <a:ea typeface="宋体"/>
                <a:cs typeface="宋体"/>
                <a:sym typeface="宋体"/>
              </a:rPr>
              <a:t>退出期</a:t>
            </a:r>
            <a:endParaRPr>
              <a:latin typeface="宋体"/>
              <a:ea typeface="宋体"/>
              <a:cs typeface="宋体"/>
              <a:sym typeface="宋体"/>
            </a:endParaRPr>
          </a:p>
          <a:p>
            <a:pPr indent="-262890" lvl="1" marL="683513">
              <a:spcBef>
                <a:spcPts val="600"/>
              </a:spcBef>
              <a:defRPr sz="2576"/>
            </a:pPr>
            <a:r>
              <a:rPr>
                <a:latin typeface="宋体"/>
                <a:ea typeface="宋体"/>
                <a:cs typeface="宋体"/>
                <a:sym typeface="宋体"/>
              </a:rPr>
              <a:t>品牌更新战略：品牌重定位、新的目标市场、收割撤退</a:t>
            </a:r>
          </a:p>
        </p:txBody>
      </p:sp>
    </p:spTree>
  </p:cSld>
  <p:clrMapOvr>
    <a:masterClrMapping/>
  </p:clrMapOvr>
  <p:transition spd="med" advClick="1"/>
</p:sld>
</file>

<file path=ppt/slides/slide107.xml><?xml version="1.0" encoding="utf-8"?>
<p:sld xmlns:a="http://schemas.openxmlformats.org/drawingml/2006/main" xmlns:r="http://schemas.openxmlformats.org/officeDocument/2006/relationships" xmlns:p="http://schemas.openxmlformats.org/presentationml/2006/main" showMasterSp="1" showMasterPhAnim="1">
  <p:cSld>
    <p:spTree>
      <p:nvGrpSpPr>
        <p:cNvPr id="358" name=""/>
        <p:cNvGrpSpPr/>
        <p:nvPr/>
      </p:nvGrpSpPr>
      <p:grpSpPr>
        <a:xfrm>
          <a:off x="0" y="0"/>
          <a:ext cx="0" cy="0"/>
          <a:chOff x="0" y="0"/>
          <a:chExt cx="0" cy="0"/>
        </a:xfrm>
      </p:grpSpPr>
      <p:sp>
        <p:nvSpPr>
          <p:cNvPr id="104904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品牌老化的成因</a:t>
            </a:r>
          </a:p>
        </p:txBody>
      </p:sp>
      <p:sp>
        <p:nvSpPr>
          <p:cNvPr id="1049045" name="Rectangle 3"/>
          <p:cNvSpPr/>
          <p:nvPr>
            <p:ph type="body" sz="half" idx="1"/>
          </p:nvPr>
        </p:nvSpPr>
        <p:spPr>
          <a:xfrm>
            <a:off x="457200" y="1600200"/>
            <a:ext cx="4038600" cy="4525963"/>
          </a:xfrm>
          <a:prstGeom prst="rect"/>
        </p:spPr>
        <p:txBody>
          <a:bodyPr/>
          <a:p>
            <a:r>
              <a:rPr>
                <a:latin typeface="宋体"/>
                <a:ea typeface="宋体"/>
                <a:cs typeface="宋体"/>
                <a:sym typeface="宋体"/>
              </a:rPr>
              <a:t>从消费者角度</a:t>
            </a:r>
            <a:endParaRPr>
              <a:latin typeface="宋体"/>
              <a:ea typeface="宋体"/>
              <a:cs typeface="宋体"/>
              <a:sym typeface="宋体"/>
            </a:endParaRPr>
          </a:p>
          <a:p>
            <a:pPr indent="-285750" lvl="1" marL="742950">
              <a:defRPr sz="2500"/>
            </a:pPr>
            <a:r>
              <a:rPr>
                <a:latin typeface="宋体"/>
                <a:ea typeface="宋体"/>
                <a:cs typeface="宋体"/>
                <a:sym typeface="宋体"/>
              </a:rPr>
              <a:t>消费者</a:t>
            </a:r>
            <a:r>
              <a:t>“</a:t>
            </a:r>
            <a:r>
              <a:rPr>
                <a:latin typeface="宋体"/>
                <a:ea typeface="宋体"/>
                <a:cs typeface="宋体"/>
                <a:sym typeface="宋体"/>
              </a:rPr>
              <a:t>喜新厌旧</a:t>
            </a:r>
            <a:r>
              <a:t>”</a:t>
            </a:r>
            <a:r>
              <a:rPr>
                <a:latin typeface="宋体"/>
                <a:ea typeface="宋体"/>
                <a:cs typeface="宋体"/>
                <a:sym typeface="宋体"/>
              </a:rPr>
              <a:t>的特性</a:t>
            </a:r>
          </a:p>
          <a:p>
            <a:pPr indent="-285750" lvl="1" marL="742950">
              <a:defRPr sz="2500"/>
            </a:pPr>
            <a:r>
              <a:rPr>
                <a:latin typeface="宋体"/>
                <a:ea typeface="宋体"/>
                <a:cs typeface="宋体"/>
                <a:sym typeface="宋体"/>
              </a:rPr>
              <a:t>消费者产品需求发生改变</a:t>
            </a:r>
          </a:p>
          <a:p>
            <a:r>
              <a:rPr>
                <a:latin typeface="宋体"/>
                <a:ea typeface="宋体"/>
                <a:cs typeface="宋体"/>
                <a:sym typeface="宋体"/>
              </a:rPr>
              <a:t>从竞争角度</a:t>
            </a:r>
            <a:endParaRPr>
              <a:latin typeface="宋体"/>
              <a:ea typeface="宋体"/>
              <a:cs typeface="宋体"/>
              <a:sym typeface="宋体"/>
            </a:endParaRPr>
          </a:p>
          <a:p>
            <a:pPr indent="-285750" lvl="1" marL="742950">
              <a:defRPr sz="2500"/>
            </a:pPr>
            <a:r>
              <a:rPr>
                <a:latin typeface="宋体"/>
                <a:ea typeface="宋体"/>
                <a:cs typeface="宋体"/>
                <a:sym typeface="宋体"/>
              </a:rPr>
              <a:t>竞争加剧</a:t>
            </a:r>
          </a:p>
        </p:txBody>
      </p:sp>
      <p:sp>
        <p:nvSpPr>
          <p:cNvPr id="1049046"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spcBef>
                <a:spcPts val="600"/>
              </a:spcBef>
              <a:buSzPct val="100000"/>
              <a:buFont typeface="Arial"/>
              <a:buChar char="•"/>
              <a:defRPr sz="2800"/>
            </a:pPr>
            <a:r>
              <a:rPr>
                <a:latin typeface="宋体"/>
                <a:ea typeface="宋体"/>
                <a:cs typeface="宋体"/>
                <a:sym typeface="宋体"/>
              </a:rPr>
              <a:t>从企业角度</a:t>
            </a:r>
          </a:p>
          <a:p>
            <a:pPr indent="-285750" lvl="1" marL="742950">
              <a:spcBef>
                <a:spcPts val="600"/>
              </a:spcBef>
              <a:buSzPct val="100000"/>
              <a:buFont typeface="Arial"/>
              <a:buChar char="–"/>
              <a:defRPr sz="2500"/>
            </a:pPr>
            <a:r>
              <a:rPr>
                <a:latin typeface="宋体"/>
                <a:ea typeface="宋体"/>
                <a:cs typeface="宋体"/>
                <a:sym typeface="宋体"/>
              </a:rPr>
              <a:t>产品缺乏创新 </a:t>
            </a:r>
          </a:p>
          <a:p>
            <a:pPr indent="-285750" lvl="1" marL="742950">
              <a:spcBef>
                <a:spcPts val="600"/>
              </a:spcBef>
              <a:buSzPct val="100000"/>
              <a:buFont typeface="Arial"/>
              <a:buChar char="–"/>
              <a:defRPr sz="2500"/>
            </a:pPr>
            <a:r>
              <a:rPr>
                <a:latin typeface="宋体"/>
                <a:ea typeface="宋体"/>
                <a:cs typeface="宋体"/>
                <a:sym typeface="宋体"/>
              </a:rPr>
              <a:t>品牌标志不改变 </a:t>
            </a:r>
          </a:p>
          <a:p>
            <a:pPr indent="-285750" lvl="1" marL="742950">
              <a:spcBef>
                <a:spcPts val="600"/>
              </a:spcBef>
              <a:buSzPct val="100000"/>
              <a:buFont typeface="Arial"/>
              <a:buChar char="–"/>
              <a:defRPr sz="2500"/>
            </a:pPr>
            <a:r>
              <a:rPr>
                <a:latin typeface="宋体"/>
                <a:ea typeface="宋体"/>
                <a:cs typeface="宋体"/>
                <a:sym typeface="宋体"/>
              </a:rPr>
              <a:t>广告的重复 </a:t>
            </a:r>
          </a:p>
          <a:p>
            <a:pPr indent="-285750" lvl="1" marL="742950">
              <a:spcBef>
                <a:spcPts val="600"/>
              </a:spcBef>
              <a:buSzPct val="100000"/>
              <a:buFont typeface="Arial"/>
              <a:buChar char="–"/>
              <a:defRPr sz="2500"/>
            </a:pPr>
            <a:r>
              <a:rPr>
                <a:latin typeface="宋体"/>
                <a:ea typeface="宋体"/>
                <a:cs typeface="宋体"/>
                <a:sym typeface="宋体"/>
              </a:rPr>
              <a:t>销售终端形式单一 </a:t>
            </a:r>
          </a:p>
          <a:p>
            <a:pPr indent="-285750" lvl="1" marL="742950">
              <a:spcBef>
                <a:spcPts val="600"/>
              </a:spcBef>
              <a:buSzPct val="100000"/>
              <a:buFont typeface="Arial"/>
              <a:buChar char="–"/>
              <a:defRPr sz="2500"/>
            </a:pPr>
            <a:r>
              <a:rPr>
                <a:latin typeface="宋体"/>
                <a:ea typeface="宋体"/>
                <a:cs typeface="宋体"/>
                <a:sym typeface="宋体"/>
              </a:rPr>
              <a:t>目标市场未更新 </a:t>
            </a:r>
          </a:p>
        </p:txBody>
      </p:sp>
    </p:spTree>
  </p:cSld>
  <p:clrMapOvr>
    <a:masterClrMapping/>
  </p:clrMapOvr>
  <p:transition spd="med" advClick="1"/>
</p:sld>
</file>

<file path=ppt/slides/slide108.xml><?xml version="1.0" encoding="utf-8"?>
<p:sld xmlns:a="http://schemas.openxmlformats.org/drawingml/2006/main" xmlns:r="http://schemas.openxmlformats.org/officeDocument/2006/relationships" xmlns:p="http://schemas.openxmlformats.org/presentationml/2006/main" showMasterSp="1" showMasterPhAnim="1">
  <p:cSld>
    <p:spTree>
      <p:nvGrpSpPr>
        <p:cNvPr id="359" name=""/>
        <p:cNvGrpSpPr/>
        <p:nvPr/>
      </p:nvGrpSpPr>
      <p:grpSpPr>
        <a:xfrm>
          <a:off x="0" y="0"/>
          <a:ext cx="0" cy="0"/>
          <a:chOff x="0" y="0"/>
          <a:chExt cx="0" cy="0"/>
        </a:xfrm>
      </p:grpSpPr>
      <p:sp>
        <p:nvSpPr>
          <p:cNvPr id="1049047" name="Rectangle 2"/>
          <p:cNvSpPr/>
          <p:nvPr>
            <p:ph type="title"/>
          </p:nvPr>
        </p:nvSpPr>
        <p:spPr>
          <a:xfrm>
            <a:off x="0" y="0"/>
            <a:ext cx="9144000" cy="1143000"/>
          </a:xfrm>
          <a:prstGeom prst="rect"/>
        </p:spPr>
        <p:txBody>
          <a:bodyPr/>
          <a:p>
            <a:pPr>
              <a:defRPr sz="4000"/>
            </a:pPr>
            <a:r>
              <a:t>4</a:t>
            </a:r>
            <a:r>
              <a:rPr>
                <a:latin typeface="宋体"/>
                <a:ea typeface="宋体"/>
                <a:cs typeface="宋体"/>
                <a:sym typeface="宋体"/>
              </a:rPr>
              <a:t>、品牌更新</a:t>
            </a:r>
            <a:r>
              <a:t>——</a:t>
            </a:r>
            <a:r>
              <a:rPr>
                <a:latin typeface="宋体"/>
                <a:ea typeface="宋体"/>
                <a:cs typeface="宋体"/>
                <a:sym typeface="宋体"/>
              </a:rPr>
              <a:t>应对品牌老化的策略</a:t>
            </a:r>
          </a:p>
        </p:txBody>
      </p:sp>
      <p:sp>
        <p:nvSpPr>
          <p:cNvPr id="1049048" name="Rectangle 3"/>
          <p:cNvSpPr/>
          <p:nvPr>
            <p:ph type="body" idx="1"/>
          </p:nvPr>
        </p:nvSpPr>
        <p:spPr>
          <a:xfrm>
            <a:off x="457200" y="1600200"/>
            <a:ext cx="8229600" cy="4525963"/>
          </a:xfrm>
          <a:prstGeom prst="rect"/>
        </p:spPr>
        <p:txBody>
          <a:bodyPr/>
          <a:p>
            <a:r>
              <a:rPr>
                <a:latin typeface="宋体"/>
                <a:ea typeface="宋体"/>
                <a:cs typeface="宋体"/>
                <a:sym typeface="宋体"/>
              </a:rPr>
              <a:t>品牌老化之前：</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目的：预防老化</a:t>
            </a:r>
          </a:p>
          <a:p>
            <a:pPr indent="-285750" lvl="1" marL="742950">
              <a:spcBef>
                <a:spcPts val="600"/>
              </a:spcBef>
              <a:defRPr sz="2800"/>
            </a:pPr>
            <a:r>
              <a:rPr>
                <a:latin typeface="宋体"/>
                <a:ea typeface="宋体"/>
                <a:cs typeface="宋体"/>
                <a:sym typeface="宋体"/>
              </a:rPr>
              <a:t>策略：品牌强化</a:t>
            </a:r>
            <a:r>
              <a:t>(brand reinforcement)</a:t>
            </a:r>
          </a:p>
          <a:p>
            <a:r>
              <a:rPr>
                <a:latin typeface="宋体"/>
                <a:ea typeface="宋体"/>
                <a:cs typeface="宋体"/>
                <a:sym typeface="宋体"/>
              </a:rPr>
              <a:t>品牌老化以后：</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目的：再青春化；整容</a:t>
            </a:r>
          </a:p>
          <a:p>
            <a:pPr indent="-285750" lvl="1" marL="742950">
              <a:spcBef>
                <a:spcPts val="600"/>
              </a:spcBef>
              <a:defRPr sz="2800"/>
            </a:pPr>
            <a:r>
              <a:rPr>
                <a:latin typeface="宋体"/>
                <a:ea typeface="宋体"/>
                <a:cs typeface="宋体"/>
                <a:sym typeface="宋体"/>
              </a:rPr>
              <a:t>策略：品牌激活</a:t>
            </a:r>
            <a:r>
              <a:t>(brand revitalization)</a:t>
            </a:r>
          </a:p>
        </p:txBody>
      </p:sp>
    </p:spTree>
  </p:cSld>
  <p:clrMapOvr>
    <a:masterClrMapping/>
  </p:clrMapOvr>
  <p:transition spd="med" advClick="1"/>
</p:sld>
</file>

<file path=ppt/slides/slide109.xml><?xml version="1.0" encoding="utf-8"?>
<p:sld xmlns:a="http://schemas.openxmlformats.org/drawingml/2006/main" xmlns:r="http://schemas.openxmlformats.org/officeDocument/2006/relationships" xmlns:p="http://schemas.openxmlformats.org/presentationml/2006/main" showMasterSp="1" showMasterPhAnim="1">
  <p:cSld>
    <p:spTree>
      <p:nvGrpSpPr>
        <p:cNvPr id="360" name=""/>
        <p:cNvGrpSpPr/>
        <p:nvPr/>
      </p:nvGrpSpPr>
      <p:grpSpPr>
        <a:xfrm>
          <a:off x="0" y="0"/>
          <a:ext cx="0" cy="0"/>
          <a:chOff x="0" y="0"/>
          <a:chExt cx="0" cy="0"/>
        </a:xfrm>
      </p:grpSpPr>
      <p:sp>
        <p:nvSpPr>
          <p:cNvPr id="104904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品牌强化</a:t>
            </a:r>
          </a:p>
        </p:txBody>
      </p:sp>
      <p:sp>
        <p:nvSpPr>
          <p:cNvPr id="1049050" name="Rectangle 3"/>
          <p:cNvSpPr/>
          <p:nvPr>
            <p:ph type="body" sz="half" idx="1"/>
          </p:nvPr>
        </p:nvSpPr>
        <p:spPr>
          <a:xfrm>
            <a:off x="457200" y="1600200"/>
            <a:ext cx="4038600" cy="4525963"/>
          </a:xfrm>
          <a:prstGeom prst="rect"/>
        </p:spPr>
        <p:txBody>
          <a:bodyPr/>
          <a:p>
            <a:r>
              <a:rPr>
                <a:latin typeface="宋体"/>
                <a:ea typeface="宋体"/>
                <a:cs typeface="宋体"/>
                <a:sym typeface="宋体"/>
              </a:rPr>
              <a:t>品牌强化的目标</a:t>
            </a:r>
            <a:endParaRPr>
              <a:latin typeface="宋体"/>
              <a:ea typeface="宋体"/>
              <a:cs typeface="宋体"/>
              <a:sym typeface="宋体"/>
            </a:endParaRPr>
          </a:p>
          <a:p>
            <a:pPr indent="-285750" lvl="1" marL="742950">
              <a:defRPr sz="2500"/>
            </a:pPr>
            <a:r>
              <a:rPr>
                <a:latin typeface="宋体"/>
                <a:ea typeface="宋体"/>
                <a:cs typeface="宋体"/>
                <a:sym typeface="宋体"/>
              </a:rPr>
              <a:t>强化品牌认知</a:t>
            </a:r>
          </a:p>
          <a:p>
            <a:pPr indent="-285750" lvl="1" marL="742950">
              <a:defRPr sz="2500"/>
            </a:pPr>
            <a:r>
              <a:rPr>
                <a:latin typeface="宋体"/>
                <a:ea typeface="宋体"/>
                <a:cs typeface="宋体"/>
                <a:sym typeface="宋体"/>
              </a:rPr>
              <a:t>强化品牌形象</a:t>
            </a:r>
          </a:p>
        </p:txBody>
      </p:sp>
      <p:sp>
        <p:nvSpPr>
          <p:cNvPr id="1049051"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lnSpc>
                <a:spcPct val="90000"/>
              </a:lnSpc>
              <a:spcBef>
                <a:spcPts val="600"/>
              </a:spcBef>
              <a:buSzPct val="100000"/>
              <a:buFont typeface="Arial"/>
              <a:buChar char="•"/>
              <a:defRPr sz="2800"/>
            </a:pPr>
            <a:r>
              <a:rPr>
                <a:latin typeface="宋体"/>
                <a:ea typeface="宋体"/>
                <a:cs typeface="宋体"/>
                <a:sym typeface="宋体"/>
              </a:rPr>
              <a:t>品牌强化的措施</a:t>
            </a:r>
          </a:p>
          <a:p>
            <a:pPr indent="-285750" lvl="1" marL="742950">
              <a:lnSpc>
                <a:spcPct val="90000"/>
              </a:lnSpc>
              <a:spcBef>
                <a:spcPts val="600"/>
              </a:spcBef>
              <a:buSzPct val="100000"/>
              <a:buFont typeface="Arial"/>
              <a:buChar char="–"/>
              <a:defRPr sz="2500"/>
            </a:pPr>
            <a:r>
              <a:rPr>
                <a:latin typeface="宋体"/>
                <a:ea typeface="宋体"/>
                <a:cs typeface="宋体"/>
                <a:sym typeface="宋体"/>
              </a:rPr>
              <a:t>维护品牌的一致性 </a:t>
            </a:r>
          </a:p>
          <a:p>
            <a:pPr indent="-285750" lvl="1" marL="742950">
              <a:lnSpc>
                <a:spcPct val="90000"/>
              </a:lnSpc>
              <a:spcBef>
                <a:spcPts val="600"/>
              </a:spcBef>
              <a:buSzPct val="100000"/>
              <a:buFont typeface="Arial"/>
              <a:buChar char="–"/>
              <a:defRPr sz="2500"/>
            </a:pPr>
            <a:r>
              <a:rPr>
                <a:latin typeface="宋体"/>
                <a:ea typeface="宋体"/>
                <a:cs typeface="宋体"/>
                <a:sym typeface="宋体"/>
              </a:rPr>
              <a:t>保护品牌资产来源 </a:t>
            </a:r>
          </a:p>
          <a:p>
            <a:pPr indent="-285750" lvl="1" marL="742950">
              <a:lnSpc>
                <a:spcPct val="90000"/>
              </a:lnSpc>
              <a:spcBef>
                <a:spcPts val="600"/>
              </a:spcBef>
              <a:buSzPct val="100000"/>
              <a:buFont typeface="Arial"/>
              <a:buChar char="–"/>
              <a:defRPr sz="2500"/>
            </a:pPr>
            <a:r>
              <a:rPr>
                <a:latin typeface="宋体"/>
                <a:ea typeface="宋体"/>
                <a:cs typeface="宋体"/>
                <a:sym typeface="宋体"/>
              </a:rPr>
              <a:t>恰当地使用品牌延伸策略 </a:t>
            </a:r>
          </a:p>
          <a:p>
            <a:pPr indent="-285750" lvl="1" marL="742950">
              <a:lnSpc>
                <a:spcPct val="90000"/>
              </a:lnSpc>
              <a:spcBef>
                <a:spcPts val="600"/>
              </a:spcBef>
              <a:buSzPct val="100000"/>
              <a:buFont typeface="Arial"/>
              <a:buChar char="–"/>
              <a:defRPr sz="2500"/>
            </a:pPr>
            <a:r>
              <a:rPr>
                <a:latin typeface="宋体"/>
                <a:ea typeface="宋体"/>
                <a:cs typeface="宋体"/>
                <a:sym typeface="宋体"/>
              </a:rPr>
              <a:t>调整营销支持计划</a:t>
            </a:r>
          </a:p>
          <a:p>
            <a:pPr indent="-228600" lvl="2" marL="1143000">
              <a:lnSpc>
                <a:spcPct val="90000"/>
              </a:lnSpc>
              <a:spcBef>
                <a:spcPts val="500"/>
              </a:spcBef>
              <a:buSzPct val="100000"/>
              <a:buFont typeface="Arial"/>
              <a:buChar char="•"/>
              <a:defRPr sz="2100"/>
            </a:pPr>
            <a:r>
              <a:rPr>
                <a:latin typeface="宋体"/>
                <a:ea typeface="宋体"/>
                <a:cs typeface="宋体"/>
                <a:sym typeface="宋体"/>
              </a:rPr>
              <a:t>产品相关的品牌联想 </a:t>
            </a:r>
          </a:p>
          <a:p>
            <a:pPr indent="-228600" lvl="2" marL="1143000">
              <a:lnSpc>
                <a:spcPct val="90000"/>
              </a:lnSpc>
              <a:spcBef>
                <a:spcPts val="500"/>
              </a:spcBef>
              <a:buSzPct val="100000"/>
              <a:buFont typeface="Arial"/>
              <a:buChar char="•"/>
              <a:defRPr sz="2100"/>
            </a:pPr>
            <a:r>
              <a:rPr>
                <a:latin typeface="宋体"/>
                <a:ea typeface="宋体"/>
                <a:cs typeface="宋体"/>
                <a:sym typeface="宋体"/>
              </a:rPr>
              <a:t>非产品相关的品牌联想</a:t>
            </a:r>
            <a:r>
              <a:rPr sz="1900"/>
              <a:t> </a:t>
            </a:r>
            <a:r>
              <a:t> </a:t>
            </a:r>
          </a:p>
        </p:txBody>
      </p:sp>
    </p:spTree>
  </p:cSld>
  <p:clrMapOvr>
    <a:masterClrMapping/>
  </p:clrMapOvr>
  <p:transition spd="med" advClick="1"/>
</p:sld>
</file>

<file path=ppt/slides/slide110.xml><?xml version="1.0" encoding="utf-8"?>
<p:sld xmlns:a="http://schemas.openxmlformats.org/drawingml/2006/main" xmlns:r="http://schemas.openxmlformats.org/officeDocument/2006/relationships" xmlns:p="http://schemas.openxmlformats.org/presentationml/2006/main" showMasterSp="1" showMasterPhAnim="1">
  <p:cSld>
    <p:spTree>
      <p:nvGrpSpPr>
        <p:cNvPr id="361" name=""/>
        <p:cNvGrpSpPr/>
        <p:nvPr/>
      </p:nvGrpSpPr>
      <p:grpSpPr>
        <a:xfrm>
          <a:off x="0" y="0"/>
          <a:ext cx="0" cy="0"/>
          <a:chOff x="0" y="0"/>
          <a:chExt cx="0" cy="0"/>
        </a:xfrm>
      </p:grpSpPr>
      <p:sp>
        <p:nvSpPr>
          <p:cNvPr id="104905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品牌激活的条件 </a:t>
            </a:r>
          </a:p>
        </p:txBody>
      </p:sp>
      <p:sp>
        <p:nvSpPr>
          <p:cNvPr id="1049053" name="Rectangle 3"/>
          <p:cNvSpPr/>
          <p:nvPr>
            <p:ph type="body" idx="1"/>
          </p:nvPr>
        </p:nvSpPr>
        <p:spPr>
          <a:xfrm>
            <a:off x="457200" y="1600200"/>
            <a:ext cx="8229600" cy="4525963"/>
          </a:xfrm>
          <a:prstGeom prst="rect"/>
        </p:spPr>
        <p:txBody>
          <a:bodyPr/>
          <a:p>
            <a:pPr indent="-281177" marL="281177">
              <a:spcBef>
                <a:spcPts val="600"/>
              </a:spcBef>
              <a:defRPr sz="2624"/>
            </a:pPr>
            <a:r>
              <a:rPr>
                <a:latin typeface="宋体"/>
                <a:ea typeface="宋体"/>
                <a:cs typeface="宋体"/>
                <a:sym typeface="宋体"/>
              </a:rPr>
              <a:t>在实施品牌激活战略之前，需要考虑两个问题：</a:t>
            </a:r>
            <a:endParaRPr>
              <a:latin typeface="宋体"/>
              <a:ea typeface="宋体"/>
              <a:cs typeface="宋体"/>
              <a:sym typeface="宋体"/>
            </a:endParaRPr>
          </a:p>
          <a:p>
            <a:pPr indent="-234315" lvl="1" marL="609219">
              <a:spcBef>
                <a:spcPts val="500"/>
              </a:spcBef>
              <a:defRPr sz="2296"/>
            </a:pPr>
            <a:r>
              <a:rPr>
                <a:latin typeface="宋体"/>
                <a:ea typeface="宋体"/>
                <a:cs typeface="宋体"/>
                <a:sym typeface="宋体"/>
              </a:rPr>
              <a:t>（</a:t>
            </a:r>
            <a:r>
              <a:t>1</a:t>
            </a:r>
            <a:r>
              <a:rPr>
                <a:latin typeface="宋体"/>
                <a:ea typeface="宋体"/>
                <a:cs typeface="宋体"/>
                <a:sym typeface="宋体"/>
              </a:rPr>
              <a:t>）老化的品牌是否值得激活？</a:t>
            </a:r>
          </a:p>
          <a:p>
            <a:pPr indent="-234315" lvl="1" marL="609219">
              <a:spcBef>
                <a:spcPts val="500"/>
              </a:spcBef>
              <a:defRPr sz="2296"/>
            </a:pPr>
            <a:r>
              <a:rPr>
                <a:latin typeface="宋体"/>
                <a:ea typeface="宋体"/>
                <a:cs typeface="宋体"/>
                <a:sym typeface="宋体"/>
              </a:rPr>
              <a:t>（</a:t>
            </a:r>
            <a:r>
              <a:t>2</a:t>
            </a:r>
            <a:r>
              <a:rPr>
                <a:latin typeface="宋体"/>
                <a:ea typeface="宋体"/>
                <a:cs typeface="宋体"/>
                <a:sym typeface="宋体"/>
              </a:rPr>
              <a:t>）老化的品牌能否被激活？ </a:t>
            </a:r>
          </a:p>
          <a:p>
            <a:pPr indent="-281177" marL="281177">
              <a:spcBef>
                <a:spcPts val="600"/>
              </a:spcBef>
              <a:defRPr sz="2624"/>
            </a:pPr>
            <a:r>
              <a:rPr>
                <a:latin typeface="宋体"/>
                <a:ea typeface="宋体"/>
                <a:cs typeface="宋体"/>
                <a:sym typeface="宋体"/>
              </a:rPr>
              <a:t>五个激活条件 </a:t>
            </a:r>
            <a:endParaRPr>
              <a:latin typeface="宋体"/>
              <a:ea typeface="宋体"/>
              <a:cs typeface="宋体"/>
              <a:sym typeface="宋体"/>
            </a:endParaRPr>
          </a:p>
          <a:p>
            <a:pPr indent="-234315" lvl="1" marL="609219">
              <a:spcBef>
                <a:spcPts val="500"/>
              </a:spcBef>
              <a:defRPr sz="2296"/>
            </a:pPr>
            <a:r>
              <a:rPr>
                <a:latin typeface="宋体"/>
                <a:ea typeface="宋体"/>
                <a:cs typeface="宋体"/>
                <a:sym typeface="宋体"/>
              </a:rPr>
              <a:t>中高价位 </a:t>
            </a:r>
          </a:p>
          <a:p>
            <a:pPr indent="-234315" lvl="1" marL="609219">
              <a:spcBef>
                <a:spcPts val="500"/>
              </a:spcBef>
              <a:defRPr sz="2296"/>
            </a:pPr>
            <a:r>
              <a:rPr>
                <a:latin typeface="宋体"/>
                <a:ea typeface="宋体"/>
                <a:cs typeface="宋体"/>
                <a:sym typeface="宋体"/>
              </a:rPr>
              <a:t>媒体宣传和促销 </a:t>
            </a:r>
          </a:p>
          <a:p>
            <a:pPr indent="-234315" lvl="1" marL="609219">
              <a:spcBef>
                <a:spcPts val="500"/>
              </a:spcBef>
              <a:defRPr sz="2296"/>
            </a:pPr>
            <a:r>
              <a:rPr>
                <a:latin typeface="宋体"/>
                <a:ea typeface="宋体"/>
                <a:cs typeface="宋体"/>
                <a:sym typeface="宋体"/>
              </a:rPr>
              <a:t>分销范围大 </a:t>
            </a:r>
          </a:p>
          <a:p>
            <a:pPr indent="-234315" lvl="1" marL="609219">
              <a:spcBef>
                <a:spcPts val="500"/>
              </a:spcBef>
              <a:defRPr sz="2296"/>
            </a:pPr>
            <a:r>
              <a:rPr>
                <a:latin typeface="宋体"/>
                <a:ea typeface="宋体"/>
                <a:cs typeface="宋体"/>
                <a:sym typeface="宋体"/>
              </a:rPr>
              <a:t>历史悠久 </a:t>
            </a:r>
          </a:p>
          <a:p>
            <a:pPr indent="-234315" lvl="1" marL="609219">
              <a:spcBef>
                <a:spcPts val="500"/>
              </a:spcBef>
              <a:defRPr sz="2296"/>
            </a:pPr>
            <a:r>
              <a:rPr>
                <a:latin typeface="宋体"/>
                <a:ea typeface="宋体"/>
                <a:cs typeface="宋体"/>
                <a:sym typeface="宋体"/>
              </a:rPr>
              <a:t>特点明显 </a:t>
            </a:r>
          </a:p>
        </p:txBody>
      </p:sp>
    </p:spTree>
  </p:cSld>
  <p:clrMapOvr>
    <a:masterClrMapping/>
  </p:clrMapOvr>
  <p:transition spd="med" advClick="1"/>
</p:sld>
</file>

<file path=ppt/slides/slide111.xml><?xml version="1.0" encoding="utf-8"?>
<p:sld xmlns:a="http://schemas.openxmlformats.org/drawingml/2006/main" xmlns:r="http://schemas.openxmlformats.org/officeDocument/2006/relationships" xmlns:p="http://schemas.openxmlformats.org/presentationml/2006/main" showMasterSp="1" showMasterPhAnim="1">
  <p:cSld>
    <p:spTree>
      <p:nvGrpSpPr>
        <p:cNvPr id="362" name=""/>
        <p:cNvGrpSpPr/>
        <p:nvPr/>
      </p:nvGrpSpPr>
      <p:grpSpPr>
        <a:xfrm>
          <a:off x="0" y="0"/>
          <a:ext cx="0" cy="0"/>
          <a:chOff x="0" y="0"/>
          <a:chExt cx="0" cy="0"/>
        </a:xfrm>
      </p:grpSpPr>
      <p:sp>
        <p:nvSpPr>
          <p:cNvPr id="104905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凯勒教授的品牌激活战略框架</a:t>
            </a:r>
          </a:p>
        </p:txBody>
      </p:sp>
      <p:sp>
        <p:nvSpPr>
          <p:cNvPr id="1049055" name="Rectangle 3"/>
          <p:cNvSpPr/>
          <p:nvPr>
            <p:ph type="body" idx="1"/>
          </p:nvPr>
        </p:nvSpPr>
        <p:spPr>
          <a:xfrm>
            <a:off x="457200" y="1600200"/>
            <a:ext cx="8229600" cy="4525963"/>
          </a:xfrm>
          <a:prstGeom prst="rect"/>
        </p:spPr>
        <p:txBody>
          <a:bodyPr/>
          <a:p>
            <a:pPr indent="-301752" marL="301752">
              <a:spcBef>
                <a:spcPts val="600"/>
              </a:spcBef>
              <a:defRPr sz="2816"/>
            </a:pPr>
            <a:r>
              <a:rPr>
                <a:latin typeface="宋体"/>
                <a:ea typeface="宋体"/>
                <a:cs typeface="宋体"/>
                <a:sym typeface="宋体"/>
              </a:rPr>
              <a:t>两条思路：</a:t>
            </a:r>
            <a:endParaRPr>
              <a:latin typeface="宋体"/>
              <a:ea typeface="宋体"/>
              <a:cs typeface="宋体"/>
              <a:sym typeface="宋体"/>
            </a:endParaRPr>
          </a:p>
          <a:p>
            <a:pPr indent="-251459" lvl="1" marL="653795">
              <a:spcBef>
                <a:spcPts val="500"/>
              </a:spcBef>
              <a:defRPr sz="2464"/>
            </a:pPr>
            <a:r>
              <a:rPr>
                <a:latin typeface="宋体"/>
                <a:ea typeface="宋体"/>
                <a:cs typeface="宋体"/>
                <a:sym typeface="宋体"/>
              </a:rPr>
              <a:t>更新旧的品牌资产来源（内联升布鞋）</a:t>
            </a:r>
          </a:p>
          <a:p>
            <a:pPr indent="-251459" lvl="1" marL="653795">
              <a:spcBef>
                <a:spcPts val="500"/>
              </a:spcBef>
              <a:defRPr sz="2464"/>
            </a:pPr>
            <a:r>
              <a:rPr>
                <a:latin typeface="宋体"/>
                <a:ea typeface="宋体"/>
                <a:cs typeface="宋体"/>
                <a:sym typeface="宋体"/>
              </a:rPr>
              <a:t>创造新的品牌资产来源（百事）</a:t>
            </a:r>
          </a:p>
          <a:p>
            <a:pPr indent="-301752" marL="301752">
              <a:spcBef>
                <a:spcPts val="600"/>
              </a:spcBef>
              <a:defRPr sz="2816"/>
            </a:pPr>
            <a:r>
              <a:rPr>
                <a:latin typeface="宋体"/>
                <a:ea typeface="宋体"/>
                <a:cs typeface="宋体"/>
                <a:sym typeface="宋体"/>
              </a:rPr>
              <a:t>具体做法：</a:t>
            </a:r>
            <a:endParaRPr>
              <a:latin typeface="宋体"/>
              <a:ea typeface="宋体"/>
              <a:cs typeface="宋体"/>
              <a:sym typeface="宋体"/>
            </a:endParaRPr>
          </a:p>
          <a:p>
            <a:pPr indent="-251459" lvl="1" marL="653795">
              <a:spcBef>
                <a:spcPts val="500"/>
              </a:spcBef>
              <a:defRPr sz="2464"/>
            </a:pPr>
            <a:r>
              <a:rPr>
                <a:latin typeface="宋体"/>
                <a:ea typeface="宋体"/>
                <a:cs typeface="宋体"/>
                <a:sym typeface="宋体"/>
              </a:rPr>
              <a:t>拓展品牌知名度</a:t>
            </a:r>
          </a:p>
          <a:p>
            <a:pPr indent="-251459" lvl="1" marL="653795">
              <a:spcBef>
                <a:spcPts val="500"/>
              </a:spcBef>
              <a:defRPr sz="2464"/>
            </a:pPr>
            <a:r>
              <a:rPr>
                <a:latin typeface="宋体"/>
                <a:ea typeface="宋体"/>
                <a:cs typeface="宋体"/>
                <a:sym typeface="宋体"/>
              </a:rPr>
              <a:t>改善品牌形象</a:t>
            </a:r>
          </a:p>
          <a:p>
            <a:pPr indent="-201168" lvl="2" marL="1005839">
              <a:spcBef>
                <a:spcPts val="500"/>
              </a:spcBef>
              <a:defRPr sz="2112"/>
            </a:pPr>
            <a:r>
              <a:rPr>
                <a:latin typeface="宋体"/>
                <a:ea typeface="宋体"/>
                <a:cs typeface="宋体"/>
                <a:sym typeface="宋体"/>
              </a:rPr>
              <a:t>品牌重定位</a:t>
            </a:r>
          </a:p>
          <a:p>
            <a:pPr indent="-201168" lvl="2" marL="1005839">
              <a:spcBef>
                <a:spcPts val="500"/>
              </a:spcBef>
              <a:defRPr sz="2112"/>
            </a:pPr>
            <a:r>
              <a:rPr>
                <a:latin typeface="宋体"/>
                <a:ea typeface="宋体"/>
                <a:cs typeface="宋体"/>
                <a:sym typeface="宋体"/>
              </a:rPr>
              <a:t>更新品牌元素</a:t>
            </a:r>
          </a:p>
          <a:p>
            <a:pPr indent="-201168" lvl="2" marL="1005839">
              <a:spcBef>
                <a:spcPts val="500"/>
              </a:spcBef>
              <a:defRPr sz="2112"/>
            </a:pPr>
            <a:r>
              <a:rPr>
                <a:latin typeface="宋体"/>
                <a:ea typeface="宋体"/>
                <a:cs typeface="宋体"/>
                <a:sym typeface="宋体"/>
              </a:rPr>
              <a:t>创新品牌传播 </a:t>
            </a:r>
          </a:p>
        </p:txBody>
      </p:sp>
      <p:pic>
        <p:nvPicPr>
          <p:cNvPr id="2097191" name="Picture 4" descr="Picture 4"/>
          <p:cNvPicPr>
            <a:picLocks noChangeAspect="1"/>
          </p:cNvPicPr>
          <p:nvPr/>
        </p:nvPicPr>
        <p:blipFill>
          <a:blip xmlns:r="http://schemas.openxmlformats.org/officeDocument/2006/relationships" r:embed="rId1"/>
          <a:stretch>
            <a:fillRect/>
          </a:stretch>
        </p:blipFill>
        <p:spPr>
          <a:xfrm>
            <a:off x="4572000" y="3357562"/>
            <a:ext cx="3600450" cy="2228851"/>
          </a:xfrm>
          <a:prstGeom prst="rect"/>
          <a:ln w="12700">
            <a:miter lim="400000"/>
          </a:ln>
        </p:spPr>
      </p:pic>
    </p:spTree>
  </p:cSld>
  <p:clrMapOvr>
    <a:masterClrMapping/>
  </p:clrMapOvr>
  <p:transition spd="med" advClick="1"/>
</p:sld>
</file>

<file path=ppt/slides/slide112.xml><?xml version="1.0" encoding="utf-8"?>
<p:sld xmlns:a="http://schemas.openxmlformats.org/drawingml/2006/main" xmlns:r="http://schemas.openxmlformats.org/officeDocument/2006/relationships" xmlns:p="http://schemas.openxmlformats.org/presentationml/2006/main" showMasterSp="1" showMasterPhAnim="1">
  <p:cSld>
    <p:spTree>
      <p:nvGrpSpPr>
        <p:cNvPr id="363" name=""/>
        <p:cNvGrpSpPr/>
        <p:nvPr/>
      </p:nvGrpSpPr>
      <p:grpSpPr>
        <a:xfrm>
          <a:off x="0" y="0"/>
          <a:ext cx="0" cy="0"/>
          <a:chOff x="0" y="0"/>
          <a:chExt cx="0" cy="0"/>
        </a:xfrm>
      </p:grpSpPr>
      <p:sp>
        <p:nvSpPr>
          <p:cNvPr id="104905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品牌激活的路径（凯勒） </a:t>
            </a:r>
          </a:p>
        </p:txBody>
      </p:sp>
      <p:pic>
        <p:nvPicPr>
          <p:cNvPr id="2097192" name="Picture 4" descr="Picture 4"/>
          <p:cNvPicPr>
            <a:picLocks noChangeAspect="1"/>
          </p:cNvPicPr>
          <p:nvPr/>
        </p:nvPicPr>
        <p:blipFill>
          <a:blip xmlns:r="http://schemas.openxmlformats.org/officeDocument/2006/relationships" r:embed="rId1"/>
          <a:srcRect l="18308" t="16063" r="17316" b="18729"/>
          <a:stretch>
            <a:fillRect/>
          </a:stretch>
        </p:blipFill>
        <p:spPr>
          <a:xfrm>
            <a:off x="611187" y="1557338"/>
            <a:ext cx="7848602" cy="4968875"/>
          </a:xfrm>
          <a:prstGeom prst="rect"/>
          <a:ln w="12700">
            <a:miter lim="400000"/>
          </a:ln>
        </p:spPr>
      </p:pic>
    </p:spTree>
  </p:cSld>
  <p:clrMapOvr>
    <a:masterClrMapping/>
  </p:clrMapOvr>
  <p:transition spd="med" advClick="1"/>
</p:sld>
</file>

<file path=ppt/slides/slide113.xml><?xml version="1.0" encoding="utf-8"?>
<p:sld xmlns:a="http://schemas.openxmlformats.org/drawingml/2006/main" xmlns:r="http://schemas.openxmlformats.org/officeDocument/2006/relationships" xmlns:p="http://schemas.openxmlformats.org/presentationml/2006/main" showMasterSp="1" showMasterPhAnim="1">
  <p:cSld>
    <p:spTree>
      <p:nvGrpSpPr>
        <p:cNvPr id="364" name=""/>
        <p:cNvGrpSpPr/>
        <p:nvPr/>
      </p:nvGrpSpPr>
      <p:grpSpPr>
        <a:xfrm>
          <a:off x="0" y="0"/>
          <a:ext cx="0" cy="0"/>
          <a:chOff x="0" y="0"/>
          <a:chExt cx="0" cy="0"/>
        </a:xfrm>
      </p:grpSpPr>
      <p:sp>
        <p:nvSpPr>
          <p:cNvPr id="1049057"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勒夫教授的品牌激活战略框架 </a:t>
            </a:r>
          </a:p>
        </p:txBody>
      </p:sp>
      <p:sp>
        <p:nvSpPr>
          <p:cNvPr id="1049058" name="Rectangle 3"/>
          <p:cNvSpPr/>
          <p:nvPr>
            <p:ph type="body" idx="1"/>
          </p:nvPr>
        </p:nvSpPr>
        <p:spPr>
          <a:xfrm>
            <a:off x="457200" y="1600200"/>
            <a:ext cx="8229600" cy="4525963"/>
          </a:xfrm>
          <a:prstGeom prst="rect"/>
        </p:spPr>
        <p:txBody>
          <a:bodyPr/>
          <a:p>
            <a:r>
              <a:rPr>
                <a:latin typeface="宋体"/>
                <a:ea typeface="宋体"/>
                <a:cs typeface="宋体"/>
                <a:sym typeface="宋体"/>
              </a:rPr>
              <a:t>针对产品服务问题 </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更新、延伸和扩充 </a:t>
            </a:r>
          </a:p>
          <a:p>
            <a:r>
              <a:rPr>
                <a:latin typeface="宋体"/>
                <a:ea typeface="宋体"/>
                <a:cs typeface="宋体"/>
                <a:sym typeface="宋体"/>
              </a:rPr>
              <a:t>针对目标市场问题 </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更改和扩大 </a:t>
            </a:r>
          </a:p>
          <a:p>
            <a:r>
              <a:rPr>
                <a:latin typeface="宋体"/>
                <a:ea typeface="宋体"/>
                <a:cs typeface="宋体"/>
                <a:sym typeface="宋体"/>
              </a:rPr>
              <a:t>针对传播问题 </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加强和改变 </a:t>
            </a:r>
          </a:p>
        </p:txBody>
      </p:sp>
      <p:pic>
        <p:nvPicPr>
          <p:cNvPr id="2097193" name="Picture 4" descr="Picture 4"/>
          <p:cNvPicPr>
            <a:picLocks noChangeAspect="1"/>
          </p:cNvPicPr>
          <p:nvPr/>
        </p:nvPicPr>
        <p:blipFill>
          <a:blip xmlns:r="http://schemas.openxmlformats.org/officeDocument/2006/relationships" r:embed="rId1"/>
          <a:stretch>
            <a:fillRect/>
          </a:stretch>
        </p:blipFill>
        <p:spPr>
          <a:xfrm>
            <a:off x="4716462" y="3213100"/>
            <a:ext cx="2878138" cy="2100264"/>
          </a:xfrm>
          <a:prstGeom prst="rect"/>
          <a:ln w="12700">
            <a:miter lim="400000"/>
          </a:ln>
        </p:spPr>
      </p:pic>
    </p:spTree>
  </p:cSld>
  <p:clrMapOvr>
    <a:masterClrMapping/>
  </p:clrMapOvr>
  <p:transition spd="med" advClick="1"/>
</p:sld>
</file>

<file path=ppt/slides/slide114.xml><?xml version="1.0" encoding="utf-8"?>
<p:sld xmlns:a="http://schemas.openxmlformats.org/drawingml/2006/main" xmlns:r="http://schemas.openxmlformats.org/officeDocument/2006/relationships" xmlns:p="http://schemas.openxmlformats.org/presentationml/2006/main" showMasterSp="1" showMasterPhAnim="1">
  <p:cSld>
    <p:spTree>
      <p:nvGrpSpPr>
        <p:cNvPr id="365" name=""/>
        <p:cNvGrpSpPr/>
        <p:nvPr/>
      </p:nvGrpSpPr>
      <p:grpSpPr>
        <a:xfrm>
          <a:off x="0" y="0"/>
          <a:ext cx="0" cy="0"/>
          <a:chOff x="0" y="0"/>
          <a:chExt cx="0" cy="0"/>
        </a:xfrm>
      </p:grpSpPr>
      <p:sp>
        <p:nvSpPr>
          <p:cNvPr id="1049059" name="Rectangle 2"/>
          <p:cNvSpPr/>
          <p:nvPr>
            <p:ph type="title"/>
          </p:nvPr>
        </p:nvSpPr>
        <p:spPr>
          <a:xfrm>
            <a:off x="0" y="0"/>
            <a:ext cx="8229600" cy="1143000"/>
          </a:xfrm>
          <a:prstGeom prst="rect"/>
        </p:spPr>
        <p:txBody>
          <a:bodyPr/>
          <a:p>
            <a:pPr>
              <a:defRPr sz="2600"/>
            </a:pPr>
            <a:r>
              <a:t> </a:t>
            </a:r>
            <a:r>
              <a:rPr>
                <a:latin typeface="宋体"/>
                <a:ea typeface="宋体"/>
                <a:cs typeface="宋体"/>
                <a:sym typeface="宋体"/>
              </a:rPr>
              <a:t>品牌激活的决策 （勒夫）</a:t>
            </a:r>
          </a:p>
        </p:txBody>
      </p:sp>
      <p:grpSp>
        <p:nvGrpSpPr>
          <p:cNvPr id="366" name="Group 4"/>
          <p:cNvGrpSpPr/>
          <p:nvPr/>
        </p:nvGrpSpPr>
        <p:grpSpPr>
          <a:xfrm>
            <a:off x="1748343" y="998875"/>
            <a:ext cx="5776410" cy="5750965"/>
            <a:chOff x="0" y="-1"/>
            <a:chExt cx="5776408" cy="5750965"/>
          </a:xfrm>
        </p:grpSpPr>
        <p:grpSp>
          <p:nvGrpSpPr>
            <p:cNvPr id="367" name="Text Box 6"/>
            <p:cNvGrpSpPr/>
            <p:nvPr/>
          </p:nvGrpSpPr>
          <p:grpSpPr>
            <a:xfrm>
              <a:off x="0" y="2398807"/>
              <a:ext cx="383003" cy="1115566"/>
              <a:chOff x="0" y="0"/>
              <a:chExt cx="383002" cy="1115565"/>
            </a:xfrm>
          </p:grpSpPr>
          <p:sp>
            <p:nvSpPr>
              <p:cNvPr id="1049060" name="矩形"/>
              <p:cNvSpPr/>
              <p:nvPr/>
            </p:nvSpPr>
            <p:spPr>
              <a:xfrm>
                <a:off x="0" y="0"/>
                <a:ext cx="383002" cy="1111366"/>
              </a:xfrm>
              <a:prstGeom prst="rect"/>
              <a:noFill/>
              <a:ln w="9525" cap="flat">
                <a:solidFill>
                  <a:srgbClr val="000000"/>
                </a:solidFill>
                <a:prstDash val="solid"/>
                <a:miter lim="800000"/>
              </a:ln>
              <a:effectLst/>
            </p:spPr>
            <p:txBody>
              <a:bodyPr anchor="t" bIns="45719" lIns="45719" numCol="1" rIns="45719" tIns="45719" wrap="square">
                <a:noAutofit/>
              </a:bodyPr>
              <a:p>
                <a:pPr algn="ctr">
                  <a:lnSpc>
                    <a:spcPct val="96000"/>
                  </a:lnSpc>
                  <a:defRPr sz="2400">
                    <a:latin typeface="Arial"/>
                    <a:ea typeface="Arial"/>
                    <a:cs typeface="Arial"/>
                    <a:sym typeface="Arial"/>
                  </a:defRPr>
                </a:pPr>
              </a:p>
            </p:txBody>
          </p:sp>
          <p:sp>
            <p:nvSpPr>
              <p:cNvPr id="1049061" name="品牌激活决策"/>
              <p:cNvSpPr/>
              <p:nvPr/>
            </p:nvSpPr>
            <p:spPr>
              <a:xfrm>
                <a:off x="0" y="0"/>
                <a:ext cx="383002" cy="1115565"/>
              </a:xfrm>
              <a:prstGeom prst="rect"/>
              <a:noFill/>
              <a:ln w="12700" cap="flat">
                <a:noFill/>
                <a:miter lim="400000"/>
              </a:ln>
              <a:effectLst/>
            </p:spPr>
            <p:txBody>
              <a:bodyPr anchor="t" bIns="45719" lIns="45719" numCol="1" rIns="45719" tIns="45719" wrap="square">
                <a:spAutoFit/>
              </a:bodyPr>
              <a:lstStyle>
                <a:lvl1pPr algn="ctr">
                  <a:lnSpc>
                    <a:spcPct val="96000"/>
                  </a:lnSpc>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品牌激活决策</a:t>
                </a:r>
              </a:p>
            </p:txBody>
          </p:sp>
        </p:grpSp>
        <p:grpSp>
          <p:nvGrpSpPr>
            <p:cNvPr id="368" name="Rectangle 7"/>
            <p:cNvGrpSpPr/>
            <p:nvPr/>
          </p:nvGrpSpPr>
          <p:grpSpPr>
            <a:xfrm>
              <a:off x="1108351" y="4613334"/>
              <a:ext cx="816644" cy="294638"/>
              <a:chOff x="0" y="0"/>
              <a:chExt cx="816643" cy="294638"/>
            </a:xfrm>
          </p:grpSpPr>
          <p:sp>
            <p:nvSpPr>
              <p:cNvPr id="1049062"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63" name="传播"/>
              <p:cNvSpPr/>
              <p:nvPr/>
            </p:nvSpPr>
            <p:spPr>
              <a:xfrm>
                <a:off x="0" y="0"/>
                <a:ext cx="816643" cy="294638"/>
              </a:xfrm>
              <a:prstGeom prst="rect"/>
              <a:noFill/>
              <a:ln w="12700" cap="flat">
                <a:noFill/>
                <a:miter lim="400000"/>
              </a:ln>
              <a:effectLst/>
            </p:spPr>
            <p:txBody>
              <a:bodyPr anchor="t" bIns="45719" lIns="45719" numCol="1" rIns="45719" tIns="45719" wrap="square">
                <a:spAutoFit/>
              </a:bodyPr>
              <a:lstStyle>
                <a:lvl1pPr algn="ctr">
                  <a:defRPr sz="14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传播</a:t>
                </a:r>
              </a:p>
            </p:txBody>
          </p:sp>
        </p:grpSp>
        <p:grpSp>
          <p:nvGrpSpPr>
            <p:cNvPr id="369" name="Rectangle 8"/>
            <p:cNvGrpSpPr/>
            <p:nvPr/>
          </p:nvGrpSpPr>
          <p:grpSpPr>
            <a:xfrm>
              <a:off x="1112630" y="2775573"/>
              <a:ext cx="816644" cy="269238"/>
              <a:chOff x="0" y="0"/>
              <a:chExt cx="816643" cy="269238"/>
            </a:xfrm>
          </p:grpSpPr>
          <p:sp>
            <p:nvSpPr>
              <p:cNvPr id="1049064"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65" name="目标市场"/>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目标市场</a:t>
                </a:r>
              </a:p>
            </p:txBody>
          </p:sp>
        </p:grpSp>
        <p:grpSp>
          <p:nvGrpSpPr>
            <p:cNvPr id="370" name="Rectangle 9"/>
            <p:cNvGrpSpPr/>
            <p:nvPr/>
          </p:nvGrpSpPr>
          <p:grpSpPr>
            <a:xfrm>
              <a:off x="1112630" y="838099"/>
              <a:ext cx="816644" cy="269238"/>
              <a:chOff x="0" y="0"/>
              <a:chExt cx="816643" cy="269238"/>
            </a:xfrm>
          </p:grpSpPr>
          <p:sp>
            <p:nvSpPr>
              <p:cNvPr id="1049066"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67" name="产品服务"/>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产品服务</a:t>
                </a:r>
              </a:p>
            </p:txBody>
          </p:sp>
        </p:grpSp>
        <p:grpSp>
          <p:nvGrpSpPr>
            <p:cNvPr id="371" name="Rectangle 10"/>
            <p:cNvGrpSpPr/>
            <p:nvPr/>
          </p:nvGrpSpPr>
          <p:grpSpPr>
            <a:xfrm>
              <a:off x="2652482" y="1508326"/>
              <a:ext cx="816644" cy="269238"/>
              <a:chOff x="0" y="0"/>
              <a:chExt cx="816643" cy="269238"/>
            </a:xfrm>
          </p:grpSpPr>
          <p:sp>
            <p:nvSpPr>
              <p:cNvPr id="1049068"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69" name="扩充"/>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扩充</a:t>
                </a:r>
              </a:p>
            </p:txBody>
          </p:sp>
        </p:grpSp>
        <p:grpSp>
          <p:nvGrpSpPr>
            <p:cNvPr id="372" name="Rectangle 11"/>
            <p:cNvGrpSpPr/>
            <p:nvPr/>
          </p:nvGrpSpPr>
          <p:grpSpPr>
            <a:xfrm>
              <a:off x="2648916" y="183018"/>
              <a:ext cx="816644" cy="269238"/>
              <a:chOff x="0" y="0"/>
              <a:chExt cx="816643" cy="269238"/>
            </a:xfrm>
          </p:grpSpPr>
          <p:sp>
            <p:nvSpPr>
              <p:cNvPr id="1049070"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71" name="更新"/>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更新</a:t>
                </a:r>
              </a:p>
            </p:txBody>
          </p:sp>
        </p:grpSp>
        <p:grpSp>
          <p:nvGrpSpPr>
            <p:cNvPr id="373" name="Rectangle 12"/>
            <p:cNvGrpSpPr/>
            <p:nvPr/>
          </p:nvGrpSpPr>
          <p:grpSpPr>
            <a:xfrm>
              <a:off x="2648916" y="846303"/>
              <a:ext cx="816644" cy="269238"/>
              <a:chOff x="0" y="0"/>
              <a:chExt cx="816643" cy="269238"/>
            </a:xfrm>
          </p:grpSpPr>
          <p:sp>
            <p:nvSpPr>
              <p:cNvPr id="1049072"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73" name="延伸"/>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延伸</a:t>
                </a:r>
              </a:p>
            </p:txBody>
          </p:sp>
        </p:grpSp>
        <p:grpSp>
          <p:nvGrpSpPr>
            <p:cNvPr id="374" name="Rectangle 13"/>
            <p:cNvGrpSpPr/>
            <p:nvPr/>
          </p:nvGrpSpPr>
          <p:grpSpPr>
            <a:xfrm>
              <a:off x="2648916" y="2447402"/>
              <a:ext cx="816644" cy="269238"/>
              <a:chOff x="0" y="0"/>
              <a:chExt cx="816643" cy="269238"/>
            </a:xfrm>
          </p:grpSpPr>
          <p:sp>
            <p:nvSpPr>
              <p:cNvPr id="1049074"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75" name="更改"/>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更改</a:t>
                </a:r>
              </a:p>
            </p:txBody>
          </p:sp>
        </p:grpSp>
        <p:grpSp>
          <p:nvGrpSpPr>
            <p:cNvPr id="375" name="Rectangle 14"/>
            <p:cNvGrpSpPr/>
            <p:nvPr/>
          </p:nvGrpSpPr>
          <p:grpSpPr>
            <a:xfrm>
              <a:off x="2658188" y="3045052"/>
              <a:ext cx="816644" cy="269238"/>
              <a:chOff x="0" y="0"/>
              <a:chExt cx="816643" cy="269238"/>
            </a:xfrm>
          </p:grpSpPr>
          <p:sp>
            <p:nvSpPr>
              <p:cNvPr id="1049076"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77" name="扩大"/>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扩大</a:t>
                </a:r>
              </a:p>
            </p:txBody>
          </p:sp>
        </p:grpSp>
        <p:grpSp>
          <p:nvGrpSpPr>
            <p:cNvPr id="376" name="Rectangle 15"/>
            <p:cNvGrpSpPr/>
            <p:nvPr/>
          </p:nvGrpSpPr>
          <p:grpSpPr>
            <a:xfrm>
              <a:off x="2648916" y="5179429"/>
              <a:ext cx="816644" cy="269238"/>
              <a:chOff x="0" y="0"/>
              <a:chExt cx="816643" cy="269238"/>
            </a:xfrm>
          </p:grpSpPr>
          <p:sp>
            <p:nvSpPr>
              <p:cNvPr id="1049078"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79" name="改变"/>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改变</a:t>
                </a:r>
              </a:p>
            </p:txBody>
          </p:sp>
        </p:grpSp>
        <p:grpSp>
          <p:nvGrpSpPr>
            <p:cNvPr id="377" name="Rectangle 16"/>
            <p:cNvGrpSpPr/>
            <p:nvPr/>
          </p:nvGrpSpPr>
          <p:grpSpPr>
            <a:xfrm>
              <a:off x="2648916" y="4119814"/>
              <a:ext cx="816644" cy="269238"/>
              <a:chOff x="0" y="0"/>
              <a:chExt cx="816643" cy="269238"/>
            </a:xfrm>
          </p:grpSpPr>
          <p:sp>
            <p:nvSpPr>
              <p:cNvPr id="1049080" name="矩形"/>
              <p:cNvSpPr/>
              <p:nvPr/>
            </p:nvSpPr>
            <p:spPr>
              <a:xfrm>
                <a:off x="0" y="0"/>
                <a:ext cx="816643"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81" name="加强"/>
              <p:cNvSpPr/>
              <p:nvPr/>
            </p:nvSpPr>
            <p:spPr>
              <a:xfrm>
                <a:off x="0" y="0"/>
                <a:ext cx="816643"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加强</a:t>
                </a:r>
              </a:p>
            </p:txBody>
          </p:sp>
        </p:grpSp>
        <p:grpSp>
          <p:nvGrpSpPr>
            <p:cNvPr id="378" name="Rectangle 17"/>
            <p:cNvGrpSpPr/>
            <p:nvPr/>
          </p:nvGrpSpPr>
          <p:grpSpPr>
            <a:xfrm>
              <a:off x="4006896" y="297878"/>
              <a:ext cx="1112632" cy="269238"/>
              <a:chOff x="0" y="0"/>
              <a:chExt cx="1112630" cy="269238"/>
            </a:xfrm>
          </p:grpSpPr>
          <p:sp>
            <p:nvSpPr>
              <p:cNvPr id="1049082" name="矩形"/>
              <p:cNvSpPr/>
              <p:nvPr/>
            </p:nvSpPr>
            <p:spPr>
              <a:xfrm>
                <a:off x="0" y="0"/>
                <a:ext cx="1112630"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83" name="新款式新包装"/>
              <p:cNvSpPr/>
              <p:nvPr/>
            </p:nvSpPr>
            <p:spPr>
              <a:xfrm>
                <a:off x="0" y="0"/>
                <a:ext cx="1112630"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新款式新包装</a:t>
                </a:r>
              </a:p>
            </p:txBody>
          </p:sp>
        </p:grpSp>
        <p:grpSp>
          <p:nvGrpSpPr>
            <p:cNvPr id="379" name="Rectangle 18"/>
            <p:cNvGrpSpPr/>
            <p:nvPr/>
          </p:nvGrpSpPr>
          <p:grpSpPr>
            <a:xfrm>
              <a:off x="4011175" y="2111657"/>
              <a:ext cx="1765233" cy="447039"/>
              <a:chOff x="0" y="0"/>
              <a:chExt cx="1765232" cy="447039"/>
            </a:xfrm>
          </p:grpSpPr>
          <p:sp>
            <p:nvSpPr>
              <p:cNvPr id="1049084" name="矩形"/>
              <p:cNvSpPr/>
              <p:nvPr/>
            </p:nvSpPr>
            <p:spPr>
              <a:xfrm>
                <a:off x="0" y="0"/>
                <a:ext cx="1765232"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85" name="从年轻人到老年人或者相反"/>
              <p:cNvSpPr/>
              <p:nvPr/>
            </p:nvSpPr>
            <p:spPr>
              <a:xfrm>
                <a:off x="0" y="0"/>
                <a:ext cx="1765232" cy="447039"/>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从年轻人到老年人或者相反</a:t>
                </a:r>
              </a:p>
            </p:txBody>
          </p:sp>
        </p:grpSp>
        <p:grpSp>
          <p:nvGrpSpPr>
            <p:cNvPr id="380" name="Rectangle 19"/>
            <p:cNvGrpSpPr/>
            <p:nvPr/>
          </p:nvGrpSpPr>
          <p:grpSpPr>
            <a:xfrm>
              <a:off x="4008322" y="1651586"/>
              <a:ext cx="1519170" cy="447038"/>
              <a:chOff x="0" y="0"/>
              <a:chExt cx="1519169" cy="447037"/>
            </a:xfrm>
          </p:grpSpPr>
          <p:sp>
            <p:nvSpPr>
              <p:cNvPr id="1049086" name="矩形"/>
              <p:cNvSpPr/>
              <p:nvPr/>
            </p:nvSpPr>
            <p:spPr>
              <a:xfrm>
                <a:off x="0" y="0"/>
                <a:ext cx="1519169"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87" name="新用途∕提高使用效率"/>
              <p:cNvSpPr/>
              <p:nvPr/>
            </p:nvSpPr>
            <p:spPr>
              <a:xfrm>
                <a:off x="0" y="0"/>
                <a:ext cx="1519169" cy="447037"/>
              </a:xfrm>
              <a:prstGeom prst="rect"/>
              <a:noFill/>
              <a:ln w="12700" cap="flat">
                <a:noFill/>
                <a:miter lim="400000"/>
              </a:ln>
              <a:effectLst/>
            </p:spPr>
            <p:txBody>
              <a:bodyPr anchor="t" bIns="45719" lIns="45719" numCol="1" rIns="45719" tIns="45719" wrap="square">
                <a:spAutoFit/>
              </a:bodyPr>
              <a:p>
                <a:pPr algn="ctr">
                  <a:defRPr sz="1200">
                    <a:latin typeface="Times New Roman"/>
                    <a:ea typeface="Times New Roman"/>
                    <a:cs typeface="Times New Roman"/>
                    <a:sym typeface="Times New Roman"/>
                  </a:defRPr>
                </a:pPr>
                <a:r>
                  <a:rPr>
                    <a:latin typeface="宋体"/>
                    <a:ea typeface="宋体"/>
                    <a:cs typeface="宋体"/>
                    <a:sym typeface="宋体"/>
                  </a:rPr>
                  <a:t>新用途</a:t>
                </a:r>
                <a:r>
                  <a:t>∕</a:t>
                </a:r>
                <a:r>
                  <a:rPr>
                    <a:latin typeface="宋体"/>
                    <a:ea typeface="宋体"/>
                    <a:cs typeface="宋体"/>
                    <a:sym typeface="宋体"/>
                  </a:rPr>
                  <a:t>提高使用效率</a:t>
                </a:r>
              </a:p>
            </p:txBody>
          </p:sp>
        </p:grpSp>
        <p:grpSp>
          <p:nvGrpSpPr>
            <p:cNvPr id="381" name="Rectangle 20"/>
            <p:cNvGrpSpPr/>
            <p:nvPr/>
          </p:nvGrpSpPr>
          <p:grpSpPr>
            <a:xfrm>
              <a:off x="4012601" y="1348027"/>
              <a:ext cx="1112632" cy="269238"/>
              <a:chOff x="0" y="0"/>
              <a:chExt cx="1112630" cy="269238"/>
            </a:xfrm>
          </p:grpSpPr>
          <p:sp>
            <p:nvSpPr>
              <p:cNvPr id="1049088" name="矩形"/>
              <p:cNvSpPr/>
              <p:nvPr/>
            </p:nvSpPr>
            <p:spPr>
              <a:xfrm>
                <a:off x="0" y="0"/>
                <a:ext cx="1112630"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89" name="新的附加服务"/>
              <p:cNvSpPr/>
              <p:nvPr/>
            </p:nvSpPr>
            <p:spPr>
              <a:xfrm>
                <a:off x="0" y="0"/>
                <a:ext cx="1112630"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新的附加服务</a:t>
                </a:r>
              </a:p>
            </p:txBody>
          </p:sp>
        </p:grpSp>
        <p:grpSp>
          <p:nvGrpSpPr>
            <p:cNvPr id="382" name="Rectangle 21"/>
            <p:cNvGrpSpPr/>
            <p:nvPr/>
          </p:nvGrpSpPr>
          <p:grpSpPr>
            <a:xfrm>
              <a:off x="4012601" y="978834"/>
              <a:ext cx="1112632" cy="269238"/>
              <a:chOff x="0" y="0"/>
              <a:chExt cx="1112630" cy="269238"/>
            </a:xfrm>
          </p:grpSpPr>
          <p:sp>
            <p:nvSpPr>
              <p:cNvPr id="1049090" name="矩形"/>
              <p:cNvSpPr/>
              <p:nvPr/>
            </p:nvSpPr>
            <p:spPr>
              <a:xfrm>
                <a:off x="0" y="0"/>
                <a:ext cx="1112630"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91" name="品牌延伸"/>
              <p:cNvSpPr/>
              <p:nvPr/>
            </p:nvSpPr>
            <p:spPr>
              <a:xfrm>
                <a:off x="0" y="0"/>
                <a:ext cx="1112630"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品牌延伸</a:t>
                </a:r>
              </a:p>
            </p:txBody>
          </p:sp>
        </p:grpSp>
        <p:grpSp>
          <p:nvGrpSpPr>
            <p:cNvPr id="383" name="Rectangle 22"/>
            <p:cNvGrpSpPr/>
            <p:nvPr/>
          </p:nvGrpSpPr>
          <p:grpSpPr>
            <a:xfrm>
              <a:off x="4006896" y="2422789"/>
              <a:ext cx="1393643" cy="269238"/>
              <a:chOff x="0" y="0"/>
              <a:chExt cx="1393641" cy="269238"/>
            </a:xfrm>
          </p:grpSpPr>
          <p:sp>
            <p:nvSpPr>
              <p:cNvPr id="1049092" name="矩形"/>
              <p:cNvSpPr/>
              <p:nvPr/>
            </p:nvSpPr>
            <p:spPr>
              <a:xfrm>
                <a:off x="0" y="0"/>
                <a:ext cx="1393641"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93" name="新的细分市场"/>
              <p:cNvSpPr/>
              <p:nvPr/>
            </p:nvSpPr>
            <p:spPr>
              <a:xfrm>
                <a:off x="0" y="0"/>
                <a:ext cx="1393641"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新的细分市场</a:t>
                </a:r>
              </a:p>
            </p:txBody>
          </p:sp>
        </p:grpSp>
        <p:grpSp>
          <p:nvGrpSpPr>
            <p:cNvPr id="384" name="Rectangle 23"/>
            <p:cNvGrpSpPr/>
            <p:nvPr/>
          </p:nvGrpSpPr>
          <p:grpSpPr>
            <a:xfrm>
              <a:off x="4009749" y="2742756"/>
              <a:ext cx="1390789" cy="269238"/>
              <a:chOff x="0" y="0"/>
              <a:chExt cx="1390788" cy="269238"/>
            </a:xfrm>
          </p:grpSpPr>
          <p:sp>
            <p:nvSpPr>
              <p:cNvPr id="1049094" name="矩形"/>
              <p:cNvSpPr/>
              <p:nvPr/>
            </p:nvSpPr>
            <p:spPr>
              <a:xfrm>
                <a:off x="0" y="0"/>
                <a:ext cx="1390788"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95" name="新的分销渠道"/>
              <p:cNvSpPr/>
              <p:nvPr/>
            </p:nvSpPr>
            <p:spPr>
              <a:xfrm>
                <a:off x="0" y="0"/>
                <a:ext cx="1390788"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新的分销渠道</a:t>
                </a:r>
              </a:p>
            </p:txBody>
          </p:sp>
        </p:grpSp>
        <p:grpSp>
          <p:nvGrpSpPr>
            <p:cNvPr id="385" name="Rectangle 24"/>
            <p:cNvGrpSpPr/>
            <p:nvPr/>
          </p:nvGrpSpPr>
          <p:grpSpPr>
            <a:xfrm>
              <a:off x="4006896" y="3045052"/>
              <a:ext cx="1415039" cy="269238"/>
              <a:chOff x="0" y="0"/>
              <a:chExt cx="1415037" cy="269238"/>
            </a:xfrm>
          </p:grpSpPr>
          <p:sp>
            <p:nvSpPr>
              <p:cNvPr id="1049096" name="矩形"/>
              <p:cNvSpPr/>
              <p:nvPr/>
            </p:nvSpPr>
            <p:spPr>
              <a:xfrm>
                <a:off x="0" y="0"/>
                <a:ext cx="1415037"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97" name="使用相同的母品牌"/>
              <p:cNvSpPr/>
              <p:nvPr/>
            </p:nvSpPr>
            <p:spPr>
              <a:xfrm>
                <a:off x="0" y="0"/>
                <a:ext cx="1415037"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使用相同的母品牌</a:t>
                </a:r>
              </a:p>
            </p:txBody>
          </p:sp>
        </p:grpSp>
        <p:grpSp>
          <p:nvGrpSpPr>
            <p:cNvPr id="386" name="Rectangle 25"/>
            <p:cNvGrpSpPr/>
            <p:nvPr/>
          </p:nvGrpSpPr>
          <p:grpSpPr>
            <a:xfrm>
              <a:off x="4014741" y="3348611"/>
              <a:ext cx="1390790" cy="269238"/>
              <a:chOff x="0" y="0"/>
              <a:chExt cx="1390788" cy="269238"/>
            </a:xfrm>
          </p:grpSpPr>
          <p:sp>
            <p:nvSpPr>
              <p:cNvPr id="1049098" name="矩形"/>
              <p:cNvSpPr/>
              <p:nvPr/>
            </p:nvSpPr>
            <p:spPr>
              <a:xfrm>
                <a:off x="0" y="0"/>
                <a:ext cx="1390788"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099" name="发展子品牌"/>
              <p:cNvSpPr/>
              <p:nvPr/>
            </p:nvSpPr>
            <p:spPr>
              <a:xfrm>
                <a:off x="0" y="0"/>
                <a:ext cx="1390788"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发展子品牌</a:t>
                </a:r>
              </a:p>
            </p:txBody>
          </p:sp>
        </p:grpSp>
        <p:grpSp>
          <p:nvGrpSpPr>
            <p:cNvPr id="387" name="Rectangle 26"/>
            <p:cNvGrpSpPr/>
            <p:nvPr/>
          </p:nvGrpSpPr>
          <p:grpSpPr>
            <a:xfrm>
              <a:off x="4008322" y="3760088"/>
              <a:ext cx="1371533" cy="269238"/>
              <a:chOff x="0" y="0"/>
              <a:chExt cx="1371532" cy="269238"/>
            </a:xfrm>
          </p:grpSpPr>
          <p:sp>
            <p:nvSpPr>
              <p:cNvPr id="1049100" name="矩形"/>
              <p:cNvSpPr/>
              <p:nvPr/>
            </p:nvSpPr>
            <p:spPr>
              <a:xfrm>
                <a:off x="0" y="0"/>
                <a:ext cx="1371532"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101" name="提高声音份额"/>
              <p:cNvSpPr/>
              <p:nvPr/>
            </p:nvSpPr>
            <p:spPr>
              <a:xfrm>
                <a:off x="0" y="0"/>
                <a:ext cx="1371532"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提高声音份额</a:t>
                </a:r>
              </a:p>
            </p:txBody>
          </p:sp>
        </p:grpSp>
        <p:grpSp>
          <p:nvGrpSpPr>
            <p:cNvPr id="388" name="Rectangle 27"/>
            <p:cNvGrpSpPr/>
            <p:nvPr/>
          </p:nvGrpSpPr>
          <p:grpSpPr>
            <a:xfrm>
              <a:off x="4011888" y="4086997"/>
              <a:ext cx="1377238" cy="269238"/>
              <a:chOff x="0" y="0"/>
              <a:chExt cx="1377236" cy="269238"/>
            </a:xfrm>
          </p:grpSpPr>
          <p:sp>
            <p:nvSpPr>
              <p:cNvPr id="1049102" name="矩形"/>
              <p:cNvSpPr/>
              <p:nvPr/>
            </p:nvSpPr>
            <p:spPr>
              <a:xfrm>
                <a:off x="0" y="0"/>
                <a:ext cx="1377236"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103" name="更新提醒广告"/>
              <p:cNvSpPr/>
              <p:nvPr/>
            </p:nvSpPr>
            <p:spPr>
              <a:xfrm>
                <a:off x="0" y="0"/>
                <a:ext cx="1377236"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更新提醒广告</a:t>
                </a:r>
              </a:p>
            </p:txBody>
          </p:sp>
        </p:grpSp>
        <p:grpSp>
          <p:nvGrpSpPr>
            <p:cNvPr id="389" name="Rectangle 28"/>
            <p:cNvGrpSpPr/>
            <p:nvPr/>
          </p:nvGrpSpPr>
          <p:grpSpPr>
            <a:xfrm>
              <a:off x="4009749" y="4406964"/>
              <a:ext cx="1370106" cy="269238"/>
              <a:chOff x="0" y="0"/>
              <a:chExt cx="1370105" cy="269238"/>
            </a:xfrm>
          </p:grpSpPr>
          <p:sp>
            <p:nvSpPr>
              <p:cNvPr id="1049104" name="矩形"/>
              <p:cNvSpPr/>
              <p:nvPr/>
            </p:nvSpPr>
            <p:spPr>
              <a:xfrm>
                <a:off x="0" y="0"/>
                <a:ext cx="1370105"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105" name="改变媒体计划"/>
              <p:cNvSpPr/>
              <p:nvPr/>
            </p:nvSpPr>
            <p:spPr>
              <a:xfrm>
                <a:off x="0" y="0"/>
                <a:ext cx="1370105"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改变媒体计划</a:t>
                </a:r>
              </a:p>
            </p:txBody>
          </p:sp>
        </p:grpSp>
        <p:grpSp>
          <p:nvGrpSpPr>
            <p:cNvPr id="390" name="Rectangle 29"/>
            <p:cNvGrpSpPr/>
            <p:nvPr/>
          </p:nvGrpSpPr>
          <p:grpSpPr>
            <a:xfrm>
              <a:off x="4030432" y="4826645"/>
              <a:ext cx="1377238" cy="269238"/>
              <a:chOff x="0" y="0"/>
              <a:chExt cx="1377236" cy="269238"/>
            </a:xfrm>
          </p:grpSpPr>
          <p:sp>
            <p:nvSpPr>
              <p:cNvPr id="1049106" name="矩形"/>
              <p:cNvSpPr/>
              <p:nvPr/>
            </p:nvSpPr>
            <p:spPr>
              <a:xfrm>
                <a:off x="0" y="0"/>
                <a:ext cx="1377236"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107" name="更改说服理由"/>
              <p:cNvSpPr/>
              <p:nvPr/>
            </p:nvSpPr>
            <p:spPr>
              <a:xfrm>
                <a:off x="0" y="0"/>
                <a:ext cx="1377236"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更改说服理由</a:t>
                </a:r>
              </a:p>
            </p:txBody>
          </p:sp>
        </p:grpSp>
        <p:grpSp>
          <p:nvGrpSpPr>
            <p:cNvPr id="391" name="Rectangle 30"/>
            <p:cNvGrpSpPr/>
            <p:nvPr/>
          </p:nvGrpSpPr>
          <p:grpSpPr>
            <a:xfrm>
              <a:off x="4035425" y="5153554"/>
              <a:ext cx="1382231" cy="269238"/>
              <a:chOff x="0" y="0"/>
              <a:chExt cx="1382230" cy="269238"/>
            </a:xfrm>
          </p:grpSpPr>
          <p:sp>
            <p:nvSpPr>
              <p:cNvPr id="1049108" name="矩形"/>
              <p:cNvSpPr/>
              <p:nvPr/>
            </p:nvSpPr>
            <p:spPr>
              <a:xfrm>
                <a:off x="0" y="0"/>
                <a:ext cx="1382230"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109" name="更改代言人"/>
              <p:cNvSpPr/>
              <p:nvPr/>
            </p:nvSpPr>
            <p:spPr>
              <a:xfrm>
                <a:off x="0" y="0"/>
                <a:ext cx="1382230"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更改代言人</a:t>
                </a:r>
              </a:p>
            </p:txBody>
          </p:sp>
        </p:grpSp>
        <p:grpSp>
          <p:nvGrpSpPr>
            <p:cNvPr id="392" name="Rectangle 31"/>
            <p:cNvGrpSpPr/>
            <p:nvPr/>
          </p:nvGrpSpPr>
          <p:grpSpPr>
            <a:xfrm>
              <a:off x="4042557" y="5481726"/>
              <a:ext cx="1375812" cy="269238"/>
              <a:chOff x="0" y="0"/>
              <a:chExt cx="1375811" cy="269238"/>
            </a:xfrm>
          </p:grpSpPr>
          <p:sp>
            <p:nvSpPr>
              <p:cNvPr id="1049110" name="矩形"/>
              <p:cNvSpPr/>
              <p:nvPr/>
            </p:nvSpPr>
            <p:spPr>
              <a:xfrm>
                <a:off x="0" y="0"/>
                <a:ext cx="1375811"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111" name="风格现代化"/>
              <p:cNvSpPr/>
              <p:nvPr/>
            </p:nvSpPr>
            <p:spPr>
              <a:xfrm>
                <a:off x="0" y="0"/>
                <a:ext cx="1375811"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风格现代化</a:t>
                </a:r>
              </a:p>
            </p:txBody>
          </p:sp>
        </p:grpSp>
        <p:grpSp>
          <p:nvGrpSpPr>
            <p:cNvPr id="393" name="Rectangle 32"/>
            <p:cNvGrpSpPr/>
            <p:nvPr/>
          </p:nvGrpSpPr>
          <p:grpSpPr>
            <a:xfrm>
              <a:off x="4006896" y="675275"/>
              <a:ext cx="1112632" cy="269238"/>
              <a:chOff x="0" y="0"/>
              <a:chExt cx="1112630" cy="269238"/>
            </a:xfrm>
          </p:grpSpPr>
          <p:sp>
            <p:nvSpPr>
              <p:cNvPr id="1049112" name="矩形"/>
              <p:cNvSpPr/>
              <p:nvPr/>
            </p:nvSpPr>
            <p:spPr>
              <a:xfrm>
                <a:off x="0" y="0"/>
                <a:ext cx="1112630"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113" name="产品线延伸"/>
              <p:cNvSpPr/>
              <p:nvPr/>
            </p:nvSpPr>
            <p:spPr>
              <a:xfrm>
                <a:off x="0" y="0"/>
                <a:ext cx="1112630"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产品线延伸</a:t>
                </a:r>
              </a:p>
            </p:txBody>
          </p:sp>
        </p:grpSp>
        <p:grpSp>
          <p:nvGrpSpPr>
            <p:cNvPr id="394" name="Rectangle 33"/>
            <p:cNvGrpSpPr/>
            <p:nvPr/>
          </p:nvGrpSpPr>
          <p:grpSpPr>
            <a:xfrm>
              <a:off x="4006896" y="-1"/>
              <a:ext cx="1112632" cy="269239"/>
              <a:chOff x="0" y="0"/>
              <a:chExt cx="1112630" cy="269238"/>
            </a:xfrm>
          </p:grpSpPr>
          <p:sp>
            <p:nvSpPr>
              <p:cNvPr id="1049114" name="矩形"/>
              <p:cNvSpPr/>
              <p:nvPr/>
            </p:nvSpPr>
            <p:spPr>
              <a:xfrm>
                <a:off x="0" y="0"/>
                <a:ext cx="1112630" cy="261275"/>
              </a:xfrm>
              <a:prstGeom prst="rect"/>
              <a:noFill/>
              <a:ln w="9525" cap="flat">
                <a:solidFill>
                  <a:srgbClr val="000000"/>
                </a:solidFill>
                <a:prstDash val="solid"/>
                <a:miter lim="800000"/>
              </a:ln>
              <a:effectLst/>
            </p:spPr>
            <p:txBody>
              <a:bodyPr anchor="t" bIns="45719" lIns="45719" numCol="1" rIns="45719" tIns="45719" wrap="square">
                <a:noAutofit/>
              </a:bodyPr>
              <a:p>
                <a:pPr algn="ctr">
                  <a:defRPr sz="2400">
                    <a:latin typeface="Arial"/>
                    <a:ea typeface="Arial"/>
                    <a:cs typeface="Arial"/>
                    <a:sym typeface="Arial"/>
                  </a:defRPr>
                </a:pPr>
              </a:p>
            </p:txBody>
          </p:sp>
          <p:sp>
            <p:nvSpPr>
              <p:cNvPr id="1049115" name="创新"/>
              <p:cNvSpPr/>
              <p:nvPr/>
            </p:nvSpPr>
            <p:spPr>
              <a:xfrm>
                <a:off x="0" y="0"/>
                <a:ext cx="1112630" cy="269238"/>
              </a:xfrm>
              <a:prstGeom prst="rect"/>
              <a:noFill/>
              <a:ln w="12700" cap="flat">
                <a:noFill/>
                <a:miter lim="400000"/>
              </a:ln>
              <a:effectLst/>
            </p:spPr>
            <p:txBody>
              <a:bodyPr anchor="t" bIns="45719" lIns="45719" numCol="1" rIns="45719" tIns="45719" wrap="square">
                <a:spAutoFit/>
              </a:bodyPr>
              <a:lstStyle>
                <a:lvl1pPr algn="ctr">
                  <a:defRPr sz="12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创新</a:t>
                </a:r>
              </a:p>
            </p:txBody>
          </p:sp>
        </p:grpSp>
        <p:sp>
          <p:nvSpPr>
            <p:cNvPr id="1049116" name="Line 34"/>
            <p:cNvSpPr/>
            <p:nvPr/>
          </p:nvSpPr>
          <p:spPr>
            <a:xfrm>
              <a:off x="769569" y="969368"/>
              <a:ext cx="714" cy="376766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17" name="Line 35"/>
            <p:cNvSpPr/>
            <p:nvPr/>
          </p:nvSpPr>
          <p:spPr>
            <a:xfrm>
              <a:off x="761723" y="969368"/>
              <a:ext cx="343775"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18" name="Line 36"/>
            <p:cNvSpPr/>
            <p:nvPr/>
          </p:nvSpPr>
          <p:spPr>
            <a:xfrm>
              <a:off x="769569" y="4735136"/>
              <a:ext cx="343775"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19" name="Line 37"/>
            <p:cNvSpPr/>
            <p:nvPr/>
          </p:nvSpPr>
          <p:spPr>
            <a:xfrm flipV="1">
              <a:off x="384428" y="2906211"/>
              <a:ext cx="728916"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0" name="Line 38"/>
            <p:cNvSpPr/>
            <p:nvPr/>
          </p:nvSpPr>
          <p:spPr>
            <a:xfrm flipH="1">
              <a:off x="2311404" y="345842"/>
              <a:ext cx="1" cy="1279869"/>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1" name="Line 39"/>
            <p:cNvSpPr/>
            <p:nvPr/>
          </p:nvSpPr>
          <p:spPr>
            <a:xfrm>
              <a:off x="2310134" y="337637"/>
              <a:ext cx="331650"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2" name="Line 40"/>
            <p:cNvSpPr/>
            <p:nvPr/>
          </p:nvSpPr>
          <p:spPr>
            <a:xfrm flipV="1">
              <a:off x="1924993" y="978203"/>
              <a:ext cx="716791"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3" name="Line 41"/>
            <p:cNvSpPr/>
            <p:nvPr/>
          </p:nvSpPr>
          <p:spPr>
            <a:xfrm>
              <a:off x="2308708" y="1625080"/>
              <a:ext cx="331650"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4" name="Line 42"/>
            <p:cNvSpPr/>
            <p:nvPr/>
          </p:nvSpPr>
          <p:spPr>
            <a:xfrm>
              <a:off x="3740863" y="148939"/>
              <a:ext cx="714" cy="295355"/>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5" name="Line 43"/>
            <p:cNvSpPr/>
            <p:nvPr/>
          </p:nvSpPr>
          <p:spPr>
            <a:xfrm>
              <a:off x="3740863" y="148939"/>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6" name="Line 44"/>
            <p:cNvSpPr/>
            <p:nvPr/>
          </p:nvSpPr>
          <p:spPr>
            <a:xfrm>
              <a:off x="3739436" y="443662"/>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7" name="Line 45"/>
            <p:cNvSpPr/>
            <p:nvPr/>
          </p:nvSpPr>
          <p:spPr>
            <a:xfrm>
              <a:off x="3465558" y="304820"/>
              <a:ext cx="275305"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8" name="Line 46"/>
            <p:cNvSpPr/>
            <p:nvPr/>
          </p:nvSpPr>
          <p:spPr>
            <a:xfrm>
              <a:off x="3750135" y="805282"/>
              <a:ext cx="714" cy="321861"/>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29" name="Line 47"/>
            <p:cNvSpPr/>
            <p:nvPr/>
          </p:nvSpPr>
          <p:spPr>
            <a:xfrm>
              <a:off x="3750135" y="805282"/>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0" name="Line 48"/>
            <p:cNvSpPr/>
            <p:nvPr/>
          </p:nvSpPr>
          <p:spPr>
            <a:xfrm>
              <a:off x="3750135" y="1125249"/>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1" name="Line 49"/>
            <p:cNvSpPr/>
            <p:nvPr/>
          </p:nvSpPr>
          <p:spPr>
            <a:xfrm>
              <a:off x="3465558" y="977572"/>
              <a:ext cx="275305"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2" name="Line 50"/>
            <p:cNvSpPr/>
            <p:nvPr/>
          </p:nvSpPr>
          <p:spPr>
            <a:xfrm>
              <a:off x="3740150" y="1460994"/>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3" name="Line 51"/>
            <p:cNvSpPr/>
            <p:nvPr/>
          </p:nvSpPr>
          <p:spPr>
            <a:xfrm>
              <a:off x="3740150" y="1780961"/>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4" name="Line 52"/>
            <p:cNvSpPr/>
            <p:nvPr/>
          </p:nvSpPr>
          <p:spPr>
            <a:xfrm>
              <a:off x="3464845" y="1633284"/>
              <a:ext cx="275305"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5" name="Line 53"/>
            <p:cNvSpPr/>
            <p:nvPr/>
          </p:nvSpPr>
          <p:spPr>
            <a:xfrm>
              <a:off x="3731591" y="1461625"/>
              <a:ext cx="714" cy="321861"/>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6" name="Line 54"/>
            <p:cNvSpPr/>
            <p:nvPr/>
          </p:nvSpPr>
          <p:spPr>
            <a:xfrm>
              <a:off x="3740863" y="2290258"/>
              <a:ext cx="714" cy="1206031"/>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7" name="Line 55"/>
            <p:cNvSpPr/>
            <p:nvPr/>
          </p:nvSpPr>
          <p:spPr>
            <a:xfrm>
              <a:off x="3740863" y="2290258"/>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8" name="Line 56"/>
            <p:cNvSpPr/>
            <p:nvPr/>
          </p:nvSpPr>
          <p:spPr>
            <a:xfrm>
              <a:off x="3740863" y="3496288"/>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39" name="Line 57"/>
            <p:cNvSpPr/>
            <p:nvPr/>
          </p:nvSpPr>
          <p:spPr>
            <a:xfrm flipV="1">
              <a:off x="3474830" y="3176952"/>
              <a:ext cx="542051"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0" name="Line 58"/>
            <p:cNvSpPr/>
            <p:nvPr/>
          </p:nvSpPr>
          <p:spPr>
            <a:xfrm>
              <a:off x="3740863" y="2889171"/>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1" name="Line 59"/>
            <p:cNvSpPr/>
            <p:nvPr/>
          </p:nvSpPr>
          <p:spPr>
            <a:xfrm flipV="1">
              <a:off x="3465558" y="2578039"/>
              <a:ext cx="54561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2" name="Line 60"/>
            <p:cNvSpPr/>
            <p:nvPr/>
          </p:nvSpPr>
          <p:spPr>
            <a:xfrm>
              <a:off x="2310134" y="2577408"/>
              <a:ext cx="714" cy="600807"/>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3" name="Line 61"/>
            <p:cNvSpPr/>
            <p:nvPr/>
          </p:nvSpPr>
          <p:spPr>
            <a:xfrm>
              <a:off x="2310134" y="2577408"/>
              <a:ext cx="331650"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4" name="Line 62"/>
            <p:cNvSpPr/>
            <p:nvPr/>
          </p:nvSpPr>
          <p:spPr>
            <a:xfrm>
              <a:off x="2319406" y="3176321"/>
              <a:ext cx="331650"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5" name="Line 63"/>
            <p:cNvSpPr/>
            <p:nvPr/>
          </p:nvSpPr>
          <p:spPr>
            <a:xfrm>
              <a:off x="1924993" y="2905580"/>
              <a:ext cx="385142" cy="1"/>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6" name="Line 64"/>
            <p:cNvSpPr/>
            <p:nvPr/>
          </p:nvSpPr>
          <p:spPr>
            <a:xfrm>
              <a:off x="1924993" y="4735136"/>
              <a:ext cx="385142"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7" name="Line 65"/>
            <p:cNvSpPr/>
            <p:nvPr/>
          </p:nvSpPr>
          <p:spPr>
            <a:xfrm>
              <a:off x="2310134" y="4251083"/>
              <a:ext cx="331650"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8" name="Line 66"/>
            <p:cNvSpPr/>
            <p:nvPr/>
          </p:nvSpPr>
          <p:spPr>
            <a:xfrm>
              <a:off x="2310134" y="5317640"/>
              <a:ext cx="331650"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49" name="Line 67"/>
            <p:cNvSpPr/>
            <p:nvPr/>
          </p:nvSpPr>
          <p:spPr>
            <a:xfrm>
              <a:off x="2310134" y="4242878"/>
              <a:ext cx="714" cy="107350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50" name="Line 68"/>
            <p:cNvSpPr/>
            <p:nvPr/>
          </p:nvSpPr>
          <p:spPr>
            <a:xfrm flipV="1">
              <a:off x="3465558" y="4251083"/>
              <a:ext cx="542051"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51" name="Line 69"/>
            <p:cNvSpPr/>
            <p:nvPr/>
          </p:nvSpPr>
          <p:spPr>
            <a:xfrm>
              <a:off x="3740863" y="3890094"/>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52" name="Line 70"/>
            <p:cNvSpPr/>
            <p:nvPr/>
          </p:nvSpPr>
          <p:spPr>
            <a:xfrm>
              <a:off x="3740863" y="3890094"/>
              <a:ext cx="714" cy="65445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53" name="Line 71"/>
            <p:cNvSpPr/>
            <p:nvPr/>
          </p:nvSpPr>
          <p:spPr>
            <a:xfrm>
              <a:off x="3740863" y="4546437"/>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54" name="Line 72"/>
            <p:cNvSpPr/>
            <p:nvPr/>
          </p:nvSpPr>
          <p:spPr>
            <a:xfrm flipV="1">
              <a:off x="3491234" y="5308805"/>
              <a:ext cx="542051"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55" name="Line 73"/>
            <p:cNvSpPr/>
            <p:nvPr/>
          </p:nvSpPr>
          <p:spPr>
            <a:xfrm>
              <a:off x="3766539" y="4947816"/>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56" name="Line 74"/>
            <p:cNvSpPr/>
            <p:nvPr/>
          </p:nvSpPr>
          <p:spPr>
            <a:xfrm>
              <a:off x="3766539" y="4947816"/>
              <a:ext cx="714" cy="654450"/>
            </a:xfrm>
            <a:prstGeom prst="line"/>
            <a:noFill/>
            <a:ln w="9525" cap="flat">
              <a:solidFill>
                <a:srgbClr val="000000"/>
              </a:solidFill>
              <a:prstDash val="solid"/>
              <a:miter lim="800000"/>
            </a:ln>
            <a:effectLst/>
          </p:spPr>
          <p:txBody>
            <a:bodyPr anchor="t" bIns="45719" lIns="45719" numCol="1" rIns="45719" tIns="45719" wrap="square">
              <a:noAutofit/>
            </a:bodyPr>
            <a:p/>
          </p:txBody>
        </p:sp>
        <p:sp>
          <p:nvSpPr>
            <p:cNvPr id="1049157" name="Line 75"/>
            <p:cNvSpPr/>
            <p:nvPr/>
          </p:nvSpPr>
          <p:spPr>
            <a:xfrm>
              <a:off x="3766539" y="5604790"/>
              <a:ext cx="266747" cy="632"/>
            </a:xfrm>
            <a:prstGeom prst="line"/>
            <a:noFill/>
            <a:ln w="9525" cap="flat">
              <a:solidFill>
                <a:srgbClr val="000000"/>
              </a:solidFill>
              <a:prstDash val="solid"/>
              <a:miter lim="800000"/>
            </a:ln>
            <a:effectLst/>
          </p:spPr>
          <p:txBody>
            <a:bodyPr anchor="t" bIns="45719" lIns="45719" numCol="1" rIns="45719" tIns="45719" wrap="square">
              <a:noAutofit/>
            </a:bodyPr>
            <a:p/>
          </p:txBody>
        </p:sp>
      </p:grpSp>
    </p:spTree>
  </p:cSld>
  <p:clrMapOvr>
    <a:masterClrMapping/>
  </p:clrMapOvr>
  <p:transition spd="med" advClick="1"/>
</p:sld>
</file>

<file path=ppt/slides/slide115.xml><?xml version="1.0" encoding="utf-8"?>
<p:sld xmlns:a="http://schemas.openxmlformats.org/drawingml/2006/main" xmlns:r="http://schemas.openxmlformats.org/officeDocument/2006/relationships" xmlns:p="http://schemas.openxmlformats.org/presentationml/2006/main" showMasterSp="1" showMasterPhAnim="1">
  <p:cSld>
    <p:spTree>
      <p:nvGrpSpPr>
        <p:cNvPr id="395" name=""/>
        <p:cNvGrpSpPr/>
        <p:nvPr/>
      </p:nvGrpSpPr>
      <p:grpSpPr>
        <a:xfrm>
          <a:off x="0" y="0"/>
          <a:ext cx="0" cy="0"/>
          <a:chOff x="0" y="0"/>
          <a:chExt cx="0" cy="0"/>
        </a:xfrm>
      </p:grpSpPr>
      <p:sp>
        <p:nvSpPr>
          <p:cNvPr id="1049158" name="Rectangle 4"/>
          <p:cNvSpPr/>
          <p:nvPr/>
        </p:nvSpPr>
        <p:spPr>
          <a:xfrm>
            <a:off x="395288" y="1484312"/>
            <a:ext cx="8208961" cy="1584326"/>
          </a:xfrm>
          <a:prstGeom prst="rect"/>
          <a:solidFill>
            <a:srgbClr val="FFFF99"/>
          </a:solidFill>
          <a:ln>
            <a:solidFill>
              <a:srgbClr val="000000"/>
            </a:solidFill>
            <a:miter/>
          </a:ln>
        </p:spPr>
        <p:txBody>
          <a:bodyPr anchor="ctr" lIns="45719" rIns="45719"/>
          <a:p>
            <a:pPr algn="ctr">
              <a:defRPr sz="1600">
                <a:latin typeface="Arial"/>
                <a:ea typeface="Arial"/>
                <a:cs typeface="Arial"/>
                <a:sym typeface="Arial"/>
              </a:defRPr>
            </a:pPr>
          </a:p>
        </p:txBody>
      </p:sp>
      <p:sp>
        <p:nvSpPr>
          <p:cNvPr id="1049159" name="Rectangle 2"/>
          <p:cNvSpPr/>
          <p:nvPr>
            <p:ph type="title"/>
          </p:nvPr>
        </p:nvSpPr>
        <p:spPr>
          <a:prstGeom prst="rect"/>
        </p:spPr>
        <p:txBody>
          <a:bodyPr/>
          <a:p>
            <a:r>
              <a:t>5</a:t>
            </a:r>
            <a:r>
              <a:rPr>
                <a:latin typeface="宋体"/>
                <a:ea typeface="宋体"/>
                <a:cs typeface="宋体"/>
                <a:sym typeface="宋体"/>
              </a:rPr>
              <a:t>、品牌国际化的分类</a:t>
            </a:r>
          </a:p>
        </p:txBody>
      </p:sp>
      <p:sp>
        <p:nvSpPr>
          <p:cNvPr id="1049160" name="Rectangle 3"/>
          <p:cNvSpPr/>
          <p:nvPr>
            <p:ph type="body" idx="1"/>
          </p:nvPr>
        </p:nvSpPr>
        <p:spPr>
          <a:xfrm>
            <a:off x="457200" y="1600200"/>
            <a:ext cx="8229600" cy="4525963"/>
          </a:xfrm>
          <a:prstGeom prst="rect"/>
        </p:spPr>
        <p:txBody>
          <a:bodyPr/>
          <a:p>
            <a:pPr>
              <a:lnSpc>
                <a:spcPct val="80000"/>
              </a:lnSpc>
              <a:spcBef>
                <a:spcPts val="400"/>
              </a:spcBef>
              <a:buSzTx/>
              <a:buNone/>
              <a:defRPr sz="2000"/>
            </a:pPr>
            <a:r>
              <a:rPr>
                <a:latin typeface="楷体_GB2312"/>
                <a:ea typeface="楷体_GB2312"/>
                <a:cs typeface="楷体_GB2312"/>
                <a:sym typeface="楷体_GB2312"/>
              </a:rPr>
              <a:t>基于经济发展水平的国家划分</a:t>
            </a:r>
          </a:p>
          <a:p>
            <a:pPr indent="-285750" lvl="1" marL="742950">
              <a:lnSpc>
                <a:spcPct val="80000"/>
              </a:lnSpc>
              <a:spcBef>
                <a:spcPts val="400"/>
              </a:spcBef>
              <a:buChar char="•"/>
              <a:defRPr sz="1900"/>
            </a:pPr>
            <a:r>
              <a:rPr>
                <a:latin typeface="楷体_GB2312"/>
                <a:ea typeface="楷体_GB2312"/>
                <a:cs typeface="楷体_GB2312"/>
                <a:sym typeface="楷体_GB2312"/>
              </a:rPr>
              <a:t>第一层次是以欧、美、日为代表的发达国家市场</a:t>
            </a:r>
          </a:p>
          <a:p>
            <a:pPr indent="-285750" lvl="1" marL="742950">
              <a:lnSpc>
                <a:spcPct val="80000"/>
              </a:lnSpc>
              <a:spcBef>
                <a:spcPts val="400"/>
              </a:spcBef>
              <a:buChar char="•"/>
              <a:defRPr sz="1900"/>
            </a:pPr>
            <a:r>
              <a:rPr>
                <a:latin typeface="楷体_GB2312"/>
                <a:ea typeface="楷体_GB2312"/>
                <a:cs typeface="楷体_GB2312"/>
                <a:sym typeface="楷体_GB2312"/>
              </a:rPr>
              <a:t>第二个层次是以东欧、南非、印度、越南等为代表的发展中国家</a:t>
            </a:r>
          </a:p>
          <a:p>
            <a:pPr indent="-285750" lvl="1" marL="742950">
              <a:lnSpc>
                <a:spcPct val="80000"/>
              </a:lnSpc>
              <a:spcBef>
                <a:spcPts val="400"/>
              </a:spcBef>
              <a:buChar char="•"/>
              <a:defRPr sz="1900"/>
            </a:pPr>
            <a:r>
              <a:rPr>
                <a:latin typeface="楷体_GB2312"/>
                <a:ea typeface="楷体_GB2312"/>
                <a:cs typeface="楷体_GB2312"/>
                <a:sym typeface="楷体_GB2312"/>
              </a:rPr>
              <a:t>第三个层次是以斯里兰卡、埃塞俄比亚等为代表的不发达国家市场</a:t>
            </a:r>
          </a:p>
          <a:p>
            <a:pPr>
              <a:lnSpc>
                <a:spcPct val="80000"/>
              </a:lnSpc>
              <a:defRPr b="1" sz="2000"/>
            </a:pPr>
          </a:p>
          <a:p>
            <a:pPr>
              <a:lnSpc>
                <a:spcPct val="80000"/>
              </a:lnSpc>
              <a:spcBef>
                <a:spcPts val="400"/>
              </a:spcBef>
              <a:defRPr b="1" sz="2000"/>
            </a:pPr>
            <a:r>
              <a:rPr b="0">
                <a:latin typeface="宋体"/>
                <a:ea typeface="宋体"/>
                <a:cs typeface="宋体"/>
                <a:sym typeface="宋体"/>
              </a:rPr>
              <a:t>下行国际化</a:t>
            </a:r>
          </a:p>
          <a:p>
            <a:pPr indent="-285750" lvl="1" marL="742950">
              <a:lnSpc>
                <a:spcPct val="80000"/>
              </a:lnSpc>
              <a:spcBef>
                <a:spcPts val="400"/>
              </a:spcBef>
              <a:defRPr sz="1900"/>
            </a:pPr>
            <a:r>
              <a:rPr>
                <a:latin typeface="宋体"/>
                <a:ea typeface="宋体"/>
                <a:cs typeface="宋体"/>
                <a:sym typeface="宋体"/>
              </a:rPr>
              <a:t>发达国家的品牌进入发展中国家和不发达国家</a:t>
            </a:r>
          </a:p>
          <a:p>
            <a:pPr indent="-285750" lvl="1" marL="742950">
              <a:lnSpc>
                <a:spcPct val="80000"/>
              </a:lnSpc>
              <a:spcBef>
                <a:spcPts val="400"/>
              </a:spcBef>
              <a:defRPr sz="1900"/>
            </a:pPr>
            <a:r>
              <a:rPr>
                <a:latin typeface="宋体"/>
                <a:ea typeface="宋体"/>
                <a:cs typeface="宋体"/>
                <a:sym typeface="宋体"/>
              </a:rPr>
              <a:t>发展中国家的品牌进入不发达国家</a:t>
            </a:r>
          </a:p>
          <a:p>
            <a:pPr>
              <a:lnSpc>
                <a:spcPct val="80000"/>
              </a:lnSpc>
              <a:spcBef>
                <a:spcPts val="400"/>
              </a:spcBef>
              <a:defRPr b="1" sz="2000"/>
            </a:pPr>
            <a:r>
              <a:rPr b="0">
                <a:latin typeface="宋体"/>
                <a:ea typeface="宋体"/>
                <a:cs typeface="宋体"/>
                <a:sym typeface="宋体"/>
              </a:rPr>
              <a:t>上行国际化</a:t>
            </a:r>
          </a:p>
          <a:p>
            <a:pPr indent="-285750" lvl="1" marL="742950">
              <a:lnSpc>
                <a:spcPct val="80000"/>
              </a:lnSpc>
              <a:spcBef>
                <a:spcPts val="400"/>
              </a:spcBef>
              <a:defRPr sz="1900"/>
            </a:pPr>
            <a:r>
              <a:rPr>
                <a:latin typeface="宋体"/>
                <a:ea typeface="宋体"/>
                <a:cs typeface="宋体"/>
                <a:sym typeface="宋体"/>
              </a:rPr>
              <a:t>发展中国家的品牌进入发达国家</a:t>
            </a:r>
          </a:p>
          <a:p>
            <a:pPr>
              <a:lnSpc>
                <a:spcPct val="80000"/>
              </a:lnSpc>
              <a:spcBef>
                <a:spcPts val="400"/>
              </a:spcBef>
              <a:defRPr b="1" sz="2000"/>
            </a:pPr>
            <a:r>
              <a:rPr b="0">
                <a:latin typeface="宋体"/>
                <a:ea typeface="宋体"/>
                <a:cs typeface="宋体"/>
                <a:sym typeface="宋体"/>
              </a:rPr>
              <a:t>水平国际化</a:t>
            </a:r>
          </a:p>
          <a:p>
            <a:pPr indent="-285750" lvl="1" marL="742950">
              <a:lnSpc>
                <a:spcPct val="80000"/>
              </a:lnSpc>
              <a:spcBef>
                <a:spcPts val="400"/>
              </a:spcBef>
              <a:defRPr sz="1900"/>
            </a:pPr>
            <a:r>
              <a:rPr>
                <a:latin typeface="宋体"/>
                <a:ea typeface="宋体"/>
                <a:cs typeface="宋体"/>
                <a:sym typeface="宋体"/>
              </a:rPr>
              <a:t>发达国家的品牌进入发达国家</a:t>
            </a:r>
          </a:p>
          <a:p>
            <a:pPr indent="-285750" lvl="1" marL="742950">
              <a:lnSpc>
                <a:spcPct val="80000"/>
              </a:lnSpc>
              <a:spcBef>
                <a:spcPts val="400"/>
              </a:spcBef>
              <a:defRPr sz="1900"/>
            </a:pPr>
            <a:r>
              <a:rPr>
                <a:latin typeface="宋体"/>
                <a:ea typeface="宋体"/>
                <a:cs typeface="宋体"/>
                <a:sym typeface="宋体"/>
              </a:rPr>
              <a:t>发展中国家的品牌进入发展中国家</a:t>
            </a:r>
          </a:p>
        </p:txBody>
      </p:sp>
    </p:spTree>
  </p:cSld>
  <p:clrMapOvr>
    <a:masterClrMapping/>
  </p:clrMapOvr>
  <p:transition spd="med" advClick="1"/>
  <p:timing>
    <p:tnLst>
      <p:par>
        <p:cTn dur="indefinite" fill="hold" id="1" nodeType="tmRoot" restart="never">
          <p:childTnLst>
            <p:seq concurrent="1" prevAc="none" nextAc="seek">
              <p:cTn dur="indefinite" fill="hold" id="2" nodeType="mainSeq">
                <p:childTnLst>
                  <p:par>
                    <p:cTn fill="hold" id="3">
                      <p:stCondLst>
                        <p:cond delay="indefinite"/>
                      </p:stCondLst>
                      <p:childTnLst>
                        <p:par>
                          <p:cTn fill="hold" id="4">
                            <p:stCondLst>
                              <p:cond delay="0"/>
                            </p:stCondLst>
                            <p:childTnLst>
                              <p:par>
                                <p:cTn fill="hold" grpId="1" id="5" nodeType="clickEffect" presetClass="entr" presetID="2" presetSubtype="4">
                                  <p:stCondLst>
                                    <p:cond delay="0"/>
                                  </p:stCondLst>
                                  <p:iterate backwards="0" type="el">
                                    <p:tmAbs val="0"/>
                                  </p:iterate>
                                  <p:childTnLst>
                                    <p:set>
                                      <p:cBhvr>
                                        <p:cTn fill="hold" id="6"/>
                                        <p:tgtEl>
                                          <p:spTgt spid="1049160">
                                            <p:txEl>
                                              <p:pRg st="5" end="5"/>
                                            </p:txEl>
                                          </p:spTgt>
                                        </p:tgtEl>
                                        <p:attrNameLst>
                                          <p:attrName>style.visibility</p:attrName>
                                        </p:attrNameLst>
                                      </p:cBhvr>
                                      <p:to>
                                        <p:strVal val="visible"/>
                                      </p:to>
                                    </p:set>
                                    <p:anim calcmode="lin" valueType="num">
                                      <p:cBhvr>
                                        <p:cTn dur="500" fill="hold" id="7"/>
                                        <p:tgtEl>
                                          <p:spTgt spid="1049160">
                                            <p:txEl>
                                              <p:pRg st="5" end="5"/>
                                            </p:txEl>
                                          </p:spTgt>
                                        </p:tgtEl>
                                        <p:attrNameLst>
                                          <p:attrName>ppt_x</p:attrName>
                                        </p:attrNameLst>
                                      </p:cBhvr>
                                      <p:tavLst>
                                        <p:tav tm="0">
                                          <p:val>
                                            <p:strVal val="#ppt_x"/>
                                          </p:val>
                                        </p:tav>
                                        <p:tav tm="100000">
                                          <p:val>
                                            <p:strVal val="#ppt_x"/>
                                          </p:val>
                                        </p:tav>
                                      </p:tavLst>
                                    </p:anim>
                                    <p:anim calcmode="lin" valueType="num">
                                      <p:cBhvr>
                                        <p:cTn dur="500" fill="hold" id="8"/>
                                        <p:tgtEl>
                                          <p:spTgt spid="1049160">
                                            <p:txEl>
                                              <p:pRg st="5" end="5"/>
                                            </p:txEl>
                                          </p:spTgt>
                                        </p:tgtEl>
                                        <p:attrNameLst>
                                          <p:attrName>ppt_y</p:attrName>
                                        </p:attrNameLst>
                                      </p:cBhvr>
                                      <p:tavLst>
                                        <p:tav tm="0">
                                          <p:val>
                                            <p:strVal val="1+#ppt_h/2"/>
                                          </p:val>
                                        </p:tav>
                                        <p:tav tm="100000">
                                          <p:val>
                                            <p:strVal val="#ppt_y"/>
                                          </p:val>
                                        </p:tav>
                                      </p:tavLst>
                                    </p:anim>
                                  </p:childTnLst>
                                </p:cTn>
                              </p:par>
                            </p:childTnLst>
                          </p:cTn>
                        </p:par>
                        <p:par>
                          <p:cTn fill="hold" id="9">
                            <p:stCondLst>
                              <p:cond delay="500"/>
                            </p:stCondLst>
                            <p:childTnLst>
                              <p:par>
                                <p:cTn fill="hold" grpId="1" id="10" nodeType="afterEffect" presetClass="entr" presetID="2" presetSubtype="4">
                                  <p:stCondLst>
                                    <p:cond delay="0"/>
                                  </p:stCondLst>
                                  <p:iterate backwards="0" type="el">
                                    <p:tmAbs val="0"/>
                                  </p:iterate>
                                  <p:childTnLst>
                                    <p:set>
                                      <p:cBhvr>
                                        <p:cTn fill="hold" id="11"/>
                                        <p:tgtEl>
                                          <p:spTgt spid="1049160">
                                            <p:txEl>
                                              <p:pRg st="6" end="6"/>
                                            </p:txEl>
                                          </p:spTgt>
                                        </p:tgtEl>
                                        <p:attrNameLst>
                                          <p:attrName>style.visibility</p:attrName>
                                        </p:attrNameLst>
                                      </p:cBhvr>
                                      <p:to>
                                        <p:strVal val="visible"/>
                                      </p:to>
                                    </p:set>
                                    <p:anim calcmode="lin" valueType="num">
                                      <p:cBhvr>
                                        <p:cTn dur="500" fill="hold" id="12"/>
                                        <p:tgtEl>
                                          <p:spTgt spid="1049160">
                                            <p:txEl>
                                              <p:pRg st="6" end="6"/>
                                            </p:txEl>
                                          </p:spTgt>
                                        </p:tgtEl>
                                        <p:attrNameLst>
                                          <p:attrName>ppt_x</p:attrName>
                                        </p:attrNameLst>
                                      </p:cBhvr>
                                      <p:tavLst>
                                        <p:tav tm="0">
                                          <p:val>
                                            <p:strVal val="#ppt_x"/>
                                          </p:val>
                                        </p:tav>
                                        <p:tav tm="100000">
                                          <p:val>
                                            <p:strVal val="#ppt_x"/>
                                          </p:val>
                                        </p:tav>
                                      </p:tavLst>
                                    </p:anim>
                                    <p:anim calcmode="lin" valueType="num">
                                      <p:cBhvr>
                                        <p:cTn dur="500" fill="hold" id="13"/>
                                        <p:tgtEl>
                                          <p:spTgt spid="1049160">
                                            <p:txEl>
                                              <p:pRg st="6" end="6"/>
                                            </p:txEl>
                                          </p:spTgt>
                                        </p:tgtEl>
                                        <p:attrNameLst>
                                          <p:attrName>ppt_y</p:attrName>
                                        </p:attrNameLst>
                                      </p:cBhvr>
                                      <p:tavLst>
                                        <p:tav tm="0">
                                          <p:val>
                                            <p:strVal val="1+#ppt_h/2"/>
                                          </p:val>
                                        </p:tav>
                                        <p:tav tm="100000">
                                          <p:val>
                                            <p:strVal val="#ppt_y"/>
                                          </p:val>
                                        </p:tav>
                                      </p:tavLst>
                                    </p:anim>
                                  </p:childTnLst>
                                </p:cTn>
                              </p:par>
                            </p:childTnLst>
                          </p:cTn>
                        </p:par>
                        <p:par>
                          <p:cTn fill="hold" id="14">
                            <p:stCondLst>
                              <p:cond delay="1000"/>
                            </p:stCondLst>
                            <p:childTnLst>
                              <p:par>
                                <p:cTn fill="hold" grpId="1" id="15" nodeType="afterEffect" presetClass="entr" presetID="2" presetSubtype="4">
                                  <p:stCondLst>
                                    <p:cond delay="0"/>
                                  </p:stCondLst>
                                  <p:iterate backwards="0" type="el">
                                    <p:tmAbs val="0"/>
                                  </p:iterate>
                                  <p:childTnLst>
                                    <p:set>
                                      <p:cBhvr>
                                        <p:cTn fill="hold" id="16"/>
                                        <p:tgtEl>
                                          <p:spTgt spid="1049160">
                                            <p:txEl>
                                              <p:pRg st="7" end="7"/>
                                            </p:txEl>
                                          </p:spTgt>
                                        </p:tgtEl>
                                        <p:attrNameLst>
                                          <p:attrName>style.visibility</p:attrName>
                                        </p:attrNameLst>
                                      </p:cBhvr>
                                      <p:to>
                                        <p:strVal val="visible"/>
                                      </p:to>
                                    </p:set>
                                    <p:anim calcmode="lin" valueType="num">
                                      <p:cBhvr>
                                        <p:cTn dur="500" fill="hold" id="17"/>
                                        <p:tgtEl>
                                          <p:spTgt spid="1049160">
                                            <p:txEl>
                                              <p:pRg st="7" end="7"/>
                                            </p:txEl>
                                          </p:spTgt>
                                        </p:tgtEl>
                                        <p:attrNameLst>
                                          <p:attrName>ppt_x</p:attrName>
                                        </p:attrNameLst>
                                      </p:cBhvr>
                                      <p:tavLst>
                                        <p:tav tm="0">
                                          <p:val>
                                            <p:strVal val="#ppt_x"/>
                                          </p:val>
                                        </p:tav>
                                        <p:tav tm="100000">
                                          <p:val>
                                            <p:strVal val="#ppt_x"/>
                                          </p:val>
                                        </p:tav>
                                      </p:tavLst>
                                    </p:anim>
                                    <p:anim calcmode="lin" valueType="num">
                                      <p:cBhvr>
                                        <p:cTn dur="500" fill="hold" id="18"/>
                                        <p:tgtEl>
                                          <p:spTgt spid="1049160">
                                            <p:txEl>
                                              <p:pRg st="7" end="7"/>
                                            </p:txEl>
                                          </p:spTgt>
                                        </p:tgtEl>
                                        <p:attrNameLst>
                                          <p:attrName>ppt_y</p:attrName>
                                        </p:attrNameLst>
                                      </p:cBhvr>
                                      <p:tavLst>
                                        <p:tav tm="0">
                                          <p:val>
                                            <p:strVal val="1+#ppt_h/2"/>
                                          </p:val>
                                        </p:tav>
                                        <p:tav tm="100000">
                                          <p:val>
                                            <p:strVal val="#ppt_y"/>
                                          </p:val>
                                        </p:tav>
                                      </p:tavLst>
                                    </p:anim>
                                  </p:childTnLst>
                                </p:cTn>
                              </p:par>
                            </p:childTnLst>
                          </p:cTn>
                        </p:par>
                        <p:par>
                          <p:cTn fill="hold" id="19">
                            <p:stCondLst>
                              <p:cond delay="1500"/>
                            </p:stCondLst>
                            <p:childTnLst>
                              <p:par>
                                <p:cTn fill="hold" grpId="1" id="20" nodeType="afterEffect" presetClass="entr" presetID="2" presetSubtype="4">
                                  <p:stCondLst>
                                    <p:cond delay="0"/>
                                  </p:stCondLst>
                                  <p:iterate backwards="0" type="el">
                                    <p:tmAbs val="0"/>
                                  </p:iterate>
                                  <p:childTnLst>
                                    <p:set>
                                      <p:cBhvr>
                                        <p:cTn fill="hold" id="21"/>
                                        <p:tgtEl>
                                          <p:spTgt spid="1049160">
                                            <p:txEl>
                                              <p:pRg st="8" end="8"/>
                                            </p:txEl>
                                          </p:spTgt>
                                        </p:tgtEl>
                                        <p:attrNameLst>
                                          <p:attrName>style.visibility</p:attrName>
                                        </p:attrNameLst>
                                      </p:cBhvr>
                                      <p:to>
                                        <p:strVal val="visible"/>
                                      </p:to>
                                    </p:set>
                                    <p:anim calcmode="lin" valueType="num">
                                      <p:cBhvr>
                                        <p:cTn dur="500" fill="hold" id="22"/>
                                        <p:tgtEl>
                                          <p:spTgt spid="1049160">
                                            <p:txEl>
                                              <p:pRg st="8" end="8"/>
                                            </p:txEl>
                                          </p:spTgt>
                                        </p:tgtEl>
                                        <p:attrNameLst>
                                          <p:attrName>ppt_x</p:attrName>
                                        </p:attrNameLst>
                                      </p:cBhvr>
                                      <p:tavLst>
                                        <p:tav tm="0">
                                          <p:val>
                                            <p:strVal val="#ppt_x"/>
                                          </p:val>
                                        </p:tav>
                                        <p:tav tm="100000">
                                          <p:val>
                                            <p:strVal val="#ppt_x"/>
                                          </p:val>
                                        </p:tav>
                                      </p:tavLst>
                                    </p:anim>
                                    <p:anim calcmode="lin" valueType="num">
                                      <p:cBhvr>
                                        <p:cTn dur="500" fill="hold" id="23"/>
                                        <p:tgtEl>
                                          <p:spTgt spid="1049160">
                                            <p:txEl>
                                              <p:pRg st="8" end="8"/>
                                            </p:txEl>
                                          </p:spTgt>
                                        </p:tgtEl>
                                        <p:attrNameLst>
                                          <p:attrName>ppt_y</p:attrName>
                                        </p:attrNameLst>
                                      </p:cBhvr>
                                      <p:tavLst>
                                        <p:tav tm="0">
                                          <p:val>
                                            <p:strVal val="1+#ppt_h/2"/>
                                          </p:val>
                                        </p:tav>
                                        <p:tav tm="100000">
                                          <p:val>
                                            <p:strVal val="#ppt_y"/>
                                          </p:val>
                                        </p:tav>
                                      </p:tavLst>
                                    </p:anim>
                                  </p:childTnLst>
                                </p:cTn>
                              </p:par>
                            </p:childTnLst>
                          </p:cTn>
                        </p:par>
                        <p:par>
                          <p:cTn fill="hold" id="24">
                            <p:stCondLst>
                              <p:cond delay="2000"/>
                            </p:stCondLst>
                            <p:childTnLst>
                              <p:par>
                                <p:cTn fill="hold" grpId="1" id="25" nodeType="afterEffect" presetClass="entr" presetID="2" presetSubtype="4">
                                  <p:stCondLst>
                                    <p:cond delay="0"/>
                                  </p:stCondLst>
                                  <p:iterate backwards="0" type="el">
                                    <p:tmAbs val="0"/>
                                  </p:iterate>
                                  <p:childTnLst>
                                    <p:set>
                                      <p:cBhvr>
                                        <p:cTn fill="hold" id="26"/>
                                        <p:tgtEl>
                                          <p:spTgt spid="1049160">
                                            <p:txEl>
                                              <p:pRg st="9" end="9"/>
                                            </p:txEl>
                                          </p:spTgt>
                                        </p:tgtEl>
                                        <p:attrNameLst>
                                          <p:attrName>style.visibility</p:attrName>
                                        </p:attrNameLst>
                                      </p:cBhvr>
                                      <p:to>
                                        <p:strVal val="visible"/>
                                      </p:to>
                                    </p:set>
                                    <p:anim calcmode="lin" valueType="num">
                                      <p:cBhvr>
                                        <p:cTn dur="500" fill="hold" id="27"/>
                                        <p:tgtEl>
                                          <p:spTgt spid="1049160">
                                            <p:txEl>
                                              <p:pRg st="9" end="9"/>
                                            </p:txEl>
                                          </p:spTgt>
                                        </p:tgtEl>
                                        <p:attrNameLst>
                                          <p:attrName>ppt_x</p:attrName>
                                        </p:attrNameLst>
                                      </p:cBhvr>
                                      <p:tavLst>
                                        <p:tav tm="0">
                                          <p:val>
                                            <p:strVal val="#ppt_x"/>
                                          </p:val>
                                        </p:tav>
                                        <p:tav tm="100000">
                                          <p:val>
                                            <p:strVal val="#ppt_x"/>
                                          </p:val>
                                        </p:tav>
                                      </p:tavLst>
                                    </p:anim>
                                    <p:anim calcmode="lin" valueType="num">
                                      <p:cBhvr>
                                        <p:cTn dur="500" fill="hold" id="28"/>
                                        <p:tgtEl>
                                          <p:spTgt spid="1049160">
                                            <p:txEl>
                                              <p:pRg st="9" end="9"/>
                                            </p:txEl>
                                          </p:spTgt>
                                        </p:tgtEl>
                                        <p:attrNameLst>
                                          <p:attrName>ppt_y</p:attrName>
                                        </p:attrNameLst>
                                      </p:cBhvr>
                                      <p:tavLst>
                                        <p:tav tm="0">
                                          <p:val>
                                            <p:strVal val="1+#ppt_h/2"/>
                                          </p:val>
                                        </p:tav>
                                        <p:tav tm="100000">
                                          <p:val>
                                            <p:strVal val="#ppt_y"/>
                                          </p:val>
                                        </p:tav>
                                      </p:tavLst>
                                    </p:anim>
                                  </p:childTnLst>
                                </p:cTn>
                              </p:par>
                            </p:childTnLst>
                          </p:cTn>
                        </p:par>
                        <p:par>
                          <p:cTn fill="hold" id="29">
                            <p:stCondLst>
                              <p:cond delay="2500"/>
                            </p:stCondLst>
                            <p:childTnLst>
                              <p:par>
                                <p:cTn fill="hold" grpId="1" id="30" nodeType="afterEffect" presetClass="entr" presetID="2" presetSubtype="4">
                                  <p:stCondLst>
                                    <p:cond delay="0"/>
                                  </p:stCondLst>
                                  <p:iterate backwards="0" type="el">
                                    <p:tmAbs val="0"/>
                                  </p:iterate>
                                  <p:childTnLst>
                                    <p:set>
                                      <p:cBhvr>
                                        <p:cTn fill="hold" id="31"/>
                                        <p:tgtEl>
                                          <p:spTgt spid="1049160">
                                            <p:txEl>
                                              <p:pRg st="10" end="10"/>
                                            </p:txEl>
                                          </p:spTgt>
                                        </p:tgtEl>
                                        <p:attrNameLst>
                                          <p:attrName>style.visibility</p:attrName>
                                        </p:attrNameLst>
                                      </p:cBhvr>
                                      <p:to>
                                        <p:strVal val="visible"/>
                                      </p:to>
                                    </p:set>
                                    <p:anim calcmode="lin" valueType="num">
                                      <p:cBhvr>
                                        <p:cTn dur="500" fill="hold" id="32"/>
                                        <p:tgtEl>
                                          <p:spTgt spid="1049160">
                                            <p:txEl>
                                              <p:pRg st="10" end="10"/>
                                            </p:txEl>
                                          </p:spTgt>
                                        </p:tgtEl>
                                        <p:attrNameLst>
                                          <p:attrName>ppt_x</p:attrName>
                                        </p:attrNameLst>
                                      </p:cBhvr>
                                      <p:tavLst>
                                        <p:tav tm="0">
                                          <p:val>
                                            <p:strVal val="#ppt_x"/>
                                          </p:val>
                                        </p:tav>
                                        <p:tav tm="100000">
                                          <p:val>
                                            <p:strVal val="#ppt_x"/>
                                          </p:val>
                                        </p:tav>
                                      </p:tavLst>
                                    </p:anim>
                                    <p:anim calcmode="lin" valueType="num">
                                      <p:cBhvr>
                                        <p:cTn dur="500" fill="hold" id="33"/>
                                        <p:tgtEl>
                                          <p:spTgt spid="1049160">
                                            <p:txEl>
                                              <p:pRg st="10" end="10"/>
                                            </p:txEl>
                                          </p:spTgt>
                                        </p:tgtEl>
                                        <p:attrNameLst>
                                          <p:attrName>ppt_y</p:attrName>
                                        </p:attrNameLst>
                                      </p:cBhvr>
                                      <p:tavLst>
                                        <p:tav tm="0">
                                          <p:val>
                                            <p:strVal val="1+#ppt_h/2"/>
                                          </p:val>
                                        </p:tav>
                                        <p:tav tm="100000">
                                          <p:val>
                                            <p:strVal val="#ppt_y"/>
                                          </p:val>
                                        </p:tav>
                                      </p:tavLst>
                                    </p:anim>
                                  </p:childTnLst>
                                </p:cTn>
                              </p:par>
                            </p:childTnLst>
                          </p:cTn>
                        </p:par>
                        <p:par>
                          <p:cTn fill="hold" id="34">
                            <p:stCondLst>
                              <p:cond delay="3000"/>
                            </p:stCondLst>
                            <p:childTnLst>
                              <p:par>
                                <p:cTn fill="hold" grpId="1" id="35" nodeType="afterEffect" presetClass="entr" presetID="2" presetSubtype="4">
                                  <p:stCondLst>
                                    <p:cond delay="0"/>
                                  </p:stCondLst>
                                  <p:iterate backwards="0" type="el">
                                    <p:tmAbs val="0"/>
                                  </p:iterate>
                                  <p:childTnLst>
                                    <p:set>
                                      <p:cBhvr>
                                        <p:cTn fill="hold" id="36"/>
                                        <p:tgtEl>
                                          <p:spTgt spid="1049160">
                                            <p:txEl>
                                              <p:pRg st="11" end="11"/>
                                            </p:txEl>
                                          </p:spTgt>
                                        </p:tgtEl>
                                        <p:attrNameLst>
                                          <p:attrName>style.visibility</p:attrName>
                                        </p:attrNameLst>
                                      </p:cBhvr>
                                      <p:to>
                                        <p:strVal val="visible"/>
                                      </p:to>
                                    </p:set>
                                    <p:anim calcmode="lin" valueType="num">
                                      <p:cBhvr>
                                        <p:cTn dur="500" fill="hold" id="37"/>
                                        <p:tgtEl>
                                          <p:spTgt spid="1049160">
                                            <p:txEl>
                                              <p:pRg st="11" end="11"/>
                                            </p:txEl>
                                          </p:spTgt>
                                        </p:tgtEl>
                                        <p:attrNameLst>
                                          <p:attrName>ppt_x</p:attrName>
                                        </p:attrNameLst>
                                      </p:cBhvr>
                                      <p:tavLst>
                                        <p:tav tm="0">
                                          <p:val>
                                            <p:strVal val="#ppt_x"/>
                                          </p:val>
                                        </p:tav>
                                        <p:tav tm="100000">
                                          <p:val>
                                            <p:strVal val="#ppt_x"/>
                                          </p:val>
                                        </p:tav>
                                      </p:tavLst>
                                    </p:anim>
                                    <p:anim calcmode="lin" valueType="num">
                                      <p:cBhvr>
                                        <p:cTn dur="500" fill="hold" id="38"/>
                                        <p:tgtEl>
                                          <p:spTgt spid="1049160">
                                            <p:txEl>
                                              <p:pRg st="11" end="11"/>
                                            </p:txEl>
                                          </p:spTgt>
                                        </p:tgtEl>
                                        <p:attrNameLst>
                                          <p:attrName>ppt_y</p:attrName>
                                        </p:attrNameLst>
                                      </p:cBhvr>
                                      <p:tavLst>
                                        <p:tav tm="0">
                                          <p:val>
                                            <p:strVal val="1+#ppt_h/2"/>
                                          </p:val>
                                        </p:tav>
                                        <p:tav tm="100000">
                                          <p:val>
                                            <p:strVal val="#ppt_y"/>
                                          </p:val>
                                        </p:tav>
                                      </p:tavLst>
                                    </p:anim>
                                  </p:childTnLst>
                                </p:cTn>
                              </p:par>
                            </p:childTnLst>
                          </p:cTn>
                        </p:par>
                        <p:par>
                          <p:cTn fill="hold" id="39">
                            <p:stCondLst>
                              <p:cond delay="3500"/>
                            </p:stCondLst>
                            <p:childTnLst>
                              <p:par>
                                <p:cTn fill="hold" grpId="1" id="40" nodeType="afterEffect" presetClass="entr" presetID="2" presetSubtype="4">
                                  <p:stCondLst>
                                    <p:cond delay="0"/>
                                  </p:stCondLst>
                                  <p:iterate backwards="0" type="el">
                                    <p:tmAbs val="0"/>
                                  </p:iterate>
                                  <p:childTnLst>
                                    <p:set>
                                      <p:cBhvr>
                                        <p:cTn fill="hold" id="41"/>
                                        <p:tgtEl>
                                          <p:spTgt spid="1049160">
                                            <p:txEl>
                                              <p:pRg st="12" end="12"/>
                                            </p:txEl>
                                          </p:spTgt>
                                        </p:tgtEl>
                                        <p:attrNameLst>
                                          <p:attrName>style.visibility</p:attrName>
                                        </p:attrNameLst>
                                      </p:cBhvr>
                                      <p:to>
                                        <p:strVal val="visible"/>
                                      </p:to>
                                    </p:set>
                                    <p:anim calcmode="lin" valueType="num">
                                      <p:cBhvr>
                                        <p:cTn dur="500" fill="hold" id="42"/>
                                        <p:tgtEl>
                                          <p:spTgt spid="1049160">
                                            <p:txEl>
                                              <p:pRg st="12" end="12"/>
                                            </p:txEl>
                                          </p:spTgt>
                                        </p:tgtEl>
                                        <p:attrNameLst>
                                          <p:attrName>ppt_x</p:attrName>
                                        </p:attrNameLst>
                                      </p:cBhvr>
                                      <p:tavLst>
                                        <p:tav tm="0">
                                          <p:val>
                                            <p:strVal val="#ppt_x"/>
                                          </p:val>
                                        </p:tav>
                                        <p:tav tm="100000">
                                          <p:val>
                                            <p:strVal val="#ppt_x"/>
                                          </p:val>
                                        </p:tav>
                                      </p:tavLst>
                                    </p:anim>
                                    <p:anim calcmode="lin" valueType="num">
                                      <p:cBhvr>
                                        <p:cTn dur="500" fill="hold" id="43"/>
                                        <p:tgtEl>
                                          <p:spTgt spid="1049160">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1049160" grpId="1" build="p" bldLvl="5" animBg="1" rev="0" advAuto="0"/>
    </p:bldLst>
  </p:timing>
</p:sld>
</file>

<file path=ppt/slides/slide116.xml><?xml version="1.0" encoding="utf-8"?>
<p:sld xmlns:a="http://schemas.openxmlformats.org/drawingml/2006/main" xmlns:r="http://schemas.openxmlformats.org/officeDocument/2006/relationships" xmlns:p="http://schemas.openxmlformats.org/presentationml/2006/main" showMasterSp="1" showMasterPhAnim="1">
  <p:cSld>
    <p:spTree>
      <p:nvGrpSpPr>
        <p:cNvPr id="396" name=""/>
        <p:cNvGrpSpPr/>
        <p:nvPr/>
      </p:nvGrpSpPr>
      <p:grpSpPr>
        <a:xfrm>
          <a:off x="0" y="0"/>
          <a:ext cx="0" cy="0"/>
          <a:chOff x="0" y="0"/>
          <a:chExt cx="0" cy="0"/>
        </a:xfrm>
      </p:grpSpPr>
      <p:sp>
        <p:nvSpPr>
          <p:cNvPr id="1049161"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品牌国际化的环境障碍 </a:t>
            </a:r>
          </a:p>
        </p:txBody>
      </p:sp>
      <p:sp>
        <p:nvSpPr>
          <p:cNvPr id="1049162" name="Rectangle 3"/>
          <p:cNvSpPr/>
          <p:nvPr>
            <p:ph type="body" sz="half" idx="1"/>
          </p:nvPr>
        </p:nvSpPr>
        <p:spPr>
          <a:xfrm>
            <a:off x="457200" y="1600200"/>
            <a:ext cx="4038600" cy="4525963"/>
          </a:xfrm>
          <a:prstGeom prst="rect"/>
        </p:spPr>
        <p:txBody>
          <a:bodyPr/>
          <a:p>
            <a:r>
              <a:rPr>
                <a:latin typeface="宋体"/>
                <a:ea typeface="宋体"/>
                <a:cs typeface="宋体"/>
                <a:sym typeface="宋体"/>
              </a:rPr>
              <a:t>政治法律环境障碍 </a:t>
            </a:r>
            <a:endParaRPr>
              <a:latin typeface="宋体"/>
              <a:ea typeface="宋体"/>
              <a:cs typeface="宋体"/>
              <a:sym typeface="宋体"/>
            </a:endParaRPr>
          </a:p>
          <a:p>
            <a:pPr indent="-285750" lvl="1" marL="742950">
              <a:defRPr sz="2500"/>
            </a:pPr>
            <a:r>
              <a:rPr>
                <a:latin typeface="宋体"/>
                <a:ea typeface="宋体"/>
                <a:cs typeface="宋体"/>
                <a:sym typeface="宋体"/>
              </a:rPr>
              <a:t>政治体制与涉外经济法规 </a:t>
            </a:r>
          </a:p>
          <a:p>
            <a:pPr indent="-285750" lvl="1" marL="742950">
              <a:defRPr sz="2500"/>
            </a:pPr>
            <a:r>
              <a:rPr>
                <a:latin typeface="宋体"/>
                <a:ea typeface="宋体"/>
                <a:cs typeface="宋体"/>
                <a:sym typeface="宋体"/>
              </a:rPr>
              <a:t>政治格局 </a:t>
            </a:r>
          </a:p>
          <a:p>
            <a:pPr indent="-285750" lvl="1" marL="742950">
              <a:defRPr sz="2500"/>
            </a:pPr>
            <a:r>
              <a:rPr>
                <a:latin typeface="宋体"/>
                <a:ea typeface="宋体"/>
                <a:cs typeface="宋体"/>
                <a:sym typeface="宋体"/>
              </a:rPr>
              <a:t>政治腐败 </a:t>
            </a:r>
          </a:p>
          <a:p>
            <a:pPr indent="-285750" lvl="1" marL="742950">
              <a:defRPr sz="2500"/>
            </a:pPr>
            <a:r>
              <a:rPr>
                <a:latin typeface="宋体"/>
                <a:ea typeface="宋体"/>
                <a:cs typeface="宋体"/>
                <a:sym typeface="宋体"/>
              </a:rPr>
              <a:t>地方保护主义 </a:t>
            </a:r>
          </a:p>
          <a:p>
            <a:pPr indent="-285750" lvl="1" marL="742950">
              <a:defRPr sz="2500"/>
            </a:pPr>
            <a:r>
              <a:rPr>
                <a:latin typeface="宋体"/>
                <a:ea typeface="宋体"/>
                <a:cs typeface="宋体"/>
                <a:sym typeface="宋体"/>
              </a:rPr>
              <a:t>东道国商业法律 </a:t>
            </a:r>
          </a:p>
        </p:txBody>
      </p:sp>
      <p:sp>
        <p:nvSpPr>
          <p:cNvPr id="1049163" name="Rectangle 4"/>
          <p:cNvSpPr/>
          <p:nvPr/>
        </p:nvSpPr>
        <p:spPr>
          <a:xfrm>
            <a:off x="4648200" y="1600200"/>
            <a:ext cx="4038600" cy="4525963"/>
          </a:xfrm>
          <a:prstGeom prst="rect"/>
          <a:ln w="12700">
            <a:miter lim="400000"/>
          </a:ln>
        </p:spPr>
        <p:txBody>
          <a:bodyPr lIns="45719" rIns="45719">
            <a:normAutofit fontScale="100000" lnSpcReduction="0"/>
          </a:bodyPr>
          <a:p>
            <a:pPr indent="-342900" marL="342900">
              <a:spcBef>
                <a:spcPts val="600"/>
              </a:spcBef>
              <a:buSzPct val="100000"/>
              <a:buFont typeface="Arial"/>
              <a:buChar char="•"/>
              <a:defRPr sz="2800"/>
            </a:pPr>
            <a:r>
              <a:rPr>
                <a:latin typeface="宋体"/>
                <a:ea typeface="宋体"/>
                <a:cs typeface="宋体"/>
                <a:sym typeface="宋体"/>
              </a:rPr>
              <a:t>社会文化环境障碍</a:t>
            </a:r>
          </a:p>
          <a:p>
            <a:pPr indent="-285750" lvl="1" marL="742950">
              <a:spcBef>
                <a:spcPts val="600"/>
              </a:spcBef>
              <a:buSzPct val="100000"/>
              <a:buFont typeface="Arial"/>
              <a:buChar char="–"/>
              <a:defRPr sz="2500"/>
            </a:pPr>
            <a:r>
              <a:rPr>
                <a:latin typeface="宋体"/>
                <a:ea typeface="宋体"/>
                <a:cs typeface="宋体"/>
                <a:sym typeface="宋体"/>
              </a:rPr>
              <a:t>语言文字 </a:t>
            </a:r>
          </a:p>
          <a:p>
            <a:pPr indent="-285750" lvl="1" marL="742950">
              <a:spcBef>
                <a:spcPts val="600"/>
              </a:spcBef>
              <a:buSzPct val="100000"/>
              <a:buFont typeface="Arial"/>
              <a:buChar char="–"/>
              <a:defRPr sz="2500"/>
            </a:pPr>
            <a:r>
              <a:rPr>
                <a:latin typeface="宋体"/>
                <a:ea typeface="宋体"/>
                <a:cs typeface="宋体"/>
                <a:sym typeface="宋体"/>
              </a:rPr>
              <a:t>风俗习惯 </a:t>
            </a:r>
          </a:p>
          <a:p>
            <a:pPr indent="-285750" lvl="1" marL="742950">
              <a:spcBef>
                <a:spcPts val="600"/>
              </a:spcBef>
              <a:buSzPct val="100000"/>
              <a:buFont typeface="Arial"/>
              <a:buChar char="–"/>
              <a:defRPr sz="2500"/>
            </a:pPr>
            <a:r>
              <a:rPr>
                <a:latin typeface="宋体"/>
                <a:ea typeface="宋体"/>
                <a:cs typeface="宋体"/>
                <a:sym typeface="宋体"/>
              </a:rPr>
              <a:t>行为规范 </a:t>
            </a:r>
          </a:p>
        </p:txBody>
      </p:sp>
    </p:spTree>
  </p:cSld>
  <p:clrMapOvr>
    <a:masterClrMapping/>
  </p:clrMapOvr>
  <p:transition spd="med" advClick="1"/>
</p:sld>
</file>

<file path=ppt/slides/slide117.xml><?xml version="1.0" encoding="utf-8"?>
<p:sld xmlns:a="http://schemas.openxmlformats.org/drawingml/2006/main" xmlns:r="http://schemas.openxmlformats.org/officeDocument/2006/relationships" xmlns:p="http://schemas.openxmlformats.org/presentationml/2006/main" showMasterSp="1" showMasterPhAnim="1">
  <p:cSld>
    <p:spTree>
      <p:nvGrpSpPr>
        <p:cNvPr id="397" name=""/>
        <p:cNvGrpSpPr/>
        <p:nvPr/>
      </p:nvGrpSpPr>
      <p:grpSpPr>
        <a:xfrm>
          <a:off x="0" y="0"/>
          <a:ext cx="0" cy="0"/>
          <a:chOff x="0" y="0"/>
          <a:chExt cx="0" cy="0"/>
        </a:xfrm>
      </p:grpSpPr>
      <p:sp>
        <p:nvSpPr>
          <p:cNvPr id="1049164" name="Rectangle 2"/>
          <p:cNvSpPr/>
          <p:nvPr>
            <p:ph type="title"/>
          </p:nvPr>
        </p:nvSpPr>
        <p:spPr>
          <a:xfrm>
            <a:off x="457200" y="274638"/>
            <a:ext cx="8229600" cy="417513"/>
          </a:xfrm>
          <a:prstGeom prst="rect"/>
        </p:spPr>
        <p:txBody>
          <a:bodyPr/>
          <a:p>
            <a:pPr defTabSz="585215">
              <a:defRPr sz="1664"/>
            </a:pPr>
            <a:r>
              <a:rPr>
                <a:latin typeface="宋体"/>
                <a:ea typeface="宋体"/>
                <a:cs typeface="宋体"/>
                <a:sym typeface="宋体"/>
              </a:rPr>
              <a:t>品牌国际化的进入战略</a:t>
            </a:r>
            <a:r>
              <a:rPr sz="2176"/>
              <a:t> </a:t>
            </a:r>
          </a:p>
        </p:txBody>
      </p:sp>
      <p:graphicFrame>
        <p:nvGraphicFramePr>
          <p:cNvPr id="4194308" name="Group 278"/>
          <p:cNvGraphicFramePr>
            <a:graphicFrameLocks/>
          </p:cNvGraphicFramePr>
          <p:nvPr/>
        </p:nvGraphicFramePr>
        <p:xfrm>
          <a:off x="250825" y="836612"/>
          <a:ext cx="8362950" cy="5394326"/>
        </p:xfrm>
        <a:graphic>
          <a:graphicData uri="http://schemas.openxmlformats.org/drawingml/2006/table">
            <a:tbl>
              <a:tblPr rtl="0" firstRow="0" firstCol="0" lastRow="0" lastCol="0" bandRow="0" bandCol="0">
                <a:tableStyleId>{4C3C2611-4C71-4FC5-86AE-919BDF0F9419}</a:tableStyleId>
              </a:tblPr>
              <a:tblGrid>
                <a:gridCol w="1166812"/>
                <a:gridCol w="1412875"/>
                <a:gridCol w="3001962"/>
                <a:gridCol w="2781300"/>
              </a:tblGrid>
              <a:tr h="274638">
                <a:tc>
                  <a:txBody>
                    <a:bodyPr/>
                    <a:p>
                      <a:pPr algn="ctr" indent="-342900" marL="342900">
                        <a:defRPr sz="1800"/>
                      </a:pPr>
                      <a:r>
                        <a:rPr sz="1200">
                          <a:latin typeface="Times New Roman"/>
                          <a:ea typeface="Times New Roman"/>
                          <a:cs typeface="Times New Roman"/>
                          <a:sym typeface="Times New Roman"/>
                        </a:rPr>
                        <a:t>分类标准</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200">
                          <a:latin typeface="Times New Roman"/>
                          <a:ea typeface="Times New Roman"/>
                          <a:cs typeface="Times New Roman"/>
                          <a:sym typeface="Times New Roman"/>
                        </a:rPr>
                        <a:t>进入战略类型</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200">
                          <a:latin typeface="Times New Roman"/>
                          <a:ea typeface="Times New Roman"/>
                          <a:cs typeface="Times New Roman"/>
                          <a:sym typeface="Times New Roman"/>
                        </a:rPr>
                        <a:t>战略优点</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200">
                          <a:latin typeface="Times New Roman"/>
                          <a:ea typeface="Times New Roman"/>
                          <a:cs typeface="Times New Roman"/>
                          <a:sym typeface="Times New Roman"/>
                        </a:rPr>
                        <a:t>战略缺点</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639762">
                <a:tc rowSpan="5">
                  <a:txBody>
                    <a:bodyPr/>
                    <a:p>
                      <a:pPr algn="l" indent="-342900" marL="342900">
                        <a:defRPr>
                          <a:latin typeface="Times New Roman"/>
                          <a:ea typeface="Times New Roman"/>
                          <a:cs typeface="Times New Roman"/>
                          <a:sym typeface="Times New Roman"/>
                        </a:defRPr>
                      </a:pPr>
                      <a:r>
                        <a:t>按照品牌经营</a:t>
                      </a:r>
                    </a:p>
                    <a:p>
                      <a:pPr algn="l" indent="-342900" marL="342900">
                        <a:defRPr>
                          <a:latin typeface="Times New Roman"/>
                          <a:ea typeface="Times New Roman"/>
                          <a:cs typeface="Times New Roman"/>
                          <a:sym typeface="Times New Roman"/>
                        </a:defRPr>
                      </a:pPr>
                      <a:r>
                        <a:t>的模式分</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a:latin typeface="Times New Roman"/>
                          <a:ea typeface="Times New Roman"/>
                          <a:cs typeface="Times New Roman"/>
                          <a:sym typeface="Times New Roman"/>
                        </a:defRPr>
                      </a:pPr>
                      <a:r>
                        <a:t>海外经销商代理销</a:t>
                      </a:r>
                    </a:p>
                    <a:p>
                      <a:pPr algn="l" indent="-342900" marL="342900">
                        <a:defRPr>
                          <a:latin typeface="Times New Roman"/>
                          <a:ea typeface="Times New Roman"/>
                          <a:cs typeface="Times New Roman"/>
                          <a:sym typeface="Times New Roman"/>
                        </a:defRPr>
                      </a:pPr>
                      <a:r>
                        <a:t>售</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利用当地经销商的渠道优势快速进入市场</a:t>
                      </a:r>
                      <a:endParaRPr sz="1400"/>
                    </a:p>
                    <a:p>
                      <a:pPr algn="l" indent="-342900" marL="342900">
                        <a:buSzPct val="100000"/>
                        <a:buAutoNum type="arabicPeriod" startAt="1"/>
                        <a:defRPr>
                          <a:latin typeface="Times New Roman"/>
                          <a:ea typeface="Times New Roman"/>
                          <a:cs typeface="Times New Roman"/>
                          <a:sym typeface="Times New Roman"/>
                        </a:defRPr>
                      </a:pPr>
                      <a:r>
                        <a:t>降低了自建渠道的成本</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受制于人</a:t>
                      </a:r>
                      <a:endParaRPr sz="1400"/>
                    </a:p>
                    <a:p>
                      <a:pPr algn="l" indent="-342900" marL="342900">
                        <a:buSzPct val="100000"/>
                        <a:buAutoNum type="arabicPeriod" startAt="1"/>
                        <a:defRPr>
                          <a:latin typeface="Times New Roman"/>
                          <a:ea typeface="Times New Roman"/>
                          <a:cs typeface="Times New Roman"/>
                          <a:sym typeface="Times New Roman"/>
                        </a:defRPr>
                      </a:pPr>
                      <a:r>
                        <a:t>不能直接了解顾客需求和竞争状况</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57200">
                <a:tc vMerge="1">
                  <a:txBody>
                    <a:bodyPr/>
                    <a:p>
                      <a:pPr algn="l" indent="-342900" marL="342900">
                        <a:buSzPct val="100000"/>
                        <a:buAutoNum type="arabicPeriod" startAt="1"/>
                        <a:defRPr>
                          <a:latin typeface="Times New Roman"/>
                          <a:ea typeface="Times New Roman"/>
                          <a:cs typeface="Times New Roman"/>
                          <a:sym typeface="Times New Roman"/>
                        </a:defRPr>
                      </a:pPr>
                      <a:r>
                        <a:t>受制于人</a:t>
                      </a:r>
                      <a:endParaRPr sz="1400"/>
                    </a:p>
                    <a:p>
                      <a:pPr algn="l" indent="-342900" marL="342900">
                        <a:buSzPct val="100000"/>
                        <a:buAutoNum type="arabicPeriod" startAt="1"/>
                        <a:defRPr>
                          <a:latin typeface="Times New Roman"/>
                          <a:ea typeface="Times New Roman"/>
                          <a:cs typeface="Times New Roman"/>
                          <a:sym typeface="Times New Roman"/>
                        </a:defRPr>
                      </a:pPr>
                      <a:r>
                        <a:t>不能直接了解顾客需求和竞争状况</a:t>
                      </a:r>
                    </a:p>
                  </a:txBody>
                </a:tc>
                <a:tc>
                  <a:txBody>
                    <a:bodyPr/>
                    <a:p>
                      <a:pPr algn="l" indent="-342900" marL="342900">
                        <a:defRPr sz="1800"/>
                      </a:pPr>
                      <a:r>
                        <a:rPr sz="1200">
                          <a:latin typeface="Times New Roman"/>
                          <a:ea typeface="Times New Roman"/>
                          <a:cs typeface="Times New Roman"/>
                          <a:sym typeface="Times New Roman"/>
                        </a:rPr>
                        <a:t>投资设厂</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减少合作所产生的摩擦</a:t>
                      </a:r>
                      <a:endParaRPr sz="1400"/>
                    </a:p>
                    <a:p>
                      <a:pPr algn="l" indent="-342900" marL="342900">
                        <a:buSzPct val="100000"/>
                        <a:buChar char="•"/>
                        <a:defRPr>
                          <a:latin typeface="Times New Roman"/>
                          <a:ea typeface="Times New Roman"/>
                          <a:cs typeface="Times New Roman"/>
                          <a:sym typeface="Times New Roman"/>
                        </a:defRPr>
                      </a:pPr>
                      <a:r>
                        <a:t>直接了解顾客需求和竞争状况</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对资金实力和管理能力要求很高</a:t>
                      </a:r>
                      <a:endParaRPr sz="1400"/>
                    </a:p>
                    <a:p>
                      <a:pPr algn="l" indent="-342900" marL="342900">
                        <a:buSzPct val="100000"/>
                        <a:buChar char="•"/>
                        <a:defRPr>
                          <a:latin typeface="Times New Roman"/>
                          <a:ea typeface="Times New Roman"/>
                          <a:cs typeface="Times New Roman"/>
                          <a:sym typeface="Times New Roman"/>
                        </a:defRPr>
                      </a:pPr>
                      <a:r>
                        <a:t>失败的概率大</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639762">
                <a:tc vMerge="1">
                  <a:txBody>
                    <a:bodyPr/>
                    <a:p>
                      <a:pPr algn="l" indent="-342900" marL="342900">
                        <a:buSzPct val="100000"/>
                        <a:buChar char="•"/>
                        <a:defRPr>
                          <a:latin typeface="Times New Roman"/>
                          <a:ea typeface="Times New Roman"/>
                          <a:cs typeface="Times New Roman"/>
                          <a:sym typeface="Times New Roman"/>
                        </a:defRPr>
                      </a:pPr>
                      <a:r>
                        <a:t>对资金实力和管理能力要求很高</a:t>
                      </a:r>
                      <a:endParaRPr sz="1400"/>
                    </a:p>
                    <a:p>
                      <a:pPr algn="l" indent="-342900" marL="342900">
                        <a:buSzPct val="100000"/>
                        <a:buChar char="•"/>
                        <a:defRPr>
                          <a:latin typeface="Times New Roman"/>
                          <a:ea typeface="Times New Roman"/>
                          <a:cs typeface="Times New Roman"/>
                          <a:sym typeface="Times New Roman"/>
                        </a:defRPr>
                      </a:pPr>
                      <a:r>
                        <a:t>失败的概率大</a:t>
                      </a:r>
                    </a:p>
                  </a:txBody>
                </a:tc>
                <a:tc>
                  <a:txBody>
                    <a:bodyPr/>
                    <a:p>
                      <a:pPr algn="l" indent="-342900" marL="342900">
                        <a:defRPr sz="1800"/>
                      </a:pPr>
                      <a:r>
                        <a:rPr sz="1200">
                          <a:latin typeface="Times New Roman"/>
                          <a:ea typeface="Times New Roman"/>
                          <a:cs typeface="Times New Roman"/>
                          <a:sym typeface="Times New Roman"/>
                        </a:rPr>
                        <a:t>并购或合资</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加快市场进入速度，减少品牌推广成本； </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需要一大笔并购或合资费用</a:t>
                      </a:r>
                      <a:endParaRPr sz="1400"/>
                    </a:p>
                    <a:p>
                      <a:pPr algn="l" indent="-342900" marL="342900">
                        <a:buSzPct val="100000"/>
                        <a:buAutoNum type="arabicPeriod" startAt="1"/>
                        <a:defRPr>
                          <a:latin typeface="Times New Roman"/>
                          <a:ea typeface="Times New Roman"/>
                          <a:cs typeface="Times New Roman"/>
                          <a:sym typeface="Times New Roman"/>
                        </a:defRPr>
                      </a:pPr>
                      <a:r>
                        <a:t>需要融合与被并购方或合作方之间的关系</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639762">
                <a:tc vMerge="1">
                  <a:txBody>
                    <a:bodyPr/>
                    <a:p>
                      <a:pPr algn="l" indent="-342900" marL="342900">
                        <a:buSzPct val="100000"/>
                        <a:buAutoNum type="arabicPeriod" startAt="1"/>
                        <a:defRPr>
                          <a:latin typeface="Times New Roman"/>
                          <a:ea typeface="Times New Roman"/>
                          <a:cs typeface="Times New Roman"/>
                          <a:sym typeface="Times New Roman"/>
                        </a:defRPr>
                      </a:pPr>
                      <a:r>
                        <a:t>需要一大笔并购或合资费用</a:t>
                      </a:r>
                      <a:endParaRPr sz="1400"/>
                    </a:p>
                    <a:p>
                      <a:pPr algn="l" indent="-342900" marL="342900">
                        <a:buSzPct val="100000"/>
                        <a:buAutoNum type="arabicPeriod" startAt="1"/>
                        <a:defRPr>
                          <a:latin typeface="Times New Roman"/>
                          <a:ea typeface="Times New Roman"/>
                          <a:cs typeface="Times New Roman"/>
                          <a:sym typeface="Times New Roman"/>
                        </a:defRPr>
                      </a:pPr>
                      <a:r>
                        <a:t>需要融合与被并购方或合作方之间的关系</a:t>
                      </a:r>
                    </a:p>
                  </a:txBody>
                </a:tc>
                <a:tc>
                  <a:txBody>
                    <a:bodyPr/>
                    <a:p>
                      <a:pPr algn="l" indent="-342900" marL="342900">
                        <a:defRPr sz="1800"/>
                      </a:pPr>
                      <a:r>
                        <a:rPr sz="1200">
                          <a:latin typeface="Times New Roman"/>
                          <a:ea typeface="Times New Roman"/>
                          <a:cs typeface="Times New Roman"/>
                          <a:sym typeface="Times New Roman"/>
                        </a:rPr>
                        <a:t>设厂和并购结合</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兼顾独立和并购的优点，针对不同市场做出不同的进入战略选择； </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原品牌要有较强的竞争力</a:t>
                      </a:r>
                      <a:endParaRPr sz="1400"/>
                    </a:p>
                    <a:p>
                      <a:pPr algn="l" indent="-342900" marL="342900">
                        <a:buSzPct val="100000"/>
                        <a:buAutoNum type="arabicPeriod" startAt="1"/>
                        <a:defRPr>
                          <a:latin typeface="Times New Roman"/>
                          <a:ea typeface="Times New Roman"/>
                          <a:cs typeface="Times New Roman"/>
                          <a:sym typeface="Times New Roman"/>
                        </a:defRPr>
                      </a:pPr>
                      <a:r>
                        <a:t>同时企业还需要支付一大笔并购费用</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639762">
                <a:tc vMerge="1">
                  <a:txBody>
                    <a:bodyPr/>
                    <a:p>
                      <a:pPr algn="l" indent="-342900" marL="342900">
                        <a:buSzPct val="100000"/>
                        <a:buAutoNum type="arabicPeriod" startAt="1"/>
                        <a:defRPr>
                          <a:latin typeface="Times New Roman"/>
                          <a:ea typeface="Times New Roman"/>
                          <a:cs typeface="Times New Roman"/>
                          <a:sym typeface="Times New Roman"/>
                        </a:defRPr>
                      </a:pPr>
                      <a:r>
                        <a:t>原品牌要有较强的竞争力</a:t>
                      </a:r>
                      <a:endParaRPr sz="1400"/>
                    </a:p>
                    <a:p>
                      <a:pPr algn="l" indent="-342900" marL="342900">
                        <a:buSzPct val="100000"/>
                        <a:buAutoNum type="arabicPeriod" startAt="1"/>
                        <a:defRPr>
                          <a:latin typeface="Times New Roman"/>
                          <a:ea typeface="Times New Roman"/>
                          <a:cs typeface="Times New Roman"/>
                          <a:sym typeface="Times New Roman"/>
                        </a:defRPr>
                      </a:pPr>
                      <a:r>
                        <a:t>同时企业还需要支付一大笔并购费用</a:t>
                      </a:r>
                    </a:p>
                  </a:txBody>
                </a:tc>
                <a:tc>
                  <a:txBody>
                    <a:bodyPr/>
                    <a:p>
                      <a:pPr algn="l" indent="-342900" marL="342900">
                        <a:defRPr>
                          <a:latin typeface="Times New Roman"/>
                          <a:ea typeface="Times New Roman"/>
                          <a:cs typeface="Times New Roman"/>
                          <a:sym typeface="Times New Roman"/>
                        </a:defRPr>
                      </a:pPr>
                      <a:r>
                        <a:t>从贴牌生产到自主</a:t>
                      </a:r>
                    </a:p>
                    <a:p>
                      <a:pPr algn="l" indent="-342900" marL="342900">
                        <a:defRPr>
                          <a:latin typeface="Times New Roman"/>
                          <a:ea typeface="Times New Roman"/>
                          <a:cs typeface="Times New Roman"/>
                          <a:sym typeface="Times New Roman"/>
                        </a:defRPr>
                      </a:pPr>
                      <a:r>
                        <a:t>品牌</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入门门槛低</a:t>
                      </a:r>
                      <a:endParaRPr sz="1400"/>
                    </a:p>
                    <a:p>
                      <a:pPr algn="l" indent="-342900" marL="342900">
                        <a:buSzPct val="100000"/>
                        <a:buAutoNum type="arabicPeriod" startAt="1"/>
                        <a:defRPr>
                          <a:latin typeface="Times New Roman"/>
                          <a:ea typeface="Times New Roman"/>
                          <a:cs typeface="Times New Roman"/>
                          <a:sym typeface="Times New Roman"/>
                        </a:defRPr>
                      </a:pPr>
                      <a:r>
                        <a:t>出海快、资金回收快</a:t>
                      </a:r>
                      <a:endParaRPr sz="1400"/>
                    </a:p>
                    <a:p>
                      <a:pPr algn="l" indent="-342900" marL="342900">
                        <a:buSzPct val="100000"/>
                        <a:buAutoNum type="arabicPeriod" startAt="1"/>
                        <a:defRPr>
                          <a:latin typeface="Times New Roman"/>
                          <a:ea typeface="Times New Roman"/>
                          <a:cs typeface="Times New Roman"/>
                          <a:sym typeface="Times New Roman"/>
                        </a:defRPr>
                      </a:pPr>
                      <a:r>
                        <a:t>可直接学习国际先进经验</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建设自主品牌需要技术、资金、人才以及魄力</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57200">
                <a:tc rowSpan="3">
                  <a:txBody>
                    <a:bodyPr/>
                    <a:p>
                      <a:pPr algn="l" indent="-342900" marL="342900">
                        <a:defRPr>
                          <a:latin typeface="Times New Roman"/>
                          <a:ea typeface="Times New Roman"/>
                          <a:cs typeface="Times New Roman"/>
                          <a:sym typeface="Times New Roman"/>
                        </a:defRPr>
                      </a:pPr>
                      <a:r>
                        <a:t>按照进入国际</a:t>
                      </a:r>
                    </a:p>
                    <a:p>
                      <a:pPr algn="l" indent="-342900" marL="342900">
                        <a:defRPr>
                          <a:latin typeface="Times New Roman"/>
                          <a:ea typeface="Times New Roman"/>
                          <a:cs typeface="Times New Roman"/>
                          <a:sym typeface="Times New Roman"/>
                        </a:defRPr>
                      </a:pPr>
                      <a:r>
                        <a:t>市场的难易程</a:t>
                      </a:r>
                    </a:p>
                    <a:p>
                      <a:pPr algn="l" indent="-342900" marL="342900">
                        <a:defRPr>
                          <a:latin typeface="Times New Roman"/>
                          <a:ea typeface="Times New Roman"/>
                          <a:cs typeface="Times New Roman"/>
                          <a:sym typeface="Times New Roman"/>
                        </a:defRPr>
                      </a:pPr>
                      <a:r>
                        <a:t>度分</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800"/>
                      </a:pPr>
                      <a:r>
                        <a:rPr sz="1200">
                          <a:latin typeface="Times New Roman"/>
                          <a:ea typeface="Times New Roman"/>
                          <a:cs typeface="Times New Roman"/>
                          <a:sym typeface="Times New Roman"/>
                        </a:rPr>
                        <a:t>先易后难</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能够降低进入国际市场的成本</a:t>
                      </a:r>
                      <a:endParaRPr sz="1400"/>
                    </a:p>
                    <a:p>
                      <a:pPr algn="l" indent="-342900" marL="342900">
                        <a:buSzPct val="100000"/>
                        <a:buChar char="•"/>
                        <a:defRPr>
                          <a:latin typeface="Times New Roman"/>
                          <a:ea typeface="Times New Roman"/>
                          <a:cs typeface="Times New Roman"/>
                          <a:sym typeface="Times New Roman"/>
                        </a:defRPr>
                      </a:pPr>
                      <a:r>
                        <a:t>能获得初步的品牌国际化经验</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无法积累形象优势</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57200">
                <a:tc vMerge="1">
                  <a:txBody>
                    <a:bodyPr/>
                    <a:p>
                      <a:pPr algn="l" indent="-342900" marL="342900">
                        <a:buSzPct val="100000"/>
                        <a:buAutoNum type="arabicPeriod" startAt="1"/>
                        <a:defRPr>
                          <a:latin typeface="Times New Roman"/>
                          <a:ea typeface="Times New Roman"/>
                          <a:cs typeface="Times New Roman"/>
                          <a:sym typeface="Times New Roman"/>
                        </a:defRPr>
                      </a:pPr>
                      <a:r>
                        <a:t>无法积累形象优势</a:t>
                      </a:r>
                    </a:p>
                  </a:txBody>
                </a:tc>
                <a:tc>
                  <a:txBody>
                    <a:bodyPr/>
                    <a:p>
                      <a:pPr algn="l" indent="-342900" marL="342900">
                        <a:defRPr sz="1800"/>
                      </a:pPr>
                      <a:r>
                        <a:rPr sz="1200">
                          <a:latin typeface="Times New Roman"/>
                          <a:ea typeface="Times New Roman"/>
                          <a:cs typeface="Times New Roman"/>
                          <a:sym typeface="Times New Roman"/>
                        </a:rPr>
                        <a:t>先难后易</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能得到高难度国际化经营的磨练</a:t>
                      </a:r>
                      <a:endParaRPr sz="1400"/>
                    </a:p>
                    <a:p>
                      <a:pPr algn="l" indent="-342900" marL="342900">
                        <a:buSzPct val="100000"/>
                        <a:buChar char="•"/>
                        <a:defRPr>
                          <a:latin typeface="Times New Roman"/>
                          <a:ea typeface="Times New Roman"/>
                          <a:cs typeface="Times New Roman"/>
                          <a:sym typeface="Times New Roman"/>
                        </a:defRPr>
                      </a:pPr>
                      <a:r>
                        <a:t>形象优势利于进入不发达国家 </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困难很大，失败的概率很高</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274638">
                <a:tc vMerge="1">
                  <a:txBody>
                    <a:bodyPr/>
                    <a:p>
                      <a:pPr algn="l" indent="-342900" marL="342900">
                        <a:buSzPct val="100000"/>
                        <a:buChar char="•"/>
                        <a:defRPr>
                          <a:latin typeface="Times New Roman"/>
                          <a:ea typeface="Times New Roman"/>
                          <a:cs typeface="Times New Roman"/>
                          <a:sym typeface="Times New Roman"/>
                        </a:defRPr>
                      </a:pPr>
                      <a:r>
                        <a:t>困难很大，失败的概率很高</a:t>
                      </a:r>
                    </a:p>
                  </a:txBody>
                </a:tc>
                <a:tc>
                  <a:txBody>
                    <a:bodyPr/>
                    <a:p>
                      <a:pPr algn="l" indent="-342900" marL="342900">
                        <a:defRPr sz="1800"/>
                      </a:pPr>
                      <a:r>
                        <a:rPr sz="1200">
                          <a:latin typeface="Times New Roman"/>
                          <a:ea typeface="Times New Roman"/>
                          <a:cs typeface="Times New Roman"/>
                          <a:sym typeface="Times New Roman"/>
                        </a:rPr>
                        <a:t>中间路线</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能够极大降低经营成本和风险</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不能获得多少国际化经营的经验。</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274638">
                <a:tc rowSpan="2">
                  <a:txBody>
                    <a:bodyPr/>
                    <a:p>
                      <a:pPr algn="l" indent="-342900" marL="342900">
                        <a:defRPr>
                          <a:latin typeface="Times New Roman"/>
                          <a:ea typeface="Times New Roman"/>
                          <a:cs typeface="Times New Roman"/>
                          <a:sym typeface="Times New Roman"/>
                        </a:defRPr>
                      </a:pPr>
                      <a:r>
                        <a:t>按照国内外市</a:t>
                      </a:r>
                    </a:p>
                    <a:p>
                      <a:pPr algn="l" indent="-342900" marL="342900">
                        <a:defRPr>
                          <a:latin typeface="Times New Roman"/>
                          <a:ea typeface="Times New Roman"/>
                          <a:cs typeface="Times New Roman"/>
                          <a:sym typeface="Times New Roman"/>
                        </a:defRPr>
                      </a:pPr>
                      <a:r>
                        <a:t>场的进入顺序</a:t>
                      </a:r>
                    </a:p>
                    <a:p>
                      <a:pPr algn="l" indent="-342900" marL="342900">
                        <a:defRPr>
                          <a:latin typeface="Times New Roman"/>
                          <a:ea typeface="Times New Roman"/>
                          <a:cs typeface="Times New Roman"/>
                          <a:sym typeface="Times New Roman"/>
                        </a:defRPr>
                      </a:pPr>
                      <a:r>
                        <a:t>分</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defRPr sz="1800"/>
                      </a:pPr>
                      <a:r>
                        <a:rPr sz="1200">
                          <a:latin typeface="Times New Roman"/>
                          <a:ea typeface="Times New Roman"/>
                          <a:cs typeface="Times New Roman"/>
                          <a:sym typeface="Times New Roman"/>
                        </a:rPr>
                        <a:t>顺序国际化</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国内经营的积累</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AutoNum type="arabicPeriod" startAt="1"/>
                        <a:defRPr>
                          <a:latin typeface="Times New Roman"/>
                          <a:ea typeface="Times New Roman"/>
                          <a:cs typeface="Times New Roman"/>
                          <a:sym typeface="Times New Roman"/>
                        </a:defRPr>
                      </a:pPr>
                      <a:r>
                        <a:t>可能错过国际化经营的大好时机</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639762">
                <a:tc vMerge="1">
                  <a:txBody>
                    <a:bodyPr/>
                    <a:p>
                      <a:pPr algn="l" indent="-342900" marL="342900">
                        <a:buSzPct val="100000"/>
                        <a:buAutoNum type="arabicPeriod" startAt="1"/>
                        <a:defRPr>
                          <a:latin typeface="Times New Roman"/>
                          <a:ea typeface="Times New Roman"/>
                          <a:cs typeface="Times New Roman"/>
                          <a:sym typeface="Times New Roman"/>
                        </a:defRPr>
                      </a:pPr>
                      <a:r>
                        <a:t>可能错过国际化经营的大好时机</a:t>
                      </a:r>
                    </a:p>
                  </a:txBody>
                </a:tc>
                <a:tc>
                  <a:txBody>
                    <a:bodyPr/>
                    <a:p>
                      <a:pPr algn="l" indent="-342900" marL="342900">
                        <a:defRPr sz="1800"/>
                      </a:pPr>
                      <a:r>
                        <a:rPr sz="1200">
                          <a:latin typeface="Times New Roman"/>
                          <a:ea typeface="Times New Roman"/>
                          <a:cs typeface="Times New Roman"/>
                          <a:sym typeface="Times New Roman"/>
                        </a:rPr>
                        <a:t>逆序国际化</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利用国外市场更好的发展机会</a:t>
                      </a:r>
                      <a:endParaRPr sz="1400"/>
                    </a:p>
                    <a:p>
                      <a:pPr algn="l" indent="-342900" marL="342900">
                        <a:buSzPct val="100000"/>
                        <a:buChar char="•"/>
                        <a:defRPr>
                          <a:latin typeface="Times New Roman"/>
                          <a:ea typeface="Times New Roman"/>
                          <a:cs typeface="Times New Roman"/>
                          <a:sym typeface="Times New Roman"/>
                        </a:defRPr>
                      </a:pPr>
                      <a:r>
                        <a:t>暂时先避开国内的激烈竞争</a:t>
                      </a:r>
                      <a:endParaRPr sz="1400"/>
                    </a:p>
                    <a:p>
                      <a:pPr algn="l" indent="-342900" marL="342900">
                        <a:buSzPct val="100000"/>
                        <a:buChar char="•"/>
                        <a:defRPr>
                          <a:latin typeface="Times New Roman"/>
                          <a:ea typeface="Times New Roman"/>
                          <a:cs typeface="Times New Roman"/>
                          <a:sym typeface="Times New Roman"/>
                        </a:defRPr>
                      </a:pPr>
                      <a:r>
                        <a:t>国外的市场地位的光环效应</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indent="-342900" marL="342900">
                        <a:buSzPct val="100000"/>
                        <a:buChar char="•"/>
                        <a:defRPr>
                          <a:latin typeface="Times New Roman"/>
                          <a:ea typeface="Times New Roman"/>
                          <a:cs typeface="Times New Roman"/>
                          <a:sym typeface="Times New Roman"/>
                        </a:defRPr>
                      </a:pPr>
                      <a:r>
                        <a:t>国际市场的竞争压力要大过国内</a:t>
                      </a:r>
                    </a:p>
                  </a:txBody>
                  <a:tcPr marL="45704" marR="45704" marT="45704" marB="45704"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bl>
          </a:graphicData>
        </a:graphic>
      </p:graphicFrame>
    </p:spTree>
  </p:cSld>
  <p:clrMapOvr>
    <a:masterClrMapping/>
  </p:clrMapOvr>
  <p:transition spd="med" advClick="1"/>
</p:sld>
</file>

<file path=ppt/slides/slide118.xml><?xml version="1.0" encoding="utf-8"?>
<p:sld xmlns:a="http://schemas.openxmlformats.org/drawingml/2006/main" xmlns:r="http://schemas.openxmlformats.org/officeDocument/2006/relationships" xmlns:p="http://schemas.openxmlformats.org/presentationml/2006/main" showMasterSp="1" showMasterPhAnim="1">
  <p:cSld>
    <p:spTree>
      <p:nvGrpSpPr>
        <p:cNvPr id="398" name=""/>
        <p:cNvGrpSpPr/>
        <p:nvPr/>
      </p:nvGrpSpPr>
      <p:grpSpPr>
        <a:xfrm>
          <a:off x="0" y="0"/>
          <a:ext cx="0" cy="0"/>
          <a:chOff x="0" y="0"/>
          <a:chExt cx="0" cy="0"/>
        </a:xfrm>
      </p:grpSpPr>
      <p:sp>
        <p:nvSpPr>
          <p:cNvPr id="104916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品牌国际化的经营战略 </a:t>
            </a:r>
          </a:p>
        </p:txBody>
      </p:sp>
      <p:sp>
        <p:nvSpPr>
          <p:cNvPr id="1049166" name="Rectangle 3"/>
          <p:cNvSpPr/>
          <p:nvPr>
            <p:ph type="body" idx="1"/>
          </p:nvPr>
        </p:nvSpPr>
        <p:spPr>
          <a:xfrm>
            <a:off x="457200" y="1600200"/>
            <a:ext cx="8229600" cy="4525963"/>
          </a:xfrm>
          <a:prstGeom prst="rect"/>
        </p:spPr>
        <p:txBody>
          <a:bodyPr/>
          <a:p>
            <a:pPr indent="-305180" marL="305180">
              <a:lnSpc>
                <a:spcPct val="80000"/>
              </a:lnSpc>
              <a:spcBef>
                <a:spcPts val="400"/>
              </a:spcBef>
              <a:defRPr sz="1779"/>
            </a:pPr>
            <a:r>
              <a:rPr>
                <a:latin typeface="宋体"/>
                <a:ea typeface="宋体"/>
                <a:cs typeface="宋体"/>
                <a:sym typeface="宋体"/>
              </a:rPr>
              <a:t>标准品牌全球化</a:t>
            </a:r>
          </a:p>
          <a:p>
            <a:pPr indent="-254317" lvl="1" marL="661225">
              <a:lnSpc>
                <a:spcPct val="80000"/>
              </a:lnSpc>
              <a:spcBef>
                <a:spcPts val="300"/>
              </a:spcBef>
              <a:defRPr sz="1602"/>
            </a:pPr>
            <a:r>
              <a:rPr>
                <a:latin typeface="宋体"/>
                <a:ea typeface="宋体"/>
                <a:cs typeface="宋体"/>
                <a:sym typeface="宋体"/>
              </a:rPr>
              <a:t>在所有的营销组合要素中，除了必要的战术调整外，其余要素均实行统一化和标准化，实行这种策略的主要是一些高档奢侈品和化妆品。这种模式约占品牌总数的</a:t>
            </a:r>
            <a:r>
              <a:t>22%</a:t>
            </a:r>
            <a:r>
              <a:rPr>
                <a:latin typeface="宋体"/>
                <a:ea typeface="宋体"/>
                <a:cs typeface="宋体"/>
                <a:sym typeface="宋体"/>
              </a:rPr>
              <a:t>。 </a:t>
            </a:r>
          </a:p>
          <a:p>
            <a:pPr indent="-305180" marL="305180">
              <a:lnSpc>
                <a:spcPct val="80000"/>
              </a:lnSpc>
              <a:spcBef>
                <a:spcPts val="400"/>
              </a:spcBef>
              <a:defRPr sz="1779"/>
            </a:pPr>
            <a:r>
              <a:rPr>
                <a:latin typeface="宋体"/>
                <a:ea typeface="宋体"/>
                <a:cs typeface="宋体"/>
                <a:sym typeface="宋体"/>
              </a:rPr>
              <a:t>模拟品牌全球化</a:t>
            </a:r>
          </a:p>
          <a:p>
            <a:pPr indent="-254317" lvl="1" marL="661225">
              <a:lnSpc>
                <a:spcPct val="80000"/>
              </a:lnSpc>
              <a:spcBef>
                <a:spcPts val="300"/>
              </a:spcBef>
              <a:defRPr sz="1602"/>
            </a:pPr>
            <a:r>
              <a:rPr>
                <a:latin typeface="宋体"/>
                <a:ea typeface="宋体"/>
                <a:cs typeface="宋体"/>
                <a:sym typeface="宋体"/>
              </a:rPr>
              <a:t>即除了品牌形象和品牌定位等主要的营销要素实行全球统一化以外，其他要素如产品、包装、广告策略等，都要根据当地市场的具体情况加以调整，以提高品牌对该市场的适应性。从行业上来看，比较典型的是汽车行业。这种模式约占品牌总数的</a:t>
            </a:r>
            <a:r>
              <a:t>27%</a:t>
            </a:r>
            <a:r>
              <a:rPr>
                <a:latin typeface="宋体"/>
                <a:ea typeface="宋体"/>
                <a:cs typeface="宋体"/>
                <a:sym typeface="宋体"/>
              </a:rPr>
              <a:t>。</a:t>
            </a:r>
          </a:p>
          <a:p>
            <a:pPr indent="-305180" marL="305180">
              <a:lnSpc>
                <a:spcPct val="80000"/>
              </a:lnSpc>
              <a:spcBef>
                <a:spcPts val="400"/>
              </a:spcBef>
              <a:defRPr sz="1779"/>
            </a:pPr>
            <a:r>
              <a:rPr>
                <a:latin typeface="宋体"/>
                <a:ea typeface="宋体"/>
                <a:cs typeface="宋体"/>
                <a:sym typeface="宋体"/>
              </a:rPr>
              <a:t>标准品牌本土化</a:t>
            </a:r>
          </a:p>
          <a:p>
            <a:pPr indent="-254317" lvl="1" marL="661225">
              <a:lnSpc>
                <a:spcPct val="80000"/>
              </a:lnSpc>
              <a:spcBef>
                <a:spcPts val="300"/>
              </a:spcBef>
              <a:defRPr sz="1602"/>
            </a:pPr>
            <a:r>
              <a:rPr>
                <a:latin typeface="宋体"/>
                <a:ea typeface="宋体"/>
                <a:cs typeface="宋体"/>
                <a:sym typeface="宋体"/>
              </a:rPr>
              <a:t>这是一种国际化程度最低的品牌国际化策略。在国际化策略实施的过程中，所有营销组合要素的出台，都要充分考虑所在国的文化传统和语言习惯，并根据当地市场情况加以适当的调整。这种模式约占品牌总数的</a:t>
            </a:r>
            <a:r>
              <a:t>16%</a:t>
            </a:r>
            <a:r>
              <a:rPr>
                <a:latin typeface="宋体"/>
                <a:ea typeface="宋体"/>
                <a:cs typeface="宋体"/>
                <a:sym typeface="宋体"/>
              </a:rPr>
              <a:t>。</a:t>
            </a:r>
          </a:p>
          <a:p>
            <a:pPr indent="-305180" marL="305180">
              <a:lnSpc>
                <a:spcPct val="80000"/>
              </a:lnSpc>
              <a:spcBef>
                <a:spcPts val="400"/>
              </a:spcBef>
              <a:defRPr sz="1779"/>
            </a:pPr>
            <a:r>
              <a:rPr>
                <a:latin typeface="宋体"/>
                <a:ea typeface="宋体"/>
                <a:cs typeface="宋体"/>
                <a:sym typeface="宋体"/>
              </a:rPr>
              <a:t>体制决定的品牌国际化</a:t>
            </a:r>
          </a:p>
          <a:p>
            <a:pPr indent="-254317" lvl="1" marL="661225">
              <a:lnSpc>
                <a:spcPct val="80000"/>
              </a:lnSpc>
              <a:spcBef>
                <a:spcPts val="300"/>
              </a:spcBef>
              <a:defRPr sz="1602"/>
            </a:pPr>
            <a:r>
              <a:rPr>
                <a:latin typeface="宋体"/>
                <a:ea typeface="宋体"/>
                <a:cs typeface="宋体"/>
                <a:sym typeface="宋体"/>
              </a:rPr>
              <a:t>所谓体制决定是指由于某些产品的特殊性，它们的营销并不完全取决于企业本身，而要受所在国贸易和分销体制的巨大影响，因而企业只能在体制约束的框架内做出统一化或者本土化的决策。这种模式约占品牌总数的</a:t>
            </a:r>
            <a:r>
              <a:t>35%</a:t>
            </a:r>
            <a:r>
              <a:rPr>
                <a:latin typeface="宋体"/>
                <a:ea typeface="宋体"/>
                <a:cs typeface="宋体"/>
                <a:sym typeface="宋体"/>
              </a:rPr>
              <a:t>。 </a:t>
            </a:r>
          </a:p>
        </p:txBody>
      </p:sp>
    </p:spTree>
  </p:cSld>
  <p:clrMapOvr>
    <a:masterClrMapping/>
  </p:clrMapOvr>
  <p:transition spd="med" advClick="1"/>
</p:sld>
</file>

<file path=ppt/slides/slide119.xml><?xml version="1.0" encoding="utf-8"?>
<p:sld xmlns:a="http://schemas.openxmlformats.org/drawingml/2006/main" xmlns:r="http://schemas.openxmlformats.org/officeDocument/2006/relationships" xmlns:p="http://schemas.openxmlformats.org/presentationml/2006/main" showMasterSp="1" showMasterPhAnim="1">
  <p:cSld>
    <p:spTree>
      <p:nvGrpSpPr>
        <p:cNvPr id="399" name=""/>
        <p:cNvGrpSpPr/>
        <p:nvPr/>
      </p:nvGrpSpPr>
      <p:grpSpPr>
        <a:xfrm>
          <a:off x="0" y="0"/>
          <a:ext cx="0" cy="0"/>
          <a:chOff x="0" y="0"/>
          <a:chExt cx="0" cy="0"/>
        </a:xfrm>
      </p:grpSpPr>
      <p:sp>
        <p:nvSpPr>
          <p:cNvPr id="1049167"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品牌国际化的步骤</a:t>
            </a:r>
          </a:p>
        </p:txBody>
      </p:sp>
      <p:sp>
        <p:nvSpPr>
          <p:cNvPr id="1049168" name="Rectangle 3"/>
          <p:cNvSpPr/>
          <p:nvPr>
            <p:ph type="body" idx="1"/>
          </p:nvPr>
        </p:nvSpPr>
        <p:spPr>
          <a:xfrm>
            <a:off x="457200" y="1600200"/>
            <a:ext cx="8229600" cy="4525963"/>
          </a:xfrm>
          <a:prstGeom prst="rect"/>
        </p:spPr>
        <p:txBody>
          <a:bodyPr/>
          <a:p>
            <a:pPr indent="-397763" marL="397763">
              <a:lnSpc>
                <a:spcPct val="90000"/>
              </a:lnSpc>
              <a:spcBef>
                <a:spcPts val="600"/>
              </a:spcBef>
              <a:buFontTx/>
              <a:buAutoNum type="arabicPeriod" startAt="1"/>
              <a:defRPr sz="2784"/>
            </a:pPr>
            <a:r>
              <a:rPr>
                <a:latin typeface="宋体"/>
                <a:ea typeface="宋体"/>
                <a:cs typeface="宋体"/>
                <a:sym typeface="宋体"/>
              </a:rPr>
              <a:t>定义品牌识别</a:t>
            </a:r>
            <a:endParaRPr>
              <a:latin typeface="宋体"/>
              <a:ea typeface="宋体"/>
              <a:cs typeface="宋体"/>
              <a:sym typeface="宋体"/>
            </a:endParaRPr>
          </a:p>
          <a:p>
            <a:pPr indent="-397763" marL="397763">
              <a:lnSpc>
                <a:spcPct val="90000"/>
              </a:lnSpc>
              <a:spcBef>
                <a:spcPts val="600"/>
              </a:spcBef>
              <a:buFontTx/>
              <a:buAutoNum type="arabicPeriod" startAt="1"/>
              <a:defRPr sz="2784"/>
            </a:pPr>
            <a:r>
              <a:rPr>
                <a:latin typeface="宋体"/>
                <a:ea typeface="宋体"/>
                <a:cs typeface="宋体"/>
                <a:sym typeface="宋体"/>
              </a:rPr>
              <a:t>选择国家和地区</a:t>
            </a:r>
            <a:endParaRPr>
              <a:latin typeface="宋体"/>
              <a:ea typeface="宋体"/>
              <a:cs typeface="宋体"/>
              <a:sym typeface="宋体"/>
            </a:endParaRPr>
          </a:p>
          <a:p>
            <a:pPr indent="-331470" lvl="1" marL="729234">
              <a:lnSpc>
                <a:spcPct val="90000"/>
              </a:lnSpc>
              <a:spcBef>
                <a:spcPts val="500"/>
              </a:spcBef>
              <a:defRPr sz="2175"/>
            </a:pPr>
            <a:r>
              <a:rPr>
                <a:latin typeface="宋体"/>
                <a:ea typeface="宋体"/>
                <a:cs typeface="宋体"/>
                <a:sym typeface="宋体"/>
              </a:rPr>
              <a:t>宏观市场细分</a:t>
            </a:r>
          </a:p>
          <a:p>
            <a:pPr indent="-397763" marL="397763">
              <a:lnSpc>
                <a:spcPct val="90000"/>
              </a:lnSpc>
              <a:spcBef>
                <a:spcPts val="600"/>
              </a:spcBef>
              <a:buFontTx/>
              <a:buAutoNum type="arabicPeriod" startAt="1"/>
              <a:defRPr sz="2784"/>
            </a:pPr>
            <a:r>
              <a:rPr>
                <a:latin typeface="宋体"/>
                <a:ea typeface="宋体"/>
                <a:cs typeface="宋体"/>
                <a:sym typeface="宋体"/>
              </a:rPr>
              <a:t>接近市场</a:t>
            </a:r>
            <a:endParaRPr>
              <a:latin typeface="宋体"/>
              <a:ea typeface="宋体"/>
              <a:cs typeface="宋体"/>
              <a:sym typeface="宋体"/>
            </a:endParaRPr>
          </a:p>
          <a:p>
            <a:pPr indent="-331470" lvl="1" marL="729234">
              <a:lnSpc>
                <a:spcPct val="90000"/>
              </a:lnSpc>
              <a:spcBef>
                <a:spcPts val="500"/>
              </a:spcBef>
              <a:defRPr sz="2175"/>
            </a:pPr>
            <a:r>
              <a:rPr>
                <a:latin typeface="宋体"/>
                <a:ea typeface="宋体"/>
                <a:cs typeface="宋体"/>
                <a:sym typeface="宋体"/>
              </a:rPr>
              <a:t>微观市场细分</a:t>
            </a:r>
          </a:p>
          <a:p>
            <a:pPr indent="-397763" marL="397763">
              <a:lnSpc>
                <a:spcPct val="90000"/>
              </a:lnSpc>
              <a:spcBef>
                <a:spcPts val="600"/>
              </a:spcBef>
              <a:buFontTx/>
              <a:buAutoNum type="arabicPeriod" startAt="1"/>
              <a:defRPr sz="2784"/>
            </a:pPr>
            <a:r>
              <a:rPr>
                <a:latin typeface="宋体"/>
                <a:ea typeface="宋体"/>
                <a:cs typeface="宋体"/>
                <a:sym typeface="宋体"/>
              </a:rPr>
              <a:t>选择品牌组合架构</a:t>
            </a:r>
            <a:endParaRPr>
              <a:latin typeface="宋体"/>
              <a:ea typeface="宋体"/>
              <a:cs typeface="宋体"/>
              <a:sym typeface="宋体"/>
            </a:endParaRPr>
          </a:p>
          <a:p>
            <a:pPr indent="-397763" marL="397763">
              <a:lnSpc>
                <a:spcPct val="90000"/>
              </a:lnSpc>
              <a:spcBef>
                <a:spcPts val="600"/>
              </a:spcBef>
              <a:buFontTx/>
              <a:buAutoNum type="arabicPeriod" startAt="1"/>
              <a:defRPr sz="2784"/>
            </a:pPr>
            <a:r>
              <a:rPr>
                <a:latin typeface="宋体"/>
                <a:ea typeface="宋体"/>
                <a:cs typeface="宋体"/>
                <a:sym typeface="宋体"/>
              </a:rPr>
              <a:t>选择适合市场的产品</a:t>
            </a:r>
            <a:endParaRPr>
              <a:latin typeface="宋体"/>
              <a:ea typeface="宋体"/>
              <a:cs typeface="宋体"/>
              <a:sym typeface="宋体"/>
            </a:endParaRPr>
          </a:p>
          <a:p>
            <a:pPr indent="-397763" marL="397763">
              <a:lnSpc>
                <a:spcPct val="90000"/>
              </a:lnSpc>
              <a:spcBef>
                <a:spcPts val="600"/>
              </a:spcBef>
              <a:buFontTx/>
              <a:buAutoNum type="arabicPeriod" startAt="1"/>
              <a:defRPr sz="2784"/>
            </a:pPr>
            <a:r>
              <a:rPr>
                <a:latin typeface="宋体"/>
                <a:ea typeface="宋体"/>
                <a:cs typeface="宋体"/>
                <a:sym typeface="宋体"/>
              </a:rPr>
              <a:t>构建全球营销活动</a:t>
            </a:r>
            <a:endParaRPr>
              <a:latin typeface="宋体"/>
              <a:ea typeface="宋体"/>
              <a:cs typeface="宋体"/>
              <a:sym typeface="宋体"/>
            </a:endParaRPr>
          </a:p>
          <a:p>
            <a:pPr indent="-331470" lvl="1" marL="729234">
              <a:lnSpc>
                <a:spcPct val="90000"/>
              </a:lnSpc>
              <a:spcBef>
                <a:spcPts val="500"/>
              </a:spcBef>
              <a:defRPr sz="2175"/>
            </a:pPr>
            <a:r>
              <a:rPr>
                <a:latin typeface="宋体"/>
                <a:ea typeface="宋体"/>
                <a:cs typeface="宋体"/>
                <a:sym typeface="宋体"/>
              </a:rPr>
              <a:t>品牌传播（广告、公关、促销）</a:t>
            </a:r>
          </a:p>
        </p:txBody>
      </p:sp>
    </p:spTree>
  </p:cSld>
  <p:clrMapOvr>
    <a:masterClrMapping/>
  </p:clrMapOvr>
  <p:transition spd="med" advClick="1"/>
</p:sld>
</file>

<file path=ppt/slides/slide120.xml><?xml version="1.0" encoding="utf-8"?>
<p:sld xmlns:a="http://schemas.openxmlformats.org/drawingml/2006/main" xmlns:r="http://schemas.openxmlformats.org/officeDocument/2006/relationships" xmlns:p="http://schemas.openxmlformats.org/presentationml/2006/main" showMasterSp="1" showMasterPhAnim="1">
  <p:cSld>
    <p:spTree>
      <p:nvGrpSpPr>
        <p:cNvPr id="400" name=""/>
        <p:cNvGrpSpPr/>
        <p:nvPr/>
      </p:nvGrpSpPr>
      <p:grpSpPr>
        <a:xfrm>
          <a:off x="0" y="0"/>
          <a:ext cx="0" cy="0"/>
          <a:chOff x="0" y="0"/>
          <a:chExt cx="0" cy="0"/>
        </a:xfrm>
      </p:grpSpPr>
      <p:sp>
        <p:nvSpPr>
          <p:cNvPr id="1049169" name="标题 1"/>
          <p:cNvSpPr/>
          <p:nvPr>
            <p:ph type="title"/>
          </p:nvPr>
        </p:nvSpPr>
        <p:spPr>
          <a:xfrm>
            <a:off x="538162" y="2492375"/>
            <a:ext cx="8229601" cy="1143000"/>
          </a:xfrm>
          <a:prstGeom prst="rect"/>
        </p:spPr>
        <p:txBody>
          <a:bodyPr/>
          <a:lstStyle>
            <a:lvl1pPr>
              <a:defRPr sz="6000">
                <a:latin typeface="华文细黑"/>
                <a:ea typeface="华文细黑"/>
                <a:cs typeface="华文细黑"/>
                <a:sym typeface="华文细黑"/>
              </a:defRPr>
            </a:lvl1pPr>
          </a:lstStyle>
          <a:p>
            <a:r>
              <a:t>四、品牌评估</a:t>
            </a:r>
          </a:p>
        </p:txBody>
      </p:sp>
      <p:sp>
        <p:nvSpPr>
          <p:cNvPr id="1049170" name="日期占位符 3"/>
          <p:cNvSpPr/>
          <p:nvPr/>
        </p:nvSpPr>
        <p:spPr>
          <a:xfrm>
            <a:off x="457200" y="6404292"/>
            <a:ext cx="2133600" cy="269241"/>
          </a:xfrm>
          <a:prstGeom prst="rect"/>
          <a:ln w="12700">
            <a:miter lim="400000"/>
          </a:ln>
        </p:spPr>
        <p:txBody>
          <a:bodyPr anchor="ctr" lIns="45719" rIns="45719">
            <a:spAutoFit/>
          </a:bodyPr>
          <a:lstStyle>
            <a:lvl1pPr>
              <a:defRPr sz="1200">
                <a:solidFill>
                  <a:srgbClr val="898989"/>
                </a:solidFill>
              </a:defRPr>
            </a:lvl1pPr>
          </a:lstStyle>
          <a:p>
            <a:r>
              <a:t>2023/1/21</a:t>
            </a:r>
          </a:p>
        </p:txBody>
      </p:sp>
    </p:spTree>
  </p:cSld>
  <p:clrMapOvr>
    <a:masterClrMapping/>
  </p:clrMapOvr>
  <p:transition spd="med" advClick="1"/>
</p:sld>
</file>

<file path=ppt/slides/slide121.xml><?xml version="1.0" encoding="utf-8"?>
<p:sld xmlns:a="http://schemas.openxmlformats.org/drawingml/2006/main" xmlns:r="http://schemas.openxmlformats.org/officeDocument/2006/relationships" xmlns:p="http://schemas.openxmlformats.org/presentationml/2006/main" showMasterSp="1" showMasterPhAnim="1">
  <p:cSld>
    <p:spTree>
      <p:nvGrpSpPr>
        <p:cNvPr id="401" name=""/>
        <p:cNvGrpSpPr/>
        <p:nvPr/>
      </p:nvGrpSpPr>
      <p:grpSpPr>
        <a:xfrm>
          <a:off x="0" y="0"/>
          <a:ext cx="0" cy="0"/>
          <a:chOff x="0" y="0"/>
          <a:chExt cx="0" cy="0"/>
        </a:xfrm>
      </p:grpSpPr>
      <p:sp>
        <p:nvSpPr>
          <p:cNvPr id="1049171" name="Rectangle 2"/>
          <p:cNvSpPr/>
          <p:nvPr>
            <p:ph type="title"/>
          </p:nvPr>
        </p:nvSpPr>
        <p:spPr>
          <a:xfrm>
            <a:off x="457200" y="320675"/>
            <a:ext cx="8229600" cy="1050925"/>
          </a:xfrm>
          <a:prstGeom prst="rect"/>
        </p:spPr>
        <p:txBody>
          <a:bodyPr/>
          <a:p>
            <a:r>
              <a:t>1</a:t>
            </a:r>
            <a:r>
              <a:rPr>
                <a:latin typeface="宋体"/>
                <a:ea typeface="宋体"/>
                <a:cs typeface="宋体"/>
                <a:sym typeface="宋体"/>
              </a:rPr>
              <a:t>、品牌资产的定义</a:t>
            </a:r>
          </a:p>
        </p:txBody>
      </p:sp>
      <p:sp>
        <p:nvSpPr>
          <p:cNvPr id="1049172" name="Rectangle 3"/>
          <p:cNvSpPr/>
          <p:nvPr>
            <p:ph type="body" idx="1"/>
          </p:nvPr>
        </p:nvSpPr>
        <p:spPr>
          <a:xfrm>
            <a:off x="457200" y="1600200"/>
            <a:ext cx="8229600" cy="4525963"/>
          </a:xfrm>
          <a:prstGeom prst="rect"/>
        </p:spPr>
        <p:txBody>
          <a:bodyPr/>
          <a:p>
            <a:pPr indent="-294894" marL="294894">
              <a:lnSpc>
                <a:spcPct val="80000"/>
              </a:lnSpc>
              <a:spcBef>
                <a:spcPts val="600"/>
              </a:spcBef>
              <a:defRPr sz="2064"/>
            </a:pPr>
            <a:r>
              <a:rPr>
                <a:latin typeface="宋体"/>
                <a:ea typeface="宋体"/>
                <a:cs typeface="宋体"/>
                <a:sym typeface="宋体"/>
              </a:rPr>
              <a:t>产出视角的品牌资产定义</a:t>
            </a:r>
            <a:r>
              <a:rPr sz="2752"/>
              <a:t> </a:t>
            </a:r>
            <a:endParaRPr sz="2752"/>
          </a:p>
          <a:p>
            <a:pPr indent="-245745" lvl="1" marL="638937">
              <a:lnSpc>
                <a:spcPct val="80000"/>
              </a:lnSpc>
              <a:spcBef>
                <a:spcPts val="300"/>
              </a:spcBef>
              <a:defRPr sz="1548"/>
            </a:pPr>
            <a:r>
              <a:t>Shocker &amp; Weitz(1988)</a:t>
            </a:r>
            <a:r>
              <a:rPr>
                <a:latin typeface="宋体"/>
                <a:ea typeface="宋体"/>
                <a:cs typeface="宋体"/>
                <a:sym typeface="宋体"/>
              </a:rPr>
              <a:t>指出，品牌资产是有品牌产品与无品牌产品之间的</a:t>
            </a:r>
            <a:r>
              <a:rPr>
                <a:solidFill>
                  <a:srgbClr val="FF0000"/>
                </a:solidFill>
                <a:latin typeface="宋体"/>
                <a:ea typeface="宋体"/>
                <a:cs typeface="宋体"/>
                <a:sym typeface="宋体"/>
              </a:rPr>
              <a:t>现金流量差额</a:t>
            </a:r>
            <a:r>
              <a:rPr>
                <a:latin typeface="宋体"/>
                <a:ea typeface="宋体"/>
                <a:cs typeface="宋体"/>
                <a:sym typeface="宋体"/>
              </a:rPr>
              <a:t>；</a:t>
            </a:r>
          </a:p>
          <a:p>
            <a:pPr indent="-245745" lvl="1" marL="638937">
              <a:lnSpc>
                <a:spcPct val="80000"/>
              </a:lnSpc>
              <a:spcBef>
                <a:spcPts val="300"/>
              </a:spcBef>
              <a:defRPr sz="1548"/>
            </a:pPr>
            <a:r>
              <a:t>Mullen &amp; Mainz(1989)</a:t>
            </a:r>
            <a:r>
              <a:rPr>
                <a:latin typeface="宋体"/>
                <a:ea typeface="宋体"/>
                <a:cs typeface="宋体"/>
                <a:sym typeface="宋体"/>
              </a:rPr>
              <a:t>认为，品牌资产是高于一般竞争者价格的</a:t>
            </a:r>
            <a:r>
              <a:rPr>
                <a:solidFill>
                  <a:srgbClr val="FF0000"/>
                </a:solidFill>
                <a:latin typeface="宋体"/>
                <a:ea typeface="宋体"/>
                <a:cs typeface="宋体"/>
                <a:sym typeface="宋体"/>
              </a:rPr>
              <a:t>附加值</a:t>
            </a:r>
            <a:r>
              <a:rPr>
                <a:latin typeface="宋体"/>
                <a:ea typeface="宋体"/>
                <a:cs typeface="宋体"/>
                <a:sym typeface="宋体"/>
              </a:rPr>
              <a:t>。</a:t>
            </a:r>
          </a:p>
          <a:p>
            <a:pPr indent="-245745" lvl="1" marL="638937">
              <a:lnSpc>
                <a:spcPct val="80000"/>
              </a:lnSpc>
              <a:spcBef>
                <a:spcPts val="300"/>
              </a:spcBef>
              <a:defRPr sz="1548"/>
            </a:pPr>
            <a:r>
              <a:rPr>
                <a:latin typeface="宋体"/>
                <a:ea typeface="宋体"/>
                <a:cs typeface="宋体"/>
                <a:sym typeface="宋体"/>
              </a:rPr>
              <a:t>芝加哥大学的西蒙（</a:t>
            </a:r>
            <a:r>
              <a:t>Simon</a:t>
            </a:r>
            <a:r>
              <a:rPr>
                <a:latin typeface="宋体"/>
                <a:ea typeface="宋体"/>
                <a:cs typeface="宋体"/>
                <a:sym typeface="宋体"/>
              </a:rPr>
              <a:t>）和沙利文（</a:t>
            </a:r>
            <a:r>
              <a:t>Sullivan</a:t>
            </a:r>
            <a:r>
              <a:rPr>
                <a:latin typeface="宋体"/>
                <a:ea typeface="宋体"/>
                <a:cs typeface="宋体"/>
                <a:sym typeface="宋体"/>
              </a:rPr>
              <a:t>）根据公司未来现金流量折现的递增量定义品牌资产 </a:t>
            </a:r>
          </a:p>
          <a:p>
            <a:pPr indent="-294894" marL="294894">
              <a:lnSpc>
                <a:spcPct val="80000"/>
              </a:lnSpc>
              <a:spcBef>
                <a:spcPts val="600"/>
              </a:spcBef>
              <a:defRPr sz="2064"/>
            </a:pPr>
            <a:r>
              <a:rPr>
                <a:latin typeface="宋体"/>
                <a:ea typeface="宋体"/>
                <a:cs typeface="宋体"/>
                <a:sym typeface="宋体"/>
              </a:rPr>
              <a:t>来源视角的品牌资产定义</a:t>
            </a:r>
            <a:r>
              <a:rPr sz="2752"/>
              <a:t> </a:t>
            </a:r>
            <a:endParaRPr sz="1720"/>
          </a:p>
          <a:p>
            <a:pPr indent="-245745" lvl="1" marL="638937">
              <a:lnSpc>
                <a:spcPct val="80000"/>
              </a:lnSpc>
              <a:spcBef>
                <a:spcPts val="300"/>
              </a:spcBef>
              <a:defRPr sz="1548"/>
            </a:pPr>
            <a:r>
              <a:t>Keller(1993)</a:t>
            </a:r>
            <a:r>
              <a:rPr>
                <a:latin typeface="宋体"/>
                <a:ea typeface="宋体"/>
                <a:cs typeface="宋体"/>
                <a:sym typeface="宋体"/>
              </a:rPr>
              <a:t>从消费者的角度来定义，认为品牌资产是品牌通过营销传播而使消费者在</a:t>
            </a:r>
            <a:r>
              <a:rPr>
                <a:solidFill>
                  <a:srgbClr val="FF0000"/>
                </a:solidFill>
                <a:latin typeface="宋体"/>
                <a:ea typeface="宋体"/>
                <a:cs typeface="宋体"/>
                <a:sym typeface="宋体"/>
              </a:rPr>
              <a:t>品牌知识</a:t>
            </a:r>
            <a:r>
              <a:rPr>
                <a:latin typeface="宋体"/>
                <a:ea typeface="宋体"/>
                <a:cs typeface="宋体"/>
                <a:sym typeface="宋体"/>
              </a:rPr>
              <a:t>上反映出来的差异化效应。</a:t>
            </a:r>
          </a:p>
          <a:p>
            <a:pPr indent="-294894" marL="294894">
              <a:lnSpc>
                <a:spcPct val="80000"/>
              </a:lnSpc>
              <a:spcBef>
                <a:spcPts val="600"/>
              </a:spcBef>
              <a:defRPr sz="2064"/>
            </a:pPr>
            <a:r>
              <a:rPr>
                <a:latin typeface="宋体"/>
                <a:ea typeface="宋体"/>
                <a:cs typeface="宋体"/>
                <a:sym typeface="宋体"/>
              </a:rPr>
              <a:t>综合视角的品牌资产定义</a:t>
            </a:r>
            <a:r>
              <a:rPr sz="2752"/>
              <a:t> </a:t>
            </a:r>
            <a:endParaRPr sz="1720"/>
          </a:p>
          <a:p>
            <a:pPr indent="-245745" lvl="1" marL="638937">
              <a:lnSpc>
                <a:spcPct val="80000"/>
              </a:lnSpc>
              <a:spcBef>
                <a:spcPts val="300"/>
              </a:spcBef>
              <a:defRPr sz="1548"/>
            </a:pPr>
            <a:r>
              <a:t>Srivastava(1991)</a:t>
            </a:r>
            <a:r>
              <a:rPr>
                <a:latin typeface="宋体"/>
                <a:ea typeface="宋体"/>
                <a:cs typeface="宋体"/>
                <a:sym typeface="宋体"/>
              </a:rPr>
              <a:t>认为品牌资产包括</a:t>
            </a:r>
            <a:r>
              <a:rPr>
                <a:solidFill>
                  <a:srgbClr val="FF0000"/>
                </a:solidFill>
                <a:latin typeface="宋体"/>
                <a:ea typeface="宋体"/>
                <a:cs typeface="宋体"/>
                <a:sym typeface="宋体"/>
              </a:rPr>
              <a:t>品牌强度和品牌价值</a:t>
            </a:r>
            <a:r>
              <a:rPr>
                <a:latin typeface="宋体"/>
                <a:ea typeface="宋体"/>
                <a:cs typeface="宋体"/>
                <a:sym typeface="宋体"/>
              </a:rPr>
              <a:t>。</a:t>
            </a:r>
          </a:p>
          <a:p>
            <a:pPr algn="just" indent="-245745" lvl="1" marL="638937">
              <a:lnSpc>
                <a:spcPct val="80000"/>
              </a:lnSpc>
              <a:spcBef>
                <a:spcPts val="300"/>
              </a:spcBef>
              <a:defRPr sz="1548"/>
            </a:pPr>
            <a:r>
              <a:t>MSI(1988)</a:t>
            </a:r>
            <a:r>
              <a:rPr>
                <a:latin typeface="宋体"/>
                <a:ea typeface="宋体"/>
                <a:cs typeface="宋体"/>
                <a:sym typeface="宋体"/>
              </a:rPr>
              <a:t>认为，品牌资产是品牌的客户、配销商、和公司本部各方面的</a:t>
            </a:r>
            <a:r>
              <a:rPr>
                <a:solidFill>
                  <a:srgbClr val="FF0000"/>
                </a:solidFill>
                <a:latin typeface="宋体"/>
                <a:ea typeface="宋体"/>
                <a:cs typeface="宋体"/>
                <a:sym typeface="宋体"/>
              </a:rPr>
              <a:t>联想与行为</a:t>
            </a:r>
            <a:r>
              <a:rPr>
                <a:latin typeface="宋体"/>
                <a:ea typeface="宋体"/>
                <a:cs typeface="宋体"/>
                <a:sym typeface="宋体"/>
              </a:rPr>
              <a:t>的集合，它容许品牌的使用比不用品牌时，赢得更多的</a:t>
            </a:r>
            <a:r>
              <a:rPr>
                <a:solidFill>
                  <a:srgbClr val="FF0000"/>
                </a:solidFill>
                <a:latin typeface="宋体"/>
                <a:ea typeface="宋体"/>
                <a:cs typeface="宋体"/>
                <a:sym typeface="宋体"/>
              </a:rPr>
              <a:t>销售量</a:t>
            </a:r>
            <a:r>
              <a:rPr>
                <a:latin typeface="宋体"/>
                <a:ea typeface="宋体"/>
                <a:cs typeface="宋体"/>
                <a:sym typeface="宋体"/>
              </a:rPr>
              <a:t>和更大的</a:t>
            </a:r>
            <a:r>
              <a:rPr>
                <a:solidFill>
                  <a:srgbClr val="FF0000"/>
                </a:solidFill>
                <a:latin typeface="宋体"/>
                <a:ea typeface="宋体"/>
                <a:cs typeface="宋体"/>
                <a:sym typeface="宋体"/>
              </a:rPr>
              <a:t>边际利润</a:t>
            </a:r>
            <a:r>
              <a:rPr>
                <a:latin typeface="宋体"/>
                <a:ea typeface="宋体"/>
                <a:cs typeface="宋体"/>
                <a:sym typeface="宋体"/>
              </a:rPr>
              <a:t>，它给予品牌一个强烈的、可持续的、以及差异化的优势以压制竞争者。</a:t>
            </a:r>
          </a:p>
          <a:p>
            <a:pPr indent="-245745" lvl="1" marL="638937">
              <a:lnSpc>
                <a:spcPct val="80000"/>
              </a:lnSpc>
              <a:spcBef>
                <a:spcPts val="300"/>
              </a:spcBef>
              <a:defRPr sz="1548"/>
            </a:pPr>
            <a:r>
              <a:t>D. Aaker(1991)</a:t>
            </a:r>
            <a:r>
              <a:rPr>
                <a:latin typeface="宋体"/>
                <a:ea typeface="宋体"/>
                <a:cs typeface="宋体"/>
                <a:sym typeface="宋体"/>
              </a:rPr>
              <a:t>认为，品牌资产是一组与一个品牌的</a:t>
            </a:r>
            <a:r>
              <a:rPr>
                <a:solidFill>
                  <a:srgbClr val="FF0000"/>
                </a:solidFill>
                <a:latin typeface="宋体"/>
                <a:ea typeface="宋体"/>
                <a:cs typeface="宋体"/>
                <a:sym typeface="宋体"/>
              </a:rPr>
              <a:t>名字及符号</a:t>
            </a:r>
            <a:r>
              <a:rPr>
                <a:latin typeface="宋体"/>
                <a:ea typeface="宋体"/>
                <a:cs typeface="宋体"/>
                <a:sym typeface="宋体"/>
              </a:rPr>
              <a:t>相关的</a:t>
            </a:r>
            <a:r>
              <a:rPr>
                <a:solidFill>
                  <a:srgbClr val="FF0000"/>
                </a:solidFill>
                <a:latin typeface="宋体"/>
                <a:ea typeface="宋体"/>
                <a:cs typeface="宋体"/>
                <a:sym typeface="宋体"/>
              </a:rPr>
              <a:t>资产和负债</a:t>
            </a:r>
            <a:r>
              <a:rPr>
                <a:latin typeface="宋体"/>
                <a:ea typeface="宋体"/>
                <a:cs typeface="宋体"/>
                <a:sym typeface="宋体"/>
              </a:rPr>
              <a:t>，它能增加或扣减某产品或服务所带给该企业或顾客的价值；  </a:t>
            </a:r>
          </a:p>
        </p:txBody>
      </p:sp>
    </p:spTree>
  </p:cSld>
  <p:clrMapOvr>
    <a:masterClrMapping/>
  </p:clrMapOvr>
  <p:transition spd="med" advClick="1"/>
</p:sld>
</file>

<file path=ppt/slides/slide122.xml><?xml version="1.0" encoding="utf-8"?>
<p:sld xmlns:a="http://schemas.openxmlformats.org/drawingml/2006/main" xmlns:r="http://schemas.openxmlformats.org/officeDocument/2006/relationships" xmlns:p="http://schemas.openxmlformats.org/presentationml/2006/main" showMasterSp="1" showMasterPhAnim="1">
  <p:cSld>
    <p:spTree>
      <p:nvGrpSpPr>
        <p:cNvPr id="402" name=""/>
        <p:cNvGrpSpPr/>
        <p:nvPr/>
      </p:nvGrpSpPr>
      <p:grpSpPr>
        <a:xfrm>
          <a:off x="0" y="0"/>
          <a:ext cx="0" cy="0"/>
          <a:chOff x="0" y="0"/>
          <a:chExt cx="0" cy="0"/>
        </a:xfrm>
      </p:grpSpPr>
      <p:sp>
        <p:nvSpPr>
          <p:cNvPr id="1049173" name="Rectangle 2"/>
          <p:cNvSpPr/>
          <p:nvPr>
            <p:ph type="title"/>
          </p:nvPr>
        </p:nvSpPr>
        <p:spPr>
          <a:prstGeom prst="rect"/>
        </p:spPr>
        <p:txBody>
          <a:bodyPr/>
          <a:lstStyle>
            <a:lvl1pPr>
              <a:defRPr sz="3400">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创建基于顾客的全球品牌资产（凯勒）</a:t>
            </a:r>
          </a:p>
        </p:txBody>
      </p:sp>
      <p:sp>
        <p:nvSpPr>
          <p:cNvPr id="1049174" name="Rectangle 3"/>
          <p:cNvSpPr/>
          <p:nvPr>
            <p:ph type="body" idx="1"/>
          </p:nvPr>
        </p:nvSpPr>
        <p:spPr>
          <a:xfrm>
            <a:off x="457200" y="1600200"/>
            <a:ext cx="8229600" cy="4525963"/>
          </a:xfrm>
          <a:prstGeom prst="rect"/>
        </p:spPr>
        <p:txBody>
          <a:bodyPr/>
          <a:p>
            <a:pPr indent="-485394" marL="485394">
              <a:spcBef>
                <a:spcPts val="500"/>
              </a:spcBef>
              <a:defRPr sz="2184"/>
            </a:pPr>
            <a:r>
              <a:rPr>
                <a:latin typeface="宋体"/>
                <a:ea typeface="宋体"/>
                <a:cs typeface="宋体"/>
                <a:sym typeface="宋体"/>
              </a:rPr>
              <a:t>理解全球品牌环境的相似性和差异性；</a:t>
            </a:r>
          </a:p>
          <a:p>
            <a:pPr indent="-485394" marL="485394">
              <a:spcBef>
                <a:spcPts val="500"/>
              </a:spcBef>
              <a:defRPr sz="2184"/>
            </a:pPr>
            <a:r>
              <a:rPr>
                <a:latin typeface="宋体"/>
                <a:ea typeface="宋体"/>
                <a:cs typeface="宋体"/>
                <a:sym typeface="宋体"/>
              </a:rPr>
              <a:t>塑造品牌没有捷径；</a:t>
            </a:r>
          </a:p>
          <a:p>
            <a:pPr indent="-485394" marL="485394">
              <a:spcBef>
                <a:spcPts val="500"/>
              </a:spcBef>
              <a:defRPr sz="2184"/>
            </a:pPr>
            <a:r>
              <a:rPr>
                <a:latin typeface="宋体"/>
                <a:ea typeface="宋体"/>
                <a:cs typeface="宋体"/>
                <a:sym typeface="宋体"/>
              </a:rPr>
              <a:t>建设营销基础；</a:t>
            </a:r>
          </a:p>
          <a:p>
            <a:pPr indent="-485394" marL="485394">
              <a:spcBef>
                <a:spcPts val="500"/>
              </a:spcBef>
              <a:defRPr sz="2184"/>
            </a:pPr>
            <a:r>
              <a:rPr>
                <a:latin typeface="宋体"/>
                <a:ea typeface="宋体"/>
                <a:cs typeface="宋体"/>
                <a:sym typeface="宋体"/>
              </a:rPr>
              <a:t>实施整合营销传播；</a:t>
            </a:r>
          </a:p>
          <a:p>
            <a:pPr indent="-485394" marL="485394">
              <a:spcBef>
                <a:spcPts val="500"/>
              </a:spcBef>
              <a:defRPr sz="2184"/>
            </a:pPr>
            <a:r>
              <a:rPr>
                <a:latin typeface="宋体"/>
                <a:ea typeface="宋体"/>
                <a:cs typeface="宋体"/>
                <a:sym typeface="宋体"/>
              </a:rPr>
              <a:t>培育品牌合作伙伴；</a:t>
            </a:r>
          </a:p>
          <a:p>
            <a:pPr indent="-485394" marL="485394">
              <a:spcBef>
                <a:spcPts val="500"/>
              </a:spcBef>
              <a:defRPr sz="2184"/>
            </a:pPr>
            <a:r>
              <a:rPr>
                <a:latin typeface="宋体"/>
                <a:ea typeface="宋体"/>
                <a:cs typeface="宋体"/>
                <a:sym typeface="宋体"/>
              </a:rPr>
              <a:t>平衡标准化和定制化；</a:t>
            </a:r>
          </a:p>
          <a:p>
            <a:pPr indent="-485394" marL="485394">
              <a:spcBef>
                <a:spcPts val="500"/>
              </a:spcBef>
              <a:defRPr sz="2184"/>
            </a:pPr>
            <a:r>
              <a:rPr>
                <a:latin typeface="宋体"/>
                <a:ea typeface="宋体"/>
                <a:cs typeface="宋体"/>
                <a:sym typeface="宋体"/>
              </a:rPr>
              <a:t>平衡全球化和本土化控制；</a:t>
            </a:r>
          </a:p>
          <a:p>
            <a:pPr indent="-485394" marL="485394">
              <a:spcBef>
                <a:spcPts val="500"/>
              </a:spcBef>
              <a:defRPr sz="2184"/>
            </a:pPr>
            <a:r>
              <a:rPr>
                <a:latin typeface="宋体"/>
                <a:ea typeface="宋体"/>
                <a:cs typeface="宋体"/>
                <a:sym typeface="宋体"/>
              </a:rPr>
              <a:t>建立可实施的品牌指南；</a:t>
            </a:r>
          </a:p>
          <a:p>
            <a:pPr indent="-485394" marL="485394">
              <a:spcBef>
                <a:spcPts val="500"/>
              </a:spcBef>
              <a:defRPr sz="2184"/>
            </a:pPr>
            <a:r>
              <a:rPr>
                <a:latin typeface="宋体"/>
                <a:ea typeface="宋体"/>
                <a:cs typeface="宋体"/>
                <a:sym typeface="宋体"/>
              </a:rPr>
              <a:t>实施全球品牌资产的测量体系；</a:t>
            </a:r>
          </a:p>
          <a:p>
            <a:pPr indent="-485394" marL="485394">
              <a:spcBef>
                <a:spcPts val="500"/>
              </a:spcBef>
              <a:defRPr sz="2184"/>
            </a:pPr>
            <a:r>
              <a:rPr>
                <a:latin typeface="宋体"/>
                <a:ea typeface="宋体"/>
                <a:cs typeface="宋体"/>
                <a:sym typeface="宋体"/>
              </a:rPr>
              <a:t>权衡品牌元素。</a:t>
            </a:r>
          </a:p>
        </p:txBody>
      </p:sp>
    </p:spTree>
  </p:cSld>
  <p:clrMapOvr>
    <a:masterClrMapping/>
  </p:clrMapOvr>
  <p:transition spd="med" advClick="1"/>
</p:sld>
</file>

<file path=ppt/slides/slide123.xml><?xml version="1.0" encoding="utf-8"?>
<p:sld xmlns:a="http://schemas.openxmlformats.org/drawingml/2006/main" xmlns:r="http://schemas.openxmlformats.org/officeDocument/2006/relationships" xmlns:p="http://schemas.openxmlformats.org/presentationml/2006/main" showMasterSp="1" showMasterPhAnim="1">
  <p:cSld>
    <p:spTree>
      <p:nvGrpSpPr>
        <p:cNvPr id="403" name=""/>
        <p:cNvGrpSpPr/>
        <p:nvPr/>
      </p:nvGrpSpPr>
      <p:grpSpPr>
        <a:xfrm>
          <a:off x="0" y="0"/>
          <a:ext cx="0" cy="0"/>
          <a:chOff x="0" y="0"/>
          <a:chExt cx="0" cy="0"/>
        </a:xfrm>
      </p:grpSpPr>
      <p:sp>
        <p:nvSpPr>
          <p:cNvPr id="1049175" name="Rectangle 2"/>
          <p:cNvSpPr/>
          <p:nvPr>
            <p:ph type="title"/>
          </p:nvPr>
        </p:nvSpPr>
        <p:spPr>
          <a:xfrm>
            <a:off x="538162" y="0"/>
            <a:ext cx="8229601" cy="1143000"/>
          </a:xfrm>
          <a:prstGeom prst="rect"/>
        </p:spPr>
        <p:txBody>
          <a:bodyPr/>
          <a:p>
            <a:r>
              <a:rPr>
                <a:latin typeface="宋体"/>
                <a:ea typeface="宋体"/>
                <a:cs typeface="宋体"/>
                <a:sym typeface="宋体"/>
              </a:rPr>
              <a:t>品牌价值链</a:t>
            </a:r>
            <a:r>
              <a:rPr sz="2900"/>
              <a:t>(Brand Value Chain,Keller,2003)</a:t>
            </a:r>
          </a:p>
        </p:txBody>
      </p:sp>
      <p:sp>
        <p:nvSpPr>
          <p:cNvPr id="1049176" name="Text Box 3"/>
          <p:cNvSpPr/>
          <p:nvPr/>
        </p:nvSpPr>
        <p:spPr>
          <a:xfrm>
            <a:off x="466725" y="2205038"/>
            <a:ext cx="1657350" cy="789941"/>
          </a:xfrm>
          <a:prstGeom prst="rect"/>
          <a:gradFill>
            <a:gsLst>
              <a:gs pos="0">
                <a:srgbClr val="76765E"/>
              </a:gs>
              <a:gs pos="100000">
                <a:srgbClr val="FFFFCC"/>
              </a:gs>
            </a:gsLst>
            <a:lin ang="5400000"/>
          </a:gradFill>
          <a:ln w="12700">
            <a:miter lim="400000"/>
          </a:ln>
        </p:spPr>
        <p:txBody>
          <a:bodyPr lIns="45719" rIns="45719">
            <a:spAutoFit/>
          </a:bodyPr>
          <a:p>
            <a:pPr algn="ctr">
              <a:spcBef>
                <a:spcPts val="1900"/>
              </a:spcBef>
              <a:defRPr b="1" sz="2000">
                <a:latin typeface="Arial"/>
                <a:ea typeface="Arial"/>
                <a:cs typeface="Arial"/>
                <a:sym typeface="Arial"/>
              </a:defRPr>
            </a:pPr>
          </a:p>
          <a:p>
            <a:pPr algn="ctr">
              <a:spcBef>
                <a:spcPts val="1000"/>
              </a:spcBef>
              <a:defRPr b="1">
                <a:latin typeface="Arial"/>
                <a:ea typeface="Arial"/>
                <a:cs typeface="Arial"/>
                <a:sym typeface="Arial"/>
              </a:defRPr>
            </a:pPr>
            <a:r>
              <a:rPr b="0">
                <a:latin typeface="宋体"/>
                <a:ea typeface="宋体"/>
                <a:cs typeface="宋体"/>
                <a:sym typeface="宋体"/>
              </a:rPr>
              <a:t>营销活动投入</a:t>
            </a:r>
          </a:p>
        </p:txBody>
      </p:sp>
      <p:sp>
        <p:nvSpPr>
          <p:cNvPr id="1049177" name="Text Box 4"/>
          <p:cNvSpPr/>
          <p:nvPr/>
        </p:nvSpPr>
        <p:spPr>
          <a:xfrm>
            <a:off x="2627313" y="2205038"/>
            <a:ext cx="1657351" cy="789941"/>
          </a:xfrm>
          <a:prstGeom prst="rect"/>
          <a:gradFill>
            <a:gsLst>
              <a:gs pos="0">
                <a:srgbClr val="253C57"/>
              </a:gs>
              <a:gs pos="100000">
                <a:schemeClr val="accent1"/>
              </a:gs>
            </a:gsLst>
            <a:lin ang="5400000"/>
          </a:gradFill>
          <a:ln w="12700">
            <a:miter lim="400000"/>
          </a:ln>
        </p:spPr>
        <p:txBody>
          <a:bodyPr lIns="45719" rIns="45719">
            <a:spAutoFit/>
          </a:bodyPr>
          <a:p>
            <a:pPr algn="ctr">
              <a:spcBef>
                <a:spcPts val="1900"/>
              </a:spcBef>
              <a:defRPr b="1" sz="2000">
                <a:latin typeface="Arial"/>
                <a:ea typeface="Arial"/>
                <a:cs typeface="Arial"/>
                <a:sym typeface="Arial"/>
              </a:defRPr>
            </a:pPr>
          </a:p>
          <a:p>
            <a:pPr algn="ctr">
              <a:spcBef>
                <a:spcPts val="1000"/>
              </a:spcBef>
              <a:defRPr b="1">
                <a:latin typeface="Arial"/>
                <a:ea typeface="Arial"/>
                <a:cs typeface="Arial"/>
                <a:sym typeface="Arial"/>
              </a:defRPr>
            </a:pPr>
            <a:r>
              <a:rPr b="0">
                <a:latin typeface="宋体"/>
                <a:ea typeface="宋体"/>
                <a:cs typeface="宋体"/>
                <a:sym typeface="宋体"/>
              </a:rPr>
              <a:t>顾客心智</a:t>
            </a:r>
          </a:p>
        </p:txBody>
      </p:sp>
      <p:sp>
        <p:nvSpPr>
          <p:cNvPr id="1049178" name="Text Box 5"/>
          <p:cNvSpPr/>
          <p:nvPr/>
        </p:nvSpPr>
        <p:spPr>
          <a:xfrm>
            <a:off x="4787900" y="2205038"/>
            <a:ext cx="1657350" cy="853440"/>
          </a:xfrm>
          <a:prstGeom prst="rect"/>
          <a:gradFill>
            <a:gsLst>
              <a:gs pos="0">
                <a:srgbClr val="765E76"/>
              </a:gs>
              <a:gs pos="100000">
                <a:srgbClr val="FFCCFF"/>
              </a:gs>
            </a:gsLst>
            <a:lin ang="5400000"/>
          </a:gradFill>
          <a:ln w="12700">
            <a:miter lim="400000"/>
          </a:ln>
        </p:spPr>
        <p:txBody>
          <a:bodyPr lIns="45719" rIns="45719">
            <a:spAutoFit/>
          </a:bodyPr>
          <a:p>
            <a:pPr algn="ctr">
              <a:spcBef>
                <a:spcPts val="1900"/>
              </a:spcBef>
              <a:defRPr b="1" sz="2000">
                <a:latin typeface="Arial"/>
                <a:ea typeface="Arial"/>
                <a:cs typeface="Arial"/>
                <a:sym typeface="Arial"/>
              </a:defRPr>
            </a:pPr>
          </a:p>
          <a:p>
            <a:pPr algn="ctr">
              <a:spcBef>
                <a:spcPts val="1200"/>
              </a:spcBef>
              <a:defRPr b="1" sz="2000">
                <a:latin typeface="Arial"/>
                <a:ea typeface="Arial"/>
                <a:cs typeface="Arial"/>
                <a:sym typeface="Arial"/>
              </a:defRPr>
            </a:pPr>
            <a:r>
              <a:rPr b="0">
                <a:latin typeface="宋体"/>
                <a:ea typeface="宋体"/>
                <a:cs typeface="宋体"/>
                <a:sym typeface="宋体"/>
              </a:rPr>
              <a:t>市场业绩</a:t>
            </a:r>
          </a:p>
        </p:txBody>
      </p:sp>
      <p:sp>
        <p:nvSpPr>
          <p:cNvPr id="1049179" name="Text Box 6"/>
          <p:cNvSpPr/>
          <p:nvPr/>
        </p:nvSpPr>
        <p:spPr>
          <a:xfrm>
            <a:off x="6946900" y="2205038"/>
            <a:ext cx="1657350" cy="853440"/>
          </a:xfrm>
          <a:prstGeom prst="rect"/>
          <a:gradFill>
            <a:gsLst>
              <a:gs pos="0">
                <a:srgbClr val="5E6D76"/>
              </a:gs>
              <a:gs pos="100000">
                <a:srgbClr val="CCECFF"/>
              </a:gs>
            </a:gsLst>
            <a:lin ang="5400000"/>
          </a:gradFill>
          <a:ln w="12700">
            <a:miter lim="400000"/>
          </a:ln>
        </p:spPr>
        <p:txBody>
          <a:bodyPr lIns="45719" rIns="45719">
            <a:spAutoFit/>
          </a:bodyPr>
          <a:p>
            <a:pPr algn="ctr">
              <a:spcBef>
                <a:spcPts val="1900"/>
              </a:spcBef>
              <a:defRPr b="1" sz="2000">
                <a:latin typeface="Arial"/>
                <a:ea typeface="Arial"/>
                <a:cs typeface="Arial"/>
                <a:sym typeface="Arial"/>
              </a:defRPr>
            </a:pPr>
          </a:p>
          <a:p>
            <a:pPr algn="ctr">
              <a:spcBef>
                <a:spcPts val="1200"/>
              </a:spcBef>
              <a:defRPr b="1" sz="2000">
                <a:latin typeface="Arial"/>
                <a:ea typeface="Arial"/>
                <a:cs typeface="Arial"/>
                <a:sym typeface="Arial"/>
              </a:defRPr>
            </a:pPr>
            <a:r>
              <a:rPr b="0">
                <a:latin typeface="宋体"/>
                <a:ea typeface="宋体"/>
                <a:cs typeface="宋体"/>
                <a:sym typeface="宋体"/>
              </a:rPr>
              <a:t>股东价值</a:t>
            </a:r>
          </a:p>
        </p:txBody>
      </p:sp>
      <p:grpSp>
        <p:nvGrpSpPr>
          <p:cNvPr id="404" name="Oval 7"/>
          <p:cNvGrpSpPr/>
          <p:nvPr/>
        </p:nvGrpSpPr>
        <p:grpSpPr>
          <a:xfrm>
            <a:off x="1619248" y="4510086"/>
            <a:ext cx="1439868" cy="1439865"/>
            <a:chOff x="-1" y="-1"/>
            <a:chExt cx="1439866" cy="1439864"/>
          </a:xfrm>
        </p:grpSpPr>
        <p:sp>
          <p:nvSpPr>
            <p:cNvPr id="1049180" name="圆形"/>
            <p:cNvSpPr/>
            <p:nvPr/>
          </p:nvSpPr>
          <p:spPr>
            <a:xfrm>
              <a:off x="-1" y="-1"/>
              <a:ext cx="1439866" cy="1439864"/>
            </a:xfrm>
            <a:prstGeom prst="ellipse"/>
            <a:gradFill flip="none" rotWithShape="1">
              <a:gsLst>
                <a:gs pos="0">
                  <a:srgbClr val="6C6C6C"/>
                </a:gs>
                <a:gs pos="50000">
                  <a:srgbClr val="EAEAEA"/>
                </a:gs>
                <a:gs pos="100000">
                  <a:srgbClr val="6C6C6C"/>
                </a:gs>
              </a:gsLst>
              <a:lin ang="18900000" scaled="0"/>
            </a:gradFill>
            <a:ln w="12700" cap="flat">
              <a:noFill/>
              <a:miter lim="400000"/>
            </a:ln>
            <a:effectLst/>
          </p:spPr>
          <p:txBody>
            <a:bodyPr anchor="ctr" bIns="45719" lIns="45719" numCol="1" rIns="45719" tIns="45719" wrap="square">
              <a:noAutofit/>
            </a:bodyPr>
            <a:p>
              <a:pPr algn="ctr">
                <a:defRPr b="1">
                  <a:latin typeface="Arial"/>
                  <a:ea typeface="Arial"/>
                  <a:cs typeface="Arial"/>
                  <a:sym typeface="Arial"/>
                </a:defRPr>
              </a:pPr>
            </a:p>
          </p:txBody>
        </p:sp>
        <p:sp>
          <p:nvSpPr>
            <p:cNvPr id="1049181" name="营销质量"/>
            <p:cNvSpPr/>
            <p:nvPr/>
          </p:nvSpPr>
          <p:spPr>
            <a:xfrm>
              <a:off x="210661" y="540862"/>
              <a:ext cx="1005838" cy="358140"/>
            </a:xfrm>
            <a:prstGeom prst="rect"/>
            <a:noFill/>
            <a:ln w="12700" cap="flat">
              <a:noFill/>
              <a:miter lim="400000"/>
            </a:ln>
            <a:effectLst/>
          </p:spPr>
          <p:txBody>
            <a:bodyPr anchor="ctr" bIns="45719" lIns="45719" numCol="1" rIns="45719" tIns="45719" wrap="none">
              <a:spAutoFit/>
            </a:bodyPr>
            <a:lstStyle>
              <a:lvl1pPr algn="ctr">
                <a:defRPr>
                  <a:latin typeface="宋体"/>
                  <a:ea typeface="宋体"/>
                  <a:cs typeface="宋体"/>
                  <a:sym typeface="宋体"/>
                </a:defRPr>
              </a:lvl1pPr>
            </a:lstStyle>
            <a:p>
              <a:pPr>
                <a:defRPr b="1">
                  <a:latin typeface="Arial"/>
                  <a:ea typeface="Arial"/>
                  <a:cs typeface="Arial"/>
                  <a:sym typeface="Arial"/>
                </a:defRPr>
              </a:pPr>
              <a:r>
                <a:rPr b="0">
                  <a:latin typeface="宋体"/>
                  <a:ea typeface="宋体"/>
                  <a:cs typeface="宋体"/>
                  <a:sym typeface="宋体"/>
                </a:rPr>
                <a:t>营销质量</a:t>
              </a:r>
            </a:p>
          </p:txBody>
        </p:sp>
      </p:grpSp>
      <p:grpSp>
        <p:nvGrpSpPr>
          <p:cNvPr id="405" name="Oval 8"/>
          <p:cNvGrpSpPr/>
          <p:nvPr/>
        </p:nvGrpSpPr>
        <p:grpSpPr>
          <a:xfrm>
            <a:off x="3851273" y="4510086"/>
            <a:ext cx="1439868" cy="1439865"/>
            <a:chOff x="-1" y="-1"/>
            <a:chExt cx="1439866" cy="1439864"/>
          </a:xfrm>
        </p:grpSpPr>
        <p:sp>
          <p:nvSpPr>
            <p:cNvPr id="1049182" name="圆形"/>
            <p:cNvSpPr/>
            <p:nvPr/>
          </p:nvSpPr>
          <p:spPr>
            <a:xfrm>
              <a:off x="-1" y="-1"/>
              <a:ext cx="1439866" cy="1439864"/>
            </a:xfrm>
            <a:prstGeom prst="ellipse"/>
            <a:gradFill flip="none" rotWithShape="1">
              <a:gsLst>
                <a:gs pos="0">
                  <a:srgbClr val="6C6C6C"/>
                </a:gs>
                <a:gs pos="50000">
                  <a:srgbClr val="EAEAEA"/>
                </a:gs>
                <a:gs pos="100000">
                  <a:srgbClr val="6C6C6C"/>
                </a:gs>
              </a:gsLst>
              <a:lin ang="18900000" scaled="0"/>
            </a:gradFill>
            <a:ln w="12700" cap="flat">
              <a:noFill/>
              <a:miter lim="400000"/>
            </a:ln>
            <a:effectLst/>
          </p:spPr>
          <p:txBody>
            <a:bodyPr anchor="ctr" bIns="45719" lIns="45719" numCol="1" rIns="45719" tIns="45719" wrap="square">
              <a:noAutofit/>
            </a:bodyPr>
            <a:p>
              <a:pPr algn="ctr">
                <a:defRPr b="1">
                  <a:latin typeface="Arial"/>
                  <a:ea typeface="Arial"/>
                  <a:cs typeface="Arial"/>
                  <a:sym typeface="Arial"/>
                </a:defRPr>
              </a:pPr>
            </a:p>
          </p:txBody>
        </p:sp>
        <p:sp>
          <p:nvSpPr>
            <p:cNvPr id="1049183" name="市场条件"/>
            <p:cNvSpPr/>
            <p:nvPr/>
          </p:nvSpPr>
          <p:spPr>
            <a:xfrm>
              <a:off x="210661" y="540862"/>
              <a:ext cx="1005838" cy="358140"/>
            </a:xfrm>
            <a:prstGeom prst="rect"/>
            <a:noFill/>
            <a:ln w="12700" cap="flat">
              <a:noFill/>
              <a:miter lim="400000"/>
            </a:ln>
            <a:effectLst/>
          </p:spPr>
          <p:txBody>
            <a:bodyPr anchor="ctr" bIns="45719" lIns="45719" numCol="1" rIns="45719" tIns="45719" wrap="none">
              <a:spAutoFit/>
            </a:bodyPr>
            <a:lstStyle>
              <a:lvl1pPr algn="ctr">
                <a:defRPr>
                  <a:latin typeface="宋体"/>
                  <a:ea typeface="宋体"/>
                  <a:cs typeface="宋体"/>
                  <a:sym typeface="宋体"/>
                </a:defRPr>
              </a:lvl1pPr>
            </a:lstStyle>
            <a:p>
              <a:pPr>
                <a:defRPr b="1">
                  <a:latin typeface="Arial"/>
                  <a:ea typeface="Arial"/>
                  <a:cs typeface="Arial"/>
                  <a:sym typeface="Arial"/>
                </a:defRPr>
              </a:pPr>
              <a:r>
                <a:rPr b="0">
                  <a:latin typeface="宋体"/>
                  <a:ea typeface="宋体"/>
                  <a:cs typeface="宋体"/>
                  <a:sym typeface="宋体"/>
                </a:rPr>
                <a:t>市场条件</a:t>
              </a:r>
            </a:p>
          </p:txBody>
        </p:sp>
      </p:grpSp>
      <p:grpSp>
        <p:nvGrpSpPr>
          <p:cNvPr id="406" name="Oval 9"/>
          <p:cNvGrpSpPr/>
          <p:nvPr/>
        </p:nvGrpSpPr>
        <p:grpSpPr>
          <a:xfrm>
            <a:off x="6011861" y="4510086"/>
            <a:ext cx="1439865" cy="1439865"/>
            <a:chOff x="-1" y="-1"/>
            <a:chExt cx="1439864" cy="1439864"/>
          </a:xfrm>
        </p:grpSpPr>
        <p:sp>
          <p:nvSpPr>
            <p:cNvPr id="1049184" name="圆形"/>
            <p:cNvSpPr/>
            <p:nvPr/>
          </p:nvSpPr>
          <p:spPr>
            <a:xfrm>
              <a:off x="-1" y="-1"/>
              <a:ext cx="1439864" cy="1439864"/>
            </a:xfrm>
            <a:prstGeom prst="ellipse"/>
            <a:gradFill flip="none" rotWithShape="1">
              <a:gsLst>
                <a:gs pos="0">
                  <a:srgbClr val="6C6C6C"/>
                </a:gs>
                <a:gs pos="50000">
                  <a:srgbClr val="EAEAEA"/>
                </a:gs>
                <a:gs pos="100000">
                  <a:srgbClr val="6C6C6C"/>
                </a:gs>
              </a:gsLst>
              <a:lin ang="18900000" scaled="0"/>
            </a:gradFill>
            <a:ln w="12700" cap="flat">
              <a:noFill/>
              <a:miter lim="400000"/>
            </a:ln>
            <a:effectLst/>
          </p:spPr>
          <p:txBody>
            <a:bodyPr anchor="ctr" bIns="45719" lIns="45719" numCol="1" rIns="45719" tIns="45719" wrap="square">
              <a:noAutofit/>
            </a:bodyPr>
            <a:p>
              <a:pPr algn="ctr">
                <a:defRPr b="1">
                  <a:latin typeface="Arial"/>
                  <a:ea typeface="Arial"/>
                  <a:cs typeface="Arial"/>
                  <a:sym typeface="Arial"/>
                </a:defRPr>
              </a:pPr>
            </a:p>
          </p:txBody>
        </p:sp>
        <p:sp>
          <p:nvSpPr>
            <p:cNvPr id="1049185" name="投资效益"/>
            <p:cNvSpPr/>
            <p:nvPr/>
          </p:nvSpPr>
          <p:spPr>
            <a:xfrm>
              <a:off x="210660" y="540862"/>
              <a:ext cx="1005839" cy="358140"/>
            </a:xfrm>
            <a:prstGeom prst="rect"/>
            <a:noFill/>
            <a:ln w="12700" cap="flat">
              <a:noFill/>
              <a:miter lim="400000"/>
            </a:ln>
            <a:effectLst/>
          </p:spPr>
          <p:txBody>
            <a:bodyPr anchor="ctr" bIns="45719" lIns="45719" numCol="1" rIns="45719" tIns="45719" wrap="none">
              <a:spAutoFit/>
            </a:bodyPr>
            <a:lstStyle>
              <a:lvl1pPr algn="ctr">
                <a:defRPr>
                  <a:latin typeface="宋体"/>
                  <a:ea typeface="宋体"/>
                  <a:cs typeface="宋体"/>
                  <a:sym typeface="宋体"/>
                </a:defRPr>
              </a:lvl1pPr>
            </a:lstStyle>
            <a:p>
              <a:pPr>
                <a:defRPr b="1">
                  <a:latin typeface="Arial"/>
                  <a:ea typeface="Arial"/>
                  <a:cs typeface="Arial"/>
                  <a:sym typeface="Arial"/>
                </a:defRPr>
              </a:pPr>
              <a:r>
                <a:rPr b="0">
                  <a:latin typeface="宋体"/>
                  <a:ea typeface="宋体"/>
                  <a:cs typeface="宋体"/>
                  <a:sym typeface="宋体"/>
                </a:rPr>
                <a:t>投资效益</a:t>
              </a:r>
            </a:p>
          </p:txBody>
        </p:sp>
      </p:grpSp>
      <p:sp>
        <p:nvSpPr>
          <p:cNvPr id="1049186" name="AutoShape 10"/>
          <p:cNvSpPr/>
          <p:nvPr/>
        </p:nvSpPr>
        <p:spPr>
          <a:xfrm>
            <a:off x="2122488" y="2636838"/>
            <a:ext cx="504826" cy="288926"/>
          </a:xfrm>
          <a:prstGeom prst="rightArrow">
            <a:avLst>
              <a:gd name="adj1" fmla="val 50000"/>
              <a:gd name="adj2" fmla="val 43681"/>
            </a:avLst>
          </a:prstGeom>
          <a:solidFill>
            <a:srgbClr val="FF0000"/>
          </a:solidFill>
          <a:ln w="19050">
            <a:solidFill>
              <a:srgbClr val="000000"/>
            </a:solidFill>
            <a:miter/>
          </a:ln>
          <a:effectLst>
            <a:outerShdw algn="b" blurRad="0" dir="18900000" dist="107762" kx="0" ky="0" rotWithShape="0" sx="100000" sy="100000">
              <a:srgbClr val="808080">
                <a:alpha val="50000"/>
              </a:srgbClr>
            </a:outerShdw>
          </a:effectLst>
        </p:spPr>
        <p:txBody>
          <a:bodyPr anchor="ctr" lIns="45719" rIns="45719"/>
          <a:p>
            <a:pPr>
              <a:defRPr>
                <a:latin typeface="Arial"/>
                <a:ea typeface="Arial"/>
                <a:cs typeface="Arial"/>
                <a:sym typeface="Arial"/>
              </a:defRPr>
            </a:pPr>
          </a:p>
        </p:txBody>
      </p:sp>
      <p:sp>
        <p:nvSpPr>
          <p:cNvPr id="1049187" name="AutoShape 11"/>
          <p:cNvSpPr/>
          <p:nvPr/>
        </p:nvSpPr>
        <p:spPr>
          <a:xfrm>
            <a:off x="6443662" y="2636838"/>
            <a:ext cx="504826" cy="288926"/>
          </a:xfrm>
          <a:prstGeom prst="rightArrow">
            <a:avLst>
              <a:gd name="adj1" fmla="val 50000"/>
              <a:gd name="adj2" fmla="val 43681"/>
            </a:avLst>
          </a:prstGeom>
          <a:solidFill>
            <a:srgbClr val="FF0000"/>
          </a:solidFill>
          <a:ln w="19050">
            <a:solidFill>
              <a:srgbClr val="000000"/>
            </a:solidFill>
            <a:miter/>
          </a:ln>
          <a:effectLst>
            <a:outerShdw algn="b" blurRad="0" dir="18900000" dist="107762" kx="0" ky="0" rotWithShape="0" sx="100000" sy="100000">
              <a:srgbClr val="808080">
                <a:alpha val="50000"/>
              </a:srgbClr>
            </a:outerShdw>
          </a:effectLst>
        </p:spPr>
        <p:txBody>
          <a:bodyPr anchor="ctr" lIns="45719" rIns="45719"/>
          <a:p>
            <a:pPr>
              <a:defRPr>
                <a:latin typeface="Arial"/>
                <a:ea typeface="Arial"/>
                <a:cs typeface="Arial"/>
                <a:sym typeface="Arial"/>
              </a:defRPr>
            </a:pPr>
          </a:p>
        </p:txBody>
      </p:sp>
      <p:sp>
        <p:nvSpPr>
          <p:cNvPr id="1049188" name="AutoShape 12"/>
          <p:cNvSpPr/>
          <p:nvPr/>
        </p:nvSpPr>
        <p:spPr>
          <a:xfrm>
            <a:off x="4283075" y="2636838"/>
            <a:ext cx="504825" cy="288926"/>
          </a:xfrm>
          <a:prstGeom prst="rightArrow">
            <a:avLst>
              <a:gd name="adj1" fmla="val 50000"/>
              <a:gd name="adj2" fmla="val 43681"/>
            </a:avLst>
          </a:prstGeom>
          <a:solidFill>
            <a:srgbClr val="FF0000"/>
          </a:solidFill>
          <a:ln w="19050">
            <a:solidFill>
              <a:srgbClr val="000000"/>
            </a:solidFill>
            <a:miter/>
          </a:ln>
          <a:effectLst>
            <a:outerShdw algn="b" blurRad="0" dir="18900000" dist="107762" kx="0" ky="0" rotWithShape="0" sx="100000" sy="100000">
              <a:srgbClr val="808080">
                <a:alpha val="50000"/>
              </a:srgbClr>
            </a:outerShdw>
          </a:effectLst>
        </p:spPr>
        <p:txBody>
          <a:bodyPr anchor="ctr" lIns="45719" rIns="45719"/>
          <a:p>
            <a:pPr>
              <a:defRPr>
                <a:latin typeface="Arial"/>
                <a:ea typeface="Arial"/>
                <a:cs typeface="Arial"/>
                <a:sym typeface="Arial"/>
              </a:defRPr>
            </a:pPr>
          </a:p>
        </p:txBody>
      </p:sp>
      <p:sp>
        <p:nvSpPr>
          <p:cNvPr id="1049189" name="Line 13"/>
          <p:cNvSpPr/>
          <p:nvPr/>
        </p:nvSpPr>
        <p:spPr>
          <a:xfrm flipV="1">
            <a:off x="2339658" y="2852738"/>
            <a:ext cx="1" cy="1657351"/>
          </a:xfrm>
          <a:prstGeom prst="line"/>
          <a:ln w="38100">
            <a:solidFill>
              <a:srgbClr val="000000"/>
            </a:solidFill>
            <a:miter/>
            <a:tailEnd type="triangle"/>
          </a:ln>
          <a:effectLst>
            <a:outerShdw algn="b" blurRad="0" dir="18900000" dist="107762" kx="0" ky="0" rotWithShape="0" sx="100000" sy="100000">
              <a:srgbClr val="808080">
                <a:alpha val="50000"/>
              </a:srgbClr>
            </a:outerShdw>
          </a:effectLst>
        </p:spPr>
        <p:txBody>
          <a:bodyPr lIns="45719" rIns="45719"/>
          <a:p/>
        </p:txBody>
      </p:sp>
      <p:sp>
        <p:nvSpPr>
          <p:cNvPr id="1049190" name="Line 14"/>
          <p:cNvSpPr/>
          <p:nvPr/>
        </p:nvSpPr>
        <p:spPr>
          <a:xfrm flipV="1">
            <a:off x="6732269" y="2852738"/>
            <a:ext cx="1" cy="1657351"/>
          </a:xfrm>
          <a:prstGeom prst="line"/>
          <a:ln w="38100">
            <a:solidFill>
              <a:srgbClr val="000000"/>
            </a:solidFill>
            <a:miter/>
            <a:tailEnd type="triangle"/>
          </a:ln>
          <a:effectLst>
            <a:outerShdw algn="b" blurRad="0" dir="18900000" dist="107762" kx="0" ky="0" rotWithShape="0" sx="100000" sy="100000">
              <a:srgbClr val="808080">
                <a:alpha val="50000"/>
              </a:srgbClr>
            </a:outerShdw>
          </a:effectLst>
        </p:spPr>
        <p:txBody>
          <a:bodyPr lIns="45719" rIns="45719"/>
          <a:p/>
        </p:txBody>
      </p:sp>
      <p:sp>
        <p:nvSpPr>
          <p:cNvPr id="1049191" name="Line 15"/>
          <p:cNvSpPr/>
          <p:nvPr/>
        </p:nvSpPr>
        <p:spPr>
          <a:xfrm flipV="1">
            <a:off x="4571682" y="2852738"/>
            <a:ext cx="1" cy="1657351"/>
          </a:xfrm>
          <a:prstGeom prst="line"/>
          <a:ln w="38100">
            <a:solidFill>
              <a:srgbClr val="000000"/>
            </a:solidFill>
            <a:miter/>
            <a:tailEnd type="triangle"/>
          </a:ln>
          <a:effectLst>
            <a:outerShdw algn="b" blurRad="0" dir="18900000" dist="107762" kx="0" ky="0" rotWithShape="0" sx="100000" sy="100000">
              <a:srgbClr val="808080">
                <a:alpha val="50000"/>
              </a:srgbClr>
            </a:outerShdw>
          </a:effectLst>
        </p:spPr>
        <p:txBody>
          <a:bodyPr lIns="45719" rIns="45719"/>
          <a:p/>
        </p:txBody>
      </p:sp>
      <p:sp>
        <p:nvSpPr>
          <p:cNvPr id="1049192" name="Text Box 16"/>
          <p:cNvSpPr/>
          <p:nvPr/>
        </p:nvSpPr>
        <p:spPr>
          <a:xfrm>
            <a:off x="-1" y="1557337"/>
            <a:ext cx="2087565" cy="396240"/>
          </a:xfrm>
          <a:prstGeom prst="rect"/>
          <a:ln w="12700">
            <a:miter lim="400000"/>
          </a:ln>
        </p:spPr>
        <p:txBody>
          <a:bodyPr lIns="45719" rIns="45719">
            <a:spAutoFit/>
          </a:bodyPr>
          <a:lstStyle>
            <a:lvl1pPr algn="ctr">
              <a:spcBef>
                <a:spcPts val="1200"/>
              </a:spcBef>
              <a:defRPr sz="2000">
                <a:solidFill>
                  <a:srgbClr val="FF0000"/>
                </a:solidFill>
                <a:latin typeface="宋体"/>
                <a:ea typeface="宋体"/>
                <a:cs typeface="宋体"/>
                <a:sym typeface="宋体"/>
              </a:defRPr>
            </a:lvl1pPr>
          </a:lstStyle>
          <a:p>
            <a:pPr>
              <a:defRPr b="1">
                <a:latin typeface="Arial"/>
                <a:ea typeface="Arial"/>
                <a:cs typeface="Arial"/>
                <a:sym typeface="Arial"/>
              </a:defRPr>
            </a:pPr>
            <a:r>
              <a:rPr b="0">
                <a:latin typeface="宋体"/>
                <a:ea typeface="宋体"/>
                <a:cs typeface="宋体"/>
                <a:sym typeface="宋体"/>
              </a:rPr>
              <a:t>价值阶段</a:t>
            </a:r>
          </a:p>
        </p:txBody>
      </p:sp>
    </p:spTree>
  </p:cSld>
  <p:clrMapOvr>
    <a:masterClrMapping/>
  </p:clrMapOvr>
  <p:transition spd="med" advClick="1"/>
  <p:timing>
    <p:tnLst>
      <p:par>
        <p:cTn dur="indefinite" fill="hold" id="1" nodeType="tmRoot" restart="never">
          <p:childTnLst>
            <p:seq concurrent="1" prevAc="none" nextAc="seek">
              <p:cTn dur="indefinite" fill="hold" id="2" nodeType="mainSeq">
                <p:childTnLst>
                  <p:par>
                    <p:cTn fill="hold" id="3">
                      <p:stCondLst>
                        <p:cond delay="indefinite"/>
                      </p:stCondLst>
                      <p:childTnLst>
                        <p:par>
                          <p:cTn fill="hold" id="4">
                            <p:stCondLst>
                              <p:cond delay="0"/>
                            </p:stCondLst>
                            <p:childTnLst>
                              <p:par>
                                <p:cTn fill="hold" grpId="1" id="5" nodeType="clickEffect" presetClass="entr" presetID="2" presetSubtype="4">
                                  <p:stCondLst>
                                    <p:cond delay="0"/>
                                  </p:stCondLst>
                                  <p:iterate backwards="0" type="el">
                                    <p:tmAbs val="0"/>
                                  </p:iterate>
                                  <p:childTnLst>
                                    <p:set>
                                      <p:cBhvr>
                                        <p:cTn fill="hold" id="6"/>
                                        <p:tgtEl>
                                          <p:spTgt spid="1049179"/>
                                        </p:tgtEl>
                                        <p:attrNameLst>
                                          <p:attrName>style.visibility</p:attrName>
                                        </p:attrNameLst>
                                      </p:cBhvr>
                                      <p:to>
                                        <p:strVal val="visible"/>
                                      </p:to>
                                    </p:set>
                                    <p:anim calcmode="lin" valueType="num">
                                      <p:cBhvr>
                                        <p:cTn dur="500" fill="hold" id="7"/>
                                        <p:tgtEl>
                                          <p:spTgt spid="1049179"/>
                                        </p:tgtEl>
                                        <p:attrNameLst>
                                          <p:attrName>ppt_x</p:attrName>
                                        </p:attrNameLst>
                                      </p:cBhvr>
                                      <p:tavLst>
                                        <p:tav tm="0">
                                          <p:val>
                                            <p:strVal val="#ppt_x"/>
                                          </p:val>
                                        </p:tav>
                                        <p:tav tm="100000">
                                          <p:val>
                                            <p:strVal val="#ppt_x"/>
                                          </p:val>
                                        </p:tav>
                                      </p:tavLst>
                                    </p:anim>
                                    <p:anim calcmode="lin" valueType="num">
                                      <p:cBhvr>
                                        <p:cTn dur="500" fill="hold" id="8"/>
                                        <p:tgtEl>
                                          <p:spTgt spid="1049179"/>
                                        </p:tgtEl>
                                        <p:attrNameLst>
                                          <p:attrName>ppt_y</p:attrName>
                                        </p:attrNameLst>
                                      </p:cBhvr>
                                      <p:tavLst>
                                        <p:tav tm="0">
                                          <p:val>
                                            <p:strVal val="1+#ppt_h/2"/>
                                          </p:val>
                                        </p:tav>
                                        <p:tav tm="100000">
                                          <p:val>
                                            <p:strVal val="#ppt_y"/>
                                          </p:val>
                                        </p:tav>
                                      </p:tavLst>
                                    </p:anim>
                                  </p:childTnLst>
                                </p:cTn>
                              </p:par>
                            </p:childTnLst>
                          </p:cTn>
                        </p:par>
                      </p:childTnLst>
                    </p:cTn>
                  </p:par>
                  <p:par>
                    <p:cTn fill="hold" id="9">
                      <p:stCondLst>
                        <p:cond delay="indefinite"/>
                      </p:stCondLst>
                      <p:childTnLst>
                        <p:par>
                          <p:cTn fill="hold" id="10">
                            <p:stCondLst>
                              <p:cond delay="0"/>
                            </p:stCondLst>
                            <p:childTnLst>
                              <p:par>
                                <p:cTn fill="hold" grpId="2" id="11" nodeType="clickEffect" presetClass="entr" presetID="2" presetSubtype="8">
                                  <p:stCondLst>
                                    <p:cond delay="0"/>
                                  </p:stCondLst>
                                  <p:iterate backwards="0" type="el">
                                    <p:tmAbs val="0"/>
                                  </p:iterate>
                                  <p:childTnLst>
                                    <p:set>
                                      <p:cBhvr>
                                        <p:cTn fill="hold" id="12"/>
                                        <p:tgtEl>
                                          <p:spTgt spid="1049178"/>
                                        </p:tgtEl>
                                        <p:attrNameLst>
                                          <p:attrName>style.visibility</p:attrName>
                                        </p:attrNameLst>
                                      </p:cBhvr>
                                      <p:to>
                                        <p:strVal val="visible"/>
                                      </p:to>
                                    </p:set>
                                    <p:anim calcmode="lin" valueType="num">
                                      <p:cBhvr>
                                        <p:cTn dur="500" fill="hold" id="13"/>
                                        <p:tgtEl>
                                          <p:spTgt spid="1049178"/>
                                        </p:tgtEl>
                                        <p:attrNameLst>
                                          <p:attrName>ppt_x</p:attrName>
                                        </p:attrNameLst>
                                      </p:cBhvr>
                                      <p:tavLst>
                                        <p:tav tm="0">
                                          <p:val>
                                            <p:strVal val="0-#ppt_w/2"/>
                                          </p:val>
                                        </p:tav>
                                        <p:tav tm="100000">
                                          <p:val>
                                            <p:strVal val="#ppt_x"/>
                                          </p:val>
                                        </p:tav>
                                      </p:tavLst>
                                    </p:anim>
                                    <p:anim calcmode="lin" valueType="num">
                                      <p:cBhvr>
                                        <p:cTn dur="500" fill="hold" id="14"/>
                                        <p:tgtEl>
                                          <p:spTgt spid="1049178"/>
                                        </p:tgtEl>
                                        <p:attrNameLst>
                                          <p:attrName>ppt_y</p:attrName>
                                        </p:attrNameLst>
                                      </p:cBhvr>
                                      <p:tavLst>
                                        <p:tav tm="0">
                                          <p:val>
                                            <p:strVal val="#ppt_y"/>
                                          </p:val>
                                        </p:tav>
                                        <p:tav tm="100000">
                                          <p:val>
                                            <p:strVal val="#ppt_y"/>
                                          </p:val>
                                        </p:tav>
                                      </p:tavLst>
                                    </p:anim>
                                  </p:childTnLst>
                                </p:cTn>
                              </p:par>
                            </p:childTnLst>
                          </p:cTn>
                        </p:par>
                        <p:par>
                          <p:cTn fill="hold" id="15">
                            <p:stCondLst>
                              <p:cond delay="500"/>
                            </p:stCondLst>
                            <p:childTnLst>
                              <p:par>
                                <p:cTn fill="hold" grpId="3" id="16" nodeType="afterEffect" presetClass="entr" presetID="2" presetSubtype="8">
                                  <p:stCondLst>
                                    <p:cond delay="0"/>
                                  </p:stCondLst>
                                  <p:iterate backwards="0" type="el">
                                    <p:tmAbs val="0"/>
                                  </p:iterate>
                                  <p:childTnLst>
                                    <p:set>
                                      <p:cBhvr>
                                        <p:cTn fill="hold" id="17"/>
                                        <p:tgtEl>
                                          <p:spTgt spid="1049187"/>
                                        </p:tgtEl>
                                        <p:attrNameLst>
                                          <p:attrName>style.visibility</p:attrName>
                                        </p:attrNameLst>
                                      </p:cBhvr>
                                      <p:to>
                                        <p:strVal val="visible"/>
                                      </p:to>
                                    </p:set>
                                    <p:anim calcmode="lin" valueType="num">
                                      <p:cBhvr>
                                        <p:cTn dur="500" fill="hold" id="18"/>
                                        <p:tgtEl>
                                          <p:spTgt spid="1049187"/>
                                        </p:tgtEl>
                                        <p:attrNameLst>
                                          <p:attrName>ppt_x</p:attrName>
                                        </p:attrNameLst>
                                      </p:cBhvr>
                                      <p:tavLst>
                                        <p:tav tm="0">
                                          <p:val>
                                            <p:strVal val="0-#ppt_w/2"/>
                                          </p:val>
                                        </p:tav>
                                        <p:tav tm="100000">
                                          <p:val>
                                            <p:strVal val="#ppt_x"/>
                                          </p:val>
                                        </p:tav>
                                      </p:tavLst>
                                    </p:anim>
                                    <p:anim calcmode="lin" valueType="num">
                                      <p:cBhvr>
                                        <p:cTn dur="500" fill="hold" id="19"/>
                                        <p:tgtEl>
                                          <p:spTgt spid="1049187"/>
                                        </p:tgtEl>
                                        <p:attrNameLst>
                                          <p:attrName>ppt_y</p:attrName>
                                        </p:attrNameLst>
                                      </p:cBhvr>
                                      <p:tavLst>
                                        <p:tav tm="0">
                                          <p:val>
                                            <p:strVal val="#ppt_y"/>
                                          </p:val>
                                        </p:tav>
                                        <p:tav tm="100000">
                                          <p:val>
                                            <p:strVal val="#ppt_y"/>
                                          </p:val>
                                        </p:tav>
                                      </p:tavLst>
                                    </p:anim>
                                  </p:childTnLst>
                                </p:cTn>
                              </p:par>
                            </p:childTnLst>
                          </p:cTn>
                        </p:par>
                      </p:childTnLst>
                    </p:cTn>
                  </p:par>
                  <p:par>
                    <p:cTn fill="hold" id="20">
                      <p:stCondLst>
                        <p:cond delay="indefinite"/>
                      </p:stCondLst>
                      <p:childTnLst>
                        <p:par>
                          <p:cTn fill="hold" id="21">
                            <p:stCondLst>
                              <p:cond delay="0"/>
                            </p:stCondLst>
                            <p:childTnLst>
                              <p:par>
                                <p:cTn fill="hold" grpId="4" id="22" nodeType="clickEffect" presetClass="entr" presetID="2" presetSubtype="4">
                                  <p:stCondLst>
                                    <p:cond delay="0"/>
                                  </p:stCondLst>
                                  <p:iterate backwards="0" type="el">
                                    <p:tmAbs val="0"/>
                                  </p:iterate>
                                  <p:childTnLst>
                                    <p:set>
                                      <p:cBhvr>
                                        <p:cTn fill="hold" id="23"/>
                                        <p:tgtEl>
                                          <p:spTgt spid="406"/>
                                        </p:tgtEl>
                                        <p:attrNameLst>
                                          <p:attrName>style.visibility</p:attrName>
                                        </p:attrNameLst>
                                      </p:cBhvr>
                                      <p:to>
                                        <p:strVal val="visible"/>
                                      </p:to>
                                    </p:set>
                                    <p:anim calcmode="lin" valueType="num">
                                      <p:cBhvr>
                                        <p:cTn dur="500" fill="hold" id="24"/>
                                        <p:tgtEl>
                                          <p:spTgt spid="406"/>
                                        </p:tgtEl>
                                        <p:attrNameLst>
                                          <p:attrName>ppt_x</p:attrName>
                                        </p:attrNameLst>
                                      </p:cBhvr>
                                      <p:tavLst>
                                        <p:tav tm="0">
                                          <p:val>
                                            <p:strVal val="#ppt_x"/>
                                          </p:val>
                                        </p:tav>
                                        <p:tav tm="100000">
                                          <p:val>
                                            <p:strVal val="#ppt_x"/>
                                          </p:val>
                                        </p:tav>
                                      </p:tavLst>
                                    </p:anim>
                                    <p:anim calcmode="lin" valueType="num">
                                      <p:cBhvr>
                                        <p:cTn dur="500" fill="hold" id="25"/>
                                        <p:tgtEl>
                                          <p:spTgt spid="406"/>
                                        </p:tgtEl>
                                        <p:attrNameLst>
                                          <p:attrName>ppt_y</p:attrName>
                                        </p:attrNameLst>
                                      </p:cBhvr>
                                      <p:tavLst>
                                        <p:tav tm="0">
                                          <p:val>
                                            <p:strVal val="1+#ppt_h/2"/>
                                          </p:val>
                                        </p:tav>
                                        <p:tav tm="100000">
                                          <p:val>
                                            <p:strVal val="#ppt_y"/>
                                          </p:val>
                                        </p:tav>
                                      </p:tavLst>
                                    </p:anim>
                                  </p:childTnLst>
                                </p:cTn>
                              </p:par>
                            </p:childTnLst>
                          </p:cTn>
                        </p:par>
                        <p:par>
                          <p:cTn fill="hold" id="26">
                            <p:stCondLst>
                              <p:cond delay="500"/>
                            </p:stCondLst>
                            <p:childTnLst>
                              <p:par>
                                <p:cTn fill="hold" grpId="5" id="27" nodeType="afterEffect" presetClass="entr" presetID="2" presetSubtype="4">
                                  <p:stCondLst>
                                    <p:cond delay="0"/>
                                  </p:stCondLst>
                                  <p:iterate backwards="0" type="el">
                                    <p:tmAbs val="0"/>
                                  </p:iterate>
                                  <p:childTnLst>
                                    <p:set>
                                      <p:cBhvr>
                                        <p:cTn fill="hold" id="28"/>
                                        <p:tgtEl>
                                          <p:spTgt spid="1049190"/>
                                        </p:tgtEl>
                                        <p:attrNameLst>
                                          <p:attrName>style.visibility</p:attrName>
                                        </p:attrNameLst>
                                      </p:cBhvr>
                                      <p:to>
                                        <p:strVal val="visible"/>
                                      </p:to>
                                    </p:set>
                                    <p:anim calcmode="lin" valueType="num">
                                      <p:cBhvr>
                                        <p:cTn dur="500" fill="hold" id="29"/>
                                        <p:tgtEl>
                                          <p:spTgt spid="1049190"/>
                                        </p:tgtEl>
                                        <p:attrNameLst>
                                          <p:attrName>ppt_x</p:attrName>
                                        </p:attrNameLst>
                                      </p:cBhvr>
                                      <p:tavLst>
                                        <p:tav tm="0">
                                          <p:val>
                                            <p:strVal val="#ppt_x"/>
                                          </p:val>
                                        </p:tav>
                                        <p:tav tm="100000">
                                          <p:val>
                                            <p:strVal val="#ppt_x"/>
                                          </p:val>
                                        </p:tav>
                                      </p:tavLst>
                                    </p:anim>
                                    <p:anim calcmode="lin" valueType="num">
                                      <p:cBhvr>
                                        <p:cTn dur="500" fill="hold" id="30"/>
                                        <p:tgtEl>
                                          <p:spTgt spid="1049190"/>
                                        </p:tgtEl>
                                        <p:attrNameLst>
                                          <p:attrName>ppt_y</p:attrName>
                                        </p:attrNameLst>
                                      </p:cBhvr>
                                      <p:tavLst>
                                        <p:tav tm="0">
                                          <p:val>
                                            <p:strVal val="1+#ppt_h/2"/>
                                          </p:val>
                                        </p:tav>
                                        <p:tav tm="100000">
                                          <p:val>
                                            <p:strVal val="#ppt_y"/>
                                          </p:val>
                                        </p:tav>
                                      </p:tavLst>
                                    </p:anim>
                                  </p:childTnLst>
                                </p:cTn>
                              </p:par>
                            </p:childTnLst>
                          </p:cTn>
                        </p:par>
                      </p:childTnLst>
                    </p:cTn>
                  </p:par>
                  <p:par>
                    <p:cTn fill="hold" id="31">
                      <p:stCondLst>
                        <p:cond delay="indefinite"/>
                      </p:stCondLst>
                      <p:childTnLst>
                        <p:par>
                          <p:cTn fill="hold" id="32">
                            <p:stCondLst>
                              <p:cond delay="0"/>
                            </p:stCondLst>
                            <p:childTnLst>
                              <p:par>
                                <p:cTn fill="hold" grpId="6" id="33" nodeType="clickEffect" presetClass="entr" presetID="2" presetSubtype="8">
                                  <p:stCondLst>
                                    <p:cond delay="0"/>
                                  </p:stCondLst>
                                  <p:iterate backwards="0" type="el">
                                    <p:tmAbs val="0"/>
                                  </p:iterate>
                                  <p:childTnLst>
                                    <p:set>
                                      <p:cBhvr>
                                        <p:cTn fill="hold" id="34"/>
                                        <p:tgtEl>
                                          <p:spTgt spid="1049177"/>
                                        </p:tgtEl>
                                        <p:attrNameLst>
                                          <p:attrName>style.visibility</p:attrName>
                                        </p:attrNameLst>
                                      </p:cBhvr>
                                      <p:to>
                                        <p:strVal val="visible"/>
                                      </p:to>
                                    </p:set>
                                    <p:anim calcmode="lin" valueType="num">
                                      <p:cBhvr>
                                        <p:cTn dur="500" fill="hold" id="35"/>
                                        <p:tgtEl>
                                          <p:spTgt spid="1049177"/>
                                        </p:tgtEl>
                                        <p:attrNameLst>
                                          <p:attrName>ppt_x</p:attrName>
                                        </p:attrNameLst>
                                      </p:cBhvr>
                                      <p:tavLst>
                                        <p:tav tm="0">
                                          <p:val>
                                            <p:strVal val="0-#ppt_w/2"/>
                                          </p:val>
                                        </p:tav>
                                        <p:tav tm="100000">
                                          <p:val>
                                            <p:strVal val="#ppt_x"/>
                                          </p:val>
                                        </p:tav>
                                      </p:tavLst>
                                    </p:anim>
                                    <p:anim calcmode="lin" valueType="num">
                                      <p:cBhvr>
                                        <p:cTn dur="500" fill="hold" id="36"/>
                                        <p:tgtEl>
                                          <p:spTgt spid="1049177"/>
                                        </p:tgtEl>
                                        <p:attrNameLst>
                                          <p:attrName>ppt_y</p:attrName>
                                        </p:attrNameLst>
                                      </p:cBhvr>
                                      <p:tavLst>
                                        <p:tav tm="0">
                                          <p:val>
                                            <p:strVal val="#ppt_y"/>
                                          </p:val>
                                        </p:tav>
                                        <p:tav tm="100000">
                                          <p:val>
                                            <p:strVal val="#ppt_y"/>
                                          </p:val>
                                        </p:tav>
                                      </p:tavLst>
                                    </p:anim>
                                  </p:childTnLst>
                                </p:cTn>
                              </p:par>
                            </p:childTnLst>
                          </p:cTn>
                        </p:par>
                        <p:par>
                          <p:cTn fill="hold" id="37">
                            <p:stCondLst>
                              <p:cond delay="500"/>
                            </p:stCondLst>
                            <p:childTnLst>
                              <p:par>
                                <p:cTn fill="hold" grpId="7" id="38" nodeType="afterEffect" presetClass="entr" presetID="2" presetSubtype="8">
                                  <p:stCondLst>
                                    <p:cond delay="0"/>
                                  </p:stCondLst>
                                  <p:iterate backwards="0" type="el">
                                    <p:tmAbs val="0"/>
                                  </p:iterate>
                                  <p:childTnLst>
                                    <p:set>
                                      <p:cBhvr>
                                        <p:cTn fill="hold" id="39"/>
                                        <p:tgtEl>
                                          <p:spTgt spid="1049188"/>
                                        </p:tgtEl>
                                        <p:attrNameLst>
                                          <p:attrName>style.visibility</p:attrName>
                                        </p:attrNameLst>
                                      </p:cBhvr>
                                      <p:to>
                                        <p:strVal val="visible"/>
                                      </p:to>
                                    </p:set>
                                    <p:anim calcmode="lin" valueType="num">
                                      <p:cBhvr>
                                        <p:cTn dur="500" fill="hold" id="40"/>
                                        <p:tgtEl>
                                          <p:spTgt spid="1049188"/>
                                        </p:tgtEl>
                                        <p:attrNameLst>
                                          <p:attrName>ppt_x</p:attrName>
                                        </p:attrNameLst>
                                      </p:cBhvr>
                                      <p:tavLst>
                                        <p:tav tm="0">
                                          <p:val>
                                            <p:strVal val="0-#ppt_w/2"/>
                                          </p:val>
                                        </p:tav>
                                        <p:tav tm="100000">
                                          <p:val>
                                            <p:strVal val="#ppt_x"/>
                                          </p:val>
                                        </p:tav>
                                      </p:tavLst>
                                    </p:anim>
                                    <p:anim calcmode="lin" valueType="num">
                                      <p:cBhvr>
                                        <p:cTn dur="500" fill="hold" id="41"/>
                                        <p:tgtEl>
                                          <p:spTgt spid="1049188"/>
                                        </p:tgtEl>
                                        <p:attrNameLst>
                                          <p:attrName>ppt_y</p:attrName>
                                        </p:attrNameLst>
                                      </p:cBhvr>
                                      <p:tavLst>
                                        <p:tav tm="0">
                                          <p:val>
                                            <p:strVal val="#ppt_y"/>
                                          </p:val>
                                        </p:tav>
                                        <p:tav tm="100000">
                                          <p:val>
                                            <p:strVal val="#ppt_y"/>
                                          </p:val>
                                        </p:tav>
                                      </p:tavLst>
                                    </p:anim>
                                  </p:childTnLst>
                                </p:cTn>
                              </p:par>
                            </p:childTnLst>
                          </p:cTn>
                        </p:par>
                      </p:childTnLst>
                    </p:cTn>
                  </p:par>
                  <p:par>
                    <p:cTn fill="hold" id="42">
                      <p:stCondLst>
                        <p:cond delay="indefinite"/>
                      </p:stCondLst>
                      <p:childTnLst>
                        <p:par>
                          <p:cTn fill="hold" id="43">
                            <p:stCondLst>
                              <p:cond delay="0"/>
                            </p:stCondLst>
                            <p:childTnLst>
                              <p:par>
                                <p:cTn fill="hold" grpId="8" id="44" nodeType="clickEffect" presetClass="entr" presetID="2" presetSubtype="4">
                                  <p:stCondLst>
                                    <p:cond delay="0"/>
                                  </p:stCondLst>
                                  <p:iterate backwards="0" type="el">
                                    <p:tmAbs val="0"/>
                                  </p:iterate>
                                  <p:childTnLst>
                                    <p:set>
                                      <p:cBhvr>
                                        <p:cTn fill="hold" id="45"/>
                                        <p:tgtEl>
                                          <p:spTgt spid="405"/>
                                        </p:tgtEl>
                                        <p:attrNameLst>
                                          <p:attrName>style.visibility</p:attrName>
                                        </p:attrNameLst>
                                      </p:cBhvr>
                                      <p:to>
                                        <p:strVal val="visible"/>
                                      </p:to>
                                    </p:set>
                                    <p:anim calcmode="lin" valueType="num">
                                      <p:cBhvr>
                                        <p:cTn dur="500" fill="hold" id="46"/>
                                        <p:tgtEl>
                                          <p:spTgt spid="405"/>
                                        </p:tgtEl>
                                        <p:attrNameLst>
                                          <p:attrName>ppt_x</p:attrName>
                                        </p:attrNameLst>
                                      </p:cBhvr>
                                      <p:tavLst>
                                        <p:tav tm="0">
                                          <p:val>
                                            <p:strVal val="#ppt_x"/>
                                          </p:val>
                                        </p:tav>
                                        <p:tav tm="100000">
                                          <p:val>
                                            <p:strVal val="#ppt_x"/>
                                          </p:val>
                                        </p:tav>
                                      </p:tavLst>
                                    </p:anim>
                                    <p:anim calcmode="lin" valueType="num">
                                      <p:cBhvr>
                                        <p:cTn dur="500" fill="hold" id="47"/>
                                        <p:tgtEl>
                                          <p:spTgt spid="405"/>
                                        </p:tgtEl>
                                        <p:attrNameLst>
                                          <p:attrName>ppt_y</p:attrName>
                                        </p:attrNameLst>
                                      </p:cBhvr>
                                      <p:tavLst>
                                        <p:tav tm="0">
                                          <p:val>
                                            <p:strVal val="1+#ppt_h/2"/>
                                          </p:val>
                                        </p:tav>
                                        <p:tav tm="100000">
                                          <p:val>
                                            <p:strVal val="#ppt_y"/>
                                          </p:val>
                                        </p:tav>
                                      </p:tavLst>
                                    </p:anim>
                                  </p:childTnLst>
                                </p:cTn>
                              </p:par>
                            </p:childTnLst>
                          </p:cTn>
                        </p:par>
                        <p:par>
                          <p:cTn fill="hold" id="48">
                            <p:stCondLst>
                              <p:cond delay="500"/>
                            </p:stCondLst>
                            <p:childTnLst>
                              <p:par>
                                <p:cTn fill="hold" grpId="9" id="49" nodeType="afterEffect" presetClass="entr" presetID="2" presetSubtype="4">
                                  <p:stCondLst>
                                    <p:cond delay="0"/>
                                  </p:stCondLst>
                                  <p:iterate backwards="0" type="el">
                                    <p:tmAbs val="0"/>
                                  </p:iterate>
                                  <p:childTnLst>
                                    <p:set>
                                      <p:cBhvr>
                                        <p:cTn fill="hold" id="50"/>
                                        <p:tgtEl>
                                          <p:spTgt spid="1049191"/>
                                        </p:tgtEl>
                                        <p:attrNameLst>
                                          <p:attrName>style.visibility</p:attrName>
                                        </p:attrNameLst>
                                      </p:cBhvr>
                                      <p:to>
                                        <p:strVal val="visible"/>
                                      </p:to>
                                    </p:set>
                                    <p:anim calcmode="lin" valueType="num">
                                      <p:cBhvr>
                                        <p:cTn dur="500" fill="hold" id="51"/>
                                        <p:tgtEl>
                                          <p:spTgt spid="1049191"/>
                                        </p:tgtEl>
                                        <p:attrNameLst>
                                          <p:attrName>ppt_x</p:attrName>
                                        </p:attrNameLst>
                                      </p:cBhvr>
                                      <p:tavLst>
                                        <p:tav tm="0">
                                          <p:val>
                                            <p:strVal val="#ppt_x"/>
                                          </p:val>
                                        </p:tav>
                                        <p:tav tm="100000">
                                          <p:val>
                                            <p:strVal val="#ppt_x"/>
                                          </p:val>
                                        </p:tav>
                                      </p:tavLst>
                                    </p:anim>
                                    <p:anim calcmode="lin" valueType="num">
                                      <p:cBhvr>
                                        <p:cTn dur="500" fill="hold" id="52"/>
                                        <p:tgtEl>
                                          <p:spTgt spid="1049191"/>
                                        </p:tgtEl>
                                        <p:attrNameLst>
                                          <p:attrName>ppt_y</p:attrName>
                                        </p:attrNameLst>
                                      </p:cBhvr>
                                      <p:tavLst>
                                        <p:tav tm="0">
                                          <p:val>
                                            <p:strVal val="1+#ppt_h/2"/>
                                          </p:val>
                                        </p:tav>
                                        <p:tav tm="100000">
                                          <p:val>
                                            <p:strVal val="#ppt_y"/>
                                          </p:val>
                                        </p:tav>
                                      </p:tavLst>
                                    </p:anim>
                                  </p:childTnLst>
                                </p:cTn>
                              </p:par>
                            </p:childTnLst>
                          </p:cTn>
                        </p:par>
                      </p:childTnLst>
                    </p:cTn>
                  </p:par>
                  <p:par>
                    <p:cTn fill="hold" id="53">
                      <p:stCondLst>
                        <p:cond delay="indefinite"/>
                      </p:stCondLst>
                      <p:childTnLst>
                        <p:par>
                          <p:cTn fill="hold" id="54">
                            <p:stCondLst>
                              <p:cond delay="0"/>
                            </p:stCondLst>
                            <p:childTnLst>
                              <p:par>
                                <p:cTn fill="hold" grpId="10" id="55" nodeType="clickEffect" presetClass="entr" presetID="2" presetSubtype="8">
                                  <p:stCondLst>
                                    <p:cond delay="0"/>
                                  </p:stCondLst>
                                  <p:iterate backwards="0" type="el">
                                    <p:tmAbs val="0"/>
                                  </p:iterate>
                                  <p:childTnLst>
                                    <p:set>
                                      <p:cBhvr>
                                        <p:cTn fill="hold" id="56"/>
                                        <p:tgtEl>
                                          <p:spTgt spid="1049176"/>
                                        </p:tgtEl>
                                        <p:attrNameLst>
                                          <p:attrName>style.visibility</p:attrName>
                                        </p:attrNameLst>
                                      </p:cBhvr>
                                      <p:to>
                                        <p:strVal val="visible"/>
                                      </p:to>
                                    </p:set>
                                    <p:anim calcmode="lin" valueType="num">
                                      <p:cBhvr>
                                        <p:cTn dur="500" fill="hold" id="57"/>
                                        <p:tgtEl>
                                          <p:spTgt spid="1049176"/>
                                        </p:tgtEl>
                                        <p:attrNameLst>
                                          <p:attrName>ppt_x</p:attrName>
                                        </p:attrNameLst>
                                      </p:cBhvr>
                                      <p:tavLst>
                                        <p:tav tm="0">
                                          <p:val>
                                            <p:strVal val="0-#ppt_w/2"/>
                                          </p:val>
                                        </p:tav>
                                        <p:tav tm="100000">
                                          <p:val>
                                            <p:strVal val="#ppt_x"/>
                                          </p:val>
                                        </p:tav>
                                      </p:tavLst>
                                    </p:anim>
                                    <p:anim calcmode="lin" valueType="num">
                                      <p:cBhvr>
                                        <p:cTn dur="500" fill="hold" id="58"/>
                                        <p:tgtEl>
                                          <p:spTgt spid="1049176"/>
                                        </p:tgtEl>
                                        <p:attrNameLst>
                                          <p:attrName>ppt_y</p:attrName>
                                        </p:attrNameLst>
                                      </p:cBhvr>
                                      <p:tavLst>
                                        <p:tav tm="0">
                                          <p:val>
                                            <p:strVal val="#ppt_y"/>
                                          </p:val>
                                        </p:tav>
                                        <p:tav tm="100000">
                                          <p:val>
                                            <p:strVal val="#ppt_y"/>
                                          </p:val>
                                        </p:tav>
                                      </p:tavLst>
                                    </p:anim>
                                  </p:childTnLst>
                                </p:cTn>
                              </p:par>
                            </p:childTnLst>
                          </p:cTn>
                        </p:par>
                        <p:par>
                          <p:cTn fill="hold" id="59">
                            <p:stCondLst>
                              <p:cond delay="500"/>
                            </p:stCondLst>
                            <p:childTnLst>
                              <p:par>
                                <p:cTn fill="hold" grpId="11" id="60" nodeType="afterEffect" presetClass="entr" presetID="2" presetSubtype="8">
                                  <p:stCondLst>
                                    <p:cond delay="0"/>
                                  </p:stCondLst>
                                  <p:iterate backwards="0" type="el">
                                    <p:tmAbs val="0"/>
                                  </p:iterate>
                                  <p:childTnLst>
                                    <p:set>
                                      <p:cBhvr>
                                        <p:cTn fill="hold" id="61"/>
                                        <p:tgtEl>
                                          <p:spTgt spid="1049186"/>
                                        </p:tgtEl>
                                        <p:attrNameLst>
                                          <p:attrName>style.visibility</p:attrName>
                                        </p:attrNameLst>
                                      </p:cBhvr>
                                      <p:to>
                                        <p:strVal val="visible"/>
                                      </p:to>
                                    </p:set>
                                    <p:anim calcmode="lin" valueType="num">
                                      <p:cBhvr>
                                        <p:cTn dur="500" fill="hold" id="62"/>
                                        <p:tgtEl>
                                          <p:spTgt spid="1049186"/>
                                        </p:tgtEl>
                                        <p:attrNameLst>
                                          <p:attrName>ppt_x</p:attrName>
                                        </p:attrNameLst>
                                      </p:cBhvr>
                                      <p:tavLst>
                                        <p:tav tm="0">
                                          <p:val>
                                            <p:strVal val="0-#ppt_w/2"/>
                                          </p:val>
                                        </p:tav>
                                        <p:tav tm="100000">
                                          <p:val>
                                            <p:strVal val="#ppt_x"/>
                                          </p:val>
                                        </p:tav>
                                      </p:tavLst>
                                    </p:anim>
                                    <p:anim calcmode="lin" valueType="num">
                                      <p:cBhvr>
                                        <p:cTn dur="500" fill="hold" id="63"/>
                                        <p:tgtEl>
                                          <p:spTgt spid="1049186"/>
                                        </p:tgtEl>
                                        <p:attrNameLst>
                                          <p:attrName>ppt_y</p:attrName>
                                        </p:attrNameLst>
                                      </p:cBhvr>
                                      <p:tavLst>
                                        <p:tav tm="0">
                                          <p:val>
                                            <p:strVal val="#ppt_y"/>
                                          </p:val>
                                        </p:tav>
                                        <p:tav tm="100000">
                                          <p:val>
                                            <p:strVal val="#ppt_y"/>
                                          </p:val>
                                        </p:tav>
                                      </p:tavLst>
                                    </p:anim>
                                  </p:childTnLst>
                                </p:cTn>
                              </p:par>
                            </p:childTnLst>
                          </p:cTn>
                        </p:par>
                      </p:childTnLst>
                    </p:cTn>
                  </p:par>
                  <p:par>
                    <p:cTn fill="hold" id="64">
                      <p:stCondLst>
                        <p:cond delay="indefinite"/>
                      </p:stCondLst>
                      <p:childTnLst>
                        <p:par>
                          <p:cTn fill="hold" id="65">
                            <p:stCondLst>
                              <p:cond delay="0"/>
                            </p:stCondLst>
                            <p:childTnLst>
                              <p:par>
                                <p:cTn fill="hold" grpId="12" id="66" nodeType="clickEffect" presetClass="entr" presetID="2" presetSubtype="4">
                                  <p:stCondLst>
                                    <p:cond delay="0"/>
                                  </p:stCondLst>
                                  <p:iterate backwards="0" type="el">
                                    <p:tmAbs val="0"/>
                                  </p:iterate>
                                  <p:childTnLst>
                                    <p:set>
                                      <p:cBhvr>
                                        <p:cTn fill="hold" id="67"/>
                                        <p:tgtEl>
                                          <p:spTgt spid="1049189"/>
                                        </p:tgtEl>
                                        <p:attrNameLst>
                                          <p:attrName>style.visibility</p:attrName>
                                        </p:attrNameLst>
                                      </p:cBhvr>
                                      <p:to>
                                        <p:strVal val="visible"/>
                                      </p:to>
                                    </p:set>
                                    <p:anim calcmode="lin" valueType="num">
                                      <p:cBhvr>
                                        <p:cTn dur="500" fill="hold" id="68"/>
                                        <p:tgtEl>
                                          <p:spTgt spid="1049189"/>
                                        </p:tgtEl>
                                        <p:attrNameLst>
                                          <p:attrName>ppt_x</p:attrName>
                                        </p:attrNameLst>
                                      </p:cBhvr>
                                      <p:tavLst>
                                        <p:tav tm="0">
                                          <p:val>
                                            <p:strVal val="#ppt_x"/>
                                          </p:val>
                                        </p:tav>
                                        <p:tav tm="100000">
                                          <p:val>
                                            <p:strVal val="#ppt_x"/>
                                          </p:val>
                                        </p:tav>
                                      </p:tavLst>
                                    </p:anim>
                                    <p:anim calcmode="lin" valueType="num">
                                      <p:cBhvr>
                                        <p:cTn dur="500" fill="hold" id="69"/>
                                        <p:tgtEl>
                                          <p:spTgt spid="1049189"/>
                                        </p:tgtEl>
                                        <p:attrNameLst>
                                          <p:attrName>ppt_y</p:attrName>
                                        </p:attrNameLst>
                                      </p:cBhvr>
                                      <p:tavLst>
                                        <p:tav tm="0">
                                          <p:val>
                                            <p:strVal val="1+#ppt_h/2"/>
                                          </p:val>
                                        </p:tav>
                                        <p:tav tm="100000">
                                          <p:val>
                                            <p:strVal val="#ppt_y"/>
                                          </p:val>
                                        </p:tav>
                                      </p:tavLst>
                                    </p:anim>
                                  </p:childTnLst>
                                </p:cTn>
                              </p:par>
                            </p:childTnLst>
                          </p:cTn>
                        </p:par>
                        <p:par>
                          <p:cTn fill="hold" id="70">
                            <p:stCondLst>
                              <p:cond delay="500"/>
                            </p:stCondLst>
                            <p:childTnLst>
                              <p:par>
                                <p:cTn fill="hold" grpId="13" id="71" nodeType="afterEffect" presetClass="entr" presetID="2" presetSubtype="4">
                                  <p:stCondLst>
                                    <p:cond delay="0"/>
                                  </p:stCondLst>
                                  <p:iterate backwards="0" type="el">
                                    <p:tmAbs val="0"/>
                                  </p:iterate>
                                  <p:childTnLst>
                                    <p:set>
                                      <p:cBhvr>
                                        <p:cTn fill="hold" id="72"/>
                                        <p:tgtEl>
                                          <p:spTgt spid="404"/>
                                        </p:tgtEl>
                                        <p:attrNameLst>
                                          <p:attrName>style.visibility</p:attrName>
                                        </p:attrNameLst>
                                      </p:cBhvr>
                                      <p:to>
                                        <p:strVal val="visible"/>
                                      </p:to>
                                    </p:set>
                                    <p:anim calcmode="lin" valueType="num">
                                      <p:cBhvr>
                                        <p:cTn dur="500" fill="hold" id="73"/>
                                        <p:tgtEl>
                                          <p:spTgt spid="404"/>
                                        </p:tgtEl>
                                        <p:attrNameLst>
                                          <p:attrName>ppt_x</p:attrName>
                                        </p:attrNameLst>
                                      </p:cBhvr>
                                      <p:tavLst>
                                        <p:tav tm="0">
                                          <p:val>
                                            <p:strVal val="#ppt_x"/>
                                          </p:val>
                                        </p:tav>
                                        <p:tav tm="100000">
                                          <p:val>
                                            <p:strVal val="#ppt_x"/>
                                          </p:val>
                                        </p:tav>
                                      </p:tavLst>
                                    </p:anim>
                                    <p:anim calcmode="lin" valueType="num">
                                      <p:cBhvr>
                                        <p:cTn dur="500" fill="hold" id="74"/>
                                        <p:tgtEl>
                                          <p:spTgt spid="4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spid="1049179" grpId="1" build="whole" bldLvl="1" animBg="1" rev="0" advAuto="0"/>
      <p:bldP spid="404" grpId="13" build="whole" bldLvl="1" animBg="1" rev="0" advAuto="0"/>
      <p:bldP spid="1049190" grpId="5" build="whole" bldLvl="1" animBg="1" rev="0" advAuto="0"/>
      <p:bldP spid="405" grpId="8" build="whole" bldLvl="1" animBg="1" rev="0" advAuto="0"/>
      <p:bldP spid="1049178" grpId="2" build="whole" bldLvl="1" animBg="1" rev="0" advAuto="0"/>
      <p:bldP spid="1049188" grpId="7" build="whole" bldLvl="1" animBg="1" rev="0" advAuto="0"/>
      <p:bldP spid="1049191" grpId="9" build="whole" bldLvl="1" animBg="1" rev="0" advAuto="0"/>
      <p:bldP spid="406" grpId="4" build="whole" bldLvl="1" animBg="1" rev="0" advAuto="0"/>
      <p:bldP spid="1049177" grpId="6" build="whole" bldLvl="1" animBg="1" rev="0" advAuto="0"/>
      <p:bldP spid="1049189" grpId="12" build="whole" bldLvl="1" animBg="1" rev="0" advAuto="0"/>
      <p:bldP spid="1049186" grpId="11" build="whole" bldLvl="1" animBg="1" rev="0" advAuto="0"/>
      <p:bldP spid="1049187" grpId="3" build="whole" bldLvl="1" animBg="1" rev="0" advAuto="0"/>
      <p:bldP spid="1049176" grpId="10" build="whole" bldLvl="1" animBg="1" rev="0" advAuto="0"/>
    </p:bldLst>
  </p:timing>
</p:sld>
</file>

<file path=ppt/slides/slide124.xml><?xml version="1.0" encoding="utf-8"?>
<p:sld xmlns:a="http://schemas.openxmlformats.org/drawingml/2006/main" xmlns:r="http://schemas.openxmlformats.org/officeDocument/2006/relationships" xmlns:p="http://schemas.openxmlformats.org/presentationml/2006/main" showMasterSp="1" showMasterPhAnim="1">
  <p:cSld>
    <p:spTree>
      <p:nvGrpSpPr>
        <p:cNvPr id="407" name=""/>
        <p:cNvGrpSpPr/>
        <p:nvPr/>
      </p:nvGrpSpPr>
      <p:grpSpPr>
        <a:xfrm>
          <a:off x="0" y="0"/>
          <a:ext cx="0" cy="0"/>
          <a:chOff x="0" y="0"/>
          <a:chExt cx="0" cy="0"/>
        </a:xfrm>
      </p:grpSpPr>
      <p:sp>
        <p:nvSpPr>
          <p:cNvPr id="1049193" name="Rectangle 2"/>
          <p:cNvSpPr/>
          <p:nvPr>
            <p:ph type="title"/>
          </p:nvPr>
        </p:nvSpPr>
        <p:spPr>
          <a:xfrm>
            <a:off x="468312" y="333375"/>
            <a:ext cx="8229601" cy="504825"/>
          </a:xfrm>
          <a:prstGeom prst="rect"/>
        </p:spPr>
        <p:txBody>
          <a:bodyPr/>
          <a:p>
            <a:pPr defTabSz="731520">
              <a:defRPr sz="2400"/>
            </a:pPr>
            <a:r>
              <a:rPr>
                <a:latin typeface="宋体"/>
                <a:ea typeface="宋体"/>
                <a:cs typeface="宋体"/>
                <a:sym typeface="宋体"/>
              </a:rPr>
              <a:t>品牌资产五星模型（</a:t>
            </a:r>
            <a:r>
              <a:t>David Aaker</a:t>
            </a:r>
            <a:r>
              <a:rPr>
                <a:latin typeface="宋体"/>
                <a:ea typeface="宋体"/>
                <a:cs typeface="宋体"/>
                <a:sym typeface="宋体"/>
              </a:rPr>
              <a:t>）</a:t>
            </a:r>
          </a:p>
        </p:txBody>
      </p:sp>
      <p:sp>
        <p:nvSpPr>
          <p:cNvPr id="1049194" name="AutoShape 3"/>
          <p:cNvSpPr/>
          <p:nvPr/>
        </p:nvSpPr>
        <p:spPr>
          <a:xfrm>
            <a:off x="2268538" y="1817688"/>
            <a:ext cx="3816351" cy="3627437"/>
          </a:xfrm>
          <a:prstGeom prst="star5">
            <a:avLst>
              <a:gd name="adj" fmla="val 19098"/>
              <a:gd name="hf" fmla="val 105146"/>
              <a:gd name="vf" fmla="val 110557"/>
            </a:avLst>
          </a:prstGeom>
          <a:solidFill>
            <a:srgbClr val="000000"/>
          </a:solidFill>
          <a:ln>
            <a:solidFill>
              <a:srgbClr val="000000"/>
            </a:solidFill>
            <a:miter/>
          </a:ln>
        </p:spPr>
        <p:txBody>
          <a:bodyPr anchor="ctr" lIns="45719" rIns="45719"/>
          <a:p>
            <a:pPr algn="ctr">
              <a:defRPr sz="2400">
                <a:latin typeface="Times New Roman"/>
                <a:ea typeface="Times New Roman"/>
                <a:cs typeface="Times New Roman"/>
                <a:sym typeface="Times New Roman"/>
              </a:defRPr>
            </a:pPr>
          </a:p>
        </p:txBody>
      </p:sp>
      <p:grpSp>
        <p:nvGrpSpPr>
          <p:cNvPr id="408" name="Oval 4"/>
          <p:cNvGrpSpPr/>
          <p:nvPr/>
        </p:nvGrpSpPr>
        <p:grpSpPr>
          <a:xfrm>
            <a:off x="3455986" y="3114673"/>
            <a:ext cx="1439865" cy="1439868"/>
            <a:chOff x="-1" y="-1"/>
            <a:chExt cx="1439864" cy="1439866"/>
          </a:xfrm>
        </p:grpSpPr>
        <p:sp>
          <p:nvSpPr>
            <p:cNvPr id="1049195" name="圆形"/>
            <p:cNvSpPr/>
            <p:nvPr/>
          </p:nvSpPr>
          <p:spPr>
            <a:xfrm>
              <a:off x="-1" y="-1"/>
              <a:ext cx="1439864" cy="1439866"/>
            </a:xfrm>
            <a:prstGeom prst="ellipse"/>
            <a:solidFill>
              <a:srgbClr val="FF0000"/>
            </a:solidFill>
            <a:ln w="9525" cap="flat">
              <a:solidFill>
                <a:srgbClr val="000000"/>
              </a:solidFill>
              <a:prstDash val="solid"/>
              <a:miter lim="800000"/>
            </a:ln>
            <a:effectLst/>
          </p:spPr>
          <p:txBody>
            <a:bodyPr anchor="ctr" bIns="45719" lIns="45719" numCol="1" rIns="45719" tIns="45719" wrap="square">
              <a:noAutofit/>
            </a:bodyPr>
            <a:p>
              <a:pPr algn="ctr">
                <a:defRPr b="1" sz="2400">
                  <a:solidFill>
                    <a:schemeClr val="accent3">
                      <a:lumOff val="44000"/>
                    </a:schemeClr>
                  </a:solidFill>
                  <a:latin typeface="Times New Roman"/>
                  <a:ea typeface="Times New Roman"/>
                  <a:cs typeface="Times New Roman"/>
                  <a:sym typeface="Times New Roman"/>
                </a:defRPr>
              </a:pPr>
            </a:p>
          </p:txBody>
        </p:sp>
        <p:sp>
          <p:nvSpPr>
            <p:cNvPr id="1049196" name="品牌资产"/>
            <p:cNvSpPr/>
            <p:nvPr/>
          </p:nvSpPr>
          <p:spPr>
            <a:xfrm>
              <a:off x="58261" y="496412"/>
              <a:ext cx="1310638" cy="447040"/>
            </a:xfrm>
            <a:prstGeom prst="rect"/>
            <a:noFill/>
            <a:ln w="12700" cap="flat">
              <a:noFill/>
              <a:miter lim="400000"/>
            </a:ln>
            <a:effectLst/>
          </p:spPr>
          <p:txBody>
            <a:bodyPr anchor="ctr" bIns="45719" lIns="45719" numCol="1" rIns="45719" tIns="45719" wrap="none">
              <a:spAutoFit/>
            </a:bodyPr>
            <a:lstStyle>
              <a:lvl1pPr algn="ctr">
                <a:defRPr b="1" sz="2400">
                  <a:solidFill>
                    <a:schemeClr val="accent3">
                      <a:lumOff val="44000"/>
                    </a:schemeClr>
                  </a:solidFill>
                  <a:latin typeface="仿宋_GB2312"/>
                  <a:ea typeface="仿宋_GB2312"/>
                  <a:cs typeface="仿宋_GB2312"/>
                  <a:sym typeface="仿宋_GB2312"/>
                </a:defRPr>
              </a:lvl1pPr>
            </a:lstStyle>
            <a:p>
              <a:pPr>
                <a:defRPr>
                  <a:latin typeface="Times New Roman"/>
                  <a:ea typeface="Times New Roman"/>
                  <a:cs typeface="Times New Roman"/>
                  <a:sym typeface="Times New Roman"/>
                </a:defRPr>
              </a:pPr>
              <a:r>
                <a:rPr>
                  <a:latin typeface="仿宋_GB2312"/>
                  <a:ea typeface="仿宋_GB2312"/>
                  <a:cs typeface="仿宋_GB2312"/>
                  <a:sym typeface="仿宋_GB2312"/>
                </a:rPr>
                <a:t>品牌资产</a:t>
              </a:r>
            </a:p>
          </p:txBody>
        </p:sp>
      </p:grpSp>
      <p:sp>
        <p:nvSpPr>
          <p:cNvPr id="1049197" name="Text Box 5"/>
          <p:cNvSpPr/>
          <p:nvPr/>
        </p:nvSpPr>
        <p:spPr>
          <a:xfrm>
            <a:off x="3132138" y="981075"/>
            <a:ext cx="2232026" cy="731520"/>
          </a:xfrm>
          <a:prstGeom prst="rect"/>
          <a:ln w="12700">
            <a:miter lim="400000"/>
          </a:ln>
        </p:spPr>
        <p:txBody>
          <a:bodyPr lIns="45719" rIns="45719">
            <a:spAutoFit/>
          </a:bodyPr>
          <a:p>
            <a:pPr algn="ctr">
              <a:lnSpc>
                <a:spcPct val="80000"/>
              </a:lnSpc>
              <a:spcBef>
                <a:spcPts val="1200"/>
              </a:spcBef>
              <a:defRPr sz="2000">
                <a:latin typeface="仿宋_GB2312"/>
                <a:ea typeface="仿宋_GB2312"/>
                <a:cs typeface="仿宋_GB2312"/>
                <a:sym typeface="仿宋_GB2312"/>
              </a:defRPr>
            </a:pPr>
            <a:r>
              <a:t>品牌忠诚度</a:t>
            </a:r>
          </a:p>
          <a:p>
            <a:pPr algn="ctr">
              <a:lnSpc>
                <a:spcPct val="80000"/>
              </a:lnSpc>
              <a:spcBef>
                <a:spcPts val="1200"/>
              </a:spcBef>
              <a:defRPr sz="2000">
                <a:latin typeface="仿宋_GB2312"/>
                <a:ea typeface="仿宋_GB2312"/>
                <a:cs typeface="仿宋_GB2312"/>
                <a:sym typeface="仿宋_GB2312"/>
              </a:defRPr>
            </a:pPr>
            <a:r>
              <a:t>Brand Loyalty</a:t>
            </a:r>
          </a:p>
        </p:txBody>
      </p:sp>
      <p:sp>
        <p:nvSpPr>
          <p:cNvPr id="1049198" name="Text Box 6"/>
          <p:cNvSpPr/>
          <p:nvPr/>
        </p:nvSpPr>
        <p:spPr>
          <a:xfrm>
            <a:off x="5651500" y="2276475"/>
            <a:ext cx="2232025" cy="731520"/>
          </a:xfrm>
          <a:prstGeom prst="rect"/>
          <a:ln w="12700">
            <a:miter lim="400000"/>
          </a:ln>
        </p:spPr>
        <p:txBody>
          <a:bodyPr lIns="45719" rIns="45719">
            <a:spAutoFit/>
          </a:bodyPr>
          <a:p>
            <a:pPr algn="ctr">
              <a:lnSpc>
                <a:spcPct val="80000"/>
              </a:lnSpc>
              <a:spcBef>
                <a:spcPts val="1200"/>
              </a:spcBef>
              <a:defRPr sz="2000">
                <a:latin typeface="仿宋_GB2312"/>
                <a:ea typeface="仿宋_GB2312"/>
                <a:cs typeface="仿宋_GB2312"/>
                <a:sym typeface="仿宋_GB2312"/>
              </a:defRPr>
            </a:pPr>
            <a:r>
              <a:t>品牌知名度</a:t>
            </a:r>
          </a:p>
          <a:p>
            <a:pPr algn="ctr">
              <a:lnSpc>
                <a:spcPct val="80000"/>
              </a:lnSpc>
              <a:spcBef>
                <a:spcPts val="1200"/>
              </a:spcBef>
              <a:defRPr sz="2000">
                <a:latin typeface="仿宋_GB2312"/>
                <a:ea typeface="仿宋_GB2312"/>
                <a:cs typeface="仿宋_GB2312"/>
                <a:sym typeface="仿宋_GB2312"/>
              </a:defRPr>
            </a:pPr>
            <a:r>
              <a:t>Brand Awareness</a:t>
            </a:r>
          </a:p>
        </p:txBody>
      </p:sp>
      <p:sp>
        <p:nvSpPr>
          <p:cNvPr id="1049199" name="Text Box 7"/>
          <p:cNvSpPr/>
          <p:nvPr/>
        </p:nvSpPr>
        <p:spPr>
          <a:xfrm>
            <a:off x="1187450" y="2276475"/>
            <a:ext cx="2232025" cy="731520"/>
          </a:xfrm>
          <a:prstGeom prst="rect"/>
          <a:ln w="12700">
            <a:miter lim="400000"/>
          </a:ln>
        </p:spPr>
        <p:txBody>
          <a:bodyPr lIns="45719" rIns="45719">
            <a:spAutoFit/>
          </a:bodyPr>
          <a:p>
            <a:pPr algn="ctr">
              <a:lnSpc>
                <a:spcPct val="80000"/>
              </a:lnSpc>
              <a:spcBef>
                <a:spcPts val="1200"/>
              </a:spcBef>
              <a:defRPr sz="2000">
                <a:latin typeface="仿宋_GB2312"/>
                <a:ea typeface="仿宋_GB2312"/>
                <a:cs typeface="仿宋_GB2312"/>
                <a:sym typeface="仿宋_GB2312"/>
              </a:defRPr>
            </a:pPr>
            <a:r>
              <a:t>其他资产</a:t>
            </a:r>
          </a:p>
          <a:p>
            <a:pPr algn="ctr">
              <a:lnSpc>
                <a:spcPct val="80000"/>
              </a:lnSpc>
              <a:spcBef>
                <a:spcPts val="1200"/>
              </a:spcBef>
              <a:defRPr sz="2000">
                <a:latin typeface="仿宋_GB2312"/>
                <a:ea typeface="仿宋_GB2312"/>
                <a:cs typeface="仿宋_GB2312"/>
                <a:sym typeface="仿宋_GB2312"/>
              </a:defRPr>
            </a:pPr>
            <a:r>
              <a:t>Other Assets</a:t>
            </a:r>
          </a:p>
        </p:txBody>
      </p:sp>
      <p:sp>
        <p:nvSpPr>
          <p:cNvPr id="1049200" name="Text Box 8"/>
          <p:cNvSpPr/>
          <p:nvPr/>
        </p:nvSpPr>
        <p:spPr>
          <a:xfrm>
            <a:off x="4427537" y="5445125"/>
            <a:ext cx="2952751" cy="731521"/>
          </a:xfrm>
          <a:prstGeom prst="rect"/>
          <a:ln w="12700">
            <a:miter lim="400000"/>
          </a:ln>
        </p:spPr>
        <p:txBody>
          <a:bodyPr lIns="45719" rIns="45719">
            <a:spAutoFit/>
          </a:bodyPr>
          <a:p>
            <a:pPr algn="ctr">
              <a:lnSpc>
                <a:spcPct val="80000"/>
              </a:lnSpc>
              <a:spcBef>
                <a:spcPts val="1200"/>
              </a:spcBef>
              <a:defRPr sz="2000">
                <a:latin typeface="仿宋_GB2312"/>
                <a:ea typeface="仿宋_GB2312"/>
                <a:cs typeface="仿宋_GB2312"/>
                <a:sym typeface="仿宋_GB2312"/>
              </a:defRPr>
            </a:pPr>
            <a:r>
              <a:t>感知质量</a:t>
            </a:r>
          </a:p>
          <a:p>
            <a:pPr algn="ctr">
              <a:lnSpc>
                <a:spcPct val="80000"/>
              </a:lnSpc>
              <a:spcBef>
                <a:spcPts val="1200"/>
              </a:spcBef>
              <a:defRPr sz="2000">
                <a:latin typeface="仿宋_GB2312"/>
                <a:ea typeface="仿宋_GB2312"/>
                <a:cs typeface="仿宋_GB2312"/>
                <a:sym typeface="仿宋_GB2312"/>
              </a:defRPr>
            </a:pPr>
            <a:r>
              <a:t>Perceived Quality</a:t>
            </a:r>
          </a:p>
        </p:txBody>
      </p:sp>
      <p:sp>
        <p:nvSpPr>
          <p:cNvPr id="1049201" name="Text Box 9"/>
          <p:cNvSpPr/>
          <p:nvPr/>
        </p:nvSpPr>
        <p:spPr>
          <a:xfrm>
            <a:off x="1260475" y="5445125"/>
            <a:ext cx="2663825" cy="731521"/>
          </a:xfrm>
          <a:prstGeom prst="rect"/>
          <a:ln w="12700">
            <a:miter lim="400000"/>
          </a:ln>
        </p:spPr>
        <p:txBody>
          <a:bodyPr lIns="45719" rIns="45719">
            <a:spAutoFit/>
          </a:bodyPr>
          <a:p>
            <a:pPr algn="ctr">
              <a:lnSpc>
                <a:spcPct val="80000"/>
              </a:lnSpc>
              <a:spcBef>
                <a:spcPts val="1200"/>
              </a:spcBef>
              <a:defRPr sz="2000">
                <a:latin typeface="仿宋_GB2312"/>
                <a:ea typeface="仿宋_GB2312"/>
                <a:cs typeface="仿宋_GB2312"/>
                <a:sym typeface="仿宋_GB2312"/>
              </a:defRPr>
            </a:pPr>
            <a:r>
              <a:t>品牌联想</a:t>
            </a:r>
          </a:p>
          <a:p>
            <a:pPr algn="ctr">
              <a:lnSpc>
                <a:spcPct val="80000"/>
              </a:lnSpc>
              <a:spcBef>
                <a:spcPts val="1200"/>
              </a:spcBef>
              <a:defRPr sz="2000">
                <a:latin typeface="仿宋_GB2312"/>
                <a:ea typeface="仿宋_GB2312"/>
                <a:cs typeface="仿宋_GB2312"/>
                <a:sym typeface="仿宋_GB2312"/>
              </a:defRPr>
            </a:pPr>
            <a:r>
              <a:t>Brand Association</a:t>
            </a:r>
          </a:p>
        </p:txBody>
      </p:sp>
    </p:spTree>
  </p:cSld>
  <p:clrMapOvr>
    <a:masterClrMapping/>
  </p:clrMapOvr>
  <p:transition spd="med" advClick="1"/>
</p:sld>
</file>

<file path=ppt/slides/slide125.xml><?xml version="1.0" encoding="utf-8"?>
<p:sld xmlns:a="http://schemas.openxmlformats.org/drawingml/2006/main" xmlns:r="http://schemas.openxmlformats.org/officeDocument/2006/relationships" xmlns:p="http://schemas.openxmlformats.org/presentationml/2006/main" showMasterSp="1" showMasterPhAnim="1">
  <p:cSld>
    <p:spTree>
      <p:nvGrpSpPr>
        <p:cNvPr id="409" name=""/>
        <p:cNvGrpSpPr/>
        <p:nvPr/>
      </p:nvGrpSpPr>
      <p:grpSpPr>
        <a:xfrm>
          <a:off x="0" y="0"/>
          <a:ext cx="0" cy="0"/>
          <a:chOff x="0" y="0"/>
          <a:chExt cx="0" cy="0"/>
        </a:xfrm>
      </p:grpSpPr>
      <p:sp>
        <p:nvSpPr>
          <p:cNvPr id="104920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品牌资产十要素 </a:t>
            </a:r>
          </a:p>
        </p:txBody>
      </p:sp>
      <p:sp>
        <p:nvSpPr>
          <p:cNvPr id="1049203" name="Rectangle 3"/>
          <p:cNvSpPr/>
          <p:nvPr>
            <p:ph type="body" idx="1"/>
          </p:nvPr>
        </p:nvSpPr>
        <p:spPr>
          <a:xfrm>
            <a:off x="457200" y="1600200"/>
            <a:ext cx="8229600" cy="4525963"/>
          </a:xfrm>
          <a:prstGeom prst="rect"/>
        </p:spPr>
        <p:txBody>
          <a:bodyPr/>
          <a:p>
            <a:pPr indent="-312039" marL="312039">
              <a:spcBef>
                <a:spcPts val="500"/>
              </a:spcBef>
              <a:defRPr sz="2184"/>
            </a:pPr>
            <a:r>
              <a:rPr>
                <a:latin typeface="宋体"/>
                <a:ea typeface="宋体"/>
                <a:cs typeface="宋体"/>
                <a:sym typeface="宋体"/>
              </a:rPr>
              <a:t>品牌忠诚度评估</a:t>
            </a:r>
          </a:p>
          <a:p>
            <a:pPr indent="-260032" lvl="1" marL="676084">
              <a:spcBef>
                <a:spcPts val="400"/>
              </a:spcBef>
              <a:defRPr sz="1911"/>
            </a:pPr>
            <a:r>
              <a:rPr>
                <a:latin typeface="宋体"/>
                <a:ea typeface="宋体"/>
                <a:cs typeface="宋体"/>
                <a:sym typeface="宋体"/>
              </a:rPr>
              <a:t>（</a:t>
            </a:r>
            <a:r>
              <a:t>1</a:t>
            </a:r>
            <a:r>
              <a:rPr>
                <a:latin typeface="宋体"/>
                <a:ea typeface="宋体"/>
                <a:cs typeface="宋体"/>
                <a:sym typeface="宋体"/>
              </a:rPr>
              <a:t>）价格效应；（</a:t>
            </a:r>
            <a:r>
              <a:t>2</a:t>
            </a:r>
            <a:r>
              <a:rPr>
                <a:latin typeface="宋体"/>
                <a:ea typeface="宋体"/>
                <a:cs typeface="宋体"/>
                <a:sym typeface="宋体"/>
              </a:rPr>
              <a:t>）满意度或忠诚度。</a:t>
            </a:r>
          </a:p>
          <a:p>
            <a:pPr indent="-312039" marL="312039">
              <a:spcBef>
                <a:spcPts val="500"/>
              </a:spcBef>
              <a:defRPr sz="2184"/>
            </a:pPr>
            <a:r>
              <a:rPr>
                <a:latin typeface="宋体"/>
                <a:ea typeface="宋体"/>
                <a:cs typeface="宋体"/>
                <a:sym typeface="宋体"/>
              </a:rPr>
              <a:t>感觉中的品质或领导品牌评估</a:t>
            </a:r>
          </a:p>
          <a:p>
            <a:pPr indent="-260032" lvl="1" marL="676084">
              <a:spcBef>
                <a:spcPts val="400"/>
              </a:spcBef>
              <a:defRPr sz="1911"/>
            </a:pPr>
            <a:r>
              <a:rPr>
                <a:latin typeface="宋体"/>
                <a:ea typeface="宋体"/>
                <a:cs typeface="宋体"/>
                <a:sym typeface="宋体"/>
              </a:rPr>
              <a:t>（</a:t>
            </a:r>
            <a:r>
              <a:t>3</a:t>
            </a:r>
            <a:r>
              <a:rPr>
                <a:latin typeface="宋体"/>
                <a:ea typeface="宋体"/>
                <a:cs typeface="宋体"/>
                <a:sym typeface="宋体"/>
              </a:rPr>
              <a:t>）感觉中的品质；（</a:t>
            </a:r>
            <a:r>
              <a:t>4</a:t>
            </a:r>
            <a:r>
              <a:rPr>
                <a:latin typeface="宋体"/>
                <a:ea typeface="宋体"/>
                <a:cs typeface="宋体"/>
                <a:sym typeface="宋体"/>
              </a:rPr>
              <a:t>）领导品牌或普及度。</a:t>
            </a:r>
          </a:p>
          <a:p>
            <a:pPr indent="-312039" marL="312039">
              <a:spcBef>
                <a:spcPts val="500"/>
              </a:spcBef>
              <a:defRPr sz="2184"/>
            </a:pPr>
            <a:r>
              <a:rPr>
                <a:latin typeface="宋体"/>
                <a:ea typeface="宋体"/>
                <a:cs typeface="宋体"/>
                <a:sym typeface="宋体"/>
              </a:rPr>
              <a:t>品牌联想或差异化评估</a:t>
            </a:r>
          </a:p>
          <a:p>
            <a:pPr indent="-260032" lvl="1" marL="676084">
              <a:spcBef>
                <a:spcPts val="400"/>
              </a:spcBef>
              <a:defRPr sz="1911"/>
            </a:pPr>
            <a:r>
              <a:rPr>
                <a:latin typeface="宋体"/>
                <a:ea typeface="宋体"/>
                <a:cs typeface="宋体"/>
                <a:sym typeface="宋体"/>
              </a:rPr>
              <a:t>（</a:t>
            </a:r>
            <a:r>
              <a:t>5</a:t>
            </a:r>
            <a:r>
              <a:rPr>
                <a:latin typeface="宋体"/>
                <a:ea typeface="宋体"/>
                <a:cs typeface="宋体"/>
                <a:sym typeface="宋体"/>
              </a:rPr>
              <a:t>）感觉中的价值；（</a:t>
            </a:r>
            <a:r>
              <a:t>6</a:t>
            </a:r>
            <a:r>
              <a:rPr>
                <a:latin typeface="宋体"/>
                <a:ea typeface="宋体"/>
                <a:cs typeface="宋体"/>
                <a:sym typeface="宋体"/>
              </a:rPr>
              <a:t>）品牌个性；（</a:t>
            </a:r>
            <a:r>
              <a:t>7 </a:t>
            </a:r>
            <a:r>
              <a:rPr>
                <a:latin typeface="宋体"/>
                <a:ea typeface="宋体"/>
                <a:cs typeface="宋体"/>
                <a:sym typeface="宋体"/>
              </a:rPr>
              <a:t>）公司组织联想。</a:t>
            </a:r>
          </a:p>
          <a:p>
            <a:pPr indent="-312039" marL="312039">
              <a:spcBef>
                <a:spcPts val="500"/>
              </a:spcBef>
              <a:defRPr sz="2184"/>
            </a:pPr>
            <a:r>
              <a:rPr>
                <a:latin typeface="宋体"/>
                <a:ea typeface="宋体"/>
                <a:cs typeface="宋体"/>
                <a:sym typeface="宋体"/>
              </a:rPr>
              <a:t>知名度评估</a:t>
            </a:r>
          </a:p>
          <a:p>
            <a:pPr indent="-260032" lvl="1" marL="676084">
              <a:spcBef>
                <a:spcPts val="400"/>
              </a:spcBef>
              <a:defRPr sz="1911"/>
            </a:pPr>
            <a:r>
              <a:rPr>
                <a:latin typeface="宋体"/>
                <a:ea typeface="宋体"/>
                <a:cs typeface="宋体"/>
                <a:sym typeface="宋体"/>
              </a:rPr>
              <a:t>（</a:t>
            </a:r>
            <a:r>
              <a:t>8</a:t>
            </a:r>
            <a:r>
              <a:rPr>
                <a:latin typeface="宋体"/>
                <a:ea typeface="宋体"/>
                <a:cs typeface="宋体"/>
                <a:sym typeface="宋体"/>
              </a:rPr>
              <a:t>）品牌知名度。</a:t>
            </a:r>
          </a:p>
          <a:p>
            <a:pPr indent="-312039" marL="312039">
              <a:spcBef>
                <a:spcPts val="500"/>
              </a:spcBef>
              <a:defRPr sz="2184"/>
            </a:pPr>
            <a:r>
              <a:rPr>
                <a:latin typeface="宋体"/>
                <a:ea typeface="宋体"/>
                <a:cs typeface="宋体"/>
                <a:sym typeface="宋体"/>
              </a:rPr>
              <a:t>市场行为评估</a:t>
            </a:r>
          </a:p>
          <a:p>
            <a:pPr indent="-260032" lvl="1" marL="676084">
              <a:spcBef>
                <a:spcPts val="400"/>
              </a:spcBef>
              <a:defRPr sz="1911"/>
            </a:pPr>
            <a:r>
              <a:rPr>
                <a:latin typeface="宋体"/>
                <a:ea typeface="宋体"/>
                <a:cs typeface="宋体"/>
                <a:sym typeface="宋体"/>
              </a:rPr>
              <a:t>（</a:t>
            </a:r>
            <a:r>
              <a:t>9</a:t>
            </a:r>
            <a:r>
              <a:rPr>
                <a:latin typeface="宋体"/>
                <a:ea typeface="宋体"/>
                <a:cs typeface="宋体"/>
                <a:sym typeface="宋体"/>
              </a:rPr>
              <a:t>）市场份额；（</a:t>
            </a:r>
            <a:r>
              <a:t>10</a:t>
            </a:r>
            <a:r>
              <a:rPr>
                <a:latin typeface="宋体"/>
                <a:ea typeface="宋体"/>
                <a:cs typeface="宋体"/>
                <a:sym typeface="宋体"/>
              </a:rPr>
              <a:t>）市场价格和分销覆盖率。</a:t>
            </a:r>
            <a:br>
              <a:rPr>
                <a:latin typeface="宋体"/>
                <a:ea typeface="宋体"/>
                <a:cs typeface="宋体"/>
                <a:sym typeface="宋体"/>
              </a:rPr>
            </a:br>
          </a:p>
        </p:txBody>
      </p:sp>
    </p:spTree>
  </p:cSld>
  <p:clrMapOvr>
    <a:masterClrMapping/>
  </p:clrMapOvr>
  <p:transition spd="med" advClick="1"/>
</p:sld>
</file>

<file path=ppt/slides/slide126.xml><?xml version="1.0" encoding="utf-8"?>
<p:sld xmlns:a="http://schemas.openxmlformats.org/drawingml/2006/main" xmlns:r="http://schemas.openxmlformats.org/officeDocument/2006/relationships" xmlns:p="http://schemas.openxmlformats.org/presentationml/2006/main" showMasterSp="1" showMasterPhAnim="1">
  <p:cSld>
    <p:spTree>
      <p:nvGrpSpPr>
        <p:cNvPr id="410" name=""/>
        <p:cNvGrpSpPr/>
        <p:nvPr/>
      </p:nvGrpSpPr>
      <p:grpSpPr>
        <a:xfrm>
          <a:off x="0" y="0"/>
          <a:ext cx="0" cy="0"/>
          <a:chOff x="0" y="0"/>
          <a:chExt cx="0" cy="0"/>
        </a:xfrm>
      </p:grpSpPr>
      <p:sp>
        <p:nvSpPr>
          <p:cNvPr id="1049204" name="Rectangle 2"/>
          <p:cNvSpPr/>
          <p:nvPr>
            <p:ph type="title"/>
          </p:nvPr>
        </p:nvSpPr>
        <p:spPr>
          <a:prstGeom prst="rect"/>
        </p:spPr>
        <p:txBody>
          <a:bodyPr/>
          <a:p>
            <a:r>
              <a:rPr>
                <a:latin typeface="宋体"/>
                <a:ea typeface="宋体"/>
                <a:cs typeface="宋体"/>
                <a:sym typeface="宋体"/>
              </a:rPr>
              <a:t>品牌资产的构成 （</a:t>
            </a:r>
            <a:r>
              <a:t>Aaker,2008</a:t>
            </a:r>
            <a:r>
              <a:rPr>
                <a:latin typeface="宋体"/>
                <a:ea typeface="宋体"/>
                <a:cs typeface="宋体"/>
                <a:sym typeface="宋体"/>
              </a:rPr>
              <a:t>）</a:t>
            </a:r>
          </a:p>
        </p:txBody>
      </p:sp>
      <p:grpSp>
        <p:nvGrpSpPr>
          <p:cNvPr id="411" name="Group 13"/>
          <p:cNvGrpSpPr/>
          <p:nvPr/>
        </p:nvGrpSpPr>
        <p:grpSpPr>
          <a:xfrm>
            <a:off x="1835148" y="2133597"/>
            <a:ext cx="5610230" cy="3384555"/>
            <a:chOff x="-1" y="-2"/>
            <a:chExt cx="5610228" cy="3384553"/>
          </a:xfrm>
        </p:grpSpPr>
        <p:grpSp>
          <p:nvGrpSpPr>
            <p:cNvPr id="412" name="Rectangle 6"/>
            <p:cNvGrpSpPr/>
            <p:nvPr/>
          </p:nvGrpSpPr>
          <p:grpSpPr>
            <a:xfrm>
              <a:off x="1785809" y="-2"/>
              <a:ext cx="2038608" cy="677387"/>
              <a:chOff x="0" y="-1"/>
              <a:chExt cx="2038606" cy="677385"/>
            </a:xfrm>
          </p:grpSpPr>
          <p:sp>
            <p:nvSpPr>
              <p:cNvPr id="1049205" name="矩形"/>
              <p:cNvSpPr/>
              <p:nvPr/>
            </p:nvSpPr>
            <p:spPr>
              <a:xfrm>
                <a:off x="0" y="-1"/>
                <a:ext cx="2038606" cy="677385"/>
              </a:xfrm>
              <a:prstGeom prst="rect"/>
              <a:solidFill>
                <a:schemeClr val="accent3">
                  <a:lumOff val="44000"/>
                </a:schemeClr>
              </a:solidFill>
              <a:ln w="9525" cap="flat">
                <a:solidFill>
                  <a:srgbClr val="000000"/>
                </a:solidFill>
                <a:prstDash val="solid"/>
                <a:miter lim="800000"/>
              </a:ln>
              <a:effectLst/>
            </p:spPr>
            <p:txBody>
              <a:bodyPr anchor="t" bIns="45719" lIns="45719" numCol="1" rIns="45719" tIns="45719" wrap="square">
                <a:noAutofit/>
              </a:bodyPr>
              <a:p>
                <a:pPr algn="ctr">
                  <a:defRPr sz="4800">
                    <a:latin typeface="Arial"/>
                    <a:ea typeface="Arial"/>
                    <a:cs typeface="Arial"/>
                    <a:sym typeface="Arial"/>
                  </a:defRPr>
                </a:pPr>
              </a:p>
            </p:txBody>
          </p:sp>
          <p:sp>
            <p:nvSpPr>
              <p:cNvPr id="1049206" name="品牌知名度"/>
              <p:cNvSpPr/>
              <p:nvPr/>
            </p:nvSpPr>
            <p:spPr>
              <a:xfrm>
                <a:off x="0" y="-1"/>
                <a:ext cx="2038606" cy="510537"/>
              </a:xfrm>
              <a:prstGeom prst="rect"/>
              <a:noFill/>
              <a:ln w="12700" cap="flat">
                <a:noFill/>
                <a:miter lim="400000"/>
              </a:ln>
              <a:effectLst/>
            </p:spPr>
            <p:txBody>
              <a:bodyPr anchor="t" bIns="45719" lIns="45719" numCol="1" rIns="45719" tIns="45719" wrap="square">
                <a:spAutoFit/>
              </a:bodyPr>
              <a:lstStyle>
                <a:lvl1pPr algn="ctr">
                  <a:defRPr sz="28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品牌知名度</a:t>
                </a:r>
              </a:p>
            </p:txBody>
          </p:sp>
        </p:grpSp>
        <p:grpSp>
          <p:nvGrpSpPr>
            <p:cNvPr id="413" name="Rectangle 7"/>
            <p:cNvGrpSpPr/>
            <p:nvPr/>
          </p:nvGrpSpPr>
          <p:grpSpPr>
            <a:xfrm>
              <a:off x="1785809" y="1354767"/>
              <a:ext cx="2038608" cy="675015"/>
              <a:chOff x="0" y="0"/>
              <a:chExt cx="2038606" cy="675015"/>
            </a:xfrm>
          </p:grpSpPr>
          <p:sp>
            <p:nvSpPr>
              <p:cNvPr id="1049207" name="矩形"/>
              <p:cNvSpPr/>
              <p:nvPr/>
            </p:nvSpPr>
            <p:spPr>
              <a:xfrm>
                <a:off x="0" y="0"/>
                <a:ext cx="2038606" cy="675015"/>
              </a:xfrm>
              <a:prstGeom prst="rect"/>
              <a:solidFill>
                <a:schemeClr val="accent3">
                  <a:lumOff val="44000"/>
                </a:schemeClr>
              </a:solidFill>
              <a:ln w="9525" cap="flat">
                <a:solidFill>
                  <a:srgbClr val="000000"/>
                </a:solidFill>
                <a:prstDash val="solid"/>
                <a:miter lim="800000"/>
              </a:ln>
              <a:effectLst/>
            </p:spPr>
            <p:txBody>
              <a:bodyPr anchor="t" bIns="45719" lIns="45719" numCol="1" rIns="45719" tIns="45719" wrap="square">
                <a:noAutofit/>
              </a:bodyPr>
              <a:p>
                <a:pPr algn="ctr">
                  <a:defRPr sz="4800">
                    <a:latin typeface="Arial"/>
                    <a:ea typeface="Arial"/>
                    <a:cs typeface="Arial"/>
                    <a:sym typeface="Arial"/>
                  </a:defRPr>
                </a:pPr>
              </a:p>
            </p:txBody>
          </p:sp>
          <p:sp>
            <p:nvSpPr>
              <p:cNvPr id="1049208" name="品牌资产"/>
              <p:cNvSpPr/>
              <p:nvPr/>
            </p:nvSpPr>
            <p:spPr>
              <a:xfrm>
                <a:off x="0" y="0"/>
                <a:ext cx="2038606" cy="510538"/>
              </a:xfrm>
              <a:prstGeom prst="rect"/>
              <a:noFill/>
              <a:ln w="12700" cap="flat">
                <a:noFill/>
                <a:miter lim="400000"/>
              </a:ln>
              <a:effectLst/>
            </p:spPr>
            <p:txBody>
              <a:bodyPr anchor="t" bIns="45719" lIns="45719" numCol="1" rIns="45719" tIns="45719" wrap="square">
                <a:spAutoFit/>
              </a:bodyPr>
              <a:lstStyle>
                <a:lvl1pPr algn="ctr">
                  <a:defRPr sz="28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品牌资产</a:t>
                </a:r>
              </a:p>
            </p:txBody>
          </p:sp>
        </p:grpSp>
        <p:grpSp>
          <p:nvGrpSpPr>
            <p:cNvPr id="414" name="Rectangle 8"/>
            <p:cNvGrpSpPr/>
            <p:nvPr/>
          </p:nvGrpSpPr>
          <p:grpSpPr>
            <a:xfrm>
              <a:off x="-1" y="2707165"/>
              <a:ext cx="2038608" cy="677386"/>
              <a:chOff x="0" y="-1"/>
              <a:chExt cx="2038606" cy="677385"/>
            </a:xfrm>
          </p:grpSpPr>
          <p:sp>
            <p:nvSpPr>
              <p:cNvPr id="1049209" name="矩形"/>
              <p:cNvSpPr/>
              <p:nvPr/>
            </p:nvSpPr>
            <p:spPr>
              <a:xfrm>
                <a:off x="0" y="-1"/>
                <a:ext cx="2038606" cy="677385"/>
              </a:xfrm>
              <a:prstGeom prst="rect"/>
              <a:solidFill>
                <a:schemeClr val="accent3">
                  <a:lumOff val="44000"/>
                </a:schemeClr>
              </a:solidFill>
              <a:ln w="9525" cap="flat">
                <a:solidFill>
                  <a:srgbClr val="000000"/>
                </a:solidFill>
                <a:prstDash val="solid"/>
                <a:miter lim="800000"/>
              </a:ln>
              <a:effectLst/>
            </p:spPr>
            <p:txBody>
              <a:bodyPr anchor="t" bIns="45719" lIns="45719" numCol="1" rIns="45719" tIns="45719" wrap="square">
                <a:noAutofit/>
              </a:bodyPr>
              <a:p>
                <a:pPr algn="ctr">
                  <a:defRPr sz="4800">
                    <a:latin typeface="Arial"/>
                    <a:ea typeface="Arial"/>
                    <a:cs typeface="Arial"/>
                    <a:sym typeface="Arial"/>
                  </a:defRPr>
                </a:pPr>
              </a:p>
            </p:txBody>
          </p:sp>
          <p:sp>
            <p:nvSpPr>
              <p:cNvPr id="1049210" name="品牌忠诚度"/>
              <p:cNvSpPr/>
              <p:nvPr/>
            </p:nvSpPr>
            <p:spPr>
              <a:xfrm>
                <a:off x="0" y="-1"/>
                <a:ext cx="2038606" cy="510538"/>
              </a:xfrm>
              <a:prstGeom prst="rect"/>
              <a:noFill/>
              <a:ln w="12700" cap="flat">
                <a:noFill/>
                <a:miter lim="400000"/>
              </a:ln>
              <a:effectLst/>
            </p:spPr>
            <p:txBody>
              <a:bodyPr anchor="t" bIns="45719" lIns="45719" numCol="1" rIns="45719" tIns="45719" wrap="square">
                <a:spAutoFit/>
              </a:bodyPr>
              <a:lstStyle>
                <a:lvl1pPr algn="ctr">
                  <a:defRPr sz="28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品牌忠诚度</a:t>
                </a:r>
              </a:p>
            </p:txBody>
          </p:sp>
        </p:grpSp>
        <p:grpSp>
          <p:nvGrpSpPr>
            <p:cNvPr id="415" name="Rectangle 9"/>
            <p:cNvGrpSpPr/>
            <p:nvPr/>
          </p:nvGrpSpPr>
          <p:grpSpPr>
            <a:xfrm>
              <a:off x="3571619" y="2707165"/>
              <a:ext cx="2038608" cy="677386"/>
              <a:chOff x="0" y="-1"/>
              <a:chExt cx="2038606" cy="677385"/>
            </a:xfrm>
          </p:grpSpPr>
          <p:sp>
            <p:nvSpPr>
              <p:cNvPr id="1049211" name="矩形"/>
              <p:cNvSpPr/>
              <p:nvPr/>
            </p:nvSpPr>
            <p:spPr>
              <a:xfrm>
                <a:off x="0" y="-1"/>
                <a:ext cx="2038606" cy="677385"/>
              </a:xfrm>
              <a:prstGeom prst="rect"/>
              <a:solidFill>
                <a:schemeClr val="accent3">
                  <a:lumOff val="44000"/>
                </a:schemeClr>
              </a:solidFill>
              <a:ln w="9525" cap="flat">
                <a:solidFill>
                  <a:srgbClr val="000000"/>
                </a:solidFill>
                <a:prstDash val="solid"/>
                <a:miter lim="800000"/>
              </a:ln>
              <a:effectLst/>
            </p:spPr>
            <p:txBody>
              <a:bodyPr anchor="t" bIns="45719" lIns="45719" numCol="1" rIns="45719" tIns="45719" wrap="square">
                <a:noAutofit/>
              </a:bodyPr>
              <a:p>
                <a:pPr algn="ctr">
                  <a:defRPr sz="4800">
                    <a:latin typeface="Arial"/>
                    <a:ea typeface="Arial"/>
                    <a:cs typeface="Arial"/>
                    <a:sym typeface="Arial"/>
                  </a:defRPr>
                </a:pPr>
              </a:p>
            </p:txBody>
          </p:sp>
          <p:sp>
            <p:nvSpPr>
              <p:cNvPr id="1049212" name="品牌联想"/>
              <p:cNvSpPr/>
              <p:nvPr/>
            </p:nvSpPr>
            <p:spPr>
              <a:xfrm>
                <a:off x="0" y="-1"/>
                <a:ext cx="2038606" cy="510538"/>
              </a:xfrm>
              <a:prstGeom prst="rect"/>
              <a:noFill/>
              <a:ln w="12700" cap="flat">
                <a:noFill/>
                <a:miter lim="400000"/>
              </a:ln>
              <a:effectLst/>
            </p:spPr>
            <p:txBody>
              <a:bodyPr anchor="t" bIns="45719" lIns="45719" numCol="1" rIns="45719" tIns="45719" wrap="square">
                <a:spAutoFit/>
              </a:bodyPr>
              <a:lstStyle>
                <a:lvl1pPr algn="ctr">
                  <a:defRPr sz="2800">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品牌联想</a:t>
                </a:r>
              </a:p>
            </p:txBody>
          </p:sp>
        </p:grpSp>
        <p:sp>
          <p:nvSpPr>
            <p:cNvPr id="1049213" name="Line 10"/>
            <p:cNvSpPr/>
            <p:nvPr/>
          </p:nvSpPr>
          <p:spPr>
            <a:xfrm>
              <a:off x="2806272" y="677383"/>
              <a:ext cx="2320" cy="677384"/>
            </a:xfrm>
            <a:prstGeom prst="line"/>
            <a:noFill/>
            <a:ln w="28575" cap="flat">
              <a:solidFill>
                <a:srgbClr val="000000"/>
              </a:solidFill>
              <a:prstDash val="solid"/>
              <a:miter lim="800000"/>
            </a:ln>
            <a:effectLst/>
          </p:spPr>
          <p:txBody>
            <a:bodyPr anchor="t" bIns="45719" lIns="45719" numCol="1" rIns="45719" tIns="45719" wrap="square">
              <a:noAutofit/>
            </a:bodyPr>
            <a:p/>
          </p:txBody>
        </p:sp>
        <p:sp>
          <p:nvSpPr>
            <p:cNvPr id="1049214" name="Line 11"/>
            <p:cNvSpPr/>
            <p:nvPr/>
          </p:nvSpPr>
          <p:spPr>
            <a:xfrm flipH="1">
              <a:off x="1020462" y="2032151"/>
              <a:ext cx="1275579" cy="675016"/>
            </a:xfrm>
            <a:prstGeom prst="line"/>
            <a:noFill/>
            <a:ln w="28575" cap="flat">
              <a:solidFill>
                <a:srgbClr val="000000"/>
              </a:solidFill>
              <a:prstDash val="solid"/>
              <a:miter lim="800000"/>
            </a:ln>
            <a:effectLst/>
          </p:spPr>
          <p:txBody>
            <a:bodyPr anchor="t" bIns="45719" lIns="45719" numCol="1" rIns="45719" tIns="45719" wrap="square">
              <a:noAutofit/>
            </a:bodyPr>
            <a:p/>
          </p:txBody>
        </p:sp>
        <p:sp>
          <p:nvSpPr>
            <p:cNvPr id="1049215" name="Line 12"/>
            <p:cNvSpPr/>
            <p:nvPr/>
          </p:nvSpPr>
          <p:spPr>
            <a:xfrm>
              <a:off x="3314184" y="2032151"/>
              <a:ext cx="1275579" cy="675016"/>
            </a:xfrm>
            <a:prstGeom prst="line"/>
            <a:noFill/>
            <a:ln w="28575" cap="flat">
              <a:solidFill>
                <a:srgbClr val="000000"/>
              </a:solidFill>
              <a:prstDash val="solid"/>
              <a:miter lim="800000"/>
            </a:ln>
            <a:effectLst/>
          </p:spPr>
          <p:txBody>
            <a:bodyPr anchor="t" bIns="45719" lIns="45719" numCol="1" rIns="45719" tIns="45719" wrap="square">
              <a:noAutofit/>
            </a:bodyPr>
            <a:p/>
          </p:txBody>
        </p:sp>
      </p:grpSp>
    </p:spTree>
  </p:cSld>
  <p:clrMapOvr>
    <a:masterClrMapping/>
  </p:clrMapOvr>
  <p:transition spd="med" advClick="1"/>
</p:sld>
</file>

<file path=ppt/slides/slide127.xml><?xml version="1.0" encoding="utf-8"?>
<p:sld xmlns:a="http://schemas.openxmlformats.org/drawingml/2006/main" xmlns:r="http://schemas.openxmlformats.org/officeDocument/2006/relationships" xmlns:p="http://schemas.openxmlformats.org/presentationml/2006/main" showMasterSp="1" showMasterPhAnim="1">
  <p:cSld>
    <p:spTree>
      <p:nvGrpSpPr>
        <p:cNvPr id="416" name=""/>
        <p:cNvGrpSpPr/>
        <p:nvPr/>
      </p:nvGrpSpPr>
      <p:grpSpPr>
        <a:xfrm>
          <a:off x="0" y="0"/>
          <a:ext cx="0" cy="0"/>
          <a:chOff x="0" y="0"/>
          <a:chExt cx="0" cy="0"/>
        </a:xfrm>
      </p:grpSpPr>
      <p:sp>
        <p:nvSpPr>
          <p:cNvPr id="1049216" name="Rectangle 176"/>
          <p:cNvSpPr/>
          <p:nvPr>
            <p:ph type="title"/>
          </p:nvPr>
        </p:nvSpPr>
        <p:spPr>
          <a:prstGeom prst="rect"/>
        </p:spPr>
        <p:txBody>
          <a:bodyPr/>
          <a:lstStyle>
            <a:lvl1pPr>
              <a:defRPr sz="3400">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评价品牌强度的七个方面及最高的得分值 </a:t>
            </a:r>
          </a:p>
        </p:txBody>
      </p:sp>
      <p:graphicFrame>
        <p:nvGraphicFramePr>
          <p:cNvPr id="4194309" name="Group 180"/>
          <p:cNvGraphicFramePr>
            <a:graphicFrameLocks/>
          </p:cNvGraphicFramePr>
          <p:nvPr/>
        </p:nvGraphicFramePr>
        <p:xfrm>
          <a:off x="395288" y="1844675"/>
          <a:ext cx="8229601" cy="3744913"/>
        </p:xfrm>
        <a:graphic>
          <a:graphicData uri="http://schemas.openxmlformats.org/drawingml/2006/table">
            <a:tbl>
              <a:tblPr rtl="0" firstRow="0" firstCol="0" lastRow="0" lastCol="0" bandRow="0" bandCol="0">
                <a:tableStyleId>{4C3C2611-4C71-4FC5-86AE-919BDF0F9419}</a:tableStyleId>
              </a:tblPr>
              <a:tblGrid>
                <a:gridCol w="1841500"/>
                <a:gridCol w="4868862"/>
                <a:gridCol w="1519238"/>
              </a:tblGrid>
              <a:tr h="401638">
                <a:tc>
                  <a:txBody>
                    <a:bodyPr/>
                    <a:p>
                      <a:pPr algn="ctr" indent="-342900" marL="342900">
                        <a:defRPr sz="1800"/>
                      </a:pPr>
                      <a:r>
                        <a:rPr sz="1600">
                          <a:latin typeface="Times New Roman"/>
                          <a:ea typeface="Times New Roman"/>
                          <a:cs typeface="Times New Roman"/>
                          <a:sym typeface="Times New Roman"/>
                        </a:rPr>
                        <a:t>指标</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释义</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最高得分</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01638">
                <a:tc>
                  <a:txBody>
                    <a:bodyPr/>
                    <a:p>
                      <a:pPr algn="ctr" indent="-342900" marL="342900">
                        <a:defRPr sz="1800"/>
                      </a:pPr>
                      <a:r>
                        <a:rPr sz="1600">
                          <a:latin typeface="Times New Roman"/>
                          <a:ea typeface="Times New Roman"/>
                          <a:cs typeface="Times New Roman"/>
                          <a:sym typeface="Times New Roman"/>
                        </a:rPr>
                        <a:t>市场特性</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品牌是否处于成熟、稳定和具有较高市场壁垒的行业</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10</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01638">
                <a:tc>
                  <a:txBody>
                    <a:bodyPr/>
                    <a:p>
                      <a:pPr algn="ctr" indent="-342900" marL="342900">
                        <a:defRPr sz="1800"/>
                      </a:pPr>
                      <a:r>
                        <a:rPr sz="1600">
                          <a:latin typeface="Times New Roman"/>
                          <a:ea typeface="Times New Roman"/>
                          <a:cs typeface="Times New Roman"/>
                          <a:sym typeface="Times New Roman"/>
                        </a:rPr>
                        <a:t>稳定性</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品牌是否具有较多的忠诚顾客</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15</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01638">
                <a:tc>
                  <a:txBody>
                    <a:bodyPr/>
                    <a:p>
                      <a:pPr algn="ctr" indent="-342900" marL="342900">
                        <a:defRPr sz="1800"/>
                      </a:pPr>
                      <a:r>
                        <a:rPr sz="1600">
                          <a:latin typeface="Times New Roman"/>
                          <a:ea typeface="Times New Roman"/>
                          <a:cs typeface="Times New Roman"/>
                          <a:sym typeface="Times New Roman"/>
                        </a:rPr>
                        <a:t>行业地位</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品牌是否在行业内居于领导地位</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25</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01638">
                <a:tc>
                  <a:txBody>
                    <a:bodyPr/>
                    <a:p>
                      <a:pPr algn="ctr" indent="-342900" marL="342900">
                        <a:defRPr sz="1800"/>
                      </a:pPr>
                      <a:r>
                        <a:rPr sz="1600">
                          <a:latin typeface="Times New Roman"/>
                          <a:ea typeface="Times New Roman"/>
                          <a:cs typeface="Times New Roman"/>
                          <a:sym typeface="Times New Roman"/>
                        </a:rPr>
                        <a:t>行销范围</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品牌行销的范围是否很宽广</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25</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01638">
                <a:tc>
                  <a:txBody>
                    <a:bodyPr/>
                    <a:p>
                      <a:pPr algn="ctr" indent="-342900" marL="342900">
                        <a:defRPr sz="1800"/>
                      </a:pPr>
                      <a:r>
                        <a:rPr sz="1600">
                          <a:latin typeface="Times New Roman"/>
                          <a:ea typeface="Times New Roman"/>
                          <a:cs typeface="Times New Roman"/>
                          <a:sym typeface="Times New Roman"/>
                        </a:rPr>
                        <a:t>品牌趋势</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品牌是否与消费者需求相关</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10</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00050">
                <a:tc>
                  <a:txBody>
                    <a:bodyPr/>
                    <a:p>
                      <a:pPr algn="ctr" indent="-342900" marL="342900">
                        <a:defRPr sz="1800"/>
                      </a:pPr>
                      <a:r>
                        <a:rPr sz="1600">
                          <a:latin typeface="Times New Roman"/>
                          <a:ea typeface="Times New Roman"/>
                          <a:cs typeface="Times New Roman"/>
                          <a:sym typeface="Times New Roman"/>
                        </a:rPr>
                        <a:t>品牌支持</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品牌是否获得持续投资</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10</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504825">
                <a:tc>
                  <a:txBody>
                    <a:bodyPr/>
                    <a:p>
                      <a:pPr algn="ctr" indent="-342900" marL="342900">
                        <a:defRPr sz="1800"/>
                      </a:pPr>
                      <a:r>
                        <a:rPr sz="1600">
                          <a:latin typeface="Times New Roman"/>
                          <a:ea typeface="Times New Roman"/>
                          <a:cs typeface="Times New Roman"/>
                          <a:sym typeface="Times New Roman"/>
                        </a:rPr>
                        <a:t>品牌保护</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品牌是否获得商标法律保护</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5</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r h="430212">
                <a:tc>
                  <a:txBody>
                    <a:bodyPr/>
                    <a:p>
                      <a:pPr algn="ctr" indent="-342900" marL="342900">
                        <a:defRPr sz="1800"/>
                      </a:pPr>
                      <a:r>
                        <a:rPr sz="1600">
                          <a:latin typeface="Times New Roman"/>
                          <a:ea typeface="Times New Roman"/>
                          <a:cs typeface="Times New Roman"/>
                          <a:sym typeface="Times New Roman"/>
                        </a:rPr>
                        <a:t>合　 计</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l">
                        <a:spcBef>
                          <a:spcPts val="400"/>
                        </a:spcBef>
                        <a:defRPr sz="1600">
                          <a:latin typeface="Times New Roman"/>
                          <a:ea typeface="Times New Roman"/>
                          <a:cs typeface="Times New Roman"/>
                          <a:sym typeface="Times New Roman"/>
                        </a:defRPr>
                      </a:pP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c>
                  <a:txBody>
                    <a:bodyPr/>
                    <a:p>
                      <a:pPr algn="ctr" indent="-342900" marL="342900">
                        <a:defRPr sz="1800"/>
                      </a:pPr>
                      <a:r>
                        <a:rPr sz="1600">
                          <a:latin typeface="Times New Roman"/>
                          <a:ea typeface="Times New Roman"/>
                          <a:cs typeface="Times New Roman"/>
                          <a:sym typeface="Times New Roman"/>
                        </a:rPr>
                        <a:t>100</a:t>
                      </a:r>
                    </a:p>
                  </a:txBody>
                  <a:tcPr marL="45720" marR="45720" marT="45720" marB="45720" anchor="t" anchorCtr="0" horzOverflow="overflow">
                    <a:lnL w="12700">
                      <a:solidFill>
                        <a:srgbClr val="000000"/>
                      </a:solidFill>
                      <a:miter/>
                    </a:lnL>
                    <a:lnR w="12700">
                      <a:solidFill>
                        <a:srgbClr val="000000"/>
                      </a:solidFill>
                      <a:miter/>
                    </a:lnR>
                    <a:lnT w="12700">
                      <a:solidFill>
                        <a:srgbClr val="000000"/>
                      </a:solidFill>
                      <a:miter/>
                    </a:lnT>
                    <a:lnB w="12700">
                      <a:solidFill>
                        <a:srgbClr val="000000"/>
                      </a:solidFill>
                      <a:miter/>
                    </a:lnB>
                    <a:noFill/>
                  </a:tcPr>
                </a:tc>
              </a:tr>
            </a:tbl>
          </a:graphicData>
        </a:graphic>
      </p:graphicFrame>
    </p:spTree>
  </p:cSld>
  <p:clrMapOvr>
    <a:masterClrMapping/>
  </p:clrMapOvr>
  <p:transition spd="med" advClick="1"/>
</p:sld>
</file>

<file path=ppt/slides/slide128.xml><?xml version="1.0" encoding="utf-8"?>
<p:sld xmlns:a="http://schemas.openxmlformats.org/drawingml/2006/main" xmlns:r="http://schemas.openxmlformats.org/officeDocument/2006/relationships" xmlns:p="http://schemas.openxmlformats.org/presentationml/2006/main" showMasterSp="1" showMasterPhAnim="1">
  <p:cSld>
    <p:spTree>
      <p:nvGrpSpPr>
        <p:cNvPr id="417" name=""/>
        <p:cNvGrpSpPr/>
        <p:nvPr/>
      </p:nvGrpSpPr>
      <p:grpSpPr>
        <a:xfrm>
          <a:off x="0" y="0"/>
          <a:ext cx="0" cy="0"/>
          <a:chOff x="0" y="0"/>
          <a:chExt cx="0" cy="0"/>
        </a:xfrm>
      </p:grpSpPr>
      <p:sp>
        <p:nvSpPr>
          <p:cNvPr id="1049217"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品牌资产评估系统的两大部分</a:t>
            </a:r>
          </a:p>
        </p:txBody>
      </p:sp>
      <p:sp>
        <p:nvSpPr>
          <p:cNvPr id="1049218" name="Rectangle 3"/>
          <p:cNvSpPr/>
          <p:nvPr>
            <p:ph type="body" idx="1"/>
          </p:nvPr>
        </p:nvSpPr>
        <p:spPr>
          <a:xfrm>
            <a:off x="395288" y="1484312"/>
            <a:ext cx="8353426" cy="4257676"/>
          </a:xfrm>
          <a:prstGeom prst="rect"/>
        </p:spPr>
        <p:txBody>
          <a:bodyPr/>
          <a:p>
            <a:pPr indent="-312039" marL="312039">
              <a:lnSpc>
                <a:spcPct val="130000"/>
              </a:lnSpc>
              <a:spcBef>
                <a:spcPts val="500"/>
              </a:spcBef>
              <a:defRPr sz="2184"/>
            </a:pPr>
            <a:r>
              <a:rPr>
                <a:latin typeface="宋体"/>
                <a:ea typeface="宋体"/>
                <a:cs typeface="宋体"/>
                <a:sym typeface="宋体"/>
              </a:rPr>
              <a:t>品牌资产测量系统大致可分为两大部分：一类周期较长，称为</a:t>
            </a:r>
            <a:r>
              <a:rPr>
                <a:solidFill>
                  <a:srgbClr val="FF0000"/>
                </a:solidFill>
                <a:latin typeface="宋体"/>
                <a:ea typeface="宋体"/>
                <a:cs typeface="宋体"/>
                <a:sym typeface="宋体"/>
              </a:rPr>
              <a:t>品牌审计</a:t>
            </a:r>
            <a:r>
              <a:rPr>
                <a:latin typeface="宋体"/>
                <a:ea typeface="宋体"/>
                <a:cs typeface="宋体"/>
                <a:sym typeface="宋体"/>
              </a:rPr>
              <a:t>（</a:t>
            </a:r>
            <a:r>
              <a:t>Brand Audit</a:t>
            </a:r>
            <a:r>
              <a:rPr>
                <a:latin typeface="宋体"/>
                <a:ea typeface="宋体"/>
                <a:cs typeface="宋体"/>
                <a:sym typeface="宋体"/>
              </a:rPr>
              <a:t>）；一类周期较短，称为</a:t>
            </a:r>
            <a:r>
              <a:rPr>
                <a:solidFill>
                  <a:srgbClr val="FF0000"/>
                </a:solidFill>
                <a:latin typeface="宋体"/>
                <a:ea typeface="宋体"/>
                <a:cs typeface="宋体"/>
                <a:sym typeface="宋体"/>
              </a:rPr>
              <a:t>品牌跟踪</a:t>
            </a:r>
            <a:r>
              <a:rPr>
                <a:latin typeface="宋体"/>
                <a:ea typeface="宋体"/>
                <a:cs typeface="宋体"/>
                <a:sym typeface="宋体"/>
              </a:rPr>
              <a:t>（</a:t>
            </a:r>
            <a:r>
              <a:t>Brand Tracking</a:t>
            </a:r>
            <a:r>
              <a:rPr>
                <a:latin typeface="宋体"/>
                <a:ea typeface="宋体"/>
                <a:cs typeface="宋体"/>
                <a:sym typeface="宋体"/>
              </a:rPr>
              <a:t>）。</a:t>
            </a:r>
          </a:p>
          <a:p>
            <a:pPr indent="-312039" marL="312039">
              <a:lnSpc>
                <a:spcPct val="130000"/>
              </a:lnSpc>
              <a:spcBef>
                <a:spcPts val="500"/>
              </a:spcBef>
              <a:defRPr sz="2184"/>
            </a:pPr>
            <a:r>
              <a:rPr>
                <a:latin typeface="宋体"/>
                <a:ea typeface="宋体"/>
                <a:cs typeface="宋体"/>
                <a:sym typeface="宋体"/>
              </a:rPr>
              <a:t>品牌审计是从企业内外两个角度对品牌资产的来源做</a:t>
            </a:r>
            <a:r>
              <a:rPr>
                <a:solidFill>
                  <a:srgbClr val="FF0000"/>
                </a:solidFill>
                <a:latin typeface="宋体"/>
                <a:ea typeface="宋体"/>
                <a:cs typeface="宋体"/>
                <a:sym typeface="宋体"/>
              </a:rPr>
              <a:t>全面的检查</a:t>
            </a:r>
            <a:r>
              <a:rPr>
                <a:latin typeface="宋体"/>
                <a:ea typeface="宋体"/>
                <a:cs typeface="宋体"/>
                <a:sym typeface="宋体"/>
              </a:rPr>
              <a:t>，用于指导</a:t>
            </a:r>
            <a:r>
              <a:rPr>
                <a:solidFill>
                  <a:srgbClr val="FF0000"/>
                </a:solidFill>
                <a:latin typeface="宋体"/>
                <a:ea typeface="宋体"/>
                <a:cs typeface="宋体"/>
                <a:sym typeface="宋体"/>
              </a:rPr>
              <a:t>品牌战略</a:t>
            </a:r>
            <a:r>
              <a:rPr>
                <a:latin typeface="宋体"/>
                <a:ea typeface="宋体"/>
                <a:cs typeface="宋体"/>
                <a:sym typeface="宋体"/>
              </a:rPr>
              <a:t>的制定，一般每年一次；</a:t>
            </a:r>
          </a:p>
          <a:p>
            <a:pPr indent="-312039" marL="312039">
              <a:lnSpc>
                <a:spcPct val="130000"/>
              </a:lnSpc>
              <a:spcBef>
                <a:spcPts val="600"/>
              </a:spcBef>
              <a:defRPr sz="2184"/>
            </a:pPr>
            <a:r>
              <a:rPr>
                <a:latin typeface="宋体"/>
                <a:ea typeface="宋体"/>
                <a:cs typeface="宋体"/>
                <a:sym typeface="宋体"/>
              </a:rPr>
              <a:t>品牌跟踪是</a:t>
            </a:r>
            <a:r>
              <a:rPr>
                <a:solidFill>
                  <a:srgbClr val="FF0000"/>
                </a:solidFill>
                <a:latin typeface="宋体"/>
                <a:ea typeface="宋体"/>
                <a:cs typeface="宋体"/>
                <a:sym typeface="宋体"/>
              </a:rPr>
              <a:t>经常性地</a:t>
            </a:r>
            <a:r>
              <a:rPr>
                <a:latin typeface="宋体"/>
                <a:ea typeface="宋体"/>
                <a:cs typeface="宋体"/>
                <a:sym typeface="宋体"/>
              </a:rPr>
              <a:t>对品牌资产做跟踪检查，收集相关信息，用于指导</a:t>
            </a:r>
            <a:r>
              <a:rPr>
                <a:solidFill>
                  <a:srgbClr val="FF0000"/>
                </a:solidFill>
                <a:latin typeface="宋体"/>
                <a:ea typeface="宋体"/>
                <a:cs typeface="宋体"/>
                <a:sym typeface="宋体"/>
              </a:rPr>
              <a:t>品牌战术</a:t>
            </a:r>
            <a:r>
              <a:rPr>
                <a:latin typeface="宋体"/>
                <a:ea typeface="宋体"/>
                <a:cs typeface="宋体"/>
                <a:sym typeface="宋体"/>
              </a:rPr>
              <a:t>的制定和调整，研究的频率依具体的产品类别、消费特点、市场状况而定。</a:t>
            </a:r>
            <a:r>
              <a:rPr sz="2912"/>
              <a:t> </a:t>
            </a:r>
          </a:p>
        </p:txBody>
      </p:sp>
    </p:spTree>
  </p:cSld>
  <p:clrMapOvr>
    <a:masterClrMapping/>
  </p:clrMapOvr>
  <p:transition spd="med" advClick="1"/>
</p:sld>
</file>

<file path=ppt/slides/slide129.xml><?xml version="1.0" encoding="utf-8"?>
<p:sld xmlns:a="http://schemas.openxmlformats.org/drawingml/2006/main" xmlns:r="http://schemas.openxmlformats.org/officeDocument/2006/relationships" xmlns:p="http://schemas.openxmlformats.org/presentationml/2006/main" showMasterSp="1" showMasterPhAnim="1">
  <p:cSld>
    <p:spTree>
      <p:nvGrpSpPr>
        <p:cNvPr id="418" name=""/>
        <p:cNvGrpSpPr/>
        <p:nvPr/>
      </p:nvGrpSpPr>
      <p:grpSpPr>
        <a:xfrm>
          <a:off x="0" y="0"/>
          <a:ext cx="0" cy="0"/>
          <a:chOff x="0" y="0"/>
          <a:chExt cx="0" cy="0"/>
        </a:xfrm>
      </p:grpSpPr>
      <p:sp>
        <p:nvSpPr>
          <p:cNvPr id="1049219"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品牌审计</a:t>
            </a:r>
          </a:p>
        </p:txBody>
      </p:sp>
      <p:sp>
        <p:nvSpPr>
          <p:cNvPr id="1049220" name="Rectangle 3"/>
          <p:cNvSpPr/>
          <p:nvPr>
            <p:ph type="body" idx="1"/>
          </p:nvPr>
        </p:nvSpPr>
        <p:spPr>
          <a:xfrm>
            <a:off x="684212" y="1671638"/>
            <a:ext cx="7769226" cy="4078288"/>
          </a:xfrm>
          <a:prstGeom prst="rect"/>
        </p:spPr>
        <p:txBody>
          <a:bodyPr/>
          <a:p>
            <a:pPr algn="just" indent="-298322" marL="298322">
              <a:lnSpc>
                <a:spcPct val="90000"/>
              </a:lnSpc>
              <a:spcBef>
                <a:spcPts val="500"/>
              </a:spcBef>
              <a:defRPr sz="2088"/>
            </a:pPr>
            <a:r>
              <a:rPr>
                <a:latin typeface="宋体"/>
                <a:ea typeface="宋体"/>
                <a:cs typeface="宋体"/>
                <a:sym typeface="宋体"/>
              </a:rPr>
              <a:t>品牌盘存</a:t>
            </a:r>
            <a:r>
              <a:rPr sz="1740">
                <a:latin typeface="宋体"/>
                <a:ea typeface="宋体"/>
                <a:cs typeface="宋体"/>
                <a:sym typeface="宋体"/>
              </a:rPr>
              <a:t>（</a:t>
            </a:r>
            <a:r>
              <a:rPr sz="1740"/>
              <a:t>Brand Inventory</a:t>
            </a:r>
            <a:r>
              <a:rPr sz="1740">
                <a:latin typeface="宋体"/>
                <a:ea typeface="宋体"/>
                <a:cs typeface="宋体"/>
                <a:sym typeface="宋体"/>
              </a:rPr>
              <a:t>）</a:t>
            </a:r>
            <a:endParaRPr sz="1740">
              <a:latin typeface="宋体"/>
              <a:ea typeface="宋体"/>
              <a:cs typeface="宋体"/>
              <a:sym typeface="宋体"/>
            </a:endParaRPr>
          </a:p>
          <a:p>
            <a:pPr algn="just" indent="-248602" lvl="1" marL="646366">
              <a:lnSpc>
                <a:spcPct val="90000"/>
              </a:lnSpc>
              <a:spcBef>
                <a:spcPts val="400"/>
              </a:spcBef>
              <a:defRPr sz="1827"/>
            </a:pPr>
            <a:r>
              <a:rPr>
                <a:latin typeface="宋体"/>
                <a:ea typeface="宋体"/>
                <a:cs typeface="宋体"/>
                <a:sym typeface="宋体"/>
              </a:rPr>
              <a:t>从企业内部收集</a:t>
            </a:r>
            <a:r>
              <a:rPr>
                <a:solidFill>
                  <a:srgbClr val="FF0000"/>
                </a:solidFill>
                <a:latin typeface="宋体"/>
                <a:ea typeface="宋体"/>
                <a:cs typeface="宋体"/>
                <a:sym typeface="宋体"/>
              </a:rPr>
              <a:t>品牌要素</a:t>
            </a:r>
            <a:r>
              <a:rPr>
                <a:latin typeface="宋体"/>
                <a:ea typeface="宋体"/>
                <a:cs typeface="宋体"/>
                <a:sym typeface="宋体"/>
              </a:rPr>
              <a:t>（</a:t>
            </a:r>
            <a:r>
              <a:t>Brand element</a:t>
            </a:r>
            <a:r>
              <a:rPr>
                <a:latin typeface="宋体"/>
                <a:ea typeface="宋体"/>
                <a:cs typeface="宋体"/>
                <a:sym typeface="宋体"/>
              </a:rPr>
              <a:t>），包括：品牌名称、标志、象征物、包装、广告语、标志性音乐等；</a:t>
            </a:r>
          </a:p>
          <a:p>
            <a:pPr algn="just" indent="-248602" lvl="1" marL="646366">
              <a:lnSpc>
                <a:spcPct val="90000"/>
              </a:lnSpc>
              <a:spcBef>
                <a:spcPts val="400"/>
              </a:spcBef>
              <a:defRPr sz="1827"/>
            </a:pPr>
            <a:r>
              <a:rPr>
                <a:latin typeface="宋体"/>
                <a:ea typeface="宋体"/>
                <a:cs typeface="宋体"/>
                <a:sym typeface="宋体"/>
              </a:rPr>
              <a:t>从企业内部收集</a:t>
            </a:r>
            <a:r>
              <a:rPr>
                <a:solidFill>
                  <a:srgbClr val="FF0000"/>
                </a:solidFill>
                <a:latin typeface="宋体"/>
                <a:ea typeface="宋体"/>
                <a:cs typeface="宋体"/>
                <a:sym typeface="宋体"/>
              </a:rPr>
              <a:t>整合营销传播活动的记录</a:t>
            </a:r>
            <a:r>
              <a:rPr>
                <a:latin typeface="宋体"/>
                <a:ea typeface="宋体"/>
                <a:cs typeface="宋体"/>
                <a:sym typeface="宋体"/>
              </a:rPr>
              <a:t>，包括：产品、价格、渠道、广告、促销、人员推销、公共关系、赞助等；</a:t>
            </a:r>
          </a:p>
          <a:p>
            <a:pPr algn="just" indent="-248602" lvl="1" marL="646366">
              <a:lnSpc>
                <a:spcPct val="90000"/>
              </a:lnSpc>
              <a:spcBef>
                <a:spcPts val="400"/>
              </a:spcBef>
              <a:defRPr sz="1827"/>
            </a:pPr>
            <a:r>
              <a:rPr>
                <a:latin typeface="宋体"/>
                <a:ea typeface="宋体"/>
                <a:cs typeface="宋体"/>
                <a:sym typeface="宋体"/>
              </a:rPr>
              <a:t>收集企业</a:t>
            </a:r>
            <a:r>
              <a:rPr>
                <a:solidFill>
                  <a:srgbClr val="FF0000"/>
                </a:solidFill>
                <a:latin typeface="宋体"/>
                <a:ea typeface="宋体"/>
                <a:cs typeface="宋体"/>
                <a:sym typeface="宋体"/>
              </a:rPr>
              <a:t>以前对品牌的研究资料</a:t>
            </a:r>
            <a:r>
              <a:rPr>
                <a:latin typeface="宋体"/>
                <a:ea typeface="宋体"/>
                <a:cs typeface="宋体"/>
                <a:sym typeface="宋体"/>
              </a:rPr>
              <a:t>，包括：产品市场研究、竞争者研究、消费者研究等</a:t>
            </a:r>
          </a:p>
          <a:p>
            <a:pPr algn="just" indent="-298322" marL="298322">
              <a:lnSpc>
                <a:spcPct val="90000"/>
              </a:lnSpc>
              <a:spcBef>
                <a:spcPts val="500"/>
              </a:spcBef>
              <a:defRPr sz="2088"/>
            </a:pPr>
            <a:r>
              <a:rPr>
                <a:latin typeface="宋体"/>
                <a:ea typeface="宋体"/>
                <a:cs typeface="宋体"/>
                <a:sym typeface="宋体"/>
              </a:rPr>
              <a:t>品牌探查</a:t>
            </a:r>
            <a:r>
              <a:rPr sz="1740">
                <a:latin typeface="宋体"/>
                <a:ea typeface="宋体"/>
                <a:cs typeface="宋体"/>
                <a:sym typeface="宋体"/>
              </a:rPr>
              <a:t>（</a:t>
            </a:r>
            <a:r>
              <a:rPr sz="1740"/>
              <a:t>Brand Exploratory</a:t>
            </a:r>
            <a:r>
              <a:rPr sz="1740">
                <a:latin typeface="宋体"/>
                <a:ea typeface="宋体"/>
                <a:cs typeface="宋体"/>
                <a:sym typeface="宋体"/>
              </a:rPr>
              <a:t>）</a:t>
            </a:r>
            <a:endParaRPr sz="1740">
              <a:latin typeface="宋体"/>
              <a:ea typeface="宋体"/>
              <a:cs typeface="宋体"/>
              <a:sym typeface="宋体"/>
            </a:endParaRPr>
          </a:p>
          <a:p>
            <a:pPr algn="just" indent="-248602" lvl="1" marL="646366">
              <a:lnSpc>
                <a:spcPct val="90000"/>
              </a:lnSpc>
              <a:spcBef>
                <a:spcPts val="400"/>
              </a:spcBef>
              <a:defRPr sz="1827"/>
            </a:pPr>
            <a:r>
              <a:rPr>
                <a:latin typeface="宋体"/>
                <a:ea typeface="宋体"/>
                <a:cs typeface="宋体"/>
                <a:sym typeface="宋体"/>
              </a:rPr>
              <a:t>与企业</a:t>
            </a:r>
            <a:r>
              <a:rPr>
                <a:solidFill>
                  <a:srgbClr val="FF0000"/>
                </a:solidFill>
                <a:latin typeface="宋体"/>
                <a:ea typeface="宋体"/>
                <a:cs typeface="宋体"/>
                <a:sym typeface="宋体"/>
              </a:rPr>
              <a:t>内部人员进行面谈</a:t>
            </a:r>
            <a:r>
              <a:rPr>
                <a:latin typeface="宋体"/>
                <a:ea typeface="宋体"/>
                <a:cs typeface="宋体"/>
                <a:sym typeface="宋体"/>
              </a:rPr>
              <a:t>，获取他们对消费者品牌感知的认识以及竞争品牌的情况；</a:t>
            </a:r>
          </a:p>
          <a:p>
            <a:pPr algn="just" indent="-248602" lvl="1" marL="646366">
              <a:lnSpc>
                <a:spcPct val="90000"/>
              </a:lnSpc>
              <a:spcBef>
                <a:spcPts val="400"/>
              </a:spcBef>
              <a:defRPr sz="1827"/>
            </a:pPr>
            <a:r>
              <a:rPr>
                <a:latin typeface="宋体"/>
                <a:ea typeface="宋体"/>
                <a:cs typeface="宋体"/>
                <a:sym typeface="宋体"/>
              </a:rPr>
              <a:t>运用定量、定性分析的方法来研究</a:t>
            </a:r>
            <a:r>
              <a:rPr>
                <a:solidFill>
                  <a:srgbClr val="FF0000"/>
                </a:solidFill>
                <a:latin typeface="宋体"/>
                <a:ea typeface="宋体"/>
                <a:cs typeface="宋体"/>
                <a:sym typeface="宋体"/>
              </a:rPr>
              <a:t>消费者对品牌及竞争品牌的认知</a:t>
            </a:r>
            <a:r>
              <a:rPr>
                <a:latin typeface="宋体"/>
                <a:ea typeface="宋体"/>
                <a:cs typeface="宋体"/>
                <a:sym typeface="宋体"/>
              </a:rPr>
              <a:t>情况</a:t>
            </a:r>
          </a:p>
        </p:txBody>
      </p:sp>
    </p:spTree>
  </p:cSld>
  <p:clrMapOvr>
    <a:masterClrMapping/>
  </p:clrMapOvr>
  <p:transition spd="med" advClick="1"/>
</p:sld>
</file>

<file path=ppt/slides/slide130.xml><?xml version="1.0" encoding="utf-8"?>
<p:sld xmlns:a="http://schemas.openxmlformats.org/drawingml/2006/main" xmlns:r="http://schemas.openxmlformats.org/officeDocument/2006/relationships" xmlns:p="http://schemas.openxmlformats.org/presentationml/2006/main" showMasterSp="1" showMasterPhAnim="1">
  <p:cSld>
    <p:spTree>
      <p:nvGrpSpPr>
        <p:cNvPr id="419" name=""/>
        <p:cNvGrpSpPr/>
        <p:nvPr/>
      </p:nvGrpSpPr>
      <p:grpSpPr>
        <a:xfrm>
          <a:off x="0" y="0"/>
          <a:ext cx="0" cy="0"/>
          <a:chOff x="0" y="0"/>
          <a:chExt cx="0" cy="0"/>
        </a:xfrm>
      </p:grpSpPr>
      <p:sp>
        <p:nvSpPr>
          <p:cNvPr id="1049221"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品牌跟踪</a:t>
            </a:r>
          </a:p>
        </p:txBody>
      </p:sp>
      <p:sp>
        <p:nvSpPr>
          <p:cNvPr id="1049222" name="Rectangle 3"/>
          <p:cNvSpPr/>
          <p:nvPr>
            <p:ph type="body" sz="half" idx="1"/>
          </p:nvPr>
        </p:nvSpPr>
        <p:spPr>
          <a:xfrm>
            <a:off x="539750" y="1600200"/>
            <a:ext cx="3810000" cy="4079875"/>
          </a:xfrm>
          <a:prstGeom prst="rect"/>
        </p:spPr>
        <p:txBody>
          <a:bodyPr/>
          <a:p>
            <a:pPr algn="just" indent="-264032" marL="264032">
              <a:lnSpc>
                <a:spcPct val="90000"/>
              </a:lnSpc>
              <a:spcBef>
                <a:spcPts val="400"/>
              </a:spcBef>
              <a:defRPr b="1" sz="1848">
                <a:solidFill>
                  <a:srgbClr val="FF0000"/>
                </a:solidFill>
              </a:defRPr>
            </a:pPr>
            <a:r>
              <a:rPr b="0">
                <a:latin typeface="宋体"/>
                <a:ea typeface="宋体"/>
                <a:cs typeface="宋体"/>
                <a:sym typeface="宋体"/>
              </a:rPr>
              <a:t>研究目的</a:t>
            </a:r>
          </a:p>
          <a:p>
            <a:pPr algn="just" indent="-220027" lvl="1" marL="572071">
              <a:lnSpc>
                <a:spcPct val="90000"/>
              </a:lnSpc>
              <a:spcBef>
                <a:spcPts val="300"/>
              </a:spcBef>
              <a:defRPr b="1" sz="1617" i="1"/>
            </a:pPr>
            <a:r>
              <a:rPr b="0" i="0">
                <a:latin typeface="宋体"/>
                <a:ea typeface="宋体"/>
                <a:cs typeface="宋体"/>
                <a:sym typeface="宋体"/>
              </a:rPr>
              <a:t>把握品牌资产来源的动态</a:t>
            </a:r>
          </a:p>
          <a:p>
            <a:pPr algn="just" indent="-264032" marL="264032">
              <a:lnSpc>
                <a:spcPct val="90000"/>
              </a:lnSpc>
              <a:spcBef>
                <a:spcPts val="400"/>
              </a:spcBef>
              <a:defRPr b="1" sz="1848">
                <a:solidFill>
                  <a:srgbClr val="FF0000"/>
                </a:solidFill>
              </a:defRPr>
            </a:pPr>
            <a:r>
              <a:rPr b="0">
                <a:latin typeface="宋体"/>
                <a:ea typeface="宋体"/>
                <a:cs typeface="宋体"/>
                <a:sym typeface="宋体"/>
              </a:rPr>
              <a:t>研究对象</a:t>
            </a:r>
          </a:p>
          <a:p>
            <a:pPr algn="just" indent="-220027" lvl="1" marL="572071">
              <a:lnSpc>
                <a:spcPct val="90000"/>
              </a:lnSpc>
              <a:spcBef>
                <a:spcPts val="300"/>
              </a:spcBef>
              <a:defRPr b="1" sz="1617" i="1"/>
            </a:pPr>
            <a:r>
              <a:rPr b="0" i="0">
                <a:latin typeface="宋体"/>
                <a:ea typeface="宋体"/>
                <a:cs typeface="宋体"/>
                <a:sym typeface="宋体"/>
              </a:rPr>
              <a:t>产品品牌资产：</a:t>
            </a:r>
            <a:r>
              <a:rPr b="0" sz="1462" i="0"/>
              <a:t>CBBE</a:t>
            </a:r>
            <a:r>
              <a:rPr b="0" sz="1462" i="0">
                <a:latin typeface="宋体"/>
                <a:ea typeface="宋体"/>
                <a:cs typeface="宋体"/>
                <a:sym typeface="宋体"/>
              </a:rPr>
              <a:t>金字塔</a:t>
            </a:r>
            <a:endParaRPr sz="1462"/>
          </a:p>
          <a:p>
            <a:pPr algn="just" indent="-220027" lvl="1" marL="572071">
              <a:lnSpc>
                <a:spcPct val="90000"/>
              </a:lnSpc>
              <a:spcBef>
                <a:spcPts val="300"/>
              </a:spcBef>
              <a:defRPr b="1" sz="1617" i="1"/>
            </a:pPr>
            <a:r>
              <a:rPr b="0" i="0">
                <a:latin typeface="宋体"/>
                <a:ea typeface="宋体"/>
                <a:cs typeface="宋体"/>
                <a:sym typeface="宋体"/>
              </a:rPr>
              <a:t>公司或家族品牌形象</a:t>
            </a:r>
          </a:p>
          <a:p>
            <a:pPr algn="just" indent="-220027" lvl="1" marL="572071">
              <a:lnSpc>
                <a:spcPct val="90000"/>
              </a:lnSpc>
              <a:spcBef>
                <a:spcPts val="300"/>
              </a:spcBef>
              <a:defRPr b="1" sz="1617" i="1"/>
            </a:pPr>
            <a:r>
              <a:rPr b="0" i="0">
                <a:latin typeface="宋体"/>
                <a:ea typeface="宋体"/>
                <a:cs typeface="宋体"/>
                <a:sym typeface="宋体"/>
              </a:rPr>
              <a:t>全球品牌：</a:t>
            </a:r>
            <a:r>
              <a:rPr b="0" sz="1462" i="0">
                <a:latin typeface="宋体"/>
                <a:ea typeface="宋体"/>
                <a:cs typeface="宋体"/>
                <a:sym typeface="宋体"/>
              </a:rPr>
              <a:t>品牌背景（</a:t>
            </a:r>
            <a:r>
              <a:rPr b="0" sz="1462" i="0"/>
              <a:t>brand context</a:t>
            </a:r>
            <a:r>
              <a:rPr b="0" sz="1462" i="0">
                <a:latin typeface="宋体"/>
                <a:ea typeface="宋体"/>
                <a:cs typeface="宋体"/>
                <a:sym typeface="宋体"/>
              </a:rPr>
              <a:t>）</a:t>
            </a:r>
            <a:endParaRPr sz="1462"/>
          </a:p>
          <a:p>
            <a:pPr algn="just" indent="-264032" marL="264032">
              <a:lnSpc>
                <a:spcPct val="90000"/>
              </a:lnSpc>
              <a:spcBef>
                <a:spcPts val="400"/>
              </a:spcBef>
              <a:defRPr b="1" sz="1848">
                <a:solidFill>
                  <a:srgbClr val="FF0000"/>
                </a:solidFill>
              </a:defRPr>
            </a:pPr>
            <a:r>
              <a:rPr b="0">
                <a:latin typeface="宋体"/>
                <a:ea typeface="宋体"/>
                <a:cs typeface="宋体"/>
                <a:sym typeface="宋体"/>
              </a:rPr>
              <a:t>被研究者</a:t>
            </a:r>
          </a:p>
          <a:p>
            <a:pPr algn="just" indent="-220027" lvl="1" marL="572071">
              <a:lnSpc>
                <a:spcPct val="90000"/>
              </a:lnSpc>
              <a:spcBef>
                <a:spcPts val="300"/>
              </a:spcBef>
              <a:defRPr b="1" sz="1617" i="1"/>
            </a:pPr>
            <a:r>
              <a:rPr b="0" i="0">
                <a:latin typeface="宋体"/>
                <a:ea typeface="宋体"/>
                <a:cs typeface="宋体"/>
                <a:sym typeface="宋体"/>
              </a:rPr>
              <a:t>现有顾客</a:t>
            </a:r>
          </a:p>
          <a:p>
            <a:pPr algn="just" indent="-220027" lvl="1" marL="572071">
              <a:lnSpc>
                <a:spcPct val="90000"/>
              </a:lnSpc>
              <a:spcBef>
                <a:spcPts val="300"/>
              </a:spcBef>
              <a:defRPr b="1" sz="1617" i="1"/>
            </a:pPr>
            <a:r>
              <a:rPr b="0" i="0">
                <a:latin typeface="宋体"/>
                <a:ea typeface="宋体"/>
                <a:cs typeface="宋体"/>
                <a:sym typeface="宋体"/>
              </a:rPr>
              <a:t>其他品牌顾客</a:t>
            </a:r>
          </a:p>
          <a:p>
            <a:pPr algn="just" indent="-220027" lvl="1" marL="572071">
              <a:lnSpc>
                <a:spcPct val="90000"/>
              </a:lnSpc>
              <a:spcBef>
                <a:spcPts val="300"/>
              </a:spcBef>
              <a:defRPr b="1" sz="1617" i="1"/>
            </a:pPr>
            <a:r>
              <a:rPr b="0" i="0">
                <a:latin typeface="宋体"/>
                <a:ea typeface="宋体"/>
                <a:cs typeface="宋体"/>
                <a:sym typeface="宋体"/>
              </a:rPr>
              <a:t>品牌转换者</a:t>
            </a:r>
          </a:p>
          <a:p>
            <a:pPr algn="just" indent="-220027" lvl="1" marL="572071">
              <a:lnSpc>
                <a:spcPct val="90000"/>
              </a:lnSpc>
              <a:spcBef>
                <a:spcPts val="300"/>
              </a:spcBef>
              <a:defRPr b="1" sz="1617" i="1"/>
            </a:pPr>
            <a:r>
              <a:rPr b="0" i="0">
                <a:latin typeface="宋体"/>
                <a:ea typeface="宋体"/>
                <a:cs typeface="宋体"/>
                <a:sym typeface="宋体"/>
              </a:rPr>
              <a:t>渠道成员</a:t>
            </a:r>
          </a:p>
          <a:p>
            <a:pPr algn="just" indent="-220027" lvl="1" marL="572071">
              <a:lnSpc>
                <a:spcPct val="90000"/>
              </a:lnSpc>
              <a:spcBef>
                <a:spcPts val="300"/>
              </a:spcBef>
              <a:defRPr b="1" sz="1617" i="1"/>
            </a:pPr>
            <a:r>
              <a:rPr b="0" i="0">
                <a:latin typeface="宋体"/>
                <a:ea typeface="宋体"/>
                <a:cs typeface="宋体"/>
                <a:sym typeface="宋体"/>
              </a:rPr>
              <a:t>内部员工</a:t>
            </a:r>
          </a:p>
        </p:txBody>
      </p:sp>
      <p:sp>
        <p:nvSpPr>
          <p:cNvPr id="1049223" name="Rectangle 4"/>
          <p:cNvSpPr/>
          <p:nvPr/>
        </p:nvSpPr>
        <p:spPr>
          <a:xfrm>
            <a:off x="4502150" y="1600200"/>
            <a:ext cx="4038600" cy="4079875"/>
          </a:xfrm>
          <a:prstGeom prst="rect"/>
          <a:ln w="12700">
            <a:miter lim="400000"/>
          </a:ln>
        </p:spPr>
        <p:txBody>
          <a:bodyPr lIns="45719" rIns="45719">
            <a:normAutofit fontScale="100000" lnSpcReduction="0"/>
          </a:bodyPr>
          <a:p>
            <a:pPr algn="just" indent="-267461" marL="267461">
              <a:lnSpc>
                <a:spcPct val="90000"/>
              </a:lnSpc>
              <a:spcBef>
                <a:spcPts val="400"/>
              </a:spcBef>
              <a:buSzPct val="100000"/>
              <a:buFont typeface="Arial"/>
              <a:buChar char="•"/>
              <a:defRPr b="1" sz="1871">
                <a:solidFill>
                  <a:srgbClr val="FF0000"/>
                </a:solidFill>
              </a:defRPr>
            </a:pPr>
            <a:r>
              <a:rPr b="0">
                <a:latin typeface="宋体"/>
                <a:ea typeface="宋体"/>
                <a:cs typeface="宋体"/>
                <a:sym typeface="宋体"/>
              </a:rPr>
              <a:t>研究方法</a:t>
            </a:r>
          </a:p>
          <a:p>
            <a:pPr algn="just" indent="-222884" lvl="1" marL="579500">
              <a:lnSpc>
                <a:spcPct val="90000"/>
              </a:lnSpc>
              <a:spcBef>
                <a:spcPts val="300"/>
              </a:spcBef>
              <a:buSzPct val="100000"/>
              <a:buFont typeface="Arial"/>
              <a:buChar char="–"/>
              <a:defRPr b="1" sz="1637" i="1"/>
            </a:pPr>
            <a:r>
              <a:rPr b="0" i="0">
                <a:latin typeface="宋体"/>
                <a:ea typeface="宋体"/>
                <a:cs typeface="宋体"/>
                <a:sym typeface="宋体"/>
              </a:rPr>
              <a:t>定量：抽样调查、量表</a:t>
            </a:r>
          </a:p>
          <a:p>
            <a:pPr algn="just" indent="-222884" lvl="1" marL="579500">
              <a:lnSpc>
                <a:spcPct val="90000"/>
              </a:lnSpc>
              <a:spcBef>
                <a:spcPts val="300"/>
              </a:spcBef>
              <a:buSzPct val="100000"/>
              <a:buFont typeface="Arial"/>
              <a:buChar char="–"/>
              <a:defRPr b="1" sz="1637" i="1"/>
            </a:pPr>
            <a:r>
              <a:rPr b="0" i="0">
                <a:latin typeface="宋体"/>
                <a:ea typeface="宋体"/>
                <a:cs typeface="宋体"/>
                <a:sym typeface="宋体"/>
              </a:rPr>
              <a:t>定性：深度访谈、自由联想、投射技术</a:t>
            </a:r>
          </a:p>
          <a:p>
            <a:pPr algn="just" indent="-267461" marL="267461">
              <a:lnSpc>
                <a:spcPct val="90000"/>
              </a:lnSpc>
              <a:spcBef>
                <a:spcPts val="400"/>
              </a:spcBef>
              <a:buSzPct val="100000"/>
              <a:buFont typeface="Arial"/>
              <a:buChar char="•"/>
              <a:defRPr b="1" sz="1871">
                <a:solidFill>
                  <a:srgbClr val="FF0000"/>
                </a:solidFill>
              </a:defRPr>
            </a:pPr>
            <a:r>
              <a:rPr b="0">
                <a:latin typeface="宋体"/>
                <a:ea typeface="宋体"/>
                <a:cs typeface="宋体"/>
                <a:sym typeface="宋体"/>
              </a:rPr>
              <a:t>研究频率</a:t>
            </a:r>
          </a:p>
          <a:p>
            <a:pPr algn="just" indent="-267461" marL="267461">
              <a:lnSpc>
                <a:spcPct val="90000"/>
              </a:lnSpc>
              <a:spcBef>
                <a:spcPts val="400"/>
              </a:spcBef>
              <a:defRPr sz="1871"/>
            </a:pPr>
            <a:r>
              <a:t>       </a:t>
            </a:r>
            <a:r>
              <a:rPr sz="1560">
                <a:latin typeface="宋体"/>
                <a:ea typeface="宋体"/>
                <a:cs typeface="宋体"/>
                <a:sym typeface="宋体"/>
              </a:rPr>
              <a:t>研究频率主要由以下几个因素决定：</a:t>
            </a:r>
            <a:endParaRPr sz="1560"/>
          </a:p>
          <a:p>
            <a:pPr algn="just" indent="-222884" lvl="1" marL="579500">
              <a:lnSpc>
                <a:spcPct val="90000"/>
              </a:lnSpc>
              <a:spcBef>
                <a:spcPts val="300"/>
              </a:spcBef>
              <a:buSzPct val="100000"/>
              <a:buFont typeface="Arial"/>
              <a:buChar char="•"/>
              <a:defRPr b="1" sz="1637" i="1"/>
            </a:pPr>
            <a:r>
              <a:rPr b="0" i="0">
                <a:latin typeface="宋体"/>
                <a:ea typeface="宋体"/>
                <a:cs typeface="宋体"/>
                <a:sym typeface="宋体"/>
              </a:rPr>
              <a:t>产品购买频率，购买频率越大，研究频率越大</a:t>
            </a:r>
          </a:p>
          <a:p>
            <a:pPr algn="just" indent="-222884" lvl="1" marL="579500">
              <a:lnSpc>
                <a:spcPct val="90000"/>
              </a:lnSpc>
              <a:spcBef>
                <a:spcPts val="300"/>
              </a:spcBef>
              <a:buSzPct val="100000"/>
              <a:buFont typeface="Arial"/>
              <a:buChar char="•"/>
              <a:defRPr b="1" sz="1637" i="1"/>
            </a:pPr>
            <a:r>
              <a:rPr b="0" i="0">
                <a:latin typeface="宋体"/>
                <a:ea typeface="宋体"/>
                <a:cs typeface="宋体"/>
                <a:sym typeface="宋体"/>
              </a:rPr>
              <a:t>品牌竞争程度，竞争越激烈，研究频率越大</a:t>
            </a:r>
          </a:p>
          <a:p>
            <a:pPr algn="just" indent="-222884" lvl="1" marL="579500">
              <a:lnSpc>
                <a:spcPct val="90000"/>
              </a:lnSpc>
              <a:spcBef>
                <a:spcPts val="300"/>
              </a:spcBef>
              <a:buSzPct val="100000"/>
              <a:buFont typeface="Arial"/>
              <a:buChar char="•"/>
              <a:defRPr b="1" sz="1637" i="1"/>
            </a:pPr>
            <a:r>
              <a:rPr b="0" i="0">
                <a:latin typeface="宋体"/>
                <a:ea typeface="宋体"/>
                <a:cs typeface="宋体"/>
                <a:sym typeface="宋体"/>
              </a:rPr>
              <a:t>产品或品牌生命周期的阶段，成长期的研究频率越大，成熟期的研究频率减小</a:t>
            </a:r>
          </a:p>
        </p:txBody>
      </p:sp>
    </p:spTree>
  </p:cSld>
  <p:clrMapOvr>
    <a:masterClrMapping/>
  </p:clrMapOvr>
  <p:transition spd="med" advClick="1"/>
</p:sld>
</file>

<file path=ppt/slides/slide131.xml><?xml version="1.0" encoding="utf-8"?>
<p:sld xmlns:a="http://schemas.openxmlformats.org/drawingml/2006/main" xmlns:r="http://schemas.openxmlformats.org/officeDocument/2006/relationships" xmlns:p="http://schemas.openxmlformats.org/presentationml/2006/main" showMasterSp="1" showMasterPhAnim="1">
  <p:cSld>
    <p:spTree>
      <p:nvGrpSpPr>
        <p:cNvPr id="421" name=""/>
        <p:cNvGrpSpPr/>
        <p:nvPr/>
      </p:nvGrpSpPr>
      <p:grpSpPr>
        <a:xfrm>
          <a:off x="0" y="0"/>
          <a:ext cx="0" cy="0"/>
          <a:chOff x="0" y="0"/>
          <a:chExt cx="0" cy="0"/>
        </a:xfrm>
      </p:grpSpPr>
      <p:sp>
        <p:nvSpPr>
          <p:cNvPr id="1049226" name="Rectangle 2"/>
          <p:cNvSpPr/>
          <p:nvPr>
            <p:ph type="title"/>
          </p:nvPr>
        </p:nvSpPr>
        <p:spPr>
          <a:xfrm>
            <a:off x="457200" y="274638"/>
            <a:ext cx="8229600" cy="838201"/>
          </a:xfrm>
          <a:prstGeom prst="rect"/>
        </p:spPr>
        <p:txBody>
          <a:bodyPr/>
          <a:lstStyle>
            <a:lvl1pPr>
              <a:defRPr sz="3400">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品牌资产报告</a:t>
            </a:r>
          </a:p>
        </p:txBody>
      </p:sp>
      <p:sp>
        <p:nvSpPr>
          <p:cNvPr id="1049227" name="Text Box 3"/>
          <p:cNvSpPr/>
          <p:nvPr/>
        </p:nvSpPr>
        <p:spPr>
          <a:xfrm>
            <a:off x="533399" y="1295400"/>
            <a:ext cx="8208965" cy="4785360"/>
          </a:xfrm>
          <a:prstGeom prst="rect"/>
          <a:ln w="12700">
            <a:miter lim="400000"/>
          </a:ln>
        </p:spPr>
        <p:txBody>
          <a:bodyPr lIns="45719" rIns="45719">
            <a:spAutoFit/>
          </a:bodyPr>
          <a:p>
            <a:pPr indent="-457200" marL="457200">
              <a:lnSpc>
                <a:spcPct val="110000"/>
              </a:lnSpc>
              <a:defRPr b="1" sz="2000">
                <a:solidFill>
                  <a:srgbClr val="FF0000"/>
                </a:solidFill>
                <a:latin typeface="Times New Roman"/>
                <a:ea typeface="Times New Roman"/>
                <a:cs typeface="Times New Roman"/>
                <a:sym typeface="Times New Roman"/>
              </a:defRPr>
            </a:pPr>
            <a:r>
              <a:t>              </a:t>
            </a:r>
            <a:r>
              <a:rPr b="0">
                <a:latin typeface="宋体"/>
                <a:ea typeface="宋体"/>
                <a:cs typeface="宋体"/>
                <a:sym typeface="宋体"/>
              </a:rPr>
              <a:t>每次品牌审计或追踪研究之后必须撰写报告，报告主要分两部分：描述现状（</a:t>
            </a:r>
            <a:r>
              <a:t>what</a:t>
            </a:r>
            <a:r>
              <a:rPr b="0">
                <a:latin typeface="宋体"/>
                <a:ea typeface="宋体"/>
                <a:cs typeface="宋体"/>
                <a:sym typeface="宋体"/>
              </a:rPr>
              <a:t>）和分析原因（</a:t>
            </a:r>
            <a:r>
              <a:t>why</a:t>
            </a:r>
            <a:r>
              <a:rPr b="0">
                <a:latin typeface="宋体"/>
                <a:ea typeface="宋体"/>
                <a:cs typeface="宋体"/>
                <a:sym typeface="宋体"/>
              </a:rPr>
              <a:t>），具体内容有：</a:t>
            </a:r>
            <a:r>
              <a:rPr>
                <a:solidFill>
                  <a:srgbClr val="000000"/>
                </a:solidFill>
              </a:rPr>
              <a:t> </a:t>
            </a:r>
          </a:p>
          <a:p>
            <a:pPr indent="-457200" marL="457200">
              <a:lnSpc>
                <a:spcPct val="110000"/>
              </a:lnSpc>
              <a:buSzPct val="100000"/>
              <a:buChar char="•"/>
              <a:defRPr b="1" sz="2000">
                <a:latin typeface="Times New Roman"/>
                <a:ea typeface="Times New Roman"/>
                <a:cs typeface="Times New Roman"/>
                <a:sym typeface="Times New Roman"/>
              </a:defRPr>
            </a:pPr>
            <a:r>
              <a:rPr b="0">
                <a:latin typeface="宋体"/>
                <a:ea typeface="宋体"/>
                <a:cs typeface="宋体"/>
                <a:sym typeface="宋体"/>
              </a:rPr>
              <a:t>品牌层面</a:t>
            </a:r>
          </a:p>
          <a:p>
            <a:pPr indent="-457200" lvl="1" marL="914400">
              <a:lnSpc>
                <a:spcPct val="110000"/>
              </a:lnSpc>
              <a:buSzPct val="100000"/>
              <a:buFont typeface="Arial"/>
              <a:buChar char="–"/>
              <a:defRPr sz="2000">
                <a:latin typeface="Times New Roman"/>
                <a:ea typeface="Times New Roman"/>
                <a:cs typeface="Times New Roman"/>
                <a:sym typeface="Times New Roman"/>
              </a:defRPr>
            </a:pPr>
            <a:r>
              <a:rPr>
                <a:latin typeface="宋体"/>
                <a:ea typeface="宋体"/>
                <a:cs typeface="宋体"/>
                <a:sym typeface="宋体"/>
              </a:rPr>
              <a:t>品牌业绩的内外部测量；</a:t>
            </a:r>
          </a:p>
          <a:p>
            <a:pPr indent="-457200" lvl="1" marL="914400">
              <a:lnSpc>
                <a:spcPct val="110000"/>
              </a:lnSpc>
              <a:buSzPct val="100000"/>
              <a:buFont typeface="Arial"/>
              <a:buChar char="–"/>
              <a:defRPr sz="2000">
                <a:latin typeface="Times New Roman"/>
                <a:ea typeface="Times New Roman"/>
                <a:cs typeface="Times New Roman"/>
                <a:sym typeface="Times New Roman"/>
              </a:defRPr>
            </a:pPr>
            <a:r>
              <a:rPr>
                <a:latin typeface="宋体"/>
                <a:ea typeface="宋体"/>
                <a:cs typeface="宋体"/>
                <a:sym typeface="宋体"/>
              </a:rPr>
              <a:t>品牌资产的来源和回报；</a:t>
            </a:r>
          </a:p>
          <a:p>
            <a:pPr indent="-457200" marL="457200">
              <a:lnSpc>
                <a:spcPct val="110000"/>
              </a:lnSpc>
              <a:buSzPct val="100000"/>
              <a:buChar char="•"/>
              <a:defRPr b="1" sz="2000">
                <a:latin typeface="Times New Roman"/>
                <a:ea typeface="Times New Roman"/>
                <a:cs typeface="Times New Roman"/>
                <a:sym typeface="Times New Roman"/>
              </a:defRPr>
            </a:pPr>
            <a:r>
              <a:rPr b="0">
                <a:latin typeface="宋体"/>
                <a:ea typeface="宋体"/>
                <a:cs typeface="宋体"/>
                <a:sym typeface="宋体"/>
              </a:rPr>
              <a:t>消费者层面</a:t>
            </a:r>
          </a:p>
          <a:p>
            <a:pPr indent="-457200" lvl="1" marL="914400">
              <a:lnSpc>
                <a:spcPct val="110000"/>
              </a:lnSpc>
              <a:buSzPct val="100000"/>
              <a:buFont typeface="Arial"/>
              <a:buChar char="–"/>
              <a:defRPr sz="2000">
                <a:latin typeface="Times New Roman"/>
                <a:ea typeface="Times New Roman"/>
                <a:cs typeface="Times New Roman"/>
                <a:sym typeface="Times New Roman"/>
              </a:defRPr>
            </a:pPr>
            <a:r>
              <a:rPr>
                <a:latin typeface="宋体"/>
                <a:ea typeface="宋体"/>
                <a:cs typeface="宋体"/>
                <a:sym typeface="宋体"/>
              </a:rPr>
              <a:t>消费者对品牌的态度、利益联想、偏好、品牌消费行为等；</a:t>
            </a:r>
          </a:p>
          <a:p>
            <a:pPr indent="-457200" marL="457200">
              <a:lnSpc>
                <a:spcPct val="110000"/>
              </a:lnSpc>
              <a:buSzPct val="100000"/>
              <a:buChar char="•"/>
              <a:defRPr b="1" sz="2000">
                <a:latin typeface="Times New Roman"/>
                <a:ea typeface="Times New Roman"/>
                <a:cs typeface="Times New Roman"/>
                <a:sym typeface="Times New Roman"/>
              </a:defRPr>
            </a:pPr>
            <a:r>
              <a:rPr b="0">
                <a:latin typeface="宋体"/>
                <a:ea typeface="宋体"/>
                <a:cs typeface="宋体"/>
                <a:sym typeface="宋体"/>
              </a:rPr>
              <a:t>市场层面</a:t>
            </a:r>
          </a:p>
          <a:p>
            <a:pPr indent="-457200" lvl="1" marL="914400">
              <a:lnSpc>
                <a:spcPct val="110000"/>
              </a:lnSpc>
              <a:buSzPct val="100000"/>
              <a:buFont typeface="Arial"/>
              <a:buChar char="–"/>
              <a:defRPr sz="2000">
                <a:latin typeface="Times New Roman"/>
                <a:ea typeface="Times New Roman"/>
                <a:cs typeface="Times New Roman"/>
                <a:sym typeface="Times New Roman"/>
              </a:defRPr>
            </a:pPr>
            <a:r>
              <a:rPr>
                <a:latin typeface="宋体"/>
                <a:ea typeface="宋体"/>
                <a:cs typeface="宋体"/>
                <a:sym typeface="宋体"/>
              </a:rPr>
              <a:t>产品在分销渠道上的运输和流动情况；</a:t>
            </a:r>
          </a:p>
          <a:p>
            <a:pPr indent="-457200" lvl="1" marL="914400">
              <a:lnSpc>
                <a:spcPct val="110000"/>
              </a:lnSpc>
              <a:buSzPct val="100000"/>
              <a:buFont typeface="Arial"/>
              <a:buChar char="–"/>
              <a:defRPr sz="2000">
                <a:latin typeface="Times New Roman"/>
                <a:ea typeface="Times New Roman"/>
                <a:cs typeface="Times New Roman"/>
                <a:sym typeface="Times New Roman"/>
              </a:defRPr>
            </a:pPr>
            <a:r>
              <a:rPr>
                <a:latin typeface="宋体"/>
                <a:ea typeface="宋体"/>
                <a:cs typeface="宋体"/>
                <a:sym typeface="宋体"/>
              </a:rPr>
              <a:t>相关成本的削减；</a:t>
            </a:r>
          </a:p>
          <a:p>
            <a:pPr indent="-457200" lvl="1" marL="914400">
              <a:lnSpc>
                <a:spcPct val="110000"/>
              </a:lnSpc>
              <a:buSzPct val="100000"/>
              <a:buFont typeface="Arial"/>
              <a:buChar char="–"/>
              <a:defRPr sz="2000">
                <a:latin typeface="Times New Roman"/>
                <a:ea typeface="Times New Roman"/>
                <a:cs typeface="Times New Roman"/>
                <a:sym typeface="Times New Roman"/>
              </a:defRPr>
            </a:pPr>
            <a:r>
              <a:rPr>
                <a:latin typeface="宋体"/>
                <a:ea typeface="宋体"/>
                <a:cs typeface="宋体"/>
                <a:sym typeface="宋体"/>
              </a:rPr>
              <a:t>定价与适当减价；</a:t>
            </a:r>
          </a:p>
          <a:p>
            <a:pPr indent="-457200" lvl="1" marL="914400">
              <a:lnSpc>
                <a:spcPct val="110000"/>
              </a:lnSpc>
              <a:buSzPct val="100000"/>
              <a:buFont typeface="Arial"/>
              <a:buChar char="–"/>
              <a:defRPr sz="2000">
                <a:latin typeface="Times New Roman"/>
                <a:ea typeface="Times New Roman"/>
                <a:cs typeface="Times New Roman"/>
                <a:sym typeface="Times New Roman"/>
              </a:defRPr>
            </a:pPr>
            <a:r>
              <a:rPr>
                <a:latin typeface="宋体"/>
                <a:ea typeface="宋体"/>
                <a:cs typeface="宋体"/>
                <a:sym typeface="宋体"/>
              </a:rPr>
              <a:t>按相关因素（如地理位置、零售商类型和顾客）将销售额与市场占有率分类；</a:t>
            </a:r>
          </a:p>
          <a:p>
            <a:pPr indent="-457200" lvl="1" marL="914400">
              <a:lnSpc>
                <a:spcPct val="110000"/>
              </a:lnSpc>
              <a:buSzPct val="100000"/>
              <a:buFont typeface="Arial"/>
              <a:buChar char="–"/>
              <a:defRPr sz="2000">
                <a:latin typeface="Times New Roman"/>
                <a:ea typeface="Times New Roman"/>
                <a:cs typeface="Times New Roman"/>
                <a:sym typeface="Times New Roman"/>
              </a:defRPr>
            </a:pPr>
            <a:r>
              <a:rPr>
                <a:latin typeface="宋体"/>
                <a:ea typeface="宋体"/>
                <a:cs typeface="宋体"/>
                <a:sym typeface="宋体"/>
              </a:rPr>
              <a:t>利润评估。	</a:t>
            </a:r>
          </a:p>
        </p:txBody>
      </p:sp>
    </p:spTree>
  </p:cSld>
  <p:clrMapOvr>
    <a:masterClrMapping/>
  </p:clrMapOvr>
  <p:transition spd="med" advClick="1"/>
</p:sld>
</file>

<file path=ppt/slides/slide132.xml><?xml version="1.0" encoding="utf-8"?>
<p:sld xmlns:a="http://schemas.openxmlformats.org/drawingml/2006/main" xmlns:r="http://schemas.openxmlformats.org/officeDocument/2006/relationships" xmlns:p="http://schemas.openxmlformats.org/presentationml/2006/main" showMasterSp="1" showMasterPhAnim="1">
  <p:cSld>
    <p:spTree>
      <p:nvGrpSpPr>
        <p:cNvPr id="422" name=""/>
        <p:cNvGrpSpPr/>
        <p:nvPr/>
      </p:nvGrpSpPr>
      <p:grpSpPr>
        <a:xfrm>
          <a:off x="0" y="0"/>
          <a:ext cx="0" cy="0"/>
          <a:chOff x="0" y="0"/>
          <a:chExt cx="0" cy="0"/>
        </a:xfrm>
      </p:grpSpPr>
      <p:sp>
        <p:nvSpPr>
          <p:cNvPr id="1049228" name="Rectangle 2"/>
          <p:cNvSpPr/>
          <p:nvPr>
            <p:ph type="title"/>
          </p:nvPr>
        </p:nvSpPr>
        <p:spPr>
          <a:xfrm>
            <a:off x="0" y="258763"/>
            <a:ext cx="8940800" cy="1143001"/>
          </a:xfrm>
          <a:prstGeom prst="rect"/>
        </p:spPr>
        <p:txBody>
          <a:bodyPr/>
          <a:p>
            <a:r>
              <a:t>2</a:t>
            </a:r>
            <a:r>
              <a:rPr>
                <a:latin typeface="宋体"/>
                <a:ea typeface="宋体"/>
                <a:cs typeface="宋体"/>
                <a:sym typeface="宋体"/>
              </a:rPr>
              <a:t>、品牌保护：品牌危机概念及特性</a:t>
            </a:r>
          </a:p>
        </p:txBody>
      </p:sp>
      <p:sp>
        <p:nvSpPr>
          <p:cNvPr id="1049229" name="Rectangle 3"/>
          <p:cNvSpPr/>
          <p:nvPr>
            <p:ph type="body" idx="1"/>
          </p:nvPr>
        </p:nvSpPr>
        <p:spPr>
          <a:xfrm>
            <a:off x="457200" y="1600200"/>
            <a:ext cx="8229600" cy="4525963"/>
          </a:xfrm>
          <a:prstGeom prst="rect"/>
        </p:spPr>
        <p:txBody>
          <a:bodyPr/>
          <a:p>
            <a:pPr indent="-329184" marL="329184">
              <a:defRPr sz="3072"/>
            </a:pPr>
            <a:r>
              <a:rPr>
                <a:latin typeface="宋体"/>
                <a:ea typeface="宋体"/>
                <a:cs typeface="宋体"/>
                <a:sym typeface="宋体"/>
              </a:rPr>
              <a:t>概念</a:t>
            </a:r>
            <a:endParaRPr>
              <a:latin typeface="宋体"/>
              <a:ea typeface="宋体"/>
              <a:cs typeface="宋体"/>
              <a:sym typeface="宋体"/>
            </a:endParaRPr>
          </a:p>
          <a:p>
            <a:pPr indent="-274320" lvl="1" marL="713231">
              <a:spcBef>
                <a:spcPts val="600"/>
              </a:spcBef>
              <a:defRPr sz="2688"/>
            </a:pPr>
            <a:r>
              <a:rPr>
                <a:latin typeface="宋体"/>
                <a:ea typeface="宋体"/>
                <a:cs typeface="宋体"/>
                <a:sym typeface="宋体"/>
              </a:rPr>
              <a:t>品牌危机（</a:t>
            </a:r>
            <a:r>
              <a:t>Brand Crisis</a:t>
            </a:r>
            <a:r>
              <a:rPr>
                <a:latin typeface="宋体"/>
                <a:ea typeface="宋体"/>
                <a:cs typeface="宋体"/>
                <a:sym typeface="宋体"/>
              </a:rPr>
              <a:t>）是指由于组织内、外突发原因而对品牌资产造成的始料不及的负面影响，包括品牌形象的损害以及品牌信任度的下降。 </a:t>
            </a:r>
          </a:p>
          <a:p>
            <a:pPr indent="-329184" marL="329184">
              <a:defRPr sz="3072"/>
            </a:pPr>
            <a:r>
              <a:rPr>
                <a:latin typeface="宋体"/>
                <a:ea typeface="宋体"/>
                <a:cs typeface="宋体"/>
                <a:sym typeface="宋体"/>
              </a:rPr>
              <a:t>特性</a:t>
            </a:r>
            <a:endParaRPr>
              <a:latin typeface="宋体"/>
              <a:ea typeface="宋体"/>
              <a:cs typeface="宋体"/>
              <a:sym typeface="宋体"/>
            </a:endParaRPr>
          </a:p>
          <a:p>
            <a:pPr indent="-274320" lvl="1" marL="713231">
              <a:spcBef>
                <a:spcPts val="600"/>
              </a:spcBef>
              <a:defRPr sz="2688"/>
            </a:pPr>
            <a:r>
              <a:rPr>
                <a:latin typeface="宋体"/>
                <a:ea typeface="宋体"/>
                <a:cs typeface="宋体"/>
                <a:sym typeface="宋体"/>
              </a:rPr>
              <a:t>突发性</a:t>
            </a:r>
          </a:p>
          <a:p>
            <a:pPr indent="-274320" lvl="1" marL="713231">
              <a:spcBef>
                <a:spcPts val="600"/>
              </a:spcBef>
              <a:defRPr sz="2688"/>
            </a:pPr>
            <a:r>
              <a:rPr>
                <a:latin typeface="宋体"/>
                <a:ea typeface="宋体"/>
                <a:cs typeface="宋体"/>
                <a:sym typeface="宋体"/>
              </a:rPr>
              <a:t>危害性</a:t>
            </a:r>
          </a:p>
          <a:p>
            <a:pPr indent="-274320" lvl="1" marL="713231">
              <a:spcBef>
                <a:spcPts val="600"/>
              </a:spcBef>
              <a:defRPr sz="2688"/>
            </a:pPr>
            <a:r>
              <a:rPr>
                <a:latin typeface="宋体"/>
                <a:ea typeface="宋体"/>
                <a:cs typeface="宋体"/>
                <a:sym typeface="宋体"/>
              </a:rPr>
              <a:t>关注性</a:t>
            </a:r>
          </a:p>
        </p:txBody>
      </p:sp>
    </p:spTree>
  </p:cSld>
  <p:clrMapOvr>
    <a:masterClrMapping/>
  </p:clrMapOvr>
  <p:transition spd="med" advClick="1"/>
</p:sld>
</file>

<file path=ppt/slides/slide133.xml><?xml version="1.0" encoding="utf-8"?>
<p:sld xmlns:a="http://schemas.openxmlformats.org/drawingml/2006/main" xmlns:r="http://schemas.openxmlformats.org/officeDocument/2006/relationships" xmlns:p="http://schemas.openxmlformats.org/presentationml/2006/main" showMasterSp="1" showMasterPhAnim="1">
  <p:cSld>
    <p:spTree>
      <p:nvGrpSpPr>
        <p:cNvPr id="423" name=""/>
        <p:cNvGrpSpPr/>
        <p:nvPr/>
      </p:nvGrpSpPr>
      <p:grpSpPr>
        <a:xfrm>
          <a:off x="0" y="0"/>
          <a:ext cx="0" cy="0"/>
          <a:chOff x="0" y="0"/>
          <a:chExt cx="0" cy="0"/>
        </a:xfrm>
      </p:grpSpPr>
      <p:sp>
        <p:nvSpPr>
          <p:cNvPr id="104923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品牌危机生命周期 </a:t>
            </a:r>
          </a:p>
        </p:txBody>
      </p:sp>
      <p:sp>
        <p:nvSpPr>
          <p:cNvPr id="1049231" name="Rectangle 3"/>
          <p:cNvSpPr/>
          <p:nvPr>
            <p:ph type="body" idx="1"/>
          </p:nvPr>
        </p:nvSpPr>
        <p:spPr>
          <a:xfrm>
            <a:off x="457200" y="1600200"/>
            <a:ext cx="8229600" cy="4525963"/>
          </a:xfrm>
          <a:prstGeom prst="rect"/>
        </p:spPr>
        <p:txBody>
          <a:bodyPr/>
          <a:p>
            <a:r>
              <a:rPr>
                <a:latin typeface="宋体"/>
                <a:ea typeface="宋体"/>
                <a:cs typeface="宋体"/>
                <a:sym typeface="宋体"/>
              </a:rPr>
              <a:t>品牌危机酝酿期 </a:t>
            </a:r>
            <a:endParaRPr>
              <a:latin typeface="宋体"/>
              <a:ea typeface="宋体"/>
              <a:cs typeface="宋体"/>
              <a:sym typeface="宋体"/>
            </a:endParaRPr>
          </a:p>
          <a:p>
            <a:r>
              <a:rPr>
                <a:latin typeface="宋体"/>
                <a:ea typeface="宋体"/>
                <a:cs typeface="宋体"/>
                <a:sym typeface="宋体"/>
              </a:rPr>
              <a:t>品牌危机爆发期 </a:t>
            </a:r>
            <a:endParaRPr>
              <a:latin typeface="宋体"/>
              <a:ea typeface="宋体"/>
              <a:cs typeface="宋体"/>
              <a:sym typeface="宋体"/>
            </a:endParaRPr>
          </a:p>
          <a:p>
            <a:r>
              <a:rPr>
                <a:latin typeface="宋体"/>
                <a:ea typeface="宋体"/>
                <a:cs typeface="宋体"/>
                <a:sym typeface="宋体"/>
              </a:rPr>
              <a:t>品牌危机扩散期 </a:t>
            </a:r>
            <a:endParaRPr>
              <a:latin typeface="宋体"/>
              <a:ea typeface="宋体"/>
              <a:cs typeface="宋体"/>
              <a:sym typeface="宋体"/>
            </a:endParaRPr>
          </a:p>
          <a:p>
            <a:r>
              <a:rPr>
                <a:latin typeface="宋体"/>
                <a:ea typeface="宋体"/>
                <a:cs typeface="宋体"/>
                <a:sym typeface="宋体"/>
              </a:rPr>
              <a:t>品牌危机处理期 </a:t>
            </a:r>
            <a:endParaRPr>
              <a:latin typeface="宋体"/>
              <a:ea typeface="宋体"/>
              <a:cs typeface="宋体"/>
              <a:sym typeface="宋体"/>
            </a:endParaRPr>
          </a:p>
          <a:p>
            <a:r>
              <a:rPr>
                <a:latin typeface="宋体"/>
                <a:ea typeface="宋体"/>
                <a:cs typeface="宋体"/>
                <a:sym typeface="宋体"/>
              </a:rPr>
              <a:t>品牌危机处理结果与后遗症期 </a:t>
            </a:r>
          </a:p>
        </p:txBody>
      </p:sp>
    </p:spTree>
  </p:cSld>
  <p:clrMapOvr>
    <a:masterClrMapping/>
  </p:clrMapOvr>
  <p:transition spd="med" advClick="1"/>
</p:sld>
</file>

<file path=ppt/slides/slide134.xml><?xml version="1.0" encoding="utf-8"?>
<p:sld xmlns:a="http://schemas.openxmlformats.org/drawingml/2006/main" xmlns:r="http://schemas.openxmlformats.org/officeDocument/2006/relationships" xmlns:p="http://schemas.openxmlformats.org/presentationml/2006/main" showMasterSp="1" showMasterPhAnim="1">
  <p:cSld>
    <p:spTree>
      <p:nvGrpSpPr>
        <p:cNvPr id="424" name=""/>
        <p:cNvGrpSpPr/>
        <p:nvPr/>
      </p:nvGrpSpPr>
      <p:grpSpPr>
        <a:xfrm>
          <a:off x="0" y="0"/>
          <a:ext cx="0" cy="0"/>
          <a:chOff x="0" y="0"/>
          <a:chExt cx="0" cy="0"/>
        </a:xfrm>
      </p:grpSpPr>
      <p:sp>
        <p:nvSpPr>
          <p:cNvPr id="104923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品牌危机管理的体系</a:t>
            </a:r>
          </a:p>
        </p:txBody>
      </p:sp>
      <p:pic>
        <p:nvPicPr>
          <p:cNvPr id="2097194" name="Object 2" descr="Object 2"/>
          <p:cNvPicPr>
            <a:picLocks noChangeAspect="1"/>
          </p:cNvPicPr>
          <p:nvPr/>
        </p:nvPicPr>
        <p:blipFill>
          <a:blip xmlns:r="http://schemas.openxmlformats.org/officeDocument/2006/relationships" r:embed="rId1"/>
          <a:stretch>
            <a:fillRect/>
          </a:stretch>
        </p:blipFill>
        <p:spPr>
          <a:xfrm>
            <a:off x="2195513" y="1628775"/>
            <a:ext cx="4752976" cy="4752975"/>
          </a:xfrm>
          <a:prstGeom prst="rect"/>
          <a:ln w="12700">
            <a:miter lim="400000"/>
          </a:ln>
        </p:spPr>
      </p:pic>
      <p:pic>
        <p:nvPicPr>
          <p:cNvPr id="2097195" name="图片 1" descr="图片 1"/>
          <p:cNvPicPr>
            <a:picLocks noChangeAspect="1"/>
          </p:cNvPicPr>
          <p:nvPr/>
        </p:nvPicPr>
        <p:blipFill>
          <a:blip xmlns:r="http://schemas.openxmlformats.org/officeDocument/2006/relationships" r:embed="rId2"/>
          <a:stretch>
            <a:fillRect/>
          </a:stretch>
        </p:blipFill>
        <p:spPr>
          <a:xfrm>
            <a:off x="-2414587" y="6178550"/>
            <a:ext cx="2270126" cy="544513"/>
          </a:xfrm>
          <a:prstGeom prst="rect"/>
          <a:ln w="12700">
            <a:miter lim="400000"/>
          </a:ln>
        </p:spPr>
      </p:pic>
    </p:spTree>
  </p:cSld>
  <p:clrMapOvr>
    <a:masterClrMapping/>
  </p:clrMapOvr>
  <p:transition spd="med" advClick="1"/>
</p:sld>
</file>

<file path=ppt/slides/slide135.xml><?xml version="1.0" encoding="utf-8"?>
<p:sld xmlns:a="http://schemas.openxmlformats.org/drawingml/2006/main" xmlns:r="http://schemas.openxmlformats.org/officeDocument/2006/relationships" xmlns:p="http://schemas.openxmlformats.org/presentationml/2006/main" showMasterSp="1" showMasterPhAnim="1">
  <p:cSld>
    <p:spTree>
      <p:nvGrpSpPr>
        <p:cNvPr id="425" name=""/>
        <p:cNvGrpSpPr/>
        <p:nvPr/>
      </p:nvGrpSpPr>
      <p:grpSpPr>
        <a:xfrm>
          <a:off x="0" y="0"/>
          <a:ext cx="0" cy="0"/>
          <a:chOff x="0" y="0"/>
          <a:chExt cx="0" cy="0"/>
        </a:xfrm>
      </p:grpSpPr>
      <p:sp>
        <p:nvSpPr>
          <p:cNvPr id="1049233"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品牌危机的防范</a:t>
            </a:r>
          </a:p>
        </p:txBody>
      </p:sp>
      <p:sp>
        <p:nvSpPr>
          <p:cNvPr id="1049234" name="Rectangle 3"/>
          <p:cNvSpPr/>
          <p:nvPr>
            <p:ph type="body" idx="1"/>
          </p:nvPr>
        </p:nvSpPr>
        <p:spPr>
          <a:xfrm>
            <a:off x="457200" y="1600200"/>
            <a:ext cx="8229600" cy="4525963"/>
          </a:xfrm>
          <a:prstGeom prst="rect"/>
        </p:spPr>
        <p:txBody>
          <a:bodyPr/>
          <a:p>
            <a:r>
              <a:rPr>
                <a:latin typeface="宋体"/>
                <a:ea typeface="宋体"/>
                <a:cs typeface="宋体"/>
                <a:sym typeface="宋体"/>
              </a:rPr>
              <a:t>树立全员危机意识 </a:t>
            </a:r>
            <a:endParaRPr sz="2400"/>
          </a:p>
          <a:p>
            <a:r>
              <a:rPr>
                <a:latin typeface="宋体"/>
                <a:ea typeface="宋体"/>
                <a:cs typeface="宋体"/>
                <a:sym typeface="宋体"/>
              </a:rPr>
              <a:t>建立有效的危机预警系统</a:t>
            </a:r>
            <a:endParaRPr>
              <a:latin typeface="宋体"/>
              <a:ea typeface="宋体"/>
              <a:cs typeface="宋体"/>
              <a:sym typeface="宋体"/>
            </a:endParaRPr>
          </a:p>
          <a:p>
            <a:r>
              <a:rPr>
                <a:latin typeface="宋体"/>
                <a:ea typeface="宋体"/>
                <a:cs typeface="宋体"/>
                <a:sym typeface="宋体"/>
              </a:rPr>
              <a:t>与利益相关者建立牢固的情感关系</a:t>
            </a:r>
            <a:endParaRPr>
              <a:latin typeface="宋体"/>
              <a:ea typeface="宋体"/>
              <a:cs typeface="宋体"/>
              <a:sym typeface="宋体"/>
            </a:endParaRPr>
          </a:p>
          <a:p>
            <a:r>
              <a:rPr>
                <a:latin typeface="宋体"/>
                <a:ea typeface="宋体"/>
                <a:cs typeface="宋体"/>
                <a:sym typeface="宋体"/>
              </a:rPr>
              <a:t>开发多品牌与多产品 </a:t>
            </a:r>
          </a:p>
        </p:txBody>
      </p:sp>
    </p:spTree>
  </p:cSld>
  <p:clrMapOvr>
    <a:masterClrMapping/>
  </p:clrMapOvr>
  <p:transition spd="med" advClick="1"/>
</p:sld>
</file>

<file path=ppt/slides/slide136.xml><?xml version="1.0" encoding="utf-8"?>
<p:sld xmlns:a="http://schemas.openxmlformats.org/drawingml/2006/main" xmlns:r="http://schemas.openxmlformats.org/officeDocument/2006/relationships" xmlns:p="http://schemas.openxmlformats.org/presentationml/2006/main" showMasterSp="1" showMasterPhAnim="1">
  <p:cSld>
    <p:spTree>
      <p:nvGrpSpPr>
        <p:cNvPr id="426" name=""/>
        <p:cNvGrpSpPr/>
        <p:nvPr/>
      </p:nvGrpSpPr>
      <p:grpSpPr>
        <a:xfrm>
          <a:off x="0" y="0"/>
          <a:ext cx="0" cy="0"/>
          <a:chOff x="0" y="0"/>
          <a:chExt cx="0" cy="0"/>
        </a:xfrm>
      </p:grpSpPr>
      <p:sp>
        <p:nvSpPr>
          <p:cNvPr id="1049235"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品牌危机管理的原则 </a:t>
            </a:r>
          </a:p>
        </p:txBody>
      </p:sp>
      <p:pic>
        <p:nvPicPr>
          <p:cNvPr id="2097196" name="Picture 4" descr="Picture 4"/>
          <p:cNvPicPr>
            <a:picLocks noChangeAspect="1"/>
          </p:cNvPicPr>
          <p:nvPr/>
        </p:nvPicPr>
        <p:blipFill>
          <a:blip xmlns:r="http://schemas.openxmlformats.org/officeDocument/2006/relationships" r:embed="rId1"/>
          <a:srcRect l="25092" t="23626" r="24714" b="24396"/>
          <a:stretch>
            <a:fillRect/>
          </a:stretch>
        </p:blipFill>
        <p:spPr>
          <a:xfrm>
            <a:off x="971549" y="1484313"/>
            <a:ext cx="7272340" cy="4706937"/>
          </a:xfrm>
          <a:prstGeom prst="rect"/>
          <a:ln w="12700">
            <a:miter lim="400000"/>
          </a:ln>
        </p:spPr>
      </p:pic>
    </p:spTree>
  </p:cSld>
  <p:clrMapOvr>
    <a:masterClrMapping/>
  </p:clrMapOvr>
  <p:transition spd="med" advClick="1"/>
</p:sld>
</file>

<file path=ppt/slides/slide137.xml><?xml version="1.0" encoding="utf-8"?>
<p:sld xmlns:a="http://schemas.openxmlformats.org/drawingml/2006/main" xmlns:r="http://schemas.openxmlformats.org/officeDocument/2006/relationships" xmlns:p="http://schemas.openxmlformats.org/presentationml/2006/main" showMasterSp="1" showMasterPhAnim="1">
  <p:cSld>
    <p:spTree>
      <p:nvGrpSpPr>
        <p:cNvPr id="427" name=""/>
        <p:cNvGrpSpPr/>
        <p:nvPr/>
      </p:nvGrpSpPr>
      <p:grpSpPr>
        <a:xfrm>
          <a:off x="0" y="0"/>
          <a:ext cx="0" cy="0"/>
          <a:chOff x="0" y="0"/>
          <a:chExt cx="0" cy="0"/>
        </a:xfrm>
      </p:grpSpPr>
      <p:sp>
        <p:nvSpPr>
          <p:cNvPr id="104923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品牌危机公关</a:t>
            </a:r>
          </a:p>
        </p:txBody>
      </p:sp>
      <p:sp>
        <p:nvSpPr>
          <p:cNvPr id="1049237" name="Rectangle 3"/>
          <p:cNvSpPr/>
          <p:nvPr>
            <p:ph type="body" idx="1"/>
          </p:nvPr>
        </p:nvSpPr>
        <p:spPr>
          <a:xfrm>
            <a:off x="457200" y="1600200"/>
            <a:ext cx="8229600" cy="4525963"/>
          </a:xfrm>
          <a:prstGeom prst="rect"/>
        </p:spPr>
        <p:txBody>
          <a:bodyPr/>
          <a:p>
            <a:pPr indent="-284606" marL="284606">
              <a:lnSpc>
                <a:spcPct val="90000"/>
              </a:lnSpc>
              <a:spcBef>
                <a:spcPts val="400"/>
              </a:spcBef>
              <a:defRPr sz="1992"/>
            </a:pPr>
            <a:r>
              <a:rPr>
                <a:latin typeface="宋体"/>
                <a:ea typeface="宋体"/>
                <a:cs typeface="宋体"/>
                <a:sym typeface="宋体"/>
              </a:rPr>
              <a:t>危机公关的准备期 </a:t>
            </a:r>
          </a:p>
          <a:p>
            <a:pPr indent="-237172" lvl="1" marL="616648">
              <a:lnSpc>
                <a:spcPct val="90000"/>
              </a:lnSpc>
              <a:spcBef>
                <a:spcPts val="400"/>
              </a:spcBef>
              <a:defRPr sz="1743"/>
            </a:pPr>
            <a:r>
              <a:rPr>
                <a:latin typeface="宋体"/>
                <a:ea typeface="宋体"/>
                <a:cs typeface="宋体"/>
                <a:sym typeface="宋体"/>
              </a:rPr>
              <a:t>加快响应速度 </a:t>
            </a:r>
          </a:p>
          <a:p>
            <a:pPr indent="-237172" lvl="1" marL="616648">
              <a:lnSpc>
                <a:spcPct val="90000"/>
              </a:lnSpc>
              <a:spcBef>
                <a:spcPts val="400"/>
              </a:spcBef>
              <a:defRPr sz="1743"/>
            </a:pPr>
            <a:r>
              <a:rPr>
                <a:latin typeface="宋体"/>
                <a:ea typeface="宋体"/>
                <a:cs typeface="宋体"/>
                <a:sym typeface="宋体"/>
              </a:rPr>
              <a:t>确定危机级别 </a:t>
            </a:r>
          </a:p>
          <a:p>
            <a:pPr indent="-237172" lvl="1" marL="616648">
              <a:lnSpc>
                <a:spcPct val="90000"/>
              </a:lnSpc>
              <a:spcBef>
                <a:spcPts val="400"/>
              </a:spcBef>
              <a:defRPr sz="1743"/>
            </a:pPr>
            <a:r>
              <a:rPr>
                <a:latin typeface="宋体"/>
                <a:ea typeface="宋体"/>
                <a:cs typeface="宋体"/>
                <a:sym typeface="宋体"/>
              </a:rPr>
              <a:t>加强内部沟通</a:t>
            </a:r>
          </a:p>
          <a:p>
            <a:pPr indent="-237172" lvl="1" marL="616648">
              <a:lnSpc>
                <a:spcPct val="90000"/>
              </a:lnSpc>
              <a:spcBef>
                <a:spcPts val="400"/>
              </a:spcBef>
              <a:defRPr sz="1743"/>
            </a:pPr>
            <a:r>
              <a:rPr>
                <a:latin typeface="宋体"/>
                <a:ea typeface="宋体"/>
                <a:cs typeface="宋体"/>
                <a:sym typeface="宋体"/>
              </a:rPr>
              <a:t>明确信息的内容 </a:t>
            </a:r>
          </a:p>
          <a:p>
            <a:pPr indent="-237172" lvl="1" marL="616648">
              <a:lnSpc>
                <a:spcPct val="90000"/>
              </a:lnSpc>
              <a:spcBef>
                <a:spcPts val="400"/>
              </a:spcBef>
              <a:defRPr sz="1743"/>
            </a:pPr>
            <a:r>
              <a:rPr>
                <a:latin typeface="宋体"/>
                <a:ea typeface="宋体"/>
                <a:cs typeface="宋体"/>
                <a:sym typeface="宋体"/>
              </a:rPr>
              <a:t>明确新闻发言人 </a:t>
            </a:r>
          </a:p>
          <a:p>
            <a:pPr indent="-284606" marL="284606">
              <a:lnSpc>
                <a:spcPct val="90000"/>
              </a:lnSpc>
              <a:spcBef>
                <a:spcPts val="400"/>
              </a:spcBef>
              <a:defRPr sz="1992"/>
            </a:pPr>
            <a:r>
              <a:rPr>
                <a:latin typeface="宋体"/>
                <a:ea typeface="宋体"/>
                <a:cs typeface="宋体"/>
                <a:sym typeface="宋体"/>
              </a:rPr>
              <a:t>危机处理期 </a:t>
            </a:r>
          </a:p>
          <a:p>
            <a:pPr indent="-237172" lvl="1" marL="616648">
              <a:lnSpc>
                <a:spcPct val="90000"/>
              </a:lnSpc>
              <a:spcBef>
                <a:spcPts val="400"/>
              </a:spcBef>
              <a:defRPr sz="1743"/>
            </a:pPr>
            <a:r>
              <a:rPr>
                <a:latin typeface="宋体"/>
                <a:ea typeface="宋体"/>
                <a:cs typeface="宋体"/>
                <a:sym typeface="宋体"/>
              </a:rPr>
              <a:t>处理与受害者、媒体、公众、专家、政府、竞争对手的关系 </a:t>
            </a:r>
          </a:p>
          <a:p>
            <a:pPr indent="-237172" lvl="1" marL="616648">
              <a:lnSpc>
                <a:spcPct val="90000"/>
              </a:lnSpc>
              <a:spcBef>
                <a:spcPts val="400"/>
              </a:spcBef>
              <a:defRPr sz="1743"/>
            </a:pPr>
            <a:r>
              <a:rPr>
                <a:latin typeface="宋体"/>
                <a:ea typeface="宋体"/>
                <a:cs typeface="宋体"/>
                <a:sym typeface="宋体"/>
              </a:rPr>
              <a:t>事实虽重要，态度是关键</a:t>
            </a:r>
          </a:p>
          <a:p>
            <a:pPr indent="-237172" lvl="1" marL="616648">
              <a:lnSpc>
                <a:spcPct val="90000"/>
              </a:lnSpc>
              <a:spcBef>
                <a:spcPts val="400"/>
              </a:spcBef>
              <a:defRPr sz="1743"/>
            </a:pPr>
            <a:r>
              <a:rPr>
                <a:latin typeface="宋体"/>
                <a:ea typeface="宋体"/>
                <a:cs typeface="宋体"/>
                <a:sym typeface="宋体"/>
              </a:rPr>
              <a:t>在</a:t>
            </a:r>
            <a:r>
              <a:t>24</a:t>
            </a:r>
            <a:r>
              <a:rPr>
                <a:latin typeface="宋体"/>
                <a:ea typeface="宋体"/>
                <a:cs typeface="宋体"/>
                <a:sym typeface="宋体"/>
              </a:rPr>
              <a:t>小时内将处理结果公布 </a:t>
            </a:r>
          </a:p>
          <a:p>
            <a:pPr indent="-284606" marL="284606">
              <a:lnSpc>
                <a:spcPct val="90000"/>
              </a:lnSpc>
              <a:spcBef>
                <a:spcPts val="400"/>
              </a:spcBef>
              <a:defRPr sz="1992"/>
            </a:pPr>
            <a:r>
              <a:rPr>
                <a:latin typeface="宋体"/>
                <a:ea typeface="宋体"/>
                <a:cs typeface="宋体"/>
                <a:sym typeface="宋体"/>
              </a:rPr>
              <a:t>形象恢复期 </a:t>
            </a:r>
          </a:p>
          <a:p>
            <a:pPr indent="-237172" lvl="1" marL="616648">
              <a:lnSpc>
                <a:spcPct val="90000"/>
              </a:lnSpc>
              <a:spcBef>
                <a:spcPts val="400"/>
              </a:spcBef>
              <a:defRPr sz="1743"/>
            </a:pPr>
            <a:r>
              <a:rPr>
                <a:latin typeface="宋体"/>
                <a:ea typeface="宋体"/>
                <a:cs typeface="宋体"/>
                <a:sym typeface="宋体"/>
              </a:rPr>
              <a:t>做好善后处理工作，改进与消费者的关系，此外还要加固与媒体、政府及相关机构的关系 </a:t>
            </a:r>
            <a:r>
              <a:t>  </a:t>
            </a:r>
          </a:p>
        </p:txBody>
      </p:sp>
    </p:spTree>
  </p:cSld>
  <p:clrMapOvr>
    <a:masterClrMapping/>
  </p:clrMapOvr>
  <p:transition spd="med" advClick="1"/>
</p:sld>
</file>

<file path=ppt/slides/slide138.xml><?xml version="1.0" encoding="utf-8"?>
<p:sld xmlns:a="http://schemas.openxmlformats.org/drawingml/2006/main" xmlns:r="http://schemas.openxmlformats.org/officeDocument/2006/relationships" xmlns:p="http://schemas.openxmlformats.org/presentationml/2006/main" showMasterSp="1" showMasterPhAnim="1">
  <p:cSld>
    <p:spTree>
      <p:nvGrpSpPr>
        <p:cNvPr id="428" name=""/>
        <p:cNvGrpSpPr/>
        <p:nvPr/>
      </p:nvGrpSpPr>
      <p:grpSpPr>
        <a:xfrm>
          <a:off x="0" y="0"/>
          <a:ext cx="0" cy="0"/>
          <a:chOff x="0" y="0"/>
          <a:chExt cx="0" cy="0"/>
        </a:xfrm>
      </p:grpSpPr>
      <p:sp>
        <p:nvSpPr>
          <p:cNvPr id="1049238"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品牌抢注的分类</a:t>
            </a:r>
          </a:p>
        </p:txBody>
      </p:sp>
      <p:sp>
        <p:nvSpPr>
          <p:cNvPr id="1049239" name="Rectangle 3"/>
          <p:cNvSpPr/>
          <p:nvPr>
            <p:ph type="body" idx="1"/>
          </p:nvPr>
        </p:nvSpPr>
        <p:spPr>
          <a:xfrm>
            <a:off x="466725" y="1123950"/>
            <a:ext cx="8229600" cy="4525963"/>
          </a:xfrm>
          <a:prstGeom prst="rect"/>
        </p:spPr>
        <p:txBody>
          <a:bodyPr/>
          <a:p>
            <a:pPr indent="-257175" marL="257175">
              <a:lnSpc>
                <a:spcPct val="90000"/>
              </a:lnSpc>
              <a:spcBef>
                <a:spcPts val="500"/>
              </a:spcBef>
              <a:defRPr sz="2400"/>
            </a:pPr>
            <a:r>
              <a:rPr>
                <a:latin typeface="宋体"/>
                <a:ea typeface="宋体"/>
                <a:cs typeface="宋体"/>
                <a:sym typeface="宋体"/>
              </a:rPr>
              <a:t>根据抢注的机会划分</a:t>
            </a:r>
            <a:endParaRPr>
              <a:latin typeface="宋体"/>
              <a:ea typeface="宋体"/>
              <a:cs typeface="宋体"/>
              <a:sym typeface="宋体"/>
            </a:endParaRPr>
          </a:p>
          <a:p>
            <a:pPr indent="-214312" lvl="1" marL="557212">
              <a:lnSpc>
                <a:spcPct val="90000"/>
              </a:lnSpc>
              <a:spcBef>
                <a:spcPts val="500"/>
              </a:spcBef>
              <a:defRPr sz="2100"/>
            </a:pPr>
            <a:r>
              <a:rPr>
                <a:latin typeface="宋体"/>
                <a:ea typeface="宋体"/>
                <a:cs typeface="宋体"/>
                <a:sym typeface="宋体"/>
              </a:rPr>
              <a:t>地域性抢注</a:t>
            </a:r>
          </a:p>
          <a:p>
            <a:pPr indent="-214312" lvl="1" marL="557212">
              <a:lnSpc>
                <a:spcPct val="90000"/>
              </a:lnSpc>
              <a:spcBef>
                <a:spcPts val="500"/>
              </a:spcBef>
              <a:defRPr sz="2100"/>
            </a:pPr>
            <a:r>
              <a:rPr>
                <a:latin typeface="宋体"/>
                <a:ea typeface="宋体"/>
                <a:cs typeface="宋体"/>
                <a:sym typeface="宋体"/>
              </a:rPr>
              <a:t>时效性抢注</a:t>
            </a:r>
          </a:p>
          <a:p>
            <a:pPr indent="-257175" marL="257175">
              <a:lnSpc>
                <a:spcPct val="90000"/>
              </a:lnSpc>
              <a:spcBef>
                <a:spcPts val="500"/>
              </a:spcBef>
              <a:defRPr sz="2400"/>
            </a:pPr>
            <a:r>
              <a:rPr>
                <a:latin typeface="宋体"/>
                <a:ea typeface="宋体"/>
                <a:cs typeface="宋体"/>
                <a:sym typeface="宋体"/>
              </a:rPr>
              <a:t>根据抢注的对象划分 </a:t>
            </a:r>
            <a:endParaRPr>
              <a:latin typeface="宋体"/>
              <a:ea typeface="宋体"/>
              <a:cs typeface="宋体"/>
              <a:sym typeface="宋体"/>
            </a:endParaRPr>
          </a:p>
          <a:p>
            <a:pPr indent="-214312" lvl="1" marL="557212">
              <a:lnSpc>
                <a:spcPct val="90000"/>
              </a:lnSpc>
              <a:spcBef>
                <a:spcPts val="500"/>
              </a:spcBef>
              <a:defRPr sz="2100"/>
            </a:pPr>
            <a:r>
              <a:rPr>
                <a:latin typeface="宋体"/>
                <a:ea typeface="宋体"/>
                <a:cs typeface="宋体"/>
                <a:sym typeface="宋体"/>
              </a:rPr>
              <a:t>除了传统的商品、服务的品牌之外，还包括人名、地名、栏目名、节日名、吉祥物名等等 </a:t>
            </a:r>
          </a:p>
          <a:p>
            <a:pPr indent="-214312" lvl="1" marL="557212">
              <a:lnSpc>
                <a:spcPct val="90000"/>
              </a:lnSpc>
              <a:spcBef>
                <a:spcPts val="500"/>
              </a:spcBef>
              <a:defRPr sz="2100"/>
            </a:pPr>
            <a:r>
              <a:rPr>
                <a:latin typeface="宋体"/>
                <a:ea typeface="宋体"/>
                <a:cs typeface="宋体"/>
                <a:sym typeface="宋体"/>
              </a:rPr>
              <a:t>网络域名抢注是品牌抢注在网络经济时代的一种新形式 </a:t>
            </a:r>
          </a:p>
          <a:p>
            <a:pPr indent="-257175" marL="257175">
              <a:lnSpc>
                <a:spcPct val="90000"/>
              </a:lnSpc>
              <a:spcBef>
                <a:spcPts val="500"/>
              </a:spcBef>
              <a:defRPr sz="2400"/>
            </a:pPr>
            <a:r>
              <a:rPr>
                <a:latin typeface="宋体"/>
                <a:ea typeface="宋体"/>
                <a:cs typeface="宋体"/>
                <a:sym typeface="宋体"/>
              </a:rPr>
              <a:t>根据抢注的目的划分 </a:t>
            </a:r>
            <a:endParaRPr>
              <a:latin typeface="宋体"/>
              <a:ea typeface="宋体"/>
              <a:cs typeface="宋体"/>
              <a:sym typeface="宋体"/>
            </a:endParaRPr>
          </a:p>
          <a:p>
            <a:pPr indent="-214312" lvl="1" marL="557212">
              <a:lnSpc>
                <a:spcPct val="90000"/>
              </a:lnSpc>
              <a:spcBef>
                <a:spcPts val="500"/>
              </a:spcBef>
              <a:defRPr sz="2100"/>
            </a:pPr>
            <a:r>
              <a:rPr>
                <a:latin typeface="宋体"/>
                <a:ea typeface="宋体"/>
                <a:cs typeface="宋体"/>
                <a:sym typeface="宋体"/>
              </a:rPr>
              <a:t>以变卖品牌为目的的抢注 </a:t>
            </a:r>
          </a:p>
          <a:p>
            <a:pPr indent="-214312" lvl="1" marL="557212">
              <a:lnSpc>
                <a:spcPct val="90000"/>
              </a:lnSpc>
              <a:spcBef>
                <a:spcPts val="500"/>
              </a:spcBef>
              <a:defRPr sz="2100"/>
            </a:pPr>
            <a:r>
              <a:rPr>
                <a:latin typeface="宋体"/>
                <a:ea typeface="宋体"/>
                <a:cs typeface="宋体"/>
                <a:sym typeface="宋体"/>
              </a:rPr>
              <a:t>以阻止企业进入市场为目的的抢注 </a:t>
            </a:r>
          </a:p>
          <a:p>
            <a:pPr indent="-214312" lvl="1" marL="557212">
              <a:lnSpc>
                <a:spcPct val="90000"/>
              </a:lnSpc>
              <a:spcBef>
                <a:spcPts val="500"/>
              </a:spcBef>
              <a:defRPr sz="2100"/>
            </a:pPr>
            <a:r>
              <a:rPr>
                <a:latin typeface="宋体"/>
                <a:ea typeface="宋体"/>
                <a:cs typeface="宋体"/>
                <a:sym typeface="宋体"/>
              </a:rPr>
              <a:t>以品牌经营为目的的抢注  </a:t>
            </a:r>
          </a:p>
        </p:txBody>
      </p:sp>
    </p:spTree>
  </p:cSld>
  <p:clrMapOvr>
    <a:masterClrMapping/>
  </p:clrMapOvr>
  <p:transition spd="med" advClick="1"/>
</p:sld>
</file>

<file path=ppt/slides/slide139.xml><?xml version="1.0" encoding="utf-8"?>
<p:sld xmlns:a="http://schemas.openxmlformats.org/drawingml/2006/main" xmlns:r="http://schemas.openxmlformats.org/officeDocument/2006/relationships" xmlns:p="http://schemas.openxmlformats.org/presentationml/2006/main" showMasterSp="1" showMasterPhAnim="1">
  <p:cSld>
    <p:spTree>
      <p:nvGrpSpPr>
        <p:cNvPr id="429" name=""/>
        <p:cNvGrpSpPr/>
        <p:nvPr/>
      </p:nvGrpSpPr>
      <p:grpSpPr>
        <a:xfrm>
          <a:off x="0" y="0"/>
          <a:ext cx="0" cy="0"/>
          <a:chOff x="0" y="0"/>
          <a:chExt cx="0" cy="0"/>
        </a:xfrm>
      </p:grpSpPr>
      <p:sp>
        <p:nvSpPr>
          <p:cNvPr id="1049240"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品牌侵权的分类 </a:t>
            </a:r>
          </a:p>
        </p:txBody>
      </p:sp>
      <p:sp>
        <p:nvSpPr>
          <p:cNvPr id="1049241" name="Rectangle 3"/>
          <p:cNvSpPr/>
          <p:nvPr>
            <p:ph type="body" idx="1"/>
          </p:nvPr>
        </p:nvSpPr>
        <p:spPr>
          <a:xfrm>
            <a:off x="457200" y="1600200"/>
            <a:ext cx="8229600" cy="4525963"/>
          </a:xfrm>
          <a:prstGeom prst="rect"/>
        </p:spPr>
        <p:txBody>
          <a:bodyPr/>
          <a:p>
            <a:r>
              <a:rPr>
                <a:latin typeface="宋体"/>
                <a:ea typeface="宋体"/>
                <a:cs typeface="宋体"/>
                <a:sym typeface="宋体"/>
              </a:rPr>
              <a:t>商标侵权 </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品牌侵权除了最常见的品牌名称侵权、品牌标志侵权，主要还有产品包装侵权和广告语侵权。 </a:t>
            </a:r>
          </a:p>
          <a:p>
            <a:r>
              <a:rPr>
                <a:latin typeface="宋体"/>
                <a:ea typeface="宋体"/>
                <a:cs typeface="宋体"/>
                <a:sym typeface="宋体"/>
              </a:rPr>
              <a:t>专利侵权</a:t>
            </a:r>
            <a:endParaRPr>
              <a:latin typeface="宋体"/>
              <a:ea typeface="宋体"/>
              <a:cs typeface="宋体"/>
              <a:sym typeface="宋体"/>
            </a:endParaRPr>
          </a:p>
          <a:p>
            <a:pPr indent="-285750" lvl="1" marL="742950">
              <a:spcBef>
                <a:spcPts val="600"/>
              </a:spcBef>
              <a:defRPr sz="2800"/>
            </a:pPr>
            <a:r>
              <a:rPr>
                <a:latin typeface="宋体"/>
                <a:ea typeface="宋体"/>
                <a:cs typeface="宋体"/>
                <a:sym typeface="宋体"/>
              </a:rPr>
              <a:t>专利侵权包括外观专利侵权和技术专利侵权两种。</a:t>
            </a:r>
          </a:p>
        </p:txBody>
      </p:sp>
    </p:spTree>
  </p:cSld>
  <p:clrMapOvr>
    <a:masterClrMapping/>
  </p:clrMapOvr>
  <p:transition spd="med" advClick="1"/>
</p:sld>
</file>

<file path=ppt/slides/slide140.xml><?xml version="1.0" encoding="utf-8"?>
<p:sld xmlns:a="http://schemas.openxmlformats.org/drawingml/2006/main" xmlns:r="http://schemas.openxmlformats.org/officeDocument/2006/relationships" xmlns:p="http://schemas.openxmlformats.org/presentationml/2006/main" showMasterSp="1" showMasterPhAnim="1">
  <p:cSld>
    <p:spTree>
      <p:nvGrpSpPr>
        <p:cNvPr id="430" name=""/>
        <p:cNvGrpSpPr/>
        <p:nvPr/>
      </p:nvGrpSpPr>
      <p:grpSpPr>
        <a:xfrm>
          <a:off x="0" y="0"/>
          <a:ext cx="0" cy="0"/>
          <a:chOff x="0" y="0"/>
          <a:chExt cx="0" cy="0"/>
        </a:xfrm>
      </p:grpSpPr>
      <p:sp>
        <p:nvSpPr>
          <p:cNvPr id="1049242"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品牌保护</a:t>
            </a:r>
          </a:p>
        </p:txBody>
      </p:sp>
      <p:sp>
        <p:nvSpPr>
          <p:cNvPr id="1049243" name="Rectangle 3"/>
          <p:cNvSpPr/>
          <p:nvPr>
            <p:ph type="body" idx="1"/>
          </p:nvPr>
        </p:nvSpPr>
        <p:spPr>
          <a:xfrm>
            <a:off x="457200" y="1600200"/>
            <a:ext cx="8229600" cy="4525963"/>
          </a:xfrm>
          <a:prstGeom prst="rect"/>
        </p:spPr>
        <p:txBody>
          <a:bodyPr/>
          <a:p>
            <a:pPr indent="-312039" marL="312039">
              <a:spcBef>
                <a:spcPts val="500"/>
              </a:spcBef>
              <a:defRPr sz="2184"/>
            </a:pPr>
            <a:r>
              <a:rPr>
                <a:latin typeface="宋体"/>
                <a:ea typeface="宋体"/>
                <a:cs typeface="宋体"/>
                <a:sym typeface="宋体"/>
              </a:rPr>
              <a:t>商标注册</a:t>
            </a:r>
          </a:p>
          <a:p>
            <a:pPr indent="-312039" marL="312039">
              <a:spcBef>
                <a:spcPts val="500"/>
              </a:spcBef>
              <a:defRPr sz="2184"/>
            </a:pPr>
            <a:r>
              <a:rPr>
                <a:latin typeface="宋体"/>
                <a:ea typeface="宋体"/>
                <a:cs typeface="宋体"/>
                <a:sym typeface="宋体"/>
              </a:rPr>
              <a:t>技术保密</a:t>
            </a:r>
          </a:p>
          <a:p>
            <a:pPr indent="-260032" lvl="1" marL="676084">
              <a:spcBef>
                <a:spcPts val="400"/>
              </a:spcBef>
              <a:defRPr sz="1911"/>
            </a:pPr>
            <a:r>
              <a:rPr>
                <a:latin typeface="宋体"/>
                <a:ea typeface="宋体"/>
                <a:cs typeface="宋体"/>
                <a:sym typeface="宋体"/>
              </a:rPr>
              <a:t>法律保护 </a:t>
            </a:r>
          </a:p>
          <a:p>
            <a:pPr indent="-260032" lvl="1" marL="676084">
              <a:spcBef>
                <a:spcPts val="400"/>
              </a:spcBef>
              <a:defRPr sz="1911"/>
            </a:pPr>
            <a:r>
              <a:rPr>
                <a:latin typeface="宋体"/>
                <a:ea typeface="宋体"/>
                <a:cs typeface="宋体"/>
                <a:sym typeface="宋体"/>
              </a:rPr>
              <a:t>企业保护</a:t>
            </a:r>
          </a:p>
          <a:p>
            <a:pPr indent="-312039" marL="312039">
              <a:spcBef>
                <a:spcPts val="500"/>
              </a:spcBef>
              <a:defRPr sz="2184"/>
            </a:pPr>
            <a:r>
              <a:rPr>
                <a:latin typeface="宋体"/>
                <a:ea typeface="宋体"/>
                <a:cs typeface="宋体"/>
                <a:sym typeface="宋体"/>
              </a:rPr>
              <a:t>科技防伪</a:t>
            </a:r>
          </a:p>
          <a:p>
            <a:pPr indent="-312039" marL="312039">
              <a:spcBef>
                <a:spcPts val="500"/>
              </a:spcBef>
              <a:defRPr sz="2184"/>
            </a:pPr>
            <a:r>
              <a:rPr>
                <a:latin typeface="宋体"/>
                <a:ea typeface="宋体"/>
                <a:cs typeface="宋体"/>
                <a:sym typeface="宋体"/>
              </a:rPr>
              <a:t>品牌打假</a:t>
            </a:r>
          </a:p>
          <a:p>
            <a:pPr indent="-260032" lvl="1" marL="676084">
              <a:spcBef>
                <a:spcPts val="400"/>
              </a:spcBef>
              <a:defRPr sz="1911"/>
            </a:pPr>
            <a:r>
              <a:rPr>
                <a:latin typeface="宋体"/>
                <a:ea typeface="宋体"/>
                <a:cs typeface="宋体"/>
                <a:sym typeface="宋体"/>
              </a:rPr>
              <a:t>企业打假、政府部门打假、媒体打假、协会打假、个人打假</a:t>
            </a:r>
          </a:p>
          <a:p>
            <a:pPr indent="-260032" lvl="1" marL="676084">
              <a:spcBef>
                <a:spcPts val="400"/>
              </a:spcBef>
              <a:defRPr sz="1911"/>
            </a:pPr>
            <a:r>
              <a:rPr>
                <a:latin typeface="宋体"/>
                <a:ea typeface="宋体"/>
                <a:cs typeface="宋体"/>
                <a:sym typeface="宋体"/>
              </a:rPr>
              <a:t>合作才有打假的可能</a:t>
            </a:r>
          </a:p>
          <a:p>
            <a:pPr indent="-208026" lvl="2" marL="1040130">
              <a:spcBef>
                <a:spcPts val="400"/>
              </a:spcBef>
              <a:defRPr sz="1729"/>
            </a:pPr>
            <a:r>
              <a:rPr>
                <a:latin typeface="宋体"/>
                <a:ea typeface="宋体"/>
                <a:cs typeface="宋体"/>
                <a:sym typeface="宋体"/>
              </a:rPr>
              <a:t>同行企业之间的打假联盟</a:t>
            </a:r>
          </a:p>
          <a:p>
            <a:pPr indent="-208026" lvl="2" marL="1040130">
              <a:spcBef>
                <a:spcPts val="400"/>
              </a:spcBef>
              <a:defRPr sz="1729"/>
            </a:pPr>
            <a:r>
              <a:rPr>
                <a:latin typeface="宋体"/>
                <a:ea typeface="宋体"/>
                <a:cs typeface="宋体"/>
                <a:sym typeface="宋体"/>
              </a:rPr>
              <a:t>政府之间的打假联盟 </a:t>
            </a:r>
          </a:p>
          <a:p>
            <a:pPr indent="-208026" lvl="2" marL="1040130">
              <a:spcBef>
                <a:spcPts val="400"/>
              </a:spcBef>
              <a:defRPr sz="1729"/>
            </a:pPr>
            <a:r>
              <a:rPr>
                <a:latin typeface="宋体"/>
                <a:ea typeface="宋体"/>
                <a:cs typeface="宋体"/>
                <a:sym typeface="宋体"/>
              </a:rPr>
              <a:t>个人之间的打假联盟 </a:t>
            </a:r>
          </a:p>
        </p:txBody>
      </p:sp>
    </p:spTree>
  </p:cSld>
  <p:clrMapOvr>
    <a:masterClrMapping/>
  </p:clrMapOvr>
  <p:transition spd="med" advClick="1"/>
</p:sld>
</file>

<file path=ppt/slides/slide141.xml><?xml version="1.0" encoding="utf-8"?>
<p:sld xmlns:a="http://schemas.openxmlformats.org/drawingml/2006/main" xmlns:r="http://schemas.openxmlformats.org/officeDocument/2006/relationships" xmlns:p="http://schemas.openxmlformats.org/presentationml/2006/main" showMasterSp="1" showMasterPhAnim="1">
  <p:cSld>
    <p:spTree>
      <p:nvGrpSpPr>
        <p:cNvPr id="431" name=""/>
        <p:cNvGrpSpPr/>
        <p:nvPr/>
      </p:nvGrpSpPr>
      <p:grpSpPr>
        <a:xfrm>
          <a:off x="0" y="0"/>
          <a:ext cx="0" cy="0"/>
          <a:chOff x="0" y="0"/>
          <a:chExt cx="0" cy="0"/>
        </a:xfrm>
      </p:grpSpPr>
      <p:sp>
        <p:nvSpPr>
          <p:cNvPr id="1049244"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商标注册需要注意几个要点</a:t>
            </a:r>
          </a:p>
        </p:txBody>
      </p:sp>
      <p:sp>
        <p:nvSpPr>
          <p:cNvPr id="1049245" name="Rectangle 3"/>
          <p:cNvSpPr/>
          <p:nvPr>
            <p:ph type="body" idx="1"/>
          </p:nvPr>
        </p:nvSpPr>
        <p:spPr>
          <a:xfrm>
            <a:off x="457200" y="1600200"/>
            <a:ext cx="8229600" cy="4525963"/>
          </a:xfrm>
          <a:prstGeom prst="rect"/>
        </p:spPr>
        <p:txBody>
          <a:bodyPr/>
          <a:p>
            <a:pPr indent="-315468" marL="315468">
              <a:lnSpc>
                <a:spcPct val="80000"/>
              </a:lnSpc>
              <a:spcBef>
                <a:spcPts val="500"/>
              </a:spcBef>
              <a:defRPr sz="2208"/>
            </a:pPr>
            <a:r>
              <a:rPr>
                <a:latin typeface="宋体"/>
                <a:ea typeface="宋体"/>
                <a:cs typeface="宋体"/>
                <a:sym typeface="宋体"/>
              </a:rPr>
              <a:t>（</a:t>
            </a:r>
            <a:r>
              <a:t>1</a:t>
            </a:r>
            <a:r>
              <a:rPr>
                <a:latin typeface="宋体"/>
                <a:ea typeface="宋体"/>
                <a:cs typeface="宋体"/>
                <a:sym typeface="宋体"/>
              </a:rPr>
              <a:t>）要抓紧时间及早注册，以免品牌落入投机者之手</a:t>
            </a:r>
          </a:p>
          <a:p>
            <a:pPr indent="-315468" marL="315468">
              <a:lnSpc>
                <a:spcPct val="80000"/>
              </a:lnSpc>
              <a:spcBef>
                <a:spcPts val="500"/>
              </a:spcBef>
              <a:defRPr sz="2208"/>
            </a:pPr>
            <a:r>
              <a:rPr>
                <a:latin typeface="宋体"/>
                <a:ea typeface="宋体"/>
                <a:cs typeface="宋体"/>
                <a:sym typeface="宋体"/>
              </a:rPr>
              <a:t>（</a:t>
            </a:r>
            <a:r>
              <a:t>2</a:t>
            </a:r>
            <a:r>
              <a:rPr>
                <a:latin typeface="宋体"/>
                <a:ea typeface="宋体"/>
                <a:cs typeface="宋体"/>
                <a:sym typeface="宋体"/>
              </a:rPr>
              <a:t>）除了注册名称，还要注册标志、包装和广告语；</a:t>
            </a:r>
          </a:p>
          <a:p>
            <a:pPr indent="-315468" marL="315468">
              <a:lnSpc>
                <a:spcPct val="80000"/>
              </a:lnSpc>
              <a:spcBef>
                <a:spcPts val="500"/>
              </a:spcBef>
              <a:defRPr sz="2208"/>
            </a:pPr>
            <a:r>
              <a:rPr>
                <a:latin typeface="宋体"/>
                <a:ea typeface="宋体"/>
                <a:cs typeface="宋体"/>
                <a:sym typeface="宋体"/>
              </a:rPr>
              <a:t>（</a:t>
            </a:r>
            <a:r>
              <a:t>3</a:t>
            </a:r>
            <a:r>
              <a:rPr>
                <a:latin typeface="宋体"/>
                <a:ea typeface="宋体"/>
                <a:cs typeface="宋体"/>
                <a:sym typeface="宋体"/>
              </a:rPr>
              <a:t>）除了在中国注册，还要在国外注册；</a:t>
            </a:r>
          </a:p>
          <a:p>
            <a:pPr indent="-315468" marL="315468">
              <a:lnSpc>
                <a:spcPct val="80000"/>
              </a:lnSpc>
              <a:spcBef>
                <a:spcPts val="500"/>
              </a:spcBef>
              <a:defRPr sz="2208"/>
            </a:pPr>
            <a:r>
              <a:rPr>
                <a:latin typeface="宋体"/>
                <a:ea typeface="宋体"/>
                <a:cs typeface="宋体"/>
                <a:sym typeface="宋体"/>
              </a:rPr>
              <a:t>（</a:t>
            </a:r>
            <a:r>
              <a:t>4</a:t>
            </a:r>
            <a:r>
              <a:rPr>
                <a:latin typeface="宋体"/>
                <a:ea typeface="宋体"/>
                <a:cs typeface="宋体"/>
                <a:sym typeface="宋体"/>
              </a:rPr>
              <a:t>）除了注册一个正在使用的商标，还要注册多个类似的商标；（</a:t>
            </a:r>
            <a:r>
              <a:t>5</a:t>
            </a:r>
            <a:r>
              <a:rPr>
                <a:latin typeface="宋体"/>
                <a:ea typeface="宋体"/>
                <a:cs typeface="宋体"/>
                <a:sym typeface="宋体"/>
              </a:rPr>
              <a:t>）除了注册所在的行业，还要注册相近的行业；</a:t>
            </a:r>
          </a:p>
          <a:p>
            <a:pPr indent="-315468" marL="315468">
              <a:lnSpc>
                <a:spcPct val="80000"/>
              </a:lnSpc>
              <a:spcBef>
                <a:spcPts val="500"/>
              </a:spcBef>
              <a:defRPr sz="2208"/>
            </a:pPr>
            <a:r>
              <a:rPr>
                <a:latin typeface="宋体"/>
                <a:ea typeface="宋体"/>
                <a:cs typeface="宋体"/>
                <a:sym typeface="宋体"/>
              </a:rPr>
              <a:t>（</a:t>
            </a:r>
            <a:r>
              <a:t>6</a:t>
            </a:r>
            <a:r>
              <a:rPr>
                <a:latin typeface="宋体"/>
                <a:ea typeface="宋体"/>
                <a:cs typeface="宋体"/>
                <a:sym typeface="宋体"/>
              </a:rPr>
              <a:t>）除了注册传统的品牌，还要注册网络域名；</a:t>
            </a:r>
          </a:p>
          <a:p>
            <a:pPr indent="-315468" marL="315468">
              <a:lnSpc>
                <a:spcPct val="80000"/>
              </a:lnSpc>
              <a:spcBef>
                <a:spcPts val="500"/>
              </a:spcBef>
              <a:defRPr sz="2208"/>
            </a:pPr>
            <a:r>
              <a:rPr>
                <a:latin typeface="宋体"/>
                <a:ea typeface="宋体"/>
                <a:cs typeface="宋体"/>
                <a:sym typeface="宋体"/>
              </a:rPr>
              <a:t>（</a:t>
            </a:r>
            <a:r>
              <a:t>7</a:t>
            </a:r>
            <a:r>
              <a:rPr>
                <a:latin typeface="宋体"/>
                <a:ea typeface="宋体"/>
                <a:cs typeface="宋体"/>
                <a:sym typeface="宋体"/>
              </a:rPr>
              <a:t>）有条件的还要申请原产地域产品专用标志，以获得原产地域保护；</a:t>
            </a:r>
          </a:p>
          <a:p>
            <a:pPr indent="-315468" marL="315468">
              <a:lnSpc>
                <a:spcPct val="80000"/>
              </a:lnSpc>
              <a:spcBef>
                <a:spcPts val="500"/>
              </a:spcBef>
              <a:defRPr sz="2208"/>
            </a:pPr>
            <a:r>
              <a:rPr>
                <a:latin typeface="宋体"/>
                <a:ea typeface="宋体"/>
                <a:cs typeface="宋体"/>
                <a:sym typeface="宋体"/>
              </a:rPr>
              <a:t>（</a:t>
            </a:r>
            <a:r>
              <a:t>8</a:t>
            </a:r>
            <a:r>
              <a:rPr>
                <a:latin typeface="宋体"/>
                <a:ea typeface="宋体"/>
                <a:cs typeface="宋体"/>
                <a:sym typeface="宋体"/>
              </a:rPr>
              <a:t>）当发现他人恶意抢注商标时，迅速及时向商标局申请撤销其商标；</a:t>
            </a:r>
          </a:p>
          <a:p>
            <a:pPr indent="-315468" marL="315468">
              <a:lnSpc>
                <a:spcPct val="80000"/>
              </a:lnSpc>
              <a:spcBef>
                <a:spcPts val="500"/>
              </a:spcBef>
              <a:defRPr sz="2208"/>
            </a:pPr>
            <a:r>
              <a:rPr>
                <a:latin typeface="宋体"/>
                <a:ea typeface="宋体"/>
                <a:cs typeface="宋体"/>
                <a:sym typeface="宋体"/>
              </a:rPr>
              <a:t>（</a:t>
            </a:r>
            <a:r>
              <a:t>9</a:t>
            </a:r>
            <a:r>
              <a:rPr>
                <a:latin typeface="宋体"/>
                <a:ea typeface="宋体"/>
                <a:cs typeface="宋体"/>
                <a:sym typeface="宋体"/>
              </a:rPr>
              <a:t>）在注册商标十年的保护期限结束之际，还要及时续展，以免被人捷足先登。</a:t>
            </a:r>
          </a:p>
        </p:txBody>
      </p:sp>
    </p:spTree>
  </p:cSld>
  <p:clrMapOvr>
    <a:masterClrMapping/>
  </p:clrMapOvr>
  <p:transition spd="med" advClick="1"/>
</p:sld>
</file>

<file path=ppt/slides/slide142.xml><?xml version="1.0" encoding="utf-8"?>
<p:sld xmlns:a="http://schemas.openxmlformats.org/drawingml/2006/main" xmlns:r="http://schemas.openxmlformats.org/officeDocument/2006/relationships" xmlns:p="http://schemas.openxmlformats.org/presentationml/2006/main" showMasterSp="1" showMasterPhAnim="1">
  <p:cSld>
    <p:spTree>
      <p:nvGrpSpPr>
        <p:cNvPr id="432" name=""/>
        <p:cNvGrpSpPr/>
        <p:nvPr/>
      </p:nvGrpSpPr>
      <p:grpSpPr>
        <a:xfrm>
          <a:off x="0" y="0"/>
          <a:ext cx="0" cy="0"/>
          <a:chOff x="0" y="0"/>
          <a:chExt cx="0" cy="0"/>
        </a:xfrm>
      </p:grpSpPr>
      <p:sp>
        <p:nvSpPr>
          <p:cNvPr id="1049246" name="Rectangle 2"/>
          <p:cNvSpPr/>
          <p:nvPr>
            <p:ph type="title"/>
          </p:nvPr>
        </p:nvSpPr>
        <p:spPr>
          <a:prstGeom prst="rect"/>
        </p:spPr>
        <p:txBody>
          <a:bodyPr/>
          <a:lstStyle>
            <a:lvl1pPr>
              <a:defRPr>
                <a:latin typeface="宋体"/>
                <a:ea typeface="宋体"/>
                <a:cs typeface="宋体"/>
                <a:sym typeface="宋体"/>
              </a:defRPr>
            </a:lvl1pPr>
          </a:lstStyle>
          <a:p>
            <a:pPr>
              <a:defRPr>
                <a:latin typeface="Calibri"/>
                <a:ea typeface="Calibri"/>
                <a:cs typeface="Calibri"/>
                <a:sym typeface="Calibri"/>
              </a:defRPr>
            </a:pPr>
            <a:r>
              <a:rPr>
                <a:latin typeface="宋体"/>
                <a:ea typeface="宋体"/>
                <a:cs typeface="宋体"/>
                <a:sym typeface="宋体"/>
              </a:rPr>
              <a:t>防伪技术划分</a:t>
            </a:r>
          </a:p>
        </p:txBody>
      </p:sp>
      <p:sp>
        <p:nvSpPr>
          <p:cNvPr id="1049247" name="Rectangle 3"/>
          <p:cNvSpPr/>
          <p:nvPr>
            <p:ph type="body" idx="1"/>
          </p:nvPr>
        </p:nvSpPr>
        <p:spPr>
          <a:xfrm>
            <a:off x="457200" y="1600200"/>
            <a:ext cx="8229600" cy="4525963"/>
          </a:xfrm>
          <a:prstGeom prst="rect"/>
        </p:spPr>
        <p:txBody>
          <a:bodyPr/>
          <a:p>
            <a:pPr indent="-298322" marL="298322">
              <a:spcBef>
                <a:spcPts val="600"/>
              </a:spcBef>
              <a:defRPr sz="2784"/>
            </a:pPr>
            <a:r>
              <a:rPr>
                <a:latin typeface="宋体"/>
                <a:ea typeface="宋体"/>
                <a:cs typeface="宋体"/>
                <a:sym typeface="宋体"/>
              </a:rPr>
              <a:t>印刷防伪</a:t>
            </a:r>
            <a:endParaRPr>
              <a:latin typeface="宋体"/>
              <a:ea typeface="宋体"/>
              <a:cs typeface="宋体"/>
              <a:sym typeface="宋体"/>
            </a:endParaRPr>
          </a:p>
          <a:p>
            <a:pPr indent="-248602" lvl="1" marL="646366">
              <a:spcBef>
                <a:spcPts val="500"/>
              </a:spcBef>
              <a:defRPr sz="2436"/>
            </a:pPr>
            <a:r>
              <a:rPr>
                <a:latin typeface="宋体"/>
                <a:ea typeface="宋体"/>
                <a:cs typeface="宋体"/>
                <a:sym typeface="宋体"/>
              </a:rPr>
              <a:t>隐形标识防伪、隐形图象防伪、微缩防伪、版纹防伪等</a:t>
            </a:r>
          </a:p>
          <a:p>
            <a:pPr indent="-298322" marL="298322">
              <a:spcBef>
                <a:spcPts val="600"/>
              </a:spcBef>
              <a:defRPr sz="2784"/>
            </a:pPr>
            <a:r>
              <a:rPr>
                <a:latin typeface="宋体"/>
                <a:ea typeface="宋体"/>
                <a:cs typeface="宋体"/>
                <a:sym typeface="宋体"/>
              </a:rPr>
              <a:t>物理防伪</a:t>
            </a:r>
            <a:endParaRPr>
              <a:latin typeface="宋体"/>
              <a:ea typeface="宋体"/>
              <a:cs typeface="宋体"/>
              <a:sym typeface="宋体"/>
            </a:endParaRPr>
          </a:p>
          <a:p>
            <a:pPr indent="-248602" lvl="1" marL="646366">
              <a:spcBef>
                <a:spcPts val="500"/>
              </a:spcBef>
              <a:defRPr sz="2436"/>
            </a:pPr>
            <a:r>
              <a:rPr>
                <a:latin typeface="宋体"/>
                <a:ea typeface="宋体"/>
                <a:cs typeface="宋体"/>
                <a:sym typeface="宋体"/>
              </a:rPr>
              <a:t>超能防伪标识、磁性密码防伪、射频防伪等</a:t>
            </a:r>
          </a:p>
          <a:p>
            <a:pPr indent="-298322" marL="298322">
              <a:spcBef>
                <a:spcPts val="600"/>
              </a:spcBef>
              <a:defRPr sz="2784"/>
            </a:pPr>
            <a:r>
              <a:rPr>
                <a:latin typeface="宋体"/>
                <a:ea typeface="宋体"/>
                <a:cs typeface="宋体"/>
                <a:sym typeface="宋体"/>
              </a:rPr>
              <a:t>化学防伪</a:t>
            </a:r>
            <a:endParaRPr>
              <a:latin typeface="宋体"/>
              <a:ea typeface="宋体"/>
              <a:cs typeface="宋体"/>
              <a:sym typeface="宋体"/>
            </a:endParaRPr>
          </a:p>
          <a:p>
            <a:pPr indent="-248602" lvl="1" marL="646366">
              <a:spcBef>
                <a:spcPts val="500"/>
              </a:spcBef>
              <a:defRPr sz="2436"/>
            </a:pPr>
            <a:r>
              <a:rPr>
                <a:latin typeface="宋体"/>
                <a:ea typeface="宋体"/>
                <a:cs typeface="宋体"/>
                <a:sym typeface="宋体"/>
              </a:rPr>
              <a:t>荧光防伪油墨、温变油墨、滴水变色油墨等 </a:t>
            </a:r>
          </a:p>
          <a:p>
            <a:pPr indent="-298322" marL="298322">
              <a:spcBef>
                <a:spcPts val="600"/>
              </a:spcBef>
              <a:defRPr sz="2784"/>
            </a:pPr>
            <a:r>
              <a:rPr>
                <a:latin typeface="宋体"/>
                <a:ea typeface="宋体"/>
                <a:cs typeface="宋体"/>
                <a:sym typeface="宋体"/>
              </a:rPr>
              <a:t>数码防伪</a:t>
            </a:r>
            <a:endParaRPr>
              <a:latin typeface="宋体"/>
              <a:ea typeface="宋体"/>
              <a:cs typeface="宋体"/>
              <a:sym typeface="宋体"/>
            </a:endParaRPr>
          </a:p>
          <a:p>
            <a:pPr indent="-248602" lvl="1" marL="646366">
              <a:spcBef>
                <a:spcPts val="500"/>
              </a:spcBef>
              <a:defRPr sz="2436"/>
            </a:pPr>
            <a:r>
              <a:rPr>
                <a:latin typeface="宋体"/>
                <a:ea typeface="宋体"/>
                <a:cs typeface="宋体"/>
                <a:sym typeface="宋体"/>
              </a:rPr>
              <a:t>电码防伪、网络防伪、短信防伪等</a:t>
            </a:r>
          </a:p>
        </p:txBody>
      </p:sp>
    </p:spTree>
  </p:cSld>
  <p:clrMapOvr>
    <a:masterClrMapping/>
  </p:clrMapOvr>
  <p:transition spd="med" advClick="1"/>
</p:sld>
</file>

<file path=ppt/theme/theme1.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F81BD"/>
      </a:accent1>
      <a:accent2>
        <a:srgbClr val="C0504D"/>
      </a:accent2>
      <a:accent3>
        <a:srgbClr val="8F8F8F"/>
      </a:accent3>
      <a:accent4>
        <a:srgbClr val="707070"/>
      </a:accent4>
      <a:accent5>
        <a:srgbClr val="B2C1DB"/>
      </a:accent5>
      <a:accent6>
        <a:srgbClr val="AE4845"/>
      </a:accent6>
      <a:hlink>
        <a:srgbClr val="0000FF"/>
      </a:hlink>
      <a:folHlink>
        <a:srgbClr val="FF00FF"/>
      </a:folHlink>
    </a:clrScheme>
    <a:fontScheme name="Office 主题">
      <a:majorFont>
        <a:latin typeface="Helvetica"/>
        <a:ea typeface="Helvetica"/>
        <a:cs typeface="Helvetica"/>
      </a:majorFont>
      <a:minorFont>
        <a:latin typeface="Helvetica Neue"/>
        <a:ea typeface="Helvetica Neue"/>
        <a:cs typeface="Helvetica Neue"/>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algn="b" blurRad="38100" dir="5400000" dist="20000" kx="0" ky="0" rotWithShape="0" sx="100000" sy="1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anchor="t" bIns="45719" horzOverflow="overflow" lIns="45719" numCol="1" rIns="45719" rot="0" rtlCol="0" spcCol="38100" spcFirstLastPara="1" tIns="45719" upright="0" vert="horz" vertOverflow="overflow" wrap="square">
        <a:spAutoFit/>
      </a:bodyPr>
      <a:lstStyle>
        <a:def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defPPr>
        <a:lvl1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1pPr>
        <a:lvl2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2pPr>
        <a:lvl3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3pPr>
        <a:lvl4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4pPr>
        <a:lvl5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5pPr>
        <a:lvl6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6pPr>
        <a:lvl7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7pPr>
        <a:lvl8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8pPr>
        <a:lvl9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9pPr>
      </a:lstStyle>
      <a:style>
        <a:lnRef idx="0">
          <a:srgbClr val="000000"/>
        </a:lnRef>
        <a:fillRef idx="0">
          <a:srgbClr val="000000"/>
        </a:fillRef>
        <a:effectRef idx="0">
          <a:srgbClr val="000000"/>
        </a:effectRef>
        <a:fontRef idx="none">
          <a:srgbClr val="000000"/>
        </a:fontRef>
      </a:style>
    </a:spDef>
    <a:lnDef>
      <a:spPr>
        <a:noFill/>
        <a:ln w="25400" cap="flat">
          <a:solidFill>
            <a:schemeClr val="accent1"/>
          </a:solidFill>
          <a:prstDash val="solid"/>
          <a:round/>
        </a:ln>
        <a:effectLst>
          <a:outerShdw algn="b" blurRad="38100" dir="5400000" dist="20000" kx="0" ky="0" rotWithShape="0" sx="100000" sy="100000">
            <a:srgbClr val="000000">
              <a:alpha val="38000"/>
            </a:srgbClr>
          </a:outerShdw>
        </a:effectLst>
        <a:sp3d/>
      </a:spPr>
      <a:bodyPr anchor="t" bIns="45719" horzOverflow="overflow" lIns="91439" numCol="1" rIns="91439" rot="0" rtlCol="0" spcCol="38100" spcFirstLastPara="1" tIns="45719" upright="0" vert="horz" vertOverflow="overflow" wrap="square">
        <a:noAutofit/>
      </a:bodyPr>
      <a:lstStyle>
        <a:def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defPPr>
        <a:lvl1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1pPr>
        <a:lvl2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2pPr>
        <a:lvl3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3pPr>
        <a:lvl4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4pPr>
        <a:lvl5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5pPr>
        <a:lvl6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6pPr>
        <a:lvl7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7pPr>
        <a:lvl8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8pPr>
        <a:lvl9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9pPr>
      </a:lstStyle>
      <a:style>
        <a:lnRef idx="0">
          <a:srgbClr val="000000"/>
        </a:lnRef>
        <a:fillRef idx="0">
          <a:srgbClr val="000000"/>
        </a:fillRef>
        <a:effectRef idx="0">
          <a:srgbClr val="000000"/>
        </a:effectRef>
        <a:fontRef idx="none">
          <a:srgbClr val="000000"/>
        </a:fontRef>
      </a:style>
    </a:lnDef>
    <a:txDef>
      <a:spPr>
        <a:noFill/>
        <a:ln w="12700" cap="flat">
          <a:noFill/>
          <a:miter lim="400000"/>
        </a:ln>
        <a:effectLst/>
        <a:sp3d/>
      </a:spPr>
      <a:bodyPr anchor="t" bIns="45719" horzOverflow="overflow" lIns="45719" numCol="1" rIns="45719" rot="0" rtlCol="0" spcCol="38100" spcFirstLastPara="1" tIns="45719" upright="0" vert="horz" vertOverflow="overflow" wrap="square">
        <a:spAutoFit/>
      </a:bodyPr>
      <a:lstStyle>
        <a:def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defPPr>
        <a:lvl1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1pPr>
        <a:lvl2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2pPr>
        <a:lvl3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3pPr>
        <a:lvl4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4pPr>
        <a:lvl5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5pPr>
        <a:lvl6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6pPr>
        <a:lvl7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7pPr>
        <a:lvl8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8pPr>
        <a:lvl9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9pPr>
      </a:lstStyle>
      <a:style>
        <a:lnRef idx="0">
          <a:srgbClr val="000000"/>
        </a:lnRef>
        <a:fillRef idx="0">
          <a:srgbClr val="000000"/>
        </a:fillRef>
        <a:effectRef idx="0">
          <a:srgbClr val="000000"/>
        </a:effectRef>
        <a:fontRef idx="none">
          <a:srgbClr val="000000"/>
        </a:fontRef>
      </a:style>
    </a:txDef>
  </a:objectDefaults>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F81BD"/>
      </a:accent1>
      <a:accent2>
        <a:srgbClr val="C0504D"/>
      </a:accent2>
      <a:accent3>
        <a:srgbClr val="8F8F8F"/>
      </a:accent3>
      <a:accent4>
        <a:srgbClr val="707070"/>
      </a:accent4>
      <a:accent5>
        <a:srgbClr val="B2C1DB"/>
      </a:accent5>
      <a:accent6>
        <a:srgbClr val="AE4845"/>
      </a:accent6>
      <a:hlink>
        <a:srgbClr val="0000FF"/>
      </a:hlink>
      <a:folHlink>
        <a:srgbClr val="FF00FF"/>
      </a:folHlink>
    </a:clrScheme>
    <a:fontScheme name="Office 主题">
      <a:majorFont>
        <a:latin typeface="Helvetica"/>
        <a:ea typeface="Helvetica"/>
        <a:cs typeface="Helvetica"/>
      </a:majorFont>
      <a:minorFont>
        <a:latin typeface="Helvetica Neue"/>
        <a:ea typeface="Helvetica Neue"/>
        <a:cs typeface="Helvetica Neue"/>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algn="b" blurRad="38100" dir="5400000" dist="20000" kx="0" ky="0" rotWithShape="0" sx="100000" sy="1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anchor="t" bIns="45719" horzOverflow="overflow" lIns="45719" numCol="1" rIns="45719" rot="0" rtlCol="0" spcCol="38100" spcFirstLastPara="1" tIns="45719" upright="0" vert="horz" vertOverflow="overflow" wrap="square">
        <a:spAutoFit/>
      </a:bodyPr>
      <a:lstStyle>
        <a:def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defPPr>
        <a:lvl1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1pPr>
        <a:lvl2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2pPr>
        <a:lvl3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3pPr>
        <a:lvl4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4pPr>
        <a:lvl5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5pPr>
        <a:lvl6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6pPr>
        <a:lvl7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7pPr>
        <a:lvl8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8pPr>
        <a:lvl9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9pPr>
      </a:lstStyle>
      <a:style>
        <a:lnRef idx="0">
          <a:srgbClr val="000000"/>
        </a:lnRef>
        <a:fillRef idx="0">
          <a:srgbClr val="000000"/>
        </a:fillRef>
        <a:effectRef idx="0">
          <a:srgbClr val="000000"/>
        </a:effectRef>
        <a:fontRef idx="none">
          <a:srgbClr val="000000"/>
        </a:fontRef>
      </a:style>
    </a:spDef>
    <a:lnDef>
      <a:spPr>
        <a:noFill/>
        <a:ln w="25400" cap="flat">
          <a:solidFill>
            <a:schemeClr val="accent1"/>
          </a:solidFill>
          <a:prstDash val="solid"/>
          <a:round/>
        </a:ln>
        <a:effectLst>
          <a:outerShdw algn="b" blurRad="38100" dir="5400000" dist="20000" kx="0" ky="0" rotWithShape="0" sx="100000" sy="100000">
            <a:srgbClr val="000000">
              <a:alpha val="38000"/>
            </a:srgbClr>
          </a:outerShdw>
        </a:effectLst>
        <a:sp3d/>
      </a:spPr>
      <a:bodyPr anchor="t" bIns="45719" horzOverflow="overflow" lIns="91439" numCol="1" rIns="91439" rot="0" rtlCol="0" spcCol="38100" spcFirstLastPara="1" tIns="45719" upright="0" vert="horz" vertOverflow="overflow" wrap="square">
        <a:noAutofit/>
      </a:bodyPr>
      <a:lstStyle>
        <a:def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defPPr>
        <a:lvl1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1pPr>
        <a:lvl2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2pPr>
        <a:lvl3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3pPr>
        <a:lvl4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4pPr>
        <a:lvl5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5pPr>
        <a:lvl6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6pPr>
        <a:lvl7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7pPr>
        <a:lvl8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8pPr>
        <a:lvl9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9pPr>
      </a:lstStyle>
      <a:style>
        <a:lnRef idx="0">
          <a:srgbClr val="000000"/>
        </a:lnRef>
        <a:fillRef idx="0">
          <a:srgbClr val="000000"/>
        </a:fillRef>
        <a:effectRef idx="0">
          <a:srgbClr val="000000"/>
        </a:effectRef>
        <a:fontRef idx="none">
          <a:srgbClr val="000000"/>
        </a:fontRef>
      </a:style>
    </a:lnDef>
    <a:txDef>
      <a:spPr>
        <a:noFill/>
        <a:ln w="12700" cap="flat">
          <a:noFill/>
          <a:miter lim="400000"/>
        </a:ln>
        <a:effectLst/>
        <a:sp3d/>
      </a:spPr>
      <a:bodyPr anchor="t" bIns="45719" horzOverflow="overflow" lIns="45719" numCol="1" rIns="45719" rot="0" rtlCol="0" spcCol="38100" spcFirstLastPara="1" tIns="45719" upright="0" vert="horz" vertOverflow="overflow" wrap="square">
        <a:spAutoFit/>
      </a:bodyPr>
      <a:lstStyle>
        <a:defPPr algn="l" defTabSz="914400" fontAlgn="auto" hangingPunct="0" indent="0" latinLnBrk="0"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latin typeface="Calibri"/>
            <a:ea typeface="Calibri"/>
            <a:cs typeface="Calibri"/>
            <a:sym typeface="Calibri"/>
          </a:defRPr>
        </a:defPPr>
        <a:lvl1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1pPr>
        <a:lvl2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2pPr>
        <a:lvl3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3pPr>
        <a:lvl4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4pPr>
        <a:lvl5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5pPr>
        <a:lvl6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6pPr>
        <a:lvl7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7pPr>
        <a:lvl8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8pPr>
        <a:lvl9pPr algn="l" defTabSz="914400" fontAlgn="auto" hangingPunct="0" indent="0" latinLnBrk="1" marL="0" marR="0" rtl="0">
          <a:lnSpc>
            <a:spcPct val="100000"/>
          </a:lnSpc>
          <a:spcBef>
            <a:spcPts val="0"/>
          </a:spcBef>
          <a:spcAft>
            <a:spcPts val="0"/>
          </a:spcAft>
          <a:buClrTx/>
          <a:buSzTx/>
          <a:buFontTx/>
          <a:buNone/>
          <a:defRPr baseline="0" b="0" cap="none" sz="1800" i="0" kumimoji="0" normalizeH="0" spc="0" strike="noStrike" u="none">
            <a:ln>
              <a:noFill/>
            </a:ln>
            <a:solidFill>
              <a:srgbClr val="000000"/>
            </a:solidFill>
            <a:effectLst/>
          </a:defRPr>
        </a:lvl9pPr>
      </a:lstStyle>
      <a:style>
        <a:lnRef idx="0">
          <a:srgbClr val="000000"/>
        </a:lnRef>
        <a:fillRef idx="0">
          <a:srgbClr val="000000"/>
        </a:fillRef>
        <a:effectRef idx="0">
          <a:srgbClr val="000000"/>
        </a:effectRef>
        <a:fontRef idx="none">
          <a:srgbClr val="000000"/>
        </a:fontRef>
      </a:style>
    </a:txDef>
  </a:objectDefaul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http://purl.org/dc/elements/1.1/" xmlns:dcterms="http://purl.org/dc/terms/" xmlns:xsi="http://www.w3.org/2001/XMLSchema-instance">
  <dc:creator>EVR-AN00</dc:creator>
  <dcterms:created xsi:type="dcterms:W3CDTF">2023-04-07T10:34:50Z</dcterms:created>
  <dcterms:modified xsi:type="dcterms:W3CDTF">2023-04-08T03:01:26Z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d32e1033264140f680dcdfa1652cde26_22</vt:lpwstr>
  </property>
</Properties>
</file>